
<file path=[Content_Types].xml><?xml version="1.0" encoding="utf-8"?>
<Types xmlns="http://schemas.openxmlformats.org/package/2006/content-types">
  <Default Extension="(null)" ContentType="image/x-emf"/>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60" r:id="rId1"/>
  </p:sldMasterIdLst>
  <p:notesMasterIdLst>
    <p:notesMasterId r:id="rId50"/>
  </p:notesMasterIdLst>
  <p:sldIdLst>
    <p:sldId id="256" r:id="rId2"/>
    <p:sldId id="265" r:id="rId3"/>
    <p:sldId id="743" r:id="rId4"/>
    <p:sldId id="744" r:id="rId5"/>
    <p:sldId id="541" r:id="rId6"/>
    <p:sldId id="564" r:id="rId7"/>
    <p:sldId id="518" r:id="rId8"/>
    <p:sldId id="421" r:id="rId9"/>
    <p:sldId id="724" r:id="rId10"/>
    <p:sldId id="728" r:id="rId11"/>
    <p:sldId id="606" r:id="rId12"/>
    <p:sldId id="362" r:id="rId13"/>
    <p:sldId id="750" r:id="rId14"/>
    <p:sldId id="727" r:id="rId15"/>
    <p:sldId id="751" r:id="rId16"/>
    <p:sldId id="752" r:id="rId17"/>
    <p:sldId id="529" r:id="rId18"/>
    <p:sldId id="735" r:id="rId19"/>
    <p:sldId id="602" r:id="rId20"/>
    <p:sldId id="534" r:id="rId21"/>
    <p:sldId id="320" r:id="rId22"/>
    <p:sldId id="748" r:id="rId23"/>
    <p:sldId id="513" r:id="rId24"/>
    <p:sldId id="523" r:id="rId25"/>
    <p:sldId id="560" r:id="rId26"/>
    <p:sldId id="561" r:id="rId27"/>
    <p:sldId id="737" r:id="rId28"/>
    <p:sldId id="566" r:id="rId29"/>
    <p:sldId id="749" r:id="rId30"/>
    <p:sldId id="563" r:id="rId31"/>
    <p:sldId id="734" r:id="rId32"/>
    <p:sldId id="396" r:id="rId33"/>
    <p:sldId id="736" r:id="rId34"/>
    <p:sldId id="747" r:id="rId35"/>
    <p:sldId id="745" r:id="rId36"/>
    <p:sldId id="746" r:id="rId37"/>
    <p:sldId id="349" r:id="rId38"/>
    <p:sldId id="327" r:id="rId39"/>
    <p:sldId id="414" r:id="rId40"/>
    <p:sldId id="322" r:id="rId41"/>
    <p:sldId id="533" r:id="rId42"/>
    <p:sldId id="266" r:id="rId43"/>
    <p:sldId id="378" r:id="rId44"/>
    <p:sldId id="726" r:id="rId45"/>
    <p:sldId id="729" r:id="rId46"/>
    <p:sldId id="731" r:id="rId47"/>
    <p:sldId id="730" r:id="rId48"/>
    <p:sldId id="330"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37D5"/>
    <a:srgbClr val="298F42"/>
    <a:srgbClr val="4B0506"/>
    <a:srgbClr val="770606"/>
    <a:srgbClr val="C00000"/>
    <a:srgbClr val="4D1CD6"/>
    <a:srgbClr val="FFC000"/>
    <a:srgbClr val="E1E1E1"/>
    <a:srgbClr val="D1D1D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73"/>
    <p:restoredTop sz="92254"/>
  </p:normalViewPr>
  <p:slideViewPr>
    <p:cSldViewPr snapToGrid="0" snapToObjects="1">
      <p:cViewPr varScale="1">
        <p:scale>
          <a:sx n="101" d="100"/>
          <a:sy n="101" d="100"/>
        </p:scale>
        <p:origin x="1240" y="192"/>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341279-7DCE-0D44-AD67-7A8A91A46416}" type="datetimeFigureOut">
              <a:rPr lang="en-US" smtClean="0"/>
              <a:t>10/16/23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A71149-7D71-CF40-B929-50851035B46F}" type="slidenum">
              <a:rPr lang="en-US" smtClean="0"/>
              <a:t>‹#›</a:t>
            </a:fld>
            <a:endParaRPr lang="en-US"/>
          </a:p>
        </p:txBody>
      </p:sp>
    </p:spTree>
    <p:extLst>
      <p:ext uri="{BB962C8B-B14F-4D97-AF65-F5344CB8AC3E}">
        <p14:creationId xmlns:p14="http://schemas.microsoft.com/office/powerpoint/2010/main" val="1415504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Atomic clocks are amazing:</a:t>
            </a:r>
          </a:p>
          <a:p>
            <a:pPr marL="228600" indent="-228600">
              <a:buAutoNum type="arabicParenR"/>
            </a:pPr>
            <a:r>
              <a:rPr lang="en-US" baseline="0" dirty="0"/>
              <a:t>Optical clock comparisons</a:t>
            </a:r>
          </a:p>
          <a:p>
            <a:pPr marL="228600" indent="-228600">
              <a:buAutoNum type="arabicParenR"/>
            </a:pPr>
            <a:r>
              <a:rPr lang="en-US" baseline="0" dirty="0"/>
              <a:t>Optical to microwave clock comparisons</a:t>
            </a:r>
          </a:p>
          <a:p>
            <a:pPr marL="228600" indent="-228600">
              <a:buAutoNum type="arabicParenR"/>
            </a:pPr>
            <a:r>
              <a:rPr lang="en-US" baseline="0" dirty="0"/>
              <a:t>Accessibility limitations</a:t>
            </a:r>
          </a:p>
          <a:p>
            <a:pPr marL="228600" indent="-228600">
              <a:buAutoNum type="arabicParenR"/>
            </a:pPr>
            <a:endParaRPr lang="en-US" baseline="0" dirty="0"/>
          </a:p>
        </p:txBody>
      </p:sp>
      <p:sp>
        <p:nvSpPr>
          <p:cNvPr id="4" name="Slide Number Placeholder 3"/>
          <p:cNvSpPr>
            <a:spLocks noGrp="1"/>
          </p:cNvSpPr>
          <p:nvPr>
            <p:ph type="sldNum" sz="quarter" idx="10"/>
          </p:nvPr>
        </p:nvSpPr>
        <p:spPr/>
        <p:txBody>
          <a:bodyPr/>
          <a:lstStyle/>
          <a:p>
            <a:fld id="{FFA71149-7D71-CF40-B929-50851035B46F}" type="slidenum">
              <a:rPr lang="en-US" smtClean="0"/>
              <a:t>1</a:t>
            </a:fld>
            <a:endParaRPr lang="en-US"/>
          </a:p>
        </p:txBody>
      </p:sp>
    </p:spTree>
    <p:extLst>
      <p:ext uri="{BB962C8B-B14F-4D97-AF65-F5344CB8AC3E}">
        <p14:creationId xmlns:p14="http://schemas.microsoft.com/office/powerpoint/2010/main" val="1386612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did this analysis on the ratio data I showed earlier in this talk as well as data from a clock comparison done at </a:t>
            </a:r>
            <a:r>
              <a:rPr lang="en-US" dirty="0" err="1"/>
              <a:t>nist</a:t>
            </a:r>
            <a:r>
              <a:rPr lang="en-US" dirty="0"/>
              <a:t> in 2007 with al/hg</a:t>
            </a:r>
          </a:p>
          <a:p>
            <a:r>
              <a:rPr lang="en-US" dirty="0"/>
              <a:t>From this analysis we are able to improve constraints on </a:t>
            </a:r>
            <a:r>
              <a:rPr lang="en-US" dirty="0" err="1"/>
              <a:t>dm</a:t>
            </a:r>
            <a:r>
              <a:rPr lang="en-US" dirty="0"/>
              <a:t> coupling from earlier measurements searching for ultra light </a:t>
            </a:r>
            <a:r>
              <a:rPr lang="en-US" dirty="0" err="1"/>
              <a:t>dm</a:t>
            </a:r>
            <a:r>
              <a:rPr lang="en-US" dirty="0"/>
              <a:t> coupling thru alpha </a:t>
            </a:r>
            <a:r>
              <a:rPr lang="en-US" dirty="0" err="1"/>
              <a:t>osillations</a:t>
            </a:r>
            <a:r>
              <a:rPr lang="en-US" dirty="0"/>
              <a:t>, black curve, by an order of magnitude, over 6 decades of DM mass. Explain plot</a:t>
            </a:r>
          </a:p>
          <a:p>
            <a:endParaRPr lang="en-US" dirty="0"/>
          </a:p>
        </p:txBody>
      </p:sp>
      <p:sp>
        <p:nvSpPr>
          <p:cNvPr id="4" name="Slide Number Placeholder 3"/>
          <p:cNvSpPr>
            <a:spLocks noGrp="1"/>
          </p:cNvSpPr>
          <p:nvPr>
            <p:ph type="sldNum" sz="quarter" idx="10"/>
          </p:nvPr>
        </p:nvSpPr>
        <p:spPr/>
        <p:txBody>
          <a:bodyPr/>
          <a:lstStyle/>
          <a:p>
            <a:fld id="{06C42ED9-5DA7-B54F-B1D5-D1986CF02614}" type="slidenum">
              <a:rPr lang="en-US" smtClean="0"/>
              <a:t>17</a:t>
            </a:fld>
            <a:endParaRPr lang="en-US"/>
          </a:p>
        </p:txBody>
      </p:sp>
    </p:spTree>
    <p:extLst>
      <p:ext uri="{BB962C8B-B14F-4D97-AF65-F5344CB8AC3E}">
        <p14:creationId xmlns:p14="http://schemas.microsoft.com/office/powerpoint/2010/main" val="227258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A71149-7D71-CF40-B929-50851035B46F}" type="slidenum">
              <a:rPr lang="en-US" smtClean="0"/>
              <a:t>20</a:t>
            </a:fld>
            <a:endParaRPr lang="en-US"/>
          </a:p>
        </p:txBody>
      </p:sp>
    </p:spTree>
    <p:extLst>
      <p:ext uri="{BB962C8B-B14F-4D97-AF65-F5344CB8AC3E}">
        <p14:creationId xmlns:p14="http://schemas.microsoft.com/office/powerpoint/2010/main" val="4056731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optical atomic clocks have been under development for nearly 30 years, it is still unclear which species might be most suitable as the reference when the SI is redefined to optical atomic times. As a result, research groups around the work have invested into many atomic species. </a:t>
            </a:r>
          </a:p>
          <a:p>
            <a:endParaRPr lang="en-US" dirty="0"/>
          </a:p>
          <a:p>
            <a:r>
              <a:rPr lang="en-US" dirty="0"/>
              <a:t>At NIST, we current have have 3 operational clocks, the Al single quantum logic clock, and two optical lattice clocks.</a:t>
            </a:r>
          </a:p>
          <a:p>
            <a:endParaRPr lang="en-US" dirty="0"/>
          </a:p>
          <a:p>
            <a:r>
              <a:rPr lang="en-US" dirty="0"/>
              <a:t>Briefly, ion and neutral atom clocks exhibit different advantages and disadvantages. The lattice clocks can operated with up to 10^5 atoms permitting high SNR. The Al+ clock transition frequency is near 1 PHz which is advantageous to its QPN. A serious drawback of the ion clock is that it relies on a single ion for detection, which results in low SNR and relatively high short term instability as compared with the lattice clocks.</a:t>
            </a:r>
          </a:p>
          <a:p>
            <a:endParaRPr lang="en-US" dirty="0"/>
          </a:p>
          <a:p>
            <a:r>
              <a:rPr lang="en-US" dirty="0"/>
              <a:t>The focus of my today will be on how phase coherent comparison between the Al ion clock and a lattice clock can be used to improve measurement resolution beyond what is current possible if the Al ion clock is operated independently.</a:t>
            </a:r>
          </a:p>
          <a:p>
            <a:endParaRPr lang="en-US" dirty="0"/>
          </a:p>
        </p:txBody>
      </p:sp>
      <p:sp>
        <p:nvSpPr>
          <p:cNvPr id="4" name="Slide Number Placeholder 3"/>
          <p:cNvSpPr>
            <a:spLocks noGrp="1"/>
          </p:cNvSpPr>
          <p:nvPr>
            <p:ph type="sldNum" sz="quarter" idx="5"/>
          </p:nvPr>
        </p:nvSpPr>
        <p:spPr/>
        <p:txBody>
          <a:bodyPr/>
          <a:lstStyle/>
          <a:p>
            <a:fld id="{01E42711-C8AF-9244-BC27-F2C347CFC434}" type="slidenum">
              <a:rPr lang="en-US" smtClean="0"/>
              <a:t>21</a:t>
            </a:fld>
            <a:endParaRPr lang="en-US"/>
          </a:p>
        </p:txBody>
      </p:sp>
    </p:spTree>
    <p:extLst>
      <p:ext uri="{BB962C8B-B14F-4D97-AF65-F5344CB8AC3E}">
        <p14:creationId xmlns:p14="http://schemas.microsoft.com/office/powerpoint/2010/main" val="20665136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u="none" baseline="0" dirty="0"/>
              <a:t>From the equation that relates the QPN to measurement instability we see that the longer the measurement time, or the atom</a:t>
            </a:r>
            <a:r>
              <a:rPr lang="en-US" u="none" dirty="0"/>
              <a:t> </a:t>
            </a:r>
            <a:r>
              <a:rPr lang="en-US" u="none" baseline="0" dirty="0"/>
              <a:t>probe time, the higher the achievable measurement resolution.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u="non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u="none" baseline="0" dirty="0"/>
              <a:t>While the  upper state lifetime of the excited state limits both</a:t>
            </a:r>
            <a:r>
              <a:rPr lang="en-US" u="none" dirty="0"/>
              <a:t> the Al and </a:t>
            </a:r>
            <a:r>
              <a:rPr lang="en-US" u="none" dirty="0" err="1"/>
              <a:t>Yb</a:t>
            </a:r>
            <a:r>
              <a:rPr lang="en-US" u="none" dirty="0"/>
              <a:t> clocks to measurement times less than 20 s</a:t>
            </a:r>
            <a:r>
              <a:rPr lang="en-US" u="none" baseline="0" dirty="0"/>
              <a:t>, drift in the relative phase of the laser with respect to the atoms results in laser-atom </a:t>
            </a:r>
            <a:r>
              <a:rPr lang="en-US" u="none" baseline="0" dirty="0" err="1"/>
              <a:t>decoherence</a:t>
            </a:r>
            <a:r>
              <a:rPr lang="en-US" u="none" baseline="0" dirty="0"/>
              <a:t> that limits the probe time to less than 1 s.</a:t>
            </a:r>
          </a:p>
          <a:p>
            <a:pPr marL="0" marR="0" indent="0" algn="l" defTabSz="914400" rtl="0" eaLnBrk="1" fontAlgn="auto" latinLnBrk="0" hangingPunct="1">
              <a:lnSpc>
                <a:spcPct val="100000"/>
              </a:lnSpc>
              <a:spcBef>
                <a:spcPts val="0"/>
              </a:spcBef>
              <a:spcAft>
                <a:spcPts val="0"/>
              </a:spcAft>
              <a:buClrTx/>
              <a:buSzTx/>
              <a:buFontTx/>
              <a:buNone/>
              <a:tabLst/>
              <a:defRPr/>
            </a:pPr>
            <a:endParaRPr lang="en-US" u="non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u="none" baseline="0" dirty="0"/>
              <a:t>So why is </a:t>
            </a:r>
            <a:r>
              <a:rPr lang="en-US" u="none" baseline="0" dirty="0" err="1"/>
              <a:t>decoherence</a:t>
            </a:r>
            <a:r>
              <a:rPr lang="en-US" u="none" baseline="0" dirty="0"/>
              <a:t> and measurement time important?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u="none"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u="none" baseline="0" dirty="0"/>
              <a:t>The longer I can allow the atomic system to oscillate the higher the Q of the system, and the better the short term measurement resolution and stability. More importantly, the better the stability, the less averaging I have to do to reach a specific level of frequency resolution.</a:t>
            </a:r>
          </a:p>
          <a:p>
            <a:endParaRPr lang="en-US" dirty="0"/>
          </a:p>
        </p:txBody>
      </p:sp>
      <p:sp>
        <p:nvSpPr>
          <p:cNvPr id="4" name="Slide Number Placeholder 3"/>
          <p:cNvSpPr>
            <a:spLocks noGrp="1"/>
          </p:cNvSpPr>
          <p:nvPr>
            <p:ph type="sldNum" sz="quarter" idx="5"/>
          </p:nvPr>
        </p:nvSpPr>
        <p:spPr/>
        <p:txBody>
          <a:bodyPr/>
          <a:lstStyle/>
          <a:p>
            <a:fld id="{01E42711-C8AF-9244-BC27-F2C347CFC434}" type="slidenum">
              <a:rPr lang="en-US" smtClean="0"/>
              <a:t>23</a:t>
            </a:fld>
            <a:endParaRPr lang="en-US"/>
          </a:p>
        </p:txBody>
      </p:sp>
    </p:spTree>
    <p:extLst>
      <p:ext uri="{BB962C8B-B14F-4D97-AF65-F5344CB8AC3E}">
        <p14:creationId xmlns:p14="http://schemas.microsoft.com/office/powerpoint/2010/main" val="2972160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a:t>
            </a:r>
            <a:r>
              <a:rPr lang="en-US" baseline="0" dirty="0"/>
              <a:t> extend correlated spectroscopy to unlike atoms, the LO oscillator of the </a:t>
            </a:r>
            <a:r>
              <a:rPr lang="en-US" baseline="0" dirty="0" err="1"/>
              <a:t>Yb</a:t>
            </a:r>
            <a:r>
              <a:rPr lang="en-US" baseline="0" dirty="0"/>
              <a:t> system at 1157 nm, needs to be phase coherently transferred via the OFC to 1070 nm and </a:t>
            </a:r>
            <a:r>
              <a:rPr lang="en-US" baseline="0" dirty="0" err="1"/>
              <a:t>quadrupoled</a:t>
            </a:r>
            <a:r>
              <a:rPr lang="en-US" baseline="0" dirty="0"/>
              <a:t> to probe the Al+ clock transition frequency. More specifically, the reduce the drift of the </a:t>
            </a:r>
            <a:r>
              <a:rPr lang="en-US" baseline="0" dirty="0" err="1"/>
              <a:t>Yb</a:t>
            </a:r>
            <a:r>
              <a:rPr lang="en-US" baseline="0" dirty="0"/>
              <a:t> laser oscillator with respect to the Al+ ion, the </a:t>
            </a:r>
            <a:r>
              <a:rPr lang="en-US" baseline="0" dirty="0" err="1"/>
              <a:t>Yb</a:t>
            </a:r>
            <a:r>
              <a:rPr lang="en-US" baseline="0" dirty="0"/>
              <a:t> laser is phase corrected by the atomic sample on each </a:t>
            </a:r>
            <a:r>
              <a:rPr lang="en-US" baseline="0" dirty="0" err="1"/>
              <a:t>Yb</a:t>
            </a:r>
            <a:r>
              <a:rPr lang="en-US" baseline="0" dirty="0"/>
              <a:t> measurement cycle. As a result, the Al+ clock </a:t>
            </a:r>
            <a:r>
              <a:rPr lang="en-US" baseline="0" dirty="0" err="1"/>
              <a:t>recieves</a:t>
            </a:r>
            <a:r>
              <a:rPr lang="en-US" baseline="0" dirty="0"/>
              <a:t> atom corrected light from the </a:t>
            </a:r>
            <a:r>
              <a:rPr lang="en-US" baseline="0" dirty="0" err="1"/>
              <a:t>Yb</a:t>
            </a:r>
            <a:r>
              <a:rPr lang="en-US" baseline="0" dirty="0"/>
              <a:t> system.</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Unfortunately, the </a:t>
            </a:r>
            <a:r>
              <a:rPr lang="en-US" dirty="0" err="1"/>
              <a:t>Yb</a:t>
            </a:r>
            <a:r>
              <a:rPr lang="en-US" dirty="0"/>
              <a:t> atom</a:t>
            </a:r>
            <a:r>
              <a:rPr lang="en-US" baseline="0" dirty="0"/>
              <a:t> probe time itself is limited by laser atom </a:t>
            </a:r>
            <a:r>
              <a:rPr lang="en-US" baseline="0" dirty="0" err="1"/>
              <a:t>decoherence</a:t>
            </a:r>
            <a:r>
              <a:rPr lang="en-US" baseline="0" dirty="0"/>
              <a:t> due to </a:t>
            </a:r>
            <a:r>
              <a:rPr lang="en-US" baseline="0" dirty="0" err="1"/>
              <a:t>drfit</a:t>
            </a:r>
            <a:r>
              <a:rPr lang="en-US" baseline="0" dirty="0"/>
              <a:t> in the </a:t>
            </a:r>
            <a:r>
              <a:rPr lang="en-US" baseline="0" dirty="0" err="1"/>
              <a:t>Yb</a:t>
            </a:r>
            <a:r>
              <a:rPr lang="en-US" baseline="0" dirty="0"/>
              <a:t> optical cavity. This drift when transferred to the Al frequency is twice a large since the Al clock transition frequency is more than double the </a:t>
            </a:r>
            <a:r>
              <a:rPr lang="en-US" baseline="0" dirty="0" err="1"/>
              <a:t>Yb</a:t>
            </a:r>
            <a:r>
              <a:rPr lang="en-US" baseline="0" dirty="0"/>
              <a:t> transition frequency. As a result to </a:t>
            </a:r>
            <a:r>
              <a:rPr lang="en-US" baseline="0" dirty="0" err="1"/>
              <a:t>Yb</a:t>
            </a:r>
            <a:r>
              <a:rPr lang="en-US" baseline="0" dirty="0"/>
              <a:t> probe time is limited to less than 500 </a:t>
            </a:r>
            <a:r>
              <a:rPr lang="en-US" baseline="0" dirty="0" err="1"/>
              <a:t>ms</a:t>
            </a:r>
            <a:r>
              <a:rPr lang="en-US" baseline="0" dirty="0"/>
              <a:t>, albeit almost 5 times longer </a:t>
            </a:r>
            <a:r>
              <a:rPr lang="en-US" baseline="0" dirty="0" err="1"/>
              <a:t>thatn</a:t>
            </a:r>
            <a:r>
              <a:rPr lang="en-US" baseline="0" dirty="0"/>
              <a:t> the probe time of Al+ when it is operated independently.</a:t>
            </a:r>
            <a:endParaRPr lang="en-US" dirty="0"/>
          </a:p>
          <a:p>
            <a:endParaRPr lang="en-US" baseline="0" dirty="0"/>
          </a:p>
          <a:p>
            <a:endParaRPr lang="en-US" baseline="0" dirty="0"/>
          </a:p>
          <a:p>
            <a:endParaRPr lang="en-US" baseline="0" dirty="0"/>
          </a:p>
          <a:p>
            <a:endParaRPr lang="en-US" baseline="0" dirty="0"/>
          </a:p>
          <a:p>
            <a:r>
              <a:rPr lang="en-US" baseline="0" dirty="0"/>
              <a:t>To ensure faithful transfer from one atomic system, through the comb to the other atomic system, we performed a measurement of the network instability to ensure that the optical link noise was well below the expected performance of the atomic systems. </a:t>
            </a:r>
          </a:p>
          <a:p>
            <a:endParaRPr lang="en-US" baseline="0" dirty="0"/>
          </a:p>
        </p:txBody>
      </p:sp>
      <p:sp>
        <p:nvSpPr>
          <p:cNvPr id="4" name="Slide Number Placeholder 3"/>
          <p:cNvSpPr>
            <a:spLocks noGrp="1"/>
          </p:cNvSpPr>
          <p:nvPr>
            <p:ph type="sldNum" sz="quarter" idx="10"/>
          </p:nvPr>
        </p:nvSpPr>
        <p:spPr/>
        <p:txBody>
          <a:bodyPr/>
          <a:lstStyle/>
          <a:p>
            <a:fld id="{01E42711-C8AF-9244-BC27-F2C347CFC434}" type="slidenum">
              <a:rPr lang="en-US" smtClean="0"/>
              <a:t>24</a:t>
            </a:fld>
            <a:endParaRPr lang="en-US"/>
          </a:p>
        </p:txBody>
      </p:sp>
    </p:spTree>
    <p:extLst>
      <p:ext uri="{BB962C8B-B14F-4D97-AF65-F5344CB8AC3E}">
        <p14:creationId xmlns:p14="http://schemas.microsoft.com/office/powerpoint/2010/main" val="8968465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a:t>
            </a:r>
            <a:r>
              <a:rPr lang="en-US" baseline="0" dirty="0"/>
              <a:t> extend correlated spectroscopy to unlike atoms, the LO oscillator of the </a:t>
            </a:r>
            <a:r>
              <a:rPr lang="en-US" baseline="0" dirty="0" err="1"/>
              <a:t>Yb</a:t>
            </a:r>
            <a:r>
              <a:rPr lang="en-US" baseline="0" dirty="0"/>
              <a:t> system at 1157 nm, needs to be phase coherently transferred via the OFC to 1070 nm and </a:t>
            </a:r>
            <a:r>
              <a:rPr lang="en-US" baseline="0" dirty="0" err="1"/>
              <a:t>quadrupoled</a:t>
            </a:r>
            <a:r>
              <a:rPr lang="en-US" baseline="0" dirty="0"/>
              <a:t> to probe the Al+ clock transition frequency. More specifically, the reduce the drift of the </a:t>
            </a:r>
            <a:r>
              <a:rPr lang="en-US" baseline="0" dirty="0" err="1"/>
              <a:t>Yb</a:t>
            </a:r>
            <a:r>
              <a:rPr lang="en-US" baseline="0" dirty="0"/>
              <a:t> laser oscillator with respect to the Al+ ion, the </a:t>
            </a:r>
            <a:r>
              <a:rPr lang="en-US" baseline="0" dirty="0" err="1"/>
              <a:t>Yb</a:t>
            </a:r>
            <a:r>
              <a:rPr lang="en-US" baseline="0" dirty="0"/>
              <a:t> laser is phase corrected by the atomic sample on each </a:t>
            </a:r>
            <a:r>
              <a:rPr lang="en-US" baseline="0" dirty="0" err="1"/>
              <a:t>Yb</a:t>
            </a:r>
            <a:r>
              <a:rPr lang="en-US" baseline="0" dirty="0"/>
              <a:t> measurement cycle. As a result, the Al+ clock </a:t>
            </a:r>
            <a:r>
              <a:rPr lang="en-US" baseline="0" dirty="0" err="1"/>
              <a:t>recieves</a:t>
            </a:r>
            <a:r>
              <a:rPr lang="en-US" baseline="0" dirty="0"/>
              <a:t> atom corrected light from the </a:t>
            </a:r>
            <a:r>
              <a:rPr lang="en-US" baseline="0" dirty="0" err="1"/>
              <a:t>Yb</a:t>
            </a:r>
            <a:r>
              <a:rPr lang="en-US" baseline="0" dirty="0"/>
              <a:t> system.</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Unfortunately, the </a:t>
            </a:r>
            <a:r>
              <a:rPr lang="en-US" dirty="0" err="1"/>
              <a:t>Yb</a:t>
            </a:r>
            <a:r>
              <a:rPr lang="en-US" dirty="0"/>
              <a:t> atom</a:t>
            </a:r>
            <a:r>
              <a:rPr lang="en-US" baseline="0" dirty="0"/>
              <a:t> probe time itself is limited by laser atom </a:t>
            </a:r>
            <a:r>
              <a:rPr lang="en-US" baseline="0" dirty="0" err="1"/>
              <a:t>decoherence</a:t>
            </a:r>
            <a:r>
              <a:rPr lang="en-US" baseline="0" dirty="0"/>
              <a:t> due to </a:t>
            </a:r>
            <a:r>
              <a:rPr lang="en-US" baseline="0" dirty="0" err="1"/>
              <a:t>drfit</a:t>
            </a:r>
            <a:r>
              <a:rPr lang="en-US" baseline="0" dirty="0"/>
              <a:t> in the </a:t>
            </a:r>
            <a:r>
              <a:rPr lang="en-US" baseline="0" dirty="0" err="1"/>
              <a:t>Yb</a:t>
            </a:r>
            <a:r>
              <a:rPr lang="en-US" baseline="0" dirty="0"/>
              <a:t> optical cavity. This drift when transferred to the Al frequency is twice a large since the Al clock transition frequency is more than double the </a:t>
            </a:r>
            <a:r>
              <a:rPr lang="en-US" baseline="0" dirty="0" err="1"/>
              <a:t>Yb</a:t>
            </a:r>
            <a:r>
              <a:rPr lang="en-US" baseline="0" dirty="0"/>
              <a:t> transition frequency. As a result to </a:t>
            </a:r>
            <a:r>
              <a:rPr lang="en-US" baseline="0" dirty="0" err="1"/>
              <a:t>Yb</a:t>
            </a:r>
            <a:r>
              <a:rPr lang="en-US" baseline="0" dirty="0"/>
              <a:t> probe time is limited to less than 500 </a:t>
            </a:r>
            <a:r>
              <a:rPr lang="en-US" baseline="0" dirty="0" err="1"/>
              <a:t>ms</a:t>
            </a:r>
            <a:r>
              <a:rPr lang="en-US" baseline="0" dirty="0"/>
              <a:t>, albeit almost 5 times longer </a:t>
            </a:r>
            <a:r>
              <a:rPr lang="en-US" baseline="0" dirty="0" err="1"/>
              <a:t>thatn</a:t>
            </a:r>
            <a:r>
              <a:rPr lang="en-US" baseline="0" dirty="0"/>
              <a:t> the probe time of Al+ when it is operated independently.</a:t>
            </a:r>
            <a:endParaRPr lang="en-US" dirty="0"/>
          </a:p>
          <a:p>
            <a:endParaRPr lang="en-US" baseline="0" dirty="0"/>
          </a:p>
          <a:p>
            <a:endParaRPr lang="en-US" baseline="0" dirty="0"/>
          </a:p>
          <a:p>
            <a:endParaRPr lang="en-US" baseline="0" dirty="0"/>
          </a:p>
          <a:p>
            <a:endParaRPr lang="en-US" baseline="0" dirty="0"/>
          </a:p>
          <a:p>
            <a:r>
              <a:rPr lang="en-US" baseline="0" dirty="0"/>
              <a:t>To ensure faithful transfer from one atomic system, through the comb to the other atomic system, we performed a measurement of the network instability to ensure that the optical link noise was well below the expected performance of the atomic systems. </a:t>
            </a:r>
          </a:p>
          <a:p>
            <a:endParaRPr lang="en-US" baseline="0" dirty="0"/>
          </a:p>
        </p:txBody>
      </p:sp>
      <p:sp>
        <p:nvSpPr>
          <p:cNvPr id="4" name="Slide Number Placeholder 3"/>
          <p:cNvSpPr>
            <a:spLocks noGrp="1"/>
          </p:cNvSpPr>
          <p:nvPr>
            <p:ph type="sldNum" sz="quarter" idx="10"/>
          </p:nvPr>
        </p:nvSpPr>
        <p:spPr/>
        <p:txBody>
          <a:bodyPr/>
          <a:lstStyle/>
          <a:p>
            <a:fld id="{01E42711-C8AF-9244-BC27-F2C347CFC434}" type="slidenum">
              <a:rPr lang="en-US" smtClean="0"/>
              <a:t>25</a:t>
            </a:fld>
            <a:endParaRPr lang="en-US"/>
          </a:p>
        </p:txBody>
      </p:sp>
    </p:spTree>
    <p:extLst>
      <p:ext uri="{BB962C8B-B14F-4D97-AF65-F5344CB8AC3E}">
        <p14:creationId xmlns:p14="http://schemas.microsoft.com/office/powerpoint/2010/main" val="41390876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a:t>
            </a:r>
            <a:r>
              <a:rPr lang="en-US" baseline="0" dirty="0"/>
              <a:t> extend correlated spectroscopy to unlike atoms, the LO oscillator of the </a:t>
            </a:r>
            <a:r>
              <a:rPr lang="en-US" baseline="0" dirty="0" err="1"/>
              <a:t>Yb</a:t>
            </a:r>
            <a:r>
              <a:rPr lang="en-US" baseline="0" dirty="0"/>
              <a:t> system at 1157 nm, needs to be phase coherently transferred via the OFC to 1070 nm and </a:t>
            </a:r>
            <a:r>
              <a:rPr lang="en-US" baseline="0" dirty="0" err="1"/>
              <a:t>quadrupoled</a:t>
            </a:r>
            <a:r>
              <a:rPr lang="en-US" baseline="0" dirty="0"/>
              <a:t> to probe the Al+ clock transition frequency. More specifically, the reduce the drift of the </a:t>
            </a:r>
            <a:r>
              <a:rPr lang="en-US" baseline="0" dirty="0" err="1"/>
              <a:t>Yb</a:t>
            </a:r>
            <a:r>
              <a:rPr lang="en-US" baseline="0" dirty="0"/>
              <a:t> laser oscillator with respect to the Al+ ion, the </a:t>
            </a:r>
            <a:r>
              <a:rPr lang="en-US" baseline="0" dirty="0" err="1"/>
              <a:t>Yb</a:t>
            </a:r>
            <a:r>
              <a:rPr lang="en-US" baseline="0" dirty="0"/>
              <a:t> laser is phase corrected by the atomic sample on each </a:t>
            </a:r>
            <a:r>
              <a:rPr lang="en-US" baseline="0" dirty="0" err="1"/>
              <a:t>Yb</a:t>
            </a:r>
            <a:r>
              <a:rPr lang="en-US" baseline="0" dirty="0"/>
              <a:t> measurement cycle. As a result, the Al+ clock </a:t>
            </a:r>
            <a:r>
              <a:rPr lang="en-US" baseline="0" dirty="0" err="1"/>
              <a:t>recieves</a:t>
            </a:r>
            <a:r>
              <a:rPr lang="en-US" baseline="0" dirty="0"/>
              <a:t> atom corrected light from the </a:t>
            </a:r>
            <a:r>
              <a:rPr lang="en-US" baseline="0" dirty="0" err="1"/>
              <a:t>Yb</a:t>
            </a:r>
            <a:r>
              <a:rPr lang="en-US" baseline="0" dirty="0"/>
              <a:t> system.</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Unfortunately, the </a:t>
            </a:r>
            <a:r>
              <a:rPr lang="en-US" dirty="0" err="1"/>
              <a:t>Yb</a:t>
            </a:r>
            <a:r>
              <a:rPr lang="en-US" dirty="0"/>
              <a:t> atom</a:t>
            </a:r>
            <a:r>
              <a:rPr lang="en-US" baseline="0" dirty="0"/>
              <a:t> probe time itself is limited by laser atom </a:t>
            </a:r>
            <a:r>
              <a:rPr lang="en-US" baseline="0" dirty="0" err="1"/>
              <a:t>decoherence</a:t>
            </a:r>
            <a:r>
              <a:rPr lang="en-US" baseline="0" dirty="0"/>
              <a:t> due to </a:t>
            </a:r>
            <a:r>
              <a:rPr lang="en-US" baseline="0" dirty="0" err="1"/>
              <a:t>drfit</a:t>
            </a:r>
            <a:r>
              <a:rPr lang="en-US" baseline="0" dirty="0"/>
              <a:t> in the </a:t>
            </a:r>
            <a:r>
              <a:rPr lang="en-US" baseline="0" dirty="0" err="1"/>
              <a:t>Yb</a:t>
            </a:r>
            <a:r>
              <a:rPr lang="en-US" baseline="0" dirty="0"/>
              <a:t> optical cavity. This drift when transferred to the Al frequency is twice a large since the Al clock transition frequency is more than double the </a:t>
            </a:r>
            <a:r>
              <a:rPr lang="en-US" baseline="0" dirty="0" err="1"/>
              <a:t>Yb</a:t>
            </a:r>
            <a:r>
              <a:rPr lang="en-US" baseline="0" dirty="0"/>
              <a:t> transition frequency. As a result to </a:t>
            </a:r>
            <a:r>
              <a:rPr lang="en-US" baseline="0" dirty="0" err="1"/>
              <a:t>Yb</a:t>
            </a:r>
            <a:r>
              <a:rPr lang="en-US" baseline="0" dirty="0"/>
              <a:t> probe time is limited to less than 500 </a:t>
            </a:r>
            <a:r>
              <a:rPr lang="en-US" baseline="0" dirty="0" err="1"/>
              <a:t>ms</a:t>
            </a:r>
            <a:r>
              <a:rPr lang="en-US" baseline="0" dirty="0"/>
              <a:t>, albeit almost 5 times longer </a:t>
            </a:r>
            <a:r>
              <a:rPr lang="en-US" baseline="0" dirty="0" err="1"/>
              <a:t>thatn</a:t>
            </a:r>
            <a:r>
              <a:rPr lang="en-US" baseline="0" dirty="0"/>
              <a:t> the probe time of Al+ when it is operated independently.</a:t>
            </a:r>
            <a:endParaRPr lang="en-US" dirty="0"/>
          </a:p>
          <a:p>
            <a:endParaRPr lang="en-US" baseline="0" dirty="0"/>
          </a:p>
          <a:p>
            <a:endParaRPr lang="en-US" baseline="0" dirty="0"/>
          </a:p>
          <a:p>
            <a:endParaRPr lang="en-US" baseline="0" dirty="0"/>
          </a:p>
          <a:p>
            <a:endParaRPr lang="en-US" baseline="0" dirty="0"/>
          </a:p>
          <a:p>
            <a:r>
              <a:rPr lang="en-US" baseline="0" dirty="0"/>
              <a:t>To ensure faithful transfer from one atomic system, through the comb to the other atomic system, we performed a measurement of the network instability to ensure that the optical link noise was well below the expected performance of the atomic systems. </a:t>
            </a:r>
          </a:p>
          <a:p>
            <a:endParaRPr lang="en-US" baseline="0" dirty="0"/>
          </a:p>
        </p:txBody>
      </p:sp>
      <p:sp>
        <p:nvSpPr>
          <p:cNvPr id="4" name="Slide Number Placeholder 3"/>
          <p:cNvSpPr>
            <a:spLocks noGrp="1"/>
          </p:cNvSpPr>
          <p:nvPr>
            <p:ph type="sldNum" sz="quarter" idx="10"/>
          </p:nvPr>
        </p:nvSpPr>
        <p:spPr/>
        <p:txBody>
          <a:bodyPr/>
          <a:lstStyle/>
          <a:p>
            <a:fld id="{01E42711-C8AF-9244-BC27-F2C347CFC434}" type="slidenum">
              <a:rPr lang="en-US" smtClean="0"/>
              <a:t>26</a:t>
            </a:fld>
            <a:endParaRPr lang="en-US"/>
          </a:p>
        </p:txBody>
      </p:sp>
    </p:spTree>
    <p:extLst>
      <p:ext uri="{BB962C8B-B14F-4D97-AF65-F5344CB8AC3E}">
        <p14:creationId xmlns:p14="http://schemas.microsoft.com/office/powerpoint/2010/main" val="17454647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A71149-7D71-CF40-B929-50851035B46F}" type="slidenum">
              <a:rPr lang="en-US" smtClean="0"/>
              <a:t>30</a:t>
            </a:fld>
            <a:endParaRPr lang="en-US"/>
          </a:p>
        </p:txBody>
      </p:sp>
    </p:spTree>
    <p:extLst>
      <p:ext uri="{BB962C8B-B14F-4D97-AF65-F5344CB8AC3E}">
        <p14:creationId xmlns:p14="http://schemas.microsoft.com/office/powerpoint/2010/main" val="654670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French recognized the </a:t>
            </a:r>
          </a:p>
          <a:p>
            <a:endParaRPr lang="en-US" dirty="0"/>
          </a:p>
          <a:p>
            <a:r>
              <a:rPr lang="en-US" sz="1200" b="0" i="0" kern="1200" dirty="0">
                <a:solidFill>
                  <a:schemeClr val="tx1"/>
                </a:solidFill>
                <a:effectLst/>
                <a:latin typeface="+mn-lt"/>
                <a:ea typeface="+mn-ea"/>
                <a:cs typeface="+mn-cs"/>
              </a:rPr>
              <a:t>metric system was first introduced in France in 1799</a:t>
            </a:r>
            <a:endParaRPr lang="en-US" dirty="0"/>
          </a:p>
        </p:txBody>
      </p:sp>
      <p:sp>
        <p:nvSpPr>
          <p:cNvPr id="4" name="Slide Number Placeholder 3"/>
          <p:cNvSpPr>
            <a:spLocks noGrp="1"/>
          </p:cNvSpPr>
          <p:nvPr>
            <p:ph type="sldNum" sz="quarter" idx="10"/>
          </p:nvPr>
        </p:nvSpPr>
        <p:spPr/>
        <p:txBody>
          <a:bodyPr/>
          <a:lstStyle/>
          <a:p>
            <a:fld id="{FFA71149-7D71-CF40-B929-50851035B46F}" type="slidenum">
              <a:rPr lang="en-US" smtClean="0"/>
              <a:t>37</a:t>
            </a:fld>
            <a:endParaRPr lang="en-US"/>
          </a:p>
        </p:txBody>
      </p:sp>
    </p:spTree>
    <p:extLst>
      <p:ext uri="{BB962C8B-B14F-4D97-AF65-F5344CB8AC3E}">
        <p14:creationId xmlns:p14="http://schemas.microsoft.com/office/powerpoint/2010/main" val="32411462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64F8D1-E039-0A43-A293-A31F9FB2BDB7}" type="slidenum">
              <a:rPr lang="en-US" smtClean="0"/>
              <a:t>38</a:t>
            </a:fld>
            <a:endParaRPr lang="en-US"/>
          </a:p>
        </p:txBody>
      </p:sp>
    </p:spTree>
    <p:extLst>
      <p:ext uri="{BB962C8B-B14F-4D97-AF65-F5344CB8AC3E}">
        <p14:creationId xmlns:p14="http://schemas.microsoft.com/office/powerpoint/2010/main" val="1607333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BD4A2E-221C-E54E-A5E2-F50E20EF0D30}" type="slidenum">
              <a:rPr lang="en-US" smtClean="0"/>
              <a:t>2</a:t>
            </a:fld>
            <a:endParaRPr lang="en-US"/>
          </a:p>
        </p:txBody>
      </p:sp>
    </p:spTree>
    <p:extLst>
      <p:ext uri="{BB962C8B-B14F-4D97-AF65-F5344CB8AC3E}">
        <p14:creationId xmlns:p14="http://schemas.microsoft.com/office/powerpoint/2010/main" val="21929755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limits you in</a:t>
            </a:r>
            <a:r>
              <a:rPr lang="en-US" baseline="0" dirty="0"/>
              <a:t> terms of sensitivity makes you a great sensor!</a:t>
            </a:r>
            <a:endParaRPr lang="en-US" dirty="0"/>
          </a:p>
        </p:txBody>
      </p:sp>
      <p:sp>
        <p:nvSpPr>
          <p:cNvPr id="4" name="Slide Number Placeholder 3"/>
          <p:cNvSpPr>
            <a:spLocks noGrp="1"/>
          </p:cNvSpPr>
          <p:nvPr>
            <p:ph type="sldNum" sz="quarter" idx="10"/>
          </p:nvPr>
        </p:nvSpPr>
        <p:spPr/>
        <p:txBody>
          <a:bodyPr/>
          <a:lstStyle/>
          <a:p>
            <a:fld id="{FFA71149-7D71-CF40-B929-50851035B46F}" type="slidenum">
              <a:rPr lang="en-US" smtClean="0"/>
              <a:t>40</a:t>
            </a:fld>
            <a:endParaRPr lang="en-US"/>
          </a:p>
        </p:txBody>
      </p:sp>
    </p:spTree>
    <p:extLst>
      <p:ext uri="{BB962C8B-B14F-4D97-AF65-F5344CB8AC3E}">
        <p14:creationId xmlns:p14="http://schemas.microsoft.com/office/powerpoint/2010/main" val="7542209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C42ED9-5DA7-B54F-B1D5-D1986CF02614}" type="slidenum">
              <a:rPr lang="en-US" smtClean="0"/>
              <a:t>42</a:t>
            </a:fld>
            <a:endParaRPr lang="en-US"/>
          </a:p>
        </p:txBody>
      </p:sp>
    </p:spTree>
    <p:extLst>
      <p:ext uri="{BB962C8B-B14F-4D97-AF65-F5344CB8AC3E}">
        <p14:creationId xmlns:p14="http://schemas.microsoft.com/office/powerpoint/2010/main" val="426528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BD4A2E-221C-E54E-A5E2-F50E20EF0D30}" type="slidenum">
              <a:rPr lang="en-US" smtClean="0"/>
              <a:t>3</a:t>
            </a:fld>
            <a:endParaRPr lang="en-US"/>
          </a:p>
        </p:txBody>
      </p:sp>
    </p:spTree>
    <p:extLst>
      <p:ext uri="{BB962C8B-B14F-4D97-AF65-F5344CB8AC3E}">
        <p14:creationId xmlns:p14="http://schemas.microsoft.com/office/powerpoint/2010/main" val="3004043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BD4A2E-221C-E54E-A5E2-F50E20EF0D30}" type="slidenum">
              <a:rPr lang="en-US" smtClean="0"/>
              <a:t>4</a:t>
            </a:fld>
            <a:endParaRPr lang="en-US"/>
          </a:p>
        </p:txBody>
      </p:sp>
    </p:spTree>
    <p:extLst>
      <p:ext uri="{BB962C8B-B14F-4D97-AF65-F5344CB8AC3E}">
        <p14:creationId xmlns:p14="http://schemas.microsoft.com/office/powerpoint/2010/main" val="2603148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Steeper slope for optical clocks</a:t>
            </a:r>
          </a:p>
          <a:p>
            <a:r>
              <a:rPr lang="en-US" dirty="0"/>
              <a:t>Reason:</a:t>
            </a:r>
            <a:r>
              <a:rPr lang="en-US" baseline="0" dirty="0"/>
              <a:t> microwave clocks require much better control over their systematics.</a:t>
            </a:r>
          </a:p>
          <a:p>
            <a:r>
              <a:rPr lang="en-US" baseline="0" dirty="0"/>
              <a:t>Accuracy and potential of optical clocks</a:t>
            </a:r>
            <a:r>
              <a:rPr lang="is-IS" baseline="0" dirty="0"/>
              <a:t>…. </a:t>
            </a:r>
            <a:r>
              <a:rPr lang="en-US" baseline="0" dirty="0"/>
              <a:t>R</a:t>
            </a:r>
            <a:r>
              <a:rPr lang="is-IS" baseline="0" dirty="0"/>
              <a:t>edefinition of second.</a:t>
            </a:r>
            <a:endParaRPr lang="en-US" dirty="0"/>
          </a:p>
          <a:p>
            <a:endParaRPr lang="en-US" dirty="0"/>
          </a:p>
          <a:p>
            <a:r>
              <a:rPr lang="en-US" dirty="0"/>
              <a:t>If</a:t>
            </a:r>
            <a:r>
              <a:rPr lang="en-US" baseline="0" dirty="0"/>
              <a:t> we look at the performance of clocks over time we see a steeper slope associated with improvements in the accuracy of optical as opposed to microwave clocks. There is a reason for this. As I mentioned before, the higher the frequency of your clock the better the accuracy and stability. Said differently, the lower your clock frequency, the higher the constraint on the your systematics. </a:t>
            </a:r>
          </a:p>
          <a:p>
            <a:endParaRPr lang="en-US" baseline="0" dirty="0"/>
          </a:p>
          <a:p>
            <a:r>
              <a:rPr lang="en-US" baseline="0" dirty="0"/>
              <a:t>To achieve parts in 10-18 requires knowledge of an optical transition to 1 </a:t>
            </a:r>
            <a:r>
              <a:rPr lang="en-US" baseline="0" dirty="0" err="1"/>
              <a:t>mHz.</a:t>
            </a:r>
            <a:r>
              <a:rPr lang="en-US" baseline="0" dirty="0"/>
              <a:t> On a microwave transition 10-18 requires that you know your transition frequency to a fraction of a micro-Hz. Because the difference in constraints, microwave clocks are not likely to make significant gains in accuracy over their current performance, but optical clocks which have been demonstrated to be 100 more accurate are still improving.</a:t>
            </a:r>
          </a:p>
          <a:p>
            <a:endParaRPr lang="en-US" baseline="0" dirty="0"/>
          </a:p>
          <a:p>
            <a:r>
              <a:rPr lang="en-US" baseline="0" dirty="0"/>
              <a:t>The question that must be on everyone’s minds is</a:t>
            </a:r>
            <a:r>
              <a:rPr lang="is-IS" baseline="0" dirty="0"/>
              <a:t>…. </a:t>
            </a:r>
            <a:r>
              <a:rPr lang="en-US" baseline="0" dirty="0"/>
              <a:t>G</a:t>
            </a:r>
            <a:r>
              <a:rPr lang="is-IS" baseline="0" dirty="0"/>
              <a:t>iven the higher accuracy and potential for optical clocks…. </a:t>
            </a:r>
            <a:r>
              <a:rPr lang="en-US" baseline="0" dirty="0"/>
              <a:t>I</a:t>
            </a:r>
            <a:r>
              <a:rPr lang="is-IS" baseline="0" dirty="0"/>
              <a:t>s it the time right for optical redefinition of the SI second?</a:t>
            </a:r>
            <a:endParaRPr lang="en-US" dirty="0"/>
          </a:p>
        </p:txBody>
      </p:sp>
      <p:sp>
        <p:nvSpPr>
          <p:cNvPr id="4" name="Slide Number Placeholder 3"/>
          <p:cNvSpPr>
            <a:spLocks noGrp="1"/>
          </p:cNvSpPr>
          <p:nvPr>
            <p:ph type="sldNum" sz="quarter" idx="10"/>
          </p:nvPr>
        </p:nvSpPr>
        <p:spPr/>
        <p:txBody>
          <a:bodyPr/>
          <a:lstStyle/>
          <a:p>
            <a:fld id="{FFA71149-7D71-CF40-B929-50851035B46F}" type="slidenum">
              <a:rPr lang="en-US" smtClean="0"/>
              <a:t>5</a:t>
            </a:fld>
            <a:endParaRPr lang="en-US"/>
          </a:p>
        </p:txBody>
      </p:sp>
    </p:spTree>
    <p:extLst>
      <p:ext uri="{BB962C8B-B14F-4D97-AF65-F5344CB8AC3E}">
        <p14:creationId xmlns:p14="http://schemas.microsoft.com/office/powerpoint/2010/main" val="3556292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FA71149-7D71-CF40-B929-50851035B46F}" type="slidenum">
              <a:rPr lang="en-US" smtClean="0"/>
              <a:t>11</a:t>
            </a:fld>
            <a:endParaRPr lang="en-US"/>
          </a:p>
        </p:txBody>
      </p:sp>
    </p:spTree>
    <p:extLst>
      <p:ext uri="{BB962C8B-B14F-4D97-AF65-F5344CB8AC3E}">
        <p14:creationId xmlns:p14="http://schemas.microsoft.com/office/powerpoint/2010/main" val="1662299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64F8D1-E039-0A43-A293-A31F9FB2BDB7}" type="slidenum">
              <a:rPr lang="en-US" smtClean="0"/>
              <a:t>13</a:t>
            </a:fld>
            <a:endParaRPr lang="en-US"/>
          </a:p>
        </p:txBody>
      </p:sp>
    </p:spTree>
    <p:extLst>
      <p:ext uri="{BB962C8B-B14F-4D97-AF65-F5344CB8AC3E}">
        <p14:creationId xmlns:p14="http://schemas.microsoft.com/office/powerpoint/2010/main" val="796651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A71149-7D71-CF40-B929-50851035B46F}" type="slidenum">
              <a:rPr lang="en-US" smtClean="0"/>
              <a:t>14</a:t>
            </a:fld>
            <a:endParaRPr lang="en-US"/>
          </a:p>
        </p:txBody>
      </p:sp>
    </p:spTree>
    <p:extLst>
      <p:ext uri="{BB962C8B-B14F-4D97-AF65-F5344CB8AC3E}">
        <p14:creationId xmlns:p14="http://schemas.microsoft.com/office/powerpoint/2010/main" val="1946558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did this analysis on the ratio data I showed earlier in this talk as well as data from a clock comparison done at </a:t>
            </a:r>
            <a:r>
              <a:rPr lang="en-US" dirty="0" err="1"/>
              <a:t>nist</a:t>
            </a:r>
            <a:r>
              <a:rPr lang="en-US" dirty="0"/>
              <a:t> in 2007 with al/hg</a:t>
            </a:r>
          </a:p>
          <a:p>
            <a:r>
              <a:rPr lang="en-US" dirty="0"/>
              <a:t>From this analysis we are able to improve constraints on </a:t>
            </a:r>
            <a:r>
              <a:rPr lang="en-US" dirty="0" err="1"/>
              <a:t>dm</a:t>
            </a:r>
            <a:r>
              <a:rPr lang="en-US" dirty="0"/>
              <a:t> coupling from earlier measurements searching for ultra light </a:t>
            </a:r>
            <a:r>
              <a:rPr lang="en-US" dirty="0" err="1"/>
              <a:t>dm</a:t>
            </a:r>
            <a:r>
              <a:rPr lang="en-US" dirty="0"/>
              <a:t> coupling thru alpha </a:t>
            </a:r>
            <a:r>
              <a:rPr lang="en-US" dirty="0" err="1"/>
              <a:t>osillations</a:t>
            </a:r>
            <a:r>
              <a:rPr lang="en-US" dirty="0"/>
              <a:t>, black curve, by an order of magnitude, over 6 decades of DM mass. Explain plot</a:t>
            </a:r>
          </a:p>
          <a:p>
            <a:endParaRPr lang="en-US" dirty="0"/>
          </a:p>
        </p:txBody>
      </p:sp>
      <p:sp>
        <p:nvSpPr>
          <p:cNvPr id="4" name="Slide Number Placeholder 3"/>
          <p:cNvSpPr>
            <a:spLocks noGrp="1"/>
          </p:cNvSpPr>
          <p:nvPr>
            <p:ph type="sldNum" sz="quarter" idx="10"/>
          </p:nvPr>
        </p:nvSpPr>
        <p:spPr/>
        <p:txBody>
          <a:bodyPr/>
          <a:lstStyle/>
          <a:p>
            <a:fld id="{06C42ED9-5DA7-B54F-B1D5-D1986CF02614}" type="slidenum">
              <a:rPr lang="en-US" smtClean="0"/>
              <a:t>16</a:t>
            </a:fld>
            <a:endParaRPr lang="en-US"/>
          </a:p>
        </p:txBody>
      </p:sp>
    </p:spTree>
    <p:extLst>
      <p:ext uri="{BB962C8B-B14F-4D97-AF65-F5344CB8AC3E}">
        <p14:creationId xmlns:p14="http://schemas.microsoft.com/office/powerpoint/2010/main" val="702383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0793A02-6D56-7D45-B067-99FA0857E171}" type="datetimeFigureOut">
              <a:rPr lang="en-US" smtClean="0"/>
              <a:t>10/16/23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E2A15D-6BBD-D947-9DBF-69B491A61F0A}" type="slidenum">
              <a:rPr lang="en-US" smtClean="0"/>
              <a:t>‹#›</a:t>
            </a:fld>
            <a:endParaRPr lang="en-US"/>
          </a:p>
        </p:txBody>
      </p:sp>
    </p:spTree>
    <p:extLst>
      <p:ext uri="{BB962C8B-B14F-4D97-AF65-F5344CB8AC3E}">
        <p14:creationId xmlns:p14="http://schemas.microsoft.com/office/powerpoint/2010/main" val="467316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793A02-6D56-7D45-B067-99FA0857E171}" type="datetimeFigureOut">
              <a:rPr lang="en-US" smtClean="0"/>
              <a:t>10/16/23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E2A15D-6BBD-D947-9DBF-69B491A61F0A}" type="slidenum">
              <a:rPr lang="en-US" smtClean="0"/>
              <a:t>‹#›</a:t>
            </a:fld>
            <a:endParaRPr lang="en-US"/>
          </a:p>
        </p:txBody>
      </p:sp>
    </p:spTree>
    <p:extLst>
      <p:ext uri="{BB962C8B-B14F-4D97-AF65-F5344CB8AC3E}">
        <p14:creationId xmlns:p14="http://schemas.microsoft.com/office/powerpoint/2010/main" val="19974534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793A02-6D56-7D45-B067-99FA0857E171}" type="datetimeFigureOut">
              <a:rPr lang="en-US" smtClean="0"/>
              <a:t>10/16/23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E2A15D-6BBD-D947-9DBF-69B491A61F0A}" type="slidenum">
              <a:rPr lang="en-US" smtClean="0"/>
              <a:t>‹#›</a:t>
            </a:fld>
            <a:endParaRPr lang="en-US"/>
          </a:p>
        </p:txBody>
      </p:sp>
    </p:spTree>
    <p:extLst>
      <p:ext uri="{BB962C8B-B14F-4D97-AF65-F5344CB8AC3E}">
        <p14:creationId xmlns:p14="http://schemas.microsoft.com/office/powerpoint/2010/main" val="1735982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793A02-6D56-7D45-B067-99FA0857E171}" type="datetimeFigureOut">
              <a:rPr lang="en-US" smtClean="0"/>
              <a:t>10/16/23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E2A15D-6BBD-D947-9DBF-69B491A61F0A}" type="slidenum">
              <a:rPr lang="en-US" smtClean="0"/>
              <a:t>‹#›</a:t>
            </a:fld>
            <a:endParaRPr lang="en-US"/>
          </a:p>
        </p:txBody>
      </p:sp>
    </p:spTree>
    <p:extLst>
      <p:ext uri="{BB962C8B-B14F-4D97-AF65-F5344CB8AC3E}">
        <p14:creationId xmlns:p14="http://schemas.microsoft.com/office/powerpoint/2010/main" val="833743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0793A02-6D56-7D45-B067-99FA0857E171}" type="datetimeFigureOut">
              <a:rPr lang="en-US" smtClean="0"/>
              <a:t>10/16/23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E2A15D-6BBD-D947-9DBF-69B491A61F0A}" type="slidenum">
              <a:rPr lang="en-US" smtClean="0"/>
              <a:t>‹#›</a:t>
            </a:fld>
            <a:endParaRPr lang="en-US"/>
          </a:p>
        </p:txBody>
      </p:sp>
    </p:spTree>
    <p:extLst>
      <p:ext uri="{BB962C8B-B14F-4D97-AF65-F5344CB8AC3E}">
        <p14:creationId xmlns:p14="http://schemas.microsoft.com/office/powerpoint/2010/main" val="396476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0793A02-6D56-7D45-B067-99FA0857E171}" type="datetimeFigureOut">
              <a:rPr lang="en-US" smtClean="0"/>
              <a:t>10/16/23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E2A15D-6BBD-D947-9DBF-69B491A61F0A}" type="slidenum">
              <a:rPr lang="en-US" smtClean="0"/>
              <a:t>‹#›</a:t>
            </a:fld>
            <a:endParaRPr lang="en-US"/>
          </a:p>
        </p:txBody>
      </p:sp>
    </p:spTree>
    <p:extLst>
      <p:ext uri="{BB962C8B-B14F-4D97-AF65-F5344CB8AC3E}">
        <p14:creationId xmlns:p14="http://schemas.microsoft.com/office/powerpoint/2010/main" val="2090245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0793A02-6D56-7D45-B067-99FA0857E171}" type="datetimeFigureOut">
              <a:rPr lang="en-US" smtClean="0"/>
              <a:t>10/16/23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E2A15D-6BBD-D947-9DBF-69B491A61F0A}" type="slidenum">
              <a:rPr lang="en-US" smtClean="0"/>
              <a:t>‹#›</a:t>
            </a:fld>
            <a:endParaRPr lang="en-US"/>
          </a:p>
        </p:txBody>
      </p:sp>
    </p:spTree>
    <p:extLst>
      <p:ext uri="{BB962C8B-B14F-4D97-AF65-F5344CB8AC3E}">
        <p14:creationId xmlns:p14="http://schemas.microsoft.com/office/powerpoint/2010/main" val="75591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0793A02-6D56-7D45-B067-99FA0857E171}" type="datetimeFigureOut">
              <a:rPr lang="en-US" smtClean="0"/>
              <a:t>10/16/23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E2A15D-6BBD-D947-9DBF-69B491A61F0A}" type="slidenum">
              <a:rPr lang="en-US" smtClean="0"/>
              <a:t>‹#›</a:t>
            </a:fld>
            <a:endParaRPr lang="en-US"/>
          </a:p>
        </p:txBody>
      </p:sp>
    </p:spTree>
    <p:extLst>
      <p:ext uri="{BB962C8B-B14F-4D97-AF65-F5344CB8AC3E}">
        <p14:creationId xmlns:p14="http://schemas.microsoft.com/office/powerpoint/2010/main" val="1296479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793A02-6D56-7D45-B067-99FA0857E171}" type="datetimeFigureOut">
              <a:rPr lang="en-US" smtClean="0"/>
              <a:t>10/16/23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E2A15D-6BBD-D947-9DBF-69B491A61F0A}" type="slidenum">
              <a:rPr lang="en-US" smtClean="0"/>
              <a:t>‹#›</a:t>
            </a:fld>
            <a:endParaRPr lang="en-US"/>
          </a:p>
        </p:txBody>
      </p:sp>
    </p:spTree>
    <p:extLst>
      <p:ext uri="{BB962C8B-B14F-4D97-AF65-F5344CB8AC3E}">
        <p14:creationId xmlns:p14="http://schemas.microsoft.com/office/powerpoint/2010/main" val="1566865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0793A02-6D56-7D45-B067-99FA0857E171}" type="datetimeFigureOut">
              <a:rPr lang="en-US" smtClean="0"/>
              <a:t>10/16/23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E2A15D-6BBD-D947-9DBF-69B491A61F0A}" type="slidenum">
              <a:rPr lang="en-US" smtClean="0"/>
              <a:t>‹#›</a:t>
            </a:fld>
            <a:endParaRPr lang="en-US"/>
          </a:p>
        </p:txBody>
      </p:sp>
    </p:spTree>
    <p:extLst>
      <p:ext uri="{BB962C8B-B14F-4D97-AF65-F5344CB8AC3E}">
        <p14:creationId xmlns:p14="http://schemas.microsoft.com/office/powerpoint/2010/main" val="1867626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0793A02-6D56-7D45-B067-99FA0857E171}" type="datetimeFigureOut">
              <a:rPr lang="en-US" smtClean="0"/>
              <a:t>10/16/23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E2A15D-6BBD-D947-9DBF-69B491A61F0A}" type="slidenum">
              <a:rPr lang="en-US" smtClean="0"/>
              <a:t>‹#›</a:t>
            </a:fld>
            <a:endParaRPr lang="en-US"/>
          </a:p>
        </p:txBody>
      </p:sp>
    </p:spTree>
    <p:extLst>
      <p:ext uri="{BB962C8B-B14F-4D97-AF65-F5344CB8AC3E}">
        <p14:creationId xmlns:p14="http://schemas.microsoft.com/office/powerpoint/2010/main" val="1570962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793A02-6D56-7D45-B067-99FA0857E171}" type="datetimeFigureOut">
              <a:rPr lang="en-US" smtClean="0"/>
              <a:t>10/16/23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E2A15D-6BBD-D947-9DBF-69B491A61F0A}" type="slidenum">
              <a:rPr lang="en-US" smtClean="0"/>
              <a:t>‹#›</a:t>
            </a:fld>
            <a:endParaRPr lang="en-US"/>
          </a:p>
        </p:txBody>
      </p:sp>
    </p:spTree>
    <p:extLst>
      <p:ext uri="{BB962C8B-B14F-4D97-AF65-F5344CB8AC3E}">
        <p14:creationId xmlns:p14="http://schemas.microsoft.com/office/powerpoint/2010/main" val="10163355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0.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6.(null)"/><Relationship Id="rId7" Type="http://schemas.openxmlformats.org/officeDocument/2006/relationships/image" Target="../media/image30.png"/><Relationship Id="rId2" Type="http://schemas.openxmlformats.org/officeDocument/2006/relationships/image" Target="../media/image25.tiff"/><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image" Target="../media/image32.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39.emf"/></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1.emf"/><Relationship Id="rId7" Type="http://schemas.openxmlformats.org/officeDocument/2006/relationships/image" Target="../media/image54.png"/><Relationship Id="rId2" Type="http://schemas.openxmlformats.org/officeDocument/2006/relationships/image" Target="NULL"/><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8" Type="http://schemas.openxmlformats.org/officeDocument/2006/relationships/image" Target="../media/image370.png"/><Relationship Id="rId3" Type="http://schemas.openxmlformats.org/officeDocument/2006/relationships/image" Target="../media/image43.png"/><Relationship Id="rId7" Type="http://schemas.openxmlformats.org/officeDocument/2006/relationships/image" Target="../media/image45.e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50.png"/><Relationship Id="rId5" Type="http://schemas.openxmlformats.org/officeDocument/2006/relationships/image" Target="../media/image14.png"/><Relationship Id="rId4" Type="http://schemas.openxmlformats.org/officeDocument/2006/relationships/image" Target="../media/image44.emf"/><Relationship Id="rId9" Type="http://schemas.openxmlformats.org/officeDocument/2006/relationships/image" Target="../media/image380.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49.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3.png"/><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48.jpeg"/><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6.(null)"/><Relationship Id="rId7" Type="http://schemas.openxmlformats.org/officeDocument/2006/relationships/image" Target="../media/image30.png"/><Relationship Id="rId2" Type="http://schemas.openxmlformats.org/officeDocument/2006/relationships/image" Target="../media/image25.tiff"/><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79.png"/><Relationship Id="rId3" Type="http://schemas.openxmlformats.org/officeDocument/2006/relationships/image" Target="../media/image69.png"/><Relationship Id="rId7" Type="http://schemas.openxmlformats.org/officeDocument/2006/relationships/image" Target="../media/image73.png"/><Relationship Id="rId12" Type="http://schemas.openxmlformats.org/officeDocument/2006/relationships/image" Target="../media/image78.png"/><Relationship Id="rId17" Type="http://schemas.openxmlformats.org/officeDocument/2006/relationships/image" Target="../media/image83.png"/><Relationship Id="rId2" Type="http://schemas.openxmlformats.org/officeDocument/2006/relationships/image" Target="../media/image68.png"/><Relationship Id="rId16" Type="http://schemas.openxmlformats.org/officeDocument/2006/relationships/image" Target="../media/image59.tiff"/><Relationship Id="rId1" Type="http://schemas.openxmlformats.org/officeDocument/2006/relationships/slideLayout" Target="../slideLayouts/slideLayout6.xml"/><Relationship Id="rId6" Type="http://schemas.openxmlformats.org/officeDocument/2006/relationships/image" Target="../media/image72.png"/><Relationship Id="rId11" Type="http://schemas.openxmlformats.org/officeDocument/2006/relationships/image" Target="../media/image77.png"/><Relationship Id="rId5" Type="http://schemas.openxmlformats.org/officeDocument/2006/relationships/image" Target="../media/image71.png"/><Relationship Id="rId15" Type="http://schemas.openxmlformats.org/officeDocument/2006/relationships/image" Target="../media/image81.png"/><Relationship Id="rId10" Type="http://schemas.openxmlformats.org/officeDocument/2006/relationships/image" Target="../media/image76.png"/><Relationship Id="rId4" Type="http://schemas.openxmlformats.org/officeDocument/2006/relationships/image" Target="../media/image58.emf"/><Relationship Id="rId9" Type="http://schemas.openxmlformats.org/officeDocument/2006/relationships/image" Target="../media/image75.png"/><Relationship Id="rId14" Type="http://schemas.openxmlformats.org/officeDocument/2006/relationships/image" Target="../media/image80.png"/></Relationships>
</file>

<file path=ppt/slides/_rels/slide35.xml.rels><?xml version="1.0" encoding="UTF-8" standalone="yes"?>
<Relationships xmlns="http://schemas.openxmlformats.org/package/2006/relationships"><Relationship Id="rId3" Type="http://schemas.openxmlformats.org/officeDocument/2006/relationships/image" Target="../media/image97.png"/><Relationship Id="rId1" Type="http://schemas.openxmlformats.org/officeDocument/2006/relationships/slideLayout" Target="../slideLayouts/slideLayout6.xml"/><Relationship Id="rId11" Type="http://schemas.openxmlformats.org/officeDocument/2006/relationships/image" Target="../media/image62.png"/><Relationship Id="rId10" Type="http://schemas.openxmlformats.org/officeDocument/2006/relationships/image" Target="../media/image61.png"/><Relationship Id="rId4" Type="http://schemas.openxmlformats.org/officeDocument/2006/relationships/image" Target="../media/image60.emf"/><Relationship Id="rId9" Type="http://schemas.openxmlformats.org/officeDocument/2006/relationships/image" Target="../media/image98.png"/></Relationships>
</file>

<file path=ppt/slides/_rels/slide36.xml.rels><?xml version="1.0" encoding="UTF-8" standalone="yes"?>
<Relationships xmlns="http://schemas.openxmlformats.org/package/2006/relationships"><Relationship Id="rId13" Type="http://schemas.openxmlformats.org/officeDocument/2006/relationships/image" Target="../media/image161.png"/><Relationship Id="rId18" Type="http://schemas.openxmlformats.org/officeDocument/2006/relationships/image" Target="../media/image62.png"/><Relationship Id="rId17" Type="http://schemas.openxmlformats.org/officeDocument/2006/relationships/image" Target="../media/image61.png"/><Relationship Id="rId2" Type="http://schemas.openxmlformats.org/officeDocument/2006/relationships/image" Target="../media/image63.emf"/><Relationship Id="rId16" Type="http://schemas.openxmlformats.org/officeDocument/2006/relationships/image" Target="../media/image64.png"/><Relationship Id="rId1" Type="http://schemas.openxmlformats.org/officeDocument/2006/relationships/slideLayout" Target="../slideLayouts/slideLayout6.xml"/><Relationship Id="rId15" Type="http://schemas.openxmlformats.org/officeDocument/2006/relationships/image" Target="../media/image181.png"/><Relationship Id="rId14" Type="http://schemas.openxmlformats.org/officeDocument/2006/relationships/image" Target="../media/image171.png"/></Relationships>
</file>

<file path=ppt/slides/_rels/slide37.xml.rels><?xml version="1.0" encoding="UTF-8" standalone="yes"?>
<Relationships xmlns="http://schemas.openxmlformats.org/package/2006/relationships"><Relationship Id="rId3" Type="http://schemas.openxmlformats.org/officeDocument/2006/relationships/image" Target="../media/image65.tif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68.emf"/><Relationship Id="rId4" Type="http://schemas.openxmlformats.org/officeDocument/2006/relationships/image" Target="../media/image67.emf"/></Relationships>
</file>

<file path=ppt/slides/_rels/slide39.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70.tiff"/><Relationship Id="rId7" Type="http://schemas.openxmlformats.org/officeDocument/2006/relationships/image" Target="../media/image86.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85.tiff"/><Relationship Id="rId5" Type="http://schemas.openxmlformats.org/officeDocument/2006/relationships/image" Target="../media/image84.png"/><Relationship Id="rId4" Type="http://schemas.openxmlformats.org/officeDocument/2006/relationships/image" Target="../media/image82.png"/></Relationships>
</file>

<file path=ppt/slides/_rels/slide41.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image" Target="../media/image32.tif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emf"/><Relationship Id="rId1" Type="http://schemas.openxmlformats.org/officeDocument/2006/relationships/slideLayout" Target="../slideLayouts/slideLayout2.xml"/><Relationship Id="rId5" Type="http://schemas.openxmlformats.org/officeDocument/2006/relationships/image" Target="../media/image90.png"/><Relationship Id="rId4" Type="http://schemas.openxmlformats.org/officeDocument/2006/relationships/image" Target="../media/image89.png"/></Relationships>
</file>

<file path=ppt/slides/_rels/slide44.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94.jpeg"/><Relationship Id="rId2" Type="http://schemas.openxmlformats.org/officeDocument/2006/relationships/image" Target="../media/image91.png"/><Relationship Id="rId1" Type="http://schemas.openxmlformats.org/officeDocument/2006/relationships/slideLayout" Target="../slideLayouts/slideLayout2.xml"/><Relationship Id="rId6" Type="http://schemas.openxmlformats.org/officeDocument/2006/relationships/image" Target="../media/image93.jpeg"/><Relationship Id="rId5" Type="http://schemas.openxmlformats.org/officeDocument/2006/relationships/image" Target="../media/image24.jpeg"/><Relationship Id="rId4" Type="http://schemas.openxmlformats.org/officeDocument/2006/relationships/image" Target="../media/image16.png"/></Relationships>
</file>

<file path=ppt/slides/_rels/slide45.xml.rels><?xml version="1.0" encoding="UTF-8" standalone="yes"?>
<Relationships xmlns="http://schemas.openxmlformats.org/package/2006/relationships"><Relationship Id="rId18" Type="http://schemas.openxmlformats.org/officeDocument/2006/relationships/image" Target="../media/image170.png"/><Relationship Id="rId3" Type="http://schemas.openxmlformats.org/officeDocument/2006/relationships/image" Target="../media/image96.png"/><Relationship Id="rId21" Type="http://schemas.openxmlformats.org/officeDocument/2006/relationships/image" Target="../media/image280.png"/><Relationship Id="rId17" Type="http://schemas.openxmlformats.org/officeDocument/2006/relationships/image" Target="../media/image160.png"/><Relationship Id="rId2" Type="http://schemas.openxmlformats.org/officeDocument/2006/relationships/image" Target="../media/image95.png"/><Relationship Id="rId20" Type="http://schemas.openxmlformats.org/officeDocument/2006/relationships/image" Target="../media/image270.png"/><Relationship Id="rId1" Type="http://schemas.openxmlformats.org/officeDocument/2006/relationships/slideLayout" Target="../slideLayouts/slideLayout2.xml"/><Relationship Id="rId19" Type="http://schemas.openxmlformats.org/officeDocument/2006/relationships/image" Target="../media/image180.png"/><Relationship Id="rId4" Type="http://schemas.openxmlformats.org/officeDocument/2006/relationships/image" Target="../media/image99.png"/></Relationships>
</file>

<file path=ppt/slides/_rels/slide46.xml.rels><?xml version="1.0" encoding="UTF-8" standalone="yes"?>
<Relationships xmlns="http://schemas.openxmlformats.org/package/2006/relationships"><Relationship Id="rId8" Type="http://schemas.openxmlformats.org/officeDocument/2006/relationships/image" Target="../media/image400.png"/><Relationship Id="rId3" Type="http://schemas.openxmlformats.org/officeDocument/2006/relationships/image" Target="../media/image96.png"/><Relationship Id="rId7" Type="http://schemas.openxmlformats.org/officeDocument/2006/relationships/image" Target="../media/image39.png"/><Relationship Id="rId2" Type="http://schemas.openxmlformats.org/officeDocument/2006/relationships/image" Target="../media/image95.png"/><Relationship Id="rId1" Type="http://schemas.openxmlformats.org/officeDocument/2006/relationships/slideLayout" Target="../slideLayouts/slideLayout2.xml"/><Relationship Id="rId6" Type="http://schemas.openxmlformats.org/officeDocument/2006/relationships/image" Target="../media/image381.png"/><Relationship Id="rId5" Type="http://schemas.openxmlformats.org/officeDocument/2006/relationships/image" Target="../media/image371.png"/><Relationship Id="rId4" Type="http://schemas.openxmlformats.org/officeDocument/2006/relationships/image" Target="../media/image99.png"/><Relationship Id="rId9" Type="http://schemas.openxmlformats.org/officeDocument/2006/relationships/image" Target="../media/image41.png"/></Relationships>
</file>

<file path=ppt/slides/_rels/slide47.xml.rels><?xml version="1.0" encoding="UTF-8" standalone="yes"?>
<Relationships xmlns="http://schemas.openxmlformats.org/package/2006/relationships"><Relationship Id="rId8" Type="http://schemas.openxmlformats.org/officeDocument/2006/relationships/image" Target="../media/image371.png"/><Relationship Id="rId3" Type="http://schemas.openxmlformats.org/officeDocument/2006/relationships/image" Target="../media/image96.png"/><Relationship Id="rId7" Type="http://schemas.openxmlformats.org/officeDocument/2006/relationships/image" Target="../media/image44.png"/><Relationship Id="rId12" Type="http://schemas.openxmlformats.org/officeDocument/2006/relationships/image" Target="../media/image41.png"/><Relationship Id="rId2" Type="http://schemas.openxmlformats.org/officeDocument/2006/relationships/image" Target="../media/image95.png"/><Relationship Id="rId1" Type="http://schemas.openxmlformats.org/officeDocument/2006/relationships/slideLayout" Target="../slideLayouts/slideLayout2.xml"/><Relationship Id="rId6" Type="http://schemas.openxmlformats.org/officeDocument/2006/relationships/image" Target="../media/image430.png"/><Relationship Id="rId11" Type="http://schemas.openxmlformats.org/officeDocument/2006/relationships/image" Target="../media/image400.png"/><Relationship Id="rId5" Type="http://schemas.openxmlformats.org/officeDocument/2006/relationships/image" Target="../media/image99.png"/><Relationship Id="rId10" Type="http://schemas.openxmlformats.org/officeDocument/2006/relationships/image" Target="../media/image39.png"/><Relationship Id="rId4" Type="http://schemas.openxmlformats.org/officeDocument/2006/relationships/image" Target="../media/image420.png"/><Relationship Id="rId9" Type="http://schemas.openxmlformats.org/officeDocument/2006/relationships/image" Target="../media/image381.png"/></Relationships>
</file>

<file path=ppt/slides/_rels/slide48.xml.rels><?xml version="1.0" encoding="UTF-8" standalone="yes"?>
<Relationships xmlns="http://schemas.openxmlformats.org/package/2006/relationships"><Relationship Id="rId3" Type="http://schemas.openxmlformats.org/officeDocument/2006/relationships/image" Target="../media/image100.tiff"/><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tiff"/><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tiff"/><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7.tiff"/></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1070" y="788331"/>
            <a:ext cx="7745859" cy="584775"/>
          </a:xfrm>
          <a:prstGeom prst="rect">
            <a:avLst/>
          </a:prstGeom>
          <a:noFill/>
        </p:spPr>
        <p:txBody>
          <a:bodyPr wrap="square" rtlCol="0">
            <a:spAutoFit/>
          </a:bodyPr>
          <a:lstStyle/>
          <a:p>
            <a:pPr algn="ctr"/>
            <a:r>
              <a:rPr lang="en-US" sz="3200" b="1" dirty="0"/>
              <a:t>Differential Spectroscopy of Atomic Clocks</a:t>
            </a:r>
          </a:p>
        </p:txBody>
      </p:sp>
      <p:sp>
        <p:nvSpPr>
          <p:cNvPr id="3" name="TextBox 2"/>
          <p:cNvSpPr txBox="1"/>
          <p:nvPr/>
        </p:nvSpPr>
        <p:spPr>
          <a:xfrm>
            <a:off x="993678" y="2737721"/>
            <a:ext cx="3578321" cy="1892826"/>
          </a:xfrm>
          <a:prstGeom prst="rect">
            <a:avLst/>
          </a:prstGeom>
          <a:noFill/>
        </p:spPr>
        <p:txBody>
          <a:bodyPr wrap="square" rtlCol="0">
            <a:spAutoFit/>
          </a:bodyPr>
          <a:lstStyle/>
          <a:p>
            <a:pPr algn="ctr"/>
            <a:r>
              <a:rPr lang="en-US" sz="2400" i="1" dirty="0"/>
              <a:t>Tara Fortier….. and many others!</a:t>
            </a:r>
          </a:p>
          <a:p>
            <a:pPr algn="ctr"/>
            <a:endParaRPr lang="en-US" sz="900" i="1" dirty="0"/>
          </a:p>
          <a:p>
            <a:pPr algn="ctr"/>
            <a:r>
              <a:rPr lang="en-US" sz="2000" i="1" dirty="0"/>
              <a:t>Time and  Frequency  Division</a:t>
            </a:r>
          </a:p>
          <a:p>
            <a:pPr algn="ctr"/>
            <a:r>
              <a:rPr lang="en-US" sz="2000" dirty="0"/>
              <a:t>National Institute of Standards and Technology</a:t>
            </a: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1789" y="6217347"/>
            <a:ext cx="1367781" cy="599705"/>
          </a:xfrm>
          <a:prstGeom prst="rect">
            <a:avLst/>
          </a:prstGeom>
        </p:spPr>
      </p:pic>
      <p:sp>
        <p:nvSpPr>
          <p:cNvPr id="4" name="TextBox 3">
            <a:extLst>
              <a:ext uri="{FF2B5EF4-FFF2-40B4-BE49-F238E27FC236}">
                <a16:creationId xmlns:a16="http://schemas.microsoft.com/office/drawing/2014/main" id="{56E8BE0B-2C94-E541-92A0-FFA4BEA94707}"/>
              </a:ext>
            </a:extLst>
          </p:cNvPr>
          <p:cNvSpPr txBox="1"/>
          <p:nvPr/>
        </p:nvSpPr>
        <p:spPr>
          <a:xfrm>
            <a:off x="6955930" y="6332533"/>
            <a:ext cx="1947906" cy="369332"/>
          </a:xfrm>
          <a:prstGeom prst="rect">
            <a:avLst/>
          </a:prstGeom>
          <a:noFill/>
        </p:spPr>
        <p:txBody>
          <a:bodyPr wrap="none" rtlCol="0">
            <a:spAutoFit/>
          </a:bodyPr>
          <a:lstStyle/>
          <a:p>
            <a:r>
              <a:rPr lang="en-US" dirty="0"/>
              <a:t>9FSM: Oct 16 2023</a:t>
            </a:r>
          </a:p>
        </p:txBody>
      </p:sp>
      <p:pic>
        <p:nvPicPr>
          <p:cNvPr id="9" name="Picture 8">
            <a:extLst>
              <a:ext uri="{FF2B5EF4-FFF2-40B4-BE49-F238E27FC236}">
                <a16:creationId xmlns:a16="http://schemas.microsoft.com/office/drawing/2014/main" id="{94006358-CE0B-7A6B-3AB1-0F5838915FCE}"/>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rot="5400000">
            <a:off x="4629763" y="2518440"/>
            <a:ext cx="4140268" cy="3105201"/>
          </a:xfrm>
          <a:prstGeom prst="rect">
            <a:avLst/>
          </a:prstGeom>
        </p:spPr>
      </p:pic>
      <p:grpSp>
        <p:nvGrpSpPr>
          <p:cNvPr id="14" name="Group 13">
            <a:extLst>
              <a:ext uri="{FF2B5EF4-FFF2-40B4-BE49-F238E27FC236}">
                <a16:creationId xmlns:a16="http://schemas.microsoft.com/office/drawing/2014/main" id="{C3BE43B6-6575-4A18-A0A1-D17D937A6FFD}"/>
              </a:ext>
            </a:extLst>
          </p:cNvPr>
          <p:cNvGrpSpPr/>
          <p:nvPr/>
        </p:nvGrpSpPr>
        <p:grpSpPr>
          <a:xfrm>
            <a:off x="947800" y="5169422"/>
            <a:ext cx="4038728" cy="461665"/>
            <a:chOff x="947800" y="5169422"/>
            <a:chExt cx="4038728" cy="461665"/>
          </a:xfrm>
        </p:grpSpPr>
        <p:sp>
          <p:nvSpPr>
            <p:cNvPr id="10" name="TextBox 9">
              <a:extLst>
                <a:ext uri="{FF2B5EF4-FFF2-40B4-BE49-F238E27FC236}">
                  <a16:creationId xmlns:a16="http://schemas.microsoft.com/office/drawing/2014/main" id="{6BA65CA2-C5F1-6FA9-9D2C-9F9ADC4AB6FB}"/>
                </a:ext>
              </a:extLst>
            </p:cNvPr>
            <p:cNvSpPr txBox="1"/>
            <p:nvPr/>
          </p:nvSpPr>
          <p:spPr>
            <a:xfrm>
              <a:off x="947800" y="5169422"/>
              <a:ext cx="3446200" cy="461665"/>
            </a:xfrm>
            <a:prstGeom prst="rect">
              <a:avLst/>
            </a:prstGeom>
            <a:noFill/>
          </p:spPr>
          <p:txBody>
            <a:bodyPr wrap="none" rtlCol="0">
              <a:spAutoFit/>
            </a:bodyPr>
            <a:lstStyle/>
            <a:p>
              <a:r>
                <a:rPr lang="en-US" sz="2400" dirty="0">
                  <a:solidFill>
                    <a:srgbClr val="C00000"/>
                  </a:solidFill>
                </a:rPr>
                <a:t>That’s me holding a koala!</a:t>
              </a:r>
            </a:p>
          </p:txBody>
        </p:sp>
        <p:sp>
          <p:nvSpPr>
            <p:cNvPr id="13" name="Right Arrow 12">
              <a:extLst>
                <a:ext uri="{FF2B5EF4-FFF2-40B4-BE49-F238E27FC236}">
                  <a16:creationId xmlns:a16="http://schemas.microsoft.com/office/drawing/2014/main" id="{2162B558-A7D3-F56A-623C-D1905E3C4525}"/>
                </a:ext>
              </a:extLst>
            </p:cNvPr>
            <p:cNvSpPr/>
            <p:nvPr/>
          </p:nvSpPr>
          <p:spPr>
            <a:xfrm>
              <a:off x="4394000" y="5284838"/>
              <a:ext cx="592528" cy="23083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562619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oup 61"/>
          <p:cNvGrpSpPr/>
          <p:nvPr/>
        </p:nvGrpSpPr>
        <p:grpSpPr>
          <a:xfrm>
            <a:off x="2074691" y="3091453"/>
            <a:ext cx="5160706" cy="1516033"/>
            <a:chOff x="2062816" y="3951704"/>
            <a:chExt cx="5160706" cy="839863"/>
          </a:xfrm>
        </p:grpSpPr>
        <p:grpSp>
          <p:nvGrpSpPr>
            <p:cNvPr id="63" name="Group 62"/>
            <p:cNvGrpSpPr/>
            <p:nvPr/>
          </p:nvGrpSpPr>
          <p:grpSpPr>
            <a:xfrm>
              <a:off x="2062816" y="3954483"/>
              <a:ext cx="3616386" cy="837084"/>
              <a:chOff x="6117318" y="3226085"/>
              <a:chExt cx="2493533" cy="1257632"/>
            </a:xfrm>
          </p:grpSpPr>
          <p:sp>
            <p:nvSpPr>
              <p:cNvPr id="64" name="Line 3"/>
              <p:cNvSpPr>
                <a:spLocks noChangeShapeType="1"/>
              </p:cNvSpPr>
              <p:nvPr/>
            </p:nvSpPr>
            <p:spPr bwMode="auto">
              <a:xfrm flipH="1">
                <a:off x="8605615"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5" name="Line 4"/>
              <p:cNvSpPr>
                <a:spLocks noChangeShapeType="1"/>
              </p:cNvSpPr>
              <p:nvPr/>
            </p:nvSpPr>
            <p:spPr bwMode="auto">
              <a:xfrm flipH="1">
                <a:off x="8427599"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6" name="Line 5"/>
              <p:cNvSpPr>
                <a:spLocks noChangeShapeType="1"/>
              </p:cNvSpPr>
              <p:nvPr/>
            </p:nvSpPr>
            <p:spPr bwMode="auto">
              <a:xfrm flipH="1">
                <a:off x="8251546"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7" name="Line 6"/>
              <p:cNvSpPr>
                <a:spLocks noChangeShapeType="1"/>
              </p:cNvSpPr>
              <p:nvPr/>
            </p:nvSpPr>
            <p:spPr bwMode="auto">
              <a:xfrm flipH="1">
                <a:off x="8072221"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8" name="Line 7"/>
              <p:cNvSpPr>
                <a:spLocks noChangeShapeType="1"/>
              </p:cNvSpPr>
              <p:nvPr/>
            </p:nvSpPr>
            <p:spPr bwMode="auto">
              <a:xfrm flipH="1">
                <a:off x="7894205"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9" name="Line 8"/>
              <p:cNvSpPr>
                <a:spLocks noChangeShapeType="1"/>
              </p:cNvSpPr>
              <p:nvPr/>
            </p:nvSpPr>
            <p:spPr bwMode="auto">
              <a:xfrm flipH="1">
                <a:off x="7716844"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0" name="Line 9"/>
              <p:cNvSpPr>
                <a:spLocks noChangeShapeType="1"/>
              </p:cNvSpPr>
              <p:nvPr/>
            </p:nvSpPr>
            <p:spPr bwMode="auto">
              <a:xfrm flipH="1">
                <a:off x="7538828"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1" name="Line 10"/>
              <p:cNvSpPr>
                <a:spLocks noChangeShapeType="1"/>
              </p:cNvSpPr>
              <p:nvPr/>
            </p:nvSpPr>
            <p:spPr bwMode="auto">
              <a:xfrm flipH="1">
                <a:off x="7360812"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2" name="Line 11"/>
              <p:cNvSpPr>
                <a:spLocks noChangeShapeType="1"/>
              </p:cNvSpPr>
              <p:nvPr/>
            </p:nvSpPr>
            <p:spPr bwMode="auto">
              <a:xfrm flipH="1">
                <a:off x="7184105"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3" name="Line 12"/>
              <p:cNvSpPr>
                <a:spLocks noChangeShapeType="1"/>
              </p:cNvSpPr>
              <p:nvPr/>
            </p:nvSpPr>
            <p:spPr bwMode="auto">
              <a:xfrm flipH="1">
                <a:off x="7006089"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4" name="Line 13"/>
              <p:cNvSpPr>
                <a:spLocks noChangeShapeType="1"/>
              </p:cNvSpPr>
              <p:nvPr/>
            </p:nvSpPr>
            <p:spPr bwMode="auto">
              <a:xfrm flipH="1">
                <a:off x="6828728"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5" name="Line 14"/>
              <p:cNvSpPr>
                <a:spLocks noChangeShapeType="1"/>
              </p:cNvSpPr>
              <p:nvPr/>
            </p:nvSpPr>
            <p:spPr bwMode="auto">
              <a:xfrm flipH="1">
                <a:off x="6650712"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6" name="Line 15"/>
              <p:cNvSpPr>
                <a:spLocks noChangeShapeType="1"/>
              </p:cNvSpPr>
              <p:nvPr/>
            </p:nvSpPr>
            <p:spPr bwMode="auto">
              <a:xfrm flipH="1">
                <a:off x="6473350"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7" name="Line 16"/>
              <p:cNvSpPr>
                <a:spLocks noChangeShapeType="1"/>
              </p:cNvSpPr>
              <p:nvPr/>
            </p:nvSpPr>
            <p:spPr bwMode="auto">
              <a:xfrm flipH="1">
                <a:off x="6295989"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8" name="Line 17"/>
              <p:cNvSpPr>
                <a:spLocks noChangeShapeType="1"/>
              </p:cNvSpPr>
              <p:nvPr/>
            </p:nvSpPr>
            <p:spPr bwMode="auto">
              <a:xfrm flipH="1">
                <a:off x="6117318"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79" name="Line 12"/>
            <p:cNvSpPr>
              <a:spLocks noChangeShapeType="1"/>
            </p:cNvSpPr>
            <p:nvPr/>
          </p:nvSpPr>
          <p:spPr bwMode="auto">
            <a:xfrm flipH="1">
              <a:off x="7215928" y="3951704"/>
              <a:ext cx="7594" cy="832579"/>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0" name="Line 13"/>
            <p:cNvSpPr>
              <a:spLocks noChangeShapeType="1"/>
            </p:cNvSpPr>
            <p:nvPr/>
          </p:nvSpPr>
          <p:spPr bwMode="auto">
            <a:xfrm flipH="1">
              <a:off x="6958700" y="3951704"/>
              <a:ext cx="0" cy="832579"/>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1" name="Line 14"/>
            <p:cNvSpPr>
              <a:spLocks noChangeShapeType="1"/>
            </p:cNvSpPr>
            <p:nvPr/>
          </p:nvSpPr>
          <p:spPr bwMode="auto">
            <a:xfrm flipH="1">
              <a:off x="6700523" y="3951704"/>
              <a:ext cx="7594" cy="832579"/>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2" name="Line 15"/>
            <p:cNvSpPr>
              <a:spLocks noChangeShapeType="1"/>
            </p:cNvSpPr>
            <p:nvPr/>
          </p:nvSpPr>
          <p:spPr bwMode="auto">
            <a:xfrm flipH="1">
              <a:off x="6443293" y="3951704"/>
              <a:ext cx="7594" cy="832579"/>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3" name="Line 16"/>
            <p:cNvSpPr>
              <a:spLocks noChangeShapeType="1"/>
            </p:cNvSpPr>
            <p:nvPr/>
          </p:nvSpPr>
          <p:spPr bwMode="auto">
            <a:xfrm flipH="1">
              <a:off x="6186065" y="3951704"/>
              <a:ext cx="7594" cy="832579"/>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4" name="Line 17"/>
            <p:cNvSpPr>
              <a:spLocks noChangeShapeType="1"/>
            </p:cNvSpPr>
            <p:nvPr/>
          </p:nvSpPr>
          <p:spPr bwMode="auto">
            <a:xfrm flipH="1">
              <a:off x="5926938" y="3951704"/>
              <a:ext cx="7594" cy="832579"/>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pic>
        <p:nvPicPr>
          <p:cNvPr id="2" name="Picture 1">
            <a:extLst>
              <a:ext uri="{FF2B5EF4-FFF2-40B4-BE49-F238E27FC236}">
                <a16:creationId xmlns:a16="http://schemas.microsoft.com/office/drawing/2014/main" id="{951E73E3-80C1-4BF0-B69A-009AB54ABD7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70732" y="1715386"/>
            <a:ext cx="988951" cy="1071487"/>
          </a:xfrm>
          <a:prstGeom prst="rect">
            <a:avLst/>
          </a:prstGeom>
        </p:spPr>
      </p:pic>
      <p:sp>
        <p:nvSpPr>
          <p:cNvPr id="10" name="Freeform 9"/>
          <p:cNvSpPr>
            <a:spLocks/>
          </p:cNvSpPr>
          <p:nvPr/>
        </p:nvSpPr>
        <p:spPr bwMode="auto">
          <a:xfrm>
            <a:off x="1852549" y="3041243"/>
            <a:ext cx="5469224" cy="1330237"/>
          </a:xfrm>
          <a:custGeom>
            <a:avLst/>
            <a:gdLst>
              <a:gd name="T0" fmla="*/ 0 w 21600"/>
              <a:gd name="T1" fmla="*/ 1096 h 21600"/>
              <a:gd name="T2" fmla="*/ 255 w 21600"/>
              <a:gd name="T3" fmla="*/ 1035 h 21600"/>
              <a:gd name="T4" fmla="*/ 340 w 21600"/>
              <a:gd name="T5" fmla="*/ 913 h 21600"/>
              <a:gd name="T6" fmla="*/ 509 w 21600"/>
              <a:gd name="T7" fmla="*/ 792 h 21600"/>
              <a:gd name="T8" fmla="*/ 934 w 21600"/>
              <a:gd name="T9" fmla="*/ 731 h 21600"/>
              <a:gd name="T10" fmla="*/ 1104 w 21600"/>
              <a:gd name="T11" fmla="*/ 548 h 21600"/>
              <a:gd name="T12" fmla="*/ 1358 w 21600"/>
              <a:gd name="T13" fmla="*/ 365 h 21600"/>
              <a:gd name="T14" fmla="*/ 1698 w 21600"/>
              <a:gd name="T15" fmla="*/ 183 h 21600"/>
              <a:gd name="T16" fmla="*/ 2038 w 21600"/>
              <a:gd name="T17" fmla="*/ 61 h 21600"/>
              <a:gd name="T18" fmla="*/ 2632 w 21600"/>
              <a:gd name="T19" fmla="*/ 0 h 21600"/>
              <a:gd name="T20" fmla="*/ 3141 w 21600"/>
              <a:gd name="T21" fmla="*/ 61 h 21600"/>
              <a:gd name="T22" fmla="*/ 3651 w 21600"/>
              <a:gd name="T23" fmla="*/ 304 h 21600"/>
              <a:gd name="T24" fmla="*/ 3990 w 21600"/>
              <a:gd name="T25" fmla="*/ 609 h 21600"/>
              <a:gd name="T26" fmla="*/ 4245 w 21600"/>
              <a:gd name="T27" fmla="*/ 731 h 21600"/>
              <a:gd name="T28" fmla="*/ 4585 w 21600"/>
              <a:gd name="T29" fmla="*/ 731 h 21600"/>
              <a:gd name="T30" fmla="*/ 4839 w 21600"/>
              <a:gd name="T31" fmla="*/ 852 h 21600"/>
              <a:gd name="T32" fmla="*/ 5009 w 21600"/>
              <a:gd name="T33" fmla="*/ 974 h 21600"/>
              <a:gd name="T34" fmla="*/ 5264 w 21600"/>
              <a:gd name="T35" fmla="*/ 1096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82000">
                <a:srgbClr val="0819FB"/>
              </a:gs>
              <a:gs pos="67000">
                <a:srgbClr val="1A8D48"/>
              </a:gs>
              <a:gs pos="49000">
                <a:srgbClr val="FFFF00"/>
              </a:gs>
              <a:gs pos="34000">
                <a:srgbClr val="EE3F17"/>
              </a:gs>
              <a:gs pos="18000">
                <a:srgbClr val="E81766"/>
              </a:gs>
              <a:gs pos="100000">
                <a:srgbClr val="A603AB"/>
              </a:gs>
            </a:gsLst>
            <a:lin ang="0" scaled="1"/>
          </a:gradFill>
          <a:ln w="111125" cap="flat">
            <a:noFill/>
            <a:round/>
            <a:headEnd type="none" w="med" len="med"/>
            <a:tailEnd type="none" w="med" len="med"/>
          </a:ln>
        </p:spPr>
        <p:txBody>
          <a:bodyPr lIns="0" tIns="0" rIns="0" bIns="0"/>
          <a:lstStyle/>
          <a:p>
            <a:endParaRPr lang="en-US"/>
          </a:p>
        </p:txBody>
      </p:sp>
      <p:grpSp>
        <p:nvGrpSpPr>
          <p:cNvPr id="11" name="Group 10"/>
          <p:cNvGrpSpPr/>
          <p:nvPr/>
        </p:nvGrpSpPr>
        <p:grpSpPr>
          <a:xfrm>
            <a:off x="1946041" y="3030841"/>
            <a:ext cx="3616386" cy="1353299"/>
            <a:chOff x="6117318" y="3226085"/>
            <a:chExt cx="2493533" cy="1257632"/>
          </a:xfrm>
        </p:grpSpPr>
        <p:sp>
          <p:nvSpPr>
            <p:cNvPr id="12" name="Line 3"/>
            <p:cNvSpPr>
              <a:spLocks noChangeShapeType="1"/>
            </p:cNvSpPr>
            <p:nvPr/>
          </p:nvSpPr>
          <p:spPr bwMode="auto">
            <a:xfrm flipH="1">
              <a:off x="8605615"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 name="Line 4"/>
            <p:cNvSpPr>
              <a:spLocks noChangeShapeType="1"/>
            </p:cNvSpPr>
            <p:nvPr/>
          </p:nvSpPr>
          <p:spPr bwMode="auto">
            <a:xfrm flipH="1">
              <a:off x="8427599"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4" name="Line 5"/>
            <p:cNvSpPr>
              <a:spLocks noChangeShapeType="1"/>
            </p:cNvSpPr>
            <p:nvPr/>
          </p:nvSpPr>
          <p:spPr bwMode="auto">
            <a:xfrm flipH="1">
              <a:off x="8251546"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5" name="Line 6"/>
            <p:cNvSpPr>
              <a:spLocks noChangeShapeType="1"/>
            </p:cNvSpPr>
            <p:nvPr/>
          </p:nvSpPr>
          <p:spPr bwMode="auto">
            <a:xfrm flipH="1">
              <a:off x="8072221"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6" name="Line 7"/>
            <p:cNvSpPr>
              <a:spLocks noChangeShapeType="1"/>
            </p:cNvSpPr>
            <p:nvPr/>
          </p:nvSpPr>
          <p:spPr bwMode="auto">
            <a:xfrm flipH="1">
              <a:off x="7894205"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7" name="Line 8"/>
            <p:cNvSpPr>
              <a:spLocks noChangeShapeType="1"/>
            </p:cNvSpPr>
            <p:nvPr/>
          </p:nvSpPr>
          <p:spPr bwMode="auto">
            <a:xfrm flipH="1">
              <a:off x="7716844"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8" name="Line 9"/>
            <p:cNvSpPr>
              <a:spLocks noChangeShapeType="1"/>
            </p:cNvSpPr>
            <p:nvPr/>
          </p:nvSpPr>
          <p:spPr bwMode="auto">
            <a:xfrm flipH="1">
              <a:off x="7538828"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9" name="Line 10"/>
            <p:cNvSpPr>
              <a:spLocks noChangeShapeType="1"/>
            </p:cNvSpPr>
            <p:nvPr/>
          </p:nvSpPr>
          <p:spPr bwMode="auto">
            <a:xfrm flipH="1">
              <a:off x="7360812"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 name="Line 11"/>
            <p:cNvSpPr>
              <a:spLocks noChangeShapeType="1"/>
            </p:cNvSpPr>
            <p:nvPr/>
          </p:nvSpPr>
          <p:spPr bwMode="auto">
            <a:xfrm flipH="1">
              <a:off x="7184105"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1" name="Line 12"/>
            <p:cNvSpPr>
              <a:spLocks noChangeShapeType="1"/>
            </p:cNvSpPr>
            <p:nvPr/>
          </p:nvSpPr>
          <p:spPr bwMode="auto">
            <a:xfrm flipH="1">
              <a:off x="7006089"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2" name="Line 13"/>
            <p:cNvSpPr>
              <a:spLocks noChangeShapeType="1"/>
            </p:cNvSpPr>
            <p:nvPr/>
          </p:nvSpPr>
          <p:spPr bwMode="auto">
            <a:xfrm flipH="1">
              <a:off x="6828728"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3" name="Line 14"/>
            <p:cNvSpPr>
              <a:spLocks noChangeShapeType="1"/>
            </p:cNvSpPr>
            <p:nvPr/>
          </p:nvSpPr>
          <p:spPr bwMode="auto">
            <a:xfrm flipH="1">
              <a:off x="6650712"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4" name="Line 15"/>
            <p:cNvSpPr>
              <a:spLocks noChangeShapeType="1"/>
            </p:cNvSpPr>
            <p:nvPr/>
          </p:nvSpPr>
          <p:spPr bwMode="auto">
            <a:xfrm flipH="1">
              <a:off x="6473350"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5" name="Line 16"/>
            <p:cNvSpPr>
              <a:spLocks noChangeShapeType="1"/>
            </p:cNvSpPr>
            <p:nvPr/>
          </p:nvSpPr>
          <p:spPr bwMode="auto">
            <a:xfrm flipH="1">
              <a:off x="6295989"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6" name="Line 17"/>
            <p:cNvSpPr>
              <a:spLocks noChangeShapeType="1"/>
            </p:cNvSpPr>
            <p:nvPr/>
          </p:nvSpPr>
          <p:spPr bwMode="auto">
            <a:xfrm flipH="1">
              <a:off x="6117318"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37" name="Line 12"/>
          <p:cNvSpPr>
            <a:spLocks noChangeShapeType="1"/>
          </p:cNvSpPr>
          <p:nvPr/>
        </p:nvSpPr>
        <p:spPr bwMode="auto">
          <a:xfrm flipH="1">
            <a:off x="7099153" y="3042416"/>
            <a:ext cx="7594" cy="1346016"/>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8" name="Line 13"/>
          <p:cNvSpPr>
            <a:spLocks noChangeShapeType="1"/>
          </p:cNvSpPr>
          <p:nvPr/>
        </p:nvSpPr>
        <p:spPr bwMode="auto">
          <a:xfrm flipH="1">
            <a:off x="6841925" y="3042416"/>
            <a:ext cx="7594" cy="1346016"/>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9" name="Line 14"/>
          <p:cNvSpPr>
            <a:spLocks noChangeShapeType="1"/>
          </p:cNvSpPr>
          <p:nvPr/>
        </p:nvSpPr>
        <p:spPr bwMode="auto">
          <a:xfrm flipH="1">
            <a:off x="6583748" y="3042416"/>
            <a:ext cx="7594" cy="1346016"/>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0" name="Line 15"/>
          <p:cNvSpPr>
            <a:spLocks noChangeShapeType="1"/>
          </p:cNvSpPr>
          <p:nvPr/>
        </p:nvSpPr>
        <p:spPr bwMode="auto">
          <a:xfrm flipH="1">
            <a:off x="6326518" y="3042416"/>
            <a:ext cx="7594" cy="1346016"/>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1" name="Line 16"/>
          <p:cNvSpPr>
            <a:spLocks noChangeShapeType="1"/>
          </p:cNvSpPr>
          <p:nvPr/>
        </p:nvSpPr>
        <p:spPr bwMode="auto">
          <a:xfrm flipH="1">
            <a:off x="6069290" y="3042416"/>
            <a:ext cx="7594" cy="1346016"/>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2" name="Line 17"/>
          <p:cNvSpPr>
            <a:spLocks noChangeShapeType="1"/>
          </p:cNvSpPr>
          <p:nvPr/>
        </p:nvSpPr>
        <p:spPr bwMode="auto">
          <a:xfrm flipH="1">
            <a:off x="5810163" y="3042416"/>
            <a:ext cx="7594" cy="1346016"/>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6" name="Title 1"/>
          <p:cNvSpPr txBox="1">
            <a:spLocks/>
          </p:cNvSpPr>
          <p:nvPr/>
        </p:nvSpPr>
        <p:spPr>
          <a:xfrm>
            <a:off x="0" y="0"/>
            <a:ext cx="9166479" cy="585216"/>
          </a:xfrm>
          <a:prstGeom prst="rect">
            <a:avLst/>
          </a:prstGeom>
          <a:solidFill>
            <a:srgbClr val="000000"/>
          </a:solidFill>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solidFill>
                  <a:schemeClr val="bg1"/>
                </a:solidFill>
              </a:rPr>
              <a:t>Combs for clock comparisons</a:t>
            </a:r>
          </a:p>
        </p:txBody>
      </p:sp>
      <p:cxnSp>
        <p:nvCxnSpPr>
          <p:cNvPr id="47" name="Straight Arrow Connector 46"/>
          <p:cNvCxnSpPr>
            <a:endCxn id="2" idx="2"/>
          </p:cNvCxnSpPr>
          <p:nvPr/>
        </p:nvCxnSpPr>
        <p:spPr>
          <a:xfrm flipV="1">
            <a:off x="2855870" y="2786873"/>
            <a:ext cx="9338" cy="1579591"/>
          </a:xfrm>
          <a:prstGeom prst="straightConnector1">
            <a:avLst/>
          </a:prstGeom>
          <a:ln w="28575">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59" name="Picture 58">
            <a:extLst>
              <a:ext uri="{FF2B5EF4-FFF2-40B4-BE49-F238E27FC236}">
                <a16:creationId xmlns:a16="http://schemas.microsoft.com/office/drawing/2014/main" id="{D9E9509F-F833-4789-8EA1-7640B4EA92AE}"/>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448" t="-4" r="-2775"/>
          <a:stretch/>
        </p:blipFill>
        <p:spPr>
          <a:xfrm>
            <a:off x="491570" y="4630592"/>
            <a:ext cx="8521802" cy="269660"/>
          </a:xfrm>
          <a:prstGeom prst="rect">
            <a:avLst/>
          </a:prstGeom>
        </p:spPr>
      </p:pic>
      <p:sp>
        <p:nvSpPr>
          <p:cNvPr id="58" name="TextBox 57"/>
          <p:cNvSpPr txBox="1"/>
          <p:nvPr/>
        </p:nvSpPr>
        <p:spPr>
          <a:xfrm>
            <a:off x="5136399" y="4948706"/>
            <a:ext cx="1737270" cy="461665"/>
          </a:xfrm>
          <a:prstGeom prst="rect">
            <a:avLst/>
          </a:prstGeom>
          <a:noFill/>
        </p:spPr>
        <p:txBody>
          <a:bodyPr wrap="none" rtlCol="0">
            <a:spAutoFit/>
          </a:bodyPr>
          <a:lstStyle/>
          <a:p>
            <a:r>
              <a:rPr lang="en-US" sz="2400" dirty="0"/>
              <a:t>Optical ruler</a:t>
            </a:r>
          </a:p>
        </p:txBody>
      </p:sp>
      <p:sp>
        <p:nvSpPr>
          <p:cNvPr id="92" name="TextBox 91"/>
          <p:cNvSpPr txBox="1"/>
          <p:nvPr/>
        </p:nvSpPr>
        <p:spPr>
          <a:xfrm>
            <a:off x="88337" y="634901"/>
            <a:ext cx="8925035" cy="707886"/>
          </a:xfrm>
          <a:prstGeom prst="rect">
            <a:avLst/>
          </a:prstGeom>
          <a:noFill/>
        </p:spPr>
        <p:txBody>
          <a:bodyPr wrap="square" rtlCol="0">
            <a:spAutoFit/>
          </a:bodyPr>
          <a:lstStyle/>
          <a:p>
            <a:pPr algn="ctr"/>
            <a:r>
              <a:rPr lang="en-US" sz="2000" b="1" dirty="0"/>
              <a:t>Frequency ratios are unitless: </a:t>
            </a:r>
            <a:r>
              <a:rPr lang="en-US" sz="2000" dirty="0"/>
              <a:t>relative measurement of optical atomic clocks allow for measurements independent of the 10</a:t>
            </a:r>
            <a:r>
              <a:rPr lang="en-US" sz="2000" baseline="30000" dirty="0"/>
              <a:t>-16</a:t>
            </a:r>
            <a:r>
              <a:rPr lang="en-US" sz="2000" dirty="0"/>
              <a:t> accuracy limitations of PSFS (Hz).</a:t>
            </a:r>
          </a:p>
        </p:txBody>
      </p:sp>
      <p:sp>
        <p:nvSpPr>
          <p:cNvPr id="86" name="TextBox 85">
            <a:extLst>
              <a:ext uri="{FF2B5EF4-FFF2-40B4-BE49-F238E27FC236}">
                <a16:creationId xmlns:a16="http://schemas.microsoft.com/office/drawing/2014/main" id="{C1DADC60-23A2-354D-B3D6-EC1DC1BDE8AA}"/>
              </a:ext>
            </a:extLst>
          </p:cNvPr>
          <p:cNvSpPr txBox="1"/>
          <p:nvPr/>
        </p:nvSpPr>
        <p:spPr>
          <a:xfrm>
            <a:off x="4651721" y="5629208"/>
            <a:ext cx="4149562" cy="1015663"/>
          </a:xfrm>
          <a:prstGeom prst="rect">
            <a:avLst/>
          </a:prstGeom>
          <a:noFill/>
        </p:spPr>
        <p:txBody>
          <a:bodyPr wrap="square" rtlCol="0">
            <a:spAutoFit/>
          </a:bodyPr>
          <a:lstStyle/>
          <a:p>
            <a:pPr algn="ctr"/>
            <a:r>
              <a:rPr lang="en-US" sz="2000" b="1" dirty="0">
                <a:solidFill>
                  <a:schemeClr val="accent5"/>
                </a:solidFill>
              </a:rPr>
              <a:t>Comb optical synthesis performance:</a:t>
            </a:r>
            <a:endParaRPr lang="en-US" sz="2000" b="1" baseline="30000" dirty="0">
              <a:solidFill>
                <a:schemeClr val="accent5"/>
              </a:solidFill>
            </a:endParaRPr>
          </a:p>
          <a:p>
            <a:pPr marL="342900" indent="-342900" algn="ctr">
              <a:buFont typeface="Arial" panose="020B0604020202020204" pitchFamily="34" charset="0"/>
              <a:buChar char="•"/>
            </a:pPr>
            <a:r>
              <a:rPr lang="en-US" sz="2000" dirty="0">
                <a:solidFill>
                  <a:schemeClr val="accent5"/>
                </a:solidFill>
              </a:rPr>
              <a:t>Additive instability ~ 10</a:t>
            </a:r>
            <a:r>
              <a:rPr lang="en-US" sz="2000" baseline="30000" dirty="0">
                <a:solidFill>
                  <a:schemeClr val="accent5"/>
                </a:solidFill>
              </a:rPr>
              <a:t>-18 </a:t>
            </a:r>
            <a:r>
              <a:rPr lang="en-US" sz="2000" dirty="0">
                <a:solidFill>
                  <a:schemeClr val="accent5"/>
                </a:solidFill>
                <a:latin typeface="Symbol" pitchFamily="2" charset="2"/>
              </a:rPr>
              <a:t>t</a:t>
            </a:r>
            <a:r>
              <a:rPr lang="en-US" sz="2000" baseline="30000" dirty="0">
                <a:solidFill>
                  <a:schemeClr val="accent5"/>
                </a:solidFill>
              </a:rPr>
              <a:t>-1</a:t>
            </a:r>
          </a:p>
          <a:p>
            <a:pPr marL="342900" indent="-342900" algn="ctr">
              <a:buFont typeface="Arial" charset="0"/>
              <a:buChar char="•"/>
            </a:pPr>
            <a:r>
              <a:rPr lang="en-US" sz="2000" dirty="0">
                <a:solidFill>
                  <a:schemeClr val="accent5"/>
                </a:solidFill>
              </a:rPr>
              <a:t>Fractional accuracy ~ 10</a:t>
            </a:r>
            <a:r>
              <a:rPr lang="en-US" sz="2000" baseline="30000" dirty="0">
                <a:solidFill>
                  <a:schemeClr val="accent5"/>
                </a:solidFill>
              </a:rPr>
              <a:t>-21</a:t>
            </a:r>
          </a:p>
        </p:txBody>
      </p:sp>
      <p:sp>
        <p:nvSpPr>
          <p:cNvPr id="97" name="TextBox 96">
            <a:extLst>
              <a:ext uri="{FF2B5EF4-FFF2-40B4-BE49-F238E27FC236}">
                <a16:creationId xmlns:a16="http://schemas.microsoft.com/office/drawing/2014/main" id="{39E42216-6933-6848-8A30-86F2B912AD07}"/>
              </a:ext>
            </a:extLst>
          </p:cNvPr>
          <p:cNvSpPr txBox="1"/>
          <p:nvPr/>
        </p:nvSpPr>
        <p:spPr>
          <a:xfrm>
            <a:off x="1764848" y="1324892"/>
            <a:ext cx="824841" cy="523220"/>
          </a:xfrm>
          <a:prstGeom prst="rect">
            <a:avLst/>
          </a:prstGeom>
          <a:noFill/>
        </p:spPr>
        <p:txBody>
          <a:bodyPr wrap="none" rtlCol="0">
            <a:spAutoFit/>
          </a:bodyPr>
          <a:lstStyle/>
          <a:p>
            <a:r>
              <a:rPr lang="en-US" sz="2800" dirty="0">
                <a:latin typeface="Symbol" charset="2"/>
                <a:ea typeface="Symbol" charset="2"/>
                <a:cs typeface="Symbol" charset="2"/>
              </a:rPr>
              <a:t>n</a:t>
            </a:r>
            <a:r>
              <a:rPr lang="en-US" sz="2800" baseline="-25000" dirty="0">
                <a:latin typeface="Calibri" panose="020F0502020204030204" pitchFamily="34" charset="0"/>
                <a:ea typeface="Symbol" charset="2"/>
                <a:cs typeface="Calibri" panose="020F0502020204030204" pitchFamily="34" charset="0"/>
              </a:rPr>
              <a:t>opt1</a:t>
            </a:r>
            <a:endParaRPr lang="en-US" sz="2800" baseline="-25000" dirty="0">
              <a:latin typeface="Calibri" panose="020F0502020204030204" pitchFamily="34" charset="0"/>
              <a:cs typeface="Calibri" panose="020F0502020204030204" pitchFamily="34" charset="0"/>
            </a:endParaRPr>
          </a:p>
        </p:txBody>
      </p:sp>
      <p:grpSp>
        <p:nvGrpSpPr>
          <p:cNvPr id="90" name="Group 89">
            <a:extLst>
              <a:ext uri="{FF2B5EF4-FFF2-40B4-BE49-F238E27FC236}">
                <a16:creationId xmlns:a16="http://schemas.microsoft.com/office/drawing/2014/main" id="{2DEEB140-51B3-D2C4-06E8-CF1B563FB70B}"/>
              </a:ext>
            </a:extLst>
          </p:cNvPr>
          <p:cNvGrpSpPr/>
          <p:nvPr/>
        </p:nvGrpSpPr>
        <p:grpSpPr>
          <a:xfrm>
            <a:off x="3296721" y="1355437"/>
            <a:ext cx="3604762" cy="3040279"/>
            <a:chOff x="3296721" y="1355437"/>
            <a:chExt cx="3604762" cy="3040279"/>
          </a:xfrm>
        </p:grpSpPr>
        <p:pic>
          <p:nvPicPr>
            <p:cNvPr id="1026" name="Picture 2" descr="https://external-preview.redd.it/8WwgF4ahsAWcwVkb8f3bsVckKq9aBEEivFB80bKTNws.png?width=640&amp;crop=smart&amp;auto=webp&amp;s=a2be535a7bdd9eb4bcc1aa27be916e2814c11caa"/>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14039" y="1638542"/>
              <a:ext cx="989886" cy="1064728"/>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flipV="1">
              <a:off x="3296721" y="2167236"/>
              <a:ext cx="1971304" cy="1187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endCxn id="1026" idx="2"/>
            </p:cNvCxnSpPr>
            <p:nvPr/>
          </p:nvCxnSpPr>
          <p:spPr>
            <a:xfrm flipV="1">
              <a:off x="5806854" y="2703270"/>
              <a:ext cx="2128" cy="1692446"/>
            </a:xfrm>
            <a:prstGeom prst="straightConnector1">
              <a:avLst/>
            </a:prstGeom>
            <a:ln w="28575">
              <a:solidFill>
                <a:srgbClr val="1C37D5"/>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8" name="TextBox 97">
              <a:extLst>
                <a:ext uri="{FF2B5EF4-FFF2-40B4-BE49-F238E27FC236}">
                  <a16:creationId xmlns:a16="http://schemas.microsoft.com/office/drawing/2014/main" id="{6B59F63B-065A-EC44-91B9-D62EBAFA42E4}"/>
                </a:ext>
              </a:extLst>
            </p:cNvPr>
            <p:cNvSpPr txBox="1"/>
            <p:nvPr/>
          </p:nvSpPr>
          <p:spPr>
            <a:xfrm>
              <a:off x="6076642" y="1355437"/>
              <a:ext cx="824841" cy="523220"/>
            </a:xfrm>
            <a:prstGeom prst="rect">
              <a:avLst/>
            </a:prstGeom>
            <a:noFill/>
          </p:spPr>
          <p:txBody>
            <a:bodyPr wrap="none" rtlCol="0">
              <a:spAutoFit/>
            </a:bodyPr>
            <a:lstStyle/>
            <a:p>
              <a:r>
                <a:rPr lang="en-US" sz="2800" dirty="0">
                  <a:latin typeface="Symbol" charset="2"/>
                  <a:ea typeface="Symbol" charset="2"/>
                  <a:cs typeface="Symbol" charset="2"/>
                </a:rPr>
                <a:t>n</a:t>
              </a:r>
              <a:r>
                <a:rPr lang="en-US" sz="2800" baseline="-25000" dirty="0">
                  <a:latin typeface="Calibri" panose="020F0502020204030204" pitchFamily="34" charset="0"/>
                  <a:ea typeface="Symbol" charset="2"/>
                  <a:cs typeface="Calibri" panose="020F0502020204030204" pitchFamily="34" charset="0"/>
                </a:rPr>
                <a:t>opt2</a:t>
              </a:r>
              <a:endParaRPr lang="en-US" sz="2800" baseline="-25000" dirty="0">
                <a:latin typeface="Calibri" panose="020F0502020204030204" pitchFamily="34" charset="0"/>
                <a:cs typeface="Calibri" panose="020F0502020204030204" pitchFamily="34" charset="0"/>
              </a:endParaRPr>
            </a:p>
          </p:txBody>
        </p:sp>
        <p:sp>
          <p:nvSpPr>
            <p:cNvPr id="152" name="TextBox 151">
              <a:extLst>
                <a:ext uri="{FF2B5EF4-FFF2-40B4-BE49-F238E27FC236}">
                  <a16:creationId xmlns:a16="http://schemas.microsoft.com/office/drawing/2014/main" id="{323E84AC-D011-AF49-9E07-288CFB71DC17}"/>
                </a:ext>
              </a:extLst>
            </p:cNvPr>
            <p:cNvSpPr txBox="1"/>
            <p:nvPr/>
          </p:nvSpPr>
          <p:spPr>
            <a:xfrm>
              <a:off x="3739174" y="1974483"/>
              <a:ext cx="1069845" cy="369332"/>
            </a:xfrm>
            <a:prstGeom prst="rect">
              <a:avLst/>
            </a:prstGeom>
            <a:solidFill>
              <a:schemeClr val="bg1"/>
            </a:solidFill>
          </p:spPr>
          <p:txBody>
            <a:bodyPr wrap="none" rtlCol="0">
              <a:spAutoFit/>
            </a:bodyPr>
            <a:lstStyle/>
            <a:p>
              <a:r>
                <a:rPr lang="en-US" dirty="0"/>
                <a:t>100’s THz</a:t>
              </a:r>
            </a:p>
          </p:txBody>
        </p:sp>
      </p:grpSp>
      <p:grpSp>
        <p:nvGrpSpPr>
          <p:cNvPr id="28" name="Group 27">
            <a:extLst>
              <a:ext uri="{FF2B5EF4-FFF2-40B4-BE49-F238E27FC236}">
                <a16:creationId xmlns:a16="http://schemas.microsoft.com/office/drawing/2014/main" id="{11D46606-922E-9EB4-4B81-266BEBF12CD5}"/>
              </a:ext>
            </a:extLst>
          </p:cNvPr>
          <p:cNvGrpSpPr/>
          <p:nvPr/>
        </p:nvGrpSpPr>
        <p:grpSpPr>
          <a:xfrm>
            <a:off x="1946041" y="3030841"/>
            <a:ext cx="3616386" cy="1353299"/>
            <a:chOff x="6117318" y="3226085"/>
            <a:chExt cx="2493533" cy="1257632"/>
          </a:xfrm>
        </p:grpSpPr>
        <p:sp>
          <p:nvSpPr>
            <p:cNvPr id="29" name="Line 3">
              <a:extLst>
                <a:ext uri="{FF2B5EF4-FFF2-40B4-BE49-F238E27FC236}">
                  <a16:creationId xmlns:a16="http://schemas.microsoft.com/office/drawing/2014/main" id="{B23FA205-3005-4257-5E60-4FC3517E22AF}"/>
                </a:ext>
              </a:extLst>
            </p:cNvPr>
            <p:cNvSpPr>
              <a:spLocks noChangeShapeType="1"/>
            </p:cNvSpPr>
            <p:nvPr/>
          </p:nvSpPr>
          <p:spPr bwMode="auto">
            <a:xfrm flipH="1">
              <a:off x="8605615"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 name="Line 4">
              <a:extLst>
                <a:ext uri="{FF2B5EF4-FFF2-40B4-BE49-F238E27FC236}">
                  <a16:creationId xmlns:a16="http://schemas.microsoft.com/office/drawing/2014/main" id="{A6CB398A-0E9F-CD47-7024-6851E33DABA6}"/>
                </a:ext>
              </a:extLst>
            </p:cNvPr>
            <p:cNvSpPr>
              <a:spLocks noChangeShapeType="1"/>
            </p:cNvSpPr>
            <p:nvPr/>
          </p:nvSpPr>
          <p:spPr bwMode="auto">
            <a:xfrm flipH="1">
              <a:off x="8427599"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1" name="Line 5">
              <a:extLst>
                <a:ext uri="{FF2B5EF4-FFF2-40B4-BE49-F238E27FC236}">
                  <a16:creationId xmlns:a16="http://schemas.microsoft.com/office/drawing/2014/main" id="{B335EBEA-F128-1999-B35C-D3CE12AE7E64}"/>
                </a:ext>
              </a:extLst>
            </p:cNvPr>
            <p:cNvSpPr>
              <a:spLocks noChangeShapeType="1"/>
            </p:cNvSpPr>
            <p:nvPr/>
          </p:nvSpPr>
          <p:spPr bwMode="auto">
            <a:xfrm flipH="1">
              <a:off x="8251546"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2" name="Line 6">
              <a:extLst>
                <a:ext uri="{FF2B5EF4-FFF2-40B4-BE49-F238E27FC236}">
                  <a16:creationId xmlns:a16="http://schemas.microsoft.com/office/drawing/2014/main" id="{5A281E41-0E4D-0148-22E0-81B20D5694FA}"/>
                </a:ext>
              </a:extLst>
            </p:cNvPr>
            <p:cNvSpPr>
              <a:spLocks noChangeShapeType="1"/>
            </p:cNvSpPr>
            <p:nvPr/>
          </p:nvSpPr>
          <p:spPr bwMode="auto">
            <a:xfrm flipH="1">
              <a:off x="8072221"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 name="Line 7">
              <a:extLst>
                <a:ext uri="{FF2B5EF4-FFF2-40B4-BE49-F238E27FC236}">
                  <a16:creationId xmlns:a16="http://schemas.microsoft.com/office/drawing/2014/main" id="{04087219-C972-67AA-AA05-7411C07C906F}"/>
                </a:ext>
              </a:extLst>
            </p:cNvPr>
            <p:cNvSpPr>
              <a:spLocks noChangeShapeType="1"/>
            </p:cNvSpPr>
            <p:nvPr/>
          </p:nvSpPr>
          <p:spPr bwMode="auto">
            <a:xfrm flipH="1">
              <a:off x="7894205"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4" name="Line 8">
              <a:extLst>
                <a:ext uri="{FF2B5EF4-FFF2-40B4-BE49-F238E27FC236}">
                  <a16:creationId xmlns:a16="http://schemas.microsoft.com/office/drawing/2014/main" id="{1E38ED23-7742-5075-5E5B-D5DDF40A86F1}"/>
                </a:ext>
              </a:extLst>
            </p:cNvPr>
            <p:cNvSpPr>
              <a:spLocks noChangeShapeType="1"/>
            </p:cNvSpPr>
            <p:nvPr/>
          </p:nvSpPr>
          <p:spPr bwMode="auto">
            <a:xfrm flipH="1">
              <a:off x="7716844"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5" name="Line 9">
              <a:extLst>
                <a:ext uri="{FF2B5EF4-FFF2-40B4-BE49-F238E27FC236}">
                  <a16:creationId xmlns:a16="http://schemas.microsoft.com/office/drawing/2014/main" id="{014B54D7-E03A-F296-DDD6-3DBF3E9C82BC}"/>
                </a:ext>
              </a:extLst>
            </p:cNvPr>
            <p:cNvSpPr>
              <a:spLocks noChangeShapeType="1"/>
            </p:cNvSpPr>
            <p:nvPr/>
          </p:nvSpPr>
          <p:spPr bwMode="auto">
            <a:xfrm flipH="1">
              <a:off x="7538828"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6" name="Line 10">
              <a:extLst>
                <a:ext uri="{FF2B5EF4-FFF2-40B4-BE49-F238E27FC236}">
                  <a16:creationId xmlns:a16="http://schemas.microsoft.com/office/drawing/2014/main" id="{B50F3B85-5022-C372-E1C2-F6DE994B929C}"/>
                </a:ext>
              </a:extLst>
            </p:cNvPr>
            <p:cNvSpPr>
              <a:spLocks noChangeShapeType="1"/>
            </p:cNvSpPr>
            <p:nvPr/>
          </p:nvSpPr>
          <p:spPr bwMode="auto">
            <a:xfrm flipH="1">
              <a:off x="7360812"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3" name="Line 11">
              <a:extLst>
                <a:ext uri="{FF2B5EF4-FFF2-40B4-BE49-F238E27FC236}">
                  <a16:creationId xmlns:a16="http://schemas.microsoft.com/office/drawing/2014/main" id="{EA49796E-C986-464D-4C84-901133C2868B}"/>
                </a:ext>
              </a:extLst>
            </p:cNvPr>
            <p:cNvSpPr>
              <a:spLocks noChangeShapeType="1"/>
            </p:cNvSpPr>
            <p:nvPr/>
          </p:nvSpPr>
          <p:spPr bwMode="auto">
            <a:xfrm flipH="1">
              <a:off x="7184105"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4" name="Line 12">
              <a:extLst>
                <a:ext uri="{FF2B5EF4-FFF2-40B4-BE49-F238E27FC236}">
                  <a16:creationId xmlns:a16="http://schemas.microsoft.com/office/drawing/2014/main" id="{D0EE7BCE-892E-C5F0-58AF-96B5BC152509}"/>
                </a:ext>
              </a:extLst>
            </p:cNvPr>
            <p:cNvSpPr>
              <a:spLocks noChangeShapeType="1"/>
            </p:cNvSpPr>
            <p:nvPr/>
          </p:nvSpPr>
          <p:spPr bwMode="auto">
            <a:xfrm flipH="1">
              <a:off x="7006089"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5" name="Line 13">
              <a:extLst>
                <a:ext uri="{FF2B5EF4-FFF2-40B4-BE49-F238E27FC236}">
                  <a16:creationId xmlns:a16="http://schemas.microsoft.com/office/drawing/2014/main" id="{0C8FCD56-86DF-925B-C9E9-15A7C609B6CA}"/>
                </a:ext>
              </a:extLst>
            </p:cNvPr>
            <p:cNvSpPr>
              <a:spLocks noChangeShapeType="1"/>
            </p:cNvSpPr>
            <p:nvPr/>
          </p:nvSpPr>
          <p:spPr bwMode="auto">
            <a:xfrm flipH="1">
              <a:off x="6828728"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8" name="Line 14">
              <a:extLst>
                <a:ext uri="{FF2B5EF4-FFF2-40B4-BE49-F238E27FC236}">
                  <a16:creationId xmlns:a16="http://schemas.microsoft.com/office/drawing/2014/main" id="{13FFA523-9A23-8BC8-C870-15B233365AB1}"/>
                </a:ext>
              </a:extLst>
            </p:cNvPr>
            <p:cNvSpPr>
              <a:spLocks noChangeShapeType="1"/>
            </p:cNvSpPr>
            <p:nvPr/>
          </p:nvSpPr>
          <p:spPr bwMode="auto">
            <a:xfrm flipH="1">
              <a:off x="6650712"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9" name="Line 15">
              <a:extLst>
                <a:ext uri="{FF2B5EF4-FFF2-40B4-BE49-F238E27FC236}">
                  <a16:creationId xmlns:a16="http://schemas.microsoft.com/office/drawing/2014/main" id="{F35B1AD7-4C53-F1E6-6518-BD5DA68BF3B5}"/>
                </a:ext>
              </a:extLst>
            </p:cNvPr>
            <p:cNvSpPr>
              <a:spLocks noChangeShapeType="1"/>
            </p:cNvSpPr>
            <p:nvPr/>
          </p:nvSpPr>
          <p:spPr bwMode="auto">
            <a:xfrm flipH="1">
              <a:off x="6473350"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1" name="Line 16">
              <a:extLst>
                <a:ext uri="{FF2B5EF4-FFF2-40B4-BE49-F238E27FC236}">
                  <a16:creationId xmlns:a16="http://schemas.microsoft.com/office/drawing/2014/main" id="{D5AD0563-C913-2978-3DC5-513D3B5FAB21}"/>
                </a:ext>
              </a:extLst>
            </p:cNvPr>
            <p:cNvSpPr>
              <a:spLocks noChangeShapeType="1"/>
            </p:cNvSpPr>
            <p:nvPr/>
          </p:nvSpPr>
          <p:spPr bwMode="auto">
            <a:xfrm flipH="1">
              <a:off x="6295989"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52" name="Line 17">
              <a:extLst>
                <a:ext uri="{FF2B5EF4-FFF2-40B4-BE49-F238E27FC236}">
                  <a16:creationId xmlns:a16="http://schemas.microsoft.com/office/drawing/2014/main" id="{4AFC074A-DD13-5B8D-81C1-69B4451ECCCC}"/>
                </a:ext>
              </a:extLst>
            </p:cNvPr>
            <p:cNvSpPr>
              <a:spLocks noChangeShapeType="1"/>
            </p:cNvSpPr>
            <p:nvPr/>
          </p:nvSpPr>
          <p:spPr bwMode="auto">
            <a:xfrm flipH="1">
              <a:off x="6117318"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pic>
        <p:nvPicPr>
          <p:cNvPr id="53" name="Picture 52">
            <a:extLst>
              <a:ext uri="{FF2B5EF4-FFF2-40B4-BE49-F238E27FC236}">
                <a16:creationId xmlns:a16="http://schemas.microsoft.com/office/drawing/2014/main" id="{E81BF0D1-D646-88E4-E60B-C79C060DADF3}"/>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l="19279" t="20253" r="20519" b="20584"/>
          <a:stretch/>
        </p:blipFill>
        <p:spPr>
          <a:xfrm>
            <a:off x="2440824" y="3419830"/>
            <a:ext cx="265392" cy="365141"/>
          </a:xfrm>
          <a:prstGeom prst="rect">
            <a:avLst/>
          </a:prstGeom>
        </p:spPr>
      </p:pic>
      <p:sp>
        <p:nvSpPr>
          <p:cNvPr id="54" name="Freeform 53">
            <a:extLst>
              <a:ext uri="{FF2B5EF4-FFF2-40B4-BE49-F238E27FC236}">
                <a16:creationId xmlns:a16="http://schemas.microsoft.com/office/drawing/2014/main" id="{356FB748-FC42-F0EC-9F33-980473E127C2}"/>
              </a:ext>
            </a:extLst>
          </p:cNvPr>
          <p:cNvSpPr/>
          <p:nvPr/>
        </p:nvSpPr>
        <p:spPr>
          <a:xfrm rot="11086832">
            <a:off x="2633161" y="3770498"/>
            <a:ext cx="228624" cy="194310"/>
          </a:xfrm>
          <a:custGeom>
            <a:avLst/>
            <a:gdLst>
              <a:gd name="connsiteX0" fmla="*/ 0 w 228624"/>
              <a:gd name="connsiteY0" fmla="*/ 0 h 194310"/>
              <a:gd name="connsiteX1" fmla="*/ 228600 w 228624"/>
              <a:gd name="connsiteY1" fmla="*/ 102870 h 194310"/>
              <a:gd name="connsiteX2" fmla="*/ 11430 w 228624"/>
              <a:gd name="connsiteY2" fmla="*/ 194310 h 194310"/>
            </a:gdLst>
            <a:ahLst/>
            <a:cxnLst>
              <a:cxn ang="0">
                <a:pos x="connsiteX0" y="connsiteY0"/>
              </a:cxn>
              <a:cxn ang="0">
                <a:pos x="connsiteX1" y="connsiteY1"/>
              </a:cxn>
              <a:cxn ang="0">
                <a:pos x="connsiteX2" y="connsiteY2"/>
              </a:cxn>
            </a:cxnLst>
            <a:rect l="l" t="t" r="r" b="b"/>
            <a:pathLst>
              <a:path w="228624" h="194310">
                <a:moveTo>
                  <a:pt x="0" y="0"/>
                </a:moveTo>
                <a:cubicBezTo>
                  <a:pt x="113347" y="35242"/>
                  <a:pt x="226695" y="70485"/>
                  <a:pt x="228600" y="102870"/>
                </a:cubicBezTo>
                <a:cubicBezTo>
                  <a:pt x="230505" y="135255"/>
                  <a:pt x="120967" y="164782"/>
                  <a:pt x="11430" y="194310"/>
                </a:cubicBezTo>
              </a:path>
            </a:pathLst>
          </a:custGeom>
          <a:noFill/>
          <a:ln>
            <a:headEnd type="triangl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1" name="Group 90">
            <a:extLst>
              <a:ext uri="{FF2B5EF4-FFF2-40B4-BE49-F238E27FC236}">
                <a16:creationId xmlns:a16="http://schemas.microsoft.com/office/drawing/2014/main" id="{B9A56900-2674-5662-2EAC-58658C80F75A}"/>
              </a:ext>
            </a:extLst>
          </p:cNvPr>
          <p:cNvGrpSpPr/>
          <p:nvPr/>
        </p:nvGrpSpPr>
        <p:grpSpPr>
          <a:xfrm>
            <a:off x="125877" y="4981690"/>
            <a:ext cx="3241601" cy="1487613"/>
            <a:chOff x="125877" y="4981690"/>
            <a:chExt cx="3241601" cy="1487613"/>
          </a:xfrm>
        </p:grpSpPr>
        <p:sp>
          <p:nvSpPr>
            <p:cNvPr id="3" name="TextBox 2"/>
            <p:cNvSpPr txBox="1"/>
            <p:nvPr/>
          </p:nvSpPr>
          <p:spPr>
            <a:xfrm>
              <a:off x="2217804" y="5091546"/>
              <a:ext cx="1149674" cy="400110"/>
            </a:xfrm>
            <a:prstGeom prst="rect">
              <a:avLst/>
            </a:prstGeom>
            <a:noFill/>
          </p:spPr>
          <p:txBody>
            <a:bodyPr wrap="none" rtlCol="0">
              <a:spAutoFit/>
            </a:bodyPr>
            <a:lstStyle/>
            <a:p>
              <a:r>
                <a:rPr lang="en-US" sz="2000" dirty="0" err="1"/>
                <a:t>f</a:t>
              </a:r>
              <a:r>
                <a:rPr lang="en-US" sz="2000" baseline="-25000" dirty="0" err="1"/>
                <a:t>r</a:t>
              </a:r>
              <a:r>
                <a:rPr lang="en-US" sz="2000" dirty="0"/>
                <a:t> ~ 1GHz</a:t>
              </a:r>
            </a:p>
          </p:txBody>
        </p:sp>
        <p:cxnSp>
          <p:nvCxnSpPr>
            <p:cNvPr id="4" name="Straight Arrow Connector 3">
              <a:extLst>
                <a:ext uri="{FF2B5EF4-FFF2-40B4-BE49-F238E27FC236}">
                  <a16:creationId xmlns:a16="http://schemas.microsoft.com/office/drawing/2014/main" id="{ADAF2B78-96BC-7453-EF33-7D3DE3F905B1}"/>
                </a:ext>
              </a:extLst>
            </p:cNvPr>
            <p:cNvCxnSpPr/>
            <p:nvPr/>
          </p:nvCxnSpPr>
          <p:spPr>
            <a:xfrm>
              <a:off x="2094160" y="4981690"/>
              <a:ext cx="259128"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8E038F60-A7A3-4BE9-27E2-F77E7288A25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85109" y="5375509"/>
              <a:ext cx="468314" cy="507399"/>
            </a:xfrm>
            <a:prstGeom prst="rect">
              <a:avLst/>
            </a:prstGeom>
          </p:spPr>
        </p:pic>
        <p:sp>
          <p:nvSpPr>
            <p:cNvPr id="8" name="TextBox 7">
              <a:extLst>
                <a:ext uri="{FF2B5EF4-FFF2-40B4-BE49-F238E27FC236}">
                  <a16:creationId xmlns:a16="http://schemas.microsoft.com/office/drawing/2014/main" id="{D37C45B3-A476-996E-BFAA-7E35B460C9BC}"/>
                </a:ext>
              </a:extLst>
            </p:cNvPr>
            <p:cNvSpPr txBox="1"/>
            <p:nvPr/>
          </p:nvSpPr>
          <p:spPr>
            <a:xfrm>
              <a:off x="125877" y="5145211"/>
              <a:ext cx="633507" cy="369332"/>
            </a:xfrm>
            <a:prstGeom prst="rect">
              <a:avLst/>
            </a:prstGeom>
            <a:noFill/>
          </p:spPr>
          <p:txBody>
            <a:bodyPr wrap="none" rtlCol="0">
              <a:spAutoFit/>
            </a:bodyPr>
            <a:lstStyle/>
            <a:p>
              <a:r>
                <a:rPr lang="en-US" dirty="0"/>
                <a:t>Cs</a:t>
              </a:r>
              <a:r>
                <a:rPr lang="en-US" baseline="30000" dirty="0"/>
                <a:t>133</a:t>
              </a:r>
            </a:p>
          </p:txBody>
        </p:sp>
        <p:pic>
          <p:nvPicPr>
            <p:cNvPr id="56" name="Picture 55" descr="Agilent/ HP 53131A Universal Counter">
              <a:extLst>
                <a:ext uri="{FF2B5EF4-FFF2-40B4-BE49-F238E27FC236}">
                  <a16:creationId xmlns:a16="http://schemas.microsoft.com/office/drawing/2014/main" id="{0DDEC809-BDC2-3187-B06B-E79812E6670A}"/>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940305" y="5387764"/>
              <a:ext cx="1939776" cy="1081539"/>
            </a:xfrm>
            <a:prstGeom prst="rect">
              <a:avLst/>
            </a:prstGeom>
            <a:noFill/>
            <a:extLst>
              <a:ext uri="{909E8E84-426E-40DD-AFC4-6F175D3DCCD1}">
                <a14:hiddenFill xmlns:a14="http://schemas.microsoft.com/office/drawing/2010/main">
                  <a:solidFill>
                    <a:srgbClr val="FFFFFF"/>
                  </a:solidFill>
                </a14:hiddenFill>
              </a:ext>
            </a:extLst>
          </p:spPr>
        </p:pic>
        <p:cxnSp>
          <p:nvCxnSpPr>
            <p:cNvPr id="60" name="Straight Arrow Connector 59">
              <a:extLst>
                <a:ext uri="{FF2B5EF4-FFF2-40B4-BE49-F238E27FC236}">
                  <a16:creationId xmlns:a16="http://schemas.microsoft.com/office/drawing/2014/main" id="{10DB759A-FCB2-3878-6664-8788B57A7474}"/>
                </a:ext>
              </a:extLst>
            </p:cNvPr>
            <p:cNvCxnSpPr/>
            <p:nvPr/>
          </p:nvCxnSpPr>
          <p:spPr>
            <a:xfrm flipH="1">
              <a:off x="2205169" y="5014828"/>
              <a:ext cx="18555" cy="1200777"/>
            </a:xfrm>
            <a:prstGeom prst="straightConnector1">
              <a:avLst/>
            </a:prstGeom>
            <a:ln w="28575">
              <a:solidFill>
                <a:srgbClr val="C0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DB29CB85-384C-51EA-CB98-D95645F21542}"/>
                </a:ext>
              </a:extLst>
            </p:cNvPr>
            <p:cNvCxnSpPr>
              <a:cxnSpLocks/>
              <a:stCxn id="7" idx="2"/>
            </p:cNvCxnSpPr>
            <p:nvPr/>
          </p:nvCxnSpPr>
          <p:spPr>
            <a:xfrm rot="16200000" flipH="1">
              <a:off x="791466" y="5710708"/>
              <a:ext cx="124356" cy="468756"/>
            </a:xfrm>
            <a:prstGeom prst="bentConnector2">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sp>
        <p:nvSpPr>
          <p:cNvPr id="93" name="TextBox 92">
            <a:extLst>
              <a:ext uri="{FF2B5EF4-FFF2-40B4-BE49-F238E27FC236}">
                <a16:creationId xmlns:a16="http://schemas.microsoft.com/office/drawing/2014/main" id="{7D66F40D-3BF4-C372-ECDD-9BF138FBCA6D}"/>
              </a:ext>
            </a:extLst>
          </p:cNvPr>
          <p:cNvSpPr txBox="1"/>
          <p:nvPr/>
        </p:nvSpPr>
        <p:spPr>
          <a:xfrm>
            <a:off x="457428" y="2130335"/>
            <a:ext cx="1488613" cy="461665"/>
          </a:xfrm>
          <a:prstGeom prst="rect">
            <a:avLst/>
          </a:prstGeom>
          <a:solidFill>
            <a:schemeClr val="accent4">
              <a:lumMod val="40000"/>
              <a:lumOff val="60000"/>
            </a:schemeClr>
          </a:solidFill>
        </p:spPr>
        <p:txBody>
          <a:bodyPr wrap="none" rtlCol="0">
            <a:spAutoFit/>
          </a:bodyPr>
          <a:lstStyle/>
          <a:p>
            <a:r>
              <a:rPr lang="en-US" dirty="0" err="1"/>
              <a:t>f</a:t>
            </a:r>
            <a:r>
              <a:rPr lang="en-US" baseline="-25000" dirty="0" err="1"/>
              <a:t>r</a:t>
            </a:r>
            <a:r>
              <a:rPr lang="en-US" dirty="0"/>
              <a:t> ~  </a:t>
            </a:r>
            <a:r>
              <a:rPr lang="en-US" sz="2400" dirty="0" err="1">
                <a:latin typeface="Symbol" pitchFamily="2" charset="2"/>
              </a:rPr>
              <a:t>n</a:t>
            </a:r>
            <a:r>
              <a:rPr lang="en-US" sz="2400" baseline="-25000" dirty="0" err="1"/>
              <a:t>opt</a:t>
            </a:r>
            <a:r>
              <a:rPr lang="en-US" sz="2400" baseline="-25000" dirty="0"/>
              <a:t> ➗ </a:t>
            </a:r>
            <a:r>
              <a:rPr lang="en-US" sz="2400" dirty="0"/>
              <a:t>C</a:t>
            </a:r>
            <a:endParaRPr lang="en-US" dirty="0"/>
          </a:p>
        </p:txBody>
      </p:sp>
    </p:spTree>
    <p:extLst>
      <p:ext uri="{BB962C8B-B14F-4D97-AF65-F5344CB8AC3E}">
        <p14:creationId xmlns:p14="http://schemas.microsoft.com/office/powerpoint/2010/main" val="293181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additive="base">
                                        <p:cTn id="7" dur="500" fill="hold"/>
                                        <p:tgtEl>
                                          <p:spTgt spid="91"/>
                                        </p:tgtEl>
                                        <p:attrNameLst>
                                          <p:attrName>ppt_x</p:attrName>
                                        </p:attrNameLst>
                                      </p:cBhvr>
                                      <p:tavLst>
                                        <p:tav tm="0">
                                          <p:val>
                                            <p:strVal val="#ppt_x"/>
                                          </p:val>
                                        </p:tav>
                                        <p:tav tm="100000">
                                          <p:val>
                                            <p:strVal val="#ppt_x"/>
                                          </p:val>
                                        </p:tav>
                                      </p:tavLst>
                                    </p:anim>
                                    <p:anim calcmode="lin" valueType="num">
                                      <p:cBhvr additive="base">
                                        <p:cTn id="8"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fade">
                                      <p:cBhvr>
                                        <p:cTn id="13"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000F7F09-156D-5657-E58E-39A4E8D6BD2F}"/>
              </a:ext>
            </a:extLst>
          </p:cNvPr>
          <p:cNvGrpSpPr/>
          <p:nvPr/>
        </p:nvGrpSpPr>
        <p:grpSpPr>
          <a:xfrm>
            <a:off x="3223238" y="5416411"/>
            <a:ext cx="1622752" cy="1381758"/>
            <a:chOff x="4044859" y="5420425"/>
            <a:chExt cx="1622752" cy="1381758"/>
          </a:xfrm>
        </p:grpSpPr>
        <p:sp>
          <p:nvSpPr>
            <p:cNvPr id="35" name="Rectangle 34">
              <a:extLst>
                <a:ext uri="{FF2B5EF4-FFF2-40B4-BE49-F238E27FC236}">
                  <a16:creationId xmlns:a16="http://schemas.microsoft.com/office/drawing/2014/main" id="{B5621AB1-2077-F5E8-CB46-601663C60C56}"/>
                </a:ext>
              </a:extLst>
            </p:cNvPr>
            <p:cNvSpPr/>
            <p:nvPr/>
          </p:nvSpPr>
          <p:spPr>
            <a:xfrm>
              <a:off x="4634215" y="5420425"/>
              <a:ext cx="469325" cy="968118"/>
            </a:xfrm>
            <a:prstGeom prst="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796FB7AC-12C6-D21D-B85F-105E36667C8E}"/>
                </a:ext>
              </a:extLst>
            </p:cNvPr>
            <p:cNvSpPr txBox="1"/>
            <p:nvPr/>
          </p:nvSpPr>
          <p:spPr>
            <a:xfrm>
              <a:off x="4044859" y="6432851"/>
              <a:ext cx="1622752" cy="369332"/>
            </a:xfrm>
            <a:prstGeom prst="rect">
              <a:avLst/>
            </a:prstGeom>
            <a:noFill/>
          </p:spPr>
          <p:txBody>
            <a:bodyPr wrap="none" rtlCol="0">
              <a:spAutoFit/>
            </a:bodyPr>
            <a:lstStyle/>
            <a:p>
              <a:r>
                <a:rPr lang="en-US" dirty="0"/>
                <a:t>Dominant term</a:t>
              </a:r>
            </a:p>
          </p:txBody>
        </p:sp>
      </p:grpSp>
      <p:grpSp>
        <p:nvGrpSpPr>
          <p:cNvPr id="62" name="Group 61"/>
          <p:cNvGrpSpPr/>
          <p:nvPr/>
        </p:nvGrpSpPr>
        <p:grpSpPr>
          <a:xfrm>
            <a:off x="2074691" y="3091453"/>
            <a:ext cx="5160706" cy="1516033"/>
            <a:chOff x="2062816" y="3951704"/>
            <a:chExt cx="5160706" cy="839863"/>
          </a:xfrm>
        </p:grpSpPr>
        <p:grpSp>
          <p:nvGrpSpPr>
            <p:cNvPr id="63" name="Group 62"/>
            <p:cNvGrpSpPr/>
            <p:nvPr/>
          </p:nvGrpSpPr>
          <p:grpSpPr>
            <a:xfrm>
              <a:off x="2062816" y="3954483"/>
              <a:ext cx="3616386" cy="837084"/>
              <a:chOff x="6117318" y="3226085"/>
              <a:chExt cx="2493533" cy="1257632"/>
            </a:xfrm>
          </p:grpSpPr>
          <p:sp>
            <p:nvSpPr>
              <p:cNvPr id="64" name="Line 3"/>
              <p:cNvSpPr>
                <a:spLocks noChangeShapeType="1"/>
              </p:cNvSpPr>
              <p:nvPr/>
            </p:nvSpPr>
            <p:spPr bwMode="auto">
              <a:xfrm flipH="1">
                <a:off x="8605615"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5" name="Line 4"/>
              <p:cNvSpPr>
                <a:spLocks noChangeShapeType="1"/>
              </p:cNvSpPr>
              <p:nvPr/>
            </p:nvSpPr>
            <p:spPr bwMode="auto">
              <a:xfrm flipH="1">
                <a:off x="8427599"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6" name="Line 5"/>
              <p:cNvSpPr>
                <a:spLocks noChangeShapeType="1"/>
              </p:cNvSpPr>
              <p:nvPr/>
            </p:nvSpPr>
            <p:spPr bwMode="auto">
              <a:xfrm flipH="1">
                <a:off x="8251546"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7" name="Line 6"/>
              <p:cNvSpPr>
                <a:spLocks noChangeShapeType="1"/>
              </p:cNvSpPr>
              <p:nvPr/>
            </p:nvSpPr>
            <p:spPr bwMode="auto">
              <a:xfrm flipH="1">
                <a:off x="8072221"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8" name="Line 7"/>
              <p:cNvSpPr>
                <a:spLocks noChangeShapeType="1"/>
              </p:cNvSpPr>
              <p:nvPr/>
            </p:nvSpPr>
            <p:spPr bwMode="auto">
              <a:xfrm flipH="1">
                <a:off x="7894205"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69" name="Line 8"/>
              <p:cNvSpPr>
                <a:spLocks noChangeShapeType="1"/>
              </p:cNvSpPr>
              <p:nvPr/>
            </p:nvSpPr>
            <p:spPr bwMode="auto">
              <a:xfrm flipH="1">
                <a:off x="7716844"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0" name="Line 9"/>
              <p:cNvSpPr>
                <a:spLocks noChangeShapeType="1"/>
              </p:cNvSpPr>
              <p:nvPr/>
            </p:nvSpPr>
            <p:spPr bwMode="auto">
              <a:xfrm flipH="1">
                <a:off x="7538828" y="3230597"/>
                <a:ext cx="5236" cy="1253120"/>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1" name="Line 10"/>
              <p:cNvSpPr>
                <a:spLocks noChangeShapeType="1"/>
              </p:cNvSpPr>
              <p:nvPr/>
            </p:nvSpPr>
            <p:spPr bwMode="auto">
              <a:xfrm flipH="1">
                <a:off x="7360812"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2" name="Line 11"/>
              <p:cNvSpPr>
                <a:spLocks noChangeShapeType="1"/>
              </p:cNvSpPr>
              <p:nvPr/>
            </p:nvSpPr>
            <p:spPr bwMode="auto">
              <a:xfrm flipH="1">
                <a:off x="7184105"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3" name="Line 12"/>
              <p:cNvSpPr>
                <a:spLocks noChangeShapeType="1"/>
              </p:cNvSpPr>
              <p:nvPr/>
            </p:nvSpPr>
            <p:spPr bwMode="auto">
              <a:xfrm flipH="1">
                <a:off x="7006089"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4" name="Line 13"/>
              <p:cNvSpPr>
                <a:spLocks noChangeShapeType="1"/>
              </p:cNvSpPr>
              <p:nvPr/>
            </p:nvSpPr>
            <p:spPr bwMode="auto">
              <a:xfrm flipH="1">
                <a:off x="6828728"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5" name="Line 14"/>
              <p:cNvSpPr>
                <a:spLocks noChangeShapeType="1"/>
              </p:cNvSpPr>
              <p:nvPr/>
            </p:nvSpPr>
            <p:spPr bwMode="auto">
              <a:xfrm flipH="1">
                <a:off x="6650712"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6" name="Line 15"/>
              <p:cNvSpPr>
                <a:spLocks noChangeShapeType="1"/>
              </p:cNvSpPr>
              <p:nvPr/>
            </p:nvSpPr>
            <p:spPr bwMode="auto">
              <a:xfrm flipH="1">
                <a:off x="6473350"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7" name="Line 16"/>
              <p:cNvSpPr>
                <a:spLocks noChangeShapeType="1"/>
              </p:cNvSpPr>
              <p:nvPr/>
            </p:nvSpPr>
            <p:spPr bwMode="auto">
              <a:xfrm flipH="1">
                <a:off x="6295989"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8" name="Line 17"/>
              <p:cNvSpPr>
                <a:spLocks noChangeShapeType="1"/>
              </p:cNvSpPr>
              <p:nvPr/>
            </p:nvSpPr>
            <p:spPr bwMode="auto">
              <a:xfrm flipH="1">
                <a:off x="6117318" y="3226085"/>
                <a:ext cx="5236" cy="1250864"/>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79" name="Line 12"/>
            <p:cNvSpPr>
              <a:spLocks noChangeShapeType="1"/>
            </p:cNvSpPr>
            <p:nvPr/>
          </p:nvSpPr>
          <p:spPr bwMode="auto">
            <a:xfrm flipH="1">
              <a:off x="7215928" y="3951704"/>
              <a:ext cx="7594" cy="832579"/>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0" name="Line 13"/>
            <p:cNvSpPr>
              <a:spLocks noChangeShapeType="1"/>
            </p:cNvSpPr>
            <p:nvPr/>
          </p:nvSpPr>
          <p:spPr bwMode="auto">
            <a:xfrm flipH="1">
              <a:off x="6958700" y="3951704"/>
              <a:ext cx="0" cy="832579"/>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1" name="Line 14"/>
            <p:cNvSpPr>
              <a:spLocks noChangeShapeType="1"/>
            </p:cNvSpPr>
            <p:nvPr/>
          </p:nvSpPr>
          <p:spPr bwMode="auto">
            <a:xfrm flipH="1">
              <a:off x="6700523" y="3951704"/>
              <a:ext cx="7594" cy="832579"/>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2" name="Line 15"/>
            <p:cNvSpPr>
              <a:spLocks noChangeShapeType="1"/>
            </p:cNvSpPr>
            <p:nvPr/>
          </p:nvSpPr>
          <p:spPr bwMode="auto">
            <a:xfrm flipH="1">
              <a:off x="6443293" y="3951704"/>
              <a:ext cx="7594" cy="832579"/>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3" name="Line 16"/>
            <p:cNvSpPr>
              <a:spLocks noChangeShapeType="1"/>
            </p:cNvSpPr>
            <p:nvPr/>
          </p:nvSpPr>
          <p:spPr bwMode="auto">
            <a:xfrm flipH="1">
              <a:off x="6186065" y="3951704"/>
              <a:ext cx="7594" cy="832579"/>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84" name="Line 17"/>
            <p:cNvSpPr>
              <a:spLocks noChangeShapeType="1"/>
            </p:cNvSpPr>
            <p:nvPr/>
          </p:nvSpPr>
          <p:spPr bwMode="auto">
            <a:xfrm flipH="1">
              <a:off x="5926938" y="3951704"/>
              <a:ext cx="7594" cy="832579"/>
            </a:xfrm>
            <a:prstGeom prst="line">
              <a:avLst/>
            </a:prstGeom>
            <a:noFill/>
            <a:ln w="9525">
              <a:solidFill>
                <a:schemeClr val="tx1"/>
              </a:solidFill>
              <a:prstDash val="sys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pic>
        <p:nvPicPr>
          <p:cNvPr id="2" name="Picture 1">
            <a:extLst>
              <a:ext uri="{FF2B5EF4-FFF2-40B4-BE49-F238E27FC236}">
                <a16:creationId xmlns:a16="http://schemas.microsoft.com/office/drawing/2014/main" id="{951E73E3-80C1-4BF0-B69A-009AB54ABD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70732" y="1715386"/>
            <a:ext cx="988951" cy="1071487"/>
          </a:xfrm>
          <a:prstGeom prst="rect">
            <a:avLst/>
          </a:prstGeom>
        </p:spPr>
      </p:pic>
      <p:pic>
        <p:nvPicPr>
          <p:cNvPr id="1026" name="Picture 2" descr="https://external-preview.redd.it/8WwgF4ahsAWcwVkb8f3bsVckKq9aBEEivFB80bKTNws.png?width=640&amp;crop=smart&amp;auto=webp&amp;s=a2be535a7bdd9eb4bcc1aa27be916e2814c11caa"/>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14039" y="1638542"/>
            <a:ext cx="989886" cy="1064728"/>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flipV="1">
            <a:off x="3296721" y="2167236"/>
            <a:ext cx="1971304" cy="1187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739174" y="1974483"/>
            <a:ext cx="1069845" cy="369332"/>
          </a:xfrm>
          <a:prstGeom prst="rect">
            <a:avLst/>
          </a:prstGeom>
          <a:solidFill>
            <a:schemeClr val="bg1"/>
          </a:solidFill>
        </p:spPr>
        <p:txBody>
          <a:bodyPr wrap="none" rtlCol="0">
            <a:spAutoFit/>
          </a:bodyPr>
          <a:lstStyle/>
          <a:p>
            <a:r>
              <a:rPr lang="en-US" dirty="0"/>
              <a:t>100’s THz</a:t>
            </a:r>
          </a:p>
        </p:txBody>
      </p:sp>
      <p:sp>
        <p:nvSpPr>
          <p:cNvPr id="10" name="Freeform 9"/>
          <p:cNvSpPr>
            <a:spLocks/>
          </p:cNvSpPr>
          <p:nvPr/>
        </p:nvSpPr>
        <p:spPr bwMode="auto">
          <a:xfrm>
            <a:off x="1852549" y="3041243"/>
            <a:ext cx="5469224" cy="1330237"/>
          </a:xfrm>
          <a:custGeom>
            <a:avLst/>
            <a:gdLst>
              <a:gd name="T0" fmla="*/ 0 w 21600"/>
              <a:gd name="T1" fmla="*/ 1096 h 21600"/>
              <a:gd name="T2" fmla="*/ 255 w 21600"/>
              <a:gd name="T3" fmla="*/ 1035 h 21600"/>
              <a:gd name="T4" fmla="*/ 340 w 21600"/>
              <a:gd name="T5" fmla="*/ 913 h 21600"/>
              <a:gd name="T6" fmla="*/ 509 w 21600"/>
              <a:gd name="T7" fmla="*/ 792 h 21600"/>
              <a:gd name="T8" fmla="*/ 934 w 21600"/>
              <a:gd name="T9" fmla="*/ 731 h 21600"/>
              <a:gd name="T10" fmla="*/ 1104 w 21600"/>
              <a:gd name="T11" fmla="*/ 548 h 21600"/>
              <a:gd name="T12" fmla="*/ 1358 w 21600"/>
              <a:gd name="T13" fmla="*/ 365 h 21600"/>
              <a:gd name="T14" fmla="*/ 1698 w 21600"/>
              <a:gd name="T15" fmla="*/ 183 h 21600"/>
              <a:gd name="T16" fmla="*/ 2038 w 21600"/>
              <a:gd name="T17" fmla="*/ 61 h 21600"/>
              <a:gd name="T18" fmla="*/ 2632 w 21600"/>
              <a:gd name="T19" fmla="*/ 0 h 21600"/>
              <a:gd name="T20" fmla="*/ 3141 w 21600"/>
              <a:gd name="T21" fmla="*/ 61 h 21600"/>
              <a:gd name="T22" fmla="*/ 3651 w 21600"/>
              <a:gd name="T23" fmla="*/ 304 h 21600"/>
              <a:gd name="T24" fmla="*/ 3990 w 21600"/>
              <a:gd name="T25" fmla="*/ 609 h 21600"/>
              <a:gd name="T26" fmla="*/ 4245 w 21600"/>
              <a:gd name="T27" fmla="*/ 731 h 21600"/>
              <a:gd name="T28" fmla="*/ 4585 w 21600"/>
              <a:gd name="T29" fmla="*/ 731 h 21600"/>
              <a:gd name="T30" fmla="*/ 4839 w 21600"/>
              <a:gd name="T31" fmla="*/ 852 h 21600"/>
              <a:gd name="T32" fmla="*/ 5009 w 21600"/>
              <a:gd name="T33" fmla="*/ 974 h 21600"/>
              <a:gd name="T34" fmla="*/ 5264 w 21600"/>
              <a:gd name="T35" fmla="*/ 1096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82000">
                <a:srgbClr val="0819FB"/>
              </a:gs>
              <a:gs pos="67000">
                <a:srgbClr val="1A8D48"/>
              </a:gs>
              <a:gs pos="49000">
                <a:srgbClr val="FFFF00"/>
              </a:gs>
              <a:gs pos="34000">
                <a:srgbClr val="EE3F17"/>
              </a:gs>
              <a:gs pos="18000">
                <a:srgbClr val="E81766"/>
              </a:gs>
              <a:gs pos="100000">
                <a:srgbClr val="A603AB"/>
              </a:gs>
            </a:gsLst>
            <a:lin ang="0" scaled="1"/>
          </a:gradFill>
          <a:ln w="111125" cap="flat">
            <a:noFill/>
            <a:round/>
            <a:headEnd type="none" w="med" len="med"/>
            <a:tailEnd type="none" w="med" len="med"/>
          </a:ln>
        </p:spPr>
        <p:txBody>
          <a:bodyPr lIns="0" tIns="0" rIns="0" bIns="0"/>
          <a:lstStyle/>
          <a:p>
            <a:endParaRPr lang="en-US"/>
          </a:p>
        </p:txBody>
      </p:sp>
      <p:grpSp>
        <p:nvGrpSpPr>
          <p:cNvPr id="11" name="Group 10"/>
          <p:cNvGrpSpPr/>
          <p:nvPr/>
        </p:nvGrpSpPr>
        <p:grpSpPr>
          <a:xfrm>
            <a:off x="1946041" y="3030841"/>
            <a:ext cx="3616386" cy="1353299"/>
            <a:chOff x="6117318" y="3226085"/>
            <a:chExt cx="2493533" cy="1257632"/>
          </a:xfrm>
        </p:grpSpPr>
        <p:sp>
          <p:nvSpPr>
            <p:cNvPr id="12" name="Line 3"/>
            <p:cNvSpPr>
              <a:spLocks noChangeShapeType="1"/>
            </p:cNvSpPr>
            <p:nvPr/>
          </p:nvSpPr>
          <p:spPr bwMode="auto">
            <a:xfrm flipH="1">
              <a:off x="8605615"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3" name="Line 4"/>
            <p:cNvSpPr>
              <a:spLocks noChangeShapeType="1"/>
            </p:cNvSpPr>
            <p:nvPr/>
          </p:nvSpPr>
          <p:spPr bwMode="auto">
            <a:xfrm flipH="1">
              <a:off x="8427599"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4" name="Line 5"/>
            <p:cNvSpPr>
              <a:spLocks noChangeShapeType="1"/>
            </p:cNvSpPr>
            <p:nvPr/>
          </p:nvSpPr>
          <p:spPr bwMode="auto">
            <a:xfrm flipH="1">
              <a:off x="8251546"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5" name="Line 6"/>
            <p:cNvSpPr>
              <a:spLocks noChangeShapeType="1"/>
            </p:cNvSpPr>
            <p:nvPr/>
          </p:nvSpPr>
          <p:spPr bwMode="auto">
            <a:xfrm flipH="1">
              <a:off x="8072221"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6" name="Line 7"/>
            <p:cNvSpPr>
              <a:spLocks noChangeShapeType="1"/>
            </p:cNvSpPr>
            <p:nvPr/>
          </p:nvSpPr>
          <p:spPr bwMode="auto">
            <a:xfrm flipH="1">
              <a:off x="7894205"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7" name="Line 8"/>
            <p:cNvSpPr>
              <a:spLocks noChangeShapeType="1"/>
            </p:cNvSpPr>
            <p:nvPr/>
          </p:nvSpPr>
          <p:spPr bwMode="auto">
            <a:xfrm flipH="1">
              <a:off x="7716844"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8" name="Line 9"/>
            <p:cNvSpPr>
              <a:spLocks noChangeShapeType="1"/>
            </p:cNvSpPr>
            <p:nvPr/>
          </p:nvSpPr>
          <p:spPr bwMode="auto">
            <a:xfrm flipH="1">
              <a:off x="7538828" y="3230597"/>
              <a:ext cx="5236" cy="1253120"/>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9" name="Line 10"/>
            <p:cNvSpPr>
              <a:spLocks noChangeShapeType="1"/>
            </p:cNvSpPr>
            <p:nvPr/>
          </p:nvSpPr>
          <p:spPr bwMode="auto">
            <a:xfrm flipH="1">
              <a:off x="7360812"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 name="Line 11"/>
            <p:cNvSpPr>
              <a:spLocks noChangeShapeType="1"/>
            </p:cNvSpPr>
            <p:nvPr/>
          </p:nvSpPr>
          <p:spPr bwMode="auto">
            <a:xfrm flipH="1">
              <a:off x="7184105"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1" name="Line 12"/>
            <p:cNvSpPr>
              <a:spLocks noChangeShapeType="1"/>
            </p:cNvSpPr>
            <p:nvPr/>
          </p:nvSpPr>
          <p:spPr bwMode="auto">
            <a:xfrm flipH="1">
              <a:off x="7006089"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2" name="Line 13"/>
            <p:cNvSpPr>
              <a:spLocks noChangeShapeType="1"/>
            </p:cNvSpPr>
            <p:nvPr/>
          </p:nvSpPr>
          <p:spPr bwMode="auto">
            <a:xfrm flipH="1">
              <a:off x="6828728"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3" name="Line 14"/>
            <p:cNvSpPr>
              <a:spLocks noChangeShapeType="1"/>
            </p:cNvSpPr>
            <p:nvPr/>
          </p:nvSpPr>
          <p:spPr bwMode="auto">
            <a:xfrm flipH="1">
              <a:off x="6650712"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4" name="Line 15"/>
            <p:cNvSpPr>
              <a:spLocks noChangeShapeType="1"/>
            </p:cNvSpPr>
            <p:nvPr/>
          </p:nvSpPr>
          <p:spPr bwMode="auto">
            <a:xfrm flipH="1">
              <a:off x="6473350"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5" name="Line 16"/>
            <p:cNvSpPr>
              <a:spLocks noChangeShapeType="1"/>
            </p:cNvSpPr>
            <p:nvPr/>
          </p:nvSpPr>
          <p:spPr bwMode="auto">
            <a:xfrm flipH="1">
              <a:off x="6295989"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6" name="Line 17"/>
            <p:cNvSpPr>
              <a:spLocks noChangeShapeType="1"/>
            </p:cNvSpPr>
            <p:nvPr/>
          </p:nvSpPr>
          <p:spPr bwMode="auto">
            <a:xfrm flipH="1">
              <a:off x="6117318" y="3226085"/>
              <a:ext cx="5236" cy="1250864"/>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37" name="Line 12"/>
          <p:cNvSpPr>
            <a:spLocks noChangeShapeType="1"/>
          </p:cNvSpPr>
          <p:nvPr/>
        </p:nvSpPr>
        <p:spPr bwMode="auto">
          <a:xfrm flipH="1">
            <a:off x="7099153" y="3042416"/>
            <a:ext cx="7594" cy="1346016"/>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8" name="Line 13"/>
          <p:cNvSpPr>
            <a:spLocks noChangeShapeType="1"/>
          </p:cNvSpPr>
          <p:nvPr/>
        </p:nvSpPr>
        <p:spPr bwMode="auto">
          <a:xfrm flipH="1">
            <a:off x="6841925" y="3042416"/>
            <a:ext cx="7594" cy="1346016"/>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9" name="Line 14"/>
          <p:cNvSpPr>
            <a:spLocks noChangeShapeType="1"/>
          </p:cNvSpPr>
          <p:nvPr/>
        </p:nvSpPr>
        <p:spPr bwMode="auto">
          <a:xfrm flipH="1">
            <a:off x="6583748" y="3042416"/>
            <a:ext cx="7594" cy="1346016"/>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0" name="Line 15"/>
          <p:cNvSpPr>
            <a:spLocks noChangeShapeType="1"/>
          </p:cNvSpPr>
          <p:nvPr/>
        </p:nvSpPr>
        <p:spPr bwMode="auto">
          <a:xfrm flipH="1">
            <a:off x="6326518" y="3042416"/>
            <a:ext cx="7594" cy="1346016"/>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1" name="Line 16"/>
          <p:cNvSpPr>
            <a:spLocks noChangeShapeType="1"/>
          </p:cNvSpPr>
          <p:nvPr/>
        </p:nvSpPr>
        <p:spPr bwMode="auto">
          <a:xfrm flipH="1">
            <a:off x="6069290" y="3042416"/>
            <a:ext cx="7594" cy="1346016"/>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2" name="Line 17"/>
          <p:cNvSpPr>
            <a:spLocks noChangeShapeType="1"/>
          </p:cNvSpPr>
          <p:nvPr/>
        </p:nvSpPr>
        <p:spPr bwMode="auto">
          <a:xfrm flipH="1">
            <a:off x="5810163" y="3042416"/>
            <a:ext cx="7594" cy="1346016"/>
          </a:xfrm>
          <a:prstGeom prst="line">
            <a:avLst/>
          </a:prstGeom>
          <a:noFill/>
          <a:ln w="1270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cxnSp>
        <p:nvCxnSpPr>
          <p:cNvPr id="47" name="Straight Arrow Connector 46"/>
          <p:cNvCxnSpPr>
            <a:endCxn id="2" idx="2"/>
          </p:cNvCxnSpPr>
          <p:nvPr/>
        </p:nvCxnSpPr>
        <p:spPr>
          <a:xfrm flipV="1">
            <a:off x="2855870" y="2786873"/>
            <a:ext cx="9338" cy="1579591"/>
          </a:xfrm>
          <a:prstGeom prst="straightConnector1">
            <a:avLst/>
          </a:prstGeom>
          <a:ln w="28575">
            <a:solidFill>
              <a:srgbClr val="D74369"/>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endCxn id="1026" idx="2"/>
          </p:cNvCxnSpPr>
          <p:nvPr/>
        </p:nvCxnSpPr>
        <p:spPr>
          <a:xfrm flipV="1">
            <a:off x="5806854" y="2703270"/>
            <a:ext cx="2128" cy="1692446"/>
          </a:xfrm>
          <a:prstGeom prst="straightConnector1">
            <a:avLst/>
          </a:prstGeom>
          <a:ln w="28575">
            <a:solidFill>
              <a:srgbClr val="1C37D5"/>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59" name="Picture 58">
            <a:extLst>
              <a:ext uri="{FF2B5EF4-FFF2-40B4-BE49-F238E27FC236}">
                <a16:creationId xmlns:a16="http://schemas.microsoft.com/office/drawing/2014/main" id="{D9E9509F-F833-4789-8EA1-7640B4EA92AE}"/>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l="-448" t="-4" r="-2775"/>
          <a:stretch/>
        </p:blipFill>
        <p:spPr>
          <a:xfrm>
            <a:off x="491570" y="4630592"/>
            <a:ext cx="8521802" cy="269660"/>
          </a:xfrm>
          <a:prstGeom prst="rect">
            <a:avLst/>
          </a:prstGeom>
        </p:spPr>
      </p:pic>
      <p:sp>
        <p:nvSpPr>
          <p:cNvPr id="98" name="TextBox 97">
            <a:extLst>
              <a:ext uri="{FF2B5EF4-FFF2-40B4-BE49-F238E27FC236}">
                <a16:creationId xmlns:a16="http://schemas.microsoft.com/office/drawing/2014/main" id="{6B59F63B-065A-EC44-91B9-D62EBAFA42E4}"/>
              </a:ext>
            </a:extLst>
          </p:cNvPr>
          <p:cNvSpPr txBox="1"/>
          <p:nvPr/>
        </p:nvSpPr>
        <p:spPr>
          <a:xfrm>
            <a:off x="6076642" y="1355437"/>
            <a:ext cx="824841" cy="523220"/>
          </a:xfrm>
          <a:prstGeom prst="rect">
            <a:avLst/>
          </a:prstGeom>
          <a:noFill/>
        </p:spPr>
        <p:txBody>
          <a:bodyPr wrap="none" rtlCol="0">
            <a:spAutoFit/>
          </a:bodyPr>
          <a:lstStyle/>
          <a:p>
            <a:r>
              <a:rPr lang="en-US" sz="2800" dirty="0">
                <a:latin typeface="Symbol" charset="2"/>
                <a:ea typeface="Symbol" charset="2"/>
                <a:cs typeface="Symbol" charset="2"/>
              </a:rPr>
              <a:t>n</a:t>
            </a:r>
            <a:r>
              <a:rPr lang="en-US" sz="2800" baseline="-25000" dirty="0">
                <a:latin typeface="Calibri" panose="020F0502020204030204" pitchFamily="34" charset="0"/>
                <a:ea typeface="Symbol" charset="2"/>
                <a:cs typeface="Calibri" panose="020F0502020204030204" pitchFamily="34" charset="0"/>
              </a:rPr>
              <a:t>opt2</a:t>
            </a:r>
            <a:endParaRPr lang="en-US" sz="2800" baseline="-25000" dirty="0">
              <a:latin typeface="Calibri" panose="020F0502020204030204" pitchFamily="34" charset="0"/>
              <a:cs typeface="Calibri" panose="020F0502020204030204" pitchFamily="34" charset="0"/>
            </a:endParaRPr>
          </a:p>
        </p:txBody>
      </p:sp>
      <p:sp>
        <p:nvSpPr>
          <p:cNvPr id="27" name="Rectangle 26">
            <a:extLst>
              <a:ext uri="{FF2B5EF4-FFF2-40B4-BE49-F238E27FC236}">
                <a16:creationId xmlns:a16="http://schemas.microsoft.com/office/drawing/2014/main" id="{10A7E57C-F1D9-0A49-BC24-ACC93DFD1952}"/>
              </a:ext>
            </a:extLst>
          </p:cNvPr>
          <p:cNvSpPr/>
          <p:nvPr/>
        </p:nvSpPr>
        <p:spPr>
          <a:xfrm>
            <a:off x="1668853" y="5373141"/>
            <a:ext cx="824841" cy="523220"/>
          </a:xfrm>
          <a:prstGeom prst="rect">
            <a:avLst/>
          </a:prstGeom>
        </p:spPr>
        <p:txBody>
          <a:bodyPr wrap="none">
            <a:spAutoFit/>
          </a:bodyPr>
          <a:lstStyle/>
          <a:p>
            <a:r>
              <a:rPr lang="en-US" sz="2800" dirty="0">
                <a:latin typeface="Symbol" charset="2"/>
                <a:ea typeface="Symbol" charset="2"/>
                <a:cs typeface="Symbol" charset="2"/>
              </a:rPr>
              <a:t>n</a:t>
            </a:r>
            <a:r>
              <a:rPr lang="en-US" sz="2800" baseline="-25000" dirty="0">
                <a:latin typeface="Calibri" panose="020F0502020204030204" pitchFamily="34" charset="0"/>
                <a:ea typeface="Symbol" charset="2"/>
                <a:cs typeface="Calibri" panose="020F0502020204030204" pitchFamily="34" charset="0"/>
              </a:rPr>
              <a:t>opt2</a:t>
            </a:r>
            <a:endParaRPr lang="en-US" sz="2800" dirty="0"/>
          </a:p>
        </p:txBody>
      </p:sp>
      <p:sp>
        <p:nvSpPr>
          <p:cNvPr id="28" name="TextBox 27">
            <a:extLst>
              <a:ext uri="{FF2B5EF4-FFF2-40B4-BE49-F238E27FC236}">
                <a16:creationId xmlns:a16="http://schemas.microsoft.com/office/drawing/2014/main" id="{25604CBF-3025-B345-9529-7E1157A226AB}"/>
              </a:ext>
            </a:extLst>
          </p:cNvPr>
          <p:cNvSpPr txBox="1"/>
          <p:nvPr/>
        </p:nvSpPr>
        <p:spPr>
          <a:xfrm>
            <a:off x="2375394" y="5417170"/>
            <a:ext cx="945515" cy="461665"/>
          </a:xfrm>
          <a:prstGeom prst="rect">
            <a:avLst/>
          </a:prstGeom>
          <a:noFill/>
        </p:spPr>
        <p:txBody>
          <a:bodyPr wrap="none" rtlCol="0">
            <a:spAutoFit/>
          </a:bodyPr>
          <a:lstStyle/>
          <a:p>
            <a:r>
              <a:rPr lang="en-US" sz="2400" dirty="0"/>
              <a:t>(“Hz”)</a:t>
            </a:r>
          </a:p>
        </p:txBody>
      </p:sp>
      <p:sp>
        <p:nvSpPr>
          <p:cNvPr id="87" name="Rectangle 86">
            <a:extLst>
              <a:ext uri="{FF2B5EF4-FFF2-40B4-BE49-F238E27FC236}">
                <a16:creationId xmlns:a16="http://schemas.microsoft.com/office/drawing/2014/main" id="{E5099947-932F-8442-B466-7D89D317E2FD}"/>
              </a:ext>
            </a:extLst>
          </p:cNvPr>
          <p:cNvSpPr/>
          <p:nvPr/>
        </p:nvSpPr>
        <p:spPr>
          <a:xfrm>
            <a:off x="1713525" y="5805640"/>
            <a:ext cx="824841" cy="523220"/>
          </a:xfrm>
          <a:prstGeom prst="rect">
            <a:avLst/>
          </a:prstGeom>
        </p:spPr>
        <p:txBody>
          <a:bodyPr wrap="none">
            <a:spAutoFit/>
          </a:bodyPr>
          <a:lstStyle/>
          <a:p>
            <a:r>
              <a:rPr lang="en-US" sz="2800" dirty="0">
                <a:latin typeface="Symbol" charset="2"/>
                <a:ea typeface="Symbol" charset="2"/>
                <a:cs typeface="Symbol" charset="2"/>
              </a:rPr>
              <a:t>n</a:t>
            </a:r>
            <a:r>
              <a:rPr lang="en-US" sz="2800" baseline="-25000" dirty="0">
                <a:latin typeface="Calibri" panose="020F0502020204030204" pitchFamily="34" charset="0"/>
                <a:ea typeface="Symbol" charset="2"/>
                <a:cs typeface="Calibri" panose="020F0502020204030204" pitchFamily="34" charset="0"/>
              </a:rPr>
              <a:t>opt1</a:t>
            </a:r>
            <a:endParaRPr lang="en-US" sz="2800" dirty="0"/>
          </a:p>
        </p:txBody>
      </p:sp>
      <p:sp>
        <p:nvSpPr>
          <p:cNvPr id="88" name="TextBox 87">
            <a:extLst>
              <a:ext uri="{FF2B5EF4-FFF2-40B4-BE49-F238E27FC236}">
                <a16:creationId xmlns:a16="http://schemas.microsoft.com/office/drawing/2014/main" id="{F375616E-A251-874B-807D-5D427511ADA0}"/>
              </a:ext>
            </a:extLst>
          </p:cNvPr>
          <p:cNvSpPr txBox="1"/>
          <p:nvPr/>
        </p:nvSpPr>
        <p:spPr>
          <a:xfrm>
            <a:off x="2420066" y="5849669"/>
            <a:ext cx="945515" cy="461665"/>
          </a:xfrm>
          <a:prstGeom prst="rect">
            <a:avLst/>
          </a:prstGeom>
          <a:noFill/>
        </p:spPr>
        <p:txBody>
          <a:bodyPr wrap="none" rtlCol="0">
            <a:spAutoFit/>
          </a:bodyPr>
          <a:lstStyle/>
          <a:p>
            <a:r>
              <a:rPr lang="en-US" sz="2400" dirty="0"/>
              <a:t>(“Hz”)</a:t>
            </a:r>
          </a:p>
        </p:txBody>
      </p:sp>
      <p:cxnSp>
        <p:nvCxnSpPr>
          <p:cNvPr id="30" name="Straight Connector 29">
            <a:extLst>
              <a:ext uri="{FF2B5EF4-FFF2-40B4-BE49-F238E27FC236}">
                <a16:creationId xmlns:a16="http://schemas.microsoft.com/office/drawing/2014/main" id="{09FA1E49-6030-CF4B-989B-F2A998D7B2DE}"/>
              </a:ext>
            </a:extLst>
          </p:cNvPr>
          <p:cNvCxnSpPr/>
          <p:nvPr/>
        </p:nvCxnSpPr>
        <p:spPr>
          <a:xfrm flipV="1">
            <a:off x="1740029" y="5878835"/>
            <a:ext cx="1553585" cy="1752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7014974-BE37-E540-B6BB-9D96A83AFC58}"/>
              </a:ext>
            </a:extLst>
          </p:cNvPr>
          <p:cNvCxnSpPr/>
          <p:nvPr/>
        </p:nvCxnSpPr>
        <p:spPr>
          <a:xfrm flipV="1">
            <a:off x="2457386" y="5473134"/>
            <a:ext cx="897299" cy="38847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14D6B7C8-B85D-4745-BE5C-76D95277022F}"/>
              </a:ext>
            </a:extLst>
          </p:cNvPr>
          <p:cNvCxnSpPr/>
          <p:nvPr/>
        </p:nvCxnSpPr>
        <p:spPr>
          <a:xfrm flipV="1">
            <a:off x="2526253" y="5890770"/>
            <a:ext cx="897299" cy="38847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D6CB32BC-06F0-584A-BE11-CB00E254951D}"/>
                  </a:ext>
                </a:extLst>
              </p:cNvPr>
              <p:cNvSpPr txBox="1"/>
              <p:nvPr/>
            </p:nvSpPr>
            <p:spPr>
              <a:xfrm>
                <a:off x="3451816" y="5433937"/>
                <a:ext cx="2120324" cy="823880"/>
              </a:xfrm>
              <a:prstGeom prst="rect">
                <a:avLst/>
              </a:prstGeom>
              <a:noFill/>
            </p:spPr>
            <p:txBody>
              <a:bodyPr wrap="none" rtlCol="0">
                <a:spAutoFit/>
              </a:bodyPr>
              <a:lstStyle/>
              <a:p>
                <a:r>
                  <a:rPr lang="en-US" sz="3200" dirty="0"/>
                  <a:t>=  </a:t>
                </a:r>
                <a14:m>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𝑀</m:t>
                        </m:r>
                      </m:num>
                      <m:den>
                        <m:r>
                          <a:rPr lang="en-US" sz="2800" b="0" i="1" smtClean="0">
                            <a:latin typeface="Cambria Math" panose="02040503050406030204" pitchFamily="18" charset="0"/>
                          </a:rPr>
                          <m:t>𝑁</m:t>
                        </m:r>
                      </m:den>
                    </m:f>
                    <m:r>
                      <a:rPr lang="en-US" sz="2800" b="0" i="1" smtClean="0">
                        <a:latin typeface="Cambria Math" panose="02040503050406030204" pitchFamily="18" charset="0"/>
                      </a:rPr>
                      <m:t> + </m:t>
                    </m:r>
                    <m:f>
                      <m:fPr>
                        <m:ctrlPr>
                          <a:rPr lang="en-US" sz="2800" b="0" i="1" smtClean="0">
                            <a:latin typeface="Cambria Math" panose="02040503050406030204" pitchFamily="18" charset="0"/>
                          </a:rPr>
                        </m:ctrlPr>
                      </m:fPr>
                      <m:num>
                        <m:r>
                          <m:rPr>
                            <m:nor/>
                          </m:rPr>
                          <a:rPr lang="en-US" sz="2800" dirty="0">
                            <a:solidFill>
                              <a:srgbClr val="C00000"/>
                            </a:solidFill>
                            <a:latin typeface="Symbol" pitchFamily="2" charset="2"/>
                            <a:ea typeface="Symbol" charset="2"/>
                            <a:cs typeface="Calibri" panose="020F0502020204030204" pitchFamily="34" charset="0"/>
                          </a:rPr>
                          <m:t>D</m:t>
                        </m:r>
                        <m:r>
                          <m:rPr>
                            <m:nor/>
                          </m:rPr>
                          <a:rPr lang="en-US" sz="2800" dirty="0">
                            <a:solidFill>
                              <a:srgbClr val="C00000"/>
                            </a:solidFill>
                            <a:latin typeface="Calibri" panose="020F0502020204030204" pitchFamily="34" charset="0"/>
                            <a:ea typeface="Symbol" charset="2"/>
                            <a:cs typeface="Calibri" panose="020F0502020204030204" pitchFamily="34" charset="0"/>
                          </a:rPr>
                          <m:t>f</m:t>
                        </m:r>
                        <m:r>
                          <m:rPr>
                            <m:nor/>
                          </m:rPr>
                          <a:rPr lang="en-US" sz="2800" dirty="0">
                            <a:solidFill>
                              <a:srgbClr val="C00000"/>
                            </a:solidFill>
                          </a:rPr>
                          <m:t> </m:t>
                        </m:r>
                      </m:num>
                      <m:den>
                        <m:r>
                          <m:rPr>
                            <m:nor/>
                          </m:rPr>
                          <a:rPr lang="en-US" sz="2800" dirty="0">
                            <a:latin typeface="Symbol" charset="2"/>
                            <a:ea typeface="Symbol" charset="2"/>
                            <a:cs typeface="Symbol" charset="2"/>
                          </a:rPr>
                          <m:t>n</m:t>
                        </m:r>
                        <m:r>
                          <m:rPr>
                            <m:nor/>
                          </m:rPr>
                          <a:rPr lang="en-US" sz="2800" baseline="-25000" dirty="0">
                            <a:latin typeface="Calibri" panose="020F0502020204030204" pitchFamily="34" charset="0"/>
                            <a:ea typeface="Symbol" charset="2"/>
                            <a:cs typeface="Calibri" panose="020F0502020204030204" pitchFamily="34" charset="0"/>
                          </a:rPr>
                          <m:t>opt</m:t>
                        </m:r>
                        <m:r>
                          <m:rPr>
                            <m:nor/>
                          </m:rPr>
                          <a:rPr lang="en-US" sz="2800" baseline="-25000" dirty="0">
                            <a:latin typeface="Calibri" panose="020F0502020204030204" pitchFamily="34" charset="0"/>
                            <a:ea typeface="Symbol" charset="2"/>
                            <a:cs typeface="Calibri" panose="020F0502020204030204" pitchFamily="34" charset="0"/>
                          </a:rPr>
                          <m:t>1</m:t>
                        </m:r>
                        <m:r>
                          <m:rPr>
                            <m:nor/>
                          </m:rPr>
                          <a:rPr lang="en-US" sz="2800" dirty="0"/>
                          <m:t> </m:t>
                        </m:r>
                      </m:den>
                    </m:f>
                  </m:oMath>
                </a14:m>
                <a:endParaRPr lang="en-US" sz="3200" dirty="0"/>
              </a:p>
            </p:txBody>
          </p:sp>
        </mc:Choice>
        <mc:Fallback xmlns="">
          <p:sp>
            <p:nvSpPr>
              <p:cNvPr id="33" name="TextBox 32">
                <a:extLst>
                  <a:ext uri="{FF2B5EF4-FFF2-40B4-BE49-F238E27FC236}">
                    <a16:creationId xmlns:a16="http://schemas.microsoft.com/office/drawing/2014/main" id="{D6CB32BC-06F0-584A-BE11-CB00E254951D}"/>
                  </a:ext>
                </a:extLst>
              </p:cNvPr>
              <p:cNvSpPr txBox="1">
                <a:spLocks noRot="1" noChangeAspect="1" noMove="1" noResize="1" noEditPoints="1" noAdjustHandles="1" noChangeArrowheads="1" noChangeShapeType="1" noTextEdit="1"/>
              </p:cNvSpPr>
              <p:nvPr/>
            </p:nvSpPr>
            <p:spPr>
              <a:xfrm>
                <a:off x="3451816" y="5433937"/>
                <a:ext cx="2120324" cy="823880"/>
              </a:xfrm>
              <a:prstGeom prst="rect">
                <a:avLst/>
              </a:prstGeom>
              <a:blipFill>
                <a:blip r:embed="rId6"/>
                <a:stretch>
                  <a:fillRect l="-7143" t="-10606" r="-3571" b="-22727"/>
                </a:stretch>
              </a:blipFill>
            </p:spPr>
            <p:txBody>
              <a:bodyPr/>
              <a:lstStyle/>
              <a:p>
                <a:r>
                  <a:rPr lang="en-US">
                    <a:noFill/>
                  </a:rPr>
                  <a:t> </a:t>
                </a:r>
              </a:p>
            </p:txBody>
          </p:sp>
        </mc:Fallback>
      </mc:AlternateContent>
      <p:sp>
        <p:nvSpPr>
          <p:cNvPr id="90" name="TextBox 89">
            <a:extLst>
              <a:ext uri="{FF2B5EF4-FFF2-40B4-BE49-F238E27FC236}">
                <a16:creationId xmlns:a16="http://schemas.microsoft.com/office/drawing/2014/main" id="{85B7A133-399A-5844-8712-7818421AEB72}"/>
              </a:ext>
            </a:extLst>
          </p:cNvPr>
          <p:cNvSpPr txBox="1"/>
          <p:nvPr/>
        </p:nvSpPr>
        <p:spPr>
          <a:xfrm>
            <a:off x="2691456" y="4851730"/>
            <a:ext cx="349776" cy="400110"/>
          </a:xfrm>
          <a:prstGeom prst="rect">
            <a:avLst/>
          </a:prstGeom>
          <a:noFill/>
        </p:spPr>
        <p:txBody>
          <a:bodyPr wrap="none" rtlCol="0">
            <a:spAutoFit/>
          </a:bodyPr>
          <a:lstStyle/>
          <a:p>
            <a:r>
              <a:rPr lang="en-US" sz="2000" dirty="0"/>
              <a:t>N</a:t>
            </a:r>
          </a:p>
        </p:txBody>
      </p:sp>
      <p:sp>
        <p:nvSpPr>
          <p:cNvPr id="91" name="TextBox 90">
            <a:extLst>
              <a:ext uri="{FF2B5EF4-FFF2-40B4-BE49-F238E27FC236}">
                <a16:creationId xmlns:a16="http://schemas.microsoft.com/office/drawing/2014/main" id="{75550FDD-B24D-1D46-A41E-F813A3B6278D}"/>
              </a:ext>
            </a:extLst>
          </p:cNvPr>
          <p:cNvSpPr txBox="1"/>
          <p:nvPr/>
        </p:nvSpPr>
        <p:spPr>
          <a:xfrm>
            <a:off x="5496167" y="4875768"/>
            <a:ext cx="404278" cy="400110"/>
          </a:xfrm>
          <a:prstGeom prst="rect">
            <a:avLst/>
          </a:prstGeom>
          <a:noFill/>
        </p:spPr>
        <p:txBody>
          <a:bodyPr wrap="none" rtlCol="0">
            <a:spAutoFit/>
          </a:bodyPr>
          <a:lstStyle/>
          <a:p>
            <a:r>
              <a:rPr lang="en-US" sz="2000" dirty="0"/>
              <a:t>M</a:t>
            </a:r>
          </a:p>
        </p:txBody>
      </p:sp>
      <p:sp>
        <p:nvSpPr>
          <p:cNvPr id="93" name="Rectangle 92">
            <a:extLst>
              <a:ext uri="{FF2B5EF4-FFF2-40B4-BE49-F238E27FC236}">
                <a16:creationId xmlns:a16="http://schemas.microsoft.com/office/drawing/2014/main" id="{0D1DE38A-AEC3-8543-9508-733072459966}"/>
              </a:ext>
            </a:extLst>
          </p:cNvPr>
          <p:cNvSpPr/>
          <p:nvPr/>
        </p:nvSpPr>
        <p:spPr>
          <a:xfrm>
            <a:off x="5975655" y="2621411"/>
            <a:ext cx="466794" cy="461665"/>
          </a:xfrm>
          <a:prstGeom prst="rect">
            <a:avLst/>
          </a:prstGeom>
        </p:spPr>
        <p:txBody>
          <a:bodyPr wrap="none">
            <a:spAutoFit/>
          </a:bodyPr>
          <a:lstStyle/>
          <a:p>
            <a:r>
              <a:rPr lang="en-US" sz="2400" dirty="0">
                <a:solidFill>
                  <a:srgbClr val="C00000"/>
                </a:solidFill>
                <a:latin typeface="Symbol" pitchFamily="2" charset="2"/>
                <a:ea typeface="Symbol" charset="2"/>
                <a:cs typeface="Calibri" panose="020F0502020204030204" pitchFamily="34" charset="0"/>
              </a:rPr>
              <a:t>D</a:t>
            </a:r>
            <a:r>
              <a:rPr lang="en-US" sz="2400" dirty="0">
                <a:solidFill>
                  <a:srgbClr val="C00000"/>
                </a:solidFill>
                <a:latin typeface="Calibri" panose="020F0502020204030204" pitchFamily="34" charset="0"/>
                <a:ea typeface="Symbol" charset="2"/>
                <a:cs typeface="Calibri" panose="020F0502020204030204" pitchFamily="34" charset="0"/>
              </a:rPr>
              <a:t>f</a:t>
            </a:r>
            <a:endParaRPr lang="en-US" sz="2400" dirty="0">
              <a:solidFill>
                <a:srgbClr val="C00000"/>
              </a:solidFill>
            </a:endParaRPr>
          </a:p>
        </p:txBody>
      </p:sp>
      <p:cxnSp>
        <p:nvCxnSpPr>
          <p:cNvPr id="94" name="Straight Arrow Connector 93">
            <a:extLst>
              <a:ext uri="{FF2B5EF4-FFF2-40B4-BE49-F238E27FC236}">
                <a16:creationId xmlns:a16="http://schemas.microsoft.com/office/drawing/2014/main" id="{B178069C-E0C2-9847-AE81-3814740AD2C1}"/>
              </a:ext>
            </a:extLst>
          </p:cNvPr>
          <p:cNvCxnSpPr/>
          <p:nvPr/>
        </p:nvCxnSpPr>
        <p:spPr>
          <a:xfrm flipH="1" flipV="1">
            <a:off x="5831716" y="3030841"/>
            <a:ext cx="2581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AD58E203-83C1-8E43-917B-15B571DE29E6}"/>
              </a:ext>
            </a:extLst>
          </p:cNvPr>
          <p:cNvCxnSpPr>
            <a:cxnSpLocks/>
          </p:cNvCxnSpPr>
          <p:nvPr/>
        </p:nvCxnSpPr>
        <p:spPr>
          <a:xfrm>
            <a:off x="5433265" y="3024217"/>
            <a:ext cx="25603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F44825A6-CEA3-8B1F-2D32-0AB78DDE4EA7}"/>
              </a:ext>
            </a:extLst>
          </p:cNvPr>
          <p:cNvSpPr txBox="1">
            <a:spLocks/>
          </p:cNvSpPr>
          <p:nvPr/>
        </p:nvSpPr>
        <p:spPr>
          <a:xfrm>
            <a:off x="0" y="0"/>
            <a:ext cx="9166479" cy="585216"/>
          </a:xfrm>
          <a:prstGeom prst="rect">
            <a:avLst/>
          </a:prstGeom>
          <a:solidFill>
            <a:srgbClr val="000000"/>
          </a:solidFill>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solidFill>
                  <a:schemeClr val="bg1"/>
                </a:solidFill>
              </a:rPr>
              <a:t>Optical-to-optical clock comparisons</a:t>
            </a:r>
          </a:p>
        </p:txBody>
      </p:sp>
      <p:sp>
        <p:nvSpPr>
          <p:cNvPr id="4" name="TextBox 3">
            <a:extLst>
              <a:ext uri="{FF2B5EF4-FFF2-40B4-BE49-F238E27FC236}">
                <a16:creationId xmlns:a16="http://schemas.microsoft.com/office/drawing/2014/main" id="{E4D13A36-4E9D-66C0-EFD6-C06847068696}"/>
              </a:ext>
            </a:extLst>
          </p:cNvPr>
          <p:cNvSpPr txBox="1"/>
          <p:nvPr/>
        </p:nvSpPr>
        <p:spPr>
          <a:xfrm>
            <a:off x="88337" y="634901"/>
            <a:ext cx="8925035" cy="707886"/>
          </a:xfrm>
          <a:prstGeom prst="rect">
            <a:avLst/>
          </a:prstGeom>
          <a:noFill/>
        </p:spPr>
        <p:txBody>
          <a:bodyPr wrap="square" rtlCol="0">
            <a:spAutoFit/>
          </a:bodyPr>
          <a:lstStyle/>
          <a:p>
            <a:pPr algn="ctr"/>
            <a:r>
              <a:rPr lang="en-US" sz="2000" b="1" dirty="0"/>
              <a:t>Frequency ratios are unitless: </a:t>
            </a:r>
            <a:r>
              <a:rPr lang="en-US" sz="2000" dirty="0"/>
              <a:t>relative measurement of optical atomic clocks allow for measurements independent of the 10</a:t>
            </a:r>
            <a:r>
              <a:rPr lang="en-US" sz="2000" baseline="30000" dirty="0"/>
              <a:t>-16</a:t>
            </a:r>
            <a:r>
              <a:rPr lang="en-US" sz="2000" dirty="0"/>
              <a:t> accuracy limitations of PSFS (Hz).</a:t>
            </a:r>
          </a:p>
        </p:txBody>
      </p:sp>
      <p:pic>
        <p:nvPicPr>
          <p:cNvPr id="5" name="Picture 4">
            <a:extLst>
              <a:ext uri="{FF2B5EF4-FFF2-40B4-BE49-F238E27FC236}">
                <a16:creationId xmlns:a16="http://schemas.microsoft.com/office/drawing/2014/main" id="{001A046B-D51D-CFA0-7DC9-D94821E3CA67}"/>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l="19279" t="20253" r="20519" b="20584"/>
          <a:stretch/>
        </p:blipFill>
        <p:spPr>
          <a:xfrm>
            <a:off x="2440824" y="3419830"/>
            <a:ext cx="265392" cy="365141"/>
          </a:xfrm>
          <a:prstGeom prst="rect">
            <a:avLst/>
          </a:prstGeom>
        </p:spPr>
      </p:pic>
      <p:sp>
        <p:nvSpPr>
          <p:cNvPr id="8" name="Freeform 7">
            <a:extLst>
              <a:ext uri="{FF2B5EF4-FFF2-40B4-BE49-F238E27FC236}">
                <a16:creationId xmlns:a16="http://schemas.microsoft.com/office/drawing/2014/main" id="{6666088F-BF09-38E2-DB80-7F52FD14F2A3}"/>
              </a:ext>
            </a:extLst>
          </p:cNvPr>
          <p:cNvSpPr/>
          <p:nvPr/>
        </p:nvSpPr>
        <p:spPr>
          <a:xfrm rot="11086832">
            <a:off x="2633161" y="3770498"/>
            <a:ext cx="228624" cy="194310"/>
          </a:xfrm>
          <a:custGeom>
            <a:avLst/>
            <a:gdLst>
              <a:gd name="connsiteX0" fmla="*/ 0 w 228624"/>
              <a:gd name="connsiteY0" fmla="*/ 0 h 194310"/>
              <a:gd name="connsiteX1" fmla="*/ 228600 w 228624"/>
              <a:gd name="connsiteY1" fmla="*/ 102870 h 194310"/>
              <a:gd name="connsiteX2" fmla="*/ 11430 w 228624"/>
              <a:gd name="connsiteY2" fmla="*/ 194310 h 194310"/>
            </a:gdLst>
            <a:ahLst/>
            <a:cxnLst>
              <a:cxn ang="0">
                <a:pos x="connsiteX0" y="connsiteY0"/>
              </a:cxn>
              <a:cxn ang="0">
                <a:pos x="connsiteX1" y="connsiteY1"/>
              </a:cxn>
              <a:cxn ang="0">
                <a:pos x="connsiteX2" y="connsiteY2"/>
              </a:cxn>
            </a:cxnLst>
            <a:rect l="l" t="t" r="r" b="b"/>
            <a:pathLst>
              <a:path w="228624" h="194310">
                <a:moveTo>
                  <a:pt x="0" y="0"/>
                </a:moveTo>
                <a:cubicBezTo>
                  <a:pt x="113347" y="35242"/>
                  <a:pt x="226695" y="70485"/>
                  <a:pt x="228600" y="102870"/>
                </a:cubicBezTo>
                <a:cubicBezTo>
                  <a:pt x="230505" y="135255"/>
                  <a:pt x="120967" y="164782"/>
                  <a:pt x="11430" y="194310"/>
                </a:cubicBezTo>
              </a:path>
            </a:pathLst>
          </a:custGeom>
          <a:noFill/>
          <a:ln>
            <a:headEnd type="triangl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9" name="Group 48">
            <a:extLst>
              <a:ext uri="{FF2B5EF4-FFF2-40B4-BE49-F238E27FC236}">
                <a16:creationId xmlns:a16="http://schemas.microsoft.com/office/drawing/2014/main" id="{A8CDA572-8DC3-C9EC-95A6-0706F9548913}"/>
              </a:ext>
            </a:extLst>
          </p:cNvPr>
          <p:cNvGrpSpPr/>
          <p:nvPr/>
        </p:nvGrpSpPr>
        <p:grpSpPr>
          <a:xfrm>
            <a:off x="4659315" y="5438867"/>
            <a:ext cx="2861808" cy="995441"/>
            <a:chOff x="5480936" y="5442881"/>
            <a:chExt cx="2861808" cy="995441"/>
          </a:xfrm>
        </p:grpSpPr>
        <p:sp>
          <p:nvSpPr>
            <p:cNvPr id="31" name="TextBox 30">
              <a:extLst>
                <a:ext uri="{FF2B5EF4-FFF2-40B4-BE49-F238E27FC236}">
                  <a16:creationId xmlns:a16="http://schemas.microsoft.com/office/drawing/2014/main" id="{4822D9AB-B655-F8AE-C989-14582701FE6A}"/>
                </a:ext>
              </a:extLst>
            </p:cNvPr>
            <p:cNvSpPr txBox="1"/>
            <p:nvPr/>
          </p:nvSpPr>
          <p:spPr>
            <a:xfrm>
              <a:off x="6719992" y="5552345"/>
              <a:ext cx="1622752" cy="646331"/>
            </a:xfrm>
            <a:prstGeom prst="rect">
              <a:avLst/>
            </a:prstGeom>
            <a:noFill/>
          </p:spPr>
          <p:txBody>
            <a:bodyPr wrap="square" rtlCol="0">
              <a:spAutoFit/>
            </a:bodyPr>
            <a:lstStyle/>
            <a:p>
              <a:pPr algn="ctr"/>
              <a:r>
                <a:rPr lang="en-US" dirty="0"/>
                <a:t>fractional offset &lt; 1e-9</a:t>
              </a:r>
            </a:p>
          </p:txBody>
        </p:sp>
        <p:sp>
          <p:nvSpPr>
            <p:cNvPr id="36" name="Oval 35">
              <a:extLst>
                <a:ext uri="{FF2B5EF4-FFF2-40B4-BE49-F238E27FC236}">
                  <a16:creationId xmlns:a16="http://schemas.microsoft.com/office/drawing/2014/main" id="{2B349D90-7CC5-7C3B-3F19-1D9F6F920F62}"/>
                </a:ext>
              </a:extLst>
            </p:cNvPr>
            <p:cNvSpPr/>
            <p:nvPr/>
          </p:nvSpPr>
          <p:spPr>
            <a:xfrm>
              <a:off x="5480936" y="5442881"/>
              <a:ext cx="930941" cy="995441"/>
            </a:xfrm>
            <a:custGeom>
              <a:avLst/>
              <a:gdLst>
                <a:gd name="connsiteX0" fmla="*/ 0 w 930941"/>
                <a:gd name="connsiteY0" fmla="*/ 497721 h 995441"/>
                <a:gd name="connsiteX1" fmla="*/ 465471 w 930941"/>
                <a:gd name="connsiteY1" fmla="*/ 0 h 995441"/>
                <a:gd name="connsiteX2" fmla="*/ 930942 w 930941"/>
                <a:gd name="connsiteY2" fmla="*/ 497721 h 995441"/>
                <a:gd name="connsiteX3" fmla="*/ 465471 w 930941"/>
                <a:gd name="connsiteY3" fmla="*/ 995442 h 995441"/>
                <a:gd name="connsiteX4" fmla="*/ 0 w 930941"/>
                <a:gd name="connsiteY4" fmla="*/ 497721 h 9954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0941" h="995441" extrusionOk="0">
                  <a:moveTo>
                    <a:pt x="0" y="497721"/>
                  </a:moveTo>
                  <a:cubicBezTo>
                    <a:pt x="-38677" y="198980"/>
                    <a:pt x="187034" y="8018"/>
                    <a:pt x="465471" y="0"/>
                  </a:cubicBezTo>
                  <a:cubicBezTo>
                    <a:pt x="772461" y="10509"/>
                    <a:pt x="893528" y="224027"/>
                    <a:pt x="930942" y="497721"/>
                  </a:cubicBezTo>
                  <a:cubicBezTo>
                    <a:pt x="925744" y="777681"/>
                    <a:pt x="717575" y="1022906"/>
                    <a:pt x="465471" y="995442"/>
                  </a:cubicBezTo>
                  <a:cubicBezTo>
                    <a:pt x="184871" y="982570"/>
                    <a:pt x="33248" y="788491"/>
                    <a:pt x="0" y="497721"/>
                  </a:cubicBezTo>
                  <a:close/>
                </a:path>
              </a:pathLst>
            </a:custGeom>
            <a:noFill/>
            <a:ln w="38100">
              <a:solidFill>
                <a:srgbClr val="C00000"/>
              </a:solidFill>
              <a:round/>
              <a:extLst>
                <a:ext uri="{C807C97D-BFC1-408E-A445-0C87EB9F89A2}">
                  <ask:lineSketchStyleProps xmlns:ask="http://schemas.microsoft.com/office/drawing/2018/sketchyshapes" sd="1219033472">
                    <a:prstGeom prst="ellipse">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Arrow Connector 43">
              <a:extLst>
                <a:ext uri="{FF2B5EF4-FFF2-40B4-BE49-F238E27FC236}">
                  <a16:creationId xmlns:a16="http://schemas.microsoft.com/office/drawing/2014/main" id="{7AABF256-A089-0CC8-A75F-8AF03284FEAD}"/>
                </a:ext>
              </a:extLst>
            </p:cNvPr>
            <p:cNvCxnSpPr>
              <a:cxnSpLocks/>
            </p:cNvCxnSpPr>
            <p:nvPr/>
          </p:nvCxnSpPr>
          <p:spPr>
            <a:xfrm flipH="1">
              <a:off x="6501337" y="5890232"/>
              <a:ext cx="395512"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
        <p:nvSpPr>
          <p:cNvPr id="51" name="TextBox 50">
            <a:extLst>
              <a:ext uri="{FF2B5EF4-FFF2-40B4-BE49-F238E27FC236}">
                <a16:creationId xmlns:a16="http://schemas.microsoft.com/office/drawing/2014/main" id="{E2BB43D1-5051-DA6C-D777-9123D355428E}"/>
              </a:ext>
            </a:extLst>
          </p:cNvPr>
          <p:cNvSpPr txBox="1"/>
          <p:nvPr/>
        </p:nvSpPr>
        <p:spPr>
          <a:xfrm>
            <a:off x="1764848" y="1324892"/>
            <a:ext cx="824841" cy="523220"/>
          </a:xfrm>
          <a:prstGeom prst="rect">
            <a:avLst/>
          </a:prstGeom>
          <a:noFill/>
        </p:spPr>
        <p:txBody>
          <a:bodyPr wrap="none" rtlCol="0">
            <a:spAutoFit/>
          </a:bodyPr>
          <a:lstStyle/>
          <a:p>
            <a:r>
              <a:rPr lang="en-US" sz="2800" dirty="0">
                <a:latin typeface="Symbol" charset="2"/>
                <a:ea typeface="Symbol" charset="2"/>
                <a:cs typeface="Symbol" charset="2"/>
              </a:rPr>
              <a:t>n</a:t>
            </a:r>
            <a:r>
              <a:rPr lang="en-US" sz="2800" baseline="-25000" dirty="0">
                <a:latin typeface="Calibri" panose="020F0502020204030204" pitchFamily="34" charset="0"/>
                <a:ea typeface="Symbol" charset="2"/>
                <a:cs typeface="Calibri" panose="020F0502020204030204" pitchFamily="34" charset="0"/>
              </a:rPr>
              <a:t>opt1</a:t>
            </a:r>
            <a:endParaRPr lang="en-US" sz="2800" baseline="-25000" dirty="0">
              <a:latin typeface="Calibri" panose="020F0502020204030204" pitchFamily="34" charset="0"/>
              <a:cs typeface="Calibri" panose="020F0502020204030204" pitchFamily="34" charset="0"/>
            </a:endParaRPr>
          </a:p>
        </p:txBody>
      </p:sp>
      <p:sp>
        <p:nvSpPr>
          <p:cNvPr id="52" name="TextBox 51">
            <a:extLst>
              <a:ext uri="{FF2B5EF4-FFF2-40B4-BE49-F238E27FC236}">
                <a16:creationId xmlns:a16="http://schemas.microsoft.com/office/drawing/2014/main" id="{E700DE28-A2AF-81F7-1835-D7A2E12A56BD}"/>
              </a:ext>
            </a:extLst>
          </p:cNvPr>
          <p:cNvSpPr txBox="1"/>
          <p:nvPr/>
        </p:nvSpPr>
        <p:spPr>
          <a:xfrm>
            <a:off x="457428" y="2130335"/>
            <a:ext cx="1488613" cy="461665"/>
          </a:xfrm>
          <a:prstGeom prst="rect">
            <a:avLst/>
          </a:prstGeom>
          <a:solidFill>
            <a:schemeClr val="accent4">
              <a:lumMod val="40000"/>
              <a:lumOff val="60000"/>
            </a:schemeClr>
          </a:solidFill>
        </p:spPr>
        <p:txBody>
          <a:bodyPr wrap="none" rtlCol="0">
            <a:spAutoFit/>
          </a:bodyPr>
          <a:lstStyle/>
          <a:p>
            <a:r>
              <a:rPr lang="en-US" dirty="0" err="1"/>
              <a:t>f</a:t>
            </a:r>
            <a:r>
              <a:rPr lang="en-US" baseline="-25000" dirty="0" err="1"/>
              <a:t>r</a:t>
            </a:r>
            <a:r>
              <a:rPr lang="en-US" dirty="0"/>
              <a:t> ~  </a:t>
            </a:r>
            <a:r>
              <a:rPr lang="en-US" sz="2400" dirty="0" err="1">
                <a:latin typeface="Symbol" pitchFamily="2" charset="2"/>
              </a:rPr>
              <a:t>n</a:t>
            </a:r>
            <a:r>
              <a:rPr lang="en-US" sz="2400" baseline="-25000" dirty="0" err="1"/>
              <a:t>opt</a:t>
            </a:r>
            <a:r>
              <a:rPr lang="en-US" sz="2400" baseline="-25000" dirty="0"/>
              <a:t> ➗ </a:t>
            </a:r>
            <a:r>
              <a:rPr lang="en-US" sz="2400" dirty="0"/>
              <a:t>C</a:t>
            </a:r>
            <a:endParaRPr lang="en-US" dirty="0"/>
          </a:p>
        </p:txBody>
      </p:sp>
    </p:spTree>
    <p:extLst>
      <p:ext uri="{BB962C8B-B14F-4D97-AF65-F5344CB8AC3E}">
        <p14:creationId xmlns:p14="http://schemas.microsoft.com/office/powerpoint/2010/main" val="2449629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wipe(down)">
                                      <p:cBhvr>
                                        <p:cTn id="1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FD2A32D-0101-984C-A0F9-3659472671EF}"/>
              </a:ext>
            </a:extLst>
          </p:cNvPr>
          <p:cNvPicPr>
            <a:picLocks noChangeAspect="1"/>
          </p:cNvPicPr>
          <p:nvPr/>
        </p:nvPicPr>
        <p:blipFill>
          <a:blip r:embed="rId2"/>
          <a:stretch>
            <a:fillRect/>
          </a:stretch>
        </p:blipFill>
        <p:spPr>
          <a:xfrm rot="766834">
            <a:off x="5920347" y="590686"/>
            <a:ext cx="2293799" cy="1252535"/>
          </a:xfrm>
          <a:prstGeom prst="rect">
            <a:avLst/>
          </a:prstGeom>
        </p:spPr>
      </p:pic>
      <p:pic>
        <p:nvPicPr>
          <p:cNvPr id="29" name="Picture 28">
            <a:extLst>
              <a:ext uri="{FF2B5EF4-FFF2-40B4-BE49-F238E27FC236}">
                <a16:creationId xmlns:a16="http://schemas.microsoft.com/office/drawing/2014/main" id="{47E26E28-2FE4-F540-98BD-EC88DE7FE818}"/>
              </a:ext>
            </a:extLst>
          </p:cNvPr>
          <p:cNvPicPr>
            <a:picLocks noChangeAspect="1"/>
          </p:cNvPicPr>
          <p:nvPr/>
        </p:nvPicPr>
        <p:blipFill>
          <a:blip r:embed="rId3">
            <a:alphaModFix amt="72000"/>
          </a:blip>
          <a:stretch>
            <a:fillRect/>
          </a:stretch>
        </p:blipFill>
        <p:spPr>
          <a:xfrm>
            <a:off x="731996" y="1021981"/>
            <a:ext cx="4495674" cy="3996254"/>
          </a:xfrm>
          <a:prstGeom prst="rect">
            <a:avLst/>
          </a:prstGeom>
        </p:spPr>
      </p:pic>
      <p:sp>
        <p:nvSpPr>
          <p:cNvPr id="57" name="TextBox 56">
            <a:extLst>
              <a:ext uri="{FF2B5EF4-FFF2-40B4-BE49-F238E27FC236}">
                <a16:creationId xmlns:a16="http://schemas.microsoft.com/office/drawing/2014/main" id="{089914E5-6AA4-1748-AB27-9576C3C2F712}"/>
              </a:ext>
            </a:extLst>
          </p:cNvPr>
          <p:cNvSpPr txBox="1"/>
          <p:nvPr/>
        </p:nvSpPr>
        <p:spPr>
          <a:xfrm>
            <a:off x="3207636" y="1918786"/>
            <a:ext cx="1478290" cy="338554"/>
          </a:xfrm>
          <a:prstGeom prst="rect">
            <a:avLst/>
          </a:prstGeom>
          <a:solidFill>
            <a:srgbClr val="000000">
              <a:alpha val="63922"/>
            </a:srgbClr>
          </a:solidFill>
        </p:spPr>
        <p:txBody>
          <a:bodyPr wrap="none" rtlCol="0">
            <a:spAutoFit/>
          </a:bodyPr>
          <a:lstStyle/>
          <a:p>
            <a:r>
              <a:rPr lang="en-US" sz="1600" b="1" dirty="0">
                <a:solidFill>
                  <a:schemeClr val="bg1"/>
                </a:solidFill>
              </a:rPr>
              <a:t>BRAN fiber link</a:t>
            </a:r>
          </a:p>
        </p:txBody>
      </p:sp>
      <p:sp>
        <p:nvSpPr>
          <p:cNvPr id="7" name="Rectangle 6">
            <a:extLst>
              <a:ext uri="{FF2B5EF4-FFF2-40B4-BE49-F238E27FC236}">
                <a16:creationId xmlns:a16="http://schemas.microsoft.com/office/drawing/2014/main" id="{CCCFFA1D-1D08-5E42-87F7-FFCED491D857}"/>
              </a:ext>
            </a:extLst>
          </p:cNvPr>
          <p:cNvSpPr/>
          <p:nvPr/>
        </p:nvSpPr>
        <p:spPr>
          <a:xfrm>
            <a:off x="0" y="1"/>
            <a:ext cx="9144000" cy="58521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rgbClr val="FF0000"/>
                </a:solidFill>
              </a:rPr>
              <a:t>B</a:t>
            </a:r>
            <a:r>
              <a:rPr lang="en-US" sz="3200" dirty="0">
                <a:solidFill>
                  <a:schemeClr val="bg1"/>
                </a:solidFill>
              </a:rPr>
              <a:t>oulder </a:t>
            </a:r>
            <a:r>
              <a:rPr lang="en-US" sz="3200" b="1" dirty="0">
                <a:solidFill>
                  <a:srgbClr val="FF0000"/>
                </a:solidFill>
              </a:rPr>
              <a:t>A</a:t>
            </a:r>
            <a:r>
              <a:rPr lang="en-US" sz="3200" dirty="0">
                <a:solidFill>
                  <a:schemeClr val="bg1"/>
                </a:solidFill>
              </a:rPr>
              <a:t>tomic </a:t>
            </a:r>
            <a:r>
              <a:rPr lang="en-US" sz="3200" b="1" dirty="0">
                <a:solidFill>
                  <a:srgbClr val="FF0000"/>
                </a:solidFill>
              </a:rPr>
              <a:t>C</a:t>
            </a:r>
            <a:r>
              <a:rPr lang="en-US" sz="3200" dirty="0">
                <a:solidFill>
                  <a:schemeClr val="bg1"/>
                </a:solidFill>
              </a:rPr>
              <a:t>lock </a:t>
            </a:r>
            <a:r>
              <a:rPr lang="en-US" sz="3200" b="1" dirty="0">
                <a:solidFill>
                  <a:srgbClr val="FF0000"/>
                </a:solidFill>
              </a:rPr>
              <a:t>O</a:t>
            </a:r>
            <a:r>
              <a:rPr lang="en-US" sz="3200" dirty="0">
                <a:solidFill>
                  <a:schemeClr val="bg1"/>
                </a:solidFill>
              </a:rPr>
              <a:t>ptical </a:t>
            </a:r>
            <a:r>
              <a:rPr lang="en-US" sz="3200" b="1" dirty="0">
                <a:solidFill>
                  <a:srgbClr val="FF0000"/>
                </a:solidFill>
              </a:rPr>
              <a:t>N</a:t>
            </a:r>
            <a:r>
              <a:rPr lang="en-US" sz="3200" dirty="0">
                <a:solidFill>
                  <a:schemeClr val="bg1"/>
                </a:solidFill>
              </a:rPr>
              <a:t>etwork (2018)</a:t>
            </a:r>
            <a:endParaRPr lang="en-US" sz="3200" baseline="30000" dirty="0">
              <a:solidFill>
                <a:schemeClr val="bg1"/>
              </a:solidFill>
            </a:endParaRPr>
          </a:p>
        </p:txBody>
      </p:sp>
      <p:sp>
        <p:nvSpPr>
          <p:cNvPr id="43" name="Freeform 42">
            <a:extLst>
              <a:ext uri="{FF2B5EF4-FFF2-40B4-BE49-F238E27FC236}">
                <a16:creationId xmlns:a16="http://schemas.microsoft.com/office/drawing/2014/main" id="{2824908D-2524-2F46-B426-A1A3DE628372}"/>
              </a:ext>
            </a:extLst>
          </p:cNvPr>
          <p:cNvSpPr/>
          <p:nvPr/>
        </p:nvSpPr>
        <p:spPr>
          <a:xfrm>
            <a:off x="2090273" y="1825824"/>
            <a:ext cx="1811384" cy="2312340"/>
          </a:xfrm>
          <a:custGeom>
            <a:avLst/>
            <a:gdLst>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34720 h 3271520"/>
              <a:gd name="connsiteX8" fmla="*/ 985520 w 1503680"/>
              <a:gd name="connsiteY8" fmla="*/ 0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69096 h 3271520"/>
              <a:gd name="connsiteX8" fmla="*/ 985520 w 1503680"/>
              <a:gd name="connsiteY8" fmla="*/ 0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69096 h 3271520"/>
              <a:gd name="connsiteX8" fmla="*/ 586759 w 1503680"/>
              <a:gd name="connsiteY8" fmla="*/ 907525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992090 w 1503680"/>
              <a:gd name="connsiteY7" fmla="*/ 934720 h 3271520"/>
              <a:gd name="connsiteX8" fmla="*/ 586759 w 1503680"/>
              <a:gd name="connsiteY8" fmla="*/ 907525 h 3271520"/>
              <a:gd name="connsiteX9" fmla="*/ 477520 w 1503680"/>
              <a:gd name="connsiteY9" fmla="*/ 0 h 3271520"/>
              <a:gd name="connsiteX10" fmla="*/ 0 w 1503680"/>
              <a:gd name="connsiteY10" fmla="*/ 20320 h 3271520"/>
              <a:gd name="connsiteX0" fmla="*/ 985520 w 1503680"/>
              <a:gd name="connsiteY0" fmla="*/ 3251200 h 3251200"/>
              <a:gd name="connsiteX1" fmla="*/ 1310640 w 1503680"/>
              <a:gd name="connsiteY1" fmla="*/ 2743200 h 3251200"/>
              <a:gd name="connsiteX2" fmla="*/ 1168400 w 1503680"/>
              <a:gd name="connsiteY2" fmla="*/ 2428240 h 3251200"/>
              <a:gd name="connsiteX3" fmla="*/ 1371600 w 1503680"/>
              <a:gd name="connsiteY3" fmla="*/ 2184400 h 3251200"/>
              <a:gd name="connsiteX4" fmla="*/ 1473200 w 1503680"/>
              <a:gd name="connsiteY4" fmla="*/ 1879600 h 3251200"/>
              <a:gd name="connsiteX5" fmla="*/ 1503680 w 1503680"/>
              <a:gd name="connsiteY5" fmla="*/ 1574800 h 3251200"/>
              <a:gd name="connsiteX6" fmla="*/ 1391920 w 1503680"/>
              <a:gd name="connsiteY6" fmla="*/ 1290320 h 3251200"/>
              <a:gd name="connsiteX7" fmla="*/ 992090 w 1503680"/>
              <a:gd name="connsiteY7" fmla="*/ 914400 h 3251200"/>
              <a:gd name="connsiteX8" fmla="*/ 586759 w 1503680"/>
              <a:gd name="connsiteY8" fmla="*/ 887205 h 3251200"/>
              <a:gd name="connsiteX9" fmla="*/ 615023 w 1503680"/>
              <a:gd name="connsiteY9" fmla="*/ 305 h 3251200"/>
              <a:gd name="connsiteX10" fmla="*/ 0 w 1503680"/>
              <a:gd name="connsiteY10" fmla="*/ 0 h 3251200"/>
              <a:gd name="connsiteX0" fmla="*/ 876663 w 1503680"/>
              <a:gd name="connsiteY0" fmla="*/ 3392715 h 3392715"/>
              <a:gd name="connsiteX1" fmla="*/ 1310640 w 1503680"/>
              <a:gd name="connsiteY1" fmla="*/ 2743200 h 3392715"/>
              <a:gd name="connsiteX2" fmla="*/ 1168400 w 1503680"/>
              <a:gd name="connsiteY2" fmla="*/ 2428240 h 3392715"/>
              <a:gd name="connsiteX3" fmla="*/ 1371600 w 1503680"/>
              <a:gd name="connsiteY3" fmla="*/ 2184400 h 3392715"/>
              <a:gd name="connsiteX4" fmla="*/ 1473200 w 1503680"/>
              <a:gd name="connsiteY4" fmla="*/ 1879600 h 3392715"/>
              <a:gd name="connsiteX5" fmla="*/ 1503680 w 1503680"/>
              <a:gd name="connsiteY5" fmla="*/ 1574800 h 3392715"/>
              <a:gd name="connsiteX6" fmla="*/ 1391920 w 1503680"/>
              <a:gd name="connsiteY6" fmla="*/ 1290320 h 3392715"/>
              <a:gd name="connsiteX7" fmla="*/ 992090 w 1503680"/>
              <a:gd name="connsiteY7" fmla="*/ 914400 h 3392715"/>
              <a:gd name="connsiteX8" fmla="*/ 586759 w 1503680"/>
              <a:gd name="connsiteY8" fmla="*/ 887205 h 3392715"/>
              <a:gd name="connsiteX9" fmla="*/ 615023 w 1503680"/>
              <a:gd name="connsiteY9" fmla="*/ 305 h 3392715"/>
              <a:gd name="connsiteX10" fmla="*/ 0 w 1503680"/>
              <a:gd name="connsiteY10" fmla="*/ 0 h 3392715"/>
              <a:gd name="connsiteX0" fmla="*/ 1072606 w 1503680"/>
              <a:gd name="connsiteY0" fmla="*/ 3120573 h 3120573"/>
              <a:gd name="connsiteX1" fmla="*/ 1310640 w 1503680"/>
              <a:gd name="connsiteY1" fmla="*/ 2743200 h 3120573"/>
              <a:gd name="connsiteX2" fmla="*/ 1168400 w 1503680"/>
              <a:gd name="connsiteY2" fmla="*/ 2428240 h 3120573"/>
              <a:gd name="connsiteX3" fmla="*/ 1371600 w 1503680"/>
              <a:gd name="connsiteY3" fmla="*/ 2184400 h 3120573"/>
              <a:gd name="connsiteX4" fmla="*/ 1473200 w 1503680"/>
              <a:gd name="connsiteY4" fmla="*/ 1879600 h 3120573"/>
              <a:gd name="connsiteX5" fmla="*/ 1503680 w 1503680"/>
              <a:gd name="connsiteY5" fmla="*/ 1574800 h 3120573"/>
              <a:gd name="connsiteX6" fmla="*/ 1391920 w 1503680"/>
              <a:gd name="connsiteY6" fmla="*/ 1290320 h 3120573"/>
              <a:gd name="connsiteX7" fmla="*/ 992090 w 1503680"/>
              <a:gd name="connsiteY7" fmla="*/ 914400 h 3120573"/>
              <a:gd name="connsiteX8" fmla="*/ 586759 w 1503680"/>
              <a:gd name="connsiteY8" fmla="*/ 887205 h 3120573"/>
              <a:gd name="connsiteX9" fmla="*/ 615023 w 1503680"/>
              <a:gd name="connsiteY9" fmla="*/ 305 h 3120573"/>
              <a:gd name="connsiteX10" fmla="*/ 0 w 1503680"/>
              <a:gd name="connsiteY10" fmla="*/ 0 h 3120573"/>
              <a:gd name="connsiteX0" fmla="*/ 1072606 w 1506583"/>
              <a:gd name="connsiteY0" fmla="*/ 3120573 h 3120573"/>
              <a:gd name="connsiteX1" fmla="*/ 1506583 w 1506583"/>
              <a:gd name="connsiteY1" fmla="*/ 2569029 h 3120573"/>
              <a:gd name="connsiteX2" fmla="*/ 1168400 w 1506583"/>
              <a:gd name="connsiteY2" fmla="*/ 2428240 h 3120573"/>
              <a:gd name="connsiteX3" fmla="*/ 1371600 w 1506583"/>
              <a:gd name="connsiteY3" fmla="*/ 2184400 h 3120573"/>
              <a:gd name="connsiteX4" fmla="*/ 1473200 w 1506583"/>
              <a:gd name="connsiteY4" fmla="*/ 1879600 h 3120573"/>
              <a:gd name="connsiteX5" fmla="*/ 1503680 w 1506583"/>
              <a:gd name="connsiteY5" fmla="*/ 1574800 h 3120573"/>
              <a:gd name="connsiteX6" fmla="*/ 1391920 w 1506583"/>
              <a:gd name="connsiteY6" fmla="*/ 1290320 h 3120573"/>
              <a:gd name="connsiteX7" fmla="*/ 992090 w 1506583"/>
              <a:gd name="connsiteY7" fmla="*/ 914400 h 3120573"/>
              <a:gd name="connsiteX8" fmla="*/ 586759 w 1506583"/>
              <a:gd name="connsiteY8" fmla="*/ 887205 h 3120573"/>
              <a:gd name="connsiteX9" fmla="*/ 615023 w 1506583"/>
              <a:gd name="connsiteY9" fmla="*/ 305 h 3120573"/>
              <a:gd name="connsiteX10" fmla="*/ 0 w 1506583"/>
              <a:gd name="connsiteY10" fmla="*/ 0 h 3120573"/>
              <a:gd name="connsiteX0" fmla="*/ 1072606 w 1724298"/>
              <a:gd name="connsiteY0" fmla="*/ 3120573 h 3120573"/>
              <a:gd name="connsiteX1" fmla="*/ 1724298 w 1724298"/>
              <a:gd name="connsiteY1" fmla="*/ 2329544 h 3120573"/>
              <a:gd name="connsiteX2" fmla="*/ 1168400 w 1724298"/>
              <a:gd name="connsiteY2" fmla="*/ 2428240 h 3120573"/>
              <a:gd name="connsiteX3" fmla="*/ 1371600 w 1724298"/>
              <a:gd name="connsiteY3" fmla="*/ 2184400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24298"/>
              <a:gd name="connsiteY0" fmla="*/ 3120573 h 3120573"/>
              <a:gd name="connsiteX1" fmla="*/ 1724298 w 1724298"/>
              <a:gd name="connsiteY1" fmla="*/ 2329544 h 3120573"/>
              <a:gd name="connsiteX2" fmla="*/ 1647371 w 1724298"/>
              <a:gd name="connsiteY2" fmla="*/ 2199640 h 3120573"/>
              <a:gd name="connsiteX3" fmla="*/ 1371600 w 1724298"/>
              <a:gd name="connsiteY3" fmla="*/ 2184400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24298"/>
              <a:gd name="connsiteY0" fmla="*/ 3120573 h 3120573"/>
              <a:gd name="connsiteX1" fmla="*/ 1724298 w 1724298"/>
              <a:gd name="connsiteY1" fmla="*/ 2329544 h 3120573"/>
              <a:gd name="connsiteX2" fmla="*/ 1647371 w 1724298"/>
              <a:gd name="connsiteY2" fmla="*/ 2199640 h 3120573"/>
              <a:gd name="connsiteX3" fmla="*/ 1491342 w 1724298"/>
              <a:gd name="connsiteY3" fmla="*/ 2119086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99771"/>
              <a:gd name="connsiteY0" fmla="*/ 3120573 h 3120573"/>
              <a:gd name="connsiteX1" fmla="*/ 1724298 w 1799771"/>
              <a:gd name="connsiteY1" fmla="*/ 2329544 h 3120573"/>
              <a:gd name="connsiteX2" fmla="*/ 1799771 w 1799771"/>
              <a:gd name="connsiteY2" fmla="*/ 2058126 h 3120573"/>
              <a:gd name="connsiteX3" fmla="*/ 1491342 w 1799771"/>
              <a:gd name="connsiteY3" fmla="*/ 2119086 h 3120573"/>
              <a:gd name="connsiteX4" fmla="*/ 1473200 w 1799771"/>
              <a:gd name="connsiteY4" fmla="*/ 1879600 h 3120573"/>
              <a:gd name="connsiteX5" fmla="*/ 1503680 w 1799771"/>
              <a:gd name="connsiteY5" fmla="*/ 1574800 h 3120573"/>
              <a:gd name="connsiteX6" fmla="*/ 1391920 w 1799771"/>
              <a:gd name="connsiteY6" fmla="*/ 1290320 h 3120573"/>
              <a:gd name="connsiteX7" fmla="*/ 992090 w 1799771"/>
              <a:gd name="connsiteY7" fmla="*/ 914400 h 3120573"/>
              <a:gd name="connsiteX8" fmla="*/ 586759 w 1799771"/>
              <a:gd name="connsiteY8" fmla="*/ 887205 h 3120573"/>
              <a:gd name="connsiteX9" fmla="*/ 615023 w 1799771"/>
              <a:gd name="connsiteY9" fmla="*/ 305 h 3120573"/>
              <a:gd name="connsiteX10" fmla="*/ 0 w 1799771"/>
              <a:gd name="connsiteY10" fmla="*/ 0 h 3120573"/>
              <a:gd name="connsiteX0" fmla="*/ 1072606 w 1811384"/>
              <a:gd name="connsiteY0" fmla="*/ 3120573 h 3120573"/>
              <a:gd name="connsiteX1" fmla="*/ 1811384 w 1811384"/>
              <a:gd name="connsiteY1" fmla="*/ 2536373 h 3120573"/>
              <a:gd name="connsiteX2" fmla="*/ 1799771 w 1811384"/>
              <a:gd name="connsiteY2" fmla="*/ 2058126 h 3120573"/>
              <a:gd name="connsiteX3" fmla="*/ 1491342 w 1811384"/>
              <a:gd name="connsiteY3" fmla="*/ 2119086 h 3120573"/>
              <a:gd name="connsiteX4" fmla="*/ 1473200 w 1811384"/>
              <a:gd name="connsiteY4" fmla="*/ 1879600 h 3120573"/>
              <a:gd name="connsiteX5" fmla="*/ 1503680 w 1811384"/>
              <a:gd name="connsiteY5" fmla="*/ 1574800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473200 w 1970314"/>
              <a:gd name="connsiteY4" fmla="*/ 1879600 h 3120573"/>
              <a:gd name="connsiteX5" fmla="*/ 1503680 w 1970314"/>
              <a:gd name="connsiteY5" fmla="*/ 1574800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919515 w 1970314"/>
              <a:gd name="connsiteY4" fmla="*/ 1520371 h 3120573"/>
              <a:gd name="connsiteX5" fmla="*/ 1503680 w 1970314"/>
              <a:gd name="connsiteY5" fmla="*/ 1574800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919515 w 1970314"/>
              <a:gd name="connsiteY4" fmla="*/ 1520371 h 3120573"/>
              <a:gd name="connsiteX5" fmla="*/ 1416594 w 1970314"/>
              <a:gd name="connsiteY5" fmla="*/ 1433286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397001 w 1970314"/>
              <a:gd name="connsiteY4" fmla="*/ 1781628 h 3120573"/>
              <a:gd name="connsiteX5" fmla="*/ 1416594 w 1970314"/>
              <a:gd name="connsiteY5" fmla="*/ 1433286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811384"/>
              <a:gd name="connsiteY0" fmla="*/ 3120573 h 3120573"/>
              <a:gd name="connsiteX1" fmla="*/ 1811384 w 1811384"/>
              <a:gd name="connsiteY1" fmla="*/ 2536373 h 3120573"/>
              <a:gd name="connsiteX2" fmla="*/ 1799771 w 1811384"/>
              <a:gd name="connsiteY2" fmla="*/ 2058126 h 3120573"/>
              <a:gd name="connsiteX3" fmla="*/ 1426028 w 1811384"/>
              <a:gd name="connsiteY3" fmla="*/ 1966687 h 3120573"/>
              <a:gd name="connsiteX4" fmla="*/ 1397001 w 1811384"/>
              <a:gd name="connsiteY4" fmla="*/ 1781628 h 3120573"/>
              <a:gd name="connsiteX5" fmla="*/ 1416594 w 1811384"/>
              <a:gd name="connsiteY5" fmla="*/ 1433286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416594 w 1811384"/>
              <a:gd name="connsiteY5" fmla="*/ 1433286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783806 w 1811384"/>
              <a:gd name="connsiteY6" fmla="*/ 822234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783806 w 1811384"/>
              <a:gd name="connsiteY6" fmla="*/ 822234 h 3120573"/>
              <a:gd name="connsiteX7" fmla="*/ 1242462 w 1811384"/>
              <a:gd name="connsiteY7" fmla="*/ 653142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935102 w 1811384"/>
              <a:gd name="connsiteY8" fmla="*/ 669491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38943 w 1811384"/>
              <a:gd name="connsiteY3" fmla="*/ 18578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301206 w 1811384"/>
              <a:gd name="connsiteY0" fmla="*/ 3077030 h 3077030"/>
              <a:gd name="connsiteX1" fmla="*/ 1811384 w 1811384"/>
              <a:gd name="connsiteY1" fmla="*/ 2536373 h 3077030"/>
              <a:gd name="connsiteX2" fmla="*/ 1582057 w 1811384"/>
              <a:gd name="connsiteY2" fmla="*/ 2123440 h 3077030"/>
              <a:gd name="connsiteX3" fmla="*/ 1338943 w 1811384"/>
              <a:gd name="connsiteY3" fmla="*/ 1857829 h 3077030"/>
              <a:gd name="connsiteX4" fmla="*/ 1516744 w 1811384"/>
              <a:gd name="connsiteY4" fmla="*/ 1607457 h 3077030"/>
              <a:gd name="connsiteX5" fmla="*/ 1677851 w 1811384"/>
              <a:gd name="connsiteY5" fmla="*/ 1226458 h 3077030"/>
              <a:gd name="connsiteX6" fmla="*/ 1587863 w 1811384"/>
              <a:gd name="connsiteY6" fmla="*/ 854891 h 3077030"/>
              <a:gd name="connsiteX7" fmla="*/ 1242462 w 1811384"/>
              <a:gd name="connsiteY7" fmla="*/ 653142 h 3077030"/>
              <a:gd name="connsiteX8" fmla="*/ 935102 w 1811384"/>
              <a:gd name="connsiteY8" fmla="*/ 669491 h 3077030"/>
              <a:gd name="connsiteX9" fmla="*/ 930708 w 1811384"/>
              <a:gd name="connsiteY9" fmla="*/ 305 h 3077030"/>
              <a:gd name="connsiteX10" fmla="*/ 0 w 1811384"/>
              <a:gd name="connsiteY10"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516744 w 1811384"/>
              <a:gd name="connsiteY3" fmla="*/ 1607457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516744 w 1811384"/>
              <a:gd name="connsiteY3" fmla="*/ 1607457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743165 w 1811384"/>
              <a:gd name="connsiteY4" fmla="*/ 1237343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743165 w 1811384"/>
              <a:gd name="connsiteY4" fmla="*/ 1237343 h 3077030"/>
              <a:gd name="connsiteX5" fmla="*/ 1587863 w 1811384"/>
              <a:gd name="connsiteY5" fmla="*/ 854891 h 3077030"/>
              <a:gd name="connsiteX6" fmla="*/ 1253348 w 1811384"/>
              <a:gd name="connsiteY6" fmla="*/ 674914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745344 w 1811384"/>
              <a:gd name="connsiteY3" fmla="*/ 1618343 h 3077030"/>
              <a:gd name="connsiteX4" fmla="*/ 1743165 w 1811384"/>
              <a:gd name="connsiteY4" fmla="*/ 1237343 h 3077030"/>
              <a:gd name="connsiteX5" fmla="*/ 1587863 w 1811384"/>
              <a:gd name="connsiteY5" fmla="*/ 854891 h 3077030"/>
              <a:gd name="connsiteX6" fmla="*/ 1253348 w 1811384"/>
              <a:gd name="connsiteY6" fmla="*/ 674914 h 3077030"/>
              <a:gd name="connsiteX7" fmla="*/ 935102 w 1811384"/>
              <a:gd name="connsiteY7" fmla="*/ 669491 h 3077030"/>
              <a:gd name="connsiteX8" fmla="*/ 930708 w 1811384"/>
              <a:gd name="connsiteY8" fmla="*/ 305 h 3077030"/>
              <a:gd name="connsiteX9" fmla="*/ 0 w 1811384"/>
              <a:gd name="connsiteY9" fmla="*/ 0 h 3077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11384" h="3077030">
                <a:moveTo>
                  <a:pt x="1301206" y="3077030"/>
                </a:moveTo>
                <a:lnTo>
                  <a:pt x="1811384" y="2536373"/>
                </a:lnTo>
                <a:lnTo>
                  <a:pt x="1582057" y="2123440"/>
                </a:lnTo>
                <a:cubicBezTo>
                  <a:pt x="1554722" y="2142792"/>
                  <a:pt x="1729378" y="1767840"/>
                  <a:pt x="1745344" y="1618343"/>
                </a:cubicBezTo>
                <a:cubicBezTo>
                  <a:pt x="1744618" y="1505858"/>
                  <a:pt x="1743891" y="1349828"/>
                  <a:pt x="1743165" y="1237343"/>
                </a:cubicBezTo>
                <a:lnTo>
                  <a:pt x="1587863" y="854891"/>
                </a:lnTo>
                <a:lnTo>
                  <a:pt x="1253348" y="674914"/>
                </a:lnTo>
                <a:lnTo>
                  <a:pt x="935102" y="669491"/>
                </a:lnTo>
                <a:cubicBezTo>
                  <a:pt x="933637" y="446429"/>
                  <a:pt x="932173" y="223367"/>
                  <a:pt x="930708" y="305"/>
                </a:cubicBezTo>
                <a:lnTo>
                  <a:pt x="0" y="0"/>
                </a:lnTo>
              </a:path>
            </a:pathLst>
          </a:cu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Freeform 44">
            <a:extLst>
              <a:ext uri="{FF2B5EF4-FFF2-40B4-BE49-F238E27FC236}">
                <a16:creationId xmlns:a16="http://schemas.microsoft.com/office/drawing/2014/main" id="{2824908D-2524-2F46-B426-A1A3DE628372}"/>
              </a:ext>
            </a:extLst>
          </p:cNvPr>
          <p:cNvSpPr/>
          <p:nvPr/>
        </p:nvSpPr>
        <p:spPr>
          <a:xfrm>
            <a:off x="2098514" y="1834066"/>
            <a:ext cx="1811384" cy="2297048"/>
          </a:xfrm>
          <a:custGeom>
            <a:avLst/>
            <a:gdLst>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34720 h 3271520"/>
              <a:gd name="connsiteX8" fmla="*/ 985520 w 1503680"/>
              <a:gd name="connsiteY8" fmla="*/ 0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69096 h 3271520"/>
              <a:gd name="connsiteX8" fmla="*/ 985520 w 1503680"/>
              <a:gd name="connsiteY8" fmla="*/ 0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69096 h 3271520"/>
              <a:gd name="connsiteX8" fmla="*/ 586759 w 1503680"/>
              <a:gd name="connsiteY8" fmla="*/ 907525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992090 w 1503680"/>
              <a:gd name="connsiteY7" fmla="*/ 934720 h 3271520"/>
              <a:gd name="connsiteX8" fmla="*/ 586759 w 1503680"/>
              <a:gd name="connsiteY8" fmla="*/ 907525 h 3271520"/>
              <a:gd name="connsiteX9" fmla="*/ 477520 w 1503680"/>
              <a:gd name="connsiteY9" fmla="*/ 0 h 3271520"/>
              <a:gd name="connsiteX10" fmla="*/ 0 w 1503680"/>
              <a:gd name="connsiteY10" fmla="*/ 20320 h 3271520"/>
              <a:gd name="connsiteX0" fmla="*/ 985520 w 1503680"/>
              <a:gd name="connsiteY0" fmla="*/ 3251200 h 3251200"/>
              <a:gd name="connsiteX1" fmla="*/ 1310640 w 1503680"/>
              <a:gd name="connsiteY1" fmla="*/ 2743200 h 3251200"/>
              <a:gd name="connsiteX2" fmla="*/ 1168400 w 1503680"/>
              <a:gd name="connsiteY2" fmla="*/ 2428240 h 3251200"/>
              <a:gd name="connsiteX3" fmla="*/ 1371600 w 1503680"/>
              <a:gd name="connsiteY3" fmla="*/ 2184400 h 3251200"/>
              <a:gd name="connsiteX4" fmla="*/ 1473200 w 1503680"/>
              <a:gd name="connsiteY4" fmla="*/ 1879600 h 3251200"/>
              <a:gd name="connsiteX5" fmla="*/ 1503680 w 1503680"/>
              <a:gd name="connsiteY5" fmla="*/ 1574800 h 3251200"/>
              <a:gd name="connsiteX6" fmla="*/ 1391920 w 1503680"/>
              <a:gd name="connsiteY6" fmla="*/ 1290320 h 3251200"/>
              <a:gd name="connsiteX7" fmla="*/ 992090 w 1503680"/>
              <a:gd name="connsiteY7" fmla="*/ 914400 h 3251200"/>
              <a:gd name="connsiteX8" fmla="*/ 586759 w 1503680"/>
              <a:gd name="connsiteY8" fmla="*/ 887205 h 3251200"/>
              <a:gd name="connsiteX9" fmla="*/ 615023 w 1503680"/>
              <a:gd name="connsiteY9" fmla="*/ 305 h 3251200"/>
              <a:gd name="connsiteX10" fmla="*/ 0 w 1503680"/>
              <a:gd name="connsiteY10" fmla="*/ 0 h 3251200"/>
              <a:gd name="connsiteX0" fmla="*/ 876663 w 1503680"/>
              <a:gd name="connsiteY0" fmla="*/ 3392715 h 3392715"/>
              <a:gd name="connsiteX1" fmla="*/ 1310640 w 1503680"/>
              <a:gd name="connsiteY1" fmla="*/ 2743200 h 3392715"/>
              <a:gd name="connsiteX2" fmla="*/ 1168400 w 1503680"/>
              <a:gd name="connsiteY2" fmla="*/ 2428240 h 3392715"/>
              <a:gd name="connsiteX3" fmla="*/ 1371600 w 1503680"/>
              <a:gd name="connsiteY3" fmla="*/ 2184400 h 3392715"/>
              <a:gd name="connsiteX4" fmla="*/ 1473200 w 1503680"/>
              <a:gd name="connsiteY4" fmla="*/ 1879600 h 3392715"/>
              <a:gd name="connsiteX5" fmla="*/ 1503680 w 1503680"/>
              <a:gd name="connsiteY5" fmla="*/ 1574800 h 3392715"/>
              <a:gd name="connsiteX6" fmla="*/ 1391920 w 1503680"/>
              <a:gd name="connsiteY6" fmla="*/ 1290320 h 3392715"/>
              <a:gd name="connsiteX7" fmla="*/ 992090 w 1503680"/>
              <a:gd name="connsiteY7" fmla="*/ 914400 h 3392715"/>
              <a:gd name="connsiteX8" fmla="*/ 586759 w 1503680"/>
              <a:gd name="connsiteY8" fmla="*/ 887205 h 3392715"/>
              <a:gd name="connsiteX9" fmla="*/ 615023 w 1503680"/>
              <a:gd name="connsiteY9" fmla="*/ 305 h 3392715"/>
              <a:gd name="connsiteX10" fmla="*/ 0 w 1503680"/>
              <a:gd name="connsiteY10" fmla="*/ 0 h 3392715"/>
              <a:gd name="connsiteX0" fmla="*/ 1072606 w 1503680"/>
              <a:gd name="connsiteY0" fmla="*/ 3120573 h 3120573"/>
              <a:gd name="connsiteX1" fmla="*/ 1310640 w 1503680"/>
              <a:gd name="connsiteY1" fmla="*/ 2743200 h 3120573"/>
              <a:gd name="connsiteX2" fmla="*/ 1168400 w 1503680"/>
              <a:gd name="connsiteY2" fmla="*/ 2428240 h 3120573"/>
              <a:gd name="connsiteX3" fmla="*/ 1371600 w 1503680"/>
              <a:gd name="connsiteY3" fmla="*/ 2184400 h 3120573"/>
              <a:gd name="connsiteX4" fmla="*/ 1473200 w 1503680"/>
              <a:gd name="connsiteY4" fmla="*/ 1879600 h 3120573"/>
              <a:gd name="connsiteX5" fmla="*/ 1503680 w 1503680"/>
              <a:gd name="connsiteY5" fmla="*/ 1574800 h 3120573"/>
              <a:gd name="connsiteX6" fmla="*/ 1391920 w 1503680"/>
              <a:gd name="connsiteY6" fmla="*/ 1290320 h 3120573"/>
              <a:gd name="connsiteX7" fmla="*/ 992090 w 1503680"/>
              <a:gd name="connsiteY7" fmla="*/ 914400 h 3120573"/>
              <a:gd name="connsiteX8" fmla="*/ 586759 w 1503680"/>
              <a:gd name="connsiteY8" fmla="*/ 887205 h 3120573"/>
              <a:gd name="connsiteX9" fmla="*/ 615023 w 1503680"/>
              <a:gd name="connsiteY9" fmla="*/ 305 h 3120573"/>
              <a:gd name="connsiteX10" fmla="*/ 0 w 1503680"/>
              <a:gd name="connsiteY10" fmla="*/ 0 h 3120573"/>
              <a:gd name="connsiteX0" fmla="*/ 1072606 w 1506583"/>
              <a:gd name="connsiteY0" fmla="*/ 3120573 h 3120573"/>
              <a:gd name="connsiteX1" fmla="*/ 1506583 w 1506583"/>
              <a:gd name="connsiteY1" fmla="*/ 2569029 h 3120573"/>
              <a:gd name="connsiteX2" fmla="*/ 1168400 w 1506583"/>
              <a:gd name="connsiteY2" fmla="*/ 2428240 h 3120573"/>
              <a:gd name="connsiteX3" fmla="*/ 1371600 w 1506583"/>
              <a:gd name="connsiteY3" fmla="*/ 2184400 h 3120573"/>
              <a:gd name="connsiteX4" fmla="*/ 1473200 w 1506583"/>
              <a:gd name="connsiteY4" fmla="*/ 1879600 h 3120573"/>
              <a:gd name="connsiteX5" fmla="*/ 1503680 w 1506583"/>
              <a:gd name="connsiteY5" fmla="*/ 1574800 h 3120573"/>
              <a:gd name="connsiteX6" fmla="*/ 1391920 w 1506583"/>
              <a:gd name="connsiteY6" fmla="*/ 1290320 h 3120573"/>
              <a:gd name="connsiteX7" fmla="*/ 992090 w 1506583"/>
              <a:gd name="connsiteY7" fmla="*/ 914400 h 3120573"/>
              <a:gd name="connsiteX8" fmla="*/ 586759 w 1506583"/>
              <a:gd name="connsiteY8" fmla="*/ 887205 h 3120573"/>
              <a:gd name="connsiteX9" fmla="*/ 615023 w 1506583"/>
              <a:gd name="connsiteY9" fmla="*/ 305 h 3120573"/>
              <a:gd name="connsiteX10" fmla="*/ 0 w 1506583"/>
              <a:gd name="connsiteY10" fmla="*/ 0 h 3120573"/>
              <a:gd name="connsiteX0" fmla="*/ 1072606 w 1724298"/>
              <a:gd name="connsiteY0" fmla="*/ 3120573 h 3120573"/>
              <a:gd name="connsiteX1" fmla="*/ 1724298 w 1724298"/>
              <a:gd name="connsiteY1" fmla="*/ 2329544 h 3120573"/>
              <a:gd name="connsiteX2" fmla="*/ 1168400 w 1724298"/>
              <a:gd name="connsiteY2" fmla="*/ 2428240 h 3120573"/>
              <a:gd name="connsiteX3" fmla="*/ 1371600 w 1724298"/>
              <a:gd name="connsiteY3" fmla="*/ 2184400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24298"/>
              <a:gd name="connsiteY0" fmla="*/ 3120573 h 3120573"/>
              <a:gd name="connsiteX1" fmla="*/ 1724298 w 1724298"/>
              <a:gd name="connsiteY1" fmla="*/ 2329544 h 3120573"/>
              <a:gd name="connsiteX2" fmla="*/ 1647371 w 1724298"/>
              <a:gd name="connsiteY2" fmla="*/ 2199640 h 3120573"/>
              <a:gd name="connsiteX3" fmla="*/ 1371600 w 1724298"/>
              <a:gd name="connsiteY3" fmla="*/ 2184400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24298"/>
              <a:gd name="connsiteY0" fmla="*/ 3120573 h 3120573"/>
              <a:gd name="connsiteX1" fmla="*/ 1724298 w 1724298"/>
              <a:gd name="connsiteY1" fmla="*/ 2329544 h 3120573"/>
              <a:gd name="connsiteX2" fmla="*/ 1647371 w 1724298"/>
              <a:gd name="connsiteY2" fmla="*/ 2199640 h 3120573"/>
              <a:gd name="connsiteX3" fmla="*/ 1491342 w 1724298"/>
              <a:gd name="connsiteY3" fmla="*/ 2119086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99771"/>
              <a:gd name="connsiteY0" fmla="*/ 3120573 h 3120573"/>
              <a:gd name="connsiteX1" fmla="*/ 1724298 w 1799771"/>
              <a:gd name="connsiteY1" fmla="*/ 2329544 h 3120573"/>
              <a:gd name="connsiteX2" fmla="*/ 1799771 w 1799771"/>
              <a:gd name="connsiteY2" fmla="*/ 2058126 h 3120573"/>
              <a:gd name="connsiteX3" fmla="*/ 1491342 w 1799771"/>
              <a:gd name="connsiteY3" fmla="*/ 2119086 h 3120573"/>
              <a:gd name="connsiteX4" fmla="*/ 1473200 w 1799771"/>
              <a:gd name="connsiteY4" fmla="*/ 1879600 h 3120573"/>
              <a:gd name="connsiteX5" fmla="*/ 1503680 w 1799771"/>
              <a:gd name="connsiteY5" fmla="*/ 1574800 h 3120573"/>
              <a:gd name="connsiteX6" fmla="*/ 1391920 w 1799771"/>
              <a:gd name="connsiteY6" fmla="*/ 1290320 h 3120573"/>
              <a:gd name="connsiteX7" fmla="*/ 992090 w 1799771"/>
              <a:gd name="connsiteY7" fmla="*/ 914400 h 3120573"/>
              <a:gd name="connsiteX8" fmla="*/ 586759 w 1799771"/>
              <a:gd name="connsiteY8" fmla="*/ 887205 h 3120573"/>
              <a:gd name="connsiteX9" fmla="*/ 615023 w 1799771"/>
              <a:gd name="connsiteY9" fmla="*/ 305 h 3120573"/>
              <a:gd name="connsiteX10" fmla="*/ 0 w 1799771"/>
              <a:gd name="connsiteY10" fmla="*/ 0 h 3120573"/>
              <a:gd name="connsiteX0" fmla="*/ 1072606 w 1811384"/>
              <a:gd name="connsiteY0" fmla="*/ 3120573 h 3120573"/>
              <a:gd name="connsiteX1" fmla="*/ 1811384 w 1811384"/>
              <a:gd name="connsiteY1" fmla="*/ 2536373 h 3120573"/>
              <a:gd name="connsiteX2" fmla="*/ 1799771 w 1811384"/>
              <a:gd name="connsiteY2" fmla="*/ 2058126 h 3120573"/>
              <a:gd name="connsiteX3" fmla="*/ 1491342 w 1811384"/>
              <a:gd name="connsiteY3" fmla="*/ 2119086 h 3120573"/>
              <a:gd name="connsiteX4" fmla="*/ 1473200 w 1811384"/>
              <a:gd name="connsiteY4" fmla="*/ 1879600 h 3120573"/>
              <a:gd name="connsiteX5" fmla="*/ 1503680 w 1811384"/>
              <a:gd name="connsiteY5" fmla="*/ 1574800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473200 w 1970314"/>
              <a:gd name="connsiteY4" fmla="*/ 1879600 h 3120573"/>
              <a:gd name="connsiteX5" fmla="*/ 1503680 w 1970314"/>
              <a:gd name="connsiteY5" fmla="*/ 1574800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919515 w 1970314"/>
              <a:gd name="connsiteY4" fmla="*/ 1520371 h 3120573"/>
              <a:gd name="connsiteX5" fmla="*/ 1503680 w 1970314"/>
              <a:gd name="connsiteY5" fmla="*/ 1574800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919515 w 1970314"/>
              <a:gd name="connsiteY4" fmla="*/ 1520371 h 3120573"/>
              <a:gd name="connsiteX5" fmla="*/ 1416594 w 1970314"/>
              <a:gd name="connsiteY5" fmla="*/ 1433286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397001 w 1970314"/>
              <a:gd name="connsiteY4" fmla="*/ 1781628 h 3120573"/>
              <a:gd name="connsiteX5" fmla="*/ 1416594 w 1970314"/>
              <a:gd name="connsiteY5" fmla="*/ 1433286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811384"/>
              <a:gd name="connsiteY0" fmla="*/ 3120573 h 3120573"/>
              <a:gd name="connsiteX1" fmla="*/ 1811384 w 1811384"/>
              <a:gd name="connsiteY1" fmla="*/ 2536373 h 3120573"/>
              <a:gd name="connsiteX2" fmla="*/ 1799771 w 1811384"/>
              <a:gd name="connsiteY2" fmla="*/ 2058126 h 3120573"/>
              <a:gd name="connsiteX3" fmla="*/ 1426028 w 1811384"/>
              <a:gd name="connsiteY3" fmla="*/ 1966687 h 3120573"/>
              <a:gd name="connsiteX4" fmla="*/ 1397001 w 1811384"/>
              <a:gd name="connsiteY4" fmla="*/ 1781628 h 3120573"/>
              <a:gd name="connsiteX5" fmla="*/ 1416594 w 1811384"/>
              <a:gd name="connsiteY5" fmla="*/ 1433286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416594 w 1811384"/>
              <a:gd name="connsiteY5" fmla="*/ 1433286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783806 w 1811384"/>
              <a:gd name="connsiteY6" fmla="*/ 822234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783806 w 1811384"/>
              <a:gd name="connsiteY6" fmla="*/ 822234 h 3120573"/>
              <a:gd name="connsiteX7" fmla="*/ 1242462 w 1811384"/>
              <a:gd name="connsiteY7" fmla="*/ 653142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935102 w 1811384"/>
              <a:gd name="connsiteY8" fmla="*/ 669491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38943 w 1811384"/>
              <a:gd name="connsiteY3" fmla="*/ 18578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301206 w 1811384"/>
              <a:gd name="connsiteY0" fmla="*/ 3077030 h 3077030"/>
              <a:gd name="connsiteX1" fmla="*/ 1811384 w 1811384"/>
              <a:gd name="connsiteY1" fmla="*/ 2536373 h 3077030"/>
              <a:gd name="connsiteX2" fmla="*/ 1582057 w 1811384"/>
              <a:gd name="connsiteY2" fmla="*/ 2123440 h 3077030"/>
              <a:gd name="connsiteX3" fmla="*/ 1338943 w 1811384"/>
              <a:gd name="connsiteY3" fmla="*/ 1857829 h 3077030"/>
              <a:gd name="connsiteX4" fmla="*/ 1516744 w 1811384"/>
              <a:gd name="connsiteY4" fmla="*/ 1607457 h 3077030"/>
              <a:gd name="connsiteX5" fmla="*/ 1677851 w 1811384"/>
              <a:gd name="connsiteY5" fmla="*/ 1226458 h 3077030"/>
              <a:gd name="connsiteX6" fmla="*/ 1587863 w 1811384"/>
              <a:gd name="connsiteY6" fmla="*/ 854891 h 3077030"/>
              <a:gd name="connsiteX7" fmla="*/ 1242462 w 1811384"/>
              <a:gd name="connsiteY7" fmla="*/ 653142 h 3077030"/>
              <a:gd name="connsiteX8" fmla="*/ 935102 w 1811384"/>
              <a:gd name="connsiteY8" fmla="*/ 669491 h 3077030"/>
              <a:gd name="connsiteX9" fmla="*/ 930708 w 1811384"/>
              <a:gd name="connsiteY9" fmla="*/ 305 h 3077030"/>
              <a:gd name="connsiteX10" fmla="*/ 0 w 1811384"/>
              <a:gd name="connsiteY10"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516744 w 1811384"/>
              <a:gd name="connsiteY3" fmla="*/ 1607457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516744 w 1811384"/>
              <a:gd name="connsiteY3" fmla="*/ 1607457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743165 w 1811384"/>
              <a:gd name="connsiteY4" fmla="*/ 1237343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743165 w 1811384"/>
              <a:gd name="connsiteY4" fmla="*/ 1237343 h 3077030"/>
              <a:gd name="connsiteX5" fmla="*/ 1587863 w 1811384"/>
              <a:gd name="connsiteY5" fmla="*/ 854891 h 3077030"/>
              <a:gd name="connsiteX6" fmla="*/ 1253348 w 1811384"/>
              <a:gd name="connsiteY6" fmla="*/ 674914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745344 w 1811384"/>
              <a:gd name="connsiteY3" fmla="*/ 1618343 h 3077030"/>
              <a:gd name="connsiteX4" fmla="*/ 1743165 w 1811384"/>
              <a:gd name="connsiteY4" fmla="*/ 1237343 h 3077030"/>
              <a:gd name="connsiteX5" fmla="*/ 1587863 w 1811384"/>
              <a:gd name="connsiteY5" fmla="*/ 854891 h 3077030"/>
              <a:gd name="connsiteX6" fmla="*/ 1253348 w 1811384"/>
              <a:gd name="connsiteY6" fmla="*/ 674914 h 3077030"/>
              <a:gd name="connsiteX7" fmla="*/ 935102 w 1811384"/>
              <a:gd name="connsiteY7" fmla="*/ 669491 h 3077030"/>
              <a:gd name="connsiteX8" fmla="*/ 930708 w 1811384"/>
              <a:gd name="connsiteY8" fmla="*/ 305 h 3077030"/>
              <a:gd name="connsiteX9" fmla="*/ 0 w 1811384"/>
              <a:gd name="connsiteY9" fmla="*/ 0 h 3077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11384" h="3077030">
                <a:moveTo>
                  <a:pt x="1301206" y="3077030"/>
                </a:moveTo>
                <a:lnTo>
                  <a:pt x="1811384" y="2536373"/>
                </a:lnTo>
                <a:lnTo>
                  <a:pt x="1582057" y="2123440"/>
                </a:lnTo>
                <a:cubicBezTo>
                  <a:pt x="1554722" y="2142792"/>
                  <a:pt x="1729378" y="1767840"/>
                  <a:pt x="1745344" y="1618343"/>
                </a:cubicBezTo>
                <a:cubicBezTo>
                  <a:pt x="1744618" y="1505858"/>
                  <a:pt x="1743891" y="1349828"/>
                  <a:pt x="1743165" y="1237343"/>
                </a:cubicBezTo>
                <a:lnTo>
                  <a:pt x="1587863" y="854891"/>
                </a:lnTo>
                <a:lnTo>
                  <a:pt x="1253348" y="674914"/>
                </a:lnTo>
                <a:lnTo>
                  <a:pt x="935102" y="669491"/>
                </a:lnTo>
                <a:cubicBezTo>
                  <a:pt x="933637" y="446429"/>
                  <a:pt x="932173" y="223367"/>
                  <a:pt x="930708" y="305"/>
                </a:cubicBezTo>
                <a:lnTo>
                  <a:pt x="0" y="0"/>
                </a:lnTo>
              </a:path>
            </a:pathLst>
          </a:custGeom>
          <a:noFill/>
          <a:ln w="508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5-Point Star 60">
            <a:extLst>
              <a:ext uri="{FF2B5EF4-FFF2-40B4-BE49-F238E27FC236}">
                <a16:creationId xmlns:a16="http://schemas.microsoft.com/office/drawing/2014/main" id="{C73A5269-B898-D940-984E-4C5D83EE0BE1}"/>
              </a:ext>
            </a:extLst>
          </p:cNvPr>
          <p:cNvSpPr/>
          <p:nvPr/>
        </p:nvSpPr>
        <p:spPr>
          <a:xfrm>
            <a:off x="1912047" y="1643172"/>
            <a:ext cx="467797" cy="343550"/>
          </a:xfrm>
          <a:prstGeom prst="star5">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262639" y="4714146"/>
            <a:ext cx="3064752" cy="6644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Rectangle 47"/>
          <p:cNvSpPr/>
          <p:nvPr/>
        </p:nvSpPr>
        <p:spPr>
          <a:xfrm>
            <a:off x="213598" y="5733017"/>
            <a:ext cx="1627114" cy="10741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48">
            <a:extLst>
              <a:ext uri="{FF2B5EF4-FFF2-40B4-BE49-F238E27FC236}">
                <a16:creationId xmlns:a16="http://schemas.microsoft.com/office/drawing/2014/main" id="{E7285E97-57B7-4C45-B6AD-F0F0829A97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34472" y="6200189"/>
            <a:ext cx="416817" cy="444876"/>
          </a:xfrm>
          <a:prstGeom prst="rect">
            <a:avLst/>
          </a:prstGeom>
          <a:solidFill>
            <a:schemeClr val="bg1"/>
          </a:solidFill>
        </p:spPr>
      </p:pic>
      <p:sp>
        <p:nvSpPr>
          <p:cNvPr id="50" name="TextBox 49"/>
          <p:cNvSpPr txBox="1"/>
          <p:nvPr/>
        </p:nvSpPr>
        <p:spPr>
          <a:xfrm>
            <a:off x="736340" y="6477062"/>
            <a:ext cx="689612" cy="338554"/>
          </a:xfrm>
          <a:prstGeom prst="rect">
            <a:avLst/>
          </a:prstGeom>
          <a:noFill/>
        </p:spPr>
        <p:txBody>
          <a:bodyPr wrap="none" rtlCol="0">
            <a:spAutoFit/>
          </a:bodyPr>
          <a:lstStyle/>
          <a:p>
            <a:r>
              <a:rPr lang="en-US" sz="1600" dirty="0" err="1"/>
              <a:t>Yb</a:t>
            </a:r>
            <a:r>
              <a:rPr lang="en-US" sz="1600" dirty="0"/>
              <a:t> lab</a:t>
            </a:r>
          </a:p>
        </p:txBody>
      </p:sp>
      <p:sp>
        <p:nvSpPr>
          <p:cNvPr id="51" name="Double Bracket 50"/>
          <p:cNvSpPr/>
          <p:nvPr/>
        </p:nvSpPr>
        <p:spPr>
          <a:xfrm>
            <a:off x="353831" y="6289638"/>
            <a:ext cx="412533" cy="257423"/>
          </a:xfrm>
          <a:prstGeom prst="bracketPair">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p:cNvSpPr txBox="1"/>
          <p:nvPr/>
        </p:nvSpPr>
        <p:spPr>
          <a:xfrm>
            <a:off x="288937" y="5857389"/>
            <a:ext cx="535724" cy="307777"/>
          </a:xfrm>
          <a:prstGeom prst="rect">
            <a:avLst/>
          </a:prstGeom>
          <a:solidFill>
            <a:schemeClr val="tx1"/>
          </a:solidFill>
        </p:spPr>
        <p:txBody>
          <a:bodyPr wrap="none" rtlCol="0">
            <a:spAutoFit/>
          </a:bodyPr>
          <a:lstStyle/>
          <a:p>
            <a:pPr algn="ctr"/>
            <a:r>
              <a:rPr lang="en-US" sz="1400">
                <a:solidFill>
                  <a:schemeClr val="bg1"/>
                </a:solidFill>
              </a:rPr>
              <a:t>laser</a:t>
            </a:r>
          </a:p>
        </p:txBody>
      </p:sp>
      <p:cxnSp>
        <p:nvCxnSpPr>
          <p:cNvPr id="53" name="Elbow Connector 52"/>
          <p:cNvCxnSpPr>
            <a:stCxn id="52" idx="3"/>
            <a:endCxn id="49" idx="1"/>
          </p:cNvCxnSpPr>
          <p:nvPr/>
        </p:nvCxnSpPr>
        <p:spPr>
          <a:xfrm>
            <a:off x="824661" y="6011278"/>
            <a:ext cx="509811" cy="411349"/>
          </a:xfrm>
          <a:prstGeom prst="bentConnector3">
            <a:avLst>
              <a:gd name="adj1" fmla="val 50000"/>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Elbow Connector 53"/>
          <p:cNvCxnSpPr>
            <a:stCxn id="49" idx="1"/>
            <a:endCxn id="51" idx="3"/>
          </p:cNvCxnSpPr>
          <p:nvPr/>
        </p:nvCxnSpPr>
        <p:spPr>
          <a:xfrm rot="10800000">
            <a:off x="766364" y="6418351"/>
            <a:ext cx="568108" cy="4277"/>
          </a:xfrm>
          <a:prstGeom prst="bentConnector3">
            <a:avLst>
              <a:gd name="adj1" fmla="val 50000"/>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1927724" y="5730585"/>
            <a:ext cx="1723718" cy="10766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Picture 55">
            <a:extLst>
              <a:ext uri="{FF2B5EF4-FFF2-40B4-BE49-F238E27FC236}">
                <a16:creationId xmlns:a16="http://schemas.microsoft.com/office/drawing/2014/main" id="{E7285E97-57B7-4C45-B6AD-F0F0829A977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26903" y="6256403"/>
            <a:ext cx="435961" cy="465309"/>
          </a:xfrm>
          <a:prstGeom prst="rect">
            <a:avLst/>
          </a:prstGeom>
          <a:solidFill>
            <a:schemeClr val="bg1"/>
          </a:solidFill>
        </p:spPr>
      </p:pic>
      <p:sp>
        <p:nvSpPr>
          <p:cNvPr id="58" name="TextBox 57"/>
          <p:cNvSpPr txBox="1"/>
          <p:nvPr/>
        </p:nvSpPr>
        <p:spPr>
          <a:xfrm>
            <a:off x="2469154" y="6519446"/>
            <a:ext cx="715260" cy="338554"/>
          </a:xfrm>
          <a:prstGeom prst="rect">
            <a:avLst/>
          </a:prstGeom>
          <a:noFill/>
        </p:spPr>
        <p:txBody>
          <a:bodyPr wrap="none" rtlCol="0">
            <a:spAutoFit/>
          </a:bodyPr>
          <a:lstStyle/>
          <a:p>
            <a:r>
              <a:rPr lang="en-US" sz="1600" dirty="0"/>
              <a:t>Al</a:t>
            </a:r>
            <a:r>
              <a:rPr lang="en-US" sz="1600" baseline="30000" dirty="0"/>
              <a:t>+</a:t>
            </a:r>
            <a:r>
              <a:rPr lang="en-US" sz="1600" dirty="0"/>
              <a:t> lab</a:t>
            </a:r>
          </a:p>
        </p:txBody>
      </p:sp>
      <p:sp>
        <p:nvSpPr>
          <p:cNvPr id="60" name="Double Bracket 59"/>
          <p:cNvSpPr/>
          <p:nvPr/>
        </p:nvSpPr>
        <p:spPr>
          <a:xfrm>
            <a:off x="2063315" y="6333032"/>
            <a:ext cx="393760" cy="292172"/>
          </a:xfrm>
          <a:prstGeom prst="bracketPair">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TextBox 83"/>
          <p:cNvSpPr txBox="1"/>
          <p:nvPr/>
        </p:nvSpPr>
        <p:spPr>
          <a:xfrm>
            <a:off x="2016239" y="5908189"/>
            <a:ext cx="535724" cy="307777"/>
          </a:xfrm>
          <a:prstGeom prst="rect">
            <a:avLst/>
          </a:prstGeom>
          <a:solidFill>
            <a:schemeClr val="tx1"/>
          </a:solidFill>
        </p:spPr>
        <p:txBody>
          <a:bodyPr wrap="none" rtlCol="0">
            <a:spAutoFit/>
          </a:bodyPr>
          <a:lstStyle/>
          <a:p>
            <a:pPr algn="ctr"/>
            <a:r>
              <a:rPr lang="en-US" sz="1400">
                <a:solidFill>
                  <a:schemeClr val="bg1"/>
                </a:solidFill>
              </a:rPr>
              <a:t>laser</a:t>
            </a:r>
          </a:p>
        </p:txBody>
      </p:sp>
      <p:cxnSp>
        <p:nvCxnSpPr>
          <p:cNvPr id="85" name="Elbow Connector 84"/>
          <p:cNvCxnSpPr>
            <a:stCxn id="84" idx="3"/>
          </p:cNvCxnSpPr>
          <p:nvPr/>
        </p:nvCxnSpPr>
        <p:spPr>
          <a:xfrm>
            <a:off x="2551963" y="6062078"/>
            <a:ext cx="542666" cy="419708"/>
          </a:xfrm>
          <a:prstGeom prst="bentConnector3">
            <a:avLst>
              <a:gd name="adj1" fmla="val 50000"/>
            </a:avLst>
          </a:prstGeom>
          <a:ln w="28575">
            <a:solidFill>
              <a:srgbClr val="2314ED"/>
            </a:solidFill>
            <a:tailEnd type="triangle"/>
          </a:ln>
        </p:spPr>
        <p:style>
          <a:lnRef idx="1">
            <a:schemeClr val="accent1"/>
          </a:lnRef>
          <a:fillRef idx="0">
            <a:schemeClr val="accent1"/>
          </a:fillRef>
          <a:effectRef idx="0">
            <a:schemeClr val="accent1"/>
          </a:effectRef>
          <a:fontRef idx="minor">
            <a:schemeClr val="tx1"/>
          </a:fontRef>
        </p:style>
      </p:cxnSp>
      <p:cxnSp>
        <p:nvCxnSpPr>
          <p:cNvPr id="86" name="Elbow Connector 85"/>
          <p:cNvCxnSpPr>
            <a:endCxn id="60" idx="3"/>
          </p:cNvCxnSpPr>
          <p:nvPr/>
        </p:nvCxnSpPr>
        <p:spPr>
          <a:xfrm rot="10800000" flipV="1">
            <a:off x="2457075" y="6479118"/>
            <a:ext cx="612154" cy="0"/>
          </a:xfrm>
          <a:prstGeom prst="bentConnector3">
            <a:avLst>
              <a:gd name="adj1" fmla="val 50000"/>
            </a:avLst>
          </a:prstGeom>
          <a:ln w="28575">
            <a:solidFill>
              <a:srgbClr val="2314ED"/>
            </a:solidFill>
            <a:tailEnd type="triangle"/>
          </a:ln>
        </p:spPr>
        <p:style>
          <a:lnRef idx="1">
            <a:schemeClr val="accent1"/>
          </a:lnRef>
          <a:fillRef idx="0">
            <a:schemeClr val="accent1"/>
          </a:fillRef>
          <a:effectRef idx="0">
            <a:schemeClr val="accent1"/>
          </a:effectRef>
          <a:fontRef idx="minor">
            <a:schemeClr val="tx1"/>
          </a:fontRef>
        </p:style>
      </p:cxnSp>
      <p:grpSp>
        <p:nvGrpSpPr>
          <p:cNvPr id="97" name="Group 96"/>
          <p:cNvGrpSpPr/>
          <p:nvPr/>
        </p:nvGrpSpPr>
        <p:grpSpPr>
          <a:xfrm>
            <a:off x="294913" y="4872220"/>
            <a:ext cx="1453457" cy="424884"/>
            <a:chOff x="6711597" y="4267530"/>
            <a:chExt cx="1453457" cy="541324"/>
          </a:xfrm>
        </p:grpSpPr>
        <p:grpSp>
          <p:nvGrpSpPr>
            <p:cNvPr id="98" name="Group 54">
              <a:extLst>
                <a:ext uri="{FF2B5EF4-FFF2-40B4-BE49-F238E27FC236}">
                  <a16:creationId xmlns:a16="http://schemas.microsoft.com/office/drawing/2014/main" id="{3BE092CF-6DA6-404C-9AE0-7C275CB6957C}"/>
                </a:ext>
              </a:extLst>
            </p:cNvPr>
            <p:cNvGrpSpPr>
              <a:grpSpLocks/>
            </p:cNvGrpSpPr>
            <p:nvPr/>
          </p:nvGrpSpPr>
          <p:grpSpPr bwMode="auto">
            <a:xfrm>
              <a:off x="6711597" y="4267530"/>
              <a:ext cx="1453457" cy="541324"/>
              <a:chOff x="1585" y="2103"/>
              <a:chExt cx="1968" cy="496"/>
            </a:xfrm>
          </p:grpSpPr>
          <p:sp>
            <p:nvSpPr>
              <p:cNvPr id="100" name="Freeform 2">
                <a:extLst>
                  <a:ext uri="{FF2B5EF4-FFF2-40B4-BE49-F238E27FC236}">
                    <a16:creationId xmlns:a16="http://schemas.microsoft.com/office/drawing/2014/main" id="{8D98D71E-1031-2244-9DA3-8F48F2C62285}"/>
                  </a:ext>
                </a:extLst>
              </p:cNvPr>
              <p:cNvSpPr>
                <a:spLocks/>
              </p:cNvSpPr>
              <p:nvPr/>
            </p:nvSpPr>
            <p:spPr bwMode="auto">
              <a:xfrm>
                <a:off x="1585" y="2108"/>
                <a:ext cx="1968" cy="486"/>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n w="19050">
                <a:solidFill>
                  <a:schemeClr val="bg1"/>
                </a:solidFill>
              </a:ln>
              <a:extLst>
                <a:ext uri="{91240B29-F687-4f45-9708-019B960494DF}">
                  <a14:hiddenLine xmlns:a14="http://schemas.microsoft.com/office/drawing/2010/main" xmlns="" w="76200" cap="flat" cmpd="sng">
                    <a:solidFill>
                      <a:schemeClr val="tx1"/>
                    </a:solidFill>
                    <a:round/>
                    <a:headEnd type="none" w="med" len="med"/>
                    <a:tailEnd type="none" w="med" len="med"/>
                  </a14:hiddenLine>
                </a:ext>
              </a:extLst>
            </p:spPr>
            <p:txBody>
              <a:bodyPr lIns="0" tIns="0" rIns="0" bIns="0"/>
              <a:lstStyle/>
              <a:p>
                <a:endParaRPr lang="en-US"/>
              </a:p>
            </p:txBody>
          </p:sp>
          <p:sp>
            <p:nvSpPr>
              <p:cNvPr id="102" name="Line 3">
                <a:extLst>
                  <a:ext uri="{FF2B5EF4-FFF2-40B4-BE49-F238E27FC236}">
                    <a16:creationId xmlns:a16="http://schemas.microsoft.com/office/drawing/2014/main" id="{915CD45A-010C-2141-9EDD-0FDDBBBE7444}"/>
                  </a:ext>
                </a:extLst>
              </p:cNvPr>
              <p:cNvSpPr>
                <a:spLocks noChangeShapeType="1"/>
              </p:cNvSpPr>
              <p:nvPr/>
            </p:nvSpPr>
            <p:spPr bwMode="auto">
              <a:xfrm flipH="1">
                <a:off x="3544"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3" name="Line 4">
                <a:extLst>
                  <a:ext uri="{FF2B5EF4-FFF2-40B4-BE49-F238E27FC236}">
                    <a16:creationId xmlns:a16="http://schemas.microsoft.com/office/drawing/2014/main" id="{072D79D6-DBE6-0A45-B169-E2F9384BF906}"/>
                  </a:ext>
                </a:extLst>
              </p:cNvPr>
              <p:cNvSpPr>
                <a:spLocks noChangeShapeType="1"/>
              </p:cNvSpPr>
              <p:nvPr/>
            </p:nvSpPr>
            <p:spPr bwMode="auto">
              <a:xfrm flipH="1">
                <a:off x="3442"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4" name="Line 5">
                <a:extLst>
                  <a:ext uri="{FF2B5EF4-FFF2-40B4-BE49-F238E27FC236}">
                    <a16:creationId xmlns:a16="http://schemas.microsoft.com/office/drawing/2014/main" id="{2667C4EF-96EF-3340-B48D-0085B2EFB1B7}"/>
                  </a:ext>
                </a:extLst>
              </p:cNvPr>
              <p:cNvSpPr>
                <a:spLocks noChangeShapeType="1"/>
              </p:cNvSpPr>
              <p:nvPr/>
            </p:nvSpPr>
            <p:spPr bwMode="auto">
              <a:xfrm flipH="1">
                <a:off x="3342"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5" name="Line 6">
                <a:extLst>
                  <a:ext uri="{FF2B5EF4-FFF2-40B4-BE49-F238E27FC236}">
                    <a16:creationId xmlns:a16="http://schemas.microsoft.com/office/drawing/2014/main" id="{FD03609B-0EE2-5843-AE10-85E5A183CA5C}"/>
                  </a:ext>
                </a:extLst>
              </p:cNvPr>
              <p:cNvSpPr>
                <a:spLocks noChangeShapeType="1"/>
              </p:cNvSpPr>
              <p:nvPr/>
            </p:nvSpPr>
            <p:spPr bwMode="auto">
              <a:xfrm flipH="1">
                <a:off x="3239"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6" name="Line 7">
                <a:extLst>
                  <a:ext uri="{FF2B5EF4-FFF2-40B4-BE49-F238E27FC236}">
                    <a16:creationId xmlns:a16="http://schemas.microsoft.com/office/drawing/2014/main" id="{7B4B0470-B466-0A4D-A065-40FE74124160}"/>
                  </a:ext>
                </a:extLst>
              </p:cNvPr>
              <p:cNvSpPr>
                <a:spLocks noChangeShapeType="1"/>
              </p:cNvSpPr>
              <p:nvPr/>
            </p:nvSpPr>
            <p:spPr bwMode="auto">
              <a:xfrm flipH="1">
                <a:off x="3138"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7" name="Line 8">
                <a:extLst>
                  <a:ext uri="{FF2B5EF4-FFF2-40B4-BE49-F238E27FC236}">
                    <a16:creationId xmlns:a16="http://schemas.microsoft.com/office/drawing/2014/main" id="{890C9703-AF09-3141-BB9B-9632AED2786D}"/>
                  </a:ext>
                </a:extLst>
              </p:cNvPr>
              <p:cNvSpPr>
                <a:spLocks noChangeShapeType="1"/>
              </p:cNvSpPr>
              <p:nvPr/>
            </p:nvSpPr>
            <p:spPr bwMode="auto">
              <a:xfrm flipH="1">
                <a:off x="3036"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8" name="Line 9">
                <a:extLst>
                  <a:ext uri="{FF2B5EF4-FFF2-40B4-BE49-F238E27FC236}">
                    <a16:creationId xmlns:a16="http://schemas.microsoft.com/office/drawing/2014/main" id="{543840E9-91FD-304B-8A6D-36EB929B1246}"/>
                  </a:ext>
                </a:extLst>
              </p:cNvPr>
              <p:cNvSpPr>
                <a:spLocks noChangeShapeType="1"/>
              </p:cNvSpPr>
              <p:nvPr/>
            </p:nvSpPr>
            <p:spPr bwMode="auto">
              <a:xfrm flipH="1">
                <a:off x="2935"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9" name="Line 10">
                <a:extLst>
                  <a:ext uri="{FF2B5EF4-FFF2-40B4-BE49-F238E27FC236}">
                    <a16:creationId xmlns:a16="http://schemas.microsoft.com/office/drawing/2014/main" id="{A036449E-6C36-BE4D-9EBA-93B87CBED374}"/>
                  </a:ext>
                </a:extLst>
              </p:cNvPr>
              <p:cNvSpPr>
                <a:spLocks noChangeShapeType="1"/>
              </p:cNvSpPr>
              <p:nvPr/>
            </p:nvSpPr>
            <p:spPr bwMode="auto">
              <a:xfrm flipH="1">
                <a:off x="2833"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0" name="Line 11">
                <a:extLst>
                  <a:ext uri="{FF2B5EF4-FFF2-40B4-BE49-F238E27FC236}">
                    <a16:creationId xmlns:a16="http://schemas.microsoft.com/office/drawing/2014/main" id="{83275C8D-A8F8-EC42-9F00-754AB4F4D94B}"/>
                  </a:ext>
                </a:extLst>
              </p:cNvPr>
              <p:cNvSpPr>
                <a:spLocks noChangeShapeType="1"/>
              </p:cNvSpPr>
              <p:nvPr/>
            </p:nvSpPr>
            <p:spPr bwMode="auto">
              <a:xfrm flipH="1">
                <a:off x="2732"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1" name="Line 12">
                <a:extLst>
                  <a:ext uri="{FF2B5EF4-FFF2-40B4-BE49-F238E27FC236}">
                    <a16:creationId xmlns:a16="http://schemas.microsoft.com/office/drawing/2014/main" id="{FD0C4309-75A7-8D41-AFFE-117F57054DBB}"/>
                  </a:ext>
                </a:extLst>
              </p:cNvPr>
              <p:cNvSpPr>
                <a:spLocks noChangeShapeType="1"/>
              </p:cNvSpPr>
              <p:nvPr/>
            </p:nvSpPr>
            <p:spPr bwMode="auto">
              <a:xfrm flipH="1">
                <a:off x="2630"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2" name="Line 13">
                <a:extLst>
                  <a:ext uri="{FF2B5EF4-FFF2-40B4-BE49-F238E27FC236}">
                    <a16:creationId xmlns:a16="http://schemas.microsoft.com/office/drawing/2014/main" id="{740E6373-A425-D646-8B99-DBA717BC4B66}"/>
                  </a:ext>
                </a:extLst>
              </p:cNvPr>
              <p:cNvSpPr>
                <a:spLocks noChangeShapeType="1"/>
              </p:cNvSpPr>
              <p:nvPr/>
            </p:nvSpPr>
            <p:spPr bwMode="auto">
              <a:xfrm flipH="1">
                <a:off x="2529"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3" name="Line 14">
                <a:extLst>
                  <a:ext uri="{FF2B5EF4-FFF2-40B4-BE49-F238E27FC236}">
                    <a16:creationId xmlns:a16="http://schemas.microsoft.com/office/drawing/2014/main" id="{E311DADF-70ED-964A-810E-C5197F20857D}"/>
                  </a:ext>
                </a:extLst>
              </p:cNvPr>
              <p:cNvSpPr>
                <a:spLocks noChangeShapeType="1"/>
              </p:cNvSpPr>
              <p:nvPr/>
            </p:nvSpPr>
            <p:spPr bwMode="auto">
              <a:xfrm flipH="1">
                <a:off x="2427"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4" name="Line 15">
                <a:extLst>
                  <a:ext uri="{FF2B5EF4-FFF2-40B4-BE49-F238E27FC236}">
                    <a16:creationId xmlns:a16="http://schemas.microsoft.com/office/drawing/2014/main" id="{B1F512EB-9414-B342-A7BE-51DEB6B360EE}"/>
                  </a:ext>
                </a:extLst>
              </p:cNvPr>
              <p:cNvSpPr>
                <a:spLocks noChangeShapeType="1"/>
              </p:cNvSpPr>
              <p:nvPr/>
            </p:nvSpPr>
            <p:spPr bwMode="auto">
              <a:xfrm flipH="1">
                <a:off x="2326"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5" name="Line 16">
                <a:extLst>
                  <a:ext uri="{FF2B5EF4-FFF2-40B4-BE49-F238E27FC236}">
                    <a16:creationId xmlns:a16="http://schemas.microsoft.com/office/drawing/2014/main" id="{AE530FF6-6B2F-B740-856F-B9D769987EB9}"/>
                  </a:ext>
                </a:extLst>
              </p:cNvPr>
              <p:cNvSpPr>
                <a:spLocks noChangeShapeType="1"/>
              </p:cNvSpPr>
              <p:nvPr/>
            </p:nvSpPr>
            <p:spPr bwMode="auto">
              <a:xfrm flipH="1">
                <a:off x="2225"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6" name="Line 17">
                <a:extLst>
                  <a:ext uri="{FF2B5EF4-FFF2-40B4-BE49-F238E27FC236}">
                    <a16:creationId xmlns:a16="http://schemas.microsoft.com/office/drawing/2014/main" id="{EEDFA700-BA9A-5942-9788-2035FCBB4FCA}"/>
                  </a:ext>
                </a:extLst>
              </p:cNvPr>
              <p:cNvSpPr>
                <a:spLocks noChangeShapeType="1"/>
              </p:cNvSpPr>
              <p:nvPr/>
            </p:nvSpPr>
            <p:spPr bwMode="auto">
              <a:xfrm flipH="1">
                <a:off x="2123"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7" name="Line 18">
                <a:extLst>
                  <a:ext uri="{FF2B5EF4-FFF2-40B4-BE49-F238E27FC236}">
                    <a16:creationId xmlns:a16="http://schemas.microsoft.com/office/drawing/2014/main" id="{6C793D44-D7FD-BC42-99EA-71DDF37707E8}"/>
                  </a:ext>
                </a:extLst>
              </p:cNvPr>
              <p:cNvSpPr>
                <a:spLocks noChangeShapeType="1"/>
              </p:cNvSpPr>
              <p:nvPr/>
            </p:nvSpPr>
            <p:spPr bwMode="auto">
              <a:xfrm flipH="1">
                <a:off x="2021"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8" name="Line 19">
                <a:extLst>
                  <a:ext uri="{FF2B5EF4-FFF2-40B4-BE49-F238E27FC236}">
                    <a16:creationId xmlns:a16="http://schemas.microsoft.com/office/drawing/2014/main" id="{47850104-822A-C54F-9472-A602F96384C2}"/>
                  </a:ext>
                </a:extLst>
              </p:cNvPr>
              <p:cNvSpPr>
                <a:spLocks noChangeShapeType="1"/>
              </p:cNvSpPr>
              <p:nvPr/>
            </p:nvSpPr>
            <p:spPr bwMode="auto">
              <a:xfrm flipH="1">
                <a:off x="1920"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9" name="Line 20">
                <a:extLst>
                  <a:ext uri="{FF2B5EF4-FFF2-40B4-BE49-F238E27FC236}">
                    <a16:creationId xmlns:a16="http://schemas.microsoft.com/office/drawing/2014/main" id="{DB4D87A1-D130-4C43-8054-09769574C9EF}"/>
                  </a:ext>
                </a:extLst>
              </p:cNvPr>
              <p:cNvSpPr>
                <a:spLocks noChangeShapeType="1"/>
              </p:cNvSpPr>
              <p:nvPr/>
            </p:nvSpPr>
            <p:spPr bwMode="auto">
              <a:xfrm flipH="1">
                <a:off x="1818"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20" name="Line 21">
                <a:extLst>
                  <a:ext uri="{FF2B5EF4-FFF2-40B4-BE49-F238E27FC236}">
                    <a16:creationId xmlns:a16="http://schemas.microsoft.com/office/drawing/2014/main" id="{19DD85BD-711F-154B-8D2E-4B0C25D0C3F0}"/>
                  </a:ext>
                </a:extLst>
              </p:cNvPr>
              <p:cNvSpPr>
                <a:spLocks noChangeShapeType="1"/>
              </p:cNvSpPr>
              <p:nvPr/>
            </p:nvSpPr>
            <p:spPr bwMode="auto">
              <a:xfrm flipH="1">
                <a:off x="1717"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21" name="Line 22">
                <a:extLst>
                  <a:ext uri="{FF2B5EF4-FFF2-40B4-BE49-F238E27FC236}">
                    <a16:creationId xmlns:a16="http://schemas.microsoft.com/office/drawing/2014/main" id="{7F1F3153-5DBB-9546-BEF9-3ACC61356105}"/>
                  </a:ext>
                </a:extLst>
              </p:cNvPr>
              <p:cNvSpPr>
                <a:spLocks noChangeShapeType="1"/>
              </p:cNvSpPr>
              <p:nvPr/>
            </p:nvSpPr>
            <p:spPr bwMode="auto">
              <a:xfrm flipH="1">
                <a:off x="1616"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grpSp>
        <p:sp>
          <p:nvSpPr>
            <p:cNvPr id="99" name="TextBox 98">
              <a:extLst>
                <a:ext uri="{FF2B5EF4-FFF2-40B4-BE49-F238E27FC236}">
                  <a16:creationId xmlns:a16="http://schemas.microsoft.com/office/drawing/2014/main" id="{7B0B9687-9C25-3847-9148-46834EAA68FA}"/>
                </a:ext>
              </a:extLst>
            </p:cNvPr>
            <p:cNvSpPr txBox="1"/>
            <p:nvPr/>
          </p:nvSpPr>
          <p:spPr>
            <a:xfrm>
              <a:off x="7069485" y="4503817"/>
              <a:ext cx="707768" cy="276999"/>
            </a:xfrm>
            <a:prstGeom prst="rect">
              <a:avLst/>
            </a:prstGeom>
            <a:solidFill>
              <a:srgbClr val="FFFFFF">
                <a:alpha val="75294"/>
              </a:srgbClr>
            </a:solidFill>
          </p:spPr>
          <p:txBody>
            <a:bodyPr wrap="square" rtlCol="0">
              <a:spAutoFit/>
            </a:bodyPr>
            <a:lstStyle/>
            <a:p>
              <a:pPr algn="ctr"/>
              <a:r>
                <a:rPr lang="en-US" sz="1200"/>
                <a:t>Er</a:t>
              </a:r>
              <a:r>
                <a:rPr lang="en-US" sz="1200" dirty="0"/>
                <a:t> comb</a:t>
              </a:r>
            </a:p>
          </p:txBody>
        </p:sp>
      </p:grpSp>
      <p:grpSp>
        <p:nvGrpSpPr>
          <p:cNvPr id="122" name="Group 121"/>
          <p:cNvGrpSpPr/>
          <p:nvPr/>
        </p:nvGrpSpPr>
        <p:grpSpPr>
          <a:xfrm>
            <a:off x="1825413" y="4842044"/>
            <a:ext cx="1453457" cy="457031"/>
            <a:chOff x="6711597" y="4267530"/>
            <a:chExt cx="1453457" cy="541324"/>
          </a:xfrm>
        </p:grpSpPr>
        <p:grpSp>
          <p:nvGrpSpPr>
            <p:cNvPr id="123" name="Group 54">
              <a:extLst>
                <a:ext uri="{FF2B5EF4-FFF2-40B4-BE49-F238E27FC236}">
                  <a16:creationId xmlns:a16="http://schemas.microsoft.com/office/drawing/2014/main" id="{3BE092CF-6DA6-404C-9AE0-7C275CB6957C}"/>
                </a:ext>
              </a:extLst>
            </p:cNvPr>
            <p:cNvGrpSpPr>
              <a:grpSpLocks/>
            </p:cNvGrpSpPr>
            <p:nvPr/>
          </p:nvGrpSpPr>
          <p:grpSpPr bwMode="auto">
            <a:xfrm>
              <a:off x="6711597" y="4267530"/>
              <a:ext cx="1453457" cy="541324"/>
              <a:chOff x="1585" y="2103"/>
              <a:chExt cx="1968" cy="496"/>
            </a:xfrm>
          </p:grpSpPr>
          <p:sp>
            <p:nvSpPr>
              <p:cNvPr id="125" name="Freeform 2">
                <a:extLst>
                  <a:ext uri="{FF2B5EF4-FFF2-40B4-BE49-F238E27FC236}">
                    <a16:creationId xmlns:a16="http://schemas.microsoft.com/office/drawing/2014/main" id="{8D98D71E-1031-2244-9DA3-8F48F2C62285}"/>
                  </a:ext>
                </a:extLst>
              </p:cNvPr>
              <p:cNvSpPr>
                <a:spLocks/>
              </p:cNvSpPr>
              <p:nvPr/>
            </p:nvSpPr>
            <p:spPr bwMode="auto">
              <a:xfrm>
                <a:off x="1585" y="2108"/>
                <a:ext cx="1968" cy="486"/>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n w="19050">
                <a:solidFill>
                  <a:schemeClr val="bg1"/>
                </a:solidFill>
              </a:ln>
              <a:extLst>
                <a:ext uri="{91240B29-F687-4f45-9708-019B960494DF}">
                  <a14:hiddenLine xmlns:a14="http://schemas.microsoft.com/office/drawing/2010/main" xmlns="" w="76200" cap="flat" cmpd="sng">
                    <a:solidFill>
                      <a:schemeClr val="tx1"/>
                    </a:solidFill>
                    <a:round/>
                    <a:headEnd type="none" w="med" len="med"/>
                    <a:tailEnd type="none" w="med" len="med"/>
                  </a14:hiddenLine>
                </a:ext>
              </a:extLst>
            </p:spPr>
            <p:txBody>
              <a:bodyPr lIns="0" tIns="0" rIns="0" bIns="0"/>
              <a:lstStyle/>
              <a:p>
                <a:endParaRPr lang="en-US"/>
              </a:p>
            </p:txBody>
          </p:sp>
          <p:sp>
            <p:nvSpPr>
              <p:cNvPr id="126" name="Line 3">
                <a:extLst>
                  <a:ext uri="{FF2B5EF4-FFF2-40B4-BE49-F238E27FC236}">
                    <a16:creationId xmlns:a16="http://schemas.microsoft.com/office/drawing/2014/main" id="{915CD45A-010C-2141-9EDD-0FDDBBBE7444}"/>
                  </a:ext>
                </a:extLst>
              </p:cNvPr>
              <p:cNvSpPr>
                <a:spLocks noChangeShapeType="1"/>
              </p:cNvSpPr>
              <p:nvPr/>
            </p:nvSpPr>
            <p:spPr bwMode="auto">
              <a:xfrm flipH="1">
                <a:off x="3544"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27" name="Line 4">
                <a:extLst>
                  <a:ext uri="{FF2B5EF4-FFF2-40B4-BE49-F238E27FC236}">
                    <a16:creationId xmlns:a16="http://schemas.microsoft.com/office/drawing/2014/main" id="{072D79D6-DBE6-0A45-B169-E2F9384BF906}"/>
                  </a:ext>
                </a:extLst>
              </p:cNvPr>
              <p:cNvSpPr>
                <a:spLocks noChangeShapeType="1"/>
              </p:cNvSpPr>
              <p:nvPr/>
            </p:nvSpPr>
            <p:spPr bwMode="auto">
              <a:xfrm flipH="1">
                <a:off x="3442"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28" name="Line 5">
                <a:extLst>
                  <a:ext uri="{FF2B5EF4-FFF2-40B4-BE49-F238E27FC236}">
                    <a16:creationId xmlns:a16="http://schemas.microsoft.com/office/drawing/2014/main" id="{2667C4EF-96EF-3340-B48D-0085B2EFB1B7}"/>
                  </a:ext>
                </a:extLst>
              </p:cNvPr>
              <p:cNvSpPr>
                <a:spLocks noChangeShapeType="1"/>
              </p:cNvSpPr>
              <p:nvPr/>
            </p:nvSpPr>
            <p:spPr bwMode="auto">
              <a:xfrm flipH="1">
                <a:off x="3342"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29" name="Line 6">
                <a:extLst>
                  <a:ext uri="{FF2B5EF4-FFF2-40B4-BE49-F238E27FC236}">
                    <a16:creationId xmlns:a16="http://schemas.microsoft.com/office/drawing/2014/main" id="{FD03609B-0EE2-5843-AE10-85E5A183CA5C}"/>
                  </a:ext>
                </a:extLst>
              </p:cNvPr>
              <p:cNvSpPr>
                <a:spLocks noChangeShapeType="1"/>
              </p:cNvSpPr>
              <p:nvPr/>
            </p:nvSpPr>
            <p:spPr bwMode="auto">
              <a:xfrm flipH="1">
                <a:off x="3239"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0" name="Line 7">
                <a:extLst>
                  <a:ext uri="{FF2B5EF4-FFF2-40B4-BE49-F238E27FC236}">
                    <a16:creationId xmlns:a16="http://schemas.microsoft.com/office/drawing/2014/main" id="{7B4B0470-B466-0A4D-A065-40FE74124160}"/>
                  </a:ext>
                </a:extLst>
              </p:cNvPr>
              <p:cNvSpPr>
                <a:spLocks noChangeShapeType="1"/>
              </p:cNvSpPr>
              <p:nvPr/>
            </p:nvSpPr>
            <p:spPr bwMode="auto">
              <a:xfrm flipH="1">
                <a:off x="3138"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1" name="Line 8">
                <a:extLst>
                  <a:ext uri="{FF2B5EF4-FFF2-40B4-BE49-F238E27FC236}">
                    <a16:creationId xmlns:a16="http://schemas.microsoft.com/office/drawing/2014/main" id="{890C9703-AF09-3141-BB9B-9632AED2786D}"/>
                  </a:ext>
                </a:extLst>
              </p:cNvPr>
              <p:cNvSpPr>
                <a:spLocks noChangeShapeType="1"/>
              </p:cNvSpPr>
              <p:nvPr/>
            </p:nvSpPr>
            <p:spPr bwMode="auto">
              <a:xfrm flipH="1">
                <a:off x="3036"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2" name="Line 9">
                <a:extLst>
                  <a:ext uri="{FF2B5EF4-FFF2-40B4-BE49-F238E27FC236}">
                    <a16:creationId xmlns:a16="http://schemas.microsoft.com/office/drawing/2014/main" id="{543840E9-91FD-304B-8A6D-36EB929B1246}"/>
                  </a:ext>
                </a:extLst>
              </p:cNvPr>
              <p:cNvSpPr>
                <a:spLocks noChangeShapeType="1"/>
              </p:cNvSpPr>
              <p:nvPr/>
            </p:nvSpPr>
            <p:spPr bwMode="auto">
              <a:xfrm flipH="1">
                <a:off x="2935"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3" name="Line 10">
                <a:extLst>
                  <a:ext uri="{FF2B5EF4-FFF2-40B4-BE49-F238E27FC236}">
                    <a16:creationId xmlns:a16="http://schemas.microsoft.com/office/drawing/2014/main" id="{A036449E-6C36-BE4D-9EBA-93B87CBED374}"/>
                  </a:ext>
                </a:extLst>
              </p:cNvPr>
              <p:cNvSpPr>
                <a:spLocks noChangeShapeType="1"/>
              </p:cNvSpPr>
              <p:nvPr/>
            </p:nvSpPr>
            <p:spPr bwMode="auto">
              <a:xfrm flipH="1">
                <a:off x="2833"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4" name="Line 11">
                <a:extLst>
                  <a:ext uri="{FF2B5EF4-FFF2-40B4-BE49-F238E27FC236}">
                    <a16:creationId xmlns:a16="http://schemas.microsoft.com/office/drawing/2014/main" id="{83275C8D-A8F8-EC42-9F00-754AB4F4D94B}"/>
                  </a:ext>
                </a:extLst>
              </p:cNvPr>
              <p:cNvSpPr>
                <a:spLocks noChangeShapeType="1"/>
              </p:cNvSpPr>
              <p:nvPr/>
            </p:nvSpPr>
            <p:spPr bwMode="auto">
              <a:xfrm flipH="1">
                <a:off x="2732"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5" name="Line 12">
                <a:extLst>
                  <a:ext uri="{FF2B5EF4-FFF2-40B4-BE49-F238E27FC236}">
                    <a16:creationId xmlns:a16="http://schemas.microsoft.com/office/drawing/2014/main" id="{FD0C4309-75A7-8D41-AFFE-117F57054DBB}"/>
                  </a:ext>
                </a:extLst>
              </p:cNvPr>
              <p:cNvSpPr>
                <a:spLocks noChangeShapeType="1"/>
              </p:cNvSpPr>
              <p:nvPr/>
            </p:nvSpPr>
            <p:spPr bwMode="auto">
              <a:xfrm flipH="1">
                <a:off x="2630"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6" name="Line 13">
                <a:extLst>
                  <a:ext uri="{FF2B5EF4-FFF2-40B4-BE49-F238E27FC236}">
                    <a16:creationId xmlns:a16="http://schemas.microsoft.com/office/drawing/2014/main" id="{740E6373-A425-D646-8B99-DBA717BC4B66}"/>
                  </a:ext>
                </a:extLst>
              </p:cNvPr>
              <p:cNvSpPr>
                <a:spLocks noChangeShapeType="1"/>
              </p:cNvSpPr>
              <p:nvPr/>
            </p:nvSpPr>
            <p:spPr bwMode="auto">
              <a:xfrm flipH="1">
                <a:off x="2529"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7" name="Line 14">
                <a:extLst>
                  <a:ext uri="{FF2B5EF4-FFF2-40B4-BE49-F238E27FC236}">
                    <a16:creationId xmlns:a16="http://schemas.microsoft.com/office/drawing/2014/main" id="{E311DADF-70ED-964A-810E-C5197F20857D}"/>
                  </a:ext>
                </a:extLst>
              </p:cNvPr>
              <p:cNvSpPr>
                <a:spLocks noChangeShapeType="1"/>
              </p:cNvSpPr>
              <p:nvPr/>
            </p:nvSpPr>
            <p:spPr bwMode="auto">
              <a:xfrm flipH="1">
                <a:off x="2427"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8" name="Line 15">
                <a:extLst>
                  <a:ext uri="{FF2B5EF4-FFF2-40B4-BE49-F238E27FC236}">
                    <a16:creationId xmlns:a16="http://schemas.microsoft.com/office/drawing/2014/main" id="{B1F512EB-9414-B342-A7BE-51DEB6B360EE}"/>
                  </a:ext>
                </a:extLst>
              </p:cNvPr>
              <p:cNvSpPr>
                <a:spLocks noChangeShapeType="1"/>
              </p:cNvSpPr>
              <p:nvPr/>
            </p:nvSpPr>
            <p:spPr bwMode="auto">
              <a:xfrm flipH="1">
                <a:off x="2326"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9" name="Line 16">
                <a:extLst>
                  <a:ext uri="{FF2B5EF4-FFF2-40B4-BE49-F238E27FC236}">
                    <a16:creationId xmlns:a16="http://schemas.microsoft.com/office/drawing/2014/main" id="{AE530FF6-6B2F-B740-856F-B9D769987EB9}"/>
                  </a:ext>
                </a:extLst>
              </p:cNvPr>
              <p:cNvSpPr>
                <a:spLocks noChangeShapeType="1"/>
              </p:cNvSpPr>
              <p:nvPr/>
            </p:nvSpPr>
            <p:spPr bwMode="auto">
              <a:xfrm flipH="1">
                <a:off x="2225"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40" name="Line 17">
                <a:extLst>
                  <a:ext uri="{FF2B5EF4-FFF2-40B4-BE49-F238E27FC236}">
                    <a16:creationId xmlns:a16="http://schemas.microsoft.com/office/drawing/2014/main" id="{EEDFA700-BA9A-5942-9788-2035FCBB4FCA}"/>
                  </a:ext>
                </a:extLst>
              </p:cNvPr>
              <p:cNvSpPr>
                <a:spLocks noChangeShapeType="1"/>
              </p:cNvSpPr>
              <p:nvPr/>
            </p:nvSpPr>
            <p:spPr bwMode="auto">
              <a:xfrm flipH="1">
                <a:off x="2123"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41" name="Line 18">
                <a:extLst>
                  <a:ext uri="{FF2B5EF4-FFF2-40B4-BE49-F238E27FC236}">
                    <a16:creationId xmlns:a16="http://schemas.microsoft.com/office/drawing/2014/main" id="{6C793D44-D7FD-BC42-99EA-71DDF37707E8}"/>
                  </a:ext>
                </a:extLst>
              </p:cNvPr>
              <p:cNvSpPr>
                <a:spLocks noChangeShapeType="1"/>
              </p:cNvSpPr>
              <p:nvPr/>
            </p:nvSpPr>
            <p:spPr bwMode="auto">
              <a:xfrm flipH="1">
                <a:off x="2021"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42" name="Line 19">
                <a:extLst>
                  <a:ext uri="{FF2B5EF4-FFF2-40B4-BE49-F238E27FC236}">
                    <a16:creationId xmlns:a16="http://schemas.microsoft.com/office/drawing/2014/main" id="{47850104-822A-C54F-9472-A602F96384C2}"/>
                  </a:ext>
                </a:extLst>
              </p:cNvPr>
              <p:cNvSpPr>
                <a:spLocks noChangeShapeType="1"/>
              </p:cNvSpPr>
              <p:nvPr/>
            </p:nvSpPr>
            <p:spPr bwMode="auto">
              <a:xfrm flipH="1">
                <a:off x="1920"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43" name="Line 20">
                <a:extLst>
                  <a:ext uri="{FF2B5EF4-FFF2-40B4-BE49-F238E27FC236}">
                    <a16:creationId xmlns:a16="http://schemas.microsoft.com/office/drawing/2014/main" id="{DB4D87A1-D130-4C43-8054-09769574C9EF}"/>
                  </a:ext>
                </a:extLst>
              </p:cNvPr>
              <p:cNvSpPr>
                <a:spLocks noChangeShapeType="1"/>
              </p:cNvSpPr>
              <p:nvPr/>
            </p:nvSpPr>
            <p:spPr bwMode="auto">
              <a:xfrm flipH="1">
                <a:off x="1818"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44" name="Line 21">
                <a:extLst>
                  <a:ext uri="{FF2B5EF4-FFF2-40B4-BE49-F238E27FC236}">
                    <a16:creationId xmlns:a16="http://schemas.microsoft.com/office/drawing/2014/main" id="{19DD85BD-711F-154B-8D2E-4B0C25D0C3F0}"/>
                  </a:ext>
                </a:extLst>
              </p:cNvPr>
              <p:cNvSpPr>
                <a:spLocks noChangeShapeType="1"/>
              </p:cNvSpPr>
              <p:nvPr/>
            </p:nvSpPr>
            <p:spPr bwMode="auto">
              <a:xfrm flipH="1">
                <a:off x="1717"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45" name="Line 22">
                <a:extLst>
                  <a:ext uri="{FF2B5EF4-FFF2-40B4-BE49-F238E27FC236}">
                    <a16:creationId xmlns:a16="http://schemas.microsoft.com/office/drawing/2014/main" id="{7F1F3153-5DBB-9546-BEF9-3ACC61356105}"/>
                  </a:ext>
                </a:extLst>
              </p:cNvPr>
              <p:cNvSpPr>
                <a:spLocks noChangeShapeType="1"/>
              </p:cNvSpPr>
              <p:nvPr/>
            </p:nvSpPr>
            <p:spPr bwMode="auto">
              <a:xfrm flipH="1">
                <a:off x="1616"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grpSp>
        <p:sp>
          <p:nvSpPr>
            <p:cNvPr id="124" name="TextBox 123">
              <a:extLst>
                <a:ext uri="{FF2B5EF4-FFF2-40B4-BE49-F238E27FC236}">
                  <a16:creationId xmlns:a16="http://schemas.microsoft.com/office/drawing/2014/main" id="{7B0B9687-9C25-3847-9148-46834EAA68FA}"/>
                </a:ext>
              </a:extLst>
            </p:cNvPr>
            <p:cNvSpPr txBox="1"/>
            <p:nvPr/>
          </p:nvSpPr>
          <p:spPr>
            <a:xfrm>
              <a:off x="7058726" y="4503817"/>
              <a:ext cx="759043" cy="276999"/>
            </a:xfrm>
            <a:prstGeom prst="rect">
              <a:avLst/>
            </a:prstGeom>
            <a:solidFill>
              <a:srgbClr val="FFFFFF">
                <a:alpha val="75294"/>
              </a:srgbClr>
            </a:solidFill>
          </p:spPr>
          <p:txBody>
            <a:bodyPr wrap="square" rtlCol="0">
              <a:spAutoFit/>
            </a:bodyPr>
            <a:lstStyle/>
            <a:p>
              <a:pPr algn="ctr"/>
              <a:r>
                <a:rPr lang="en-US" sz="1200"/>
                <a:t>TiS</a:t>
              </a:r>
              <a:r>
                <a:rPr lang="en-US" sz="1200" dirty="0"/>
                <a:t> comb</a:t>
              </a:r>
            </a:p>
          </p:txBody>
        </p:sp>
      </p:grpSp>
      <p:cxnSp>
        <p:nvCxnSpPr>
          <p:cNvPr id="149" name="Curved Connector 148"/>
          <p:cNvCxnSpPr>
            <a:stCxn id="159" idx="4"/>
            <a:endCxn id="178" idx="1"/>
          </p:cNvCxnSpPr>
          <p:nvPr/>
        </p:nvCxnSpPr>
        <p:spPr>
          <a:xfrm rot="5400000" flipH="1" flipV="1">
            <a:off x="2235466" y="3489942"/>
            <a:ext cx="158425" cy="3476765"/>
          </a:xfrm>
          <a:prstGeom prst="curvedConnector3">
            <a:avLst>
              <a:gd name="adj1" fmla="val -20041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Curved Connector 149"/>
          <p:cNvCxnSpPr>
            <a:stCxn id="84" idx="3"/>
            <a:endCxn id="162" idx="3"/>
          </p:cNvCxnSpPr>
          <p:nvPr/>
        </p:nvCxnSpPr>
        <p:spPr>
          <a:xfrm flipV="1">
            <a:off x="2551963" y="5266635"/>
            <a:ext cx="448377" cy="795443"/>
          </a:xfrm>
          <a:prstGeom prst="curvedConnector2">
            <a:avLst/>
          </a:prstGeom>
          <a:ln w="28575">
            <a:solidFill>
              <a:srgbClr val="2314ED"/>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Curved Connector 150"/>
          <p:cNvCxnSpPr>
            <a:stCxn id="84" idx="3"/>
            <a:endCxn id="152" idx="5"/>
          </p:cNvCxnSpPr>
          <p:nvPr/>
        </p:nvCxnSpPr>
        <p:spPr>
          <a:xfrm flipH="1" flipV="1">
            <a:off x="1505675" y="5303892"/>
            <a:ext cx="1046288" cy="758186"/>
          </a:xfrm>
          <a:prstGeom prst="curvedConnector4">
            <a:avLst>
              <a:gd name="adj1" fmla="val -21849"/>
              <a:gd name="adj2" fmla="val 58728"/>
            </a:avLst>
          </a:prstGeom>
          <a:ln w="28575">
            <a:solidFill>
              <a:srgbClr val="2314ED"/>
            </a:solidFill>
            <a:tailEnd type="triangle"/>
          </a:ln>
        </p:spPr>
        <p:style>
          <a:lnRef idx="1">
            <a:schemeClr val="accent1"/>
          </a:lnRef>
          <a:fillRef idx="0">
            <a:schemeClr val="accent1"/>
          </a:fillRef>
          <a:effectRef idx="0">
            <a:schemeClr val="accent1"/>
          </a:effectRef>
          <a:fontRef idx="minor">
            <a:schemeClr val="tx1"/>
          </a:fontRef>
        </p:style>
      </p:cxnSp>
      <p:sp>
        <p:nvSpPr>
          <p:cNvPr id="152" name="Oval 151"/>
          <p:cNvSpPr/>
          <p:nvPr/>
        </p:nvSpPr>
        <p:spPr>
          <a:xfrm>
            <a:off x="1407536" y="5178344"/>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3" name="Curved Connector 152"/>
          <p:cNvCxnSpPr>
            <a:stCxn id="154" idx="4"/>
            <a:endCxn id="155" idx="4"/>
          </p:cNvCxnSpPr>
          <p:nvPr/>
        </p:nvCxnSpPr>
        <p:spPr>
          <a:xfrm rot="16200000" flipH="1">
            <a:off x="1602574" y="4549006"/>
            <a:ext cx="9779" cy="1529520"/>
          </a:xfrm>
          <a:prstGeom prst="curvedConnector3">
            <a:avLst>
              <a:gd name="adj1" fmla="val 2437662"/>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54" name="Oval 153"/>
          <p:cNvSpPr/>
          <p:nvPr/>
        </p:nvSpPr>
        <p:spPr>
          <a:xfrm>
            <a:off x="785214" y="5161788"/>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p:cNvSpPr/>
          <p:nvPr/>
        </p:nvSpPr>
        <p:spPr>
          <a:xfrm>
            <a:off x="2314734" y="5171567"/>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6" name="Curved Connector 155"/>
          <p:cNvCxnSpPr>
            <a:stCxn id="344" idx="6"/>
            <a:endCxn id="154" idx="4"/>
          </p:cNvCxnSpPr>
          <p:nvPr/>
        </p:nvCxnSpPr>
        <p:spPr>
          <a:xfrm flipH="1" flipV="1">
            <a:off x="842703" y="5308877"/>
            <a:ext cx="6982" cy="699816"/>
          </a:xfrm>
          <a:prstGeom prst="curvedConnector4">
            <a:avLst>
              <a:gd name="adj1" fmla="val -3274133"/>
              <a:gd name="adj2" fmla="val 55255"/>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57" name="Oval 156"/>
          <p:cNvSpPr/>
          <p:nvPr/>
        </p:nvSpPr>
        <p:spPr>
          <a:xfrm>
            <a:off x="816440" y="4889559"/>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8" name="Curved Connector 157"/>
          <p:cNvCxnSpPr>
            <a:stCxn id="159" idx="4"/>
            <a:endCxn id="160" idx="4"/>
          </p:cNvCxnSpPr>
          <p:nvPr/>
        </p:nvCxnSpPr>
        <p:spPr>
          <a:xfrm rot="5400000" flipH="1" flipV="1">
            <a:off x="1293350" y="4571122"/>
            <a:ext cx="19362" cy="1453468"/>
          </a:xfrm>
          <a:prstGeom prst="curvedConnector3">
            <a:avLst>
              <a:gd name="adj1" fmla="val -1180663"/>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9" name="Oval 158"/>
          <p:cNvSpPr/>
          <p:nvPr/>
        </p:nvSpPr>
        <p:spPr>
          <a:xfrm>
            <a:off x="518808" y="5160448"/>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p:cNvSpPr/>
          <p:nvPr/>
        </p:nvSpPr>
        <p:spPr>
          <a:xfrm>
            <a:off x="1972276" y="5141086"/>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161"/>
          <p:cNvSpPr/>
          <p:nvPr/>
        </p:nvSpPr>
        <p:spPr>
          <a:xfrm>
            <a:off x="2983502" y="5141087"/>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5-Point Star 163">
            <a:extLst>
              <a:ext uri="{FF2B5EF4-FFF2-40B4-BE49-F238E27FC236}">
                <a16:creationId xmlns:a16="http://schemas.microsoft.com/office/drawing/2014/main" id="{C73A5269-B898-D940-984E-4C5D83EE0BE1}"/>
              </a:ext>
            </a:extLst>
          </p:cNvPr>
          <p:cNvSpPr/>
          <p:nvPr/>
        </p:nvSpPr>
        <p:spPr>
          <a:xfrm>
            <a:off x="3211879" y="3930401"/>
            <a:ext cx="467797" cy="343550"/>
          </a:xfrm>
          <a:prstGeom prst="star5">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164"/>
          <p:cNvSpPr/>
          <p:nvPr/>
        </p:nvSpPr>
        <p:spPr>
          <a:xfrm>
            <a:off x="3125144" y="5164395"/>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60AF267B-EB93-2D41-AA72-88C9BAC2B013}"/>
              </a:ext>
            </a:extLst>
          </p:cNvPr>
          <p:cNvSpPr txBox="1"/>
          <p:nvPr/>
        </p:nvSpPr>
        <p:spPr>
          <a:xfrm>
            <a:off x="18414" y="1558041"/>
            <a:ext cx="559769" cy="369332"/>
          </a:xfrm>
          <a:prstGeom prst="rect">
            <a:avLst/>
          </a:prstGeom>
          <a:noFill/>
        </p:spPr>
        <p:txBody>
          <a:bodyPr wrap="none" rtlCol="0">
            <a:spAutoFit/>
          </a:bodyPr>
          <a:lstStyle/>
          <a:p>
            <a:r>
              <a:rPr lang="en-US" b="1" dirty="0"/>
              <a:t>JILA</a:t>
            </a:r>
          </a:p>
        </p:txBody>
      </p:sp>
      <p:grpSp>
        <p:nvGrpSpPr>
          <p:cNvPr id="175" name="Group 174">
            <a:extLst>
              <a:ext uri="{FF2B5EF4-FFF2-40B4-BE49-F238E27FC236}">
                <a16:creationId xmlns:a16="http://schemas.microsoft.com/office/drawing/2014/main" id="{DB3829B5-8DCE-8A45-A0B3-174FCDEC6A93}"/>
              </a:ext>
            </a:extLst>
          </p:cNvPr>
          <p:cNvGrpSpPr/>
          <p:nvPr/>
        </p:nvGrpSpPr>
        <p:grpSpPr>
          <a:xfrm rot="3533205">
            <a:off x="3432109" y="4604424"/>
            <a:ext cx="818805" cy="388357"/>
            <a:chOff x="3413939" y="4419705"/>
            <a:chExt cx="689855" cy="406188"/>
          </a:xfrm>
        </p:grpSpPr>
        <p:sp>
          <p:nvSpPr>
            <p:cNvPr id="178" name="Rectangle 18">
              <a:extLst>
                <a:ext uri="{FF2B5EF4-FFF2-40B4-BE49-F238E27FC236}">
                  <a16:creationId xmlns:a16="http://schemas.microsoft.com/office/drawing/2014/main" id="{237A10D0-7A3D-7142-A917-9A6FB1CD8762}"/>
                </a:ext>
              </a:extLst>
            </p:cNvPr>
            <p:cNvSpPr>
              <a:spLocks noChangeArrowheads="1"/>
            </p:cNvSpPr>
            <p:nvPr/>
          </p:nvSpPr>
          <p:spPr bwMode="auto">
            <a:xfrm flipH="1">
              <a:off x="3413939" y="4419705"/>
              <a:ext cx="689855" cy="4061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nvGrpSpPr>
            <p:cNvPr id="179" name="Group 178">
              <a:extLst>
                <a:ext uri="{FF2B5EF4-FFF2-40B4-BE49-F238E27FC236}">
                  <a16:creationId xmlns:a16="http://schemas.microsoft.com/office/drawing/2014/main" id="{0E602C25-9E32-B34D-922B-637F0CD7581A}"/>
                </a:ext>
              </a:extLst>
            </p:cNvPr>
            <p:cNvGrpSpPr/>
            <p:nvPr/>
          </p:nvGrpSpPr>
          <p:grpSpPr>
            <a:xfrm>
              <a:off x="3460487" y="4480063"/>
              <a:ext cx="612765" cy="269965"/>
              <a:chOff x="3931538" y="5193910"/>
              <a:chExt cx="2895982" cy="1363644"/>
            </a:xfrm>
          </p:grpSpPr>
          <p:sp>
            <p:nvSpPr>
              <p:cNvPr id="180" name="Line 177">
                <a:extLst>
                  <a:ext uri="{FF2B5EF4-FFF2-40B4-BE49-F238E27FC236}">
                    <a16:creationId xmlns:a16="http://schemas.microsoft.com/office/drawing/2014/main" id="{50A54E84-6B81-5745-AFE1-BF32D7CCDC8F}"/>
                  </a:ext>
                </a:extLst>
              </p:cNvPr>
              <p:cNvSpPr>
                <a:spLocks noChangeShapeType="1"/>
              </p:cNvSpPr>
              <p:nvPr/>
            </p:nvSpPr>
            <p:spPr bwMode="auto">
              <a:xfrm flipH="1" flipV="1">
                <a:off x="6629509" y="6227782"/>
                <a:ext cx="0" cy="320857"/>
              </a:xfrm>
              <a:prstGeom prst="line">
                <a:avLst/>
              </a:prstGeom>
              <a:noFill/>
              <a:ln w="19050" cap="flat">
                <a:solidFill>
                  <a:srgbClr val="90185A"/>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1" name="Line 179">
                <a:extLst>
                  <a:ext uri="{FF2B5EF4-FFF2-40B4-BE49-F238E27FC236}">
                    <a16:creationId xmlns:a16="http://schemas.microsoft.com/office/drawing/2014/main" id="{39F36D04-9B75-1F4C-973A-8F6C7EBA6474}"/>
                  </a:ext>
                </a:extLst>
              </p:cNvPr>
              <p:cNvSpPr>
                <a:spLocks noChangeShapeType="1"/>
              </p:cNvSpPr>
              <p:nvPr/>
            </p:nvSpPr>
            <p:spPr bwMode="auto">
              <a:xfrm flipH="1" flipV="1">
                <a:off x="6323491" y="5906928"/>
                <a:ext cx="0" cy="641716"/>
              </a:xfrm>
              <a:prstGeom prst="line">
                <a:avLst/>
              </a:prstGeom>
              <a:noFill/>
              <a:ln w="19050" cap="flat">
                <a:solidFill>
                  <a:srgbClr val="5B248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2" name="Line 181">
                <a:extLst>
                  <a:ext uri="{FF2B5EF4-FFF2-40B4-BE49-F238E27FC236}">
                    <a16:creationId xmlns:a16="http://schemas.microsoft.com/office/drawing/2014/main" id="{8AEA7A65-24CD-4E4F-859D-49C2FFAD6C99}"/>
                  </a:ext>
                </a:extLst>
              </p:cNvPr>
              <p:cNvSpPr>
                <a:spLocks noChangeShapeType="1"/>
              </p:cNvSpPr>
              <p:nvPr/>
            </p:nvSpPr>
            <p:spPr bwMode="auto">
              <a:xfrm flipH="1" flipV="1">
                <a:off x="6008471" y="5621720"/>
                <a:ext cx="0" cy="926920"/>
              </a:xfrm>
              <a:prstGeom prst="line">
                <a:avLst/>
              </a:prstGeom>
              <a:noFill/>
              <a:ln w="19050" cap="flat">
                <a:solidFill>
                  <a:srgbClr val="23308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3" name="Line 183">
                <a:extLst>
                  <a:ext uri="{FF2B5EF4-FFF2-40B4-BE49-F238E27FC236}">
                    <a16:creationId xmlns:a16="http://schemas.microsoft.com/office/drawing/2014/main" id="{C3067BE8-F1F2-984F-902A-98EC0C653909}"/>
                  </a:ext>
                </a:extLst>
              </p:cNvPr>
              <p:cNvSpPr>
                <a:spLocks noChangeShapeType="1"/>
              </p:cNvSpPr>
              <p:nvPr/>
            </p:nvSpPr>
            <p:spPr bwMode="auto">
              <a:xfrm flipH="1" flipV="1">
                <a:off x="5693453" y="5318688"/>
                <a:ext cx="0" cy="1229953"/>
              </a:xfrm>
              <a:prstGeom prst="line">
                <a:avLst/>
              </a:prstGeom>
              <a:noFill/>
              <a:ln w="19050" cap="flat">
                <a:solidFill>
                  <a:srgbClr val="2299CA"/>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4" name="Line 185">
                <a:extLst>
                  <a:ext uri="{FF2B5EF4-FFF2-40B4-BE49-F238E27FC236}">
                    <a16:creationId xmlns:a16="http://schemas.microsoft.com/office/drawing/2014/main" id="{3428B2B0-D084-EA46-BD2B-E665BA942EFF}"/>
                  </a:ext>
                </a:extLst>
              </p:cNvPr>
              <p:cNvSpPr>
                <a:spLocks noChangeShapeType="1"/>
              </p:cNvSpPr>
              <p:nvPr/>
            </p:nvSpPr>
            <p:spPr bwMode="auto">
              <a:xfrm flipH="1" flipV="1">
                <a:off x="5387437" y="5193910"/>
                <a:ext cx="0" cy="1363644"/>
              </a:xfrm>
              <a:prstGeom prst="line">
                <a:avLst/>
              </a:prstGeom>
              <a:noFill/>
              <a:ln w="19050" cap="flat">
                <a:solidFill>
                  <a:srgbClr val="25A36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5" name="Line 187">
                <a:extLst>
                  <a:ext uri="{FF2B5EF4-FFF2-40B4-BE49-F238E27FC236}">
                    <a16:creationId xmlns:a16="http://schemas.microsoft.com/office/drawing/2014/main" id="{77623AF0-7B92-974F-ADCE-7ECEA8F54CA9}"/>
                  </a:ext>
                </a:extLst>
              </p:cNvPr>
              <p:cNvSpPr>
                <a:spLocks noChangeShapeType="1"/>
              </p:cNvSpPr>
              <p:nvPr/>
            </p:nvSpPr>
            <p:spPr bwMode="auto">
              <a:xfrm flipH="1" flipV="1">
                <a:off x="5072417" y="5318688"/>
                <a:ext cx="0" cy="1229953"/>
              </a:xfrm>
              <a:prstGeom prst="line">
                <a:avLst/>
              </a:prstGeom>
              <a:noFill/>
              <a:ln w="19050" cap="flat">
                <a:solidFill>
                  <a:srgbClr val="0A873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6" name="Line 189">
                <a:extLst>
                  <a:ext uri="{FF2B5EF4-FFF2-40B4-BE49-F238E27FC236}">
                    <a16:creationId xmlns:a16="http://schemas.microsoft.com/office/drawing/2014/main" id="{53BD00D3-EF82-1143-B51B-79D0061BA716}"/>
                  </a:ext>
                </a:extLst>
              </p:cNvPr>
              <p:cNvSpPr>
                <a:spLocks noChangeShapeType="1"/>
              </p:cNvSpPr>
              <p:nvPr/>
            </p:nvSpPr>
            <p:spPr bwMode="auto">
              <a:xfrm flipH="1" flipV="1">
                <a:off x="4748398" y="5621720"/>
                <a:ext cx="0" cy="926920"/>
              </a:xfrm>
              <a:prstGeom prst="line">
                <a:avLst/>
              </a:prstGeom>
              <a:noFill/>
              <a:ln w="19050" cap="flat">
                <a:solidFill>
                  <a:srgbClr val="BDC71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7" name="Line 176">
                <a:extLst>
                  <a:ext uri="{FF2B5EF4-FFF2-40B4-BE49-F238E27FC236}">
                    <a16:creationId xmlns:a16="http://schemas.microsoft.com/office/drawing/2014/main" id="{E9024031-5ED4-7644-A84E-2FF35D4EE33D}"/>
                  </a:ext>
                </a:extLst>
              </p:cNvPr>
              <p:cNvSpPr>
                <a:spLocks noChangeShapeType="1"/>
              </p:cNvSpPr>
              <p:nvPr/>
            </p:nvSpPr>
            <p:spPr bwMode="auto">
              <a:xfrm flipH="1" flipV="1">
                <a:off x="3931538" y="6547529"/>
                <a:ext cx="2895982"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8" name="Line 179">
                <a:extLst>
                  <a:ext uri="{FF2B5EF4-FFF2-40B4-BE49-F238E27FC236}">
                    <a16:creationId xmlns:a16="http://schemas.microsoft.com/office/drawing/2014/main" id="{06C9EE51-029E-4941-B385-53DF4303FC86}"/>
                  </a:ext>
                </a:extLst>
              </p:cNvPr>
              <p:cNvSpPr>
                <a:spLocks noChangeShapeType="1"/>
              </p:cNvSpPr>
              <p:nvPr/>
            </p:nvSpPr>
            <p:spPr bwMode="auto">
              <a:xfrm flipH="1" flipV="1">
                <a:off x="4425890" y="5905813"/>
                <a:ext cx="0" cy="641716"/>
              </a:xfrm>
              <a:prstGeom prst="line">
                <a:avLst/>
              </a:prstGeom>
              <a:noFill/>
              <a:ln w="19050" cap="flat">
                <a:solidFill>
                  <a:srgbClr val="FF9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89" name="Line 177">
                <a:extLst>
                  <a:ext uri="{FF2B5EF4-FFF2-40B4-BE49-F238E27FC236}">
                    <a16:creationId xmlns:a16="http://schemas.microsoft.com/office/drawing/2014/main" id="{3180F80A-31C3-F649-8E9C-36B3F6DA628C}"/>
                  </a:ext>
                </a:extLst>
              </p:cNvPr>
              <p:cNvSpPr>
                <a:spLocks noChangeShapeType="1"/>
              </p:cNvSpPr>
              <p:nvPr/>
            </p:nvSpPr>
            <p:spPr bwMode="auto">
              <a:xfrm flipH="1" flipV="1">
                <a:off x="4124021" y="6227782"/>
                <a:ext cx="0" cy="320857"/>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grpSp>
      <p:cxnSp>
        <p:nvCxnSpPr>
          <p:cNvPr id="190" name="Curved Connector 189"/>
          <p:cNvCxnSpPr>
            <a:stCxn id="160" idx="7"/>
            <a:endCxn id="164" idx="2"/>
          </p:cNvCxnSpPr>
          <p:nvPr/>
        </p:nvCxnSpPr>
        <p:spPr>
          <a:xfrm rot="5400000" flipH="1" flipV="1">
            <a:off x="2241480" y="4102886"/>
            <a:ext cx="888677" cy="1230806"/>
          </a:xfrm>
          <a:prstGeom prst="curvedConnector3">
            <a:avLst>
              <a:gd name="adj1" fmla="val 50000"/>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96" name="Group 195">
            <a:extLst>
              <a:ext uri="{FF2B5EF4-FFF2-40B4-BE49-F238E27FC236}">
                <a16:creationId xmlns:a16="http://schemas.microsoft.com/office/drawing/2014/main" id="{DB3829B5-8DCE-8A45-A0B3-174FCDEC6A93}"/>
              </a:ext>
            </a:extLst>
          </p:cNvPr>
          <p:cNvGrpSpPr/>
          <p:nvPr/>
        </p:nvGrpSpPr>
        <p:grpSpPr>
          <a:xfrm rot="3351746">
            <a:off x="1459900" y="1142823"/>
            <a:ext cx="743369" cy="388357"/>
            <a:chOff x="3446953" y="4428924"/>
            <a:chExt cx="626299" cy="406188"/>
          </a:xfrm>
        </p:grpSpPr>
        <p:sp>
          <p:nvSpPr>
            <p:cNvPr id="197" name="Rectangle 18">
              <a:extLst>
                <a:ext uri="{FF2B5EF4-FFF2-40B4-BE49-F238E27FC236}">
                  <a16:creationId xmlns:a16="http://schemas.microsoft.com/office/drawing/2014/main" id="{237A10D0-7A3D-7142-A917-9A6FB1CD8762}"/>
                </a:ext>
              </a:extLst>
            </p:cNvPr>
            <p:cNvSpPr>
              <a:spLocks noChangeArrowheads="1"/>
            </p:cNvSpPr>
            <p:nvPr/>
          </p:nvSpPr>
          <p:spPr bwMode="auto">
            <a:xfrm flipH="1">
              <a:off x="3446953" y="4428924"/>
              <a:ext cx="623888" cy="4061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nvGrpSpPr>
            <p:cNvPr id="198" name="Group 197">
              <a:extLst>
                <a:ext uri="{FF2B5EF4-FFF2-40B4-BE49-F238E27FC236}">
                  <a16:creationId xmlns:a16="http://schemas.microsoft.com/office/drawing/2014/main" id="{0E602C25-9E32-B34D-922B-637F0CD7581A}"/>
                </a:ext>
              </a:extLst>
            </p:cNvPr>
            <p:cNvGrpSpPr/>
            <p:nvPr/>
          </p:nvGrpSpPr>
          <p:grpSpPr>
            <a:xfrm>
              <a:off x="3460487" y="4480063"/>
              <a:ext cx="612765" cy="269965"/>
              <a:chOff x="3931538" y="5193910"/>
              <a:chExt cx="2895982" cy="1363644"/>
            </a:xfrm>
          </p:grpSpPr>
          <p:sp>
            <p:nvSpPr>
              <p:cNvPr id="199" name="Line 177">
                <a:extLst>
                  <a:ext uri="{FF2B5EF4-FFF2-40B4-BE49-F238E27FC236}">
                    <a16:creationId xmlns:a16="http://schemas.microsoft.com/office/drawing/2014/main" id="{50A54E84-6B81-5745-AFE1-BF32D7CCDC8F}"/>
                  </a:ext>
                </a:extLst>
              </p:cNvPr>
              <p:cNvSpPr>
                <a:spLocks noChangeShapeType="1"/>
              </p:cNvSpPr>
              <p:nvPr/>
            </p:nvSpPr>
            <p:spPr bwMode="auto">
              <a:xfrm flipH="1" flipV="1">
                <a:off x="6629509" y="6227782"/>
                <a:ext cx="0" cy="320857"/>
              </a:xfrm>
              <a:prstGeom prst="line">
                <a:avLst/>
              </a:prstGeom>
              <a:noFill/>
              <a:ln w="19050" cap="flat">
                <a:solidFill>
                  <a:srgbClr val="90185A"/>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0" name="Line 179">
                <a:extLst>
                  <a:ext uri="{FF2B5EF4-FFF2-40B4-BE49-F238E27FC236}">
                    <a16:creationId xmlns:a16="http://schemas.microsoft.com/office/drawing/2014/main" id="{39F36D04-9B75-1F4C-973A-8F6C7EBA6474}"/>
                  </a:ext>
                </a:extLst>
              </p:cNvPr>
              <p:cNvSpPr>
                <a:spLocks noChangeShapeType="1"/>
              </p:cNvSpPr>
              <p:nvPr/>
            </p:nvSpPr>
            <p:spPr bwMode="auto">
              <a:xfrm flipH="1" flipV="1">
                <a:off x="6323491" y="5906928"/>
                <a:ext cx="0" cy="641716"/>
              </a:xfrm>
              <a:prstGeom prst="line">
                <a:avLst/>
              </a:prstGeom>
              <a:noFill/>
              <a:ln w="19050" cap="flat">
                <a:solidFill>
                  <a:srgbClr val="5B248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1" name="Line 181">
                <a:extLst>
                  <a:ext uri="{FF2B5EF4-FFF2-40B4-BE49-F238E27FC236}">
                    <a16:creationId xmlns:a16="http://schemas.microsoft.com/office/drawing/2014/main" id="{8AEA7A65-24CD-4E4F-859D-49C2FFAD6C99}"/>
                  </a:ext>
                </a:extLst>
              </p:cNvPr>
              <p:cNvSpPr>
                <a:spLocks noChangeShapeType="1"/>
              </p:cNvSpPr>
              <p:nvPr/>
            </p:nvSpPr>
            <p:spPr bwMode="auto">
              <a:xfrm flipH="1" flipV="1">
                <a:off x="6008471" y="5621720"/>
                <a:ext cx="0" cy="926920"/>
              </a:xfrm>
              <a:prstGeom prst="line">
                <a:avLst/>
              </a:prstGeom>
              <a:noFill/>
              <a:ln w="19050" cap="flat">
                <a:solidFill>
                  <a:srgbClr val="23308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2" name="Line 183">
                <a:extLst>
                  <a:ext uri="{FF2B5EF4-FFF2-40B4-BE49-F238E27FC236}">
                    <a16:creationId xmlns:a16="http://schemas.microsoft.com/office/drawing/2014/main" id="{C3067BE8-F1F2-984F-902A-98EC0C653909}"/>
                  </a:ext>
                </a:extLst>
              </p:cNvPr>
              <p:cNvSpPr>
                <a:spLocks noChangeShapeType="1"/>
              </p:cNvSpPr>
              <p:nvPr/>
            </p:nvSpPr>
            <p:spPr bwMode="auto">
              <a:xfrm flipH="1" flipV="1">
                <a:off x="5693453" y="5318688"/>
                <a:ext cx="0" cy="1229953"/>
              </a:xfrm>
              <a:prstGeom prst="line">
                <a:avLst/>
              </a:prstGeom>
              <a:noFill/>
              <a:ln w="19050" cap="flat">
                <a:solidFill>
                  <a:srgbClr val="2299CA"/>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3" name="Line 185">
                <a:extLst>
                  <a:ext uri="{FF2B5EF4-FFF2-40B4-BE49-F238E27FC236}">
                    <a16:creationId xmlns:a16="http://schemas.microsoft.com/office/drawing/2014/main" id="{3428B2B0-D084-EA46-BD2B-E665BA942EFF}"/>
                  </a:ext>
                </a:extLst>
              </p:cNvPr>
              <p:cNvSpPr>
                <a:spLocks noChangeShapeType="1"/>
              </p:cNvSpPr>
              <p:nvPr/>
            </p:nvSpPr>
            <p:spPr bwMode="auto">
              <a:xfrm flipH="1" flipV="1">
                <a:off x="5387437" y="5193910"/>
                <a:ext cx="0" cy="1363644"/>
              </a:xfrm>
              <a:prstGeom prst="line">
                <a:avLst/>
              </a:prstGeom>
              <a:noFill/>
              <a:ln w="19050" cap="flat">
                <a:solidFill>
                  <a:srgbClr val="25A367"/>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4" name="Line 187">
                <a:extLst>
                  <a:ext uri="{FF2B5EF4-FFF2-40B4-BE49-F238E27FC236}">
                    <a16:creationId xmlns:a16="http://schemas.microsoft.com/office/drawing/2014/main" id="{77623AF0-7B92-974F-ADCE-7ECEA8F54CA9}"/>
                  </a:ext>
                </a:extLst>
              </p:cNvPr>
              <p:cNvSpPr>
                <a:spLocks noChangeShapeType="1"/>
              </p:cNvSpPr>
              <p:nvPr/>
            </p:nvSpPr>
            <p:spPr bwMode="auto">
              <a:xfrm flipH="1" flipV="1">
                <a:off x="5072417" y="5318688"/>
                <a:ext cx="0" cy="1229953"/>
              </a:xfrm>
              <a:prstGeom prst="line">
                <a:avLst/>
              </a:prstGeom>
              <a:noFill/>
              <a:ln w="19050" cap="flat">
                <a:solidFill>
                  <a:srgbClr val="0A873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5" name="Line 189">
                <a:extLst>
                  <a:ext uri="{FF2B5EF4-FFF2-40B4-BE49-F238E27FC236}">
                    <a16:creationId xmlns:a16="http://schemas.microsoft.com/office/drawing/2014/main" id="{53BD00D3-EF82-1143-B51B-79D0061BA716}"/>
                  </a:ext>
                </a:extLst>
              </p:cNvPr>
              <p:cNvSpPr>
                <a:spLocks noChangeShapeType="1"/>
              </p:cNvSpPr>
              <p:nvPr/>
            </p:nvSpPr>
            <p:spPr bwMode="auto">
              <a:xfrm flipH="1" flipV="1">
                <a:off x="4748398" y="5621720"/>
                <a:ext cx="0" cy="926920"/>
              </a:xfrm>
              <a:prstGeom prst="line">
                <a:avLst/>
              </a:prstGeom>
              <a:noFill/>
              <a:ln w="19050" cap="flat">
                <a:solidFill>
                  <a:srgbClr val="BDC71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6" name="Line 176">
                <a:extLst>
                  <a:ext uri="{FF2B5EF4-FFF2-40B4-BE49-F238E27FC236}">
                    <a16:creationId xmlns:a16="http://schemas.microsoft.com/office/drawing/2014/main" id="{E9024031-5ED4-7644-A84E-2FF35D4EE33D}"/>
                  </a:ext>
                </a:extLst>
              </p:cNvPr>
              <p:cNvSpPr>
                <a:spLocks noChangeShapeType="1"/>
              </p:cNvSpPr>
              <p:nvPr/>
            </p:nvSpPr>
            <p:spPr bwMode="auto">
              <a:xfrm flipH="1" flipV="1">
                <a:off x="3931538" y="6547529"/>
                <a:ext cx="2895982" cy="0"/>
              </a:xfrm>
              <a:prstGeom prst="line">
                <a:avLst/>
              </a:prstGeom>
              <a:noFill/>
              <a:ln w="19050"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7" name="Line 179">
                <a:extLst>
                  <a:ext uri="{FF2B5EF4-FFF2-40B4-BE49-F238E27FC236}">
                    <a16:creationId xmlns:a16="http://schemas.microsoft.com/office/drawing/2014/main" id="{06C9EE51-029E-4941-B385-53DF4303FC86}"/>
                  </a:ext>
                </a:extLst>
              </p:cNvPr>
              <p:cNvSpPr>
                <a:spLocks noChangeShapeType="1"/>
              </p:cNvSpPr>
              <p:nvPr/>
            </p:nvSpPr>
            <p:spPr bwMode="auto">
              <a:xfrm flipH="1" flipV="1">
                <a:off x="4425890" y="5905813"/>
                <a:ext cx="0" cy="641716"/>
              </a:xfrm>
              <a:prstGeom prst="line">
                <a:avLst/>
              </a:prstGeom>
              <a:noFill/>
              <a:ln w="19050" cap="flat">
                <a:solidFill>
                  <a:srgbClr val="FF99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08" name="Line 177">
                <a:extLst>
                  <a:ext uri="{FF2B5EF4-FFF2-40B4-BE49-F238E27FC236}">
                    <a16:creationId xmlns:a16="http://schemas.microsoft.com/office/drawing/2014/main" id="{3180F80A-31C3-F649-8E9C-36B3F6DA628C}"/>
                  </a:ext>
                </a:extLst>
              </p:cNvPr>
              <p:cNvSpPr>
                <a:spLocks noChangeShapeType="1"/>
              </p:cNvSpPr>
              <p:nvPr/>
            </p:nvSpPr>
            <p:spPr bwMode="auto">
              <a:xfrm flipH="1" flipV="1">
                <a:off x="4124021" y="6227782"/>
                <a:ext cx="0" cy="320857"/>
              </a:xfrm>
              <a:prstGeom prst="line">
                <a:avLst/>
              </a:prstGeom>
              <a:noFill/>
              <a:ln w="19050" cap="flat">
                <a:solidFill>
                  <a:srgbClr val="FF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grpSp>
      <p:grpSp>
        <p:nvGrpSpPr>
          <p:cNvPr id="221" name="Group 220"/>
          <p:cNvGrpSpPr/>
          <p:nvPr/>
        </p:nvGrpSpPr>
        <p:grpSpPr>
          <a:xfrm rot="271127">
            <a:off x="2593444" y="1658839"/>
            <a:ext cx="376677" cy="2631570"/>
            <a:chOff x="1982350" y="1968140"/>
            <a:chExt cx="376677" cy="2534232"/>
          </a:xfrm>
        </p:grpSpPr>
        <p:sp>
          <p:nvSpPr>
            <p:cNvPr id="212" name="Rectangle 211">
              <a:extLst>
                <a:ext uri="{FF2B5EF4-FFF2-40B4-BE49-F238E27FC236}">
                  <a16:creationId xmlns:a16="http://schemas.microsoft.com/office/drawing/2014/main" id="{EB5A7141-CFDC-5A44-B164-1AECC1DC9CA2}"/>
                </a:ext>
              </a:extLst>
            </p:cNvPr>
            <p:cNvSpPr/>
            <p:nvPr/>
          </p:nvSpPr>
          <p:spPr>
            <a:xfrm rot="19410379">
              <a:off x="1982350" y="1968140"/>
              <a:ext cx="376677" cy="2494654"/>
            </a:xfrm>
            <a:prstGeom prst="rect">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3" name="Group 212">
              <a:extLst>
                <a:ext uri="{FF2B5EF4-FFF2-40B4-BE49-F238E27FC236}">
                  <a16:creationId xmlns:a16="http://schemas.microsoft.com/office/drawing/2014/main" id="{189E35B4-B4C4-6947-BB7B-A08A9996215B}"/>
                </a:ext>
              </a:extLst>
            </p:cNvPr>
            <p:cNvGrpSpPr/>
            <p:nvPr/>
          </p:nvGrpSpPr>
          <p:grpSpPr>
            <a:xfrm rot="3316481">
              <a:off x="946637" y="3158314"/>
              <a:ext cx="2465108" cy="223008"/>
              <a:chOff x="1694122" y="1477238"/>
              <a:chExt cx="3603625" cy="1295400"/>
            </a:xfrm>
            <a:solidFill>
              <a:schemeClr val="bg1"/>
            </a:solidFill>
          </p:grpSpPr>
          <p:sp>
            <p:nvSpPr>
              <p:cNvPr id="214" name="Freeform 5">
                <a:extLst>
                  <a:ext uri="{FF2B5EF4-FFF2-40B4-BE49-F238E27FC236}">
                    <a16:creationId xmlns:a16="http://schemas.microsoft.com/office/drawing/2014/main" id="{8830C147-D67A-DF4E-B7AE-2860F5630F57}"/>
                  </a:ext>
                </a:extLst>
              </p:cNvPr>
              <p:cNvSpPr>
                <a:spLocks/>
              </p:cNvSpPr>
              <p:nvPr/>
            </p:nvSpPr>
            <p:spPr bwMode="auto">
              <a:xfrm rot="10800000" flipH="1">
                <a:off x="41960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215" name="Freeform 6">
                <a:extLst>
                  <a:ext uri="{FF2B5EF4-FFF2-40B4-BE49-F238E27FC236}">
                    <a16:creationId xmlns:a16="http://schemas.microsoft.com/office/drawing/2014/main" id="{4E66DF28-696C-5544-8AAF-B72A2A70F808}"/>
                  </a:ext>
                </a:extLst>
              </p:cNvPr>
              <p:cNvSpPr>
                <a:spLocks/>
              </p:cNvSpPr>
              <p:nvPr/>
            </p:nvSpPr>
            <p:spPr bwMode="auto">
              <a:xfrm>
                <a:off x="230054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216" name="Freeform 7">
                <a:extLst>
                  <a:ext uri="{FF2B5EF4-FFF2-40B4-BE49-F238E27FC236}">
                    <a16:creationId xmlns:a16="http://schemas.microsoft.com/office/drawing/2014/main" id="{5CCA8E90-B829-4840-9322-D8C5E5375A1D}"/>
                  </a:ext>
                </a:extLst>
              </p:cNvPr>
              <p:cNvSpPr>
                <a:spLocks/>
              </p:cNvSpPr>
              <p:nvPr/>
            </p:nvSpPr>
            <p:spPr bwMode="auto">
              <a:xfrm rot="10800000" flipH="1">
                <a:off x="2929197" y="1566138"/>
                <a:ext cx="474663" cy="1206500"/>
              </a:xfrm>
              <a:custGeom>
                <a:avLst/>
                <a:gdLst>
                  <a:gd name="T0" fmla="*/ 5 w 21600"/>
                  <a:gd name="T1" fmla="*/ 409 h 21600"/>
                  <a:gd name="T2" fmla="*/ 11 w 21600"/>
                  <a:gd name="T3" fmla="*/ 409 h 21600"/>
                  <a:gd name="T4" fmla="*/ 17 w 21600"/>
                  <a:gd name="T5" fmla="*/ 409 h 21600"/>
                  <a:gd name="T6" fmla="*/ 23 w 21600"/>
                  <a:gd name="T7" fmla="*/ 408 h 21600"/>
                  <a:gd name="T8" fmla="*/ 29 w 21600"/>
                  <a:gd name="T9" fmla="*/ 407 h 21600"/>
                  <a:gd name="T10" fmla="*/ 35 w 21600"/>
                  <a:gd name="T11" fmla="*/ 407 h 21600"/>
                  <a:gd name="T12" fmla="*/ 41 w 21600"/>
                  <a:gd name="T13" fmla="*/ 411 h 21600"/>
                  <a:gd name="T14" fmla="*/ 47 w 21600"/>
                  <a:gd name="T15" fmla="*/ 416 h 21600"/>
                  <a:gd name="T16" fmla="*/ 53 w 21600"/>
                  <a:gd name="T17" fmla="*/ 418 h 21600"/>
                  <a:gd name="T18" fmla="*/ 59 w 21600"/>
                  <a:gd name="T19" fmla="*/ 408 h 21600"/>
                  <a:gd name="T20" fmla="*/ 65 w 21600"/>
                  <a:gd name="T21" fmla="*/ 387 h 21600"/>
                  <a:gd name="T22" fmla="*/ 71 w 21600"/>
                  <a:gd name="T23" fmla="*/ 372 h 21600"/>
                  <a:gd name="T24" fmla="*/ 77 w 21600"/>
                  <a:gd name="T25" fmla="*/ 392 h 21600"/>
                  <a:gd name="T26" fmla="*/ 83 w 21600"/>
                  <a:gd name="T27" fmla="*/ 454 h 21600"/>
                  <a:gd name="T28" fmla="*/ 89 w 21600"/>
                  <a:gd name="T29" fmla="*/ 512 h 21600"/>
                  <a:gd name="T30" fmla="*/ 95 w 21600"/>
                  <a:gd name="T31" fmla="*/ 485 h 21600"/>
                  <a:gd name="T32" fmla="*/ 101 w 21600"/>
                  <a:gd name="T33" fmla="*/ 356 h 21600"/>
                  <a:gd name="T34" fmla="*/ 107 w 21600"/>
                  <a:gd name="T35" fmla="*/ 211 h 21600"/>
                  <a:gd name="T36" fmla="*/ 113 w 21600"/>
                  <a:gd name="T37" fmla="*/ 208 h 21600"/>
                  <a:gd name="T38" fmla="*/ 119 w 21600"/>
                  <a:gd name="T39" fmla="*/ 411 h 21600"/>
                  <a:gd name="T40" fmla="*/ 125 w 21600"/>
                  <a:gd name="T41" fmla="*/ 675 h 21600"/>
                  <a:gd name="T42" fmla="*/ 131 w 21600"/>
                  <a:gd name="T43" fmla="*/ 751 h 21600"/>
                  <a:gd name="T44" fmla="*/ 137 w 21600"/>
                  <a:gd name="T45" fmla="*/ 528 h 21600"/>
                  <a:gd name="T46" fmla="*/ 143 w 21600"/>
                  <a:gd name="T47" fmla="*/ 172 h 21600"/>
                  <a:gd name="T48" fmla="*/ 149 w 21600"/>
                  <a:gd name="T49" fmla="*/ 0 h 21600"/>
                  <a:gd name="T50" fmla="*/ 155 w 21600"/>
                  <a:gd name="T51" fmla="*/ 172 h 21600"/>
                  <a:gd name="T52" fmla="*/ 161 w 21600"/>
                  <a:gd name="T53" fmla="*/ 528 h 21600"/>
                  <a:gd name="T54" fmla="*/ 167 w 21600"/>
                  <a:gd name="T55" fmla="*/ 751 h 21600"/>
                  <a:gd name="T56" fmla="*/ 173 w 21600"/>
                  <a:gd name="T57" fmla="*/ 675 h 21600"/>
                  <a:gd name="T58" fmla="*/ 179 w 21600"/>
                  <a:gd name="T59" fmla="*/ 411 h 21600"/>
                  <a:gd name="T60" fmla="*/ 185 w 21600"/>
                  <a:gd name="T61" fmla="*/ 208 h 21600"/>
                  <a:gd name="T62" fmla="*/ 191 w 21600"/>
                  <a:gd name="T63" fmla="*/ 211 h 21600"/>
                  <a:gd name="T64" fmla="*/ 197 w 21600"/>
                  <a:gd name="T65" fmla="*/ 356 h 21600"/>
                  <a:gd name="T66" fmla="*/ 203 w 21600"/>
                  <a:gd name="T67" fmla="*/ 485 h 21600"/>
                  <a:gd name="T68" fmla="*/ 209 w 21600"/>
                  <a:gd name="T69" fmla="*/ 512 h 21600"/>
                  <a:gd name="T70" fmla="*/ 215 w 21600"/>
                  <a:gd name="T71" fmla="*/ 454 h 21600"/>
                  <a:gd name="T72" fmla="*/ 221 w 21600"/>
                  <a:gd name="T73" fmla="*/ 392 h 21600"/>
                  <a:gd name="T74" fmla="*/ 227 w 21600"/>
                  <a:gd name="T75" fmla="*/ 372 h 21600"/>
                  <a:gd name="T76" fmla="*/ 233 w 21600"/>
                  <a:gd name="T77" fmla="*/ 387 h 21600"/>
                  <a:gd name="T78" fmla="*/ 239 w 21600"/>
                  <a:gd name="T79" fmla="*/ 408 h 21600"/>
                  <a:gd name="T80" fmla="*/ 245 w 21600"/>
                  <a:gd name="T81" fmla="*/ 418 h 21600"/>
                  <a:gd name="T82" fmla="*/ 251 w 21600"/>
                  <a:gd name="T83" fmla="*/ 416 h 21600"/>
                  <a:gd name="T84" fmla="*/ 257 w 21600"/>
                  <a:gd name="T85" fmla="*/ 411 h 21600"/>
                  <a:gd name="T86" fmla="*/ 263 w 21600"/>
                  <a:gd name="T87" fmla="*/ 407 h 21600"/>
                  <a:gd name="T88" fmla="*/ 269 w 21600"/>
                  <a:gd name="T89" fmla="*/ 407 h 21600"/>
                  <a:gd name="T90" fmla="*/ 275 w 21600"/>
                  <a:gd name="T91" fmla="*/ 408 h 21600"/>
                  <a:gd name="T92" fmla="*/ 281 w 21600"/>
                  <a:gd name="T93" fmla="*/ 409 h 21600"/>
                  <a:gd name="T94" fmla="*/ 287 w 21600"/>
                  <a:gd name="T95" fmla="*/ 409 h 21600"/>
                  <a:gd name="T96" fmla="*/ 293 w 21600"/>
                  <a:gd name="T97" fmla="*/ 409 h 21600"/>
                  <a:gd name="T98" fmla="*/ 299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217" name="Freeform 8">
                <a:extLst>
                  <a:ext uri="{FF2B5EF4-FFF2-40B4-BE49-F238E27FC236}">
                    <a16:creationId xmlns:a16="http://schemas.microsoft.com/office/drawing/2014/main" id="{68249D96-4D3E-8143-A896-946509EC1DB9}"/>
                  </a:ext>
                </a:extLst>
              </p:cNvPr>
              <p:cNvSpPr>
                <a:spLocks/>
              </p:cNvSpPr>
              <p:nvPr/>
            </p:nvSpPr>
            <p:spPr bwMode="auto">
              <a:xfrm>
                <a:off x="356419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218" name="Freeform 10">
                <a:extLst>
                  <a:ext uri="{FF2B5EF4-FFF2-40B4-BE49-F238E27FC236}">
                    <a16:creationId xmlns:a16="http://schemas.microsoft.com/office/drawing/2014/main" id="{8E9661CC-29D5-CC4E-992C-BC4F7933942D}"/>
                  </a:ext>
                </a:extLst>
              </p:cNvPr>
              <p:cNvSpPr>
                <a:spLocks/>
              </p:cNvSpPr>
              <p:nvPr/>
            </p:nvSpPr>
            <p:spPr bwMode="auto">
              <a:xfrm>
                <a:off x="4824672" y="1477238"/>
                <a:ext cx="473075"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5 w 21600"/>
                  <a:gd name="T11" fmla="*/ 407 h 21600"/>
                  <a:gd name="T12" fmla="*/ 40 w 21600"/>
                  <a:gd name="T13" fmla="*/ 411 h 21600"/>
                  <a:gd name="T14" fmla="*/ 46 w 21600"/>
                  <a:gd name="T15" fmla="*/ 416 h 21600"/>
                  <a:gd name="T16" fmla="*/ 53 w 21600"/>
                  <a:gd name="T17" fmla="*/ 418 h 21600"/>
                  <a:gd name="T18" fmla="*/ 58 w 21600"/>
                  <a:gd name="T19" fmla="*/ 408 h 21600"/>
                  <a:gd name="T20" fmla="*/ 64 w 21600"/>
                  <a:gd name="T21" fmla="*/ 387 h 21600"/>
                  <a:gd name="T22" fmla="*/ 71 w 21600"/>
                  <a:gd name="T23" fmla="*/ 372 h 21600"/>
                  <a:gd name="T24" fmla="*/ 77 w 21600"/>
                  <a:gd name="T25" fmla="*/ 392 h 21600"/>
                  <a:gd name="T26" fmla="*/ 82 w 21600"/>
                  <a:gd name="T27" fmla="*/ 454 h 21600"/>
                  <a:gd name="T28" fmla="*/ 88 w 21600"/>
                  <a:gd name="T29" fmla="*/ 512 h 21600"/>
                  <a:gd name="T30" fmla="*/ 95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5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6 w 21600"/>
                  <a:gd name="T65" fmla="*/ 356 h 21600"/>
                  <a:gd name="T66" fmla="*/ 202 w 21600"/>
                  <a:gd name="T67" fmla="*/ 485 h 21600"/>
                  <a:gd name="T68" fmla="*/ 208 w 21600"/>
                  <a:gd name="T69" fmla="*/ 512 h 21600"/>
                  <a:gd name="T70" fmla="*/ 214 w 21600"/>
                  <a:gd name="T71" fmla="*/ 454 h 21600"/>
                  <a:gd name="T72" fmla="*/ 220 w 21600"/>
                  <a:gd name="T73" fmla="*/ 392 h 21600"/>
                  <a:gd name="T74" fmla="*/ 226 w 21600"/>
                  <a:gd name="T75" fmla="*/ 372 h 21600"/>
                  <a:gd name="T76" fmla="*/ 232 w 21600"/>
                  <a:gd name="T77" fmla="*/ 387 h 21600"/>
                  <a:gd name="T78" fmla="*/ 238 w 21600"/>
                  <a:gd name="T79" fmla="*/ 408 h 21600"/>
                  <a:gd name="T80" fmla="*/ 244 w 21600"/>
                  <a:gd name="T81" fmla="*/ 418 h 21600"/>
                  <a:gd name="T82" fmla="*/ 250 w 21600"/>
                  <a:gd name="T83" fmla="*/ 416 h 21600"/>
                  <a:gd name="T84" fmla="*/ 256 w 21600"/>
                  <a:gd name="T85" fmla="*/ 411 h 21600"/>
                  <a:gd name="T86" fmla="*/ 262 w 21600"/>
                  <a:gd name="T87" fmla="*/ 407 h 21600"/>
                  <a:gd name="T88" fmla="*/ 268 w 21600"/>
                  <a:gd name="T89" fmla="*/ 407 h 21600"/>
                  <a:gd name="T90" fmla="*/ 274 w 21600"/>
                  <a:gd name="T91" fmla="*/ 408 h 21600"/>
                  <a:gd name="T92" fmla="*/ 280 w 21600"/>
                  <a:gd name="T93" fmla="*/ 409 h 21600"/>
                  <a:gd name="T94" fmla="*/ 286 w 21600"/>
                  <a:gd name="T95" fmla="*/ 409 h 21600"/>
                  <a:gd name="T96" fmla="*/ 292 w 21600"/>
                  <a:gd name="T97" fmla="*/ 409 h 21600"/>
                  <a:gd name="T98" fmla="*/ 298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219" name="Freeform 12">
                <a:extLst>
                  <a:ext uri="{FF2B5EF4-FFF2-40B4-BE49-F238E27FC236}">
                    <a16:creationId xmlns:a16="http://schemas.microsoft.com/office/drawing/2014/main" id="{69ECDE19-AB74-F647-B7A7-6814AFA01705}"/>
                  </a:ext>
                </a:extLst>
              </p:cNvPr>
              <p:cNvSpPr>
                <a:spLocks/>
              </p:cNvSpPr>
              <p:nvPr/>
            </p:nvSpPr>
            <p:spPr bwMode="auto">
              <a:xfrm rot="10800000" flipH="1">
                <a:off x="16941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grpSp>
      </p:grpSp>
      <p:sp>
        <p:nvSpPr>
          <p:cNvPr id="163" name="Oval 162"/>
          <p:cNvSpPr/>
          <p:nvPr/>
        </p:nvSpPr>
        <p:spPr>
          <a:xfrm>
            <a:off x="3957994" y="5056404"/>
            <a:ext cx="142741" cy="14037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Oval 238"/>
          <p:cNvSpPr/>
          <p:nvPr/>
        </p:nvSpPr>
        <p:spPr>
          <a:xfrm>
            <a:off x="1537721" y="979077"/>
            <a:ext cx="109395" cy="16953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1" name="Picture 290">
            <a:extLst>
              <a:ext uri="{FF2B5EF4-FFF2-40B4-BE49-F238E27FC236}">
                <a16:creationId xmlns:a16="http://schemas.microsoft.com/office/drawing/2014/main" id="{E7285E97-57B7-4C45-B6AD-F0F0829A97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21677" y="5781386"/>
            <a:ext cx="416817" cy="444876"/>
          </a:xfrm>
          <a:prstGeom prst="rect">
            <a:avLst/>
          </a:prstGeom>
          <a:solidFill>
            <a:schemeClr val="bg1"/>
          </a:solidFill>
        </p:spPr>
      </p:pic>
      <p:pic>
        <p:nvPicPr>
          <p:cNvPr id="292" name="Picture 291">
            <a:extLst>
              <a:ext uri="{FF2B5EF4-FFF2-40B4-BE49-F238E27FC236}">
                <a16:creationId xmlns:a16="http://schemas.microsoft.com/office/drawing/2014/main" id="{E7285E97-57B7-4C45-B6AD-F0F0829A977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01319" y="5824715"/>
            <a:ext cx="435961" cy="465309"/>
          </a:xfrm>
          <a:prstGeom prst="rect">
            <a:avLst/>
          </a:prstGeom>
          <a:solidFill>
            <a:schemeClr val="bg1"/>
          </a:solidFill>
        </p:spPr>
      </p:pic>
      <p:cxnSp>
        <p:nvCxnSpPr>
          <p:cNvPr id="293" name="Elbow Connector 292"/>
          <p:cNvCxnSpPr>
            <a:stCxn id="292" idx="1"/>
            <a:endCxn id="84" idx="3"/>
          </p:cNvCxnSpPr>
          <p:nvPr/>
        </p:nvCxnSpPr>
        <p:spPr>
          <a:xfrm rot="10800000" flipV="1">
            <a:off x="2551963" y="6057370"/>
            <a:ext cx="549356" cy="4708"/>
          </a:xfrm>
          <a:prstGeom prst="bentConnector3">
            <a:avLst>
              <a:gd name="adj1" fmla="val 50000"/>
            </a:avLst>
          </a:prstGeom>
          <a:ln w="28575">
            <a:solidFill>
              <a:srgbClr val="2314ED"/>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1" name="Elbow Connector 300"/>
          <p:cNvCxnSpPr>
            <a:stCxn id="291" idx="1"/>
            <a:endCxn id="52" idx="3"/>
          </p:cNvCxnSpPr>
          <p:nvPr/>
        </p:nvCxnSpPr>
        <p:spPr>
          <a:xfrm rot="10800000" flipV="1">
            <a:off x="824661" y="6003824"/>
            <a:ext cx="497016" cy="7454"/>
          </a:xfrm>
          <a:prstGeom prst="bentConnector3">
            <a:avLst>
              <a:gd name="adj1" fmla="val 50000"/>
            </a:avLst>
          </a:prstGeom>
          <a:ln w="28575">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38" name="Group 337"/>
          <p:cNvGrpSpPr/>
          <p:nvPr/>
        </p:nvGrpSpPr>
        <p:grpSpPr>
          <a:xfrm>
            <a:off x="89695" y="1774395"/>
            <a:ext cx="1822352" cy="1705775"/>
            <a:chOff x="99424" y="1672795"/>
            <a:chExt cx="1822352" cy="1705775"/>
          </a:xfrm>
        </p:grpSpPr>
        <p:sp>
          <p:nvSpPr>
            <p:cNvPr id="166" name="Rectangle 165"/>
            <p:cNvSpPr/>
            <p:nvPr/>
          </p:nvSpPr>
          <p:spPr>
            <a:xfrm>
              <a:off x="99424" y="1816728"/>
              <a:ext cx="1744034" cy="15618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167" name="Picture 166">
              <a:extLst>
                <a:ext uri="{FF2B5EF4-FFF2-40B4-BE49-F238E27FC236}">
                  <a16:creationId xmlns:a16="http://schemas.microsoft.com/office/drawing/2014/main" id="{E7285E97-57B7-4C45-B6AD-F0F0829A977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68873" y="2334062"/>
              <a:ext cx="385958" cy="415477"/>
            </a:xfrm>
            <a:prstGeom prst="rect">
              <a:avLst/>
            </a:prstGeom>
            <a:solidFill>
              <a:schemeClr val="bg1"/>
            </a:solidFill>
          </p:spPr>
        </p:pic>
        <p:sp>
          <p:nvSpPr>
            <p:cNvPr id="168" name="TextBox 167"/>
            <p:cNvSpPr txBox="1"/>
            <p:nvPr/>
          </p:nvSpPr>
          <p:spPr>
            <a:xfrm>
              <a:off x="1203946" y="1848328"/>
              <a:ext cx="663964" cy="338554"/>
            </a:xfrm>
            <a:prstGeom prst="rect">
              <a:avLst/>
            </a:prstGeom>
            <a:noFill/>
          </p:spPr>
          <p:txBody>
            <a:bodyPr wrap="none" rtlCol="0">
              <a:spAutoFit/>
            </a:bodyPr>
            <a:lstStyle/>
            <a:p>
              <a:r>
                <a:rPr lang="en-US" sz="1600" b="1" dirty="0" err="1"/>
                <a:t>Sr</a:t>
              </a:r>
              <a:r>
                <a:rPr lang="en-US" sz="1600" b="1" dirty="0"/>
                <a:t> lab</a:t>
              </a:r>
            </a:p>
          </p:txBody>
        </p:sp>
        <p:cxnSp>
          <p:nvCxnSpPr>
            <p:cNvPr id="169" name="Elbow Connector 168"/>
            <p:cNvCxnSpPr>
              <a:stCxn id="171" idx="2"/>
              <a:endCxn id="170" idx="0"/>
            </p:cNvCxnSpPr>
            <p:nvPr/>
          </p:nvCxnSpPr>
          <p:spPr>
            <a:xfrm rot="16200000" flipH="1">
              <a:off x="348485" y="2282074"/>
              <a:ext cx="169897" cy="3834"/>
            </a:xfrm>
            <a:prstGeom prst="bent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1" name="TextBox 170"/>
            <p:cNvSpPr txBox="1"/>
            <p:nvPr/>
          </p:nvSpPr>
          <p:spPr>
            <a:xfrm>
              <a:off x="163654" y="1891266"/>
              <a:ext cx="535724" cy="307777"/>
            </a:xfrm>
            <a:prstGeom prst="rect">
              <a:avLst/>
            </a:prstGeom>
            <a:solidFill>
              <a:schemeClr val="tx1"/>
            </a:solidFill>
          </p:spPr>
          <p:txBody>
            <a:bodyPr wrap="none" rtlCol="0">
              <a:spAutoFit/>
            </a:bodyPr>
            <a:lstStyle/>
            <a:p>
              <a:pPr algn="ctr"/>
              <a:r>
                <a:rPr lang="en-US" sz="1400">
                  <a:solidFill>
                    <a:schemeClr val="bg1"/>
                  </a:solidFill>
                </a:rPr>
                <a:t>laser</a:t>
              </a:r>
            </a:p>
          </p:txBody>
        </p:sp>
        <p:cxnSp>
          <p:nvCxnSpPr>
            <p:cNvPr id="191" name="Curved Connector 190"/>
            <p:cNvCxnSpPr>
              <a:cxnSpLocks/>
              <a:stCxn id="61" idx="1"/>
              <a:endCxn id="171" idx="3"/>
            </p:cNvCxnSpPr>
            <p:nvPr/>
          </p:nvCxnSpPr>
          <p:spPr>
            <a:xfrm rot="10800000" flipV="1">
              <a:off x="699378" y="1672795"/>
              <a:ext cx="1222398" cy="372359"/>
            </a:xfrm>
            <a:prstGeom prst="curvedConnector3">
              <a:avLst>
                <a:gd name="adj1" fmla="val 50000"/>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44" name="Group 243"/>
            <p:cNvGrpSpPr/>
            <p:nvPr/>
          </p:nvGrpSpPr>
          <p:grpSpPr>
            <a:xfrm>
              <a:off x="230953" y="2799158"/>
              <a:ext cx="1453457" cy="476493"/>
              <a:chOff x="6711597" y="4267530"/>
              <a:chExt cx="1453457" cy="564375"/>
            </a:xfrm>
          </p:grpSpPr>
          <p:grpSp>
            <p:nvGrpSpPr>
              <p:cNvPr id="245" name="Group 54">
                <a:extLst>
                  <a:ext uri="{FF2B5EF4-FFF2-40B4-BE49-F238E27FC236}">
                    <a16:creationId xmlns:a16="http://schemas.microsoft.com/office/drawing/2014/main" id="{3BE092CF-6DA6-404C-9AE0-7C275CB6957C}"/>
                  </a:ext>
                </a:extLst>
              </p:cNvPr>
              <p:cNvGrpSpPr>
                <a:grpSpLocks/>
              </p:cNvGrpSpPr>
              <p:nvPr/>
            </p:nvGrpSpPr>
            <p:grpSpPr bwMode="auto">
              <a:xfrm>
                <a:off x="6711597" y="4267530"/>
                <a:ext cx="1453457" cy="541324"/>
                <a:chOff x="1585" y="2103"/>
                <a:chExt cx="1968" cy="496"/>
              </a:xfrm>
            </p:grpSpPr>
            <p:sp>
              <p:nvSpPr>
                <p:cNvPr id="247" name="Freeform 2">
                  <a:extLst>
                    <a:ext uri="{FF2B5EF4-FFF2-40B4-BE49-F238E27FC236}">
                      <a16:creationId xmlns:a16="http://schemas.microsoft.com/office/drawing/2014/main" id="{8D98D71E-1031-2244-9DA3-8F48F2C62285}"/>
                    </a:ext>
                  </a:extLst>
                </p:cNvPr>
                <p:cNvSpPr>
                  <a:spLocks/>
                </p:cNvSpPr>
                <p:nvPr/>
              </p:nvSpPr>
              <p:spPr bwMode="auto">
                <a:xfrm>
                  <a:off x="1585" y="2108"/>
                  <a:ext cx="1968" cy="486"/>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n w="19050">
                  <a:solidFill>
                    <a:schemeClr val="bg1"/>
                  </a:solidFill>
                </a:ln>
                <a:extLst>
                  <a:ext uri="{91240B29-F687-4f45-9708-019B960494DF}">
                    <a14:hiddenLine xmlns:a14="http://schemas.microsoft.com/office/drawing/2010/main" xmlns="" w="76200" cap="flat" cmpd="sng">
                      <a:solidFill>
                        <a:schemeClr val="tx1"/>
                      </a:solidFill>
                      <a:round/>
                      <a:headEnd type="none" w="med" len="med"/>
                      <a:tailEnd type="none" w="med" len="med"/>
                    </a14:hiddenLine>
                  </a:ext>
                </a:extLst>
              </p:spPr>
              <p:txBody>
                <a:bodyPr lIns="0" tIns="0" rIns="0" bIns="0"/>
                <a:lstStyle/>
                <a:p>
                  <a:endParaRPr lang="en-US"/>
                </a:p>
              </p:txBody>
            </p:sp>
            <p:sp>
              <p:nvSpPr>
                <p:cNvPr id="248" name="Line 3">
                  <a:extLst>
                    <a:ext uri="{FF2B5EF4-FFF2-40B4-BE49-F238E27FC236}">
                      <a16:creationId xmlns:a16="http://schemas.microsoft.com/office/drawing/2014/main" id="{915CD45A-010C-2141-9EDD-0FDDBBBE7444}"/>
                    </a:ext>
                  </a:extLst>
                </p:cNvPr>
                <p:cNvSpPr>
                  <a:spLocks noChangeShapeType="1"/>
                </p:cNvSpPr>
                <p:nvPr/>
              </p:nvSpPr>
              <p:spPr bwMode="auto">
                <a:xfrm flipH="1">
                  <a:off x="3544"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49" name="Line 4">
                  <a:extLst>
                    <a:ext uri="{FF2B5EF4-FFF2-40B4-BE49-F238E27FC236}">
                      <a16:creationId xmlns:a16="http://schemas.microsoft.com/office/drawing/2014/main" id="{072D79D6-DBE6-0A45-B169-E2F9384BF906}"/>
                    </a:ext>
                  </a:extLst>
                </p:cNvPr>
                <p:cNvSpPr>
                  <a:spLocks noChangeShapeType="1"/>
                </p:cNvSpPr>
                <p:nvPr/>
              </p:nvSpPr>
              <p:spPr bwMode="auto">
                <a:xfrm flipH="1">
                  <a:off x="3442"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0" name="Line 5">
                  <a:extLst>
                    <a:ext uri="{FF2B5EF4-FFF2-40B4-BE49-F238E27FC236}">
                      <a16:creationId xmlns:a16="http://schemas.microsoft.com/office/drawing/2014/main" id="{2667C4EF-96EF-3340-B48D-0085B2EFB1B7}"/>
                    </a:ext>
                  </a:extLst>
                </p:cNvPr>
                <p:cNvSpPr>
                  <a:spLocks noChangeShapeType="1"/>
                </p:cNvSpPr>
                <p:nvPr/>
              </p:nvSpPr>
              <p:spPr bwMode="auto">
                <a:xfrm flipH="1">
                  <a:off x="3342"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1" name="Line 6">
                  <a:extLst>
                    <a:ext uri="{FF2B5EF4-FFF2-40B4-BE49-F238E27FC236}">
                      <a16:creationId xmlns:a16="http://schemas.microsoft.com/office/drawing/2014/main" id="{FD03609B-0EE2-5843-AE10-85E5A183CA5C}"/>
                    </a:ext>
                  </a:extLst>
                </p:cNvPr>
                <p:cNvSpPr>
                  <a:spLocks noChangeShapeType="1"/>
                </p:cNvSpPr>
                <p:nvPr/>
              </p:nvSpPr>
              <p:spPr bwMode="auto">
                <a:xfrm flipH="1">
                  <a:off x="3239"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2" name="Line 7">
                  <a:extLst>
                    <a:ext uri="{FF2B5EF4-FFF2-40B4-BE49-F238E27FC236}">
                      <a16:creationId xmlns:a16="http://schemas.microsoft.com/office/drawing/2014/main" id="{7B4B0470-B466-0A4D-A065-40FE74124160}"/>
                    </a:ext>
                  </a:extLst>
                </p:cNvPr>
                <p:cNvSpPr>
                  <a:spLocks noChangeShapeType="1"/>
                </p:cNvSpPr>
                <p:nvPr/>
              </p:nvSpPr>
              <p:spPr bwMode="auto">
                <a:xfrm flipH="1">
                  <a:off x="3138"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3" name="Line 8">
                  <a:extLst>
                    <a:ext uri="{FF2B5EF4-FFF2-40B4-BE49-F238E27FC236}">
                      <a16:creationId xmlns:a16="http://schemas.microsoft.com/office/drawing/2014/main" id="{890C9703-AF09-3141-BB9B-9632AED2786D}"/>
                    </a:ext>
                  </a:extLst>
                </p:cNvPr>
                <p:cNvSpPr>
                  <a:spLocks noChangeShapeType="1"/>
                </p:cNvSpPr>
                <p:nvPr/>
              </p:nvSpPr>
              <p:spPr bwMode="auto">
                <a:xfrm flipH="1">
                  <a:off x="3036"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4" name="Line 9">
                  <a:extLst>
                    <a:ext uri="{FF2B5EF4-FFF2-40B4-BE49-F238E27FC236}">
                      <a16:creationId xmlns:a16="http://schemas.microsoft.com/office/drawing/2014/main" id="{543840E9-91FD-304B-8A6D-36EB929B1246}"/>
                    </a:ext>
                  </a:extLst>
                </p:cNvPr>
                <p:cNvSpPr>
                  <a:spLocks noChangeShapeType="1"/>
                </p:cNvSpPr>
                <p:nvPr/>
              </p:nvSpPr>
              <p:spPr bwMode="auto">
                <a:xfrm flipH="1">
                  <a:off x="2935"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5" name="Line 10">
                  <a:extLst>
                    <a:ext uri="{FF2B5EF4-FFF2-40B4-BE49-F238E27FC236}">
                      <a16:creationId xmlns:a16="http://schemas.microsoft.com/office/drawing/2014/main" id="{A036449E-6C36-BE4D-9EBA-93B87CBED374}"/>
                    </a:ext>
                  </a:extLst>
                </p:cNvPr>
                <p:cNvSpPr>
                  <a:spLocks noChangeShapeType="1"/>
                </p:cNvSpPr>
                <p:nvPr/>
              </p:nvSpPr>
              <p:spPr bwMode="auto">
                <a:xfrm flipH="1">
                  <a:off x="2833"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6" name="Line 11">
                  <a:extLst>
                    <a:ext uri="{FF2B5EF4-FFF2-40B4-BE49-F238E27FC236}">
                      <a16:creationId xmlns:a16="http://schemas.microsoft.com/office/drawing/2014/main" id="{83275C8D-A8F8-EC42-9F00-754AB4F4D94B}"/>
                    </a:ext>
                  </a:extLst>
                </p:cNvPr>
                <p:cNvSpPr>
                  <a:spLocks noChangeShapeType="1"/>
                </p:cNvSpPr>
                <p:nvPr/>
              </p:nvSpPr>
              <p:spPr bwMode="auto">
                <a:xfrm flipH="1">
                  <a:off x="2732"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7" name="Line 12">
                  <a:extLst>
                    <a:ext uri="{FF2B5EF4-FFF2-40B4-BE49-F238E27FC236}">
                      <a16:creationId xmlns:a16="http://schemas.microsoft.com/office/drawing/2014/main" id="{FD0C4309-75A7-8D41-AFFE-117F57054DBB}"/>
                    </a:ext>
                  </a:extLst>
                </p:cNvPr>
                <p:cNvSpPr>
                  <a:spLocks noChangeShapeType="1"/>
                </p:cNvSpPr>
                <p:nvPr/>
              </p:nvSpPr>
              <p:spPr bwMode="auto">
                <a:xfrm flipH="1">
                  <a:off x="2630"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8" name="Line 13">
                  <a:extLst>
                    <a:ext uri="{FF2B5EF4-FFF2-40B4-BE49-F238E27FC236}">
                      <a16:creationId xmlns:a16="http://schemas.microsoft.com/office/drawing/2014/main" id="{740E6373-A425-D646-8B99-DBA717BC4B66}"/>
                    </a:ext>
                  </a:extLst>
                </p:cNvPr>
                <p:cNvSpPr>
                  <a:spLocks noChangeShapeType="1"/>
                </p:cNvSpPr>
                <p:nvPr/>
              </p:nvSpPr>
              <p:spPr bwMode="auto">
                <a:xfrm flipH="1">
                  <a:off x="2529"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9" name="Line 14">
                  <a:extLst>
                    <a:ext uri="{FF2B5EF4-FFF2-40B4-BE49-F238E27FC236}">
                      <a16:creationId xmlns:a16="http://schemas.microsoft.com/office/drawing/2014/main" id="{E311DADF-70ED-964A-810E-C5197F20857D}"/>
                    </a:ext>
                  </a:extLst>
                </p:cNvPr>
                <p:cNvSpPr>
                  <a:spLocks noChangeShapeType="1"/>
                </p:cNvSpPr>
                <p:nvPr/>
              </p:nvSpPr>
              <p:spPr bwMode="auto">
                <a:xfrm flipH="1">
                  <a:off x="2427"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0" name="Line 15">
                  <a:extLst>
                    <a:ext uri="{FF2B5EF4-FFF2-40B4-BE49-F238E27FC236}">
                      <a16:creationId xmlns:a16="http://schemas.microsoft.com/office/drawing/2014/main" id="{B1F512EB-9414-B342-A7BE-51DEB6B360EE}"/>
                    </a:ext>
                  </a:extLst>
                </p:cNvPr>
                <p:cNvSpPr>
                  <a:spLocks noChangeShapeType="1"/>
                </p:cNvSpPr>
                <p:nvPr/>
              </p:nvSpPr>
              <p:spPr bwMode="auto">
                <a:xfrm flipH="1">
                  <a:off x="2326"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1" name="Line 16">
                  <a:extLst>
                    <a:ext uri="{FF2B5EF4-FFF2-40B4-BE49-F238E27FC236}">
                      <a16:creationId xmlns:a16="http://schemas.microsoft.com/office/drawing/2014/main" id="{AE530FF6-6B2F-B740-856F-B9D769987EB9}"/>
                    </a:ext>
                  </a:extLst>
                </p:cNvPr>
                <p:cNvSpPr>
                  <a:spLocks noChangeShapeType="1"/>
                </p:cNvSpPr>
                <p:nvPr/>
              </p:nvSpPr>
              <p:spPr bwMode="auto">
                <a:xfrm flipH="1">
                  <a:off x="2225"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2" name="Line 17">
                  <a:extLst>
                    <a:ext uri="{FF2B5EF4-FFF2-40B4-BE49-F238E27FC236}">
                      <a16:creationId xmlns:a16="http://schemas.microsoft.com/office/drawing/2014/main" id="{EEDFA700-BA9A-5942-9788-2035FCBB4FCA}"/>
                    </a:ext>
                  </a:extLst>
                </p:cNvPr>
                <p:cNvSpPr>
                  <a:spLocks noChangeShapeType="1"/>
                </p:cNvSpPr>
                <p:nvPr/>
              </p:nvSpPr>
              <p:spPr bwMode="auto">
                <a:xfrm flipH="1">
                  <a:off x="2123"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3" name="Line 18">
                  <a:extLst>
                    <a:ext uri="{FF2B5EF4-FFF2-40B4-BE49-F238E27FC236}">
                      <a16:creationId xmlns:a16="http://schemas.microsoft.com/office/drawing/2014/main" id="{6C793D44-D7FD-BC42-99EA-71DDF37707E8}"/>
                    </a:ext>
                  </a:extLst>
                </p:cNvPr>
                <p:cNvSpPr>
                  <a:spLocks noChangeShapeType="1"/>
                </p:cNvSpPr>
                <p:nvPr/>
              </p:nvSpPr>
              <p:spPr bwMode="auto">
                <a:xfrm flipH="1">
                  <a:off x="2021"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4" name="Line 19">
                  <a:extLst>
                    <a:ext uri="{FF2B5EF4-FFF2-40B4-BE49-F238E27FC236}">
                      <a16:creationId xmlns:a16="http://schemas.microsoft.com/office/drawing/2014/main" id="{47850104-822A-C54F-9472-A602F96384C2}"/>
                    </a:ext>
                  </a:extLst>
                </p:cNvPr>
                <p:cNvSpPr>
                  <a:spLocks noChangeShapeType="1"/>
                </p:cNvSpPr>
                <p:nvPr/>
              </p:nvSpPr>
              <p:spPr bwMode="auto">
                <a:xfrm flipH="1">
                  <a:off x="1920"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5" name="Line 20">
                  <a:extLst>
                    <a:ext uri="{FF2B5EF4-FFF2-40B4-BE49-F238E27FC236}">
                      <a16:creationId xmlns:a16="http://schemas.microsoft.com/office/drawing/2014/main" id="{DB4D87A1-D130-4C43-8054-09769574C9EF}"/>
                    </a:ext>
                  </a:extLst>
                </p:cNvPr>
                <p:cNvSpPr>
                  <a:spLocks noChangeShapeType="1"/>
                </p:cNvSpPr>
                <p:nvPr/>
              </p:nvSpPr>
              <p:spPr bwMode="auto">
                <a:xfrm flipH="1">
                  <a:off x="1818"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6" name="Line 21">
                  <a:extLst>
                    <a:ext uri="{FF2B5EF4-FFF2-40B4-BE49-F238E27FC236}">
                      <a16:creationId xmlns:a16="http://schemas.microsoft.com/office/drawing/2014/main" id="{19DD85BD-711F-154B-8D2E-4B0C25D0C3F0}"/>
                    </a:ext>
                  </a:extLst>
                </p:cNvPr>
                <p:cNvSpPr>
                  <a:spLocks noChangeShapeType="1"/>
                </p:cNvSpPr>
                <p:nvPr/>
              </p:nvSpPr>
              <p:spPr bwMode="auto">
                <a:xfrm flipH="1">
                  <a:off x="1717"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7" name="Line 22">
                  <a:extLst>
                    <a:ext uri="{FF2B5EF4-FFF2-40B4-BE49-F238E27FC236}">
                      <a16:creationId xmlns:a16="http://schemas.microsoft.com/office/drawing/2014/main" id="{7F1F3153-5DBB-9546-BEF9-3ACC61356105}"/>
                    </a:ext>
                  </a:extLst>
                </p:cNvPr>
                <p:cNvSpPr>
                  <a:spLocks noChangeShapeType="1"/>
                </p:cNvSpPr>
                <p:nvPr/>
              </p:nvSpPr>
              <p:spPr bwMode="auto">
                <a:xfrm flipH="1">
                  <a:off x="1616"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grpSp>
          <p:sp>
            <p:nvSpPr>
              <p:cNvPr id="246" name="TextBox 245">
                <a:extLst>
                  <a:ext uri="{FF2B5EF4-FFF2-40B4-BE49-F238E27FC236}">
                    <a16:creationId xmlns:a16="http://schemas.microsoft.com/office/drawing/2014/main" id="{7B0B9687-9C25-3847-9148-46834EAA68FA}"/>
                  </a:ext>
                </a:extLst>
              </p:cNvPr>
              <p:cNvSpPr txBox="1"/>
              <p:nvPr/>
            </p:nvSpPr>
            <p:spPr>
              <a:xfrm>
                <a:off x="7058726" y="4503817"/>
                <a:ext cx="759043" cy="328088"/>
              </a:xfrm>
              <a:prstGeom prst="rect">
                <a:avLst/>
              </a:prstGeom>
              <a:solidFill>
                <a:srgbClr val="FFFFFF">
                  <a:alpha val="75294"/>
                </a:srgbClr>
              </a:solidFill>
            </p:spPr>
            <p:txBody>
              <a:bodyPr wrap="square" rtlCol="0">
                <a:spAutoFit/>
              </a:bodyPr>
              <a:lstStyle/>
              <a:p>
                <a:pPr algn="ctr"/>
                <a:r>
                  <a:rPr lang="en-US" sz="1200" dirty="0" err="1"/>
                  <a:t>Er</a:t>
                </a:r>
                <a:r>
                  <a:rPr lang="en-US" sz="1200" dirty="0"/>
                  <a:t> comb</a:t>
                </a:r>
              </a:p>
            </p:txBody>
          </p:sp>
        </p:grpSp>
        <p:cxnSp>
          <p:nvCxnSpPr>
            <p:cNvPr id="172" name="Elbow Connector 171"/>
            <p:cNvCxnSpPr>
              <a:endCxn id="167" idx="2"/>
            </p:cNvCxnSpPr>
            <p:nvPr/>
          </p:nvCxnSpPr>
          <p:spPr>
            <a:xfrm rot="16200000" flipV="1">
              <a:off x="1336232" y="2975160"/>
              <a:ext cx="451243" cy="0"/>
            </a:xfrm>
            <a:prstGeom prst="bentConnector3">
              <a:avLst>
                <a:gd name="adj1" fmla="val 50000"/>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pic>
          <p:nvPicPr>
            <p:cNvPr id="170" name="Picture 169">
              <a:extLst>
                <a:ext uri="{FF2B5EF4-FFF2-40B4-BE49-F238E27FC236}">
                  <a16:creationId xmlns:a16="http://schemas.microsoft.com/office/drawing/2014/main" id="{69649540-4D2B-634D-8E1B-509C4D8C479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420721">
              <a:off x="142734" y="2366911"/>
              <a:ext cx="518994" cy="542594"/>
            </a:xfrm>
            <a:prstGeom prst="rect">
              <a:avLst/>
            </a:prstGeom>
          </p:spPr>
        </p:pic>
        <p:cxnSp>
          <p:nvCxnSpPr>
            <p:cNvPr id="283" name="Elbow Connector 282"/>
            <p:cNvCxnSpPr>
              <a:stCxn id="170" idx="2"/>
            </p:cNvCxnSpPr>
            <p:nvPr/>
          </p:nvCxnSpPr>
          <p:spPr>
            <a:xfrm rot="16200000" flipH="1">
              <a:off x="241509" y="3035079"/>
              <a:ext cx="255206" cy="0"/>
            </a:xfrm>
            <a:prstGeom prst="bent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09" name="Picture 308">
              <a:extLst>
                <a:ext uri="{FF2B5EF4-FFF2-40B4-BE49-F238E27FC236}">
                  <a16:creationId xmlns:a16="http://schemas.microsoft.com/office/drawing/2014/main" id="{E7285E97-57B7-4C45-B6AD-F0F0829A977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14014" y="2156735"/>
              <a:ext cx="385958" cy="415477"/>
            </a:xfrm>
            <a:prstGeom prst="rect">
              <a:avLst/>
            </a:prstGeom>
            <a:solidFill>
              <a:schemeClr val="bg1"/>
            </a:solidFill>
          </p:spPr>
        </p:pic>
        <p:cxnSp>
          <p:nvCxnSpPr>
            <p:cNvPr id="310" name="Elbow Connector 309"/>
            <p:cNvCxnSpPr>
              <a:endCxn id="309" idx="2"/>
            </p:cNvCxnSpPr>
            <p:nvPr/>
          </p:nvCxnSpPr>
          <p:spPr>
            <a:xfrm rot="10800000">
              <a:off x="1206993" y="2572213"/>
              <a:ext cx="368516" cy="299349"/>
            </a:xfrm>
            <a:prstGeom prst="bentConnector2">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sp>
        <p:nvSpPr>
          <p:cNvPr id="318" name="TextBox 317">
            <a:extLst>
              <a:ext uri="{FF2B5EF4-FFF2-40B4-BE49-F238E27FC236}">
                <a16:creationId xmlns:a16="http://schemas.microsoft.com/office/drawing/2014/main" id="{F917DDB3-0C54-6442-AB19-29E114D1601E}"/>
              </a:ext>
            </a:extLst>
          </p:cNvPr>
          <p:cNvSpPr txBox="1"/>
          <p:nvPr/>
        </p:nvSpPr>
        <p:spPr>
          <a:xfrm>
            <a:off x="5387854" y="1674178"/>
            <a:ext cx="3666895" cy="4339650"/>
          </a:xfrm>
          <a:prstGeom prst="rect">
            <a:avLst/>
          </a:prstGeom>
          <a:noFill/>
        </p:spPr>
        <p:txBody>
          <a:bodyPr wrap="square" rtlCol="0">
            <a:spAutoFit/>
          </a:bodyPr>
          <a:lstStyle/>
          <a:p>
            <a:pPr marL="285750" indent="-285750">
              <a:spcAft>
                <a:spcPts val="800"/>
              </a:spcAft>
              <a:buFont typeface="Arial" panose="020B0604020202020204" pitchFamily="34" charset="0"/>
              <a:buChar char="•"/>
            </a:pPr>
            <a:r>
              <a:rPr lang="en-US" sz="1600" dirty="0"/>
              <a:t>Frequency combs used for: 1) ratio and absolute clock measurements, 2) free-space time/frequency dissemination, 3) optical synthesis and 4) microwave generation for absolute frequency measurements. </a:t>
            </a:r>
          </a:p>
          <a:p>
            <a:pPr marL="285750" indent="-285750">
              <a:spcAft>
                <a:spcPts val="800"/>
              </a:spcAft>
              <a:buFont typeface="Arial" panose="020B0604020202020204" pitchFamily="34" charset="0"/>
              <a:buChar char="•"/>
            </a:pPr>
            <a:r>
              <a:rPr lang="en-US" sz="1600" dirty="0"/>
              <a:t>Record measurement of 3 optical atomic clocks ratios, all near 10</a:t>
            </a:r>
            <a:r>
              <a:rPr lang="en-US" sz="1600" baseline="30000" dirty="0"/>
              <a:t>-18 </a:t>
            </a:r>
            <a:r>
              <a:rPr lang="en-US" sz="1600" dirty="0"/>
              <a:t>using an inter-city optical fiber network (BRAN).</a:t>
            </a:r>
          </a:p>
          <a:p>
            <a:pPr marL="285750" indent="-285750">
              <a:spcAft>
                <a:spcPts val="800"/>
              </a:spcAft>
              <a:buFont typeface="Arial" panose="020B0604020202020204" pitchFamily="34" charset="0"/>
              <a:buChar char="•"/>
            </a:pPr>
            <a:r>
              <a:rPr lang="en-US" sz="1600" dirty="0"/>
              <a:t>First comparison of optical atomic clocks across a free-space optical link, with measurement accuracy near 10</a:t>
            </a:r>
            <a:r>
              <a:rPr lang="en-US" sz="1600" baseline="30000" dirty="0"/>
              <a:t>-18</a:t>
            </a:r>
            <a:endParaRPr lang="en-US" sz="1600" dirty="0"/>
          </a:p>
          <a:p>
            <a:pPr marL="285750" indent="-285750">
              <a:spcAft>
                <a:spcPts val="800"/>
              </a:spcAft>
              <a:buFont typeface="Arial" panose="020B0604020202020204" pitchFamily="34" charset="0"/>
              <a:buChar char="•"/>
            </a:pPr>
            <a:r>
              <a:rPr lang="en-US" sz="1600" dirty="0"/>
              <a:t>New constraints on the coupling of ultralight dark matter to normal matter via the fine structure constant.</a:t>
            </a:r>
          </a:p>
        </p:txBody>
      </p:sp>
      <p:sp>
        <p:nvSpPr>
          <p:cNvPr id="337" name="Oval 336"/>
          <p:cNvSpPr/>
          <p:nvPr/>
        </p:nvSpPr>
        <p:spPr>
          <a:xfrm>
            <a:off x="671208" y="5312848"/>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9" name="TextBox 338">
            <a:extLst>
              <a:ext uri="{FF2B5EF4-FFF2-40B4-BE49-F238E27FC236}">
                <a16:creationId xmlns:a16="http://schemas.microsoft.com/office/drawing/2014/main" id="{60AF267B-EB93-2D41-AA72-88C9BAC2B013}"/>
              </a:ext>
            </a:extLst>
          </p:cNvPr>
          <p:cNvSpPr txBox="1"/>
          <p:nvPr/>
        </p:nvSpPr>
        <p:spPr>
          <a:xfrm>
            <a:off x="190344" y="4365564"/>
            <a:ext cx="618631" cy="369332"/>
          </a:xfrm>
          <a:prstGeom prst="rect">
            <a:avLst/>
          </a:prstGeom>
          <a:noFill/>
        </p:spPr>
        <p:txBody>
          <a:bodyPr wrap="none" rtlCol="0">
            <a:spAutoFit/>
          </a:bodyPr>
          <a:lstStyle/>
          <a:p>
            <a:r>
              <a:rPr lang="en-US" b="1" dirty="0"/>
              <a:t>NIST</a:t>
            </a:r>
          </a:p>
        </p:txBody>
      </p:sp>
      <p:cxnSp>
        <p:nvCxnSpPr>
          <p:cNvPr id="209" name="Curved Connector 208"/>
          <p:cNvCxnSpPr>
            <a:stCxn id="239" idx="2"/>
            <a:endCxn id="171" idx="3"/>
          </p:cNvCxnSpPr>
          <p:nvPr/>
        </p:nvCxnSpPr>
        <p:spPr>
          <a:xfrm rot="10800000" flipV="1">
            <a:off x="689649" y="1063845"/>
            <a:ext cx="848072" cy="1082910"/>
          </a:xfrm>
          <a:prstGeom prst="curvedConnector3">
            <a:avLst>
              <a:gd name="adj1" fmla="val 50000"/>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44" name="Oval 343"/>
          <p:cNvSpPr/>
          <p:nvPr/>
        </p:nvSpPr>
        <p:spPr>
          <a:xfrm>
            <a:off x="734708" y="5935148"/>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TextBox 191">
            <a:extLst>
              <a:ext uri="{FF2B5EF4-FFF2-40B4-BE49-F238E27FC236}">
                <a16:creationId xmlns:a16="http://schemas.microsoft.com/office/drawing/2014/main" id="{B09B8F42-B8D5-DC45-8584-200EB9FC397F}"/>
              </a:ext>
            </a:extLst>
          </p:cNvPr>
          <p:cNvSpPr txBox="1"/>
          <p:nvPr/>
        </p:nvSpPr>
        <p:spPr>
          <a:xfrm rot="3500294">
            <a:off x="1763575" y="3095005"/>
            <a:ext cx="1455142" cy="338554"/>
          </a:xfrm>
          <a:prstGeom prst="rect">
            <a:avLst/>
          </a:prstGeom>
          <a:solidFill>
            <a:srgbClr val="000000">
              <a:alpha val="63922"/>
            </a:srgbClr>
          </a:solidFill>
        </p:spPr>
        <p:txBody>
          <a:bodyPr wrap="none" rtlCol="0">
            <a:spAutoFit/>
          </a:bodyPr>
          <a:lstStyle/>
          <a:p>
            <a:r>
              <a:rPr lang="en-US" sz="1600" b="1" dirty="0">
                <a:solidFill>
                  <a:schemeClr val="bg1"/>
                </a:solidFill>
              </a:rPr>
              <a:t>Free-space link</a:t>
            </a:r>
          </a:p>
        </p:txBody>
      </p:sp>
      <p:sp>
        <p:nvSpPr>
          <p:cNvPr id="2" name="TextBox 1">
            <a:extLst>
              <a:ext uri="{FF2B5EF4-FFF2-40B4-BE49-F238E27FC236}">
                <a16:creationId xmlns:a16="http://schemas.microsoft.com/office/drawing/2014/main" id="{DD0EC8AF-C3B5-EA2D-2118-EBF153693A51}"/>
              </a:ext>
            </a:extLst>
          </p:cNvPr>
          <p:cNvSpPr txBox="1"/>
          <p:nvPr/>
        </p:nvSpPr>
        <p:spPr>
          <a:xfrm>
            <a:off x="3975551" y="6211237"/>
            <a:ext cx="5379151" cy="584775"/>
          </a:xfrm>
          <a:prstGeom prst="rect">
            <a:avLst/>
          </a:prstGeom>
          <a:noFill/>
        </p:spPr>
        <p:txBody>
          <a:bodyPr wrap="square" rtlCol="0">
            <a:spAutoFit/>
          </a:bodyPr>
          <a:lstStyle/>
          <a:p>
            <a:r>
              <a:rPr lang="en-US" sz="1600" dirty="0"/>
              <a:t>BACON “</a:t>
            </a:r>
            <a:r>
              <a:rPr lang="en-US" sz="1600" i="1" dirty="0">
                <a:solidFill>
                  <a:srgbClr val="222222"/>
                </a:solidFill>
                <a:effectLst/>
                <a:latin typeface="Harding"/>
              </a:rPr>
              <a:t>Frequency ratio measurements at 18-digit accuracy using an optical clock network,” </a:t>
            </a:r>
            <a:r>
              <a:rPr lang="en-US" sz="1600" i="0" dirty="0">
                <a:solidFill>
                  <a:srgbClr val="222222"/>
                </a:solidFill>
                <a:effectLst/>
                <a:latin typeface="Harding"/>
              </a:rPr>
              <a:t>Nature </a:t>
            </a:r>
            <a:r>
              <a:rPr lang="en-US" sz="1600" b="1" i="0" dirty="0">
                <a:solidFill>
                  <a:srgbClr val="222222"/>
                </a:solidFill>
                <a:effectLst/>
                <a:latin typeface="Harding"/>
              </a:rPr>
              <a:t>591</a:t>
            </a:r>
            <a:r>
              <a:rPr lang="en-US" sz="1600" i="0" dirty="0">
                <a:solidFill>
                  <a:srgbClr val="222222"/>
                </a:solidFill>
                <a:effectLst/>
                <a:latin typeface="Harding"/>
              </a:rPr>
              <a:t> (2021).</a:t>
            </a:r>
          </a:p>
        </p:txBody>
      </p:sp>
    </p:spTree>
    <p:extLst>
      <p:ext uri="{BB962C8B-B14F-4D97-AF65-F5344CB8AC3E}">
        <p14:creationId xmlns:p14="http://schemas.microsoft.com/office/powerpoint/2010/main" val="3814321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43"/>
            <a:ext cx="9144000" cy="772705"/>
          </a:xfrm>
          <a:solidFill>
            <a:schemeClr val="tx1"/>
          </a:solidFill>
        </p:spPr>
        <p:txBody>
          <a:bodyPr>
            <a:normAutofit/>
          </a:bodyPr>
          <a:lstStyle/>
          <a:p>
            <a:pPr algn="ctr"/>
            <a:r>
              <a:rPr lang="en-US" sz="4000" b="1" dirty="0">
                <a:solidFill>
                  <a:schemeClr val="bg1"/>
                </a:solidFill>
              </a:rPr>
              <a:t>Ratios Day by Day</a:t>
            </a:r>
          </a:p>
        </p:txBody>
      </p:sp>
      <p:pic>
        <p:nvPicPr>
          <p:cNvPr id="4" name="Picture 3">
            <a:extLst>
              <a:ext uri="{FF2B5EF4-FFF2-40B4-BE49-F238E27FC236}">
                <a16:creationId xmlns:a16="http://schemas.microsoft.com/office/drawing/2014/main" id="{E30BEB83-0A4E-766B-C292-A75BF7319743}"/>
              </a:ext>
            </a:extLst>
          </p:cNvPr>
          <p:cNvPicPr>
            <a:picLocks noChangeAspect="1"/>
          </p:cNvPicPr>
          <p:nvPr/>
        </p:nvPicPr>
        <p:blipFill>
          <a:blip r:embed="rId3"/>
          <a:stretch>
            <a:fillRect/>
          </a:stretch>
        </p:blipFill>
        <p:spPr>
          <a:xfrm>
            <a:off x="546100" y="1135098"/>
            <a:ext cx="7797800" cy="5545102"/>
          </a:xfrm>
          <a:prstGeom prst="rect">
            <a:avLst/>
          </a:prstGeom>
        </p:spPr>
      </p:pic>
      <p:sp>
        <p:nvSpPr>
          <p:cNvPr id="5" name="Rectangle 4">
            <a:extLst>
              <a:ext uri="{FF2B5EF4-FFF2-40B4-BE49-F238E27FC236}">
                <a16:creationId xmlns:a16="http://schemas.microsoft.com/office/drawing/2014/main" id="{6091FB36-AE90-1EDD-F45B-0180303F8867}"/>
              </a:ext>
            </a:extLst>
          </p:cNvPr>
          <p:cNvSpPr/>
          <p:nvPr/>
        </p:nvSpPr>
        <p:spPr>
          <a:xfrm>
            <a:off x="4546600" y="4114800"/>
            <a:ext cx="431800" cy="2413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0692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7" name="TextBox 2066"/>
          <p:cNvSpPr txBox="1"/>
          <p:nvPr/>
        </p:nvSpPr>
        <p:spPr>
          <a:xfrm>
            <a:off x="-1" y="6042602"/>
            <a:ext cx="9144000" cy="830997"/>
          </a:xfrm>
          <a:prstGeom prst="rect">
            <a:avLst/>
          </a:prstGeom>
          <a:solidFill>
            <a:schemeClr val="tx1">
              <a:lumMod val="50000"/>
              <a:lumOff val="50000"/>
            </a:schemeClr>
          </a:solidFill>
        </p:spPr>
        <p:txBody>
          <a:bodyPr wrap="square" rtlCol="0">
            <a:spAutoFit/>
          </a:bodyPr>
          <a:lstStyle/>
          <a:p>
            <a:pPr algn="ctr"/>
            <a:r>
              <a:rPr lang="en-US" sz="2400" dirty="0">
                <a:solidFill>
                  <a:schemeClr val="bg1"/>
                </a:solidFill>
              </a:rPr>
              <a:t>Comparisons at 10</a:t>
            </a:r>
            <a:r>
              <a:rPr lang="en-US" sz="2400" baseline="30000" dirty="0">
                <a:solidFill>
                  <a:schemeClr val="bg1"/>
                </a:solidFill>
              </a:rPr>
              <a:t>-19</a:t>
            </a:r>
            <a:r>
              <a:rPr lang="en-US" sz="2400" dirty="0">
                <a:solidFill>
                  <a:schemeClr val="bg1"/>
                </a:solidFill>
              </a:rPr>
              <a:t> will require knowledge of relative clock </a:t>
            </a:r>
          </a:p>
          <a:p>
            <a:pPr algn="ctr"/>
            <a:r>
              <a:rPr lang="en-US" sz="2400" dirty="0">
                <a:solidFill>
                  <a:schemeClr val="bg1"/>
                </a:solidFill>
              </a:rPr>
              <a:t>height difference at the mm-level…..</a:t>
            </a:r>
            <a:endParaRPr lang="en-US" sz="2400" baseline="30000" dirty="0">
              <a:solidFill>
                <a:schemeClr val="bg1"/>
              </a:solidFill>
            </a:endParaRPr>
          </a:p>
        </p:txBody>
      </p:sp>
      <p:sp>
        <p:nvSpPr>
          <p:cNvPr id="7" name="Title 1"/>
          <p:cNvSpPr txBox="1">
            <a:spLocks/>
          </p:cNvSpPr>
          <p:nvPr/>
        </p:nvSpPr>
        <p:spPr>
          <a:xfrm>
            <a:off x="-1" y="0"/>
            <a:ext cx="9166479" cy="585216"/>
          </a:xfrm>
          <a:prstGeom prst="rect">
            <a:avLst/>
          </a:prstGeom>
          <a:solidFill>
            <a:srgbClr val="000000"/>
          </a:solidFill>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solidFill>
                  <a:schemeClr val="bg1"/>
                </a:solidFill>
              </a:rPr>
              <a:t>Comparison with world and past results</a:t>
            </a:r>
            <a:endParaRPr lang="en-US" sz="3600" baseline="30000" dirty="0">
              <a:solidFill>
                <a:schemeClr val="bg1"/>
              </a:solidFill>
            </a:endParaRPr>
          </a:p>
        </p:txBody>
      </p:sp>
      <p:grpSp>
        <p:nvGrpSpPr>
          <p:cNvPr id="5" name="Group 4">
            <a:extLst>
              <a:ext uri="{FF2B5EF4-FFF2-40B4-BE49-F238E27FC236}">
                <a16:creationId xmlns:a16="http://schemas.microsoft.com/office/drawing/2014/main" id="{948DD7A8-7F23-7F59-5C8E-09883254B917}"/>
              </a:ext>
            </a:extLst>
          </p:cNvPr>
          <p:cNvGrpSpPr/>
          <p:nvPr/>
        </p:nvGrpSpPr>
        <p:grpSpPr>
          <a:xfrm>
            <a:off x="6731576" y="993654"/>
            <a:ext cx="2255939" cy="4355147"/>
            <a:chOff x="6731576" y="993654"/>
            <a:chExt cx="2255939" cy="4355147"/>
          </a:xfrm>
        </p:grpSpPr>
        <p:sp>
          <p:nvSpPr>
            <p:cNvPr id="162" name="TextBox 161"/>
            <p:cNvSpPr txBox="1"/>
            <p:nvPr/>
          </p:nvSpPr>
          <p:spPr>
            <a:xfrm>
              <a:off x="6731576" y="993654"/>
              <a:ext cx="2255939" cy="369332"/>
            </a:xfrm>
            <a:prstGeom prst="rect">
              <a:avLst/>
            </a:prstGeom>
            <a:noFill/>
          </p:spPr>
          <p:txBody>
            <a:bodyPr wrap="none" rtlCol="0">
              <a:spAutoFit/>
            </a:bodyPr>
            <a:lstStyle/>
            <a:p>
              <a:r>
                <a:rPr lang="en-US" b="1" u="sng" dirty="0"/>
                <a:t>Relativistic Sensitivity</a:t>
              </a:r>
            </a:p>
          </p:txBody>
        </p:sp>
        <p:grpSp>
          <p:nvGrpSpPr>
            <p:cNvPr id="163" name="Group 162"/>
            <p:cNvGrpSpPr/>
            <p:nvPr/>
          </p:nvGrpSpPr>
          <p:grpSpPr>
            <a:xfrm>
              <a:off x="7231556" y="1378240"/>
              <a:ext cx="1479274" cy="3970561"/>
              <a:chOff x="6345156" y="2011495"/>
              <a:chExt cx="1479274" cy="3970561"/>
            </a:xfrm>
          </p:grpSpPr>
          <p:cxnSp>
            <p:nvCxnSpPr>
              <p:cNvPr id="187" name="Straight Arrow Connector 186">
                <a:extLst>
                  <a:ext uri="{FF2B5EF4-FFF2-40B4-BE49-F238E27FC236}">
                    <a16:creationId xmlns:a16="http://schemas.microsoft.com/office/drawing/2014/main" id="{24502FFE-0B03-C94F-AA31-C641856C004A}"/>
                  </a:ext>
                </a:extLst>
              </p:cNvPr>
              <p:cNvCxnSpPr>
                <a:cxnSpLocks/>
              </p:cNvCxnSpPr>
              <p:nvPr/>
            </p:nvCxnSpPr>
            <p:spPr>
              <a:xfrm>
                <a:off x="6993141" y="3093595"/>
                <a:ext cx="0" cy="2761812"/>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8" name="TextBox 187">
                <a:extLst>
                  <a:ext uri="{FF2B5EF4-FFF2-40B4-BE49-F238E27FC236}">
                    <a16:creationId xmlns:a16="http://schemas.microsoft.com/office/drawing/2014/main" id="{D5E2BBE2-4F8E-D54A-9A24-68ADA604C29B}"/>
                  </a:ext>
                </a:extLst>
              </p:cNvPr>
              <p:cNvSpPr txBox="1"/>
              <p:nvPr/>
            </p:nvSpPr>
            <p:spPr>
              <a:xfrm>
                <a:off x="7007167" y="5643502"/>
                <a:ext cx="662361" cy="338554"/>
              </a:xfrm>
              <a:prstGeom prst="rect">
                <a:avLst/>
              </a:prstGeom>
              <a:noFill/>
            </p:spPr>
            <p:txBody>
              <a:bodyPr wrap="none" rtlCol="0">
                <a:spAutoFit/>
              </a:bodyPr>
              <a:lstStyle/>
              <a:p>
                <a:r>
                  <a:rPr lang="en-US" sz="1600" dirty="0">
                    <a:solidFill>
                      <a:schemeClr val="accent1">
                        <a:lumMod val="75000"/>
                      </a:schemeClr>
                    </a:solidFill>
                  </a:rPr>
                  <a:t>1 mm</a:t>
                </a:r>
              </a:p>
            </p:txBody>
          </p:sp>
          <p:sp>
            <p:nvSpPr>
              <p:cNvPr id="189" name="TextBox 188">
                <a:extLst>
                  <a:ext uri="{FF2B5EF4-FFF2-40B4-BE49-F238E27FC236}">
                    <a16:creationId xmlns:a16="http://schemas.microsoft.com/office/drawing/2014/main" id="{A21E7D62-8C83-6D46-A575-95CEE713FB6E}"/>
                  </a:ext>
                </a:extLst>
              </p:cNvPr>
              <p:cNvSpPr txBox="1"/>
              <p:nvPr/>
            </p:nvSpPr>
            <p:spPr>
              <a:xfrm>
                <a:off x="7017079" y="4752803"/>
                <a:ext cx="538930" cy="338554"/>
              </a:xfrm>
              <a:prstGeom prst="rect">
                <a:avLst/>
              </a:prstGeom>
              <a:noFill/>
            </p:spPr>
            <p:txBody>
              <a:bodyPr wrap="none" rtlCol="0">
                <a:spAutoFit/>
              </a:bodyPr>
              <a:lstStyle/>
              <a:p>
                <a:r>
                  <a:rPr lang="en-US" sz="1600" dirty="0">
                    <a:solidFill>
                      <a:schemeClr val="accent1">
                        <a:lumMod val="75000"/>
                      </a:schemeClr>
                    </a:solidFill>
                  </a:rPr>
                  <a:t>1cm</a:t>
                </a:r>
              </a:p>
            </p:txBody>
          </p:sp>
          <p:sp>
            <p:nvSpPr>
              <p:cNvPr id="190" name="TextBox 189">
                <a:extLst>
                  <a:ext uri="{FF2B5EF4-FFF2-40B4-BE49-F238E27FC236}">
                    <a16:creationId xmlns:a16="http://schemas.microsoft.com/office/drawing/2014/main" id="{6848C7DD-0583-954F-875E-BE5685B55480}"/>
                  </a:ext>
                </a:extLst>
              </p:cNvPr>
              <p:cNvSpPr txBox="1"/>
              <p:nvPr/>
            </p:nvSpPr>
            <p:spPr>
              <a:xfrm>
                <a:off x="6980039" y="3887968"/>
                <a:ext cx="689612" cy="338554"/>
              </a:xfrm>
              <a:prstGeom prst="rect">
                <a:avLst/>
              </a:prstGeom>
              <a:noFill/>
            </p:spPr>
            <p:txBody>
              <a:bodyPr wrap="none" rtlCol="0">
                <a:spAutoFit/>
              </a:bodyPr>
              <a:lstStyle/>
              <a:p>
                <a:r>
                  <a:rPr lang="en-US" sz="1600" dirty="0">
                    <a:solidFill>
                      <a:schemeClr val="accent1">
                        <a:lumMod val="75000"/>
                      </a:schemeClr>
                    </a:solidFill>
                  </a:rPr>
                  <a:t>10 cm</a:t>
                </a:r>
              </a:p>
            </p:txBody>
          </p:sp>
          <p:sp>
            <p:nvSpPr>
              <p:cNvPr id="191" name="TextBox 190">
                <a:extLst>
                  <a:ext uri="{FF2B5EF4-FFF2-40B4-BE49-F238E27FC236}">
                    <a16:creationId xmlns:a16="http://schemas.microsoft.com/office/drawing/2014/main" id="{4F96C549-0B80-D04D-8F2F-27919F44C828}"/>
                  </a:ext>
                </a:extLst>
              </p:cNvPr>
              <p:cNvSpPr txBox="1"/>
              <p:nvPr/>
            </p:nvSpPr>
            <p:spPr>
              <a:xfrm>
                <a:off x="6345156" y="2011495"/>
                <a:ext cx="1479274" cy="584775"/>
              </a:xfrm>
              <a:prstGeom prst="rect">
                <a:avLst/>
              </a:prstGeom>
              <a:solidFill>
                <a:schemeClr val="bg1"/>
              </a:solidFill>
            </p:spPr>
            <p:txBody>
              <a:bodyPr wrap="square" rtlCol="0">
                <a:spAutoFit/>
              </a:bodyPr>
              <a:lstStyle/>
              <a:p>
                <a:pPr algn="ctr"/>
                <a:r>
                  <a:rPr lang="en-US" sz="1600" dirty="0">
                    <a:solidFill>
                      <a:schemeClr val="accent1">
                        <a:lumMod val="75000"/>
                      </a:schemeClr>
                    </a:solidFill>
                  </a:rPr>
                  <a:t>Gravitational redshift</a:t>
                </a:r>
              </a:p>
            </p:txBody>
          </p:sp>
          <p:sp>
            <p:nvSpPr>
              <p:cNvPr id="192" name="Rectangle 191"/>
              <p:cNvSpPr/>
              <p:nvPr/>
            </p:nvSpPr>
            <p:spPr>
              <a:xfrm>
                <a:off x="6608778" y="2499186"/>
                <a:ext cx="955711" cy="584775"/>
              </a:xfrm>
              <a:prstGeom prst="rect">
                <a:avLst/>
              </a:prstGeom>
            </p:spPr>
            <p:txBody>
              <a:bodyPr wrap="none">
                <a:spAutoFit/>
              </a:bodyPr>
              <a:lstStyle/>
              <a:p>
                <a:pPr algn="ctr"/>
                <a:r>
                  <a:rPr lang="en-US" sz="1600" dirty="0">
                    <a:solidFill>
                      <a:schemeClr val="accent1">
                        <a:lumMod val="75000"/>
                      </a:schemeClr>
                    </a:solidFill>
                  </a:rPr>
                  <a:t>m</a:t>
                </a:r>
                <a:r>
                  <a:rPr lang="en-US" sz="1600" baseline="30000" dirty="0">
                    <a:solidFill>
                      <a:schemeClr val="accent1">
                        <a:lumMod val="75000"/>
                      </a:schemeClr>
                    </a:solidFill>
                  </a:rPr>
                  <a:t>2</a:t>
                </a:r>
                <a:r>
                  <a:rPr lang="en-US" sz="1600" dirty="0">
                    <a:solidFill>
                      <a:schemeClr val="accent1">
                        <a:lumMod val="75000"/>
                      </a:schemeClr>
                    </a:solidFill>
                  </a:rPr>
                  <a:t>/s</a:t>
                </a:r>
                <a:r>
                  <a:rPr lang="en-US" sz="1600" baseline="30000" dirty="0">
                    <a:solidFill>
                      <a:schemeClr val="accent1">
                        <a:lumMod val="75000"/>
                      </a:schemeClr>
                    </a:solidFill>
                  </a:rPr>
                  <a:t>2 </a:t>
                </a:r>
              </a:p>
              <a:p>
                <a:pPr algn="ctr"/>
                <a:r>
                  <a:rPr lang="en-US" sz="1600" dirty="0">
                    <a:solidFill>
                      <a:schemeClr val="accent1">
                        <a:lumMod val="75000"/>
                      </a:schemeClr>
                    </a:solidFill>
                  </a:rPr>
                  <a:t>(altitude)</a:t>
                </a:r>
              </a:p>
            </p:txBody>
          </p:sp>
        </p:grpSp>
      </p:grpSp>
      <p:grpSp>
        <p:nvGrpSpPr>
          <p:cNvPr id="203" name="Group 202"/>
          <p:cNvGrpSpPr/>
          <p:nvPr/>
        </p:nvGrpSpPr>
        <p:grpSpPr>
          <a:xfrm>
            <a:off x="-11527" y="1469800"/>
            <a:ext cx="7657874" cy="4394624"/>
            <a:chOff x="-11527" y="1320569"/>
            <a:chExt cx="7657874" cy="4689627"/>
          </a:xfrm>
        </p:grpSpPr>
        <p:grpSp>
          <p:nvGrpSpPr>
            <p:cNvPr id="212" name="Group 211"/>
            <p:cNvGrpSpPr>
              <a:grpSpLocks noChangeAspect="1"/>
            </p:cNvGrpSpPr>
            <p:nvPr/>
          </p:nvGrpSpPr>
          <p:grpSpPr>
            <a:xfrm>
              <a:off x="396081" y="1320569"/>
              <a:ext cx="6705344" cy="4346512"/>
              <a:chOff x="810710" y="1386019"/>
              <a:chExt cx="7204049" cy="4285850"/>
            </a:xfrm>
          </p:grpSpPr>
          <p:sp>
            <p:nvSpPr>
              <p:cNvPr id="270" name="Rectangle 269"/>
              <p:cNvSpPr/>
              <p:nvPr/>
            </p:nvSpPr>
            <p:spPr>
              <a:xfrm>
                <a:off x="1478088" y="1538286"/>
                <a:ext cx="6210300" cy="3721100"/>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1" name="TextBox 270"/>
              <p:cNvSpPr txBox="1"/>
              <p:nvPr/>
            </p:nvSpPr>
            <p:spPr>
              <a:xfrm>
                <a:off x="1151716" y="5302537"/>
                <a:ext cx="652743" cy="369332"/>
              </a:xfrm>
              <a:prstGeom prst="rect">
                <a:avLst/>
              </a:prstGeom>
              <a:noFill/>
            </p:spPr>
            <p:txBody>
              <a:bodyPr wrap="none" rtlCol="0">
                <a:spAutoFit/>
              </a:bodyPr>
              <a:lstStyle/>
              <a:p>
                <a:r>
                  <a:rPr lang="en-US" dirty="0"/>
                  <a:t>2005</a:t>
                </a:r>
              </a:p>
            </p:txBody>
          </p:sp>
          <p:sp>
            <p:nvSpPr>
              <p:cNvPr id="272" name="TextBox 271"/>
              <p:cNvSpPr txBox="1"/>
              <p:nvPr/>
            </p:nvSpPr>
            <p:spPr>
              <a:xfrm>
                <a:off x="7362016" y="5302537"/>
                <a:ext cx="652743" cy="369332"/>
              </a:xfrm>
              <a:prstGeom prst="rect">
                <a:avLst/>
              </a:prstGeom>
              <a:noFill/>
            </p:spPr>
            <p:txBody>
              <a:bodyPr wrap="none" rtlCol="0">
                <a:spAutoFit/>
              </a:bodyPr>
              <a:lstStyle/>
              <a:p>
                <a:r>
                  <a:rPr lang="en-US"/>
                  <a:t>2020</a:t>
                </a:r>
              </a:p>
            </p:txBody>
          </p:sp>
          <p:cxnSp>
            <p:nvCxnSpPr>
              <p:cNvPr id="273" name="Straight Connector 272"/>
              <p:cNvCxnSpPr/>
              <p:nvPr/>
            </p:nvCxnSpPr>
            <p:spPr>
              <a:xfrm flipH="1" flipV="1">
                <a:off x="3548187" y="1538286"/>
                <a:ext cx="0" cy="37211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p:nvCxnSpPr>
            <p:spPr>
              <a:xfrm flipH="1" flipV="1">
                <a:off x="5618287" y="1538286"/>
                <a:ext cx="0" cy="37211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p:nvCxnSpPr>
            <p:spPr>
              <a:xfrm flipH="1" flipV="1">
                <a:off x="7688387" y="1538286"/>
                <a:ext cx="0" cy="37211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p:nvCxnSpPr>
            <p:spPr>
              <a:xfrm flipH="1" flipV="1">
                <a:off x="1478087" y="1538286"/>
                <a:ext cx="0" cy="37211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p:nvCxnSpPr>
            <p:spPr>
              <a:xfrm>
                <a:off x="1478087" y="2464988"/>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a:off x="1466849" y="1533522"/>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p:cNvCxnSpPr/>
              <p:nvPr/>
            </p:nvCxnSpPr>
            <p:spPr>
              <a:xfrm>
                <a:off x="1478087" y="5259386"/>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0" name="TextBox 279"/>
              <p:cNvSpPr txBox="1"/>
              <p:nvPr/>
            </p:nvSpPr>
            <p:spPr>
              <a:xfrm>
                <a:off x="3221815" y="5302537"/>
                <a:ext cx="652743" cy="369332"/>
              </a:xfrm>
              <a:prstGeom prst="rect">
                <a:avLst/>
              </a:prstGeom>
              <a:noFill/>
            </p:spPr>
            <p:txBody>
              <a:bodyPr wrap="none" rtlCol="0">
                <a:spAutoFit/>
              </a:bodyPr>
              <a:lstStyle/>
              <a:p>
                <a:r>
                  <a:rPr lang="en-US"/>
                  <a:t>2010</a:t>
                </a:r>
                <a:endParaRPr lang="en-US" dirty="0"/>
              </a:p>
            </p:txBody>
          </p:sp>
          <p:sp>
            <p:nvSpPr>
              <p:cNvPr id="281" name="TextBox 280"/>
              <p:cNvSpPr txBox="1"/>
              <p:nvPr/>
            </p:nvSpPr>
            <p:spPr>
              <a:xfrm>
                <a:off x="5291915" y="5302537"/>
                <a:ext cx="652743" cy="369332"/>
              </a:xfrm>
              <a:prstGeom prst="rect">
                <a:avLst/>
              </a:prstGeom>
              <a:noFill/>
            </p:spPr>
            <p:txBody>
              <a:bodyPr wrap="none" rtlCol="0">
                <a:spAutoFit/>
              </a:bodyPr>
              <a:lstStyle/>
              <a:p>
                <a:r>
                  <a:rPr lang="en-US" dirty="0"/>
                  <a:t>2015</a:t>
                </a:r>
              </a:p>
            </p:txBody>
          </p:sp>
          <p:sp>
            <p:nvSpPr>
              <p:cNvPr id="282" name="TextBox 281"/>
              <p:cNvSpPr txBox="1"/>
              <p:nvPr/>
            </p:nvSpPr>
            <p:spPr>
              <a:xfrm>
                <a:off x="810710" y="4077430"/>
                <a:ext cx="670376" cy="400110"/>
              </a:xfrm>
              <a:prstGeom prst="rect">
                <a:avLst/>
              </a:prstGeom>
              <a:solidFill>
                <a:schemeClr val="bg1"/>
              </a:solidFill>
            </p:spPr>
            <p:txBody>
              <a:bodyPr wrap="none" rtlCol="0">
                <a:spAutoFit/>
              </a:bodyPr>
              <a:lstStyle/>
              <a:p>
                <a:r>
                  <a:rPr lang="en-US" sz="2000" dirty="0"/>
                  <a:t>10</a:t>
                </a:r>
                <a:r>
                  <a:rPr lang="en-US" sz="2000" baseline="30000" dirty="0"/>
                  <a:t>-18</a:t>
                </a:r>
              </a:p>
            </p:txBody>
          </p:sp>
          <p:sp>
            <p:nvSpPr>
              <p:cNvPr id="283" name="TextBox 282"/>
              <p:cNvSpPr txBox="1"/>
              <p:nvPr/>
            </p:nvSpPr>
            <p:spPr>
              <a:xfrm>
                <a:off x="810710" y="3180293"/>
                <a:ext cx="670376" cy="400110"/>
              </a:xfrm>
              <a:prstGeom prst="rect">
                <a:avLst/>
              </a:prstGeom>
              <a:solidFill>
                <a:schemeClr val="bg1"/>
              </a:solidFill>
            </p:spPr>
            <p:txBody>
              <a:bodyPr wrap="none" rtlCol="0">
                <a:spAutoFit/>
              </a:bodyPr>
              <a:lstStyle/>
              <a:p>
                <a:r>
                  <a:rPr lang="en-US" sz="2000" dirty="0"/>
                  <a:t>10</a:t>
                </a:r>
                <a:r>
                  <a:rPr lang="en-US" sz="2000" baseline="30000" dirty="0"/>
                  <a:t>-17</a:t>
                </a:r>
              </a:p>
            </p:txBody>
          </p:sp>
          <p:sp>
            <p:nvSpPr>
              <p:cNvPr id="284" name="TextBox 283"/>
              <p:cNvSpPr txBox="1"/>
              <p:nvPr/>
            </p:nvSpPr>
            <p:spPr>
              <a:xfrm>
                <a:off x="810710" y="2283156"/>
                <a:ext cx="670376" cy="400110"/>
              </a:xfrm>
              <a:prstGeom prst="rect">
                <a:avLst/>
              </a:prstGeom>
              <a:solidFill>
                <a:schemeClr val="bg1"/>
              </a:solidFill>
            </p:spPr>
            <p:txBody>
              <a:bodyPr wrap="none" rtlCol="0">
                <a:spAutoFit/>
              </a:bodyPr>
              <a:lstStyle/>
              <a:p>
                <a:r>
                  <a:rPr lang="en-US" sz="2000" dirty="0"/>
                  <a:t>10</a:t>
                </a:r>
                <a:r>
                  <a:rPr lang="en-US" sz="2000" baseline="30000" dirty="0"/>
                  <a:t>-16</a:t>
                </a:r>
              </a:p>
            </p:txBody>
          </p:sp>
          <p:sp>
            <p:nvSpPr>
              <p:cNvPr id="285" name="TextBox 284"/>
              <p:cNvSpPr txBox="1"/>
              <p:nvPr/>
            </p:nvSpPr>
            <p:spPr>
              <a:xfrm>
                <a:off x="810710" y="1386019"/>
                <a:ext cx="670376" cy="400110"/>
              </a:xfrm>
              <a:prstGeom prst="rect">
                <a:avLst/>
              </a:prstGeom>
              <a:solidFill>
                <a:schemeClr val="bg1"/>
              </a:solidFill>
            </p:spPr>
            <p:txBody>
              <a:bodyPr wrap="none" rtlCol="0">
                <a:spAutoFit/>
              </a:bodyPr>
              <a:lstStyle/>
              <a:p>
                <a:r>
                  <a:rPr lang="en-US" sz="2000" dirty="0"/>
                  <a:t>10</a:t>
                </a:r>
                <a:r>
                  <a:rPr lang="en-US" sz="2000" baseline="30000" dirty="0"/>
                  <a:t>-15</a:t>
                </a:r>
              </a:p>
            </p:txBody>
          </p:sp>
          <p:sp>
            <p:nvSpPr>
              <p:cNvPr id="286" name="TextBox 285"/>
              <p:cNvSpPr txBox="1"/>
              <p:nvPr/>
            </p:nvSpPr>
            <p:spPr>
              <a:xfrm>
                <a:off x="810710" y="4974568"/>
                <a:ext cx="670376" cy="400110"/>
              </a:xfrm>
              <a:prstGeom prst="rect">
                <a:avLst/>
              </a:prstGeom>
              <a:solidFill>
                <a:schemeClr val="bg1"/>
              </a:solidFill>
            </p:spPr>
            <p:txBody>
              <a:bodyPr wrap="none" rtlCol="0">
                <a:spAutoFit/>
              </a:bodyPr>
              <a:lstStyle/>
              <a:p>
                <a:r>
                  <a:rPr lang="en-US" sz="2000" dirty="0"/>
                  <a:t>10</a:t>
                </a:r>
                <a:r>
                  <a:rPr lang="en-US" sz="2000" baseline="30000" dirty="0"/>
                  <a:t>-19</a:t>
                </a:r>
              </a:p>
            </p:txBody>
          </p:sp>
          <p:grpSp>
            <p:nvGrpSpPr>
              <p:cNvPr id="287" name="Group 286"/>
              <p:cNvGrpSpPr/>
              <p:nvPr/>
            </p:nvGrpSpPr>
            <p:grpSpPr>
              <a:xfrm>
                <a:off x="1465387" y="3396454"/>
                <a:ext cx="6210300" cy="931466"/>
                <a:chOff x="1465387" y="3396454"/>
                <a:chExt cx="6210300" cy="931466"/>
              </a:xfrm>
            </p:grpSpPr>
            <p:cxnSp>
              <p:nvCxnSpPr>
                <p:cNvPr id="320" name="Straight Connector 319"/>
                <p:cNvCxnSpPr/>
                <p:nvPr/>
              </p:nvCxnSpPr>
              <p:spPr>
                <a:xfrm>
                  <a:off x="1465387" y="4327920"/>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p:cNvCxnSpPr/>
                <p:nvPr/>
              </p:nvCxnSpPr>
              <p:spPr>
                <a:xfrm>
                  <a:off x="1465387" y="3396454"/>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p:cNvCxnSpPr/>
                <p:nvPr/>
              </p:nvCxnSpPr>
              <p:spPr>
                <a:xfrm>
                  <a:off x="1465387" y="34333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p:nvPr/>
              </p:nvCxnSpPr>
              <p:spPr>
                <a:xfrm>
                  <a:off x="1465387" y="35730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p:nvCxnSpPr>
              <p:spPr>
                <a:xfrm>
                  <a:off x="1465387" y="34714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p:cNvCxnSpPr/>
                <p:nvPr/>
              </p:nvCxnSpPr>
              <p:spPr>
                <a:xfrm>
                  <a:off x="1465387" y="37254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p:nvCxnSpPr>
              <p:spPr>
                <a:xfrm>
                  <a:off x="1465387" y="35222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p:cNvCxnSpPr/>
                <p:nvPr/>
              </p:nvCxnSpPr>
              <p:spPr>
                <a:xfrm>
                  <a:off x="1465387" y="40048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8" name="Straight Connector 327"/>
                <p:cNvCxnSpPr/>
                <p:nvPr/>
              </p:nvCxnSpPr>
              <p:spPr>
                <a:xfrm>
                  <a:off x="1465387" y="36492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p:cNvCxnSpPr/>
                <p:nvPr/>
              </p:nvCxnSpPr>
              <p:spPr>
                <a:xfrm>
                  <a:off x="1465387" y="38397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288" name="Straight Connector 287"/>
              <p:cNvCxnSpPr/>
              <p:nvPr/>
            </p:nvCxnSpPr>
            <p:spPr>
              <a:xfrm>
                <a:off x="1480627" y="250118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89" name="Group 288"/>
              <p:cNvGrpSpPr/>
              <p:nvPr/>
            </p:nvGrpSpPr>
            <p:grpSpPr>
              <a:xfrm>
                <a:off x="1480627" y="4326094"/>
                <a:ext cx="6210300" cy="931466"/>
                <a:chOff x="1465387" y="3396454"/>
                <a:chExt cx="6210300" cy="931466"/>
              </a:xfrm>
            </p:grpSpPr>
            <p:cxnSp>
              <p:nvCxnSpPr>
                <p:cNvPr id="310" name="Straight Connector 309"/>
                <p:cNvCxnSpPr/>
                <p:nvPr/>
              </p:nvCxnSpPr>
              <p:spPr>
                <a:xfrm>
                  <a:off x="1465387" y="4327920"/>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p:nvCxnSpPr>
              <p:spPr>
                <a:xfrm>
                  <a:off x="1465387" y="3396454"/>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p:cNvCxnSpPr/>
                <p:nvPr/>
              </p:nvCxnSpPr>
              <p:spPr>
                <a:xfrm>
                  <a:off x="1465387" y="34333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p:nvCxnSpPr>
              <p:spPr>
                <a:xfrm>
                  <a:off x="1465387" y="35730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4" name="Straight Connector 313"/>
                <p:cNvCxnSpPr/>
                <p:nvPr/>
              </p:nvCxnSpPr>
              <p:spPr>
                <a:xfrm>
                  <a:off x="1465387" y="34714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5" name="Straight Connector 314"/>
                <p:cNvCxnSpPr/>
                <p:nvPr/>
              </p:nvCxnSpPr>
              <p:spPr>
                <a:xfrm>
                  <a:off x="1465387" y="37254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6" name="Straight Connector 315"/>
                <p:cNvCxnSpPr/>
                <p:nvPr/>
              </p:nvCxnSpPr>
              <p:spPr>
                <a:xfrm>
                  <a:off x="1465387" y="35222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p:cNvCxnSpPr/>
                <p:nvPr/>
              </p:nvCxnSpPr>
              <p:spPr>
                <a:xfrm>
                  <a:off x="1465387" y="40048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p:cNvCxnSpPr/>
                <p:nvPr/>
              </p:nvCxnSpPr>
              <p:spPr>
                <a:xfrm>
                  <a:off x="1465387" y="36492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p:cNvCxnSpPr/>
                <p:nvPr/>
              </p:nvCxnSpPr>
              <p:spPr>
                <a:xfrm>
                  <a:off x="1465387" y="38397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90" name="Group 289"/>
              <p:cNvGrpSpPr/>
              <p:nvPr/>
            </p:nvGrpSpPr>
            <p:grpSpPr>
              <a:xfrm>
                <a:off x="1480627" y="1537174"/>
                <a:ext cx="6210300" cy="931466"/>
                <a:chOff x="1465387" y="3396454"/>
                <a:chExt cx="6210300" cy="931466"/>
              </a:xfrm>
            </p:grpSpPr>
            <p:cxnSp>
              <p:nvCxnSpPr>
                <p:cNvPr id="300" name="Straight Connector 299"/>
                <p:cNvCxnSpPr/>
                <p:nvPr/>
              </p:nvCxnSpPr>
              <p:spPr>
                <a:xfrm>
                  <a:off x="1465387" y="4327920"/>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p:nvCxnSpPr>
              <p:spPr>
                <a:xfrm>
                  <a:off x="1465387" y="3396454"/>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a:off x="1465387" y="34333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p:nvCxnSpPr>
              <p:spPr>
                <a:xfrm>
                  <a:off x="1465387" y="35730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p:nvCxnSpPr>
              <p:spPr>
                <a:xfrm>
                  <a:off x="1465387" y="34714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p:nvCxnSpPr>
              <p:spPr>
                <a:xfrm>
                  <a:off x="1465387" y="37254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p:nvCxnSpPr>
              <p:spPr>
                <a:xfrm>
                  <a:off x="1465387" y="35222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a:off x="1465387" y="40048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p:nvCxnSpPr>
              <p:spPr>
                <a:xfrm>
                  <a:off x="1465387" y="36492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p:nvCxnSpPr>
              <p:spPr>
                <a:xfrm>
                  <a:off x="1465387" y="38397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291" name="Straight Connector 290"/>
              <p:cNvCxnSpPr/>
              <p:nvPr/>
            </p:nvCxnSpPr>
            <p:spPr>
              <a:xfrm>
                <a:off x="1480627" y="3398280"/>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a:off x="1480627" y="2466814"/>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p:nvCxnSpPr>
            <p:spPr>
              <a:xfrm>
                <a:off x="1480627" y="264342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a:off x="1480627" y="254182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p:nvCxnSpPr>
            <p:spPr>
              <a:xfrm>
                <a:off x="1480627" y="279582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p:nvCxnSpPr>
            <p:spPr>
              <a:xfrm>
                <a:off x="1480627" y="2579375"/>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p:nvCxnSpPr>
            <p:spPr>
              <a:xfrm>
                <a:off x="1480627" y="307522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a:off x="1480627" y="271962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a:off x="1480627" y="291012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13" name="Oval 212"/>
            <p:cNvSpPr>
              <a:spLocks noChangeAspect="1"/>
            </p:cNvSpPr>
            <p:nvPr/>
          </p:nvSpPr>
          <p:spPr>
            <a:xfrm>
              <a:off x="6316753" y="4282914"/>
              <a:ext cx="127665" cy="13910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Oval 213"/>
            <p:cNvSpPr>
              <a:spLocks noChangeAspect="1"/>
            </p:cNvSpPr>
            <p:nvPr/>
          </p:nvSpPr>
          <p:spPr>
            <a:xfrm>
              <a:off x="6248914" y="4047720"/>
              <a:ext cx="127665" cy="13910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Oval 214"/>
            <p:cNvSpPr>
              <a:spLocks noChangeAspect="1"/>
            </p:cNvSpPr>
            <p:nvPr/>
          </p:nvSpPr>
          <p:spPr>
            <a:xfrm>
              <a:off x="4947593" y="3920042"/>
              <a:ext cx="127665" cy="13910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TextBox 216"/>
            <p:cNvSpPr txBox="1">
              <a:spLocks noChangeAspect="1"/>
            </p:cNvSpPr>
            <p:nvPr/>
          </p:nvSpPr>
          <p:spPr>
            <a:xfrm>
              <a:off x="6194286" y="4477834"/>
              <a:ext cx="420308" cy="328438"/>
            </a:xfrm>
            <a:prstGeom prst="rect">
              <a:avLst/>
            </a:prstGeom>
            <a:solidFill>
              <a:schemeClr val="bg1"/>
            </a:solidFill>
          </p:spPr>
          <p:txBody>
            <a:bodyPr wrap="none" rtlCol="0" anchor="ctr">
              <a:spAutoFit/>
            </a:bodyPr>
            <a:lstStyle/>
            <a:p>
              <a:r>
                <a:rPr lang="en-US" sz="1400"/>
                <a:t>Al+</a:t>
              </a:r>
            </a:p>
          </p:txBody>
        </p:sp>
        <p:sp>
          <p:nvSpPr>
            <p:cNvPr id="218" name="TextBox 217"/>
            <p:cNvSpPr txBox="1">
              <a:spLocks noChangeAspect="1"/>
            </p:cNvSpPr>
            <p:nvPr/>
          </p:nvSpPr>
          <p:spPr>
            <a:xfrm>
              <a:off x="5133305" y="3790951"/>
              <a:ext cx="328936" cy="328438"/>
            </a:xfrm>
            <a:prstGeom prst="rect">
              <a:avLst/>
            </a:prstGeom>
            <a:solidFill>
              <a:schemeClr val="bg1"/>
            </a:solidFill>
          </p:spPr>
          <p:txBody>
            <a:bodyPr wrap="none" rtlCol="0">
              <a:spAutoFit/>
            </a:bodyPr>
            <a:lstStyle/>
            <a:p>
              <a:r>
                <a:rPr lang="en-US" sz="1400" dirty="0" err="1"/>
                <a:t>Sr</a:t>
              </a:r>
              <a:endParaRPr lang="en-US" sz="1400" dirty="0"/>
            </a:p>
          </p:txBody>
        </p:sp>
        <p:sp>
          <p:nvSpPr>
            <p:cNvPr id="219" name="TextBox 218"/>
            <p:cNvSpPr txBox="1">
              <a:spLocks noChangeAspect="1"/>
            </p:cNvSpPr>
            <p:nvPr/>
          </p:nvSpPr>
          <p:spPr>
            <a:xfrm>
              <a:off x="6434627" y="3932070"/>
              <a:ext cx="367408" cy="328437"/>
            </a:xfrm>
            <a:prstGeom prst="rect">
              <a:avLst/>
            </a:prstGeom>
            <a:solidFill>
              <a:schemeClr val="bg1"/>
            </a:solidFill>
          </p:spPr>
          <p:txBody>
            <a:bodyPr wrap="none" rtlCol="0">
              <a:spAutoFit/>
            </a:bodyPr>
            <a:lstStyle/>
            <a:p>
              <a:r>
                <a:rPr lang="en-US" sz="1400" dirty="0" err="1"/>
                <a:t>Yb</a:t>
              </a:r>
              <a:endParaRPr lang="en-US" sz="1400" dirty="0"/>
            </a:p>
          </p:txBody>
        </p:sp>
        <p:sp>
          <p:nvSpPr>
            <p:cNvPr id="220" name="Oval 219"/>
            <p:cNvSpPr>
              <a:spLocks noChangeAspect="1"/>
            </p:cNvSpPr>
            <p:nvPr/>
          </p:nvSpPr>
          <p:spPr>
            <a:xfrm>
              <a:off x="2881515" y="3402616"/>
              <a:ext cx="127665" cy="13910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TextBox 220"/>
            <p:cNvSpPr txBox="1">
              <a:spLocks noChangeAspect="1"/>
            </p:cNvSpPr>
            <p:nvPr/>
          </p:nvSpPr>
          <p:spPr>
            <a:xfrm>
              <a:off x="3048476" y="3185630"/>
              <a:ext cx="420308" cy="328437"/>
            </a:xfrm>
            <a:prstGeom prst="rect">
              <a:avLst/>
            </a:prstGeom>
            <a:solidFill>
              <a:schemeClr val="bg1"/>
            </a:solidFill>
          </p:spPr>
          <p:txBody>
            <a:bodyPr wrap="none" rtlCol="0">
              <a:spAutoFit/>
            </a:bodyPr>
            <a:lstStyle/>
            <a:p>
              <a:r>
                <a:rPr lang="en-US" sz="1400" dirty="0"/>
                <a:t>Al+</a:t>
              </a:r>
            </a:p>
          </p:txBody>
        </p:sp>
        <p:sp>
          <p:nvSpPr>
            <p:cNvPr id="222" name="Oval 221"/>
            <p:cNvSpPr>
              <a:spLocks noChangeAspect="1"/>
            </p:cNvSpPr>
            <p:nvPr/>
          </p:nvSpPr>
          <p:spPr>
            <a:xfrm>
              <a:off x="4176670" y="3644532"/>
              <a:ext cx="127665" cy="13910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TextBox 222"/>
            <p:cNvSpPr txBox="1">
              <a:spLocks noChangeAspect="1"/>
            </p:cNvSpPr>
            <p:nvPr/>
          </p:nvSpPr>
          <p:spPr>
            <a:xfrm>
              <a:off x="4325377" y="3569194"/>
              <a:ext cx="328936" cy="328437"/>
            </a:xfrm>
            <a:prstGeom prst="rect">
              <a:avLst/>
            </a:prstGeom>
            <a:solidFill>
              <a:schemeClr val="bg1"/>
            </a:solidFill>
          </p:spPr>
          <p:txBody>
            <a:bodyPr wrap="none" rtlCol="0">
              <a:spAutoFit/>
            </a:bodyPr>
            <a:lstStyle/>
            <a:p>
              <a:r>
                <a:rPr lang="en-US" sz="1400" dirty="0" err="1"/>
                <a:t>Sr</a:t>
              </a:r>
              <a:endParaRPr lang="en-US" sz="1400" dirty="0"/>
            </a:p>
          </p:txBody>
        </p:sp>
        <p:sp>
          <p:nvSpPr>
            <p:cNvPr id="225" name="Oval 224"/>
            <p:cNvSpPr>
              <a:spLocks noChangeAspect="1"/>
            </p:cNvSpPr>
            <p:nvPr/>
          </p:nvSpPr>
          <p:spPr>
            <a:xfrm>
              <a:off x="2332613" y="3274937"/>
              <a:ext cx="127665" cy="13910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TextBox 225"/>
            <p:cNvSpPr txBox="1">
              <a:spLocks noChangeAspect="1"/>
            </p:cNvSpPr>
            <p:nvPr/>
          </p:nvSpPr>
          <p:spPr>
            <a:xfrm>
              <a:off x="1845338" y="3153287"/>
              <a:ext cx="471604" cy="328437"/>
            </a:xfrm>
            <a:prstGeom prst="rect">
              <a:avLst/>
            </a:prstGeom>
            <a:solidFill>
              <a:schemeClr val="bg1"/>
            </a:solidFill>
          </p:spPr>
          <p:txBody>
            <a:bodyPr wrap="none" rtlCol="0">
              <a:spAutoFit/>
            </a:bodyPr>
            <a:lstStyle/>
            <a:p>
              <a:r>
                <a:rPr lang="en-US" sz="1400"/>
                <a:t>Hg+</a:t>
              </a:r>
            </a:p>
          </p:txBody>
        </p:sp>
        <p:cxnSp>
          <p:nvCxnSpPr>
            <p:cNvPr id="228" name="Straight Connector 227"/>
            <p:cNvCxnSpPr>
              <a:cxnSpLocks/>
            </p:cNvCxnSpPr>
            <p:nvPr/>
          </p:nvCxnSpPr>
          <p:spPr>
            <a:xfrm>
              <a:off x="1029080" y="1578159"/>
              <a:ext cx="5764955" cy="3228113"/>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9" name="Oval 228"/>
            <p:cNvSpPr>
              <a:spLocks noChangeAspect="1"/>
            </p:cNvSpPr>
            <p:nvPr/>
          </p:nvSpPr>
          <p:spPr>
            <a:xfrm>
              <a:off x="2332616" y="2965825"/>
              <a:ext cx="127665" cy="13910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TextBox 229"/>
            <p:cNvSpPr txBox="1">
              <a:spLocks noChangeAspect="1"/>
            </p:cNvSpPr>
            <p:nvPr/>
          </p:nvSpPr>
          <p:spPr>
            <a:xfrm>
              <a:off x="2474909" y="2910114"/>
              <a:ext cx="420308" cy="328437"/>
            </a:xfrm>
            <a:prstGeom prst="rect">
              <a:avLst/>
            </a:prstGeom>
            <a:solidFill>
              <a:schemeClr val="bg1"/>
            </a:solidFill>
          </p:spPr>
          <p:txBody>
            <a:bodyPr wrap="none" rtlCol="0">
              <a:spAutoFit/>
            </a:bodyPr>
            <a:lstStyle/>
            <a:p>
              <a:r>
                <a:rPr lang="en-US" sz="1400" dirty="0"/>
                <a:t>Al+</a:t>
              </a:r>
            </a:p>
          </p:txBody>
        </p:sp>
        <p:sp>
          <p:nvSpPr>
            <p:cNvPr id="231" name="Oval 230"/>
            <p:cNvSpPr>
              <a:spLocks noChangeAspect="1"/>
            </p:cNvSpPr>
            <p:nvPr/>
          </p:nvSpPr>
          <p:spPr>
            <a:xfrm>
              <a:off x="3899137" y="2831429"/>
              <a:ext cx="127665" cy="13910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TextBox 231"/>
            <p:cNvSpPr txBox="1">
              <a:spLocks noChangeAspect="1"/>
            </p:cNvSpPr>
            <p:nvPr/>
          </p:nvSpPr>
          <p:spPr>
            <a:xfrm>
              <a:off x="4047844" y="2756091"/>
              <a:ext cx="328936" cy="328437"/>
            </a:xfrm>
            <a:prstGeom prst="rect">
              <a:avLst/>
            </a:prstGeom>
            <a:solidFill>
              <a:schemeClr val="bg1"/>
            </a:solidFill>
          </p:spPr>
          <p:txBody>
            <a:bodyPr wrap="none" rtlCol="0">
              <a:spAutoFit/>
            </a:bodyPr>
            <a:lstStyle/>
            <a:p>
              <a:r>
                <a:rPr lang="en-US" sz="1400"/>
                <a:t>Sr</a:t>
              </a:r>
              <a:endParaRPr lang="en-US" sz="1400" dirty="0"/>
            </a:p>
          </p:txBody>
        </p:sp>
        <p:sp>
          <p:nvSpPr>
            <p:cNvPr id="233" name="Oval 232"/>
            <p:cNvSpPr>
              <a:spLocks noChangeAspect="1"/>
            </p:cNvSpPr>
            <p:nvPr/>
          </p:nvSpPr>
          <p:spPr>
            <a:xfrm>
              <a:off x="2301782" y="2004884"/>
              <a:ext cx="127665" cy="13910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TextBox 233"/>
            <p:cNvSpPr txBox="1">
              <a:spLocks noChangeAspect="1"/>
            </p:cNvSpPr>
            <p:nvPr/>
          </p:nvSpPr>
          <p:spPr>
            <a:xfrm>
              <a:off x="2450489" y="1902668"/>
              <a:ext cx="328936" cy="328437"/>
            </a:xfrm>
            <a:prstGeom prst="rect">
              <a:avLst/>
            </a:prstGeom>
            <a:solidFill>
              <a:schemeClr val="bg1"/>
            </a:solidFill>
          </p:spPr>
          <p:txBody>
            <a:bodyPr wrap="none" rtlCol="0">
              <a:spAutoFit/>
            </a:bodyPr>
            <a:lstStyle/>
            <a:p>
              <a:r>
                <a:rPr lang="en-US" sz="1400"/>
                <a:t>Sr</a:t>
              </a:r>
              <a:endParaRPr lang="en-US" sz="1400" dirty="0"/>
            </a:p>
          </p:txBody>
        </p:sp>
        <p:sp>
          <p:nvSpPr>
            <p:cNvPr id="235" name="Oval 234"/>
            <p:cNvSpPr>
              <a:spLocks noChangeAspect="1"/>
            </p:cNvSpPr>
            <p:nvPr/>
          </p:nvSpPr>
          <p:spPr>
            <a:xfrm>
              <a:off x="6279752" y="2683586"/>
              <a:ext cx="127665" cy="13910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TextBox 235"/>
            <p:cNvSpPr txBox="1">
              <a:spLocks noChangeAspect="1"/>
            </p:cNvSpPr>
            <p:nvPr/>
          </p:nvSpPr>
          <p:spPr>
            <a:xfrm>
              <a:off x="6426627" y="2426524"/>
              <a:ext cx="367408" cy="328438"/>
            </a:xfrm>
            <a:prstGeom prst="rect">
              <a:avLst/>
            </a:prstGeom>
            <a:solidFill>
              <a:schemeClr val="bg1"/>
            </a:solidFill>
          </p:spPr>
          <p:txBody>
            <a:bodyPr wrap="none" rtlCol="0">
              <a:spAutoFit/>
            </a:bodyPr>
            <a:lstStyle/>
            <a:p>
              <a:r>
                <a:rPr lang="en-US" sz="1400" dirty="0" err="1"/>
                <a:t>Yb</a:t>
              </a:r>
              <a:endParaRPr lang="en-US" sz="1400" dirty="0"/>
            </a:p>
          </p:txBody>
        </p:sp>
        <p:sp>
          <p:nvSpPr>
            <p:cNvPr id="238" name="Oval 237"/>
            <p:cNvSpPr>
              <a:spLocks noChangeAspect="1"/>
            </p:cNvSpPr>
            <p:nvPr/>
          </p:nvSpPr>
          <p:spPr>
            <a:xfrm>
              <a:off x="4818078" y="3416051"/>
              <a:ext cx="127665" cy="13910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TextBox 238"/>
            <p:cNvSpPr txBox="1">
              <a:spLocks noChangeAspect="1"/>
            </p:cNvSpPr>
            <p:nvPr/>
          </p:nvSpPr>
          <p:spPr>
            <a:xfrm>
              <a:off x="4979120" y="3246644"/>
              <a:ext cx="328936" cy="328438"/>
            </a:xfrm>
            <a:prstGeom prst="rect">
              <a:avLst/>
            </a:prstGeom>
            <a:solidFill>
              <a:schemeClr val="bg1"/>
            </a:solidFill>
          </p:spPr>
          <p:txBody>
            <a:bodyPr wrap="none" rtlCol="0">
              <a:spAutoFit/>
            </a:bodyPr>
            <a:lstStyle/>
            <a:p>
              <a:r>
                <a:rPr lang="en-US" sz="1400" dirty="0" err="1"/>
                <a:t>Sr</a:t>
              </a:r>
              <a:endParaRPr lang="en-US" sz="1400" dirty="0"/>
            </a:p>
          </p:txBody>
        </p:sp>
        <p:sp>
          <p:nvSpPr>
            <p:cNvPr id="240" name="Oval 239"/>
            <p:cNvSpPr>
              <a:spLocks noChangeAspect="1"/>
            </p:cNvSpPr>
            <p:nvPr/>
          </p:nvSpPr>
          <p:spPr>
            <a:xfrm>
              <a:off x="4824247" y="2481987"/>
              <a:ext cx="127665" cy="13910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TextBox 240"/>
            <p:cNvSpPr txBox="1">
              <a:spLocks noChangeAspect="1"/>
            </p:cNvSpPr>
            <p:nvPr/>
          </p:nvSpPr>
          <p:spPr>
            <a:xfrm>
              <a:off x="4448723" y="2480578"/>
              <a:ext cx="381836" cy="328437"/>
            </a:xfrm>
            <a:prstGeom prst="rect">
              <a:avLst/>
            </a:prstGeom>
            <a:solidFill>
              <a:schemeClr val="bg1"/>
            </a:solidFill>
          </p:spPr>
          <p:txBody>
            <a:bodyPr wrap="none" rtlCol="0">
              <a:spAutoFit/>
            </a:bodyPr>
            <a:lstStyle/>
            <a:p>
              <a:r>
                <a:rPr lang="en-US" sz="1400"/>
                <a:t>Hg</a:t>
              </a:r>
              <a:endParaRPr lang="en-US" sz="1400" dirty="0"/>
            </a:p>
          </p:txBody>
        </p:sp>
        <p:cxnSp>
          <p:nvCxnSpPr>
            <p:cNvPr id="242" name="Straight Arrow Connector 241"/>
            <p:cNvCxnSpPr>
              <a:cxnSpLocks noChangeAspect="1"/>
            </p:cNvCxnSpPr>
            <p:nvPr/>
          </p:nvCxnSpPr>
          <p:spPr>
            <a:xfrm flipH="1" flipV="1">
              <a:off x="1017773" y="1428913"/>
              <a:ext cx="0" cy="381799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3" name="Straight Arrow Connector 242"/>
            <p:cNvCxnSpPr>
              <a:cxnSpLocks noChangeAspect="1"/>
            </p:cNvCxnSpPr>
            <p:nvPr/>
          </p:nvCxnSpPr>
          <p:spPr>
            <a:xfrm>
              <a:off x="1005438" y="5249822"/>
              <a:ext cx="5874945"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46" name="Group 245"/>
            <p:cNvGrpSpPr>
              <a:grpSpLocks noChangeAspect="1"/>
            </p:cNvGrpSpPr>
            <p:nvPr/>
          </p:nvGrpSpPr>
          <p:grpSpPr>
            <a:xfrm>
              <a:off x="3875729" y="1736263"/>
              <a:ext cx="3770618" cy="1908535"/>
              <a:chOff x="4217849" y="1795912"/>
              <a:chExt cx="4051055" cy="1881899"/>
            </a:xfrm>
          </p:grpSpPr>
          <p:sp>
            <p:nvSpPr>
              <p:cNvPr id="249" name="Rectangle 248"/>
              <p:cNvSpPr>
                <a:spLocks noChangeAspect="1"/>
              </p:cNvSpPr>
              <p:nvPr/>
            </p:nvSpPr>
            <p:spPr>
              <a:xfrm>
                <a:off x="6762103" y="3401505"/>
                <a:ext cx="138893" cy="137160"/>
              </a:xfrm>
              <a:prstGeom prst="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Rectangle 249"/>
              <p:cNvSpPr>
                <a:spLocks noChangeAspect="1"/>
              </p:cNvSpPr>
              <p:nvPr/>
            </p:nvSpPr>
            <p:spPr>
              <a:xfrm>
                <a:off x="6148920" y="2519265"/>
                <a:ext cx="138893" cy="137160"/>
              </a:xfrm>
              <a:prstGeom prst="rect">
                <a:avLst/>
              </a:prstGeom>
              <a:solidFill>
                <a:srgbClr val="C0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1" name="Group 250"/>
              <p:cNvGrpSpPr/>
              <p:nvPr/>
            </p:nvGrpSpPr>
            <p:grpSpPr>
              <a:xfrm>
                <a:off x="4217849" y="1795912"/>
                <a:ext cx="4051055" cy="1881899"/>
                <a:chOff x="4217849" y="1795912"/>
                <a:chExt cx="4051055" cy="1881899"/>
              </a:xfrm>
            </p:grpSpPr>
            <p:sp>
              <p:nvSpPr>
                <p:cNvPr id="252" name="Rectangle 251"/>
                <p:cNvSpPr>
                  <a:spLocks noChangeAspect="1"/>
                </p:cNvSpPr>
                <p:nvPr/>
              </p:nvSpPr>
              <p:spPr>
                <a:xfrm>
                  <a:off x="6760496" y="3540651"/>
                  <a:ext cx="138893" cy="137160"/>
                </a:xfrm>
                <a:prstGeom prst="rect">
                  <a:avLst/>
                </a:prstGeom>
                <a:solidFill>
                  <a:srgbClr val="0070C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Rectangle 255"/>
                <p:cNvSpPr>
                  <a:spLocks noChangeAspect="1"/>
                </p:cNvSpPr>
                <p:nvPr/>
              </p:nvSpPr>
              <p:spPr>
                <a:xfrm>
                  <a:off x="6802141" y="1795912"/>
                  <a:ext cx="138893" cy="137160"/>
                </a:xfrm>
                <a:prstGeom prst="rect">
                  <a:avLst/>
                </a:prstGeom>
                <a:solidFill>
                  <a:schemeClr val="accent5"/>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5" name="Rectangle 264"/>
                <p:cNvSpPr>
                  <a:spLocks noChangeAspect="1"/>
                </p:cNvSpPr>
                <p:nvPr/>
              </p:nvSpPr>
              <p:spPr>
                <a:xfrm>
                  <a:off x="5842965" y="2611632"/>
                  <a:ext cx="138893" cy="137160"/>
                </a:xfrm>
                <a:prstGeom prst="rect">
                  <a:avLst/>
                </a:prstGeom>
                <a:solidFill>
                  <a:srgbClr val="0070C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0" name="Rectangle 259"/>
                <p:cNvSpPr>
                  <a:spLocks noChangeAspect="1"/>
                </p:cNvSpPr>
                <p:nvPr/>
              </p:nvSpPr>
              <p:spPr>
                <a:xfrm>
                  <a:off x="5227894" y="2459631"/>
                  <a:ext cx="138893" cy="137160"/>
                </a:xfrm>
                <a:prstGeom prst="rect">
                  <a:avLst/>
                </a:prstGeom>
                <a:solidFill>
                  <a:schemeClr val="accent4">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1" name="Rectangle 260"/>
                <p:cNvSpPr>
                  <a:spLocks noChangeAspect="1"/>
                </p:cNvSpPr>
                <p:nvPr/>
              </p:nvSpPr>
              <p:spPr>
                <a:xfrm>
                  <a:off x="5229872" y="1917265"/>
                  <a:ext cx="138893" cy="137160"/>
                </a:xfrm>
                <a:prstGeom prst="rect">
                  <a:avLst/>
                </a:prstGeom>
                <a:solidFill>
                  <a:srgbClr val="0070C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3" name="Right Arrow 262"/>
                <p:cNvSpPr/>
                <p:nvPr/>
              </p:nvSpPr>
              <p:spPr>
                <a:xfrm rot="2694211">
                  <a:off x="4217849" y="2638896"/>
                  <a:ext cx="4051055" cy="412992"/>
                </a:xfrm>
                <a:prstGeom prst="rightArrow">
                  <a:avLst>
                    <a:gd name="adj1" fmla="val 21433"/>
                    <a:gd name="adj2" fmla="val 53544"/>
                  </a:avLst>
                </a:prstGeom>
                <a:solidFill>
                  <a:srgbClr val="C00000">
                    <a:alpha val="4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47" name="TextBox 246"/>
            <p:cNvSpPr txBox="1">
              <a:spLocks noChangeAspect="1"/>
            </p:cNvSpPr>
            <p:nvPr/>
          </p:nvSpPr>
          <p:spPr>
            <a:xfrm rot="16200000">
              <a:off x="-831883" y="3184708"/>
              <a:ext cx="2070417" cy="429706"/>
            </a:xfrm>
            <a:prstGeom prst="rect">
              <a:avLst/>
            </a:prstGeom>
            <a:noFill/>
          </p:spPr>
          <p:txBody>
            <a:bodyPr wrap="none" rtlCol="0">
              <a:spAutoFit/>
            </a:bodyPr>
            <a:lstStyle/>
            <a:p>
              <a:r>
                <a:rPr lang="en-US" sz="2400" dirty="0">
                  <a:latin typeface="Calibri" charset="0"/>
                  <a:ea typeface="Calibri" charset="0"/>
                  <a:cs typeface="Calibri" charset="0"/>
                </a:rPr>
                <a:t>Accuracy </a:t>
              </a:r>
              <a:r>
                <a:rPr lang="en-US" sz="2400" dirty="0" err="1">
                  <a:latin typeface="Symbol" charset="2"/>
                  <a:ea typeface="Symbol" charset="2"/>
                  <a:cs typeface="Symbol" charset="2"/>
                </a:rPr>
                <a:t>Dn</a:t>
              </a:r>
              <a:r>
                <a:rPr lang="en-US" sz="2400" dirty="0">
                  <a:latin typeface="Symbol" charset="2"/>
                  <a:ea typeface="Symbol" charset="2"/>
                  <a:cs typeface="Symbol" charset="2"/>
                </a:rPr>
                <a:t>/n</a:t>
              </a:r>
            </a:p>
          </p:txBody>
        </p:sp>
        <p:sp>
          <p:nvSpPr>
            <p:cNvPr id="248" name="TextBox 247"/>
            <p:cNvSpPr txBox="1">
              <a:spLocks noChangeAspect="1"/>
            </p:cNvSpPr>
            <p:nvPr/>
          </p:nvSpPr>
          <p:spPr>
            <a:xfrm>
              <a:off x="3606874" y="5479570"/>
              <a:ext cx="752404" cy="530626"/>
            </a:xfrm>
            <a:prstGeom prst="rect">
              <a:avLst/>
            </a:prstGeom>
            <a:noFill/>
          </p:spPr>
          <p:txBody>
            <a:bodyPr wrap="none" rtlCol="0">
              <a:spAutoFit/>
            </a:bodyPr>
            <a:lstStyle/>
            <a:p>
              <a:r>
                <a:rPr lang="en-US" sz="2800"/>
                <a:t>Year</a:t>
              </a:r>
            </a:p>
          </p:txBody>
        </p:sp>
      </p:grpSp>
      <p:sp>
        <p:nvSpPr>
          <p:cNvPr id="2" name="TextBox 1"/>
          <p:cNvSpPr txBox="1"/>
          <p:nvPr/>
        </p:nvSpPr>
        <p:spPr>
          <a:xfrm>
            <a:off x="396081" y="886996"/>
            <a:ext cx="4752135" cy="400110"/>
          </a:xfrm>
          <a:prstGeom prst="rect">
            <a:avLst/>
          </a:prstGeom>
          <a:noFill/>
        </p:spPr>
        <p:txBody>
          <a:bodyPr wrap="none" rtlCol="0">
            <a:spAutoFit/>
          </a:bodyPr>
          <a:lstStyle/>
          <a:p>
            <a:r>
              <a:rPr lang="en-US" sz="2000" b="1" dirty="0"/>
              <a:t>Clocks will be competitive with LIGO : 10</a:t>
            </a:r>
            <a:r>
              <a:rPr lang="en-US" sz="2000" b="1" baseline="30000" dirty="0"/>
              <a:t>-21</a:t>
            </a:r>
          </a:p>
        </p:txBody>
      </p:sp>
      <p:sp>
        <p:nvSpPr>
          <p:cNvPr id="3" name="Oval 2">
            <a:extLst>
              <a:ext uri="{FF2B5EF4-FFF2-40B4-BE49-F238E27FC236}">
                <a16:creationId xmlns:a16="http://schemas.microsoft.com/office/drawing/2014/main" id="{526CB38F-3D6D-584B-92B3-2672DE2A56AC}"/>
              </a:ext>
            </a:extLst>
          </p:cNvPr>
          <p:cNvSpPr/>
          <p:nvPr/>
        </p:nvSpPr>
        <p:spPr>
          <a:xfrm>
            <a:off x="6032500" y="3267131"/>
            <a:ext cx="585831" cy="51765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04CE4335-4327-F444-BF98-CCB0C46DCBAE}"/>
              </a:ext>
            </a:extLst>
          </p:cNvPr>
          <p:cNvSpPr txBox="1"/>
          <p:nvPr/>
        </p:nvSpPr>
        <p:spPr>
          <a:xfrm>
            <a:off x="6680505" y="3298494"/>
            <a:ext cx="861583" cy="369332"/>
          </a:xfrm>
          <a:prstGeom prst="rect">
            <a:avLst/>
          </a:prstGeom>
          <a:solidFill>
            <a:schemeClr val="accent4">
              <a:lumMod val="60000"/>
              <a:lumOff val="40000"/>
            </a:schemeClr>
          </a:solidFill>
        </p:spPr>
        <p:txBody>
          <a:bodyPr wrap="none" rtlCol="0">
            <a:spAutoFit/>
          </a:bodyPr>
          <a:lstStyle/>
          <a:p>
            <a:r>
              <a:rPr lang="en-US" dirty="0"/>
              <a:t>BACON</a:t>
            </a:r>
          </a:p>
        </p:txBody>
      </p:sp>
      <p:sp>
        <p:nvSpPr>
          <p:cNvPr id="8" name="TextBox 7">
            <a:extLst>
              <a:ext uri="{FF2B5EF4-FFF2-40B4-BE49-F238E27FC236}">
                <a16:creationId xmlns:a16="http://schemas.microsoft.com/office/drawing/2014/main" id="{BBE54DF1-5E38-8FEE-663D-7367E9A4A943}"/>
              </a:ext>
            </a:extLst>
          </p:cNvPr>
          <p:cNvSpPr txBox="1"/>
          <p:nvPr/>
        </p:nvSpPr>
        <p:spPr>
          <a:xfrm rot="1686486">
            <a:off x="1277619" y="2196229"/>
            <a:ext cx="1174809" cy="369332"/>
          </a:xfrm>
          <a:prstGeom prst="rect">
            <a:avLst/>
          </a:prstGeom>
          <a:noFill/>
        </p:spPr>
        <p:txBody>
          <a:bodyPr wrap="none" rtlCol="0">
            <a:spAutoFit/>
          </a:bodyPr>
          <a:lstStyle/>
          <a:p>
            <a:r>
              <a:rPr lang="en-US" dirty="0"/>
              <a:t>Ratios of 1</a:t>
            </a:r>
          </a:p>
        </p:txBody>
      </p:sp>
    </p:spTree>
    <p:extLst>
      <p:ext uri="{BB962C8B-B14F-4D97-AF65-F5344CB8AC3E}">
        <p14:creationId xmlns:p14="http://schemas.microsoft.com/office/powerpoint/2010/main" val="3079237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67"/>
                                        </p:tgtEl>
                                        <p:attrNameLst>
                                          <p:attrName>style.visibility</p:attrName>
                                        </p:attrNameLst>
                                      </p:cBhvr>
                                      <p:to>
                                        <p:strVal val="visible"/>
                                      </p:to>
                                    </p:set>
                                    <p:animEffect transition="in" filter="fade">
                                      <p:cBhvr>
                                        <p:cTn id="17" dur="500"/>
                                        <p:tgtEl>
                                          <p:spTgt spid="2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7" grpId="0" animBg="1"/>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Rectangle 97"/>
          <p:cNvSpPr/>
          <p:nvPr/>
        </p:nvSpPr>
        <p:spPr>
          <a:xfrm>
            <a:off x="0" y="793027"/>
            <a:ext cx="9144000" cy="74831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CCFFA1D-1D08-5E42-87F7-FFCED491D857}"/>
              </a:ext>
            </a:extLst>
          </p:cNvPr>
          <p:cNvSpPr/>
          <p:nvPr/>
        </p:nvSpPr>
        <p:spPr>
          <a:xfrm>
            <a:off x="0" y="1"/>
            <a:ext cx="9144000" cy="7811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Clocks and tests of fundamental physics</a:t>
            </a:r>
          </a:p>
        </p:txBody>
      </p:sp>
      <p:grpSp>
        <p:nvGrpSpPr>
          <p:cNvPr id="77" name="Group 76"/>
          <p:cNvGrpSpPr/>
          <p:nvPr/>
        </p:nvGrpSpPr>
        <p:grpSpPr>
          <a:xfrm>
            <a:off x="4103841" y="1806394"/>
            <a:ext cx="4920440" cy="2553642"/>
            <a:chOff x="1718711" y="985651"/>
            <a:chExt cx="5560860" cy="2806475"/>
          </a:xfrm>
        </p:grpSpPr>
        <p:pic>
          <p:nvPicPr>
            <p:cNvPr id="5" name="Picture 4">
              <a:extLst>
                <a:ext uri="{FF2B5EF4-FFF2-40B4-BE49-F238E27FC236}">
                  <a16:creationId xmlns:a16="http://schemas.microsoft.com/office/drawing/2014/main" id="{04ABC688-39FD-E245-A3FB-7087CDE2E0B8}"/>
                </a:ext>
              </a:extLst>
            </p:cNvPr>
            <p:cNvPicPr>
              <a:picLocks noChangeAspect="1"/>
            </p:cNvPicPr>
            <p:nvPr/>
          </p:nvPicPr>
          <p:blipFill>
            <a:blip r:embed="rId2" cstate="screen">
              <a:alphaModFix amt="38000"/>
              <a:extLst>
                <a:ext uri="{28A0092B-C50C-407E-A947-70E740481C1C}">
                  <a14:useLocalDpi xmlns:a14="http://schemas.microsoft.com/office/drawing/2010/main"/>
                </a:ext>
              </a:extLst>
            </a:blip>
            <a:stretch>
              <a:fillRect/>
            </a:stretch>
          </p:blipFill>
          <p:spPr>
            <a:xfrm>
              <a:off x="1718711" y="985651"/>
              <a:ext cx="5560860" cy="2806475"/>
            </a:xfrm>
            <a:prstGeom prst="rect">
              <a:avLst/>
            </a:prstGeom>
          </p:spPr>
        </p:pic>
        <p:grpSp>
          <p:nvGrpSpPr>
            <p:cNvPr id="6" name="Group 5">
              <a:extLst>
                <a:ext uri="{FF2B5EF4-FFF2-40B4-BE49-F238E27FC236}">
                  <a16:creationId xmlns:a16="http://schemas.microsoft.com/office/drawing/2014/main" id="{1B2884F9-C981-2044-8BC1-28979E10BBD6}"/>
                </a:ext>
              </a:extLst>
            </p:cNvPr>
            <p:cNvGrpSpPr/>
            <p:nvPr/>
          </p:nvGrpSpPr>
          <p:grpSpPr>
            <a:xfrm>
              <a:off x="1993269" y="1045763"/>
              <a:ext cx="5052970" cy="2696477"/>
              <a:chOff x="2700340" y="1171353"/>
              <a:chExt cx="8139846" cy="4749000"/>
            </a:xfrm>
          </p:grpSpPr>
          <p:sp>
            <p:nvSpPr>
              <p:cNvPr id="7" name="Oval 6">
                <a:extLst>
                  <a:ext uri="{FF2B5EF4-FFF2-40B4-BE49-F238E27FC236}">
                    <a16:creationId xmlns:a16="http://schemas.microsoft.com/office/drawing/2014/main" id="{C1800BAB-6234-214E-8AD3-A7E0A26E4E3E}"/>
                  </a:ext>
                </a:extLst>
              </p:cNvPr>
              <p:cNvSpPr/>
              <p:nvPr/>
            </p:nvSpPr>
            <p:spPr>
              <a:xfrm>
                <a:off x="3690558" y="1171353"/>
                <a:ext cx="5442019" cy="4749000"/>
              </a:xfrm>
              <a:prstGeom prst="ellipse">
                <a:avLst/>
              </a:prstGeom>
              <a:gradFill flip="none" rotWithShape="1">
                <a:gsLst>
                  <a:gs pos="51000">
                    <a:srgbClr val="7A92BC"/>
                  </a:gs>
                  <a:gs pos="0">
                    <a:schemeClr val="accent1">
                      <a:lumMod val="50000"/>
                    </a:schemeClr>
                  </a:gs>
                  <a:gs pos="100000">
                    <a:schemeClr val="accent1">
                      <a:lumMod val="60000"/>
                      <a:lumOff val="40000"/>
                      <a:alpha val="17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8" name="Freeform 7">
                <a:extLst>
                  <a:ext uri="{FF2B5EF4-FFF2-40B4-BE49-F238E27FC236}">
                    <a16:creationId xmlns:a16="http://schemas.microsoft.com/office/drawing/2014/main" id="{2344A6A8-E520-8A47-86E5-4B3E570D0267}"/>
                  </a:ext>
                </a:extLst>
              </p:cNvPr>
              <p:cNvSpPr/>
              <p:nvPr/>
            </p:nvSpPr>
            <p:spPr>
              <a:xfrm>
                <a:off x="2700340" y="2558843"/>
                <a:ext cx="8139846" cy="1675898"/>
              </a:xfrm>
              <a:custGeom>
                <a:avLst/>
                <a:gdLst>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00150 w 3257550"/>
                  <a:gd name="connsiteY2" fmla="*/ 1557338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28774 h 1543062"/>
                  <a:gd name="connsiteX1" fmla="*/ 600075 w 3257550"/>
                  <a:gd name="connsiteY1" fmla="*/ 14299 h 1543062"/>
                  <a:gd name="connsiteX2" fmla="*/ 1200150 w 3257550"/>
                  <a:gd name="connsiteY2" fmla="*/ 1500200 h 1543062"/>
                  <a:gd name="connsiteX3" fmla="*/ 1757363 w 3257550"/>
                  <a:gd name="connsiteY3" fmla="*/ 12 h 1543062"/>
                  <a:gd name="connsiteX4" fmla="*/ 2328863 w 3257550"/>
                  <a:gd name="connsiteY4" fmla="*/ 1485912 h 1543062"/>
                  <a:gd name="connsiteX5" fmla="*/ 2828925 w 3257550"/>
                  <a:gd name="connsiteY5" fmla="*/ 14299 h 1543062"/>
                  <a:gd name="connsiteX6" fmla="*/ 3257550 w 3257550"/>
                  <a:gd name="connsiteY6" fmla="*/ 1543062 h 1543062"/>
                  <a:gd name="connsiteX7" fmla="*/ 3257550 w 3257550"/>
                  <a:gd name="connsiteY7" fmla="*/ 1543062 h 1543062"/>
                  <a:gd name="connsiteX0" fmla="*/ 0 w 3257550"/>
                  <a:gd name="connsiteY0" fmla="*/ 1528774 h 1543062"/>
                  <a:gd name="connsiteX1" fmla="*/ 600075 w 3257550"/>
                  <a:gd name="connsiteY1" fmla="*/ 14299 h 1543062"/>
                  <a:gd name="connsiteX2" fmla="*/ 1200150 w 3257550"/>
                  <a:gd name="connsiteY2" fmla="*/ 1500200 h 1543062"/>
                  <a:gd name="connsiteX3" fmla="*/ 1757363 w 3257550"/>
                  <a:gd name="connsiteY3" fmla="*/ 12 h 1543062"/>
                  <a:gd name="connsiteX4" fmla="*/ 2328863 w 3257550"/>
                  <a:gd name="connsiteY4" fmla="*/ 1485912 h 1543062"/>
                  <a:gd name="connsiteX5" fmla="*/ 2828925 w 3257550"/>
                  <a:gd name="connsiteY5" fmla="*/ 14299 h 1543062"/>
                  <a:gd name="connsiteX6" fmla="*/ 3257550 w 3257550"/>
                  <a:gd name="connsiteY6" fmla="*/ 1543062 h 1543062"/>
                  <a:gd name="connsiteX7" fmla="*/ 3257550 w 3257550"/>
                  <a:gd name="connsiteY7" fmla="*/ 1543062 h 1543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57550" h="1543062">
                    <a:moveTo>
                      <a:pt x="0" y="1528774"/>
                    </a:moveTo>
                    <a:cubicBezTo>
                      <a:pt x="357188" y="1538298"/>
                      <a:pt x="271462" y="4774"/>
                      <a:pt x="600075" y="14299"/>
                    </a:cubicBezTo>
                    <a:cubicBezTo>
                      <a:pt x="933450" y="4774"/>
                      <a:pt x="938212" y="1495437"/>
                      <a:pt x="1200150" y="1500200"/>
                    </a:cubicBezTo>
                    <a:cubicBezTo>
                      <a:pt x="1495425" y="1490675"/>
                      <a:pt x="1462088" y="-4750"/>
                      <a:pt x="1757363" y="12"/>
                    </a:cubicBezTo>
                    <a:cubicBezTo>
                      <a:pt x="2019301" y="-4750"/>
                      <a:pt x="2066926" y="1490674"/>
                      <a:pt x="2328863" y="1485912"/>
                    </a:cubicBezTo>
                    <a:cubicBezTo>
                      <a:pt x="2576513" y="1500200"/>
                      <a:pt x="2595563" y="57162"/>
                      <a:pt x="2828925" y="14299"/>
                    </a:cubicBezTo>
                    <a:cubicBezTo>
                      <a:pt x="3105150" y="19062"/>
                      <a:pt x="2986088" y="1516868"/>
                      <a:pt x="3257550" y="1543062"/>
                    </a:cubicBezTo>
                    <a:lnTo>
                      <a:pt x="3257550" y="1543062"/>
                    </a:lnTo>
                  </a:path>
                </a:pathLst>
              </a:custGeom>
              <a:noFill/>
              <a:ln w="193675">
                <a:solidFill>
                  <a:schemeClr val="accent1">
                    <a:shade val="50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p>
            </p:txBody>
          </p:sp>
        </p:grpSp>
        <p:pic>
          <p:nvPicPr>
            <p:cNvPr id="9" name="Picture 8">
              <a:extLst>
                <a:ext uri="{FF2B5EF4-FFF2-40B4-BE49-F238E27FC236}">
                  <a16:creationId xmlns:a16="http://schemas.microsoft.com/office/drawing/2014/main" id="{F7F9ECCC-400F-124A-B7C0-F2BAC2D5295E}"/>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885207" y="1337302"/>
              <a:ext cx="825344" cy="839543"/>
            </a:xfrm>
            <a:custGeom>
              <a:avLst/>
              <a:gdLst>
                <a:gd name="connsiteX0" fmla="*/ 836676 w 1673352"/>
                <a:gd name="connsiteY0" fmla="*/ 0 h 1683970"/>
                <a:gd name="connsiteX1" fmla="*/ 1673352 w 1673352"/>
                <a:gd name="connsiteY1" fmla="*/ 841985 h 1683970"/>
                <a:gd name="connsiteX2" fmla="*/ 836676 w 1673352"/>
                <a:gd name="connsiteY2" fmla="*/ 1683970 h 1683970"/>
                <a:gd name="connsiteX3" fmla="*/ 0 w 1673352"/>
                <a:gd name="connsiteY3" fmla="*/ 841985 h 1683970"/>
                <a:gd name="connsiteX4" fmla="*/ 836676 w 1673352"/>
                <a:gd name="connsiteY4" fmla="*/ 0 h 1683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352" h="1683970">
                  <a:moveTo>
                    <a:pt x="836676" y="0"/>
                  </a:moveTo>
                  <a:cubicBezTo>
                    <a:pt x="1298759" y="0"/>
                    <a:pt x="1673352" y="376970"/>
                    <a:pt x="1673352" y="841985"/>
                  </a:cubicBezTo>
                  <a:cubicBezTo>
                    <a:pt x="1673352" y="1307000"/>
                    <a:pt x="1298759" y="1683970"/>
                    <a:pt x="836676" y="1683970"/>
                  </a:cubicBezTo>
                  <a:cubicBezTo>
                    <a:pt x="374593" y="1683970"/>
                    <a:pt x="0" y="1307000"/>
                    <a:pt x="0" y="841985"/>
                  </a:cubicBezTo>
                  <a:cubicBezTo>
                    <a:pt x="0" y="376970"/>
                    <a:pt x="374593" y="0"/>
                    <a:pt x="836676" y="0"/>
                  </a:cubicBezTo>
                  <a:close/>
                </a:path>
              </a:pathLst>
            </a:custGeom>
          </p:spPr>
        </p:pic>
        <p:pic>
          <p:nvPicPr>
            <p:cNvPr id="10" name="Picture 9">
              <a:extLst>
                <a:ext uri="{FF2B5EF4-FFF2-40B4-BE49-F238E27FC236}">
                  <a16:creationId xmlns:a16="http://schemas.microsoft.com/office/drawing/2014/main" id="{93730604-FE2D-AA43-8EF1-5D180372A473}"/>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387085" y="1605663"/>
              <a:ext cx="825344" cy="839543"/>
            </a:xfrm>
            <a:custGeom>
              <a:avLst/>
              <a:gdLst>
                <a:gd name="connsiteX0" fmla="*/ 836676 w 1673352"/>
                <a:gd name="connsiteY0" fmla="*/ 0 h 1683970"/>
                <a:gd name="connsiteX1" fmla="*/ 1673352 w 1673352"/>
                <a:gd name="connsiteY1" fmla="*/ 841985 h 1683970"/>
                <a:gd name="connsiteX2" fmla="*/ 836676 w 1673352"/>
                <a:gd name="connsiteY2" fmla="*/ 1683970 h 1683970"/>
                <a:gd name="connsiteX3" fmla="*/ 0 w 1673352"/>
                <a:gd name="connsiteY3" fmla="*/ 841985 h 1683970"/>
                <a:gd name="connsiteX4" fmla="*/ 836676 w 1673352"/>
                <a:gd name="connsiteY4" fmla="*/ 0 h 1683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352" h="1683970">
                  <a:moveTo>
                    <a:pt x="836676" y="0"/>
                  </a:moveTo>
                  <a:cubicBezTo>
                    <a:pt x="1298759" y="0"/>
                    <a:pt x="1673352" y="376970"/>
                    <a:pt x="1673352" y="841985"/>
                  </a:cubicBezTo>
                  <a:cubicBezTo>
                    <a:pt x="1673352" y="1307000"/>
                    <a:pt x="1298759" y="1683970"/>
                    <a:pt x="836676" y="1683970"/>
                  </a:cubicBezTo>
                  <a:cubicBezTo>
                    <a:pt x="374593" y="1683970"/>
                    <a:pt x="0" y="1307000"/>
                    <a:pt x="0" y="841985"/>
                  </a:cubicBezTo>
                  <a:cubicBezTo>
                    <a:pt x="0" y="376970"/>
                    <a:pt x="374593" y="0"/>
                    <a:pt x="836676" y="0"/>
                  </a:cubicBezTo>
                  <a:close/>
                </a:path>
              </a:pathLst>
            </a:custGeom>
          </p:spPr>
        </p:pic>
        <p:cxnSp>
          <p:nvCxnSpPr>
            <p:cNvPr id="11" name="Straight Connector 10">
              <a:extLst>
                <a:ext uri="{FF2B5EF4-FFF2-40B4-BE49-F238E27FC236}">
                  <a16:creationId xmlns:a16="http://schemas.microsoft.com/office/drawing/2014/main" id="{D5AD895D-E1B6-534E-BC43-30AB9471590A}"/>
                </a:ext>
              </a:extLst>
            </p:cNvPr>
            <p:cNvCxnSpPr>
              <a:cxnSpLocks/>
            </p:cNvCxnSpPr>
            <p:nvPr/>
          </p:nvCxnSpPr>
          <p:spPr>
            <a:xfrm flipH="1">
              <a:off x="4290457" y="2020137"/>
              <a:ext cx="0" cy="1699317"/>
            </a:xfrm>
            <a:prstGeom prst="line">
              <a:avLst/>
            </a:prstGeom>
            <a:ln w="57150">
              <a:solidFill>
                <a:schemeClr val="accent4"/>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C84790FA-8326-9542-88C4-AAAA209C28D3}"/>
                </a:ext>
              </a:extLst>
            </p:cNvPr>
            <p:cNvSpPr/>
            <p:nvPr/>
          </p:nvSpPr>
          <p:spPr>
            <a:xfrm>
              <a:off x="4054239" y="1503270"/>
              <a:ext cx="493290" cy="4986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baseline="30000" dirty="0"/>
            </a:p>
          </p:txBody>
        </p:sp>
        <p:cxnSp>
          <p:nvCxnSpPr>
            <p:cNvPr id="13" name="Straight Arrow Connector 12">
              <a:extLst>
                <a:ext uri="{FF2B5EF4-FFF2-40B4-BE49-F238E27FC236}">
                  <a16:creationId xmlns:a16="http://schemas.microsoft.com/office/drawing/2014/main" id="{AB05A9DC-2BC6-3045-93CB-4621112493B2}"/>
                </a:ext>
              </a:extLst>
            </p:cNvPr>
            <p:cNvCxnSpPr>
              <a:cxnSpLocks/>
            </p:cNvCxnSpPr>
            <p:nvPr/>
          </p:nvCxnSpPr>
          <p:spPr>
            <a:xfrm flipH="1" flipV="1">
              <a:off x="4226656" y="1503269"/>
              <a:ext cx="59762" cy="23737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C70274C-97C5-3B49-843B-BDECCAA35D61}"/>
                </a:ext>
              </a:extLst>
            </p:cNvPr>
            <p:cNvCxnSpPr>
              <a:cxnSpLocks/>
            </p:cNvCxnSpPr>
            <p:nvPr/>
          </p:nvCxnSpPr>
          <p:spPr>
            <a:xfrm flipV="1">
              <a:off x="4285752" y="1652502"/>
              <a:ext cx="195632" cy="9526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95644DE1-1129-C04B-AA4E-9A629F5BE709}"/>
                </a:ext>
              </a:extLst>
            </p:cNvPr>
            <p:cNvSpPr/>
            <p:nvPr/>
          </p:nvSpPr>
          <p:spPr>
            <a:xfrm>
              <a:off x="2555513" y="1778754"/>
              <a:ext cx="493290" cy="49861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baseline="30000" dirty="0">
                <a:solidFill>
                  <a:schemeClr val="tx1"/>
                </a:solidFill>
              </a:endParaRPr>
            </a:p>
          </p:txBody>
        </p:sp>
        <p:cxnSp>
          <p:nvCxnSpPr>
            <p:cNvPr id="16" name="Straight Arrow Connector 15">
              <a:extLst>
                <a:ext uri="{FF2B5EF4-FFF2-40B4-BE49-F238E27FC236}">
                  <a16:creationId xmlns:a16="http://schemas.microsoft.com/office/drawing/2014/main" id="{090C1024-33BD-9447-9BF7-7665F09D5B7B}"/>
                </a:ext>
              </a:extLst>
            </p:cNvPr>
            <p:cNvCxnSpPr>
              <a:cxnSpLocks/>
              <a:endCxn id="52" idx="0"/>
            </p:cNvCxnSpPr>
            <p:nvPr/>
          </p:nvCxnSpPr>
          <p:spPr>
            <a:xfrm flipH="1" flipV="1">
              <a:off x="2802157" y="1778753"/>
              <a:ext cx="1" cy="256430"/>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69F395A-579D-004C-886D-1A439A24A236}"/>
                </a:ext>
              </a:extLst>
            </p:cNvPr>
            <p:cNvCxnSpPr>
              <a:cxnSpLocks/>
            </p:cNvCxnSpPr>
            <p:nvPr/>
          </p:nvCxnSpPr>
          <p:spPr>
            <a:xfrm flipV="1">
              <a:off x="2794445" y="1932793"/>
              <a:ext cx="195632" cy="95267"/>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F2709B8-3FAE-6E43-91ED-643CDCB15071}"/>
                </a:ext>
              </a:extLst>
            </p:cNvPr>
            <p:cNvSpPr txBox="1"/>
            <p:nvPr/>
          </p:nvSpPr>
          <p:spPr>
            <a:xfrm>
              <a:off x="3960999" y="1010138"/>
              <a:ext cx="704039" cy="400110"/>
            </a:xfrm>
            <a:prstGeom prst="rect">
              <a:avLst/>
            </a:prstGeom>
            <a:noFill/>
          </p:spPr>
          <p:txBody>
            <a:bodyPr wrap="none" rtlCol="0">
              <a:spAutoFit/>
            </a:bodyPr>
            <a:lstStyle/>
            <a:p>
              <a:r>
                <a:rPr lang="en-US" sz="2000" baseline="30000" dirty="0"/>
                <a:t>171</a:t>
              </a:r>
              <a:r>
                <a:rPr lang="en-US" sz="2000" dirty="0"/>
                <a:t>Yb</a:t>
              </a:r>
            </a:p>
          </p:txBody>
        </p:sp>
        <p:sp>
          <p:nvSpPr>
            <p:cNvPr id="19" name="TextBox 18">
              <a:extLst>
                <a:ext uri="{FF2B5EF4-FFF2-40B4-BE49-F238E27FC236}">
                  <a16:creationId xmlns:a16="http://schemas.microsoft.com/office/drawing/2014/main" id="{0E6AFD71-290C-0546-BD2D-FEE349D5CAF1}"/>
                </a:ext>
              </a:extLst>
            </p:cNvPr>
            <p:cNvSpPr txBox="1"/>
            <p:nvPr/>
          </p:nvSpPr>
          <p:spPr>
            <a:xfrm>
              <a:off x="2515499" y="1207248"/>
              <a:ext cx="566181" cy="400110"/>
            </a:xfrm>
            <a:prstGeom prst="rect">
              <a:avLst/>
            </a:prstGeom>
            <a:noFill/>
          </p:spPr>
          <p:txBody>
            <a:bodyPr wrap="none" rtlCol="0">
              <a:spAutoFit/>
            </a:bodyPr>
            <a:lstStyle/>
            <a:p>
              <a:r>
                <a:rPr lang="en-US" sz="2000" baseline="30000" dirty="0"/>
                <a:t>87</a:t>
              </a:r>
              <a:r>
                <a:rPr lang="en-US" sz="2000" dirty="0"/>
                <a:t>Sr</a:t>
              </a:r>
              <a:endParaRPr lang="en-US" sz="2000" baseline="30000" dirty="0"/>
            </a:p>
          </p:txBody>
        </p:sp>
        <p:grpSp>
          <p:nvGrpSpPr>
            <p:cNvPr id="20" name="Group 19">
              <a:extLst>
                <a:ext uri="{FF2B5EF4-FFF2-40B4-BE49-F238E27FC236}">
                  <a16:creationId xmlns:a16="http://schemas.microsoft.com/office/drawing/2014/main" id="{D9A58AB1-1827-024D-A31F-52AD38193A2E}"/>
                </a:ext>
              </a:extLst>
            </p:cNvPr>
            <p:cNvGrpSpPr/>
            <p:nvPr/>
          </p:nvGrpSpPr>
          <p:grpSpPr>
            <a:xfrm>
              <a:off x="5004894" y="1150692"/>
              <a:ext cx="921406" cy="1285751"/>
              <a:chOff x="7262683" y="831153"/>
              <a:chExt cx="1868114" cy="2578981"/>
            </a:xfrm>
          </p:grpSpPr>
          <p:pic>
            <p:nvPicPr>
              <p:cNvPr id="21" name="Picture 20">
                <a:extLst>
                  <a:ext uri="{FF2B5EF4-FFF2-40B4-BE49-F238E27FC236}">
                    <a16:creationId xmlns:a16="http://schemas.microsoft.com/office/drawing/2014/main" id="{6CBB9B33-F54B-2443-AA25-3CEC6DF4CE76}"/>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431220" y="1626758"/>
                <a:ext cx="1673352" cy="1683970"/>
              </a:xfrm>
              <a:custGeom>
                <a:avLst/>
                <a:gdLst>
                  <a:gd name="connsiteX0" fmla="*/ 836676 w 1673352"/>
                  <a:gd name="connsiteY0" fmla="*/ 0 h 1683970"/>
                  <a:gd name="connsiteX1" fmla="*/ 1673352 w 1673352"/>
                  <a:gd name="connsiteY1" fmla="*/ 841985 h 1683970"/>
                  <a:gd name="connsiteX2" fmla="*/ 836676 w 1673352"/>
                  <a:gd name="connsiteY2" fmla="*/ 1683970 h 1683970"/>
                  <a:gd name="connsiteX3" fmla="*/ 0 w 1673352"/>
                  <a:gd name="connsiteY3" fmla="*/ 841985 h 1683970"/>
                  <a:gd name="connsiteX4" fmla="*/ 836676 w 1673352"/>
                  <a:gd name="connsiteY4" fmla="*/ 0 h 1683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352" h="1683970">
                    <a:moveTo>
                      <a:pt x="836676" y="0"/>
                    </a:moveTo>
                    <a:cubicBezTo>
                      <a:pt x="1298759" y="0"/>
                      <a:pt x="1673352" y="376970"/>
                      <a:pt x="1673352" y="841985"/>
                    </a:cubicBezTo>
                    <a:cubicBezTo>
                      <a:pt x="1673352" y="1307000"/>
                      <a:pt x="1298759" y="1683970"/>
                      <a:pt x="836676" y="1683970"/>
                    </a:cubicBezTo>
                    <a:cubicBezTo>
                      <a:pt x="374593" y="1683970"/>
                      <a:pt x="0" y="1307000"/>
                      <a:pt x="0" y="841985"/>
                    </a:cubicBezTo>
                    <a:cubicBezTo>
                      <a:pt x="0" y="376970"/>
                      <a:pt x="374593" y="0"/>
                      <a:pt x="836676" y="0"/>
                    </a:cubicBezTo>
                    <a:close/>
                  </a:path>
                </a:pathLst>
              </a:custGeom>
            </p:spPr>
          </p:pic>
          <p:sp>
            <p:nvSpPr>
              <p:cNvPr id="22" name="Oval 21">
                <a:extLst>
                  <a:ext uri="{FF2B5EF4-FFF2-40B4-BE49-F238E27FC236}">
                    <a16:creationId xmlns:a16="http://schemas.microsoft.com/office/drawing/2014/main" id="{1A81A103-9719-414A-B80F-3911A458FAEC}"/>
                  </a:ext>
                </a:extLst>
              </p:cNvPr>
              <p:cNvSpPr/>
              <p:nvPr/>
            </p:nvSpPr>
            <p:spPr>
              <a:xfrm>
                <a:off x="7773923" y="1973945"/>
                <a:ext cx="1000125" cy="1000125"/>
              </a:xfrm>
              <a:prstGeom prst="ellipse">
                <a:avLst/>
              </a:prstGeom>
              <a:solidFill>
                <a:srgbClr val="0323D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baseline="30000" dirty="0"/>
              </a:p>
            </p:txBody>
          </p:sp>
          <p:cxnSp>
            <p:nvCxnSpPr>
              <p:cNvPr id="23" name="Straight Arrow Connector 22">
                <a:extLst>
                  <a:ext uri="{FF2B5EF4-FFF2-40B4-BE49-F238E27FC236}">
                    <a16:creationId xmlns:a16="http://schemas.microsoft.com/office/drawing/2014/main" id="{F5449339-17A2-B446-A3FF-E85B180319E5}"/>
                  </a:ext>
                </a:extLst>
              </p:cNvPr>
              <p:cNvCxnSpPr>
                <a:cxnSpLocks/>
              </p:cNvCxnSpPr>
              <p:nvPr/>
            </p:nvCxnSpPr>
            <p:spPr>
              <a:xfrm flipH="1" flipV="1">
                <a:off x="8014419" y="2020924"/>
                <a:ext cx="230239" cy="414867"/>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37A1994-00B4-5B4F-B2F8-1C8BD2EC7F22}"/>
                  </a:ext>
                </a:extLst>
              </p:cNvPr>
              <p:cNvCxnSpPr>
                <a:cxnSpLocks/>
              </p:cNvCxnSpPr>
              <p:nvPr/>
            </p:nvCxnSpPr>
            <p:spPr>
              <a:xfrm flipV="1">
                <a:off x="8243308" y="2258991"/>
                <a:ext cx="396636" cy="191088"/>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F9F8CFB-841B-9242-8809-21B013898E3C}"/>
                  </a:ext>
                </a:extLst>
              </p:cNvPr>
              <p:cNvSpPr txBox="1"/>
              <p:nvPr/>
            </p:nvSpPr>
            <p:spPr>
              <a:xfrm>
                <a:off x="7410884" y="831153"/>
                <a:ext cx="1719913" cy="802547"/>
              </a:xfrm>
              <a:prstGeom prst="rect">
                <a:avLst/>
              </a:prstGeom>
              <a:noFill/>
            </p:spPr>
            <p:txBody>
              <a:bodyPr wrap="none" rtlCol="0">
                <a:spAutoFit/>
              </a:bodyPr>
              <a:lstStyle/>
              <a:p>
                <a:r>
                  <a:rPr lang="en-US" sz="2000" baseline="30000"/>
                  <a:t>199 </a:t>
                </a:r>
                <a:r>
                  <a:rPr lang="en-US" sz="2000"/>
                  <a:t>Hg</a:t>
                </a:r>
                <a:r>
                  <a:rPr lang="en-US" sz="2000" baseline="30000" dirty="0"/>
                  <a:t>+</a:t>
                </a:r>
                <a:endParaRPr lang="en-US" sz="2000" dirty="0"/>
              </a:p>
            </p:txBody>
          </p:sp>
          <p:grpSp>
            <p:nvGrpSpPr>
              <p:cNvPr id="26" name="Group 25">
                <a:extLst>
                  <a:ext uri="{FF2B5EF4-FFF2-40B4-BE49-F238E27FC236}">
                    <a16:creationId xmlns:a16="http://schemas.microsoft.com/office/drawing/2014/main" id="{0CFB5501-3472-2A41-8E3E-5589765EE7C7}"/>
                  </a:ext>
                </a:extLst>
              </p:cNvPr>
              <p:cNvGrpSpPr/>
              <p:nvPr/>
            </p:nvGrpSpPr>
            <p:grpSpPr>
              <a:xfrm rot="740260">
                <a:off x="7496390" y="1504233"/>
                <a:ext cx="1487289" cy="1820076"/>
                <a:chOff x="2722105" y="609570"/>
                <a:chExt cx="2889352" cy="4317227"/>
              </a:xfrm>
            </p:grpSpPr>
            <p:sp>
              <p:nvSpPr>
                <p:cNvPr id="30" name="Freeform 29">
                  <a:extLst>
                    <a:ext uri="{FF2B5EF4-FFF2-40B4-BE49-F238E27FC236}">
                      <a16:creationId xmlns:a16="http://schemas.microsoft.com/office/drawing/2014/main" id="{50A05375-F86C-D44F-A2AD-4BE45AF0E348}"/>
                    </a:ext>
                  </a:extLst>
                </p:cNvPr>
                <p:cNvSpPr/>
                <p:nvPr/>
              </p:nvSpPr>
              <p:spPr>
                <a:xfrm rot="3909408" flipH="1">
                  <a:off x="2185249" y="1500589"/>
                  <a:ext cx="4317227" cy="2535189"/>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312694"/>
                    <a:gd name="connsiteY0" fmla="*/ 2379696 h 2640030"/>
                    <a:gd name="connsiteX1" fmla="*/ 4309214 w 4312694"/>
                    <a:gd name="connsiteY1" fmla="*/ 2592661 h 2640030"/>
                    <a:gd name="connsiteX2" fmla="*/ 3481279 w 4312694"/>
                    <a:gd name="connsiteY2" fmla="*/ 1694547 h 2640030"/>
                    <a:gd name="connsiteX3" fmla="*/ 2591593 w 4312694"/>
                    <a:gd name="connsiteY3" fmla="*/ 1064351 h 2640030"/>
                    <a:gd name="connsiteX4" fmla="*/ 1061218 w 4312694"/>
                    <a:gd name="connsiteY4" fmla="*/ 258249 h 2640030"/>
                    <a:gd name="connsiteX5" fmla="*/ 1835 w 4312694"/>
                    <a:gd name="connsiteY5" fmla="*/ 78490 h 2640030"/>
                    <a:gd name="connsiteX6" fmla="*/ 416424 w 4312694"/>
                    <a:gd name="connsiteY6" fmla="*/ 653537 h 2640030"/>
                    <a:gd name="connsiteX0" fmla="*/ 3595050 w 4317227"/>
                    <a:gd name="connsiteY0" fmla="*/ 2379696 h 2535188"/>
                    <a:gd name="connsiteX1" fmla="*/ 4313769 w 4317227"/>
                    <a:gd name="connsiteY1" fmla="*/ 2468588 h 2535188"/>
                    <a:gd name="connsiteX2" fmla="*/ 3481279 w 4317227"/>
                    <a:gd name="connsiteY2" fmla="*/ 1694547 h 2535188"/>
                    <a:gd name="connsiteX3" fmla="*/ 2591593 w 4317227"/>
                    <a:gd name="connsiteY3" fmla="*/ 1064351 h 2535188"/>
                    <a:gd name="connsiteX4" fmla="*/ 1061218 w 4317227"/>
                    <a:gd name="connsiteY4" fmla="*/ 258249 h 2535188"/>
                    <a:gd name="connsiteX5" fmla="*/ 1835 w 4317227"/>
                    <a:gd name="connsiteY5" fmla="*/ 78490 h 2535188"/>
                    <a:gd name="connsiteX6" fmla="*/ 416424 w 4317227"/>
                    <a:gd name="connsiteY6" fmla="*/ 653537 h 253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7227" h="2535188">
                      <a:moveTo>
                        <a:pt x="3595050" y="2379696"/>
                      </a:moveTo>
                      <a:cubicBezTo>
                        <a:pt x="3686839" y="2456260"/>
                        <a:pt x="4259427" y="2630331"/>
                        <a:pt x="4313769" y="2468588"/>
                      </a:cubicBezTo>
                      <a:cubicBezTo>
                        <a:pt x="4368111" y="2306845"/>
                        <a:pt x="3768308" y="1928586"/>
                        <a:pt x="3481279" y="1694547"/>
                      </a:cubicBezTo>
                      <a:cubicBezTo>
                        <a:pt x="3194250" y="1460508"/>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1" name="Oval 30">
                  <a:extLst>
                    <a:ext uri="{FF2B5EF4-FFF2-40B4-BE49-F238E27FC236}">
                      <a16:creationId xmlns:a16="http://schemas.microsoft.com/office/drawing/2014/main" id="{54966EAF-2466-5143-8B79-4461E836164A}"/>
                    </a:ext>
                  </a:extLst>
                </p:cNvPr>
                <p:cNvSpPr/>
                <p:nvPr/>
              </p:nvSpPr>
              <p:spPr>
                <a:xfrm>
                  <a:off x="2722105" y="1362833"/>
                  <a:ext cx="222421" cy="209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27" name="Freeform 26">
                <a:extLst>
                  <a:ext uri="{FF2B5EF4-FFF2-40B4-BE49-F238E27FC236}">
                    <a16:creationId xmlns:a16="http://schemas.microsoft.com/office/drawing/2014/main" id="{C8D10E2C-ADB4-074E-957D-2029C229B95C}"/>
                  </a:ext>
                </a:extLst>
              </p:cNvPr>
              <p:cNvSpPr/>
              <p:nvPr/>
            </p:nvSpPr>
            <p:spPr>
              <a:xfrm rot="16652296">
                <a:off x="7265510" y="1780424"/>
                <a:ext cx="1922871" cy="1336550"/>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265239"/>
                  <a:gd name="connsiteY0" fmla="*/ 2379696 h 2595975"/>
                  <a:gd name="connsiteX1" fmla="*/ 4261531 w 4265239"/>
                  <a:gd name="connsiteY1" fmla="*/ 2542246 h 2595975"/>
                  <a:gd name="connsiteX2" fmla="*/ 3481279 w 4265239"/>
                  <a:gd name="connsiteY2" fmla="*/ 1694547 h 2595975"/>
                  <a:gd name="connsiteX3" fmla="*/ 2591593 w 4265239"/>
                  <a:gd name="connsiteY3" fmla="*/ 1064351 h 2595975"/>
                  <a:gd name="connsiteX4" fmla="*/ 1061218 w 4265239"/>
                  <a:gd name="connsiteY4" fmla="*/ 258249 h 2595975"/>
                  <a:gd name="connsiteX5" fmla="*/ 1835 w 4265239"/>
                  <a:gd name="connsiteY5" fmla="*/ 78490 h 2595975"/>
                  <a:gd name="connsiteX6" fmla="*/ 416424 w 4265239"/>
                  <a:gd name="connsiteY6" fmla="*/ 653537 h 2595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239" h="2595975">
                    <a:moveTo>
                      <a:pt x="3595050" y="2379696"/>
                    </a:moveTo>
                    <a:cubicBezTo>
                      <a:pt x="3686839" y="2456260"/>
                      <a:pt x="4207189" y="2703989"/>
                      <a:pt x="4261531" y="2542246"/>
                    </a:cubicBezTo>
                    <a:cubicBezTo>
                      <a:pt x="4315873" y="2380503"/>
                      <a:pt x="3759602" y="1940863"/>
                      <a:pt x="3481279" y="1694547"/>
                    </a:cubicBezTo>
                    <a:cubicBezTo>
                      <a:pt x="3202956" y="1448231"/>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8" name="Oval 27">
                <a:extLst>
                  <a:ext uri="{FF2B5EF4-FFF2-40B4-BE49-F238E27FC236}">
                    <a16:creationId xmlns:a16="http://schemas.microsoft.com/office/drawing/2014/main" id="{12A87F9C-E602-D540-BB9B-1B01B9EF1614}"/>
                  </a:ext>
                </a:extLst>
              </p:cNvPr>
              <p:cNvSpPr/>
              <p:nvPr/>
            </p:nvSpPr>
            <p:spPr>
              <a:xfrm>
                <a:off x="7262683" y="2311306"/>
                <a:ext cx="114514" cy="943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9" name="Freeform 28">
                <a:extLst>
                  <a:ext uri="{FF2B5EF4-FFF2-40B4-BE49-F238E27FC236}">
                    <a16:creationId xmlns:a16="http://schemas.microsoft.com/office/drawing/2014/main" id="{3BC38A27-EEC1-4A4B-8597-F7FBE8066AF4}"/>
                  </a:ext>
                </a:extLst>
              </p:cNvPr>
              <p:cNvSpPr/>
              <p:nvPr/>
            </p:nvSpPr>
            <p:spPr>
              <a:xfrm rot="19402239">
                <a:off x="7336644" y="1821125"/>
                <a:ext cx="1649794" cy="1383163"/>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90602" h="2453780">
                    <a:moveTo>
                      <a:pt x="3595050" y="2379696"/>
                    </a:moveTo>
                    <a:cubicBezTo>
                      <a:pt x="3686839" y="2456260"/>
                      <a:pt x="3930243" y="2510459"/>
                      <a:pt x="3984585" y="2348716"/>
                    </a:cubicBezTo>
                    <a:cubicBezTo>
                      <a:pt x="4038927" y="2186973"/>
                      <a:pt x="3713444" y="1908608"/>
                      <a:pt x="3481279" y="1694547"/>
                    </a:cubicBezTo>
                    <a:cubicBezTo>
                      <a:pt x="3249114" y="1480486"/>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grpSp>
          <p:nvGrpSpPr>
            <p:cNvPr id="32" name="Group 31">
              <a:extLst>
                <a:ext uri="{FF2B5EF4-FFF2-40B4-BE49-F238E27FC236}">
                  <a16:creationId xmlns:a16="http://schemas.microsoft.com/office/drawing/2014/main" id="{151443F3-6453-354E-98FB-1D510C37BC64}"/>
                </a:ext>
              </a:extLst>
            </p:cNvPr>
            <p:cNvGrpSpPr/>
            <p:nvPr/>
          </p:nvGrpSpPr>
          <p:grpSpPr>
            <a:xfrm>
              <a:off x="6074866" y="1710571"/>
              <a:ext cx="881351" cy="1288699"/>
              <a:chOff x="9087334" y="2659048"/>
              <a:chExt cx="1786904" cy="2584893"/>
            </a:xfrm>
          </p:grpSpPr>
          <p:pic>
            <p:nvPicPr>
              <p:cNvPr id="33" name="Picture 32">
                <a:extLst>
                  <a:ext uri="{FF2B5EF4-FFF2-40B4-BE49-F238E27FC236}">
                    <a16:creationId xmlns:a16="http://schemas.microsoft.com/office/drawing/2014/main" id="{17184646-7A16-DA47-A514-5EA76BA4DF15}"/>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176302" y="3493219"/>
                <a:ext cx="1673352" cy="1683970"/>
              </a:xfrm>
              <a:custGeom>
                <a:avLst/>
                <a:gdLst>
                  <a:gd name="connsiteX0" fmla="*/ 836676 w 1673352"/>
                  <a:gd name="connsiteY0" fmla="*/ 0 h 1683970"/>
                  <a:gd name="connsiteX1" fmla="*/ 1673352 w 1673352"/>
                  <a:gd name="connsiteY1" fmla="*/ 841985 h 1683970"/>
                  <a:gd name="connsiteX2" fmla="*/ 836676 w 1673352"/>
                  <a:gd name="connsiteY2" fmla="*/ 1683970 h 1683970"/>
                  <a:gd name="connsiteX3" fmla="*/ 0 w 1673352"/>
                  <a:gd name="connsiteY3" fmla="*/ 841985 h 1683970"/>
                  <a:gd name="connsiteX4" fmla="*/ 836676 w 1673352"/>
                  <a:gd name="connsiteY4" fmla="*/ 0 h 1683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352" h="1683970">
                    <a:moveTo>
                      <a:pt x="836676" y="0"/>
                    </a:moveTo>
                    <a:cubicBezTo>
                      <a:pt x="1298759" y="0"/>
                      <a:pt x="1673352" y="376970"/>
                      <a:pt x="1673352" y="841985"/>
                    </a:cubicBezTo>
                    <a:cubicBezTo>
                      <a:pt x="1673352" y="1307000"/>
                      <a:pt x="1298759" y="1683970"/>
                      <a:pt x="836676" y="1683970"/>
                    </a:cubicBezTo>
                    <a:cubicBezTo>
                      <a:pt x="374593" y="1683970"/>
                      <a:pt x="0" y="1307000"/>
                      <a:pt x="0" y="841985"/>
                    </a:cubicBezTo>
                    <a:cubicBezTo>
                      <a:pt x="0" y="376970"/>
                      <a:pt x="374593" y="0"/>
                      <a:pt x="836676" y="0"/>
                    </a:cubicBezTo>
                    <a:close/>
                  </a:path>
                </a:pathLst>
              </a:custGeom>
            </p:spPr>
          </p:pic>
          <p:sp>
            <p:nvSpPr>
              <p:cNvPr id="34" name="Oval 33">
                <a:extLst>
                  <a:ext uri="{FF2B5EF4-FFF2-40B4-BE49-F238E27FC236}">
                    <a16:creationId xmlns:a16="http://schemas.microsoft.com/office/drawing/2014/main" id="{9E9CF082-FBBD-8246-A66A-A3ED236404F6}"/>
                  </a:ext>
                </a:extLst>
              </p:cNvPr>
              <p:cNvSpPr/>
              <p:nvPr/>
            </p:nvSpPr>
            <p:spPr>
              <a:xfrm>
                <a:off x="9512915" y="3831668"/>
                <a:ext cx="1000125" cy="1000125"/>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baseline="30000" dirty="0"/>
              </a:p>
            </p:txBody>
          </p:sp>
          <p:cxnSp>
            <p:nvCxnSpPr>
              <p:cNvPr id="35" name="Straight Arrow Connector 34">
                <a:extLst>
                  <a:ext uri="{FF2B5EF4-FFF2-40B4-BE49-F238E27FC236}">
                    <a16:creationId xmlns:a16="http://schemas.microsoft.com/office/drawing/2014/main" id="{9B141E53-7BC1-DA44-9464-2742D6A818DB}"/>
                  </a:ext>
                </a:extLst>
              </p:cNvPr>
              <p:cNvCxnSpPr>
                <a:cxnSpLocks/>
                <a:endCxn id="27" idx="0"/>
              </p:cNvCxnSpPr>
              <p:nvPr/>
            </p:nvCxnSpPr>
            <p:spPr>
              <a:xfrm flipH="1" flipV="1">
                <a:off x="10663044" y="3164716"/>
                <a:ext cx="2" cy="514351"/>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6C23A05B-6A0E-C545-AA3E-D39D5F536B7C}"/>
                  </a:ext>
                </a:extLst>
              </p:cNvPr>
              <p:cNvSpPr txBox="1"/>
              <p:nvPr/>
            </p:nvSpPr>
            <p:spPr>
              <a:xfrm>
                <a:off x="9554078" y="2659048"/>
                <a:ext cx="1320160" cy="802547"/>
              </a:xfrm>
              <a:prstGeom prst="rect">
                <a:avLst/>
              </a:prstGeom>
              <a:noFill/>
            </p:spPr>
            <p:txBody>
              <a:bodyPr wrap="none" rtlCol="0">
                <a:spAutoFit/>
              </a:bodyPr>
              <a:lstStyle/>
              <a:p>
                <a:r>
                  <a:rPr lang="en-US" sz="2000" baseline="30000" dirty="0"/>
                  <a:t>27</a:t>
                </a:r>
                <a:r>
                  <a:rPr lang="en-US" sz="2000" dirty="0"/>
                  <a:t>Al</a:t>
                </a:r>
                <a:r>
                  <a:rPr lang="en-US" sz="2000" baseline="30000" dirty="0"/>
                  <a:t>+</a:t>
                </a:r>
              </a:p>
            </p:txBody>
          </p:sp>
          <p:cxnSp>
            <p:nvCxnSpPr>
              <p:cNvPr id="37" name="Straight Arrow Connector 36">
                <a:extLst>
                  <a:ext uri="{FF2B5EF4-FFF2-40B4-BE49-F238E27FC236}">
                    <a16:creationId xmlns:a16="http://schemas.microsoft.com/office/drawing/2014/main" id="{61134D7A-7C1B-3F43-98C9-D64AB8AF23D9}"/>
                  </a:ext>
                </a:extLst>
              </p:cNvPr>
              <p:cNvCxnSpPr>
                <a:cxnSpLocks/>
              </p:cNvCxnSpPr>
              <p:nvPr/>
            </p:nvCxnSpPr>
            <p:spPr>
              <a:xfrm flipV="1">
                <a:off x="9997342" y="4169219"/>
                <a:ext cx="396636" cy="191088"/>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FCB57EBD-E493-764E-BE2F-323EBE55CFBA}"/>
                  </a:ext>
                </a:extLst>
              </p:cNvPr>
              <p:cNvGrpSpPr/>
              <p:nvPr/>
            </p:nvGrpSpPr>
            <p:grpSpPr>
              <a:xfrm rot="740260">
                <a:off x="9232792" y="3338040"/>
                <a:ext cx="1487289" cy="1820076"/>
                <a:chOff x="2722105" y="609570"/>
                <a:chExt cx="2889352" cy="4317227"/>
              </a:xfrm>
            </p:grpSpPr>
            <p:sp>
              <p:nvSpPr>
                <p:cNvPr id="41" name="Freeform 40">
                  <a:extLst>
                    <a:ext uri="{FF2B5EF4-FFF2-40B4-BE49-F238E27FC236}">
                      <a16:creationId xmlns:a16="http://schemas.microsoft.com/office/drawing/2014/main" id="{8A511799-8DB4-9144-ADC4-833D747378D9}"/>
                    </a:ext>
                  </a:extLst>
                </p:cNvPr>
                <p:cNvSpPr/>
                <p:nvPr/>
              </p:nvSpPr>
              <p:spPr>
                <a:xfrm rot="3909408" flipH="1">
                  <a:off x="2185249" y="1500589"/>
                  <a:ext cx="4317227" cy="2535189"/>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312694"/>
                    <a:gd name="connsiteY0" fmla="*/ 2379696 h 2640030"/>
                    <a:gd name="connsiteX1" fmla="*/ 4309214 w 4312694"/>
                    <a:gd name="connsiteY1" fmla="*/ 2592661 h 2640030"/>
                    <a:gd name="connsiteX2" fmla="*/ 3481279 w 4312694"/>
                    <a:gd name="connsiteY2" fmla="*/ 1694547 h 2640030"/>
                    <a:gd name="connsiteX3" fmla="*/ 2591593 w 4312694"/>
                    <a:gd name="connsiteY3" fmla="*/ 1064351 h 2640030"/>
                    <a:gd name="connsiteX4" fmla="*/ 1061218 w 4312694"/>
                    <a:gd name="connsiteY4" fmla="*/ 258249 h 2640030"/>
                    <a:gd name="connsiteX5" fmla="*/ 1835 w 4312694"/>
                    <a:gd name="connsiteY5" fmla="*/ 78490 h 2640030"/>
                    <a:gd name="connsiteX6" fmla="*/ 416424 w 4312694"/>
                    <a:gd name="connsiteY6" fmla="*/ 653537 h 2640030"/>
                    <a:gd name="connsiteX0" fmla="*/ 3595050 w 4317227"/>
                    <a:gd name="connsiteY0" fmla="*/ 2379696 h 2535188"/>
                    <a:gd name="connsiteX1" fmla="*/ 4313769 w 4317227"/>
                    <a:gd name="connsiteY1" fmla="*/ 2468588 h 2535188"/>
                    <a:gd name="connsiteX2" fmla="*/ 3481279 w 4317227"/>
                    <a:gd name="connsiteY2" fmla="*/ 1694547 h 2535188"/>
                    <a:gd name="connsiteX3" fmla="*/ 2591593 w 4317227"/>
                    <a:gd name="connsiteY3" fmla="*/ 1064351 h 2535188"/>
                    <a:gd name="connsiteX4" fmla="*/ 1061218 w 4317227"/>
                    <a:gd name="connsiteY4" fmla="*/ 258249 h 2535188"/>
                    <a:gd name="connsiteX5" fmla="*/ 1835 w 4317227"/>
                    <a:gd name="connsiteY5" fmla="*/ 78490 h 2535188"/>
                    <a:gd name="connsiteX6" fmla="*/ 416424 w 4317227"/>
                    <a:gd name="connsiteY6" fmla="*/ 653537 h 253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7227" h="2535188">
                      <a:moveTo>
                        <a:pt x="3595050" y="2379696"/>
                      </a:moveTo>
                      <a:cubicBezTo>
                        <a:pt x="3686839" y="2456260"/>
                        <a:pt x="4259427" y="2630331"/>
                        <a:pt x="4313769" y="2468588"/>
                      </a:cubicBezTo>
                      <a:cubicBezTo>
                        <a:pt x="4368111" y="2306845"/>
                        <a:pt x="3768308" y="1928586"/>
                        <a:pt x="3481279" y="1694547"/>
                      </a:cubicBezTo>
                      <a:cubicBezTo>
                        <a:pt x="3194250" y="1460508"/>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2" name="Oval 41">
                  <a:extLst>
                    <a:ext uri="{FF2B5EF4-FFF2-40B4-BE49-F238E27FC236}">
                      <a16:creationId xmlns:a16="http://schemas.microsoft.com/office/drawing/2014/main" id="{904BB44C-E74A-494D-9D96-10EA88D240AC}"/>
                    </a:ext>
                  </a:extLst>
                </p:cNvPr>
                <p:cNvSpPr/>
                <p:nvPr/>
              </p:nvSpPr>
              <p:spPr>
                <a:xfrm>
                  <a:off x="2722105" y="1362833"/>
                  <a:ext cx="222421" cy="209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39" name="Freeform 38">
                <a:extLst>
                  <a:ext uri="{FF2B5EF4-FFF2-40B4-BE49-F238E27FC236}">
                    <a16:creationId xmlns:a16="http://schemas.microsoft.com/office/drawing/2014/main" id="{062C0CA0-41A9-D946-B5E9-FB4683F439F9}"/>
                  </a:ext>
                </a:extLst>
              </p:cNvPr>
              <p:cNvSpPr/>
              <p:nvPr/>
            </p:nvSpPr>
            <p:spPr>
              <a:xfrm rot="16652296">
                <a:off x="9001912" y="3614231"/>
                <a:ext cx="1922871" cy="1336550"/>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265239"/>
                  <a:gd name="connsiteY0" fmla="*/ 2379696 h 2595975"/>
                  <a:gd name="connsiteX1" fmla="*/ 4261531 w 4265239"/>
                  <a:gd name="connsiteY1" fmla="*/ 2542246 h 2595975"/>
                  <a:gd name="connsiteX2" fmla="*/ 3481279 w 4265239"/>
                  <a:gd name="connsiteY2" fmla="*/ 1694547 h 2595975"/>
                  <a:gd name="connsiteX3" fmla="*/ 2591593 w 4265239"/>
                  <a:gd name="connsiteY3" fmla="*/ 1064351 h 2595975"/>
                  <a:gd name="connsiteX4" fmla="*/ 1061218 w 4265239"/>
                  <a:gd name="connsiteY4" fmla="*/ 258249 h 2595975"/>
                  <a:gd name="connsiteX5" fmla="*/ 1835 w 4265239"/>
                  <a:gd name="connsiteY5" fmla="*/ 78490 h 2595975"/>
                  <a:gd name="connsiteX6" fmla="*/ 416424 w 4265239"/>
                  <a:gd name="connsiteY6" fmla="*/ 653537 h 2595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239" h="2595975">
                    <a:moveTo>
                      <a:pt x="3595050" y="2379696"/>
                    </a:moveTo>
                    <a:cubicBezTo>
                      <a:pt x="3686839" y="2456260"/>
                      <a:pt x="4207189" y="2703989"/>
                      <a:pt x="4261531" y="2542246"/>
                    </a:cubicBezTo>
                    <a:cubicBezTo>
                      <a:pt x="4315873" y="2380503"/>
                      <a:pt x="3759602" y="1940863"/>
                      <a:pt x="3481279" y="1694547"/>
                    </a:cubicBezTo>
                    <a:cubicBezTo>
                      <a:pt x="3202956" y="1448231"/>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0" name="Freeform 39">
                <a:extLst>
                  <a:ext uri="{FF2B5EF4-FFF2-40B4-BE49-F238E27FC236}">
                    <a16:creationId xmlns:a16="http://schemas.microsoft.com/office/drawing/2014/main" id="{BC2A26A2-D94A-7740-B4E6-B0A75C4D4B21}"/>
                  </a:ext>
                </a:extLst>
              </p:cNvPr>
              <p:cNvSpPr/>
              <p:nvPr/>
            </p:nvSpPr>
            <p:spPr>
              <a:xfrm rot="19402239">
                <a:off x="9087334" y="3640645"/>
                <a:ext cx="1649794" cy="1383163"/>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90602" h="2453780">
                    <a:moveTo>
                      <a:pt x="3595050" y="2379696"/>
                    </a:moveTo>
                    <a:cubicBezTo>
                      <a:pt x="3686839" y="2456260"/>
                      <a:pt x="3930243" y="2510459"/>
                      <a:pt x="3984585" y="2348716"/>
                    </a:cubicBezTo>
                    <a:cubicBezTo>
                      <a:pt x="4038927" y="2186973"/>
                      <a:pt x="3713444" y="1908608"/>
                      <a:pt x="3481279" y="1694547"/>
                    </a:cubicBezTo>
                    <a:cubicBezTo>
                      <a:pt x="3249114" y="1480486"/>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grpSp>
          <p:nvGrpSpPr>
            <p:cNvPr id="43" name="Group 42">
              <a:extLst>
                <a:ext uri="{FF2B5EF4-FFF2-40B4-BE49-F238E27FC236}">
                  <a16:creationId xmlns:a16="http://schemas.microsoft.com/office/drawing/2014/main" id="{EB1CA404-B5A4-044C-B709-8D1665D6778D}"/>
                </a:ext>
              </a:extLst>
            </p:cNvPr>
            <p:cNvGrpSpPr/>
            <p:nvPr/>
          </p:nvGrpSpPr>
          <p:grpSpPr>
            <a:xfrm rot="740260">
              <a:off x="3926512" y="1282706"/>
              <a:ext cx="733572" cy="907399"/>
              <a:chOff x="2722105" y="609570"/>
              <a:chExt cx="2889352" cy="4317227"/>
            </a:xfrm>
          </p:grpSpPr>
          <p:sp>
            <p:nvSpPr>
              <p:cNvPr id="44" name="Freeform 43">
                <a:extLst>
                  <a:ext uri="{FF2B5EF4-FFF2-40B4-BE49-F238E27FC236}">
                    <a16:creationId xmlns:a16="http://schemas.microsoft.com/office/drawing/2014/main" id="{9E4473B3-D443-AF4A-8742-4C3A9DD4A20E}"/>
                  </a:ext>
                </a:extLst>
              </p:cNvPr>
              <p:cNvSpPr/>
              <p:nvPr/>
            </p:nvSpPr>
            <p:spPr>
              <a:xfrm rot="3909408" flipH="1">
                <a:off x="2185249" y="1500589"/>
                <a:ext cx="4317227" cy="2535189"/>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312694"/>
                  <a:gd name="connsiteY0" fmla="*/ 2379696 h 2640030"/>
                  <a:gd name="connsiteX1" fmla="*/ 4309214 w 4312694"/>
                  <a:gd name="connsiteY1" fmla="*/ 2592661 h 2640030"/>
                  <a:gd name="connsiteX2" fmla="*/ 3481279 w 4312694"/>
                  <a:gd name="connsiteY2" fmla="*/ 1694547 h 2640030"/>
                  <a:gd name="connsiteX3" fmla="*/ 2591593 w 4312694"/>
                  <a:gd name="connsiteY3" fmla="*/ 1064351 h 2640030"/>
                  <a:gd name="connsiteX4" fmla="*/ 1061218 w 4312694"/>
                  <a:gd name="connsiteY4" fmla="*/ 258249 h 2640030"/>
                  <a:gd name="connsiteX5" fmla="*/ 1835 w 4312694"/>
                  <a:gd name="connsiteY5" fmla="*/ 78490 h 2640030"/>
                  <a:gd name="connsiteX6" fmla="*/ 416424 w 4312694"/>
                  <a:gd name="connsiteY6" fmla="*/ 653537 h 2640030"/>
                  <a:gd name="connsiteX0" fmla="*/ 3595050 w 4317227"/>
                  <a:gd name="connsiteY0" fmla="*/ 2379696 h 2535188"/>
                  <a:gd name="connsiteX1" fmla="*/ 4313769 w 4317227"/>
                  <a:gd name="connsiteY1" fmla="*/ 2468588 h 2535188"/>
                  <a:gd name="connsiteX2" fmla="*/ 3481279 w 4317227"/>
                  <a:gd name="connsiteY2" fmla="*/ 1694547 h 2535188"/>
                  <a:gd name="connsiteX3" fmla="*/ 2591593 w 4317227"/>
                  <a:gd name="connsiteY3" fmla="*/ 1064351 h 2535188"/>
                  <a:gd name="connsiteX4" fmla="*/ 1061218 w 4317227"/>
                  <a:gd name="connsiteY4" fmla="*/ 258249 h 2535188"/>
                  <a:gd name="connsiteX5" fmla="*/ 1835 w 4317227"/>
                  <a:gd name="connsiteY5" fmla="*/ 78490 h 2535188"/>
                  <a:gd name="connsiteX6" fmla="*/ 416424 w 4317227"/>
                  <a:gd name="connsiteY6" fmla="*/ 653537 h 253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7227" h="2535188">
                    <a:moveTo>
                      <a:pt x="3595050" y="2379696"/>
                    </a:moveTo>
                    <a:cubicBezTo>
                      <a:pt x="3686839" y="2456260"/>
                      <a:pt x="4259427" y="2630331"/>
                      <a:pt x="4313769" y="2468588"/>
                    </a:cubicBezTo>
                    <a:cubicBezTo>
                      <a:pt x="4368111" y="2306845"/>
                      <a:pt x="3768308" y="1928586"/>
                      <a:pt x="3481279" y="1694547"/>
                    </a:cubicBezTo>
                    <a:cubicBezTo>
                      <a:pt x="3194250" y="1460508"/>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5" name="Oval 44">
                <a:extLst>
                  <a:ext uri="{FF2B5EF4-FFF2-40B4-BE49-F238E27FC236}">
                    <a16:creationId xmlns:a16="http://schemas.microsoft.com/office/drawing/2014/main" id="{20B66DA6-2AC8-664D-ABFA-E41A2738A52F}"/>
                  </a:ext>
                </a:extLst>
              </p:cNvPr>
              <p:cNvSpPr/>
              <p:nvPr/>
            </p:nvSpPr>
            <p:spPr>
              <a:xfrm>
                <a:off x="2722105" y="1362833"/>
                <a:ext cx="222421" cy="209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46" name="Freeform 45">
              <a:extLst>
                <a:ext uri="{FF2B5EF4-FFF2-40B4-BE49-F238E27FC236}">
                  <a16:creationId xmlns:a16="http://schemas.microsoft.com/office/drawing/2014/main" id="{38161D67-1689-4F4D-9239-5BC9C71FFDFD}"/>
                </a:ext>
              </a:extLst>
            </p:cNvPr>
            <p:cNvSpPr/>
            <p:nvPr/>
          </p:nvSpPr>
          <p:spPr>
            <a:xfrm rot="16652296">
              <a:off x="3807519" y="1423958"/>
              <a:ext cx="958647" cy="659224"/>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265239"/>
                <a:gd name="connsiteY0" fmla="*/ 2379696 h 2595975"/>
                <a:gd name="connsiteX1" fmla="*/ 4261531 w 4265239"/>
                <a:gd name="connsiteY1" fmla="*/ 2542246 h 2595975"/>
                <a:gd name="connsiteX2" fmla="*/ 3481279 w 4265239"/>
                <a:gd name="connsiteY2" fmla="*/ 1694547 h 2595975"/>
                <a:gd name="connsiteX3" fmla="*/ 2591593 w 4265239"/>
                <a:gd name="connsiteY3" fmla="*/ 1064351 h 2595975"/>
                <a:gd name="connsiteX4" fmla="*/ 1061218 w 4265239"/>
                <a:gd name="connsiteY4" fmla="*/ 258249 h 2595975"/>
                <a:gd name="connsiteX5" fmla="*/ 1835 w 4265239"/>
                <a:gd name="connsiteY5" fmla="*/ 78490 h 2595975"/>
                <a:gd name="connsiteX6" fmla="*/ 416424 w 4265239"/>
                <a:gd name="connsiteY6" fmla="*/ 653537 h 2595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239" h="2595975">
                  <a:moveTo>
                    <a:pt x="3595050" y="2379696"/>
                  </a:moveTo>
                  <a:cubicBezTo>
                    <a:pt x="3686839" y="2456260"/>
                    <a:pt x="4207189" y="2703989"/>
                    <a:pt x="4261531" y="2542246"/>
                  </a:cubicBezTo>
                  <a:cubicBezTo>
                    <a:pt x="4315873" y="2380503"/>
                    <a:pt x="3759602" y="1940863"/>
                    <a:pt x="3481279" y="1694547"/>
                  </a:cubicBezTo>
                  <a:cubicBezTo>
                    <a:pt x="3202956" y="1448231"/>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7" name="Freeform 46">
              <a:extLst>
                <a:ext uri="{FF2B5EF4-FFF2-40B4-BE49-F238E27FC236}">
                  <a16:creationId xmlns:a16="http://schemas.microsoft.com/office/drawing/2014/main" id="{E4C56D74-2259-7B41-8AD8-EFA633DDF00B}"/>
                </a:ext>
              </a:extLst>
            </p:cNvPr>
            <p:cNvSpPr/>
            <p:nvPr/>
          </p:nvSpPr>
          <p:spPr>
            <a:xfrm rot="19402239">
              <a:off x="3854767" y="1433571"/>
              <a:ext cx="813724" cy="689576"/>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90602" h="2453780">
                  <a:moveTo>
                    <a:pt x="3595050" y="2379696"/>
                  </a:moveTo>
                  <a:cubicBezTo>
                    <a:pt x="3686839" y="2456260"/>
                    <a:pt x="3930243" y="2510459"/>
                    <a:pt x="3984585" y="2348716"/>
                  </a:cubicBezTo>
                  <a:cubicBezTo>
                    <a:pt x="4038927" y="2186973"/>
                    <a:pt x="3713444" y="1908608"/>
                    <a:pt x="3481279" y="1694547"/>
                  </a:cubicBezTo>
                  <a:cubicBezTo>
                    <a:pt x="3249114" y="1480486"/>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48" name="Group 47">
              <a:extLst>
                <a:ext uri="{FF2B5EF4-FFF2-40B4-BE49-F238E27FC236}">
                  <a16:creationId xmlns:a16="http://schemas.microsoft.com/office/drawing/2014/main" id="{0FBFE1C7-AA60-474C-8439-62A5C4FE6E2F}"/>
                </a:ext>
              </a:extLst>
            </p:cNvPr>
            <p:cNvGrpSpPr/>
            <p:nvPr/>
          </p:nvGrpSpPr>
          <p:grpSpPr>
            <a:xfrm rot="740260">
              <a:off x="2406546" y="1520993"/>
              <a:ext cx="733572" cy="907399"/>
              <a:chOff x="2722105" y="609570"/>
              <a:chExt cx="2889352" cy="4317227"/>
            </a:xfrm>
          </p:grpSpPr>
          <p:sp>
            <p:nvSpPr>
              <p:cNvPr id="49" name="Freeform 48">
                <a:extLst>
                  <a:ext uri="{FF2B5EF4-FFF2-40B4-BE49-F238E27FC236}">
                    <a16:creationId xmlns:a16="http://schemas.microsoft.com/office/drawing/2014/main" id="{D69BD4EE-4633-6748-BF0E-178D2C90D73F}"/>
                  </a:ext>
                </a:extLst>
              </p:cNvPr>
              <p:cNvSpPr/>
              <p:nvPr/>
            </p:nvSpPr>
            <p:spPr>
              <a:xfrm rot="3909408" flipH="1">
                <a:off x="2185249" y="1500589"/>
                <a:ext cx="4317227" cy="2535189"/>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312694"/>
                  <a:gd name="connsiteY0" fmla="*/ 2379696 h 2640030"/>
                  <a:gd name="connsiteX1" fmla="*/ 4309214 w 4312694"/>
                  <a:gd name="connsiteY1" fmla="*/ 2592661 h 2640030"/>
                  <a:gd name="connsiteX2" fmla="*/ 3481279 w 4312694"/>
                  <a:gd name="connsiteY2" fmla="*/ 1694547 h 2640030"/>
                  <a:gd name="connsiteX3" fmla="*/ 2591593 w 4312694"/>
                  <a:gd name="connsiteY3" fmla="*/ 1064351 h 2640030"/>
                  <a:gd name="connsiteX4" fmla="*/ 1061218 w 4312694"/>
                  <a:gd name="connsiteY4" fmla="*/ 258249 h 2640030"/>
                  <a:gd name="connsiteX5" fmla="*/ 1835 w 4312694"/>
                  <a:gd name="connsiteY5" fmla="*/ 78490 h 2640030"/>
                  <a:gd name="connsiteX6" fmla="*/ 416424 w 4312694"/>
                  <a:gd name="connsiteY6" fmla="*/ 653537 h 2640030"/>
                  <a:gd name="connsiteX0" fmla="*/ 3595050 w 4317227"/>
                  <a:gd name="connsiteY0" fmla="*/ 2379696 h 2535188"/>
                  <a:gd name="connsiteX1" fmla="*/ 4313769 w 4317227"/>
                  <a:gd name="connsiteY1" fmla="*/ 2468588 h 2535188"/>
                  <a:gd name="connsiteX2" fmla="*/ 3481279 w 4317227"/>
                  <a:gd name="connsiteY2" fmla="*/ 1694547 h 2535188"/>
                  <a:gd name="connsiteX3" fmla="*/ 2591593 w 4317227"/>
                  <a:gd name="connsiteY3" fmla="*/ 1064351 h 2535188"/>
                  <a:gd name="connsiteX4" fmla="*/ 1061218 w 4317227"/>
                  <a:gd name="connsiteY4" fmla="*/ 258249 h 2535188"/>
                  <a:gd name="connsiteX5" fmla="*/ 1835 w 4317227"/>
                  <a:gd name="connsiteY5" fmla="*/ 78490 h 2535188"/>
                  <a:gd name="connsiteX6" fmla="*/ 416424 w 4317227"/>
                  <a:gd name="connsiteY6" fmla="*/ 653537 h 253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7227" h="2535188">
                    <a:moveTo>
                      <a:pt x="3595050" y="2379696"/>
                    </a:moveTo>
                    <a:cubicBezTo>
                      <a:pt x="3686839" y="2456260"/>
                      <a:pt x="4259427" y="2630331"/>
                      <a:pt x="4313769" y="2468588"/>
                    </a:cubicBezTo>
                    <a:cubicBezTo>
                      <a:pt x="4368111" y="2306845"/>
                      <a:pt x="3768308" y="1928586"/>
                      <a:pt x="3481279" y="1694547"/>
                    </a:cubicBezTo>
                    <a:cubicBezTo>
                      <a:pt x="3194250" y="1460508"/>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0" name="Oval 49">
                <a:extLst>
                  <a:ext uri="{FF2B5EF4-FFF2-40B4-BE49-F238E27FC236}">
                    <a16:creationId xmlns:a16="http://schemas.microsoft.com/office/drawing/2014/main" id="{850CFE58-20B7-3D4D-9848-F65DC1AEF74B}"/>
                  </a:ext>
                </a:extLst>
              </p:cNvPr>
              <p:cNvSpPr/>
              <p:nvPr/>
            </p:nvSpPr>
            <p:spPr>
              <a:xfrm>
                <a:off x="2722105" y="1362833"/>
                <a:ext cx="222421" cy="209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51" name="Freeform 50">
              <a:extLst>
                <a:ext uri="{FF2B5EF4-FFF2-40B4-BE49-F238E27FC236}">
                  <a16:creationId xmlns:a16="http://schemas.microsoft.com/office/drawing/2014/main" id="{42EFDD78-C67B-F745-AB2C-0024E4503BDA}"/>
                </a:ext>
              </a:extLst>
            </p:cNvPr>
            <p:cNvSpPr/>
            <p:nvPr/>
          </p:nvSpPr>
          <p:spPr>
            <a:xfrm rot="16652296">
              <a:off x="2287553" y="1662244"/>
              <a:ext cx="958647" cy="659224"/>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265239"/>
                <a:gd name="connsiteY0" fmla="*/ 2379696 h 2595975"/>
                <a:gd name="connsiteX1" fmla="*/ 4261531 w 4265239"/>
                <a:gd name="connsiteY1" fmla="*/ 2542246 h 2595975"/>
                <a:gd name="connsiteX2" fmla="*/ 3481279 w 4265239"/>
                <a:gd name="connsiteY2" fmla="*/ 1694547 h 2595975"/>
                <a:gd name="connsiteX3" fmla="*/ 2591593 w 4265239"/>
                <a:gd name="connsiteY3" fmla="*/ 1064351 h 2595975"/>
                <a:gd name="connsiteX4" fmla="*/ 1061218 w 4265239"/>
                <a:gd name="connsiteY4" fmla="*/ 258249 h 2595975"/>
                <a:gd name="connsiteX5" fmla="*/ 1835 w 4265239"/>
                <a:gd name="connsiteY5" fmla="*/ 78490 h 2595975"/>
                <a:gd name="connsiteX6" fmla="*/ 416424 w 4265239"/>
                <a:gd name="connsiteY6" fmla="*/ 653537 h 2595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239" h="2595975">
                  <a:moveTo>
                    <a:pt x="3595050" y="2379696"/>
                  </a:moveTo>
                  <a:cubicBezTo>
                    <a:pt x="3686839" y="2456260"/>
                    <a:pt x="4207189" y="2703989"/>
                    <a:pt x="4261531" y="2542246"/>
                  </a:cubicBezTo>
                  <a:cubicBezTo>
                    <a:pt x="4315873" y="2380503"/>
                    <a:pt x="3759602" y="1940863"/>
                    <a:pt x="3481279" y="1694547"/>
                  </a:cubicBezTo>
                  <a:cubicBezTo>
                    <a:pt x="3202956" y="1448231"/>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2" name="Freeform 51">
              <a:extLst>
                <a:ext uri="{FF2B5EF4-FFF2-40B4-BE49-F238E27FC236}">
                  <a16:creationId xmlns:a16="http://schemas.microsoft.com/office/drawing/2014/main" id="{779CB357-1828-0F4C-968B-9AE85B8AEAFD}"/>
                </a:ext>
              </a:extLst>
            </p:cNvPr>
            <p:cNvSpPr/>
            <p:nvPr/>
          </p:nvSpPr>
          <p:spPr>
            <a:xfrm rot="19402239">
              <a:off x="2334801" y="1671858"/>
              <a:ext cx="813724" cy="689576"/>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90602" h="2453780">
                  <a:moveTo>
                    <a:pt x="3595050" y="2379696"/>
                  </a:moveTo>
                  <a:cubicBezTo>
                    <a:pt x="3686839" y="2456260"/>
                    <a:pt x="3930243" y="2510459"/>
                    <a:pt x="3984585" y="2348716"/>
                  </a:cubicBezTo>
                  <a:cubicBezTo>
                    <a:pt x="4038927" y="2186973"/>
                    <a:pt x="3713444" y="1908608"/>
                    <a:pt x="3481279" y="1694547"/>
                  </a:cubicBezTo>
                  <a:cubicBezTo>
                    <a:pt x="3249114" y="1480486"/>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53" name="Elbow Connector 4">
              <a:extLst>
                <a:ext uri="{FF2B5EF4-FFF2-40B4-BE49-F238E27FC236}">
                  <a16:creationId xmlns:a16="http://schemas.microsoft.com/office/drawing/2014/main" id="{855EB637-B2F6-3340-ACE0-267258CF9701}"/>
                </a:ext>
              </a:extLst>
            </p:cNvPr>
            <p:cNvCxnSpPr>
              <a:cxnSpLocks/>
            </p:cNvCxnSpPr>
            <p:nvPr/>
          </p:nvCxnSpPr>
          <p:spPr>
            <a:xfrm flipV="1">
              <a:off x="5059530" y="2365612"/>
              <a:ext cx="308203" cy="637629"/>
            </a:xfrm>
            <a:prstGeom prst="straightConnector1">
              <a:avLst/>
            </a:prstGeom>
            <a:ln w="28575">
              <a:solidFill>
                <a:srgbClr val="0323D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Elbow Connector 84">
              <a:extLst>
                <a:ext uri="{FF2B5EF4-FFF2-40B4-BE49-F238E27FC236}">
                  <a16:creationId xmlns:a16="http://schemas.microsoft.com/office/drawing/2014/main" id="{B9D298E0-12C2-7246-B2C9-76BE0F352229}"/>
                </a:ext>
              </a:extLst>
            </p:cNvPr>
            <p:cNvCxnSpPr>
              <a:cxnSpLocks/>
            </p:cNvCxnSpPr>
            <p:nvPr/>
          </p:nvCxnSpPr>
          <p:spPr>
            <a:xfrm flipV="1">
              <a:off x="5246241" y="2760937"/>
              <a:ext cx="920683" cy="286543"/>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Elbow Connector 85">
              <a:extLst>
                <a:ext uri="{FF2B5EF4-FFF2-40B4-BE49-F238E27FC236}">
                  <a16:creationId xmlns:a16="http://schemas.microsoft.com/office/drawing/2014/main" id="{23786E63-B400-B146-97EE-95E20A34B7AE}"/>
                </a:ext>
              </a:extLst>
            </p:cNvPr>
            <p:cNvCxnSpPr>
              <a:cxnSpLocks/>
            </p:cNvCxnSpPr>
            <p:nvPr/>
          </p:nvCxnSpPr>
          <p:spPr>
            <a:xfrm flipH="1" flipV="1">
              <a:off x="3038305" y="2386884"/>
              <a:ext cx="668187" cy="61635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F7675ADC-8325-5E4D-8292-11A250F9C314}"/>
                </a:ext>
              </a:extLst>
            </p:cNvPr>
            <p:cNvGrpSpPr/>
            <p:nvPr/>
          </p:nvGrpSpPr>
          <p:grpSpPr>
            <a:xfrm rot="791543">
              <a:off x="3886810" y="1341300"/>
              <a:ext cx="825344" cy="839543"/>
              <a:chOff x="2565169" y="1072585"/>
              <a:chExt cx="1673352" cy="1683970"/>
            </a:xfrm>
          </p:grpSpPr>
          <p:pic>
            <p:nvPicPr>
              <p:cNvPr id="57" name="Picture 56">
                <a:extLst>
                  <a:ext uri="{FF2B5EF4-FFF2-40B4-BE49-F238E27FC236}">
                    <a16:creationId xmlns:a16="http://schemas.microsoft.com/office/drawing/2014/main" id="{E050DBFE-9A44-0047-872E-33F41B498952}"/>
                  </a:ext>
                </a:extLst>
              </p:cNvPr>
              <p:cNvPicPr>
                <a:picLocks noChangeAspect="1"/>
              </p:cNvPicPr>
              <p:nvPr/>
            </p:nvPicPr>
            <p:blipFill>
              <a:blip r:embed="rId3" cstate="screen">
                <a:alphaModFix amt="18000"/>
                <a:extLst>
                  <a:ext uri="{28A0092B-C50C-407E-A947-70E740481C1C}">
                    <a14:useLocalDpi xmlns:a14="http://schemas.microsoft.com/office/drawing/2010/main"/>
                  </a:ext>
                </a:extLst>
              </a:blip>
              <a:srcRect/>
              <a:stretch>
                <a:fillRect/>
              </a:stretch>
            </p:blipFill>
            <p:spPr>
              <a:xfrm>
                <a:off x="2565169" y="1072585"/>
                <a:ext cx="1673352" cy="1683970"/>
              </a:xfrm>
              <a:custGeom>
                <a:avLst/>
                <a:gdLst>
                  <a:gd name="connsiteX0" fmla="*/ 836676 w 1673352"/>
                  <a:gd name="connsiteY0" fmla="*/ 0 h 1683970"/>
                  <a:gd name="connsiteX1" fmla="*/ 1673352 w 1673352"/>
                  <a:gd name="connsiteY1" fmla="*/ 841985 h 1683970"/>
                  <a:gd name="connsiteX2" fmla="*/ 836676 w 1673352"/>
                  <a:gd name="connsiteY2" fmla="*/ 1683970 h 1683970"/>
                  <a:gd name="connsiteX3" fmla="*/ 0 w 1673352"/>
                  <a:gd name="connsiteY3" fmla="*/ 841985 h 1683970"/>
                  <a:gd name="connsiteX4" fmla="*/ 836676 w 1673352"/>
                  <a:gd name="connsiteY4" fmla="*/ 0 h 1683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352" h="1683970">
                    <a:moveTo>
                      <a:pt x="836676" y="0"/>
                    </a:moveTo>
                    <a:cubicBezTo>
                      <a:pt x="1298759" y="0"/>
                      <a:pt x="1673352" y="376970"/>
                      <a:pt x="1673352" y="841985"/>
                    </a:cubicBezTo>
                    <a:cubicBezTo>
                      <a:pt x="1673352" y="1307000"/>
                      <a:pt x="1298759" y="1683970"/>
                      <a:pt x="836676" y="1683970"/>
                    </a:cubicBezTo>
                    <a:cubicBezTo>
                      <a:pt x="374593" y="1683970"/>
                      <a:pt x="0" y="1307000"/>
                      <a:pt x="0" y="841985"/>
                    </a:cubicBezTo>
                    <a:cubicBezTo>
                      <a:pt x="0" y="376970"/>
                      <a:pt x="374593" y="0"/>
                      <a:pt x="836676" y="0"/>
                    </a:cubicBezTo>
                    <a:close/>
                  </a:path>
                </a:pathLst>
              </a:custGeom>
            </p:spPr>
          </p:pic>
          <p:sp>
            <p:nvSpPr>
              <p:cNvPr id="58" name="Oval 57">
                <a:extLst>
                  <a:ext uri="{FF2B5EF4-FFF2-40B4-BE49-F238E27FC236}">
                    <a16:creationId xmlns:a16="http://schemas.microsoft.com/office/drawing/2014/main" id="{9DC5B724-677F-1840-A341-9F3E3458568A}"/>
                  </a:ext>
                </a:extLst>
              </p:cNvPr>
              <p:cNvSpPr/>
              <p:nvPr/>
            </p:nvSpPr>
            <p:spPr>
              <a:xfrm>
                <a:off x="2907872" y="1419772"/>
                <a:ext cx="1000125" cy="1000125"/>
              </a:xfrm>
              <a:prstGeom prst="ellipse">
                <a:avLst/>
              </a:prstGeom>
              <a:solidFill>
                <a:schemeClr val="accent4">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baseline="30000" dirty="0"/>
              </a:p>
            </p:txBody>
          </p:sp>
          <p:cxnSp>
            <p:nvCxnSpPr>
              <p:cNvPr id="59" name="Straight Arrow Connector 111">
                <a:extLst>
                  <a:ext uri="{FF2B5EF4-FFF2-40B4-BE49-F238E27FC236}">
                    <a16:creationId xmlns:a16="http://schemas.microsoft.com/office/drawing/2014/main" id="{3E4DCC52-B118-4C4B-B2AF-D8D1333020F8}"/>
                  </a:ext>
                </a:extLst>
              </p:cNvPr>
              <p:cNvCxnSpPr>
                <a:cxnSpLocks/>
              </p:cNvCxnSpPr>
              <p:nvPr/>
            </p:nvCxnSpPr>
            <p:spPr>
              <a:xfrm rot="15408457" flipV="1">
                <a:off x="3054844" y="1661069"/>
                <a:ext cx="528605" cy="2840"/>
              </a:xfrm>
              <a:prstGeom prst="curvedConnector3">
                <a:avLst>
                  <a:gd name="adj1" fmla="val 39188"/>
                </a:avLst>
              </a:prstGeom>
              <a:ln w="28575">
                <a:solidFill>
                  <a:schemeClr val="bg2">
                    <a:lumMod val="50000"/>
                    <a:alpha val="4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3DF7FFD6-A863-8F4B-B770-6B327B553EE0}"/>
                  </a:ext>
                </a:extLst>
              </p:cNvPr>
              <p:cNvCxnSpPr>
                <a:cxnSpLocks/>
              </p:cNvCxnSpPr>
              <p:nvPr/>
            </p:nvCxnSpPr>
            <p:spPr>
              <a:xfrm flipV="1">
                <a:off x="3377257" y="1704818"/>
                <a:ext cx="396636" cy="191088"/>
              </a:xfrm>
              <a:prstGeom prst="straightConnector1">
                <a:avLst/>
              </a:prstGeom>
              <a:ln w="28575">
                <a:solidFill>
                  <a:schemeClr val="bg2">
                    <a:lumMod val="50000"/>
                    <a:alpha val="4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1" name="Group 60">
              <a:extLst>
                <a:ext uri="{FF2B5EF4-FFF2-40B4-BE49-F238E27FC236}">
                  <a16:creationId xmlns:a16="http://schemas.microsoft.com/office/drawing/2014/main" id="{9D96FD8F-D50B-2046-BD67-F78B9BD2B20A}"/>
                </a:ext>
              </a:extLst>
            </p:cNvPr>
            <p:cNvGrpSpPr/>
            <p:nvPr/>
          </p:nvGrpSpPr>
          <p:grpSpPr>
            <a:xfrm rot="791543">
              <a:off x="5089895" y="1546976"/>
              <a:ext cx="825344" cy="839543"/>
              <a:chOff x="2565169" y="1072585"/>
              <a:chExt cx="1673352" cy="1683970"/>
            </a:xfrm>
          </p:grpSpPr>
          <p:pic>
            <p:nvPicPr>
              <p:cNvPr id="62" name="Picture 61">
                <a:extLst>
                  <a:ext uri="{FF2B5EF4-FFF2-40B4-BE49-F238E27FC236}">
                    <a16:creationId xmlns:a16="http://schemas.microsoft.com/office/drawing/2014/main" id="{0B2B81A7-256F-654C-81D3-9408C11A3756}"/>
                  </a:ext>
                </a:extLst>
              </p:cNvPr>
              <p:cNvPicPr>
                <a:picLocks noChangeAspect="1"/>
              </p:cNvPicPr>
              <p:nvPr/>
            </p:nvPicPr>
            <p:blipFill>
              <a:blip r:embed="rId3" cstate="screen">
                <a:alphaModFix amt="18000"/>
                <a:extLst>
                  <a:ext uri="{28A0092B-C50C-407E-A947-70E740481C1C}">
                    <a14:useLocalDpi xmlns:a14="http://schemas.microsoft.com/office/drawing/2010/main"/>
                  </a:ext>
                </a:extLst>
              </a:blip>
              <a:srcRect/>
              <a:stretch>
                <a:fillRect/>
              </a:stretch>
            </p:blipFill>
            <p:spPr>
              <a:xfrm>
                <a:off x="2565169" y="1072585"/>
                <a:ext cx="1673352" cy="1683970"/>
              </a:xfrm>
              <a:custGeom>
                <a:avLst/>
                <a:gdLst>
                  <a:gd name="connsiteX0" fmla="*/ 836676 w 1673352"/>
                  <a:gd name="connsiteY0" fmla="*/ 0 h 1683970"/>
                  <a:gd name="connsiteX1" fmla="*/ 1673352 w 1673352"/>
                  <a:gd name="connsiteY1" fmla="*/ 841985 h 1683970"/>
                  <a:gd name="connsiteX2" fmla="*/ 836676 w 1673352"/>
                  <a:gd name="connsiteY2" fmla="*/ 1683970 h 1683970"/>
                  <a:gd name="connsiteX3" fmla="*/ 0 w 1673352"/>
                  <a:gd name="connsiteY3" fmla="*/ 841985 h 1683970"/>
                  <a:gd name="connsiteX4" fmla="*/ 836676 w 1673352"/>
                  <a:gd name="connsiteY4" fmla="*/ 0 h 1683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352" h="1683970">
                    <a:moveTo>
                      <a:pt x="836676" y="0"/>
                    </a:moveTo>
                    <a:cubicBezTo>
                      <a:pt x="1298759" y="0"/>
                      <a:pt x="1673352" y="376970"/>
                      <a:pt x="1673352" y="841985"/>
                    </a:cubicBezTo>
                    <a:cubicBezTo>
                      <a:pt x="1673352" y="1307000"/>
                      <a:pt x="1298759" y="1683970"/>
                      <a:pt x="836676" y="1683970"/>
                    </a:cubicBezTo>
                    <a:cubicBezTo>
                      <a:pt x="374593" y="1683970"/>
                      <a:pt x="0" y="1307000"/>
                      <a:pt x="0" y="841985"/>
                    </a:cubicBezTo>
                    <a:cubicBezTo>
                      <a:pt x="0" y="376970"/>
                      <a:pt x="374593" y="0"/>
                      <a:pt x="836676" y="0"/>
                    </a:cubicBezTo>
                    <a:close/>
                  </a:path>
                </a:pathLst>
              </a:custGeom>
            </p:spPr>
          </p:pic>
          <p:sp>
            <p:nvSpPr>
              <p:cNvPr id="63" name="Oval 62">
                <a:extLst>
                  <a:ext uri="{FF2B5EF4-FFF2-40B4-BE49-F238E27FC236}">
                    <a16:creationId xmlns:a16="http://schemas.microsoft.com/office/drawing/2014/main" id="{36748FF6-6F7F-2B47-A70E-F21322D10A02}"/>
                  </a:ext>
                </a:extLst>
              </p:cNvPr>
              <p:cNvSpPr/>
              <p:nvPr/>
            </p:nvSpPr>
            <p:spPr>
              <a:xfrm>
                <a:off x="2907872" y="1419772"/>
                <a:ext cx="1000125" cy="1000125"/>
              </a:xfrm>
              <a:prstGeom prst="ellipse">
                <a:avLst/>
              </a:prstGeom>
              <a:solidFill>
                <a:srgbClr val="0323D0">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baseline="30000" dirty="0"/>
              </a:p>
            </p:txBody>
          </p:sp>
          <p:cxnSp>
            <p:nvCxnSpPr>
              <p:cNvPr id="64" name="Straight Arrow Connector 111">
                <a:extLst>
                  <a:ext uri="{FF2B5EF4-FFF2-40B4-BE49-F238E27FC236}">
                    <a16:creationId xmlns:a16="http://schemas.microsoft.com/office/drawing/2014/main" id="{0D0CB662-C232-EB40-A5BA-91E7D4275398}"/>
                  </a:ext>
                </a:extLst>
              </p:cNvPr>
              <p:cNvCxnSpPr>
                <a:cxnSpLocks/>
              </p:cNvCxnSpPr>
              <p:nvPr/>
            </p:nvCxnSpPr>
            <p:spPr>
              <a:xfrm rot="15408457" flipV="1">
                <a:off x="3054844" y="1661069"/>
                <a:ext cx="528605" cy="2840"/>
              </a:xfrm>
              <a:prstGeom prst="curvedConnector3">
                <a:avLst>
                  <a:gd name="adj1" fmla="val 39188"/>
                </a:avLst>
              </a:prstGeom>
              <a:ln w="28575">
                <a:solidFill>
                  <a:schemeClr val="bg1">
                    <a:alpha val="39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AD2E77F9-5038-BB4F-BE3C-CF655E79208B}"/>
                  </a:ext>
                </a:extLst>
              </p:cNvPr>
              <p:cNvCxnSpPr>
                <a:cxnSpLocks/>
              </p:cNvCxnSpPr>
              <p:nvPr/>
            </p:nvCxnSpPr>
            <p:spPr>
              <a:xfrm flipV="1">
                <a:off x="3377257" y="1704818"/>
                <a:ext cx="396636" cy="191088"/>
              </a:xfrm>
              <a:prstGeom prst="straightConnector1">
                <a:avLst/>
              </a:prstGeom>
              <a:ln w="28575">
                <a:solidFill>
                  <a:schemeClr val="bg1">
                    <a:alpha val="39000"/>
                  </a:schemeClr>
                </a:solidFill>
                <a:tailEnd type="triangle"/>
              </a:ln>
            </p:spPr>
            <p:style>
              <a:lnRef idx="1">
                <a:schemeClr val="accent1"/>
              </a:lnRef>
              <a:fillRef idx="0">
                <a:schemeClr val="accent1"/>
              </a:fillRef>
              <a:effectRef idx="0">
                <a:schemeClr val="accent1"/>
              </a:effectRef>
              <a:fontRef idx="minor">
                <a:schemeClr val="tx1"/>
              </a:fontRef>
            </p:style>
          </p:cxnSp>
        </p:grpSp>
        <p:cxnSp>
          <p:nvCxnSpPr>
            <p:cNvPr id="66" name="Straight Connector 65">
              <a:extLst>
                <a:ext uri="{FF2B5EF4-FFF2-40B4-BE49-F238E27FC236}">
                  <a16:creationId xmlns:a16="http://schemas.microsoft.com/office/drawing/2014/main" id="{CB36A30A-A272-9741-8BCC-5AFB227D4D42}"/>
                </a:ext>
              </a:extLst>
            </p:cNvPr>
            <p:cNvCxnSpPr/>
            <p:nvPr/>
          </p:nvCxnSpPr>
          <p:spPr>
            <a:xfrm>
              <a:off x="4481271" y="3014272"/>
              <a:ext cx="0" cy="683811"/>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54657A-D04F-764F-80B2-2FE8F8C8937F}"/>
                </a:ext>
              </a:extLst>
            </p:cNvPr>
            <p:cNvCxnSpPr/>
            <p:nvPr/>
          </p:nvCxnSpPr>
          <p:spPr>
            <a:xfrm>
              <a:off x="4095765" y="3014272"/>
              <a:ext cx="0" cy="683811"/>
            </a:xfrm>
            <a:prstGeom prst="line">
              <a:avLst/>
            </a:prstGeom>
            <a:ln w="57150">
              <a:solidFill>
                <a:srgbClr val="FF8E1D"/>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F2342A41-CE6A-C945-B008-6BBAE7DCB381}"/>
                </a:ext>
              </a:extLst>
            </p:cNvPr>
            <p:cNvCxnSpPr/>
            <p:nvPr/>
          </p:nvCxnSpPr>
          <p:spPr>
            <a:xfrm>
              <a:off x="3903012" y="3014272"/>
              <a:ext cx="0" cy="683811"/>
            </a:xfrm>
            <a:prstGeom prst="line">
              <a:avLst/>
            </a:prstGeom>
            <a:ln w="57150">
              <a:solidFill>
                <a:srgbClr val="FF4315"/>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2033F6F4-607E-A149-A4F7-FEC810435907}"/>
                </a:ext>
              </a:extLst>
            </p:cNvPr>
            <p:cNvCxnSpPr/>
            <p:nvPr/>
          </p:nvCxnSpPr>
          <p:spPr>
            <a:xfrm>
              <a:off x="3710260" y="3014272"/>
              <a:ext cx="0" cy="68381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E8BF01D2-88AD-BF4D-A727-4FA9A9370FF3}"/>
                </a:ext>
              </a:extLst>
            </p:cNvPr>
            <p:cNvCxnSpPr/>
            <p:nvPr/>
          </p:nvCxnSpPr>
          <p:spPr>
            <a:xfrm>
              <a:off x="4674024" y="3014272"/>
              <a:ext cx="0" cy="683811"/>
            </a:xfrm>
            <a:prstGeom prst="line">
              <a:avLst/>
            </a:prstGeom>
            <a:ln w="57150">
              <a:solidFill>
                <a:srgbClr val="1ED025"/>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748EE29-17D5-C944-BA8A-29E04CF73092}"/>
                </a:ext>
              </a:extLst>
            </p:cNvPr>
            <p:cNvCxnSpPr/>
            <p:nvPr/>
          </p:nvCxnSpPr>
          <p:spPr>
            <a:xfrm>
              <a:off x="4866777" y="3014272"/>
              <a:ext cx="0" cy="683811"/>
            </a:xfrm>
            <a:prstGeom prst="line">
              <a:avLst/>
            </a:prstGeom>
            <a:ln w="57150">
              <a:solidFill>
                <a:srgbClr val="0D8ED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B226D5E0-EC29-024B-9DC8-665074F5EDEB}"/>
                </a:ext>
              </a:extLst>
            </p:cNvPr>
            <p:cNvCxnSpPr/>
            <p:nvPr/>
          </p:nvCxnSpPr>
          <p:spPr>
            <a:xfrm>
              <a:off x="5059530" y="3014272"/>
              <a:ext cx="0" cy="683811"/>
            </a:xfrm>
            <a:prstGeom prst="line">
              <a:avLst/>
            </a:prstGeom>
            <a:ln w="57150">
              <a:solidFill>
                <a:srgbClr val="0323D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303BC49E-F61F-7C42-97D0-443FA8CD9D80}"/>
                </a:ext>
              </a:extLst>
            </p:cNvPr>
            <p:cNvCxnSpPr/>
            <p:nvPr/>
          </p:nvCxnSpPr>
          <p:spPr>
            <a:xfrm>
              <a:off x="3517507" y="3049889"/>
              <a:ext cx="0" cy="638224"/>
            </a:xfrm>
            <a:prstGeom prst="line">
              <a:avLst/>
            </a:prstGeom>
            <a:ln w="57150">
              <a:solidFill>
                <a:srgbClr val="A5000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0D542137-0715-2546-81BF-5A2D530C56F5}"/>
                </a:ext>
              </a:extLst>
            </p:cNvPr>
            <p:cNvCxnSpPr/>
            <p:nvPr/>
          </p:nvCxnSpPr>
          <p:spPr>
            <a:xfrm>
              <a:off x="5252283" y="3057012"/>
              <a:ext cx="0" cy="638224"/>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grpSp>
      <p:graphicFrame>
        <p:nvGraphicFramePr>
          <p:cNvPr id="76" name="Table 75">
            <a:extLst>
              <a:ext uri="{FF2B5EF4-FFF2-40B4-BE49-F238E27FC236}">
                <a16:creationId xmlns:a16="http://schemas.microsoft.com/office/drawing/2014/main" id="{756D31FF-931C-5E46-BBD5-8158819B9D19}"/>
              </a:ext>
            </a:extLst>
          </p:cNvPr>
          <p:cNvGraphicFramePr>
            <a:graphicFrameLocks noGrp="1"/>
          </p:cNvGraphicFramePr>
          <p:nvPr/>
        </p:nvGraphicFramePr>
        <p:xfrm>
          <a:off x="4420701" y="4536374"/>
          <a:ext cx="4350752" cy="2091350"/>
        </p:xfrm>
        <a:graphic>
          <a:graphicData uri="http://schemas.openxmlformats.org/drawingml/2006/table">
            <a:tbl>
              <a:tblPr firstRow="1" bandRow="1">
                <a:tableStyleId>{5C22544A-7EE6-4342-B048-85BDC9FD1C3A}</a:tableStyleId>
              </a:tblPr>
              <a:tblGrid>
                <a:gridCol w="1012616">
                  <a:extLst>
                    <a:ext uri="{9D8B030D-6E8A-4147-A177-3AD203B41FA5}">
                      <a16:colId xmlns:a16="http://schemas.microsoft.com/office/drawing/2014/main" val="2882938757"/>
                    </a:ext>
                  </a:extLst>
                </a:gridCol>
                <a:gridCol w="1152975">
                  <a:extLst>
                    <a:ext uri="{9D8B030D-6E8A-4147-A177-3AD203B41FA5}">
                      <a16:colId xmlns:a16="http://schemas.microsoft.com/office/drawing/2014/main" val="3605717290"/>
                    </a:ext>
                  </a:extLst>
                </a:gridCol>
                <a:gridCol w="1105152">
                  <a:extLst>
                    <a:ext uri="{9D8B030D-6E8A-4147-A177-3AD203B41FA5}">
                      <a16:colId xmlns:a16="http://schemas.microsoft.com/office/drawing/2014/main" val="1248249159"/>
                    </a:ext>
                  </a:extLst>
                </a:gridCol>
                <a:gridCol w="1080009">
                  <a:extLst>
                    <a:ext uri="{9D8B030D-6E8A-4147-A177-3AD203B41FA5}">
                      <a16:colId xmlns:a16="http://schemas.microsoft.com/office/drawing/2014/main" val="2667491370"/>
                    </a:ext>
                  </a:extLst>
                </a:gridCol>
              </a:tblGrid>
              <a:tr h="602288">
                <a:tc>
                  <a:txBody>
                    <a:bodyPr/>
                    <a:lstStyle/>
                    <a:p>
                      <a:pPr algn="ctr"/>
                      <a:r>
                        <a:rPr lang="en-US" sz="1600" b="0" dirty="0"/>
                        <a:t>Atomic Clock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74AE"/>
                    </a:solidFill>
                  </a:tcPr>
                </a:tc>
                <a:tc>
                  <a:txBody>
                    <a:bodyPr/>
                    <a:lstStyle/>
                    <a:p>
                      <a:pPr algn="ctr"/>
                      <a:r>
                        <a:rPr lang="en-US" sz="1600" b="0" dirty="0"/>
                        <a:t>Resolution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dirty="0"/>
                        <a:t>✕ </a:t>
                      </a:r>
                      <a:r>
                        <a:rPr lang="en-US" sz="1600" b="0" dirty="0"/>
                        <a:t>10</a:t>
                      </a:r>
                      <a:r>
                        <a:rPr lang="en-US" sz="1600" b="0" baseline="30000" dirty="0"/>
                        <a:t>-18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74AE"/>
                    </a:solidFill>
                  </a:tcPr>
                </a:tc>
                <a:tc>
                  <a:txBody>
                    <a:bodyPr/>
                    <a:lstStyle/>
                    <a:p>
                      <a:pPr algn="ctr"/>
                      <a:r>
                        <a:rPr lang="en-US" sz="1600" b="0" dirty="0"/>
                        <a:t>Accuracy</a:t>
                      </a:r>
                    </a:p>
                    <a:p>
                      <a:pPr algn="ctr"/>
                      <a:r>
                        <a:rPr lang="en-US" sz="1100" b="0" dirty="0"/>
                        <a:t>✕ </a:t>
                      </a:r>
                      <a:r>
                        <a:rPr lang="en-US" sz="1600" b="0" dirty="0"/>
                        <a:t>10</a:t>
                      </a:r>
                      <a:r>
                        <a:rPr lang="en-US" sz="1600" b="0" baseline="30000" dirty="0"/>
                        <a:t>-18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74AE"/>
                    </a:solidFill>
                  </a:tcPr>
                </a:tc>
                <a:tc>
                  <a:txBody>
                    <a:bodyPr/>
                    <a:lstStyle/>
                    <a:p>
                      <a:pPr algn="ctr"/>
                      <a:r>
                        <a:rPr lang="en-US" sz="1800" b="0" dirty="0">
                          <a:latin typeface="Symbol" pitchFamily="2" charset="2"/>
                        </a:rPr>
                        <a:t>a-</a:t>
                      </a:r>
                      <a:endParaRPr lang="en-US" sz="1600" b="0" dirty="0">
                        <a:latin typeface="Symbol" pitchFamily="2" charset="2"/>
                      </a:endParaRPr>
                    </a:p>
                    <a:p>
                      <a:pPr algn="ctr"/>
                      <a:r>
                        <a:rPr lang="en-US" sz="1600" b="0" dirty="0"/>
                        <a:t>Sensitivity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74AE"/>
                    </a:solidFill>
                  </a:tcPr>
                </a:tc>
                <a:extLst>
                  <a:ext uri="{0D108BD9-81ED-4DB2-BD59-A6C34878D82A}">
                    <a16:rowId xmlns:a16="http://schemas.microsoft.com/office/drawing/2014/main" val="775128167"/>
                  </a:ext>
                </a:extLst>
              </a:tr>
              <a:tr h="297824">
                <a:tc>
                  <a:txBody>
                    <a:bodyPr/>
                    <a:lstStyle/>
                    <a:p>
                      <a:pPr algn="ctr"/>
                      <a:r>
                        <a:rPr lang="en-US" sz="1700" baseline="30000" dirty="0"/>
                        <a:t>171</a:t>
                      </a:r>
                      <a:r>
                        <a:rPr lang="en-US" sz="1700" dirty="0"/>
                        <a:t>Yb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+0.06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3621226"/>
                  </a:ext>
                </a:extLst>
              </a:tr>
              <a:tr h="297824">
                <a:tc>
                  <a:txBody>
                    <a:bodyPr/>
                    <a:lstStyle/>
                    <a:p>
                      <a:pPr algn="ctr"/>
                      <a:r>
                        <a:rPr lang="en-US" sz="1700" baseline="30000" dirty="0"/>
                        <a:t>87</a:t>
                      </a:r>
                      <a:r>
                        <a:rPr lang="en-US" sz="1700" baseline="0" dirty="0"/>
                        <a:t>Sr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+0.31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47014438"/>
                  </a:ext>
                </a:extLst>
              </a:tr>
              <a:tr h="43019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 baseline="30000" dirty="0"/>
                        <a:t>199</a:t>
                      </a:r>
                      <a:r>
                        <a:rPr lang="en-US" sz="1700" baseline="0" dirty="0"/>
                        <a:t>Hg</a:t>
                      </a:r>
                      <a:r>
                        <a:rPr lang="en-US" sz="1700" baseline="300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 dirty="0"/>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08832525"/>
                  </a:ext>
                </a:extLst>
              </a:tr>
              <a:tr h="2978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 baseline="30000" dirty="0"/>
                        <a:t>27</a:t>
                      </a:r>
                      <a:r>
                        <a:rPr lang="en-US" sz="1700" dirty="0"/>
                        <a:t>Al</a:t>
                      </a:r>
                      <a:r>
                        <a:rPr lang="en-US" sz="1700" baseline="300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+0.0079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71726569"/>
                  </a:ext>
                </a:extLst>
              </a:tr>
            </a:tbl>
          </a:graphicData>
        </a:graphic>
      </p:graphicFrame>
      <p:sp>
        <p:nvSpPr>
          <p:cNvPr id="78" name="TextBox 77"/>
          <p:cNvSpPr txBox="1"/>
          <p:nvPr/>
        </p:nvSpPr>
        <p:spPr>
          <a:xfrm>
            <a:off x="390484" y="1831448"/>
            <a:ext cx="3387423" cy="1908215"/>
          </a:xfrm>
          <a:prstGeom prst="rect">
            <a:avLst/>
          </a:prstGeom>
          <a:noFill/>
        </p:spPr>
        <p:txBody>
          <a:bodyPr wrap="square" rtlCol="0">
            <a:spAutoFit/>
          </a:bodyPr>
          <a:lstStyle/>
          <a:p>
            <a:r>
              <a:rPr lang="en-US" dirty="0"/>
              <a:t>DM is predicted to couple transitions will couple to a DM field via </a:t>
            </a:r>
            <a:r>
              <a:rPr lang="en-US" dirty="0">
                <a:latin typeface="Symbol" charset="2"/>
                <a:ea typeface="Symbol" charset="2"/>
                <a:cs typeface="Symbol" charset="2"/>
              </a:rPr>
              <a:t>a-</a:t>
            </a:r>
            <a:r>
              <a:rPr lang="en-US" dirty="0">
                <a:latin typeface="Calibri" charset="0"/>
                <a:ea typeface="Calibri" charset="0"/>
                <a:cs typeface="Calibri" charset="0"/>
              </a:rPr>
              <a:t>fine structure constant</a:t>
            </a:r>
          </a:p>
          <a:p>
            <a:endParaRPr lang="en-US" dirty="0">
              <a:latin typeface="Calibri" charset="0"/>
              <a:ea typeface="Calibri" charset="0"/>
              <a:cs typeface="Calibri" charset="0"/>
            </a:endParaRPr>
          </a:p>
          <a:p>
            <a:r>
              <a:rPr lang="en-US" b="1" dirty="0">
                <a:latin typeface="Calibri" charset="0"/>
                <a:ea typeface="Calibri" charset="0"/>
                <a:cs typeface="Calibri" charset="0"/>
              </a:rPr>
              <a:t>Coupling will result in a periodic time-variation in</a:t>
            </a:r>
            <a:r>
              <a:rPr lang="en-US" b="1" dirty="0">
                <a:latin typeface="Symbol" charset="2"/>
                <a:ea typeface="Symbol" charset="2"/>
                <a:cs typeface="Symbol" charset="2"/>
              </a:rPr>
              <a:t> </a:t>
            </a:r>
            <a:r>
              <a:rPr lang="en-US" sz="2000" b="1" dirty="0">
                <a:latin typeface="Symbol" charset="2"/>
                <a:ea typeface="Symbol" charset="2"/>
                <a:cs typeface="Symbol" charset="2"/>
              </a:rPr>
              <a:t>a</a:t>
            </a:r>
            <a:r>
              <a:rPr lang="en-US" b="1" dirty="0">
                <a:latin typeface="Symbol" charset="2"/>
                <a:ea typeface="Symbol" charset="2"/>
                <a:cs typeface="Symbol" charset="2"/>
              </a:rPr>
              <a:t>,</a:t>
            </a:r>
          </a:p>
          <a:p>
            <a:endParaRPr lang="en-US" sz="800" dirty="0">
              <a:latin typeface="Symbol" charset="2"/>
              <a:ea typeface="Symbol" charset="2"/>
              <a:cs typeface="Symbol" charset="2"/>
            </a:endParaRPr>
          </a:p>
        </p:txBody>
      </p:sp>
      <p:sp>
        <p:nvSpPr>
          <p:cNvPr id="79" name="Rectangle 78"/>
          <p:cNvSpPr/>
          <p:nvPr/>
        </p:nvSpPr>
        <p:spPr>
          <a:xfrm>
            <a:off x="7673639" y="4538568"/>
            <a:ext cx="1097814" cy="2093720"/>
          </a:xfrm>
          <a:prstGeom prst="rect">
            <a:avLst/>
          </a:prstGeom>
          <a:solidFill>
            <a:srgbClr val="00B050">
              <a:alpha val="23922"/>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6" name="Group 95"/>
          <p:cNvGrpSpPr/>
          <p:nvPr/>
        </p:nvGrpSpPr>
        <p:grpSpPr>
          <a:xfrm>
            <a:off x="465071" y="3751361"/>
            <a:ext cx="2932025" cy="2284699"/>
            <a:chOff x="109328" y="3220028"/>
            <a:chExt cx="2932025" cy="2284699"/>
          </a:xfrm>
        </p:grpSpPr>
        <p:sp>
          <p:nvSpPr>
            <p:cNvPr id="80" name="Rectangle 79"/>
            <p:cNvSpPr/>
            <p:nvPr/>
          </p:nvSpPr>
          <p:spPr>
            <a:xfrm>
              <a:off x="1633124" y="3545061"/>
              <a:ext cx="654346" cy="430887"/>
            </a:xfrm>
            <a:prstGeom prst="rect">
              <a:avLst/>
            </a:prstGeom>
          </p:spPr>
          <p:txBody>
            <a:bodyPr wrap="none">
              <a:spAutoFit/>
            </a:bodyPr>
            <a:lstStyle/>
            <a:p>
              <a:r>
                <a:rPr lang="en-US" sz="2200" i="1" dirty="0" err="1">
                  <a:solidFill>
                    <a:schemeClr val="accent5"/>
                  </a:solidFill>
                  <a:latin typeface="Symbol" charset="2"/>
                  <a:ea typeface="Symbol" charset="2"/>
                  <a:cs typeface="Symbol" charset="2"/>
                </a:rPr>
                <a:t>w</a:t>
              </a:r>
              <a:r>
                <a:rPr lang="en-US" sz="2200" i="1" baseline="-25000" dirty="0" err="1">
                  <a:solidFill>
                    <a:schemeClr val="accent5"/>
                  </a:solidFill>
                  <a:latin typeface="Calibri" charset="0"/>
                  <a:ea typeface="Calibri" charset="0"/>
                  <a:cs typeface="Calibri" charset="0"/>
                </a:rPr>
                <a:t>DM</a:t>
              </a:r>
              <a:endParaRPr lang="en-US" sz="2200" i="1" dirty="0">
                <a:solidFill>
                  <a:schemeClr val="accent5"/>
                </a:solidFill>
              </a:endParaRPr>
            </a:p>
          </p:txBody>
        </p:sp>
        <p:cxnSp>
          <p:nvCxnSpPr>
            <p:cNvPr id="82" name="Straight Connector 81"/>
            <p:cNvCxnSpPr/>
            <p:nvPr/>
          </p:nvCxnSpPr>
          <p:spPr>
            <a:xfrm flipH="1" flipV="1">
              <a:off x="1318163" y="3655343"/>
              <a:ext cx="15675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H="1">
              <a:off x="1131453" y="3615694"/>
              <a:ext cx="261860" cy="59602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flipH="1">
              <a:off x="1951747" y="4008708"/>
              <a:ext cx="1" cy="77704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890174" y="4858396"/>
              <a:ext cx="2123145" cy="646331"/>
            </a:xfrm>
            <a:prstGeom prst="rect">
              <a:avLst/>
            </a:prstGeom>
            <a:noFill/>
          </p:spPr>
          <p:txBody>
            <a:bodyPr wrap="none" rtlCol="0">
              <a:spAutoFit/>
            </a:bodyPr>
            <a:lstStyle/>
            <a:p>
              <a:pPr algn="ctr"/>
              <a:r>
                <a:rPr lang="en-US" dirty="0">
                  <a:solidFill>
                    <a:schemeClr val="accent5"/>
                  </a:solidFill>
                </a:rPr>
                <a:t>Compton frequency</a:t>
              </a:r>
            </a:p>
            <a:p>
              <a:pPr algn="ctr"/>
              <a:r>
                <a:rPr lang="en-US" dirty="0">
                  <a:solidFill>
                    <a:schemeClr val="accent5"/>
                  </a:solidFill>
                  <a:latin typeface="Calibri" charset="0"/>
                  <a:ea typeface="Calibri" charset="0"/>
                  <a:cs typeface="Calibri" charset="0"/>
                </a:rPr>
                <a:t>∝</a:t>
              </a:r>
              <a:r>
                <a:rPr lang="en-US" dirty="0">
                  <a:latin typeface="Calibri" charset="0"/>
                  <a:ea typeface="Calibri" charset="0"/>
                  <a:cs typeface="Calibri" charset="0"/>
                </a:rPr>
                <a:t> </a:t>
              </a:r>
              <a:r>
                <a:rPr lang="en-US" dirty="0">
                  <a:solidFill>
                    <a:schemeClr val="accent5"/>
                  </a:solidFill>
                </a:rPr>
                <a:t>DM mass</a:t>
              </a:r>
            </a:p>
          </p:txBody>
        </p:sp>
        <p:sp>
          <p:nvSpPr>
            <p:cNvPr id="84" name="TextBox 83"/>
            <p:cNvSpPr txBox="1"/>
            <p:nvPr/>
          </p:nvSpPr>
          <p:spPr>
            <a:xfrm>
              <a:off x="109328" y="4175745"/>
              <a:ext cx="1568728" cy="646331"/>
            </a:xfrm>
            <a:prstGeom prst="rect">
              <a:avLst/>
            </a:prstGeom>
            <a:noFill/>
          </p:spPr>
          <p:txBody>
            <a:bodyPr wrap="square" rtlCol="0">
              <a:spAutoFit/>
            </a:bodyPr>
            <a:lstStyle/>
            <a:p>
              <a:r>
                <a:rPr lang="en-US" dirty="0">
                  <a:solidFill>
                    <a:srgbClr val="C00000"/>
                  </a:solidFill>
                </a:rPr>
                <a:t>DM </a:t>
              </a:r>
              <a:r>
                <a:rPr lang="en-US">
                  <a:solidFill>
                    <a:srgbClr val="C00000"/>
                  </a:solidFill>
                </a:rPr>
                <a:t>coupling strength</a:t>
              </a:r>
            </a:p>
          </p:txBody>
        </p:sp>
        <p:sp>
          <p:nvSpPr>
            <p:cNvPr id="95" name="Rectangle 94"/>
            <p:cNvSpPr/>
            <p:nvPr/>
          </p:nvSpPr>
          <p:spPr>
            <a:xfrm>
              <a:off x="279699" y="3220028"/>
              <a:ext cx="2761654" cy="430887"/>
            </a:xfrm>
            <a:prstGeom prst="rect">
              <a:avLst/>
            </a:prstGeom>
          </p:spPr>
          <p:txBody>
            <a:bodyPr wrap="none">
              <a:spAutoFit/>
            </a:bodyPr>
            <a:lstStyle/>
            <a:p>
              <a:pPr algn="ctr"/>
              <a:r>
                <a:rPr lang="en-US" sz="2200" i="1" dirty="0">
                  <a:latin typeface="Symbol" charset="2"/>
                  <a:ea typeface="Symbol" charset="2"/>
                  <a:cs typeface="Symbol" charset="2"/>
                </a:rPr>
                <a:t>a </a:t>
              </a:r>
              <a:r>
                <a:rPr lang="en-US" sz="2200" i="1" dirty="0">
                  <a:latin typeface="Calibri" charset="0"/>
                  <a:ea typeface="Calibri" charset="0"/>
                  <a:cs typeface="Calibri" charset="0"/>
                </a:rPr>
                <a:t>(t)</a:t>
              </a:r>
              <a:r>
                <a:rPr lang="en-US" sz="2200" dirty="0">
                  <a:latin typeface="Calibri" charset="0"/>
                  <a:ea typeface="Calibri" charset="0"/>
                  <a:cs typeface="Calibri" charset="0"/>
                </a:rPr>
                <a:t> ∝ </a:t>
              </a:r>
              <a:r>
                <a:rPr lang="en-US" sz="2200" i="1" dirty="0">
                  <a:solidFill>
                    <a:srgbClr val="C00000"/>
                  </a:solidFill>
                  <a:latin typeface="Times New Roman" charset="0"/>
                  <a:ea typeface="Times New Roman" charset="0"/>
                  <a:cs typeface="Times New Roman" charset="0"/>
                </a:rPr>
                <a:t>d</a:t>
              </a:r>
              <a:r>
                <a:rPr lang="en-US" sz="2200" i="1" baseline="-25000" dirty="0">
                  <a:solidFill>
                    <a:srgbClr val="C00000"/>
                  </a:solidFill>
                  <a:latin typeface="Calibri" charset="0"/>
                  <a:ea typeface="Calibri" charset="0"/>
                  <a:cs typeface="Calibri" charset="0"/>
                </a:rPr>
                <a:t>e</a:t>
              </a:r>
              <a:r>
                <a:rPr lang="en-US" sz="2200" dirty="0">
                  <a:latin typeface="Calibri" charset="0"/>
                  <a:ea typeface="Calibri" charset="0"/>
                  <a:cs typeface="Calibri" charset="0"/>
                </a:rPr>
                <a:t>* cos (</a:t>
              </a:r>
              <a:r>
                <a:rPr lang="en-US" sz="2200" i="1" dirty="0" err="1">
                  <a:solidFill>
                    <a:schemeClr val="accent5"/>
                  </a:solidFill>
                  <a:latin typeface="Symbol" charset="2"/>
                  <a:ea typeface="Symbol" charset="2"/>
                  <a:cs typeface="Symbol" charset="2"/>
                </a:rPr>
                <a:t>w</a:t>
              </a:r>
              <a:r>
                <a:rPr lang="en-US" sz="2200" i="1" baseline="-25000" dirty="0" err="1">
                  <a:solidFill>
                    <a:schemeClr val="accent5"/>
                  </a:solidFill>
                  <a:latin typeface="Calibri" charset="0"/>
                  <a:ea typeface="Calibri" charset="0"/>
                  <a:cs typeface="Calibri" charset="0"/>
                </a:rPr>
                <a:t>DM</a:t>
              </a:r>
              <a:r>
                <a:rPr lang="en-US" sz="2200" i="1" baseline="-25000" dirty="0">
                  <a:solidFill>
                    <a:schemeClr val="accent5"/>
                  </a:solidFill>
                  <a:latin typeface="Calibri" charset="0"/>
                  <a:ea typeface="Calibri" charset="0"/>
                  <a:cs typeface="Calibri" charset="0"/>
                </a:rPr>
                <a:t> </a:t>
              </a:r>
              <a:r>
                <a:rPr lang="en-US" sz="2200" i="1" dirty="0">
                  <a:latin typeface="Calibri" charset="0"/>
                  <a:ea typeface="Calibri" charset="0"/>
                  <a:cs typeface="Calibri" charset="0"/>
                </a:rPr>
                <a:t>t</a:t>
              </a:r>
              <a:r>
                <a:rPr lang="en-US" sz="2200" dirty="0">
                  <a:latin typeface="Calibri" charset="0"/>
                  <a:ea typeface="Calibri" charset="0"/>
                  <a:cs typeface="Calibri" charset="0"/>
                </a:rPr>
                <a:t>)</a:t>
              </a:r>
            </a:p>
          </p:txBody>
        </p:sp>
      </p:grpSp>
      <p:sp>
        <p:nvSpPr>
          <p:cNvPr id="97" name="Rectangle 96"/>
          <p:cNvSpPr/>
          <p:nvPr/>
        </p:nvSpPr>
        <p:spPr>
          <a:xfrm>
            <a:off x="176229" y="759397"/>
            <a:ext cx="8848052" cy="830997"/>
          </a:xfrm>
          <a:prstGeom prst="rect">
            <a:avLst/>
          </a:prstGeom>
        </p:spPr>
        <p:txBody>
          <a:bodyPr wrap="square">
            <a:spAutoFit/>
          </a:bodyPr>
          <a:lstStyle/>
          <a:p>
            <a:pPr algn="ctr"/>
            <a:r>
              <a:rPr lang="en-US" sz="2300" i="1" dirty="0">
                <a:solidFill>
                  <a:schemeClr val="bg1"/>
                </a:solidFill>
              </a:rPr>
              <a:t>One theory of dark matter (DM) suggests that our galaxy is pervaded by a DM halo composed of </a:t>
            </a:r>
            <a:r>
              <a:rPr lang="en-US" sz="2300" i="1" dirty="0" err="1">
                <a:solidFill>
                  <a:schemeClr val="bg1"/>
                </a:solidFill>
              </a:rPr>
              <a:t>Bosonic</a:t>
            </a:r>
            <a:r>
              <a:rPr lang="en-US" sz="2300" i="1" dirty="0">
                <a:solidFill>
                  <a:schemeClr val="bg1"/>
                </a:solidFill>
              </a:rPr>
              <a:t>, ultralight particles. </a:t>
            </a:r>
          </a:p>
        </p:txBody>
      </p:sp>
      <p:sp>
        <p:nvSpPr>
          <p:cNvPr id="99" name="Text Box 45">
            <a:extLst>
              <a:ext uri="{FF2B5EF4-FFF2-40B4-BE49-F238E27FC236}">
                <a16:creationId xmlns:a16="http://schemas.microsoft.com/office/drawing/2014/main" id="{E10F6B65-6463-4489-8DA2-60F65FEF2C4C}"/>
              </a:ext>
            </a:extLst>
          </p:cNvPr>
          <p:cNvSpPr txBox="1">
            <a:spLocks noChangeArrowheads="1"/>
          </p:cNvSpPr>
          <p:nvPr/>
        </p:nvSpPr>
        <p:spPr bwMode="auto">
          <a:xfrm>
            <a:off x="0" y="6145465"/>
            <a:ext cx="4197931" cy="861774"/>
          </a:xfrm>
          <a:prstGeom prst="rect">
            <a:avLst/>
          </a:prstGeom>
          <a:noFill/>
          <a:ln w="9525">
            <a:noFill/>
            <a:miter lim="800000"/>
            <a:headEnd/>
            <a:tailEnd/>
          </a:ln>
        </p:spPr>
        <p:txBody>
          <a:bodyPr wrap="square">
            <a:spAutoFit/>
          </a:bodyPr>
          <a:lstStyle/>
          <a:p>
            <a:r>
              <a:rPr lang="en-US" sz="1000" i="1" dirty="0">
                <a:latin typeface="Helvetica" panose="020B0604020202020204" pitchFamily="34" charset="0"/>
                <a:cs typeface="Helvetica" panose="020B0604020202020204" pitchFamily="34" charset="0"/>
              </a:rPr>
              <a:t>A. </a:t>
            </a:r>
            <a:r>
              <a:rPr lang="en-US" sz="1000" i="1" dirty="0" err="1">
                <a:latin typeface="Helvetica" panose="020B0604020202020204" pitchFamily="34" charset="0"/>
                <a:cs typeface="Helvetica" panose="020B0604020202020204" pitchFamily="34" charset="0"/>
              </a:rPr>
              <a:t>Arvanataki</a:t>
            </a:r>
            <a:r>
              <a:rPr lang="en-US" sz="1000" i="1" dirty="0">
                <a:latin typeface="Helvetica" panose="020B0604020202020204" pitchFamily="34" charset="0"/>
                <a:cs typeface="Helvetica" panose="020B0604020202020204" pitchFamily="34" charset="0"/>
              </a:rPr>
              <a:t> et </a:t>
            </a:r>
            <a:r>
              <a:rPr lang="en-US" sz="1000" i="1" dirty="0" err="1">
                <a:latin typeface="Helvetica" panose="020B0604020202020204" pitchFamily="34" charset="0"/>
                <a:cs typeface="Helvetica" panose="020B0604020202020204" pitchFamily="34" charset="0"/>
              </a:rPr>
              <a:t>al.,Phys</a:t>
            </a:r>
            <a:r>
              <a:rPr lang="en-US" sz="1000" i="1" dirty="0">
                <a:latin typeface="Helvetica" panose="020B0604020202020204" pitchFamily="34" charset="0"/>
                <a:cs typeface="Helvetica" panose="020B0604020202020204" pitchFamily="34" charset="0"/>
              </a:rPr>
              <a:t>. Rev. D </a:t>
            </a:r>
            <a:r>
              <a:rPr lang="en-US" sz="1000" b="1" i="1" dirty="0">
                <a:latin typeface="Helvetica" panose="020B0604020202020204" pitchFamily="34" charset="0"/>
                <a:cs typeface="Helvetica" panose="020B0604020202020204" pitchFamily="34" charset="0"/>
              </a:rPr>
              <a:t>91</a:t>
            </a:r>
            <a:r>
              <a:rPr lang="en-US" sz="1000" i="1" dirty="0">
                <a:latin typeface="Helvetica" panose="020B0604020202020204" pitchFamily="34" charset="0"/>
                <a:cs typeface="Helvetica" panose="020B0604020202020204" pitchFamily="34" charset="0"/>
              </a:rPr>
              <a:t>, 015015 (2015)</a:t>
            </a:r>
          </a:p>
          <a:p>
            <a:r>
              <a:rPr lang="en-US" sz="1000" i="1" dirty="0">
                <a:latin typeface="Helvetica" panose="020B0604020202020204" pitchFamily="34" charset="0"/>
                <a:cs typeface="Helvetica" panose="020B0604020202020204" pitchFamily="34" charset="0"/>
              </a:rPr>
              <a:t>Y. V. Stadnik and V. V. </a:t>
            </a:r>
            <a:r>
              <a:rPr lang="en-US" sz="1000" i="1" dirty="0" err="1">
                <a:latin typeface="Helvetica" panose="020B0604020202020204" pitchFamily="34" charset="0"/>
                <a:cs typeface="Helvetica" panose="020B0604020202020204" pitchFamily="34" charset="0"/>
              </a:rPr>
              <a:t>Flambaum</a:t>
            </a:r>
            <a:r>
              <a:rPr lang="en-US" sz="1000" i="1" dirty="0">
                <a:latin typeface="Helvetica" panose="020B0604020202020204" pitchFamily="34" charset="0"/>
                <a:cs typeface="Helvetica" panose="020B0604020202020204" pitchFamily="34" charset="0"/>
              </a:rPr>
              <a:t>, Phys. Rev. Lett. </a:t>
            </a:r>
            <a:r>
              <a:rPr lang="en-US" sz="1000" b="1" i="1" dirty="0">
                <a:latin typeface="Helvetica" panose="020B0604020202020204" pitchFamily="34" charset="0"/>
                <a:cs typeface="Helvetica" panose="020B0604020202020204" pitchFamily="34" charset="0"/>
              </a:rPr>
              <a:t>115</a:t>
            </a:r>
            <a:r>
              <a:rPr lang="en-US" sz="1000" i="1" dirty="0">
                <a:latin typeface="Helvetica" panose="020B0604020202020204" pitchFamily="34" charset="0"/>
                <a:cs typeface="Helvetica" panose="020B0604020202020204" pitchFamily="34" charset="0"/>
              </a:rPr>
              <a:t>, 201301 (2015)</a:t>
            </a:r>
          </a:p>
          <a:p>
            <a:r>
              <a:rPr lang="en-US" sz="1000" i="1" dirty="0">
                <a:latin typeface="Helvetica" panose="020B0604020202020204" pitchFamily="34" charset="0"/>
                <a:cs typeface="Helvetica" panose="020B0604020202020204" pitchFamily="34" charset="0"/>
              </a:rPr>
              <a:t>A. </a:t>
            </a:r>
            <a:r>
              <a:rPr lang="en-US" sz="1000" i="1" dirty="0" err="1">
                <a:latin typeface="Helvetica" panose="020B0604020202020204" pitchFamily="34" charset="0"/>
                <a:cs typeface="Helvetica" panose="020B0604020202020204" pitchFamily="34" charset="0"/>
              </a:rPr>
              <a:t>Derevianko</a:t>
            </a:r>
            <a:r>
              <a:rPr lang="en-US" sz="1000" i="1" dirty="0">
                <a:latin typeface="Helvetica" panose="020B0604020202020204" pitchFamily="34" charset="0"/>
                <a:cs typeface="Helvetica" panose="020B0604020202020204" pitchFamily="34" charset="0"/>
              </a:rPr>
              <a:t> and M. </a:t>
            </a:r>
            <a:r>
              <a:rPr lang="en-US" sz="1000" i="1" dirty="0" err="1">
                <a:latin typeface="Helvetica" panose="020B0604020202020204" pitchFamily="34" charset="0"/>
                <a:cs typeface="Helvetica" panose="020B0604020202020204" pitchFamily="34" charset="0"/>
              </a:rPr>
              <a:t>Pospelov</a:t>
            </a:r>
            <a:r>
              <a:rPr lang="en-US" sz="1000" i="1" dirty="0">
                <a:latin typeface="Helvetica" panose="020B0604020202020204" pitchFamily="34" charset="0"/>
                <a:cs typeface="Helvetica" panose="020B0604020202020204" pitchFamily="34" charset="0"/>
              </a:rPr>
              <a:t>., </a:t>
            </a:r>
            <a:r>
              <a:rPr lang="fr-FR" sz="1000" i="1" dirty="0">
                <a:latin typeface="Helvetica" panose="020B0604020202020204" pitchFamily="34" charset="0"/>
                <a:cs typeface="Helvetica" panose="020B0604020202020204" pitchFamily="34" charset="0"/>
              </a:rPr>
              <a:t>Nature Phys. </a:t>
            </a:r>
            <a:r>
              <a:rPr lang="fr-FR" sz="1000" b="1" i="1" dirty="0">
                <a:latin typeface="Helvetica" panose="020B0604020202020204" pitchFamily="34" charset="0"/>
                <a:cs typeface="Helvetica" panose="020B0604020202020204" pitchFamily="34" charset="0"/>
              </a:rPr>
              <a:t>10</a:t>
            </a:r>
            <a:r>
              <a:rPr lang="fr-FR" sz="1000" i="1" dirty="0">
                <a:latin typeface="Helvetica" panose="020B0604020202020204" pitchFamily="34" charset="0"/>
                <a:cs typeface="Helvetica" panose="020B0604020202020204" pitchFamily="34" charset="0"/>
              </a:rPr>
              <a:t>, 933 (2014)</a:t>
            </a:r>
          </a:p>
          <a:p>
            <a:r>
              <a:rPr lang="en-US" sz="1000" i="1" dirty="0">
                <a:latin typeface="Helvetica" panose="020B0604020202020204" pitchFamily="34" charset="0"/>
                <a:cs typeface="Helvetica" panose="020B0604020202020204" pitchFamily="34" charset="0"/>
              </a:rPr>
              <a:t>Y. V. Stadnik and V. V. </a:t>
            </a:r>
            <a:r>
              <a:rPr lang="en-US" sz="1000" i="1" dirty="0" err="1">
                <a:latin typeface="Helvetica" panose="020B0604020202020204" pitchFamily="34" charset="0"/>
                <a:cs typeface="Helvetica" panose="020B0604020202020204" pitchFamily="34" charset="0"/>
              </a:rPr>
              <a:t>Flambaum</a:t>
            </a:r>
            <a:r>
              <a:rPr lang="en-US" sz="1000" i="1" dirty="0">
                <a:latin typeface="Helvetica" panose="020B0604020202020204" pitchFamily="34" charset="0"/>
                <a:cs typeface="Helvetica" panose="020B0604020202020204" pitchFamily="34" charset="0"/>
              </a:rPr>
              <a:t>, PRA </a:t>
            </a:r>
            <a:r>
              <a:rPr lang="en-US" sz="1000" b="1" i="1" dirty="0">
                <a:latin typeface="Helvetica" panose="020B0604020202020204" pitchFamily="34" charset="0"/>
                <a:cs typeface="Helvetica" panose="020B0604020202020204" pitchFamily="34" charset="0"/>
              </a:rPr>
              <a:t>93</a:t>
            </a:r>
            <a:r>
              <a:rPr lang="en-US" sz="1000" i="1" dirty="0">
                <a:latin typeface="Helvetica" panose="020B0604020202020204" pitchFamily="34" charset="0"/>
                <a:cs typeface="Helvetica" panose="020B0604020202020204" pitchFamily="34" charset="0"/>
              </a:rPr>
              <a:t>, 063630 (2016)</a:t>
            </a:r>
            <a:endParaRPr lang="de-DE" sz="1000" i="1" dirty="0">
              <a:solidFill>
                <a:srgbClr val="000000"/>
              </a:solidFill>
              <a:latin typeface="Helvetica" panose="020B0604020202020204" pitchFamily="34" charset="0"/>
              <a:ea typeface="新細明體" charset="-120"/>
              <a:cs typeface="Helvetica" panose="020B0604020202020204" pitchFamily="34" charset="0"/>
            </a:endParaRPr>
          </a:p>
          <a:p>
            <a:endParaRPr lang="en-US" sz="1000" i="1"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147160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7A5B9B5-AB23-C746-9553-94027500005D}"/>
              </a:ext>
            </a:extLst>
          </p:cNvPr>
          <p:cNvPicPr>
            <a:picLocks noChangeAspect="1"/>
          </p:cNvPicPr>
          <p:nvPr/>
        </p:nvPicPr>
        <p:blipFill>
          <a:blip r:embed="rId3"/>
          <a:stretch>
            <a:fillRect/>
          </a:stretch>
        </p:blipFill>
        <p:spPr>
          <a:xfrm>
            <a:off x="482903" y="1248110"/>
            <a:ext cx="7844692" cy="5139482"/>
          </a:xfrm>
          <a:prstGeom prst="rect">
            <a:avLst/>
          </a:prstGeom>
        </p:spPr>
      </p:pic>
      <p:sp>
        <p:nvSpPr>
          <p:cNvPr id="24" name="TextBox 23">
            <a:extLst>
              <a:ext uri="{FF2B5EF4-FFF2-40B4-BE49-F238E27FC236}">
                <a16:creationId xmlns:a16="http://schemas.microsoft.com/office/drawing/2014/main" id="{34B89BCD-BA1F-E643-817B-CA479D8766EA}"/>
              </a:ext>
            </a:extLst>
          </p:cNvPr>
          <p:cNvSpPr txBox="1"/>
          <p:nvPr/>
        </p:nvSpPr>
        <p:spPr>
          <a:xfrm>
            <a:off x="2982480" y="6045762"/>
            <a:ext cx="2836172" cy="335984"/>
          </a:xfrm>
          <a:prstGeom prst="rect">
            <a:avLst/>
          </a:prstGeom>
          <a:solidFill>
            <a:schemeClr val="bg1"/>
          </a:solidFill>
        </p:spPr>
        <p:txBody>
          <a:bodyPr wrap="none" rtlCol="0">
            <a:spAutoFit/>
          </a:bodyPr>
          <a:lstStyle/>
          <a:p>
            <a:r>
              <a:rPr lang="en-US" dirty="0"/>
              <a:t>Compton frequency, </a:t>
            </a:r>
            <a:r>
              <a:rPr lang="en-US" b="1" i="1" dirty="0" err="1">
                <a:latin typeface="Symbol" charset="2"/>
                <a:ea typeface="Symbol" charset="2"/>
                <a:cs typeface="Symbol" charset="2"/>
              </a:rPr>
              <a:t>w</a:t>
            </a:r>
            <a:r>
              <a:rPr lang="en-US" b="1" i="1" baseline="-25000" dirty="0" err="1"/>
              <a:t>DM</a:t>
            </a:r>
            <a:r>
              <a:rPr lang="en-US" dirty="0"/>
              <a:t> (log)</a:t>
            </a:r>
          </a:p>
        </p:txBody>
      </p:sp>
      <p:sp>
        <p:nvSpPr>
          <p:cNvPr id="25" name="TextBox 24">
            <a:extLst>
              <a:ext uri="{FF2B5EF4-FFF2-40B4-BE49-F238E27FC236}">
                <a16:creationId xmlns:a16="http://schemas.microsoft.com/office/drawing/2014/main" id="{89F52582-2384-4E41-A948-4294C0A345FE}"/>
              </a:ext>
            </a:extLst>
          </p:cNvPr>
          <p:cNvSpPr txBox="1"/>
          <p:nvPr/>
        </p:nvSpPr>
        <p:spPr>
          <a:xfrm rot="16200000">
            <a:off x="-151493" y="3631746"/>
            <a:ext cx="2430284" cy="348093"/>
          </a:xfrm>
          <a:prstGeom prst="rect">
            <a:avLst/>
          </a:prstGeom>
          <a:solidFill>
            <a:schemeClr val="bg1"/>
          </a:solidFill>
        </p:spPr>
        <p:txBody>
          <a:bodyPr wrap="none" rtlCol="0">
            <a:spAutoFit/>
          </a:bodyPr>
          <a:lstStyle/>
          <a:p>
            <a:r>
              <a:rPr lang="en-US" dirty="0"/>
              <a:t>Coupling strength, </a:t>
            </a:r>
            <a:r>
              <a:rPr lang="en-US" i="1" dirty="0"/>
              <a:t>d</a:t>
            </a:r>
            <a:r>
              <a:rPr lang="en-US" baseline="-25000" dirty="0"/>
              <a:t>e</a:t>
            </a:r>
            <a:r>
              <a:rPr lang="en-US" dirty="0"/>
              <a:t> (log)</a:t>
            </a:r>
          </a:p>
        </p:txBody>
      </p:sp>
      <p:sp>
        <p:nvSpPr>
          <p:cNvPr id="5" name="Right Arrow 4"/>
          <p:cNvSpPr/>
          <p:nvPr/>
        </p:nvSpPr>
        <p:spPr>
          <a:xfrm rot="5400000">
            <a:off x="-1544013" y="3439344"/>
            <a:ext cx="4241025" cy="603121"/>
          </a:xfrm>
          <a:prstGeom prst="rightArrow">
            <a:avLst/>
          </a:prstGeom>
          <a:gradFill flip="none" rotWithShape="1">
            <a:gsLst>
              <a:gs pos="0">
                <a:srgbClr val="AE1600"/>
              </a:gs>
              <a:gs pos="53000">
                <a:srgbClr val="D77383"/>
              </a:gs>
              <a:gs pos="100000">
                <a:srgbClr val="F8C4BF"/>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90F26661-021C-FF46-B2CB-CB82238F22D2}"/>
              </a:ext>
            </a:extLst>
          </p:cNvPr>
          <p:cNvSpPr txBox="1"/>
          <p:nvPr/>
        </p:nvSpPr>
        <p:spPr>
          <a:xfrm rot="16200000">
            <a:off x="-1152785" y="3636937"/>
            <a:ext cx="3420931" cy="400110"/>
          </a:xfrm>
          <a:prstGeom prst="rect">
            <a:avLst/>
          </a:prstGeom>
          <a:noFill/>
        </p:spPr>
        <p:txBody>
          <a:bodyPr wrap="square" rtlCol="0">
            <a:spAutoFit/>
          </a:bodyPr>
          <a:lstStyle/>
          <a:p>
            <a:pPr algn="ctr"/>
            <a:r>
              <a:rPr lang="en-US" sz="2000">
                <a:solidFill>
                  <a:schemeClr val="bg1"/>
                </a:solidFill>
              </a:rPr>
              <a:t>Decreasing DM Coupling </a:t>
            </a:r>
            <a:endParaRPr lang="en-US" sz="2000" dirty="0">
              <a:solidFill>
                <a:schemeClr val="bg1"/>
              </a:solidFill>
            </a:endParaRPr>
          </a:p>
        </p:txBody>
      </p:sp>
      <p:sp>
        <p:nvSpPr>
          <p:cNvPr id="22" name="Right Arrow 21"/>
          <p:cNvSpPr/>
          <p:nvPr/>
        </p:nvSpPr>
        <p:spPr>
          <a:xfrm rot="10800000">
            <a:off x="1483040" y="6328210"/>
            <a:ext cx="6150162" cy="579829"/>
          </a:xfrm>
          <a:prstGeom prst="rightArrow">
            <a:avLst/>
          </a:prstGeom>
          <a:gradFill flip="none" rotWithShape="1">
            <a:gsLst>
              <a:gs pos="0">
                <a:srgbClr val="0070C0"/>
              </a:gs>
              <a:gs pos="50000">
                <a:schemeClr val="accent1">
                  <a:lumMod val="60000"/>
                  <a:lumOff val="40000"/>
                </a:schemeClr>
              </a:gs>
              <a:gs pos="100000">
                <a:schemeClr val="accent1">
                  <a:lumMod val="20000"/>
                  <a:lumOff val="80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1D14356C-169C-4643-88F1-D5B1546D9860}"/>
              </a:ext>
            </a:extLst>
          </p:cNvPr>
          <p:cNvSpPr txBox="1"/>
          <p:nvPr/>
        </p:nvSpPr>
        <p:spPr>
          <a:xfrm>
            <a:off x="2721652" y="6410768"/>
            <a:ext cx="3420931" cy="400110"/>
          </a:xfrm>
          <a:prstGeom prst="rect">
            <a:avLst/>
          </a:prstGeom>
          <a:noFill/>
        </p:spPr>
        <p:txBody>
          <a:bodyPr wrap="square" rtlCol="0">
            <a:spAutoFit/>
          </a:bodyPr>
          <a:lstStyle/>
          <a:p>
            <a:pPr algn="ctr"/>
            <a:r>
              <a:rPr lang="en-US" sz="2000" dirty="0">
                <a:solidFill>
                  <a:schemeClr val="bg1"/>
                </a:solidFill>
              </a:rPr>
              <a:t>Decreasing DM Mass</a:t>
            </a:r>
          </a:p>
        </p:txBody>
      </p:sp>
      <p:cxnSp>
        <p:nvCxnSpPr>
          <p:cNvPr id="13" name="Straight Connector 12"/>
          <p:cNvCxnSpPr/>
          <p:nvPr/>
        </p:nvCxnSpPr>
        <p:spPr>
          <a:xfrm>
            <a:off x="1483041" y="2476947"/>
            <a:ext cx="60551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966116" y="1770465"/>
            <a:ext cx="2686505" cy="369332"/>
          </a:xfrm>
          <a:prstGeom prst="rect">
            <a:avLst/>
          </a:prstGeom>
          <a:solidFill>
            <a:srgbClr val="E0CAC1"/>
          </a:solidFill>
        </p:spPr>
        <p:txBody>
          <a:bodyPr wrap="none" rtlCol="0">
            <a:spAutoFit/>
          </a:bodyPr>
          <a:lstStyle/>
          <a:p>
            <a:r>
              <a:rPr lang="en-US" dirty="0"/>
              <a:t>Equivalence Principle Tests</a:t>
            </a:r>
          </a:p>
        </p:txBody>
      </p:sp>
      <p:sp>
        <p:nvSpPr>
          <p:cNvPr id="33" name="Freeform 32"/>
          <p:cNvSpPr/>
          <p:nvPr/>
        </p:nvSpPr>
        <p:spPr>
          <a:xfrm>
            <a:off x="1494916" y="2536324"/>
            <a:ext cx="4868883" cy="2956956"/>
          </a:xfrm>
          <a:custGeom>
            <a:avLst/>
            <a:gdLst>
              <a:gd name="connsiteX0" fmla="*/ 11875 w 4868883"/>
              <a:gd name="connsiteY0" fmla="*/ 1567543 h 2956956"/>
              <a:gd name="connsiteX1" fmla="*/ 0 w 4868883"/>
              <a:gd name="connsiteY1" fmla="*/ 2541319 h 2956956"/>
              <a:gd name="connsiteX2" fmla="*/ 368135 w 4868883"/>
              <a:gd name="connsiteY2" fmla="*/ 2838203 h 2956956"/>
              <a:gd name="connsiteX3" fmla="*/ 581891 w 4868883"/>
              <a:gd name="connsiteY3" fmla="*/ 2933205 h 2956956"/>
              <a:gd name="connsiteX4" fmla="*/ 581891 w 4868883"/>
              <a:gd name="connsiteY4" fmla="*/ 2933205 h 2956956"/>
              <a:gd name="connsiteX5" fmla="*/ 724395 w 4868883"/>
              <a:gd name="connsiteY5" fmla="*/ 2956956 h 2956956"/>
              <a:gd name="connsiteX6" fmla="*/ 926275 w 4868883"/>
              <a:gd name="connsiteY6" fmla="*/ 2826327 h 2956956"/>
              <a:gd name="connsiteX7" fmla="*/ 1045029 w 4868883"/>
              <a:gd name="connsiteY7" fmla="*/ 2683823 h 2956956"/>
              <a:gd name="connsiteX8" fmla="*/ 1128156 w 4868883"/>
              <a:gd name="connsiteY8" fmla="*/ 2517569 h 2956956"/>
              <a:gd name="connsiteX9" fmla="*/ 1235034 w 4868883"/>
              <a:gd name="connsiteY9" fmla="*/ 2517569 h 2956956"/>
              <a:gd name="connsiteX10" fmla="*/ 1377538 w 4868883"/>
              <a:gd name="connsiteY10" fmla="*/ 2375065 h 2956956"/>
              <a:gd name="connsiteX11" fmla="*/ 1377538 w 4868883"/>
              <a:gd name="connsiteY11" fmla="*/ 2375065 h 2956956"/>
              <a:gd name="connsiteX12" fmla="*/ 1377538 w 4868883"/>
              <a:gd name="connsiteY12" fmla="*/ 2375065 h 2956956"/>
              <a:gd name="connsiteX13" fmla="*/ 1710047 w 4868883"/>
              <a:gd name="connsiteY13" fmla="*/ 2161309 h 2956956"/>
              <a:gd name="connsiteX14" fmla="*/ 1900052 w 4868883"/>
              <a:gd name="connsiteY14" fmla="*/ 2078182 h 2956956"/>
              <a:gd name="connsiteX15" fmla="*/ 2220686 w 4868883"/>
              <a:gd name="connsiteY15" fmla="*/ 1793174 h 2956956"/>
              <a:gd name="connsiteX16" fmla="*/ 2565070 w 4868883"/>
              <a:gd name="connsiteY16" fmla="*/ 1555667 h 2956956"/>
              <a:gd name="connsiteX17" fmla="*/ 2731325 w 4868883"/>
              <a:gd name="connsiteY17" fmla="*/ 1436914 h 2956956"/>
              <a:gd name="connsiteX18" fmla="*/ 2921330 w 4868883"/>
              <a:gd name="connsiteY18" fmla="*/ 1353787 h 2956956"/>
              <a:gd name="connsiteX19" fmla="*/ 3194462 w 4868883"/>
              <a:gd name="connsiteY19" fmla="*/ 1211283 h 2956956"/>
              <a:gd name="connsiteX20" fmla="*/ 3491345 w 4868883"/>
              <a:gd name="connsiteY20" fmla="*/ 1068779 h 2956956"/>
              <a:gd name="connsiteX21" fmla="*/ 3906982 w 4868883"/>
              <a:gd name="connsiteY21" fmla="*/ 771896 h 2956956"/>
              <a:gd name="connsiteX22" fmla="*/ 4868883 w 4868883"/>
              <a:gd name="connsiteY22" fmla="*/ 0 h 2956956"/>
              <a:gd name="connsiteX23" fmla="*/ 4073236 w 4868883"/>
              <a:gd name="connsiteY23" fmla="*/ 510639 h 2956956"/>
              <a:gd name="connsiteX24" fmla="*/ 3859481 w 4868883"/>
              <a:gd name="connsiteY24" fmla="*/ 546265 h 2956956"/>
              <a:gd name="connsiteX25" fmla="*/ 3598223 w 4868883"/>
              <a:gd name="connsiteY25" fmla="*/ 807522 h 2956956"/>
              <a:gd name="connsiteX26" fmla="*/ 3455719 w 4868883"/>
              <a:gd name="connsiteY26" fmla="*/ 831273 h 2956956"/>
              <a:gd name="connsiteX27" fmla="*/ 2838203 w 4868883"/>
              <a:gd name="connsiteY27" fmla="*/ 439387 h 2956956"/>
              <a:gd name="connsiteX28" fmla="*/ 2838203 w 4868883"/>
              <a:gd name="connsiteY28" fmla="*/ 1140031 h 2956956"/>
              <a:gd name="connsiteX29" fmla="*/ 1235034 w 4868883"/>
              <a:gd name="connsiteY29" fmla="*/ 2339439 h 2956956"/>
              <a:gd name="connsiteX30" fmla="*/ 1033153 w 4868883"/>
              <a:gd name="connsiteY30" fmla="*/ 2291938 h 2956956"/>
              <a:gd name="connsiteX31" fmla="*/ 475013 w 4868883"/>
              <a:gd name="connsiteY31" fmla="*/ 1923803 h 2956956"/>
              <a:gd name="connsiteX32" fmla="*/ 11875 w 4868883"/>
              <a:gd name="connsiteY32" fmla="*/ 1567543 h 29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868883" h="2956956">
                <a:moveTo>
                  <a:pt x="11875" y="1567543"/>
                </a:moveTo>
                <a:lnTo>
                  <a:pt x="0" y="2541319"/>
                </a:lnTo>
                <a:lnTo>
                  <a:pt x="368135" y="2838203"/>
                </a:lnTo>
                <a:lnTo>
                  <a:pt x="581891" y="2933205"/>
                </a:lnTo>
                <a:lnTo>
                  <a:pt x="581891" y="2933205"/>
                </a:lnTo>
                <a:lnTo>
                  <a:pt x="724395" y="2956956"/>
                </a:lnTo>
                <a:lnTo>
                  <a:pt x="926275" y="2826327"/>
                </a:lnTo>
                <a:lnTo>
                  <a:pt x="1045029" y="2683823"/>
                </a:lnTo>
                <a:lnTo>
                  <a:pt x="1128156" y="2517569"/>
                </a:lnTo>
                <a:lnTo>
                  <a:pt x="1235034" y="2517569"/>
                </a:lnTo>
                <a:lnTo>
                  <a:pt x="1377538" y="2375065"/>
                </a:lnTo>
                <a:lnTo>
                  <a:pt x="1377538" y="2375065"/>
                </a:lnTo>
                <a:lnTo>
                  <a:pt x="1377538" y="2375065"/>
                </a:lnTo>
                <a:lnTo>
                  <a:pt x="1710047" y="2161309"/>
                </a:lnTo>
                <a:lnTo>
                  <a:pt x="1900052" y="2078182"/>
                </a:lnTo>
                <a:lnTo>
                  <a:pt x="2220686" y="1793174"/>
                </a:lnTo>
                <a:lnTo>
                  <a:pt x="2565070" y="1555667"/>
                </a:lnTo>
                <a:lnTo>
                  <a:pt x="2731325" y="1436914"/>
                </a:lnTo>
                <a:lnTo>
                  <a:pt x="2921330" y="1353787"/>
                </a:lnTo>
                <a:lnTo>
                  <a:pt x="3194462" y="1211283"/>
                </a:lnTo>
                <a:lnTo>
                  <a:pt x="3491345" y="1068779"/>
                </a:lnTo>
                <a:lnTo>
                  <a:pt x="3906982" y="771896"/>
                </a:lnTo>
                <a:lnTo>
                  <a:pt x="4868883" y="0"/>
                </a:lnTo>
                <a:lnTo>
                  <a:pt x="4073236" y="510639"/>
                </a:lnTo>
                <a:lnTo>
                  <a:pt x="3859481" y="546265"/>
                </a:lnTo>
                <a:lnTo>
                  <a:pt x="3598223" y="807522"/>
                </a:lnTo>
                <a:lnTo>
                  <a:pt x="3455719" y="831273"/>
                </a:lnTo>
                <a:lnTo>
                  <a:pt x="2838203" y="439387"/>
                </a:lnTo>
                <a:lnTo>
                  <a:pt x="2838203" y="1140031"/>
                </a:lnTo>
                <a:lnTo>
                  <a:pt x="1235034" y="2339439"/>
                </a:lnTo>
                <a:lnTo>
                  <a:pt x="1033153" y="2291938"/>
                </a:lnTo>
                <a:lnTo>
                  <a:pt x="475013" y="1923803"/>
                </a:lnTo>
                <a:lnTo>
                  <a:pt x="11875" y="1567543"/>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a:off x="2456817" y="2468087"/>
            <a:ext cx="4524499" cy="3048945"/>
          </a:xfrm>
          <a:custGeom>
            <a:avLst/>
            <a:gdLst>
              <a:gd name="connsiteX0" fmla="*/ 0 w 4524499"/>
              <a:gd name="connsiteY0" fmla="*/ 2885704 h 3063834"/>
              <a:gd name="connsiteX1" fmla="*/ 261257 w 4524499"/>
              <a:gd name="connsiteY1" fmla="*/ 3063834 h 3063834"/>
              <a:gd name="connsiteX2" fmla="*/ 451263 w 4524499"/>
              <a:gd name="connsiteY2" fmla="*/ 3040083 h 3063834"/>
              <a:gd name="connsiteX3" fmla="*/ 665018 w 4524499"/>
              <a:gd name="connsiteY3" fmla="*/ 2826328 h 3063834"/>
              <a:gd name="connsiteX4" fmla="*/ 665018 w 4524499"/>
              <a:gd name="connsiteY4" fmla="*/ 2826328 h 3063834"/>
              <a:gd name="connsiteX5" fmla="*/ 783772 w 4524499"/>
              <a:gd name="connsiteY5" fmla="*/ 2814452 h 3063834"/>
              <a:gd name="connsiteX6" fmla="*/ 783772 w 4524499"/>
              <a:gd name="connsiteY6" fmla="*/ 2814452 h 3063834"/>
              <a:gd name="connsiteX7" fmla="*/ 843148 w 4524499"/>
              <a:gd name="connsiteY7" fmla="*/ 2624447 h 3063834"/>
              <a:gd name="connsiteX8" fmla="*/ 866899 w 4524499"/>
              <a:gd name="connsiteY8" fmla="*/ 2671948 h 3063834"/>
              <a:gd name="connsiteX9" fmla="*/ 866899 w 4524499"/>
              <a:gd name="connsiteY9" fmla="*/ 2671948 h 3063834"/>
              <a:gd name="connsiteX10" fmla="*/ 950026 w 4524499"/>
              <a:gd name="connsiteY10" fmla="*/ 2731325 h 3063834"/>
              <a:gd name="connsiteX11" fmla="*/ 961902 w 4524499"/>
              <a:gd name="connsiteY11" fmla="*/ 2612572 h 3063834"/>
              <a:gd name="connsiteX12" fmla="*/ 1128156 w 4524499"/>
              <a:gd name="connsiteY12" fmla="*/ 2470068 h 3063834"/>
              <a:gd name="connsiteX13" fmla="*/ 1128156 w 4524499"/>
              <a:gd name="connsiteY13" fmla="*/ 2470068 h 3063834"/>
              <a:gd name="connsiteX14" fmla="*/ 1128156 w 4524499"/>
              <a:gd name="connsiteY14" fmla="*/ 2470068 h 3063834"/>
              <a:gd name="connsiteX15" fmla="*/ 1199408 w 4524499"/>
              <a:gd name="connsiteY15" fmla="*/ 2541320 h 3063834"/>
              <a:gd name="connsiteX16" fmla="*/ 1270660 w 4524499"/>
              <a:gd name="connsiteY16" fmla="*/ 2208811 h 3063834"/>
              <a:gd name="connsiteX17" fmla="*/ 1318161 w 4524499"/>
              <a:gd name="connsiteY17" fmla="*/ 2375065 h 3063834"/>
              <a:gd name="connsiteX18" fmla="*/ 1377538 w 4524499"/>
              <a:gd name="connsiteY18" fmla="*/ 2303813 h 3063834"/>
              <a:gd name="connsiteX19" fmla="*/ 1413164 w 4524499"/>
              <a:gd name="connsiteY19" fmla="*/ 1995055 h 3063834"/>
              <a:gd name="connsiteX20" fmla="*/ 1448790 w 4524499"/>
              <a:gd name="connsiteY20" fmla="*/ 2315689 h 3063834"/>
              <a:gd name="connsiteX21" fmla="*/ 1508167 w 4524499"/>
              <a:gd name="connsiteY21" fmla="*/ 2185060 h 3063834"/>
              <a:gd name="connsiteX22" fmla="*/ 1555668 w 4524499"/>
              <a:gd name="connsiteY22" fmla="*/ 2244437 h 3063834"/>
              <a:gd name="connsiteX23" fmla="*/ 1662546 w 4524499"/>
              <a:gd name="connsiteY23" fmla="*/ 2078182 h 3063834"/>
              <a:gd name="connsiteX24" fmla="*/ 1662546 w 4524499"/>
              <a:gd name="connsiteY24" fmla="*/ 2078182 h 3063834"/>
              <a:gd name="connsiteX25" fmla="*/ 1686296 w 4524499"/>
              <a:gd name="connsiteY25" fmla="*/ 2149434 h 3063834"/>
              <a:gd name="connsiteX26" fmla="*/ 1757548 w 4524499"/>
              <a:gd name="connsiteY26" fmla="*/ 1983180 h 3063834"/>
              <a:gd name="connsiteX27" fmla="*/ 1840676 w 4524499"/>
              <a:gd name="connsiteY27" fmla="*/ 1971304 h 3063834"/>
              <a:gd name="connsiteX28" fmla="*/ 1852551 w 4524499"/>
              <a:gd name="connsiteY28" fmla="*/ 2101933 h 3063834"/>
              <a:gd name="connsiteX29" fmla="*/ 1876302 w 4524499"/>
              <a:gd name="connsiteY29" fmla="*/ 1923803 h 3063834"/>
              <a:gd name="connsiteX30" fmla="*/ 1947554 w 4524499"/>
              <a:gd name="connsiteY30" fmla="*/ 1923803 h 3063834"/>
              <a:gd name="connsiteX31" fmla="*/ 1947554 w 4524499"/>
              <a:gd name="connsiteY31" fmla="*/ 1923803 h 3063834"/>
              <a:gd name="connsiteX32" fmla="*/ 1947554 w 4524499"/>
              <a:gd name="connsiteY32" fmla="*/ 1923803 h 3063834"/>
              <a:gd name="connsiteX33" fmla="*/ 1947554 w 4524499"/>
              <a:gd name="connsiteY33" fmla="*/ 1852551 h 3063834"/>
              <a:gd name="connsiteX34" fmla="*/ 1947554 w 4524499"/>
              <a:gd name="connsiteY34" fmla="*/ 1852551 h 3063834"/>
              <a:gd name="connsiteX35" fmla="*/ 2066307 w 4524499"/>
              <a:gd name="connsiteY35" fmla="*/ 1816925 h 3063834"/>
              <a:gd name="connsiteX36" fmla="*/ 2113808 w 4524499"/>
              <a:gd name="connsiteY36" fmla="*/ 1911928 h 3063834"/>
              <a:gd name="connsiteX37" fmla="*/ 2173185 w 4524499"/>
              <a:gd name="connsiteY37" fmla="*/ 1864426 h 3063834"/>
              <a:gd name="connsiteX38" fmla="*/ 2196935 w 4524499"/>
              <a:gd name="connsiteY38" fmla="*/ 1733798 h 3063834"/>
              <a:gd name="connsiteX39" fmla="*/ 2280063 w 4524499"/>
              <a:gd name="connsiteY39" fmla="*/ 1757548 h 3063834"/>
              <a:gd name="connsiteX40" fmla="*/ 2327564 w 4524499"/>
              <a:gd name="connsiteY40" fmla="*/ 1543793 h 3063834"/>
              <a:gd name="connsiteX41" fmla="*/ 2386941 w 4524499"/>
              <a:gd name="connsiteY41" fmla="*/ 1733798 h 3063834"/>
              <a:gd name="connsiteX42" fmla="*/ 2434442 w 4524499"/>
              <a:gd name="connsiteY42" fmla="*/ 1472541 h 3063834"/>
              <a:gd name="connsiteX43" fmla="*/ 2660073 w 4524499"/>
              <a:gd name="connsiteY43" fmla="*/ 1318161 h 3063834"/>
              <a:gd name="connsiteX44" fmla="*/ 2778826 w 4524499"/>
              <a:gd name="connsiteY44" fmla="*/ 1282535 h 3063834"/>
              <a:gd name="connsiteX45" fmla="*/ 2778826 w 4524499"/>
              <a:gd name="connsiteY45" fmla="*/ 1377538 h 3063834"/>
              <a:gd name="connsiteX46" fmla="*/ 2873829 w 4524499"/>
              <a:gd name="connsiteY46" fmla="*/ 1092530 h 3063834"/>
              <a:gd name="connsiteX47" fmla="*/ 2933205 w 4524499"/>
              <a:gd name="connsiteY47" fmla="*/ 1223159 h 3063834"/>
              <a:gd name="connsiteX48" fmla="*/ 3028208 w 4524499"/>
              <a:gd name="connsiteY48" fmla="*/ 1068780 h 3063834"/>
              <a:gd name="connsiteX49" fmla="*/ 3158837 w 4524499"/>
              <a:gd name="connsiteY49" fmla="*/ 1163782 h 3063834"/>
              <a:gd name="connsiteX50" fmla="*/ 3218213 w 4524499"/>
              <a:gd name="connsiteY50" fmla="*/ 950026 h 3063834"/>
              <a:gd name="connsiteX51" fmla="*/ 3218213 w 4524499"/>
              <a:gd name="connsiteY51" fmla="*/ 950026 h 3063834"/>
              <a:gd name="connsiteX52" fmla="*/ 3336967 w 4524499"/>
              <a:gd name="connsiteY52" fmla="*/ 843148 h 3063834"/>
              <a:gd name="connsiteX53" fmla="*/ 3420094 w 4524499"/>
              <a:gd name="connsiteY53" fmla="*/ 950026 h 3063834"/>
              <a:gd name="connsiteX54" fmla="*/ 3443844 w 4524499"/>
              <a:gd name="connsiteY54" fmla="*/ 819398 h 3063834"/>
              <a:gd name="connsiteX55" fmla="*/ 3610099 w 4524499"/>
              <a:gd name="connsiteY55" fmla="*/ 688769 h 3063834"/>
              <a:gd name="connsiteX56" fmla="*/ 3621974 w 4524499"/>
              <a:gd name="connsiteY56" fmla="*/ 843148 h 3063834"/>
              <a:gd name="connsiteX57" fmla="*/ 3657600 w 4524499"/>
              <a:gd name="connsiteY57" fmla="*/ 676894 h 3063834"/>
              <a:gd name="connsiteX58" fmla="*/ 4500748 w 4524499"/>
              <a:gd name="connsiteY58" fmla="*/ 35626 h 3063834"/>
              <a:gd name="connsiteX59" fmla="*/ 4524499 w 4524499"/>
              <a:gd name="connsiteY59" fmla="*/ 0 h 3063834"/>
              <a:gd name="connsiteX60" fmla="*/ 4037611 w 4524499"/>
              <a:gd name="connsiteY60" fmla="*/ 0 h 3063834"/>
              <a:gd name="connsiteX61" fmla="*/ 2493818 w 4524499"/>
              <a:gd name="connsiteY61" fmla="*/ 1163782 h 3063834"/>
              <a:gd name="connsiteX62" fmla="*/ 534390 w 4524499"/>
              <a:gd name="connsiteY62" fmla="*/ 2375065 h 3063834"/>
              <a:gd name="connsiteX63" fmla="*/ 534390 w 4524499"/>
              <a:gd name="connsiteY63" fmla="*/ 2375065 h 3063834"/>
              <a:gd name="connsiteX64" fmla="*/ 486889 w 4524499"/>
              <a:gd name="connsiteY64" fmla="*/ 2517569 h 3063834"/>
              <a:gd name="connsiteX65" fmla="*/ 427512 w 4524499"/>
              <a:gd name="connsiteY65" fmla="*/ 2410691 h 3063834"/>
              <a:gd name="connsiteX66" fmla="*/ 261257 w 4524499"/>
              <a:gd name="connsiteY66" fmla="*/ 2576946 h 3063834"/>
              <a:gd name="connsiteX67" fmla="*/ 142504 w 4524499"/>
              <a:gd name="connsiteY67" fmla="*/ 2553195 h 3063834"/>
              <a:gd name="connsiteX68" fmla="*/ 0 w 4524499"/>
              <a:gd name="connsiteY68" fmla="*/ 2885704 h 3063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524499" h="3063834">
                <a:moveTo>
                  <a:pt x="0" y="2885704"/>
                </a:moveTo>
                <a:lnTo>
                  <a:pt x="261257" y="3063834"/>
                </a:lnTo>
                <a:lnTo>
                  <a:pt x="451263" y="3040083"/>
                </a:lnTo>
                <a:lnTo>
                  <a:pt x="665018" y="2826328"/>
                </a:lnTo>
                <a:lnTo>
                  <a:pt x="665018" y="2826328"/>
                </a:lnTo>
                <a:lnTo>
                  <a:pt x="783772" y="2814452"/>
                </a:lnTo>
                <a:lnTo>
                  <a:pt x="783772" y="2814452"/>
                </a:lnTo>
                <a:lnTo>
                  <a:pt x="843148" y="2624447"/>
                </a:lnTo>
                <a:lnTo>
                  <a:pt x="866899" y="2671948"/>
                </a:lnTo>
                <a:lnTo>
                  <a:pt x="866899" y="2671948"/>
                </a:lnTo>
                <a:lnTo>
                  <a:pt x="950026" y="2731325"/>
                </a:lnTo>
                <a:lnTo>
                  <a:pt x="961902" y="2612572"/>
                </a:lnTo>
                <a:lnTo>
                  <a:pt x="1128156" y="2470068"/>
                </a:lnTo>
                <a:lnTo>
                  <a:pt x="1128156" y="2470068"/>
                </a:lnTo>
                <a:lnTo>
                  <a:pt x="1128156" y="2470068"/>
                </a:lnTo>
                <a:lnTo>
                  <a:pt x="1199408" y="2541320"/>
                </a:lnTo>
                <a:lnTo>
                  <a:pt x="1270660" y="2208811"/>
                </a:lnTo>
                <a:lnTo>
                  <a:pt x="1318161" y="2375065"/>
                </a:lnTo>
                <a:lnTo>
                  <a:pt x="1377538" y="2303813"/>
                </a:lnTo>
                <a:lnTo>
                  <a:pt x="1413164" y="1995055"/>
                </a:lnTo>
                <a:lnTo>
                  <a:pt x="1448790" y="2315689"/>
                </a:lnTo>
                <a:lnTo>
                  <a:pt x="1508167" y="2185060"/>
                </a:lnTo>
                <a:lnTo>
                  <a:pt x="1555668" y="2244437"/>
                </a:lnTo>
                <a:lnTo>
                  <a:pt x="1662546" y="2078182"/>
                </a:lnTo>
                <a:lnTo>
                  <a:pt x="1662546" y="2078182"/>
                </a:lnTo>
                <a:lnTo>
                  <a:pt x="1686296" y="2149434"/>
                </a:lnTo>
                <a:lnTo>
                  <a:pt x="1757548" y="1983180"/>
                </a:lnTo>
                <a:lnTo>
                  <a:pt x="1840676" y="1971304"/>
                </a:lnTo>
                <a:lnTo>
                  <a:pt x="1852551" y="2101933"/>
                </a:lnTo>
                <a:lnTo>
                  <a:pt x="1876302" y="1923803"/>
                </a:lnTo>
                <a:lnTo>
                  <a:pt x="1947554" y="1923803"/>
                </a:lnTo>
                <a:lnTo>
                  <a:pt x="1947554" y="1923803"/>
                </a:lnTo>
                <a:lnTo>
                  <a:pt x="1947554" y="1923803"/>
                </a:lnTo>
                <a:lnTo>
                  <a:pt x="1947554" y="1852551"/>
                </a:lnTo>
                <a:lnTo>
                  <a:pt x="1947554" y="1852551"/>
                </a:lnTo>
                <a:lnTo>
                  <a:pt x="2066307" y="1816925"/>
                </a:lnTo>
                <a:lnTo>
                  <a:pt x="2113808" y="1911928"/>
                </a:lnTo>
                <a:lnTo>
                  <a:pt x="2173185" y="1864426"/>
                </a:lnTo>
                <a:lnTo>
                  <a:pt x="2196935" y="1733798"/>
                </a:lnTo>
                <a:lnTo>
                  <a:pt x="2280063" y="1757548"/>
                </a:lnTo>
                <a:lnTo>
                  <a:pt x="2327564" y="1543793"/>
                </a:lnTo>
                <a:lnTo>
                  <a:pt x="2386941" y="1733798"/>
                </a:lnTo>
                <a:lnTo>
                  <a:pt x="2434442" y="1472541"/>
                </a:lnTo>
                <a:lnTo>
                  <a:pt x="2660073" y="1318161"/>
                </a:lnTo>
                <a:lnTo>
                  <a:pt x="2778826" y="1282535"/>
                </a:lnTo>
                <a:lnTo>
                  <a:pt x="2778826" y="1377538"/>
                </a:lnTo>
                <a:lnTo>
                  <a:pt x="2873829" y="1092530"/>
                </a:lnTo>
                <a:lnTo>
                  <a:pt x="2933205" y="1223159"/>
                </a:lnTo>
                <a:lnTo>
                  <a:pt x="3028208" y="1068780"/>
                </a:lnTo>
                <a:lnTo>
                  <a:pt x="3158837" y="1163782"/>
                </a:lnTo>
                <a:lnTo>
                  <a:pt x="3218213" y="950026"/>
                </a:lnTo>
                <a:lnTo>
                  <a:pt x="3218213" y="950026"/>
                </a:lnTo>
                <a:lnTo>
                  <a:pt x="3336967" y="843148"/>
                </a:lnTo>
                <a:lnTo>
                  <a:pt x="3420094" y="950026"/>
                </a:lnTo>
                <a:lnTo>
                  <a:pt x="3443844" y="819398"/>
                </a:lnTo>
                <a:lnTo>
                  <a:pt x="3610099" y="688769"/>
                </a:lnTo>
                <a:lnTo>
                  <a:pt x="3621974" y="843148"/>
                </a:lnTo>
                <a:lnTo>
                  <a:pt x="3657600" y="676894"/>
                </a:lnTo>
                <a:lnTo>
                  <a:pt x="4500748" y="35626"/>
                </a:lnTo>
                <a:lnTo>
                  <a:pt x="4524499" y="0"/>
                </a:lnTo>
                <a:lnTo>
                  <a:pt x="4037611" y="0"/>
                </a:lnTo>
                <a:lnTo>
                  <a:pt x="2493818" y="1163782"/>
                </a:lnTo>
                <a:lnTo>
                  <a:pt x="534390" y="2375065"/>
                </a:lnTo>
                <a:lnTo>
                  <a:pt x="534390" y="2375065"/>
                </a:lnTo>
                <a:lnTo>
                  <a:pt x="486889" y="2517569"/>
                </a:lnTo>
                <a:lnTo>
                  <a:pt x="427512" y="2410691"/>
                </a:lnTo>
                <a:lnTo>
                  <a:pt x="261257" y="2576946"/>
                </a:lnTo>
                <a:lnTo>
                  <a:pt x="142504" y="2553195"/>
                </a:lnTo>
                <a:lnTo>
                  <a:pt x="0" y="2885704"/>
                </a:lnTo>
                <a:close/>
              </a:path>
            </a:pathLst>
          </a:custGeom>
          <a:solidFill>
            <a:srgbClr val="36B052">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4">
            <a:extLst>
              <a:ext uri="{FF2B5EF4-FFF2-40B4-BE49-F238E27FC236}">
                <a16:creationId xmlns:a16="http://schemas.microsoft.com/office/drawing/2014/main" id="{E8CF9686-4191-4729-9F12-6EE05577BE6F}"/>
              </a:ext>
            </a:extLst>
          </p:cNvPr>
          <p:cNvSpPr txBox="1"/>
          <p:nvPr/>
        </p:nvSpPr>
        <p:spPr>
          <a:xfrm>
            <a:off x="3091245" y="2107662"/>
            <a:ext cx="2402774" cy="261610"/>
          </a:xfrm>
          <a:prstGeom prst="rect">
            <a:avLst/>
          </a:prstGeom>
          <a:solidFill>
            <a:srgbClr val="E0CAC1"/>
          </a:solid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b="1" i="1" dirty="0"/>
              <a:t>Tilburg et al., PRL 115, 011802 (</a:t>
            </a:r>
            <a:r>
              <a:rPr lang="en-US" sz="1100" b="1" i="1"/>
              <a:t>2015) </a:t>
            </a:r>
            <a:endParaRPr lang="en-US" sz="1100" b="1" i="1" dirty="0"/>
          </a:p>
        </p:txBody>
      </p:sp>
      <p:sp>
        <p:nvSpPr>
          <p:cNvPr id="20" name="TextBox 19">
            <a:extLst>
              <a:ext uri="{FF2B5EF4-FFF2-40B4-BE49-F238E27FC236}">
                <a16:creationId xmlns:a16="http://schemas.microsoft.com/office/drawing/2014/main" id="{AEB9D35D-AD7B-2347-BED2-69CFC435BFBA}"/>
              </a:ext>
            </a:extLst>
          </p:cNvPr>
          <p:cNvSpPr txBox="1"/>
          <p:nvPr/>
        </p:nvSpPr>
        <p:spPr>
          <a:xfrm>
            <a:off x="0" y="787296"/>
            <a:ext cx="9144000" cy="461665"/>
          </a:xfrm>
          <a:prstGeom prst="rect">
            <a:avLst/>
          </a:prstGeom>
          <a:solidFill>
            <a:schemeClr val="bg1">
              <a:lumMod val="50000"/>
            </a:schemeClr>
          </a:solidFill>
          <a:ln>
            <a:noFill/>
          </a:ln>
        </p:spPr>
        <p:txBody>
          <a:bodyPr wrap="square" rtlCol="0">
            <a:spAutoFit/>
          </a:bodyPr>
          <a:lstStyle/>
          <a:p>
            <a:pPr algn="ctr"/>
            <a:r>
              <a:rPr lang="en-US" sz="2400" i="1" dirty="0">
                <a:solidFill>
                  <a:schemeClr val="bg1"/>
                </a:solidFill>
              </a:rPr>
              <a:t>Improve coupling constraint over 6 decades in DM mass.</a:t>
            </a:r>
          </a:p>
        </p:txBody>
      </p:sp>
      <p:sp>
        <p:nvSpPr>
          <p:cNvPr id="35" name="Rectangle 34">
            <a:extLst>
              <a:ext uri="{FF2B5EF4-FFF2-40B4-BE49-F238E27FC236}">
                <a16:creationId xmlns:a16="http://schemas.microsoft.com/office/drawing/2014/main" id="{CCCFFA1D-1D08-5E42-87F7-FFCED491D857}"/>
              </a:ext>
            </a:extLst>
          </p:cNvPr>
          <p:cNvSpPr/>
          <p:nvPr/>
        </p:nvSpPr>
        <p:spPr>
          <a:xfrm>
            <a:off x="0" y="1"/>
            <a:ext cx="9144000" cy="7811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Clocks and tests of fundamental physics</a:t>
            </a:r>
          </a:p>
        </p:txBody>
      </p:sp>
      <p:sp>
        <p:nvSpPr>
          <p:cNvPr id="36" name="Rectangle 35"/>
          <p:cNvSpPr/>
          <p:nvPr/>
        </p:nvSpPr>
        <p:spPr>
          <a:xfrm>
            <a:off x="1494916" y="5576408"/>
            <a:ext cx="2239716" cy="261610"/>
          </a:xfrm>
          <a:prstGeom prst="rect">
            <a:avLst/>
          </a:prstGeom>
        </p:spPr>
        <p:txBody>
          <a:bodyPr wrap="none">
            <a:spAutoFit/>
          </a:bodyPr>
          <a:lstStyle/>
          <a:p>
            <a:r>
              <a:rPr lang="en-US" sz="1100" b="1" i="1" dirty="0" err="1">
                <a:solidFill>
                  <a:srgbClr val="1C37D5"/>
                </a:solidFill>
              </a:rPr>
              <a:t>Hees</a:t>
            </a:r>
            <a:r>
              <a:rPr lang="en-US" sz="1100" b="1" i="1" dirty="0">
                <a:solidFill>
                  <a:srgbClr val="1C37D5"/>
                </a:solidFill>
              </a:rPr>
              <a:t> et al., PRL 117, 061301 (2016)</a:t>
            </a:r>
          </a:p>
        </p:txBody>
      </p:sp>
      <p:sp>
        <p:nvSpPr>
          <p:cNvPr id="37" name="Rectangle 36"/>
          <p:cNvSpPr/>
          <p:nvPr/>
        </p:nvSpPr>
        <p:spPr>
          <a:xfrm>
            <a:off x="1969931" y="2126525"/>
            <a:ext cx="1131300" cy="258433"/>
          </a:xfrm>
          <a:prstGeom prst="rect">
            <a:avLst/>
          </a:prstGeom>
          <a:solidFill>
            <a:srgbClr val="E0CA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1494915" y="1644869"/>
            <a:ext cx="6067040" cy="417880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6BAF4F-18B9-534A-9F93-C5DC37009BEA}"/>
              </a:ext>
            </a:extLst>
          </p:cNvPr>
          <p:cNvSpPr txBox="1"/>
          <p:nvPr/>
        </p:nvSpPr>
        <p:spPr>
          <a:xfrm>
            <a:off x="931297" y="1436913"/>
            <a:ext cx="1972180" cy="923330"/>
          </a:xfrm>
          <a:prstGeom prst="rect">
            <a:avLst/>
          </a:prstGeom>
          <a:solidFill>
            <a:schemeClr val="accent4">
              <a:lumMod val="40000"/>
              <a:lumOff val="60000"/>
            </a:schemeClr>
          </a:solidFill>
          <a:ln>
            <a:solidFill>
              <a:schemeClr val="tx1"/>
            </a:solidFill>
          </a:ln>
          <a:effectLst>
            <a:outerShdw blurRad="50800" dist="76200" dir="2700000" algn="tl" rotWithShape="0">
              <a:prstClr val="black">
                <a:alpha val="40000"/>
              </a:prstClr>
            </a:outerShdw>
          </a:effectLst>
        </p:spPr>
        <p:txBody>
          <a:bodyPr wrap="square" rtlCol="0">
            <a:spAutoFit/>
          </a:bodyPr>
          <a:lstStyle/>
          <a:p>
            <a:r>
              <a:rPr lang="en-US"/>
              <a:t>DM coupling/mass </a:t>
            </a:r>
            <a:r>
              <a:rPr lang="en-US" dirty="0"/>
              <a:t>excluded in shaded regions</a:t>
            </a:r>
          </a:p>
        </p:txBody>
      </p:sp>
      <p:sp>
        <p:nvSpPr>
          <p:cNvPr id="2" name="TextBox 1"/>
          <p:cNvSpPr txBox="1"/>
          <p:nvPr/>
        </p:nvSpPr>
        <p:spPr>
          <a:xfrm>
            <a:off x="5665873" y="1297921"/>
            <a:ext cx="2280304" cy="338554"/>
          </a:xfrm>
          <a:prstGeom prst="rect">
            <a:avLst/>
          </a:prstGeom>
          <a:noFill/>
        </p:spPr>
        <p:txBody>
          <a:bodyPr wrap="none" rtlCol="0">
            <a:spAutoFit/>
          </a:bodyPr>
          <a:lstStyle/>
          <a:p>
            <a:r>
              <a:rPr lang="en-US" sz="1600" i="1" dirty="0" err="1">
                <a:solidFill>
                  <a:schemeClr val="tx1">
                    <a:lumMod val="50000"/>
                    <a:lumOff val="50000"/>
                  </a:schemeClr>
                </a:solidFill>
              </a:rPr>
              <a:t>Hees</a:t>
            </a:r>
            <a:r>
              <a:rPr lang="en-US" sz="1600" i="1" dirty="0">
                <a:solidFill>
                  <a:schemeClr val="tx1">
                    <a:lumMod val="50000"/>
                    <a:lumOff val="50000"/>
                  </a:schemeClr>
                </a:solidFill>
              </a:rPr>
              <a:t> et al  PRD </a:t>
            </a:r>
            <a:r>
              <a:rPr lang="en-US" sz="1600" b="1" i="1" dirty="0">
                <a:solidFill>
                  <a:schemeClr val="tx1">
                    <a:lumMod val="50000"/>
                    <a:lumOff val="50000"/>
                  </a:schemeClr>
                </a:solidFill>
              </a:rPr>
              <a:t>98 </a:t>
            </a:r>
            <a:r>
              <a:rPr lang="en-US" sz="1600" i="1" dirty="0">
                <a:solidFill>
                  <a:schemeClr val="tx1">
                    <a:lumMod val="50000"/>
                    <a:lumOff val="50000"/>
                  </a:schemeClr>
                </a:solidFill>
              </a:rPr>
              <a:t>(2018)</a:t>
            </a:r>
          </a:p>
        </p:txBody>
      </p:sp>
      <p:sp>
        <p:nvSpPr>
          <p:cNvPr id="21" name="TextBox 20">
            <a:extLst>
              <a:ext uri="{FF2B5EF4-FFF2-40B4-BE49-F238E27FC236}">
                <a16:creationId xmlns:a16="http://schemas.microsoft.com/office/drawing/2014/main" id="{10575859-6312-0D48-99DD-A25933D28887}"/>
              </a:ext>
            </a:extLst>
          </p:cNvPr>
          <p:cNvSpPr txBox="1"/>
          <p:nvPr/>
        </p:nvSpPr>
        <p:spPr>
          <a:xfrm>
            <a:off x="6514626" y="6081680"/>
            <a:ext cx="2364302" cy="338554"/>
          </a:xfrm>
          <a:prstGeom prst="rect">
            <a:avLst/>
          </a:prstGeom>
          <a:noFill/>
        </p:spPr>
        <p:txBody>
          <a:bodyPr wrap="none" rtlCol="0">
            <a:spAutoFit/>
          </a:bodyPr>
          <a:lstStyle/>
          <a:p>
            <a:r>
              <a:rPr lang="en-US" sz="1600" dirty="0">
                <a:solidFill>
                  <a:schemeClr val="tx1">
                    <a:lumMod val="50000"/>
                    <a:lumOff val="50000"/>
                  </a:schemeClr>
                </a:solidFill>
              </a:rPr>
              <a:t>BACON </a:t>
            </a:r>
            <a:r>
              <a:rPr lang="en-US" sz="1600" i="1" dirty="0">
                <a:solidFill>
                  <a:schemeClr val="tx1">
                    <a:lumMod val="50000"/>
                    <a:lumOff val="50000"/>
                  </a:schemeClr>
                </a:solidFill>
              </a:rPr>
              <a:t>Nature</a:t>
            </a:r>
            <a:r>
              <a:rPr lang="en-US" sz="1600" dirty="0">
                <a:solidFill>
                  <a:schemeClr val="tx1">
                    <a:lumMod val="50000"/>
                    <a:lumOff val="50000"/>
                  </a:schemeClr>
                </a:solidFill>
              </a:rPr>
              <a:t> </a:t>
            </a:r>
            <a:r>
              <a:rPr lang="en-US" sz="1600" b="1" dirty="0">
                <a:solidFill>
                  <a:schemeClr val="tx1">
                    <a:lumMod val="50000"/>
                    <a:lumOff val="50000"/>
                  </a:schemeClr>
                </a:solidFill>
              </a:rPr>
              <a:t>591</a:t>
            </a:r>
            <a:r>
              <a:rPr lang="en-US" sz="1600" dirty="0">
                <a:solidFill>
                  <a:schemeClr val="tx1">
                    <a:lumMod val="50000"/>
                    <a:lumOff val="50000"/>
                  </a:schemeClr>
                </a:solidFill>
              </a:rPr>
              <a:t> (2021)</a:t>
            </a:r>
          </a:p>
        </p:txBody>
      </p:sp>
    </p:spTree>
    <p:extLst>
      <p:ext uri="{BB962C8B-B14F-4D97-AF65-F5344CB8AC3E}">
        <p14:creationId xmlns:p14="http://schemas.microsoft.com/office/powerpoint/2010/main" val="1141822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7A5B9B5-AB23-C746-9553-94027500005D}"/>
              </a:ext>
            </a:extLst>
          </p:cNvPr>
          <p:cNvPicPr>
            <a:picLocks noChangeAspect="1"/>
          </p:cNvPicPr>
          <p:nvPr/>
        </p:nvPicPr>
        <p:blipFill>
          <a:blip r:embed="rId3"/>
          <a:stretch>
            <a:fillRect/>
          </a:stretch>
        </p:blipFill>
        <p:spPr>
          <a:xfrm>
            <a:off x="482903" y="1248110"/>
            <a:ext cx="7844692" cy="5139482"/>
          </a:xfrm>
          <a:prstGeom prst="rect">
            <a:avLst/>
          </a:prstGeom>
        </p:spPr>
      </p:pic>
      <p:sp>
        <p:nvSpPr>
          <p:cNvPr id="24" name="TextBox 23">
            <a:extLst>
              <a:ext uri="{FF2B5EF4-FFF2-40B4-BE49-F238E27FC236}">
                <a16:creationId xmlns:a16="http://schemas.microsoft.com/office/drawing/2014/main" id="{34B89BCD-BA1F-E643-817B-CA479D8766EA}"/>
              </a:ext>
            </a:extLst>
          </p:cNvPr>
          <p:cNvSpPr txBox="1"/>
          <p:nvPr/>
        </p:nvSpPr>
        <p:spPr>
          <a:xfrm>
            <a:off x="2982480" y="6045762"/>
            <a:ext cx="2836172" cy="335984"/>
          </a:xfrm>
          <a:prstGeom prst="rect">
            <a:avLst/>
          </a:prstGeom>
          <a:solidFill>
            <a:schemeClr val="bg1"/>
          </a:solidFill>
        </p:spPr>
        <p:txBody>
          <a:bodyPr wrap="none" rtlCol="0">
            <a:spAutoFit/>
          </a:bodyPr>
          <a:lstStyle/>
          <a:p>
            <a:r>
              <a:rPr lang="en-US" dirty="0"/>
              <a:t>Compton frequency, </a:t>
            </a:r>
            <a:r>
              <a:rPr lang="en-US" b="1" i="1" dirty="0" err="1">
                <a:latin typeface="Symbol" charset="2"/>
                <a:ea typeface="Symbol" charset="2"/>
                <a:cs typeface="Symbol" charset="2"/>
              </a:rPr>
              <a:t>w</a:t>
            </a:r>
            <a:r>
              <a:rPr lang="en-US" b="1" i="1" baseline="-25000" dirty="0" err="1"/>
              <a:t>DM</a:t>
            </a:r>
            <a:r>
              <a:rPr lang="en-US" dirty="0"/>
              <a:t> (log)</a:t>
            </a:r>
          </a:p>
        </p:txBody>
      </p:sp>
      <p:sp>
        <p:nvSpPr>
          <p:cNvPr id="25" name="TextBox 24">
            <a:extLst>
              <a:ext uri="{FF2B5EF4-FFF2-40B4-BE49-F238E27FC236}">
                <a16:creationId xmlns:a16="http://schemas.microsoft.com/office/drawing/2014/main" id="{89F52582-2384-4E41-A948-4294C0A345FE}"/>
              </a:ext>
            </a:extLst>
          </p:cNvPr>
          <p:cNvSpPr txBox="1"/>
          <p:nvPr/>
        </p:nvSpPr>
        <p:spPr>
          <a:xfrm rot="16200000">
            <a:off x="-151493" y="3631746"/>
            <a:ext cx="2430284" cy="348093"/>
          </a:xfrm>
          <a:prstGeom prst="rect">
            <a:avLst/>
          </a:prstGeom>
          <a:solidFill>
            <a:schemeClr val="bg1"/>
          </a:solidFill>
        </p:spPr>
        <p:txBody>
          <a:bodyPr wrap="none" rtlCol="0">
            <a:spAutoFit/>
          </a:bodyPr>
          <a:lstStyle/>
          <a:p>
            <a:r>
              <a:rPr lang="en-US" dirty="0"/>
              <a:t>Coupling strength, </a:t>
            </a:r>
            <a:r>
              <a:rPr lang="en-US" i="1" dirty="0"/>
              <a:t>d</a:t>
            </a:r>
            <a:r>
              <a:rPr lang="en-US" baseline="-25000" dirty="0"/>
              <a:t>e</a:t>
            </a:r>
            <a:r>
              <a:rPr lang="en-US" dirty="0"/>
              <a:t> (log)</a:t>
            </a:r>
          </a:p>
        </p:txBody>
      </p:sp>
      <p:grpSp>
        <p:nvGrpSpPr>
          <p:cNvPr id="8" name="Group 7"/>
          <p:cNvGrpSpPr/>
          <p:nvPr/>
        </p:nvGrpSpPr>
        <p:grpSpPr>
          <a:xfrm>
            <a:off x="274939" y="1620392"/>
            <a:ext cx="603121" cy="4241025"/>
            <a:chOff x="274939" y="1620392"/>
            <a:chExt cx="603121" cy="4241025"/>
          </a:xfrm>
        </p:grpSpPr>
        <p:sp>
          <p:nvSpPr>
            <p:cNvPr id="5" name="Right Arrow 4"/>
            <p:cNvSpPr/>
            <p:nvPr/>
          </p:nvSpPr>
          <p:spPr>
            <a:xfrm rot="5400000">
              <a:off x="-1544013" y="3439344"/>
              <a:ext cx="4241025" cy="603121"/>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90F26661-021C-FF46-B2CB-CB82238F22D2}"/>
                </a:ext>
              </a:extLst>
            </p:cNvPr>
            <p:cNvSpPr txBox="1"/>
            <p:nvPr/>
          </p:nvSpPr>
          <p:spPr>
            <a:xfrm rot="16200000">
              <a:off x="-1405852" y="3383870"/>
              <a:ext cx="3927066" cy="400110"/>
            </a:xfrm>
            <a:prstGeom prst="rect">
              <a:avLst/>
            </a:prstGeom>
            <a:noFill/>
          </p:spPr>
          <p:txBody>
            <a:bodyPr wrap="square" rtlCol="0">
              <a:spAutoFit/>
            </a:bodyPr>
            <a:lstStyle/>
            <a:p>
              <a:pPr algn="ctr"/>
              <a:r>
                <a:rPr lang="en-US" sz="2000" dirty="0">
                  <a:solidFill>
                    <a:schemeClr val="bg1"/>
                  </a:solidFill>
                </a:rPr>
                <a:t>Improved measurement resolution</a:t>
              </a:r>
            </a:p>
          </p:txBody>
        </p:sp>
      </p:grpSp>
      <p:sp>
        <p:nvSpPr>
          <p:cNvPr id="22" name="Right Arrow 21"/>
          <p:cNvSpPr/>
          <p:nvPr/>
        </p:nvSpPr>
        <p:spPr>
          <a:xfrm rot="10800000">
            <a:off x="1483040" y="6328210"/>
            <a:ext cx="6150162" cy="579829"/>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1D14356C-169C-4643-88F1-D5B1546D9860}"/>
              </a:ext>
            </a:extLst>
          </p:cNvPr>
          <p:cNvSpPr txBox="1"/>
          <p:nvPr/>
        </p:nvSpPr>
        <p:spPr>
          <a:xfrm>
            <a:off x="2721652" y="6410768"/>
            <a:ext cx="3420931" cy="400110"/>
          </a:xfrm>
          <a:prstGeom prst="rect">
            <a:avLst/>
          </a:prstGeom>
          <a:noFill/>
        </p:spPr>
        <p:txBody>
          <a:bodyPr wrap="square" rtlCol="0">
            <a:spAutoFit/>
          </a:bodyPr>
          <a:lstStyle/>
          <a:p>
            <a:pPr algn="ctr"/>
            <a:r>
              <a:rPr lang="en-US" sz="2000" dirty="0">
                <a:solidFill>
                  <a:schemeClr val="bg1"/>
                </a:solidFill>
              </a:rPr>
              <a:t>Longer time interval</a:t>
            </a:r>
          </a:p>
        </p:txBody>
      </p:sp>
      <p:cxnSp>
        <p:nvCxnSpPr>
          <p:cNvPr id="13" name="Straight Connector 12"/>
          <p:cNvCxnSpPr/>
          <p:nvPr/>
        </p:nvCxnSpPr>
        <p:spPr>
          <a:xfrm>
            <a:off x="1483041" y="2476947"/>
            <a:ext cx="60551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966116" y="1770465"/>
            <a:ext cx="2686505" cy="369332"/>
          </a:xfrm>
          <a:prstGeom prst="rect">
            <a:avLst/>
          </a:prstGeom>
          <a:solidFill>
            <a:srgbClr val="E0CAC1"/>
          </a:solidFill>
        </p:spPr>
        <p:txBody>
          <a:bodyPr wrap="none" rtlCol="0">
            <a:spAutoFit/>
          </a:bodyPr>
          <a:lstStyle/>
          <a:p>
            <a:r>
              <a:rPr lang="en-US" dirty="0"/>
              <a:t>Equivalence Principle Tests</a:t>
            </a:r>
          </a:p>
        </p:txBody>
      </p:sp>
      <p:sp>
        <p:nvSpPr>
          <p:cNvPr id="33" name="Freeform 32"/>
          <p:cNvSpPr/>
          <p:nvPr/>
        </p:nvSpPr>
        <p:spPr>
          <a:xfrm>
            <a:off x="1494916" y="2536324"/>
            <a:ext cx="4868883" cy="2956956"/>
          </a:xfrm>
          <a:custGeom>
            <a:avLst/>
            <a:gdLst>
              <a:gd name="connsiteX0" fmla="*/ 11875 w 4868883"/>
              <a:gd name="connsiteY0" fmla="*/ 1567543 h 2956956"/>
              <a:gd name="connsiteX1" fmla="*/ 0 w 4868883"/>
              <a:gd name="connsiteY1" fmla="*/ 2541319 h 2956956"/>
              <a:gd name="connsiteX2" fmla="*/ 368135 w 4868883"/>
              <a:gd name="connsiteY2" fmla="*/ 2838203 h 2956956"/>
              <a:gd name="connsiteX3" fmla="*/ 581891 w 4868883"/>
              <a:gd name="connsiteY3" fmla="*/ 2933205 h 2956956"/>
              <a:gd name="connsiteX4" fmla="*/ 581891 w 4868883"/>
              <a:gd name="connsiteY4" fmla="*/ 2933205 h 2956956"/>
              <a:gd name="connsiteX5" fmla="*/ 724395 w 4868883"/>
              <a:gd name="connsiteY5" fmla="*/ 2956956 h 2956956"/>
              <a:gd name="connsiteX6" fmla="*/ 926275 w 4868883"/>
              <a:gd name="connsiteY6" fmla="*/ 2826327 h 2956956"/>
              <a:gd name="connsiteX7" fmla="*/ 1045029 w 4868883"/>
              <a:gd name="connsiteY7" fmla="*/ 2683823 h 2956956"/>
              <a:gd name="connsiteX8" fmla="*/ 1128156 w 4868883"/>
              <a:gd name="connsiteY8" fmla="*/ 2517569 h 2956956"/>
              <a:gd name="connsiteX9" fmla="*/ 1235034 w 4868883"/>
              <a:gd name="connsiteY9" fmla="*/ 2517569 h 2956956"/>
              <a:gd name="connsiteX10" fmla="*/ 1377538 w 4868883"/>
              <a:gd name="connsiteY10" fmla="*/ 2375065 h 2956956"/>
              <a:gd name="connsiteX11" fmla="*/ 1377538 w 4868883"/>
              <a:gd name="connsiteY11" fmla="*/ 2375065 h 2956956"/>
              <a:gd name="connsiteX12" fmla="*/ 1377538 w 4868883"/>
              <a:gd name="connsiteY12" fmla="*/ 2375065 h 2956956"/>
              <a:gd name="connsiteX13" fmla="*/ 1710047 w 4868883"/>
              <a:gd name="connsiteY13" fmla="*/ 2161309 h 2956956"/>
              <a:gd name="connsiteX14" fmla="*/ 1900052 w 4868883"/>
              <a:gd name="connsiteY14" fmla="*/ 2078182 h 2956956"/>
              <a:gd name="connsiteX15" fmla="*/ 2220686 w 4868883"/>
              <a:gd name="connsiteY15" fmla="*/ 1793174 h 2956956"/>
              <a:gd name="connsiteX16" fmla="*/ 2565070 w 4868883"/>
              <a:gd name="connsiteY16" fmla="*/ 1555667 h 2956956"/>
              <a:gd name="connsiteX17" fmla="*/ 2731325 w 4868883"/>
              <a:gd name="connsiteY17" fmla="*/ 1436914 h 2956956"/>
              <a:gd name="connsiteX18" fmla="*/ 2921330 w 4868883"/>
              <a:gd name="connsiteY18" fmla="*/ 1353787 h 2956956"/>
              <a:gd name="connsiteX19" fmla="*/ 3194462 w 4868883"/>
              <a:gd name="connsiteY19" fmla="*/ 1211283 h 2956956"/>
              <a:gd name="connsiteX20" fmla="*/ 3491345 w 4868883"/>
              <a:gd name="connsiteY20" fmla="*/ 1068779 h 2956956"/>
              <a:gd name="connsiteX21" fmla="*/ 3906982 w 4868883"/>
              <a:gd name="connsiteY21" fmla="*/ 771896 h 2956956"/>
              <a:gd name="connsiteX22" fmla="*/ 4868883 w 4868883"/>
              <a:gd name="connsiteY22" fmla="*/ 0 h 2956956"/>
              <a:gd name="connsiteX23" fmla="*/ 4073236 w 4868883"/>
              <a:gd name="connsiteY23" fmla="*/ 510639 h 2956956"/>
              <a:gd name="connsiteX24" fmla="*/ 3859481 w 4868883"/>
              <a:gd name="connsiteY24" fmla="*/ 546265 h 2956956"/>
              <a:gd name="connsiteX25" fmla="*/ 3598223 w 4868883"/>
              <a:gd name="connsiteY25" fmla="*/ 807522 h 2956956"/>
              <a:gd name="connsiteX26" fmla="*/ 3455719 w 4868883"/>
              <a:gd name="connsiteY26" fmla="*/ 831273 h 2956956"/>
              <a:gd name="connsiteX27" fmla="*/ 2838203 w 4868883"/>
              <a:gd name="connsiteY27" fmla="*/ 439387 h 2956956"/>
              <a:gd name="connsiteX28" fmla="*/ 2838203 w 4868883"/>
              <a:gd name="connsiteY28" fmla="*/ 1140031 h 2956956"/>
              <a:gd name="connsiteX29" fmla="*/ 1235034 w 4868883"/>
              <a:gd name="connsiteY29" fmla="*/ 2339439 h 2956956"/>
              <a:gd name="connsiteX30" fmla="*/ 1033153 w 4868883"/>
              <a:gd name="connsiteY30" fmla="*/ 2291938 h 2956956"/>
              <a:gd name="connsiteX31" fmla="*/ 475013 w 4868883"/>
              <a:gd name="connsiteY31" fmla="*/ 1923803 h 2956956"/>
              <a:gd name="connsiteX32" fmla="*/ 11875 w 4868883"/>
              <a:gd name="connsiteY32" fmla="*/ 1567543 h 29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868883" h="2956956">
                <a:moveTo>
                  <a:pt x="11875" y="1567543"/>
                </a:moveTo>
                <a:lnTo>
                  <a:pt x="0" y="2541319"/>
                </a:lnTo>
                <a:lnTo>
                  <a:pt x="368135" y="2838203"/>
                </a:lnTo>
                <a:lnTo>
                  <a:pt x="581891" y="2933205"/>
                </a:lnTo>
                <a:lnTo>
                  <a:pt x="581891" y="2933205"/>
                </a:lnTo>
                <a:lnTo>
                  <a:pt x="724395" y="2956956"/>
                </a:lnTo>
                <a:lnTo>
                  <a:pt x="926275" y="2826327"/>
                </a:lnTo>
                <a:lnTo>
                  <a:pt x="1045029" y="2683823"/>
                </a:lnTo>
                <a:lnTo>
                  <a:pt x="1128156" y="2517569"/>
                </a:lnTo>
                <a:lnTo>
                  <a:pt x="1235034" y="2517569"/>
                </a:lnTo>
                <a:lnTo>
                  <a:pt x="1377538" y="2375065"/>
                </a:lnTo>
                <a:lnTo>
                  <a:pt x="1377538" y="2375065"/>
                </a:lnTo>
                <a:lnTo>
                  <a:pt x="1377538" y="2375065"/>
                </a:lnTo>
                <a:lnTo>
                  <a:pt x="1710047" y="2161309"/>
                </a:lnTo>
                <a:lnTo>
                  <a:pt x="1900052" y="2078182"/>
                </a:lnTo>
                <a:lnTo>
                  <a:pt x="2220686" y="1793174"/>
                </a:lnTo>
                <a:lnTo>
                  <a:pt x="2565070" y="1555667"/>
                </a:lnTo>
                <a:lnTo>
                  <a:pt x="2731325" y="1436914"/>
                </a:lnTo>
                <a:lnTo>
                  <a:pt x="2921330" y="1353787"/>
                </a:lnTo>
                <a:lnTo>
                  <a:pt x="3194462" y="1211283"/>
                </a:lnTo>
                <a:lnTo>
                  <a:pt x="3491345" y="1068779"/>
                </a:lnTo>
                <a:lnTo>
                  <a:pt x="3906982" y="771896"/>
                </a:lnTo>
                <a:lnTo>
                  <a:pt x="4868883" y="0"/>
                </a:lnTo>
                <a:lnTo>
                  <a:pt x="4073236" y="510639"/>
                </a:lnTo>
                <a:lnTo>
                  <a:pt x="3859481" y="546265"/>
                </a:lnTo>
                <a:lnTo>
                  <a:pt x="3598223" y="807522"/>
                </a:lnTo>
                <a:lnTo>
                  <a:pt x="3455719" y="831273"/>
                </a:lnTo>
                <a:lnTo>
                  <a:pt x="2838203" y="439387"/>
                </a:lnTo>
                <a:lnTo>
                  <a:pt x="2838203" y="1140031"/>
                </a:lnTo>
                <a:lnTo>
                  <a:pt x="1235034" y="2339439"/>
                </a:lnTo>
                <a:lnTo>
                  <a:pt x="1033153" y="2291938"/>
                </a:lnTo>
                <a:lnTo>
                  <a:pt x="475013" y="1923803"/>
                </a:lnTo>
                <a:lnTo>
                  <a:pt x="11875" y="1567543"/>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a:off x="2456817" y="2468087"/>
            <a:ext cx="4524499" cy="3048945"/>
          </a:xfrm>
          <a:custGeom>
            <a:avLst/>
            <a:gdLst>
              <a:gd name="connsiteX0" fmla="*/ 0 w 4524499"/>
              <a:gd name="connsiteY0" fmla="*/ 2885704 h 3063834"/>
              <a:gd name="connsiteX1" fmla="*/ 261257 w 4524499"/>
              <a:gd name="connsiteY1" fmla="*/ 3063834 h 3063834"/>
              <a:gd name="connsiteX2" fmla="*/ 451263 w 4524499"/>
              <a:gd name="connsiteY2" fmla="*/ 3040083 h 3063834"/>
              <a:gd name="connsiteX3" fmla="*/ 665018 w 4524499"/>
              <a:gd name="connsiteY3" fmla="*/ 2826328 h 3063834"/>
              <a:gd name="connsiteX4" fmla="*/ 665018 w 4524499"/>
              <a:gd name="connsiteY4" fmla="*/ 2826328 h 3063834"/>
              <a:gd name="connsiteX5" fmla="*/ 783772 w 4524499"/>
              <a:gd name="connsiteY5" fmla="*/ 2814452 h 3063834"/>
              <a:gd name="connsiteX6" fmla="*/ 783772 w 4524499"/>
              <a:gd name="connsiteY6" fmla="*/ 2814452 h 3063834"/>
              <a:gd name="connsiteX7" fmla="*/ 843148 w 4524499"/>
              <a:gd name="connsiteY7" fmla="*/ 2624447 h 3063834"/>
              <a:gd name="connsiteX8" fmla="*/ 866899 w 4524499"/>
              <a:gd name="connsiteY8" fmla="*/ 2671948 h 3063834"/>
              <a:gd name="connsiteX9" fmla="*/ 866899 w 4524499"/>
              <a:gd name="connsiteY9" fmla="*/ 2671948 h 3063834"/>
              <a:gd name="connsiteX10" fmla="*/ 950026 w 4524499"/>
              <a:gd name="connsiteY10" fmla="*/ 2731325 h 3063834"/>
              <a:gd name="connsiteX11" fmla="*/ 961902 w 4524499"/>
              <a:gd name="connsiteY11" fmla="*/ 2612572 h 3063834"/>
              <a:gd name="connsiteX12" fmla="*/ 1128156 w 4524499"/>
              <a:gd name="connsiteY12" fmla="*/ 2470068 h 3063834"/>
              <a:gd name="connsiteX13" fmla="*/ 1128156 w 4524499"/>
              <a:gd name="connsiteY13" fmla="*/ 2470068 h 3063834"/>
              <a:gd name="connsiteX14" fmla="*/ 1128156 w 4524499"/>
              <a:gd name="connsiteY14" fmla="*/ 2470068 h 3063834"/>
              <a:gd name="connsiteX15" fmla="*/ 1199408 w 4524499"/>
              <a:gd name="connsiteY15" fmla="*/ 2541320 h 3063834"/>
              <a:gd name="connsiteX16" fmla="*/ 1270660 w 4524499"/>
              <a:gd name="connsiteY16" fmla="*/ 2208811 h 3063834"/>
              <a:gd name="connsiteX17" fmla="*/ 1318161 w 4524499"/>
              <a:gd name="connsiteY17" fmla="*/ 2375065 h 3063834"/>
              <a:gd name="connsiteX18" fmla="*/ 1377538 w 4524499"/>
              <a:gd name="connsiteY18" fmla="*/ 2303813 h 3063834"/>
              <a:gd name="connsiteX19" fmla="*/ 1413164 w 4524499"/>
              <a:gd name="connsiteY19" fmla="*/ 1995055 h 3063834"/>
              <a:gd name="connsiteX20" fmla="*/ 1448790 w 4524499"/>
              <a:gd name="connsiteY20" fmla="*/ 2315689 h 3063834"/>
              <a:gd name="connsiteX21" fmla="*/ 1508167 w 4524499"/>
              <a:gd name="connsiteY21" fmla="*/ 2185060 h 3063834"/>
              <a:gd name="connsiteX22" fmla="*/ 1555668 w 4524499"/>
              <a:gd name="connsiteY22" fmla="*/ 2244437 h 3063834"/>
              <a:gd name="connsiteX23" fmla="*/ 1662546 w 4524499"/>
              <a:gd name="connsiteY23" fmla="*/ 2078182 h 3063834"/>
              <a:gd name="connsiteX24" fmla="*/ 1662546 w 4524499"/>
              <a:gd name="connsiteY24" fmla="*/ 2078182 h 3063834"/>
              <a:gd name="connsiteX25" fmla="*/ 1686296 w 4524499"/>
              <a:gd name="connsiteY25" fmla="*/ 2149434 h 3063834"/>
              <a:gd name="connsiteX26" fmla="*/ 1757548 w 4524499"/>
              <a:gd name="connsiteY26" fmla="*/ 1983180 h 3063834"/>
              <a:gd name="connsiteX27" fmla="*/ 1840676 w 4524499"/>
              <a:gd name="connsiteY27" fmla="*/ 1971304 h 3063834"/>
              <a:gd name="connsiteX28" fmla="*/ 1852551 w 4524499"/>
              <a:gd name="connsiteY28" fmla="*/ 2101933 h 3063834"/>
              <a:gd name="connsiteX29" fmla="*/ 1876302 w 4524499"/>
              <a:gd name="connsiteY29" fmla="*/ 1923803 h 3063834"/>
              <a:gd name="connsiteX30" fmla="*/ 1947554 w 4524499"/>
              <a:gd name="connsiteY30" fmla="*/ 1923803 h 3063834"/>
              <a:gd name="connsiteX31" fmla="*/ 1947554 w 4524499"/>
              <a:gd name="connsiteY31" fmla="*/ 1923803 h 3063834"/>
              <a:gd name="connsiteX32" fmla="*/ 1947554 w 4524499"/>
              <a:gd name="connsiteY32" fmla="*/ 1923803 h 3063834"/>
              <a:gd name="connsiteX33" fmla="*/ 1947554 w 4524499"/>
              <a:gd name="connsiteY33" fmla="*/ 1852551 h 3063834"/>
              <a:gd name="connsiteX34" fmla="*/ 1947554 w 4524499"/>
              <a:gd name="connsiteY34" fmla="*/ 1852551 h 3063834"/>
              <a:gd name="connsiteX35" fmla="*/ 2066307 w 4524499"/>
              <a:gd name="connsiteY35" fmla="*/ 1816925 h 3063834"/>
              <a:gd name="connsiteX36" fmla="*/ 2113808 w 4524499"/>
              <a:gd name="connsiteY36" fmla="*/ 1911928 h 3063834"/>
              <a:gd name="connsiteX37" fmla="*/ 2173185 w 4524499"/>
              <a:gd name="connsiteY37" fmla="*/ 1864426 h 3063834"/>
              <a:gd name="connsiteX38" fmla="*/ 2196935 w 4524499"/>
              <a:gd name="connsiteY38" fmla="*/ 1733798 h 3063834"/>
              <a:gd name="connsiteX39" fmla="*/ 2280063 w 4524499"/>
              <a:gd name="connsiteY39" fmla="*/ 1757548 h 3063834"/>
              <a:gd name="connsiteX40" fmla="*/ 2327564 w 4524499"/>
              <a:gd name="connsiteY40" fmla="*/ 1543793 h 3063834"/>
              <a:gd name="connsiteX41" fmla="*/ 2386941 w 4524499"/>
              <a:gd name="connsiteY41" fmla="*/ 1733798 h 3063834"/>
              <a:gd name="connsiteX42" fmla="*/ 2434442 w 4524499"/>
              <a:gd name="connsiteY42" fmla="*/ 1472541 h 3063834"/>
              <a:gd name="connsiteX43" fmla="*/ 2660073 w 4524499"/>
              <a:gd name="connsiteY43" fmla="*/ 1318161 h 3063834"/>
              <a:gd name="connsiteX44" fmla="*/ 2778826 w 4524499"/>
              <a:gd name="connsiteY44" fmla="*/ 1282535 h 3063834"/>
              <a:gd name="connsiteX45" fmla="*/ 2778826 w 4524499"/>
              <a:gd name="connsiteY45" fmla="*/ 1377538 h 3063834"/>
              <a:gd name="connsiteX46" fmla="*/ 2873829 w 4524499"/>
              <a:gd name="connsiteY46" fmla="*/ 1092530 h 3063834"/>
              <a:gd name="connsiteX47" fmla="*/ 2933205 w 4524499"/>
              <a:gd name="connsiteY47" fmla="*/ 1223159 h 3063834"/>
              <a:gd name="connsiteX48" fmla="*/ 3028208 w 4524499"/>
              <a:gd name="connsiteY48" fmla="*/ 1068780 h 3063834"/>
              <a:gd name="connsiteX49" fmla="*/ 3158837 w 4524499"/>
              <a:gd name="connsiteY49" fmla="*/ 1163782 h 3063834"/>
              <a:gd name="connsiteX50" fmla="*/ 3218213 w 4524499"/>
              <a:gd name="connsiteY50" fmla="*/ 950026 h 3063834"/>
              <a:gd name="connsiteX51" fmla="*/ 3218213 w 4524499"/>
              <a:gd name="connsiteY51" fmla="*/ 950026 h 3063834"/>
              <a:gd name="connsiteX52" fmla="*/ 3336967 w 4524499"/>
              <a:gd name="connsiteY52" fmla="*/ 843148 h 3063834"/>
              <a:gd name="connsiteX53" fmla="*/ 3420094 w 4524499"/>
              <a:gd name="connsiteY53" fmla="*/ 950026 h 3063834"/>
              <a:gd name="connsiteX54" fmla="*/ 3443844 w 4524499"/>
              <a:gd name="connsiteY54" fmla="*/ 819398 h 3063834"/>
              <a:gd name="connsiteX55" fmla="*/ 3610099 w 4524499"/>
              <a:gd name="connsiteY55" fmla="*/ 688769 h 3063834"/>
              <a:gd name="connsiteX56" fmla="*/ 3621974 w 4524499"/>
              <a:gd name="connsiteY56" fmla="*/ 843148 h 3063834"/>
              <a:gd name="connsiteX57" fmla="*/ 3657600 w 4524499"/>
              <a:gd name="connsiteY57" fmla="*/ 676894 h 3063834"/>
              <a:gd name="connsiteX58" fmla="*/ 4500748 w 4524499"/>
              <a:gd name="connsiteY58" fmla="*/ 35626 h 3063834"/>
              <a:gd name="connsiteX59" fmla="*/ 4524499 w 4524499"/>
              <a:gd name="connsiteY59" fmla="*/ 0 h 3063834"/>
              <a:gd name="connsiteX60" fmla="*/ 4037611 w 4524499"/>
              <a:gd name="connsiteY60" fmla="*/ 0 h 3063834"/>
              <a:gd name="connsiteX61" fmla="*/ 2493818 w 4524499"/>
              <a:gd name="connsiteY61" fmla="*/ 1163782 h 3063834"/>
              <a:gd name="connsiteX62" fmla="*/ 534390 w 4524499"/>
              <a:gd name="connsiteY62" fmla="*/ 2375065 h 3063834"/>
              <a:gd name="connsiteX63" fmla="*/ 534390 w 4524499"/>
              <a:gd name="connsiteY63" fmla="*/ 2375065 h 3063834"/>
              <a:gd name="connsiteX64" fmla="*/ 486889 w 4524499"/>
              <a:gd name="connsiteY64" fmla="*/ 2517569 h 3063834"/>
              <a:gd name="connsiteX65" fmla="*/ 427512 w 4524499"/>
              <a:gd name="connsiteY65" fmla="*/ 2410691 h 3063834"/>
              <a:gd name="connsiteX66" fmla="*/ 261257 w 4524499"/>
              <a:gd name="connsiteY66" fmla="*/ 2576946 h 3063834"/>
              <a:gd name="connsiteX67" fmla="*/ 142504 w 4524499"/>
              <a:gd name="connsiteY67" fmla="*/ 2553195 h 3063834"/>
              <a:gd name="connsiteX68" fmla="*/ 0 w 4524499"/>
              <a:gd name="connsiteY68" fmla="*/ 2885704 h 3063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524499" h="3063834">
                <a:moveTo>
                  <a:pt x="0" y="2885704"/>
                </a:moveTo>
                <a:lnTo>
                  <a:pt x="261257" y="3063834"/>
                </a:lnTo>
                <a:lnTo>
                  <a:pt x="451263" y="3040083"/>
                </a:lnTo>
                <a:lnTo>
                  <a:pt x="665018" y="2826328"/>
                </a:lnTo>
                <a:lnTo>
                  <a:pt x="665018" y="2826328"/>
                </a:lnTo>
                <a:lnTo>
                  <a:pt x="783772" y="2814452"/>
                </a:lnTo>
                <a:lnTo>
                  <a:pt x="783772" y="2814452"/>
                </a:lnTo>
                <a:lnTo>
                  <a:pt x="843148" y="2624447"/>
                </a:lnTo>
                <a:lnTo>
                  <a:pt x="866899" y="2671948"/>
                </a:lnTo>
                <a:lnTo>
                  <a:pt x="866899" y="2671948"/>
                </a:lnTo>
                <a:lnTo>
                  <a:pt x="950026" y="2731325"/>
                </a:lnTo>
                <a:lnTo>
                  <a:pt x="961902" y="2612572"/>
                </a:lnTo>
                <a:lnTo>
                  <a:pt x="1128156" y="2470068"/>
                </a:lnTo>
                <a:lnTo>
                  <a:pt x="1128156" y="2470068"/>
                </a:lnTo>
                <a:lnTo>
                  <a:pt x="1128156" y="2470068"/>
                </a:lnTo>
                <a:lnTo>
                  <a:pt x="1199408" y="2541320"/>
                </a:lnTo>
                <a:lnTo>
                  <a:pt x="1270660" y="2208811"/>
                </a:lnTo>
                <a:lnTo>
                  <a:pt x="1318161" y="2375065"/>
                </a:lnTo>
                <a:lnTo>
                  <a:pt x="1377538" y="2303813"/>
                </a:lnTo>
                <a:lnTo>
                  <a:pt x="1413164" y="1995055"/>
                </a:lnTo>
                <a:lnTo>
                  <a:pt x="1448790" y="2315689"/>
                </a:lnTo>
                <a:lnTo>
                  <a:pt x="1508167" y="2185060"/>
                </a:lnTo>
                <a:lnTo>
                  <a:pt x="1555668" y="2244437"/>
                </a:lnTo>
                <a:lnTo>
                  <a:pt x="1662546" y="2078182"/>
                </a:lnTo>
                <a:lnTo>
                  <a:pt x="1662546" y="2078182"/>
                </a:lnTo>
                <a:lnTo>
                  <a:pt x="1686296" y="2149434"/>
                </a:lnTo>
                <a:lnTo>
                  <a:pt x="1757548" y="1983180"/>
                </a:lnTo>
                <a:lnTo>
                  <a:pt x="1840676" y="1971304"/>
                </a:lnTo>
                <a:lnTo>
                  <a:pt x="1852551" y="2101933"/>
                </a:lnTo>
                <a:lnTo>
                  <a:pt x="1876302" y="1923803"/>
                </a:lnTo>
                <a:lnTo>
                  <a:pt x="1947554" y="1923803"/>
                </a:lnTo>
                <a:lnTo>
                  <a:pt x="1947554" y="1923803"/>
                </a:lnTo>
                <a:lnTo>
                  <a:pt x="1947554" y="1923803"/>
                </a:lnTo>
                <a:lnTo>
                  <a:pt x="1947554" y="1852551"/>
                </a:lnTo>
                <a:lnTo>
                  <a:pt x="1947554" y="1852551"/>
                </a:lnTo>
                <a:lnTo>
                  <a:pt x="2066307" y="1816925"/>
                </a:lnTo>
                <a:lnTo>
                  <a:pt x="2113808" y="1911928"/>
                </a:lnTo>
                <a:lnTo>
                  <a:pt x="2173185" y="1864426"/>
                </a:lnTo>
                <a:lnTo>
                  <a:pt x="2196935" y="1733798"/>
                </a:lnTo>
                <a:lnTo>
                  <a:pt x="2280063" y="1757548"/>
                </a:lnTo>
                <a:lnTo>
                  <a:pt x="2327564" y="1543793"/>
                </a:lnTo>
                <a:lnTo>
                  <a:pt x="2386941" y="1733798"/>
                </a:lnTo>
                <a:lnTo>
                  <a:pt x="2434442" y="1472541"/>
                </a:lnTo>
                <a:lnTo>
                  <a:pt x="2660073" y="1318161"/>
                </a:lnTo>
                <a:lnTo>
                  <a:pt x="2778826" y="1282535"/>
                </a:lnTo>
                <a:lnTo>
                  <a:pt x="2778826" y="1377538"/>
                </a:lnTo>
                <a:lnTo>
                  <a:pt x="2873829" y="1092530"/>
                </a:lnTo>
                <a:lnTo>
                  <a:pt x="2933205" y="1223159"/>
                </a:lnTo>
                <a:lnTo>
                  <a:pt x="3028208" y="1068780"/>
                </a:lnTo>
                <a:lnTo>
                  <a:pt x="3158837" y="1163782"/>
                </a:lnTo>
                <a:lnTo>
                  <a:pt x="3218213" y="950026"/>
                </a:lnTo>
                <a:lnTo>
                  <a:pt x="3218213" y="950026"/>
                </a:lnTo>
                <a:lnTo>
                  <a:pt x="3336967" y="843148"/>
                </a:lnTo>
                <a:lnTo>
                  <a:pt x="3420094" y="950026"/>
                </a:lnTo>
                <a:lnTo>
                  <a:pt x="3443844" y="819398"/>
                </a:lnTo>
                <a:lnTo>
                  <a:pt x="3610099" y="688769"/>
                </a:lnTo>
                <a:lnTo>
                  <a:pt x="3621974" y="843148"/>
                </a:lnTo>
                <a:lnTo>
                  <a:pt x="3657600" y="676894"/>
                </a:lnTo>
                <a:lnTo>
                  <a:pt x="4500748" y="35626"/>
                </a:lnTo>
                <a:lnTo>
                  <a:pt x="4524499" y="0"/>
                </a:lnTo>
                <a:lnTo>
                  <a:pt x="4037611" y="0"/>
                </a:lnTo>
                <a:lnTo>
                  <a:pt x="2493818" y="1163782"/>
                </a:lnTo>
                <a:lnTo>
                  <a:pt x="534390" y="2375065"/>
                </a:lnTo>
                <a:lnTo>
                  <a:pt x="534390" y="2375065"/>
                </a:lnTo>
                <a:lnTo>
                  <a:pt x="486889" y="2517569"/>
                </a:lnTo>
                <a:lnTo>
                  <a:pt x="427512" y="2410691"/>
                </a:lnTo>
                <a:lnTo>
                  <a:pt x="261257" y="2576946"/>
                </a:lnTo>
                <a:lnTo>
                  <a:pt x="142504" y="2553195"/>
                </a:lnTo>
                <a:lnTo>
                  <a:pt x="0" y="2885704"/>
                </a:lnTo>
                <a:close/>
              </a:path>
            </a:pathLst>
          </a:custGeom>
          <a:solidFill>
            <a:srgbClr val="36B052">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4">
            <a:extLst>
              <a:ext uri="{FF2B5EF4-FFF2-40B4-BE49-F238E27FC236}">
                <a16:creationId xmlns:a16="http://schemas.microsoft.com/office/drawing/2014/main" id="{E8CF9686-4191-4729-9F12-6EE05577BE6F}"/>
              </a:ext>
            </a:extLst>
          </p:cNvPr>
          <p:cNvSpPr txBox="1"/>
          <p:nvPr/>
        </p:nvSpPr>
        <p:spPr>
          <a:xfrm>
            <a:off x="3091245" y="2107662"/>
            <a:ext cx="2402774" cy="261610"/>
          </a:xfrm>
          <a:prstGeom prst="rect">
            <a:avLst/>
          </a:prstGeom>
          <a:solidFill>
            <a:srgbClr val="E0CAC1"/>
          </a:solid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b="1" i="1" dirty="0"/>
              <a:t>Tilburg et al., PRL 115, 011802 (</a:t>
            </a:r>
            <a:r>
              <a:rPr lang="en-US" sz="1100" b="1" i="1"/>
              <a:t>2015) </a:t>
            </a:r>
            <a:endParaRPr lang="en-US" sz="1100" b="1" i="1" dirty="0"/>
          </a:p>
        </p:txBody>
      </p:sp>
      <p:sp>
        <p:nvSpPr>
          <p:cNvPr id="20" name="TextBox 19">
            <a:extLst>
              <a:ext uri="{FF2B5EF4-FFF2-40B4-BE49-F238E27FC236}">
                <a16:creationId xmlns:a16="http://schemas.microsoft.com/office/drawing/2014/main" id="{AEB9D35D-AD7B-2347-BED2-69CFC435BFBA}"/>
              </a:ext>
            </a:extLst>
          </p:cNvPr>
          <p:cNvSpPr txBox="1"/>
          <p:nvPr/>
        </p:nvSpPr>
        <p:spPr>
          <a:xfrm>
            <a:off x="0" y="787296"/>
            <a:ext cx="9144000" cy="461665"/>
          </a:xfrm>
          <a:prstGeom prst="rect">
            <a:avLst/>
          </a:prstGeom>
          <a:solidFill>
            <a:schemeClr val="bg1">
              <a:lumMod val="50000"/>
            </a:schemeClr>
          </a:solidFill>
          <a:ln>
            <a:noFill/>
          </a:ln>
        </p:spPr>
        <p:txBody>
          <a:bodyPr wrap="square" rtlCol="0">
            <a:spAutoFit/>
          </a:bodyPr>
          <a:lstStyle/>
          <a:p>
            <a:pPr algn="ctr"/>
            <a:r>
              <a:rPr lang="en-US" sz="2400" i="1" dirty="0">
                <a:solidFill>
                  <a:schemeClr val="bg1"/>
                </a:solidFill>
              </a:rPr>
              <a:t>Improve coupling constraint over 6 decades in DM mass.</a:t>
            </a:r>
          </a:p>
        </p:txBody>
      </p:sp>
      <p:sp>
        <p:nvSpPr>
          <p:cNvPr id="35" name="Rectangle 34">
            <a:extLst>
              <a:ext uri="{FF2B5EF4-FFF2-40B4-BE49-F238E27FC236}">
                <a16:creationId xmlns:a16="http://schemas.microsoft.com/office/drawing/2014/main" id="{CCCFFA1D-1D08-5E42-87F7-FFCED491D857}"/>
              </a:ext>
            </a:extLst>
          </p:cNvPr>
          <p:cNvSpPr/>
          <p:nvPr/>
        </p:nvSpPr>
        <p:spPr>
          <a:xfrm>
            <a:off x="0" y="1"/>
            <a:ext cx="9144000" cy="7811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Clocks and tests of fundamental physics</a:t>
            </a:r>
          </a:p>
        </p:txBody>
      </p:sp>
      <p:sp>
        <p:nvSpPr>
          <p:cNvPr id="37" name="Rectangle 36"/>
          <p:cNvSpPr/>
          <p:nvPr/>
        </p:nvSpPr>
        <p:spPr>
          <a:xfrm>
            <a:off x="1969931" y="2126525"/>
            <a:ext cx="1131300" cy="258433"/>
          </a:xfrm>
          <a:prstGeom prst="rect">
            <a:avLst/>
          </a:prstGeom>
          <a:solidFill>
            <a:srgbClr val="E0CA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1494915" y="1644869"/>
            <a:ext cx="6067040" cy="417880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6BAF4F-18B9-534A-9F93-C5DC37009BEA}"/>
              </a:ext>
            </a:extLst>
          </p:cNvPr>
          <p:cNvSpPr txBox="1"/>
          <p:nvPr/>
        </p:nvSpPr>
        <p:spPr>
          <a:xfrm>
            <a:off x="931297" y="1436913"/>
            <a:ext cx="1972180" cy="923330"/>
          </a:xfrm>
          <a:prstGeom prst="rect">
            <a:avLst/>
          </a:prstGeom>
          <a:solidFill>
            <a:schemeClr val="accent4">
              <a:lumMod val="40000"/>
              <a:lumOff val="60000"/>
            </a:schemeClr>
          </a:solidFill>
          <a:ln>
            <a:solidFill>
              <a:schemeClr val="tx1"/>
            </a:solidFill>
          </a:ln>
          <a:effectLst>
            <a:outerShdw blurRad="50800" dist="76200" dir="2700000" algn="tl" rotWithShape="0">
              <a:prstClr val="black">
                <a:alpha val="40000"/>
              </a:prstClr>
            </a:outerShdw>
          </a:effectLst>
        </p:spPr>
        <p:txBody>
          <a:bodyPr wrap="square" rtlCol="0">
            <a:spAutoFit/>
          </a:bodyPr>
          <a:lstStyle/>
          <a:p>
            <a:r>
              <a:rPr lang="en-US"/>
              <a:t>DM coupling/mass </a:t>
            </a:r>
            <a:r>
              <a:rPr lang="en-US" dirty="0"/>
              <a:t>excluded in shaded regions</a:t>
            </a:r>
          </a:p>
        </p:txBody>
      </p:sp>
      <p:grpSp>
        <p:nvGrpSpPr>
          <p:cNvPr id="6" name="Group 5"/>
          <p:cNvGrpSpPr/>
          <p:nvPr/>
        </p:nvGrpSpPr>
        <p:grpSpPr>
          <a:xfrm>
            <a:off x="3421969" y="2859464"/>
            <a:ext cx="4116235" cy="2954364"/>
            <a:chOff x="3435221" y="2793204"/>
            <a:chExt cx="4116235" cy="2954364"/>
          </a:xfrm>
        </p:grpSpPr>
        <p:cxnSp>
          <p:nvCxnSpPr>
            <p:cNvPr id="21" name="Straight Connector 20"/>
            <p:cNvCxnSpPr/>
            <p:nvPr/>
          </p:nvCxnSpPr>
          <p:spPr>
            <a:xfrm flipH="1">
              <a:off x="5136021" y="2793204"/>
              <a:ext cx="2415435" cy="1716773"/>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3435221" y="4731909"/>
              <a:ext cx="1377715" cy="1015659"/>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a:off x="6571763" y="2896755"/>
              <a:ext cx="0" cy="51623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2" name="TextBox 1"/>
          <p:cNvSpPr txBox="1"/>
          <p:nvPr/>
        </p:nvSpPr>
        <p:spPr>
          <a:xfrm>
            <a:off x="5665873" y="1297921"/>
            <a:ext cx="3347968" cy="338554"/>
          </a:xfrm>
          <a:prstGeom prst="rect">
            <a:avLst/>
          </a:prstGeom>
          <a:noFill/>
        </p:spPr>
        <p:txBody>
          <a:bodyPr wrap="none" rtlCol="0">
            <a:spAutoFit/>
          </a:bodyPr>
          <a:lstStyle/>
          <a:p>
            <a:r>
              <a:rPr lang="en-US" sz="1600" i="1" dirty="0" err="1"/>
              <a:t>Hees</a:t>
            </a:r>
            <a:r>
              <a:rPr lang="en-US" sz="1600" i="1" dirty="0"/>
              <a:t> et al, arXiv:1807.04512v3 (2018)</a:t>
            </a:r>
          </a:p>
        </p:txBody>
      </p:sp>
      <p:sp>
        <p:nvSpPr>
          <p:cNvPr id="3" name="TextBox 2"/>
          <p:cNvSpPr txBox="1"/>
          <p:nvPr/>
        </p:nvSpPr>
        <p:spPr>
          <a:xfrm>
            <a:off x="6716000" y="3577051"/>
            <a:ext cx="2183611" cy="877163"/>
          </a:xfrm>
          <a:prstGeom prst="rect">
            <a:avLst/>
          </a:prstGeom>
          <a:solidFill>
            <a:schemeClr val="accent4">
              <a:lumMod val="40000"/>
              <a:lumOff val="60000"/>
            </a:schemeClr>
          </a:solidFill>
          <a:ln>
            <a:solidFill>
              <a:schemeClr val="tx1"/>
            </a:solidFill>
          </a:ln>
          <a:effectLst>
            <a:outerShdw blurRad="50800" dist="76200" dir="2700000" algn="tl" rotWithShape="0">
              <a:prstClr val="black">
                <a:alpha val="40000"/>
              </a:prstClr>
            </a:outerShdw>
          </a:effectLst>
        </p:spPr>
        <p:txBody>
          <a:bodyPr wrap="none" rtlCol="0">
            <a:spAutoFit/>
          </a:bodyPr>
          <a:lstStyle/>
          <a:p>
            <a:pPr algn="ctr"/>
            <a:r>
              <a:rPr lang="en-US" sz="1700" b="1"/>
              <a:t>Better Constraints</a:t>
            </a:r>
            <a:endParaRPr lang="en-US" sz="1700" b="1" dirty="0"/>
          </a:p>
          <a:p>
            <a:pPr marL="285750" indent="-285750">
              <a:buFont typeface="Arial" charset="0"/>
              <a:buChar char="•"/>
            </a:pPr>
            <a:r>
              <a:rPr lang="en-US" sz="1700" dirty="0"/>
              <a:t>Higher </a:t>
            </a:r>
            <a:r>
              <a:rPr lang="en-US" sz="1700" dirty="0">
                <a:latin typeface="Symbol" charset="2"/>
                <a:ea typeface="Symbol" charset="2"/>
                <a:cs typeface="Symbol" charset="2"/>
              </a:rPr>
              <a:t>a</a:t>
            </a:r>
            <a:r>
              <a:rPr lang="en-US" sz="1700" dirty="0"/>
              <a:t> sensitivity</a:t>
            </a:r>
          </a:p>
          <a:p>
            <a:pPr marL="285750" indent="-285750">
              <a:buFont typeface="Arial" charset="0"/>
              <a:buChar char="•"/>
            </a:pPr>
            <a:r>
              <a:rPr lang="en-US" sz="1700" dirty="0"/>
              <a:t>Higher stability</a:t>
            </a:r>
          </a:p>
        </p:txBody>
      </p:sp>
      <p:sp>
        <p:nvSpPr>
          <p:cNvPr id="36" name="Rectangle 35"/>
          <p:cNvSpPr/>
          <p:nvPr/>
        </p:nvSpPr>
        <p:spPr>
          <a:xfrm>
            <a:off x="1494916" y="5576408"/>
            <a:ext cx="2239716" cy="261610"/>
          </a:xfrm>
          <a:prstGeom prst="rect">
            <a:avLst/>
          </a:prstGeom>
        </p:spPr>
        <p:txBody>
          <a:bodyPr wrap="none">
            <a:spAutoFit/>
          </a:bodyPr>
          <a:lstStyle/>
          <a:p>
            <a:r>
              <a:rPr lang="en-US" sz="1100" b="1" i="1" dirty="0" err="1">
                <a:solidFill>
                  <a:srgbClr val="1C37D5"/>
                </a:solidFill>
              </a:rPr>
              <a:t>Hees</a:t>
            </a:r>
            <a:r>
              <a:rPr lang="en-US" sz="1100" b="1" i="1" dirty="0">
                <a:solidFill>
                  <a:srgbClr val="1C37D5"/>
                </a:solidFill>
              </a:rPr>
              <a:t> et al., PRL 117, 061301 (2016)</a:t>
            </a:r>
          </a:p>
        </p:txBody>
      </p:sp>
    </p:spTree>
    <p:extLst>
      <p:ext uri="{BB962C8B-B14F-4D97-AF65-F5344CB8AC3E}">
        <p14:creationId xmlns:p14="http://schemas.microsoft.com/office/powerpoint/2010/main" val="872576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B15F18D-DED3-061A-6596-5A44ED07B516}"/>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928610" y="1148121"/>
            <a:ext cx="3798051" cy="5339404"/>
          </a:xfrm>
          <a:prstGeom prst="rect">
            <a:avLst/>
          </a:prstGeom>
        </p:spPr>
      </p:pic>
      <p:sp>
        <p:nvSpPr>
          <p:cNvPr id="6" name="TextBox 5">
            <a:extLst>
              <a:ext uri="{FF2B5EF4-FFF2-40B4-BE49-F238E27FC236}">
                <a16:creationId xmlns:a16="http://schemas.microsoft.com/office/drawing/2014/main" id="{847A2B2E-7EE3-E24B-3DE1-0F0F5366072F}"/>
              </a:ext>
            </a:extLst>
          </p:cNvPr>
          <p:cNvSpPr txBox="1"/>
          <p:nvPr/>
        </p:nvSpPr>
        <p:spPr>
          <a:xfrm>
            <a:off x="4928610" y="463790"/>
            <a:ext cx="3798051" cy="646331"/>
          </a:xfrm>
          <a:prstGeom prst="rect">
            <a:avLst/>
          </a:prstGeom>
          <a:noFill/>
        </p:spPr>
        <p:txBody>
          <a:bodyPr wrap="square" rtlCol="0">
            <a:spAutoFit/>
          </a:bodyPr>
          <a:lstStyle/>
          <a:p>
            <a:pPr algn="ctr"/>
            <a:r>
              <a:rPr lang="en-US" dirty="0"/>
              <a:t>Best tree(s) ever!....... Antarctic beech trees  in Springbrook National Park</a:t>
            </a:r>
          </a:p>
        </p:txBody>
      </p:sp>
      <p:pic>
        <p:nvPicPr>
          <p:cNvPr id="7" name="Picture 6">
            <a:extLst>
              <a:ext uri="{FF2B5EF4-FFF2-40B4-BE49-F238E27FC236}">
                <a16:creationId xmlns:a16="http://schemas.microsoft.com/office/drawing/2014/main" id="{2AC88279-09A6-77A3-B534-014E81D25C7B}"/>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rot="5400000">
            <a:off x="524384" y="1912359"/>
            <a:ext cx="3747134" cy="3912456"/>
          </a:xfrm>
          <a:prstGeom prst="rect">
            <a:avLst/>
          </a:prstGeom>
        </p:spPr>
      </p:pic>
      <p:sp>
        <p:nvSpPr>
          <p:cNvPr id="8" name="TextBox 7">
            <a:extLst>
              <a:ext uri="{FF2B5EF4-FFF2-40B4-BE49-F238E27FC236}">
                <a16:creationId xmlns:a16="http://schemas.microsoft.com/office/drawing/2014/main" id="{08421427-6B6C-110B-EB4D-03873D6DF637}"/>
              </a:ext>
            </a:extLst>
          </p:cNvPr>
          <p:cNvSpPr txBox="1"/>
          <p:nvPr/>
        </p:nvSpPr>
        <p:spPr>
          <a:xfrm>
            <a:off x="441723" y="5742154"/>
            <a:ext cx="3912456" cy="646331"/>
          </a:xfrm>
          <a:prstGeom prst="rect">
            <a:avLst/>
          </a:prstGeom>
          <a:noFill/>
        </p:spPr>
        <p:txBody>
          <a:bodyPr wrap="square">
            <a:spAutoFit/>
          </a:bodyPr>
          <a:lstStyle/>
          <a:p>
            <a:pPr algn="l" fontAlgn="base"/>
            <a:r>
              <a:rPr lang="en-US" dirty="0">
                <a:solidFill>
                  <a:srgbClr val="202124"/>
                </a:solidFill>
                <a:latin typeface="Google Sans"/>
              </a:rPr>
              <a:t>Enthusiastic scientist at</a:t>
            </a:r>
            <a:r>
              <a:rPr lang="en-US" b="0" i="0" u="none" strike="noStrike" dirty="0">
                <a:solidFill>
                  <a:srgbClr val="202124"/>
                </a:solidFill>
                <a:effectLst/>
                <a:latin typeface="Google Sans"/>
              </a:rPr>
              <a:t> </a:t>
            </a:r>
            <a:r>
              <a:rPr lang="en-US" b="0" i="0" u="none" strike="noStrike" dirty="0" err="1">
                <a:solidFill>
                  <a:srgbClr val="202124"/>
                </a:solidFill>
                <a:effectLst/>
                <a:latin typeface="Google Sans"/>
              </a:rPr>
              <a:t>Currumbin</a:t>
            </a:r>
            <a:r>
              <a:rPr lang="en-US" b="0" i="0" u="none" strike="noStrike" dirty="0">
                <a:solidFill>
                  <a:srgbClr val="202124"/>
                </a:solidFill>
                <a:effectLst/>
                <a:latin typeface="Google Sans"/>
              </a:rPr>
              <a:t> Wildlife Sanctuary</a:t>
            </a:r>
          </a:p>
        </p:txBody>
      </p:sp>
      <p:sp>
        <p:nvSpPr>
          <p:cNvPr id="9" name="TextBox 8">
            <a:extLst>
              <a:ext uri="{FF2B5EF4-FFF2-40B4-BE49-F238E27FC236}">
                <a16:creationId xmlns:a16="http://schemas.microsoft.com/office/drawing/2014/main" id="{DDA7A447-380A-5F0B-95EA-F27C0910493A}"/>
              </a:ext>
            </a:extLst>
          </p:cNvPr>
          <p:cNvSpPr txBox="1"/>
          <p:nvPr/>
        </p:nvSpPr>
        <p:spPr>
          <a:xfrm>
            <a:off x="955088" y="805228"/>
            <a:ext cx="2885726" cy="646331"/>
          </a:xfrm>
          <a:prstGeom prst="rect">
            <a:avLst/>
          </a:prstGeom>
          <a:noFill/>
        </p:spPr>
        <p:txBody>
          <a:bodyPr wrap="none" rtlCol="0">
            <a:spAutoFit/>
          </a:bodyPr>
          <a:lstStyle/>
          <a:p>
            <a:r>
              <a:rPr lang="en-US" sz="3600" dirty="0"/>
              <a:t>Quick aside…..</a:t>
            </a:r>
          </a:p>
        </p:txBody>
      </p:sp>
    </p:spTree>
    <p:extLst>
      <p:ext uri="{BB962C8B-B14F-4D97-AF65-F5344CB8AC3E}">
        <p14:creationId xmlns:p14="http://schemas.microsoft.com/office/powerpoint/2010/main" val="2608787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8D50EC11-CB9D-4A4D-A25D-3C00415D521D}"/>
              </a:ext>
            </a:extLst>
          </p:cNvPr>
          <p:cNvSpPr/>
          <p:nvPr/>
        </p:nvSpPr>
        <p:spPr>
          <a:xfrm>
            <a:off x="-8930" y="605423"/>
            <a:ext cx="9152930" cy="27487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picture containing drawing&#10;&#10;Description automatically generated">
            <a:extLst>
              <a:ext uri="{FF2B5EF4-FFF2-40B4-BE49-F238E27FC236}">
                <a16:creationId xmlns:a16="http://schemas.microsoft.com/office/drawing/2014/main" id="{4332EF24-815A-2A4C-921A-A62EC8E98B03}"/>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03580" y="748369"/>
            <a:ext cx="2567204" cy="2449438"/>
          </a:xfrm>
          <a:prstGeom prst="rect">
            <a:avLst/>
          </a:prstGeom>
        </p:spPr>
      </p:pic>
      <p:sp>
        <p:nvSpPr>
          <p:cNvPr id="10" name="Rectangle 9">
            <a:extLst>
              <a:ext uri="{FF2B5EF4-FFF2-40B4-BE49-F238E27FC236}">
                <a16:creationId xmlns:a16="http://schemas.microsoft.com/office/drawing/2014/main" id="{963EE542-77C1-A54B-90FC-85915DF325F1}"/>
              </a:ext>
            </a:extLst>
          </p:cNvPr>
          <p:cNvSpPr/>
          <p:nvPr/>
        </p:nvSpPr>
        <p:spPr>
          <a:xfrm>
            <a:off x="784934" y="864682"/>
            <a:ext cx="2093414" cy="1924907"/>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8AAC7F91-E145-AE4C-B868-4F247E0D18C0}"/>
              </a:ext>
            </a:extLst>
          </p:cNvPr>
          <p:cNvSpPr txBox="1"/>
          <p:nvPr/>
        </p:nvSpPr>
        <p:spPr>
          <a:xfrm>
            <a:off x="737592" y="2803320"/>
            <a:ext cx="2239972" cy="369332"/>
          </a:xfrm>
          <a:prstGeom prst="rect">
            <a:avLst/>
          </a:prstGeom>
          <a:solidFill>
            <a:schemeClr val="bg1"/>
          </a:solidFill>
        </p:spPr>
        <p:txBody>
          <a:bodyPr wrap="none" rtlCol="0">
            <a:spAutoFit/>
          </a:bodyPr>
          <a:lstStyle/>
          <a:p>
            <a:r>
              <a:rPr lang="en-US" b="1" dirty="0">
                <a:solidFill>
                  <a:schemeClr val="accent5"/>
                </a:solidFill>
              </a:rPr>
              <a:t>Accurate and precise!</a:t>
            </a:r>
          </a:p>
        </p:txBody>
      </p:sp>
      <p:sp>
        <p:nvSpPr>
          <p:cNvPr id="12" name="Oval 11">
            <a:extLst>
              <a:ext uri="{FF2B5EF4-FFF2-40B4-BE49-F238E27FC236}">
                <a16:creationId xmlns:a16="http://schemas.microsoft.com/office/drawing/2014/main" id="{FD531993-89C2-0D4D-8342-BB3EC77F1269}"/>
              </a:ext>
            </a:extLst>
          </p:cNvPr>
          <p:cNvSpPr/>
          <p:nvPr/>
        </p:nvSpPr>
        <p:spPr>
          <a:xfrm>
            <a:off x="1616230" y="1624885"/>
            <a:ext cx="395654" cy="369332"/>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72F03C4F-A76A-C24C-B21F-058992FE90EA}"/>
              </a:ext>
            </a:extLst>
          </p:cNvPr>
          <p:cNvGrpSpPr/>
          <p:nvPr/>
        </p:nvGrpSpPr>
        <p:grpSpPr>
          <a:xfrm>
            <a:off x="4453867" y="739784"/>
            <a:ext cx="2679706" cy="1877529"/>
            <a:chOff x="878013" y="4456681"/>
            <a:chExt cx="2679706" cy="1877529"/>
          </a:xfrm>
        </p:grpSpPr>
        <p:grpSp>
          <p:nvGrpSpPr>
            <p:cNvPr id="14" name="Group 13">
              <a:extLst>
                <a:ext uri="{FF2B5EF4-FFF2-40B4-BE49-F238E27FC236}">
                  <a16:creationId xmlns:a16="http://schemas.microsoft.com/office/drawing/2014/main" id="{35ABC7A1-81DB-1A4E-B7E4-13A11B3225D0}"/>
                </a:ext>
              </a:extLst>
            </p:cNvPr>
            <p:cNvGrpSpPr>
              <a:grpSpLocks/>
            </p:cNvGrpSpPr>
            <p:nvPr/>
          </p:nvGrpSpPr>
          <p:grpSpPr bwMode="auto">
            <a:xfrm>
              <a:off x="1641219" y="5168741"/>
              <a:ext cx="1584631" cy="981889"/>
              <a:chOff x="0" y="0"/>
              <a:chExt cx="1623" cy="947"/>
            </a:xfrm>
          </p:grpSpPr>
          <p:sp>
            <p:nvSpPr>
              <p:cNvPr id="22" name="Freeform 30">
                <a:extLst>
                  <a:ext uri="{FF2B5EF4-FFF2-40B4-BE49-F238E27FC236}">
                    <a16:creationId xmlns:a16="http://schemas.microsoft.com/office/drawing/2014/main" id="{ACB2D0C1-80B5-F145-A551-5757090E5AC9}"/>
                  </a:ext>
                </a:extLst>
              </p:cNvPr>
              <p:cNvSpPr>
                <a:spLocks/>
              </p:cNvSpPr>
              <p:nvPr/>
            </p:nvSpPr>
            <p:spPr bwMode="auto">
              <a:xfrm>
                <a:off x="0" y="0"/>
                <a:ext cx="814" cy="947"/>
              </a:xfrm>
              <a:custGeom>
                <a:avLst/>
                <a:gdLst>
                  <a:gd name="T0" fmla="*/ 0 w 21600"/>
                  <a:gd name="T1" fmla="*/ 11 h 21359"/>
                  <a:gd name="T2" fmla="*/ 365 w 21600"/>
                  <a:gd name="T3" fmla="*/ 39 h 21359"/>
                  <a:gd name="T4" fmla="*/ 814 w 21600"/>
                  <a:gd name="T5" fmla="*/ 957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rgbClr val="C0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23" name="Freeform 31">
                <a:extLst>
                  <a:ext uri="{FF2B5EF4-FFF2-40B4-BE49-F238E27FC236}">
                    <a16:creationId xmlns:a16="http://schemas.microsoft.com/office/drawing/2014/main" id="{FA8AE93B-C321-F24A-B88B-33BB2E8E3B7F}"/>
                  </a:ext>
                </a:extLst>
              </p:cNvPr>
              <p:cNvSpPr>
                <a:spLocks/>
              </p:cNvSpPr>
              <p:nvPr/>
            </p:nvSpPr>
            <p:spPr bwMode="auto">
              <a:xfrm flipH="1">
                <a:off x="808" y="0"/>
                <a:ext cx="815" cy="946"/>
              </a:xfrm>
              <a:custGeom>
                <a:avLst/>
                <a:gdLst>
                  <a:gd name="T0" fmla="*/ 0 w 21600"/>
                  <a:gd name="T1" fmla="*/ 11 h 21359"/>
                  <a:gd name="T2" fmla="*/ 365 w 21600"/>
                  <a:gd name="T3" fmla="*/ 39 h 21359"/>
                  <a:gd name="T4" fmla="*/ 815 w 21600"/>
                  <a:gd name="T5" fmla="*/ 956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rgbClr val="C0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grpSp>
          <p:nvGrpSpPr>
            <p:cNvPr id="15" name="Group 14">
              <a:extLst>
                <a:ext uri="{FF2B5EF4-FFF2-40B4-BE49-F238E27FC236}">
                  <a16:creationId xmlns:a16="http://schemas.microsoft.com/office/drawing/2014/main" id="{A992E934-2963-8449-8A71-77E8DE6C47E0}"/>
                </a:ext>
              </a:extLst>
            </p:cNvPr>
            <p:cNvGrpSpPr>
              <a:grpSpLocks/>
            </p:cNvGrpSpPr>
            <p:nvPr/>
          </p:nvGrpSpPr>
          <p:grpSpPr bwMode="auto">
            <a:xfrm>
              <a:off x="878013" y="4456681"/>
              <a:ext cx="2679706" cy="1841020"/>
              <a:chOff x="27" y="181"/>
              <a:chExt cx="2194" cy="1656"/>
            </a:xfrm>
          </p:grpSpPr>
          <p:grpSp>
            <p:nvGrpSpPr>
              <p:cNvPr id="17" name="Group 16">
                <a:extLst>
                  <a:ext uri="{FF2B5EF4-FFF2-40B4-BE49-F238E27FC236}">
                    <a16:creationId xmlns:a16="http://schemas.microsoft.com/office/drawing/2014/main" id="{87FF4E69-EADB-F343-8A0E-806066900CCC}"/>
                  </a:ext>
                </a:extLst>
              </p:cNvPr>
              <p:cNvGrpSpPr>
                <a:grpSpLocks/>
              </p:cNvGrpSpPr>
              <p:nvPr/>
            </p:nvGrpSpPr>
            <p:grpSpPr bwMode="auto">
              <a:xfrm>
                <a:off x="326" y="181"/>
                <a:ext cx="1895" cy="1656"/>
                <a:chOff x="0" y="181"/>
                <a:chExt cx="1895" cy="1656"/>
              </a:xfrm>
            </p:grpSpPr>
            <p:sp>
              <p:nvSpPr>
                <p:cNvPr id="19" name="Line 35">
                  <a:extLst>
                    <a:ext uri="{FF2B5EF4-FFF2-40B4-BE49-F238E27FC236}">
                      <a16:creationId xmlns:a16="http://schemas.microsoft.com/office/drawing/2014/main" id="{7BB30B14-5C0F-6544-89FD-61FB2998BBD8}"/>
                    </a:ext>
                  </a:extLst>
                </p:cNvPr>
                <p:cNvSpPr>
                  <a:spLocks noChangeShapeType="1"/>
                </p:cNvSpPr>
                <p:nvPr/>
              </p:nvSpPr>
              <p:spPr bwMode="auto">
                <a:xfrm rot="10800000">
                  <a:off x="0" y="1827"/>
                  <a:ext cx="1895" cy="4"/>
                </a:xfrm>
                <a:prstGeom prst="line">
                  <a:avLst/>
                </a:prstGeom>
                <a:noFill/>
                <a:ln w="19050">
                  <a:solidFill>
                    <a:schemeClr val="tx1"/>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20" name="Line 36">
                  <a:extLst>
                    <a:ext uri="{FF2B5EF4-FFF2-40B4-BE49-F238E27FC236}">
                      <a16:creationId xmlns:a16="http://schemas.microsoft.com/office/drawing/2014/main" id="{B761DC9C-EA76-7E45-99B8-4B3DD3464378}"/>
                    </a:ext>
                  </a:extLst>
                </p:cNvPr>
                <p:cNvSpPr>
                  <a:spLocks noChangeShapeType="1"/>
                </p:cNvSpPr>
                <p:nvPr/>
              </p:nvSpPr>
              <p:spPr bwMode="auto">
                <a:xfrm>
                  <a:off x="5" y="462"/>
                  <a:ext cx="3" cy="1375"/>
                </a:xfrm>
                <a:prstGeom prst="line">
                  <a:avLst/>
                </a:prstGeom>
                <a:noFill/>
                <a:ln w="19050">
                  <a:solidFill>
                    <a:schemeClr val="tx1"/>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21" name="Rectangle 20">
                  <a:extLst>
                    <a:ext uri="{FF2B5EF4-FFF2-40B4-BE49-F238E27FC236}">
                      <a16:creationId xmlns:a16="http://schemas.microsoft.com/office/drawing/2014/main" id="{EE11BB85-87DA-D94D-956F-2DE528C297BF}"/>
                    </a:ext>
                  </a:extLst>
                </p:cNvPr>
                <p:cNvSpPr>
                  <a:spLocks/>
                </p:cNvSpPr>
                <p:nvPr/>
              </p:nvSpPr>
              <p:spPr bwMode="auto">
                <a:xfrm>
                  <a:off x="131" y="181"/>
                  <a:ext cx="1690"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pPr eaLnBrk="1" hangingPunct="1"/>
                  <a:r>
                    <a:rPr lang="en-US" altLang="en-US" sz="1800" dirty="0">
                      <a:solidFill>
                        <a:schemeClr val="accent5"/>
                      </a:solidFill>
                      <a:latin typeface="Arial" panose="020B0604020202020204" pitchFamily="34" charset="0"/>
                      <a:ea typeface="MS PGothic" panose="020B0600070205080204" pitchFamily="34" charset="-128"/>
                      <a:cs typeface="Arial" panose="020B0604020202020204" pitchFamily="34" charset="0"/>
                      <a:sym typeface="Symbol" panose="05050102010706020507" pitchFamily="18" charset="2"/>
                    </a:rPr>
                    <a:t>Resonant frequency</a:t>
                  </a:r>
                </a:p>
              </p:txBody>
            </p:sp>
          </p:grpSp>
          <p:sp>
            <p:nvSpPr>
              <p:cNvPr id="18" name="Rectangle 17">
                <a:extLst>
                  <a:ext uri="{FF2B5EF4-FFF2-40B4-BE49-F238E27FC236}">
                    <a16:creationId xmlns:a16="http://schemas.microsoft.com/office/drawing/2014/main" id="{FC415BE6-80E9-CE41-BA1B-EFAB89470490}"/>
                  </a:ext>
                </a:extLst>
              </p:cNvPr>
              <p:cNvSpPr>
                <a:spLocks/>
              </p:cNvSpPr>
              <p:nvPr/>
            </p:nvSpPr>
            <p:spPr bwMode="auto">
              <a:xfrm rot="16200000">
                <a:off x="-205" y="1036"/>
                <a:ext cx="692"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pPr eaLnBrk="1" hangingPunct="1"/>
                <a:r>
                  <a:rPr lang="en-US" altLang="en-US" sz="1800" dirty="0">
                    <a:solidFill>
                      <a:schemeClr val="tx1"/>
                    </a:solidFill>
                    <a:latin typeface="Arial" panose="020B0604020202020204" pitchFamily="34" charset="0"/>
                    <a:ea typeface="MS PGothic" panose="020B0600070205080204" pitchFamily="34" charset="-128"/>
                    <a:cs typeface="Arial" panose="020B0604020202020204" pitchFamily="34" charset="0"/>
                    <a:sym typeface="Times" panose="02020603050405020304" pitchFamily="18" charset="0"/>
                  </a:rPr>
                  <a:t>Voltage</a:t>
                </a:r>
              </a:p>
            </p:txBody>
          </p:sp>
        </p:grpSp>
        <p:cxnSp>
          <p:nvCxnSpPr>
            <p:cNvPr id="16" name="Straight Connector 15">
              <a:extLst>
                <a:ext uri="{FF2B5EF4-FFF2-40B4-BE49-F238E27FC236}">
                  <a16:creationId xmlns:a16="http://schemas.microsoft.com/office/drawing/2014/main" id="{6748126F-BAD2-9147-A019-0FC09C8DD059}"/>
                </a:ext>
              </a:extLst>
            </p:cNvPr>
            <p:cNvCxnSpPr/>
            <p:nvPr/>
          </p:nvCxnSpPr>
          <p:spPr>
            <a:xfrm>
              <a:off x="2430117" y="4816701"/>
              <a:ext cx="0" cy="1517509"/>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grpSp>
      <p:cxnSp>
        <p:nvCxnSpPr>
          <p:cNvPr id="25" name="Straight Arrow Connector 24">
            <a:extLst>
              <a:ext uri="{FF2B5EF4-FFF2-40B4-BE49-F238E27FC236}">
                <a16:creationId xmlns:a16="http://schemas.microsoft.com/office/drawing/2014/main" id="{470A68FA-F34B-F74F-8480-F2BB47697AED}"/>
              </a:ext>
            </a:extLst>
          </p:cNvPr>
          <p:cNvCxnSpPr/>
          <p:nvPr/>
        </p:nvCxnSpPr>
        <p:spPr>
          <a:xfrm>
            <a:off x="5340622" y="1871810"/>
            <a:ext cx="3313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3ACCC776-9691-C443-90C9-A6261106C62C}"/>
              </a:ext>
            </a:extLst>
          </p:cNvPr>
          <p:cNvCxnSpPr>
            <a:cxnSpLocks/>
          </p:cNvCxnSpPr>
          <p:nvPr/>
        </p:nvCxnSpPr>
        <p:spPr>
          <a:xfrm flipH="1">
            <a:off x="6324325" y="1872128"/>
            <a:ext cx="3313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CB058013-D31D-D342-BFD2-8831E7481F51}"/>
              </a:ext>
            </a:extLst>
          </p:cNvPr>
          <p:cNvSpPr txBox="1"/>
          <p:nvPr/>
        </p:nvSpPr>
        <p:spPr>
          <a:xfrm>
            <a:off x="6648453" y="1651932"/>
            <a:ext cx="2356543" cy="400110"/>
          </a:xfrm>
          <a:prstGeom prst="rect">
            <a:avLst/>
          </a:prstGeom>
          <a:solidFill>
            <a:schemeClr val="accent4">
              <a:lumMod val="40000"/>
              <a:lumOff val="60000"/>
            </a:schemeClr>
          </a:solidFill>
        </p:spPr>
        <p:txBody>
          <a:bodyPr wrap="none" rtlCol="0">
            <a:spAutoFit/>
          </a:bodyPr>
          <a:lstStyle/>
          <a:p>
            <a:r>
              <a:rPr lang="en-US" sz="2000" dirty="0" err="1">
                <a:solidFill>
                  <a:srgbClr val="C00000"/>
                </a:solidFill>
                <a:latin typeface="Symbol" pitchFamily="2" charset="2"/>
              </a:rPr>
              <a:t>D</a:t>
            </a:r>
            <a:r>
              <a:rPr lang="en-US" sz="2000" dirty="0" err="1">
                <a:solidFill>
                  <a:srgbClr val="C00000"/>
                </a:solidFill>
              </a:rPr>
              <a:t>f</a:t>
            </a:r>
            <a:r>
              <a:rPr lang="en-US" sz="2000" dirty="0">
                <a:solidFill>
                  <a:srgbClr val="C00000"/>
                </a:solidFill>
              </a:rPr>
              <a:t> + SNR -&gt; precision</a:t>
            </a:r>
          </a:p>
        </p:txBody>
      </p:sp>
      <p:sp>
        <p:nvSpPr>
          <p:cNvPr id="28" name="TextBox 27">
            <a:extLst>
              <a:ext uri="{FF2B5EF4-FFF2-40B4-BE49-F238E27FC236}">
                <a16:creationId xmlns:a16="http://schemas.microsoft.com/office/drawing/2014/main" id="{1A1B02BF-3573-6A44-8E64-F3B8E09D6ACC}"/>
              </a:ext>
            </a:extLst>
          </p:cNvPr>
          <p:cNvSpPr txBox="1"/>
          <p:nvPr/>
        </p:nvSpPr>
        <p:spPr>
          <a:xfrm>
            <a:off x="5765276" y="2795676"/>
            <a:ext cx="1717458" cy="400110"/>
          </a:xfrm>
          <a:prstGeom prst="rect">
            <a:avLst/>
          </a:prstGeom>
          <a:solidFill>
            <a:schemeClr val="accent4">
              <a:lumMod val="40000"/>
              <a:lumOff val="60000"/>
            </a:schemeClr>
          </a:solidFill>
        </p:spPr>
        <p:txBody>
          <a:bodyPr wrap="none" rtlCol="0">
            <a:spAutoFit/>
          </a:bodyPr>
          <a:lstStyle/>
          <a:p>
            <a:r>
              <a:rPr lang="en-US" sz="2000" dirty="0" err="1">
                <a:solidFill>
                  <a:srgbClr val="C00000"/>
                </a:solidFill>
                <a:latin typeface="Symbol" pitchFamily="2" charset="2"/>
                <a:cs typeface="Calibri" panose="020F0502020204030204" pitchFamily="34" charset="0"/>
              </a:rPr>
              <a:t>D</a:t>
            </a:r>
            <a:r>
              <a:rPr lang="en-US" sz="2000" dirty="0" err="1">
                <a:solidFill>
                  <a:srgbClr val="C00000"/>
                </a:solidFill>
                <a:latin typeface="Calibri" panose="020F0502020204030204" pitchFamily="34" charset="0"/>
                <a:cs typeface="Calibri" panose="020F0502020204030204" pitchFamily="34" charset="0"/>
              </a:rPr>
              <a:t>f</a:t>
            </a:r>
            <a:r>
              <a:rPr lang="en-US" sz="2000" baseline="-25000" dirty="0" err="1">
                <a:solidFill>
                  <a:srgbClr val="C00000"/>
                </a:solidFill>
                <a:latin typeface="Calibri" panose="020F0502020204030204" pitchFamily="34" charset="0"/>
                <a:cs typeface="Calibri" panose="020F0502020204030204" pitchFamily="34" charset="0"/>
              </a:rPr>
              <a:t>c</a:t>
            </a:r>
            <a:r>
              <a:rPr lang="en-US" sz="2000" dirty="0">
                <a:solidFill>
                  <a:srgbClr val="C00000"/>
                </a:solidFill>
                <a:latin typeface="Calibri" panose="020F0502020204030204" pitchFamily="34" charset="0"/>
                <a:cs typeface="Calibri" panose="020F0502020204030204" pitchFamily="34" charset="0"/>
              </a:rPr>
              <a:t> -&gt; accuracy</a:t>
            </a:r>
            <a:endParaRPr lang="en-US" sz="2000" baseline="-25000" dirty="0">
              <a:solidFill>
                <a:srgbClr val="C00000"/>
              </a:solidFill>
              <a:latin typeface="Calibri" panose="020F0502020204030204" pitchFamily="34" charset="0"/>
              <a:cs typeface="Calibri" panose="020F0502020204030204" pitchFamily="34" charset="0"/>
            </a:endParaRPr>
          </a:p>
        </p:txBody>
      </p:sp>
      <p:sp>
        <p:nvSpPr>
          <p:cNvPr id="29" name="TextBox 28">
            <a:extLst>
              <a:ext uri="{FF2B5EF4-FFF2-40B4-BE49-F238E27FC236}">
                <a16:creationId xmlns:a16="http://schemas.microsoft.com/office/drawing/2014/main" id="{402EFA44-961F-1443-A73A-45080E8BB689}"/>
              </a:ext>
            </a:extLst>
          </p:cNvPr>
          <p:cNvSpPr txBox="1"/>
          <p:nvPr/>
        </p:nvSpPr>
        <p:spPr>
          <a:xfrm>
            <a:off x="7183113" y="2381218"/>
            <a:ext cx="1130631" cy="369332"/>
          </a:xfrm>
          <a:prstGeom prst="rect">
            <a:avLst/>
          </a:prstGeom>
          <a:noFill/>
        </p:spPr>
        <p:txBody>
          <a:bodyPr wrap="none" rtlCol="0">
            <a:spAutoFit/>
          </a:bodyPr>
          <a:lstStyle/>
          <a:p>
            <a:r>
              <a:rPr lang="en-US" dirty="0"/>
              <a:t>frequency</a:t>
            </a:r>
          </a:p>
        </p:txBody>
      </p:sp>
      <p:grpSp>
        <p:nvGrpSpPr>
          <p:cNvPr id="7" name="Group 6">
            <a:extLst>
              <a:ext uri="{FF2B5EF4-FFF2-40B4-BE49-F238E27FC236}">
                <a16:creationId xmlns:a16="http://schemas.microsoft.com/office/drawing/2014/main" id="{1DE383F5-398A-49C3-A102-33C5D1AA69B3}"/>
              </a:ext>
            </a:extLst>
          </p:cNvPr>
          <p:cNvGrpSpPr/>
          <p:nvPr/>
        </p:nvGrpSpPr>
        <p:grpSpPr>
          <a:xfrm>
            <a:off x="589800" y="3577750"/>
            <a:ext cx="8298166" cy="3020588"/>
            <a:chOff x="589800" y="3577750"/>
            <a:chExt cx="8298166" cy="3020588"/>
          </a:xfrm>
        </p:grpSpPr>
        <p:cxnSp>
          <p:nvCxnSpPr>
            <p:cNvPr id="34" name="Straight Arrow Connector 33">
              <a:extLst>
                <a:ext uri="{FF2B5EF4-FFF2-40B4-BE49-F238E27FC236}">
                  <a16:creationId xmlns:a16="http://schemas.microsoft.com/office/drawing/2014/main" id="{5EA17585-7298-8542-8D5F-376B80B3113B}"/>
                </a:ext>
              </a:extLst>
            </p:cNvPr>
            <p:cNvCxnSpPr/>
            <p:nvPr/>
          </p:nvCxnSpPr>
          <p:spPr>
            <a:xfrm flipV="1">
              <a:off x="2639829" y="3704856"/>
              <a:ext cx="0" cy="246641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5F4E5138-15EB-644C-A9C6-26105A4B7BD4}"/>
                </a:ext>
              </a:extLst>
            </p:cNvPr>
            <p:cNvCxnSpPr>
              <a:cxnSpLocks/>
            </p:cNvCxnSpPr>
            <p:nvPr/>
          </p:nvCxnSpPr>
          <p:spPr>
            <a:xfrm>
              <a:off x="2639829" y="6171272"/>
              <a:ext cx="49196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5EC6E74-3B05-8C4C-8C6C-D0FAB6666DD7}"/>
                </a:ext>
              </a:extLst>
            </p:cNvPr>
            <p:cNvSpPr txBox="1"/>
            <p:nvPr/>
          </p:nvSpPr>
          <p:spPr>
            <a:xfrm>
              <a:off x="6976629" y="6148268"/>
              <a:ext cx="1592039" cy="369332"/>
            </a:xfrm>
            <a:prstGeom prst="rect">
              <a:avLst/>
            </a:prstGeom>
            <a:noFill/>
          </p:spPr>
          <p:txBody>
            <a:bodyPr wrap="none" rtlCol="0">
              <a:spAutoFit/>
            </a:bodyPr>
            <a:lstStyle/>
            <a:p>
              <a:r>
                <a:rPr lang="en-US" dirty="0"/>
                <a:t>Averaging time</a:t>
              </a:r>
            </a:p>
          </p:txBody>
        </p:sp>
        <p:sp>
          <p:nvSpPr>
            <p:cNvPr id="39" name="TextBox 38">
              <a:extLst>
                <a:ext uri="{FF2B5EF4-FFF2-40B4-BE49-F238E27FC236}">
                  <a16:creationId xmlns:a16="http://schemas.microsoft.com/office/drawing/2014/main" id="{BAA41974-216D-814E-977F-CEB893D2C5EB}"/>
                </a:ext>
              </a:extLst>
            </p:cNvPr>
            <p:cNvSpPr txBox="1"/>
            <p:nvPr/>
          </p:nvSpPr>
          <p:spPr>
            <a:xfrm rot="16200000">
              <a:off x="-539573" y="4764780"/>
              <a:ext cx="2628077" cy="369332"/>
            </a:xfrm>
            <a:prstGeom prst="rect">
              <a:avLst/>
            </a:prstGeom>
            <a:noFill/>
          </p:spPr>
          <p:txBody>
            <a:bodyPr wrap="square" rtlCol="0">
              <a:spAutoFit/>
            </a:bodyPr>
            <a:lstStyle/>
            <a:p>
              <a:pPr algn="ctr"/>
              <a:r>
                <a:rPr lang="en-US" dirty="0" err="1">
                  <a:solidFill>
                    <a:srgbClr val="7030A0"/>
                  </a:solidFill>
                </a:rPr>
                <a:t>Adev</a:t>
              </a:r>
              <a:r>
                <a:rPr lang="en-US" dirty="0">
                  <a:solidFill>
                    <a:srgbClr val="7030A0"/>
                  </a:solidFill>
                </a:rPr>
                <a:t> (frac. instability)</a:t>
              </a:r>
            </a:p>
          </p:txBody>
        </p:sp>
        <p:sp>
          <p:nvSpPr>
            <p:cNvPr id="40" name="TextBox 39">
              <a:extLst>
                <a:ext uri="{FF2B5EF4-FFF2-40B4-BE49-F238E27FC236}">
                  <a16:creationId xmlns:a16="http://schemas.microsoft.com/office/drawing/2014/main" id="{04724945-030B-AB46-90BE-F06AA9A7BA63}"/>
                </a:ext>
              </a:extLst>
            </p:cNvPr>
            <p:cNvSpPr txBox="1"/>
            <p:nvPr/>
          </p:nvSpPr>
          <p:spPr>
            <a:xfrm>
              <a:off x="1076638" y="4041028"/>
              <a:ext cx="622286" cy="369332"/>
            </a:xfrm>
            <a:prstGeom prst="rect">
              <a:avLst/>
            </a:prstGeom>
            <a:noFill/>
          </p:spPr>
          <p:txBody>
            <a:bodyPr wrap="none" rtlCol="0">
              <a:spAutoFit/>
            </a:bodyPr>
            <a:lstStyle/>
            <a:p>
              <a:r>
                <a:rPr lang="en-US" dirty="0">
                  <a:solidFill>
                    <a:srgbClr val="7030A0"/>
                  </a:solidFill>
                </a:rPr>
                <a:t>10</a:t>
              </a:r>
              <a:r>
                <a:rPr lang="en-US" baseline="30000" dirty="0">
                  <a:solidFill>
                    <a:srgbClr val="7030A0"/>
                  </a:solidFill>
                </a:rPr>
                <a:t>-15</a:t>
              </a:r>
            </a:p>
          </p:txBody>
        </p:sp>
        <p:sp>
          <p:nvSpPr>
            <p:cNvPr id="41" name="TextBox 40">
              <a:extLst>
                <a:ext uri="{FF2B5EF4-FFF2-40B4-BE49-F238E27FC236}">
                  <a16:creationId xmlns:a16="http://schemas.microsoft.com/office/drawing/2014/main" id="{7E2B9912-FF3A-0543-B850-B1B456383035}"/>
                </a:ext>
              </a:extLst>
            </p:cNvPr>
            <p:cNvSpPr txBox="1"/>
            <p:nvPr/>
          </p:nvSpPr>
          <p:spPr>
            <a:xfrm>
              <a:off x="1076638" y="4557490"/>
              <a:ext cx="622286" cy="369332"/>
            </a:xfrm>
            <a:prstGeom prst="rect">
              <a:avLst/>
            </a:prstGeom>
            <a:noFill/>
          </p:spPr>
          <p:txBody>
            <a:bodyPr wrap="none" rtlCol="0">
              <a:spAutoFit/>
            </a:bodyPr>
            <a:lstStyle/>
            <a:p>
              <a:r>
                <a:rPr lang="en-US" dirty="0">
                  <a:solidFill>
                    <a:srgbClr val="7030A0"/>
                  </a:solidFill>
                </a:rPr>
                <a:t>10</a:t>
              </a:r>
              <a:r>
                <a:rPr lang="en-US" baseline="30000" dirty="0">
                  <a:solidFill>
                    <a:srgbClr val="7030A0"/>
                  </a:solidFill>
                </a:rPr>
                <a:t>-16</a:t>
              </a:r>
            </a:p>
          </p:txBody>
        </p:sp>
        <p:sp>
          <p:nvSpPr>
            <p:cNvPr id="42" name="TextBox 41">
              <a:extLst>
                <a:ext uri="{FF2B5EF4-FFF2-40B4-BE49-F238E27FC236}">
                  <a16:creationId xmlns:a16="http://schemas.microsoft.com/office/drawing/2014/main" id="{F4384204-3D7A-CA4A-94BF-8C9C604AB2B6}"/>
                </a:ext>
              </a:extLst>
            </p:cNvPr>
            <p:cNvSpPr txBox="1"/>
            <p:nvPr/>
          </p:nvSpPr>
          <p:spPr>
            <a:xfrm>
              <a:off x="1076638" y="5590413"/>
              <a:ext cx="622286" cy="369332"/>
            </a:xfrm>
            <a:prstGeom prst="rect">
              <a:avLst/>
            </a:prstGeom>
            <a:noFill/>
          </p:spPr>
          <p:txBody>
            <a:bodyPr wrap="none" rtlCol="0">
              <a:spAutoFit/>
            </a:bodyPr>
            <a:lstStyle/>
            <a:p>
              <a:r>
                <a:rPr lang="en-US" dirty="0">
                  <a:solidFill>
                    <a:srgbClr val="7030A0"/>
                  </a:solidFill>
                </a:rPr>
                <a:t>10</a:t>
              </a:r>
              <a:r>
                <a:rPr lang="en-US" baseline="30000" dirty="0">
                  <a:solidFill>
                    <a:srgbClr val="7030A0"/>
                  </a:solidFill>
                </a:rPr>
                <a:t>-18</a:t>
              </a:r>
            </a:p>
          </p:txBody>
        </p:sp>
        <p:sp>
          <p:nvSpPr>
            <p:cNvPr id="43" name="Freeform 42">
              <a:extLst>
                <a:ext uri="{FF2B5EF4-FFF2-40B4-BE49-F238E27FC236}">
                  <a16:creationId xmlns:a16="http://schemas.microsoft.com/office/drawing/2014/main" id="{30246903-001E-C547-90E4-CC62793AF2AB}"/>
                </a:ext>
              </a:extLst>
            </p:cNvPr>
            <p:cNvSpPr/>
            <p:nvPr/>
          </p:nvSpPr>
          <p:spPr>
            <a:xfrm>
              <a:off x="2692842" y="4183446"/>
              <a:ext cx="4678017" cy="1656521"/>
            </a:xfrm>
            <a:custGeom>
              <a:avLst/>
              <a:gdLst>
                <a:gd name="connsiteX0" fmla="*/ 0 w 4678017"/>
                <a:gd name="connsiteY0" fmla="*/ 0 h 1656521"/>
                <a:gd name="connsiteX1" fmla="*/ 1351721 w 4678017"/>
                <a:gd name="connsiteY1" fmla="*/ 649356 h 1656521"/>
                <a:gd name="connsiteX2" fmla="*/ 2835965 w 4678017"/>
                <a:gd name="connsiteY2" fmla="*/ 1391478 h 1656521"/>
                <a:gd name="connsiteX3" fmla="*/ 3352800 w 4678017"/>
                <a:gd name="connsiteY3" fmla="*/ 1616765 h 1656521"/>
                <a:gd name="connsiteX4" fmla="*/ 4320208 w 4678017"/>
                <a:gd name="connsiteY4" fmla="*/ 1656521 h 1656521"/>
                <a:gd name="connsiteX5" fmla="*/ 4518991 w 4678017"/>
                <a:gd name="connsiteY5" fmla="*/ 1603513 h 1656521"/>
                <a:gd name="connsiteX6" fmla="*/ 4678017 w 4678017"/>
                <a:gd name="connsiteY6" fmla="*/ 1524000 h 165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78017" h="1656521">
                  <a:moveTo>
                    <a:pt x="0" y="0"/>
                  </a:moveTo>
                  <a:lnTo>
                    <a:pt x="1351721" y="649356"/>
                  </a:lnTo>
                  <a:lnTo>
                    <a:pt x="2835965" y="1391478"/>
                  </a:lnTo>
                  <a:lnTo>
                    <a:pt x="3352800" y="1616765"/>
                  </a:lnTo>
                  <a:lnTo>
                    <a:pt x="4320208" y="1656521"/>
                  </a:lnTo>
                  <a:lnTo>
                    <a:pt x="4518991" y="1603513"/>
                  </a:lnTo>
                  <a:lnTo>
                    <a:pt x="4678017" y="1524000"/>
                  </a:lnTo>
                </a:path>
              </a:pathLst>
            </a:cu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B9AB45DF-3778-6E46-BEC5-D5BA2666FEB3}"/>
                </a:ext>
              </a:extLst>
            </p:cNvPr>
            <p:cNvSpPr txBox="1"/>
            <p:nvPr/>
          </p:nvSpPr>
          <p:spPr>
            <a:xfrm>
              <a:off x="5340622" y="3577750"/>
              <a:ext cx="3547344" cy="1477328"/>
            </a:xfrm>
            <a:prstGeom prst="rect">
              <a:avLst/>
            </a:prstGeom>
            <a:solidFill>
              <a:schemeClr val="accent1">
                <a:lumMod val="20000"/>
                <a:lumOff val="80000"/>
              </a:schemeClr>
            </a:solidFill>
          </p:spPr>
          <p:txBody>
            <a:bodyPr wrap="square" rtlCol="0">
              <a:spAutoFit/>
            </a:bodyPr>
            <a:lstStyle/>
            <a:p>
              <a:pPr algn="ctr"/>
              <a:r>
                <a:rPr lang="en-US" dirty="0"/>
                <a:t>For atomic clocks, which are dominated by Gaussian (white frequency) noise, the longer you average, the better you can define the center frequency.</a:t>
              </a:r>
            </a:p>
          </p:txBody>
        </p:sp>
        <p:cxnSp>
          <p:nvCxnSpPr>
            <p:cNvPr id="46" name="Straight Arrow Connector 45">
              <a:extLst>
                <a:ext uri="{FF2B5EF4-FFF2-40B4-BE49-F238E27FC236}">
                  <a16:creationId xmlns:a16="http://schemas.microsoft.com/office/drawing/2014/main" id="{2F237035-91E2-0E49-82AF-D238E3679F75}"/>
                </a:ext>
              </a:extLst>
            </p:cNvPr>
            <p:cNvCxnSpPr/>
            <p:nvPr/>
          </p:nvCxnSpPr>
          <p:spPr>
            <a:xfrm flipV="1">
              <a:off x="1724895" y="3704856"/>
              <a:ext cx="0" cy="246641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279A4055-E5DC-B94A-87A0-0CBF9CB3AC43}"/>
                </a:ext>
              </a:extLst>
            </p:cNvPr>
            <p:cNvSpPr txBox="1"/>
            <p:nvPr/>
          </p:nvSpPr>
          <p:spPr>
            <a:xfrm>
              <a:off x="2206773" y="4024026"/>
              <a:ext cx="418704" cy="369332"/>
            </a:xfrm>
            <a:prstGeom prst="rect">
              <a:avLst/>
            </a:prstGeom>
            <a:noFill/>
          </p:spPr>
          <p:txBody>
            <a:bodyPr wrap="none" rtlCol="0">
              <a:spAutoFit/>
            </a:bodyPr>
            <a:lstStyle/>
            <a:p>
              <a:r>
                <a:rPr lang="en-US" dirty="0">
                  <a:solidFill>
                    <a:schemeClr val="accent5"/>
                  </a:solidFill>
                </a:rPr>
                <a:t>15</a:t>
              </a:r>
            </a:p>
          </p:txBody>
        </p:sp>
        <p:sp>
          <p:nvSpPr>
            <p:cNvPr id="48" name="TextBox 47">
              <a:extLst>
                <a:ext uri="{FF2B5EF4-FFF2-40B4-BE49-F238E27FC236}">
                  <a16:creationId xmlns:a16="http://schemas.microsoft.com/office/drawing/2014/main" id="{5CE7D601-05A0-B648-83A3-1E2C722BFF0A}"/>
                </a:ext>
              </a:extLst>
            </p:cNvPr>
            <p:cNvSpPr txBox="1"/>
            <p:nvPr/>
          </p:nvSpPr>
          <p:spPr>
            <a:xfrm>
              <a:off x="2194619" y="4551652"/>
              <a:ext cx="418704" cy="369332"/>
            </a:xfrm>
            <a:prstGeom prst="rect">
              <a:avLst/>
            </a:prstGeom>
            <a:noFill/>
          </p:spPr>
          <p:txBody>
            <a:bodyPr wrap="none" rtlCol="0">
              <a:spAutoFit/>
            </a:bodyPr>
            <a:lstStyle/>
            <a:p>
              <a:r>
                <a:rPr lang="en-US" dirty="0">
                  <a:solidFill>
                    <a:schemeClr val="accent5"/>
                  </a:solidFill>
                </a:rPr>
                <a:t>16</a:t>
              </a:r>
            </a:p>
          </p:txBody>
        </p:sp>
        <p:sp>
          <p:nvSpPr>
            <p:cNvPr id="49" name="TextBox 48">
              <a:extLst>
                <a:ext uri="{FF2B5EF4-FFF2-40B4-BE49-F238E27FC236}">
                  <a16:creationId xmlns:a16="http://schemas.microsoft.com/office/drawing/2014/main" id="{376F60D0-5ECE-9941-A14D-F895148B8135}"/>
                </a:ext>
              </a:extLst>
            </p:cNvPr>
            <p:cNvSpPr txBox="1"/>
            <p:nvPr/>
          </p:nvSpPr>
          <p:spPr>
            <a:xfrm>
              <a:off x="2197296" y="5590413"/>
              <a:ext cx="418704" cy="369332"/>
            </a:xfrm>
            <a:prstGeom prst="rect">
              <a:avLst/>
            </a:prstGeom>
            <a:noFill/>
          </p:spPr>
          <p:txBody>
            <a:bodyPr wrap="none" rtlCol="0">
              <a:spAutoFit/>
            </a:bodyPr>
            <a:lstStyle/>
            <a:p>
              <a:r>
                <a:rPr lang="en-US" dirty="0">
                  <a:solidFill>
                    <a:schemeClr val="accent5"/>
                  </a:solidFill>
                </a:rPr>
                <a:t>18</a:t>
              </a:r>
            </a:p>
          </p:txBody>
        </p:sp>
        <p:sp>
          <p:nvSpPr>
            <p:cNvPr id="50" name="TextBox 49">
              <a:extLst>
                <a:ext uri="{FF2B5EF4-FFF2-40B4-BE49-F238E27FC236}">
                  <a16:creationId xmlns:a16="http://schemas.microsoft.com/office/drawing/2014/main" id="{C921997A-6C89-934B-B88C-50D9E0E84289}"/>
                </a:ext>
              </a:extLst>
            </p:cNvPr>
            <p:cNvSpPr txBox="1"/>
            <p:nvPr/>
          </p:nvSpPr>
          <p:spPr>
            <a:xfrm>
              <a:off x="2550577" y="6198275"/>
              <a:ext cx="391454" cy="369332"/>
            </a:xfrm>
            <a:prstGeom prst="rect">
              <a:avLst/>
            </a:prstGeom>
            <a:noFill/>
          </p:spPr>
          <p:txBody>
            <a:bodyPr wrap="none" rtlCol="0">
              <a:spAutoFit/>
            </a:bodyPr>
            <a:lstStyle/>
            <a:p>
              <a:r>
                <a:rPr lang="en-US" dirty="0"/>
                <a:t>1s</a:t>
              </a:r>
            </a:p>
          </p:txBody>
        </p:sp>
        <p:sp>
          <p:nvSpPr>
            <p:cNvPr id="51" name="TextBox 50">
              <a:extLst>
                <a:ext uri="{FF2B5EF4-FFF2-40B4-BE49-F238E27FC236}">
                  <a16:creationId xmlns:a16="http://schemas.microsoft.com/office/drawing/2014/main" id="{7328973A-C343-D84F-9327-BFF97C8BD178}"/>
                </a:ext>
              </a:extLst>
            </p:cNvPr>
            <p:cNvSpPr txBox="1"/>
            <p:nvPr/>
          </p:nvSpPr>
          <p:spPr>
            <a:xfrm>
              <a:off x="5608615" y="6200046"/>
              <a:ext cx="979242" cy="369332"/>
            </a:xfrm>
            <a:prstGeom prst="rect">
              <a:avLst/>
            </a:prstGeom>
            <a:noFill/>
          </p:spPr>
          <p:txBody>
            <a:bodyPr wrap="none" rtlCol="0">
              <a:spAutoFit/>
            </a:bodyPr>
            <a:lstStyle/>
            <a:p>
              <a:r>
                <a:rPr lang="en-US" dirty="0"/>
                <a:t>1 month</a:t>
              </a:r>
            </a:p>
          </p:txBody>
        </p:sp>
        <p:sp>
          <p:nvSpPr>
            <p:cNvPr id="52" name="TextBox 51">
              <a:extLst>
                <a:ext uri="{FF2B5EF4-FFF2-40B4-BE49-F238E27FC236}">
                  <a16:creationId xmlns:a16="http://schemas.microsoft.com/office/drawing/2014/main" id="{8CA1FCFC-466C-5240-8770-FD484005BDED}"/>
                </a:ext>
              </a:extLst>
            </p:cNvPr>
            <p:cNvSpPr txBox="1"/>
            <p:nvPr/>
          </p:nvSpPr>
          <p:spPr>
            <a:xfrm>
              <a:off x="1076638" y="5073952"/>
              <a:ext cx="622286" cy="369332"/>
            </a:xfrm>
            <a:prstGeom prst="rect">
              <a:avLst/>
            </a:prstGeom>
            <a:noFill/>
          </p:spPr>
          <p:txBody>
            <a:bodyPr wrap="none" rtlCol="0">
              <a:spAutoFit/>
            </a:bodyPr>
            <a:lstStyle/>
            <a:p>
              <a:r>
                <a:rPr lang="en-US" dirty="0">
                  <a:solidFill>
                    <a:srgbClr val="7030A0"/>
                  </a:solidFill>
                </a:rPr>
                <a:t>10</a:t>
              </a:r>
              <a:r>
                <a:rPr lang="en-US" baseline="30000" dirty="0">
                  <a:solidFill>
                    <a:srgbClr val="7030A0"/>
                  </a:solidFill>
                </a:rPr>
                <a:t>-17</a:t>
              </a:r>
            </a:p>
          </p:txBody>
        </p:sp>
        <p:sp>
          <p:nvSpPr>
            <p:cNvPr id="53" name="TextBox 52">
              <a:extLst>
                <a:ext uri="{FF2B5EF4-FFF2-40B4-BE49-F238E27FC236}">
                  <a16:creationId xmlns:a16="http://schemas.microsoft.com/office/drawing/2014/main" id="{27EE4F5F-2671-0249-9FD4-2841038ED458}"/>
                </a:ext>
              </a:extLst>
            </p:cNvPr>
            <p:cNvSpPr txBox="1"/>
            <p:nvPr/>
          </p:nvSpPr>
          <p:spPr>
            <a:xfrm>
              <a:off x="2189855" y="5051154"/>
              <a:ext cx="418704" cy="369332"/>
            </a:xfrm>
            <a:prstGeom prst="rect">
              <a:avLst/>
            </a:prstGeom>
            <a:noFill/>
          </p:spPr>
          <p:txBody>
            <a:bodyPr wrap="none" rtlCol="0">
              <a:spAutoFit/>
            </a:bodyPr>
            <a:lstStyle/>
            <a:p>
              <a:r>
                <a:rPr lang="en-US" dirty="0">
                  <a:solidFill>
                    <a:schemeClr val="accent5"/>
                  </a:solidFill>
                </a:rPr>
                <a:t>17</a:t>
              </a:r>
            </a:p>
          </p:txBody>
        </p:sp>
        <p:sp>
          <p:nvSpPr>
            <p:cNvPr id="54" name="TextBox 53">
              <a:extLst>
                <a:ext uri="{FF2B5EF4-FFF2-40B4-BE49-F238E27FC236}">
                  <a16:creationId xmlns:a16="http://schemas.microsoft.com/office/drawing/2014/main" id="{30B66778-2972-344E-86BF-10AD5E622529}"/>
                </a:ext>
              </a:extLst>
            </p:cNvPr>
            <p:cNvSpPr txBox="1"/>
            <p:nvPr/>
          </p:nvSpPr>
          <p:spPr>
            <a:xfrm rot="16200000">
              <a:off x="1061068" y="4811175"/>
              <a:ext cx="1959383" cy="369332"/>
            </a:xfrm>
            <a:prstGeom prst="rect">
              <a:avLst/>
            </a:prstGeom>
            <a:noFill/>
          </p:spPr>
          <p:txBody>
            <a:bodyPr wrap="none" rtlCol="0">
              <a:spAutoFit/>
            </a:bodyPr>
            <a:lstStyle/>
            <a:p>
              <a:r>
                <a:rPr lang="en-US" dirty="0">
                  <a:solidFill>
                    <a:schemeClr val="accent5"/>
                  </a:solidFill>
                </a:rPr>
                <a:t>Digits of resolution</a:t>
              </a:r>
            </a:p>
          </p:txBody>
        </p:sp>
        <p:sp>
          <p:nvSpPr>
            <p:cNvPr id="59" name="TextBox 58">
              <a:extLst>
                <a:ext uri="{FF2B5EF4-FFF2-40B4-BE49-F238E27FC236}">
                  <a16:creationId xmlns:a16="http://schemas.microsoft.com/office/drawing/2014/main" id="{50EC2FC4-A0E5-6949-BD45-99DB542B20E0}"/>
                </a:ext>
              </a:extLst>
            </p:cNvPr>
            <p:cNvSpPr txBox="1"/>
            <p:nvPr/>
          </p:nvSpPr>
          <p:spPr>
            <a:xfrm>
              <a:off x="4493728" y="6229006"/>
              <a:ext cx="800219" cy="369332"/>
            </a:xfrm>
            <a:prstGeom prst="rect">
              <a:avLst/>
            </a:prstGeom>
            <a:noFill/>
          </p:spPr>
          <p:txBody>
            <a:bodyPr wrap="none" rtlCol="0">
              <a:spAutoFit/>
            </a:bodyPr>
            <a:lstStyle/>
            <a:p>
              <a:r>
                <a:rPr lang="en-US" dirty="0"/>
                <a:t>1 hour</a:t>
              </a:r>
            </a:p>
          </p:txBody>
        </p:sp>
        <p:sp>
          <p:nvSpPr>
            <p:cNvPr id="60" name="Freeform 59">
              <a:extLst>
                <a:ext uri="{FF2B5EF4-FFF2-40B4-BE49-F238E27FC236}">
                  <a16:creationId xmlns:a16="http://schemas.microsoft.com/office/drawing/2014/main" id="{650C6985-249E-3043-A03E-198DDCF59A0A}"/>
                </a:ext>
              </a:extLst>
            </p:cNvPr>
            <p:cNvSpPr/>
            <p:nvPr/>
          </p:nvSpPr>
          <p:spPr>
            <a:xfrm>
              <a:off x="2653085" y="5243620"/>
              <a:ext cx="2160105" cy="914400"/>
            </a:xfrm>
            <a:custGeom>
              <a:avLst/>
              <a:gdLst>
                <a:gd name="connsiteX0" fmla="*/ 0 w 2160105"/>
                <a:gd name="connsiteY0" fmla="*/ 0 h 914400"/>
                <a:gd name="connsiteX1" fmla="*/ 2146852 w 2160105"/>
                <a:gd name="connsiteY1" fmla="*/ 0 h 914400"/>
                <a:gd name="connsiteX2" fmla="*/ 2160105 w 2160105"/>
                <a:gd name="connsiteY2" fmla="*/ 914400 h 914400"/>
                <a:gd name="connsiteX3" fmla="*/ 2160105 w 2160105"/>
                <a:gd name="connsiteY3" fmla="*/ 914400 h 914400"/>
                <a:gd name="connsiteX4" fmla="*/ 2160105 w 2160105"/>
                <a:gd name="connsiteY4" fmla="*/ 914400 h 914400"/>
                <a:gd name="connsiteX5" fmla="*/ 2160105 w 2160105"/>
                <a:gd name="connsiteY5" fmla="*/ 9144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60105" h="914400">
                  <a:moveTo>
                    <a:pt x="0" y="0"/>
                  </a:moveTo>
                  <a:lnTo>
                    <a:pt x="2146852" y="0"/>
                  </a:lnTo>
                  <a:lnTo>
                    <a:pt x="2160105" y="914400"/>
                  </a:lnTo>
                  <a:lnTo>
                    <a:pt x="2160105" y="914400"/>
                  </a:lnTo>
                  <a:lnTo>
                    <a:pt x="2160105" y="914400"/>
                  </a:lnTo>
                  <a:lnTo>
                    <a:pt x="2160105" y="91440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reeform 63">
              <a:extLst>
                <a:ext uri="{FF2B5EF4-FFF2-40B4-BE49-F238E27FC236}">
                  <a16:creationId xmlns:a16="http://schemas.microsoft.com/office/drawing/2014/main" id="{BB6E7AB6-59CF-794D-9004-BA30955519BB}"/>
                </a:ext>
              </a:extLst>
            </p:cNvPr>
            <p:cNvSpPr/>
            <p:nvPr/>
          </p:nvSpPr>
          <p:spPr>
            <a:xfrm>
              <a:off x="2625477" y="5760455"/>
              <a:ext cx="3327400" cy="397565"/>
            </a:xfrm>
            <a:custGeom>
              <a:avLst/>
              <a:gdLst>
                <a:gd name="connsiteX0" fmla="*/ 0 w 3286540"/>
                <a:gd name="connsiteY0" fmla="*/ 0 h 371061"/>
                <a:gd name="connsiteX1" fmla="*/ 3286540 w 3286540"/>
                <a:gd name="connsiteY1" fmla="*/ 13252 h 371061"/>
                <a:gd name="connsiteX2" fmla="*/ 3286540 w 3286540"/>
                <a:gd name="connsiteY2" fmla="*/ 371061 h 371061"/>
              </a:gdLst>
              <a:ahLst/>
              <a:cxnLst>
                <a:cxn ang="0">
                  <a:pos x="connsiteX0" y="connsiteY0"/>
                </a:cxn>
                <a:cxn ang="0">
                  <a:pos x="connsiteX1" y="connsiteY1"/>
                </a:cxn>
                <a:cxn ang="0">
                  <a:pos x="connsiteX2" y="connsiteY2"/>
                </a:cxn>
              </a:cxnLst>
              <a:rect l="l" t="t" r="r" b="b"/>
              <a:pathLst>
                <a:path w="3286540" h="371061">
                  <a:moveTo>
                    <a:pt x="0" y="0"/>
                  </a:moveTo>
                  <a:lnTo>
                    <a:pt x="3286540" y="13252"/>
                  </a:lnTo>
                  <a:lnTo>
                    <a:pt x="3286540" y="371061"/>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37BFE0CA-BA4E-6A44-9792-4FAACF51BF7E}"/>
                </a:ext>
              </a:extLst>
            </p:cNvPr>
            <p:cNvSpPr txBox="1"/>
            <p:nvPr/>
          </p:nvSpPr>
          <p:spPr>
            <a:xfrm>
              <a:off x="3695530" y="4288201"/>
              <a:ext cx="684803" cy="369332"/>
            </a:xfrm>
            <a:prstGeom prst="rect">
              <a:avLst/>
            </a:prstGeom>
            <a:noFill/>
          </p:spPr>
          <p:txBody>
            <a:bodyPr wrap="none" rtlCol="0">
              <a:spAutoFit/>
            </a:bodyPr>
            <a:lstStyle/>
            <a:p>
              <a:r>
                <a:rPr lang="en-US" dirty="0"/>
                <a:t>1/t</a:t>
              </a:r>
              <a:r>
                <a:rPr lang="en-US" baseline="30000" dirty="0"/>
                <a:t>1/2</a:t>
              </a:r>
            </a:p>
          </p:txBody>
        </p:sp>
      </p:grpSp>
      <p:sp>
        <p:nvSpPr>
          <p:cNvPr id="3" name="TextBox 2">
            <a:extLst>
              <a:ext uri="{FF2B5EF4-FFF2-40B4-BE49-F238E27FC236}">
                <a16:creationId xmlns:a16="http://schemas.microsoft.com/office/drawing/2014/main" id="{BD374B57-03F7-C03A-6EDB-87A18E805DC3}"/>
              </a:ext>
            </a:extLst>
          </p:cNvPr>
          <p:cNvSpPr txBox="1"/>
          <p:nvPr/>
        </p:nvSpPr>
        <p:spPr>
          <a:xfrm>
            <a:off x="0" y="736"/>
            <a:ext cx="9144000" cy="584775"/>
          </a:xfrm>
          <a:prstGeom prst="rect">
            <a:avLst/>
          </a:prstGeom>
          <a:solidFill>
            <a:schemeClr val="tx1"/>
          </a:solidFill>
        </p:spPr>
        <p:txBody>
          <a:bodyPr wrap="square">
            <a:spAutoFit/>
          </a:bodyPr>
          <a:lstStyle/>
          <a:p>
            <a:pPr algn="ctr" eaLnBrk="1" hangingPunct="1">
              <a:spcBef>
                <a:spcPct val="0"/>
              </a:spcBef>
              <a:buSzTx/>
              <a:buFontTx/>
              <a:buNone/>
            </a:pPr>
            <a:r>
              <a:rPr lang="en-US" altLang="en-US" sz="3200" dirty="0">
                <a:solidFill>
                  <a:srgbClr val="FFFFFF"/>
                </a:solidFill>
                <a:latin typeface="Calibri" panose="020F0502020204030204" pitchFamily="34" charset="0"/>
                <a:ea typeface="ＭＳ Ｐゴシック" panose="020B0600070205080204" pitchFamily="34" charset="-128"/>
                <a:cs typeface="Calibri" panose="020F0502020204030204" pitchFamily="34" charset="0"/>
                <a:sym typeface="Arial" panose="020B0604020202020204" pitchFamily="34" charset="0"/>
              </a:rPr>
              <a:t>Stability vs accuracy in clocks</a:t>
            </a:r>
          </a:p>
        </p:txBody>
      </p:sp>
    </p:spTree>
    <p:extLst>
      <p:ext uri="{BB962C8B-B14F-4D97-AF65-F5344CB8AC3E}">
        <p14:creationId xmlns:p14="http://schemas.microsoft.com/office/powerpoint/2010/main" val="374708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22E13519-7022-4639-8051-1E67CF5E288B}"/>
              </a:ext>
            </a:extLst>
          </p:cNvPr>
          <p:cNvGrpSpPr/>
          <p:nvPr/>
        </p:nvGrpSpPr>
        <p:grpSpPr>
          <a:xfrm>
            <a:off x="1876848" y="2171336"/>
            <a:ext cx="2505224" cy="557550"/>
            <a:chOff x="494026" y="2959193"/>
            <a:chExt cx="3630448" cy="557550"/>
          </a:xfrm>
        </p:grpSpPr>
        <p:sp>
          <p:nvSpPr>
            <p:cNvPr id="9" name="Freeform 4">
              <a:extLst>
                <a:ext uri="{FF2B5EF4-FFF2-40B4-BE49-F238E27FC236}">
                  <a16:creationId xmlns:a16="http://schemas.microsoft.com/office/drawing/2014/main" id="{200B1B3B-A217-4D34-966B-A52BD9FE2AB2}"/>
                </a:ext>
              </a:extLst>
            </p:cNvPr>
            <p:cNvSpPr>
              <a:spLocks/>
            </p:cNvSpPr>
            <p:nvPr/>
          </p:nvSpPr>
          <p:spPr bwMode="auto">
            <a:xfrm>
              <a:off x="1400844" y="2970312"/>
              <a:ext cx="908406" cy="530546"/>
            </a:xfrm>
            <a:custGeom>
              <a:avLst/>
              <a:gdLst>
                <a:gd name="T0" fmla="*/ 9 w 21600"/>
                <a:gd name="T1" fmla="*/ 151 h 21600"/>
                <a:gd name="T2" fmla="*/ 22 w 21600"/>
                <a:gd name="T3" fmla="*/ 127 h 21600"/>
                <a:gd name="T4" fmla="*/ 37 w 21600"/>
                <a:gd name="T5" fmla="*/ 104 h 21600"/>
                <a:gd name="T6" fmla="*/ 50 w 21600"/>
                <a:gd name="T7" fmla="*/ 81 h 21600"/>
                <a:gd name="T8" fmla="*/ 64 w 21600"/>
                <a:gd name="T9" fmla="*/ 61 h 21600"/>
                <a:gd name="T10" fmla="*/ 77 w 21600"/>
                <a:gd name="T11" fmla="*/ 44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2 w 21600"/>
                <a:gd name="T31" fmla="*/ 44 h 21600"/>
                <a:gd name="T32" fmla="*/ 226 w 21600"/>
                <a:gd name="T33" fmla="*/ 61 h 21600"/>
                <a:gd name="T34" fmla="*/ 239 w 21600"/>
                <a:gd name="T35" fmla="*/ 81 h 21600"/>
                <a:gd name="T36" fmla="*/ 253 w 21600"/>
                <a:gd name="T37" fmla="*/ 104 h 21600"/>
                <a:gd name="T38" fmla="*/ 266 w 21600"/>
                <a:gd name="T39" fmla="*/ 127 h 21600"/>
                <a:gd name="T40" fmla="*/ 279 w 21600"/>
                <a:gd name="T41" fmla="*/ 151 h 21600"/>
                <a:gd name="T42" fmla="*/ 293 w 21600"/>
                <a:gd name="T43" fmla="*/ 175 h 21600"/>
                <a:gd name="T44" fmla="*/ 306 w 21600"/>
                <a:gd name="T45" fmla="*/ 200 h 21600"/>
                <a:gd name="T46" fmla="*/ 320 w 21600"/>
                <a:gd name="T47" fmla="*/ 224 h 21600"/>
                <a:gd name="T48" fmla="*/ 333 w 21600"/>
                <a:gd name="T49" fmla="*/ 246 h 21600"/>
                <a:gd name="T50" fmla="*/ 347 w 21600"/>
                <a:gd name="T51" fmla="*/ 267 h 21600"/>
                <a:gd name="T52" fmla="*/ 360 w 21600"/>
                <a:gd name="T53" fmla="*/ 285 h 21600"/>
                <a:gd name="T54" fmla="*/ 374 w 21600"/>
                <a:gd name="T55" fmla="*/ 302 h 21600"/>
                <a:gd name="T56" fmla="*/ 388 w 21600"/>
                <a:gd name="T57" fmla="*/ 315 h 21600"/>
                <a:gd name="T58" fmla="*/ 401 w 21600"/>
                <a:gd name="T59" fmla="*/ 325 h 21600"/>
                <a:gd name="T60" fmla="*/ 415 w 21600"/>
                <a:gd name="T61" fmla="*/ 331 h 21600"/>
                <a:gd name="T62" fmla="*/ 428 w 21600"/>
                <a:gd name="T63" fmla="*/ 334 h 21600"/>
                <a:gd name="T64" fmla="*/ 442 w 21600"/>
                <a:gd name="T65" fmla="*/ 334 h 21600"/>
                <a:gd name="T66" fmla="*/ 455 w 21600"/>
                <a:gd name="T67" fmla="*/ 330 h 21600"/>
                <a:gd name="T68" fmla="*/ 468 w 21600"/>
                <a:gd name="T69" fmla="*/ 321 h 21600"/>
                <a:gd name="T70" fmla="*/ 482 w 21600"/>
                <a:gd name="T71" fmla="*/ 311 h 21600"/>
                <a:gd name="T72" fmla="*/ 495 w 21600"/>
                <a:gd name="T73" fmla="*/ 297 h 21600"/>
                <a:gd name="T74" fmla="*/ 509 w 21600"/>
                <a:gd name="T75" fmla="*/ 279 h 21600"/>
                <a:gd name="T76" fmla="*/ 522 w 21600"/>
                <a:gd name="T77" fmla="*/ 260 h 21600"/>
                <a:gd name="T78" fmla="*/ 535 w 21600"/>
                <a:gd name="T79" fmla="*/ 239 h 21600"/>
                <a:gd name="T80" fmla="*/ 550 w 21600"/>
                <a:gd name="T81" fmla="*/ 216 h 21600"/>
                <a:gd name="T82" fmla="*/ 563 w 21600"/>
                <a:gd name="T83" fmla="*/ 19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0" name="Freeform 5">
              <a:extLst>
                <a:ext uri="{FF2B5EF4-FFF2-40B4-BE49-F238E27FC236}">
                  <a16:creationId xmlns:a16="http://schemas.microsoft.com/office/drawing/2014/main" id="{3F2C2BA5-2F8E-4CBC-83B0-09F9CADF81E5}"/>
                </a:ext>
              </a:extLst>
            </p:cNvPr>
            <p:cNvSpPr>
              <a:spLocks/>
            </p:cNvSpPr>
            <p:nvPr/>
          </p:nvSpPr>
          <p:spPr bwMode="auto">
            <a:xfrm>
              <a:off x="494026" y="2959193"/>
              <a:ext cx="906818" cy="528957"/>
            </a:xfrm>
            <a:custGeom>
              <a:avLst/>
              <a:gdLst>
                <a:gd name="T0" fmla="*/ 9 w 21600"/>
                <a:gd name="T1" fmla="*/ 151 h 21600"/>
                <a:gd name="T2" fmla="*/ 22 w 21600"/>
                <a:gd name="T3" fmla="*/ 126 h 21600"/>
                <a:gd name="T4" fmla="*/ 36 w 21600"/>
                <a:gd name="T5" fmla="*/ 103 h 21600"/>
                <a:gd name="T6" fmla="*/ 50 w 21600"/>
                <a:gd name="T7" fmla="*/ 80 h 21600"/>
                <a:gd name="T8" fmla="*/ 64 w 21600"/>
                <a:gd name="T9" fmla="*/ 61 h 21600"/>
                <a:gd name="T10" fmla="*/ 77 w 21600"/>
                <a:gd name="T11" fmla="*/ 43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1 w 21600"/>
                <a:gd name="T31" fmla="*/ 43 h 21600"/>
                <a:gd name="T32" fmla="*/ 225 w 21600"/>
                <a:gd name="T33" fmla="*/ 61 h 21600"/>
                <a:gd name="T34" fmla="*/ 238 w 21600"/>
                <a:gd name="T35" fmla="*/ 80 h 21600"/>
                <a:gd name="T36" fmla="*/ 252 w 21600"/>
                <a:gd name="T37" fmla="*/ 103 h 21600"/>
                <a:gd name="T38" fmla="*/ 265 w 21600"/>
                <a:gd name="T39" fmla="*/ 126 h 21600"/>
                <a:gd name="T40" fmla="*/ 278 w 21600"/>
                <a:gd name="T41" fmla="*/ 151 h 21600"/>
                <a:gd name="T42" fmla="*/ 293 w 21600"/>
                <a:gd name="T43" fmla="*/ 175 h 21600"/>
                <a:gd name="T44" fmla="*/ 306 w 21600"/>
                <a:gd name="T45" fmla="*/ 199 h 21600"/>
                <a:gd name="T46" fmla="*/ 320 w 21600"/>
                <a:gd name="T47" fmla="*/ 223 h 21600"/>
                <a:gd name="T48" fmla="*/ 333 w 21600"/>
                <a:gd name="T49" fmla="*/ 245 h 21600"/>
                <a:gd name="T50" fmla="*/ 347 w 21600"/>
                <a:gd name="T51" fmla="*/ 267 h 21600"/>
                <a:gd name="T52" fmla="*/ 360 w 21600"/>
                <a:gd name="T53" fmla="*/ 285 h 21600"/>
                <a:gd name="T54" fmla="*/ 373 w 21600"/>
                <a:gd name="T55" fmla="*/ 301 h 21600"/>
                <a:gd name="T56" fmla="*/ 387 w 21600"/>
                <a:gd name="T57" fmla="*/ 314 h 21600"/>
                <a:gd name="T58" fmla="*/ 400 w 21600"/>
                <a:gd name="T59" fmla="*/ 324 h 21600"/>
                <a:gd name="T60" fmla="*/ 414 w 21600"/>
                <a:gd name="T61" fmla="*/ 330 h 21600"/>
                <a:gd name="T62" fmla="*/ 427 w 21600"/>
                <a:gd name="T63" fmla="*/ 333 h 21600"/>
                <a:gd name="T64" fmla="*/ 441 w 21600"/>
                <a:gd name="T65" fmla="*/ 333 h 21600"/>
                <a:gd name="T66" fmla="*/ 454 w 21600"/>
                <a:gd name="T67" fmla="*/ 329 h 21600"/>
                <a:gd name="T68" fmla="*/ 467 w 21600"/>
                <a:gd name="T69" fmla="*/ 320 h 21600"/>
                <a:gd name="T70" fmla="*/ 481 w 21600"/>
                <a:gd name="T71" fmla="*/ 310 h 21600"/>
                <a:gd name="T72" fmla="*/ 494 w 21600"/>
                <a:gd name="T73" fmla="*/ 296 h 21600"/>
                <a:gd name="T74" fmla="*/ 508 w 21600"/>
                <a:gd name="T75" fmla="*/ 278 h 21600"/>
                <a:gd name="T76" fmla="*/ 521 w 21600"/>
                <a:gd name="T77" fmla="*/ 259 h 21600"/>
                <a:gd name="T78" fmla="*/ 535 w 21600"/>
                <a:gd name="T79" fmla="*/ 239 h 21600"/>
                <a:gd name="T80" fmla="*/ 549 w 21600"/>
                <a:gd name="T81" fmla="*/ 216 h 21600"/>
                <a:gd name="T82" fmla="*/ 562 w 21600"/>
                <a:gd name="T83" fmla="*/ 19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1" name="Freeform 7">
              <a:extLst>
                <a:ext uri="{FF2B5EF4-FFF2-40B4-BE49-F238E27FC236}">
                  <a16:creationId xmlns:a16="http://schemas.microsoft.com/office/drawing/2014/main" id="{80DCE54F-9C28-4ECF-A430-809B074453D5}"/>
                </a:ext>
              </a:extLst>
            </p:cNvPr>
            <p:cNvSpPr>
              <a:spLocks/>
            </p:cNvSpPr>
            <p:nvPr/>
          </p:nvSpPr>
          <p:spPr bwMode="auto">
            <a:xfrm>
              <a:off x="3216068" y="2984637"/>
              <a:ext cx="908406" cy="532106"/>
            </a:xfrm>
            <a:custGeom>
              <a:avLst/>
              <a:gdLst>
                <a:gd name="T0" fmla="*/ 9 w 21600"/>
                <a:gd name="T1" fmla="*/ 151 h 21600"/>
                <a:gd name="T2" fmla="*/ 22 w 21600"/>
                <a:gd name="T3" fmla="*/ 127 h 21600"/>
                <a:gd name="T4" fmla="*/ 37 w 21600"/>
                <a:gd name="T5" fmla="*/ 104 h 21600"/>
                <a:gd name="T6" fmla="*/ 50 w 21600"/>
                <a:gd name="T7" fmla="*/ 81 h 21600"/>
                <a:gd name="T8" fmla="*/ 64 w 21600"/>
                <a:gd name="T9" fmla="*/ 61 h 21600"/>
                <a:gd name="T10" fmla="*/ 77 w 21600"/>
                <a:gd name="T11" fmla="*/ 44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2 w 21600"/>
                <a:gd name="T31" fmla="*/ 44 h 21600"/>
                <a:gd name="T32" fmla="*/ 226 w 21600"/>
                <a:gd name="T33" fmla="*/ 61 h 21600"/>
                <a:gd name="T34" fmla="*/ 239 w 21600"/>
                <a:gd name="T35" fmla="*/ 81 h 21600"/>
                <a:gd name="T36" fmla="*/ 253 w 21600"/>
                <a:gd name="T37" fmla="*/ 104 h 21600"/>
                <a:gd name="T38" fmla="*/ 266 w 21600"/>
                <a:gd name="T39" fmla="*/ 127 h 21600"/>
                <a:gd name="T40" fmla="*/ 279 w 21600"/>
                <a:gd name="T41" fmla="*/ 151 h 21600"/>
                <a:gd name="T42" fmla="*/ 293 w 21600"/>
                <a:gd name="T43" fmla="*/ 175 h 21600"/>
                <a:gd name="T44" fmla="*/ 306 w 21600"/>
                <a:gd name="T45" fmla="*/ 200 h 21600"/>
                <a:gd name="T46" fmla="*/ 320 w 21600"/>
                <a:gd name="T47" fmla="*/ 224 h 21600"/>
                <a:gd name="T48" fmla="*/ 333 w 21600"/>
                <a:gd name="T49" fmla="*/ 246 h 21600"/>
                <a:gd name="T50" fmla="*/ 347 w 21600"/>
                <a:gd name="T51" fmla="*/ 267 h 21600"/>
                <a:gd name="T52" fmla="*/ 360 w 21600"/>
                <a:gd name="T53" fmla="*/ 285 h 21600"/>
                <a:gd name="T54" fmla="*/ 374 w 21600"/>
                <a:gd name="T55" fmla="*/ 302 h 21600"/>
                <a:gd name="T56" fmla="*/ 388 w 21600"/>
                <a:gd name="T57" fmla="*/ 315 h 21600"/>
                <a:gd name="T58" fmla="*/ 401 w 21600"/>
                <a:gd name="T59" fmla="*/ 325 h 21600"/>
                <a:gd name="T60" fmla="*/ 415 w 21600"/>
                <a:gd name="T61" fmla="*/ 331 h 21600"/>
                <a:gd name="T62" fmla="*/ 428 w 21600"/>
                <a:gd name="T63" fmla="*/ 334 h 21600"/>
                <a:gd name="T64" fmla="*/ 442 w 21600"/>
                <a:gd name="T65" fmla="*/ 334 h 21600"/>
                <a:gd name="T66" fmla="*/ 455 w 21600"/>
                <a:gd name="T67" fmla="*/ 330 h 21600"/>
                <a:gd name="T68" fmla="*/ 468 w 21600"/>
                <a:gd name="T69" fmla="*/ 321 h 21600"/>
                <a:gd name="T70" fmla="*/ 482 w 21600"/>
                <a:gd name="T71" fmla="*/ 311 h 21600"/>
                <a:gd name="T72" fmla="*/ 495 w 21600"/>
                <a:gd name="T73" fmla="*/ 297 h 21600"/>
                <a:gd name="T74" fmla="*/ 509 w 21600"/>
                <a:gd name="T75" fmla="*/ 279 h 21600"/>
                <a:gd name="T76" fmla="*/ 522 w 21600"/>
                <a:gd name="T77" fmla="*/ 260 h 21600"/>
                <a:gd name="T78" fmla="*/ 535 w 21600"/>
                <a:gd name="T79" fmla="*/ 239 h 21600"/>
                <a:gd name="T80" fmla="*/ 550 w 21600"/>
                <a:gd name="T81" fmla="*/ 216 h 21600"/>
                <a:gd name="T82" fmla="*/ 563 w 21600"/>
                <a:gd name="T83" fmla="*/ 19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2" name="Freeform 8">
              <a:extLst>
                <a:ext uri="{FF2B5EF4-FFF2-40B4-BE49-F238E27FC236}">
                  <a16:creationId xmlns:a16="http://schemas.microsoft.com/office/drawing/2014/main" id="{273AE277-2A99-4B0B-AB26-7E0F28A37C62}"/>
                </a:ext>
              </a:extLst>
            </p:cNvPr>
            <p:cNvSpPr>
              <a:spLocks/>
            </p:cNvSpPr>
            <p:nvPr/>
          </p:nvSpPr>
          <p:spPr bwMode="auto">
            <a:xfrm>
              <a:off x="2309250" y="2975078"/>
              <a:ext cx="906818" cy="530513"/>
            </a:xfrm>
            <a:custGeom>
              <a:avLst/>
              <a:gdLst>
                <a:gd name="T0" fmla="*/ 9 w 21600"/>
                <a:gd name="T1" fmla="*/ 151 h 21600"/>
                <a:gd name="T2" fmla="*/ 22 w 21600"/>
                <a:gd name="T3" fmla="*/ 126 h 21600"/>
                <a:gd name="T4" fmla="*/ 36 w 21600"/>
                <a:gd name="T5" fmla="*/ 103 h 21600"/>
                <a:gd name="T6" fmla="*/ 50 w 21600"/>
                <a:gd name="T7" fmla="*/ 80 h 21600"/>
                <a:gd name="T8" fmla="*/ 64 w 21600"/>
                <a:gd name="T9" fmla="*/ 61 h 21600"/>
                <a:gd name="T10" fmla="*/ 77 w 21600"/>
                <a:gd name="T11" fmla="*/ 43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1 w 21600"/>
                <a:gd name="T31" fmla="*/ 43 h 21600"/>
                <a:gd name="T32" fmla="*/ 225 w 21600"/>
                <a:gd name="T33" fmla="*/ 61 h 21600"/>
                <a:gd name="T34" fmla="*/ 238 w 21600"/>
                <a:gd name="T35" fmla="*/ 80 h 21600"/>
                <a:gd name="T36" fmla="*/ 252 w 21600"/>
                <a:gd name="T37" fmla="*/ 103 h 21600"/>
                <a:gd name="T38" fmla="*/ 265 w 21600"/>
                <a:gd name="T39" fmla="*/ 126 h 21600"/>
                <a:gd name="T40" fmla="*/ 278 w 21600"/>
                <a:gd name="T41" fmla="*/ 151 h 21600"/>
                <a:gd name="T42" fmla="*/ 293 w 21600"/>
                <a:gd name="T43" fmla="*/ 175 h 21600"/>
                <a:gd name="T44" fmla="*/ 306 w 21600"/>
                <a:gd name="T45" fmla="*/ 199 h 21600"/>
                <a:gd name="T46" fmla="*/ 320 w 21600"/>
                <a:gd name="T47" fmla="*/ 223 h 21600"/>
                <a:gd name="T48" fmla="*/ 333 w 21600"/>
                <a:gd name="T49" fmla="*/ 245 h 21600"/>
                <a:gd name="T50" fmla="*/ 347 w 21600"/>
                <a:gd name="T51" fmla="*/ 267 h 21600"/>
                <a:gd name="T52" fmla="*/ 360 w 21600"/>
                <a:gd name="T53" fmla="*/ 285 h 21600"/>
                <a:gd name="T54" fmla="*/ 373 w 21600"/>
                <a:gd name="T55" fmla="*/ 301 h 21600"/>
                <a:gd name="T56" fmla="*/ 387 w 21600"/>
                <a:gd name="T57" fmla="*/ 314 h 21600"/>
                <a:gd name="T58" fmla="*/ 400 w 21600"/>
                <a:gd name="T59" fmla="*/ 324 h 21600"/>
                <a:gd name="T60" fmla="*/ 414 w 21600"/>
                <a:gd name="T61" fmla="*/ 330 h 21600"/>
                <a:gd name="T62" fmla="*/ 427 w 21600"/>
                <a:gd name="T63" fmla="*/ 333 h 21600"/>
                <a:gd name="T64" fmla="*/ 441 w 21600"/>
                <a:gd name="T65" fmla="*/ 333 h 21600"/>
                <a:gd name="T66" fmla="*/ 454 w 21600"/>
                <a:gd name="T67" fmla="*/ 329 h 21600"/>
                <a:gd name="T68" fmla="*/ 467 w 21600"/>
                <a:gd name="T69" fmla="*/ 320 h 21600"/>
                <a:gd name="T70" fmla="*/ 481 w 21600"/>
                <a:gd name="T71" fmla="*/ 310 h 21600"/>
                <a:gd name="T72" fmla="*/ 494 w 21600"/>
                <a:gd name="T73" fmla="*/ 296 h 21600"/>
                <a:gd name="T74" fmla="*/ 508 w 21600"/>
                <a:gd name="T75" fmla="*/ 278 h 21600"/>
                <a:gd name="T76" fmla="*/ 521 w 21600"/>
                <a:gd name="T77" fmla="*/ 259 h 21600"/>
                <a:gd name="T78" fmla="*/ 535 w 21600"/>
                <a:gd name="T79" fmla="*/ 239 h 21600"/>
                <a:gd name="T80" fmla="*/ 549 w 21600"/>
                <a:gd name="T81" fmla="*/ 216 h 21600"/>
                <a:gd name="T82" fmla="*/ 562 w 21600"/>
                <a:gd name="T83" fmla="*/ 19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cxnSp>
        <p:nvCxnSpPr>
          <p:cNvPr id="14" name="Straight Arrow Connector 13">
            <a:extLst>
              <a:ext uri="{FF2B5EF4-FFF2-40B4-BE49-F238E27FC236}">
                <a16:creationId xmlns:a16="http://schemas.microsoft.com/office/drawing/2014/main" id="{4CEB5056-E1E2-447E-9D5F-48572EA1C8B4}"/>
              </a:ext>
            </a:extLst>
          </p:cNvPr>
          <p:cNvCxnSpPr>
            <a:cxnSpLocks/>
          </p:cNvCxnSpPr>
          <p:nvPr/>
        </p:nvCxnSpPr>
        <p:spPr>
          <a:xfrm>
            <a:off x="4385139" y="2484605"/>
            <a:ext cx="11224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6FD77960-E332-49C3-A20D-7E384EF70A2E}"/>
              </a:ext>
            </a:extLst>
          </p:cNvPr>
          <p:cNvGrpSpPr/>
          <p:nvPr/>
        </p:nvGrpSpPr>
        <p:grpSpPr>
          <a:xfrm>
            <a:off x="650159" y="3229049"/>
            <a:ext cx="2287942" cy="3140833"/>
            <a:chOff x="2264526" y="618494"/>
            <a:chExt cx="3505243" cy="6079344"/>
          </a:xfrm>
        </p:grpSpPr>
        <p:grpSp>
          <p:nvGrpSpPr>
            <p:cNvPr id="55" name="Group 54">
              <a:extLst>
                <a:ext uri="{FF2B5EF4-FFF2-40B4-BE49-F238E27FC236}">
                  <a16:creationId xmlns:a16="http://schemas.microsoft.com/office/drawing/2014/main" id="{0F9988CA-AAD9-4393-84CC-871DF18E700E}"/>
                </a:ext>
              </a:extLst>
            </p:cNvPr>
            <p:cNvGrpSpPr>
              <a:grpSpLocks/>
            </p:cNvGrpSpPr>
            <p:nvPr/>
          </p:nvGrpSpPr>
          <p:grpSpPr bwMode="auto">
            <a:xfrm>
              <a:off x="3064669" y="1608138"/>
              <a:ext cx="2705100" cy="4589320"/>
              <a:chOff x="0" y="0"/>
              <a:chExt cx="1704" cy="2890"/>
            </a:xfrm>
          </p:grpSpPr>
          <p:sp>
            <p:nvSpPr>
              <p:cNvPr id="63" name="Line 2">
                <a:extLst>
                  <a:ext uri="{FF2B5EF4-FFF2-40B4-BE49-F238E27FC236}">
                    <a16:creationId xmlns:a16="http://schemas.microsoft.com/office/drawing/2014/main" id="{E09F8D05-5062-49BC-9A54-3B22BE9E5671}"/>
                  </a:ext>
                </a:extLst>
              </p:cNvPr>
              <p:cNvSpPr>
                <a:spLocks noChangeShapeType="1"/>
              </p:cNvSpPr>
              <p:nvPr/>
            </p:nvSpPr>
            <p:spPr bwMode="auto">
              <a:xfrm>
                <a:off x="0" y="887"/>
                <a:ext cx="1704" cy="0"/>
              </a:xfrm>
              <a:prstGeom prst="line">
                <a:avLst/>
              </a:prstGeom>
              <a:noFill/>
              <a:ln w="25400">
                <a:solidFill>
                  <a:schemeClr val="accent1">
                    <a:lumMod val="75000"/>
                  </a:schemeClr>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64" name="Line 3">
                <a:extLst>
                  <a:ext uri="{FF2B5EF4-FFF2-40B4-BE49-F238E27FC236}">
                    <a16:creationId xmlns:a16="http://schemas.microsoft.com/office/drawing/2014/main" id="{02026990-9969-4920-BA92-D19065414D1D}"/>
                  </a:ext>
                </a:extLst>
              </p:cNvPr>
              <p:cNvSpPr>
                <a:spLocks noChangeShapeType="1"/>
              </p:cNvSpPr>
              <p:nvPr/>
            </p:nvSpPr>
            <p:spPr bwMode="auto">
              <a:xfrm>
                <a:off x="0" y="341"/>
                <a:ext cx="1704" cy="0"/>
              </a:xfrm>
              <a:prstGeom prst="line">
                <a:avLst/>
              </a:prstGeom>
              <a:noFill/>
              <a:ln w="152400">
                <a:solidFill>
                  <a:schemeClr val="accent1">
                    <a:lumMod val="75000"/>
                  </a:schemeClr>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dirty="0"/>
              </a:p>
            </p:txBody>
          </p:sp>
          <p:sp>
            <p:nvSpPr>
              <p:cNvPr id="65" name="Line 4">
                <a:extLst>
                  <a:ext uri="{FF2B5EF4-FFF2-40B4-BE49-F238E27FC236}">
                    <a16:creationId xmlns:a16="http://schemas.microsoft.com/office/drawing/2014/main" id="{538F885D-CD67-45AA-8AAC-4E17D2929F78}"/>
                  </a:ext>
                </a:extLst>
              </p:cNvPr>
              <p:cNvSpPr>
                <a:spLocks noChangeShapeType="1"/>
              </p:cNvSpPr>
              <p:nvPr/>
            </p:nvSpPr>
            <p:spPr bwMode="auto">
              <a:xfrm>
                <a:off x="0" y="0"/>
                <a:ext cx="1704" cy="0"/>
              </a:xfrm>
              <a:prstGeom prst="line">
                <a:avLst/>
              </a:prstGeom>
              <a:noFill/>
              <a:ln w="63500">
                <a:solidFill>
                  <a:schemeClr val="accent1">
                    <a:lumMod val="75000"/>
                  </a:schemeClr>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66" name="Line 5">
                <a:extLst>
                  <a:ext uri="{FF2B5EF4-FFF2-40B4-BE49-F238E27FC236}">
                    <a16:creationId xmlns:a16="http://schemas.microsoft.com/office/drawing/2014/main" id="{D2D4DA53-BC48-4444-8167-3CABD0378FF7}"/>
                  </a:ext>
                </a:extLst>
              </p:cNvPr>
              <p:cNvSpPr>
                <a:spLocks noChangeShapeType="1"/>
              </p:cNvSpPr>
              <p:nvPr/>
            </p:nvSpPr>
            <p:spPr bwMode="auto">
              <a:xfrm>
                <a:off x="0" y="2890"/>
                <a:ext cx="1704" cy="0"/>
              </a:xfrm>
              <a:prstGeom prst="line">
                <a:avLst/>
              </a:prstGeom>
              <a:noFill/>
              <a:ln w="508000">
                <a:solidFill>
                  <a:schemeClr val="accent1">
                    <a:lumMod val="75000"/>
                  </a:schemeClr>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sp>
          <p:nvSpPr>
            <p:cNvPr id="56" name="Line 7">
              <a:extLst>
                <a:ext uri="{FF2B5EF4-FFF2-40B4-BE49-F238E27FC236}">
                  <a16:creationId xmlns:a16="http://schemas.microsoft.com/office/drawing/2014/main" id="{4C066EC6-AD89-4AF3-9B02-3C40B465D979}"/>
                </a:ext>
              </a:extLst>
            </p:cNvPr>
            <p:cNvSpPr>
              <a:spLocks noChangeShapeType="1"/>
            </p:cNvSpPr>
            <p:nvPr/>
          </p:nvSpPr>
          <p:spPr bwMode="auto">
            <a:xfrm rot="10800000" flipH="1">
              <a:off x="2855119" y="1490838"/>
              <a:ext cx="1589" cy="5207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57" name="Rectangle 56">
              <a:extLst>
                <a:ext uri="{FF2B5EF4-FFF2-40B4-BE49-F238E27FC236}">
                  <a16:creationId xmlns:a16="http://schemas.microsoft.com/office/drawing/2014/main" id="{DC76EA50-B412-4024-AA27-D64BB6F7B008}"/>
                </a:ext>
              </a:extLst>
            </p:cNvPr>
            <p:cNvSpPr>
              <a:spLocks/>
            </p:cNvSpPr>
            <p:nvPr/>
          </p:nvSpPr>
          <p:spPr bwMode="auto">
            <a:xfrm rot="16200000">
              <a:off x="1713745" y="3821151"/>
              <a:ext cx="1573091" cy="471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pPr eaLnBrk="1" hangingPunct="1"/>
              <a:r>
                <a:rPr lang="en-US" altLang="en-US" sz="2000" dirty="0">
                  <a:solidFill>
                    <a:schemeClr val="tx1"/>
                  </a:solidFill>
                  <a:latin typeface="Arial" panose="020B0604020202020204" pitchFamily="34" charset="0"/>
                  <a:ea typeface="MS PGothic" panose="020B0600070205080204" pitchFamily="34" charset="-128"/>
                  <a:sym typeface="Arial" panose="020B0604020202020204" pitchFamily="34" charset="0"/>
                </a:rPr>
                <a:t>Energy</a:t>
              </a:r>
            </a:p>
          </p:txBody>
        </p:sp>
        <p:sp>
          <p:nvSpPr>
            <p:cNvPr id="58" name="Freeform 9">
              <a:extLst>
                <a:ext uri="{FF2B5EF4-FFF2-40B4-BE49-F238E27FC236}">
                  <a16:creationId xmlns:a16="http://schemas.microsoft.com/office/drawing/2014/main" id="{1E75366D-4ABB-48A8-9F80-E42B6430BE44}"/>
                </a:ext>
              </a:extLst>
            </p:cNvPr>
            <p:cNvSpPr>
              <a:spLocks/>
            </p:cNvSpPr>
            <p:nvPr/>
          </p:nvSpPr>
          <p:spPr bwMode="auto">
            <a:xfrm rot="16200000">
              <a:off x="4103688" y="4739482"/>
              <a:ext cx="730250" cy="207962"/>
            </a:xfrm>
            <a:custGeom>
              <a:avLst/>
              <a:gdLst>
                <a:gd name="T0" fmla="*/ 11968 w 21600"/>
                <a:gd name="T1" fmla="*/ 94026 h 21600"/>
                <a:gd name="T2" fmla="*/ 28669 w 21600"/>
                <a:gd name="T3" fmla="*/ 78881 h 21600"/>
                <a:gd name="T4" fmla="*/ 46621 w 21600"/>
                <a:gd name="T5" fmla="*/ 64536 h 21600"/>
                <a:gd name="T6" fmla="*/ 63356 w 21600"/>
                <a:gd name="T7" fmla="*/ 50200 h 21600"/>
                <a:gd name="T8" fmla="*/ 81274 w 21600"/>
                <a:gd name="T9" fmla="*/ 38242 h 21600"/>
                <a:gd name="T10" fmla="*/ 98009 w 21600"/>
                <a:gd name="T11" fmla="*/ 27093 h 21600"/>
                <a:gd name="T12" fmla="*/ 115927 w 21600"/>
                <a:gd name="T13" fmla="*/ 17532 h 21600"/>
                <a:gd name="T14" fmla="*/ 132662 w 21600"/>
                <a:gd name="T15" fmla="*/ 9560 h 21600"/>
                <a:gd name="T16" fmla="*/ 149397 w 21600"/>
                <a:gd name="T17" fmla="*/ 3986 h 21600"/>
                <a:gd name="T18" fmla="*/ 167315 w 21600"/>
                <a:gd name="T19" fmla="*/ 799 h 21600"/>
                <a:gd name="T20" fmla="*/ 184050 w 21600"/>
                <a:gd name="T21" fmla="*/ 0 h 21600"/>
                <a:gd name="T22" fmla="*/ 201968 w 21600"/>
                <a:gd name="T23" fmla="*/ 799 h 21600"/>
                <a:gd name="T24" fmla="*/ 218703 w 21600"/>
                <a:gd name="T25" fmla="*/ 3986 h 21600"/>
                <a:gd name="T26" fmla="*/ 236655 w 21600"/>
                <a:gd name="T27" fmla="*/ 9560 h 21600"/>
                <a:gd name="T28" fmla="*/ 253390 w 21600"/>
                <a:gd name="T29" fmla="*/ 17532 h 21600"/>
                <a:gd name="T30" fmla="*/ 270125 w 21600"/>
                <a:gd name="T31" fmla="*/ 27093 h 21600"/>
                <a:gd name="T32" fmla="*/ 288043 w 21600"/>
                <a:gd name="T33" fmla="*/ 38242 h 21600"/>
                <a:gd name="T34" fmla="*/ 304778 w 21600"/>
                <a:gd name="T35" fmla="*/ 50200 h 21600"/>
                <a:gd name="T36" fmla="*/ 322696 w 21600"/>
                <a:gd name="T37" fmla="*/ 64536 h 21600"/>
                <a:gd name="T38" fmla="*/ 339431 w 21600"/>
                <a:gd name="T39" fmla="*/ 78881 h 21600"/>
                <a:gd name="T40" fmla="*/ 356166 w 21600"/>
                <a:gd name="T41" fmla="*/ 94026 h 21600"/>
                <a:gd name="T42" fmla="*/ 374084 w 21600"/>
                <a:gd name="T43" fmla="*/ 109161 h 21600"/>
                <a:gd name="T44" fmla="*/ 390819 w 21600"/>
                <a:gd name="T45" fmla="*/ 124296 h 21600"/>
                <a:gd name="T46" fmla="*/ 408737 w 21600"/>
                <a:gd name="T47" fmla="*/ 139440 h 21600"/>
                <a:gd name="T48" fmla="*/ 425472 w 21600"/>
                <a:gd name="T49" fmla="*/ 152987 h 21600"/>
                <a:gd name="T50" fmla="*/ 443424 w 21600"/>
                <a:gd name="T51" fmla="*/ 166533 h 21600"/>
                <a:gd name="T52" fmla="*/ 460125 w 21600"/>
                <a:gd name="T53" fmla="*/ 177682 h 21600"/>
                <a:gd name="T54" fmla="*/ 476860 w 21600"/>
                <a:gd name="T55" fmla="*/ 188042 h 21600"/>
                <a:gd name="T56" fmla="*/ 494812 w 21600"/>
                <a:gd name="T57" fmla="*/ 196014 h 21600"/>
                <a:gd name="T58" fmla="*/ 511547 w 21600"/>
                <a:gd name="T59" fmla="*/ 202387 h 21600"/>
                <a:gd name="T60" fmla="*/ 529465 w 21600"/>
                <a:gd name="T61" fmla="*/ 206364 h 21600"/>
                <a:gd name="T62" fmla="*/ 546200 w 21600"/>
                <a:gd name="T63" fmla="*/ 207962 h 21600"/>
                <a:gd name="T64" fmla="*/ 564118 w 21600"/>
                <a:gd name="T65" fmla="*/ 207962 h 21600"/>
                <a:gd name="T66" fmla="*/ 580853 w 21600"/>
                <a:gd name="T67" fmla="*/ 205574 h 21600"/>
                <a:gd name="T68" fmla="*/ 597588 w 21600"/>
                <a:gd name="T69" fmla="*/ 199990 h 21600"/>
                <a:gd name="T70" fmla="*/ 615506 w 21600"/>
                <a:gd name="T71" fmla="*/ 193616 h 21600"/>
                <a:gd name="T72" fmla="*/ 632241 w 21600"/>
                <a:gd name="T73" fmla="*/ 184855 h 21600"/>
                <a:gd name="T74" fmla="*/ 650159 w 21600"/>
                <a:gd name="T75" fmla="*/ 173696 h 21600"/>
                <a:gd name="T76" fmla="*/ 666894 w 21600"/>
                <a:gd name="T77" fmla="*/ 161748 h 21600"/>
                <a:gd name="T78" fmla="*/ 683629 w 21600"/>
                <a:gd name="T79" fmla="*/ 149001 h 21600"/>
                <a:gd name="T80" fmla="*/ 701581 w 21600"/>
                <a:gd name="T81" fmla="*/ 134655 h 21600"/>
                <a:gd name="T82" fmla="*/ 718282 w 21600"/>
                <a:gd name="T83" fmla="*/ 119520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59" name="Freeform 10">
              <a:extLst>
                <a:ext uri="{FF2B5EF4-FFF2-40B4-BE49-F238E27FC236}">
                  <a16:creationId xmlns:a16="http://schemas.microsoft.com/office/drawing/2014/main" id="{3AE01BEF-895D-49D4-9F5F-7335B0C484EC}"/>
                </a:ext>
              </a:extLst>
            </p:cNvPr>
            <p:cNvSpPr>
              <a:spLocks/>
            </p:cNvSpPr>
            <p:nvPr/>
          </p:nvSpPr>
          <p:spPr bwMode="auto">
            <a:xfrm rot="16200000">
              <a:off x="4102101" y="5471318"/>
              <a:ext cx="730250" cy="207963"/>
            </a:xfrm>
            <a:custGeom>
              <a:avLst/>
              <a:gdLst>
                <a:gd name="T0" fmla="*/ 11968 w 21600"/>
                <a:gd name="T1" fmla="*/ 94026 h 21600"/>
                <a:gd name="T2" fmla="*/ 28669 w 21600"/>
                <a:gd name="T3" fmla="*/ 78882 h 21600"/>
                <a:gd name="T4" fmla="*/ 46621 w 21600"/>
                <a:gd name="T5" fmla="*/ 64536 h 21600"/>
                <a:gd name="T6" fmla="*/ 63356 w 21600"/>
                <a:gd name="T7" fmla="*/ 50200 h 21600"/>
                <a:gd name="T8" fmla="*/ 81274 w 21600"/>
                <a:gd name="T9" fmla="*/ 38242 h 21600"/>
                <a:gd name="T10" fmla="*/ 98009 w 21600"/>
                <a:gd name="T11" fmla="*/ 27093 h 21600"/>
                <a:gd name="T12" fmla="*/ 115927 w 21600"/>
                <a:gd name="T13" fmla="*/ 17532 h 21600"/>
                <a:gd name="T14" fmla="*/ 132662 w 21600"/>
                <a:gd name="T15" fmla="*/ 9561 h 21600"/>
                <a:gd name="T16" fmla="*/ 149397 w 21600"/>
                <a:gd name="T17" fmla="*/ 3986 h 21600"/>
                <a:gd name="T18" fmla="*/ 167315 w 21600"/>
                <a:gd name="T19" fmla="*/ 799 h 21600"/>
                <a:gd name="T20" fmla="*/ 184050 w 21600"/>
                <a:gd name="T21" fmla="*/ 0 h 21600"/>
                <a:gd name="T22" fmla="*/ 201968 w 21600"/>
                <a:gd name="T23" fmla="*/ 799 h 21600"/>
                <a:gd name="T24" fmla="*/ 218703 w 21600"/>
                <a:gd name="T25" fmla="*/ 3986 h 21600"/>
                <a:gd name="T26" fmla="*/ 236655 w 21600"/>
                <a:gd name="T27" fmla="*/ 9561 h 21600"/>
                <a:gd name="T28" fmla="*/ 253390 w 21600"/>
                <a:gd name="T29" fmla="*/ 17532 h 21600"/>
                <a:gd name="T30" fmla="*/ 270125 w 21600"/>
                <a:gd name="T31" fmla="*/ 27093 h 21600"/>
                <a:gd name="T32" fmla="*/ 288043 w 21600"/>
                <a:gd name="T33" fmla="*/ 38242 h 21600"/>
                <a:gd name="T34" fmla="*/ 304778 w 21600"/>
                <a:gd name="T35" fmla="*/ 50200 h 21600"/>
                <a:gd name="T36" fmla="*/ 322696 w 21600"/>
                <a:gd name="T37" fmla="*/ 64536 h 21600"/>
                <a:gd name="T38" fmla="*/ 339431 w 21600"/>
                <a:gd name="T39" fmla="*/ 78882 h 21600"/>
                <a:gd name="T40" fmla="*/ 356166 w 21600"/>
                <a:gd name="T41" fmla="*/ 94026 h 21600"/>
                <a:gd name="T42" fmla="*/ 374084 w 21600"/>
                <a:gd name="T43" fmla="*/ 109161 h 21600"/>
                <a:gd name="T44" fmla="*/ 390819 w 21600"/>
                <a:gd name="T45" fmla="*/ 124296 h 21600"/>
                <a:gd name="T46" fmla="*/ 408737 w 21600"/>
                <a:gd name="T47" fmla="*/ 139441 h 21600"/>
                <a:gd name="T48" fmla="*/ 425472 w 21600"/>
                <a:gd name="T49" fmla="*/ 152988 h 21600"/>
                <a:gd name="T50" fmla="*/ 443424 w 21600"/>
                <a:gd name="T51" fmla="*/ 166534 h 21600"/>
                <a:gd name="T52" fmla="*/ 460125 w 21600"/>
                <a:gd name="T53" fmla="*/ 177683 h 21600"/>
                <a:gd name="T54" fmla="*/ 476860 w 21600"/>
                <a:gd name="T55" fmla="*/ 188043 h 21600"/>
                <a:gd name="T56" fmla="*/ 494812 w 21600"/>
                <a:gd name="T57" fmla="*/ 196015 h 21600"/>
                <a:gd name="T58" fmla="*/ 511547 w 21600"/>
                <a:gd name="T59" fmla="*/ 202388 h 21600"/>
                <a:gd name="T60" fmla="*/ 529465 w 21600"/>
                <a:gd name="T61" fmla="*/ 206365 h 21600"/>
                <a:gd name="T62" fmla="*/ 546200 w 21600"/>
                <a:gd name="T63" fmla="*/ 207963 h 21600"/>
                <a:gd name="T64" fmla="*/ 564118 w 21600"/>
                <a:gd name="T65" fmla="*/ 207963 h 21600"/>
                <a:gd name="T66" fmla="*/ 580853 w 21600"/>
                <a:gd name="T67" fmla="*/ 205575 h 21600"/>
                <a:gd name="T68" fmla="*/ 597588 w 21600"/>
                <a:gd name="T69" fmla="*/ 199991 h 21600"/>
                <a:gd name="T70" fmla="*/ 615506 w 21600"/>
                <a:gd name="T71" fmla="*/ 193617 h 21600"/>
                <a:gd name="T72" fmla="*/ 632241 w 21600"/>
                <a:gd name="T73" fmla="*/ 184856 h 21600"/>
                <a:gd name="T74" fmla="*/ 650159 w 21600"/>
                <a:gd name="T75" fmla="*/ 173697 h 21600"/>
                <a:gd name="T76" fmla="*/ 666894 w 21600"/>
                <a:gd name="T77" fmla="*/ 161749 h 21600"/>
                <a:gd name="T78" fmla="*/ 683629 w 21600"/>
                <a:gd name="T79" fmla="*/ 149002 h 21600"/>
                <a:gd name="T80" fmla="*/ 701581 w 21600"/>
                <a:gd name="T81" fmla="*/ 134656 h 21600"/>
                <a:gd name="T82" fmla="*/ 718282 w 21600"/>
                <a:gd name="T83" fmla="*/ 11952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60" name="Freeform 11">
              <a:extLst>
                <a:ext uri="{FF2B5EF4-FFF2-40B4-BE49-F238E27FC236}">
                  <a16:creationId xmlns:a16="http://schemas.microsoft.com/office/drawing/2014/main" id="{3AF2F12B-3AFD-4EF5-80A4-418AB88EFFA1}"/>
                </a:ext>
              </a:extLst>
            </p:cNvPr>
            <p:cNvSpPr>
              <a:spLocks/>
            </p:cNvSpPr>
            <p:nvPr/>
          </p:nvSpPr>
          <p:spPr bwMode="auto">
            <a:xfrm rot="16200000">
              <a:off x="4112419" y="3278188"/>
              <a:ext cx="731838" cy="207962"/>
            </a:xfrm>
            <a:custGeom>
              <a:avLst/>
              <a:gdLst>
                <a:gd name="T0" fmla="*/ 11994 w 21600"/>
                <a:gd name="T1" fmla="*/ 94026 h 21600"/>
                <a:gd name="T2" fmla="*/ 28731 w 21600"/>
                <a:gd name="T3" fmla="*/ 78881 h 21600"/>
                <a:gd name="T4" fmla="*/ 46722 w 21600"/>
                <a:gd name="T5" fmla="*/ 64536 h 21600"/>
                <a:gd name="T6" fmla="*/ 63494 w 21600"/>
                <a:gd name="T7" fmla="*/ 50200 h 21600"/>
                <a:gd name="T8" fmla="*/ 81451 w 21600"/>
                <a:gd name="T9" fmla="*/ 38242 h 21600"/>
                <a:gd name="T10" fmla="*/ 98222 w 21600"/>
                <a:gd name="T11" fmla="*/ 27093 h 21600"/>
                <a:gd name="T12" fmla="*/ 116179 w 21600"/>
                <a:gd name="T13" fmla="*/ 17532 h 21600"/>
                <a:gd name="T14" fmla="*/ 132951 w 21600"/>
                <a:gd name="T15" fmla="*/ 9560 h 21600"/>
                <a:gd name="T16" fmla="*/ 149722 w 21600"/>
                <a:gd name="T17" fmla="*/ 3986 h 21600"/>
                <a:gd name="T18" fmla="*/ 167679 w 21600"/>
                <a:gd name="T19" fmla="*/ 799 h 21600"/>
                <a:gd name="T20" fmla="*/ 184450 w 21600"/>
                <a:gd name="T21" fmla="*/ 0 h 21600"/>
                <a:gd name="T22" fmla="*/ 202407 w 21600"/>
                <a:gd name="T23" fmla="*/ 799 h 21600"/>
                <a:gd name="T24" fmla="*/ 219179 w 21600"/>
                <a:gd name="T25" fmla="*/ 3986 h 21600"/>
                <a:gd name="T26" fmla="*/ 237170 w 21600"/>
                <a:gd name="T27" fmla="*/ 9560 h 21600"/>
                <a:gd name="T28" fmla="*/ 253941 w 21600"/>
                <a:gd name="T29" fmla="*/ 17532 h 21600"/>
                <a:gd name="T30" fmla="*/ 270712 w 21600"/>
                <a:gd name="T31" fmla="*/ 27093 h 21600"/>
                <a:gd name="T32" fmla="*/ 288669 w 21600"/>
                <a:gd name="T33" fmla="*/ 38242 h 21600"/>
                <a:gd name="T34" fmla="*/ 305441 w 21600"/>
                <a:gd name="T35" fmla="*/ 50200 h 21600"/>
                <a:gd name="T36" fmla="*/ 323398 w 21600"/>
                <a:gd name="T37" fmla="*/ 64536 h 21600"/>
                <a:gd name="T38" fmla="*/ 340169 w 21600"/>
                <a:gd name="T39" fmla="*/ 78881 h 21600"/>
                <a:gd name="T40" fmla="*/ 356940 w 21600"/>
                <a:gd name="T41" fmla="*/ 94026 h 21600"/>
                <a:gd name="T42" fmla="*/ 374898 w 21600"/>
                <a:gd name="T43" fmla="*/ 109161 h 21600"/>
                <a:gd name="T44" fmla="*/ 391669 w 21600"/>
                <a:gd name="T45" fmla="*/ 124296 h 21600"/>
                <a:gd name="T46" fmla="*/ 409626 w 21600"/>
                <a:gd name="T47" fmla="*/ 139440 h 21600"/>
                <a:gd name="T48" fmla="*/ 426397 w 21600"/>
                <a:gd name="T49" fmla="*/ 152987 h 21600"/>
                <a:gd name="T50" fmla="*/ 444388 w 21600"/>
                <a:gd name="T51" fmla="*/ 166533 h 21600"/>
                <a:gd name="T52" fmla="*/ 461126 w 21600"/>
                <a:gd name="T53" fmla="*/ 177682 h 21600"/>
                <a:gd name="T54" fmla="*/ 477897 w 21600"/>
                <a:gd name="T55" fmla="*/ 188042 h 21600"/>
                <a:gd name="T56" fmla="*/ 495888 w 21600"/>
                <a:gd name="T57" fmla="*/ 196014 h 21600"/>
                <a:gd name="T58" fmla="*/ 512659 w 21600"/>
                <a:gd name="T59" fmla="*/ 202387 h 21600"/>
                <a:gd name="T60" fmla="*/ 530616 w 21600"/>
                <a:gd name="T61" fmla="*/ 206364 h 21600"/>
                <a:gd name="T62" fmla="*/ 547388 w 21600"/>
                <a:gd name="T63" fmla="*/ 207962 h 21600"/>
                <a:gd name="T64" fmla="*/ 565345 w 21600"/>
                <a:gd name="T65" fmla="*/ 207962 h 21600"/>
                <a:gd name="T66" fmla="*/ 582116 w 21600"/>
                <a:gd name="T67" fmla="*/ 205574 h 21600"/>
                <a:gd name="T68" fmla="*/ 598887 w 21600"/>
                <a:gd name="T69" fmla="*/ 199990 h 21600"/>
                <a:gd name="T70" fmla="*/ 616845 w 21600"/>
                <a:gd name="T71" fmla="*/ 193616 h 21600"/>
                <a:gd name="T72" fmla="*/ 633616 w 21600"/>
                <a:gd name="T73" fmla="*/ 184855 h 21600"/>
                <a:gd name="T74" fmla="*/ 651573 w 21600"/>
                <a:gd name="T75" fmla="*/ 173696 h 21600"/>
                <a:gd name="T76" fmla="*/ 668344 w 21600"/>
                <a:gd name="T77" fmla="*/ 161748 h 21600"/>
                <a:gd name="T78" fmla="*/ 685116 w 21600"/>
                <a:gd name="T79" fmla="*/ 149001 h 21600"/>
                <a:gd name="T80" fmla="*/ 703107 w 21600"/>
                <a:gd name="T81" fmla="*/ 134655 h 21600"/>
                <a:gd name="T82" fmla="*/ 719844 w 21600"/>
                <a:gd name="T83" fmla="*/ 119520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61" name="Freeform 12">
              <a:extLst>
                <a:ext uri="{FF2B5EF4-FFF2-40B4-BE49-F238E27FC236}">
                  <a16:creationId xmlns:a16="http://schemas.microsoft.com/office/drawing/2014/main" id="{E38518EB-1D4F-4423-A257-3C76620E2877}"/>
                </a:ext>
              </a:extLst>
            </p:cNvPr>
            <p:cNvSpPr>
              <a:spLocks/>
            </p:cNvSpPr>
            <p:nvPr/>
          </p:nvSpPr>
          <p:spPr bwMode="auto">
            <a:xfrm rot="16200000">
              <a:off x="4108451" y="4009231"/>
              <a:ext cx="730250" cy="207963"/>
            </a:xfrm>
            <a:custGeom>
              <a:avLst/>
              <a:gdLst>
                <a:gd name="T0" fmla="*/ 11968 w 21600"/>
                <a:gd name="T1" fmla="*/ 94026 h 21600"/>
                <a:gd name="T2" fmla="*/ 28669 w 21600"/>
                <a:gd name="T3" fmla="*/ 78882 h 21600"/>
                <a:gd name="T4" fmla="*/ 46621 w 21600"/>
                <a:gd name="T5" fmla="*/ 64536 h 21600"/>
                <a:gd name="T6" fmla="*/ 63356 w 21600"/>
                <a:gd name="T7" fmla="*/ 50200 h 21600"/>
                <a:gd name="T8" fmla="*/ 81274 w 21600"/>
                <a:gd name="T9" fmla="*/ 38242 h 21600"/>
                <a:gd name="T10" fmla="*/ 98009 w 21600"/>
                <a:gd name="T11" fmla="*/ 27093 h 21600"/>
                <a:gd name="T12" fmla="*/ 115927 w 21600"/>
                <a:gd name="T13" fmla="*/ 17532 h 21600"/>
                <a:gd name="T14" fmla="*/ 132662 w 21600"/>
                <a:gd name="T15" fmla="*/ 9561 h 21600"/>
                <a:gd name="T16" fmla="*/ 149397 w 21600"/>
                <a:gd name="T17" fmla="*/ 3986 h 21600"/>
                <a:gd name="T18" fmla="*/ 167315 w 21600"/>
                <a:gd name="T19" fmla="*/ 799 h 21600"/>
                <a:gd name="T20" fmla="*/ 184050 w 21600"/>
                <a:gd name="T21" fmla="*/ 0 h 21600"/>
                <a:gd name="T22" fmla="*/ 201968 w 21600"/>
                <a:gd name="T23" fmla="*/ 799 h 21600"/>
                <a:gd name="T24" fmla="*/ 218703 w 21600"/>
                <a:gd name="T25" fmla="*/ 3986 h 21600"/>
                <a:gd name="T26" fmla="*/ 236655 w 21600"/>
                <a:gd name="T27" fmla="*/ 9561 h 21600"/>
                <a:gd name="T28" fmla="*/ 253390 w 21600"/>
                <a:gd name="T29" fmla="*/ 17532 h 21600"/>
                <a:gd name="T30" fmla="*/ 270125 w 21600"/>
                <a:gd name="T31" fmla="*/ 27093 h 21600"/>
                <a:gd name="T32" fmla="*/ 288043 w 21600"/>
                <a:gd name="T33" fmla="*/ 38242 h 21600"/>
                <a:gd name="T34" fmla="*/ 304778 w 21600"/>
                <a:gd name="T35" fmla="*/ 50200 h 21600"/>
                <a:gd name="T36" fmla="*/ 322696 w 21600"/>
                <a:gd name="T37" fmla="*/ 64536 h 21600"/>
                <a:gd name="T38" fmla="*/ 339431 w 21600"/>
                <a:gd name="T39" fmla="*/ 78882 h 21600"/>
                <a:gd name="T40" fmla="*/ 356166 w 21600"/>
                <a:gd name="T41" fmla="*/ 94026 h 21600"/>
                <a:gd name="T42" fmla="*/ 374084 w 21600"/>
                <a:gd name="T43" fmla="*/ 109161 h 21600"/>
                <a:gd name="T44" fmla="*/ 390819 w 21600"/>
                <a:gd name="T45" fmla="*/ 124296 h 21600"/>
                <a:gd name="T46" fmla="*/ 408737 w 21600"/>
                <a:gd name="T47" fmla="*/ 139441 h 21600"/>
                <a:gd name="T48" fmla="*/ 425472 w 21600"/>
                <a:gd name="T49" fmla="*/ 152988 h 21600"/>
                <a:gd name="T50" fmla="*/ 443424 w 21600"/>
                <a:gd name="T51" fmla="*/ 166534 h 21600"/>
                <a:gd name="T52" fmla="*/ 460125 w 21600"/>
                <a:gd name="T53" fmla="*/ 177683 h 21600"/>
                <a:gd name="T54" fmla="*/ 476860 w 21600"/>
                <a:gd name="T55" fmla="*/ 188043 h 21600"/>
                <a:gd name="T56" fmla="*/ 494812 w 21600"/>
                <a:gd name="T57" fmla="*/ 196015 h 21600"/>
                <a:gd name="T58" fmla="*/ 511547 w 21600"/>
                <a:gd name="T59" fmla="*/ 202388 h 21600"/>
                <a:gd name="T60" fmla="*/ 529465 w 21600"/>
                <a:gd name="T61" fmla="*/ 206365 h 21600"/>
                <a:gd name="T62" fmla="*/ 546200 w 21600"/>
                <a:gd name="T63" fmla="*/ 207963 h 21600"/>
                <a:gd name="T64" fmla="*/ 564118 w 21600"/>
                <a:gd name="T65" fmla="*/ 207963 h 21600"/>
                <a:gd name="T66" fmla="*/ 580853 w 21600"/>
                <a:gd name="T67" fmla="*/ 205575 h 21600"/>
                <a:gd name="T68" fmla="*/ 597588 w 21600"/>
                <a:gd name="T69" fmla="*/ 199991 h 21600"/>
                <a:gd name="T70" fmla="*/ 615506 w 21600"/>
                <a:gd name="T71" fmla="*/ 193617 h 21600"/>
                <a:gd name="T72" fmla="*/ 632241 w 21600"/>
                <a:gd name="T73" fmla="*/ 184856 h 21600"/>
                <a:gd name="T74" fmla="*/ 650159 w 21600"/>
                <a:gd name="T75" fmla="*/ 173697 h 21600"/>
                <a:gd name="T76" fmla="*/ 666894 w 21600"/>
                <a:gd name="T77" fmla="*/ 161749 h 21600"/>
                <a:gd name="T78" fmla="*/ 683629 w 21600"/>
                <a:gd name="T79" fmla="*/ 149002 h 21600"/>
                <a:gd name="T80" fmla="*/ 701581 w 21600"/>
                <a:gd name="T81" fmla="*/ 134656 h 21600"/>
                <a:gd name="T82" fmla="*/ 718282 w 21600"/>
                <a:gd name="T83" fmla="*/ 11952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62" name="Rectangle 61">
              <a:extLst>
                <a:ext uri="{FF2B5EF4-FFF2-40B4-BE49-F238E27FC236}">
                  <a16:creationId xmlns:a16="http://schemas.microsoft.com/office/drawing/2014/main" id="{5B417266-AFD0-4E16-91A1-A259C29794BD}"/>
                </a:ext>
              </a:extLst>
            </p:cNvPr>
            <p:cNvSpPr>
              <a:spLocks/>
            </p:cNvSpPr>
            <p:nvPr/>
          </p:nvSpPr>
          <p:spPr bwMode="auto">
            <a:xfrm>
              <a:off x="3288506" y="618494"/>
              <a:ext cx="2171702"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pPr eaLnBrk="1" hangingPunct="1"/>
              <a:r>
                <a:rPr lang="en-US" altLang="en-US" sz="1800" dirty="0">
                  <a:solidFill>
                    <a:schemeClr val="accent1">
                      <a:lumMod val="75000"/>
                    </a:schemeClr>
                  </a:solidFill>
                  <a:latin typeface="Arial" panose="020B0604020202020204" pitchFamily="34" charset="0"/>
                  <a:ea typeface="MS PGothic" panose="020B0600070205080204" pitchFamily="34" charset="-128"/>
                  <a:sym typeface="Arial" panose="020B0604020202020204" pitchFamily="34" charset="0"/>
                </a:rPr>
                <a:t>Atomic energy levels</a:t>
              </a:r>
            </a:p>
          </p:txBody>
        </p:sp>
      </p:grpSp>
      <p:sp>
        <p:nvSpPr>
          <p:cNvPr id="44" name="Rectangle 43">
            <a:extLst>
              <a:ext uri="{FF2B5EF4-FFF2-40B4-BE49-F238E27FC236}">
                <a16:creationId xmlns:a16="http://schemas.microsoft.com/office/drawing/2014/main" id="{6BFCC0BD-6426-4BF7-9653-A24744266928}"/>
              </a:ext>
            </a:extLst>
          </p:cNvPr>
          <p:cNvSpPr/>
          <p:nvPr/>
        </p:nvSpPr>
        <p:spPr>
          <a:xfrm>
            <a:off x="4489258" y="1710000"/>
            <a:ext cx="1709982" cy="1569492"/>
          </a:xfrm>
          <a:prstGeom prst="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a:extLst>
              <a:ext uri="{FF2B5EF4-FFF2-40B4-BE49-F238E27FC236}">
                <a16:creationId xmlns:a16="http://schemas.microsoft.com/office/drawing/2014/main" id="{3776A2CC-85F4-4BCA-B9A1-721FE4B5C4D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916039" y="1975186"/>
            <a:ext cx="834794" cy="904465"/>
          </a:xfrm>
          <a:prstGeom prst="rect">
            <a:avLst/>
          </a:prstGeom>
        </p:spPr>
      </p:pic>
      <p:sp>
        <p:nvSpPr>
          <p:cNvPr id="46" name="Freeform 22">
            <a:extLst>
              <a:ext uri="{FF2B5EF4-FFF2-40B4-BE49-F238E27FC236}">
                <a16:creationId xmlns:a16="http://schemas.microsoft.com/office/drawing/2014/main" id="{DEAB037D-91C8-4B07-8696-70C66B1BB92B}"/>
              </a:ext>
            </a:extLst>
          </p:cNvPr>
          <p:cNvSpPr>
            <a:spLocks/>
          </p:cNvSpPr>
          <p:nvPr/>
        </p:nvSpPr>
        <p:spPr bwMode="auto">
          <a:xfrm>
            <a:off x="4563394" y="1858872"/>
            <a:ext cx="1554687" cy="1240545"/>
          </a:xfrm>
          <a:custGeom>
            <a:avLst/>
            <a:gdLst>
              <a:gd name="T0" fmla="*/ 3 w 224"/>
              <a:gd name="T1" fmla="*/ 11 h 192"/>
              <a:gd name="T2" fmla="*/ 7 w 224"/>
              <a:gd name="T3" fmla="*/ 23 h 192"/>
              <a:gd name="T4" fmla="*/ 10 w 224"/>
              <a:gd name="T5" fmla="*/ 34 h 192"/>
              <a:gd name="T6" fmla="*/ 14 w 224"/>
              <a:gd name="T7" fmla="*/ 45 h 192"/>
              <a:gd name="T8" fmla="*/ 18 w 224"/>
              <a:gd name="T9" fmla="*/ 56 h 192"/>
              <a:gd name="T10" fmla="*/ 21 w 224"/>
              <a:gd name="T11" fmla="*/ 66 h 192"/>
              <a:gd name="T12" fmla="*/ 25 w 224"/>
              <a:gd name="T13" fmla="*/ 76 h 192"/>
              <a:gd name="T14" fmla="*/ 28 w 224"/>
              <a:gd name="T15" fmla="*/ 85 h 192"/>
              <a:gd name="T16" fmla="*/ 32 w 224"/>
              <a:gd name="T17" fmla="*/ 94 h 192"/>
              <a:gd name="T18" fmla="*/ 36 w 224"/>
              <a:gd name="T19" fmla="*/ 103 h 192"/>
              <a:gd name="T20" fmla="*/ 39 w 224"/>
              <a:gd name="T21" fmla="*/ 111 h 192"/>
              <a:gd name="T22" fmla="*/ 43 w 224"/>
              <a:gd name="T23" fmla="*/ 119 h 192"/>
              <a:gd name="T24" fmla="*/ 46 w 224"/>
              <a:gd name="T25" fmla="*/ 126 h 192"/>
              <a:gd name="T26" fmla="*/ 50 w 224"/>
              <a:gd name="T27" fmla="*/ 133 h 192"/>
              <a:gd name="T28" fmla="*/ 53 w 224"/>
              <a:gd name="T29" fmla="*/ 140 h 192"/>
              <a:gd name="T30" fmla="*/ 57 w 224"/>
              <a:gd name="T31" fmla="*/ 146 h 192"/>
              <a:gd name="T32" fmla="*/ 61 w 224"/>
              <a:gd name="T33" fmla="*/ 152 h 192"/>
              <a:gd name="T34" fmla="*/ 64 w 224"/>
              <a:gd name="T35" fmla="*/ 157 h 192"/>
              <a:gd name="T36" fmla="*/ 68 w 224"/>
              <a:gd name="T37" fmla="*/ 162 h 192"/>
              <a:gd name="T38" fmla="*/ 71 w 224"/>
              <a:gd name="T39" fmla="*/ 167 h 192"/>
              <a:gd name="T40" fmla="*/ 75 w 224"/>
              <a:gd name="T41" fmla="*/ 171 h 192"/>
              <a:gd name="T42" fmla="*/ 79 w 224"/>
              <a:gd name="T43" fmla="*/ 175 h 192"/>
              <a:gd name="T44" fmla="*/ 82 w 224"/>
              <a:gd name="T45" fmla="*/ 178 h 192"/>
              <a:gd name="T46" fmla="*/ 86 w 224"/>
              <a:gd name="T47" fmla="*/ 182 h 192"/>
              <a:gd name="T48" fmla="*/ 89 w 224"/>
              <a:gd name="T49" fmla="*/ 184 h 192"/>
              <a:gd name="T50" fmla="*/ 93 w 224"/>
              <a:gd name="T51" fmla="*/ 187 h 192"/>
              <a:gd name="T52" fmla="*/ 97 w 224"/>
              <a:gd name="T53" fmla="*/ 188 h 192"/>
              <a:gd name="T54" fmla="*/ 100 w 224"/>
              <a:gd name="T55" fmla="*/ 190 h 192"/>
              <a:gd name="T56" fmla="*/ 104 w 224"/>
              <a:gd name="T57" fmla="*/ 191 h 192"/>
              <a:gd name="T58" fmla="*/ 107 w 224"/>
              <a:gd name="T59" fmla="*/ 192 h 192"/>
              <a:gd name="T60" fmla="*/ 111 w 224"/>
              <a:gd name="T61" fmla="*/ 192 h 192"/>
              <a:gd name="T62" fmla="*/ 114 w 224"/>
              <a:gd name="T63" fmla="*/ 192 h 192"/>
              <a:gd name="T64" fmla="*/ 118 w 224"/>
              <a:gd name="T65" fmla="*/ 192 h 192"/>
              <a:gd name="T66" fmla="*/ 122 w 224"/>
              <a:gd name="T67" fmla="*/ 191 h 192"/>
              <a:gd name="T68" fmla="*/ 125 w 224"/>
              <a:gd name="T69" fmla="*/ 189 h 192"/>
              <a:gd name="T70" fmla="*/ 129 w 224"/>
              <a:gd name="T71" fmla="*/ 188 h 192"/>
              <a:gd name="T72" fmla="*/ 132 w 224"/>
              <a:gd name="T73" fmla="*/ 186 h 192"/>
              <a:gd name="T74" fmla="*/ 136 w 224"/>
              <a:gd name="T75" fmla="*/ 183 h 192"/>
              <a:gd name="T76" fmla="*/ 140 w 224"/>
              <a:gd name="T77" fmla="*/ 180 h 192"/>
              <a:gd name="T78" fmla="*/ 143 w 224"/>
              <a:gd name="T79" fmla="*/ 177 h 192"/>
              <a:gd name="T80" fmla="*/ 147 w 224"/>
              <a:gd name="T81" fmla="*/ 174 h 192"/>
              <a:gd name="T82" fmla="*/ 150 w 224"/>
              <a:gd name="T83" fmla="*/ 170 h 192"/>
              <a:gd name="T84" fmla="*/ 154 w 224"/>
              <a:gd name="T85" fmla="*/ 165 h 192"/>
              <a:gd name="T86" fmla="*/ 157 w 224"/>
              <a:gd name="T87" fmla="*/ 160 h 192"/>
              <a:gd name="T88" fmla="*/ 161 w 224"/>
              <a:gd name="T89" fmla="*/ 155 h 192"/>
              <a:gd name="T90" fmla="*/ 165 w 224"/>
              <a:gd name="T91" fmla="*/ 150 h 192"/>
              <a:gd name="T92" fmla="*/ 168 w 224"/>
              <a:gd name="T93" fmla="*/ 144 h 192"/>
              <a:gd name="T94" fmla="*/ 172 w 224"/>
              <a:gd name="T95" fmla="*/ 137 h 192"/>
              <a:gd name="T96" fmla="*/ 175 w 224"/>
              <a:gd name="T97" fmla="*/ 130 h 192"/>
              <a:gd name="T98" fmla="*/ 179 w 224"/>
              <a:gd name="T99" fmla="*/ 123 h 192"/>
              <a:gd name="T100" fmla="*/ 183 w 224"/>
              <a:gd name="T101" fmla="*/ 116 h 192"/>
              <a:gd name="T102" fmla="*/ 186 w 224"/>
              <a:gd name="T103" fmla="*/ 108 h 192"/>
              <a:gd name="T104" fmla="*/ 190 w 224"/>
              <a:gd name="T105" fmla="*/ 99 h 192"/>
              <a:gd name="T106" fmla="*/ 193 w 224"/>
              <a:gd name="T107" fmla="*/ 91 h 192"/>
              <a:gd name="T108" fmla="*/ 197 w 224"/>
              <a:gd name="T109" fmla="*/ 82 h 192"/>
              <a:gd name="T110" fmla="*/ 200 w 224"/>
              <a:gd name="T111" fmla="*/ 72 h 192"/>
              <a:gd name="T112" fmla="*/ 204 w 224"/>
              <a:gd name="T113" fmla="*/ 62 h 192"/>
              <a:gd name="T114" fmla="*/ 208 w 224"/>
              <a:gd name="T115" fmla="*/ 52 h 192"/>
              <a:gd name="T116" fmla="*/ 211 w 224"/>
              <a:gd name="T117" fmla="*/ 41 h 192"/>
              <a:gd name="T118" fmla="*/ 215 w 224"/>
              <a:gd name="T119" fmla="*/ 30 h 192"/>
              <a:gd name="T120" fmla="*/ 218 w 224"/>
              <a:gd name="T121" fmla="*/ 19 h 192"/>
              <a:gd name="T122" fmla="*/ 222 w 224"/>
              <a:gd name="T123" fmla="*/ 7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4" h="192">
                <a:moveTo>
                  <a:pt x="0" y="0"/>
                </a:moveTo>
                <a:lnTo>
                  <a:pt x="0" y="1"/>
                </a:lnTo>
                <a:lnTo>
                  <a:pt x="0" y="1"/>
                </a:lnTo>
                <a:lnTo>
                  <a:pt x="1" y="2"/>
                </a:lnTo>
                <a:lnTo>
                  <a:pt x="1" y="3"/>
                </a:lnTo>
                <a:lnTo>
                  <a:pt x="1" y="4"/>
                </a:lnTo>
                <a:lnTo>
                  <a:pt x="1" y="4"/>
                </a:lnTo>
                <a:lnTo>
                  <a:pt x="2" y="5"/>
                </a:lnTo>
                <a:lnTo>
                  <a:pt x="2" y="6"/>
                </a:lnTo>
                <a:lnTo>
                  <a:pt x="2" y="7"/>
                </a:lnTo>
                <a:lnTo>
                  <a:pt x="2" y="7"/>
                </a:lnTo>
                <a:lnTo>
                  <a:pt x="2" y="8"/>
                </a:lnTo>
                <a:lnTo>
                  <a:pt x="3" y="9"/>
                </a:lnTo>
                <a:lnTo>
                  <a:pt x="3" y="10"/>
                </a:lnTo>
                <a:lnTo>
                  <a:pt x="3" y="10"/>
                </a:lnTo>
                <a:lnTo>
                  <a:pt x="3" y="11"/>
                </a:lnTo>
                <a:lnTo>
                  <a:pt x="4" y="12"/>
                </a:lnTo>
                <a:lnTo>
                  <a:pt x="4" y="13"/>
                </a:lnTo>
                <a:lnTo>
                  <a:pt x="4" y="13"/>
                </a:lnTo>
                <a:lnTo>
                  <a:pt x="4" y="14"/>
                </a:lnTo>
                <a:lnTo>
                  <a:pt x="4" y="15"/>
                </a:lnTo>
                <a:lnTo>
                  <a:pt x="5" y="16"/>
                </a:lnTo>
                <a:lnTo>
                  <a:pt x="5" y="16"/>
                </a:lnTo>
                <a:lnTo>
                  <a:pt x="5" y="17"/>
                </a:lnTo>
                <a:lnTo>
                  <a:pt x="5" y="18"/>
                </a:lnTo>
                <a:lnTo>
                  <a:pt x="6" y="19"/>
                </a:lnTo>
                <a:lnTo>
                  <a:pt x="6" y="19"/>
                </a:lnTo>
                <a:lnTo>
                  <a:pt x="6" y="20"/>
                </a:lnTo>
                <a:lnTo>
                  <a:pt x="6" y="21"/>
                </a:lnTo>
                <a:lnTo>
                  <a:pt x="6" y="21"/>
                </a:lnTo>
                <a:lnTo>
                  <a:pt x="7" y="22"/>
                </a:lnTo>
                <a:lnTo>
                  <a:pt x="7" y="23"/>
                </a:lnTo>
                <a:lnTo>
                  <a:pt x="7" y="24"/>
                </a:lnTo>
                <a:lnTo>
                  <a:pt x="7" y="24"/>
                </a:lnTo>
                <a:lnTo>
                  <a:pt x="8" y="25"/>
                </a:lnTo>
                <a:lnTo>
                  <a:pt x="8" y="26"/>
                </a:lnTo>
                <a:lnTo>
                  <a:pt x="8" y="26"/>
                </a:lnTo>
                <a:lnTo>
                  <a:pt x="8" y="27"/>
                </a:lnTo>
                <a:lnTo>
                  <a:pt x="8" y="28"/>
                </a:lnTo>
                <a:lnTo>
                  <a:pt x="9" y="29"/>
                </a:lnTo>
                <a:lnTo>
                  <a:pt x="9" y="29"/>
                </a:lnTo>
                <a:lnTo>
                  <a:pt x="9" y="30"/>
                </a:lnTo>
                <a:lnTo>
                  <a:pt x="9" y="31"/>
                </a:lnTo>
                <a:lnTo>
                  <a:pt x="10" y="31"/>
                </a:lnTo>
                <a:lnTo>
                  <a:pt x="10" y="32"/>
                </a:lnTo>
                <a:lnTo>
                  <a:pt x="10" y="33"/>
                </a:lnTo>
                <a:lnTo>
                  <a:pt x="10" y="34"/>
                </a:lnTo>
                <a:lnTo>
                  <a:pt x="10" y="34"/>
                </a:lnTo>
                <a:lnTo>
                  <a:pt x="11" y="35"/>
                </a:lnTo>
                <a:lnTo>
                  <a:pt x="11" y="36"/>
                </a:lnTo>
                <a:lnTo>
                  <a:pt x="11" y="36"/>
                </a:lnTo>
                <a:lnTo>
                  <a:pt x="11" y="37"/>
                </a:lnTo>
                <a:lnTo>
                  <a:pt x="12" y="38"/>
                </a:lnTo>
                <a:lnTo>
                  <a:pt x="12" y="38"/>
                </a:lnTo>
                <a:lnTo>
                  <a:pt x="12" y="39"/>
                </a:lnTo>
                <a:lnTo>
                  <a:pt x="12" y="40"/>
                </a:lnTo>
                <a:lnTo>
                  <a:pt x="12" y="40"/>
                </a:lnTo>
                <a:lnTo>
                  <a:pt x="13" y="41"/>
                </a:lnTo>
                <a:lnTo>
                  <a:pt x="13" y="42"/>
                </a:lnTo>
                <a:lnTo>
                  <a:pt x="13" y="43"/>
                </a:lnTo>
                <a:lnTo>
                  <a:pt x="13" y="43"/>
                </a:lnTo>
                <a:lnTo>
                  <a:pt x="14" y="44"/>
                </a:lnTo>
                <a:lnTo>
                  <a:pt x="14" y="45"/>
                </a:lnTo>
                <a:lnTo>
                  <a:pt x="14" y="45"/>
                </a:lnTo>
                <a:lnTo>
                  <a:pt x="14" y="46"/>
                </a:lnTo>
                <a:lnTo>
                  <a:pt x="15" y="47"/>
                </a:lnTo>
                <a:lnTo>
                  <a:pt x="15" y="47"/>
                </a:lnTo>
                <a:lnTo>
                  <a:pt x="15" y="48"/>
                </a:lnTo>
                <a:lnTo>
                  <a:pt x="15" y="49"/>
                </a:lnTo>
                <a:lnTo>
                  <a:pt x="15" y="49"/>
                </a:lnTo>
                <a:lnTo>
                  <a:pt x="16" y="50"/>
                </a:lnTo>
                <a:lnTo>
                  <a:pt x="16" y="51"/>
                </a:lnTo>
                <a:lnTo>
                  <a:pt x="16" y="51"/>
                </a:lnTo>
                <a:lnTo>
                  <a:pt x="16" y="52"/>
                </a:lnTo>
                <a:lnTo>
                  <a:pt x="17" y="53"/>
                </a:lnTo>
                <a:lnTo>
                  <a:pt x="17" y="53"/>
                </a:lnTo>
                <a:lnTo>
                  <a:pt x="17" y="54"/>
                </a:lnTo>
                <a:lnTo>
                  <a:pt x="17" y="54"/>
                </a:lnTo>
                <a:lnTo>
                  <a:pt x="17" y="55"/>
                </a:lnTo>
                <a:lnTo>
                  <a:pt x="18" y="56"/>
                </a:lnTo>
                <a:lnTo>
                  <a:pt x="18" y="56"/>
                </a:lnTo>
                <a:lnTo>
                  <a:pt x="18" y="57"/>
                </a:lnTo>
                <a:lnTo>
                  <a:pt x="18" y="58"/>
                </a:lnTo>
                <a:lnTo>
                  <a:pt x="19" y="58"/>
                </a:lnTo>
                <a:lnTo>
                  <a:pt x="19" y="59"/>
                </a:lnTo>
                <a:lnTo>
                  <a:pt x="19" y="60"/>
                </a:lnTo>
                <a:lnTo>
                  <a:pt x="19" y="60"/>
                </a:lnTo>
                <a:lnTo>
                  <a:pt x="19" y="61"/>
                </a:lnTo>
                <a:lnTo>
                  <a:pt x="20" y="62"/>
                </a:lnTo>
                <a:lnTo>
                  <a:pt x="20" y="62"/>
                </a:lnTo>
                <a:lnTo>
                  <a:pt x="20" y="63"/>
                </a:lnTo>
                <a:lnTo>
                  <a:pt x="20" y="63"/>
                </a:lnTo>
                <a:lnTo>
                  <a:pt x="21" y="64"/>
                </a:lnTo>
                <a:lnTo>
                  <a:pt x="21" y="65"/>
                </a:lnTo>
                <a:lnTo>
                  <a:pt x="21" y="65"/>
                </a:lnTo>
                <a:lnTo>
                  <a:pt x="21" y="66"/>
                </a:lnTo>
                <a:lnTo>
                  <a:pt x="21" y="67"/>
                </a:lnTo>
                <a:lnTo>
                  <a:pt x="22" y="67"/>
                </a:lnTo>
                <a:lnTo>
                  <a:pt x="22" y="68"/>
                </a:lnTo>
                <a:lnTo>
                  <a:pt x="22" y="68"/>
                </a:lnTo>
                <a:lnTo>
                  <a:pt x="22" y="69"/>
                </a:lnTo>
                <a:lnTo>
                  <a:pt x="23" y="70"/>
                </a:lnTo>
                <a:lnTo>
                  <a:pt x="23" y="70"/>
                </a:lnTo>
                <a:lnTo>
                  <a:pt x="23" y="71"/>
                </a:lnTo>
                <a:lnTo>
                  <a:pt x="23" y="71"/>
                </a:lnTo>
                <a:lnTo>
                  <a:pt x="23" y="72"/>
                </a:lnTo>
                <a:lnTo>
                  <a:pt x="24" y="73"/>
                </a:lnTo>
                <a:lnTo>
                  <a:pt x="24" y="73"/>
                </a:lnTo>
                <a:lnTo>
                  <a:pt x="24" y="74"/>
                </a:lnTo>
                <a:lnTo>
                  <a:pt x="24" y="74"/>
                </a:lnTo>
                <a:lnTo>
                  <a:pt x="25" y="75"/>
                </a:lnTo>
                <a:lnTo>
                  <a:pt x="25" y="76"/>
                </a:lnTo>
                <a:lnTo>
                  <a:pt x="25" y="76"/>
                </a:lnTo>
                <a:lnTo>
                  <a:pt x="25" y="77"/>
                </a:lnTo>
                <a:lnTo>
                  <a:pt x="25" y="77"/>
                </a:lnTo>
                <a:lnTo>
                  <a:pt x="26" y="78"/>
                </a:lnTo>
                <a:lnTo>
                  <a:pt x="26" y="79"/>
                </a:lnTo>
                <a:lnTo>
                  <a:pt x="26" y="79"/>
                </a:lnTo>
                <a:lnTo>
                  <a:pt x="26" y="80"/>
                </a:lnTo>
                <a:lnTo>
                  <a:pt x="27" y="80"/>
                </a:lnTo>
                <a:lnTo>
                  <a:pt x="27" y="81"/>
                </a:lnTo>
                <a:lnTo>
                  <a:pt x="27" y="82"/>
                </a:lnTo>
                <a:lnTo>
                  <a:pt x="27" y="82"/>
                </a:lnTo>
                <a:lnTo>
                  <a:pt x="27" y="83"/>
                </a:lnTo>
                <a:lnTo>
                  <a:pt x="28" y="83"/>
                </a:lnTo>
                <a:lnTo>
                  <a:pt x="28" y="84"/>
                </a:lnTo>
                <a:lnTo>
                  <a:pt x="28" y="84"/>
                </a:lnTo>
                <a:lnTo>
                  <a:pt x="28" y="85"/>
                </a:lnTo>
                <a:lnTo>
                  <a:pt x="29" y="86"/>
                </a:lnTo>
                <a:lnTo>
                  <a:pt x="29" y="86"/>
                </a:lnTo>
                <a:lnTo>
                  <a:pt x="29" y="87"/>
                </a:lnTo>
                <a:lnTo>
                  <a:pt x="29" y="87"/>
                </a:lnTo>
                <a:lnTo>
                  <a:pt x="30" y="88"/>
                </a:lnTo>
                <a:lnTo>
                  <a:pt x="30" y="88"/>
                </a:lnTo>
                <a:lnTo>
                  <a:pt x="30" y="89"/>
                </a:lnTo>
                <a:lnTo>
                  <a:pt x="30" y="90"/>
                </a:lnTo>
                <a:lnTo>
                  <a:pt x="30" y="90"/>
                </a:lnTo>
                <a:lnTo>
                  <a:pt x="31" y="91"/>
                </a:lnTo>
                <a:lnTo>
                  <a:pt x="31" y="91"/>
                </a:lnTo>
                <a:lnTo>
                  <a:pt x="31" y="92"/>
                </a:lnTo>
                <a:lnTo>
                  <a:pt x="31" y="92"/>
                </a:lnTo>
                <a:lnTo>
                  <a:pt x="32" y="93"/>
                </a:lnTo>
                <a:lnTo>
                  <a:pt x="32" y="94"/>
                </a:lnTo>
                <a:lnTo>
                  <a:pt x="32" y="94"/>
                </a:lnTo>
                <a:lnTo>
                  <a:pt x="32" y="95"/>
                </a:lnTo>
                <a:lnTo>
                  <a:pt x="32" y="95"/>
                </a:lnTo>
                <a:lnTo>
                  <a:pt x="33" y="96"/>
                </a:lnTo>
                <a:lnTo>
                  <a:pt x="33" y="96"/>
                </a:lnTo>
                <a:lnTo>
                  <a:pt x="33" y="97"/>
                </a:lnTo>
                <a:lnTo>
                  <a:pt x="33" y="97"/>
                </a:lnTo>
                <a:lnTo>
                  <a:pt x="34" y="98"/>
                </a:lnTo>
                <a:lnTo>
                  <a:pt x="34" y="98"/>
                </a:lnTo>
                <a:lnTo>
                  <a:pt x="34" y="99"/>
                </a:lnTo>
                <a:lnTo>
                  <a:pt x="34" y="99"/>
                </a:lnTo>
                <a:lnTo>
                  <a:pt x="34" y="100"/>
                </a:lnTo>
                <a:lnTo>
                  <a:pt x="35" y="101"/>
                </a:lnTo>
                <a:lnTo>
                  <a:pt x="35" y="101"/>
                </a:lnTo>
                <a:lnTo>
                  <a:pt x="35" y="102"/>
                </a:lnTo>
                <a:lnTo>
                  <a:pt x="35" y="102"/>
                </a:lnTo>
                <a:lnTo>
                  <a:pt x="36" y="103"/>
                </a:lnTo>
                <a:lnTo>
                  <a:pt x="36" y="103"/>
                </a:lnTo>
                <a:lnTo>
                  <a:pt x="36" y="104"/>
                </a:lnTo>
                <a:lnTo>
                  <a:pt x="36" y="104"/>
                </a:lnTo>
                <a:lnTo>
                  <a:pt x="36" y="105"/>
                </a:lnTo>
                <a:lnTo>
                  <a:pt x="37" y="105"/>
                </a:lnTo>
                <a:lnTo>
                  <a:pt x="37" y="106"/>
                </a:lnTo>
                <a:lnTo>
                  <a:pt x="37" y="106"/>
                </a:lnTo>
                <a:lnTo>
                  <a:pt x="37" y="107"/>
                </a:lnTo>
                <a:lnTo>
                  <a:pt x="38" y="107"/>
                </a:lnTo>
                <a:lnTo>
                  <a:pt x="38" y="108"/>
                </a:lnTo>
                <a:lnTo>
                  <a:pt x="38" y="108"/>
                </a:lnTo>
                <a:lnTo>
                  <a:pt x="38" y="109"/>
                </a:lnTo>
                <a:lnTo>
                  <a:pt x="38" y="109"/>
                </a:lnTo>
                <a:lnTo>
                  <a:pt x="39" y="110"/>
                </a:lnTo>
                <a:lnTo>
                  <a:pt x="39" y="110"/>
                </a:lnTo>
                <a:lnTo>
                  <a:pt x="39" y="111"/>
                </a:lnTo>
                <a:lnTo>
                  <a:pt x="39" y="111"/>
                </a:lnTo>
                <a:lnTo>
                  <a:pt x="40" y="112"/>
                </a:lnTo>
                <a:lnTo>
                  <a:pt x="40" y="112"/>
                </a:lnTo>
                <a:lnTo>
                  <a:pt x="40" y="113"/>
                </a:lnTo>
                <a:lnTo>
                  <a:pt x="40" y="113"/>
                </a:lnTo>
                <a:lnTo>
                  <a:pt x="40" y="114"/>
                </a:lnTo>
                <a:lnTo>
                  <a:pt x="41" y="114"/>
                </a:lnTo>
                <a:lnTo>
                  <a:pt x="41" y="115"/>
                </a:lnTo>
                <a:lnTo>
                  <a:pt x="41" y="115"/>
                </a:lnTo>
                <a:lnTo>
                  <a:pt x="41" y="116"/>
                </a:lnTo>
                <a:lnTo>
                  <a:pt x="42" y="116"/>
                </a:lnTo>
                <a:lnTo>
                  <a:pt x="42" y="117"/>
                </a:lnTo>
                <a:lnTo>
                  <a:pt x="42" y="117"/>
                </a:lnTo>
                <a:lnTo>
                  <a:pt x="42" y="118"/>
                </a:lnTo>
                <a:lnTo>
                  <a:pt x="43" y="118"/>
                </a:lnTo>
                <a:lnTo>
                  <a:pt x="43" y="119"/>
                </a:lnTo>
                <a:lnTo>
                  <a:pt x="43" y="119"/>
                </a:lnTo>
                <a:lnTo>
                  <a:pt x="43" y="120"/>
                </a:lnTo>
                <a:lnTo>
                  <a:pt x="43" y="120"/>
                </a:lnTo>
                <a:lnTo>
                  <a:pt x="44" y="121"/>
                </a:lnTo>
                <a:lnTo>
                  <a:pt x="44" y="121"/>
                </a:lnTo>
                <a:lnTo>
                  <a:pt x="44" y="121"/>
                </a:lnTo>
                <a:lnTo>
                  <a:pt x="44" y="122"/>
                </a:lnTo>
                <a:lnTo>
                  <a:pt x="45" y="122"/>
                </a:lnTo>
                <a:lnTo>
                  <a:pt x="45" y="123"/>
                </a:lnTo>
                <a:lnTo>
                  <a:pt x="45" y="123"/>
                </a:lnTo>
                <a:lnTo>
                  <a:pt x="45" y="124"/>
                </a:lnTo>
                <a:lnTo>
                  <a:pt x="45" y="124"/>
                </a:lnTo>
                <a:lnTo>
                  <a:pt x="46" y="125"/>
                </a:lnTo>
                <a:lnTo>
                  <a:pt x="46" y="125"/>
                </a:lnTo>
                <a:lnTo>
                  <a:pt x="46" y="126"/>
                </a:lnTo>
                <a:lnTo>
                  <a:pt x="46" y="126"/>
                </a:lnTo>
                <a:lnTo>
                  <a:pt x="47" y="126"/>
                </a:lnTo>
                <a:lnTo>
                  <a:pt x="47" y="127"/>
                </a:lnTo>
                <a:lnTo>
                  <a:pt x="47" y="127"/>
                </a:lnTo>
                <a:lnTo>
                  <a:pt x="47" y="128"/>
                </a:lnTo>
                <a:lnTo>
                  <a:pt x="47" y="128"/>
                </a:lnTo>
                <a:lnTo>
                  <a:pt x="48" y="129"/>
                </a:lnTo>
                <a:lnTo>
                  <a:pt x="48" y="129"/>
                </a:lnTo>
                <a:lnTo>
                  <a:pt x="48" y="130"/>
                </a:lnTo>
                <a:lnTo>
                  <a:pt x="48" y="130"/>
                </a:lnTo>
                <a:lnTo>
                  <a:pt x="49" y="130"/>
                </a:lnTo>
                <a:lnTo>
                  <a:pt x="49" y="131"/>
                </a:lnTo>
                <a:lnTo>
                  <a:pt x="49" y="131"/>
                </a:lnTo>
                <a:lnTo>
                  <a:pt x="49" y="132"/>
                </a:lnTo>
                <a:lnTo>
                  <a:pt x="49" y="132"/>
                </a:lnTo>
                <a:lnTo>
                  <a:pt x="50" y="133"/>
                </a:lnTo>
                <a:lnTo>
                  <a:pt x="50" y="133"/>
                </a:lnTo>
                <a:lnTo>
                  <a:pt x="50" y="133"/>
                </a:lnTo>
                <a:lnTo>
                  <a:pt x="50" y="134"/>
                </a:lnTo>
                <a:lnTo>
                  <a:pt x="51" y="134"/>
                </a:lnTo>
                <a:lnTo>
                  <a:pt x="51" y="135"/>
                </a:lnTo>
                <a:lnTo>
                  <a:pt x="51" y="135"/>
                </a:lnTo>
                <a:lnTo>
                  <a:pt x="51" y="136"/>
                </a:lnTo>
                <a:lnTo>
                  <a:pt x="51" y="136"/>
                </a:lnTo>
                <a:lnTo>
                  <a:pt x="52" y="136"/>
                </a:lnTo>
                <a:lnTo>
                  <a:pt x="52" y="137"/>
                </a:lnTo>
                <a:lnTo>
                  <a:pt x="52" y="137"/>
                </a:lnTo>
                <a:lnTo>
                  <a:pt x="52" y="138"/>
                </a:lnTo>
                <a:lnTo>
                  <a:pt x="53" y="138"/>
                </a:lnTo>
                <a:lnTo>
                  <a:pt x="53" y="138"/>
                </a:lnTo>
                <a:lnTo>
                  <a:pt x="53" y="139"/>
                </a:lnTo>
                <a:lnTo>
                  <a:pt x="53" y="139"/>
                </a:lnTo>
                <a:lnTo>
                  <a:pt x="53" y="140"/>
                </a:lnTo>
                <a:lnTo>
                  <a:pt x="54" y="140"/>
                </a:lnTo>
                <a:lnTo>
                  <a:pt x="54" y="140"/>
                </a:lnTo>
                <a:lnTo>
                  <a:pt x="54" y="141"/>
                </a:lnTo>
                <a:lnTo>
                  <a:pt x="54" y="141"/>
                </a:lnTo>
                <a:lnTo>
                  <a:pt x="55" y="142"/>
                </a:lnTo>
                <a:lnTo>
                  <a:pt x="55" y="142"/>
                </a:lnTo>
                <a:lnTo>
                  <a:pt x="55" y="142"/>
                </a:lnTo>
                <a:lnTo>
                  <a:pt x="55" y="143"/>
                </a:lnTo>
                <a:lnTo>
                  <a:pt x="56" y="143"/>
                </a:lnTo>
                <a:lnTo>
                  <a:pt x="56" y="144"/>
                </a:lnTo>
                <a:lnTo>
                  <a:pt x="56" y="144"/>
                </a:lnTo>
                <a:lnTo>
                  <a:pt x="56" y="144"/>
                </a:lnTo>
                <a:lnTo>
                  <a:pt x="56" y="145"/>
                </a:lnTo>
                <a:lnTo>
                  <a:pt x="57" y="145"/>
                </a:lnTo>
                <a:lnTo>
                  <a:pt x="57" y="146"/>
                </a:lnTo>
                <a:lnTo>
                  <a:pt x="57" y="146"/>
                </a:lnTo>
                <a:lnTo>
                  <a:pt x="57" y="146"/>
                </a:lnTo>
                <a:lnTo>
                  <a:pt x="58" y="147"/>
                </a:lnTo>
                <a:lnTo>
                  <a:pt x="58" y="147"/>
                </a:lnTo>
                <a:lnTo>
                  <a:pt x="58" y="147"/>
                </a:lnTo>
                <a:lnTo>
                  <a:pt x="58" y="148"/>
                </a:lnTo>
                <a:lnTo>
                  <a:pt x="58" y="148"/>
                </a:lnTo>
                <a:lnTo>
                  <a:pt x="59" y="149"/>
                </a:lnTo>
                <a:lnTo>
                  <a:pt x="59" y="149"/>
                </a:lnTo>
                <a:lnTo>
                  <a:pt x="59" y="149"/>
                </a:lnTo>
                <a:lnTo>
                  <a:pt x="59" y="150"/>
                </a:lnTo>
                <a:lnTo>
                  <a:pt x="60" y="150"/>
                </a:lnTo>
                <a:lnTo>
                  <a:pt x="60" y="150"/>
                </a:lnTo>
                <a:lnTo>
                  <a:pt x="60" y="151"/>
                </a:lnTo>
                <a:lnTo>
                  <a:pt x="60" y="151"/>
                </a:lnTo>
                <a:lnTo>
                  <a:pt x="60" y="151"/>
                </a:lnTo>
                <a:lnTo>
                  <a:pt x="61" y="152"/>
                </a:lnTo>
                <a:lnTo>
                  <a:pt x="61" y="152"/>
                </a:lnTo>
                <a:lnTo>
                  <a:pt x="61" y="152"/>
                </a:lnTo>
                <a:lnTo>
                  <a:pt x="61" y="153"/>
                </a:lnTo>
                <a:lnTo>
                  <a:pt x="62" y="153"/>
                </a:lnTo>
                <a:lnTo>
                  <a:pt x="62" y="153"/>
                </a:lnTo>
                <a:lnTo>
                  <a:pt x="62" y="154"/>
                </a:lnTo>
                <a:lnTo>
                  <a:pt x="62" y="154"/>
                </a:lnTo>
                <a:lnTo>
                  <a:pt x="62" y="155"/>
                </a:lnTo>
                <a:lnTo>
                  <a:pt x="63" y="155"/>
                </a:lnTo>
                <a:lnTo>
                  <a:pt x="63" y="155"/>
                </a:lnTo>
                <a:lnTo>
                  <a:pt x="63" y="156"/>
                </a:lnTo>
                <a:lnTo>
                  <a:pt x="63" y="156"/>
                </a:lnTo>
                <a:lnTo>
                  <a:pt x="64" y="156"/>
                </a:lnTo>
                <a:lnTo>
                  <a:pt x="64" y="157"/>
                </a:lnTo>
                <a:lnTo>
                  <a:pt x="64" y="157"/>
                </a:lnTo>
                <a:lnTo>
                  <a:pt x="64" y="157"/>
                </a:lnTo>
                <a:lnTo>
                  <a:pt x="64" y="158"/>
                </a:lnTo>
                <a:lnTo>
                  <a:pt x="65" y="158"/>
                </a:lnTo>
                <a:lnTo>
                  <a:pt x="65" y="158"/>
                </a:lnTo>
                <a:lnTo>
                  <a:pt x="65" y="158"/>
                </a:lnTo>
                <a:lnTo>
                  <a:pt x="65" y="159"/>
                </a:lnTo>
                <a:lnTo>
                  <a:pt x="66" y="159"/>
                </a:lnTo>
                <a:lnTo>
                  <a:pt x="66" y="159"/>
                </a:lnTo>
                <a:lnTo>
                  <a:pt x="66" y="160"/>
                </a:lnTo>
                <a:lnTo>
                  <a:pt x="66" y="160"/>
                </a:lnTo>
                <a:lnTo>
                  <a:pt x="66" y="160"/>
                </a:lnTo>
                <a:lnTo>
                  <a:pt x="67" y="161"/>
                </a:lnTo>
                <a:lnTo>
                  <a:pt x="67" y="161"/>
                </a:lnTo>
                <a:lnTo>
                  <a:pt x="67" y="161"/>
                </a:lnTo>
                <a:lnTo>
                  <a:pt x="67" y="162"/>
                </a:lnTo>
                <a:lnTo>
                  <a:pt x="68" y="162"/>
                </a:lnTo>
                <a:lnTo>
                  <a:pt x="68" y="162"/>
                </a:lnTo>
                <a:lnTo>
                  <a:pt x="68" y="163"/>
                </a:lnTo>
                <a:lnTo>
                  <a:pt x="68" y="163"/>
                </a:lnTo>
                <a:lnTo>
                  <a:pt x="69" y="163"/>
                </a:lnTo>
                <a:lnTo>
                  <a:pt x="69" y="163"/>
                </a:lnTo>
                <a:lnTo>
                  <a:pt x="69" y="164"/>
                </a:lnTo>
                <a:lnTo>
                  <a:pt x="69" y="164"/>
                </a:lnTo>
                <a:lnTo>
                  <a:pt x="69" y="164"/>
                </a:lnTo>
                <a:lnTo>
                  <a:pt x="70" y="165"/>
                </a:lnTo>
                <a:lnTo>
                  <a:pt x="70" y="165"/>
                </a:lnTo>
                <a:lnTo>
                  <a:pt x="70" y="165"/>
                </a:lnTo>
                <a:lnTo>
                  <a:pt x="70" y="165"/>
                </a:lnTo>
                <a:lnTo>
                  <a:pt x="71" y="166"/>
                </a:lnTo>
                <a:lnTo>
                  <a:pt x="71" y="166"/>
                </a:lnTo>
                <a:lnTo>
                  <a:pt x="71" y="166"/>
                </a:lnTo>
                <a:lnTo>
                  <a:pt x="71" y="167"/>
                </a:lnTo>
                <a:lnTo>
                  <a:pt x="71" y="167"/>
                </a:lnTo>
                <a:lnTo>
                  <a:pt x="72" y="167"/>
                </a:lnTo>
                <a:lnTo>
                  <a:pt x="72" y="167"/>
                </a:lnTo>
                <a:lnTo>
                  <a:pt x="72" y="168"/>
                </a:lnTo>
                <a:lnTo>
                  <a:pt x="72" y="168"/>
                </a:lnTo>
                <a:lnTo>
                  <a:pt x="73" y="168"/>
                </a:lnTo>
                <a:lnTo>
                  <a:pt x="73" y="169"/>
                </a:lnTo>
                <a:lnTo>
                  <a:pt x="73" y="169"/>
                </a:lnTo>
                <a:lnTo>
                  <a:pt x="73" y="169"/>
                </a:lnTo>
                <a:lnTo>
                  <a:pt x="73" y="169"/>
                </a:lnTo>
                <a:lnTo>
                  <a:pt x="74" y="170"/>
                </a:lnTo>
                <a:lnTo>
                  <a:pt x="74" y="170"/>
                </a:lnTo>
                <a:lnTo>
                  <a:pt x="74" y="170"/>
                </a:lnTo>
                <a:lnTo>
                  <a:pt x="74" y="170"/>
                </a:lnTo>
                <a:lnTo>
                  <a:pt x="75" y="171"/>
                </a:lnTo>
                <a:lnTo>
                  <a:pt x="75" y="171"/>
                </a:lnTo>
                <a:lnTo>
                  <a:pt x="75" y="171"/>
                </a:lnTo>
                <a:lnTo>
                  <a:pt x="75" y="171"/>
                </a:lnTo>
                <a:lnTo>
                  <a:pt x="75" y="172"/>
                </a:lnTo>
                <a:lnTo>
                  <a:pt x="76" y="172"/>
                </a:lnTo>
                <a:lnTo>
                  <a:pt x="76" y="172"/>
                </a:lnTo>
                <a:lnTo>
                  <a:pt x="76" y="172"/>
                </a:lnTo>
                <a:lnTo>
                  <a:pt x="76" y="173"/>
                </a:lnTo>
                <a:lnTo>
                  <a:pt x="77" y="173"/>
                </a:lnTo>
                <a:lnTo>
                  <a:pt x="77" y="173"/>
                </a:lnTo>
                <a:lnTo>
                  <a:pt x="77" y="173"/>
                </a:lnTo>
                <a:lnTo>
                  <a:pt x="77" y="174"/>
                </a:lnTo>
                <a:lnTo>
                  <a:pt x="77" y="174"/>
                </a:lnTo>
                <a:lnTo>
                  <a:pt x="78" y="174"/>
                </a:lnTo>
                <a:lnTo>
                  <a:pt x="78" y="174"/>
                </a:lnTo>
                <a:lnTo>
                  <a:pt x="78" y="175"/>
                </a:lnTo>
                <a:lnTo>
                  <a:pt x="78" y="175"/>
                </a:lnTo>
                <a:lnTo>
                  <a:pt x="79" y="175"/>
                </a:lnTo>
                <a:lnTo>
                  <a:pt x="79" y="175"/>
                </a:lnTo>
                <a:lnTo>
                  <a:pt x="79" y="175"/>
                </a:lnTo>
                <a:lnTo>
                  <a:pt x="79" y="176"/>
                </a:lnTo>
                <a:lnTo>
                  <a:pt x="79" y="176"/>
                </a:lnTo>
                <a:lnTo>
                  <a:pt x="80" y="176"/>
                </a:lnTo>
                <a:lnTo>
                  <a:pt x="80" y="176"/>
                </a:lnTo>
                <a:lnTo>
                  <a:pt x="80" y="177"/>
                </a:lnTo>
                <a:lnTo>
                  <a:pt x="80" y="177"/>
                </a:lnTo>
                <a:lnTo>
                  <a:pt x="81" y="177"/>
                </a:lnTo>
                <a:lnTo>
                  <a:pt x="81" y="177"/>
                </a:lnTo>
                <a:lnTo>
                  <a:pt x="81" y="177"/>
                </a:lnTo>
                <a:lnTo>
                  <a:pt x="81" y="178"/>
                </a:lnTo>
                <a:lnTo>
                  <a:pt x="82" y="178"/>
                </a:lnTo>
                <a:lnTo>
                  <a:pt x="82" y="178"/>
                </a:lnTo>
                <a:lnTo>
                  <a:pt x="82" y="178"/>
                </a:lnTo>
                <a:lnTo>
                  <a:pt x="82" y="178"/>
                </a:lnTo>
                <a:lnTo>
                  <a:pt x="82" y="179"/>
                </a:lnTo>
                <a:lnTo>
                  <a:pt x="83" y="179"/>
                </a:lnTo>
                <a:lnTo>
                  <a:pt x="83" y="179"/>
                </a:lnTo>
                <a:lnTo>
                  <a:pt x="83" y="179"/>
                </a:lnTo>
                <a:lnTo>
                  <a:pt x="83" y="179"/>
                </a:lnTo>
                <a:lnTo>
                  <a:pt x="84" y="180"/>
                </a:lnTo>
                <a:lnTo>
                  <a:pt x="84" y="180"/>
                </a:lnTo>
                <a:lnTo>
                  <a:pt x="84" y="180"/>
                </a:lnTo>
                <a:lnTo>
                  <a:pt x="84" y="180"/>
                </a:lnTo>
                <a:lnTo>
                  <a:pt x="84" y="180"/>
                </a:lnTo>
                <a:lnTo>
                  <a:pt x="85" y="181"/>
                </a:lnTo>
                <a:lnTo>
                  <a:pt x="85" y="181"/>
                </a:lnTo>
                <a:lnTo>
                  <a:pt x="85" y="181"/>
                </a:lnTo>
                <a:lnTo>
                  <a:pt x="85" y="181"/>
                </a:lnTo>
                <a:lnTo>
                  <a:pt x="86" y="181"/>
                </a:lnTo>
                <a:lnTo>
                  <a:pt x="86" y="182"/>
                </a:lnTo>
                <a:lnTo>
                  <a:pt x="86" y="182"/>
                </a:lnTo>
                <a:lnTo>
                  <a:pt x="86" y="182"/>
                </a:lnTo>
                <a:lnTo>
                  <a:pt x="86" y="182"/>
                </a:lnTo>
                <a:lnTo>
                  <a:pt x="87" y="182"/>
                </a:lnTo>
                <a:lnTo>
                  <a:pt x="87" y="182"/>
                </a:lnTo>
                <a:lnTo>
                  <a:pt x="87" y="183"/>
                </a:lnTo>
                <a:lnTo>
                  <a:pt x="87" y="183"/>
                </a:lnTo>
                <a:lnTo>
                  <a:pt x="88" y="183"/>
                </a:lnTo>
                <a:lnTo>
                  <a:pt x="88" y="183"/>
                </a:lnTo>
                <a:lnTo>
                  <a:pt x="88" y="183"/>
                </a:lnTo>
                <a:lnTo>
                  <a:pt x="88" y="183"/>
                </a:lnTo>
                <a:lnTo>
                  <a:pt x="88" y="184"/>
                </a:lnTo>
                <a:lnTo>
                  <a:pt x="89" y="184"/>
                </a:lnTo>
                <a:lnTo>
                  <a:pt x="89" y="184"/>
                </a:lnTo>
                <a:lnTo>
                  <a:pt x="89" y="184"/>
                </a:lnTo>
                <a:lnTo>
                  <a:pt x="89" y="184"/>
                </a:lnTo>
                <a:lnTo>
                  <a:pt x="90" y="184"/>
                </a:lnTo>
                <a:lnTo>
                  <a:pt x="90" y="185"/>
                </a:lnTo>
                <a:lnTo>
                  <a:pt x="90" y="185"/>
                </a:lnTo>
                <a:lnTo>
                  <a:pt x="90" y="185"/>
                </a:lnTo>
                <a:lnTo>
                  <a:pt x="90" y="185"/>
                </a:lnTo>
                <a:lnTo>
                  <a:pt x="91" y="185"/>
                </a:lnTo>
                <a:lnTo>
                  <a:pt x="91" y="185"/>
                </a:lnTo>
                <a:lnTo>
                  <a:pt x="91" y="185"/>
                </a:lnTo>
                <a:lnTo>
                  <a:pt x="91" y="186"/>
                </a:lnTo>
                <a:lnTo>
                  <a:pt x="92" y="186"/>
                </a:lnTo>
                <a:lnTo>
                  <a:pt x="92" y="186"/>
                </a:lnTo>
                <a:lnTo>
                  <a:pt x="92" y="186"/>
                </a:lnTo>
                <a:lnTo>
                  <a:pt x="92" y="186"/>
                </a:lnTo>
                <a:lnTo>
                  <a:pt x="92" y="186"/>
                </a:lnTo>
                <a:lnTo>
                  <a:pt x="93" y="186"/>
                </a:lnTo>
                <a:lnTo>
                  <a:pt x="93" y="187"/>
                </a:lnTo>
                <a:lnTo>
                  <a:pt x="93" y="187"/>
                </a:lnTo>
                <a:lnTo>
                  <a:pt x="93" y="187"/>
                </a:lnTo>
                <a:lnTo>
                  <a:pt x="94" y="187"/>
                </a:lnTo>
                <a:lnTo>
                  <a:pt x="94" y="187"/>
                </a:lnTo>
                <a:lnTo>
                  <a:pt x="94" y="187"/>
                </a:lnTo>
                <a:lnTo>
                  <a:pt x="94" y="187"/>
                </a:lnTo>
                <a:lnTo>
                  <a:pt x="94" y="187"/>
                </a:lnTo>
                <a:lnTo>
                  <a:pt x="95" y="188"/>
                </a:lnTo>
                <a:lnTo>
                  <a:pt x="95" y="188"/>
                </a:lnTo>
                <a:lnTo>
                  <a:pt x="95" y="188"/>
                </a:lnTo>
                <a:lnTo>
                  <a:pt x="95" y="188"/>
                </a:lnTo>
                <a:lnTo>
                  <a:pt x="96" y="188"/>
                </a:lnTo>
                <a:lnTo>
                  <a:pt x="96" y="188"/>
                </a:lnTo>
                <a:lnTo>
                  <a:pt x="96" y="188"/>
                </a:lnTo>
                <a:lnTo>
                  <a:pt x="96" y="188"/>
                </a:lnTo>
                <a:lnTo>
                  <a:pt x="97" y="188"/>
                </a:lnTo>
                <a:lnTo>
                  <a:pt x="97" y="189"/>
                </a:lnTo>
                <a:lnTo>
                  <a:pt x="97" y="189"/>
                </a:lnTo>
                <a:lnTo>
                  <a:pt x="97" y="189"/>
                </a:lnTo>
                <a:lnTo>
                  <a:pt x="97" y="189"/>
                </a:lnTo>
                <a:lnTo>
                  <a:pt x="98" y="189"/>
                </a:lnTo>
                <a:lnTo>
                  <a:pt x="98" y="189"/>
                </a:lnTo>
                <a:lnTo>
                  <a:pt x="98" y="189"/>
                </a:lnTo>
                <a:lnTo>
                  <a:pt x="98" y="189"/>
                </a:lnTo>
                <a:lnTo>
                  <a:pt x="99" y="189"/>
                </a:lnTo>
                <a:lnTo>
                  <a:pt x="99" y="189"/>
                </a:lnTo>
                <a:lnTo>
                  <a:pt x="99" y="189"/>
                </a:lnTo>
                <a:lnTo>
                  <a:pt x="99" y="190"/>
                </a:lnTo>
                <a:lnTo>
                  <a:pt x="99" y="190"/>
                </a:lnTo>
                <a:lnTo>
                  <a:pt x="100" y="190"/>
                </a:lnTo>
                <a:lnTo>
                  <a:pt x="100" y="190"/>
                </a:lnTo>
                <a:lnTo>
                  <a:pt x="100" y="190"/>
                </a:lnTo>
                <a:lnTo>
                  <a:pt x="100" y="190"/>
                </a:lnTo>
                <a:lnTo>
                  <a:pt x="101" y="190"/>
                </a:lnTo>
                <a:lnTo>
                  <a:pt x="101" y="190"/>
                </a:lnTo>
                <a:lnTo>
                  <a:pt x="101" y="190"/>
                </a:lnTo>
                <a:lnTo>
                  <a:pt x="101" y="190"/>
                </a:lnTo>
                <a:lnTo>
                  <a:pt x="101" y="190"/>
                </a:lnTo>
                <a:lnTo>
                  <a:pt x="102" y="190"/>
                </a:lnTo>
                <a:lnTo>
                  <a:pt x="102" y="191"/>
                </a:lnTo>
                <a:lnTo>
                  <a:pt x="102" y="191"/>
                </a:lnTo>
                <a:lnTo>
                  <a:pt x="102" y="191"/>
                </a:lnTo>
                <a:lnTo>
                  <a:pt x="103" y="191"/>
                </a:lnTo>
                <a:lnTo>
                  <a:pt x="103" y="191"/>
                </a:lnTo>
                <a:lnTo>
                  <a:pt x="103" y="191"/>
                </a:lnTo>
                <a:lnTo>
                  <a:pt x="103" y="191"/>
                </a:lnTo>
                <a:lnTo>
                  <a:pt x="103" y="191"/>
                </a:lnTo>
                <a:lnTo>
                  <a:pt x="104" y="191"/>
                </a:lnTo>
                <a:lnTo>
                  <a:pt x="104" y="191"/>
                </a:lnTo>
                <a:lnTo>
                  <a:pt x="104" y="191"/>
                </a:lnTo>
                <a:lnTo>
                  <a:pt x="104" y="191"/>
                </a:lnTo>
                <a:lnTo>
                  <a:pt x="105" y="191"/>
                </a:lnTo>
                <a:lnTo>
                  <a:pt x="105" y="191"/>
                </a:lnTo>
                <a:lnTo>
                  <a:pt x="105" y="191"/>
                </a:lnTo>
                <a:lnTo>
                  <a:pt x="105" y="191"/>
                </a:lnTo>
                <a:lnTo>
                  <a:pt x="105" y="191"/>
                </a:lnTo>
                <a:lnTo>
                  <a:pt x="106" y="191"/>
                </a:lnTo>
                <a:lnTo>
                  <a:pt x="106" y="192"/>
                </a:lnTo>
                <a:lnTo>
                  <a:pt x="106" y="192"/>
                </a:lnTo>
                <a:lnTo>
                  <a:pt x="106" y="192"/>
                </a:lnTo>
                <a:lnTo>
                  <a:pt x="107" y="192"/>
                </a:lnTo>
                <a:lnTo>
                  <a:pt x="107" y="192"/>
                </a:lnTo>
                <a:lnTo>
                  <a:pt x="107" y="192"/>
                </a:lnTo>
                <a:lnTo>
                  <a:pt x="107" y="192"/>
                </a:lnTo>
                <a:lnTo>
                  <a:pt x="107" y="192"/>
                </a:lnTo>
                <a:lnTo>
                  <a:pt x="108" y="192"/>
                </a:lnTo>
                <a:lnTo>
                  <a:pt x="108" y="192"/>
                </a:lnTo>
                <a:lnTo>
                  <a:pt x="108" y="192"/>
                </a:lnTo>
                <a:lnTo>
                  <a:pt x="108" y="192"/>
                </a:lnTo>
                <a:lnTo>
                  <a:pt x="109" y="192"/>
                </a:lnTo>
                <a:lnTo>
                  <a:pt x="109" y="192"/>
                </a:lnTo>
                <a:lnTo>
                  <a:pt x="109" y="192"/>
                </a:lnTo>
                <a:lnTo>
                  <a:pt x="109" y="192"/>
                </a:lnTo>
                <a:lnTo>
                  <a:pt x="110" y="192"/>
                </a:lnTo>
                <a:lnTo>
                  <a:pt x="110" y="192"/>
                </a:lnTo>
                <a:lnTo>
                  <a:pt x="110" y="192"/>
                </a:lnTo>
                <a:lnTo>
                  <a:pt x="110" y="192"/>
                </a:lnTo>
                <a:lnTo>
                  <a:pt x="110" y="192"/>
                </a:lnTo>
                <a:lnTo>
                  <a:pt x="111" y="192"/>
                </a:lnTo>
                <a:lnTo>
                  <a:pt x="111" y="192"/>
                </a:lnTo>
                <a:lnTo>
                  <a:pt x="111" y="192"/>
                </a:lnTo>
                <a:lnTo>
                  <a:pt x="111" y="192"/>
                </a:lnTo>
                <a:lnTo>
                  <a:pt x="112" y="192"/>
                </a:lnTo>
                <a:lnTo>
                  <a:pt x="112" y="192"/>
                </a:lnTo>
                <a:lnTo>
                  <a:pt x="112" y="192"/>
                </a:lnTo>
                <a:lnTo>
                  <a:pt x="112" y="192"/>
                </a:lnTo>
                <a:lnTo>
                  <a:pt x="112" y="192"/>
                </a:lnTo>
                <a:lnTo>
                  <a:pt x="113" y="192"/>
                </a:lnTo>
                <a:lnTo>
                  <a:pt x="113" y="192"/>
                </a:lnTo>
                <a:lnTo>
                  <a:pt x="113" y="192"/>
                </a:lnTo>
                <a:lnTo>
                  <a:pt x="113" y="192"/>
                </a:lnTo>
                <a:lnTo>
                  <a:pt x="114" y="192"/>
                </a:lnTo>
                <a:lnTo>
                  <a:pt x="114" y="192"/>
                </a:lnTo>
                <a:lnTo>
                  <a:pt x="114" y="192"/>
                </a:lnTo>
                <a:lnTo>
                  <a:pt x="114" y="192"/>
                </a:lnTo>
                <a:lnTo>
                  <a:pt x="114" y="192"/>
                </a:lnTo>
                <a:lnTo>
                  <a:pt x="115" y="192"/>
                </a:lnTo>
                <a:lnTo>
                  <a:pt x="115" y="192"/>
                </a:lnTo>
                <a:lnTo>
                  <a:pt x="115" y="192"/>
                </a:lnTo>
                <a:lnTo>
                  <a:pt x="115" y="192"/>
                </a:lnTo>
                <a:lnTo>
                  <a:pt x="116" y="192"/>
                </a:lnTo>
                <a:lnTo>
                  <a:pt x="116" y="192"/>
                </a:lnTo>
                <a:lnTo>
                  <a:pt x="116" y="192"/>
                </a:lnTo>
                <a:lnTo>
                  <a:pt x="116" y="192"/>
                </a:lnTo>
                <a:lnTo>
                  <a:pt x="116" y="192"/>
                </a:lnTo>
                <a:lnTo>
                  <a:pt x="117" y="192"/>
                </a:lnTo>
                <a:lnTo>
                  <a:pt x="117" y="192"/>
                </a:lnTo>
                <a:lnTo>
                  <a:pt x="117" y="192"/>
                </a:lnTo>
                <a:lnTo>
                  <a:pt x="117" y="192"/>
                </a:lnTo>
                <a:lnTo>
                  <a:pt x="118" y="192"/>
                </a:lnTo>
                <a:lnTo>
                  <a:pt x="118" y="192"/>
                </a:lnTo>
                <a:lnTo>
                  <a:pt x="118" y="192"/>
                </a:lnTo>
                <a:lnTo>
                  <a:pt x="118" y="191"/>
                </a:lnTo>
                <a:lnTo>
                  <a:pt x="118" y="191"/>
                </a:lnTo>
                <a:lnTo>
                  <a:pt x="119" y="191"/>
                </a:lnTo>
                <a:lnTo>
                  <a:pt x="119" y="191"/>
                </a:lnTo>
                <a:lnTo>
                  <a:pt x="119" y="191"/>
                </a:lnTo>
                <a:lnTo>
                  <a:pt x="119" y="191"/>
                </a:lnTo>
                <a:lnTo>
                  <a:pt x="120" y="191"/>
                </a:lnTo>
                <a:lnTo>
                  <a:pt x="120" y="191"/>
                </a:lnTo>
                <a:lnTo>
                  <a:pt x="120" y="191"/>
                </a:lnTo>
                <a:lnTo>
                  <a:pt x="120" y="191"/>
                </a:lnTo>
                <a:lnTo>
                  <a:pt x="120" y="191"/>
                </a:lnTo>
                <a:lnTo>
                  <a:pt x="121" y="191"/>
                </a:lnTo>
                <a:lnTo>
                  <a:pt x="121" y="191"/>
                </a:lnTo>
                <a:lnTo>
                  <a:pt x="121" y="191"/>
                </a:lnTo>
                <a:lnTo>
                  <a:pt x="121" y="191"/>
                </a:lnTo>
                <a:lnTo>
                  <a:pt x="122" y="191"/>
                </a:lnTo>
                <a:lnTo>
                  <a:pt x="122" y="191"/>
                </a:lnTo>
                <a:lnTo>
                  <a:pt x="122" y="191"/>
                </a:lnTo>
                <a:lnTo>
                  <a:pt x="122" y="190"/>
                </a:lnTo>
                <a:lnTo>
                  <a:pt x="123" y="190"/>
                </a:lnTo>
                <a:lnTo>
                  <a:pt x="123" y="190"/>
                </a:lnTo>
                <a:lnTo>
                  <a:pt x="123" y="190"/>
                </a:lnTo>
                <a:lnTo>
                  <a:pt x="123" y="190"/>
                </a:lnTo>
                <a:lnTo>
                  <a:pt x="123" y="190"/>
                </a:lnTo>
                <a:lnTo>
                  <a:pt x="124" y="190"/>
                </a:lnTo>
                <a:lnTo>
                  <a:pt x="124" y="190"/>
                </a:lnTo>
                <a:lnTo>
                  <a:pt x="124" y="190"/>
                </a:lnTo>
                <a:lnTo>
                  <a:pt x="124" y="190"/>
                </a:lnTo>
                <a:lnTo>
                  <a:pt x="125" y="190"/>
                </a:lnTo>
                <a:lnTo>
                  <a:pt x="125" y="190"/>
                </a:lnTo>
                <a:lnTo>
                  <a:pt x="125" y="189"/>
                </a:lnTo>
                <a:lnTo>
                  <a:pt x="125" y="189"/>
                </a:lnTo>
                <a:lnTo>
                  <a:pt x="125" y="189"/>
                </a:lnTo>
                <a:lnTo>
                  <a:pt x="126" y="189"/>
                </a:lnTo>
                <a:lnTo>
                  <a:pt x="126" y="189"/>
                </a:lnTo>
                <a:lnTo>
                  <a:pt x="126" y="189"/>
                </a:lnTo>
                <a:lnTo>
                  <a:pt x="126" y="189"/>
                </a:lnTo>
                <a:lnTo>
                  <a:pt x="127" y="189"/>
                </a:lnTo>
                <a:lnTo>
                  <a:pt x="127" y="189"/>
                </a:lnTo>
                <a:lnTo>
                  <a:pt x="127" y="189"/>
                </a:lnTo>
                <a:lnTo>
                  <a:pt x="127" y="189"/>
                </a:lnTo>
                <a:lnTo>
                  <a:pt x="127" y="188"/>
                </a:lnTo>
                <a:lnTo>
                  <a:pt x="128" y="188"/>
                </a:lnTo>
                <a:lnTo>
                  <a:pt x="128" y="188"/>
                </a:lnTo>
                <a:lnTo>
                  <a:pt x="128" y="188"/>
                </a:lnTo>
                <a:lnTo>
                  <a:pt x="128" y="188"/>
                </a:lnTo>
                <a:lnTo>
                  <a:pt x="129" y="188"/>
                </a:lnTo>
                <a:lnTo>
                  <a:pt x="129" y="188"/>
                </a:lnTo>
                <a:lnTo>
                  <a:pt x="129" y="188"/>
                </a:lnTo>
                <a:lnTo>
                  <a:pt x="129" y="188"/>
                </a:lnTo>
                <a:lnTo>
                  <a:pt x="129" y="187"/>
                </a:lnTo>
                <a:lnTo>
                  <a:pt x="130" y="187"/>
                </a:lnTo>
                <a:lnTo>
                  <a:pt x="130" y="187"/>
                </a:lnTo>
                <a:lnTo>
                  <a:pt x="130" y="187"/>
                </a:lnTo>
                <a:lnTo>
                  <a:pt x="130" y="187"/>
                </a:lnTo>
                <a:lnTo>
                  <a:pt x="131" y="187"/>
                </a:lnTo>
                <a:lnTo>
                  <a:pt x="131" y="187"/>
                </a:lnTo>
                <a:lnTo>
                  <a:pt x="131" y="187"/>
                </a:lnTo>
                <a:lnTo>
                  <a:pt x="131" y="186"/>
                </a:lnTo>
                <a:lnTo>
                  <a:pt x="131" y="186"/>
                </a:lnTo>
                <a:lnTo>
                  <a:pt x="132" y="186"/>
                </a:lnTo>
                <a:lnTo>
                  <a:pt x="132" y="186"/>
                </a:lnTo>
                <a:lnTo>
                  <a:pt x="132" y="186"/>
                </a:lnTo>
                <a:lnTo>
                  <a:pt x="132" y="186"/>
                </a:lnTo>
                <a:lnTo>
                  <a:pt x="133" y="186"/>
                </a:lnTo>
                <a:lnTo>
                  <a:pt x="133" y="185"/>
                </a:lnTo>
                <a:lnTo>
                  <a:pt x="133" y="185"/>
                </a:lnTo>
                <a:lnTo>
                  <a:pt x="133" y="185"/>
                </a:lnTo>
                <a:lnTo>
                  <a:pt x="133" y="185"/>
                </a:lnTo>
                <a:lnTo>
                  <a:pt x="134" y="185"/>
                </a:lnTo>
                <a:lnTo>
                  <a:pt x="134" y="185"/>
                </a:lnTo>
                <a:lnTo>
                  <a:pt x="134" y="185"/>
                </a:lnTo>
                <a:lnTo>
                  <a:pt x="134" y="184"/>
                </a:lnTo>
                <a:lnTo>
                  <a:pt x="135" y="184"/>
                </a:lnTo>
                <a:lnTo>
                  <a:pt x="135" y="184"/>
                </a:lnTo>
                <a:lnTo>
                  <a:pt x="135" y="184"/>
                </a:lnTo>
                <a:lnTo>
                  <a:pt x="135" y="184"/>
                </a:lnTo>
                <a:lnTo>
                  <a:pt x="136" y="184"/>
                </a:lnTo>
                <a:lnTo>
                  <a:pt x="136" y="183"/>
                </a:lnTo>
                <a:lnTo>
                  <a:pt x="136" y="183"/>
                </a:lnTo>
                <a:lnTo>
                  <a:pt x="136" y="183"/>
                </a:lnTo>
                <a:lnTo>
                  <a:pt x="136" y="183"/>
                </a:lnTo>
                <a:lnTo>
                  <a:pt x="137" y="183"/>
                </a:lnTo>
                <a:lnTo>
                  <a:pt x="137" y="183"/>
                </a:lnTo>
                <a:lnTo>
                  <a:pt x="137" y="182"/>
                </a:lnTo>
                <a:lnTo>
                  <a:pt x="137" y="182"/>
                </a:lnTo>
                <a:lnTo>
                  <a:pt x="138" y="182"/>
                </a:lnTo>
                <a:lnTo>
                  <a:pt x="138" y="182"/>
                </a:lnTo>
                <a:lnTo>
                  <a:pt x="138" y="182"/>
                </a:lnTo>
                <a:lnTo>
                  <a:pt x="138" y="182"/>
                </a:lnTo>
                <a:lnTo>
                  <a:pt x="138" y="181"/>
                </a:lnTo>
                <a:lnTo>
                  <a:pt x="139" y="181"/>
                </a:lnTo>
                <a:lnTo>
                  <a:pt x="139" y="181"/>
                </a:lnTo>
                <a:lnTo>
                  <a:pt x="139" y="181"/>
                </a:lnTo>
                <a:lnTo>
                  <a:pt x="139" y="181"/>
                </a:lnTo>
                <a:lnTo>
                  <a:pt x="140" y="180"/>
                </a:lnTo>
                <a:lnTo>
                  <a:pt x="140" y="180"/>
                </a:lnTo>
                <a:lnTo>
                  <a:pt x="140" y="180"/>
                </a:lnTo>
                <a:lnTo>
                  <a:pt x="140" y="180"/>
                </a:lnTo>
                <a:lnTo>
                  <a:pt x="140" y="180"/>
                </a:lnTo>
                <a:lnTo>
                  <a:pt x="141" y="179"/>
                </a:lnTo>
                <a:lnTo>
                  <a:pt x="141" y="179"/>
                </a:lnTo>
                <a:lnTo>
                  <a:pt x="141" y="179"/>
                </a:lnTo>
                <a:lnTo>
                  <a:pt x="141" y="179"/>
                </a:lnTo>
                <a:lnTo>
                  <a:pt x="142" y="179"/>
                </a:lnTo>
                <a:lnTo>
                  <a:pt x="142" y="178"/>
                </a:lnTo>
                <a:lnTo>
                  <a:pt x="142" y="178"/>
                </a:lnTo>
                <a:lnTo>
                  <a:pt x="142" y="178"/>
                </a:lnTo>
                <a:lnTo>
                  <a:pt x="142" y="178"/>
                </a:lnTo>
                <a:lnTo>
                  <a:pt x="143" y="178"/>
                </a:lnTo>
                <a:lnTo>
                  <a:pt x="143" y="177"/>
                </a:lnTo>
                <a:lnTo>
                  <a:pt x="143" y="177"/>
                </a:lnTo>
                <a:lnTo>
                  <a:pt x="143" y="177"/>
                </a:lnTo>
                <a:lnTo>
                  <a:pt x="144" y="177"/>
                </a:lnTo>
                <a:lnTo>
                  <a:pt x="144" y="177"/>
                </a:lnTo>
                <a:lnTo>
                  <a:pt x="144" y="176"/>
                </a:lnTo>
                <a:lnTo>
                  <a:pt x="144" y="176"/>
                </a:lnTo>
                <a:lnTo>
                  <a:pt x="144" y="176"/>
                </a:lnTo>
                <a:lnTo>
                  <a:pt x="145" y="176"/>
                </a:lnTo>
                <a:lnTo>
                  <a:pt x="145" y="175"/>
                </a:lnTo>
                <a:lnTo>
                  <a:pt x="145" y="175"/>
                </a:lnTo>
                <a:lnTo>
                  <a:pt x="145" y="175"/>
                </a:lnTo>
                <a:lnTo>
                  <a:pt x="146" y="175"/>
                </a:lnTo>
                <a:lnTo>
                  <a:pt x="146" y="175"/>
                </a:lnTo>
                <a:lnTo>
                  <a:pt x="146" y="174"/>
                </a:lnTo>
                <a:lnTo>
                  <a:pt x="146" y="174"/>
                </a:lnTo>
                <a:lnTo>
                  <a:pt x="146" y="174"/>
                </a:lnTo>
                <a:lnTo>
                  <a:pt x="147" y="174"/>
                </a:lnTo>
                <a:lnTo>
                  <a:pt x="147" y="173"/>
                </a:lnTo>
                <a:lnTo>
                  <a:pt x="147" y="173"/>
                </a:lnTo>
                <a:lnTo>
                  <a:pt x="147" y="173"/>
                </a:lnTo>
                <a:lnTo>
                  <a:pt x="148" y="173"/>
                </a:lnTo>
                <a:lnTo>
                  <a:pt x="148" y="172"/>
                </a:lnTo>
                <a:lnTo>
                  <a:pt x="148" y="172"/>
                </a:lnTo>
                <a:lnTo>
                  <a:pt x="148" y="172"/>
                </a:lnTo>
                <a:lnTo>
                  <a:pt x="148" y="172"/>
                </a:lnTo>
                <a:lnTo>
                  <a:pt x="149" y="171"/>
                </a:lnTo>
                <a:lnTo>
                  <a:pt x="149" y="171"/>
                </a:lnTo>
                <a:lnTo>
                  <a:pt x="149" y="171"/>
                </a:lnTo>
                <a:lnTo>
                  <a:pt x="149" y="171"/>
                </a:lnTo>
                <a:lnTo>
                  <a:pt x="150" y="170"/>
                </a:lnTo>
                <a:lnTo>
                  <a:pt x="150" y="170"/>
                </a:lnTo>
                <a:lnTo>
                  <a:pt x="150" y="170"/>
                </a:lnTo>
                <a:lnTo>
                  <a:pt x="150" y="170"/>
                </a:lnTo>
                <a:lnTo>
                  <a:pt x="151" y="169"/>
                </a:lnTo>
                <a:lnTo>
                  <a:pt x="151" y="169"/>
                </a:lnTo>
                <a:lnTo>
                  <a:pt x="151" y="169"/>
                </a:lnTo>
                <a:lnTo>
                  <a:pt x="151" y="169"/>
                </a:lnTo>
                <a:lnTo>
                  <a:pt x="151" y="168"/>
                </a:lnTo>
                <a:lnTo>
                  <a:pt x="152" y="168"/>
                </a:lnTo>
                <a:lnTo>
                  <a:pt x="152" y="168"/>
                </a:lnTo>
                <a:lnTo>
                  <a:pt x="152" y="167"/>
                </a:lnTo>
                <a:lnTo>
                  <a:pt x="152" y="167"/>
                </a:lnTo>
                <a:lnTo>
                  <a:pt x="153" y="167"/>
                </a:lnTo>
                <a:lnTo>
                  <a:pt x="153" y="167"/>
                </a:lnTo>
                <a:lnTo>
                  <a:pt x="153" y="166"/>
                </a:lnTo>
                <a:lnTo>
                  <a:pt x="153" y="166"/>
                </a:lnTo>
                <a:lnTo>
                  <a:pt x="153" y="166"/>
                </a:lnTo>
                <a:lnTo>
                  <a:pt x="154" y="165"/>
                </a:lnTo>
                <a:lnTo>
                  <a:pt x="154" y="165"/>
                </a:lnTo>
                <a:lnTo>
                  <a:pt x="154" y="165"/>
                </a:lnTo>
                <a:lnTo>
                  <a:pt x="154" y="165"/>
                </a:lnTo>
                <a:lnTo>
                  <a:pt x="155" y="164"/>
                </a:lnTo>
                <a:lnTo>
                  <a:pt x="155" y="164"/>
                </a:lnTo>
                <a:lnTo>
                  <a:pt x="155" y="164"/>
                </a:lnTo>
                <a:lnTo>
                  <a:pt x="155" y="163"/>
                </a:lnTo>
                <a:lnTo>
                  <a:pt x="155" y="163"/>
                </a:lnTo>
                <a:lnTo>
                  <a:pt x="156" y="163"/>
                </a:lnTo>
                <a:lnTo>
                  <a:pt x="156" y="163"/>
                </a:lnTo>
                <a:lnTo>
                  <a:pt x="156" y="162"/>
                </a:lnTo>
                <a:lnTo>
                  <a:pt x="156" y="162"/>
                </a:lnTo>
                <a:lnTo>
                  <a:pt x="157" y="162"/>
                </a:lnTo>
                <a:lnTo>
                  <a:pt x="157" y="161"/>
                </a:lnTo>
                <a:lnTo>
                  <a:pt x="157" y="161"/>
                </a:lnTo>
                <a:lnTo>
                  <a:pt x="157" y="161"/>
                </a:lnTo>
                <a:lnTo>
                  <a:pt x="157" y="160"/>
                </a:lnTo>
                <a:lnTo>
                  <a:pt x="158" y="160"/>
                </a:lnTo>
                <a:lnTo>
                  <a:pt x="158" y="160"/>
                </a:lnTo>
                <a:lnTo>
                  <a:pt x="158" y="159"/>
                </a:lnTo>
                <a:lnTo>
                  <a:pt x="158" y="159"/>
                </a:lnTo>
                <a:lnTo>
                  <a:pt x="159" y="159"/>
                </a:lnTo>
                <a:lnTo>
                  <a:pt x="159" y="158"/>
                </a:lnTo>
                <a:lnTo>
                  <a:pt x="159" y="158"/>
                </a:lnTo>
                <a:lnTo>
                  <a:pt x="159" y="158"/>
                </a:lnTo>
                <a:lnTo>
                  <a:pt x="159" y="158"/>
                </a:lnTo>
                <a:lnTo>
                  <a:pt x="160" y="157"/>
                </a:lnTo>
                <a:lnTo>
                  <a:pt x="160" y="157"/>
                </a:lnTo>
                <a:lnTo>
                  <a:pt x="160" y="157"/>
                </a:lnTo>
                <a:lnTo>
                  <a:pt x="160" y="156"/>
                </a:lnTo>
                <a:lnTo>
                  <a:pt x="161" y="156"/>
                </a:lnTo>
                <a:lnTo>
                  <a:pt x="161" y="156"/>
                </a:lnTo>
                <a:lnTo>
                  <a:pt x="161" y="155"/>
                </a:lnTo>
                <a:lnTo>
                  <a:pt x="161" y="155"/>
                </a:lnTo>
                <a:lnTo>
                  <a:pt x="161" y="155"/>
                </a:lnTo>
                <a:lnTo>
                  <a:pt x="162" y="154"/>
                </a:lnTo>
                <a:lnTo>
                  <a:pt x="162" y="154"/>
                </a:lnTo>
                <a:lnTo>
                  <a:pt x="162" y="153"/>
                </a:lnTo>
                <a:lnTo>
                  <a:pt x="162" y="153"/>
                </a:lnTo>
                <a:lnTo>
                  <a:pt x="163" y="153"/>
                </a:lnTo>
                <a:lnTo>
                  <a:pt x="163" y="152"/>
                </a:lnTo>
                <a:lnTo>
                  <a:pt x="163" y="152"/>
                </a:lnTo>
                <a:lnTo>
                  <a:pt x="163" y="152"/>
                </a:lnTo>
                <a:lnTo>
                  <a:pt x="164" y="151"/>
                </a:lnTo>
                <a:lnTo>
                  <a:pt x="164" y="151"/>
                </a:lnTo>
                <a:lnTo>
                  <a:pt x="164" y="151"/>
                </a:lnTo>
                <a:lnTo>
                  <a:pt x="164" y="150"/>
                </a:lnTo>
                <a:lnTo>
                  <a:pt x="164" y="150"/>
                </a:lnTo>
                <a:lnTo>
                  <a:pt x="165" y="150"/>
                </a:lnTo>
                <a:lnTo>
                  <a:pt x="165" y="149"/>
                </a:lnTo>
                <a:lnTo>
                  <a:pt x="165" y="149"/>
                </a:lnTo>
                <a:lnTo>
                  <a:pt x="165" y="149"/>
                </a:lnTo>
                <a:lnTo>
                  <a:pt x="166" y="148"/>
                </a:lnTo>
                <a:lnTo>
                  <a:pt x="166" y="148"/>
                </a:lnTo>
                <a:lnTo>
                  <a:pt x="166" y="147"/>
                </a:lnTo>
                <a:lnTo>
                  <a:pt x="166" y="147"/>
                </a:lnTo>
                <a:lnTo>
                  <a:pt x="166" y="147"/>
                </a:lnTo>
                <a:lnTo>
                  <a:pt x="167" y="146"/>
                </a:lnTo>
                <a:lnTo>
                  <a:pt x="167" y="146"/>
                </a:lnTo>
                <a:lnTo>
                  <a:pt x="167" y="146"/>
                </a:lnTo>
                <a:lnTo>
                  <a:pt x="167" y="145"/>
                </a:lnTo>
                <a:lnTo>
                  <a:pt x="168" y="145"/>
                </a:lnTo>
                <a:lnTo>
                  <a:pt x="168" y="144"/>
                </a:lnTo>
                <a:lnTo>
                  <a:pt x="168" y="144"/>
                </a:lnTo>
                <a:lnTo>
                  <a:pt x="168" y="144"/>
                </a:lnTo>
                <a:lnTo>
                  <a:pt x="168" y="143"/>
                </a:lnTo>
                <a:lnTo>
                  <a:pt x="169" y="143"/>
                </a:lnTo>
                <a:lnTo>
                  <a:pt x="169" y="142"/>
                </a:lnTo>
                <a:lnTo>
                  <a:pt x="169" y="142"/>
                </a:lnTo>
                <a:lnTo>
                  <a:pt x="169" y="142"/>
                </a:lnTo>
                <a:lnTo>
                  <a:pt x="170" y="141"/>
                </a:lnTo>
                <a:lnTo>
                  <a:pt x="170" y="141"/>
                </a:lnTo>
                <a:lnTo>
                  <a:pt x="170" y="140"/>
                </a:lnTo>
                <a:lnTo>
                  <a:pt x="170" y="140"/>
                </a:lnTo>
                <a:lnTo>
                  <a:pt x="170" y="140"/>
                </a:lnTo>
                <a:lnTo>
                  <a:pt x="171" y="139"/>
                </a:lnTo>
                <a:lnTo>
                  <a:pt x="171" y="139"/>
                </a:lnTo>
                <a:lnTo>
                  <a:pt x="171" y="138"/>
                </a:lnTo>
                <a:lnTo>
                  <a:pt x="171" y="138"/>
                </a:lnTo>
                <a:lnTo>
                  <a:pt x="172" y="138"/>
                </a:lnTo>
                <a:lnTo>
                  <a:pt x="172" y="137"/>
                </a:lnTo>
                <a:lnTo>
                  <a:pt x="172" y="137"/>
                </a:lnTo>
                <a:lnTo>
                  <a:pt x="172" y="136"/>
                </a:lnTo>
                <a:lnTo>
                  <a:pt x="172" y="136"/>
                </a:lnTo>
                <a:lnTo>
                  <a:pt x="173" y="136"/>
                </a:lnTo>
                <a:lnTo>
                  <a:pt x="173" y="135"/>
                </a:lnTo>
                <a:lnTo>
                  <a:pt x="173" y="135"/>
                </a:lnTo>
                <a:lnTo>
                  <a:pt x="173" y="134"/>
                </a:lnTo>
                <a:lnTo>
                  <a:pt x="174" y="134"/>
                </a:lnTo>
                <a:lnTo>
                  <a:pt x="174" y="133"/>
                </a:lnTo>
                <a:lnTo>
                  <a:pt x="174" y="133"/>
                </a:lnTo>
                <a:lnTo>
                  <a:pt x="174" y="133"/>
                </a:lnTo>
                <a:lnTo>
                  <a:pt x="174" y="132"/>
                </a:lnTo>
                <a:lnTo>
                  <a:pt x="175" y="132"/>
                </a:lnTo>
                <a:lnTo>
                  <a:pt x="175" y="131"/>
                </a:lnTo>
                <a:lnTo>
                  <a:pt x="175" y="131"/>
                </a:lnTo>
                <a:lnTo>
                  <a:pt x="175" y="130"/>
                </a:lnTo>
                <a:lnTo>
                  <a:pt x="176" y="130"/>
                </a:lnTo>
                <a:lnTo>
                  <a:pt x="176" y="130"/>
                </a:lnTo>
                <a:lnTo>
                  <a:pt x="176" y="129"/>
                </a:lnTo>
                <a:lnTo>
                  <a:pt x="176" y="129"/>
                </a:lnTo>
                <a:lnTo>
                  <a:pt x="177" y="128"/>
                </a:lnTo>
                <a:lnTo>
                  <a:pt x="177" y="128"/>
                </a:lnTo>
                <a:lnTo>
                  <a:pt x="177" y="127"/>
                </a:lnTo>
                <a:lnTo>
                  <a:pt x="177" y="127"/>
                </a:lnTo>
                <a:lnTo>
                  <a:pt x="177" y="126"/>
                </a:lnTo>
                <a:lnTo>
                  <a:pt x="178" y="126"/>
                </a:lnTo>
                <a:lnTo>
                  <a:pt x="178" y="126"/>
                </a:lnTo>
                <a:lnTo>
                  <a:pt x="178" y="125"/>
                </a:lnTo>
                <a:lnTo>
                  <a:pt x="178" y="125"/>
                </a:lnTo>
                <a:lnTo>
                  <a:pt x="179" y="124"/>
                </a:lnTo>
                <a:lnTo>
                  <a:pt x="179" y="124"/>
                </a:lnTo>
                <a:lnTo>
                  <a:pt x="179" y="123"/>
                </a:lnTo>
                <a:lnTo>
                  <a:pt x="179" y="123"/>
                </a:lnTo>
                <a:lnTo>
                  <a:pt x="179" y="122"/>
                </a:lnTo>
                <a:lnTo>
                  <a:pt x="180" y="122"/>
                </a:lnTo>
                <a:lnTo>
                  <a:pt x="180" y="121"/>
                </a:lnTo>
                <a:lnTo>
                  <a:pt x="180" y="121"/>
                </a:lnTo>
                <a:lnTo>
                  <a:pt x="180" y="121"/>
                </a:lnTo>
                <a:lnTo>
                  <a:pt x="181" y="120"/>
                </a:lnTo>
                <a:lnTo>
                  <a:pt x="181" y="120"/>
                </a:lnTo>
                <a:lnTo>
                  <a:pt x="181" y="119"/>
                </a:lnTo>
                <a:lnTo>
                  <a:pt x="181" y="119"/>
                </a:lnTo>
                <a:lnTo>
                  <a:pt x="181" y="118"/>
                </a:lnTo>
                <a:lnTo>
                  <a:pt x="182" y="118"/>
                </a:lnTo>
                <a:lnTo>
                  <a:pt x="182" y="117"/>
                </a:lnTo>
                <a:lnTo>
                  <a:pt x="182" y="117"/>
                </a:lnTo>
                <a:lnTo>
                  <a:pt x="182" y="116"/>
                </a:lnTo>
                <a:lnTo>
                  <a:pt x="183" y="116"/>
                </a:lnTo>
                <a:lnTo>
                  <a:pt x="183" y="115"/>
                </a:lnTo>
                <a:lnTo>
                  <a:pt x="183" y="115"/>
                </a:lnTo>
                <a:lnTo>
                  <a:pt x="183" y="114"/>
                </a:lnTo>
                <a:lnTo>
                  <a:pt x="183" y="114"/>
                </a:lnTo>
                <a:lnTo>
                  <a:pt x="184" y="113"/>
                </a:lnTo>
                <a:lnTo>
                  <a:pt x="184" y="113"/>
                </a:lnTo>
                <a:lnTo>
                  <a:pt x="184" y="112"/>
                </a:lnTo>
                <a:lnTo>
                  <a:pt x="184" y="112"/>
                </a:lnTo>
                <a:lnTo>
                  <a:pt x="185" y="111"/>
                </a:lnTo>
                <a:lnTo>
                  <a:pt x="185" y="111"/>
                </a:lnTo>
                <a:lnTo>
                  <a:pt x="185" y="110"/>
                </a:lnTo>
                <a:lnTo>
                  <a:pt x="185" y="110"/>
                </a:lnTo>
                <a:lnTo>
                  <a:pt x="185" y="109"/>
                </a:lnTo>
                <a:lnTo>
                  <a:pt x="186" y="109"/>
                </a:lnTo>
                <a:lnTo>
                  <a:pt x="186" y="108"/>
                </a:lnTo>
                <a:lnTo>
                  <a:pt x="186" y="108"/>
                </a:lnTo>
                <a:lnTo>
                  <a:pt x="186" y="107"/>
                </a:lnTo>
                <a:lnTo>
                  <a:pt x="187" y="107"/>
                </a:lnTo>
                <a:lnTo>
                  <a:pt x="187" y="106"/>
                </a:lnTo>
                <a:lnTo>
                  <a:pt x="187" y="106"/>
                </a:lnTo>
                <a:lnTo>
                  <a:pt x="187" y="105"/>
                </a:lnTo>
                <a:lnTo>
                  <a:pt x="187" y="105"/>
                </a:lnTo>
                <a:lnTo>
                  <a:pt x="188" y="104"/>
                </a:lnTo>
                <a:lnTo>
                  <a:pt x="188" y="104"/>
                </a:lnTo>
                <a:lnTo>
                  <a:pt x="188" y="103"/>
                </a:lnTo>
                <a:lnTo>
                  <a:pt x="188" y="103"/>
                </a:lnTo>
                <a:lnTo>
                  <a:pt x="189" y="102"/>
                </a:lnTo>
                <a:lnTo>
                  <a:pt x="189" y="102"/>
                </a:lnTo>
                <a:lnTo>
                  <a:pt x="189" y="101"/>
                </a:lnTo>
                <a:lnTo>
                  <a:pt x="189" y="101"/>
                </a:lnTo>
                <a:lnTo>
                  <a:pt x="190" y="100"/>
                </a:lnTo>
                <a:lnTo>
                  <a:pt x="190" y="99"/>
                </a:lnTo>
                <a:lnTo>
                  <a:pt x="190" y="99"/>
                </a:lnTo>
                <a:lnTo>
                  <a:pt x="190" y="98"/>
                </a:lnTo>
                <a:lnTo>
                  <a:pt x="190" y="98"/>
                </a:lnTo>
                <a:lnTo>
                  <a:pt x="191" y="97"/>
                </a:lnTo>
                <a:lnTo>
                  <a:pt x="191" y="97"/>
                </a:lnTo>
                <a:lnTo>
                  <a:pt x="191" y="96"/>
                </a:lnTo>
                <a:lnTo>
                  <a:pt x="191" y="96"/>
                </a:lnTo>
                <a:lnTo>
                  <a:pt x="192" y="95"/>
                </a:lnTo>
                <a:lnTo>
                  <a:pt x="192" y="95"/>
                </a:lnTo>
                <a:lnTo>
                  <a:pt x="192" y="94"/>
                </a:lnTo>
                <a:lnTo>
                  <a:pt x="192" y="94"/>
                </a:lnTo>
                <a:lnTo>
                  <a:pt x="192" y="93"/>
                </a:lnTo>
                <a:lnTo>
                  <a:pt x="193" y="92"/>
                </a:lnTo>
                <a:lnTo>
                  <a:pt x="193" y="92"/>
                </a:lnTo>
                <a:lnTo>
                  <a:pt x="193" y="91"/>
                </a:lnTo>
                <a:lnTo>
                  <a:pt x="193" y="91"/>
                </a:lnTo>
                <a:lnTo>
                  <a:pt x="194" y="90"/>
                </a:lnTo>
                <a:lnTo>
                  <a:pt x="194" y="90"/>
                </a:lnTo>
                <a:lnTo>
                  <a:pt x="194" y="89"/>
                </a:lnTo>
                <a:lnTo>
                  <a:pt x="194" y="88"/>
                </a:lnTo>
                <a:lnTo>
                  <a:pt x="194" y="88"/>
                </a:lnTo>
                <a:lnTo>
                  <a:pt x="195" y="87"/>
                </a:lnTo>
                <a:lnTo>
                  <a:pt x="195" y="87"/>
                </a:lnTo>
                <a:lnTo>
                  <a:pt x="195" y="86"/>
                </a:lnTo>
                <a:lnTo>
                  <a:pt x="195" y="86"/>
                </a:lnTo>
                <a:lnTo>
                  <a:pt x="196" y="85"/>
                </a:lnTo>
                <a:lnTo>
                  <a:pt x="196" y="84"/>
                </a:lnTo>
                <a:lnTo>
                  <a:pt x="196" y="84"/>
                </a:lnTo>
                <a:lnTo>
                  <a:pt x="196" y="83"/>
                </a:lnTo>
                <a:lnTo>
                  <a:pt x="196" y="83"/>
                </a:lnTo>
                <a:lnTo>
                  <a:pt x="197" y="82"/>
                </a:lnTo>
                <a:lnTo>
                  <a:pt x="197" y="82"/>
                </a:lnTo>
                <a:lnTo>
                  <a:pt x="197" y="81"/>
                </a:lnTo>
                <a:lnTo>
                  <a:pt x="197" y="80"/>
                </a:lnTo>
                <a:lnTo>
                  <a:pt x="198" y="80"/>
                </a:lnTo>
                <a:lnTo>
                  <a:pt x="198" y="79"/>
                </a:lnTo>
                <a:lnTo>
                  <a:pt x="198" y="79"/>
                </a:lnTo>
                <a:lnTo>
                  <a:pt x="198" y="78"/>
                </a:lnTo>
                <a:lnTo>
                  <a:pt x="198" y="77"/>
                </a:lnTo>
                <a:lnTo>
                  <a:pt x="199" y="77"/>
                </a:lnTo>
                <a:lnTo>
                  <a:pt x="199" y="76"/>
                </a:lnTo>
                <a:lnTo>
                  <a:pt x="199" y="76"/>
                </a:lnTo>
                <a:lnTo>
                  <a:pt x="199" y="75"/>
                </a:lnTo>
                <a:lnTo>
                  <a:pt x="200" y="74"/>
                </a:lnTo>
                <a:lnTo>
                  <a:pt x="200" y="74"/>
                </a:lnTo>
                <a:lnTo>
                  <a:pt x="200" y="73"/>
                </a:lnTo>
                <a:lnTo>
                  <a:pt x="200" y="73"/>
                </a:lnTo>
                <a:lnTo>
                  <a:pt x="200" y="72"/>
                </a:lnTo>
                <a:lnTo>
                  <a:pt x="201" y="71"/>
                </a:lnTo>
                <a:lnTo>
                  <a:pt x="201" y="71"/>
                </a:lnTo>
                <a:lnTo>
                  <a:pt x="201" y="70"/>
                </a:lnTo>
                <a:lnTo>
                  <a:pt x="201" y="70"/>
                </a:lnTo>
                <a:lnTo>
                  <a:pt x="202" y="69"/>
                </a:lnTo>
                <a:lnTo>
                  <a:pt x="202" y="68"/>
                </a:lnTo>
                <a:lnTo>
                  <a:pt x="202" y="68"/>
                </a:lnTo>
                <a:lnTo>
                  <a:pt x="202" y="67"/>
                </a:lnTo>
                <a:lnTo>
                  <a:pt x="202" y="67"/>
                </a:lnTo>
                <a:lnTo>
                  <a:pt x="203" y="66"/>
                </a:lnTo>
                <a:lnTo>
                  <a:pt x="203" y="65"/>
                </a:lnTo>
                <a:lnTo>
                  <a:pt x="203" y="65"/>
                </a:lnTo>
                <a:lnTo>
                  <a:pt x="203" y="64"/>
                </a:lnTo>
                <a:lnTo>
                  <a:pt x="204" y="63"/>
                </a:lnTo>
                <a:lnTo>
                  <a:pt x="204" y="63"/>
                </a:lnTo>
                <a:lnTo>
                  <a:pt x="204" y="62"/>
                </a:lnTo>
                <a:lnTo>
                  <a:pt x="204" y="62"/>
                </a:lnTo>
                <a:lnTo>
                  <a:pt x="205" y="61"/>
                </a:lnTo>
                <a:lnTo>
                  <a:pt x="205" y="60"/>
                </a:lnTo>
                <a:lnTo>
                  <a:pt x="205" y="60"/>
                </a:lnTo>
                <a:lnTo>
                  <a:pt x="205" y="59"/>
                </a:lnTo>
                <a:lnTo>
                  <a:pt x="205" y="58"/>
                </a:lnTo>
                <a:lnTo>
                  <a:pt x="206" y="58"/>
                </a:lnTo>
                <a:lnTo>
                  <a:pt x="206" y="57"/>
                </a:lnTo>
                <a:lnTo>
                  <a:pt x="206" y="56"/>
                </a:lnTo>
                <a:lnTo>
                  <a:pt x="206" y="56"/>
                </a:lnTo>
                <a:lnTo>
                  <a:pt x="207" y="55"/>
                </a:lnTo>
                <a:lnTo>
                  <a:pt x="207" y="54"/>
                </a:lnTo>
                <a:lnTo>
                  <a:pt x="207" y="54"/>
                </a:lnTo>
                <a:lnTo>
                  <a:pt x="207" y="53"/>
                </a:lnTo>
                <a:lnTo>
                  <a:pt x="207" y="53"/>
                </a:lnTo>
                <a:lnTo>
                  <a:pt x="208" y="52"/>
                </a:lnTo>
                <a:lnTo>
                  <a:pt x="208" y="51"/>
                </a:lnTo>
                <a:lnTo>
                  <a:pt x="208" y="51"/>
                </a:lnTo>
                <a:lnTo>
                  <a:pt x="208" y="50"/>
                </a:lnTo>
                <a:lnTo>
                  <a:pt x="209" y="49"/>
                </a:lnTo>
                <a:lnTo>
                  <a:pt x="209" y="49"/>
                </a:lnTo>
                <a:lnTo>
                  <a:pt x="209" y="48"/>
                </a:lnTo>
                <a:lnTo>
                  <a:pt x="209" y="47"/>
                </a:lnTo>
                <a:lnTo>
                  <a:pt x="209" y="47"/>
                </a:lnTo>
                <a:lnTo>
                  <a:pt x="210" y="46"/>
                </a:lnTo>
                <a:lnTo>
                  <a:pt x="210" y="45"/>
                </a:lnTo>
                <a:lnTo>
                  <a:pt x="210" y="45"/>
                </a:lnTo>
                <a:lnTo>
                  <a:pt x="210" y="44"/>
                </a:lnTo>
                <a:lnTo>
                  <a:pt x="211" y="43"/>
                </a:lnTo>
                <a:lnTo>
                  <a:pt x="211" y="43"/>
                </a:lnTo>
                <a:lnTo>
                  <a:pt x="211" y="42"/>
                </a:lnTo>
                <a:lnTo>
                  <a:pt x="211" y="41"/>
                </a:lnTo>
                <a:lnTo>
                  <a:pt x="211" y="40"/>
                </a:lnTo>
                <a:lnTo>
                  <a:pt x="212" y="40"/>
                </a:lnTo>
                <a:lnTo>
                  <a:pt x="212" y="39"/>
                </a:lnTo>
                <a:lnTo>
                  <a:pt x="212" y="38"/>
                </a:lnTo>
                <a:lnTo>
                  <a:pt x="212" y="38"/>
                </a:lnTo>
                <a:lnTo>
                  <a:pt x="213" y="37"/>
                </a:lnTo>
                <a:lnTo>
                  <a:pt x="213" y="36"/>
                </a:lnTo>
                <a:lnTo>
                  <a:pt x="213" y="36"/>
                </a:lnTo>
                <a:lnTo>
                  <a:pt x="213" y="35"/>
                </a:lnTo>
                <a:lnTo>
                  <a:pt x="213" y="34"/>
                </a:lnTo>
                <a:lnTo>
                  <a:pt x="214" y="34"/>
                </a:lnTo>
                <a:lnTo>
                  <a:pt x="214" y="33"/>
                </a:lnTo>
                <a:lnTo>
                  <a:pt x="214" y="32"/>
                </a:lnTo>
                <a:lnTo>
                  <a:pt x="214" y="31"/>
                </a:lnTo>
                <a:lnTo>
                  <a:pt x="215" y="31"/>
                </a:lnTo>
                <a:lnTo>
                  <a:pt x="215" y="30"/>
                </a:lnTo>
                <a:lnTo>
                  <a:pt x="215" y="29"/>
                </a:lnTo>
                <a:lnTo>
                  <a:pt x="215" y="29"/>
                </a:lnTo>
                <a:lnTo>
                  <a:pt x="215" y="28"/>
                </a:lnTo>
                <a:lnTo>
                  <a:pt x="216" y="27"/>
                </a:lnTo>
                <a:lnTo>
                  <a:pt x="216" y="26"/>
                </a:lnTo>
                <a:lnTo>
                  <a:pt x="216" y="26"/>
                </a:lnTo>
                <a:lnTo>
                  <a:pt x="216" y="25"/>
                </a:lnTo>
                <a:lnTo>
                  <a:pt x="217" y="24"/>
                </a:lnTo>
                <a:lnTo>
                  <a:pt x="217" y="24"/>
                </a:lnTo>
                <a:lnTo>
                  <a:pt x="217" y="23"/>
                </a:lnTo>
                <a:lnTo>
                  <a:pt x="217" y="22"/>
                </a:lnTo>
                <a:lnTo>
                  <a:pt x="218" y="21"/>
                </a:lnTo>
                <a:lnTo>
                  <a:pt x="218" y="21"/>
                </a:lnTo>
                <a:lnTo>
                  <a:pt x="218" y="20"/>
                </a:lnTo>
                <a:lnTo>
                  <a:pt x="218" y="19"/>
                </a:lnTo>
                <a:lnTo>
                  <a:pt x="218" y="19"/>
                </a:lnTo>
                <a:lnTo>
                  <a:pt x="219" y="18"/>
                </a:lnTo>
                <a:lnTo>
                  <a:pt x="219" y="17"/>
                </a:lnTo>
                <a:lnTo>
                  <a:pt x="219" y="16"/>
                </a:lnTo>
                <a:lnTo>
                  <a:pt x="219" y="16"/>
                </a:lnTo>
                <a:lnTo>
                  <a:pt x="220" y="15"/>
                </a:lnTo>
                <a:lnTo>
                  <a:pt x="220" y="14"/>
                </a:lnTo>
                <a:lnTo>
                  <a:pt x="220" y="13"/>
                </a:lnTo>
                <a:lnTo>
                  <a:pt x="220" y="13"/>
                </a:lnTo>
                <a:lnTo>
                  <a:pt x="220" y="12"/>
                </a:lnTo>
                <a:lnTo>
                  <a:pt x="221" y="11"/>
                </a:lnTo>
                <a:lnTo>
                  <a:pt x="221" y="10"/>
                </a:lnTo>
                <a:lnTo>
                  <a:pt x="221" y="10"/>
                </a:lnTo>
                <a:lnTo>
                  <a:pt x="221" y="9"/>
                </a:lnTo>
                <a:lnTo>
                  <a:pt x="222" y="8"/>
                </a:lnTo>
                <a:lnTo>
                  <a:pt x="222" y="7"/>
                </a:lnTo>
                <a:lnTo>
                  <a:pt x="222" y="7"/>
                </a:lnTo>
                <a:lnTo>
                  <a:pt x="222" y="6"/>
                </a:lnTo>
                <a:lnTo>
                  <a:pt x="222" y="5"/>
                </a:lnTo>
                <a:lnTo>
                  <a:pt x="223" y="4"/>
                </a:lnTo>
                <a:lnTo>
                  <a:pt x="223" y="4"/>
                </a:lnTo>
                <a:lnTo>
                  <a:pt x="223" y="3"/>
                </a:lnTo>
                <a:lnTo>
                  <a:pt x="223" y="2"/>
                </a:lnTo>
                <a:lnTo>
                  <a:pt x="224" y="1"/>
                </a:lnTo>
              </a:path>
            </a:pathLst>
          </a:custGeom>
          <a:noFill/>
          <a:ln w="28575"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 name="TextBox 3">
            <a:extLst>
              <a:ext uri="{FF2B5EF4-FFF2-40B4-BE49-F238E27FC236}">
                <a16:creationId xmlns:a16="http://schemas.microsoft.com/office/drawing/2014/main" id="{DB5121DE-2A69-482B-A9EC-66BB49FACB6B}"/>
              </a:ext>
            </a:extLst>
          </p:cNvPr>
          <p:cNvSpPr txBox="1"/>
          <p:nvPr/>
        </p:nvSpPr>
        <p:spPr>
          <a:xfrm>
            <a:off x="3222678" y="4144660"/>
            <a:ext cx="1332416" cy="646331"/>
          </a:xfrm>
          <a:prstGeom prst="rect">
            <a:avLst/>
          </a:prstGeom>
          <a:noFill/>
        </p:spPr>
        <p:txBody>
          <a:bodyPr wrap="none" rtlCol="0">
            <a:spAutoFit/>
          </a:bodyPr>
          <a:lstStyle/>
          <a:p>
            <a:r>
              <a:rPr lang="en-US" dirty="0"/>
              <a:t>B,  E, T, U….</a:t>
            </a:r>
          </a:p>
          <a:p>
            <a:r>
              <a:rPr lang="en-US" dirty="0" err="1"/>
              <a:t>c,m</a:t>
            </a:r>
            <a:r>
              <a:rPr lang="en-US" baseline="-25000" dirty="0" err="1"/>
              <a:t>p</a:t>
            </a:r>
            <a:r>
              <a:rPr lang="en-US" dirty="0"/>
              <a:t>/</a:t>
            </a:r>
            <a:r>
              <a:rPr lang="en-US" dirty="0" err="1"/>
              <a:t>m</a:t>
            </a:r>
            <a:r>
              <a:rPr lang="en-US" baseline="-25000" dirty="0" err="1"/>
              <a:t>e</a:t>
            </a:r>
            <a:r>
              <a:rPr lang="en-US" dirty="0" err="1"/>
              <a:t>,</a:t>
            </a:r>
            <a:r>
              <a:rPr lang="en-US" dirty="0" err="1">
                <a:latin typeface="Symbol" panose="05050102010706020507" pitchFamily="18" charset="2"/>
              </a:rPr>
              <a:t>a</a:t>
            </a:r>
            <a:r>
              <a:rPr lang="en-US" dirty="0">
                <a:latin typeface="Symbol" panose="05050102010706020507" pitchFamily="18" charset="2"/>
              </a:rPr>
              <a:t>...</a:t>
            </a:r>
          </a:p>
        </p:txBody>
      </p:sp>
      <p:pic>
        <p:nvPicPr>
          <p:cNvPr id="53" name="Picture 49" descr="Emission_spectrum-Fe">
            <a:extLst>
              <a:ext uri="{FF2B5EF4-FFF2-40B4-BE49-F238E27FC236}">
                <a16:creationId xmlns:a16="http://schemas.microsoft.com/office/drawing/2014/main" id="{C062CFD6-47EB-4F68-8DB3-A0CACE49EF8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3689"/>
            <a:ext cx="9144000" cy="787934"/>
          </a:xfrm>
          <a:prstGeom prst="rect">
            <a:avLst/>
          </a:prstGeom>
          <a:noFill/>
          <a:extLst>
            <a:ext uri="{909E8E84-426E-40DD-AFC4-6F175D3DCCD1}">
              <a14:hiddenFill xmlns:a14="http://schemas.microsoft.com/office/drawing/2010/main">
                <a:solidFill>
                  <a:srgbClr val="FFFFFF"/>
                </a:solidFill>
              </a14:hiddenFill>
            </a:ext>
          </a:extLst>
        </p:spPr>
      </p:pic>
      <p:sp>
        <p:nvSpPr>
          <p:cNvPr id="69" name="Rectangle 68">
            <a:extLst>
              <a:ext uri="{FF2B5EF4-FFF2-40B4-BE49-F238E27FC236}">
                <a16:creationId xmlns:a16="http://schemas.microsoft.com/office/drawing/2014/main" id="{8A469164-343F-4F76-9375-3086ADA71B49}"/>
              </a:ext>
            </a:extLst>
          </p:cNvPr>
          <p:cNvSpPr/>
          <p:nvPr/>
        </p:nvSpPr>
        <p:spPr>
          <a:xfrm>
            <a:off x="2810235" y="78849"/>
            <a:ext cx="3389005" cy="584775"/>
          </a:xfrm>
          <a:prstGeom prst="rect">
            <a:avLst/>
          </a:prstGeom>
          <a:solidFill>
            <a:schemeClr val="tx1"/>
          </a:solidFill>
        </p:spPr>
        <p:txBody>
          <a:bodyPr wrap="none">
            <a:spAutoFit/>
          </a:bodyPr>
          <a:lstStyle/>
          <a:p>
            <a:r>
              <a:rPr lang="en-US" sz="3200" dirty="0">
                <a:solidFill>
                  <a:schemeClr val="bg1"/>
                </a:solidFill>
              </a:rPr>
              <a:t>Atomic clock basics</a:t>
            </a:r>
          </a:p>
        </p:txBody>
      </p:sp>
      <p:sp>
        <p:nvSpPr>
          <p:cNvPr id="7" name="TextBox 6">
            <a:extLst>
              <a:ext uri="{FF2B5EF4-FFF2-40B4-BE49-F238E27FC236}">
                <a16:creationId xmlns:a16="http://schemas.microsoft.com/office/drawing/2014/main" id="{64F81005-5B9C-D84D-913B-69ED3BB0D6A7}"/>
              </a:ext>
            </a:extLst>
          </p:cNvPr>
          <p:cNvSpPr txBox="1"/>
          <p:nvPr/>
        </p:nvSpPr>
        <p:spPr>
          <a:xfrm>
            <a:off x="3045478" y="3836683"/>
            <a:ext cx="1769267" cy="369332"/>
          </a:xfrm>
          <a:prstGeom prst="rect">
            <a:avLst/>
          </a:prstGeom>
          <a:noFill/>
        </p:spPr>
        <p:txBody>
          <a:bodyPr wrap="none" rtlCol="0">
            <a:spAutoFit/>
          </a:bodyPr>
          <a:lstStyle/>
          <a:p>
            <a:r>
              <a:rPr lang="en-US" dirty="0"/>
              <a:t>Fields/constants:</a:t>
            </a:r>
          </a:p>
        </p:txBody>
      </p:sp>
      <p:sp>
        <p:nvSpPr>
          <p:cNvPr id="13" name="TextBox 12">
            <a:extLst>
              <a:ext uri="{FF2B5EF4-FFF2-40B4-BE49-F238E27FC236}">
                <a16:creationId xmlns:a16="http://schemas.microsoft.com/office/drawing/2014/main" id="{50FC6393-371F-C34B-A794-9F90047B170D}"/>
              </a:ext>
            </a:extLst>
          </p:cNvPr>
          <p:cNvSpPr txBox="1"/>
          <p:nvPr/>
        </p:nvSpPr>
        <p:spPr>
          <a:xfrm>
            <a:off x="2323521" y="5075773"/>
            <a:ext cx="157068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Lifetime</a:t>
            </a:r>
            <a:r>
              <a:rPr lang="en-US" dirty="0">
                <a:latin typeface="Symbol" pitchFamily="2" charset="2"/>
              </a:rPr>
              <a:t> &gt;&gt; 1</a:t>
            </a:r>
            <a:r>
              <a:rPr lang="en-US" dirty="0">
                <a:latin typeface="Times" pitchFamily="2" charset="0"/>
              </a:rPr>
              <a:t>s</a:t>
            </a:r>
          </a:p>
        </p:txBody>
      </p:sp>
      <p:sp>
        <p:nvSpPr>
          <p:cNvPr id="3" name="TextBox 2">
            <a:extLst>
              <a:ext uri="{FF2B5EF4-FFF2-40B4-BE49-F238E27FC236}">
                <a16:creationId xmlns:a16="http://schemas.microsoft.com/office/drawing/2014/main" id="{7EC13B45-9527-1306-1ABB-F6A11EE53F6F}"/>
              </a:ext>
            </a:extLst>
          </p:cNvPr>
          <p:cNvSpPr txBox="1"/>
          <p:nvPr/>
        </p:nvSpPr>
        <p:spPr>
          <a:xfrm>
            <a:off x="6551886" y="1368439"/>
            <a:ext cx="2153202" cy="707886"/>
          </a:xfrm>
          <a:prstGeom prst="rect">
            <a:avLst/>
          </a:prstGeom>
          <a:noFill/>
        </p:spPr>
        <p:txBody>
          <a:bodyPr wrap="square" rtlCol="0">
            <a:spAutoFit/>
          </a:bodyPr>
          <a:lstStyle/>
          <a:p>
            <a:r>
              <a:rPr lang="en-US" sz="2000" dirty="0"/>
              <a:t>Isolate, trap, cool, control, probe….</a:t>
            </a:r>
          </a:p>
        </p:txBody>
      </p:sp>
      <p:sp>
        <p:nvSpPr>
          <p:cNvPr id="17" name="TextBox 16">
            <a:extLst>
              <a:ext uri="{FF2B5EF4-FFF2-40B4-BE49-F238E27FC236}">
                <a16:creationId xmlns:a16="http://schemas.microsoft.com/office/drawing/2014/main" id="{F400DBB4-8241-D65E-9A16-D9DE6854A9CC}"/>
              </a:ext>
            </a:extLst>
          </p:cNvPr>
          <p:cNvSpPr txBox="1"/>
          <p:nvPr/>
        </p:nvSpPr>
        <p:spPr>
          <a:xfrm>
            <a:off x="406720" y="2115518"/>
            <a:ext cx="1704506" cy="584775"/>
          </a:xfrm>
          <a:prstGeom prst="rect">
            <a:avLst/>
          </a:prstGeom>
          <a:solidFill>
            <a:schemeClr val="tx1"/>
          </a:solidFill>
        </p:spPr>
        <p:txBody>
          <a:bodyPr wrap="none" rtlCol="0">
            <a:spAutoFit/>
          </a:bodyPr>
          <a:lstStyle/>
          <a:p>
            <a:r>
              <a:rPr lang="en-US" sz="3200" dirty="0">
                <a:solidFill>
                  <a:schemeClr val="bg1"/>
                </a:solidFill>
              </a:rPr>
              <a:t>oscillator</a:t>
            </a:r>
          </a:p>
        </p:txBody>
      </p:sp>
    </p:spTree>
    <p:extLst>
      <p:ext uri="{BB962C8B-B14F-4D97-AF65-F5344CB8AC3E}">
        <p14:creationId xmlns:p14="http://schemas.microsoft.com/office/powerpoint/2010/main" val="1632974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27752A1-326F-F146-904A-4F17C12FE0D4}"/>
              </a:ext>
            </a:extLst>
          </p:cNvPr>
          <p:cNvPicPr>
            <a:picLocks noChangeAspect="1"/>
          </p:cNvPicPr>
          <p:nvPr/>
        </p:nvPicPr>
        <p:blipFill>
          <a:blip r:embed="rId3" cstate="hqprint">
            <a:extLst>
              <a:ext uri="{28A0092B-C50C-407E-A947-70E740481C1C}">
                <a14:useLocalDpi xmlns:a14="http://schemas.microsoft.com/office/drawing/2010/main"/>
              </a:ext>
            </a:extLst>
          </a:blip>
          <a:srcRect t="4553" b="4553"/>
          <a:stretch/>
        </p:blipFill>
        <p:spPr>
          <a:xfrm>
            <a:off x="1034938" y="2359751"/>
            <a:ext cx="4268848" cy="2554551"/>
          </a:xfrm>
          <a:prstGeom prst="rect">
            <a:avLst/>
          </a:prstGeom>
        </p:spPr>
      </p:pic>
      <p:sp>
        <p:nvSpPr>
          <p:cNvPr id="5" name="TextBox 4">
            <a:extLst>
              <a:ext uri="{FF2B5EF4-FFF2-40B4-BE49-F238E27FC236}">
                <a16:creationId xmlns:a16="http://schemas.microsoft.com/office/drawing/2014/main" id="{51FAF854-5508-614D-A04E-5093F25DA26C}"/>
              </a:ext>
            </a:extLst>
          </p:cNvPr>
          <p:cNvSpPr txBox="1"/>
          <p:nvPr/>
        </p:nvSpPr>
        <p:spPr>
          <a:xfrm>
            <a:off x="4292061" y="2448038"/>
            <a:ext cx="688849" cy="307777"/>
          </a:xfrm>
          <a:prstGeom prst="rect">
            <a:avLst/>
          </a:prstGeom>
          <a:solidFill>
            <a:schemeClr val="bg1"/>
          </a:solidFill>
        </p:spPr>
        <p:txBody>
          <a:bodyPr wrap="square" rtlCol="0">
            <a:spAutoFit/>
          </a:bodyPr>
          <a:lstStyle/>
          <a:p>
            <a:pPr algn="ctr"/>
            <a:r>
              <a:rPr lang="en-US" sz="1400" dirty="0">
                <a:solidFill>
                  <a:srgbClr val="5D81B5"/>
                </a:solidFill>
              </a:rPr>
              <a:t>Al</a:t>
            </a:r>
            <a:r>
              <a:rPr lang="en-US" sz="1400" baseline="30000" dirty="0">
                <a:solidFill>
                  <a:srgbClr val="5D81B5"/>
                </a:solidFill>
              </a:rPr>
              <a:t>+</a:t>
            </a:r>
            <a:r>
              <a:rPr lang="en-US" sz="1400" dirty="0">
                <a:solidFill>
                  <a:srgbClr val="5D81B5"/>
                </a:solidFill>
              </a:rPr>
              <a:t>/</a:t>
            </a:r>
            <a:r>
              <a:rPr lang="en-US" sz="1400" dirty="0" err="1">
                <a:solidFill>
                  <a:srgbClr val="5D81B5"/>
                </a:solidFill>
              </a:rPr>
              <a:t>Yb</a:t>
            </a:r>
            <a:endParaRPr lang="en-US" sz="1400" dirty="0">
              <a:solidFill>
                <a:srgbClr val="5D81B5"/>
              </a:solidFill>
            </a:endParaRPr>
          </a:p>
        </p:txBody>
      </p:sp>
      <p:sp>
        <p:nvSpPr>
          <p:cNvPr id="6" name="TextBox 5">
            <a:extLst>
              <a:ext uri="{FF2B5EF4-FFF2-40B4-BE49-F238E27FC236}">
                <a16:creationId xmlns:a16="http://schemas.microsoft.com/office/drawing/2014/main" id="{7BA7BBA7-9AFB-C642-8E07-E069C208CA14}"/>
              </a:ext>
            </a:extLst>
          </p:cNvPr>
          <p:cNvSpPr txBox="1"/>
          <p:nvPr/>
        </p:nvSpPr>
        <p:spPr>
          <a:xfrm>
            <a:off x="4251965" y="2729091"/>
            <a:ext cx="688849" cy="307777"/>
          </a:xfrm>
          <a:prstGeom prst="rect">
            <a:avLst/>
          </a:prstGeom>
          <a:solidFill>
            <a:schemeClr val="bg1"/>
          </a:solidFill>
        </p:spPr>
        <p:txBody>
          <a:bodyPr wrap="square" rtlCol="0">
            <a:spAutoFit/>
          </a:bodyPr>
          <a:lstStyle/>
          <a:p>
            <a:pPr algn="ctr"/>
            <a:r>
              <a:rPr lang="en-US" sz="1400" dirty="0">
                <a:solidFill>
                  <a:srgbClr val="E19C23"/>
                </a:solidFill>
              </a:rPr>
              <a:t>Al</a:t>
            </a:r>
            <a:r>
              <a:rPr lang="en-US" sz="1400" baseline="30000" dirty="0">
                <a:solidFill>
                  <a:srgbClr val="E19C23"/>
                </a:solidFill>
              </a:rPr>
              <a:t>+</a:t>
            </a:r>
            <a:r>
              <a:rPr lang="en-US" sz="1400" dirty="0">
                <a:solidFill>
                  <a:srgbClr val="E19C23"/>
                </a:solidFill>
              </a:rPr>
              <a:t>/</a:t>
            </a:r>
            <a:r>
              <a:rPr lang="en-US" sz="1400" dirty="0" err="1">
                <a:solidFill>
                  <a:srgbClr val="E19C23"/>
                </a:solidFill>
              </a:rPr>
              <a:t>Sr</a:t>
            </a:r>
            <a:endParaRPr lang="en-US" sz="1400" dirty="0">
              <a:solidFill>
                <a:srgbClr val="E19C23"/>
              </a:solidFill>
            </a:endParaRPr>
          </a:p>
        </p:txBody>
      </p:sp>
      <p:sp>
        <p:nvSpPr>
          <p:cNvPr id="7" name="TextBox 6">
            <a:extLst>
              <a:ext uri="{FF2B5EF4-FFF2-40B4-BE49-F238E27FC236}">
                <a16:creationId xmlns:a16="http://schemas.microsoft.com/office/drawing/2014/main" id="{5D2A9A70-A090-0047-BE4B-1ABC2B9C8C7D}"/>
              </a:ext>
            </a:extLst>
          </p:cNvPr>
          <p:cNvSpPr txBox="1"/>
          <p:nvPr/>
        </p:nvSpPr>
        <p:spPr>
          <a:xfrm>
            <a:off x="4292061" y="2999244"/>
            <a:ext cx="592985" cy="307777"/>
          </a:xfrm>
          <a:prstGeom prst="rect">
            <a:avLst/>
          </a:prstGeom>
          <a:solidFill>
            <a:schemeClr val="bg1"/>
          </a:solidFill>
        </p:spPr>
        <p:txBody>
          <a:bodyPr wrap="square" rtlCol="0">
            <a:spAutoFit/>
          </a:bodyPr>
          <a:lstStyle/>
          <a:p>
            <a:pPr algn="ctr"/>
            <a:r>
              <a:rPr lang="en-US" sz="1400" dirty="0" err="1">
                <a:solidFill>
                  <a:srgbClr val="8EB031"/>
                </a:solidFill>
              </a:rPr>
              <a:t>Yb</a:t>
            </a:r>
            <a:r>
              <a:rPr lang="en-US" sz="1400" dirty="0">
                <a:solidFill>
                  <a:srgbClr val="8EB031"/>
                </a:solidFill>
              </a:rPr>
              <a:t>/</a:t>
            </a:r>
            <a:r>
              <a:rPr lang="en-US" sz="1400" dirty="0" err="1">
                <a:solidFill>
                  <a:srgbClr val="8EB031"/>
                </a:solidFill>
              </a:rPr>
              <a:t>Sr</a:t>
            </a:r>
            <a:endParaRPr lang="en-US" sz="1400" dirty="0">
              <a:solidFill>
                <a:srgbClr val="8EB031"/>
              </a:solidFill>
            </a:endParaRPr>
          </a:p>
        </p:txBody>
      </p:sp>
      <p:sp>
        <p:nvSpPr>
          <p:cNvPr id="8" name="Rectangle 7">
            <a:extLst>
              <a:ext uri="{FF2B5EF4-FFF2-40B4-BE49-F238E27FC236}">
                <a16:creationId xmlns:a16="http://schemas.microsoft.com/office/drawing/2014/main" id="{76021FAC-88C4-C841-85F9-BB711B2A3BCA}"/>
              </a:ext>
            </a:extLst>
          </p:cNvPr>
          <p:cNvSpPr/>
          <p:nvPr/>
        </p:nvSpPr>
        <p:spPr>
          <a:xfrm>
            <a:off x="4328003" y="2438681"/>
            <a:ext cx="553524" cy="86221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9" name="TextBox 8">
            <a:extLst>
              <a:ext uri="{FF2B5EF4-FFF2-40B4-BE49-F238E27FC236}">
                <a16:creationId xmlns:a16="http://schemas.microsoft.com/office/drawing/2014/main" id="{98EE7893-A819-6746-9ACD-074F4DEC9462}"/>
              </a:ext>
            </a:extLst>
          </p:cNvPr>
          <p:cNvSpPr txBox="1"/>
          <p:nvPr/>
        </p:nvSpPr>
        <p:spPr>
          <a:xfrm>
            <a:off x="4689930" y="4957959"/>
            <a:ext cx="530915" cy="400110"/>
          </a:xfrm>
          <a:prstGeom prst="rect">
            <a:avLst/>
          </a:prstGeom>
          <a:solidFill>
            <a:schemeClr val="bg1"/>
          </a:solidFill>
        </p:spPr>
        <p:txBody>
          <a:bodyPr wrap="none" rtlCol="0">
            <a:spAutoFit/>
          </a:bodyPr>
          <a:lstStyle/>
          <a:p>
            <a:r>
              <a:rPr lang="en-US" sz="2000" dirty="0"/>
              <a:t>10</a:t>
            </a:r>
            <a:r>
              <a:rPr lang="en-US" sz="2000" baseline="30000" dirty="0"/>
              <a:t>4</a:t>
            </a:r>
          </a:p>
        </p:txBody>
      </p:sp>
      <p:sp>
        <p:nvSpPr>
          <p:cNvPr id="10" name="TextBox 9">
            <a:extLst>
              <a:ext uri="{FF2B5EF4-FFF2-40B4-BE49-F238E27FC236}">
                <a16:creationId xmlns:a16="http://schemas.microsoft.com/office/drawing/2014/main" id="{9FB08695-578F-384E-B0FE-899017580572}"/>
              </a:ext>
            </a:extLst>
          </p:cNvPr>
          <p:cNvSpPr txBox="1"/>
          <p:nvPr/>
        </p:nvSpPr>
        <p:spPr>
          <a:xfrm>
            <a:off x="3816947" y="4957959"/>
            <a:ext cx="530915" cy="400110"/>
          </a:xfrm>
          <a:prstGeom prst="rect">
            <a:avLst/>
          </a:prstGeom>
          <a:solidFill>
            <a:schemeClr val="bg1"/>
          </a:solidFill>
        </p:spPr>
        <p:txBody>
          <a:bodyPr wrap="none" rtlCol="0">
            <a:spAutoFit/>
          </a:bodyPr>
          <a:lstStyle/>
          <a:p>
            <a:r>
              <a:rPr lang="en-US" sz="2000" dirty="0"/>
              <a:t>10</a:t>
            </a:r>
            <a:r>
              <a:rPr lang="en-US" sz="2000" baseline="30000" dirty="0"/>
              <a:t>3</a:t>
            </a:r>
          </a:p>
        </p:txBody>
      </p:sp>
      <p:sp>
        <p:nvSpPr>
          <p:cNvPr id="11" name="TextBox 10">
            <a:extLst>
              <a:ext uri="{FF2B5EF4-FFF2-40B4-BE49-F238E27FC236}">
                <a16:creationId xmlns:a16="http://schemas.microsoft.com/office/drawing/2014/main" id="{0759DDEC-D872-184F-9743-1EEB3FC08C76}"/>
              </a:ext>
            </a:extLst>
          </p:cNvPr>
          <p:cNvSpPr txBox="1"/>
          <p:nvPr/>
        </p:nvSpPr>
        <p:spPr>
          <a:xfrm>
            <a:off x="2894854" y="4957959"/>
            <a:ext cx="530915" cy="400110"/>
          </a:xfrm>
          <a:prstGeom prst="rect">
            <a:avLst/>
          </a:prstGeom>
          <a:solidFill>
            <a:schemeClr val="bg1"/>
          </a:solidFill>
        </p:spPr>
        <p:txBody>
          <a:bodyPr wrap="none" rtlCol="0">
            <a:spAutoFit/>
          </a:bodyPr>
          <a:lstStyle/>
          <a:p>
            <a:r>
              <a:rPr lang="en-US" sz="2000" dirty="0"/>
              <a:t>10</a:t>
            </a:r>
            <a:r>
              <a:rPr lang="en-US" sz="2000" baseline="30000" dirty="0"/>
              <a:t>2</a:t>
            </a:r>
          </a:p>
        </p:txBody>
      </p:sp>
      <p:sp>
        <p:nvSpPr>
          <p:cNvPr id="12" name="TextBox 11">
            <a:extLst>
              <a:ext uri="{FF2B5EF4-FFF2-40B4-BE49-F238E27FC236}">
                <a16:creationId xmlns:a16="http://schemas.microsoft.com/office/drawing/2014/main" id="{3E1EF95C-051B-1949-A9C5-727F1B25CEFF}"/>
              </a:ext>
            </a:extLst>
          </p:cNvPr>
          <p:cNvSpPr txBox="1"/>
          <p:nvPr/>
        </p:nvSpPr>
        <p:spPr>
          <a:xfrm>
            <a:off x="3689893" y="5309076"/>
            <a:ext cx="2103781" cy="400110"/>
          </a:xfrm>
          <a:prstGeom prst="rect">
            <a:avLst/>
          </a:prstGeom>
          <a:solidFill>
            <a:schemeClr val="bg1"/>
          </a:solidFill>
        </p:spPr>
        <p:txBody>
          <a:bodyPr wrap="none" rtlCol="0">
            <a:spAutoFit/>
          </a:bodyPr>
          <a:lstStyle/>
          <a:p>
            <a:r>
              <a:rPr lang="en-US" sz="2000" dirty="0"/>
              <a:t>Averaging Time (s)</a:t>
            </a:r>
          </a:p>
        </p:txBody>
      </p:sp>
      <p:sp>
        <p:nvSpPr>
          <p:cNvPr id="13" name="TextBox 12">
            <a:extLst>
              <a:ext uri="{FF2B5EF4-FFF2-40B4-BE49-F238E27FC236}">
                <a16:creationId xmlns:a16="http://schemas.microsoft.com/office/drawing/2014/main" id="{E79CB6B3-754F-3A4D-9ADF-6B91C54A776D}"/>
              </a:ext>
            </a:extLst>
          </p:cNvPr>
          <p:cNvSpPr txBox="1"/>
          <p:nvPr/>
        </p:nvSpPr>
        <p:spPr>
          <a:xfrm>
            <a:off x="2021871" y="4957959"/>
            <a:ext cx="530915" cy="400110"/>
          </a:xfrm>
          <a:prstGeom prst="rect">
            <a:avLst/>
          </a:prstGeom>
          <a:solidFill>
            <a:schemeClr val="bg1"/>
          </a:solidFill>
        </p:spPr>
        <p:txBody>
          <a:bodyPr wrap="none" rtlCol="0">
            <a:spAutoFit/>
          </a:bodyPr>
          <a:lstStyle/>
          <a:p>
            <a:r>
              <a:rPr lang="en-US" sz="2000" dirty="0"/>
              <a:t>10</a:t>
            </a:r>
            <a:r>
              <a:rPr lang="en-US" sz="2000" baseline="30000" dirty="0"/>
              <a:t>1</a:t>
            </a:r>
          </a:p>
        </p:txBody>
      </p:sp>
      <p:sp>
        <p:nvSpPr>
          <p:cNvPr id="15" name="Rectangle 14">
            <a:extLst>
              <a:ext uri="{FF2B5EF4-FFF2-40B4-BE49-F238E27FC236}">
                <a16:creationId xmlns:a16="http://schemas.microsoft.com/office/drawing/2014/main" id="{C1BF8829-E81E-C94E-8F21-14C9749B4C06}"/>
              </a:ext>
            </a:extLst>
          </p:cNvPr>
          <p:cNvSpPr/>
          <p:nvPr/>
        </p:nvSpPr>
        <p:spPr>
          <a:xfrm>
            <a:off x="588294" y="2269415"/>
            <a:ext cx="378200" cy="27507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1" name="Down Arrow 20">
            <a:extLst>
              <a:ext uri="{FF2B5EF4-FFF2-40B4-BE49-F238E27FC236}">
                <a16:creationId xmlns:a16="http://schemas.microsoft.com/office/drawing/2014/main" id="{DA949A83-BE50-1B40-883E-359197538282}"/>
              </a:ext>
            </a:extLst>
          </p:cNvPr>
          <p:cNvSpPr/>
          <p:nvPr/>
        </p:nvSpPr>
        <p:spPr>
          <a:xfrm>
            <a:off x="193723" y="2359751"/>
            <a:ext cx="653026" cy="3829295"/>
          </a:xfrm>
          <a:prstGeom prst="down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 name="TextBox 21">
            <a:extLst>
              <a:ext uri="{FF2B5EF4-FFF2-40B4-BE49-F238E27FC236}">
                <a16:creationId xmlns:a16="http://schemas.microsoft.com/office/drawing/2014/main" id="{F80A27F7-98B4-494A-96B8-FBA4C2B0E130}"/>
              </a:ext>
            </a:extLst>
          </p:cNvPr>
          <p:cNvSpPr txBox="1"/>
          <p:nvPr/>
        </p:nvSpPr>
        <p:spPr>
          <a:xfrm rot="16200000">
            <a:off x="-1128717" y="3963052"/>
            <a:ext cx="3244158" cy="400110"/>
          </a:xfrm>
          <a:prstGeom prst="rect">
            <a:avLst/>
          </a:prstGeom>
          <a:noFill/>
        </p:spPr>
        <p:txBody>
          <a:bodyPr wrap="none" rtlCol="0">
            <a:spAutoFit/>
          </a:bodyPr>
          <a:lstStyle/>
          <a:p>
            <a:r>
              <a:rPr lang="en-US" sz="2000" dirty="0">
                <a:solidFill>
                  <a:schemeClr val="bg1"/>
                </a:solidFill>
              </a:rPr>
              <a:t>Improving digits of resolution</a:t>
            </a:r>
          </a:p>
        </p:txBody>
      </p:sp>
      <p:sp>
        <p:nvSpPr>
          <p:cNvPr id="14" name="TextBox 13">
            <a:extLst>
              <a:ext uri="{FF2B5EF4-FFF2-40B4-BE49-F238E27FC236}">
                <a16:creationId xmlns:a16="http://schemas.microsoft.com/office/drawing/2014/main" id="{D9EFB2D5-733E-444E-962D-9BB30D7EA6F3}"/>
              </a:ext>
            </a:extLst>
          </p:cNvPr>
          <p:cNvSpPr txBox="1"/>
          <p:nvPr/>
        </p:nvSpPr>
        <p:spPr>
          <a:xfrm>
            <a:off x="1148890" y="4957959"/>
            <a:ext cx="530915" cy="400110"/>
          </a:xfrm>
          <a:prstGeom prst="rect">
            <a:avLst/>
          </a:prstGeom>
          <a:solidFill>
            <a:schemeClr val="bg1"/>
          </a:solidFill>
        </p:spPr>
        <p:txBody>
          <a:bodyPr wrap="none" rtlCol="0">
            <a:spAutoFit/>
          </a:bodyPr>
          <a:lstStyle/>
          <a:p>
            <a:r>
              <a:rPr lang="en-US" sz="2000" dirty="0"/>
              <a:t>10</a:t>
            </a:r>
            <a:r>
              <a:rPr lang="en-US" sz="2000" baseline="30000" dirty="0"/>
              <a:t>0</a:t>
            </a:r>
          </a:p>
        </p:txBody>
      </p:sp>
      <p:sp>
        <p:nvSpPr>
          <p:cNvPr id="34" name="TextBox 33">
            <a:extLst>
              <a:ext uri="{FF2B5EF4-FFF2-40B4-BE49-F238E27FC236}">
                <a16:creationId xmlns:a16="http://schemas.microsoft.com/office/drawing/2014/main" id="{924A4F8D-82B0-6249-818C-D81B0FBFB3F1}"/>
              </a:ext>
            </a:extLst>
          </p:cNvPr>
          <p:cNvSpPr txBox="1"/>
          <p:nvPr/>
        </p:nvSpPr>
        <p:spPr>
          <a:xfrm>
            <a:off x="5484127" y="3034153"/>
            <a:ext cx="3547789" cy="1015663"/>
          </a:xfrm>
          <a:prstGeom prst="rect">
            <a:avLst/>
          </a:prstGeom>
          <a:noFill/>
        </p:spPr>
        <p:txBody>
          <a:bodyPr wrap="square" rtlCol="0">
            <a:spAutoFit/>
          </a:bodyPr>
          <a:lstStyle/>
          <a:p>
            <a:pPr algn="ctr"/>
            <a:r>
              <a:rPr lang="en-US" sz="2000" b="1" dirty="0"/>
              <a:t>Most applications of atomic clocks have impractically long measurement times!</a:t>
            </a:r>
          </a:p>
        </p:txBody>
      </p:sp>
      <p:cxnSp>
        <p:nvCxnSpPr>
          <p:cNvPr id="40" name="Straight Connector 39">
            <a:extLst>
              <a:ext uri="{FF2B5EF4-FFF2-40B4-BE49-F238E27FC236}">
                <a16:creationId xmlns:a16="http://schemas.microsoft.com/office/drawing/2014/main" id="{787A3945-D0B3-494A-85B5-3949D9E589CF}"/>
              </a:ext>
            </a:extLst>
          </p:cNvPr>
          <p:cNvCxnSpPr>
            <a:cxnSpLocks/>
          </p:cNvCxnSpPr>
          <p:nvPr/>
        </p:nvCxnSpPr>
        <p:spPr>
          <a:xfrm>
            <a:off x="5303782" y="4889224"/>
            <a:ext cx="34192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B841CA93-A088-0347-ADCD-9C7FEB7A9D74}"/>
              </a:ext>
            </a:extLst>
          </p:cNvPr>
          <p:cNvSpPr txBox="1"/>
          <p:nvPr/>
        </p:nvSpPr>
        <p:spPr>
          <a:xfrm>
            <a:off x="8240257" y="4962260"/>
            <a:ext cx="530915" cy="400110"/>
          </a:xfrm>
          <a:prstGeom prst="rect">
            <a:avLst/>
          </a:prstGeom>
          <a:solidFill>
            <a:schemeClr val="bg1"/>
          </a:solidFill>
        </p:spPr>
        <p:txBody>
          <a:bodyPr wrap="none" rtlCol="0">
            <a:spAutoFit/>
          </a:bodyPr>
          <a:lstStyle/>
          <a:p>
            <a:r>
              <a:rPr lang="en-US" sz="2000" dirty="0"/>
              <a:t>10</a:t>
            </a:r>
            <a:r>
              <a:rPr lang="en-US" sz="2000" baseline="30000" dirty="0"/>
              <a:t>8</a:t>
            </a:r>
          </a:p>
        </p:txBody>
      </p:sp>
      <p:sp>
        <p:nvSpPr>
          <p:cNvPr id="42" name="TextBox 41">
            <a:extLst>
              <a:ext uri="{FF2B5EF4-FFF2-40B4-BE49-F238E27FC236}">
                <a16:creationId xmlns:a16="http://schemas.microsoft.com/office/drawing/2014/main" id="{9F424F4E-27AB-A748-8785-9197460AD292}"/>
              </a:ext>
            </a:extLst>
          </p:cNvPr>
          <p:cNvSpPr txBox="1"/>
          <p:nvPr/>
        </p:nvSpPr>
        <p:spPr>
          <a:xfrm>
            <a:off x="7367274" y="4962260"/>
            <a:ext cx="530915" cy="400110"/>
          </a:xfrm>
          <a:prstGeom prst="rect">
            <a:avLst/>
          </a:prstGeom>
          <a:solidFill>
            <a:schemeClr val="bg1"/>
          </a:solidFill>
        </p:spPr>
        <p:txBody>
          <a:bodyPr wrap="none" rtlCol="0">
            <a:spAutoFit/>
          </a:bodyPr>
          <a:lstStyle/>
          <a:p>
            <a:r>
              <a:rPr lang="en-US" sz="2000" dirty="0"/>
              <a:t>10</a:t>
            </a:r>
            <a:r>
              <a:rPr lang="en-US" sz="2000" baseline="30000" dirty="0"/>
              <a:t>7</a:t>
            </a:r>
          </a:p>
        </p:txBody>
      </p:sp>
      <p:sp>
        <p:nvSpPr>
          <p:cNvPr id="43" name="TextBox 42">
            <a:extLst>
              <a:ext uri="{FF2B5EF4-FFF2-40B4-BE49-F238E27FC236}">
                <a16:creationId xmlns:a16="http://schemas.microsoft.com/office/drawing/2014/main" id="{BD69502D-144C-5141-9368-A756BBE2E9FA}"/>
              </a:ext>
            </a:extLst>
          </p:cNvPr>
          <p:cNvSpPr txBox="1"/>
          <p:nvPr/>
        </p:nvSpPr>
        <p:spPr>
          <a:xfrm>
            <a:off x="6445181" y="4962260"/>
            <a:ext cx="530915" cy="400110"/>
          </a:xfrm>
          <a:prstGeom prst="rect">
            <a:avLst/>
          </a:prstGeom>
          <a:solidFill>
            <a:schemeClr val="bg1"/>
          </a:solidFill>
        </p:spPr>
        <p:txBody>
          <a:bodyPr wrap="none" rtlCol="0">
            <a:spAutoFit/>
          </a:bodyPr>
          <a:lstStyle/>
          <a:p>
            <a:r>
              <a:rPr lang="en-US" sz="2000" dirty="0"/>
              <a:t>10</a:t>
            </a:r>
            <a:r>
              <a:rPr lang="en-US" sz="2000" baseline="30000" dirty="0"/>
              <a:t>6</a:t>
            </a:r>
          </a:p>
        </p:txBody>
      </p:sp>
      <p:sp>
        <p:nvSpPr>
          <p:cNvPr id="44" name="TextBox 43">
            <a:extLst>
              <a:ext uri="{FF2B5EF4-FFF2-40B4-BE49-F238E27FC236}">
                <a16:creationId xmlns:a16="http://schemas.microsoft.com/office/drawing/2014/main" id="{5C5A6378-E8CB-5842-9CD2-89844D5C0E9D}"/>
              </a:ext>
            </a:extLst>
          </p:cNvPr>
          <p:cNvSpPr txBox="1"/>
          <p:nvPr/>
        </p:nvSpPr>
        <p:spPr>
          <a:xfrm>
            <a:off x="5572199" y="4962260"/>
            <a:ext cx="530915" cy="400110"/>
          </a:xfrm>
          <a:prstGeom prst="rect">
            <a:avLst/>
          </a:prstGeom>
          <a:solidFill>
            <a:schemeClr val="bg1"/>
          </a:solidFill>
        </p:spPr>
        <p:txBody>
          <a:bodyPr wrap="none" rtlCol="0">
            <a:spAutoFit/>
          </a:bodyPr>
          <a:lstStyle/>
          <a:p>
            <a:r>
              <a:rPr lang="en-US" sz="2000" dirty="0"/>
              <a:t>10</a:t>
            </a:r>
            <a:r>
              <a:rPr lang="en-US" sz="2000" baseline="30000" dirty="0"/>
              <a:t>5</a:t>
            </a:r>
          </a:p>
        </p:txBody>
      </p:sp>
      <p:cxnSp>
        <p:nvCxnSpPr>
          <p:cNvPr id="47" name="Straight Connector 46">
            <a:extLst>
              <a:ext uri="{FF2B5EF4-FFF2-40B4-BE49-F238E27FC236}">
                <a16:creationId xmlns:a16="http://schemas.microsoft.com/office/drawing/2014/main" id="{B4F53A6B-4E2E-F645-943B-E84785250C55}"/>
              </a:ext>
            </a:extLst>
          </p:cNvPr>
          <p:cNvCxnSpPr>
            <a:cxnSpLocks/>
            <a:stCxn id="43" idx="0"/>
          </p:cNvCxnSpPr>
          <p:nvPr/>
        </p:nvCxnSpPr>
        <p:spPr>
          <a:xfrm flipH="1" flipV="1">
            <a:off x="6627261" y="4889223"/>
            <a:ext cx="0" cy="7303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5D372D52-B825-164F-A517-D8A851F82B3F}"/>
              </a:ext>
            </a:extLst>
          </p:cNvPr>
          <p:cNvCxnSpPr>
            <a:cxnSpLocks/>
          </p:cNvCxnSpPr>
          <p:nvPr/>
        </p:nvCxnSpPr>
        <p:spPr>
          <a:xfrm>
            <a:off x="5754278" y="4889224"/>
            <a:ext cx="0" cy="730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645E178-F13B-824F-8616-B5B82FA1577F}"/>
              </a:ext>
            </a:extLst>
          </p:cNvPr>
          <p:cNvCxnSpPr>
            <a:cxnSpLocks/>
            <a:stCxn id="42" idx="0"/>
          </p:cNvCxnSpPr>
          <p:nvPr/>
        </p:nvCxnSpPr>
        <p:spPr>
          <a:xfrm flipH="1" flipV="1">
            <a:off x="7549352" y="4896226"/>
            <a:ext cx="0" cy="660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A8A5CCAC-4C7B-FB44-A61B-6881590E6DD5}"/>
              </a:ext>
            </a:extLst>
          </p:cNvPr>
          <p:cNvCxnSpPr>
            <a:cxnSpLocks/>
            <a:stCxn id="41" idx="0"/>
          </p:cNvCxnSpPr>
          <p:nvPr/>
        </p:nvCxnSpPr>
        <p:spPr>
          <a:xfrm flipH="1" flipV="1">
            <a:off x="8422339" y="4889223"/>
            <a:ext cx="0" cy="7303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8C8237C2-3CA8-0D20-B353-32DA0B790D1D}"/>
              </a:ext>
            </a:extLst>
          </p:cNvPr>
          <p:cNvGrpSpPr/>
          <p:nvPr/>
        </p:nvGrpSpPr>
        <p:grpSpPr>
          <a:xfrm>
            <a:off x="4872005" y="3715206"/>
            <a:ext cx="4159911" cy="2773484"/>
            <a:chOff x="4872005" y="3715206"/>
            <a:chExt cx="4159911" cy="2773484"/>
          </a:xfrm>
        </p:grpSpPr>
        <p:cxnSp>
          <p:nvCxnSpPr>
            <p:cNvPr id="39" name="Straight Connector 38">
              <a:extLst>
                <a:ext uri="{FF2B5EF4-FFF2-40B4-BE49-F238E27FC236}">
                  <a16:creationId xmlns:a16="http://schemas.microsoft.com/office/drawing/2014/main" id="{F6AD8B5F-3D9B-C04F-A37A-C9FCE2661DC0}"/>
                </a:ext>
              </a:extLst>
            </p:cNvPr>
            <p:cNvCxnSpPr>
              <a:cxnSpLocks/>
            </p:cNvCxnSpPr>
            <p:nvPr/>
          </p:nvCxnSpPr>
          <p:spPr>
            <a:xfrm>
              <a:off x="4872005" y="3715206"/>
              <a:ext cx="3851059" cy="1199356"/>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F28701E-40BD-FD4A-A99C-C2E9C5BE3969}"/>
                </a:ext>
              </a:extLst>
            </p:cNvPr>
            <p:cNvCxnSpPr>
              <a:cxnSpLocks/>
            </p:cNvCxnSpPr>
            <p:nvPr/>
          </p:nvCxnSpPr>
          <p:spPr>
            <a:xfrm>
              <a:off x="5155801" y="4167581"/>
              <a:ext cx="2374523" cy="739510"/>
            </a:xfrm>
            <a:prstGeom prst="line">
              <a:avLst/>
            </a:prstGeom>
            <a:ln w="28575">
              <a:solidFill>
                <a:srgbClr val="8EB031"/>
              </a:solidFill>
              <a:prstDash val="sysDot"/>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4DC22053-1113-CB4C-9D1F-1F8E366DB2DB}"/>
                </a:ext>
              </a:extLst>
            </p:cNvPr>
            <p:cNvSpPr txBox="1"/>
            <p:nvPr/>
          </p:nvSpPr>
          <p:spPr>
            <a:xfrm>
              <a:off x="6926217" y="5650438"/>
              <a:ext cx="1296381" cy="400110"/>
            </a:xfrm>
            <a:prstGeom prst="rect">
              <a:avLst/>
            </a:prstGeom>
            <a:noFill/>
          </p:spPr>
          <p:txBody>
            <a:bodyPr wrap="none" rtlCol="0">
              <a:spAutoFit/>
            </a:bodyPr>
            <a:lstStyle/>
            <a:p>
              <a:r>
                <a:rPr lang="en-US" sz="2000" dirty="0">
                  <a:solidFill>
                    <a:srgbClr val="8EB031"/>
                  </a:solidFill>
                </a:rPr>
                <a:t>10 </a:t>
              </a:r>
              <a:r>
                <a:rPr lang="en-US" sz="2000" dirty="0">
                  <a:solidFill>
                    <a:schemeClr val="accent6">
                      <a:lumMod val="75000"/>
                    </a:schemeClr>
                  </a:solidFill>
                </a:rPr>
                <a:t>months</a:t>
              </a:r>
            </a:p>
          </p:txBody>
        </p:sp>
        <p:sp>
          <p:nvSpPr>
            <p:cNvPr id="55" name="TextBox 54">
              <a:extLst>
                <a:ext uri="{FF2B5EF4-FFF2-40B4-BE49-F238E27FC236}">
                  <a16:creationId xmlns:a16="http://schemas.microsoft.com/office/drawing/2014/main" id="{E26C62D3-84A4-E444-88FD-52764C00E96E}"/>
                </a:ext>
              </a:extLst>
            </p:cNvPr>
            <p:cNvSpPr txBox="1"/>
            <p:nvPr/>
          </p:nvSpPr>
          <p:spPr>
            <a:xfrm>
              <a:off x="7979512" y="6088580"/>
              <a:ext cx="1052404" cy="400110"/>
            </a:xfrm>
            <a:prstGeom prst="rect">
              <a:avLst/>
            </a:prstGeom>
            <a:noFill/>
          </p:spPr>
          <p:txBody>
            <a:bodyPr wrap="none" rtlCol="0">
              <a:spAutoFit/>
            </a:bodyPr>
            <a:lstStyle/>
            <a:p>
              <a:r>
                <a:rPr lang="en-US" sz="2000" dirty="0">
                  <a:solidFill>
                    <a:srgbClr val="5D81B5"/>
                  </a:solidFill>
                </a:rPr>
                <a:t>10 years</a:t>
              </a:r>
            </a:p>
          </p:txBody>
        </p:sp>
        <p:cxnSp>
          <p:nvCxnSpPr>
            <p:cNvPr id="37" name="Straight Arrow Connector 36">
              <a:extLst>
                <a:ext uri="{FF2B5EF4-FFF2-40B4-BE49-F238E27FC236}">
                  <a16:creationId xmlns:a16="http://schemas.microsoft.com/office/drawing/2014/main" id="{F0D1E432-A227-5C40-A9FC-EFCA2DFC09EF}"/>
                </a:ext>
              </a:extLst>
            </p:cNvPr>
            <p:cNvCxnSpPr>
              <a:cxnSpLocks/>
            </p:cNvCxnSpPr>
            <p:nvPr/>
          </p:nvCxnSpPr>
          <p:spPr>
            <a:xfrm flipH="1" flipV="1">
              <a:off x="7610684" y="5317430"/>
              <a:ext cx="0" cy="413142"/>
            </a:xfrm>
            <a:prstGeom prst="straightConnector1">
              <a:avLst/>
            </a:prstGeom>
            <a:ln w="28575">
              <a:solidFill>
                <a:srgbClr val="8EB03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827D738-5681-2148-B67A-776FC6852024}"/>
                </a:ext>
              </a:extLst>
            </p:cNvPr>
            <p:cNvCxnSpPr>
              <a:cxnSpLocks/>
            </p:cNvCxnSpPr>
            <p:nvPr/>
          </p:nvCxnSpPr>
          <p:spPr>
            <a:xfrm flipV="1">
              <a:off x="8480314" y="5266631"/>
              <a:ext cx="0" cy="80931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
        <p:nvSpPr>
          <p:cNvPr id="57" name="TextBox 56">
            <a:extLst>
              <a:ext uri="{FF2B5EF4-FFF2-40B4-BE49-F238E27FC236}">
                <a16:creationId xmlns:a16="http://schemas.microsoft.com/office/drawing/2014/main" id="{FF8E50E3-4B5E-154B-B691-317D9E34E349}"/>
              </a:ext>
            </a:extLst>
          </p:cNvPr>
          <p:cNvSpPr txBox="1"/>
          <p:nvPr/>
        </p:nvSpPr>
        <p:spPr>
          <a:xfrm>
            <a:off x="2037297" y="4475746"/>
            <a:ext cx="2725361" cy="400110"/>
          </a:xfrm>
          <a:prstGeom prst="rect">
            <a:avLst/>
          </a:prstGeom>
          <a:solidFill>
            <a:schemeClr val="bg1"/>
          </a:solidFill>
          <a:ln>
            <a:solidFill>
              <a:srgbClr val="C00000"/>
            </a:solidFill>
          </a:ln>
        </p:spPr>
        <p:txBody>
          <a:bodyPr wrap="none" rtlCol="0">
            <a:spAutoFit/>
          </a:bodyPr>
          <a:lstStyle/>
          <a:p>
            <a:r>
              <a:rPr lang="en-US" sz="2000" dirty="0">
                <a:solidFill>
                  <a:srgbClr val="C00000"/>
                </a:solidFill>
              </a:rPr>
              <a:t>geodesy at the mm level</a:t>
            </a:r>
          </a:p>
        </p:txBody>
      </p:sp>
      <p:cxnSp>
        <p:nvCxnSpPr>
          <p:cNvPr id="58" name="Straight Connector 57">
            <a:extLst>
              <a:ext uri="{FF2B5EF4-FFF2-40B4-BE49-F238E27FC236}">
                <a16:creationId xmlns:a16="http://schemas.microsoft.com/office/drawing/2014/main" id="{7AA0CC97-31D7-2343-AC9F-CBC5DF0E667D}"/>
              </a:ext>
            </a:extLst>
          </p:cNvPr>
          <p:cNvCxnSpPr>
            <a:cxnSpLocks/>
          </p:cNvCxnSpPr>
          <p:nvPr/>
        </p:nvCxnSpPr>
        <p:spPr>
          <a:xfrm>
            <a:off x="1305266" y="4889020"/>
            <a:ext cx="532199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2AF79B8-9709-5642-B373-60FB690D5CD9}"/>
              </a:ext>
            </a:extLst>
          </p:cNvPr>
          <p:cNvCxnSpPr>
            <a:cxnSpLocks/>
          </p:cNvCxnSpPr>
          <p:nvPr/>
        </p:nvCxnSpPr>
        <p:spPr>
          <a:xfrm>
            <a:off x="1279436" y="2594183"/>
            <a:ext cx="3577610" cy="1114193"/>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2B9B655-E74A-1948-BA42-CDBB4E12DD9B}"/>
              </a:ext>
            </a:extLst>
          </p:cNvPr>
          <p:cNvCxnSpPr>
            <a:cxnSpLocks/>
          </p:cNvCxnSpPr>
          <p:nvPr/>
        </p:nvCxnSpPr>
        <p:spPr>
          <a:xfrm>
            <a:off x="1330850" y="2975394"/>
            <a:ext cx="3807515" cy="1185794"/>
          </a:xfrm>
          <a:prstGeom prst="line">
            <a:avLst/>
          </a:prstGeom>
          <a:ln w="28575">
            <a:solidFill>
              <a:srgbClr val="8EB031"/>
            </a:solidFill>
            <a:prstDash val="sysDot"/>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9E85FC08-B1B4-5149-90CA-81D5D4C659CC}"/>
              </a:ext>
            </a:extLst>
          </p:cNvPr>
          <p:cNvSpPr txBox="1"/>
          <p:nvPr/>
        </p:nvSpPr>
        <p:spPr>
          <a:xfrm>
            <a:off x="816260" y="2462175"/>
            <a:ext cx="393056" cy="338554"/>
          </a:xfrm>
          <a:prstGeom prst="rect">
            <a:avLst/>
          </a:prstGeom>
          <a:solidFill>
            <a:schemeClr val="bg1"/>
          </a:solidFill>
        </p:spPr>
        <p:txBody>
          <a:bodyPr wrap="none" rtlCol="0">
            <a:spAutoFit/>
          </a:bodyPr>
          <a:lstStyle/>
          <a:p>
            <a:r>
              <a:rPr lang="en-US" sz="1600" dirty="0"/>
              <a:t>15</a:t>
            </a:r>
          </a:p>
        </p:txBody>
      </p:sp>
      <p:sp>
        <p:nvSpPr>
          <p:cNvPr id="63" name="TextBox 62">
            <a:extLst>
              <a:ext uri="{FF2B5EF4-FFF2-40B4-BE49-F238E27FC236}">
                <a16:creationId xmlns:a16="http://schemas.microsoft.com/office/drawing/2014/main" id="{FE333681-ADD1-EA4A-AC5D-B297329F0AB5}"/>
              </a:ext>
            </a:extLst>
          </p:cNvPr>
          <p:cNvSpPr txBox="1"/>
          <p:nvPr/>
        </p:nvSpPr>
        <p:spPr>
          <a:xfrm>
            <a:off x="829087" y="3004272"/>
            <a:ext cx="393056" cy="338554"/>
          </a:xfrm>
          <a:prstGeom prst="rect">
            <a:avLst/>
          </a:prstGeom>
          <a:solidFill>
            <a:schemeClr val="bg1"/>
          </a:solidFill>
        </p:spPr>
        <p:txBody>
          <a:bodyPr wrap="none" rtlCol="0">
            <a:spAutoFit/>
          </a:bodyPr>
          <a:lstStyle/>
          <a:p>
            <a:r>
              <a:rPr lang="en-US" sz="1600" dirty="0"/>
              <a:t>16</a:t>
            </a:r>
          </a:p>
        </p:txBody>
      </p:sp>
      <p:sp>
        <p:nvSpPr>
          <p:cNvPr id="64" name="TextBox 63">
            <a:extLst>
              <a:ext uri="{FF2B5EF4-FFF2-40B4-BE49-F238E27FC236}">
                <a16:creationId xmlns:a16="http://schemas.microsoft.com/office/drawing/2014/main" id="{9E8F5C97-0924-444B-ACDB-6D55CD7BF7B3}"/>
              </a:ext>
            </a:extLst>
          </p:cNvPr>
          <p:cNvSpPr txBox="1"/>
          <p:nvPr/>
        </p:nvSpPr>
        <p:spPr>
          <a:xfrm>
            <a:off x="838410" y="3601535"/>
            <a:ext cx="393056" cy="338554"/>
          </a:xfrm>
          <a:prstGeom prst="rect">
            <a:avLst/>
          </a:prstGeom>
          <a:solidFill>
            <a:schemeClr val="bg1"/>
          </a:solidFill>
        </p:spPr>
        <p:txBody>
          <a:bodyPr wrap="none" rtlCol="0">
            <a:spAutoFit/>
          </a:bodyPr>
          <a:lstStyle/>
          <a:p>
            <a:r>
              <a:rPr lang="en-US" sz="1600" dirty="0"/>
              <a:t>17</a:t>
            </a:r>
          </a:p>
        </p:txBody>
      </p:sp>
      <p:sp>
        <p:nvSpPr>
          <p:cNvPr id="65" name="TextBox 64">
            <a:extLst>
              <a:ext uri="{FF2B5EF4-FFF2-40B4-BE49-F238E27FC236}">
                <a16:creationId xmlns:a16="http://schemas.microsoft.com/office/drawing/2014/main" id="{50CD0396-F69C-F040-8B91-7F20CE73E287}"/>
              </a:ext>
            </a:extLst>
          </p:cNvPr>
          <p:cNvSpPr txBox="1"/>
          <p:nvPr/>
        </p:nvSpPr>
        <p:spPr>
          <a:xfrm>
            <a:off x="838410" y="4137192"/>
            <a:ext cx="393056" cy="338554"/>
          </a:xfrm>
          <a:prstGeom prst="rect">
            <a:avLst/>
          </a:prstGeom>
          <a:solidFill>
            <a:schemeClr val="bg1"/>
          </a:solidFill>
        </p:spPr>
        <p:txBody>
          <a:bodyPr wrap="none" rtlCol="0">
            <a:spAutoFit/>
          </a:bodyPr>
          <a:lstStyle/>
          <a:p>
            <a:r>
              <a:rPr lang="en-US" sz="1600" dirty="0"/>
              <a:t>18</a:t>
            </a:r>
          </a:p>
        </p:txBody>
      </p:sp>
      <p:sp>
        <p:nvSpPr>
          <p:cNvPr id="66" name="TextBox 65">
            <a:extLst>
              <a:ext uri="{FF2B5EF4-FFF2-40B4-BE49-F238E27FC236}">
                <a16:creationId xmlns:a16="http://schemas.microsoft.com/office/drawing/2014/main" id="{D0E8A308-FB73-2D44-A6E7-4A214B6B7FD8}"/>
              </a:ext>
            </a:extLst>
          </p:cNvPr>
          <p:cNvSpPr txBox="1"/>
          <p:nvPr/>
        </p:nvSpPr>
        <p:spPr>
          <a:xfrm>
            <a:off x="837172" y="4719743"/>
            <a:ext cx="393056" cy="338554"/>
          </a:xfrm>
          <a:prstGeom prst="rect">
            <a:avLst/>
          </a:prstGeom>
          <a:solidFill>
            <a:schemeClr val="bg1"/>
          </a:solidFill>
        </p:spPr>
        <p:txBody>
          <a:bodyPr wrap="none" rtlCol="0">
            <a:spAutoFit/>
          </a:bodyPr>
          <a:lstStyle/>
          <a:p>
            <a:r>
              <a:rPr lang="en-US" sz="1600" dirty="0"/>
              <a:t>19</a:t>
            </a:r>
          </a:p>
        </p:txBody>
      </p:sp>
      <p:sp>
        <p:nvSpPr>
          <p:cNvPr id="75" name="Rectangle 74">
            <a:extLst>
              <a:ext uri="{FF2B5EF4-FFF2-40B4-BE49-F238E27FC236}">
                <a16:creationId xmlns:a16="http://schemas.microsoft.com/office/drawing/2014/main" id="{151FE123-929E-BA49-B3B9-B9187F982AED}"/>
              </a:ext>
            </a:extLst>
          </p:cNvPr>
          <p:cNvSpPr/>
          <p:nvPr/>
        </p:nvSpPr>
        <p:spPr>
          <a:xfrm>
            <a:off x="0" y="1"/>
            <a:ext cx="9144000" cy="58521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Clock stability impact on applications</a:t>
            </a:r>
          </a:p>
        </p:txBody>
      </p:sp>
      <p:grpSp>
        <p:nvGrpSpPr>
          <p:cNvPr id="20" name="Group 19">
            <a:extLst>
              <a:ext uri="{FF2B5EF4-FFF2-40B4-BE49-F238E27FC236}">
                <a16:creationId xmlns:a16="http://schemas.microsoft.com/office/drawing/2014/main" id="{191A5F43-26EB-8F1B-9AFF-5B6BE5227BCE}"/>
              </a:ext>
            </a:extLst>
          </p:cNvPr>
          <p:cNvGrpSpPr/>
          <p:nvPr/>
        </p:nvGrpSpPr>
        <p:grpSpPr>
          <a:xfrm>
            <a:off x="837172" y="5304963"/>
            <a:ext cx="7038604" cy="1531330"/>
            <a:chOff x="837172" y="5304963"/>
            <a:chExt cx="7038604" cy="1531330"/>
          </a:xfrm>
        </p:grpSpPr>
        <p:cxnSp>
          <p:nvCxnSpPr>
            <p:cNvPr id="29" name="Straight Connector 28">
              <a:extLst>
                <a:ext uri="{FF2B5EF4-FFF2-40B4-BE49-F238E27FC236}">
                  <a16:creationId xmlns:a16="http://schemas.microsoft.com/office/drawing/2014/main" id="{3C57DDA1-3E56-CE41-B263-1AFDD1BE6025}"/>
                </a:ext>
              </a:extLst>
            </p:cNvPr>
            <p:cNvCxnSpPr>
              <a:cxnSpLocks/>
            </p:cNvCxnSpPr>
            <p:nvPr/>
          </p:nvCxnSpPr>
          <p:spPr>
            <a:xfrm>
              <a:off x="1315875" y="5998497"/>
              <a:ext cx="5311389" cy="1614"/>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6EDA82ED-78A5-EE42-96B6-956C088BDEE2}"/>
                </a:ext>
              </a:extLst>
            </p:cNvPr>
            <p:cNvSpPr txBox="1"/>
            <p:nvPr/>
          </p:nvSpPr>
          <p:spPr>
            <a:xfrm>
              <a:off x="2276325" y="5998497"/>
              <a:ext cx="2184637" cy="400110"/>
            </a:xfrm>
            <a:prstGeom prst="rect">
              <a:avLst/>
            </a:prstGeom>
            <a:noFill/>
            <a:ln>
              <a:solidFill>
                <a:srgbClr val="C00000"/>
              </a:solidFill>
            </a:ln>
          </p:spPr>
          <p:txBody>
            <a:bodyPr wrap="none" rtlCol="0">
              <a:spAutoFit/>
            </a:bodyPr>
            <a:lstStyle/>
            <a:p>
              <a:r>
                <a:rPr lang="en-US" sz="2000" dirty="0">
                  <a:solidFill>
                    <a:srgbClr val="C00000"/>
                  </a:solidFill>
                </a:rPr>
                <a:t>gravitational waves</a:t>
              </a:r>
            </a:p>
          </p:txBody>
        </p:sp>
        <p:sp>
          <p:nvSpPr>
            <p:cNvPr id="67" name="TextBox 66">
              <a:extLst>
                <a:ext uri="{FF2B5EF4-FFF2-40B4-BE49-F238E27FC236}">
                  <a16:creationId xmlns:a16="http://schemas.microsoft.com/office/drawing/2014/main" id="{866C25A3-C44E-EF47-87F8-9D7CEA38FC03}"/>
                </a:ext>
              </a:extLst>
            </p:cNvPr>
            <p:cNvSpPr txBox="1"/>
            <p:nvPr/>
          </p:nvSpPr>
          <p:spPr>
            <a:xfrm>
              <a:off x="837172" y="5304963"/>
              <a:ext cx="393056" cy="338554"/>
            </a:xfrm>
            <a:prstGeom prst="rect">
              <a:avLst/>
            </a:prstGeom>
            <a:solidFill>
              <a:schemeClr val="bg1"/>
            </a:solidFill>
          </p:spPr>
          <p:txBody>
            <a:bodyPr wrap="none" rtlCol="0">
              <a:spAutoFit/>
            </a:bodyPr>
            <a:lstStyle/>
            <a:p>
              <a:r>
                <a:rPr lang="en-US" sz="1600" dirty="0"/>
                <a:t>20</a:t>
              </a:r>
            </a:p>
          </p:txBody>
        </p:sp>
        <p:sp>
          <p:nvSpPr>
            <p:cNvPr id="68" name="TextBox 67">
              <a:extLst>
                <a:ext uri="{FF2B5EF4-FFF2-40B4-BE49-F238E27FC236}">
                  <a16:creationId xmlns:a16="http://schemas.microsoft.com/office/drawing/2014/main" id="{6FB08E74-0C15-3B47-BAFB-2D0A4F6E20AE}"/>
                </a:ext>
              </a:extLst>
            </p:cNvPr>
            <p:cNvSpPr txBox="1"/>
            <p:nvPr/>
          </p:nvSpPr>
          <p:spPr>
            <a:xfrm>
              <a:off x="837172" y="5850493"/>
              <a:ext cx="393056" cy="338554"/>
            </a:xfrm>
            <a:prstGeom prst="rect">
              <a:avLst/>
            </a:prstGeom>
            <a:solidFill>
              <a:schemeClr val="bg1"/>
            </a:solidFill>
          </p:spPr>
          <p:txBody>
            <a:bodyPr wrap="none" rtlCol="0">
              <a:spAutoFit/>
            </a:bodyPr>
            <a:lstStyle/>
            <a:p>
              <a:r>
                <a:rPr lang="en-US" sz="1600" dirty="0"/>
                <a:t>21</a:t>
              </a:r>
            </a:p>
          </p:txBody>
        </p:sp>
        <p:sp>
          <p:nvSpPr>
            <p:cNvPr id="46" name="TextBox 45">
              <a:extLst>
                <a:ext uri="{FF2B5EF4-FFF2-40B4-BE49-F238E27FC236}">
                  <a16:creationId xmlns:a16="http://schemas.microsoft.com/office/drawing/2014/main" id="{D87350F5-D6F5-CA4A-9F04-ABF53D09A65D}"/>
                </a:ext>
              </a:extLst>
            </p:cNvPr>
            <p:cNvSpPr txBox="1"/>
            <p:nvPr/>
          </p:nvSpPr>
          <p:spPr>
            <a:xfrm>
              <a:off x="4872005" y="6436183"/>
              <a:ext cx="3003771" cy="400110"/>
            </a:xfrm>
            <a:prstGeom prst="rect">
              <a:avLst/>
            </a:prstGeom>
            <a:noFill/>
          </p:spPr>
          <p:txBody>
            <a:bodyPr wrap="none" rtlCol="0">
              <a:spAutoFit/>
            </a:bodyPr>
            <a:lstStyle/>
            <a:p>
              <a:r>
                <a:rPr lang="en-US" sz="2000" dirty="0">
                  <a:solidFill>
                    <a:schemeClr val="accent6">
                      <a:lumMod val="75000"/>
                    </a:schemeClr>
                  </a:solidFill>
                </a:rPr>
                <a:t>3000 years</a:t>
              </a:r>
              <a:r>
                <a:rPr lang="en-US" sz="2000" dirty="0">
                  <a:solidFill>
                    <a:schemeClr val="accent5"/>
                  </a:solidFill>
                </a:rPr>
                <a:t>/ 100,000 years!</a:t>
              </a:r>
            </a:p>
          </p:txBody>
        </p:sp>
        <p:cxnSp>
          <p:nvCxnSpPr>
            <p:cNvPr id="51" name="Straight Arrow Connector 50">
              <a:extLst>
                <a:ext uri="{FF2B5EF4-FFF2-40B4-BE49-F238E27FC236}">
                  <a16:creationId xmlns:a16="http://schemas.microsoft.com/office/drawing/2014/main" id="{42425084-1669-B947-AEB2-EA9A43EA0E17}"/>
                </a:ext>
              </a:extLst>
            </p:cNvPr>
            <p:cNvCxnSpPr>
              <a:cxnSpLocks/>
            </p:cNvCxnSpPr>
            <p:nvPr/>
          </p:nvCxnSpPr>
          <p:spPr>
            <a:xfrm flipV="1">
              <a:off x="6255080" y="6034309"/>
              <a:ext cx="0" cy="364298"/>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pic>
        <p:nvPicPr>
          <p:cNvPr id="2" name="Picture 1">
            <a:extLst>
              <a:ext uri="{FF2B5EF4-FFF2-40B4-BE49-F238E27FC236}">
                <a16:creationId xmlns:a16="http://schemas.microsoft.com/office/drawing/2014/main" id="{84F05BB6-9B89-A40A-6C2D-D4922503E49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20681" t="9954" r="9482" b="60978"/>
          <a:stretch/>
        </p:blipFill>
        <p:spPr>
          <a:xfrm>
            <a:off x="1806633" y="731362"/>
            <a:ext cx="5553003" cy="1458237"/>
          </a:xfrm>
          <a:prstGeom prst="rect">
            <a:avLst/>
          </a:prstGeom>
          <a:noFill/>
          <a:ln>
            <a:solidFill>
              <a:schemeClr val="accent5"/>
            </a:solidFill>
          </a:ln>
          <a:effectLst>
            <a:outerShdw blurRad="50800" dist="38100" dir="2700000" algn="tl" rotWithShape="0">
              <a:prstClr val="black">
                <a:alpha val="40000"/>
              </a:prstClr>
            </a:outerShdw>
          </a:effectLst>
        </p:spPr>
      </p:pic>
      <p:sp>
        <p:nvSpPr>
          <p:cNvPr id="16" name="TextBox 15">
            <a:extLst>
              <a:ext uri="{FF2B5EF4-FFF2-40B4-BE49-F238E27FC236}">
                <a16:creationId xmlns:a16="http://schemas.microsoft.com/office/drawing/2014/main" id="{4CC73349-3E1A-A2DE-BC19-01A5D5D4F974}"/>
              </a:ext>
            </a:extLst>
          </p:cNvPr>
          <p:cNvSpPr txBox="1"/>
          <p:nvPr/>
        </p:nvSpPr>
        <p:spPr>
          <a:xfrm>
            <a:off x="2546253" y="1403329"/>
            <a:ext cx="4051494" cy="369332"/>
          </a:xfrm>
          <a:prstGeom prst="rect">
            <a:avLst/>
          </a:prstGeom>
          <a:noFill/>
        </p:spPr>
        <p:txBody>
          <a:bodyPr wrap="square" rtlCol="0">
            <a:spAutoFit/>
          </a:bodyPr>
          <a:lstStyle/>
          <a:p>
            <a:pPr algn="ctr"/>
            <a:r>
              <a:rPr lang="en-US" dirty="0"/>
              <a:t>Time record of ratio data</a:t>
            </a:r>
          </a:p>
        </p:txBody>
      </p:sp>
      <p:sp>
        <p:nvSpPr>
          <p:cNvPr id="17" name="TextBox 16">
            <a:extLst>
              <a:ext uri="{FF2B5EF4-FFF2-40B4-BE49-F238E27FC236}">
                <a16:creationId xmlns:a16="http://schemas.microsoft.com/office/drawing/2014/main" id="{82E463B1-B548-A583-7300-3F419DA44C4F}"/>
              </a:ext>
            </a:extLst>
          </p:cNvPr>
          <p:cNvSpPr txBox="1"/>
          <p:nvPr/>
        </p:nvSpPr>
        <p:spPr>
          <a:xfrm>
            <a:off x="7462956" y="940387"/>
            <a:ext cx="1583575" cy="369332"/>
          </a:xfrm>
          <a:prstGeom prst="rect">
            <a:avLst/>
          </a:prstGeom>
          <a:noFill/>
        </p:spPr>
        <p:txBody>
          <a:bodyPr wrap="none" rtlCol="0">
            <a:spAutoFit/>
          </a:bodyPr>
          <a:lstStyle/>
          <a:p>
            <a:r>
              <a:rPr lang="en-US" dirty="0"/>
              <a:t>Ratios with Al+</a:t>
            </a:r>
          </a:p>
        </p:txBody>
      </p:sp>
      <p:sp>
        <p:nvSpPr>
          <p:cNvPr id="18" name="TextBox 17">
            <a:extLst>
              <a:ext uri="{FF2B5EF4-FFF2-40B4-BE49-F238E27FC236}">
                <a16:creationId xmlns:a16="http://schemas.microsoft.com/office/drawing/2014/main" id="{DEE06583-962D-C93C-1AFD-9530CC7E20DB}"/>
              </a:ext>
            </a:extLst>
          </p:cNvPr>
          <p:cNvSpPr txBox="1"/>
          <p:nvPr/>
        </p:nvSpPr>
        <p:spPr>
          <a:xfrm>
            <a:off x="7462956" y="1544310"/>
            <a:ext cx="1549294" cy="646331"/>
          </a:xfrm>
          <a:prstGeom prst="rect">
            <a:avLst/>
          </a:prstGeom>
          <a:noFill/>
        </p:spPr>
        <p:txBody>
          <a:bodyPr wrap="square" rtlCol="0">
            <a:spAutoFit/>
          </a:bodyPr>
          <a:lstStyle/>
          <a:p>
            <a:r>
              <a:rPr lang="en-US" dirty="0"/>
              <a:t>Ratio with lattice clocks</a:t>
            </a:r>
          </a:p>
        </p:txBody>
      </p:sp>
      <p:sp>
        <p:nvSpPr>
          <p:cNvPr id="3" name="TextBox 2">
            <a:extLst>
              <a:ext uri="{FF2B5EF4-FFF2-40B4-BE49-F238E27FC236}">
                <a16:creationId xmlns:a16="http://schemas.microsoft.com/office/drawing/2014/main" id="{AC41CCF1-6A58-35C9-83E7-2758978BA109}"/>
              </a:ext>
            </a:extLst>
          </p:cNvPr>
          <p:cNvSpPr txBox="1"/>
          <p:nvPr/>
        </p:nvSpPr>
        <p:spPr>
          <a:xfrm rot="16200000">
            <a:off x="647955" y="953274"/>
            <a:ext cx="1301764" cy="923330"/>
          </a:xfrm>
          <a:prstGeom prst="rect">
            <a:avLst/>
          </a:prstGeom>
          <a:noFill/>
        </p:spPr>
        <p:txBody>
          <a:bodyPr wrap="square" rtlCol="0">
            <a:spAutoFit/>
          </a:bodyPr>
          <a:lstStyle/>
          <a:p>
            <a:pPr algn="ctr"/>
            <a:r>
              <a:rPr lang="en-US" dirty="0"/>
              <a:t>Clock ratio offset from BIPM</a:t>
            </a:r>
          </a:p>
        </p:txBody>
      </p:sp>
    </p:spTree>
    <p:extLst>
      <p:ext uri="{BB962C8B-B14F-4D97-AF65-F5344CB8AC3E}">
        <p14:creationId xmlns:p14="http://schemas.microsoft.com/office/powerpoint/2010/main" val="655200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500" fill="hold"/>
                                        <p:tgtEl>
                                          <p:spTgt spid="34"/>
                                        </p:tgtEl>
                                        <p:attrNameLst>
                                          <p:attrName>ppt_x</p:attrName>
                                        </p:attrNameLst>
                                      </p:cBhvr>
                                      <p:tavLst>
                                        <p:tav tm="0">
                                          <p:val>
                                            <p:strVal val="#ppt_x"/>
                                          </p:val>
                                        </p:tav>
                                        <p:tav tm="100000">
                                          <p:val>
                                            <p:strVal val="#ppt_x"/>
                                          </p:val>
                                        </p:tav>
                                      </p:tavLst>
                                    </p:anim>
                                    <p:anim calcmode="lin" valueType="num">
                                      <p:cBhvr additive="base">
                                        <p:cTn id="19"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CCFFA1D-1D08-5E42-87F7-FFCED491D857}"/>
              </a:ext>
            </a:extLst>
          </p:cNvPr>
          <p:cNvSpPr/>
          <p:nvPr/>
        </p:nvSpPr>
        <p:spPr>
          <a:xfrm>
            <a:off x="0" y="1"/>
            <a:ext cx="9144000" cy="58521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NIST Boulder Atomic Clocks</a:t>
            </a:r>
          </a:p>
        </p:txBody>
      </p:sp>
      <p:sp>
        <p:nvSpPr>
          <p:cNvPr id="5" name="TextBox 4"/>
          <p:cNvSpPr txBox="1"/>
          <p:nvPr/>
        </p:nvSpPr>
        <p:spPr>
          <a:xfrm>
            <a:off x="542798" y="766102"/>
            <a:ext cx="3416769" cy="461665"/>
          </a:xfrm>
          <a:prstGeom prst="rect">
            <a:avLst/>
          </a:prstGeom>
          <a:noFill/>
        </p:spPr>
        <p:txBody>
          <a:bodyPr wrap="none" rtlCol="0">
            <a:spAutoFit/>
          </a:bodyPr>
          <a:lstStyle/>
          <a:p>
            <a:r>
              <a:rPr lang="en-US" sz="2400" b="1" baseline="30000" dirty="0"/>
              <a:t>27</a:t>
            </a:r>
            <a:r>
              <a:rPr lang="en-US" sz="2400" b="1" dirty="0"/>
              <a:t>Al+ quantum logic clock</a:t>
            </a:r>
          </a:p>
        </p:txBody>
      </p:sp>
      <p:sp>
        <p:nvSpPr>
          <p:cNvPr id="6" name="TextBox 5"/>
          <p:cNvSpPr txBox="1"/>
          <p:nvPr/>
        </p:nvSpPr>
        <p:spPr>
          <a:xfrm>
            <a:off x="5056929" y="766102"/>
            <a:ext cx="3338350" cy="461665"/>
          </a:xfrm>
          <a:prstGeom prst="rect">
            <a:avLst/>
          </a:prstGeom>
          <a:noFill/>
        </p:spPr>
        <p:txBody>
          <a:bodyPr wrap="none" rtlCol="0">
            <a:spAutoFit/>
          </a:bodyPr>
          <a:lstStyle/>
          <a:p>
            <a:r>
              <a:rPr lang="en-US" sz="2400" b="1" baseline="30000" dirty="0"/>
              <a:t>171</a:t>
            </a:r>
            <a:r>
              <a:rPr lang="en-US" sz="2400" b="1" dirty="0"/>
              <a:t>Yb &amp; </a:t>
            </a:r>
            <a:r>
              <a:rPr lang="en-US" sz="2400" b="1" baseline="30000" dirty="0"/>
              <a:t>87</a:t>
            </a:r>
            <a:r>
              <a:rPr lang="en-US" sz="2400" b="1" dirty="0"/>
              <a:t>Sr lattice clocks</a:t>
            </a:r>
          </a:p>
        </p:txBody>
      </p:sp>
      <p:sp>
        <p:nvSpPr>
          <p:cNvPr id="13" name="Oval 12"/>
          <p:cNvSpPr/>
          <p:nvPr/>
        </p:nvSpPr>
        <p:spPr>
          <a:xfrm>
            <a:off x="1661493" y="2308951"/>
            <a:ext cx="463138" cy="463138"/>
          </a:xfrm>
          <a:prstGeom prst="ellipse">
            <a:avLst/>
          </a:prstGeom>
          <a:gradFill>
            <a:gsLst>
              <a:gs pos="67000">
                <a:srgbClr val="00B050"/>
              </a:gs>
              <a:gs pos="0">
                <a:schemeClr val="bg1"/>
              </a:gs>
              <a:gs pos="85000">
                <a:srgbClr val="00B050"/>
              </a:gs>
            </a:gsLst>
            <a:path path="circle">
              <a:fillToRect l="50000" t="50000" r="50000" b="50000"/>
            </a:path>
          </a:gra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685243" y="2367132"/>
            <a:ext cx="447558" cy="369332"/>
          </a:xfrm>
          <a:prstGeom prst="rect">
            <a:avLst/>
          </a:prstGeom>
          <a:noFill/>
        </p:spPr>
        <p:txBody>
          <a:bodyPr wrap="none" rtlCol="0">
            <a:spAutoFit/>
          </a:bodyPr>
          <a:lstStyle/>
          <a:p>
            <a:r>
              <a:rPr lang="en-US" dirty="0"/>
              <a:t>Al</a:t>
            </a:r>
            <a:r>
              <a:rPr lang="en-US" baseline="30000" dirty="0"/>
              <a:t>+</a:t>
            </a:r>
          </a:p>
        </p:txBody>
      </p:sp>
      <p:sp>
        <p:nvSpPr>
          <p:cNvPr id="15" name="Oval 14"/>
          <p:cNvSpPr/>
          <p:nvPr/>
        </p:nvSpPr>
        <p:spPr>
          <a:xfrm>
            <a:off x="2603229" y="2305798"/>
            <a:ext cx="463138" cy="463138"/>
          </a:xfrm>
          <a:prstGeom prst="ellipse">
            <a:avLst/>
          </a:prstGeom>
          <a:gradFill>
            <a:gsLst>
              <a:gs pos="76000">
                <a:srgbClr val="FF0000"/>
              </a:gs>
              <a:gs pos="12000">
                <a:schemeClr val="bg1"/>
              </a:gs>
              <a:gs pos="90000">
                <a:srgbClr val="C00000"/>
              </a:gs>
            </a:gsLst>
            <a:path path="circle">
              <a:fillToRect l="50000" t="50000" r="50000" b="50000"/>
            </a:path>
          </a:gra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577551" y="2363979"/>
            <a:ext cx="567784" cy="369332"/>
          </a:xfrm>
          <a:prstGeom prst="rect">
            <a:avLst/>
          </a:prstGeom>
          <a:noFill/>
        </p:spPr>
        <p:txBody>
          <a:bodyPr wrap="none" rtlCol="0">
            <a:spAutoFit/>
          </a:bodyPr>
          <a:lstStyle/>
          <a:p>
            <a:r>
              <a:rPr lang="en-US" dirty="0"/>
              <a:t>Mg</a:t>
            </a:r>
            <a:r>
              <a:rPr lang="en-US" baseline="30000" dirty="0"/>
              <a:t>+</a:t>
            </a:r>
          </a:p>
        </p:txBody>
      </p:sp>
      <p:cxnSp>
        <p:nvCxnSpPr>
          <p:cNvPr id="18" name="Curved Connector 17"/>
          <p:cNvCxnSpPr>
            <a:stCxn id="13" idx="7"/>
            <a:endCxn id="15" idx="1"/>
          </p:cNvCxnSpPr>
          <p:nvPr/>
        </p:nvCxnSpPr>
        <p:spPr>
          <a:xfrm rot="5400000" flipH="1" flipV="1">
            <a:off x="2362354" y="2068076"/>
            <a:ext cx="3153" cy="614248"/>
          </a:xfrm>
          <a:prstGeom prst="curvedConnector3">
            <a:avLst>
              <a:gd name="adj1" fmla="val 6488233"/>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Curved Connector 20"/>
          <p:cNvCxnSpPr>
            <a:stCxn id="13" idx="5"/>
            <a:endCxn id="15" idx="3"/>
          </p:cNvCxnSpPr>
          <p:nvPr/>
        </p:nvCxnSpPr>
        <p:spPr>
          <a:xfrm rot="5400000" flipH="1" flipV="1">
            <a:off x="2362353" y="2395564"/>
            <a:ext cx="3153" cy="614248"/>
          </a:xfrm>
          <a:prstGeom prst="curvedConnector3">
            <a:avLst>
              <a:gd name="adj1" fmla="val -4881732"/>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3" idx="6"/>
            <a:endCxn id="15" idx="2"/>
          </p:cNvCxnSpPr>
          <p:nvPr/>
        </p:nvCxnSpPr>
        <p:spPr>
          <a:xfrm flipV="1">
            <a:off x="2124631" y="2537367"/>
            <a:ext cx="478598" cy="315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6B30F4F4-6F78-114A-B3C4-69D3056BE5DB}"/>
              </a:ext>
            </a:extLst>
          </p:cNvPr>
          <p:cNvGrpSpPr/>
          <p:nvPr/>
        </p:nvGrpSpPr>
        <p:grpSpPr>
          <a:xfrm>
            <a:off x="813133" y="1860295"/>
            <a:ext cx="3097489" cy="1418113"/>
            <a:chOff x="501805" y="1572322"/>
            <a:chExt cx="3097489" cy="1418113"/>
          </a:xfrm>
        </p:grpSpPr>
        <p:sp>
          <p:nvSpPr>
            <p:cNvPr id="2" name="Freeform 1">
              <a:extLst>
                <a:ext uri="{FF2B5EF4-FFF2-40B4-BE49-F238E27FC236}">
                  <a16:creationId xmlns:a16="http://schemas.microsoft.com/office/drawing/2014/main" id="{34D34031-F8C0-3644-9470-E7FEBE8D815F}"/>
                </a:ext>
              </a:extLst>
            </p:cNvPr>
            <p:cNvSpPr/>
            <p:nvPr/>
          </p:nvSpPr>
          <p:spPr>
            <a:xfrm>
              <a:off x="501805" y="1572322"/>
              <a:ext cx="1550019" cy="1416205"/>
            </a:xfrm>
            <a:custGeom>
              <a:avLst/>
              <a:gdLst>
                <a:gd name="connsiteX0" fmla="*/ 0 w 1550019"/>
                <a:gd name="connsiteY0" fmla="*/ 0 h 1416205"/>
                <a:gd name="connsiteX1" fmla="*/ 468351 w 1550019"/>
                <a:gd name="connsiteY1" fmla="*/ 624468 h 1416205"/>
                <a:gd name="connsiteX2" fmla="*/ 869795 w 1550019"/>
                <a:gd name="connsiteY2" fmla="*/ 1182029 h 1416205"/>
                <a:gd name="connsiteX3" fmla="*/ 1550019 w 1550019"/>
                <a:gd name="connsiteY3" fmla="*/ 1416205 h 1416205"/>
                <a:gd name="connsiteX4" fmla="*/ 1550019 w 1550019"/>
                <a:gd name="connsiteY4" fmla="*/ 1416205 h 1416205"/>
                <a:gd name="connsiteX5" fmla="*/ 1550019 w 1550019"/>
                <a:gd name="connsiteY5" fmla="*/ 1416205 h 1416205"/>
                <a:gd name="connsiteX0" fmla="*/ 0 w 1550019"/>
                <a:gd name="connsiteY0" fmla="*/ 0 h 1416205"/>
                <a:gd name="connsiteX1" fmla="*/ 468351 w 1550019"/>
                <a:gd name="connsiteY1" fmla="*/ 624468 h 1416205"/>
                <a:gd name="connsiteX2" fmla="*/ 869795 w 1550019"/>
                <a:gd name="connsiteY2" fmla="*/ 1182029 h 1416205"/>
                <a:gd name="connsiteX3" fmla="*/ 1550019 w 1550019"/>
                <a:gd name="connsiteY3" fmla="*/ 1416205 h 1416205"/>
                <a:gd name="connsiteX4" fmla="*/ 1550019 w 1550019"/>
                <a:gd name="connsiteY4" fmla="*/ 1416205 h 1416205"/>
                <a:gd name="connsiteX5" fmla="*/ 1550019 w 1550019"/>
                <a:gd name="connsiteY5" fmla="*/ 1416205 h 1416205"/>
                <a:gd name="connsiteX0" fmla="*/ 0 w 1550019"/>
                <a:gd name="connsiteY0" fmla="*/ 0 h 1416205"/>
                <a:gd name="connsiteX1" fmla="*/ 468351 w 1550019"/>
                <a:gd name="connsiteY1" fmla="*/ 624468 h 1416205"/>
                <a:gd name="connsiteX2" fmla="*/ 869795 w 1550019"/>
                <a:gd name="connsiteY2" fmla="*/ 1182029 h 1416205"/>
                <a:gd name="connsiteX3" fmla="*/ 1550019 w 1550019"/>
                <a:gd name="connsiteY3" fmla="*/ 1416205 h 1416205"/>
                <a:gd name="connsiteX4" fmla="*/ 1550019 w 1550019"/>
                <a:gd name="connsiteY4" fmla="*/ 1416205 h 1416205"/>
                <a:gd name="connsiteX5" fmla="*/ 1550019 w 1550019"/>
                <a:gd name="connsiteY5" fmla="*/ 1416205 h 1416205"/>
                <a:gd name="connsiteX0" fmla="*/ 0 w 1550019"/>
                <a:gd name="connsiteY0" fmla="*/ 0 h 1416205"/>
                <a:gd name="connsiteX1" fmla="*/ 423746 w 1550019"/>
                <a:gd name="connsiteY1" fmla="*/ 680225 h 1416205"/>
                <a:gd name="connsiteX2" fmla="*/ 869795 w 1550019"/>
                <a:gd name="connsiteY2" fmla="*/ 1182029 h 1416205"/>
                <a:gd name="connsiteX3" fmla="*/ 1550019 w 1550019"/>
                <a:gd name="connsiteY3" fmla="*/ 1416205 h 1416205"/>
                <a:gd name="connsiteX4" fmla="*/ 1550019 w 1550019"/>
                <a:gd name="connsiteY4" fmla="*/ 1416205 h 1416205"/>
                <a:gd name="connsiteX5" fmla="*/ 1550019 w 1550019"/>
                <a:gd name="connsiteY5" fmla="*/ 1416205 h 1416205"/>
                <a:gd name="connsiteX0" fmla="*/ 0 w 1550019"/>
                <a:gd name="connsiteY0" fmla="*/ 0 h 1416205"/>
                <a:gd name="connsiteX1" fmla="*/ 869795 w 1550019"/>
                <a:gd name="connsiteY1" fmla="*/ 1182029 h 1416205"/>
                <a:gd name="connsiteX2" fmla="*/ 1550019 w 1550019"/>
                <a:gd name="connsiteY2" fmla="*/ 1416205 h 1416205"/>
                <a:gd name="connsiteX3" fmla="*/ 1550019 w 1550019"/>
                <a:gd name="connsiteY3" fmla="*/ 1416205 h 1416205"/>
                <a:gd name="connsiteX4" fmla="*/ 1550019 w 1550019"/>
                <a:gd name="connsiteY4" fmla="*/ 1416205 h 1416205"/>
                <a:gd name="connsiteX0" fmla="*/ 0 w 1550019"/>
                <a:gd name="connsiteY0" fmla="*/ 0 h 1416205"/>
                <a:gd name="connsiteX1" fmla="*/ 869795 w 1550019"/>
                <a:gd name="connsiteY1" fmla="*/ 1182029 h 1416205"/>
                <a:gd name="connsiteX2" fmla="*/ 1550019 w 1550019"/>
                <a:gd name="connsiteY2" fmla="*/ 1416205 h 1416205"/>
                <a:gd name="connsiteX3" fmla="*/ 1550019 w 1550019"/>
                <a:gd name="connsiteY3" fmla="*/ 1416205 h 1416205"/>
                <a:gd name="connsiteX4" fmla="*/ 1550019 w 1550019"/>
                <a:gd name="connsiteY4" fmla="*/ 1416205 h 1416205"/>
                <a:gd name="connsiteX0" fmla="*/ 0 w 1550019"/>
                <a:gd name="connsiteY0" fmla="*/ 0 h 1416205"/>
                <a:gd name="connsiteX1" fmla="*/ 869795 w 1550019"/>
                <a:gd name="connsiteY1" fmla="*/ 1182029 h 1416205"/>
                <a:gd name="connsiteX2" fmla="*/ 1550019 w 1550019"/>
                <a:gd name="connsiteY2" fmla="*/ 1416205 h 1416205"/>
                <a:gd name="connsiteX3" fmla="*/ 1550019 w 1550019"/>
                <a:gd name="connsiteY3" fmla="*/ 1416205 h 1416205"/>
                <a:gd name="connsiteX4" fmla="*/ 1550019 w 1550019"/>
                <a:gd name="connsiteY4" fmla="*/ 1416205 h 1416205"/>
                <a:gd name="connsiteX0" fmla="*/ 0 w 1550019"/>
                <a:gd name="connsiteY0" fmla="*/ 0 h 1416205"/>
                <a:gd name="connsiteX1" fmla="*/ 869795 w 1550019"/>
                <a:gd name="connsiteY1" fmla="*/ 1182029 h 1416205"/>
                <a:gd name="connsiteX2" fmla="*/ 1550019 w 1550019"/>
                <a:gd name="connsiteY2" fmla="*/ 1416205 h 1416205"/>
                <a:gd name="connsiteX3" fmla="*/ 1550019 w 1550019"/>
                <a:gd name="connsiteY3" fmla="*/ 1416205 h 1416205"/>
                <a:gd name="connsiteX4" fmla="*/ 1550019 w 1550019"/>
                <a:gd name="connsiteY4" fmla="*/ 1416205 h 1416205"/>
                <a:gd name="connsiteX0" fmla="*/ 0 w 1550019"/>
                <a:gd name="connsiteY0" fmla="*/ 0 h 1416205"/>
                <a:gd name="connsiteX1" fmla="*/ 869795 w 1550019"/>
                <a:gd name="connsiteY1" fmla="*/ 1182029 h 1416205"/>
                <a:gd name="connsiteX2" fmla="*/ 1550019 w 1550019"/>
                <a:gd name="connsiteY2" fmla="*/ 1416205 h 1416205"/>
                <a:gd name="connsiteX3" fmla="*/ 1550019 w 1550019"/>
                <a:gd name="connsiteY3" fmla="*/ 1416205 h 1416205"/>
                <a:gd name="connsiteX4" fmla="*/ 1550019 w 1550019"/>
                <a:gd name="connsiteY4" fmla="*/ 1416205 h 1416205"/>
                <a:gd name="connsiteX0" fmla="*/ 0 w 1550019"/>
                <a:gd name="connsiteY0" fmla="*/ 0 h 1416205"/>
                <a:gd name="connsiteX1" fmla="*/ 869795 w 1550019"/>
                <a:gd name="connsiteY1" fmla="*/ 1182029 h 1416205"/>
                <a:gd name="connsiteX2" fmla="*/ 1550019 w 1550019"/>
                <a:gd name="connsiteY2" fmla="*/ 1416205 h 1416205"/>
                <a:gd name="connsiteX3" fmla="*/ 1550019 w 1550019"/>
                <a:gd name="connsiteY3" fmla="*/ 1416205 h 1416205"/>
                <a:gd name="connsiteX4" fmla="*/ 1550019 w 1550019"/>
                <a:gd name="connsiteY4" fmla="*/ 1416205 h 1416205"/>
                <a:gd name="connsiteX0" fmla="*/ 0 w 1550019"/>
                <a:gd name="connsiteY0" fmla="*/ 0 h 1416205"/>
                <a:gd name="connsiteX1" fmla="*/ 1550019 w 1550019"/>
                <a:gd name="connsiteY1" fmla="*/ 1416205 h 1416205"/>
                <a:gd name="connsiteX2" fmla="*/ 1550019 w 1550019"/>
                <a:gd name="connsiteY2" fmla="*/ 1416205 h 1416205"/>
                <a:gd name="connsiteX3" fmla="*/ 1550019 w 1550019"/>
                <a:gd name="connsiteY3" fmla="*/ 1416205 h 1416205"/>
                <a:gd name="connsiteX0" fmla="*/ 0 w 1550019"/>
                <a:gd name="connsiteY0" fmla="*/ 0 h 1416205"/>
                <a:gd name="connsiteX1" fmla="*/ 1550019 w 1550019"/>
                <a:gd name="connsiteY1" fmla="*/ 1416205 h 1416205"/>
                <a:gd name="connsiteX2" fmla="*/ 1550019 w 1550019"/>
                <a:gd name="connsiteY2" fmla="*/ 1416205 h 1416205"/>
                <a:gd name="connsiteX3" fmla="*/ 1550019 w 1550019"/>
                <a:gd name="connsiteY3" fmla="*/ 1416205 h 1416205"/>
                <a:gd name="connsiteX0" fmla="*/ 0 w 1550019"/>
                <a:gd name="connsiteY0" fmla="*/ 0 h 1416205"/>
                <a:gd name="connsiteX1" fmla="*/ 1550019 w 1550019"/>
                <a:gd name="connsiteY1" fmla="*/ 1416205 h 1416205"/>
                <a:gd name="connsiteX2" fmla="*/ 1550019 w 1550019"/>
                <a:gd name="connsiteY2" fmla="*/ 1416205 h 1416205"/>
                <a:gd name="connsiteX3" fmla="*/ 1550019 w 1550019"/>
                <a:gd name="connsiteY3" fmla="*/ 1416205 h 1416205"/>
                <a:gd name="connsiteX0" fmla="*/ 0 w 1550019"/>
                <a:gd name="connsiteY0" fmla="*/ 0 h 1416205"/>
                <a:gd name="connsiteX1" fmla="*/ 1550019 w 1550019"/>
                <a:gd name="connsiteY1" fmla="*/ 1416205 h 1416205"/>
                <a:gd name="connsiteX2" fmla="*/ 1550019 w 1550019"/>
                <a:gd name="connsiteY2" fmla="*/ 1416205 h 1416205"/>
                <a:gd name="connsiteX3" fmla="*/ 1550019 w 1550019"/>
                <a:gd name="connsiteY3" fmla="*/ 1416205 h 1416205"/>
                <a:gd name="connsiteX0" fmla="*/ 0 w 1550019"/>
                <a:gd name="connsiteY0" fmla="*/ 0 h 1416205"/>
                <a:gd name="connsiteX1" fmla="*/ 1550019 w 1550019"/>
                <a:gd name="connsiteY1" fmla="*/ 1416205 h 1416205"/>
                <a:gd name="connsiteX2" fmla="*/ 1550019 w 1550019"/>
                <a:gd name="connsiteY2" fmla="*/ 1416205 h 1416205"/>
                <a:gd name="connsiteX3" fmla="*/ 1550019 w 1550019"/>
                <a:gd name="connsiteY3" fmla="*/ 1416205 h 1416205"/>
              </a:gdLst>
              <a:ahLst/>
              <a:cxnLst>
                <a:cxn ang="0">
                  <a:pos x="connsiteX0" y="connsiteY0"/>
                </a:cxn>
                <a:cxn ang="0">
                  <a:pos x="connsiteX1" y="connsiteY1"/>
                </a:cxn>
                <a:cxn ang="0">
                  <a:pos x="connsiteX2" y="connsiteY2"/>
                </a:cxn>
                <a:cxn ang="0">
                  <a:pos x="connsiteX3" y="connsiteY3"/>
                </a:cxn>
              </a:cxnLst>
              <a:rect l="l" t="t" r="r" b="b"/>
              <a:pathLst>
                <a:path w="1550019" h="1416205">
                  <a:moveTo>
                    <a:pt x="0" y="0"/>
                  </a:moveTo>
                  <a:cubicBezTo>
                    <a:pt x="661639" y="929268"/>
                    <a:pt x="1055648" y="1390185"/>
                    <a:pt x="1550019" y="1416205"/>
                  </a:cubicBezTo>
                  <a:lnTo>
                    <a:pt x="1550019" y="1416205"/>
                  </a:lnTo>
                  <a:lnTo>
                    <a:pt x="1550019" y="1416205"/>
                  </a:lnTo>
                </a:path>
              </a:pathLst>
            </a:custGeom>
            <a:noFill/>
            <a:ln w="571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a:extLst>
                <a:ext uri="{FF2B5EF4-FFF2-40B4-BE49-F238E27FC236}">
                  <a16:creationId xmlns:a16="http://schemas.microsoft.com/office/drawing/2014/main" id="{1611F001-BEE9-9542-B479-918AD6000253}"/>
                </a:ext>
              </a:extLst>
            </p:cNvPr>
            <p:cNvSpPr/>
            <p:nvPr/>
          </p:nvSpPr>
          <p:spPr>
            <a:xfrm flipH="1">
              <a:off x="2049275" y="1574230"/>
              <a:ext cx="1550019" cy="1416205"/>
            </a:xfrm>
            <a:custGeom>
              <a:avLst/>
              <a:gdLst>
                <a:gd name="connsiteX0" fmla="*/ 0 w 1550019"/>
                <a:gd name="connsiteY0" fmla="*/ 0 h 1416205"/>
                <a:gd name="connsiteX1" fmla="*/ 468351 w 1550019"/>
                <a:gd name="connsiteY1" fmla="*/ 624468 h 1416205"/>
                <a:gd name="connsiteX2" fmla="*/ 869795 w 1550019"/>
                <a:gd name="connsiteY2" fmla="*/ 1182029 h 1416205"/>
                <a:gd name="connsiteX3" fmla="*/ 1550019 w 1550019"/>
                <a:gd name="connsiteY3" fmla="*/ 1416205 h 1416205"/>
                <a:gd name="connsiteX4" fmla="*/ 1550019 w 1550019"/>
                <a:gd name="connsiteY4" fmla="*/ 1416205 h 1416205"/>
                <a:gd name="connsiteX5" fmla="*/ 1550019 w 1550019"/>
                <a:gd name="connsiteY5" fmla="*/ 1416205 h 1416205"/>
                <a:gd name="connsiteX0" fmla="*/ 0 w 1550019"/>
                <a:gd name="connsiteY0" fmla="*/ 0 h 1416205"/>
                <a:gd name="connsiteX1" fmla="*/ 468351 w 1550019"/>
                <a:gd name="connsiteY1" fmla="*/ 624468 h 1416205"/>
                <a:gd name="connsiteX2" fmla="*/ 869795 w 1550019"/>
                <a:gd name="connsiteY2" fmla="*/ 1182029 h 1416205"/>
                <a:gd name="connsiteX3" fmla="*/ 1550019 w 1550019"/>
                <a:gd name="connsiteY3" fmla="*/ 1416205 h 1416205"/>
                <a:gd name="connsiteX4" fmla="*/ 1550019 w 1550019"/>
                <a:gd name="connsiteY4" fmla="*/ 1416205 h 1416205"/>
                <a:gd name="connsiteX5" fmla="*/ 1550019 w 1550019"/>
                <a:gd name="connsiteY5" fmla="*/ 1416205 h 1416205"/>
                <a:gd name="connsiteX0" fmla="*/ 0 w 1550019"/>
                <a:gd name="connsiteY0" fmla="*/ 0 h 1416205"/>
                <a:gd name="connsiteX1" fmla="*/ 468351 w 1550019"/>
                <a:gd name="connsiteY1" fmla="*/ 624468 h 1416205"/>
                <a:gd name="connsiteX2" fmla="*/ 869795 w 1550019"/>
                <a:gd name="connsiteY2" fmla="*/ 1182029 h 1416205"/>
                <a:gd name="connsiteX3" fmla="*/ 1550019 w 1550019"/>
                <a:gd name="connsiteY3" fmla="*/ 1416205 h 1416205"/>
                <a:gd name="connsiteX4" fmla="*/ 1550019 w 1550019"/>
                <a:gd name="connsiteY4" fmla="*/ 1416205 h 1416205"/>
                <a:gd name="connsiteX5" fmla="*/ 1550019 w 1550019"/>
                <a:gd name="connsiteY5" fmla="*/ 1416205 h 1416205"/>
                <a:gd name="connsiteX0" fmla="*/ 0 w 1550019"/>
                <a:gd name="connsiteY0" fmla="*/ 0 h 1416205"/>
                <a:gd name="connsiteX1" fmla="*/ 423746 w 1550019"/>
                <a:gd name="connsiteY1" fmla="*/ 680225 h 1416205"/>
                <a:gd name="connsiteX2" fmla="*/ 869795 w 1550019"/>
                <a:gd name="connsiteY2" fmla="*/ 1182029 h 1416205"/>
                <a:gd name="connsiteX3" fmla="*/ 1550019 w 1550019"/>
                <a:gd name="connsiteY3" fmla="*/ 1416205 h 1416205"/>
                <a:gd name="connsiteX4" fmla="*/ 1550019 w 1550019"/>
                <a:gd name="connsiteY4" fmla="*/ 1416205 h 1416205"/>
                <a:gd name="connsiteX5" fmla="*/ 1550019 w 1550019"/>
                <a:gd name="connsiteY5" fmla="*/ 1416205 h 1416205"/>
                <a:gd name="connsiteX0" fmla="*/ 0 w 1550019"/>
                <a:gd name="connsiteY0" fmla="*/ 0 h 1416205"/>
                <a:gd name="connsiteX1" fmla="*/ 869795 w 1550019"/>
                <a:gd name="connsiteY1" fmla="*/ 1182029 h 1416205"/>
                <a:gd name="connsiteX2" fmla="*/ 1550019 w 1550019"/>
                <a:gd name="connsiteY2" fmla="*/ 1416205 h 1416205"/>
                <a:gd name="connsiteX3" fmla="*/ 1550019 w 1550019"/>
                <a:gd name="connsiteY3" fmla="*/ 1416205 h 1416205"/>
                <a:gd name="connsiteX4" fmla="*/ 1550019 w 1550019"/>
                <a:gd name="connsiteY4" fmla="*/ 1416205 h 1416205"/>
                <a:gd name="connsiteX0" fmla="*/ 0 w 1550019"/>
                <a:gd name="connsiteY0" fmla="*/ 0 h 1416205"/>
                <a:gd name="connsiteX1" fmla="*/ 869795 w 1550019"/>
                <a:gd name="connsiteY1" fmla="*/ 1182029 h 1416205"/>
                <a:gd name="connsiteX2" fmla="*/ 1550019 w 1550019"/>
                <a:gd name="connsiteY2" fmla="*/ 1416205 h 1416205"/>
                <a:gd name="connsiteX3" fmla="*/ 1550019 w 1550019"/>
                <a:gd name="connsiteY3" fmla="*/ 1416205 h 1416205"/>
                <a:gd name="connsiteX4" fmla="*/ 1550019 w 1550019"/>
                <a:gd name="connsiteY4" fmla="*/ 1416205 h 1416205"/>
                <a:gd name="connsiteX0" fmla="*/ 0 w 1550019"/>
                <a:gd name="connsiteY0" fmla="*/ 0 h 1416205"/>
                <a:gd name="connsiteX1" fmla="*/ 869795 w 1550019"/>
                <a:gd name="connsiteY1" fmla="*/ 1182029 h 1416205"/>
                <a:gd name="connsiteX2" fmla="*/ 1550019 w 1550019"/>
                <a:gd name="connsiteY2" fmla="*/ 1416205 h 1416205"/>
                <a:gd name="connsiteX3" fmla="*/ 1550019 w 1550019"/>
                <a:gd name="connsiteY3" fmla="*/ 1416205 h 1416205"/>
                <a:gd name="connsiteX4" fmla="*/ 1550019 w 1550019"/>
                <a:gd name="connsiteY4" fmla="*/ 1416205 h 1416205"/>
                <a:gd name="connsiteX0" fmla="*/ 0 w 1550019"/>
                <a:gd name="connsiteY0" fmla="*/ 0 h 1416205"/>
                <a:gd name="connsiteX1" fmla="*/ 869795 w 1550019"/>
                <a:gd name="connsiteY1" fmla="*/ 1182029 h 1416205"/>
                <a:gd name="connsiteX2" fmla="*/ 1550019 w 1550019"/>
                <a:gd name="connsiteY2" fmla="*/ 1416205 h 1416205"/>
                <a:gd name="connsiteX3" fmla="*/ 1550019 w 1550019"/>
                <a:gd name="connsiteY3" fmla="*/ 1416205 h 1416205"/>
                <a:gd name="connsiteX4" fmla="*/ 1550019 w 1550019"/>
                <a:gd name="connsiteY4" fmla="*/ 1416205 h 1416205"/>
                <a:gd name="connsiteX0" fmla="*/ 0 w 1550019"/>
                <a:gd name="connsiteY0" fmla="*/ 0 h 1416205"/>
                <a:gd name="connsiteX1" fmla="*/ 869795 w 1550019"/>
                <a:gd name="connsiteY1" fmla="*/ 1182029 h 1416205"/>
                <a:gd name="connsiteX2" fmla="*/ 1550019 w 1550019"/>
                <a:gd name="connsiteY2" fmla="*/ 1416205 h 1416205"/>
                <a:gd name="connsiteX3" fmla="*/ 1550019 w 1550019"/>
                <a:gd name="connsiteY3" fmla="*/ 1416205 h 1416205"/>
                <a:gd name="connsiteX4" fmla="*/ 1550019 w 1550019"/>
                <a:gd name="connsiteY4" fmla="*/ 1416205 h 1416205"/>
                <a:gd name="connsiteX0" fmla="*/ 0 w 1550019"/>
                <a:gd name="connsiteY0" fmla="*/ 0 h 1416205"/>
                <a:gd name="connsiteX1" fmla="*/ 869795 w 1550019"/>
                <a:gd name="connsiteY1" fmla="*/ 1182029 h 1416205"/>
                <a:gd name="connsiteX2" fmla="*/ 1550019 w 1550019"/>
                <a:gd name="connsiteY2" fmla="*/ 1416205 h 1416205"/>
                <a:gd name="connsiteX3" fmla="*/ 1550019 w 1550019"/>
                <a:gd name="connsiteY3" fmla="*/ 1416205 h 1416205"/>
                <a:gd name="connsiteX4" fmla="*/ 1550019 w 1550019"/>
                <a:gd name="connsiteY4" fmla="*/ 1416205 h 1416205"/>
                <a:gd name="connsiteX0" fmla="*/ 0 w 1550019"/>
                <a:gd name="connsiteY0" fmla="*/ 0 h 1416205"/>
                <a:gd name="connsiteX1" fmla="*/ 1550019 w 1550019"/>
                <a:gd name="connsiteY1" fmla="*/ 1416205 h 1416205"/>
                <a:gd name="connsiteX2" fmla="*/ 1550019 w 1550019"/>
                <a:gd name="connsiteY2" fmla="*/ 1416205 h 1416205"/>
                <a:gd name="connsiteX3" fmla="*/ 1550019 w 1550019"/>
                <a:gd name="connsiteY3" fmla="*/ 1416205 h 1416205"/>
                <a:gd name="connsiteX0" fmla="*/ 0 w 1550019"/>
                <a:gd name="connsiteY0" fmla="*/ 0 h 1416205"/>
                <a:gd name="connsiteX1" fmla="*/ 1550019 w 1550019"/>
                <a:gd name="connsiteY1" fmla="*/ 1416205 h 1416205"/>
                <a:gd name="connsiteX2" fmla="*/ 1550019 w 1550019"/>
                <a:gd name="connsiteY2" fmla="*/ 1416205 h 1416205"/>
                <a:gd name="connsiteX3" fmla="*/ 1550019 w 1550019"/>
                <a:gd name="connsiteY3" fmla="*/ 1416205 h 1416205"/>
                <a:gd name="connsiteX0" fmla="*/ 0 w 1550019"/>
                <a:gd name="connsiteY0" fmla="*/ 0 h 1416205"/>
                <a:gd name="connsiteX1" fmla="*/ 1550019 w 1550019"/>
                <a:gd name="connsiteY1" fmla="*/ 1416205 h 1416205"/>
                <a:gd name="connsiteX2" fmla="*/ 1550019 w 1550019"/>
                <a:gd name="connsiteY2" fmla="*/ 1416205 h 1416205"/>
                <a:gd name="connsiteX3" fmla="*/ 1550019 w 1550019"/>
                <a:gd name="connsiteY3" fmla="*/ 1416205 h 1416205"/>
                <a:gd name="connsiteX0" fmla="*/ 0 w 1550019"/>
                <a:gd name="connsiteY0" fmla="*/ 0 h 1416205"/>
                <a:gd name="connsiteX1" fmla="*/ 1550019 w 1550019"/>
                <a:gd name="connsiteY1" fmla="*/ 1416205 h 1416205"/>
                <a:gd name="connsiteX2" fmla="*/ 1550019 w 1550019"/>
                <a:gd name="connsiteY2" fmla="*/ 1416205 h 1416205"/>
                <a:gd name="connsiteX3" fmla="*/ 1550019 w 1550019"/>
                <a:gd name="connsiteY3" fmla="*/ 1416205 h 1416205"/>
                <a:gd name="connsiteX0" fmla="*/ 0 w 1550019"/>
                <a:gd name="connsiteY0" fmla="*/ 0 h 1416205"/>
                <a:gd name="connsiteX1" fmla="*/ 1550019 w 1550019"/>
                <a:gd name="connsiteY1" fmla="*/ 1416205 h 1416205"/>
                <a:gd name="connsiteX2" fmla="*/ 1550019 w 1550019"/>
                <a:gd name="connsiteY2" fmla="*/ 1416205 h 1416205"/>
                <a:gd name="connsiteX3" fmla="*/ 1550019 w 1550019"/>
                <a:gd name="connsiteY3" fmla="*/ 1416205 h 1416205"/>
              </a:gdLst>
              <a:ahLst/>
              <a:cxnLst>
                <a:cxn ang="0">
                  <a:pos x="connsiteX0" y="connsiteY0"/>
                </a:cxn>
                <a:cxn ang="0">
                  <a:pos x="connsiteX1" y="connsiteY1"/>
                </a:cxn>
                <a:cxn ang="0">
                  <a:pos x="connsiteX2" y="connsiteY2"/>
                </a:cxn>
                <a:cxn ang="0">
                  <a:pos x="connsiteX3" y="connsiteY3"/>
                </a:cxn>
              </a:cxnLst>
              <a:rect l="l" t="t" r="r" b="b"/>
              <a:pathLst>
                <a:path w="1550019" h="1416205">
                  <a:moveTo>
                    <a:pt x="0" y="0"/>
                  </a:moveTo>
                  <a:cubicBezTo>
                    <a:pt x="661639" y="929268"/>
                    <a:pt x="1055648" y="1390185"/>
                    <a:pt x="1550019" y="1416205"/>
                  </a:cubicBezTo>
                  <a:lnTo>
                    <a:pt x="1550019" y="1416205"/>
                  </a:lnTo>
                  <a:lnTo>
                    <a:pt x="1550019" y="1416205"/>
                  </a:lnTo>
                </a:path>
              </a:pathLst>
            </a:custGeom>
            <a:noFill/>
            <a:ln w="571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TextBox 6">
            <a:extLst>
              <a:ext uri="{FF2B5EF4-FFF2-40B4-BE49-F238E27FC236}">
                <a16:creationId xmlns:a16="http://schemas.microsoft.com/office/drawing/2014/main" id="{51B2D707-B589-F242-AE2A-5AE8598C8135}"/>
              </a:ext>
            </a:extLst>
          </p:cNvPr>
          <p:cNvSpPr txBox="1"/>
          <p:nvPr/>
        </p:nvSpPr>
        <p:spPr>
          <a:xfrm>
            <a:off x="1203453" y="3529556"/>
            <a:ext cx="2456121" cy="1200329"/>
          </a:xfrm>
          <a:prstGeom prst="rect">
            <a:avLst/>
          </a:prstGeom>
          <a:noFill/>
        </p:spPr>
        <p:txBody>
          <a:bodyPr wrap="none" rtlCol="0">
            <a:spAutoFit/>
          </a:bodyPr>
          <a:lstStyle/>
          <a:p>
            <a:pPr algn="ctr"/>
            <a:r>
              <a:rPr lang="en-US" sz="2400" i="1" dirty="0">
                <a:solidFill>
                  <a:schemeClr val="accent6">
                    <a:lumMod val="75000"/>
                  </a:schemeClr>
                </a:solidFill>
                <a:latin typeface="Symbol" pitchFamily="2" charset="2"/>
              </a:rPr>
              <a:t>n</a:t>
            </a:r>
            <a:r>
              <a:rPr lang="en-US" sz="2400" i="1" baseline="-25000" dirty="0">
                <a:solidFill>
                  <a:schemeClr val="accent6">
                    <a:lumMod val="75000"/>
                  </a:schemeClr>
                </a:solidFill>
              </a:rPr>
              <a:t>o</a:t>
            </a:r>
            <a:r>
              <a:rPr lang="en-US" sz="2400" dirty="0">
                <a:solidFill>
                  <a:schemeClr val="accent6">
                    <a:lumMod val="75000"/>
                  </a:schemeClr>
                </a:solidFill>
              </a:rPr>
              <a:t> = 1.12 PHz</a:t>
            </a:r>
          </a:p>
          <a:p>
            <a:pPr algn="ctr"/>
            <a:r>
              <a:rPr lang="en-US" sz="2400" i="1" dirty="0">
                <a:solidFill>
                  <a:schemeClr val="accent5"/>
                </a:solidFill>
                <a:latin typeface="Times" pitchFamily="2" charset="0"/>
              </a:rPr>
              <a:t>N </a:t>
            </a:r>
            <a:r>
              <a:rPr lang="en-US" sz="2400" dirty="0">
                <a:solidFill>
                  <a:schemeClr val="accent5"/>
                </a:solidFill>
              </a:rPr>
              <a:t>= 1 </a:t>
            </a:r>
          </a:p>
          <a:p>
            <a:pPr algn="ctr"/>
            <a:r>
              <a:rPr lang="en-US" sz="2400" dirty="0">
                <a:latin typeface="Symbol" charset="2"/>
                <a:ea typeface="Symbol" charset="2"/>
                <a:cs typeface="Symbol" charset="2"/>
              </a:rPr>
              <a:t>s</a:t>
            </a:r>
            <a:r>
              <a:rPr lang="en-US" sz="2400" dirty="0"/>
              <a:t> = 1.5 x 10</a:t>
            </a:r>
            <a:r>
              <a:rPr lang="en-US" sz="2400" baseline="30000" dirty="0"/>
              <a:t>-15</a:t>
            </a:r>
            <a:r>
              <a:rPr lang="en-US" sz="2400" dirty="0"/>
              <a:t> </a:t>
            </a:r>
            <a:r>
              <a:rPr lang="en-US" sz="2400" dirty="0">
                <a:latin typeface="Symbol" charset="2"/>
                <a:ea typeface="Symbol" charset="2"/>
                <a:cs typeface="Symbol" charset="2"/>
              </a:rPr>
              <a:t>t</a:t>
            </a:r>
            <a:r>
              <a:rPr lang="en-US" sz="2400" baseline="30000" dirty="0"/>
              <a:t>-1/2</a:t>
            </a:r>
            <a:endParaRPr lang="en-US" sz="2400" dirty="0"/>
          </a:p>
        </p:txBody>
      </p:sp>
      <p:sp>
        <p:nvSpPr>
          <p:cNvPr id="40" name="TextBox 39">
            <a:extLst>
              <a:ext uri="{FF2B5EF4-FFF2-40B4-BE49-F238E27FC236}">
                <a16:creationId xmlns:a16="http://schemas.microsoft.com/office/drawing/2014/main" id="{1FA11322-3BF4-C44D-A910-1242265FEAC7}"/>
              </a:ext>
            </a:extLst>
          </p:cNvPr>
          <p:cNvSpPr txBox="1"/>
          <p:nvPr/>
        </p:nvSpPr>
        <p:spPr>
          <a:xfrm>
            <a:off x="5542238" y="3437090"/>
            <a:ext cx="2473754" cy="1200329"/>
          </a:xfrm>
          <a:prstGeom prst="rect">
            <a:avLst/>
          </a:prstGeom>
          <a:noFill/>
        </p:spPr>
        <p:txBody>
          <a:bodyPr wrap="none" rtlCol="0">
            <a:spAutoFit/>
          </a:bodyPr>
          <a:lstStyle/>
          <a:p>
            <a:pPr algn="ctr"/>
            <a:r>
              <a:rPr lang="en-US" sz="2400" i="1" dirty="0">
                <a:solidFill>
                  <a:schemeClr val="accent6">
                    <a:lumMod val="75000"/>
                  </a:schemeClr>
                </a:solidFill>
                <a:latin typeface="Symbol" pitchFamily="2" charset="2"/>
              </a:rPr>
              <a:t>n</a:t>
            </a:r>
            <a:r>
              <a:rPr lang="en-US" sz="2400" i="1" baseline="-25000" dirty="0">
                <a:solidFill>
                  <a:schemeClr val="accent6">
                    <a:lumMod val="75000"/>
                  </a:schemeClr>
                </a:solidFill>
              </a:rPr>
              <a:t>o</a:t>
            </a:r>
            <a:r>
              <a:rPr lang="en-US" sz="2400" dirty="0">
                <a:solidFill>
                  <a:schemeClr val="accent6">
                    <a:lumMod val="75000"/>
                  </a:schemeClr>
                </a:solidFill>
              </a:rPr>
              <a:t> = 0.518 </a:t>
            </a:r>
            <a:r>
              <a:rPr lang="en-US" sz="2400" dirty="0" err="1">
                <a:solidFill>
                  <a:schemeClr val="accent6">
                    <a:lumMod val="75000"/>
                  </a:schemeClr>
                </a:solidFill>
              </a:rPr>
              <a:t>PHz</a:t>
            </a:r>
            <a:endParaRPr lang="en-US" sz="2400" dirty="0">
              <a:solidFill>
                <a:schemeClr val="accent6">
                  <a:lumMod val="75000"/>
                </a:schemeClr>
              </a:solidFill>
            </a:endParaRPr>
          </a:p>
          <a:p>
            <a:pPr algn="ctr"/>
            <a:r>
              <a:rPr lang="en-US" sz="2400" i="1" dirty="0">
                <a:solidFill>
                  <a:schemeClr val="accent5"/>
                </a:solidFill>
                <a:latin typeface="Times" pitchFamily="2" charset="0"/>
              </a:rPr>
              <a:t>N</a:t>
            </a:r>
            <a:r>
              <a:rPr lang="en-US" sz="2400" dirty="0">
                <a:solidFill>
                  <a:schemeClr val="accent5"/>
                </a:solidFill>
              </a:rPr>
              <a:t> ~ 10</a:t>
            </a:r>
            <a:r>
              <a:rPr lang="en-US" sz="2400" baseline="30000" dirty="0">
                <a:solidFill>
                  <a:schemeClr val="accent5"/>
                </a:solidFill>
              </a:rPr>
              <a:t>4</a:t>
            </a:r>
          </a:p>
          <a:p>
            <a:pPr algn="ctr"/>
            <a:r>
              <a:rPr lang="en-US" sz="2400" dirty="0">
                <a:latin typeface="Symbol" charset="2"/>
                <a:ea typeface="Symbol" charset="2"/>
                <a:cs typeface="Symbol" charset="2"/>
              </a:rPr>
              <a:t>s</a:t>
            </a:r>
            <a:r>
              <a:rPr lang="en-US" sz="2400" dirty="0"/>
              <a:t> = 2-3 x 10</a:t>
            </a:r>
            <a:r>
              <a:rPr lang="en-US" sz="2400" baseline="30000" dirty="0"/>
              <a:t>-16</a:t>
            </a:r>
            <a:r>
              <a:rPr lang="en-US" sz="2400" dirty="0"/>
              <a:t> </a:t>
            </a:r>
            <a:r>
              <a:rPr lang="en-US" sz="2400" dirty="0">
                <a:latin typeface="Symbol" charset="2"/>
                <a:ea typeface="Symbol" charset="2"/>
                <a:cs typeface="Symbol" charset="2"/>
              </a:rPr>
              <a:t>t</a:t>
            </a:r>
            <a:r>
              <a:rPr lang="en-US" sz="2400" baseline="30000" dirty="0"/>
              <a:t>-1/2</a:t>
            </a:r>
          </a:p>
        </p:txBody>
      </p:sp>
      <p:grpSp>
        <p:nvGrpSpPr>
          <p:cNvPr id="41" name="Group 40">
            <a:extLst>
              <a:ext uri="{FF2B5EF4-FFF2-40B4-BE49-F238E27FC236}">
                <a16:creationId xmlns:a16="http://schemas.microsoft.com/office/drawing/2014/main" id="{F03E1E78-5648-FF4A-AB57-32F2739B29D7}"/>
              </a:ext>
            </a:extLst>
          </p:cNvPr>
          <p:cNvGrpSpPr/>
          <p:nvPr/>
        </p:nvGrpSpPr>
        <p:grpSpPr>
          <a:xfrm>
            <a:off x="5759468" y="1771816"/>
            <a:ext cx="1889751" cy="1291657"/>
            <a:chOff x="4694174" y="1132033"/>
            <a:chExt cx="939479" cy="625770"/>
          </a:xfrm>
        </p:grpSpPr>
        <p:grpSp>
          <p:nvGrpSpPr>
            <p:cNvPr id="42" name="Group 41">
              <a:extLst>
                <a:ext uri="{FF2B5EF4-FFF2-40B4-BE49-F238E27FC236}">
                  <a16:creationId xmlns:a16="http://schemas.microsoft.com/office/drawing/2014/main" id="{2E29BF72-2086-994B-A5DE-F1779E6360C2}"/>
                </a:ext>
              </a:extLst>
            </p:cNvPr>
            <p:cNvGrpSpPr/>
            <p:nvPr/>
          </p:nvGrpSpPr>
          <p:grpSpPr>
            <a:xfrm>
              <a:off x="4706185" y="1132033"/>
              <a:ext cx="914357" cy="625770"/>
              <a:chOff x="4706185" y="1108283"/>
              <a:chExt cx="914357" cy="625770"/>
            </a:xfrm>
          </p:grpSpPr>
          <p:sp>
            <p:nvSpPr>
              <p:cNvPr id="55" name="Oval 54">
                <a:extLst>
                  <a:ext uri="{FF2B5EF4-FFF2-40B4-BE49-F238E27FC236}">
                    <a16:creationId xmlns:a16="http://schemas.microsoft.com/office/drawing/2014/main" id="{4E03F65B-2763-AC4B-AF58-534E6B272B34}"/>
                  </a:ext>
                </a:extLst>
              </p:cNvPr>
              <p:cNvSpPr/>
              <p:nvPr/>
            </p:nvSpPr>
            <p:spPr>
              <a:xfrm>
                <a:off x="4706185" y="1112682"/>
                <a:ext cx="73152" cy="6213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6" name="Oval 55">
                <a:extLst>
                  <a:ext uri="{FF2B5EF4-FFF2-40B4-BE49-F238E27FC236}">
                    <a16:creationId xmlns:a16="http://schemas.microsoft.com/office/drawing/2014/main" id="{DDE2A0AF-17AA-9840-BB31-C127CCBA8C95}"/>
                  </a:ext>
                </a:extLst>
              </p:cNvPr>
              <p:cNvSpPr/>
              <p:nvPr/>
            </p:nvSpPr>
            <p:spPr>
              <a:xfrm>
                <a:off x="4811474" y="1166226"/>
                <a:ext cx="73152" cy="51142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7" name="Oval 56">
                <a:extLst>
                  <a:ext uri="{FF2B5EF4-FFF2-40B4-BE49-F238E27FC236}">
                    <a16:creationId xmlns:a16="http://schemas.microsoft.com/office/drawing/2014/main" id="{1F3BB2D0-0C5F-1E4D-9AB2-B48C283D49F8}"/>
                  </a:ext>
                </a:extLst>
              </p:cNvPr>
              <p:cNvSpPr/>
              <p:nvPr/>
            </p:nvSpPr>
            <p:spPr>
              <a:xfrm>
                <a:off x="4918117" y="1202250"/>
                <a:ext cx="73152" cy="43336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8" name="Oval 57">
                <a:extLst>
                  <a:ext uri="{FF2B5EF4-FFF2-40B4-BE49-F238E27FC236}">
                    <a16:creationId xmlns:a16="http://schemas.microsoft.com/office/drawing/2014/main" id="{76ED6E55-7B51-034B-8F38-2D7AD9BB3687}"/>
                  </a:ext>
                </a:extLst>
              </p:cNvPr>
              <p:cNvSpPr/>
              <p:nvPr/>
            </p:nvSpPr>
            <p:spPr>
              <a:xfrm>
                <a:off x="5024760" y="1254468"/>
                <a:ext cx="73152" cy="3344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9" name="Oval 58">
                <a:extLst>
                  <a:ext uri="{FF2B5EF4-FFF2-40B4-BE49-F238E27FC236}">
                    <a16:creationId xmlns:a16="http://schemas.microsoft.com/office/drawing/2014/main" id="{D60D97EA-DA31-2645-BA81-A096D3DD0272}"/>
                  </a:ext>
                </a:extLst>
              </p:cNvPr>
              <p:cNvSpPr/>
              <p:nvPr/>
            </p:nvSpPr>
            <p:spPr>
              <a:xfrm>
                <a:off x="5128062" y="1308886"/>
                <a:ext cx="73152" cy="22436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0" name="Oval 59">
                <a:extLst>
                  <a:ext uri="{FF2B5EF4-FFF2-40B4-BE49-F238E27FC236}">
                    <a16:creationId xmlns:a16="http://schemas.microsoft.com/office/drawing/2014/main" id="{5767B799-02E8-0649-BBAF-5379A019FA52}"/>
                  </a:ext>
                </a:extLst>
              </p:cNvPr>
              <p:cNvSpPr/>
              <p:nvPr/>
            </p:nvSpPr>
            <p:spPr>
              <a:xfrm>
                <a:off x="5232654" y="1255490"/>
                <a:ext cx="73152" cy="3344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1" name="Oval 60">
                <a:extLst>
                  <a:ext uri="{FF2B5EF4-FFF2-40B4-BE49-F238E27FC236}">
                    <a16:creationId xmlns:a16="http://schemas.microsoft.com/office/drawing/2014/main" id="{E3B49E9C-3C5B-0E46-A421-4FC4218BCE26}"/>
                  </a:ext>
                </a:extLst>
              </p:cNvPr>
              <p:cNvSpPr/>
              <p:nvPr/>
            </p:nvSpPr>
            <p:spPr>
              <a:xfrm>
                <a:off x="5333963" y="1202287"/>
                <a:ext cx="73152" cy="43336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Oval 61">
                <a:extLst>
                  <a:ext uri="{FF2B5EF4-FFF2-40B4-BE49-F238E27FC236}">
                    <a16:creationId xmlns:a16="http://schemas.microsoft.com/office/drawing/2014/main" id="{0A7E9332-6B0D-7E40-A3ED-C5685240BB2A}"/>
                  </a:ext>
                </a:extLst>
              </p:cNvPr>
              <p:cNvSpPr/>
              <p:nvPr/>
            </p:nvSpPr>
            <p:spPr>
              <a:xfrm>
                <a:off x="5437468" y="1163624"/>
                <a:ext cx="73152" cy="51142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Oval 62">
                <a:extLst>
                  <a:ext uri="{FF2B5EF4-FFF2-40B4-BE49-F238E27FC236}">
                    <a16:creationId xmlns:a16="http://schemas.microsoft.com/office/drawing/2014/main" id="{FC2DD3CF-846F-A04B-A995-F8EF0C487889}"/>
                  </a:ext>
                </a:extLst>
              </p:cNvPr>
              <p:cNvSpPr/>
              <p:nvPr/>
            </p:nvSpPr>
            <p:spPr>
              <a:xfrm>
                <a:off x="5547390" y="1108283"/>
                <a:ext cx="73152" cy="6213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43" name="Oval 42">
              <a:extLst>
                <a:ext uri="{FF2B5EF4-FFF2-40B4-BE49-F238E27FC236}">
                  <a16:creationId xmlns:a16="http://schemas.microsoft.com/office/drawing/2014/main" id="{924810E0-F168-7F49-8E81-7671E876FB85}"/>
                </a:ext>
              </a:extLst>
            </p:cNvPr>
            <p:cNvSpPr/>
            <p:nvPr/>
          </p:nvSpPr>
          <p:spPr>
            <a:xfrm>
              <a:off x="5126296" y="1355378"/>
              <a:ext cx="72110" cy="721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4" name="Oval 43">
              <a:extLst>
                <a:ext uri="{FF2B5EF4-FFF2-40B4-BE49-F238E27FC236}">
                  <a16:creationId xmlns:a16="http://schemas.microsoft.com/office/drawing/2014/main" id="{F11D1887-11A1-6F46-8367-DB8145FDBC3D}"/>
                </a:ext>
              </a:extLst>
            </p:cNvPr>
            <p:cNvSpPr/>
            <p:nvPr/>
          </p:nvSpPr>
          <p:spPr>
            <a:xfrm>
              <a:off x="5137748" y="1445917"/>
              <a:ext cx="72110" cy="721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5" name="Oval 44">
              <a:extLst>
                <a:ext uri="{FF2B5EF4-FFF2-40B4-BE49-F238E27FC236}">
                  <a16:creationId xmlns:a16="http://schemas.microsoft.com/office/drawing/2014/main" id="{578E7922-E7A9-2548-8280-2A6D9A918AF5}"/>
                </a:ext>
              </a:extLst>
            </p:cNvPr>
            <p:cNvSpPr/>
            <p:nvPr/>
          </p:nvSpPr>
          <p:spPr>
            <a:xfrm>
              <a:off x="5235176" y="1420641"/>
              <a:ext cx="72110" cy="721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Oval 45">
              <a:extLst>
                <a:ext uri="{FF2B5EF4-FFF2-40B4-BE49-F238E27FC236}">
                  <a16:creationId xmlns:a16="http://schemas.microsoft.com/office/drawing/2014/main" id="{5EC08C86-8082-3D4A-8093-FD4D22C22C3C}"/>
                </a:ext>
              </a:extLst>
            </p:cNvPr>
            <p:cNvSpPr/>
            <p:nvPr/>
          </p:nvSpPr>
          <p:spPr>
            <a:xfrm>
              <a:off x="5321650" y="1510770"/>
              <a:ext cx="72110" cy="721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7" name="Oval 46">
              <a:extLst>
                <a:ext uri="{FF2B5EF4-FFF2-40B4-BE49-F238E27FC236}">
                  <a16:creationId xmlns:a16="http://schemas.microsoft.com/office/drawing/2014/main" id="{A6907CDD-843C-A74C-A5FF-49F202A23FBB}"/>
                </a:ext>
              </a:extLst>
            </p:cNvPr>
            <p:cNvSpPr/>
            <p:nvPr/>
          </p:nvSpPr>
          <p:spPr>
            <a:xfrm>
              <a:off x="4936930" y="1311648"/>
              <a:ext cx="72110" cy="721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Oval 47">
              <a:extLst>
                <a:ext uri="{FF2B5EF4-FFF2-40B4-BE49-F238E27FC236}">
                  <a16:creationId xmlns:a16="http://schemas.microsoft.com/office/drawing/2014/main" id="{F63EE312-C500-974C-9556-6BE3FA5EF3DE}"/>
                </a:ext>
              </a:extLst>
            </p:cNvPr>
            <p:cNvSpPr/>
            <p:nvPr/>
          </p:nvSpPr>
          <p:spPr>
            <a:xfrm>
              <a:off x="5020690" y="1336183"/>
              <a:ext cx="72110" cy="721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9" name="Oval 48">
              <a:extLst>
                <a:ext uri="{FF2B5EF4-FFF2-40B4-BE49-F238E27FC236}">
                  <a16:creationId xmlns:a16="http://schemas.microsoft.com/office/drawing/2014/main" id="{443D5D78-A8A3-8F48-B04E-72468F416C52}"/>
                </a:ext>
              </a:extLst>
            </p:cNvPr>
            <p:cNvSpPr/>
            <p:nvPr/>
          </p:nvSpPr>
          <p:spPr>
            <a:xfrm>
              <a:off x="4822257" y="1452342"/>
              <a:ext cx="72110" cy="721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0" name="Oval 49">
              <a:extLst>
                <a:ext uri="{FF2B5EF4-FFF2-40B4-BE49-F238E27FC236}">
                  <a16:creationId xmlns:a16="http://schemas.microsoft.com/office/drawing/2014/main" id="{FA328F60-8194-4543-B70B-4B6D133201E0}"/>
                </a:ext>
              </a:extLst>
            </p:cNvPr>
            <p:cNvSpPr/>
            <p:nvPr/>
          </p:nvSpPr>
          <p:spPr>
            <a:xfrm>
              <a:off x="4694174" y="1416205"/>
              <a:ext cx="72110" cy="721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1" name="Oval 50">
              <a:extLst>
                <a:ext uri="{FF2B5EF4-FFF2-40B4-BE49-F238E27FC236}">
                  <a16:creationId xmlns:a16="http://schemas.microsoft.com/office/drawing/2014/main" id="{3B24FA8F-7F86-F342-80D4-98B1377F8134}"/>
                </a:ext>
              </a:extLst>
            </p:cNvPr>
            <p:cNvSpPr/>
            <p:nvPr/>
          </p:nvSpPr>
          <p:spPr>
            <a:xfrm>
              <a:off x="4723697" y="1344952"/>
              <a:ext cx="72110" cy="721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2" name="Oval 51">
              <a:extLst>
                <a:ext uri="{FF2B5EF4-FFF2-40B4-BE49-F238E27FC236}">
                  <a16:creationId xmlns:a16="http://schemas.microsoft.com/office/drawing/2014/main" id="{E7652C78-4705-B44D-AA8E-98A2C4408DBE}"/>
                </a:ext>
              </a:extLst>
            </p:cNvPr>
            <p:cNvSpPr/>
            <p:nvPr/>
          </p:nvSpPr>
          <p:spPr>
            <a:xfrm>
              <a:off x="5561543" y="1360334"/>
              <a:ext cx="72110" cy="721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3" name="Oval 52">
              <a:extLst>
                <a:ext uri="{FF2B5EF4-FFF2-40B4-BE49-F238E27FC236}">
                  <a16:creationId xmlns:a16="http://schemas.microsoft.com/office/drawing/2014/main" id="{C1F8A884-3310-0E45-B453-525DABDB860C}"/>
                </a:ext>
              </a:extLst>
            </p:cNvPr>
            <p:cNvSpPr/>
            <p:nvPr/>
          </p:nvSpPr>
          <p:spPr>
            <a:xfrm>
              <a:off x="5429773" y="1370300"/>
              <a:ext cx="72110" cy="721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4" name="Oval 53">
              <a:extLst>
                <a:ext uri="{FF2B5EF4-FFF2-40B4-BE49-F238E27FC236}">
                  <a16:creationId xmlns:a16="http://schemas.microsoft.com/office/drawing/2014/main" id="{94C99296-B309-6248-877F-24D87E5ED694}"/>
                </a:ext>
              </a:extLst>
            </p:cNvPr>
            <p:cNvSpPr/>
            <p:nvPr/>
          </p:nvSpPr>
          <p:spPr>
            <a:xfrm>
              <a:off x="5330825" y="1408293"/>
              <a:ext cx="72110" cy="721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67" name="Rectangle 66">
            <a:extLst>
              <a:ext uri="{FF2B5EF4-FFF2-40B4-BE49-F238E27FC236}">
                <a16:creationId xmlns:a16="http://schemas.microsoft.com/office/drawing/2014/main" id="{CEEA88AB-D9C0-DB4E-9D41-E23EDCB0B851}"/>
              </a:ext>
            </a:extLst>
          </p:cNvPr>
          <p:cNvSpPr/>
          <p:nvPr/>
        </p:nvSpPr>
        <p:spPr>
          <a:xfrm>
            <a:off x="1312142" y="1253020"/>
            <a:ext cx="2096921" cy="276999"/>
          </a:xfrm>
          <a:prstGeom prst="rect">
            <a:avLst/>
          </a:prstGeom>
        </p:spPr>
        <p:txBody>
          <a:bodyPr wrap="none">
            <a:spAutoFit/>
          </a:bodyPr>
          <a:lstStyle/>
          <a:p>
            <a:r>
              <a:rPr lang="en-US" sz="1200" i="1" dirty="0"/>
              <a:t>S. Brewer et al. PRL </a:t>
            </a:r>
            <a:r>
              <a:rPr lang="en-US" sz="1200" b="1" i="1" dirty="0"/>
              <a:t>123 </a:t>
            </a:r>
            <a:r>
              <a:rPr lang="en-US" sz="1200" i="1" dirty="0"/>
              <a:t>(2019)</a:t>
            </a:r>
          </a:p>
        </p:txBody>
      </p:sp>
      <p:sp>
        <p:nvSpPr>
          <p:cNvPr id="68" name="Rectangle 67">
            <a:extLst>
              <a:ext uri="{FF2B5EF4-FFF2-40B4-BE49-F238E27FC236}">
                <a16:creationId xmlns:a16="http://schemas.microsoft.com/office/drawing/2014/main" id="{963E71FF-C8C4-5B46-B32A-C1961480DB86}"/>
              </a:ext>
            </a:extLst>
          </p:cNvPr>
          <p:cNvSpPr/>
          <p:nvPr/>
        </p:nvSpPr>
        <p:spPr>
          <a:xfrm>
            <a:off x="5507191" y="1206761"/>
            <a:ext cx="2533066" cy="461665"/>
          </a:xfrm>
          <a:prstGeom prst="rect">
            <a:avLst/>
          </a:prstGeom>
        </p:spPr>
        <p:txBody>
          <a:bodyPr wrap="none">
            <a:spAutoFit/>
          </a:bodyPr>
          <a:lstStyle/>
          <a:p>
            <a:r>
              <a:rPr lang="en-US" sz="1200" i="1" dirty="0"/>
              <a:t>W. McGrew et. al. Nature </a:t>
            </a:r>
            <a:r>
              <a:rPr lang="en-US" sz="1200" b="1" dirty="0"/>
              <a:t>564</a:t>
            </a:r>
            <a:r>
              <a:rPr lang="en-US" sz="1200" dirty="0"/>
              <a:t> </a:t>
            </a:r>
            <a:r>
              <a:rPr lang="en-US" sz="1200" i="1" dirty="0"/>
              <a:t>(2018)</a:t>
            </a:r>
          </a:p>
          <a:p>
            <a:r>
              <a:rPr lang="en-US" sz="1200" i="1" dirty="0"/>
              <a:t>T. Bothwell et al </a:t>
            </a:r>
            <a:r>
              <a:rPr lang="en-US" sz="1200" i="1" dirty="0" err="1"/>
              <a:t>Metrologia</a:t>
            </a:r>
            <a:r>
              <a:rPr lang="en-US" sz="1200" i="1" dirty="0"/>
              <a:t> </a:t>
            </a:r>
            <a:r>
              <a:rPr lang="en-US" sz="1200" b="1" i="1" dirty="0"/>
              <a:t>56</a:t>
            </a:r>
            <a:r>
              <a:rPr lang="en-US" sz="1200" i="1" dirty="0"/>
              <a:t> (2019)</a:t>
            </a:r>
          </a:p>
        </p:txBody>
      </p:sp>
      <p:grpSp>
        <p:nvGrpSpPr>
          <p:cNvPr id="23" name="Group 22">
            <a:extLst>
              <a:ext uri="{FF2B5EF4-FFF2-40B4-BE49-F238E27FC236}">
                <a16:creationId xmlns:a16="http://schemas.microsoft.com/office/drawing/2014/main" id="{D3B815B9-B57B-D08A-6232-96B221614CCC}"/>
              </a:ext>
            </a:extLst>
          </p:cNvPr>
          <p:cNvGrpSpPr/>
          <p:nvPr/>
        </p:nvGrpSpPr>
        <p:grpSpPr>
          <a:xfrm>
            <a:off x="0" y="5283771"/>
            <a:ext cx="9144000" cy="1574229"/>
            <a:chOff x="0" y="5283771"/>
            <a:chExt cx="9144000" cy="1574229"/>
          </a:xfrm>
        </p:grpSpPr>
        <p:sp>
          <p:nvSpPr>
            <p:cNvPr id="64" name="Rectangle 63">
              <a:extLst>
                <a:ext uri="{FF2B5EF4-FFF2-40B4-BE49-F238E27FC236}">
                  <a16:creationId xmlns:a16="http://schemas.microsoft.com/office/drawing/2014/main" id="{707081E2-5BC4-A446-AC23-7F013AEC3588}"/>
                </a:ext>
              </a:extLst>
            </p:cNvPr>
            <p:cNvSpPr/>
            <p:nvPr/>
          </p:nvSpPr>
          <p:spPr>
            <a:xfrm>
              <a:off x="0" y="5283771"/>
              <a:ext cx="9144000" cy="15742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5A76C3D2-9514-C647-9674-D1E380677490}"/>
                </a:ext>
              </a:extLst>
            </p:cNvPr>
            <p:cNvSpPr txBox="1"/>
            <p:nvPr/>
          </p:nvSpPr>
          <p:spPr>
            <a:xfrm>
              <a:off x="6320600" y="6042582"/>
              <a:ext cx="2170081" cy="400110"/>
            </a:xfrm>
            <a:prstGeom prst="rect">
              <a:avLst/>
            </a:prstGeom>
            <a:noFill/>
          </p:spPr>
          <p:txBody>
            <a:bodyPr wrap="none" rtlCol="0">
              <a:spAutoFit/>
            </a:bodyPr>
            <a:lstStyle/>
            <a:p>
              <a:r>
                <a:rPr lang="en-US" sz="2000" b="1" dirty="0">
                  <a:solidFill>
                    <a:srgbClr val="C00000"/>
                  </a:solidFill>
                </a:rPr>
                <a:t>Atomic probe time</a:t>
              </a:r>
            </a:p>
          </p:txBody>
        </p:sp>
        <p:sp>
          <p:nvSpPr>
            <p:cNvPr id="30" name="TextBox 29">
              <a:extLst>
                <a:ext uri="{FF2B5EF4-FFF2-40B4-BE49-F238E27FC236}">
                  <a16:creationId xmlns:a16="http://schemas.microsoft.com/office/drawing/2014/main" id="{5C8F577E-783F-8846-9341-495AC2CD36D2}"/>
                </a:ext>
              </a:extLst>
            </p:cNvPr>
            <p:cNvSpPr txBox="1"/>
            <p:nvPr/>
          </p:nvSpPr>
          <p:spPr>
            <a:xfrm>
              <a:off x="6883090" y="5317195"/>
              <a:ext cx="1749518" cy="400110"/>
            </a:xfrm>
            <a:prstGeom prst="rect">
              <a:avLst/>
            </a:prstGeom>
            <a:noFill/>
          </p:spPr>
          <p:txBody>
            <a:bodyPr wrap="none" rtlCol="0">
              <a:spAutoFit/>
            </a:bodyPr>
            <a:lstStyle/>
            <a:p>
              <a:r>
                <a:rPr lang="en-US" sz="2000" dirty="0"/>
                <a:t>Averaging time</a:t>
              </a:r>
            </a:p>
          </p:txBody>
        </p:sp>
        <p:sp>
          <p:nvSpPr>
            <p:cNvPr id="33" name="TextBox 32">
              <a:extLst>
                <a:ext uri="{FF2B5EF4-FFF2-40B4-BE49-F238E27FC236}">
                  <a16:creationId xmlns:a16="http://schemas.microsoft.com/office/drawing/2014/main" id="{3A975F6F-D6BF-2E49-BF48-5FD5BBA38D80}"/>
                </a:ext>
              </a:extLst>
            </p:cNvPr>
            <p:cNvSpPr txBox="1"/>
            <p:nvPr/>
          </p:nvSpPr>
          <p:spPr>
            <a:xfrm>
              <a:off x="4384847" y="6428220"/>
              <a:ext cx="1052724" cy="400110"/>
            </a:xfrm>
            <a:prstGeom prst="rect">
              <a:avLst/>
            </a:prstGeom>
            <a:noFill/>
          </p:spPr>
          <p:txBody>
            <a:bodyPr wrap="none" rtlCol="0">
              <a:spAutoFit/>
            </a:bodyPr>
            <a:lstStyle/>
            <a:p>
              <a:r>
                <a:rPr lang="en-US" sz="2000" b="1" dirty="0"/>
                <a:t># Atoms</a:t>
              </a:r>
            </a:p>
          </p:txBody>
        </p:sp>
        <p:sp>
          <p:nvSpPr>
            <p:cNvPr id="34" name="TextBox 33">
              <a:extLst>
                <a:ext uri="{FF2B5EF4-FFF2-40B4-BE49-F238E27FC236}">
                  <a16:creationId xmlns:a16="http://schemas.microsoft.com/office/drawing/2014/main" id="{DDE05EA5-2509-3F43-9422-FE964879F645}"/>
                </a:ext>
              </a:extLst>
            </p:cNvPr>
            <p:cNvSpPr txBox="1"/>
            <p:nvPr/>
          </p:nvSpPr>
          <p:spPr>
            <a:xfrm>
              <a:off x="1640214" y="6323904"/>
              <a:ext cx="2319353" cy="400110"/>
            </a:xfrm>
            <a:prstGeom prst="rect">
              <a:avLst/>
            </a:prstGeom>
            <a:noFill/>
          </p:spPr>
          <p:txBody>
            <a:bodyPr wrap="none" rtlCol="0">
              <a:spAutoFit/>
            </a:bodyPr>
            <a:lstStyle/>
            <a:p>
              <a:r>
                <a:rPr lang="en-US" sz="2000" dirty="0"/>
                <a:t>Transition frequency</a:t>
              </a:r>
            </a:p>
          </p:txBody>
        </p:sp>
        <mc:AlternateContent xmlns:mc="http://schemas.openxmlformats.org/markup-compatibility/2006">
          <mc:Choice xmlns:a14="http://schemas.microsoft.com/office/drawing/2010/main" Requires="a14">
            <p:sp>
              <p:nvSpPr>
                <p:cNvPr id="8" name="Rectangle 7">
                  <a:extLst>
                    <a:ext uri="{FF2B5EF4-FFF2-40B4-BE49-F238E27FC236}">
                      <a16:creationId xmlns:a16="http://schemas.microsoft.com/office/drawing/2014/main" id="{BE72F146-4AF5-174C-BDD9-DF59F2F16AA2}"/>
                    </a:ext>
                  </a:extLst>
                </p:cNvPr>
                <p:cNvSpPr/>
                <p:nvPr/>
              </p:nvSpPr>
              <p:spPr>
                <a:xfrm>
                  <a:off x="847981" y="5424762"/>
                  <a:ext cx="4886787" cy="688715"/>
                </a:xfrm>
                <a:prstGeom prst="rect">
                  <a:avLst/>
                </a:prstGeom>
              </p:spPr>
              <p:txBody>
                <a:bodyPr wrap="none">
                  <a:spAutoFit/>
                </a:bodyPr>
                <a:lstStyle/>
                <a:p>
                  <a:r>
                    <a:rPr lang="en-US" sz="3200" dirty="0"/>
                    <a:t>Stability = 1/</a:t>
                  </a:r>
                  <a:r>
                    <a:rPr lang="en-US" sz="3200" dirty="0">
                      <a:latin typeface="Symbol" pitchFamily="2" charset="2"/>
                    </a:rPr>
                    <a:t>s</a:t>
                  </a:r>
                  <a:r>
                    <a:rPr lang="en-US" sz="3200" dirty="0"/>
                    <a:t>  ∝   </a:t>
                  </a:r>
                  <a14:m>
                    <m:oMath xmlns:m="http://schemas.openxmlformats.org/officeDocument/2006/math">
                      <m:sSub>
                        <m:sSubPr>
                          <m:ctrlPr>
                            <a:rPr lang="en-US" sz="3200" i="1" smtClean="0">
                              <a:solidFill>
                                <a:schemeClr val="accent6">
                                  <a:lumMod val="75000"/>
                                </a:schemeClr>
                              </a:solidFill>
                              <a:latin typeface="Cambria Math" panose="02040503050406030204" pitchFamily="18" charset="0"/>
                              <a:ea typeface="Cambria Math" panose="02040503050406030204" pitchFamily="18" charset="0"/>
                            </a:rPr>
                          </m:ctrlPr>
                        </m:sSubPr>
                        <m:e>
                          <m:r>
                            <a:rPr lang="en-US" sz="3200" i="1">
                              <a:solidFill>
                                <a:schemeClr val="accent6">
                                  <a:lumMod val="75000"/>
                                </a:schemeClr>
                              </a:solidFill>
                              <a:latin typeface="Cambria Math" panose="02040503050406030204" pitchFamily="18" charset="0"/>
                              <a:ea typeface="Cambria Math" panose="02040503050406030204" pitchFamily="18" charset="0"/>
                            </a:rPr>
                            <m:t>𝜐</m:t>
                          </m:r>
                        </m:e>
                        <m:sub>
                          <m:r>
                            <a:rPr lang="en-US" sz="3200" i="1">
                              <a:solidFill>
                                <a:schemeClr val="accent6">
                                  <a:lumMod val="75000"/>
                                </a:schemeClr>
                              </a:solidFill>
                              <a:latin typeface="Cambria Math" panose="02040503050406030204" pitchFamily="18" charset="0"/>
                              <a:ea typeface="Cambria Math" panose="02040503050406030204" pitchFamily="18" charset="0"/>
                            </a:rPr>
                            <m:t>0</m:t>
                          </m:r>
                        </m:sub>
                      </m:sSub>
                      <m:rad>
                        <m:radPr>
                          <m:degHide m:val="on"/>
                          <m:ctrlPr>
                            <a:rPr lang="en-US" sz="3200" i="1">
                              <a:latin typeface="Cambria Math" panose="02040503050406030204" pitchFamily="18" charset="0"/>
                              <a:ea typeface="Cambria Math" panose="02040503050406030204" pitchFamily="18" charset="0"/>
                            </a:rPr>
                          </m:ctrlPr>
                        </m:radPr>
                        <m:deg/>
                        <m:e>
                          <m:r>
                            <a:rPr lang="en-US" sz="3200" i="1">
                              <a:latin typeface="Cambria Math" panose="02040503050406030204" pitchFamily="18" charset="0"/>
                              <a:ea typeface="Cambria Math" panose="02040503050406030204" pitchFamily="18" charset="0"/>
                            </a:rPr>
                            <m:t>𝑁</m:t>
                          </m:r>
                          <m:sSub>
                            <m:sSubPr>
                              <m:ctrlPr>
                                <a:rPr lang="en-US" sz="3200" i="1">
                                  <a:solidFill>
                                    <a:srgbClr val="C00000"/>
                                  </a:solidFill>
                                  <a:latin typeface="Cambria Math" panose="02040503050406030204" pitchFamily="18" charset="0"/>
                                  <a:ea typeface="Cambria Math" panose="02040503050406030204" pitchFamily="18" charset="0"/>
                                </a:rPr>
                              </m:ctrlPr>
                            </m:sSubPr>
                            <m:e>
                              <m:r>
                                <a:rPr lang="en-US" sz="3200" i="1">
                                  <a:solidFill>
                                    <a:srgbClr val="C00000"/>
                                  </a:solidFill>
                                  <a:latin typeface="Cambria Math" panose="02040503050406030204" pitchFamily="18" charset="0"/>
                                  <a:ea typeface="Cambria Math" panose="02040503050406030204" pitchFamily="18" charset="0"/>
                                </a:rPr>
                                <m:t>𝑇</m:t>
                              </m:r>
                            </m:e>
                            <m:sub>
                              <m:r>
                                <a:rPr lang="en-US" sz="3200" i="1">
                                  <a:solidFill>
                                    <a:srgbClr val="C00000"/>
                                  </a:solidFill>
                                  <a:latin typeface="Cambria Math" panose="02040503050406030204" pitchFamily="18" charset="0"/>
                                  <a:ea typeface="Cambria Math" panose="02040503050406030204" pitchFamily="18" charset="0"/>
                                </a:rPr>
                                <m:t>𝑝</m:t>
                              </m:r>
                            </m:sub>
                          </m:sSub>
                          <m:r>
                            <a:rPr lang="en-US" sz="3200" i="1">
                              <a:latin typeface="Cambria Math" panose="02040503050406030204" pitchFamily="18" charset="0"/>
                              <a:ea typeface="Cambria Math" panose="02040503050406030204" pitchFamily="18" charset="0"/>
                            </a:rPr>
                            <m:t>𝜏</m:t>
                          </m:r>
                        </m:e>
                      </m:rad>
                    </m:oMath>
                  </a14:m>
                  <a:endParaRPr lang="en-US" sz="3200" dirty="0"/>
                </a:p>
              </p:txBody>
            </p:sp>
          </mc:Choice>
          <mc:Fallback>
            <p:sp>
              <p:nvSpPr>
                <p:cNvPr id="8" name="Rectangle 7">
                  <a:extLst>
                    <a:ext uri="{FF2B5EF4-FFF2-40B4-BE49-F238E27FC236}">
                      <a16:creationId xmlns:a16="http://schemas.microsoft.com/office/drawing/2014/main" id="{BE72F146-4AF5-174C-BDD9-DF59F2F16AA2}"/>
                    </a:ext>
                  </a:extLst>
                </p:cNvPr>
                <p:cNvSpPr>
                  <a:spLocks noRot="1" noChangeAspect="1" noMove="1" noResize="1" noEditPoints="1" noAdjustHandles="1" noChangeArrowheads="1" noChangeShapeType="1" noTextEdit="1"/>
                </p:cNvSpPr>
                <p:nvPr/>
              </p:nvSpPr>
              <p:spPr>
                <a:xfrm>
                  <a:off x="847981" y="5424762"/>
                  <a:ext cx="4886787" cy="688715"/>
                </a:xfrm>
                <a:prstGeom prst="rect">
                  <a:avLst/>
                </a:prstGeom>
                <a:blipFill>
                  <a:blip r:embed="rId3"/>
                  <a:stretch>
                    <a:fillRect l="-3109" t="-9091" b="-20000"/>
                  </a:stretch>
                </a:blipFill>
              </p:spPr>
              <p:txBody>
                <a:bodyPr/>
                <a:lstStyle/>
                <a:p>
                  <a:r>
                    <a:rPr lang="en-US">
                      <a:noFill/>
                    </a:rPr>
                    <a:t> </a:t>
                  </a:r>
                </a:p>
              </p:txBody>
            </p:sp>
          </mc:Fallback>
        </mc:AlternateContent>
        <p:cxnSp>
          <p:nvCxnSpPr>
            <p:cNvPr id="65" name="Straight Arrow Connector 64">
              <a:extLst>
                <a:ext uri="{FF2B5EF4-FFF2-40B4-BE49-F238E27FC236}">
                  <a16:creationId xmlns:a16="http://schemas.microsoft.com/office/drawing/2014/main" id="{F886FDFD-4022-464F-B4DB-ED2A46C36731}"/>
                </a:ext>
              </a:extLst>
            </p:cNvPr>
            <p:cNvCxnSpPr>
              <a:cxnSpLocks/>
            </p:cNvCxnSpPr>
            <p:nvPr/>
          </p:nvCxnSpPr>
          <p:spPr>
            <a:xfrm flipV="1">
              <a:off x="4844929" y="6028497"/>
              <a:ext cx="18899" cy="3730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10B4E9DB-A8D1-F545-8401-EB06D0794B3C}"/>
                </a:ext>
              </a:extLst>
            </p:cNvPr>
            <p:cNvSpPr/>
            <p:nvPr/>
          </p:nvSpPr>
          <p:spPr>
            <a:xfrm>
              <a:off x="5164900" y="6107627"/>
              <a:ext cx="1155700" cy="194908"/>
            </a:xfrm>
            <a:custGeom>
              <a:avLst/>
              <a:gdLst>
                <a:gd name="connsiteX0" fmla="*/ 0 w 1155700"/>
                <a:gd name="connsiteY0" fmla="*/ 0 h 194908"/>
                <a:gd name="connsiteX1" fmla="*/ 660400 w 1155700"/>
                <a:gd name="connsiteY1" fmla="*/ 177800 h 194908"/>
                <a:gd name="connsiteX2" fmla="*/ 1155700 w 1155700"/>
                <a:gd name="connsiteY2" fmla="*/ 177800 h 194908"/>
              </a:gdLst>
              <a:ahLst/>
              <a:cxnLst>
                <a:cxn ang="0">
                  <a:pos x="connsiteX0" y="connsiteY0"/>
                </a:cxn>
                <a:cxn ang="0">
                  <a:pos x="connsiteX1" y="connsiteY1"/>
                </a:cxn>
                <a:cxn ang="0">
                  <a:pos x="connsiteX2" y="connsiteY2"/>
                </a:cxn>
              </a:cxnLst>
              <a:rect l="l" t="t" r="r" b="b"/>
              <a:pathLst>
                <a:path w="1155700" h="194908">
                  <a:moveTo>
                    <a:pt x="0" y="0"/>
                  </a:moveTo>
                  <a:cubicBezTo>
                    <a:pt x="233891" y="74083"/>
                    <a:pt x="467783" y="148167"/>
                    <a:pt x="660400" y="177800"/>
                  </a:cubicBezTo>
                  <a:cubicBezTo>
                    <a:pt x="853017" y="207433"/>
                    <a:pt x="1004358" y="192616"/>
                    <a:pt x="1155700" y="177800"/>
                  </a:cubicBezTo>
                </a:path>
              </a:pathLst>
            </a:custGeom>
            <a:noFill/>
            <a:ln w="28575">
              <a:solidFill>
                <a:srgbClr val="C00000"/>
              </a:solidFill>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Freeform 65">
              <a:extLst>
                <a:ext uri="{FF2B5EF4-FFF2-40B4-BE49-F238E27FC236}">
                  <a16:creationId xmlns:a16="http://schemas.microsoft.com/office/drawing/2014/main" id="{74860C47-A724-214A-89AC-AB062E04FD2E}"/>
                </a:ext>
              </a:extLst>
            </p:cNvPr>
            <p:cNvSpPr/>
            <p:nvPr/>
          </p:nvSpPr>
          <p:spPr>
            <a:xfrm>
              <a:off x="5645132" y="5600322"/>
              <a:ext cx="1168400" cy="266700"/>
            </a:xfrm>
            <a:custGeom>
              <a:avLst/>
              <a:gdLst>
                <a:gd name="connsiteX0" fmla="*/ 0 w 1155700"/>
                <a:gd name="connsiteY0" fmla="*/ 0 h 194908"/>
                <a:gd name="connsiteX1" fmla="*/ 660400 w 1155700"/>
                <a:gd name="connsiteY1" fmla="*/ 177800 h 194908"/>
                <a:gd name="connsiteX2" fmla="*/ 1155700 w 1155700"/>
                <a:gd name="connsiteY2" fmla="*/ 177800 h 194908"/>
                <a:gd name="connsiteX0" fmla="*/ 0 w 1511300"/>
                <a:gd name="connsiteY0" fmla="*/ 241300 h 420550"/>
                <a:gd name="connsiteX1" fmla="*/ 660400 w 1511300"/>
                <a:gd name="connsiteY1" fmla="*/ 419100 h 420550"/>
                <a:gd name="connsiteX2" fmla="*/ 1511300 w 1511300"/>
                <a:gd name="connsiteY2" fmla="*/ 0 h 420550"/>
                <a:gd name="connsiteX0" fmla="*/ 0 w 1511300"/>
                <a:gd name="connsiteY0" fmla="*/ 241300 h 294114"/>
                <a:gd name="connsiteX1" fmla="*/ 736600 w 1511300"/>
                <a:gd name="connsiteY1" fmla="*/ 292100 h 294114"/>
                <a:gd name="connsiteX2" fmla="*/ 1511300 w 1511300"/>
                <a:gd name="connsiteY2" fmla="*/ 0 h 294114"/>
                <a:gd name="connsiteX0" fmla="*/ 0 w 1511300"/>
                <a:gd name="connsiteY0" fmla="*/ 241300 h 241300"/>
                <a:gd name="connsiteX1" fmla="*/ 1511300 w 1511300"/>
                <a:gd name="connsiteY1" fmla="*/ 0 h 2413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Lst>
              <a:ahLst/>
              <a:cxnLst>
                <a:cxn ang="0">
                  <a:pos x="connsiteX0" y="connsiteY0"/>
                </a:cxn>
                <a:cxn ang="0">
                  <a:pos x="connsiteX1" y="connsiteY1"/>
                </a:cxn>
              </a:cxnLst>
              <a:rect l="l" t="t" r="r" b="b"/>
              <a:pathLst>
                <a:path w="1168400" h="266700">
                  <a:moveTo>
                    <a:pt x="0" y="266700"/>
                  </a:moveTo>
                  <a:cubicBezTo>
                    <a:pt x="554567" y="228600"/>
                    <a:pt x="550333" y="317500"/>
                    <a:pt x="1168400" y="0"/>
                  </a:cubicBezTo>
                </a:path>
              </a:pathLst>
            </a:custGeom>
            <a:noFill/>
            <a:ln w="28575">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a:extLst>
                <a:ext uri="{FF2B5EF4-FFF2-40B4-BE49-F238E27FC236}">
                  <a16:creationId xmlns:a16="http://schemas.microsoft.com/office/drawing/2014/main" id="{5D23797A-056F-8648-B2E2-3C9097D40F79}"/>
                </a:ext>
              </a:extLst>
            </p:cNvPr>
            <p:cNvSpPr/>
            <p:nvPr/>
          </p:nvSpPr>
          <p:spPr>
            <a:xfrm rot="16357250" flipH="1">
              <a:off x="3628360" y="5913313"/>
              <a:ext cx="401393" cy="564340"/>
            </a:xfrm>
            <a:custGeom>
              <a:avLst/>
              <a:gdLst>
                <a:gd name="connsiteX0" fmla="*/ 0 w 1155700"/>
                <a:gd name="connsiteY0" fmla="*/ 0 h 194908"/>
                <a:gd name="connsiteX1" fmla="*/ 660400 w 1155700"/>
                <a:gd name="connsiteY1" fmla="*/ 177800 h 194908"/>
                <a:gd name="connsiteX2" fmla="*/ 1155700 w 1155700"/>
                <a:gd name="connsiteY2" fmla="*/ 177800 h 194908"/>
                <a:gd name="connsiteX0" fmla="*/ 0 w 1511300"/>
                <a:gd name="connsiteY0" fmla="*/ 241300 h 420550"/>
                <a:gd name="connsiteX1" fmla="*/ 660400 w 1511300"/>
                <a:gd name="connsiteY1" fmla="*/ 419100 h 420550"/>
                <a:gd name="connsiteX2" fmla="*/ 1511300 w 1511300"/>
                <a:gd name="connsiteY2" fmla="*/ 0 h 420550"/>
                <a:gd name="connsiteX0" fmla="*/ 0 w 1511300"/>
                <a:gd name="connsiteY0" fmla="*/ 241300 h 294114"/>
                <a:gd name="connsiteX1" fmla="*/ 736600 w 1511300"/>
                <a:gd name="connsiteY1" fmla="*/ 292100 h 294114"/>
                <a:gd name="connsiteX2" fmla="*/ 1511300 w 1511300"/>
                <a:gd name="connsiteY2" fmla="*/ 0 h 294114"/>
                <a:gd name="connsiteX0" fmla="*/ 0 w 1511300"/>
                <a:gd name="connsiteY0" fmla="*/ 241300 h 241300"/>
                <a:gd name="connsiteX1" fmla="*/ 1511300 w 1511300"/>
                <a:gd name="connsiteY1" fmla="*/ 0 h 2413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Lst>
              <a:ahLst/>
              <a:cxnLst>
                <a:cxn ang="0">
                  <a:pos x="connsiteX0" y="connsiteY0"/>
                </a:cxn>
                <a:cxn ang="0">
                  <a:pos x="connsiteX1" y="connsiteY1"/>
                </a:cxn>
              </a:cxnLst>
              <a:rect l="l" t="t" r="r" b="b"/>
              <a:pathLst>
                <a:path w="1168400" h="266700">
                  <a:moveTo>
                    <a:pt x="0" y="266700"/>
                  </a:moveTo>
                  <a:cubicBezTo>
                    <a:pt x="861364" y="137626"/>
                    <a:pt x="796444" y="128682"/>
                    <a:pt x="1168400" y="0"/>
                  </a:cubicBezTo>
                </a:path>
              </a:pathLst>
            </a:custGeom>
            <a:noFill/>
            <a:ln w="28575">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a:extLst>
              <a:ext uri="{FF2B5EF4-FFF2-40B4-BE49-F238E27FC236}">
                <a16:creationId xmlns:a16="http://schemas.microsoft.com/office/drawing/2014/main" id="{A3437696-E2B9-43DF-3720-2740C0C9CBFF}"/>
              </a:ext>
            </a:extLst>
          </p:cNvPr>
          <p:cNvSpPr txBox="1"/>
          <p:nvPr/>
        </p:nvSpPr>
        <p:spPr>
          <a:xfrm>
            <a:off x="3538004" y="2784699"/>
            <a:ext cx="2021259" cy="400110"/>
          </a:xfrm>
          <a:prstGeom prst="rect">
            <a:avLst/>
          </a:prstGeom>
          <a:noFill/>
        </p:spPr>
        <p:txBody>
          <a:bodyPr wrap="none" rtlCol="0">
            <a:spAutoFit/>
          </a:bodyPr>
          <a:lstStyle/>
          <a:p>
            <a:r>
              <a:rPr lang="en-US" sz="2000" dirty="0"/>
              <a:t>Accuracies ~ 10</a:t>
            </a:r>
            <a:r>
              <a:rPr lang="en-US" sz="2000" baseline="30000" dirty="0"/>
              <a:t>-18</a:t>
            </a:r>
          </a:p>
        </p:txBody>
      </p:sp>
      <p:grpSp>
        <p:nvGrpSpPr>
          <p:cNvPr id="20" name="Group 19">
            <a:extLst>
              <a:ext uri="{FF2B5EF4-FFF2-40B4-BE49-F238E27FC236}">
                <a16:creationId xmlns:a16="http://schemas.microsoft.com/office/drawing/2014/main" id="{4093C07F-1212-1C51-EE61-4CF0D8CB7BED}"/>
              </a:ext>
            </a:extLst>
          </p:cNvPr>
          <p:cNvGrpSpPr/>
          <p:nvPr/>
        </p:nvGrpSpPr>
        <p:grpSpPr>
          <a:xfrm>
            <a:off x="1520643" y="4698010"/>
            <a:ext cx="6176379" cy="461665"/>
            <a:chOff x="1520643" y="4698010"/>
            <a:chExt cx="6176379" cy="461665"/>
          </a:xfrm>
        </p:grpSpPr>
        <p:sp>
          <p:nvSpPr>
            <p:cNvPr id="11" name="TextBox 10">
              <a:extLst>
                <a:ext uri="{FF2B5EF4-FFF2-40B4-BE49-F238E27FC236}">
                  <a16:creationId xmlns:a16="http://schemas.microsoft.com/office/drawing/2014/main" id="{49CE8EFB-2B21-C826-514D-104F4402FA44}"/>
                </a:ext>
              </a:extLst>
            </p:cNvPr>
            <p:cNvSpPr txBox="1"/>
            <p:nvPr/>
          </p:nvSpPr>
          <p:spPr>
            <a:xfrm>
              <a:off x="6017105" y="4698010"/>
              <a:ext cx="1679917" cy="461665"/>
            </a:xfrm>
            <a:prstGeom prst="rect">
              <a:avLst/>
            </a:prstGeom>
            <a:solidFill>
              <a:schemeClr val="accent4">
                <a:lumMod val="20000"/>
                <a:lumOff val="80000"/>
              </a:schemeClr>
            </a:solidFill>
          </p:spPr>
          <p:txBody>
            <a:bodyPr wrap="square">
              <a:spAutoFit/>
            </a:bodyPr>
            <a:lstStyle/>
            <a:p>
              <a:pPr algn="ctr"/>
              <a:r>
                <a:rPr lang="en-US" sz="2400" i="1" dirty="0" err="1">
                  <a:solidFill>
                    <a:srgbClr val="C00000"/>
                  </a:solidFill>
                  <a:latin typeface="Times" pitchFamily="2" charset="0"/>
                </a:rPr>
                <a:t>T</a:t>
              </a:r>
              <a:r>
                <a:rPr lang="en-US" sz="2400" i="1" baseline="-25000" dirty="0" err="1">
                  <a:solidFill>
                    <a:srgbClr val="C00000"/>
                  </a:solidFill>
                  <a:latin typeface="Times" pitchFamily="2" charset="0"/>
                </a:rPr>
                <a:t>p</a:t>
              </a:r>
              <a:r>
                <a:rPr lang="en-US" sz="2400" dirty="0">
                  <a:solidFill>
                    <a:srgbClr val="C00000"/>
                  </a:solidFill>
                </a:rPr>
                <a:t> = 500 </a:t>
              </a:r>
              <a:r>
                <a:rPr lang="en-US" sz="2400" dirty="0" err="1">
                  <a:solidFill>
                    <a:srgbClr val="C00000"/>
                  </a:solidFill>
                </a:rPr>
                <a:t>ms</a:t>
              </a:r>
              <a:endParaRPr lang="en-US" sz="2400" dirty="0">
                <a:solidFill>
                  <a:srgbClr val="C00000"/>
                </a:solidFill>
              </a:endParaRPr>
            </a:p>
          </p:txBody>
        </p:sp>
        <p:sp>
          <p:nvSpPr>
            <p:cNvPr id="17" name="TextBox 16">
              <a:extLst>
                <a:ext uri="{FF2B5EF4-FFF2-40B4-BE49-F238E27FC236}">
                  <a16:creationId xmlns:a16="http://schemas.microsoft.com/office/drawing/2014/main" id="{AA2980ED-EA46-01E0-18FE-7056F5230751}"/>
                </a:ext>
              </a:extLst>
            </p:cNvPr>
            <p:cNvSpPr txBox="1"/>
            <p:nvPr/>
          </p:nvSpPr>
          <p:spPr>
            <a:xfrm>
              <a:off x="1520643" y="4698010"/>
              <a:ext cx="1679917" cy="461665"/>
            </a:xfrm>
            <a:prstGeom prst="rect">
              <a:avLst/>
            </a:prstGeom>
            <a:solidFill>
              <a:schemeClr val="accent4">
                <a:lumMod val="20000"/>
                <a:lumOff val="80000"/>
              </a:schemeClr>
            </a:solidFill>
          </p:spPr>
          <p:txBody>
            <a:bodyPr wrap="square">
              <a:spAutoFit/>
            </a:bodyPr>
            <a:lstStyle/>
            <a:p>
              <a:pPr algn="ctr"/>
              <a:r>
                <a:rPr lang="en-US" sz="2400" i="1" dirty="0" err="1">
                  <a:solidFill>
                    <a:srgbClr val="C00000"/>
                  </a:solidFill>
                  <a:latin typeface="Times" pitchFamily="2" charset="0"/>
                </a:rPr>
                <a:t>T</a:t>
              </a:r>
              <a:r>
                <a:rPr lang="en-US" sz="2400" i="1" baseline="-25000" dirty="0" err="1">
                  <a:solidFill>
                    <a:srgbClr val="C00000"/>
                  </a:solidFill>
                  <a:latin typeface="Times" pitchFamily="2" charset="0"/>
                </a:rPr>
                <a:t>p</a:t>
              </a:r>
              <a:r>
                <a:rPr lang="en-US" sz="2400" dirty="0">
                  <a:solidFill>
                    <a:srgbClr val="C00000"/>
                  </a:solidFill>
                </a:rPr>
                <a:t> = 150 </a:t>
              </a:r>
              <a:r>
                <a:rPr lang="en-US" sz="2400" dirty="0" err="1">
                  <a:solidFill>
                    <a:srgbClr val="C00000"/>
                  </a:solidFill>
                </a:rPr>
                <a:t>ms</a:t>
              </a:r>
              <a:endParaRPr lang="en-US" sz="2400" dirty="0">
                <a:solidFill>
                  <a:srgbClr val="C00000"/>
                </a:solidFill>
              </a:endParaRPr>
            </a:p>
          </p:txBody>
        </p:sp>
      </p:grpSp>
    </p:spTree>
    <p:extLst>
      <p:ext uri="{BB962C8B-B14F-4D97-AF65-F5344CB8AC3E}">
        <p14:creationId xmlns:p14="http://schemas.microsoft.com/office/powerpoint/2010/main" val="4058302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9FE4365-1635-F59F-705C-9230322F603D}"/>
              </a:ext>
            </a:extLst>
          </p:cNvPr>
          <p:cNvGrpSpPr/>
          <p:nvPr/>
        </p:nvGrpSpPr>
        <p:grpSpPr>
          <a:xfrm>
            <a:off x="3585471" y="1604821"/>
            <a:ext cx="4572000" cy="3188732"/>
            <a:chOff x="3193300" y="1083365"/>
            <a:chExt cx="4572000" cy="3188732"/>
          </a:xfrm>
        </p:grpSpPr>
        <p:cxnSp>
          <p:nvCxnSpPr>
            <p:cNvPr id="5" name="Straight Arrow Connector 4">
              <a:extLst>
                <a:ext uri="{FF2B5EF4-FFF2-40B4-BE49-F238E27FC236}">
                  <a16:creationId xmlns:a16="http://schemas.microsoft.com/office/drawing/2014/main" id="{2A506532-0D7D-1A9B-1DEE-BCAE284ACCD8}"/>
                </a:ext>
              </a:extLst>
            </p:cNvPr>
            <p:cNvCxnSpPr>
              <a:cxnSpLocks/>
            </p:cNvCxnSpPr>
            <p:nvPr/>
          </p:nvCxnSpPr>
          <p:spPr>
            <a:xfrm flipH="1">
              <a:off x="3193300" y="3795134"/>
              <a:ext cx="4572000" cy="0"/>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464752EE-2387-9E4B-5122-69FEC5AFF4C6}"/>
                </a:ext>
              </a:extLst>
            </p:cNvPr>
            <p:cNvCxnSpPr>
              <a:cxnSpLocks/>
              <a:endCxn id="8" idx="0"/>
            </p:cNvCxnSpPr>
            <p:nvPr/>
          </p:nvCxnSpPr>
          <p:spPr>
            <a:xfrm flipV="1">
              <a:off x="5479300" y="1083365"/>
              <a:ext cx="0" cy="2711770"/>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492E344-EC08-5629-290B-5BD6AD93F6E8}"/>
                    </a:ext>
                  </a:extLst>
                </p:cNvPr>
                <p:cNvSpPr txBox="1"/>
                <p:nvPr/>
              </p:nvSpPr>
              <p:spPr>
                <a:xfrm>
                  <a:off x="5208193" y="3902765"/>
                  <a:ext cx="134004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i="1" smtClean="0">
                            <a:latin typeface="Cambria Math" panose="02040503050406030204" pitchFamily="18" charset="0"/>
                            <a:ea typeface="Cambria Math" panose="02040503050406030204" pitchFamily="18" charset="0"/>
                          </a:rPr>
                          <m:t>𝜈</m:t>
                        </m:r>
                        <m:r>
                          <a:rPr lang="en-US" sz="2400" b="0" i="1"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𝜈</m:t>
                            </m:r>
                          </m:e>
                          <m:sub>
                            <m:r>
                              <a:rPr lang="en-US" sz="2400" b="0" i="1" smtClean="0">
                                <a:latin typeface="Cambria Math" panose="02040503050406030204" pitchFamily="18" charset="0"/>
                                <a:ea typeface="Cambria Math" panose="02040503050406030204" pitchFamily="18" charset="0"/>
                              </a:rPr>
                              <m:t>𝑐𝑙𝑜𝑐𝑘</m:t>
                            </m:r>
                          </m:sub>
                        </m:sSub>
                      </m:oMath>
                    </m:oMathPara>
                  </a14:m>
                  <a:endParaRPr lang="en-US" sz="2400" dirty="0"/>
                </a:p>
              </p:txBody>
            </p:sp>
          </mc:Choice>
          <mc:Fallback xmlns="">
            <p:sp>
              <p:nvSpPr>
                <p:cNvPr id="8" name="TextBox 7">
                  <a:extLst>
                    <a:ext uri="{FF2B5EF4-FFF2-40B4-BE49-F238E27FC236}">
                      <a16:creationId xmlns:a16="http://schemas.microsoft.com/office/drawing/2014/main" id="{D6953EE5-686B-F04F-9959-05A79748E281}"/>
                    </a:ext>
                  </a:extLst>
                </p:cNvPr>
                <p:cNvSpPr txBox="1">
                  <a:spLocks noRot="1" noChangeAspect="1" noMove="1" noResize="1" noEditPoints="1" noAdjustHandles="1" noChangeArrowheads="1" noChangeShapeType="1" noTextEdit="1"/>
                </p:cNvSpPr>
                <p:nvPr/>
              </p:nvSpPr>
              <p:spPr>
                <a:xfrm>
                  <a:off x="5208193" y="3902765"/>
                  <a:ext cx="1340047" cy="369332"/>
                </a:xfrm>
                <a:prstGeom prst="rect">
                  <a:avLst/>
                </a:prstGeom>
                <a:blipFill>
                  <a:blip r:embed="rId2"/>
                  <a:stretch>
                    <a:fillRect l="-2830" r="-1887" b="-16667"/>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B5EB6798-95B3-C058-9F87-A10023EFC4BA}"/>
                </a:ext>
              </a:extLst>
            </p:cNvPr>
            <p:cNvPicPr>
              <a:picLocks noChangeAspect="1"/>
            </p:cNvPicPr>
            <p:nvPr/>
          </p:nvPicPr>
          <p:blipFill>
            <a:blip r:embed="rId3"/>
            <a:stretch>
              <a:fillRect/>
            </a:stretch>
          </p:blipFill>
          <p:spPr>
            <a:xfrm>
              <a:off x="3193300" y="1083365"/>
              <a:ext cx="4572000" cy="2819400"/>
            </a:xfrm>
            <a:prstGeom prst="rect">
              <a:avLst/>
            </a:prstGeom>
          </p:spPr>
        </p:pic>
      </p:grpSp>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47183B4B-9355-A820-9279-0834D2603C2E}"/>
                  </a:ext>
                </a:extLst>
              </p:cNvPr>
              <p:cNvSpPr txBox="1"/>
              <p:nvPr/>
            </p:nvSpPr>
            <p:spPr>
              <a:xfrm>
                <a:off x="316491" y="921727"/>
                <a:ext cx="5126609" cy="859531"/>
              </a:xfrm>
              <a:prstGeom prst="rect">
                <a:avLst/>
              </a:prstGeom>
              <a:noFill/>
            </p:spPr>
            <p:txBody>
              <a:bodyPr wrap="square" rtlCol="0">
                <a:spAutoFit/>
              </a:bodyPr>
              <a:lstStyle/>
              <a:p>
                <a:r>
                  <a:rPr lang="en-US" sz="2400" dirty="0"/>
                  <a:t>longer probe, </a:t>
                </a:r>
                <a14:m>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𝑇</m:t>
                        </m:r>
                      </m:e>
                      <m:sub>
                        <m:r>
                          <a:rPr lang="en-US" sz="2400" i="1">
                            <a:solidFill>
                              <a:schemeClr val="tx1"/>
                            </a:solidFill>
                            <a:latin typeface="Cambria Math" panose="02040503050406030204" pitchFamily="18" charset="0"/>
                          </a:rPr>
                          <m:t>𝑝</m:t>
                        </m:r>
                      </m:sub>
                    </m:sSub>
                  </m:oMath>
                </a14:m>
                <a:r>
                  <a:rPr lang="en-US" sz="2400" dirty="0">
                    <a:sym typeface="Wingdings" pitchFamily="2" charset="2"/>
                  </a:rPr>
                  <a:t> (free evolution time)</a:t>
                </a:r>
              </a:p>
              <a:p>
                <a:r>
                  <a:rPr lang="en-US" sz="2400" dirty="0">
                    <a:sym typeface="Wingdings" pitchFamily="2" charset="2"/>
                  </a:rPr>
                  <a:t> better frequency resolution</a:t>
                </a:r>
                <a:endParaRPr lang="en-US" sz="2400" dirty="0"/>
              </a:p>
            </p:txBody>
          </p:sp>
        </mc:Choice>
        <mc:Fallback>
          <p:sp>
            <p:nvSpPr>
              <p:cNvPr id="12" name="TextBox 11">
                <a:extLst>
                  <a:ext uri="{FF2B5EF4-FFF2-40B4-BE49-F238E27FC236}">
                    <a16:creationId xmlns:a16="http://schemas.microsoft.com/office/drawing/2014/main" id="{47183B4B-9355-A820-9279-0834D2603C2E}"/>
                  </a:ext>
                </a:extLst>
              </p:cNvPr>
              <p:cNvSpPr txBox="1">
                <a:spLocks noRot="1" noChangeAspect="1" noMove="1" noResize="1" noEditPoints="1" noAdjustHandles="1" noChangeArrowheads="1" noChangeShapeType="1" noTextEdit="1"/>
              </p:cNvSpPr>
              <p:nvPr/>
            </p:nvSpPr>
            <p:spPr>
              <a:xfrm>
                <a:off x="316491" y="921727"/>
                <a:ext cx="5126609" cy="859531"/>
              </a:xfrm>
              <a:prstGeom prst="rect">
                <a:avLst/>
              </a:prstGeom>
              <a:blipFill>
                <a:blip r:embed="rId4"/>
                <a:stretch>
                  <a:fillRect l="-1728" t="-4348" b="-14493"/>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06CD033F-F073-B4C7-EBD0-61F9454B6F72}"/>
              </a:ext>
            </a:extLst>
          </p:cNvPr>
          <p:cNvSpPr txBox="1"/>
          <p:nvPr/>
        </p:nvSpPr>
        <p:spPr>
          <a:xfrm>
            <a:off x="569596" y="2635852"/>
            <a:ext cx="3534209" cy="461665"/>
          </a:xfrm>
          <a:prstGeom prst="rect">
            <a:avLst/>
          </a:prstGeom>
          <a:noFill/>
        </p:spPr>
        <p:txBody>
          <a:bodyPr wrap="square" rtlCol="0">
            <a:spAutoFit/>
          </a:bodyPr>
          <a:lstStyle/>
          <a:p>
            <a:r>
              <a:rPr lang="en-US" sz="2400" dirty="0"/>
              <a:t>Resolvable clock transition</a:t>
            </a:r>
          </a:p>
        </p:txBody>
      </p:sp>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428B9742-CEBE-FB71-183A-B295E7A6E2AC}"/>
                  </a:ext>
                </a:extLst>
              </p:cNvPr>
              <p:cNvSpPr/>
              <p:nvPr/>
            </p:nvSpPr>
            <p:spPr>
              <a:xfrm>
                <a:off x="7489822" y="2635853"/>
                <a:ext cx="907621" cy="461665"/>
              </a:xfrm>
              <a:prstGeom prst="rect">
                <a:avLst/>
              </a:prstGeom>
            </p:spPr>
            <p:txBody>
              <a:bodyPr wrap="none">
                <a:spAutoFit/>
              </a:bodyPr>
              <a:lstStyle/>
              <a:p>
                <a14:m>
                  <m:oMath xmlns:m="http://schemas.openxmlformats.org/officeDocument/2006/math">
                    <m:r>
                      <a:rPr lang="en-US" sz="2400" b="0" i="1" smtClean="0">
                        <a:solidFill>
                          <a:srgbClr val="5B7EB1"/>
                        </a:solidFill>
                        <a:latin typeface="Cambria Math" panose="02040503050406030204" pitchFamily="18" charset="0"/>
                      </a:rPr>
                      <m:t>10</m:t>
                    </m:r>
                  </m:oMath>
                </a14:m>
                <a:r>
                  <a:rPr lang="en-US" sz="2400" dirty="0">
                    <a:solidFill>
                      <a:srgbClr val="5B7EB1"/>
                    </a:solidFill>
                  </a:rPr>
                  <a:t> Hz</a:t>
                </a:r>
              </a:p>
            </p:txBody>
          </p:sp>
        </mc:Choice>
        <mc:Fallback xmlns="">
          <p:sp>
            <p:nvSpPr>
              <p:cNvPr id="18" name="Rectangle 17">
                <a:extLst>
                  <a:ext uri="{FF2B5EF4-FFF2-40B4-BE49-F238E27FC236}">
                    <a16:creationId xmlns:a16="http://schemas.microsoft.com/office/drawing/2014/main" id="{428B9742-CEBE-FB71-183A-B295E7A6E2AC}"/>
                  </a:ext>
                </a:extLst>
              </p:cNvPr>
              <p:cNvSpPr>
                <a:spLocks noRot="1" noChangeAspect="1" noMove="1" noResize="1" noEditPoints="1" noAdjustHandles="1" noChangeArrowheads="1" noChangeShapeType="1" noTextEdit="1"/>
              </p:cNvSpPr>
              <p:nvPr/>
            </p:nvSpPr>
            <p:spPr>
              <a:xfrm>
                <a:off x="7489822" y="2635853"/>
                <a:ext cx="907621" cy="461665"/>
              </a:xfrm>
              <a:prstGeom prst="rect">
                <a:avLst/>
              </a:prstGeom>
              <a:blipFill>
                <a:blip r:embed="rId5"/>
                <a:stretch>
                  <a:fillRect l="-1370" t="-8108" r="-9589" b="-297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7FA82CB8-F6E5-97FA-728E-7C306BE64FF0}"/>
                  </a:ext>
                </a:extLst>
              </p:cNvPr>
              <p:cNvSpPr/>
              <p:nvPr/>
            </p:nvSpPr>
            <p:spPr>
              <a:xfrm>
                <a:off x="7672590" y="2994586"/>
                <a:ext cx="737702" cy="461665"/>
              </a:xfrm>
              <a:prstGeom prst="rect">
                <a:avLst/>
              </a:prstGeom>
            </p:spPr>
            <p:txBody>
              <a:bodyPr wrap="none">
                <a:spAutoFit/>
              </a:bodyPr>
              <a:lstStyle/>
              <a:p>
                <a14:m>
                  <m:oMath xmlns:m="http://schemas.openxmlformats.org/officeDocument/2006/math">
                    <m:r>
                      <a:rPr lang="en-US" sz="2400" b="0" i="1" smtClean="0">
                        <a:solidFill>
                          <a:srgbClr val="E19C23"/>
                        </a:solidFill>
                        <a:latin typeface="Cambria Math" panose="02040503050406030204" pitchFamily="18" charset="0"/>
                      </a:rPr>
                      <m:t>1</m:t>
                    </m:r>
                  </m:oMath>
                </a14:m>
                <a:r>
                  <a:rPr lang="en-US" sz="2400" dirty="0">
                    <a:solidFill>
                      <a:srgbClr val="E19C23"/>
                    </a:solidFill>
                  </a:rPr>
                  <a:t> Hz</a:t>
                </a:r>
              </a:p>
            </p:txBody>
          </p:sp>
        </mc:Choice>
        <mc:Fallback xmlns="">
          <p:sp>
            <p:nvSpPr>
              <p:cNvPr id="19" name="Rectangle 18">
                <a:extLst>
                  <a:ext uri="{FF2B5EF4-FFF2-40B4-BE49-F238E27FC236}">
                    <a16:creationId xmlns:a16="http://schemas.microsoft.com/office/drawing/2014/main" id="{7FA82CB8-F6E5-97FA-728E-7C306BE64FF0}"/>
                  </a:ext>
                </a:extLst>
              </p:cNvPr>
              <p:cNvSpPr>
                <a:spLocks noRot="1" noChangeAspect="1" noMove="1" noResize="1" noEditPoints="1" noAdjustHandles="1" noChangeArrowheads="1" noChangeShapeType="1" noTextEdit="1"/>
              </p:cNvSpPr>
              <p:nvPr/>
            </p:nvSpPr>
            <p:spPr>
              <a:xfrm>
                <a:off x="7672590" y="2994586"/>
                <a:ext cx="737702" cy="461665"/>
              </a:xfrm>
              <a:prstGeom prst="rect">
                <a:avLst/>
              </a:prstGeom>
              <a:blipFill>
                <a:blip r:embed="rId6"/>
                <a:stretch>
                  <a:fillRect l="-3390" t="-7895" r="-11864"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BF26B901-6888-1ED3-9F15-D0FCFF916D2B}"/>
                  </a:ext>
                </a:extLst>
              </p:cNvPr>
              <p:cNvSpPr/>
              <p:nvPr/>
            </p:nvSpPr>
            <p:spPr>
              <a:xfrm>
                <a:off x="7450929" y="3333049"/>
                <a:ext cx="970137" cy="461665"/>
              </a:xfrm>
              <a:prstGeom prst="rect">
                <a:avLst/>
              </a:prstGeom>
            </p:spPr>
            <p:txBody>
              <a:bodyPr wrap="none">
                <a:spAutoFit/>
              </a:bodyPr>
              <a:lstStyle/>
              <a:p>
                <a14:m>
                  <m:oMath xmlns:m="http://schemas.openxmlformats.org/officeDocument/2006/math">
                    <m:r>
                      <a:rPr lang="en-US" sz="2400" b="0" i="1" smtClean="0">
                        <a:solidFill>
                          <a:srgbClr val="8FB131"/>
                        </a:solidFill>
                        <a:latin typeface="Cambria Math" panose="02040503050406030204" pitchFamily="18" charset="0"/>
                      </a:rPr>
                      <m:t>0.1</m:t>
                    </m:r>
                  </m:oMath>
                </a14:m>
                <a:r>
                  <a:rPr lang="en-US" sz="2400" dirty="0">
                    <a:solidFill>
                      <a:srgbClr val="8FB131"/>
                    </a:solidFill>
                  </a:rPr>
                  <a:t> Hz</a:t>
                </a:r>
              </a:p>
            </p:txBody>
          </p:sp>
        </mc:Choice>
        <mc:Fallback xmlns="">
          <p:sp>
            <p:nvSpPr>
              <p:cNvPr id="20" name="Rectangle 19">
                <a:extLst>
                  <a:ext uri="{FF2B5EF4-FFF2-40B4-BE49-F238E27FC236}">
                    <a16:creationId xmlns:a16="http://schemas.microsoft.com/office/drawing/2014/main" id="{BF26B901-6888-1ED3-9F15-D0FCFF916D2B}"/>
                  </a:ext>
                </a:extLst>
              </p:cNvPr>
              <p:cNvSpPr>
                <a:spLocks noRot="1" noChangeAspect="1" noMove="1" noResize="1" noEditPoints="1" noAdjustHandles="1" noChangeArrowheads="1" noChangeShapeType="1" noTextEdit="1"/>
              </p:cNvSpPr>
              <p:nvPr/>
            </p:nvSpPr>
            <p:spPr>
              <a:xfrm>
                <a:off x="7450929" y="3333049"/>
                <a:ext cx="970137" cy="461665"/>
              </a:xfrm>
              <a:prstGeom prst="rect">
                <a:avLst/>
              </a:prstGeom>
              <a:blipFill>
                <a:blip r:embed="rId7"/>
                <a:stretch>
                  <a:fillRect l="-1299" t="-8108" r="-10390" b="-29730"/>
                </a:stretch>
              </a:blipFill>
            </p:spPr>
            <p:txBody>
              <a:bodyPr/>
              <a:lstStyle/>
              <a:p>
                <a:r>
                  <a:rPr lang="en-US">
                    <a:noFill/>
                  </a:rPr>
                  <a:t> </a:t>
                </a:r>
              </a:p>
            </p:txBody>
          </p:sp>
        </mc:Fallback>
      </mc:AlternateContent>
      <p:cxnSp>
        <p:nvCxnSpPr>
          <p:cNvPr id="21" name="Straight Arrow Connector 20">
            <a:extLst>
              <a:ext uri="{FF2B5EF4-FFF2-40B4-BE49-F238E27FC236}">
                <a16:creationId xmlns:a16="http://schemas.microsoft.com/office/drawing/2014/main" id="{360A1358-7089-EF4A-62DF-EA8F9BA770B9}"/>
              </a:ext>
            </a:extLst>
          </p:cNvPr>
          <p:cNvCxnSpPr>
            <a:cxnSpLocks/>
          </p:cNvCxnSpPr>
          <p:nvPr/>
        </p:nvCxnSpPr>
        <p:spPr>
          <a:xfrm>
            <a:off x="4402056" y="2868824"/>
            <a:ext cx="612673" cy="0"/>
          </a:xfrm>
          <a:prstGeom prst="straightConnector1">
            <a:avLst/>
          </a:prstGeom>
          <a:ln w="38100">
            <a:solidFill>
              <a:srgbClr val="5B7EB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6A1C0B40-145B-C41D-06FF-5E28FDE36396}"/>
              </a:ext>
            </a:extLst>
          </p:cNvPr>
          <p:cNvCxnSpPr>
            <a:cxnSpLocks/>
          </p:cNvCxnSpPr>
          <p:nvPr/>
        </p:nvCxnSpPr>
        <p:spPr>
          <a:xfrm flipH="1" flipV="1">
            <a:off x="6739485" y="2866686"/>
            <a:ext cx="581337" cy="63"/>
          </a:xfrm>
          <a:prstGeom prst="straightConnector1">
            <a:avLst/>
          </a:prstGeom>
          <a:ln w="38100">
            <a:solidFill>
              <a:srgbClr val="5B7EB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98C5B76-898E-19C3-E06B-1E780FE63A4C}"/>
              </a:ext>
            </a:extLst>
          </p:cNvPr>
          <p:cNvCxnSpPr>
            <a:cxnSpLocks/>
          </p:cNvCxnSpPr>
          <p:nvPr/>
        </p:nvCxnSpPr>
        <p:spPr>
          <a:xfrm>
            <a:off x="5320099" y="2875751"/>
            <a:ext cx="306336" cy="0"/>
          </a:xfrm>
          <a:prstGeom prst="straightConnector1">
            <a:avLst/>
          </a:prstGeom>
          <a:ln w="38100">
            <a:solidFill>
              <a:srgbClr val="E19C23"/>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02DEA4E4-3557-1854-BB45-3C614596B096}"/>
              </a:ext>
            </a:extLst>
          </p:cNvPr>
          <p:cNvCxnSpPr>
            <a:cxnSpLocks/>
          </p:cNvCxnSpPr>
          <p:nvPr/>
        </p:nvCxnSpPr>
        <p:spPr>
          <a:xfrm flipH="1">
            <a:off x="6128526" y="2875752"/>
            <a:ext cx="287968" cy="0"/>
          </a:xfrm>
          <a:prstGeom prst="straightConnector1">
            <a:avLst/>
          </a:prstGeom>
          <a:ln w="38100">
            <a:solidFill>
              <a:srgbClr val="E19C23"/>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D41F39A7-9E6A-25EB-0F54-C36320E40FA7}"/>
              </a:ext>
            </a:extLst>
          </p:cNvPr>
          <p:cNvCxnSpPr>
            <a:cxnSpLocks/>
          </p:cNvCxnSpPr>
          <p:nvPr/>
        </p:nvCxnSpPr>
        <p:spPr>
          <a:xfrm>
            <a:off x="5653329" y="2875751"/>
            <a:ext cx="153168" cy="0"/>
          </a:xfrm>
          <a:prstGeom prst="straightConnector1">
            <a:avLst/>
          </a:prstGeom>
          <a:ln w="38100">
            <a:solidFill>
              <a:srgbClr val="8FB13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4A0DE443-71C4-30EF-B8D6-0378A499B266}"/>
              </a:ext>
            </a:extLst>
          </p:cNvPr>
          <p:cNvCxnSpPr>
            <a:cxnSpLocks/>
          </p:cNvCxnSpPr>
          <p:nvPr/>
        </p:nvCxnSpPr>
        <p:spPr>
          <a:xfrm flipH="1">
            <a:off x="5942704" y="2883371"/>
            <a:ext cx="145481" cy="0"/>
          </a:xfrm>
          <a:prstGeom prst="straightConnector1">
            <a:avLst/>
          </a:prstGeom>
          <a:ln w="38100">
            <a:solidFill>
              <a:srgbClr val="8FB131"/>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C2A9B470-F388-AD34-C330-241F1C88EA67}"/>
              </a:ext>
            </a:extLst>
          </p:cNvPr>
          <p:cNvSpPr/>
          <p:nvPr/>
        </p:nvSpPr>
        <p:spPr>
          <a:xfrm>
            <a:off x="0" y="5283771"/>
            <a:ext cx="9144000" cy="15742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BE94C186-E655-22D0-96B9-8011E0C95849}"/>
              </a:ext>
            </a:extLst>
          </p:cNvPr>
          <p:cNvSpPr txBox="1"/>
          <p:nvPr/>
        </p:nvSpPr>
        <p:spPr>
          <a:xfrm>
            <a:off x="6320600" y="6042582"/>
            <a:ext cx="2170081" cy="400110"/>
          </a:xfrm>
          <a:prstGeom prst="rect">
            <a:avLst/>
          </a:prstGeom>
          <a:noFill/>
        </p:spPr>
        <p:txBody>
          <a:bodyPr wrap="none" rtlCol="0">
            <a:spAutoFit/>
          </a:bodyPr>
          <a:lstStyle/>
          <a:p>
            <a:r>
              <a:rPr lang="en-US" sz="2000" b="1" dirty="0">
                <a:solidFill>
                  <a:srgbClr val="C00000"/>
                </a:solidFill>
              </a:rPr>
              <a:t>Atomic probe time</a:t>
            </a:r>
          </a:p>
        </p:txBody>
      </p:sp>
      <p:sp>
        <p:nvSpPr>
          <p:cNvPr id="29" name="TextBox 28">
            <a:extLst>
              <a:ext uri="{FF2B5EF4-FFF2-40B4-BE49-F238E27FC236}">
                <a16:creationId xmlns:a16="http://schemas.microsoft.com/office/drawing/2014/main" id="{05DCEA31-EE67-0E7B-0D38-FFAD06FEA259}"/>
              </a:ext>
            </a:extLst>
          </p:cNvPr>
          <p:cNvSpPr txBox="1"/>
          <p:nvPr/>
        </p:nvSpPr>
        <p:spPr>
          <a:xfrm>
            <a:off x="6883090" y="5317195"/>
            <a:ext cx="1749518" cy="400110"/>
          </a:xfrm>
          <a:prstGeom prst="rect">
            <a:avLst/>
          </a:prstGeom>
          <a:noFill/>
        </p:spPr>
        <p:txBody>
          <a:bodyPr wrap="none" rtlCol="0">
            <a:spAutoFit/>
          </a:bodyPr>
          <a:lstStyle/>
          <a:p>
            <a:r>
              <a:rPr lang="en-US" sz="2000" dirty="0"/>
              <a:t>Averaging time</a:t>
            </a:r>
          </a:p>
        </p:txBody>
      </p:sp>
      <p:sp>
        <p:nvSpPr>
          <p:cNvPr id="30" name="TextBox 29">
            <a:extLst>
              <a:ext uri="{FF2B5EF4-FFF2-40B4-BE49-F238E27FC236}">
                <a16:creationId xmlns:a16="http://schemas.microsoft.com/office/drawing/2014/main" id="{31D0362D-528B-6B9C-2E5C-3FD589BA1CF4}"/>
              </a:ext>
            </a:extLst>
          </p:cNvPr>
          <p:cNvSpPr txBox="1"/>
          <p:nvPr/>
        </p:nvSpPr>
        <p:spPr>
          <a:xfrm>
            <a:off x="4384847" y="6428220"/>
            <a:ext cx="1052724" cy="400110"/>
          </a:xfrm>
          <a:prstGeom prst="rect">
            <a:avLst/>
          </a:prstGeom>
          <a:noFill/>
        </p:spPr>
        <p:txBody>
          <a:bodyPr wrap="none" rtlCol="0">
            <a:spAutoFit/>
          </a:bodyPr>
          <a:lstStyle/>
          <a:p>
            <a:r>
              <a:rPr lang="en-US" sz="2000" b="1" dirty="0"/>
              <a:t># Atoms</a:t>
            </a:r>
          </a:p>
        </p:txBody>
      </p:sp>
      <p:sp>
        <p:nvSpPr>
          <p:cNvPr id="31" name="TextBox 30">
            <a:extLst>
              <a:ext uri="{FF2B5EF4-FFF2-40B4-BE49-F238E27FC236}">
                <a16:creationId xmlns:a16="http://schemas.microsoft.com/office/drawing/2014/main" id="{B7EA86DC-1094-0E59-4150-66F89EC29792}"/>
              </a:ext>
            </a:extLst>
          </p:cNvPr>
          <p:cNvSpPr txBox="1"/>
          <p:nvPr/>
        </p:nvSpPr>
        <p:spPr>
          <a:xfrm>
            <a:off x="1640214" y="6323904"/>
            <a:ext cx="2319353" cy="400110"/>
          </a:xfrm>
          <a:prstGeom prst="rect">
            <a:avLst/>
          </a:prstGeom>
          <a:noFill/>
        </p:spPr>
        <p:txBody>
          <a:bodyPr wrap="none" rtlCol="0">
            <a:spAutoFit/>
          </a:bodyPr>
          <a:lstStyle/>
          <a:p>
            <a:r>
              <a:rPr lang="en-US" sz="2000" dirty="0"/>
              <a:t>Transition frequency</a:t>
            </a:r>
          </a:p>
        </p:txBody>
      </p:sp>
      <mc:AlternateContent xmlns:mc="http://schemas.openxmlformats.org/markup-compatibility/2006" xmlns:a14="http://schemas.microsoft.com/office/drawing/2010/main">
        <mc:Choice Requires="a14">
          <p:sp>
            <p:nvSpPr>
              <p:cNvPr id="32" name="Rectangle 31">
                <a:extLst>
                  <a:ext uri="{FF2B5EF4-FFF2-40B4-BE49-F238E27FC236}">
                    <a16:creationId xmlns:a16="http://schemas.microsoft.com/office/drawing/2014/main" id="{5C9D530A-E77B-DC44-9230-8C0B845FB75B}"/>
                  </a:ext>
                </a:extLst>
              </p:cNvPr>
              <p:cNvSpPr/>
              <p:nvPr/>
            </p:nvSpPr>
            <p:spPr>
              <a:xfrm>
                <a:off x="847981" y="5424762"/>
                <a:ext cx="4886787" cy="688715"/>
              </a:xfrm>
              <a:prstGeom prst="rect">
                <a:avLst/>
              </a:prstGeom>
            </p:spPr>
            <p:txBody>
              <a:bodyPr wrap="none">
                <a:spAutoFit/>
              </a:bodyPr>
              <a:lstStyle/>
              <a:p>
                <a:r>
                  <a:rPr lang="en-US" sz="3200" dirty="0"/>
                  <a:t>Stability = 1/</a:t>
                </a:r>
                <a:r>
                  <a:rPr lang="en-US" sz="3200" dirty="0">
                    <a:latin typeface="Symbol" pitchFamily="2" charset="2"/>
                  </a:rPr>
                  <a:t>s</a:t>
                </a:r>
                <a:r>
                  <a:rPr lang="en-US" sz="3200" dirty="0"/>
                  <a:t>  ∝   </a:t>
                </a:r>
                <a14:m>
                  <m:oMath xmlns:m="http://schemas.openxmlformats.org/officeDocument/2006/math">
                    <m:sSub>
                      <m:sSubPr>
                        <m:ctrlPr>
                          <a:rPr lang="en-US" sz="3200" i="1" smtClean="0">
                            <a:solidFill>
                              <a:schemeClr val="accent6">
                                <a:lumMod val="75000"/>
                              </a:schemeClr>
                            </a:solidFill>
                            <a:latin typeface="Cambria Math" panose="02040503050406030204" pitchFamily="18" charset="0"/>
                            <a:ea typeface="Cambria Math" panose="02040503050406030204" pitchFamily="18" charset="0"/>
                          </a:rPr>
                        </m:ctrlPr>
                      </m:sSubPr>
                      <m:e>
                        <m:r>
                          <a:rPr lang="en-US" sz="3200" i="1">
                            <a:solidFill>
                              <a:schemeClr val="accent6">
                                <a:lumMod val="75000"/>
                              </a:schemeClr>
                            </a:solidFill>
                            <a:latin typeface="Cambria Math" panose="02040503050406030204" pitchFamily="18" charset="0"/>
                            <a:ea typeface="Cambria Math" panose="02040503050406030204" pitchFamily="18" charset="0"/>
                          </a:rPr>
                          <m:t>𝜐</m:t>
                        </m:r>
                      </m:e>
                      <m:sub>
                        <m:r>
                          <a:rPr lang="en-US" sz="3200" i="1">
                            <a:solidFill>
                              <a:schemeClr val="accent6">
                                <a:lumMod val="75000"/>
                              </a:schemeClr>
                            </a:solidFill>
                            <a:latin typeface="Cambria Math" panose="02040503050406030204" pitchFamily="18" charset="0"/>
                            <a:ea typeface="Cambria Math" panose="02040503050406030204" pitchFamily="18" charset="0"/>
                          </a:rPr>
                          <m:t>0</m:t>
                        </m:r>
                      </m:sub>
                    </m:sSub>
                    <m:rad>
                      <m:radPr>
                        <m:degHide m:val="on"/>
                        <m:ctrlPr>
                          <a:rPr lang="en-US" sz="3200" i="1">
                            <a:latin typeface="Cambria Math" panose="02040503050406030204" pitchFamily="18" charset="0"/>
                            <a:ea typeface="Cambria Math" panose="02040503050406030204" pitchFamily="18" charset="0"/>
                          </a:rPr>
                        </m:ctrlPr>
                      </m:radPr>
                      <m:deg/>
                      <m:e>
                        <m:r>
                          <a:rPr lang="en-US" sz="3200" i="1">
                            <a:latin typeface="Cambria Math" panose="02040503050406030204" pitchFamily="18" charset="0"/>
                            <a:ea typeface="Cambria Math" panose="02040503050406030204" pitchFamily="18" charset="0"/>
                          </a:rPr>
                          <m:t>𝑁</m:t>
                        </m:r>
                        <m:sSub>
                          <m:sSubPr>
                            <m:ctrlPr>
                              <a:rPr lang="en-US" sz="3200" i="1">
                                <a:solidFill>
                                  <a:srgbClr val="C00000"/>
                                </a:solidFill>
                                <a:latin typeface="Cambria Math" panose="02040503050406030204" pitchFamily="18" charset="0"/>
                                <a:ea typeface="Cambria Math" panose="02040503050406030204" pitchFamily="18" charset="0"/>
                              </a:rPr>
                            </m:ctrlPr>
                          </m:sSubPr>
                          <m:e>
                            <m:r>
                              <a:rPr lang="en-US" sz="3200" i="1">
                                <a:solidFill>
                                  <a:srgbClr val="C00000"/>
                                </a:solidFill>
                                <a:latin typeface="Cambria Math" panose="02040503050406030204" pitchFamily="18" charset="0"/>
                                <a:ea typeface="Cambria Math" panose="02040503050406030204" pitchFamily="18" charset="0"/>
                              </a:rPr>
                              <m:t>𝑇</m:t>
                            </m:r>
                          </m:e>
                          <m:sub>
                            <m:r>
                              <a:rPr lang="en-US" sz="3200" i="1">
                                <a:solidFill>
                                  <a:srgbClr val="C00000"/>
                                </a:solidFill>
                                <a:latin typeface="Cambria Math" panose="02040503050406030204" pitchFamily="18" charset="0"/>
                                <a:ea typeface="Cambria Math" panose="02040503050406030204" pitchFamily="18" charset="0"/>
                              </a:rPr>
                              <m:t>𝑝</m:t>
                            </m:r>
                          </m:sub>
                        </m:sSub>
                        <m:r>
                          <a:rPr lang="en-US" sz="3200" i="1">
                            <a:latin typeface="Cambria Math" panose="02040503050406030204" pitchFamily="18" charset="0"/>
                            <a:ea typeface="Cambria Math" panose="02040503050406030204" pitchFamily="18" charset="0"/>
                          </a:rPr>
                          <m:t>𝜏</m:t>
                        </m:r>
                      </m:e>
                    </m:rad>
                  </m:oMath>
                </a14:m>
                <a:endParaRPr lang="en-US" sz="3200" dirty="0"/>
              </a:p>
            </p:txBody>
          </p:sp>
        </mc:Choice>
        <mc:Fallback xmlns="">
          <p:sp>
            <p:nvSpPr>
              <p:cNvPr id="32" name="Rectangle 31">
                <a:extLst>
                  <a:ext uri="{FF2B5EF4-FFF2-40B4-BE49-F238E27FC236}">
                    <a16:creationId xmlns:a16="http://schemas.microsoft.com/office/drawing/2014/main" id="{5C9D530A-E77B-DC44-9230-8C0B845FB75B}"/>
                  </a:ext>
                </a:extLst>
              </p:cNvPr>
              <p:cNvSpPr>
                <a:spLocks noRot="1" noChangeAspect="1" noMove="1" noResize="1" noEditPoints="1" noAdjustHandles="1" noChangeArrowheads="1" noChangeShapeType="1" noTextEdit="1"/>
              </p:cNvSpPr>
              <p:nvPr/>
            </p:nvSpPr>
            <p:spPr>
              <a:xfrm>
                <a:off x="847981" y="5424762"/>
                <a:ext cx="4886787" cy="688715"/>
              </a:xfrm>
              <a:prstGeom prst="rect">
                <a:avLst/>
              </a:prstGeom>
              <a:blipFill>
                <a:blip r:embed="rId8"/>
                <a:stretch>
                  <a:fillRect l="-3109" t="-9091" b="-20000"/>
                </a:stretch>
              </a:blipFill>
            </p:spPr>
            <p:txBody>
              <a:bodyPr/>
              <a:lstStyle/>
              <a:p>
                <a:r>
                  <a:rPr lang="en-US">
                    <a:noFill/>
                  </a:rPr>
                  <a:t> </a:t>
                </a:r>
              </a:p>
            </p:txBody>
          </p:sp>
        </mc:Fallback>
      </mc:AlternateContent>
      <p:cxnSp>
        <p:nvCxnSpPr>
          <p:cNvPr id="33" name="Straight Arrow Connector 32">
            <a:extLst>
              <a:ext uri="{FF2B5EF4-FFF2-40B4-BE49-F238E27FC236}">
                <a16:creationId xmlns:a16="http://schemas.microsoft.com/office/drawing/2014/main" id="{18EA3E64-0194-E9EA-CFFF-4397ED78B854}"/>
              </a:ext>
            </a:extLst>
          </p:cNvPr>
          <p:cNvCxnSpPr>
            <a:cxnSpLocks/>
          </p:cNvCxnSpPr>
          <p:nvPr/>
        </p:nvCxnSpPr>
        <p:spPr>
          <a:xfrm flipV="1">
            <a:off x="4844929" y="6028497"/>
            <a:ext cx="18899" cy="37306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Freeform 33">
            <a:extLst>
              <a:ext uri="{FF2B5EF4-FFF2-40B4-BE49-F238E27FC236}">
                <a16:creationId xmlns:a16="http://schemas.microsoft.com/office/drawing/2014/main" id="{A0CE2549-06D8-362B-A0E5-A0BC408CF13F}"/>
              </a:ext>
            </a:extLst>
          </p:cNvPr>
          <p:cNvSpPr/>
          <p:nvPr/>
        </p:nvSpPr>
        <p:spPr>
          <a:xfrm>
            <a:off x="5164900" y="6107627"/>
            <a:ext cx="1155700" cy="194908"/>
          </a:xfrm>
          <a:custGeom>
            <a:avLst/>
            <a:gdLst>
              <a:gd name="connsiteX0" fmla="*/ 0 w 1155700"/>
              <a:gd name="connsiteY0" fmla="*/ 0 h 194908"/>
              <a:gd name="connsiteX1" fmla="*/ 660400 w 1155700"/>
              <a:gd name="connsiteY1" fmla="*/ 177800 h 194908"/>
              <a:gd name="connsiteX2" fmla="*/ 1155700 w 1155700"/>
              <a:gd name="connsiteY2" fmla="*/ 177800 h 194908"/>
            </a:gdLst>
            <a:ahLst/>
            <a:cxnLst>
              <a:cxn ang="0">
                <a:pos x="connsiteX0" y="connsiteY0"/>
              </a:cxn>
              <a:cxn ang="0">
                <a:pos x="connsiteX1" y="connsiteY1"/>
              </a:cxn>
              <a:cxn ang="0">
                <a:pos x="connsiteX2" y="connsiteY2"/>
              </a:cxn>
            </a:cxnLst>
            <a:rect l="l" t="t" r="r" b="b"/>
            <a:pathLst>
              <a:path w="1155700" h="194908">
                <a:moveTo>
                  <a:pt x="0" y="0"/>
                </a:moveTo>
                <a:cubicBezTo>
                  <a:pt x="233891" y="74083"/>
                  <a:pt x="467783" y="148167"/>
                  <a:pt x="660400" y="177800"/>
                </a:cubicBezTo>
                <a:cubicBezTo>
                  <a:pt x="853017" y="207433"/>
                  <a:pt x="1004358" y="192616"/>
                  <a:pt x="1155700" y="177800"/>
                </a:cubicBezTo>
              </a:path>
            </a:pathLst>
          </a:custGeom>
          <a:noFill/>
          <a:ln w="28575">
            <a:solidFill>
              <a:srgbClr val="C00000"/>
            </a:solidFill>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a:extLst>
              <a:ext uri="{FF2B5EF4-FFF2-40B4-BE49-F238E27FC236}">
                <a16:creationId xmlns:a16="http://schemas.microsoft.com/office/drawing/2014/main" id="{938B1AF7-8549-0B45-E037-CBBEAA5D2C12}"/>
              </a:ext>
            </a:extLst>
          </p:cNvPr>
          <p:cNvSpPr/>
          <p:nvPr/>
        </p:nvSpPr>
        <p:spPr>
          <a:xfrm>
            <a:off x="5645132" y="5600322"/>
            <a:ext cx="1168400" cy="266700"/>
          </a:xfrm>
          <a:custGeom>
            <a:avLst/>
            <a:gdLst>
              <a:gd name="connsiteX0" fmla="*/ 0 w 1155700"/>
              <a:gd name="connsiteY0" fmla="*/ 0 h 194908"/>
              <a:gd name="connsiteX1" fmla="*/ 660400 w 1155700"/>
              <a:gd name="connsiteY1" fmla="*/ 177800 h 194908"/>
              <a:gd name="connsiteX2" fmla="*/ 1155700 w 1155700"/>
              <a:gd name="connsiteY2" fmla="*/ 177800 h 194908"/>
              <a:gd name="connsiteX0" fmla="*/ 0 w 1511300"/>
              <a:gd name="connsiteY0" fmla="*/ 241300 h 420550"/>
              <a:gd name="connsiteX1" fmla="*/ 660400 w 1511300"/>
              <a:gd name="connsiteY1" fmla="*/ 419100 h 420550"/>
              <a:gd name="connsiteX2" fmla="*/ 1511300 w 1511300"/>
              <a:gd name="connsiteY2" fmla="*/ 0 h 420550"/>
              <a:gd name="connsiteX0" fmla="*/ 0 w 1511300"/>
              <a:gd name="connsiteY0" fmla="*/ 241300 h 294114"/>
              <a:gd name="connsiteX1" fmla="*/ 736600 w 1511300"/>
              <a:gd name="connsiteY1" fmla="*/ 292100 h 294114"/>
              <a:gd name="connsiteX2" fmla="*/ 1511300 w 1511300"/>
              <a:gd name="connsiteY2" fmla="*/ 0 h 294114"/>
              <a:gd name="connsiteX0" fmla="*/ 0 w 1511300"/>
              <a:gd name="connsiteY0" fmla="*/ 241300 h 241300"/>
              <a:gd name="connsiteX1" fmla="*/ 1511300 w 1511300"/>
              <a:gd name="connsiteY1" fmla="*/ 0 h 2413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Lst>
            <a:ahLst/>
            <a:cxnLst>
              <a:cxn ang="0">
                <a:pos x="connsiteX0" y="connsiteY0"/>
              </a:cxn>
              <a:cxn ang="0">
                <a:pos x="connsiteX1" y="connsiteY1"/>
              </a:cxn>
            </a:cxnLst>
            <a:rect l="l" t="t" r="r" b="b"/>
            <a:pathLst>
              <a:path w="1168400" h="266700">
                <a:moveTo>
                  <a:pt x="0" y="266700"/>
                </a:moveTo>
                <a:cubicBezTo>
                  <a:pt x="554567" y="228600"/>
                  <a:pt x="550333" y="317500"/>
                  <a:pt x="1168400" y="0"/>
                </a:cubicBezTo>
              </a:path>
            </a:pathLst>
          </a:custGeom>
          <a:noFill/>
          <a:ln w="28575">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a:extLst>
              <a:ext uri="{FF2B5EF4-FFF2-40B4-BE49-F238E27FC236}">
                <a16:creationId xmlns:a16="http://schemas.microsoft.com/office/drawing/2014/main" id="{8CDA51D9-B5CD-73FA-3F61-4D37CCF34F6D}"/>
              </a:ext>
            </a:extLst>
          </p:cNvPr>
          <p:cNvSpPr/>
          <p:nvPr/>
        </p:nvSpPr>
        <p:spPr>
          <a:xfrm rot="16357250" flipH="1">
            <a:off x="3628360" y="5913313"/>
            <a:ext cx="401393" cy="564340"/>
          </a:xfrm>
          <a:custGeom>
            <a:avLst/>
            <a:gdLst>
              <a:gd name="connsiteX0" fmla="*/ 0 w 1155700"/>
              <a:gd name="connsiteY0" fmla="*/ 0 h 194908"/>
              <a:gd name="connsiteX1" fmla="*/ 660400 w 1155700"/>
              <a:gd name="connsiteY1" fmla="*/ 177800 h 194908"/>
              <a:gd name="connsiteX2" fmla="*/ 1155700 w 1155700"/>
              <a:gd name="connsiteY2" fmla="*/ 177800 h 194908"/>
              <a:gd name="connsiteX0" fmla="*/ 0 w 1511300"/>
              <a:gd name="connsiteY0" fmla="*/ 241300 h 420550"/>
              <a:gd name="connsiteX1" fmla="*/ 660400 w 1511300"/>
              <a:gd name="connsiteY1" fmla="*/ 419100 h 420550"/>
              <a:gd name="connsiteX2" fmla="*/ 1511300 w 1511300"/>
              <a:gd name="connsiteY2" fmla="*/ 0 h 420550"/>
              <a:gd name="connsiteX0" fmla="*/ 0 w 1511300"/>
              <a:gd name="connsiteY0" fmla="*/ 241300 h 294114"/>
              <a:gd name="connsiteX1" fmla="*/ 736600 w 1511300"/>
              <a:gd name="connsiteY1" fmla="*/ 292100 h 294114"/>
              <a:gd name="connsiteX2" fmla="*/ 1511300 w 1511300"/>
              <a:gd name="connsiteY2" fmla="*/ 0 h 294114"/>
              <a:gd name="connsiteX0" fmla="*/ 0 w 1511300"/>
              <a:gd name="connsiteY0" fmla="*/ 241300 h 241300"/>
              <a:gd name="connsiteX1" fmla="*/ 1511300 w 1511300"/>
              <a:gd name="connsiteY1" fmla="*/ 0 h 2413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 name="connsiteX0" fmla="*/ 0 w 1168400"/>
              <a:gd name="connsiteY0" fmla="*/ 266700 h 266700"/>
              <a:gd name="connsiteX1" fmla="*/ 1168400 w 1168400"/>
              <a:gd name="connsiteY1" fmla="*/ 0 h 266700"/>
            </a:gdLst>
            <a:ahLst/>
            <a:cxnLst>
              <a:cxn ang="0">
                <a:pos x="connsiteX0" y="connsiteY0"/>
              </a:cxn>
              <a:cxn ang="0">
                <a:pos x="connsiteX1" y="connsiteY1"/>
              </a:cxn>
            </a:cxnLst>
            <a:rect l="l" t="t" r="r" b="b"/>
            <a:pathLst>
              <a:path w="1168400" h="266700">
                <a:moveTo>
                  <a:pt x="0" y="266700"/>
                </a:moveTo>
                <a:cubicBezTo>
                  <a:pt x="861364" y="137626"/>
                  <a:pt x="796444" y="128682"/>
                  <a:pt x="1168400" y="0"/>
                </a:cubicBezTo>
              </a:path>
            </a:pathLst>
          </a:custGeom>
          <a:noFill/>
          <a:ln w="28575">
            <a:headEnd type="triangl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DD22FFC8-C862-D2EB-5C02-5B765F6F2A5C}"/>
              </a:ext>
            </a:extLst>
          </p:cNvPr>
          <p:cNvSpPr/>
          <p:nvPr/>
        </p:nvSpPr>
        <p:spPr>
          <a:xfrm>
            <a:off x="0" y="1"/>
            <a:ext cx="9144000" cy="58521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Probe time and frequency resolution</a:t>
            </a:r>
          </a:p>
        </p:txBody>
      </p:sp>
    </p:spTree>
    <p:extLst>
      <p:ext uri="{BB962C8B-B14F-4D97-AF65-F5344CB8AC3E}">
        <p14:creationId xmlns:p14="http://schemas.microsoft.com/office/powerpoint/2010/main" val="36012219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Rectangle 178">
            <a:extLst>
              <a:ext uri="{FF2B5EF4-FFF2-40B4-BE49-F238E27FC236}">
                <a16:creationId xmlns:a16="http://schemas.microsoft.com/office/drawing/2014/main" id="{A82B8B4A-F5BD-AB4B-A06F-D33319025729}"/>
              </a:ext>
            </a:extLst>
          </p:cNvPr>
          <p:cNvSpPr/>
          <p:nvPr/>
        </p:nvSpPr>
        <p:spPr>
          <a:xfrm>
            <a:off x="0" y="4251929"/>
            <a:ext cx="9144000" cy="26060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AD0218A5-15FE-5744-821D-8AB604BC9D95}"/>
              </a:ext>
            </a:extLst>
          </p:cNvPr>
          <p:cNvSpPr/>
          <p:nvPr/>
        </p:nvSpPr>
        <p:spPr>
          <a:xfrm>
            <a:off x="1440935" y="5017198"/>
            <a:ext cx="7086155" cy="126758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a:extLst>
              <a:ext uri="{FF2B5EF4-FFF2-40B4-BE49-F238E27FC236}">
                <a16:creationId xmlns:a16="http://schemas.microsoft.com/office/drawing/2014/main" id="{3BEAAEF8-B675-AC46-93B0-4D70F48434E0}"/>
              </a:ext>
            </a:extLst>
          </p:cNvPr>
          <p:cNvSpPr/>
          <p:nvPr/>
        </p:nvSpPr>
        <p:spPr>
          <a:xfrm>
            <a:off x="0" y="1"/>
            <a:ext cx="9144000" cy="58521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Atomic clocks and laser atom decoherence</a:t>
            </a:r>
          </a:p>
        </p:txBody>
      </p:sp>
      <p:cxnSp>
        <p:nvCxnSpPr>
          <p:cNvPr id="139" name="Connector: Elbow 47">
            <a:extLst>
              <a:ext uri="{FF2B5EF4-FFF2-40B4-BE49-F238E27FC236}">
                <a16:creationId xmlns:a16="http://schemas.microsoft.com/office/drawing/2014/main" id="{CEB55DB2-8D21-0F49-ABF7-93D054B75882}"/>
              </a:ext>
            </a:extLst>
          </p:cNvPr>
          <p:cNvCxnSpPr>
            <a:cxnSpLocks/>
            <a:stCxn id="140" idx="3"/>
            <a:endCxn id="144" idx="1"/>
          </p:cNvCxnSpPr>
          <p:nvPr/>
        </p:nvCxnSpPr>
        <p:spPr>
          <a:xfrm>
            <a:off x="2812189" y="3236298"/>
            <a:ext cx="4768123" cy="1246"/>
          </a:xfrm>
          <a:prstGeom prst="bentConnector3">
            <a:avLst>
              <a:gd name="adj1" fmla="val 50000"/>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0" name="Rectangle 139">
            <a:extLst>
              <a:ext uri="{FF2B5EF4-FFF2-40B4-BE49-F238E27FC236}">
                <a16:creationId xmlns:a16="http://schemas.microsoft.com/office/drawing/2014/main" id="{1BF1EC60-C506-104D-BAC3-1B057F4761A6}"/>
              </a:ext>
            </a:extLst>
          </p:cNvPr>
          <p:cNvSpPr/>
          <p:nvPr/>
        </p:nvSpPr>
        <p:spPr>
          <a:xfrm>
            <a:off x="1759859" y="2980434"/>
            <a:ext cx="1052330" cy="5117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LASER</a:t>
            </a:r>
          </a:p>
        </p:txBody>
      </p:sp>
      <p:cxnSp>
        <p:nvCxnSpPr>
          <p:cNvPr id="141" name="Connector: Elbow 47">
            <a:extLst>
              <a:ext uri="{FF2B5EF4-FFF2-40B4-BE49-F238E27FC236}">
                <a16:creationId xmlns:a16="http://schemas.microsoft.com/office/drawing/2014/main" id="{AF0C1247-43BC-3B41-AE11-8BD1C441BB78}"/>
              </a:ext>
            </a:extLst>
          </p:cNvPr>
          <p:cNvCxnSpPr>
            <a:cxnSpLocks/>
            <a:stCxn id="140" idx="3"/>
            <a:endCxn id="60" idx="2"/>
          </p:cNvCxnSpPr>
          <p:nvPr/>
        </p:nvCxnSpPr>
        <p:spPr>
          <a:xfrm flipV="1">
            <a:off x="2812189" y="2006235"/>
            <a:ext cx="4006861" cy="1230063"/>
          </a:xfrm>
          <a:prstGeom prst="bentConnector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EAD0331F-2C58-CE4C-9F38-7E4C37D0BAB9}"/>
              </a:ext>
            </a:extLst>
          </p:cNvPr>
          <p:cNvSpPr txBox="1"/>
          <p:nvPr/>
        </p:nvSpPr>
        <p:spPr>
          <a:xfrm>
            <a:off x="5072872" y="3051631"/>
            <a:ext cx="1320490" cy="369332"/>
          </a:xfrm>
          <a:prstGeom prst="rect">
            <a:avLst/>
          </a:prstGeom>
          <a:solidFill>
            <a:schemeClr val="tx1"/>
          </a:solidFill>
        </p:spPr>
        <p:txBody>
          <a:bodyPr wrap="none" rtlCol="0">
            <a:spAutoFit/>
          </a:bodyPr>
          <a:lstStyle/>
          <a:p>
            <a:r>
              <a:rPr lang="en-US" dirty="0">
                <a:solidFill>
                  <a:schemeClr val="bg1"/>
                </a:solidFill>
              </a:rPr>
              <a:t>Freq. shifter</a:t>
            </a:r>
          </a:p>
        </p:txBody>
      </p:sp>
      <p:cxnSp>
        <p:nvCxnSpPr>
          <p:cNvPr id="143" name="Connector: Elbow 66">
            <a:extLst>
              <a:ext uri="{FF2B5EF4-FFF2-40B4-BE49-F238E27FC236}">
                <a16:creationId xmlns:a16="http://schemas.microsoft.com/office/drawing/2014/main" id="{3C1094FD-075D-904E-82B9-C443E7469DF9}"/>
              </a:ext>
            </a:extLst>
          </p:cNvPr>
          <p:cNvCxnSpPr>
            <a:cxnSpLocks/>
            <a:stCxn id="60" idx="1"/>
            <a:endCxn id="142" idx="0"/>
          </p:cNvCxnSpPr>
          <p:nvPr/>
        </p:nvCxnSpPr>
        <p:spPr>
          <a:xfrm rot="10800000" flipV="1">
            <a:off x="5733117" y="1473871"/>
            <a:ext cx="590990" cy="1577760"/>
          </a:xfrm>
          <a:prstGeom prst="bentConnector2">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44" name="TextBox 143">
            <a:extLst>
              <a:ext uri="{FF2B5EF4-FFF2-40B4-BE49-F238E27FC236}">
                <a16:creationId xmlns:a16="http://schemas.microsoft.com/office/drawing/2014/main" id="{764B2D26-4CE2-E341-89D9-55369949877F}"/>
              </a:ext>
            </a:extLst>
          </p:cNvPr>
          <p:cNvSpPr txBox="1"/>
          <p:nvPr/>
        </p:nvSpPr>
        <p:spPr>
          <a:xfrm>
            <a:off x="7580312" y="2775879"/>
            <a:ext cx="1347788" cy="923330"/>
          </a:xfrm>
          <a:prstGeom prst="rect">
            <a:avLst/>
          </a:prstGeom>
          <a:noFill/>
        </p:spPr>
        <p:txBody>
          <a:bodyPr wrap="square" rtlCol="0">
            <a:spAutoFit/>
          </a:bodyPr>
          <a:lstStyle/>
          <a:p>
            <a:pPr algn="ctr"/>
            <a:r>
              <a:rPr lang="en-US" dirty="0"/>
              <a:t>Atom corrected signal</a:t>
            </a:r>
          </a:p>
        </p:txBody>
      </p:sp>
      <p:grpSp>
        <p:nvGrpSpPr>
          <p:cNvPr id="145" name="Group 144">
            <a:extLst>
              <a:ext uri="{FF2B5EF4-FFF2-40B4-BE49-F238E27FC236}">
                <a16:creationId xmlns:a16="http://schemas.microsoft.com/office/drawing/2014/main" id="{5996C12E-1D2C-2745-BA80-4C6D7C8C4C91}"/>
              </a:ext>
            </a:extLst>
          </p:cNvPr>
          <p:cNvGrpSpPr/>
          <p:nvPr/>
        </p:nvGrpSpPr>
        <p:grpSpPr>
          <a:xfrm rot="1687405">
            <a:off x="3069416" y="2662567"/>
            <a:ext cx="1565065" cy="1032322"/>
            <a:chOff x="2355766" y="1320193"/>
            <a:chExt cx="1236846" cy="801384"/>
          </a:xfrm>
        </p:grpSpPr>
        <p:pic>
          <p:nvPicPr>
            <p:cNvPr id="146" name="Picture 145">
              <a:extLst>
                <a:ext uri="{FF2B5EF4-FFF2-40B4-BE49-F238E27FC236}">
                  <a16:creationId xmlns:a16="http://schemas.microsoft.com/office/drawing/2014/main" id="{FD0E19A9-87B9-0F43-A376-80A3C11935F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609922" y="1320193"/>
              <a:ext cx="982690" cy="801384"/>
            </a:xfrm>
            <a:prstGeom prst="rect">
              <a:avLst/>
            </a:prstGeom>
          </p:spPr>
        </p:pic>
        <p:sp>
          <p:nvSpPr>
            <p:cNvPr id="147" name="Rectangle 146">
              <a:extLst>
                <a:ext uri="{FF2B5EF4-FFF2-40B4-BE49-F238E27FC236}">
                  <a16:creationId xmlns:a16="http://schemas.microsoft.com/office/drawing/2014/main" id="{B40B6CED-F856-BA41-8309-8642039577CC}"/>
                </a:ext>
              </a:extLst>
            </p:cNvPr>
            <p:cNvSpPr/>
            <p:nvPr/>
          </p:nvSpPr>
          <p:spPr>
            <a:xfrm rot="20279254">
              <a:off x="2355766" y="1359268"/>
              <a:ext cx="826072" cy="929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cxnSp>
        <p:nvCxnSpPr>
          <p:cNvPr id="173" name="Straight Connector 172">
            <a:extLst>
              <a:ext uri="{FF2B5EF4-FFF2-40B4-BE49-F238E27FC236}">
                <a16:creationId xmlns:a16="http://schemas.microsoft.com/office/drawing/2014/main" id="{703705BB-2217-0C42-8DE2-B5D43CC06C37}"/>
              </a:ext>
            </a:extLst>
          </p:cNvPr>
          <p:cNvCxnSpPr>
            <a:cxnSpLocks/>
          </p:cNvCxnSpPr>
          <p:nvPr/>
        </p:nvCxnSpPr>
        <p:spPr>
          <a:xfrm flipV="1">
            <a:off x="6564613" y="2993134"/>
            <a:ext cx="531426" cy="486329"/>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pic>
        <p:nvPicPr>
          <p:cNvPr id="174" name="Picture 173">
            <a:extLst>
              <a:ext uri="{FF2B5EF4-FFF2-40B4-BE49-F238E27FC236}">
                <a16:creationId xmlns:a16="http://schemas.microsoft.com/office/drawing/2014/main" id="{9F646452-27BF-AD40-BB81-8EB40C600900}"/>
              </a:ext>
            </a:extLst>
          </p:cNvPr>
          <p:cNvPicPr>
            <a:picLocks noChangeAspect="1"/>
          </p:cNvPicPr>
          <p:nvPr/>
        </p:nvPicPr>
        <p:blipFill>
          <a:blip r:embed="rId4"/>
          <a:stretch>
            <a:fillRect/>
          </a:stretch>
        </p:blipFill>
        <p:spPr>
          <a:xfrm rot="10800000">
            <a:off x="5184587" y="1970621"/>
            <a:ext cx="1097060" cy="709268"/>
          </a:xfrm>
          <a:prstGeom prst="rect">
            <a:avLst/>
          </a:prstGeom>
          <a:solidFill>
            <a:schemeClr val="bg1"/>
          </a:solidFill>
          <a:ln>
            <a:solidFill>
              <a:schemeClr val="tx1"/>
            </a:solidFill>
          </a:ln>
        </p:spPr>
      </p:pic>
      <p:sp>
        <p:nvSpPr>
          <p:cNvPr id="176" name="Oval 175">
            <a:extLst>
              <a:ext uri="{FF2B5EF4-FFF2-40B4-BE49-F238E27FC236}">
                <a16:creationId xmlns:a16="http://schemas.microsoft.com/office/drawing/2014/main" id="{80168887-EA81-2646-BB79-5738F915DCFF}"/>
              </a:ext>
            </a:extLst>
          </p:cNvPr>
          <p:cNvSpPr/>
          <p:nvPr/>
        </p:nvSpPr>
        <p:spPr>
          <a:xfrm>
            <a:off x="3936197" y="3562985"/>
            <a:ext cx="102403" cy="789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7" name="Connector: Elbow 62">
            <a:extLst>
              <a:ext uri="{FF2B5EF4-FFF2-40B4-BE49-F238E27FC236}">
                <a16:creationId xmlns:a16="http://schemas.microsoft.com/office/drawing/2014/main" id="{CE6C8CB0-7FCA-1C43-AB69-D4CC8A2D401C}"/>
              </a:ext>
            </a:extLst>
          </p:cNvPr>
          <p:cNvCxnSpPr>
            <a:cxnSpLocks/>
            <a:stCxn id="176" idx="3"/>
            <a:endCxn id="140" idx="2"/>
          </p:cNvCxnSpPr>
          <p:nvPr/>
        </p:nvCxnSpPr>
        <p:spPr>
          <a:xfrm rot="5400000" flipH="1">
            <a:off x="3049493" y="2728693"/>
            <a:ext cx="138232" cy="1665170"/>
          </a:xfrm>
          <a:prstGeom prst="bentConnector3">
            <a:avLst>
              <a:gd name="adj1" fmla="val -173741"/>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pic>
        <p:nvPicPr>
          <p:cNvPr id="190" name="Picture 189">
            <a:extLst>
              <a:ext uri="{FF2B5EF4-FFF2-40B4-BE49-F238E27FC236}">
                <a16:creationId xmlns:a16="http://schemas.microsoft.com/office/drawing/2014/main" id="{4C266A73-B313-4644-AA59-EAF2B23BD9B1}"/>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2765838" y="3689847"/>
            <a:ext cx="628871" cy="406575"/>
          </a:xfrm>
          <a:prstGeom prst="rect">
            <a:avLst/>
          </a:prstGeom>
          <a:solidFill>
            <a:schemeClr val="bg1"/>
          </a:solidFill>
          <a:ln>
            <a:solidFill>
              <a:schemeClr val="tx1"/>
            </a:solidFill>
          </a:ln>
        </p:spPr>
      </p:pic>
      <p:pic>
        <p:nvPicPr>
          <p:cNvPr id="60" name="Picture 2" descr="https://external-preview.redd.it/8WwgF4ahsAWcwVkb8f3bsVckKq9aBEEivFB80bKTNws.png?width=640&amp;crop=smart&amp;auto=webp&amp;s=a2be535a7bdd9eb4bcc1aa27be916e2814c11caa">
            <a:extLst>
              <a:ext uri="{FF2B5EF4-FFF2-40B4-BE49-F238E27FC236}">
                <a16:creationId xmlns:a16="http://schemas.microsoft.com/office/drawing/2014/main" id="{146C7C8C-862D-3E41-B8DB-9DD007A18C04}"/>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324107" y="941507"/>
            <a:ext cx="989886" cy="1064728"/>
          </a:xfrm>
          <a:prstGeom prst="rect">
            <a:avLst/>
          </a:prstGeom>
          <a:noFill/>
          <a:extLst>
            <a:ext uri="{909E8E84-426E-40DD-AFC4-6F175D3DCCD1}">
              <a14:hiddenFill xmlns:a14="http://schemas.microsoft.com/office/drawing/2010/main">
                <a:solidFill>
                  <a:srgbClr val="FFFFFF"/>
                </a:solidFill>
              </a14:hiddenFill>
            </a:ext>
          </a:extLst>
        </p:spPr>
      </p:pic>
      <p:cxnSp>
        <p:nvCxnSpPr>
          <p:cNvPr id="29" name="Straight Connector 28">
            <a:extLst>
              <a:ext uri="{FF2B5EF4-FFF2-40B4-BE49-F238E27FC236}">
                <a16:creationId xmlns:a16="http://schemas.microsoft.com/office/drawing/2014/main" id="{A2D8B59C-1179-BC46-A15B-283A610D2F68}"/>
              </a:ext>
            </a:extLst>
          </p:cNvPr>
          <p:cNvCxnSpPr>
            <a:cxnSpLocks/>
          </p:cNvCxnSpPr>
          <p:nvPr/>
        </p:nvCxnSpPr>
        <p:spPr>
          <a:xfrm flipH="1">
            <a:off x="1307962" y="5690179"/>
            <a:ext cx="7132320" cy="798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F2F0BD11-D59F-4F47-8F4E-688B735721EF}"/>
                  </a:ext>
                </a:extLst>
              </p:cNvPr>
              <p:cNvSpPr txBox="1"/>
              <p:nvPr/>
            </p:nvSpPr>
            <p:spPr>
              <a:xfrm>
                <a:off x="531801" y="5569289"/>
                <a:ext cx="64286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m:t>
                          </m:r>
                        </m:e>
                        <m:sub>
                          <m:r>
                            <a:rPr lang="en-US" b="0" i="1" smtClean="0">
                              <a:latin typeface="Cambria Math" panose="02040503050406030204" pitchFamily="18" charset="0"/>
                              <a:ea typeface="Cambria Math" panose="02040503050406030204" pitchFamily="18" charset="0"/>
                            </a:rPr>
                            <m:t>𝑐𝑙𝑜𝑐𝑘</m:t>
                          </m:r>
                        </m:sub>
                      </m:sSub>
                    </m:oMath>
                  </m:oMathPara>
                </a14:m>
                <a:endParaRPr lang="en-US" dirty="0"/>
              </a:p>
            </p:txBody>
          </p:sp>
        </mc:Choice>
        <mc:Fallback xmlns="">
          <p:sp>
            <p:nvSpPr>
              <p:cNvPr id="31" name="TextBox 30">
                <a:extLst>
                  <a:ext uri="{FF2B5EF4-FFF2-40B4-BE49-F238E27FC236}">
                    <a16:creationId xmlns:a16="http://schemas.microsoft.com/office/drawing/2014/main" id="{F2F0BD11-D59F-4F47-8F4E-688B735721EF}"/>
                  </a:ext>
                </a:extLst>
              </p:cNvPr>
              <p:cNvSpPr txBox="1">
                <a:spLocks noRot="1" noChangeAspect="1" noMove="1" noResize="1" noEditPoints="1" noAdjustHandles="1" noChangeArrowheads="1" noChangeShapeType="1" noTextEdit="1"/>
              </p:cNvSpPr>
              <p:nvPr/>
            </p:nvSpPr>
            <p:spPr>
              <a:xfrm>
                <a:off x="531801" y="5569289"/>
                <a:ext cx="642868" cy="276999"/>
              </a:xfrm>
              <a:prstGeom prst="rect">
                <a:avLst/>
              </a:prstGeom>
              <a:blipFill>
                <a:blip r:embed="rId6"/>
                <a:stretch>
                  <a:fillRect l="-9615" r="-1923" b="-21739"/>
                </a:stretch>
              </a:blipFill>
            </p:spPr>
            <p:txBody>
              <a:bodyPr/>
              <a:lstStyle/>
              <a:p>
                <a:r>
                  <a:rPr lang="en-US">
                    <a:noFill/>
                  </a:rPr>
                  <a:t> </a:t>
                </a:r>
              </a:p>
            </p:txBody>
          </p:sp>
        </mc:Fallback>
      </mc:AlternateContent>
      <p:pic>
        <p:nvPicPr>
          <p:cNvPr id="33" name="Picture 32">
            <a:extLst>
              <a:ext uri="{FF2B5EF4-FFF2-40B4-BE49-F238E27FC236}">
                <a16:creationId xmlns:a16="http://schemas.microsoft.com/office/drawing/2014/main" id="{158CA4F1-37D1-6941-8402-A341F56A8524}"/>
              </a:ext>
            </a:extLst>
          </p:cNvPr>
          <p:cNvPicPr>
            <a:picLocks noChangeAspect="1"/>
          </p:cNvPicPr>
          <p:nvPr/>
        </p:nvPicPr>
        <p:blipFill>
          <a:blip r:embed="rId7"/>
          <a:stretch>
            <a:fillRect/>
          </a:stretch>
        </p:blipFill>
        <p:spPr>
          <a:xfrm>
            <a:off x="1990700" y="4768757"/>
            <a:ext cx="1925551" cy="1375770"/>
          </a:xfrm>
          <a:prstGeom prst="rect">
            <a:avLst/>
          </a:prstGeom>
        </p:spPr>
      </p:pic>
      <p:sp>
        <p:nvSpPr>
          <p:cNvPr id="4" name="TextBox 3">
            <a:extLst>
              <a:ext uri="{FF2B5EF4-FFF2-40B4-BE49-F238E27FC236}">
                <a16:creationId xmlns:a16="http://schemas.microsoft.com/office/drawing/2014/main" id="{DF095F22-60C3-2B4A-8E87-4256CEEBAD8C}"/>
              </a:ext>
            </a:extLst>
          </p:cNvPr>
          <p:cNvSpPr txBox="1"/>
          <p:nvPr/>
        </p:nvSpPr>
        <p:spPr>
          <a:xfrm>
            <a:off x="3445970" y="2533312"/>
            <a:ext cx="1141659" cy="369332"/>
          </a:xfrm>
          <a:prstGeom prst="rect">
            <a:avLst/>
          </a:prstGeom>
          <a:noFill/>
        </p:spPr>
        <p:txBody>
          <a:bodyPr wrap="none" rtlCol="0">
            <a:spAutoFit/>
          </a:bodyPr>
          <a:lstStyle/>
          <a:p>
            <a:r>
              <a:rPr lang="en-US" dirty="0"/>
              <a:t>10</a:t>
            </a:r>
            <a:r>
              <a:rPr lang="en-US" baseline="30000" dirty="0"/>
              <a:t>-16</a:t>
            </a:r>
            <a:r>
              <a:rPr lang="en-US" dirty="0"/>
              <a:t> @ 1s</a:t>
            </a:r>
          </a:p>
        </p:txBody>
      </p:sp>
      <p:sp>
        <p:nvSpPr>
          <p:cNvPr id="5" name="TextBox 4">
            <a:extLst>
              <a:ext uri="{FF2B5EF4-FFF2-40B4-BE49-F238E27FC236}">
                <a16:creationId xmlns:a16="http://schemas.microsoft.com/office/drawing/2014/main" id="{BCCD0047-FC24-1545-B056-80645AE61619}"/>
              </a:ext>
            </a:extLst>
          </p:cNvPr>
          <p:cNvSpPr txBox="1"/>
          <p:nvPr/>
        </p:nvSpPr>
        <p:spPr>
          <a:xfrm>
            <a:off x="272619" y="782927"/>
            <a:ext cx="4581846" cy="1200329"/>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en-US" b="1" dirty="0"/>
              <a:t>Technical limitations of the clock laser:</a:t>
            </a:r>
          </a:p>
          <a:p>
            <a:pPr marL="285750" indent="-285750">
              <a:buFont typeface="Arial" panose="020B0604020202020204" pitchFamily="34" charset="0"/>
              <a:buChar char="•"/>
            </a:pPr>
            <a:r>
              <a:rPr lang="en-US" b="1" dirty="0"/>
              <a:t>Dick effect (noise aliasing) &lt; 100% uptime.</a:t>
            </a:r>
          </a:p>
          <a:p>
            <a:pPr marL="285750" indent="-285750">
              <a:buFont typeface="Arial" panose="020B0604020202020204" pitchFamily="34" charset="0"/>
              <a:buChar char="•"/>
            </a:pPr>
            <a:r>
              <a:rPr lang="en-US" b="1" dirty="0"/>
              <a:t>Probe time limitations… drift in phase between the laser and the atomic sample.</a:t>
            </a:r>
          </a:p>
        </p:txBody>
      </p:sp>
      <p:pic>
        <p:nvPicPr>
          <p:cNvPr id="50" name="Picture 49">
            <a:extLst>
              <a:ext uri="{FF2B5EF4-FFF2-40B4-BE49-F238E27FC236}">
                <a16:creationId xmlns:a16="http://schemas.microsoft.com/office/drawing/2014/main" id="{2C1AA7A3-5D76-7B4C-9C39-16A197E012DB}"/>
              </a:ext>
            </a:extLst>
          </p:cNvPr>
          <p:cNvPicPr>
            <a:picLocks noChangeAspect="1"/>
          </p:cNvPicPr>
          <p:nvPr/>
        </p:nvPicPr>
        <p:blipFill>
          <a:blip r:embed="rId7"/>
          <a:stretch>
            <a:fillRect/>
          </a:stretch>
        </p:blipFill>
        <p:spPr>
          <a:xfrm flipH="1">
            <a:off x="4233662" y="5459296"/>
            <a:ext cx="1889199" cy="781022"/>
          </a:xfrm>
          <a:prstGeom prst="rect">
            <a:avLst/>
          </a:prstGeom>
        </p:spPr>
      </p:pic>
      <mc:AlternateContent xmlns:mc="http://schemas.openxmlformats.org/markup-compatibility/2006" xmlns:a14="http://schemas.microsoft.com/office/drawing/2010/main">
        <mc:Choice Requires="a14">
          <p:sp>
            <p:nvSpPr>
              <p:cNvPr id="21" name="Rectangle 20">
                <a:extLst>
                  <a:ext uri="{FF2B5EF4-FFF2-40B4-BE49-F238E27FC236}">
                    <a16:creationId xmlns:a16="http://schemas.microsoft.com/office/drawing/2014/main" id="{63369BB9-7452-FD4A-9B01-C29C904F4A00}"/>
                  </a:ext>
                </a:extLst>
              </p:cNvPr>
              <p:cNvSpPr/>
              <p:nvPr/>
            </p:nvSpPr>
            <p:spPr>
              <a:xfrm>
                <a:off x="726004" y="4853503"/>
                <a:ext cx="62081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mbria Math" panose="02040503050406030204" pitchFamily="18" charset="0"/>
                        </a:rPr>
                        <m:t>𝜋</m:t>
                      </m:r>
                      <m:r>
                        <a:rPr lang="en-US" i="1">
                          <a:latin typeface="Cambria Math" panose="02040503050406030204" pitchFamily="18" charset="0"/>
                          <a:ea typeface="Cambria Math" panose="02040503050406030204" pitchFamily="18" charset="0"/>
                        </a:rPr>
                        <m:t>/2</m:t>
                      </m:r>
                    </m:oMath>
                  </m:oMathPara>
                </a14:m>
                <a:endParaRPr lang="en-US" dirty="0"/>
              </a:p>
            </p:txBody>
          </p:sp>
        </mc:Choice>
        <mc:Fallback xmlns="">
          <p:sp>
            <p:nvSpPr>
              <p:cNvPr id="21" name="Rectangle 20">
                <a:extLst>
                  <a:ext uri="{FF2B5EF4-FFF2-40B4-BE49-F238E27FC236}">
                    <a16:creationId xmlns:a16="http://schemas.microsoft.com/office/drawing/2014/main" id="{63369BB9-7452-FD4A-9B01-C29C904F4A00}"/>
                  </a:ext>
                </a:extLst>
              </p:cNvPr>
              <p:cNvSpPr>
                <a:spLocks noRot="1" noChangeAspect="1" noMove="1" noResize="1" noEditPoints="1" noAdjustHandles="1" noChangeArrowheads="1" noChangeShapeType="1" noTextEdit="1"/>
              </p:cNvSpPr>
              <p:nvPr/>
            </p:nvSpPr>
            <p:spPr>
              <a:xfrm>
                <a:off x="726004" y="4853503"/>
                <a:ext cx="620811" cy="369332"/>
              </a:xfrm>
              <a:prstGeom prst="rect">
                <a:avLst/>
              </a:prstGeom>
              <a:blipFill>
                <a:blip r:embed="rId8"/>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2" name="Rectangle 71">
                <a:extLst>
                  <a:ext uri="{FF2B5EF4-FFF2-40B4-BE49-F238E27FC236}">
                    <a16:creationId xmlns:a16="http://schemas.microsoft.com/office/drawing/2014/main" id="{01BE32EF-88CE-DC46-B95B-C91895A2F061}"/>
                  </a:ext>
                </a:extLst>
              </p:cNvPr>
              <p:cNvSpPr/>
              <p:nvPr/>
            </p:nvSpPr>
            <p:spPr>
              <a:xfrm>
                <a:off x="647189" y="6075379"/>
                <a:ext cx="79393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𝜋</m:t>
                      </m:r>
                      <m:r>
                        <a:rPr lang="en-US" i="1">
                          <a:latin typeface="Cambria Math" panose="02040503050406030204" pitchFamily="18" charset="0"/>
                          <a:ea typeface="Cambria Math" panose="02040503050406030204" pitchFamily="18" charset="0"/>
                        </a:rPr>
                        <m:t>/2</m:t>
                      </m:r>
                    </m:oMath>
                  </m:oMathPara>
                </a14:m>
                <a:endParaRPr lang="en-US" dirty="0"/>
              </a:p>
            </p:txBody>
          </p:sp>
        </mc:Choice>
        <mc:Fallback xmlns="">
          <p:sp>
            <p:nvSpPr>
              <p:cNvPr id="72" name="Rectangle 71">
                <a:extLst>
                  <a:ext uri="{FF2B5EF4-FFF2-40B4-BE49-F238E27FC236}">
                    <a16:creationId xmlns:a16="http://schemas.microsoft.com/office/drawing/2014/main" id="{01BE32EF-88CE-DC46-B95B-C91895A2F061}"/>
                  </a:ext>
                </a:extLst>
              </p:cNvPr>
              <p:cNvSpPr>
                <a:spLocks noRot="1" noChangeAspect="1" noMove="1" noResize="1" noEditPoints="1" noAdjustHandles="1" noChangeArrowheads="1" noChangeShapeType="1" noTextEdit="1"/>
              </p:cNvSpPr>
              <p:nvPr/>
            </p:nvSpPr>
            <p:spPr>
              <a:xfrm>
                <a:off x="647189" y="6075379"/>
                <a:ext cx="793935" cy="369332"/>
              </a:xfrm>
              <a:prstGeom prst="rect">
                <a:avLst/>
              </a:prstGeom>
              <a:blipFill>
                <a:blip r:embed="rId9"/>
                <a:stretch>
                  <a:fillRect b="-13333"/>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487FC1CD-09F1-5843-AABB-15CF1234E1C5}"/>
              </a:ext>
            </a:extLst>
          </p:cNvPr>
          <p:cNvSpPr txBox="1"/>
          <p:nvPr/>
        </p:nvSpPr>
        <p:spPr>
          <a:xfrm>
            <a:off x="1392809" y="6253038"/>
            <a:ext cx="832585" cy="584775"/>
          </a:xfrm>
          <a:prstGeom prst="rect">
            <a:avLst/>
          </a:prstGeom>
          <a:noFill/>
        </p:spPr>
        <p:txBody>
          <a:bodyPr wrap="square" rtlCol="0">
            <a:spAutoFit/>
          </a:bodyPr>
          <a:lstStyle/>
          <a:p>
            <a:pPr algn="ctr"/>
            <a:r>
              <a:rPr lang="en-US" sz="1600" dirty="0">
                <a:solidFill>
                  <a:schemeClr val="accent6">
                    <a:lumMod val="75000"/>
                  </a:schemeClr>
                </a:solidFill>
              </a:rPr>
              <a:t>Prep. atoms</a:t>
            </a:r>
          </a:p>
        </p:txBody>
      </p:sp>
      <p:sp>
        <p:nvSpPr>
          <p:cNvPr id="76" name="TextBox 75">
            <a:extLst>
              <a:ext uri="{FF2B5EF4-FFF2-40B4-BE49-F238E27FC236}">
                <a16:creationId xmlns:a16="http://schemas.microsoft.com/office/drawing/2014/main" id="{1A503021-48FB-0044-933F-9E1C281566EE}"/>
              </a:ext>
            </a:extLst>
          </p:cNvPr>
          <p:cNvSpPr txBox="1"/>
          <p:nvPr/>
        </p:nvSpPr>
        <p:spPr>
          <a:xfrm>
            <a:off x="3676528" y="6253038"/>
            <a:ext cx="832585" cy="584775"/>
          </a:xfrm>
          <a:prstGeom prst="rect">
            <a:avLst/>
          </a:prstGeom>
          <a:noFill/>
        </p:spPr>
        <p:txBody>
          <a:bodyPr wrap="square" rtlCol="0">
            <a:spAutoFit/>
          </a:bodyPr>
          <a:lstStyle/>
          <a:p>
            <a:pPr algn="ctr"/>
            <a:r>
              <a:rPr lang="en-US" sz="1600" dirty="0">
                <a:solidFill>
                  <a:schemeClr val="accent6">
                    <a:lumMod val="75000"/>
                  </a:schemeClr>
                </a:solidFill>
              </a:rPr>
              <a:t>Prep. atoms</a:t>
            </a:r>
          </a:p>
        </p:txBody>
      </p:sp>
      <p:sp>
        <p:nvSpPr>
          <p:cNvPr id="77" name="TextBox 76">
            <a:extLst>
              <a:ext uri="{FF2B5EF4-FFF2-40B4-BE49-F238E27FC236}">
                <a16:creationId xmlns:a16="http://schemas.microsoft.com/office/drawing/2014/main" id="{9F80ED01-3F1A-8B4F-BBA0-2B89C3709FE4}"/>
              </a:ext>
            </a:extLst>
          </p:cNvPr>
          <p:cNvSpPr txBox="1"/>
          <p:nvPr/>
        </p:nvSpPr>
        <p:spPr>
          <a:xfrm>
            <a:off x="5861889" y="6253038"/>
            <a:ext cx="832585" cy="584775"/>
          </a:xfrm>
          <a:prstGeom prst="rect">
            <a:avLst/>
          </a:prstGeom>
          <a:noFill/>
        </p:spPr>
        <p:txBody>
          <a:bodyPr wrap="square" rtlCol="0">
            <a:spAutoFit/>
          </a:bodyPr>
          <a:lstStyle/>
          <a:p>
            <a:pPr algn="ctr"/>
            <a:r>
              <a:rPr lang="en-US" sz="1600" dirty="0">
                <a:solidFill>
                  <a:schemeClr val="accent6">
                    <a:lumMod val="75000"/>
                  </a:schemeClr>
                </a:solidFill>
              </a:rPr>
              <a:t>Prep. atoms</a:t>
            </a:r>
          </a:p>
        </p:txBody>
      </p:sp>
      <p:sp>
        <p:nvSpPr>
          <p:cNvPr id="6" name="TextBox 5">
            <a:extLst>
              <a:ext uri="{FF2B5EF4-FFF2-40B4-BE49-F238E27FC236}">
                <a16:creationId xmlns:a16="http://schemas.microsoft.com/office/drawing/2014/main" id="{6E11E695-CC76-684D-9FC6-57DBC52A9E2B}"/>
              </a:ext>
            </a:extLst>
          </p:cNvPr>
          <p:cNvSpPr txBox="1"/>
          <p:nvPr/>
        </p:nvSpPr>
        <p:spPr>
          <a:xfrm>
            <a:off x="711030" y="4297886"/>
            <a:ext cx="7447167" cy="400110"/>
          </a:xfrm>
          <a:prstGeom prst="rect">
            <a:avLst/>
          </a:prstGeom>
          <a:noFill/>
        </p:spPr>
        <p:txBody>
          <a:bodyPr wrap="none" rtlCol="0">
            <a:spAutoFit/>
          </a:bodyPr>
          <a:lstStyle/>
          <a:p>
            <a:r>
              <a:rPr lang="en-US" sz="2000" b="1" dirty="0"/>
              <a:t>Clock stability limitations: </a:t>
            </a:r>
            <a:r>
              <a:rPr lang="en-US" sz="2000" dirty="0"/>
              <a:t>1) laser noise and 2) atom-laser phase drift</a:t>
            </a:r>
          </a:p>
        </p:txBody>
      </p:sp>
      <p:grpSp>
        <p:nvGrpSpPr>
          <p:cNvPr id="20" name="Group 19">
            <a:extLst>
              <a:ext uri="{FF2B5EF4-FFF2-40B4-BE49-F238E27FC236}">
                <a16:creationId xmlns:a16="http://schemas.microsoft.com/office/drawing/2014/main" id="{24DFE596-FA6D-7348-98C2-09DABF9D9A7B}"/>
              </a:ext>
            </a:extLst>
          </p:cNvPr>
          <p:cNvGrpSpPr/>
          <p:nvPr/>
        </p:nvGrpSpPr>
        <p:grpSpPr>
          <a:xfrm>
            <a:off x="6418918" y="4937556"/>
            <a:ext cx="1833729" cy="1153674"/>
            <a:chOff x="5898218" y="5343956"/>
            <a:chExt cx="1833729" cy="1153674"/>
          </a:xfrm>
        </p:grpSpPr>
        <p:pic>
          <p:nvPicPr>
            <p:cNvPr id="61" name="Picture 60">
              <a:extLst>
                <a:ext uri="{FF2B5EF4-FFF2-40B4-BE49-F238E27FC236}">
                  <a16:creationId xmlns:a16="http://schemas.microsoft.com/office/drawing/2014/main" id="{0AA082E8-5370-5E43-B612-EA2C69D1C9BA}"/>
                </a:ext>
              </a:extLst>
            </p:cNvPr>
            <p:cNvPicPr>
              <a:picLocks noChangeAspect="1"/>
            </p:cNvPicPr>
            <p:nvPr/>
          </p:nvPicPr>
          <p:blipFill>
            <a:blip r:embed="rId7"/>
            <a:stretch>
              <a:fillRect/>
            </a:stretch>
          </p:blipFill>
          <p:spPr>
            <a:xfrm flipH="1">
              <a:off x="6821459" y="5343956"/>
              <a:ext cx="910488" cy="781022"/>
            </a:xfrm>
            <a:prstGeom prst="rect">
              <a:avLst/>
            </a:prstGeom>
          </p:spPr>
        </p:pic>
        <p:pic>
          <p:nvPicPr>
            <p:cNvPr id="64" name="Picture 63">
              <a:extLst>
                <a:ext uri="{FF2B5EF4-FFF2-40B4-BE49-F238E27FC236}">
                  <a16:creationId xmlns:a16="http://schemas.microsoft.com/office/drawing/2014/main" id="{7CA878A2-3D3E-2246-9C7E-AD7D61B0C1E6}"/>
                </a:ext>
              </a:extLst>
            </p:cNvPr>
            <p:cNvPicPr>
              <a:picLocks noChangeAspect="1"/>
            </p:cNvPicPr>
            <p:nvPr/>
          </p:nvPicPr>
          <p:blipFill>
            <a:blip r:embed="rId7"/>
            <a:stretch>
              <a:fillRect/>
            </a:stretch>
          </p:blipFill>
          <p:spPr>
            <a:xfrm>
              <a:off x="5898218" y="5346267"/>
              <a:ext cx="985182" cy="1151363"/>
            </a:xfrm>
            <a:prstGeom prst="rect">
              <a:avLst/>
            </a:prstGeom>
          </p:spPr>
        </p:pic>
      </p:grpSp>
      <p:sp>
        <p:nvSpPr>
          <p:cNvPr id="38" name="Rectangle 37">
            <a:extLst>
              <a:ext uri="{FF2B5EF4-FFF2-40B4-BE49-F238E27FC236}">
                <a16:creationId xmlns:a16="http://schemas.microsoft.com/office/drawing/2014/main" id="{EE853FE7-BFE5-D644-9285-556ABD44AC7C}"/>
              </a:ext>
            </a:extLst>
          </p:cNvPr>
          <p:cNvSpPr/>
          <p:nvPr/>
        </p:nvSpPr>
        <p:spPr>
          <a:xfrm>
            <a:off x="1589579" y="5011776"/>
            <a:ext cx="411761" cy="128763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6D4970AB-3CC5-244F-85EB-52C0F4CC7314}"/>
              </a:ext>
            </a:extLst>
          </p:cNvPr>
          <p:cNvSpPr/>
          <p:nvPr/>
        </p:nvSpPr>
        <p:spPr>
          <a:xfrm>
            <a:off x="3890124" y="5015480"/>
            <a:ext cx="411761" cy="12839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2C7E9510-EA5E-3349-A574-D44E4B5FE369}"/>
              </a:ext>
            </a:extLst>
          </p:cNvPr>
          <p:cNvSpPr/>
          <p:nvPr/>
        </p:nvSpPr>
        <p:spPr>
          <a:xfrm>
            <a:off x="6074617" y="5015480"/>
            <a:ext cx="411761" cy="12730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3" name="Group 102">
            <a:extLst>
              <a:ext uri="{FF2B5EF4-FFF2-40B4-BE49-F238E27FC236}">
                <a16:creationId xmlns:a16="http://schemas.microsoft.com/office/drawing/2014/main" id="{4EE39BBA-E1A7-794F-A20A-F241FC71C1D0}"/>
              </a:ext>
            </a:extLst>
          </p:cNvPr>
          <p:cNvGrpSpPr/>
          <p:nvPr/>
        </p:nvGrpSpPr>
        <p:grpSpPr>
          <a:xfrm>
            <a:off x="1574419" y="4658872"/>
            <a:ext cx="2295726" cy="1629620"/>
            <a:chOff x="6018876" y="4671571"/>
            <a:chExt cx="2295726" cy="1629620"/>
          </a:xfrm>
        </p:grpSpPr>
        <p:cxnSp>
          <p:nvCxnSpPr>
            <p:cNvPr id="104" name="Elbow Connector 103">
              <a:extLst>
                <a:ext uri="{FF2B5EF4-FFF2-40B4-BE49-F238E27FC236}">
                  <a16:creationId xmlns:a16="http://schemas.microsoft.com/office/drawing/2014/main" id="{31E91DB6-6E6C-4F41-B616-37AB126AABC6}"/>
                </a:ext>
              </a:extLst>
            </p:cNvPr>
            <p:cNvCxnSpPr>
              <a:cxnSpLocks/>
            </p:cNvCxnSpPr>
            <p:nvPr/>
          </p:nvCxnSpPr>
          <p:spPr>
            <a:xfrm rot="10800000" flipV="1">
              <a:off x="6018876" y="5040410"/>
              <a:ext cx="2295726" cy="1260781"/>
            </a:xfrm>
            <a:prstGeom prst="bentConnector3">
              <a:avLst>
                <a:gd name="adj1" fmla="val 81533"/>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5" name="TextBox 104">
              <a:extLst>
                <a:ext uri="{FF2B5EF4-FFF2-40B4-BE49-F238E27FC236}">
                  <a16:creationId xmlns:a16="http://schemas.microsoft.com/office/drawing/2014/main" id="{6BBE0C5F-F034-2941-87AA-270198D26561}"/>
                </a:ext>
              </a:extLst>
            </p:cNvPr>
            <p:cNvSpPr txBox="1"/>
            <p:nvPr/>
          </p:nvSpPr>
          <p:spPr>
            <a:xfrm>
              <a:off x="6491772" y="4671571"/>
              <a:ext cx="1619611" cy="369332"/>
            </a:xfrm>
            <a:prstGeom prst="rect">
              <a:avLst/>
            </a:prstGeom>
            <a:noFill/>
            <a:ln>
              <a:noFill/>
            </a:ln>
          </p:spPr>
          <p:txBody>
            <a:bodyPr wrap="none" rtlCol="0">
              <a:spAutoFit/>
            </a:bodyPr>
            <a:lstStyle/>
            <a:p>
              <a:r>
                <a:rPr lang="en-US" dirty="0">
                  <a:solidFill>
                    <a:srgbClr val="C00000"/>
                  </a:solidFill>
                </a:rPr>
                <a:t>One clock cycle</a:t>
              </a:r>
            </a:p>
          </p:txBody>
        </p:sp>
      </p:grpSp>
      <p:pic>
        <p:nvPicPr>
          <p:cNvPr id="107" name="Picture 106">
            <a:extLst>
              <a:ext uri="{FF2B5EF4-FFF2-40B4-BE49-F238E27FC236}">
                <a16:creationId xmlns:a16="http://schemas.microsoft.com/office/drawing/2014/main" id="{714F22AC-920E-1845-81EE-420DC9BAF950}"/>
              </a:ext>
            </a:extLst>
          </p:cNvPr>
          <p:cNvPicPr>
            <a:picLocks noChangeAspect="1"/>
          </p:cNvPicPr>
          <p:nvPr/>
        </p:nvPicPr>
        <p:blipFill>
          <a:blip r:embed="rId7"/>
          <a:stretch>
            <a:fillRect/>
          </a:stretch>
        </p:blipFill>
        <p:spPr>
          <a:xfrm>
            <a:off x="3841772" y="4431630"/>
            <a:ext cx="1925551" cy="989346"/>
          </a:xfrm>
          <a:prstGeom prst="rect">
            <a:avLst/>
          </a:prstGeom>
        </p:spPr>
      </p:pic>
      <p:grpSp>
        <p:nvGrpSpPr>
          <p:cNvPr id="108" name="Group 107">
            <a:extLst>
              <a:ext uri="{FF2B5EF4-FFF2-40B4-BE49-F238E27FC236}">
                <a16:creationId xmlns:a16="http://schemas.microsoft.com/office/drawing/2014/main" id="{E8EB0921-F521-F444-8827-5FFC7397E7AE}"/>
              </a:ext>
            </a:extLst>
          </p:cNvPr>
          <p:cNvGrpSpPr/>
          <p:nvPr/>
        </p:nvGrpSpPr>
        <p:grpSpPr>
          <a:xfrm>
            <a:off x="2072715" y="5752085"/>
            <a:ext cx="1780721" cy="461665"/>
            <a:chOff x="2072715" y="5752085"/>
            <a:chExt cx="1780721" cy="461665"/>
          </a:xfrm>
        </p:grpSpPr>
        <p:cxnSp>
          <p:nvCxnSpPr>
            <p:cNvPr id="109" name="Straight Arrow Connector 108">
              <a:extLst>
                <a:ext uri="{FF2B5EF4-FFF2-40B4-BE49-F238E27FC236}">
                  <a16:creationId xmlns:a16="http://schemas.microsoft.com/office/drawing/2014/main" id="{16616E60-15CA-CE41-ACCD-5809E34727D0}"/>
                </a:ext>
              </a:extLst>
            </p:cNvPr>
            <p:cNvCxnSpPr>
              <a:cxnSpLocks/>
            </p:cNvCxnSpPr>
            <p:nvPr/>
          </p:nvCxnSpPr>
          <p:spPr>
            <a:xfrm>
              <a:off x="2072715" y="5998856"/>
              <a:ext cx="1780721" cy="0"/>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6DEC2AB5-E775-E54A-9273-B68E84F561C2}"/>
                </a:ext>
              </a:extLst>
            </p:cNvPr>
            <p:cNvSpPr txBox="1"/>
            <p:nvPr/>
          </p:nvSpPr>
          <p:spPr>
            <a:xfrm>
              <a:off x="2781036" y="5752085"/>
              <a:ext cx="474810" cy="461665"/>
            </a:xfrm>
            <a:prstGeom prst="rect">
              <a:avLst/>
            </a:prstGeom>
            <a:solidFill>
              <a:schemeClr val="accent4">
                <a:lumMod val="20000"/>
                <a:lumOff val="80000"/>
              </a:schemeClr>
            </a:solidFill>
          </p:spPr>
          <p:txBody>
            <a:bodyPr wrap="none" rtlCol="0">
              <a:spAutoFit/>
            </a:bodyPr>
            <a:lstStyle/>
            <a:p>
              <a:r>
                <a:rPr lang="en-US" sz="2400" i="1" dirty="0" err="1">
                  <a:latin typeface="Times" pitchFamily="2" charset="0"/>
                </a:rPr>
                <a:t>T</a:t>
              </a:r>
              <a:r>
                <a:rPr lang="en-US" sz="2400" i="1" baseline="-25000" dirty="0" err="1">
                  <a:latin typeface="Times" pitchFamily="2" charset="0"/>
                </a:rPr>
                <a:t>p</a:t>
              </a:r>
              <a:endParaRPr lang="en-US" sz="2400" i="1" baseline="-25000" dirty="0">
                <a:latin typeface="Times" pitchFamily="2" charset="0"/>
              </a:endParaRPr>
            </a:p>
          </p:txBody>
        </p:sp>
      </p:grpSp>
      <p:sp>
        <p:nvSpPr>
          <p:cNvPr id="52" name="Up Arrow 51">
            <a:extLst>
              <a:ext uri="{FF2B5EF4-FFF2-40B4-BE49-F238E27FC236}">
                <a16:creationId xmlns:a16="http://schemas.microsoft.com/office/drawing/2014/main" id="{43FD21A5-50E2-0746-BB0B-556B627A00A1}"/>
              </a:ext>
            </a:extLst>
          </p:cNvPr>
          <p:cNvSpPr/>
          <p:nvPr/>
        </p:nvSpPr>
        <p:spPr>
          <a:xfrm>
            <a:off x="1925140" y="5078511"/>
            <a:ext cx="186205" cy="1116816"/>
          </a:xfrm>
          <a:prstGeom prst="up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Up Arrow 116">
            <a:extLst>
              <a:ext uri="{FF2B5EF4-FFF2-40B4-BE49-F238E27FC236}">
                <a16:creationId xmlns:a16="http://schemas.microsoft.com/office/drawing/2014/main" id="{C39847D6-DA21-EA49-AB33-C1AF0C5BD015}"/>
              </a:ext>
            </a:extLst>
          </p:cNvPr>
          <p:cNvSpPr/>
          <p:nvPr/>
        </p:nvSpPr>
        <p:spPr>
          <a:xfrm rot="10800000">
            <a:off x="3790590" y="5123502"/>
            <a:ext cx="186205" cy="1116816"/>
          </a:xfrm>
          <a:prstGeom prst="upArrow">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5158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1"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52"/>
                                        </p:tgtEl>
                                        <p:attrNameLst>
                                          <p:attrName>style.visibility</p:attrName>
                                        </p:attrNameLst>
                                      </p:cBhvr>
                                      <p:to>
                                        <p:strVal val="visible"/>
                                      </p:to>
                                    </p:set>
                                    <p:animEffect transition="in" filter="wipe(down)">
                                      <p:cBhvr>
                                        <p:cTn id="14" dur="500"/>
                                        <p:tgtEl>
                                          <p:spTgt spid="5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left)">
                                      <p:cBhvr>
                                        <p:cTn id="19" dur="1000"/>
                                        <p:tgtEl>
                                          <p:spTgt spid="33"/>
                                        </p:tgtEl>
                                      </p:cBhvr>
                                    </p:animEffect>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107"/>
                                        </p:tgtEl>
                                        <p:attrNameLst>
                                          <p:attrName>style.visibility</p:attrName>
                                        </p:attrNameLst>
                                      </p:cBhvr>
                                      <p:to>
                                        <p:strVal val="visible"/>
                                      </p:to>
                                    </p:set>
                                    <p:animEffect transition="in" filter="wipe(left)">
                                      <p:cBhvr>
                                        <p:cTn id="23" dur="1000"/>
                                        <p:tgtEl>
                                          <p:spTgt spid="10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nodeType="clickEffect">
                                  <p:stCondLst>
                                    <p:cond delay="0"/>
                                  </p:stCondLst>
                                  <p:childTnLst>
                                    <p:animEffect transition="out" filter="fade">
                                      <p:cBhvr>
                                        <p:cTn id="32" dur="500"/>
                                        <p:tgtEl>
                                          <p:spTgt spid="107"/>
                                        </p:tgtEl>
                                      </p:cBhvr>
                                    </p:animEffect>
                                    <p:set>
                                      <p:cBhvr>
                                        <p:cTn id="33" dur="1" fill="hold">
                                          <p:stCondLst>
                                            <p:cond delay="499"/>
                                          </p:stCondLst>
                                        </p:cTn>
                                        <p:tgtEl>
                                          <p:spTgt spid="107"/>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117"/>
                                        </p:tgtEl>
                                        <p:attrNameLst>
                                          <p:attrName>style.visibility</p:attrName>
                                        </p:attrNameLst>
                                      </p:cBhvr>
                                      <p:to>
                                        <p:strVal val="visible"/>
                                      </p:to>
                                    </p:set>
                                    <p:animEffect transition="in" filter="wipe(up)">
                                      <p:cBhvr>
                                        <p:cTn id="38" dur="500"/>
                                        <p:tgtEl>
                                          <p:spTgt spid="117"/>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nodeType="clickEffect">
                                  <p:stCondLst>
                                    <p:cond delay="0"/>
                                  </p:stCondLst>
                                  <p:childTnLst>
                                    <p:set>
                                      <p:cBhvr>
                                        <p:cTn id="42" dur="1" fill="hold">
                                          <p:stCondLst>
                                            <p:cond delay="0"/>
                                          </p:stCondLst>
                                        </p:cTn>
                                        <p:tgtEl>
                                          <p:spTgt spid="108"/>
                                        </p:tgtEl>
                                        <p:attrNameLst>
                                          <p:attrName>style.visibility</p:attrName>
                                        </p:attrNameLst>
                                      </p:cBhvr>
                                      <p:to>
                                        <p:strVal val="visible"/>
                                      </p:to>
                                    </p:set>
                                    <p:anim calcmode="lin" valueType="num">
                                      <p:cBhvr>
                                        <p:cTn id="43" dur="1000" fill="hold"/>
                                        <p:tgtEl>
                                          <p:spTgt spid="108"/>
                                        </p:tgtEl>
                                        <p:attrNameLst>
                                          <p:attrName>ppt_w</p:attrName>
                                        </p:attrNameLst>
                                      </p:cBhvr>
                                      <p:tavLst>
                                        <p:tav tm="0">
                                          <p:val>
                                            <p:strVal val="#ppt_w*0.70"/>
                                          </p:val>
                                        </p:tav>
                                        <p:tav tm="100000">
                                          <p:val>
                                            <p:strVal val="#ppt_w"/>
                                          </p:val>
                                        </p:tav>
                                      </p:tavLst>
                                    </p:anim>
                                    <p:anim calcmode="lin" valueType="num">
                                      <p:cBhvr>
                                        <p:cTn id="44" dur="1000" fill="hold"/>
                                        <p:tgtEl>
                                          <p:spTgt spid="108"/>
                                        </p:tgtEl>
                                        <p:attrNameLst>
                                          <p:attrName>ppt_h</p:attrName>
                                        </p:attrNameLst>
                                      </p:cBhvr>
                                      <p:tavLst>
                                        <p:tav tm="0">
                                          <p:val>
                                            <p:strVal val="#ppt_h"/>
                                          </p:val>
                                        </p:tav>
                                        <p:tav tm="100000">
                                          <p:val>
                                            <p:strVal val="#ppt_h"/>
                                          </p:val>
                                        </p:tav>
                                      </p:tavLst>
                                    </p:anim>
                                    <p:animEffect transition="in" filter="fade">
                                      <p:cBhvr>
                                        <p:cTn id="45" dur="1000"/>
                                        <p:tgtEl>
                                          <p:spTgt spid="108"/>
                                        </p:tgtEl>
                                      </p:cBhvr>
                                    </p:animEffect>
                                  </p:childTnLst>
                                </p:cTn>
                              </p:par>
                            </p:childTnLst>
                          </p:cTn>
                        </p:par>
                      </p:childTnLst>
                    </p:cTn>
                  </p:par>
                  <p:par>
                    <p:cTn id="46" fill="hold">
                      <p:stCondLst>
                        <p:cond delay="indefinite"/>
                      </p:stCondLst>
                      <p:childTnLst>
                        <p:par>
                          <p:cTn id="47" fill="hold">
                            <p:stCondLst>
                              <p:cond delay="0"/>
                            </p:stCondLst>
                            <p:childTnLst>
                              <p:par>
                                <p:cTn id="48" presetID="55" presetClass="entr" presetSubtype="0" fill="hold" nodeType="clickEffect">
                                  <p:stCondLst>
                                    <p:cond delay="0"/>
                                  </p:stCondLst>
                                  <p:childTnLst>
                                    <p:set>
                                      <p:cBhvr>
                                        <p:cTn id="49" dur="1" fill="hold">
                                          <p:stCondLst>
                                            <p:cond delay="0"/>
                                          </p:stCondLst>
                                        </p:cTn>
                                        <p:tgtEl>
                                          <p:spTgt spid="103"/>
                                        </p:tgtEl>
                                        <p:attrNameLst>
                                          <p:attrName>style.visibility</p:attrName>
                                        </p:attrNameLst>
                                      </p:cBhvr>
                                      <p:to>
                                        <p:strVal val="visible"/>
                                      </p:to>
                                    </p:set>
                                    <p:anim calcmode="lin" valueType="num">
                                      <p:cBhvr>
                                        <p:cTn id="50" dur="1000" fill="hold"/>
                                        <p:tgtEl>
                                          <p:spTgt spid="103"/>
                                        </p:tgtEl>
                                        <p:attrNameLst>
                                          <p:attrName>ppt_w</p:attrName>
                                        </p:attrNameLst>
                                      </p:cBhvr>
                                      <p:tavLst>
                                        <p:tav tm="0">
                                          <p:val>
                                            <p:strVal val="#ppt_w*0.70"/>
                                          </p:val>
                                        </p:tav>
                                        <p:tav tm="100000">
                                          <p:val>
                                            <p:strVal val="#ppt_w"/>
                                          </p:val>
                                        </p:tav>
                                      </p:tavLst>
                                    </p:anim>
                                    <p:anim calcmode="lin" valueType="num">
                                      <p:cBhvr>
                                        <p:cTn id="51" dur="1000" fill="hold"/>
                                        <p:tgtEl>
                                          <p:spTgt spid="103"/>
                                        </p:tgtEl>
                                        <p:attrNameLst>
                                          <p:attrName>ppt_h</p:attrName>
                                        </p:attrNameLst>
                                      </p:cBhvr>
                                      <p:tavLst>
                                        <p:tav tm="0">
                                          <p:val>
                                            <p:strVal val="#ppt_h"/>
                                          </p:val>
                                        </p:tav>
                                        <p:tav tm="100000">
                                          <p:val>
                                            <p:strVal val="#ppt_h"/>
                                          </p:val>
                                        </p:tav>
                                      </p:tavLst>
                                    </p:anim>
                                    <p:animEffect transition="in" filter="fade">
                                      <p:cBhvr>
                                        <p:cTn id="52" dur="1000"/>
                                        <p:tgtEl>
                                          <p:spTgt spid="10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92"/>
                                        </p:tgtEl>
                                        <p:attrNameLst>
                                          <p:attrName>style.visibility</p:attrName>
                                        </p:attrNameLst>
                                      </p:cBhvr>
                                      <p:to>
                                        <p:strVal val="visible"/>
                                      </p:to>
                                    </p:set>
                                    <p:animEffect transition="in" filter="wipe(down)">
                                      <p:cBhvr>
                                        <p:cTn id="57" dur="1000"/>
                                        <p:tgtEl>
                                          <p:spTgt spid="92"/>
                                        </p:tgtEl>
                                      </p:cBhvr>
                                    </p:animEffect>
                                  </p:childTnLst>
                                </p:cTn>
                              </p:par>
                            </p:childTnLst>
                          </p:cTn>
                        </p:par>
                        <p:par>
                          <p:cTn id="58" fill="hold">
                            <p:stCondLst>
                              <p:cond delay="1000"/>
                            </p:stCondLst>
                            <p:childTnLst>
                              <p:par>
                                <p:cTn id="59" presetID="1" presetClass="entr" presetSubtype="0"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childTnLst>
                                </p:cTn>
                              </p:par>
                            </p:childTnLst>
                          </p:cTn>
                        </p:par>
                        <p:par>
                          <p:cTn id="61" fill="hold">
                            <p:stCondLst>
                              <p:cond delay="1000"/>
                            </p:stCondLst>
                            <p:childTnLst>
                              <p:par>
                                <p:cTn id="62" presetID="22" presetClass="entr" presetSubtype="8" fill="hold" nodeType="afterEffect">
                                  <p:stCondLst>
                                    <p:cond delay="500"/>
                                  </p:stCondLst>
                                  <p:childTnLst>
                                    <p:set>
                                      <p:cBhvr>
                                        <p:cTn id="63" dur="1" fill="hold">
                                          <p:stCondLst>
                                            <p:cond delay="0"/>
                                          </p:stCondLst>
                                        </p:cTn>
                                        <p:tgtEl>
                                          <p:spTgt spid="50"/>
                                        </p:tgtEl>
                                        <p:attrNameLst>
                                          <p:attrName>style.visibility</p:attrName>
                                        </p:attrNameLst>
                                      </p:cBhvr>
                                      <p:to>
                                        <p:strVal val="visible"/>
                                      </p:to>
                                    </p:set>
                                    <p:animEffect transition="in" filter="wipe(left)">
                                      <p:cBhvr>
                                        <p:cTn id="64" dur="2000"/>
                                        <p:tgtEl>
                                          <p:spTgt spid="50"/>
                                        </p:tgtEl>
                                      </p:cBhvr>
                                    </p:animEffect>
                                  </p:childTnLst>
                                </p:cTn>
                              </p:par>
                            </p:childTnLst>
                          </p:cTn>
                        </p:par>
                        <p:par>
                          <p:cTn id="65" fill="hold">
                            <p:stCondLst>
                              <p:cond delay="3500"/>
                            </p:stCondLst>
                            <p:childTnLst>
                              <p:par>
                                <p:cTn id="66" presetID="22" presetClass="entr" presetSubtype="4" fill="hold" grpId="1" nodeType="afterEffect">
                                  <p:stCondLst>
                                    <p:cond delay="500"/>
                                  </p:stCondLst>
                                  <p:childTnLst>
                                    <p:set>
                                      <p:cBhvr>
                                        <p:cTn id="67" dur="1" fill="hold">
                                          <p:stCondLst>
                                            <p:cond delay="0"/>
                                          </p:stCondLst>
                                        </p:cTn>
                                        <p:tgtEl>
                                          <p:spTgt spid="93"/>
                                        </p:tgtEl>
                                        <p:attrNameLst>
                                          <p:attrName>style.visibility</p:attrName>
                                        </p:attrNameLst>
                                      </p:cBhvr>
                                      <p:to>
                                        <p:strVal val="visible"/>
                                      </p:to>
                                    </p:set>
                                    <p:animEffect transition="in" filter="wipe(down)">
                                      <p:cBhvr>
                                        <p:cTn id="68" dur="500"/>
                                        <p:tgtEl>
                                          <p:spTgt spid="93"/>
                                        </p:tgtEl>
                                      </p:cBhvr>
                                    </p:animEffect>
                                  </p:childTnLst>
                                </p:cTn>
                              </p:par>
                              <p:par>
                                <p:cTn id="69" presetID="1" presetClass="entr" presetSubtype="0" fill="hold" grpId="0" nodeType="withEffect">
                                  <p:stCondLst>
                                    <p:cond delay="0"/>
                                  </p:stCondLst>
                                  <p:childTnLst>
                                    <p:set>
                                      <p:cBhvr>
                                        <p:cTn id="70" dur="1" fill="hold">
                                          <p:stCondLst>
                                            <p:cond delay="0"/>
                                          </p:stCondLst>
                                        </p:cTn>
                                        <p:tgtEl>
                                          <p:spTgt spid="77"/>
                                        </p:tgtEl>
                                        <p:attrNameLst>
                                          <p:attrName>style.visibility</p:attrName>
                                        </p:attrNameLst>
                                      </p:cBhvr>
                                      <p:to>
                                        <p:strVal val="visible"/>
                                      </p:to>
                                    </p:set>
                                  </p:childTnLst>
                                </p:cTn>
                              </p:par>
                            </p:childTnLst>
                          </p:cTn>
                        </p:par>
                        <p:par>
                          <p:cTn id="71" fill="hold">
                            <p:stCondLst>
                              <p:cond delay="4500"/>
                            </p:stCondLst>
                            <p:childTnLst>
                              <p:par>
                                <p:cTn id="72" presetID="22" presetClass="entr" presetSubtype="8" fill="hold" nodeType="afterEffect">
                                  <p:stCondLst>
                                    <p:cond delay="500"/>
                                  </p:stCondLst>
                                  <p:childTnLst>
                                    <p:set>
                                      <p:cBhvr>
                                        <p:cTn id="73" dur="1" fill="hold">
                                          <p:stCondLst>
                                            <p:cond delay="0"/>
                                          </p:stCondLst>
                                        </p:cTn>
                                        <p:tgtEl>
                                          <p:spTgt spid="20"/>
                                        </p:tgtEl>
                                        <p:attrNameLst>
                                          <p:attrName>style.visibility</p:attrName>
                                        </p:attrNameLst>
                                      </p:cBhvr>
                                      <p:to>
                                        <p:strVal val="visible"/>
                                      </p:to>
                                    </p:set>
                                    <p:animEffect transition="in" filter="wipe(left)">
                                      <p:cBhvr>
                                        <p:cTn id="74"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24" grpId="0"/>
      <p:bldP spid="76" grpId="0"/>
      <p:bldP spid="77" grpId="0"/>
      <p:bldP spid="38" grpId="0" animBg="1"/>
      <p:bldP spid="92" grpId="0" animBg="1"/>
      <p:bldP spid="93" grpId="1" animBg="1"/>
      <p:bldP spid="52" grpId="0" animBg="1"/>
      <p:bldP spid="1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14">
            <a:extLst>
              <a:ext uri="{FF2B5EF4-FFF2-40B4-BE49-F238E27FC236}">
                <a16:creationId xmlns:a16="http://schemas.microsoft.com/office/drawing/2014/main" id="{0A0DB67D-418E-0048-8A61-B52EAD3B24BF}"/>
              </a:ext>
            </a:extLst>
          </p:cNvPr>
          <p:cNvSpPr>
            <a:spLocks/>
          </p:cNvSpPr>
          <p:nvPr/>
        </p:nvSpPr>
        <p:spPr bwMode="auto">
          <a:xfrm>
            <a:off x="1671128" y="5116090"/>
            <a:ext cx="6444323" cy="1274171"/>
          </a:xfrm>
          <a:custGeom>
            <a:avLst/>
            <a:gdLst>
              <a:gd name="T0" fmla="*/ 0 w 21600"/>
              <a:gd name="T1" fmla="*/ 1096 h 21600"/>
              <a:gd name="T2" fmla="*/ 255 w 21600"/>
              <a:gd name="T3" fmla="*/ 1035 h 21600"/>
              <a:gd name="T4" fmla="*/ 340 w 21600"/>
              <a:gd name="T5" fmla="*/ 913 h 21600"/>
              <a:gd name="T6" fmla="*/ 509 w 21600"/>
              <a:gd name="T7" fmla="*/ 792 h 21600"/>
              <a:gd name="T8" fmla="*/ 934 w 21600"/>
              <a:gd name="T9" fmla="*/ 731 h 21600"/>
              <a:gd name="T10" fmla="*/ 1104 w 21600"/>
              <a:gd name="T11" fmla="*/ 548 h 21600"/>
              <a:gd name="T12" fmla="*/ 1358 w 21600"/>
              <a:gd name="T13" fmla="*/ 365 h 21600"/>
              <a:gd name="T14" fmla="*/ 1698 w 21600"/>
              <a:gd name="T15" fmla="*/ 183 h 21600"/>
              <a:gd name="T16" fmla="*/ 2038 w 21600"/>
              <a:gd name="T17" fmla="*/ 61 h 21600"/>
              <a:gd name="T18" fmla="*/ 2632 w 21600"/>
              <a:gd name="T19" fmla="*/ 0 h 21600"/>
              <a:gd name="T20" fmla="*/ 3141 w 21600"/>
              <a:gd name="T21" fmla="*/ 61 h 21600"/>
              <a:gd name="T22" fmla="*/ 3651 w 21600"/>
              <a:gd name="T23" fmla="*/ 304 h 21600"/>
              <a:gd name="T24" fmla="*/ 3990 w 21600"/>
              <a:gd name="T25" fmla="*/ 609 h 21600"/>
              <a:gd name="T26" fmla="*/ 4245 w 21600"/>
              <a:gd name="T27" fmla="*/ 731 h 21600"/>
              <a:gd name="T28" fmla="*/ 4585 w 21600"/>
              <a:gd name="T29" fmla="*/ 731 h 21600"/>
              <a:gd name="T30" fmla="*/ 4839 w 21600"/>
              <a:gd name="T31" fmla="*/ 852 h 21600"/>
              <a:gd name="T32" fmla="*/ 5009 w 21600"/>
              <a:gd name="T33" fmla="*/ 974 h 21600"/>
              <a:gd name="T34" fmla="*/ 5264 w 21600"/>
              <a:gd name="T35" fmla="*/ 1096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10800000" scaled="1"/>
            <a:tileRect/>
          </a:gradFill>
          <a:ln w="111125" cap="flat">
            <a:solidFill>
              <a:schemeClr val="bg1"/>
            </a:solidFill>
            <a:round/>
            <a:headEnd type="none" w="med" len="med"/>
            <a:tailEnd type="none" w="med" len="med"/>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6" name="Group 5">
            <a:extLst>
              <a:ext uri="{FF2B5EF4-FFF2-40B4-BE49-F238E27FC236}">
                <a16:creationId xmlns:a16="http://schemas.microsoft.com/office/drawing/2014/main" id="{6894FB75-42B4-8C47-9C11-0518D680AB6C}"/>
              </a:ext>
            </a:extLst>
          </p:cNvPr>
          <p:cNvGrpSpPr/>
          <p:nvPr/>
        </p:nvGrpSpPr>
        <p:grpSpPr>
          <a:xfrm>
            <a:off x="1857013" y="5158825"/>
            <a:ext cx="3375981" cy="1296260"/>
            <a:chOff x="6117318" y="3226085"/>
            <a:chExt cx="2493533" cy="1257632"/>
          </a:xfrm>
        </p:grpSpPr>
        <p:sp>
          <p:nvSpPr>
            <p:cNvPr id="23" name="Line 3">
              <a:extLst>
                <a:ext uri="{FF2B5EF4-FFF2-40B4-BE49-F238E27FC236}">
                  <a16:creationId xmlns:a16="http://schemas.microsoft.com/office/drawing/2014/main" id="{729DC910-2D49-6E4A-A4D5-94D42D71ECA4}"/>
                </a:ext>
              </a:extLst>
            </p:cNvPr>
            <p:cNvSpPr>
              <a:spLocks noChangeShapeType="1"/>
            </p:cNvSpPr>
            <p:nvPr/>
          </p:nvSpPr>
          <p:spPr bwMode="auto">
            <a:xfrm flipH="1">
              <a:off x="8605615"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4" name="Line 4">
              <a:extLst>
                <a:ext uri="{FF2B5EF4-FFF2-40B4-BE49-F238E27FC236}">
                  <a16:creationId xmlns:a16="http://schemas.microsoft.com/office/drawing/2014/main" id="{047F762E-C89D-9845-88BD-1266A58380C6}"/>
                </a:ext>
              </a:extLst>
            </p:cNvPr>
            <p:cNvSpPr>
              <a:spLocks noChangeShapeType="1"/>
            </p:cNvSpPr>
            <p:nvPr/>
          </p:nvSpPr>
          <p:spPr bwMode="auto">
            <a:xfrm flipH="1">
              <a:off x="8427599"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5" name="Line 5">
              <a:extLst>
                <a:ext uri="{FF2B5EF4-FFF2-40B4-BE49-F238E27FC236}">
                  <a16:creationId xmlns:a16="http://schemas.microsoft.com/office/drawing/2014/main" id="{C0B1AD73-BAFB-6B41-9668-BD7BAB8CE812}"/>
                </a:ext>
              </a:extLst>
            </p:cNvPr>
            <p:cNvSpPr>
              <a:spLocks noChangeShapeType="1"/>
            </p:cNvSpPr>
            <p:nvPr/>
          </p:nvSpPr>
          <p:spPr bwMode="auto">
            <a:xfrm flipH="1">
              <a:off x="8251546"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6" name="Line 6">
              <a:extLst>
                <a:ext uri="{FF2B5EF4-FFF2-40B4-BE49-F238E27FC236}">
                  <a16:creationId xmlns:a16="http://schemas.microsoft.com/office/drawing/2014/main" id="{5645B490-A57C-E243-AC87-592E02EAF1FF}"/>
                </a:ext>
              </a:extLst>
            </p:cNvPr>
            <p:cNvSpPr>
              <a:spLocks noChangeShapeType="1"/>
            </p:cNvSpPr>
            <p:nvPr/>
          </p:nvSpPr>
          <p:spPr bwMode="auto">
            <a:xfrm flipH="1">
              <a:off x="8072221"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7" name="Line 7">
              <a:extLst>
                <a:ext uri="{FF2B5EF4-FFF2-40B4-BE49-F238E27FC236}">
                  <a16:creationId xmlns:a16="http://schemas.microsoft.com/office/drawing/2014/main" id="{8320793A-BD60-6E40-A75D-ABED7C0D8DD0}"/>
                </a:ext>
              </a:extLst>
            </p:cNvPr>
            <p:cNvSpPr>
              <a:spLocks noChangeShapeType="1"/>
            </p:cNvSpPr>
            <p:nvPr/>
          </p:nvSpPr>
          <p:spPr bwMode="auto">
            <a:xfrm flipH="1">
              <a:off x="7894205"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8" name="Line 8">
              <a:extLst>
                <a:ext uri="{FF2B5EF4-FFF2-40B4-BE49-F238E27FC236}">
                  <a16:creationId xmlns:a16="http://schemas.microsoft.com/office/drawing/2014/main" id="{42EE6BFC-0C84-A947-94EF-0E2EE84355CD}"/>
                </a:ext>
              </a:extLst>
            </p:cNvPr>
            <p:cNvSpPr>
              <a:spLocks noChangeShapeType="1"/>
            </p:cNvSpPr>
            <p:nvPr/>
          </p:nvSpPr>
          <p:spPr bwMode="auto">
            <a:xfrm flipH="1">
              <a:off x="7716844"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9" name="Line 9">
              <a:extLst>
                <a:ext uri="{FF2B5EF4-FFF2-40B4-BE49-F238E27FC236}">
                  <a16:creationId xmlns:a16="http://schemas.microsoft.com/office/drawing/2014/main" id="{10859212-0058-3148-9352-890B3F5E0F24}"/>
                </a:ext>
              </a:extLst>
            </p:cNvPr>
            <p:cNvSpPr>
              <a:spLocks noChangeShapeType="1"/>
            </p:cNvSpPr>
            <p:nvPr/>
          </p:nvSpPr>
          <p:spPr bwMode="auto">
            <a:xfrm flipH="1">
              <a:off x="7538828"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0" name="Line 10">
              <a:extLst>
                <a:ext uri="{FF2B5EF4-FFF2-40B4-BE49-F238E27FC236}">
                  <a16:creationId xmlns:a16="http://schemas.microsoft.com/office/drawing/2014/main" id="{6B0DC8E2-5C71-6743-9669-03E1EE1CA167}"/>
                </a:ext>
              </a:extLst>
            </p:cNvPr>
            <p:cNvSpPr>
              <a:spLocks noChangeShapeType="1"/>
            </p:cNvSpPr>
            <p:nvPr/>
          </p:nvSpPr>
          <p:spPr bwMode="auto">
            <a:xfrm flipH="1">
              <a:off x="7360812"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1" name="Line 11">
              <a:extLst>
                <a:ext uri="{FF2B5EF4-FFF2-40B4-BE49-F238E27FC236}">
                  <a16:creationId xmlns:a16="http://schemas.microsoft.com/office/drawing/2014/main" id="{CBFA5628-3464-904F-AF6C-05283BF0FDBC}"/>
                </a:ext>
              </a:extLst>
            </p:cNvPr>
            <p:cNvSpPr>
              <a:spLocks noChangeShapeType="1"/>
            </p:cNvSpPr>
            <p:nvPr/>
          </p:nvSpPr>
          <p:spPr bwMode="auto">
            <a:xfrm flipH="1">
              <a:off x="7184105"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2" name="Line 12">
              <a:extLst>
                <a:ext uri="{FF2B5EF4-FFF2-40B4-BE49-F238E27FC236}">
                  <a16:creationId xmlns:a16="http://schemas.microsoft.com/office/drawing/2014/main" id="{BA7A9A90-8DD5-784D-A359-14D0A4D18EA4}"/>
                </a:ext>
              </a:extLst>
            </p:cNvPr>
            <p:cNvSpPr>
              <a:spLocks noChangeShapeType="1"/>
            </p:cNvSpPr>
            <p:nvPr/>
          </p:nvSpPr>
          <p:spPr bwMode="auto">
            <a:xfrm flipH="1">
              <a:off x="7006089"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 name="Line 13">
              <a:extLst>
                <a:ext uri="{FF2B5EF4-FFF2-40B4-BE49-F238E27FC236}">
                  <a16:creationId xmlns:a16="http://schemas.microsoft.com/office/drawing/2014/main" id="{25132F76-72FF-DD46-A00B-CD04AE5F2175}"/>
                </a:ext>
              </a:extLst>
            </p:cNvPr>
            <p:cNvSpPr>
              <a:spLocks noChangeShapeType="1"/>
            </p:cNvSpPr>
            <p:nvPr/>
          </p:nvSpPr>
          <p:spPr bwMode="auto">
            <a:xfrm flipH="1">
              <a:off x="6828728"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4" name="Line 14">
              <a:extLst>
                <a:ext uri="{FF2B5EF4-FFF2-40B4-BE49-F238E27FC236}">
                  <a16:creationId xmlns:a16="http://schemas.microsoft.com/office/drawing/2014/main" id="{0AC66BD4-3E8B-294F-A0CC-10CAE6C63271}"/>
                </a:ext>
              </a:extLst>
            </p:cNvPr>
            <p:cNvSpPr>
              <a:spLocks noChangeShapeType="1"/>
            </p:cNvSpPr>
            <p:nvPr/>
          </p:nvSpPr>
          <p:spPr bwMode="auto">
            <a:xfrm flipH="1">
              <a:off x="6650712"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5" name="Line 15">
              <a:extLst>
                <a:ext uri="{FF2B5EF4-FFF2-40B4-BE49-F238E27FC236}">
                  <a16:creationId xmlns:a16="http://schemas.microsoft.com/office/drawing/2014/main" id="{7101D949-50C5-5F4B-932B-7839E2ABE4B5}"/>
                </a:ext>
              </a:extLst>
            </p:cNvPr>
            <p:cNvSpPr>
              <a:spLocks noChangeShapeType="1"/>
            </p:cNvSpPr>
            <p:nvPr/>
          </p:nvSpPr>
          <p:spPr bwMode="auto">
            <a:xfrm flipH="1">
              <a:off x="6473350"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6" name="Line 16">
              <a:extLst>
                <a:ext uri="{FF2B5EF4-FFF2-40B4-BE49-F238E27FC236}">
                  <a16:creationId xmlns:a16="http://schemas.microsoft.com/office/drawing/2014/main" id="{493AE6FD-2BE6-CA4C-B470-65ACF5DC0224}"/>
                </a:ext>
              </a:extLst>
            </p:cNvPr>
            <p:cNvSpPr>
              <a:spLocks noChangeShapeType="1"/>
            </p:cNvSpPr>
            <p:nvPr/>
          </p:nvSpPr>
          <p:spPr bwMode="auto">
            <a:xfrm flipH="1">
              <a:off x="6295989"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7" name="Line 17">
              <a:extLst>
                <a:ext uri="{FF2B5EF4-FFF2-40B4-BE49-F238E27FC236}">
                  <a16:creationId xmlns:a16="http://schemas.microsoft.com/office/drawing/2014/main" id="{35D4D9D3-B7C4-FE44-B247-E935BF439290}"/>
                </a:ext>
              </a:extLst>
            </p:cNvPr>
            <p:cNvSpPr>
              <a:spLocks noChangeShapeType="1"/>
            </p:cNvSpPr>
            <p:nvPr/>
          </p:nvSpPr>
          <p:spPr bwMode="auto">
            <a:xfrm flipH="1">
              <a:off x="6117318"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pic>
        <p:nvPicPr>
          <p:cNvPr id="38" name="Picture 37">
            <a:extLst>
              <a:ext uri="{FF2B5EF4-FFF2-40B4-BE49-F238E27FC236}">
                <a16:creationId xmlns:a16="http://schemas.microsoft.com/office/drawing/2014/main" id="{C832E33F-1BA3-CD49-926B-CAED3AD63D25}"/>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798700" y="3106015"/>
            <a:ext cx="976692" cy="1058206"/>
          </a:xfrm>
          <a:prstGeom prst="rect">
            <a:avLst/>
          </a:prstGeom>
        </p:spPr>
      </p:pic>
      <p:sp>
        <p:nvSpPr>
          <p:cNvPr id="42" name="Rectangle 41">
            <a:extLst>
              <a:ext uri="{FF2B5EF4-FFF2-40B4-BE49-F238E27FC236}">
                <a16:creationId xmlns:a16="http://schemas.microsoft.com/office/drawing/2014/main" id="{E15F1DCC-3DF4-C941-9B96-490EE26BE057}"/>
              </a:ext>
            </a:extLst>
          </p:cNvPr>
          <p:cNvSpPr/>
          <p:nvPr/>
        </p:nvSpPr>
        <p:spPr>
          <a:xfrm>
            <a:off x="320532" y="4352286"/>
            <a:ext cx="1052330" cy="5117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LASER</a:t>
            </a:r>
          </a:p>
        </p:txBody>
      </p:sp>
      <p:cxnSp>
        <p:nvCxnSpPr>
          <p:cNvPr id="44" name="Connector: Elbow 45">
            <a:extLst>
              <a:ext uri="{FF2B5EF4-FFF2-40B4-BE49-F238E27FC236}">
                <a16:creationId xmlns:a16="http://schemas.microsoft.com/office/drawing/2014/main" id="{49E75BAA-DF7C-D543-BF12-5E753DF43834}"/>
              </a:ext>
            </a:extLst>
          </p:cNvPr>
          <p:cNvCxnSpPr>
            <a:cxnSpLocks/>
            <a:stCxn id="42" idx="3"/>
          </p:cNvCxnSpPr>
          <p:nvPr/>
        </p:nvCxnSpPr>
        <p:spPr>
          <a:xfrm>
            <a:off x="1372862" y="4608150"/>
            <a:ext cx="1913729" cy="1889760"/>
          </a:xfrm>
          <a:prstGeom prst="bentConnector3">
            <a:avLst>
              <a:gd name="adj1" fmla="val 9977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or: Elbow 47">
            <a:extLst>
              <a:ext uri="{FF2B5EF4-FFF2-40B4-BE49-F238E27FC236}">
                <a16:creationId xmlns:a16="http://schemas.microsoft.com/office/drawing/2014/main" id="{BB86982F-C920-AB47-8337-27194A86FF4C}"/>
              </a:ext>
            </a:extLst>
          </p:cNvPr>
          <p:cNvCxnSpPr>
            <a:cxnSpLocks/>
            <a:stCxn id="42" idx="3"/>
          </p:cNvCxnSpPr>
          <p:nvPr/>
        </p:nvCxnSpPr>
        <p:spPr>
          <a:xfrm flipV="1">
            <a:off x="1372862" y="4253121"/>
            <a:ext cx="1914184" cy="355029"/>
          </a:xfrm>
          <a:prstGeom prst="bentConnector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90" name="Title 1">
            <a:extLst>
              <a:ext uri="{FF2B5EF4-FFF2-40B4-BE49-F238E27FC236}">
                <a16:creationId xmlns:a16="http://schemas.microsoft.com/office/drawing/2014/main" id="{F5501ED0-B233-8D4E-8327-B0B57575BBD0}"/>
              </a:ext>
            </a:extLst>
          </p:cNvPr>
          <p:cNvSpPr txBox="1">
            <a:spLocks/>
          </p:cNvSpPr>
          <p:nvPr/>
        </p:nvSpPr>
        <p:spPr>
          <a:xfrm>
            <a:off x="0" y="0"/>
            <a:ext cx="9166479" cy="585216"/>
          </a:xfrm>
          <a:prstGeom prst="rect">
            <a:avLst/>
          </a:prstGeom>
          <a:solidFill>
            <a:srgbClr val="000000"/>
          </a:solidFill>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solidFill>
                  <a:schemeClr val="bg1"/>
                </a:solidFill>
              </a:rPr>
              <a:t>Traditional clock comparison</a:t>
            </a:r>
          </a:p>
        </p:txBody>
      </p:sp>
      <p:sp>
        <p:nvSpPr>
          <p:cNvPr id="8" name="TextBox 7">
            <a:extLst>
              <a:ext uri="{FF2B5EF4-FFF2-40B4-BE49-F238E27FC236}">
                <a16:creationId xmlns:a16="http://schemas.microsoft.com/office/drawing/2014/main" id="{AB6C5F04-2473-0444-BEF5-5841432348EC}"/>
              </a:ext>
            </a:extLst>
          </p:cNvPr>
          <p:cNvSpPr txBox="1"/>
          <p:nvPr/>
        </p:nvSpPr>
        <p:spPr>
          <a:xfrm>
            <a:off x="148826" y="1208764"/>
            <a:ext cx="4051086" cy="1323439"/>
          </a:xfrm>
          <a:prstGeom prst="rect">
            <a:avLst/>
          </a:prstGeom>
          <a:noFill/>
        </p:spPr>
        <p:txBody>
          <a:bodyPr wrap="square" rtlCol="0">
            <a:spAutoFit/>
          </a:bodyPr>
          <a:lstStyle/>
          <a:p>
            <a:pPr algn="ctr"/>
            <a:r>
              <a:rPr lang="en-US" sz="2000" dirty="0"/>
              <a:t>Atom stabilized light from each clock is sent to the frequency comb….</a:t>
            </a:r>
            <a:r>
              <a:rPr lang="en-US" sz="2000" b="1" dirty="0"/>
              <a:t> clocks are operated independently and asynchronously.</a:t>
            </a:r>
          </a:p>
        </p:txBody>
      </p:sp>
      <p:sp>
        <p:nvSpPr>
          <p:cNvPr id="3" name="TextBox 2">
            <a:extLst>
              <a:ext uri="{FF2B5EF4-FFF2-40B4-BE49-F238E27FC236}">
                <a16:creationId xmlns:a16="http://schemas.microsoft.com/office/drawing/2014/main" id="{D796FE58-8658-9A45-A7FB-F71388FF75D4}"/>
              </a:ext>
            </a:extLst>
          </p:cNvPr>
          <p:cNvSpPr txBox="1"/>
          <p:nvPr/>
        </p:nvSpPr>
        <p:spPr>
          <a:xfrm>
            <a:off x="2984451" y="6394662"/>
            <a:ext cx="381836" cy="369332"/>
          </a:xfrm>
          <a:prstGeom prst="rect">
            <a:avLst/>
          </a:prstGeom>
          <a:noFill/>
        </p:spPr>
        <p:txBody>
          <a:bodyPr wrap="none" rtlCol="0">
            <a:spAutoFit/>
          </a:bodyPr>
          <a:lstStyle/>
          <a:p>
            <a:r>
              <a:rPr lang="en-US" dirty="0"/>
              <a:t>M</a:t>
            </a:r>
          </a:p>
        </p:txBody>
      </p:sp>
      <p:sp>
        <p:nvSpPr>
          <p:cNvPr id="66" name="TextBox 65">
            <a:extLst>
              <a:ext uri="{FF2B5EF4-FFF2-40B4-BE49-F238E27FC236}">
                <a16:creationId xmlns:a16="http://schemas.microsoft.com/office/drawing/2014/main" id="{4742978F-F921-524F-BBC0-6A60206CCB8A}"/>
              </a:ext>
            </a:extLst>
          </p:cNvPr>
          <p:cNvSpPr txBox="1"/>
          <p:nvPr/>
        </p:nvSpPr>
        <p:spPr>
          <a:xfrm>
            <a:off x="6630592" y="6416347"/>
            <a:ext cx="333746" cy="369332"/>
          </a:xfrm>
          <a:prstGeom prst="rect">
            <a:avLst/>
          </a:prstGeom>
          <a:noFill/>
        </p:spPr>
        <p:txBody>
          <a:bodyPr wrap="none" rtlCol="0">
            <a:spAutoFit/>
          </a:bodyPr>
          <a:lstStyle/>
          <a:p>
            <a:r>
              <a:rPr lang="en-US" dirty="0"/>
              <a:t>N</a:t>
            </a:r>
          </a:p>
        </p:txBody>
      </p:sp>
      <p:cxnSp>
        <p:nvCxnSpPr>
          <p:cNvPr id="73" name="Straight Connector 72">
            <a:extLst>
              <a:ext uri="{FF2B5EF4-FFF2-40B4-BE49-F238E27FC236}">
                <a16:creationId xmlns:a16="http://schemas.microsoft.com/office/drawing/2014/main" id="{78A46C4B-D843-B041-94C3-874169CEDFD9}"/>
              </a:ext>
            </a:extLst>
          </p:cNvPr>
          <p:cNvCxnSpPr/>
          <p:nvPr/>
        </p:nvCxnSpPr>
        <p:spPr>
          <a:xfrm>
            <a:off x="3181378" y="5120871"/>
            <a:ext cx="0" cy="1340808"/>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B2072DE2-6464-A042-A7E5-A67481103CC5}"/>
              </a:ext>
            </a:extLst>
          </p:cNvPr>
          <p:cNvGrpSpPr/>
          <p:nvPr/>
        </p:nvGrpSpPr>
        <p:grpSpPr>
          <a:xfrm flipH="1">
            <a:off x="2300901" y="5012039"/>
            <a:ext cx="1252250" cy="369332"/>
            <a:chOff x="7846185" y="3856824"/>
            <a:chExt cx="1236293" cy="369332"/>
          </a:xfrm>
        </p:grpSpPr>
        <p:cxnSp>
          <p:nvCxnSpPr>
            <p:cNvPr id="75" name="Straight Arrow Connector 74">
              <a:extLst>
                <a:ext uri="{FF2B5EF4-FFF2-40B4-BE49-F238E27FC236}">
                  <a16:creationId xmlns:a16="http://schemas.microsoft.com/office/drawing/2014/main" id="{4FC0E90A-2622-2C40-94C8-3EA1AFA04EFF}"/>
                </a:ext>
              </a:extLst>
            </p:cNvPr>
            <p:cNvCxnSpPr/>
            <p:nvPr/>
          </p:nvCxnSpPr>
          <p:spPr>
            <a:xfrm>
              <a:off x="7846185" y="4063181"/>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6" name="Straight Arrow Connector 75">
              <a:extLst>
                <a:ext uri="{FF2B5EF4-FFF2-40B4-BE49-F238E27FC236}">
                  <a16:creationId xmlns:a16="http://schemas.microsoft.com/office/drawing/2014/main" id="{FF3AF689-4887-4242-B3B9-A93FE289544C}"/>
                </a:ext>
              </a:extLst>
            </p:cNvPr>
            <p:cNvCxnSpPr/>
            <p:nvPr/>
          </p:nvCxnSpPr>
          <p:spPr>
            <a:xfrm flipH="1">
              <a:off x="8259596" y="4067299"/>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7" name="TextBox 76">
              <a:extLst>
                <a:ext uri="{FF2B5EF4-FFF2-40B4-BE49-F238E27FC236}">
                  <a16:creationId xmlns:a16="http://schemas.microsoft.com/office/drawing/2014/main" id="{5BAD4F7A-32BB-3040-9970-7D95404356EC}"/>
                </a:ext>
              </a:extLst>
            </p:cNvPr>
            <p:cNvSpPr txBox="1"/>
            <p:nvPr/>
          </p:nvSpPr>
          <p:spPr>
            <a:xfrm>
              <a:off x="8539337" y="3856824"/>
              <a:ext cx="543141" cy="369332"/>
            </a:xfrm>
            <a:prstGeom prst="rect">
              <a:avLst/>
            </a:prstGeom>
            <a:noFill/>
          </p:spPr>
          <p:txBody>
            <a:bodyPr wrap="none" rtlCol="0">
              <a:spAutoFit/>
            </a:bodyPr>
            <a:lstStyle/>
            <a:p>
              <a:r>
                <a:rPr lang="en-US" i="1" dirty="0" err="1">
                  <a:latin typeface="Symbol" charset="2"/>
                  <a:ea typeface="Symbol" charset="2"/>
                  <a:cs typeface="Symbol" charset="2"/>
                </a:rPr>
                <a:t>D</a:t>
              </a:r>
              <a:r>
                <a:rPr lang="en-US" i="1" dirty="0" err="1"/>
                <a:t>f</a:t>
              </a:r>
              <a:r>
                <a:rPr lang="en-US" i="1" baseline="-25000" dirty="0" err="1"/>
                <a:t>Yb</a:t>
              </a:r>
              <a:endParaRPr lang="en-US" i="1" baseline="-25000" dirty="0"/>
            </a:p>
          </p:txBody>
        </p:sp>
      </p:grpSp>
      <p:sp>
        <p:nvSpPr>
          <p:cNvPr id="78" name="TextBox 77">
            <a:extLst>
              <a:ext uri="{FF2B5EF4-FFF2-40B4-BE49-F238E27FC236}">
                <a16:creationId xmlns:a16="http://schemas.microsoft.com/office/drawing/2014/main" id="{D4C207A3-C1AE-C449-8BC1-636C0849AE2F}"/>
              </a:ext>
            </a:extLst>
          </p:cNvPr>
          <p:cNvSpPr txBox="1"/>
          <p:nvPr/>
        </p:nvSpPr>
        <p:spPr>
          <a:xfrm>
            <a:off x="3859843" y="3551154"/>
            <a:ext cx="1045479" cy="369332"/>
          </a:xfrm>
          <a:prstGeom prst="rect">
            <a:avLst/>
          </a:prstGeom>
          <a:noFill/>
        </p:spPr>
        <p:txBody>
          <a:bodyPr wrap="none" rtlCol="0">
            <a:spAutoFit/>
          </a:bodyPr>
          <a:lstStyle/>
          <a:p>
            <a:r>
              <a:rPr lang="en-US" i="1" dirty="0" err="1">
                <a:solidFill>
                  <a:srgbClr val="C00000"/>
                </a:solidFill>
                <a:latin typeface="Times New Roman" charset="0"/>
                <a:ea typeface="Times New Roman" charset="0"/>
                <a:cs typeface="Times New Roman" charset="0"/>
              </a:rPr>
              <a:t>T</a:t>
            </a:r>
            <a:r>
              <a:rPr lang="en-US" i="1" baseline="-25000" dirty="0" err="1">
                <a:solidFill>
                  <a:srgbClr val="C00000"/>
                </a:solidFill>
                <a:latin typeface="Times New Roman" charset="0"/>
                <a:ea typeface="Times New Roman" charset="0"/>
                <a:cs typeface="Times New Roman" charset="0"/>
              </a:rPr>
              <a:t>p</a:t>
            </a:r>
            <a:r>
              <a:rPr lang="en-US" dirty="0">
                <a:solidFill>
                  <a:srgbClr val="C00000"/>
                </a:solidFill>
              </a:rPr>
              <a:t> = 0.5 s</a:t>
            </a:r>
          </a:p>
        </p:txBody>
      </p:sp>
      <p:sp>
        <p:nvSpPr>
          <p:cNvPr id="79" name="TextBox 78">
            <a:extLst>
              <a:ext uri="{FF2B5EF4-FFF2-40B4-BE49-F238E27FC236}">
                <a16:creationId xmlns:a16="http://schemas.microsoft.com/office/drawing/2014/main" id="{83134DE6-EAD1-0A44-B17F-505C8A298001}"/>
              </a:ext>
            </a:extLst>
          </p:cNvPr>
          <p:cNvSpPr txBox="1"/>
          <p:nvPr/>
        </p:nvSpPr>
        <p:spPr>
          <a:xfrm>
            <a:off x="3995251" y="3269683"/>
            <a:ext cx="870751" cy="369332"/>
          </a:xfrm>
          <a:prstGeom prst="rect">
            <a:avLst/>
          </a:prstGeom>
          <a:noFill/>
        </p:spPr>
        <p:txBody>
          <a:bodyPr wrap="none" rtlCol="0">
            <a:spAutoFit/>
          </a:bodyPr>
          <a:lstStyle/>
          <a:p>
            <a:r>
              <a:rPr lang="en-US" b="1" dirty="0">
                <a:solidFill>
                  <a:srgbClr val="C00000"/>
                </a:solidFill>
              </a:rPr>
              <a:t>N = 10</a:t>
            </a:r>
            <a:r>
              <a:rPr lang="en-US" b="1" baseline="30000" dirty="0">
                <a:solidFill>
                  <a:srgbClr val="C00000"/>
                </a:solidFill>
              </a:rPr>
              <a:t>4</a:t>
            </a:r>
          </a:p>
        </p:txBody>
      </p:sp>
      <p:sp>
        <p:nvSpPr>
          <p:cNvPr id="125" name="TextBox 124">
            <a:extLst>
              <a:ext uri="{FF2B5EF4-FFF2-40B4-BE49-F238E27FC236}">
                <a16:creationId xmlns:a16="http://schemas.microsoft.com/office/drawing/2014/main" id="{AEB9DB59-5087-9B4C-B40C-6FF8FBEF12EF}"/>
              </a:ext>
            </a:extLst>
          </p:cNvPr>
          <p:cNvSpPr txBox="1"/>
          <p:nvPr/>
        </p:nvSpPr>
        <p:spPr>
          <a:xfrm>
            <a:off x="3451823" y="2903466"/>
            <a:ext cx="654346" cy="369332"/>
          </a:xfrm>
          <a:prstGeom prst="rect">
            <a:avLst/>
          </a:prstGeom>
          <a:noFill/>
        </p:spPr>
        <p:txBody>
          <a:bodyPr wrap="none" rtlCol="0">
            <a:spAutoFit/>
          </a:bodyPr>
          <a:lstStyle/>
          <a:p>
            <a:r>
              <a:rPr lang="en-US" baseline="30000" dirty="0"/>
              <a:t>171</a:t>
            </a:r>
            <a:r>
              <a:rPr lang="en-US" dirty="0"/>
              <a:t>Yb</a:t>
            </a:r>
          </a:p>
        </p:txBody>
      </p:sp>
      <p:grpSp>
        <p:nvGrpSpPr>
          <p:cNvPr id="126" name="Group 125">
            <a:extLst>
              <a:ext uri="{FF2B5EF4-FFF2-40B4-BE49-F238E27FC236}">
                <a16:creationId xmlns:a16="http://schemas.microsoft.com/office/drawing/2014/main" id="{4727068D-9A9E-D545-906D-6448BFDBBB57}"/>
              </a:ext>
            </a:extLst>
          </p:cNvPr>
          <p:cNvGrpSpPr>
            <a:grpSpLocks noChangeAspect="1"/>
          </p:cNvGrpSpPr>
          <p:nvPr/>
        </p:nvGrpSpPr>
        <p:grpSpPr>
          <a:xfrm rot="1687405">
            <a:off x="1412083" y="4025250"/>
            <a:ext cx="1223178" cy="935960"/>
            <a:chOff x="2376805" y="1355248"/>
            <a:chExt cx="1186215" cy="891606"/>
          </a:xfrm>
        </p:grpSpPr>
        <p:pic>
          <p:nvPicPr>
            <p:cNvPr id="127" name="Picture 126">
              <a:extLst>
                <a:ext uri="{FF2B5EF4-FFF2-40B4-BE49-F238E27FC236}">
                  <a16:creationId xmlns:a16="http://schemas.microsoft.com/office/drawing/2014/main" id="{15DC5CEA-D05E-B440-9366-4064E87FD6F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80330" y="1445470"/>
              <a:ext cx="982690" cy="801384"/>
            </a:xfrm>
            <a:prstGeom prst="rect">
              <a:avLst/>
            </a:prstGeom>
          </p:spPr>
        </p:pic>
        <p:sp>
          <p:nvSpPr>
            <p:cNvPr id="128" name="Rectangle 127">
              <a:extLst>
                <a:ext uri="{FF2B5EF4-FFF2-40B4-BE49-F238E27FC236}">
                  <a16:creationId xmlns:a16="http://schemas.microsoft.com/office/drawing/2014/main" id="{CE43233F-098E-1141-A7FA-AE4A07CD295C}"/>
                </a:ext>
              </a:extLst>
            </p:cNvPr>
            <p:cNvSpPr/>
            <p:nvPr/>
          </p:nvSpPr>
          <p:spPr>
            <a:xfrm rot="20279254">
              <a:off x="2376805" y="1355248"/>
              <a:ext cx="826072" cy="2031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a:t>
              </a:r>
            </a:p>
          </p:txBody>
        </p:sp>
      </p:grpSp>
      <p:sp>
        <p:nvSpPr>
          <p:cNvPr id="129" name="TextBox 128">
            <a:extLst>
              <a:ext uri="{FF2B5EF4-FFF2-40B4-BE49-F238E27FC236}">
                <a16:creationId xmlns:a16="http://schemas.microsoft.com/office/drawing/2014/main" id="{54757860-59A5-A54B-9605-834312785A82}"/>
              </a:ext>
            </a:extLst>
          </p:cNvPr>
          <p:cNvSpPr txBox="1"/>
          <p:nvPr/>
        </p:nvSpPr>
        <p:spPr>
          <a:xfrm>
            <a:off x="215394" y="5672741"/>
            <a:ext cx="1476430" cy="707886"/>
          </a:xfrm>
          <a:prstGeom prst="rect">
            <a:avLst/>
          </a:prstGeom>
          <a:solidFill>
            <a:schemeClr val="tx1"/>
          </a:solidFill>
        </p:spPr>
        <p:txBody>
          <a:bodyPr wrap="none" rtlCol="0">
            <a:spAutoFit/>
          </a:bodyPr>
          <a:lstStyle/>
          <a:p>
            <a:pPr algn="ctr"/>
            <a:r>
              <a:rPr lang="en-US" sz="2000" dirty="0" err="1">
                <a:solidFill>
                  <a:schemeClr val="bg1"/>
                </a:solidFill>
              </a:rPr>
              <a:t>Modelocked</a:t>
            </a:r>
            <a:endParaRPr lang="en-US" sz="2000" dirty="0">
              <a:solidFill>
                <a:schemeClr val="bg1"/>
              </a:solidFill>
            </a:endParaRPr>
          </a:p>
          <a:p>
            <a:pPr algn="ctr"/>
            <a:r>
              <a:rPr lang="en-US" sz="2000" dirty="0">
                <a:solidFill>
                  <a:schemeClr val="bg1"/>
                </a:solidFill>
              </a:rPr>
              <a:t>laser</a:t>
            </a:r>
          </a:p>
        </p:txBody>
      </p:sp>
      <p:cxnSp>
        <p:nvCxnSpPr>
          <p:cNvPr id="130" name="Elbow Connector 129">
            <a:extLst>
              <a:ext uri="{FF2B5EF4-FFF2-40B4-BE49-F238E27FC236}">
                <a16:creationId xmlns:a16="http://schemas.microsoft.com/office/drawing/2014/main" id="{03D1D978-FAF7-AC4F-8D9A-99E19E8621B4}"/>
              </a:ext>
            </a:extLst>
          </p:cNvPr>
          <p:cNvCxnSpPr>
            <a:cxnSpLocks/>
            <a:endCxn id="129" idx="0"/>
          </p:cNvCxnSpPr>
          <p:nvPr/>
        </p:nvCxnSpPr>
        <p:spPr>
          <a:xfrm rot="10800000" flipV="1">
            <a:off x="953609" y="5196705"/>
            <a:ext cx="1347292" cy="476036"/>
          </a:xfrm>
          <a:prstGeom prst="bentConnector2">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31" name="Right Arrow 130">
            <a:extLst>
              <a:ext uri="{FF2B5EF4-FFF2-40B4-BE49-F238E27FC236}">
                <a16:creationId xmlns:a16="http://schemas.microsoft.com/office/drawing/2014/main" id="{787B9D70-36FB-D04D-A6B3-F20AE1D43A8A}"/>
              </a:ext>
            </a:extLst>
          </p:cNvPr>
          <p:cNvSpPr/>
          <p:nvPr/>
        </p:nvSpPr>
        <p:spPr>
          <a:xfrm>
            <a:off x="1691918" y="5891615"/>
            <a:ext cx="245446" cy="270138"/>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9CB04A6E-9047-C035-159F-B13C84F2B24D}"/>
              </a:ext>
            </a:extLst>
          </p:cNvPr>
          <p:cNvGrpSpPr/>
          <p:nvPr/>
        </p:nvGrpSpPr>
        <p:grpSpPr>
          <a:xfrm>
            <a:off x="4136531" y="3094989"/>
            <a:ext cx="4609048" cy="3444214"/>
            <a:chOff x="4136531" y="3094989"/>
            <a:chExt cx="4609048" cy="3444214"/>
          </a:xfrm>
        </p:grpSpPr>
        <p:sp>
          <p:nvSpPr>
            <p:cNvPr id="12" name="Line 7">
              <a:extLst>
                <a:ext uri="{FF2B5EF4-FFF2-40B4-BE49-F238E27FC236}">
                  <a16:creationId xmlns:a16="http://schemas.microsoft.com/office/drawing/2014/main" id="{42E60AFA-2285-1342-A9D0-1C2F4D3266A0}"/>
                </a:ext>
              </a:extLst>
            </p:cNvPr>
            <p:cNvSpPr>
              <a:spLocks noChangeShapeType="1"/>
            </p:cNvSpPr>
            <p:nvPr/>
          </p:nvSpPr>
          <p:spPr bwMode="auto">
            <a:xfrm flipH="1">
              <a:off x="7892320" y="5182754"/>
              <a:ext cx="7089" cy="1291609"/>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3" name="Line 8">
              <a:extLst>
                <a:ext uri="{FF2B5EF4-FFF2-40B4-BE49-F238E27FC236}">
                  <a16:creationId xmlns:a16="http://schemas.microsoft.com/office/drawing/2014/main" id="{44F2CF4F-5BD5-3640-BE7E-FE8E34ACAB88}"/>
                </a:ext>
              </a:extLst>
            </p:cNvPr>
            <p:cNvSpPr>
              <a:spLocks noChangeShapeType="1"/>
            </p:cNvSpPr>
            <p:nvPr/>
          </p:nvSpPr>
          <p:spPr bwMode="auto">
            <a:xfrm flipH="1">
              <a:off x="7652192" y="5182754"/>
              <a:ext cx="7089" cy="1291609"/>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4" name="Line 9">
              <a:extLst>
                <a:ext uri="{FF2B5EF4-FFF2-40B4-BE49-F238E27FC236}">
                  <a16:creationId xmlns:a16="http://schemas.microsoft.com/office/drawing/2014/main" id="{09C5892F-7DDA-AE49-AA60-D56DB93348FC}"/>
                </a:ext>
              </a:extLst>
            </p:cNvPr>
            <p:cNvSpPr>
              <a:spLocks noChangeShapeType="1"/>
            </p:cNvSpPr>
            <p:nvPr/>
          </p:nvSpPr>
          <p:spPr bwMode="auto">
            <a:xfrm flipH="1">
              <a:off x="7411177" y="5182754"/>
              <a:ext cx="7089" cy="1291609"/>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5" name="Line 10">
              <a:extLst>
                <a:ext uri="{FF2B5EF4-FFF2-40B4-BE49-F238E27FC236}">
                  <a16:creationId xmlns:a16="http://schemas.microsoft.com/office/drawing/2014/main" id="{90510B74-B173-6547-B577-C92607D2B208}"/>
                </a:ext>
              </a:extLst>
            </p:cNvPr>
            <p:cNvSpPr>
              <a:spLocks noChangeShapeType="1"/>
            </p:cNvSpPr>
            <p:nvPr/>
          </p:nvSpPr>
          <p:spPr bwMode="auto">
            <a:xfrm flipH="1">
              <a:off x="7170162"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6" name="Line 11">
              <a:extLst>
                <a:ext uri="{FF2B5EF4-FFF2-40B4-BE49-F238E27FC236}">
                  <a16:creationId xmlns:a16="http://schemas.microsoft.com/office/drawing/2014/main" id="{8B3378A6-20EA-4746-864C-287BB4FEA968}"/>
                </a:ext>
              </a:extLst>
            </p:cNvPr>
            <p:cNvSpPr>
              <a:spLocks noChangeShapeType="1"/>
            </p:cNvSpPr>
            <p:nvPr/>
          </p:nvSpPr>
          <p:spPr bwMode="auto">
            <a:xfrm flipH="1">
              <a:off x="6930919"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7" name="Line 12">
              <a:extLst>
                <a:ext uri="{FF2B5EF4-FFF2-40B4-BE49-F238E27FC236}">
                  <a16:creationId xmlns:a16="http://schemas.microsoft.com/office/drawing/2014/main" id="{09A152C5-EDE2-6C42-A832-710DF395C1D2}"/>
                </a:ext>
              </a:extLst>
            </p:cNvPr>
            <p:cNvSpPr>
              <a:spLocks noChangeShapeType="1"/>
            </p:cNvSpPr>
            <p:nvPr/>
          </p:nvSpPr>
          <p:spPr bwMode="auto">
            <a:xfrm flipH="1">
              <a:off x="6689904"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8" name="Line 13">
              <a:extLst>
                <a:ext uri="{FF2B5EF4-FFF2-40B4-BE49-F238E27FC236}">
                  <a16:creationId xmlns:a16="http://schemas.microsoft.com/office/drawing/2014/main" id="{CF4E4115-8D54-7645-9A36-0FBB82F0ABCB}"/>
                </a:ext>
              </a:extLst>
            </p:cNvPr>
            <p:cNvSpPr>
              <a:spLocks noChangeShapeType="1"/>
            </p:cNvSpPr>
            <p:nvPr/>
          </p:nvSpPr>
          <p:spPr bwMode="auto">
            <a:xfrm flipH="1">
              <a:off x="6449776"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9" name="Line 14">
              <a:extLst>
                <a:ext uri="{FF2B5EF4-FFF2-40B4-BE49-F238E27FC236}">
                  <a16:creationId xmlns:a16="http://schemas.microsoft.com/office/drawing/2014/main" id="{84725E16-0BA5-4345-8E69-B050979736AB}"/>
                </a:ext>
              </a:extLst>
            </p:cNvPr>
            <p:cNvSpPr>
              <a:spLocks noChangeShapeType="1"/>
            </p:cNvSpPr>
            <p:nvPr/>
          </p:nvSpPr>
          <p:spPr bwMode="auto">
            <a:xfrm flipH="1">
              <a:off x="6208761"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0" name="Line 15">
              <a:extLst>
                <a:ext uri="{FF2B5EF4-FFF2-40B4-BE49-F238E27FC236}">
                  <a16:creationId xmlns:a16="http://schemas.microsoft.com/office/drawing/2014/main" id="{348B000D-DFFF-8C46-84C0-C3DF81FDBAD7}"/>
                </a:ext>
              </a:extLst>
            </p:cNvPr>
            <p:cNvSpPr>
              <a:spLocks noChangeShapeType="1"/>
            </p:cNvSpPr>
            <p:nvPr/>
          </p:nvSpPr>
          <p:spPr bwMode="auto">
            <a:xfrm flipH="1">
              <a:off x="5968632"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1" name="Line 16">
              <a:extLst>
                <a:ext uri="{FF2B5EF4-FFF2-40B4-BE49-F238E27FC236}">
                  <a16:creationId xmlns:a16="http://schemas.microsoft.com/office/drawing/2014/main" id="{A2411DA2-4F56-0B4C-ACEC-2E8C3BF81FC8}"/>
                </a:ext>
              </a:extLst>
            </p:cNvPr>
            <p:cNvSpPr>
              <a:spLocks noChangeShapeType="1"/>
            </p:cNvSpPr>
            <p:nvPr/>
          </p:nvSpPr>
          <p:spPr bwMode="auto">
            <a:xfrm flipH="1">
              <a:off x="5728504"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2" name="Line 17">
              <a:extLst>
                <a:ext uri="{FF2B5EF4-FFF2-40B4-BE49-F238E27FC236}">
                  <a16:creationId xmlns:a16="http://schemas.microsoft.com/office/drawing/2014/main" id="{480F468B-4BE2-C044-A8CA-568B7CBBE3FE}"/>
                </a:ext>
              </a:extLst>
            </p:cNvPr>
            <p:cNvSpPr>
              <a:spLocks noChangeShapeType="1"/>
            </p:cNvSpPr>
            <p:nvPr/>
          </p:nvSpPr>
          <p:spPr bwMode="auto">
            <a:xfrm flipH="1">
              <a:off x="5486602"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100" name="Picture 99" descr="https://external-preview.redd.it/8WwgF4ahsAWcwVkb8f3bsVckKq9aBEEivFB80bKTNws.png?width=640&amp;crop=smart&amp;auto=webp&amp;s=a2be535a7bdd9eb4bcc1aa27be916e2814c11caa">
              <a:extLst>
                <a:ext uri="{FF2B5EF4-FFF2-40B4-BE49-F238E27FC236}">
                  <a16:creationId xmlns:a16="http://schemas.microsoft.com/office/drawing/2014/main" id="{A323AD10-5572-C645-9967-3C451276DE60}"/>
                </a:ext>
              </a:extLst>
            </p:cNvPr>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6465209" y="3094989"/>
              <a:ext cx="989886" cy="1064728"/>
            </a:xfrm>
            <a:prstGeom prst="rect">
              <a:avLst/>
            </a:prstGeom>
            <a:noFill/>
            <a:extLst>
              <a:ext uri="{909E8E84-426E-40DD-AFC4-6F175D3DCCD1}">
                <a14:hiddenFill xmlns:a14="http://schemas.microsoft.com/office/drawing/2010/main">
                  <a:solidFill>
                    <a:srgbClr val="FFFFFF"/>
                  </a:solidFill>
                </a14:hiddenFill>
              </a:ext>
            </a:extLst>
          </p:spPr>
        </p:pic>
        <p:sp>
          <p:nvSpPr>
            <p:cNvPr id="101" name="TextBox 100">
              <a:extLst>
                <a:ext uri="{FF2B5EF4-FFF2-40B4-BE49-F238E27FC236}">
                  <a16:creationId xmlns:a16="http://schemas.microsoft.com/office/drawing/2014/main" id="{1AF52BE0-1E14-B647-88F6-0C705B842C43}"/>
                </a:ext>
              </a:extLst>
            </p:cNvPr>
            <p:cNvSpPr txBox="1"/>
            <p:nvPr/>
          </p:nvSpPr>
          <p:spPr>
            <a:xfrm>
              <a:off x="5901312" y="3407611"/>
              <a:ext cx="651140" cy="400110"/>
            </a:xfrm>
            <a:prstGeom prst="rect">
              <a:avLst/>
            </a:prstGeom>
            <a:noFill/>
          </p:spPr>
          <p:txBody>
            <a:bodyPr wrap="none" rtlCol="0">
              <a:spAutoFit/>
            </a:bodyPr>
            <a:lstStyle/>
            <a:p>
              <a:r>
                <a:rPr lang="en-US" sz="2000" baseline="30000" dirty="0"/>
                <a:t>27</a:t>
              </a:r>
              <a:r>
                <a:rPr lang="en-US" sz="2000" dirty="0"/>
                <a:t>Al</a:t>
              </a:r>
              <a:r>
                <a:rPr lang="en-US" sz="2000" baseline="30000" dirty="0"/>
                <a:t>+</a:t>
              </a:r>
            </a:p>
          </p:txBody>
        </p:sp>
        <p:cxnSp>
          <p:nvCxnSpPr>
            <p:cNvPr id="102" name="Connector: Elbow 103">
              <a:extLst>
                <a:ext uri="{FF2B5EF4-FFF2-40B4-BE49-F238E27FC236}">
                  <a16:creationId xmlns:a16="http://schemas.microsoft.com/office/drawing/2014/main" id="{289DFE4E-F507-7D42-9EDD-26F637CA07D2}"/>
                </a:ext>
              </a:extLst>
            </p:cNvPr>
            <p:cNvCxnSpPr>
              <a:cxnSpLocks/>
            </p:cNvCxnSpPr>
            <p:nvPr/>
          </p:nvCxnSpPr>
          <p:spPr>
            <a:xfrm rot="16200000" flipV="1">
              <a:off x="5817532" y="5395823"/>
              <a:ext cx="2286000" cy="759"/>
            </a:xfrm>
            <a:prstGeom prst="bentConnector3">
              <a:avLst>
                <a:gd name="adj1" fmla="val 50000"/>
              </a:avLst>
            </a:prstGeom>
            <a:ln w="38100">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7583081" y="3590755"/>
              <a:ext cx="1162498" cy="369332"/>
            </a:xfrm>
            <a:prstGeom prst="rect">
              <a:avLst/>
            </a:prstGeom>
            <a:solidFill>
              <a:srgbClr val="FFFF00"/>
            </a:solidFill>
          </p:spPr>
          <p:txBody>
            <a:bodyPr wrap="none" rtlCol="0">
              <a:spAutoFit/>
            </a:bodyPr>
            <a:lstStyle/>
            <a:p>
              <a:r>
                <a:rPr lang="en-US" i="1" dirty="0" err="1">
                  <a:solidFill>
                    <a:srgbClr val="0070C0"/>
                  </a:solidFill>
                  <a:latin typeface="Times New Roman" charset="0"/>
                  <a:ea typeface="Times New Roman" charset="0"/>
                  <a:cs typeface="Times New Roman" charset="0"/>
                </a:rPr>
                <a:t>T</a:t>
              </a:r>
              <a:r>
                <a:rPr lang="en-US" i="1" baseline="-25000" dirty="0" err="1">
                  <a:solidFill>
                    <a:srgbClr val="0070C0"/>
                  </a:solidFill>
                  <a:latin typeface="Times New Roman" charset="0"/>
                  <a:ea typeface="Times New Roman" charset="0"/>
                  <a:cs typeface="Times New Roman" charset="0"/>
                </a:rPr>
                <a:t>p</a:t>
              </a:r>
              <a:r>
                <a:rPr lang="en-US" dirty="0">
                  <a:solidFill>
                    <a:srgbClr val="0070C0"/>
                  </a:solidFill>
                </a:rPr>
                <a:t> = 0.15 s</a:t>
              </a:r>
            </a:p>
          </p:txBody>
        </p:sp>
        <p:cxnSp>
          <p:nvCxnSpPr>
            <p:cNvPr id="65" name="Connector: Elbow 47">
              <a:extLst>
                <a:ext uri="{FF2B5EF4-FFF2-40B4-BE49-F238E27FC236}">
                  <a16:creationId xmlns:a16="http://schemas.microsoft.com/office/drawing/2014/main" id="{B6965AF0-9D1B-D94C-89C7-E3399DA2928A}"/>
                </a:ext>
              </a:extLst>
            </p:cNvPr>
            <p:cNvCxnSpPr>
              <a:cxnSpLocks/>
              <a:stCxn id="132" idx="3"/>
              <a:endCxn id="100" idx="2"/>
            </p:cNvCxnSpPr>
            <p:nvPr/>
          </p:nvCxnSpPr>
          <p:spPr>
            <a:xfrm flipV="1">
              <a:off x="5188861" y="4159717"/>
              <a:ext cx="1771291" cy="576536"/>
            </a:xfrm>
            <a:prstGeom prst="bentConnector2">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nvGrpSpPr>
            <p:cNvPr id="67" name="Group 66">
              <a:extLst>
                <a:ext uri="{FF2B5EF4-FFF2-40B4-BE49-F238E27FC236}">
                  <a16:creationId xmlns:a16="http://schemas.microsoft.com/office/drawing/2014/main" id="{BFA19865-0A79-7745-83C8-5675B247874F}"/>
                </a:ext>
              </a:extLst>
            </p:cNvPr>
            <p:cNvGrpSpPr/>
            <p:nvPr/>
          </p:nvGrpSpPr>
          <p:grpSpPr>
            <a:xfrm>
              <a:off x="6513192" y="5012039"/>
              <a:ext cx="1236293" cy="369332"/>
              <a:chOff x="7846185" y="3856824"/>
              <a:chExt cx="1236293" cy="369332"/>
            </a:xfrm>
          </p:grpSpPr>
          <p:cxnSp>
            <p:nvCxnSpPr>
              <p:cNvPr id="68" name="Straight Arrow Connector 67">
                <a:extLst>
                  <a:ext uri="{FF2B5EF4-FFF2-40B4-BE49-F238E27FC236}">
                    <a16:creationId xmlns:a16="http://schemas.microsoft.com/office/drawing/2014/main" id="{FE27CB7C-E814-D24C-95A7-FA0ECC68018A}"/>
                  </a:ext>
                </a:extLst>
              </p:cNvPr>
              <p:cNvCxnSpPr/>
              <p:nvPr/>
            </p:nvCxnSpPr>
            <p:spPr>
              <a:xfrm>
                <a:off x="7846185" y="4063181"/>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1" name="Straight Arrow Connector 70">
                <a:extLst>
                  <a:ext uri="{FF2B5EF4-FFF2-40B4-BE49-F238E27FC236}">
                    <a16:creationId xmlns:a16="http://schemas.microsoft.com/office/drawing/2014/main" id="{0E8F89EF-A8EB-E74D-8AFE-9885D315D233}"/>
                  </a:ext>
                </a:extLst>
              </p:cNvPr>
              <p:cNvCxnSpPr/>
              <p:nvPr/>
            </p:nvCxnSpPr>
            <p:spPr>
              <a:xfrm flipH="1">
                <a:off x="8297211" y="4067299"/>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2" name="TextBox 71">
                <a:extLst>
                  <a:ext uri="{FF2B5EF4-FFF2-40B4-BE49-F238E27FC236}">
                    <a16:creationId xmlns:a16="http://schemas.microsoft.com/office/drawing/2014/main" id="{CC6EAC24-7049-0649-8EE3-B10593064F84}"/>
                  </a:ext>
                </a:extLst>
              </p:cNvPr>
              <p:cNvSpPr txBox="1"/>
              <p:nvPr/>
            </p:nvSpPr>
            <p:spPr>
              <a:xfrm>
                <a:off x="8561181" y="3856824"/>
                <a:ext cx="521297" cy="369332"/>
              </a:xfrm>
              <a:prstGeom prst="rect">
                <a:avLst/>
              </a:prstGeom>
              <a:noFill/>
            </p:spPr>
            <p:txBody>
              <a:bodyPr wrap="none" rtlCol="0">
                <a:spAutoFit/>
              </a:bodyPr>
              <a:lstStyle/>
              <a:p>
                <a:r>
                  <a:rPr lang="en-US" i="1" dirty="0" err="1">
                    <a:latin typeface="Symbol" charset="2"/>
                    <a:ea typeface="Symbol" charset="2"/>
                    <a:cs typeface="Symbol" charset="2"/>
                  </a:rPr>
                  <a:t>D</a:t>
                </a:r>
                <a:r>
                  <a:rPr lang="en-US" i="1" dirty="0" err="1"/>
                  <a:t>f</a:t>
                </a:r>
                <a:r>
                  <a:rPr lang="en-US" i="1" baseline="-25000" dirty="0" err="1"/>
                  <a:t>Al</a:t>
                </a:r>
                <a:endParaRPr lang="en-US" i="1" baseline="-25000" dirty="0"/>
              </a:p>
            </p:txBody>
          </p:sp>
        </p:grpSp>
        <p:cxnSp>
          <p:nvCxnSpPr>
            <p:cNvPr id="11" name="Straight Connector 10">
              <a:extLst>
                <a:ext uri="{FF2B5EF4-FFF2-40B4-BE49-F238E27FC236}">
                  <a16:creationId xmlns:a16="http://schemas.microsoft.com/office/drawing/2014/main" id="{FAB30F47-228B-A14B-85E4-7FD9DF757C82}"/>
                </a:ext>
              </a:extLst>
            </p:cNvPr>
            <p:cNvCxnSpPr/>
            <p:nvPr/>
          </p:nvCxnSpPr>
          <p:spPr>
            <a:xfrm>
              <a:off x="6802547" y="5133571"/>
              <a:ext cx="0" cy="1340808"/>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32" name="Rectangle 131">
              <a:extLst>
                <a:ext uri="{FF2B5EF4-FFF2-40B4-BE49-F238E27FC236}">
                  <a16:creationId xmlns:a16="http://schemas.microsoft.com/office/drawing/2014/main" id="{789D6D14-4987-324B-8175-6FAAC0A67488}"/>
                </a:ext>
              </a:extLst>
            </p:cNvPr>
            <p:cNvSpPr/>
            <p:nvPr/>
          </p:nvSpPr>
          <p:spPr>
            <a:xfrm>
              <a:off x="4136531" y="4480389"/>
              <a:ext cx="1052330" cy="5117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LASER</a:t>
              </a:r>
            </a:p>
          </p:txBody>
        </p:sp>
        <p:grpSp>
          <p:nvGrpSpPr>
            <p:cNvPr id="133" name="Group 132">
              <a:extLst>
                <a:ext uri="{FF2B5EF4-FFF2-40B4-BE49-F238E27FC236}">
                  <a16:creationId xmlns:a16="http://schemas.microsoft.com/office/drawing/2014/main" id="{88F72DFE-9097-2F49-8F2B-CBD85CA53604}"/>
                </a:ext>
              </a:extLst>
            </p:cNvPr>
            <p:cNvGrpSpPr>
              <a:grpSpLocks noChangeAspect="1"/>
            </p:cNvGrpSpPr>
            <p:nvPr/>
          </p:nvGrpSpPr>
          <p:grpSpPr>
            <a:xfrm rot="1687405">
              <a:off x="5231807" y="4243803"/>
              <a:ext cx="1280160" cy="844398"/>
              <a:chOff x="2355766" y="1320193"/>
              <a:chExt cx="1236846" cy="801384"/>
            </a:xfrm>
          </p:grpSpPr>
          <p:pic>
            <p:nvPicPr>
              <p:cNvPr id="134" name="Picture 133">
                <a:extLst>
                  <a:ext uri="{FF2B5EF4-FFF2-40B4-BE49-F238E27FC236}">
                    <a16:creationId xmlns:a16="http://schemas.microsoft.com/office/drawing/2014/main" id="{69E084BA-145E-7B4F-AA35-2694C99A20A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09922" y="1320193"/>
                <a:ext cx="982690" cy="801384"/>
              </a:xfrm>
              <a:prstGeom prst="rect">
                <a:avLst/>
              </a:prstGeom>
            </p:spPr>
          </p:pic>
          <p:sp>
            <p:nvSpPr>
              <p:cNvPr id="135" name="Rectangle 134">
                <a:extLst>
                  <a:ext uri="{FF2B5EF4-FFF2-40B4-BE49-F238E27FC236}">
                    <a16:creationId xmlns:a16="http://schemas.microsoft.com/office/drawing/2014/main" id="{CA7AD444-6F12-AC4E-B8BF-033100BC282A}"/>
                  </a:ext>
                </a:extLst>
              </p:cNvPr>
              <p:cNvSpPr/>
              <p:nvPr/>
            </p:nvSpPr>
            <p:spPr>
              <a:xfrm rot="20279254">
                <a:off x="2355766" y="1359268"/>
                <a:ext cx="826072" cy="929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137" name="TextBox 136">
              <a:extLst>
                <a:ext uri="{FF2B5EF4-FFF2-40B4-BE49-F238E27FC236}">
                  <a16:creationId xmlns:a16="http://schemas.microsoft.com/office/drawing/2014/main" id="{5DD90E73-4540-394D-AD1D-E2BB9EB4D683}"/>
                </a:ext>
              </a:extLst>
            </p:cNvPr>
            <p:cNvSpPr txBox="1"/>
            <p:nvPr/>
          </p:nvSpPr>
          <p:spPr>
            <a:xfrm>
              <a:off x="7792050" y="3220384"/>
              <a:ext cx="619080" cy="369332"/>
            </a:xfrm>
            <a:prstGeom prst="rect">
              <a:avLst/>
            </a:prstGeom>
            <a:noFill/>
          </p:spPr>
          <p:txBody>
            <a:bodyPr wrap="none" rtlCol="0">
              <a:spAutoFit/>
            </a:bodyPr>
            <a:lstStyle/>
            <a:p>
              <a:r>
                <a:rPr lang="en-US" b="1" dirty="0">
                  <a:solidFill>
                    <a:srgbClr val="0070C0"/>
                  </a:solidFill>
                </a:rPr>
                <a:t>N= 1</a:t>
              </a:r>
              <a:endParaRPr lang="en-US" b="1" baseline="30000" dirty="0">
                <a:solidFill>
                  <a:srgbClr val="0070C0"/>
                </a:solidFill>
              </a:endParaRPr>
            </a:p>
          </p:txBody>
        </p:sp>
      </p:grpSp>
      <p:grpSp>
        <p:nvGrpSpPr>
          <p:cNvPr id="7" name="Group 6">
            <a:extLst>
              <a:ext uri="{FF2B5EF4-FFF2-40B4-BE49-F238E27FC236}">
                <a16:creationId xmlns:a16="http://schemas.microsoft.com/office/drawing/2014/main" id="{431BF2A6-6C97-DA33-B8C8-AABAA10F7ADA}"/>
              </a:ext>
            </a:extLst>
          </p:cNvPr>
          <p:cNvGrpSpPr/>
          <p:nvPr/>
        </p:nvGrpSpPr>
        <p:grpSpPr>
          <a:xfrm>
            <a:off x="5013366" y="831271"/>
            <a:ext cx="3867664" cy="2154013"/>
            <a:chOff x="5013366" y="831271"/>
            <a:chExt cx="3867664" cy="2154013"/>
          </a:xfrm>
        </p:grpSpPr>
        <p:sp>
          <p:nvSpPr>
            <p:cNvPr id="122" name="Rectangle 121">
              <a:extLst>
                <a:ext uri="{FF2B5EF4-FFF2-40B4-BE49-F238E27FC236}">
                  <a16:creationId xmlns:a16="http://schemas.microsoft.com/office/drawing/2014/main" id="{4B72842E-73DA-3046-A471-0B3430A3ADEA}"/>
                </a:ext>
              </a:extLst>
            </p:cNvPr>
            <p:cNvSpPr/>
            <p:nvPr/>
          </p:nvSpPr>
          <p:spPr>
            <a:xfrm>
              <a:off x="5013366" y="831271"/>
              <a:ext cx="3867664" cy="2154013"/>
            </a:xfrm>
            <a:prstGeom prst="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7" name="Group 86">
              <a:extLst>
                <a:ext uri="{FF2B5EF4-FFF2-40B4-BE49-F238E27FC236}">
                  <a16:creationId xmlns:a16="http://schemas.microsoft.com/office/drawing/2014/main" id="{0F1F703B-8723-C345-9898-6E1071159661}"/>
                </a:ext>
              </a:extLst>
            </p:cNvPr>
            <p:cNvGrpSpPr/>
            <p:nvPr/>
          </p:nvGrpSpPr>
          <p:grpSpPr>
            <a:xfrm>
              <a:off x="5365059" y="1275910"/>
              <a:ext cx="413474" cy="428278"/>
              <a:chOff x="989551" y="1745834"/>
              <a:chExt cx="413474" cy="428278"/>
            </a:xfrm>
          </p:grpSpPr>
          <p:cxnSp>
            <p:nvCxnSpPr>
              <p:cNvPr id="88" name="Elbow Connector 87">
                <a:extLst>
                  <a:ext uri="{FF2B5EF4-FFF2-40B4-BE49-F238E27FC236}">
                    <a16:creationId xmlns:a16="http://schemas.microsoft.com/office/drawing/2014/main" id="{DB0CE2A1-E1F3-E14A-82FF-3C2BF755B076}"/>
                  </a:ext>
                </a:extLst>
              </p:cNvPr>
              <p:cNvCxnSpPr>
                <a:cxnSpLocks/>
              </p:cNvCxnSpPr>
              <p:nvPr/>
            </p:nvCxnSpPr>
            <p:spPr>
              <a:xfrm>
                <a:off x="989551" y="1750343"/>
                <a:ext cx="413474" cy="411069"/>
              </a:xfrm>
              <a:prstGeom prst="bentConnector3">
                <a:avLst>
                  <a:gd name="adj1" fmla="val 71501"/>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3EADCBB4-3717-2643-BB7F-56727CC6C781}"/>
                  </a:ext>
                </a:extLst>
              </p:cNvPr>
              <p:cNvCxnSpPr/>
              <p:nvPr/>
            </p:nvCxnSpPr>
            <p:spPr>
              <a:xfrm flipV="1">
                <a:off x="1403025" y="1745834"/>
                <a:ext cx="0" cy="428278"/>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96" name="Group 95">
              <a:extLst>
                <a:ext uri="{FF2B5EF4-FFF2-40B4-BE49-F238E27FC236}">
                  <a16:creationId xmlns:a16="http://schemas.microsoft.com/office/drawing/2014/main" id="{68007A0E-07A6-FE4D-B42D-AF71B3646AEB}"/>
                </a:ext>
              </a:extLst>
            </p:cNvPr>
            <p:cNvGrpSpPr/>
            <p:nvPr/>
          </p:nvGrpSpPr>
          <p:grpSpPr>
            <a:xfrm>
              <a:off x="5778533" y="1276845"/>
              <a:ext cx="413474" cy="428278"/>
              <a:chOff x="989551" y="1745834"/>
              <a:chExt cx="413474" cy="428278"/>
            </a:xfrm>
          </p:grpSpPr>
          <p:cxnSp>
            <p:nvCxnSpPr>
              <p:cNvPr id="97" name="Elbow Connector 96">
                <a:extLst>
                  <a:ext uri="{FF2B5EF4-FFF2-40B4-BE49-F238E27FC236}">
                    <a16:creationId xmlns:a16="http://schemas.microsoft.com/office/drawing/2014/main" id="{B20C5F93-34A8-394A-9689-4A458C537650}"/>
                  </a:ext>
                </a:extLst>
              </p:cNvPr>
              <p:cNvCxnSpPr>
                <a:cxnSpLocks/>
              </p:cNvCxnSpPr>
              <p:nvPr/>
            </p:nvCxnSpPr>
            <p:spPr>
              <a:xfrm>
                <a:off x="989551" y="1750343"/>
                <a:ext cx="413474" cy="411069"/>
              </a:xfrm>
              <a:prstGeom prst="bentConnector3">
                <a:avLst>
                  <a:gd name="adj1" fmla="val 71501"/>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F0F23C35-33B3-704C-B341-5C166ED52DE0}"/>
                  </a:ext>
                </a:extLst>
              </p:cNvPr>
              <p:cNvCxnSpPr/>
              <p:nvPr/>
            </p:nvCxnSpPr>
            <p:spPr>
              <a:xfrm flipV="1">
                <a:off x="1403025" y="1745834"/>
                <a:ext cx="0" cy="428278"/>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99" name="Group 98">
              <a:extLst>
                <a:ext uri="{FF2B5EF4-FFF2-40B4-BE49-F238E27FC236}">
                  <a16:creationId xmlns:a16="http://schemas.microsoft.com/office/drawing/2014/main" id="{41057A82-102E-3B42-B7B5-27EC0C662F2D}"/>
                </a:ext>
              </a:extLst>
            </p:cNvPr>
            <p:cNvGrpSpPr/>
            <p:nvPr/>
          </p:nvGrpSpPr>
          <p:grpSpPr>
            <a:xfrm>
              <a:off x="6202582" y="1277376"/>
              <a:ext cx="413474" cy="428278"/>
              <a:chOff x="989551" y="1745834"/>
              <a:chExt cx="413474" cy="428278"/>
            </a:xfrm>
          </p:grpSpPr>
          <p:cxnSp>
            <p:nvCxnSpPr>
              <p:cNvPr id="103" name="Elbow Connector 102">
                <a:extLst>
                  <a:ext uri="{FF2B5EF4-FFF2-40B4-BE49-F238E27FC236}">
                    <a16:creationId xmlns:a16="http://schemas.microsoft.com/office/drawing/2014/main" id="{E46086E2-2744-DA4F-87BC-DEC22EDA8F0E}"/>
                  </a:ext>
                </a:extLst>
              </p:cNvPr>
              <p:cNvCxnSpPr>
                <a:cxnSpLocks/>
              </p:cNvCxnSpPr>
              <p:nvPr/>
            </p:nvCxnSpPr>
            <p:spPr>
              <a:xfrm>
                <a:off x="989551" y="1750343"/>
                <a:ext cx="413474" cy="411069"/>
              </a:xfrm>
              <a:prstGeom prst="bentConnector3">
                <a:avLst>
                  <a:gd name="adj1" fmla="val 71501"/>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C69AA19D-A920-394F-A72C-A1EEBC88F582}"/>
                  </a:ext>
                </a:extLst>
              </p:cNvPr>
              <p:cNvCxnSpPr/>
              <p:nvPr/>
            </p:nvCxnSpPr>
            <p:spPr>
              <a:xfrm flipV="1">
                <a:off x="1403025" y="1745834"/>
                <a:ext cx="0" cy="428278"/>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05" name="Group 104">
              <a:extLst>
                <a:ext uri="{FF2B5EF4-FFF2-40B4-BE49-F238E27FC236}">
                  <a16:creationId xmlns:a16="http://schemas.microsoft.com/office/drawing/2014/main" id="{02695809-BC0A-4D49-A786-7586317856F6}"/>
                </a:ext>
              </a:extLst>
            </p:cNvPr>
            <p:cNvGrpSpPr/>
            <p:nvPr/>
          </p:nvGrpSpPr>
          <p:grpSpPr>
            <a:xfrm>
              <a:off x="6626630" y="1277486"/>
              <a:ext cx="413474" cy="428278"/>
              <a:chOff x="989551" y="1745834"/>
              <a:chExt cx="413474" cy="428278"/>
            </a:xfrm>
          </p:grpSpPr>
          <p:cxnSp>
            <p:nvCxnSpPr>
              <p:cNvPr id="106" name="Elbow Connector 105">
                <a:extLst>
                  <a:ext uri="{FF2B5EF4-FFF2-40B4-BE49-F238E27FC236}">
                    <a16:creationId xmlns:a16="http://schemas.microsoft.com/office/drawing/2014/main" id="{6C038FC5-A4F7-7145-84D2-4D0E41BDE96D}"/>
                  </a:ext>
                </a:extLst>
              </p:cNvPr>
              <p:cNvCxnSpPr>
                <a:cxnSpLocks/>
              </p:cNvCxnSpPr>
              <p:nvPr/>
            </p:nvCxnSpPr>
            <p:spPr>
              <a:xfrm>
                <a:off x="989551" y="1750343"/>
                <a:ext cx="413474" cy="411069"/>
              </a:xfrm>
              <a:prstGeom prst="bentConnector3">
                <a:avLst>
                  <a:gd name="adj1" fmla="val 71501"/>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FDEED954-39FB-194D-8E58-3E1FC313D6A5}"/>
                  </a:ext>
                </a:extLst>
              </p:cNvPr>
              <p:cNvCxnSpPr/>
              <p:nvPr/>
            </p:nvCxnSpPr>
            <p:spPr>
              <a:xfrm flipV="1">
                <a:off x="1403025" y="1745834"/>
                <a:ext cx="0" cy="428278"/>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cxnSp>
          <p:nvCxnSpPr>
            <p:cNvPr id="108" name="Elbow Connector 107">
              <a:extLst>
                <a:ext uri="{FF2B5EF4-FFF2-40B4-BE49-F238E27FC236}">
                  <a16:creationId xmlns:a16="http://schemas.microsoft.com/office/drawing/2014/main" id="{9090A049-B0BE-E943-8398-52C147955892}"/>
                </a:ext>
              </a:extLst>
            </p:cNvPr>
            <p:cNvCxnSpPr>
              <a:cxnSpLocks/>
            </p:cNvCxnSpPr>
            <p:nvPr/>
          </p:nvCxnSpPr>
          <p:spPr>
            <a:xfrm>
              <a:off x="7049096" y="1282035"/>
              <a:ext cx="413474" cy="411069"/>
            </a:xfrm>
            <a:prstGeom prst="bentConnector3">
              <a:avLst>
                <a:gd name="adj1" fmla="val 71501"/>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195F676B-AB2D-F34F-A83A-673C2E6335E2}"/>
                </a:ext>
              </a:extLst>
            </p:cNvPr>
            <p:cNvCxnSpPr/>
            <p:nvPr/>
          </p:nvCxnSpPr>
          <p:spPr>
            <a:xfrm flipV="1">
              <a:off x="7462570" y="1277526"/>
              <a:ext cx="0" cy="428278"/>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0" name="Elbow Connector 109">
              <a:extLst>
                <a:ext uri="{FF2B5EF4-FFF2-40B4-BE49-F238E27FC236}">
                  <a16:creationId xmlns:a16="http://schemas.microsoft.com/office/drawing/2014/main" id="{1833488E-37EA-ED40-ABBF-55F476BFBA4D}"/>
                </a:ext>
              </a:extLst>
            </p:cNvPr>
            <p:cNvCxnSpPr>
              <a:cxnSpLocks/>
            </p:cNvCxnSpPr>
            <p:nvPr/>
          </p:nvCxnSpPr>
          <p:spPr>
            <a:xfrm>
              <a:off x="7441210" y="1282425"/>
              <a:ext cx="413474" cy="411069"/>
            </a:xfrm>
            <a:prstGeom prst="bentConnector3">
              <a:avLst>
                <a:gd name="adj1" fmla="val 71501"/>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E547345F-3641-454B-B392-E88CA4A84E48}"/>
                </a:ext>
              </a:extLst>
            </p:cNvPr>
            <p:cNvCxnSpPr/>
            <p:nvPr/>
          </p:nvCxnSpPr>
          <p:spPr>
            <a:xfrm flipV="1">
              <a:off x="7854684" y="1277916"/>
              <a:ext cx="0" cy="428278"/>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2" name="Elbow Connector 111">
              <a:extLst>
                <a:ext uri="{FF2B5EF4-FFF2-40B4-BE49-F238E27FC236}">
                  <a16:creationId xmlns:a16="http://schemas.microsoft.com/office/drawing/2014/main" id="{E88AB9BF-10B6-0E4B-9499-8C5C8CB35ADA}"/>
                </a:ext>
              </a:extLst>
            </p:cNvPr>
            <p:cNvCxnSpPr>
              <a:cxnSpLocks/>
            </p:cNvCxnSpPr>
            <p:nvPr/>
          </p:nvCxnSpPr>
          <p:spPr>
            <a:xfrm>
              <a:off x="7863675" y="1281885"/>
              <a:ext cx="413474" cy="411069"/>
            </a:xfrm>
            <a:prstGeom prst="bentConnector3">
              <a:avLst>
                <a:gd name="adj1" fmla="val 71501"/>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3B1D7962-1401-644B-820E-ADF53BA3E802}"/>
                </a:ext>
              </a:extLst>
            </p:cNvPr>
            <p:cNvCxnSpPr/>
            <p:nvPr/>
          </p:nvCxnSpPr>
          <p:spPr>
            <a:xfrm flipV="1">
              <a:off x="8277149" y="1277376"/>
              <a:ext cx="0" cy="428278"/>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570821AA-58E7-4A47-882A-CE9D1C18C12B}"/>
                </a:ext>
              </a:extLst>
            </p:cNvPr>
            <p:cNvSpPr txBox="1"/>
            <p:nvPr/>
          </p:nvSpPr>
          <p:spPr>
            <a:xfrm>
              <a:off x="6246340" y="839292"/>
              <a:ext cx="1505797" cy="369332"/>
            </a:xfrm>
            <a:prstGeom prst="rect">
              <a:avLst/>
            </a:prstGeom>
            <a:noFill/>
          </p:spPr>
          <p:txBody>
            <a:bodyPr wrap="none" rtlCol="0">
              <a:spAutoFit/>
            </a:bodyPr>
            <a:lstStyle/>
            <a:p>
              <a:r>
                <a:rPr lang="en-US" dirty="0">
                  <a:solidFill>
                    <a:schemeClr val="accent5"/>
                  </a:solidFill>
                </a:rPr>
                <a:t>Al clock cycles</a:t>
              </a:r>
            </a:p>
          </p:txBody>
        </p:sp>
        <p:sp>
          <p:nvSpPr>
            <p:cNvPr id="114" name="TextBox 113">
              <a:extLst>
                <a:ext uri="{FF2B5EF4-FFF2-40B4-BE49-F238E27FC236}">
                  <a16:creationId xmlns:a16="http://schemas.microsoft.com/office/drawing/2014/main" id="{6E587C6E-AFBC-C14E-B1E7-CB6DDDF1A6BA}"/>
                </a:ext>
              </a:extLst>
            </p:cNvPr>
            <p:cNvSpPr txBox="1"/>
            <p:nvPr/>
          </p:nvSpPr>
          <p:spPr>
            <a:xfrm>
              <a:off x="6248142" y="2592592"/>
              <a:ext cx="1553887" cy="369332"/>
            </a:xfrm>
            <a:prstGeom prst="rect">
              <a:avLst/>
            </a:prstGeom>
            <a:noFill/>
          </p:spPr>
          <p:txBody>
            <a:bodyPr wrap="none" rtlCol="0">
              <a:spAutoFit/>
            </a:bodyPr>
            <a:lstStyle/>
            <a:p>
              <a:r>
                <a:rPr lang="en-US" dirty="0">
                  <a:solidFill>
                    <a:srgbClr val="C00000"/>
                  </a:solidFill>
                </a:rPr>
                <a:t>Yb clock cycles</a:t>
              </a:r>
            </a:p>
          </p:txBody>
        </p:sp>
        <p:grpSp>
          <p:nvGrpSpPr>
            <p:cNvPr id="123" name="Group 122">
              <a:extLst>
                <a:ext uri="{FF2B5EF4-FFF2-40B4-BE49-F238E27FC236}">
                  <a16:creationId xmlns:a16="http://schemas.microsoft.com/office/drawing/2014/main" id="{64F70B1A-EE6A-0840-948D-1761237429BF}"/>
                </a:ext>
              </a:extLst>
            </p:cNvPr>
            <p:cNvGrpSpPr/>
            <p:nvPr/>
          </p:nvGrpSpPr>
          <p:grpSpPr>
            <a:xfrm>
              <a:off x="5239661" y="2073338"/>
              <a:ext cx="3503957" cy="469734"/>
              <a:chOff x="4985661" y="2073338"/>
              <a:chExt cx="3503957" cy="469734"/>
            </a:xfrm>
          </p:grpSpPr>
          <p:grpSp>
            <p:nvGrpSpPr>
              <p:cNvPr id="53" name="Group 52">
                <a:extLst>
                  <a:ext uri="{FF2B5EF4-FFF2-40B4-BE49-F238E27FC236}">
                    <a16:creationId xmlns:a16="http://schemas.microsoft.com/office/drawing/2014/main" id="{52C3179A-3F7E-4041-9E9D-E5A77C8F0CF7}"/>
                  </a:ext>
                </a:extLst>
              </p:cNvPr>
              <p:cNvGrpSpPr/>
              <p:nvPr/>
            </p:nvGrpSpPr>
            <p:grpSpPr>
              <a:xfrm>
                <a:off x="5258257" y="2073338"/>
                <a:ext cx="3231361" cy="469734"/>
                <a:chOff x="989551" y="1750343"/>
                <a:chExt cx="3231361" cy="469734"/>
              </a:xfrm>
            </p:grpSpPr>
            <p:cxnSp>
              <p:nvCxnSpPr>
                <p:cNvPr id="48" name="Elbow Connector 47">
                  <a:extLst>
                    <a:ext uri="{FF2B5EF4-FFF2-40B4-BE49-F238E27FC236}">
                      <a16:creationId xmlns:a16="http://schemas.microsoft.com/office/drawing/2014/main" id="{40C5621D-13A0-B444-9CC1-9CF1035BC887}"/>
                    </a:ext>
                  </a:extLst>
                </p:cNvPr>
                <p:cNvCxnSpPr>
                  <a:cxnSpLocks/>
                </p:cNvCxnSpPr>
                <p:nvPr/>
              </p:nvCxnSpPr>
              <p:spPr>
                <a:xfrm>
                  <a:off x="989551" y="1750343"/>
                  <a:ext cx="1086508" cy="441533"/>
                </a:xfrm>
                <a:prstGeom prst="bentConnector3">
                  <a:avLst>
                    <a:gd name="adj1" fmla="val 72209"/>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1" name="Elbow Connector 80">
                  <a:extLst>
                    <a:ext uri="{FF2B5EF4-FFF2-40B4-BE49-F238E27FC236}">
                      <a16:creationId xmlns:a16="http://schemas.microsoft.com/office/drawing/2014/main" id="{C24988E7-FA55-8246-9893-C78841266F59}"/>
                    </a:ext>
                  </a:extLst>
                </p:cNvPr>
                <p:cNvCxnSpPr>
                  <a:cxnSpLocks/>
                </p:cNvCxnSpPr>
                <p:nvPr/>
              </p:nvCxnSpPr>
              <p:spPr>
                <a:xfrm>
                  <a:off x="2069256" y="1763153"/>
                  <a:ext cx="1086508" cy="441533"/>
                </a:xfrm>
                <a:prstGeom prst="bentConnector3">
                  <a:avLst>
                    <a:gd name="adj1" fmla="val 72209"/>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829642D9-46E1-3A4F-97D0-2429377729EA}"/>
                    </a:ext>
                  </a:extLst>
                </p:cNvPr>
                <p:cNvCxnSpPr/>
                <p:nvPr/>
              </p:nvCxnSpPr>
              <p:spPr>
                <a:xfrm flipV="1">
                  <a:off x="2071481" y="1763598"/>
                  <a:ext cx="0" cy="42827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AF3324D3-26B6-4F4B-9749-BB576C907D6A}"/>
                    </a:ext>
                  </a:extLst>
                </p:cNvPr>
                <p:cNvCxnSpPr/>
                <p:nvPr/>
              </p:nvCxnSpPr>
              <p:spPr>
                <a:xfrm flipV="1">
                  <a:off x="3148485" y="1791799"/>
                  <a:ext cx="0" cy="42827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5" name="Elbow Connector 84">
                  <a:extLst>
                    <a:ext uri="{FF2B5EF4-FFF2-40B4-BE49-F238E27FC236}">
                      <a16:creationId xmlns:a16="http://schemas.microsoft.com/office/drawing/2014/main" id="{BD39AD8F-615E-E74A-9875-2E28D2D78003}"/>
                    </a:ext>
                  </a:extLst>
                </p:cNvPr>
                <p:cNvCxnSpPr>
                  <a:cxnSpLocks/>
                </p:cNvCxnSpPr>
                <p:nvPr/>
              </p:nvCxnSpPr>
              <p:spPr>
                <a:xfrm>
                  <a:off x="3134404" y="1776578"/>
                  <a:ext cx="1086508" cy="441533"/>
                </a:xfrm>
                <a:prstGeom prst="bentConnector3">
                  <a:avLst>
                    <a:gd name="adj1" fmla="val 72209"/>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115" name="Straight Connector 114">
                <a:extLst>
                  <a:ext uri="{FF2B5EF4-FFF2-40B4-BE49-F238E27FC236}">
                    <a16:creationId xmlns:a16="http://schemas.microsoft.com/office/drawing/2014/main" id="{991A4E1B-F89E-4C45-AE64-F2F72D105C74}"/>
                  </a:ext>
                </a:extLst>
              </p:cNvPr>
              <p:cNvCxnSpPr/>
              <p:nvPr/>
            </p:nvCxnSpPr>
            <p:spPr>
              <a:xfrm flipV="1">
                <a:off x="5258257" y="2073338"/>
                <a:ext cx="0" cy="42827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8B5EAB4C-2D18-2040-B7B3-82764D64344A}"/>
                  </a:ext>
                </a:extLst>
              </p:cNvPr>
              <p:cNvCxnSpPr>
                <a:cxnSpLocks/>
              </p:cNvCxnSpPr>
              <p:nvPr/>
            </p:nvCxnSpPr>
            <p:spPr>
              <a:xfrm>
                <a:off x="4985661" y="2501616"/>
                <a:ext cx="27432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117" name="Straight Connector 116">
              <a:extLst>
                <a:ext uri="{FF2B5EF4-FFF2-40B4-BE49-F238E27FC236}">
                  <a16:creationId xmlns:a16="http://schemas.microsoft.com/office/drawing/2014/main" id="{179D20A4-9351-A64B-907B-819B0364F9D7}"/>
                </a:ext>
              </a:extLst>
            </p:cNvPr>
            <p:cNvCxnSpPr/>
            <p:nvPr/>
          </p:nvCxnSpPr>
          <p:spPr>
            <a:xfrm flipV="1">
              <a:off x="5372590" y="1275910"/>
              <a:ext cx="0" cy="428278"/>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C808C370-E5DE-5F42-B7EC-38D2608A2B1B}"/>
                </a:ext>
              </a:extLst>
            </p:cNvPr>
            <p:cNvCxnSpPr>
              <a:cxnSpLocks/>
            </p:cNvCxnSpPr>
            <p:nvPr/>
          </p:nvCxnSpPr>
          <p:spPr>
            <a:xfrm>
              <a:off x="5277761" y="1688914"/>
              <a:ext cx="91440"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1" name="Elbow Connector 120">
              <a:extLst>
                <a:ext uri="{FF2B5EF4-FFF2-40B4-BE49-F238E27FC236}">
                  <a16:creationId xmlns:a16="http://schemas.microsoft.com/office/drawing/2014/main" id="{76C2EDAB-A04A-374D-9930-12E683A45F45}"/>
                </a:ext>
              </a:extLst>
            </p:cNvPr>
            <p:cNvCxnSpPr>
              <a:cxnSpLocks/>
            </p:cNvCxnSpPr>
            <p:nvPr/>
          </p:nvCxnSpPr>
          <p:spPr>
            <a:xfrm>
              <a:off x="8286139" y="1281885"/>
              <a:ext cx="413474" cy="411069"/>
            </a:xfrm>
            <a:prstGeom prst="bentConnector3">
              <a:avLst>
                <a:gd name="adj1" fmla="val 71501"/>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8" name="TextBox 137">
              <a:extLst>
                <a:ext uri="{FF2B5EF4-FFF2-40B4-BE49-F238E27FC236}">
                  <a16:creationId xmlns:a16="http://schemas.microsoft.com/office/drawing/2014/main" id="{0131EC63-EF21-EF46-A6EB-292B3AEAE28A}"/>
                </a:ext>
              </a:extLst>
            </p:cNvPr>
            <p:cNvSpPr txBox="1"/>
            <p:nvPr/>
          </p:nvSpPr>
          <p:spPr>
            <a:xfrm>
              <a:off x="5754307" y="2120528"/>
              <a:ext cx="301686" cy="369332"/>
            </a:xfrm>
            <a:prstGeom prst="rect">
              <a:avLst/>
            </a:prstGeom>
            <a:noFill/>
          </p:spPr>
          <p:txBody>
            <a:bodyPr wrap="none" rtlCol="0">
              <a:spAutoFit/>
            </a:bodyPr>
            <a:lstStyle/>
            <a:p>
              <a:r>
                <a:rPr lang="en-US" dirty="0">
                  <a:solidFill>
                    <a:srgbClr val="C00000"/>
                  </a:solidFill>
                </a:rPr>
                <a:t>1</a:t>
              </a:r>
            </a:p>
          </p:txBody>
        </p:sp>
        <p:sp>
          <p:nvSpPr>
            <p:cNvPr id="139" name="TextBox 138">
              <a:extLst>
                <a:ext uri="{FF2B5EF4-FFF2-40B4-BE49-F238E27FC236}">
                  <a16:creationId xmlns:a16="http://schemas.microsoft.com/office/drawing/2014/main" id="{B05F62B0-022F-444C-82BF-2AA20E3A95D6}"/>
                </a:ext>
              </a:extLst>
            </p:cNvPr>
            <p:cNvSpPr txBox="1"/>
            <p:nvPr/>
          </p:nvSpPr>
          <p:spPr>
            <a:xfrm>
              <a:off x="6838302" y="2120528"/>
              <a:ext cx="334700" cy="369332"/>
            </a:xfrm>
            <a:prstGeom prst="rect">
              <a:avLst/>
            </a:prstGeom>
            <a:noFill/>
          </p:spPr>
          <p:txBody>
            <a:bodyPr wrap="square" rtlCol="0">
              <a:spAutoFit/>
            </a:bodyPr>
            <a:lstStyle/>
            <a:p>
              <a:r>
                <a:rPr lang="en-US" dirty="0">
                  <a:solidFill>
                    <a:srgbClr val="C00000"/>
                  </a:solidFill>
                </a:rPr>
                <a:t>2</a:t>
              </a:r>
            </a:p>
          </p:txBody>
        </p:sp>
        <p:sp>
          <p:nvSpPr>
            <p:cNvPr id="140" name="TextBox 139">
              <a:extLst>
                <a:ext uri="{FF2B5EF4-FFF2-40B4-BE49-F238E27FC236}">
                  <a16:creationId xmlns:a16="http://schemas.microsoft.com/office/drawing/2014/main" id="{160736F3-A5DE-844E-88DC-1BBC641AF750}"/>
                </a:ext>
              </a:extLst>
            </p:cNvPr>
            <p:cNvSpPr txBox="1"/>
            <p:nvPr/>
          </p:nvSpPr>
          <p:spPr>
            <a:xfrm>
              <a:off x="7942449" y="2120528"/>
              <a:ext cx="334700" cy="369332"/>
            </a:xfrm>
            <a:prstGeom prst="rect">
              <a:avLst/>
            </a:prstGeom>
            <a:noFill/>
          </p:spPr>
          <p:txBody>
            <a:bodyPr wrap="square" rtlCol="0">
              <a:spAutoFit/>
            </a:bodyPr>
            <a:lstStyle/>
            <a:p>
              <a:r>
                <a:rPr lang="en-US" dirty="0">
                  <a:solidFill>
                    <a:srgbClr val="C00000"/>
                  </a:solidFill>
                </a:rPr>
                <a:t>3</a:t>
              </a:r>
            </a:p>
          </p:txBody>
        </p:sp>
        <p:sp>
          <p:nvSpPr>
            <p:cNvPr id="141" name="TextBox 140">
              <a:extLst>
                <a:ext uri="{FF2B5EF4-FFF2-40B4-BE49-F238E27FC236}">
                  <a16:creationId xmlns:a16="http://schemas.microsoft.com/office/drawing/2014/main" id="{18572AD6-16B4-6A4B-989D-9B08E491470B}"/>
                </a:ext>
              </a:extLst>
            </p:cNvPr>
            <p:cNvSpPr txBox="1"/>
            <p:nvPr/>
          </p:nvSpPr>
          <p:spPr>
            <a:xfrm>
              <a:off x="5367340" y="1307914"/>
              <a:ext cx="258454" cy="369332"/>
            </a:xfrm>
            <a:prstGeom prst="rect">
              <a:avLst/>
            </a:prstGeom>
            <a:noFill/>
          </p:spPr>
          <p:txBody>
            <a:bodyPr wrap="square" rtlCol="0">
              <a:spAutoFit/>
            </a:bodyPr>
            <a:lstStyle/>
            <a:p>
              <a:r>
                <a:rPr lang="en-US" dirty="0">
                  <a:solidFill>
                    <a:schemeClr val="accent5"/>
                  </a:solidFill>
                </a:rPr>
                <a:t>1</a:t>
              </a:r>
            </a:p>
          </p:txBody>
        </p:sp>
        <p:sp>
          <p:nvSpPr>
            <p:cNvPr id="142" name="TextBox 141">
              <a:extLst>
                <a:ext uri="{FF2B5EF4-FFF2-40B4-BE49-F238E27FC236}">
                  <a16:creationId xmlns:a16="http://schemas.microsoft.com/office/drawing/2014/main" id="{E1E63423-B9A0-1F4E-88BD-B68F9CDF185D}"/>
                </a:ext>
              </a:extLst>
            </p:cNvPr>
            <p:cNvSpPr txBox="1"/>
            <p:nvPr/>
          </p:nvSpPr>
          <p:spPr>
            <a:xfrm>
              <a:off x="5791418" y="1307914"/>
              <a:ext cx="286737" cy="369332"/>
            </a:xfrm>
            <a:prstGeom prst="rect">
              <a:avLst/>
            </a:prstGeom>
            <a:noFill/>
          </p:spPr>
          <p:txBody>
            <a:bodyPr wrap="square" rtlCol="0">
              <a:spAutoFit/>
            </a:bodyPr>
            <a:lstStyle/>
            <a:p>
              <a:r>
                <a:rPr lang="en-US" dirty="0">
                  <a:solidFill>
                    <a:schemeClr val="accent5"/>
                  </a:solidFill>
                </a:rPr>
                <a:t>2</a:t>
              </a:r>
            </a:p>
          </p:txBody>
        </p:sp>
        <p:sp>
          <p:nvSpPr>
            <p:cNvPr id="143" name="TextBox 142">
              <a:extLst>
                <a:ext uri="{FF2B5EF4-FFF2-40B4-BE49-F238E27FC236}">
                  <a16:creationId xmlns:a16="http://schemas.microsoft.com/office/drawing/2014/main" id="{4498AC92-219E-D943-842E-4E7B172CCC10}"/>
                </a:ext>
              </a:extLst>
            </p:cNvPr>
            <p:cNvSpPr txBox="1"/>
            <p:nvPr/>
          </p:nvSpPr>
          <p:spPr>
            <a:xfrm>
              <a:off x="6198706" y="1307914"/>
              <a:ext cx="286737" cy="369332"/>
            </a:xfrm>
            <a:prstGeom prst="rect">
              <a:avLst/>
            </a:prstGeom>
            <a:noFill/>
          </p:spPr>
          <p:txBody>
            <a:bodyPr wrap="square" rtlCol="0">
              <a:spAutoFit/>
            </a:bodyPr>
            <a:lstStyle/>
            <a:p>
              <a:r>
                <a:rPr lang="en-US" dirty="0">
                  <a:solidFill>
                    <a:schemeClr val="accent5"/>
                  </a:solidFill>
                </a:rPr>
                <a:t>3</a:t>
              </a:r>
            </a:p>
          </p:txBody>
        </p:sp>
        <p:sp>
          <p:nvSpPr>
            <p:cNvPr id="144" name="TextBox 143">
              <a:extLst>
                <a:ext uri="{FF2B5EF4-FFF2-40B4-BE49-F238E27FC236}">
                  <a16:creationId xmlns:a16="http://schemas.microsoft.com/office/drawing/2014/main" id="{C37BABFF-A6A1-C94E-B5B3-B90427AECAD1}"/>
                </a:ext>
              </a:extLst>
            </p:cNvPr>
            <p:cNvSpPr txBox="1"/>
            <p:nvPr/>
          </p:nvSpPr>
          <p:spPr>
            <a:xfrm>
              <a:off x="6605106" y="1307914"/>
              <a:ext cx="305874" cy="369332"/>
            </a:xfrm>
            <a:prstGeom prst="rect">
              <a:avLst/>
            </a:prstGeom>
            <a:noFill/>
          </p:spPr>
          <p:txBody>
            <a:bodyPr wrap="square" rtlCol="0">
              <a:spAutoFit/>
            </a:bodyPr>
            <a:lstStyle/>
            <a:p>
              <a:r>
                <a:rPr lang="en-US" dirty="0">
                  <a:solidFill>
                    <a:schemeClr val="accent5"/>
                  </a:solidFill>
                </a:rPr>
                <a:t>4</a:t>
              </a:r>
            </a:p>
          </p:txBody>
        </p:sp>
        <p:sp>
          <p:nvSpPr>
            <p:cNvPr id="145" name="TextBox 144">
              <a:extLst>
                <a:ext uri="{FF2B5EF4-FFF2-40B4-BE49-F238E27FC236}">
                  <a16:creationId xmlns:a16="http://schemas.microsoft.com/office/drawing/2014/main" id="{E681A289-2CC5-1849-B849-C8C9018F9A72}"/>
                </a:ext>
              </a:extLst>
            </p:cNvPr>
            <p:cNvSpPr txBox="1"/>
            <p:nvPr/>
          </p:nvSpPr>
          <p:spPr>
            <a:xfrm>
              <a:off x="7037418" y="1307914"/>
              <a:ext cx="305874" cy="369332"/>
            </a:xfrm>
            <a:prstGeom prst="rect">
              <a:avLst/>
            </a:prstGeom>
            <a:noFill/>
          </p:spPr>
          <p:txBody>
            <a:bodyPr wrap="square" rtlCol="0">
              <a:spAutoFit/>
            </a:bodyPr>
            <a:lstStyle/>
            <a:p>
              <a:r>
                <a:rPr lang="en-US" dirty="0">
                  <a:solidFill>
                    <a:schemeClr val="accent5"/>
                  </a:solidFill>
                </a:rPr>
                <a:t>5</a:t>
              </a:r>
            </a:p>
          </p:txBody>
        </p:sp>
        <p:sp>
          <p:nvSpPr>
            <p:cNvPr id="146" name="TextBox 145">
              <a:extLst>
                <a:ext uri="{FF2B5EF4-FFF2-40B4-BE49-F238E27FC236}">
                  <a16:creationId xmlns:a16="http://schemas.microsoft.com/office/drawing/2014/main" id="{C5C63AD2-E9B9-0B44-99A2-7892A612AD11}"/>
                </a:ext>
              </a:extLst>
            </p:cNvPr>
            <p:cNvSpPr txBox="1"/>
            <p:nvPr/>
          </p:nvSpPr>
          <p:spPr>
            <a:xfrm>
              <a:off x="7458559" y="1307914"/>
              <a:ext cx="305874" cy="369332"/>
            </a:xfrm>
            <a:prstGeom prst="rect">
              <a:avLst/>
            </a:prstGeom>
            <a:noFill/>
          </p:spPr>
          <p:txBody>
            <a:bodyPr wrap="square" rtlCol="0">
              <a:spAutoFit/>
            </a:bodyPr>
            <a:lstStyle/>
            <a:p>
              <a:r>
                <a:rPr lang="en-US" dirty="0">
                  <a:solidFill>
                    <a:schemeClr val="accent5"/>
                  </a:solidFill>
                </a:rPr>
                <a:t>6</a:t>
              </a:r>
            </a:p>
          </p:txBody>
        </p:sp>
        <p:sp>
          <p:nvSpPr>
            <p:cNvPr id="147" name="TextBox 146">
              <a:extLst>
                <a:ext uri="{FF2B5EF4-FFF2-40B4-BE49-F238E27FC236}">
                  <a16:creationId xmlns:a16="http://schemas.microsoft.com/office/drawing/2014/main" id="{10257BDF-01A2-1845-86B5-713406D86CD1}"/>
                </a:ext>
              </a:extLst>
            </p:cNvPr>
            <p:cNvSpPr txBox="1"/>
            <p:nvPr/>
          </p:nvSpPr>
          <p:spPr>
            <a:xfrm>
              <a:off x="7865848" y="1307914"/>
              <a:ext cx="305874" cy="369332"/>
            </a:xfrm>
            <a:prstGeom prst="rect">
              <a:avLst/>
            </a:prstGeom>
            <a:noFill/>
          </p:spPr>
          <p:txBody>
            <a:bodyPr wrap="square" rtlCol="0">
              <a:spAutoFit/>
            </a:bodyPr>
            <a:lstStyle/>
            <a:p>
              <a:r>
                <a:rPr lang="en-US" dirty="0">
                  <a:solidFill>
                    <a:schemeClr val="accent5"/>
                  </a:solidFill>
                </a:rPr>
                <a:t>7</a:t>
              </a:r>
            </a:p>
          </p:txBody>
        </p:sp>
        <p:sp>
          <p:nvSpPr>
            <p:cNvPr id="148" name="TextBox 147">
              <a:extLst>
                <a:ext uri="{FF2B5EF4-FFF2-40B4-BE49-F238E27FC236}">
                  <a16:creationId xmlns:a16="http://schemas.microsoft.com/office/drawing/2014/main" id="{C01834F7-008A-FF45-8A2B-F485621D1418}"/>
                </a:ext>
              </a:extLst>
            </p:cNvPr>
            <p:cNvSpPr txBox="1"/>
            <p:nvPr/>
          </p:nvSpPr>
          <p:spPr>
            <a:xfrm>
              <a:off x="8258193" y="1307914"/>
              <a:ext cx="305874" cy="369332"/>
            </a:xfrm>
            <a:prstGeom prst="rect">
              <a:avLst/>
            </a:prstGeom>
            <a:noFill/>
          </p:spPr>
          <p:txBody>
            <a:bodyPr wrap="square" rtlCol="0">
              <a:spAutoFit/>
            </a:bodyPr>
            <a:lstStyle/>
            <a:p>
              <a:r>
                <a:rPr lang="en-US" dirty="0">
                  <a:solidFill>
                    <a:schemeClr val="accent5"/>
                  </a:solidFill>
                </a:rPr>
                <a:t>8</a:t>
              </a:r>
            </a:p>
          </p:txBody>
        </p:sp>
        <p:sp>
          <p:nvSpPr>
            <p:cNvPr id="149" name="TextBox 148">
              <a:extLst>
                <a:ext uri="{FF2B5EF4-FFF2-40B4-BE49-F238E27FC236}">
                  <a16:creationId xmlns:a16="http://schemas.microsoft.com/office/drawing/2014/main" id="{4BA967A8-A154-514F-BB96-5C263C15B106}"/>
                </a:ext>
              </a:extLst>
            </p:cNvPr>
            <p:cNvSpPr txBox="1"/>
            <p:nvPr/>
          </p:nvSpPr>
          <p:spPr>
            <a:xfrm>
              <a:off x="5655127" y="2434663"/>
              <a:ext cx="570990" cy="338554"/>
            </a:xfrm>
            <a:prstGeom prst="rect">
              <a:avLst/>
            </a:prstGeom>
            <a:noFill/>
          </p:spPr>
          <p:txBody>
            <a:bodyPr wrap="none" rtlCol="0">
              <a:spAutoFit/>
            </a:bodyPr>
            <a:lstStyle/>
            <a:p>
              <a:r>
                <a:rPr lang="en-US" sz="1600" dirty="0"/>
                <a:t>0.5 s</a:t>
              </a:r>
            </a:p>
          </p:txBody>
        </p:sp>
        <p:cxnSp>
          <p:nvCxnSpPr>
            <p:cNvPr id="150" name="Straight Arrow Connector 149">
              <a:extLst>
                <a:ext uri="{FF2B5EF4-FFF2-40B4-BE49-F238E27FC236}">
                  <a16:creationId xmlns:a16="http://schemas.microsoft.com/office/drawing/2014/main" id="{4E239425-6A24-7F4D-B6DF-1C9E126D5785}"/>
                </a:ext>
              </a:extLst>
            </p:cNvPr>
            <p:cNvCxnSpPr>
              <a:cxnSpLocks/>
            </p:cNvCxnSpPr>
            <p:nvPr/>
          </p:nvCxnSpPr>
          <p:spPr>
            <a:xfrm>
              <a:off x="5544382" y="2456030"/>
              <a:ext cx="731520" cy="0"/>
            </a:xfrm>
            <a:prstGeom prst="straightConnector1">
              <a:avLst/>
            </a:prstGeom>
            <a:ln>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346F8A03-C9A0-B84B-B1AE-C6F6968834D8}"/>
                </a:ext>
              </a:extLst>
            </p:cNvPr>
            <p:cNvSpPr txBox="1"/>
            <p:nvPr/>
          </p:nvSpPr>
          <p:spPr>
            <a:xfrm>
              <a:off x="5211970" y="860935"/>
              <a:ext cx="675185" cy="338554"/>
            </a:xfrm>
            <a:prstGeom prst="rect">
              <a:avLst/>
            </a:prstGeom>
            <a:noFill/>
          </p:spPr>
          <p:txBody>
            <a:bodyPr wrap="none" rtlCol="0">
              <a:spAutoFit/>
            </a:bodyPr>
            <a:lstStyle/>
            <a:p>
              <a:r>
                <a:rPr lang="en-US" sz="1600" dirty="0"/>
                <a:t>0.15 s</a:t>
              </a:r>
            </a:p>
          </p:txBody>
        </p:sp>
        <p:cxnSp>
          <p:nvCxnSpPr>
            <p:cNvPr id="152" name="Straight Arrow Connector 151">
              <a:extLst>
                <a:ext uri="{FF2B5EF4-FFF2-40B4-BE49-F238E27FC236}">
                  <a16:creationId xmlns:a16="http://schemas.microsoft.com/office/drawing/2014/main" id="{1AC52D16-C237-894D-B4BA-F9CC99E0F6E3}"/>
                </a:ext>
              </a:extLst>
            </p:cNvPr>
            <p:cNvCxnSpPr>
              <a:cxnSpLocks/>
            </p:cNvCxnSpPr>
            <p:nvPr/>
          </p:nvCxnSpPr>
          <p:spPr>
            <a:xfrm>
              <a:off x="5374302" y="1208624"/>
              <a:ext cx="274320" cy="0"/>
            </a:xfrm>
            <a:prstGeom prst="straightConnector1">
              <a:avLst/>
            </a:prstGeom>
            <a:ln>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77773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14">
            <a:extLst>
              <a:ext uri="{FF2B5EF4-FFF2-40B4-BE49-F238E27FC236}">
                <a16:creationId xmlns:a16="http://schemas.microsoft.com/office/drawing/2014/main" id="{0A0DB67D-418E-0048-8A61-B52EAD3B24BF}"/>
              </a:ext>
            </a:extLst>
          </p:cNvPr>
          <p:cNvSpPr>
            <a:spLocks/>
          </p:cNvSpPr>
          <p:nvPr/>
        </p:nvSpPr>
        <p:spPr bwMode="auto">
          <a:xfrm>
            <a:off x="1671128" y="5116090"/>
            <a:ext cx="6444323" cy="1274171"/>
          </a:xfrm>
          <a:custGeom>
            <a:avLst/>
            <a:gdLst>
              <a:gd name="T0" fmla="*/ 0 w 21600"/>
              <a:gd name="T1" fmla="*/ 1096 h 21600"/>
              <a:gd name="T2" fmla="*/ 255 w 21600"/>
              <a:gd name="T3" fmla="*/ 1035 h 21600"/>
              <a:gd name="T4" fmla="*/ 340 w 21600"/>
              <a:gd name="T5" fmla="*/ 913 h 21600"/>
              <a:gd name="T6" fmla="*/ 509 w 21600"/>
              <a:gd name="T7" fmla="*/ 792 h 21600"/>
              <a:gd name="T8" fmla="*/ 934 w 21600"/>
              <a:gd name="T9" fmla="*/ 731 h 21600"/>
              <a:gd name="T10" fmla="*/ 1104 w 21600"/>
              <a:gd name="T11" fmla="*/ 548 h 21600"/>
              <a:gd name="T12" fmla="*/ 1358 w 21600"/>
              <a:gd name="T13" fmla="*/ 365 h 21600"/>
              <a:gd name="T14" fmla="*/ 1698 w 21600"/>
              <a:gd name="T15" fmla="*/ 183 h 21600"/>
              <a:gd name="T16" fmla="*/ 2038 w 21600"/>
              <a:gd name="T17" fmla="*/ 61 h 21600"/>
              <a:gd name="T18" fmla="*/ 2632 w 21600"/>
              <a:gd name="T19" fmla="*/ 0 h 21600"/>
              <a:gd name="T20" fmla="*/ 3141 w 21600"/>
              <a:gd name="T21" fmla="*/ 61 h 21600"/>
              <a:gd name="T22" fmla="*/ 3651 w 21600"/>
              <a:gd name="T23" fmla="*/ 304 h 21600"/>
              <a:gd name="T24" fmla="*/ 3990 w 21600"/>
              <a:gd name="T25" fmla="*/ 609 h 21600"/>
              <a:gd name="T26" fmla="*/ 4245 w 21600"/>
              <a:gd name="T27" fmla="*/ 731 h 21600"/>
              <a:gd name="T28" fmla="*/ 4585 w 21600"/>
              <a:gd name="T29" fmla="*/ 731 h 21600"/>
              <a:gd name="T30" fmla="*/ 4839 w 21600"/>
              <a:gd name="T31" fmla="*/ 852 h 21600"/>
              <a:gd name="T32" fmla="*/ 5009 w 21600"/>
              <a:gd name="T33" fmla="*/ 974 h 21600"/>
              <a:gd name="T34" fmla="*/ 5264 w 21600"/>
              <a:gd name="T35" fmla="*/ 1096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10800000" scaled="1"/>
            <a:tileRect/>
          </a:gradFill>
          <a:ln w="111125" cap="flat">
            <a:solidFill>
              <a:schemeClr val="bg1"/>
            </a:solidFill>
            <a:round/>
            <a:headEnd type="none" w="med" len="med"/>
            <a:tailEnd type="none" w="med" len="med"/>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6" name="Group 5">
            <a:extLst>
              <a:ext uri="{FF2B5EF4-FFF2-40B4-BE49-F238E27FC236}">
                <a16:creationId xmlns:a16="http://schemas.microsoft.com/office/drawing/2014/main" id="{6894FB75-42B4-8C47-9C11-0518D680AB6C}"/>
              </a:ext>
            </a:extLst>
          </p:cNvPr>
          <p:cNvGrpSpPr/>
          <p:nvPr/>
        </p:nvGrpSpPr>
        <p:grpSpPr>
          <a:xfrm>
            <a:off x="1857013" y="5158825"/>
            <a:ext cx="3375981" cy="1296260"/>
            <a:chOff x="6117318" y="3226085"/>
            <a:chExt cx="2493533" cy="1257632"/>
          </a:xfrm>
        </p:grpSpPr>
        <p:sp>
          <p:nvSpPr>
            <p:cNvPr id="23" name="Line 3">
              <a:extLst>
                <a:ext uri="{FF2B5EF4-FFF2-40B4-BE49-F238E27FC236}">
                  <a16:creationId xmlns:a16="http://schemas.microsoft.com/office/drawing/2014/main" id="{729DC910-2D49-6E4A-A4D5-94D42D71ECA4}"/>
                </a:ext>
              </a:extLst>
            </p:cNvPr>
            <p:cNvSpPr>
              <a:spLocks noChangeShapeType="1"/>
            </p:cNvSpPr>
            <p:nvPr/>
          </p:nvSpPr>
          <p:spPr bwMode="auto">
            <a:xfrm flipH="1">
              <a:off x="8605615"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4" name="Line 4">
              <a:extLst>
                <a:ext uri="{FF2B5EF4-FFF2-40B4-BE49-F238E27FC236}">
                  <a16:creationId xmlns:a16="http://schemas.microsoft.com/office/drawing/2014/main" id="{047F762E-C89D-9845-88BD-1266A58380C6}"/>
                </a:ext>
              </a:extLst>
            </p:cNvPr>
            <p:cNvSpPr>
              <a:spLocks noChangeShapeType="1"/>
            </p:cNvSpPr>
            <p:nvPr/>
          </p:nvSpPr>
          <p:spPr bwMode="auto">
            <a:xfrm flipH="1">
              <a:off x="8427599"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5" name="Line 5">
              <a:extLst>
                <a:ext uri="{FF2B5EF4-FFF2-40B4-BE49-F238E27FC236}">
                  <a16:creationId xmlns:a16="http://schemas.microsoft.com/office/drawing/2014/main" id="{C0B1AD73-BAFB-6B41-9668-BD7BAB8CE812}"/>
                </a:ext>
              </a:extLst>
            </p:cNvPr>
            <p:cNvSpPr>
              <a:spLocks noChangeShapeType="1"/>
            </p:cNvSpPr>
            <p:nvPr/>
          </p:nvSpPr>
          <p:spPr bwMode="auto">
            <a:xfrm flipH="1">
              <a:off x="8251546"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6" name="Line 6">
              <a:extLst>
                <a:ext uri="{FF2B5EF4-FFF2-40B4-BE49-F238E27FC236}">
                  <a16:creationId xmlns:a16="http://schemas.microsoft.com/office/drawing/2014/main" id="{5645B490-A57C-E243-AC87-592E02EAF1FF}"/>
                </a:ext>
              </a:extLst>
            </p:cNvPr>
            <p:cNvSpPr>
              <a:spLocks noChangeShapeType="1"/>
            </p:cNvSpPr>
            <p:nvPr/>
          </p:nvSpPr>
          <p:spPr bwMode="auto">
            <a:xfrm flipH="1">
              <a:off x="8072221"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7" name="Line 7">
              <a:extLst>
                <a:ext uri="{FF2B5EF4-FFF2-40B4-BE49-F238E27FC236}">
                  <a16:creationId xmlns:a16="http://schemas.microsoft.com/office/drawing/2014/main" id="{8320793A-BD60-6E40-A75D-ABED7C0D8DD0}"/>
                </a:ext>
              </a:extLst>
            </p:cNvPr>
            <p:cNvSpPr>
              <a:spLocks noChangeShapeType="1"/>
            </p:cNvSpPr>
            <p:nvPr/>
          </p:nvSpPr>
          <p:spPr bwMode="auto">
            <a:xfrm flipH="1">
              <a:off x="7894205"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8" name="Line 8">
              <a:extLst>
                <a:ext uri="{FF2B5EF4-FFF2-40B4-BE49-F238E27FC236}">
                  <a16:creationId xmlns:a16="http://schemas.microsoft.com/office/drawing/2014/main" id="{42EE6BFC-0C84-A947-94EF-0E2EE84355CD}"/>
                </a:ext>
              </a:extLst>
            </p:cNvPr>
            <p:cNvSpPr>
              <a:spLocks noChangeShapeType="1"/>
            </p:cNvSpPr>
            <p:nvPr/>
          </p:nvSpPr>
          <p:spPr bwMode="auto">
            <a:xfrm flipH="1">
              <a:off x="7716844"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9" name="Line 9">
              <a:extLst>
                <a:ext uri="{FF2B5EF4-FFF2-40B4-BE49-F238E27FC236}">
                  <a16:creationId xmlns:a16="http://schemas.microsoft.com/office/drawing/2014/main" id="{10859212-0058-3148-9352-890B3F5E0F24}"/>
                </a:ext>
              </a:extLst>
            </p:cNvPr>
            <p:cNvSpPr>
              <a:spLocks noChangeShapeType="1"/>
            </p:cNvSpPr>
            <p:nvPr/>
          </p:nvSpPr>
          <p:spPr bwMode="auto">
            <a:xfrm flipH="1">
              <a:off x="7538828"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0" name="Line 10">
              <a:extLst>
                <a:ext uri="{FF2B5EF4-FFF2-40B4-BE49-F238E27FC236}">
                  <a16:creationId xmlns:a16="http://schemas.microsoft.com/office/drawing/2014/main" id="{6B0DC8E2-5C71-6743-9669-03E1EE1CA167}"/>
                </a:ext>
              </a:extLst>
            </p:cNvPr>
            <p:cNvSpPr>
              <a:spLocks noChangeShapeType="1"/>
            </p:cNvSpPr>
            <p:nvPr/>
          </p:nvSpPr>
          <p:spPr bwMode="auto">
            <a:xfrm flipH="1">
              <a:off x="7360812"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1" name="Line 11">
              <a:extLst>
                <a:ext uri="{FF2B5EF4-FFF2-40B4-BE49-F238E27FC236}">
                  <a16:creationId xmlns:a16="http://schemas.microsoft.com/office/drawing/2014/main" id="{CBFA5628-3464-904F-AF6C-05283BF0FDBC}"/>
                </a:ext>
              </a:extLst>
            </p:cNvPr>
            <p:cNvSpPr>
              <a:spLocks noChangeShapeType="1"/>
            </p:cNvSpPr>
            <p:nvPr/>
          </p:nvSpPr>
          <p:spPr bwMode="auto">
            <a:xfrm flipH="1">
              <a:off x="7184105"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2" name="Line 12">
              <a:extLst>
                <a:ext uri="{FF2B5EF4-FFF2-40B4-BE49-F238E27FC236}">
                  <a16:creationId xmlns:a16="http://schemas.microsoft.com/office/drawing/2014/main" id="{BA7A9A90-8DD5-784D-A359-14D0A4D18EA4}"/>
                </a:ext>
              </a:extLst>
            </p:cNvPr>
            <p:cNvSpPr>
              <a:spLocks noChangeShapeType="1"/>
            </p:cNvSpPr>
            <p:nvPr/>
          </p:nvSpPr>
          <p:spPr bwMode="auto">
            <a:xfrm flipH="1">
              <a:off x="7006089"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 name="Line 13">
              <a:extLst>
                <a:ext uri="{FF2B5EF4-FFF2-40B4-BE49-F238E27FC236}">
                  <a16:creationId xmlns:a16="http://schemas.microsoft.com/office/drawing/2014/main" id="{25132F76-72FF-DD46-A00B-CD04AE5F2175}"/>
                </a:ext>
              </a:extLst>
            </p:cNvPr>
            <p:cNvSpPr>
              <a:spLocks noChangeShapeType="1"/>
            </p:cNvSpPr>
            <p:nvPr/>
          </p:nvSpPr>
          <p:spPr bwMode="auto">
            <a:xfrm flipH="1">
              <a:off x="6828728"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4" name="Line 14">
              <a:extLst>
                <a:ext uri="{FF2B5EF4-FFF2-40B4-BE49-F238E27FC236}">
                  <a16:creationId xmlns:a16="http://schemas.microsoft.com/office/drawing/2014/main" id="{0AC66BD4-3E8B-294F-A0CC-10CAE6C63271}"/>
                </a:ext>
              </a:extLst>
            </p:cNvPr>
            <p:cNvSpPr>
              <a:spLocks noChangeShapeType="1"/>
            </p:cNvSpPr>
            <p:nvPr/>
          </p:nvSpPr>
          <p:spPr bwMode="auto">
            <a:xfrm flipH="1">
              <a:off x="6650712"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5" name="Line 15">
              <a:extLst>
                <a:ext uri="{FF2B5EF4-FFF2-40B4-BE49-F238E27FC236}">
                  <a16:creationId xmlns:a16="http://schemas.microsoft.com/office/drawing/2014/main" id="{7101D949-50C5-5F4B-932B-7839E2ABE4B5}"/>
                </a:ext>
              </a:extLst>
            </p:cNvPr>
            <p:cNvSpPr>
              <a:spLocks noChangeShapeType="1"/>
            </p:cNvSpPr>
            <p:nvPr/>
          </p:nvSpPr>
          <p:spPr bwMode="auto">
            <a:xfrm flipH="1">
              <a:off x="6473350"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6" name="Line 16">
              <a:extLst>
                <a:ext uri="{FF2B5EF4-FFF2-40B4-BE49-F238E27FC236}">
                  <a16:creationId xmlns:a16="http://schemas.microsoft.com/office/drawing/2014/main" id="{493AE6FD-2BE6-CA4C-B470-65ACF5DC0224}"/>
                </a:ext>
              </a:extLst>
            </p:cNvPr>
            <p:cNvSpPr>
              <a:spLocks noChangeShapeType="1"/>
            </p:cNvSpPr>
            <p:nvPr/>
          </p:nvSpPr>
          <p:spPr bwMode="auto">
            <a:xfrm flipH="1">
              <a:off x="6295989"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7" name="Line 17">
              <a:extLst>
                <a:ext uri="{FF2B5EF4-FFF2-40B4-BE49-F238E27FC236}">
                  <a16:creationId xmlns:a16="http://schemas.microsoft.com/office/drawing/2014/main" id="{35D4D9D3-B7C4-FE44-B247-E935BF439290}"/>
                </a:ext>
              </a:extLst>
            </p:cNvPr>
            <p:cNvSpPr>
              <a:spLocks noChangeShapeType="1"/>
            </p:cNvSpPr>
            <p:nvPr/>
          </p:nvSpPr>
          <p:spPr bwMode="auto">
            <a:xfrm flipH="1">
              <a:off x="6117318"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12" name="Line 7">
            <a:extLst>
              <a:ext uri="{FF2B5EF4-FFF2-40B4-BE49-F238E27FC236}">
                <a16:creationId xmlns:a16="http://schemas.microsoft.com/office/drawing/2014/main" id="{42E60AFA-2285-1342-A9D0-1C2F4D3266A0}"/>
              </a:ext>
            </a:extLst>
          </p:cNvPr>
          <p:cNvSpPr>
            <a:spLocks noChangeShapeType="1"/>
          </p:cNvSpPr>
          <p:nvPr/>
        </p:nvSpPr>
        <p:spPr bwMode="auto">
          <a:xfrm flipH="1">
            <a:off x="7892320" y="5182754"/>
            <a:ext cx="7089" cy="1291609"/>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3" name="Line 8">
            <a:extLst>
              <a:ext uri="{FF2B5EF4-FFF2-40B4-BE49-F238E27FC236}">
                <a16:creationId xmlns:a16="http://schemas.microsoft.com/office/drawing/2014/main" id="{44F2CF4F-5BD5-3640-BE7E-FE8E34ACAB88}"/>
              </a:ext>
            </a:extLst>
          </p:cNvPr>
          <p:cNvSpPr>
            <a:spLocks noChangeShapeType="1"/>
          </p:cNvSpPr>
          <p:nvPr/>
        </p:nvSpPr>
        <p:spPr bwMode="auto">
          <a:xfrm flipH="1">
            <a:off x="7652192" y="5182754"/>
            <a:ext cx="7089" cy="1291609"/>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4" name="Line 9">
            <a:extLst>
              <a:ext uri="{FF2B5EF4-FFF2-40B4-BE49-F238E27FC236}">
                <a16:creationId xmlns:a16="http://schemas.microsoft.com/office/drawing/2014/main" id="{09C5892F-7DDA-AE49-AA60-D56DB93348FC}"/>
              </a:ext>
            </a:extLst>
          </p:cNvPr>
          <p:cNvSpPr>
            <a:spLocks noChangeShapeType="1"/>
          </p:cNvSpPr>
          <p:nvPr/>
        </p:nvSpPr>
        <p:spPr bwMode="auto">
          <a:xfrm flipH="1">
            <a:off x="7411177" y="5182754"/>
            <a:ext cx="7089" cy="1291609"/>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5" name="Line 10">
            <a:extLst>
              <a:ext uri="{FF2B5EF4-FFF2-40B4-BE49-F238E27FC236}">
                <a16:creationId xmlns:a16="http://schemas.microsoft.com/office/drawing/2014/main" id="{90510B74-B173-6547-B577-C92607D2B208}"/>
              </a:ext>
            </a:extLst>
          </p:cNvPr>
          <p:cNvSpPr>
            <a:spLocks noChangeShapeType="1"/>
          </p:cNvSpPr>
          <p:nvPr/>
        </p:nvSpPr>
        <p:spPr bwMode="auto">
          <a:xfrm flipH="1">
            <a:off x="7170162"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6" name="Line 11">
            <a:extLst>
              <a:ext uri="{FF2B5EF4-FFF2-40B4-BE49-F238E27FC236}">
                <a16:creationId xmlns:a16="http://schemas.microsoft.com/office/drawing/2014/main" id="{8B3378A6-20EA-4746-864C-287BB4FEA968}"/>
              </a:ext>
            </a:extLst>
          </p:cNvPr>
          <p:cNvSpPr>
            <a:spLocks noChangeShapeType="1"/>
          </p:cNvSpPr>
          <p:nvPr/>
        </p:nvSpPr>
        <p:spPr bwMode="auto">
          <a:xfrm flipH="1">
            <a:off x="6930919"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7" name="Line 12">
            <a:extLst>
              <a:ext uri="{FF2B5EF4-FFF2-40B4-BE49-F238E27FC236}">
                <a16:creationId xmlns:a16="http://schemas.microsoft.com/office/drawing/2014/main" id="{09A152C5-EDE2-6C42-A832-710DF395C1D2}"/>
              </a:ext>
            </a:extLst>
          </p:cNvPr>
          <p:cNvSpPr>
            <a:spLocks noChangeShapeType="1"/>
          </p:cNvSpPr>
          <p:nvPr/>
        </p:nvSpPr>
        <p:spPr bwMode="auto">
          <a:xfrm flipH="1">
            <a:off x="6689904"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8" name="Line 13">
            <a:extLst>
              <a:ext uri="{FF2B5EF4-FFF2-40B4-BE49-F238E27FC236}">
                <a16:creationId xmlns:a16="http://schemas.microsoft.com/office/drawing/2014/main" id="{CF4E4115-8D54-7645-9A36-0FBB82F0ABCB}"/>
              </a:ext>
            </a:extLst>
          </p:cNvPr>
          <p:cNvSpPr>
            <a:spLocks noChangeShapeType="1"/>
          </p:cNvSpPr>
          <p:nvPr/>
        </p:nvSpPr>
        <p:spPr bwMode="auto">
          <a:xfrm flipH="1">
            <a:off x="6449776"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9" name="Line 14">
            <a:extLst>
              <a:ext uri="{FF2B5EF4-FFF2-40B4-BE49-F238E27FC236}">
                <a16:creationId xmlns:a16="http://schemas.microsoft.com/office/drawing/2014/main" id="{84725E16-0BA5-4345-8E69-B050979736AB}"/>
              </a:ext>
            </a:extLst>
          </p:cNvPr>
          <p:cNvSpPr>
            <a:spLocks noChangeShapeType="1"/>
          </p:cNvSpPr>
          <p:nvPr/>
        </p:nvSpPr>
        <p:spPr bwMode="auto">
          <a:xfrm flipH="1">
            <a:off x="6208761"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0" name="Line 15">
            <a:extLst>
              <a:ext uri="{FF2B5EF4-FFF2-40B4-BE49-F238E27FC236}">
                <a16:creationId xmlns:a16="http://schemas.microsoft.com/office/drawing/2014/main" id="{348B000D-DFFF-8C46-84C0-C3DF81FDBAD7}"/>
              </a:ext>
            </a:extLst>
          </p:cNvPr>
          <p:cNvSpPr>
            <a:spLocks noChangeShapeType="1"/>
          </p:cNvSpPr>
          <p:nvPr/>
        </p:nvSpPr>
        <p:spPr bwMode="auto">
          <a:xfrm flipH="1">
            <a:off x="5968632"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1" name="Line 16">
            <a:extLst>
              <a:ext uri="{FF2B5EF4-FFF2-40B4-BE49-F238E27FC236}">
                <a16:creationId xmlns:a16="http://schemas.microsoft.com/office/drawing/2014/main" id="{A2411DA2-4F56-0B4C-ACEC-2E8C3BF81FC8}"/>
              </a:ext>
            </a:extLst>
          </p:cNvPr>
          <p:cNvSpPr>
            <a:spLocks noChangeShapeType="1"/>
          </p:cNvSpPr>
          <p:nvPr/>
        </p:nvSpPr>
        <p:spPr bwMode="auto">
          <a:xfrm flipH="1">
            <a:off x="5728504"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2" name="Line 17">
            <a:extLst>
              <a:ext uri="{FF2B5EF4-FFF2-40B4-BE49-F238E27FC236}">
                <a16:creationId xmlns:a16="http://schemas.microsoft.com/office/drawing/2014/main" id="{480F468B-4BE2-C044-A8CA-568B7CBBE3FE}"/>
              </a:ext>
            </a:extLst>
          </p:cNvPr>
          <p:cNvSpPr>
            <a:spLocks noChangeShapeType="1"/>
          </p:cNvSpPr>
          <p:nvPr/>
        </p:nvSpPr>
        <p:spPr bwMode="auto">
          <a:xfrm flipH="1">
            <a:off x="5486602"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38" name="Picture 37">
            <a:extLst>
              <a:ext uri="{FF2B5EF4-FFF2-40B4-BE49-F238E27FC236}">
                <a16:creationId xmlns:a16="http://schemas.microsoft.com/office/drawing/2014/main" id="{C832E33F-1BA3-CD49-926B-CAED3AD63D25}"/>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798700" y="3106015"/>
            <a:ext cx="976692" cy="1058206"/>
          </a:xfrm>
          <a:prstGeom prst="rect">
            <a:avLst/>
          </a:prstGeom>
        </p:spPr>
      </p:pic>
      <p:sp>
        <p:nvSpPr>
          <p:cNvPr id="40" name="TextBox 39">
            <a:extLst>
              <a:ext uri="{FF2B5EF4-FFF2-40B4-BE49-F238E27FC236}">
                <a16:creationId xmlns:a16="http://schemas.microsoft.com/office/drawing/2014/main" id="{68FBDA63-2F9C-5549-98D5-2AA7CFB4E944}"/>
              </a:ext>
            </a:extLst>
          </p:cNvPr>
          <p:cNvSpPr txBox="1"/>
          <p:nvPr/>
        </p:nvSpPr>
        <p:spPr>
          <a:xfrm>
            <a:off x="3451823" y="2903466"/>
            <a:ext cx="654346" cy="369332"/>
          </a:xfrm>
          <a:prstGeom prst="rect">
            <a:avLst/>
          </a:prstGeom>
          <a:noFill/>
        </p:spPr>
        <p:txBody>
          <a:bodyPr wrap="none" rtlCol="0">
            <a:spAutoFit/>
          </a:bodyPr>
          <a:lstStyle/>
          <a:p>
            <a:r>
              <a:rPr lang="en-US" baseline="30000" dirty="0"/>
              <a:t>171</a:t>
            </a:r>
            <a:r>
              <a:rPr lang="en-US" dirty="0"/>
              <a:t>Yb</a:t>
            </a:r>
          </a:p>
        </p:txBody>
      </p:sp>
      <p:sp>
        <p:nvSpPr>
          <p:cNvPr id="42" name="Rectangle 41">
            <a:extLst>
              <a:ext uri="{FF2B5EF4-FFF2-40B4-BE49-F238E27FC236}">
                <a16:creationId xmlns:a16="http://schemas.microsoft.com/office/drawing/2014/main" id="{E15F1DCC-3DF4-C941-9B96-490EE26BE057}"/>
              </a:ext>
            </a:extLst>
          </p:cNvPr>
          <p:cNvSpPr/>
          <p:nvPr/>
        </p:nvSpPr>
        <p:spPr>
          <a:xfrm>
            <a:off x="320532" y="4352286"/>
            <a:ext cx="1052330" cy="5117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LASER</a:t>
            </a:r>
          </a:p>
        </p:txBody>
      </p:sp>
      <p:cxnSp>
        <p:nvCxnSpPr>
          <p:cNvPr id="44" name="Connector: Elbow 45">
            <a:extLst>
              <a:ext uri="{FF2B5EF4-FFF2-40B4-BE49-F238E27FC236}">
                <a16:creationId xmlns:a16="http://schemas.microsoft.com/office/drawing/2014/main" id="{49E75BAA-DF7C-D543-BF12-5E753DF43834}"/>
              </a:ext>
            </a:extLst>
          </p:cNvPr>
          <p:cNvCxnSpPr>
            <a:cxnSpLocks/>
            <a:stCxn id="42" idx="3"/>
          </p:cNvCxnSpPr>
          <p:nvPr/>
        </p:nvCxnSpPr>
        <p:spPr>
          <a:xfrm>
            <a:off x="1372862" y="4608150"/>
            <a:ext cx="1913729" cy="1889760"/>
          </a:xfrm>
          <a:prstGeom prst="bentConnector3">
            <a:avLst>
              <a:gd name="adj1" fmla="val 9977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or: Elbow 47">
            <a:extLst>
              <a:ext uri="{FF2B5EF4-FFF2-40B4-BE49-F238E27FC236}">
                <a16:creationId xmlns:a16="http://schemas.microsoft.com/office/drawing/2014/main" id="{BB86982F-C920-AB47-8337-27194A86FF4C}"/>
              </a:ext>
            </a:extLst>
          </p:cNvPr>
          <p:cNvCxnSpPr>
            <a:cxnSpLocks/>
            <a:stCxn id="42" idx="3"/>
          </p:cNvCxnSpPr>
          <p:nvPr/>
        </p:nvCxnSpPr>
        <p:spPr>
          <a:xfrm flipV="1">
            <a:off x="1372862" y="4253121"/>
            <a:ext cx="1914184" cy="355029"/>
          </a:xfrm>
          <a:prstGeom prst="bentConnector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90" name="Title 1">
            <a:extLst>
              <a:ext uri="{FF2B5EF4-FFF2-40B4-BE49-F238E27FC236}">
                <a16:creationId xmlns:a16="http://schemas.microsoft.com/office/drawing/2014/main" id="{F5501ED0-B233-8D4E-8327-B0B57575BBD0}"/>
              </a:ext>
            </a:extLst>
          </p:cNvPr>
          <p:cNvSpPr txBox="1">
            <a:spLocks/>
          </p:cNvSpPr>
          <p:nvPr/>
        </p:nvSpPr>
        <p:spPr>
          <a:xfrm>
            <a:off x="0" y="0"/>
            <a:ext cx="9166479" cy="585216"/>
          </a:xfrm>
          <a:prstGeom prst="rect">
            <a:avLst/>
          </a:prstGeom>
          <a:solidFill>
            <a:srgbClr val="000000"/>
          </a:solidFill>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solidFill>
                  <a:schemeClr val="bg1"/>
                </a:solidFill>
              </a:rPr>
              <a:t>Differential Spectroscopy</a:t>
            </a:r>
          </a:p>
        </p:txBody>
      </p:sp>
      <p:pic>
        <p:nvPicPr>
          <p:cNvPr id="100" name="Picture 99" descr="https://external-preview.redd.it/8WwgF4ahsAWcwVkb8f3bsVckKq9aBEEivFB80bKTNws.png?width=640&amp;crop=smart&amp;auto=webp&amp;s=a2be535a7bdd9eb4bcc1aa27be916e2814c11caa">
            <a:extLst>
              <a:ext uri="{FF2B5EF4-FFF2-40B4-BE49-F238E27FC236}">
                <a16:creationId xmlns:a16="http://schemas.microsoft.com/office/drawing/2014/main" id="{A323AD10-5572-C645-9967-3C451276DE60}"/>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6465209" y="3094989"/>
            <a:ext cx="989886" cy="1064728"/>
          </a:xfrm>
          <a:prstGeom prst="rect">
            <a:avLst/>
          </a:prstGeom>
          <a:noFill/>
          <a:extLst>
            <a:ext uri="{909E8E84-426E-40DD-AFC4-6F175D3DCCD1}">
              <a14:hiddenFill xmlns:a14="http://schemas.microsoft.com/office/drawing/2010/main">
                <a:solidFill>
                  <a:srgbClr val="FFFFFF"/>
                </a:solidFill>
              </a14:hiddenFill>
            </a:ext>
          </a:extLst>
        </p:spPr>
      </p:pic>
      <p:sp>
        <p:nvSpPr>
          <p:cNvPr id="101" name="TextBox 100">
            <a:extLst>
              <a:ext uri="{FF2B5EF4-FFF2-40B4-BE49-F238E27FC236}">
                <a16:creationId xmlns:a16="http://schemas.microsoft.com/office/drawing/2014/main" id="{1AF52BE0-1E14-B647-88F6-0C705B842C43}"/>
              </a:ext>
            </a:extLst>
          </p:cNvPr>
          <p:cNvSpPr txBox="1"/>
          <p:nvPr/>
        </p:nvSpPr>
        <p:spPr>
          <a:xfrm>
            <a:off x="5901312" y="3407611"/>
            <a:ext cx="651140" cy="400110"/>
          </a:xfrm>
          <a:prstGeom prst="rect">
            <a:avLst/>
          </a:prstGeom>
          <a:noFill/>
        </p:spPr>
        <p:txBody>
          <a:bodyPr wrap="none" rtlCol="0">
            <a:spAutoFit/>
          </a:bodyPr>
          <a:lstStyle/>
          <a:p>
            <a:r>
              <a:rPr lang="en-US" sz="2000" baseline="30000" dirty="0"/>
              <a:t>27</a:t>
            </a:r>
            <a:r>
              <a:rPr lang="en-US" sz="2000" dirty="0"/>
              <a:t>Al</a:t>
            </a:r>
            <a:r>
              <a:rPr lang="en-US" sz="2000" baseline="30000" dirty="0"/>
              <a:t>+</a:t>
            </a:r>
          </a:p>
        </p:txBody>
      </p:sp>
      <p:cxnSp>
        <p:nvCxnSpPr>
          <p:cNvPr id="102" name="Connector: Elbow 103">
            <a:extLst>
              <a:ext uri="{FF2B5EF4-FFF2-40B4-BE49-F238E27FC236}">
                <a16:creationId xmlns:a16="http://schemas.microsoft.com/office/drawing/2014/main" id="{289DFE4E-F507-7D42-9EDD-26F637CA07D2}"/>
              </a:ext>
            </a:extLst>
          </p:cNvPr>
          <p:cNvCxnSpPr>
            <a:cxnSpLocks/>
            <a:endCxn id="100" idx="2"/>
          </p:cNvCxnSpPr>
          <p:nvPr/>
        </p:nvCxnSpPr>
        <p:spPr>
          <a:xfrm rot="16200000" flipV="1">
            <a:off x="5719989" y="5399880"/>
            <a:ext cx="2481086" cy="759"/>
          </a:xfrm>
          <a:prstGeom prst="bentConnector3">
            <a:avLst>
              <a:gd name="adj1" fmla="val 50000"/>
            </a:avLst>
          </a:prstGeom>
          <a:ln w="38100">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7583081" y="3590755"/>
            <a:ext cx="1045479" cy="369332"/>
          </a:xfrm>
          <a:prstGeom prst="rect">
            <a:avLst/>
          </a:prstGeom>
          <a:solidFill>
            <a:srgbClr val="FFFF00"/>
          </a:solidFill>
        </p:spPr>
        <p:txBody>
          <a:bodyPr wrap="none" rtlCol="0">
            <a:spAutoFit/>
          </a:bodyPr>
          <a:lstStyle/>
          <a:p>
            <a:r>
              <a:rPr lang="en-US" i="1" dirty="0" err="1">
                <a:solidFill>
                  <a:srgbClr val="0070C0"/>
                </a:solidFill>
                <a:latin typeface="Times New Roman" charset="0"/>
                <a:ea typeface="Times New Roman" charset="0"/>
                <a:cs typeface="Times New Roman" charset="0"/>
              </a:rPr>
              <a:t>T</a:t>
            </a:r>
            <a:r>
              <a:rPr lang="en-US" i="1" baseline="-25000" dirty="0" err="1">
                <a:solidFill>
                  <a:srgbClr val="0070C0"/>
                </a:solidFill>
                <a:latin typeface="Times New Roman" charset="0"/>
                <a:ea typeface="Times New Roman" charset="0"/>
                <a:cs typeface="Times New Roman" charset="0"/>
              </a:rPr>
              <a:t>p</a:t>
            </a:r>
            <a:r>
              <a:rPr lang="en-US" dirty="0">
                <a:solidFill>
                  <a:srgbClr val="0070C0"/>
                </a:solidFill>
              </a:rPr>
              <a:t> = 0.5 s</a:t>
            </a:r>
          </a:p>
        </p:txBody>
      </p:sp>
      <p:sp>
        <p:nvSpPr>
          <p:cNvPr id="61" name="Rectangle 60">
            <a:extLst>
              <a:ext uri="{FF2B5EF4-FFF2-40B4-BE49-F238E27FC236}">
                <a16:creationId xmlns:a16="http://schemas.microsoft.com/office/drawing/2014/main" id="{90CCC5D0-FCAE-BA45-ABBD-C6B12D899EE4}"/>
              </a:ext>
            </a:extLst>
          </p:cNvPr>
          <p:cNvSpPr/>
          <p:nvPr/>
        </p:nvSpPr>
        <p:spPr>
          <a:xfrm>
            <a:off x="4136531" y="4480389"/>
            <a:ext cx="1052330" cy="5117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LASER</a:t>
            </a:r>
          </a:p>
        </p:txBody>
      </p:sp>
      <p:cxnSp>
        <p:nvCxnSpPr>
          <p:cNvPr id="65" name="Connector: Elbow 47">
            <a:extLst>
              <a:ext uri="{FF2B5EF4-FFF2-40B4-BE49-F238E27FC236}">
                <a16:creationId xmlns:a16="http://schemas.microsoft.com/office/drawing/2014/main" id="{B6965AF0-9D1B-D94C-89C7-E3399DA2928A}"/>
              </a:ext>
            </a:extLst>
          </p:cNvPr>
          <p:cNvCxnSpPr>
            <a:cxnSpLocks/>
            <a:stCxn id="61" idx="3"/>
            <a:endCxn id="100" idx="2"/>
          </p:cNvCxnSpPr>
          <p:nvPr/>
        </p:nvCxnSpPr>
        <p:spPr>
          <a:xfrm flipV="1">
            <a:off x="5188861" y="4159717"/>
            <a:ext cx="1771291" cy="576536"/>
          </a:xfrm>
          <a:prstGeom prst="bentConnector2">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nvGrpSpPr>
          <p:cNvPr id="62" name="Group 61">
            <a:extLst>
              <a:ext uri="{FF2B5EF4-FFF2-40B4-BE49-F238E27FC236}">
                <a16:creationId xmlns:a16="http://schemas.microsoft.com/office/drawing/2014/main" id="{C1C8CFE9-5A17-2F4B-9BD1-F2A59AE036DB}"/>
              </a:ext>
            </a:extLst>
          </p:cNvPr>
          <p:cNvGrpSpPr>
            <a:grpSpLocks noChangeAspect="1"/>
          </p:cNvGrpSpPr>
          <p:nvPr/>
        </p:nvGrpSpPr>
        <p:grpSpPr>
          <a:xfrm rot="1687405">
            <a:off x="5231807" y="4243803"/>
            <a:ext cx="1280160" cy="844398"/>
            <a:chOff x="2355766" y="1320193"/>
            <a:chExt cx="1236846" cy="801384"/>
          </a:xfrm>
        </p:grpSpPr>
        <p:pic>
          <p:nvPicPr>
            <p:cNvPr id="63" name="Picture 62">
              <a:extLst>
                <a:ext uri="{FF2B5EF4-FFF2-40B4-BE49-F238E27FC236}">
                  <a16:creationId xmlns:a16="http://schemas.microsoft.com/office/drawing/2014/main" id="{ACD2ED8D-824E-4C4D-B48B-CEDB0CE43FF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609922" y="1320193"/>
              <a:ext cx="982690" cy="801384"/>
            </a:xfrm>
            <a:prstGeom prst="rect">
              <a:avLst/>
            </a:prstGeom>
          </p:spPr>
        </p:pic>
        <p:sp>
          <p:nvSpPr>
            <p:cNvPr id="64" name="Rectangle 63">
              <a:extLst>
                <a:ext uri="{FF2B5EF4-FFF2-40B4-BE49-F238E27FC236}">
                  <a16:creationId xmlns:a16="http://schemas.microsoft.com/office/drawing/2014/main" id="{F3E95005-DCF3-EC42-9652-90A1166554D5}"/>
                </a:ext>
              </a:extLst>
            </p:cNvPr>
            <p:cNvSpPr/>
            <p:nvPr/>
          </p:nvSpPr>
          <p:spPr>
            <a:xfrm rot="20279254">
              <a:off x="2355766" y="1359268"/>
              <a:ext cx="826072" cy="929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69" name="TextBox 68">
            <a:extLst>
              <a:ext uri="{FF2B5EF4-FFF2-40B4-BE49-F238E27FC236}">
                <a16:creationId xmlns:a16="http://schemas.microsoft.com/office/drawing/2014/main" id="{BAB06473-3E88-684E-9141-419408D6088D}"/>
              </a:ext>
            </a:extLst>
          </p:cNvPr>
          <p:cNvSpPr txBox="1"/>
          <p:nvPr/>
        </p:nvSpPr>
        <p:spPr>
          <a:xfrm>
            <a:off x="7792050" y="3220384"/>
            <a:ext cx="619080" cy="369332"/>
          </a:xfrm>
          <a:prstGeom prst="rect">
            <a:avLst/>
          </a:prstGeom>
          <a:noFill/>
        </p:spPr>
        <p:txBody>
          <a:bodyPr wrap="none" rtlCol="0">
            <a:spAutoFit/>
          </a:bodyPr>
          <a:lstStyle/>
          <a:p>
            <a:r>
              <a:rPr lang="en-US" b="1" dirty="0">
                <a:solidFill>
                  <a:srgbClr val="0070C0"/>
                </a:solidFill>
              </a:rPr>
              <a:t>N= 1</a:t>
            </a:r>
            <a:endParaRPr lang="en-US" b="1" baseline="30000" dirty="0">
              <a:solidFill>
                <a:srgbClr val="0070C0"/>
              </a:solidFill>
            </a:endParaRPr>
          </a:p>
        </p:txBody>
      </p:sp>
      <p:sp>
        <p:nvSpPr>
          <p:cNvPr id="3" name="TextBox 2">
            <a:extLst>
              <a:ext uri="{FF2B5EF4-FFF2-40B4-BE49-F238E27FC236}">
                <a16:creationId xmlns:a16="http://schemas.microsoft.com/office/drawing/2014/main" id="{D796FE58-8658-9A45-A7FB-F71388FF75D4}"/>
              </a:ext>
            </a:extLst>
          </p:cNvPr>
          <p:cNvSpPr txBox="1"/>
          <p:nvPr/>
        </p:nvSpPr>
        <p:spPr>
          <a:xfrm>
            <a:off x="2984451" y="6394662"/>
            <a:ext cx="381836" cy="369332"/>
          </a:xfrm>
          <a:prstGeom prst="rect">
            <a:avLst/>
          </a:prstGeom>
          <a:noFill/>
        </p:spPr>
        <p:txBody>
          <a:bodyPr wrap="none" rtlCol="0">
            <a:spAutoFit/>
          </a:bodyPr>
          <a:lstStyle/>
          <a:p>
            <a:r>
              <a:rPr lang="en-US" dirty="0"/>
              <a:t>M</a:t>
            </a:r>
          </a:p>
        </p:txBody>
      </p:sp>
      <p:sp>
        <p:nvSpPr>
          <p:cNvPr id="66" name="TextBox 65">
            <a:extLst>
              <a:ext uri="{FF2B5EF4-FFF2-40B4-BE49-F238E27FC236}">
                <a16:creationId xmlns:a16="http://schemas.microsoft.com/office/drawing/2014/main" id="{4742978F-F921-524F-BBC0-6A60206CCB8A}"/>
              </a:ext>
            </a:extLst>
          </p:cNvPr>
          <p:cNvSpPr txBox="1"/>
          <p:nvPr/>
        </p:nvSpPr>
        <p:spPr>
          <a:xfrm>
            <a:off x="6630592" y="6416347"/>
            <a:ext cx="333746" cy="369332"/>
          </a:xfrm>
          <a:prstGeom prst="rect">
            <a:avLst/>
          </a:prstGeom>
          <a:noFill/>
        </p:spPr>
        <p:txBody>
          <a:bodyPr wrap="none" rtlCol="0">
            <a:spAutoFit/>
          </a:bodyPr>
          <a:lstStyle/>
          <a:p>
            <a:r>
              <a:rPr lang="en-US" dirty="0"/>
              <a:t>N</a:t>
            </a:r>
          </a:p>
        </p:txBody>
      </p:sp>
      <p:grpSp>
        <p:nvGrpSpPr>
          <p:cNvPr id="67" name="Group 66">
            <a:extLst>
              <a:ext uri="{FF2B5EF4-FFF2-40B4-BE49-F238E27FC236}">
                <a16:creationId xmlns:a16="http://schemas.microsoft.com/office/drawing/2014/main" id="{BFA19865-0A79-7745-83C8-5675B247874F}"/>
              </a:ext>
            </a:extLst>
          </p:cNvPr>
          <p:cNvGrpSpPr/>
          <p:nvPr/>
        </p:nvGrpSpPr>
        <p:grpSpPr>
          <a:xfrm>
            <a:off x="6513192" y="5012039"/>
            <a:ext cx="1236293" cy="369332"/>
            <a:chOff x="7846185" y="3856824"/>
            <a:chExt cx="1236293" cy="369332"/>
          </a:xfrm>
        </p:grpSpPr>
        <p:cxnSp>
          <p:nvCxnSpPr>
            <p:cNvPr id="68" name="Straight Arrow Connector 67">
              <a:extLst>
                <a:ext uri="{FF2B5EF4-FFF2-40B4-BE49-F238E27FC236}">
                  <a16:creationId xmlns:a16="http://schemas.microsoft.com/office/drawing/2014/main" id="{FE27CB7C-E814-D24C-95A7-FA0ECC68018A}"/>
                </a:ext>
              </a:extLst>
            </p:cNvPr>
            <p:cNvCxnSpPr/>
            <p:nvPr/>
          </p:nvCxnSpPr>
          <p:spPr>
            <a:xfrm>
              <a:off x="7846185" y="4063181"/>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1" name="Straight Arrow Connector 70">
              <a:extLst>
                <a:ext uri="{FF2B5EF4-FFF2-40B4-BE49-F238E27FC236}">
                  <a16:creationId xmlns:a16="http://schemas.microsoft.com/office/drawing/2014/main" id="{0E8F89EF-A8EB-E74D-8AFE-9885D315D233}"/>
                </a:ext>
              </a:extLst>
            </p:cNvPr>
            <p:cNvCxnSpPr/>
            <p:nvPr/>
          </p:nvCxnSpPr>
          <p:spPr>
            <a:xfrm flipH="1">
              <a:off x="8297211" y="4067299"/>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2" name="TextBox 71">
              <a:extLst>
                <a:ext uri="{FF2B5EF4-FFF2-40B4-BE49-F238E27FC236}">
                  <a16:creationId xmlns:a16="http://schemas.microsoft.com/office/drawing/2014/main" id="{CC6EAC24-7049-0649-8EE3-B10593064F84}"/>
                </a:ext>
              </a:extLst>
            </p:cNvPr>
            <p:cNvSpPr txBox="1"/>
            <p:nvPr/>
          </p:nvSpPr>
          <p:spPr>
            <a:xfrm>
              <a:off x="8561181" y="3856824"/>
              <a:ext cx="521297" cy="369332"/>
            </a:xfrm>
            <a:prstGeom prst="rect">
              <a:avLst/>
            </a:prstGeom>
            <a:noFill/>
          </p:spPr>
          <p:txBody>
            <a:bodyPr wrap="none" rtlCol="0">
              <a:spAutoFit/>
            </a:bodyPr>
            <a:lstStyle/>
            <a:p>
              <a:r>
                <a:rPr lang="en-US" i="1" dirty="0" err="1">
                  <a:latin typeface="Symbol" charset="2"/>
                  <a:ea typeface="Symbol" charset="2"/>
                  <a:cs typeface="Symbol" charset="2"/>
                </a:rPr>
                <a:t>D</a:t>
              </a:r>
              <a:r>
                <a:rPr lang="en-US" i="1" dirty="0" err="1"/>
                <a:t>f</a:t>
              </a:r>
              <a:r>
                <a:rPr lang="en-US" i="1" baseline="-25000" dirty="0" err="1"/>
                <a:t>Al</a:t>
              </a:r>
              <a:endParaRPr lang="en-US" i="1" baseline="-25000" dirty="0"/>
            </a:p>
          </p:txBody>
        </p:sp>
      </p:grpSp>
      <p:cxnSp>
        <p:nvCxnSpPr>
          <p:cNvPr id="11" name="Straight Connector 10">
            <a:extLst>
              <a:ext uri="{FF2B5EF4-FFF2-40B4-BE49-F238E27FC236}">
                <a16:creationId xmlns:a16="http://schemas.microsoft.com/office/drawing/2014/main" id="{FAB30F47-228B-A14B-85E4-7FD9DF757C82}"/>
              </a:ext>
            </a:extLst>
          </p:cNvPr>
          <p:cNvCxnSpPr/>
          <p:nvPr/>
        </p:nvCxnSpPr>
        <p:spPr>
          <a:xfrm>
            <a:off x="6802547" y="5133571"/>
            <a:ext cx="0" cy="1340808"/>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78A46C4B-D843-B041-94C3-874169CEDFD9}"/>
              </a:ext>
            </a:extLst>
          </p:cNvPr>
          <p:cNvCxnSpPr/>
          <p:nvPr/>
        </p:nvCxnSpPr>
        <p:spPr>
          <a:xfrm>
            <a:off x="3181378" y="5120871"/>
            <a:ext cx="0" cy="1340808"/>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B2072DE2-6464-A042-A7E5-A67481103CC5}"/>
              </a:ext>
            </a:extLst>
          </p:cNvPr>
          <p:cNvGrpSpPr/>
          <p:nvPr/>
        </p:nvGrpSpPr>
        <p:grpSpPr>
          <a:xfrm flipH="1">
            <a:off x="2300901" y="5012039"/>
            <a:ext cx="1252250" cy="369332"/>
            <a:chOff x="7846185" y="3856824"/>
            <a:chExt cx="1236293" cy="369332"/>
          </a:xfrm>
        </p:grpSpPr>
        <p:cxnSp>
          <p:nvCxnSpPr>
            <p:cNvPr id="75" name="Straight Arrow Connector 74">
              <a:extLst>
                <a:ext uri="{FF2B5EF4-FFF2-40B4-BE49-F238E27FC236}">
                  <a16:creationId xmlns:a16="http://schemas.microsoft.com/office/drawing/2014/main" id="{4FC0E90A-2622-2C40-94C8-3EA1AFA04EFF}"/>
                </a:ext>
              </a:extLst>
            </p:cNvPr>
            <p:cNvCxnSpPr/>
            <p:nvPr/>
          </p:nvCxnSpPr>
          <p:spPr>
            <a:xfrm>
              <a:off x="7846185" y="4063181"/>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6" name="Straight Arrow Connector 75">
              <a:extLst>
                <a:ext uri="{FF2B5EF4-FFF2-40B4-BE49-F238E27FC236}">
                  <a16:creationId xmlns:a16="http://schemas.microsoft.com/office/drawing/2014/main" id="{FF3AF689-4887-4242-B3B9-A93FE289544C}"/>
                </a:ext>
              </a:extLst>
            </p:cNvPr>
            <p:cNvCxnSpPr/>
            <p:nvPr/>
          </p:nvCxnSpPr>
          <p:spPr>
            <a:xfrm flipH="1">
              <a:off x="8259596" y="4067299"/>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7" name="TextBox 76">
              <a:extLst>
                <a:ext uri="{FF2B5EF4-FFF2-40B4-BE49-F238E27FC236}">
                  <a16:creationId xmlns:a16="http://schemas.microsoft.com/office/drawing/2014/main" id="{5BAD4F7A-32BB-3040-9970-7D95404356EC}"/>
                </a:ext>
              </a:extLst>
            </p:cNvPr>
            <p:cNvSpPr txBox="1"/>
            <p:nvPr/>
          </p:nvSpPr>
          <p:spPr>
            <a:xfrm>
              <a:off x="8539337" y="3856824"/>
              <a:ext cx="543141" cy="369332"/>
            </a:xfrm>
            <a:prstGeom prst="rect">
              <a:avLst/>
            </a:prstGeom>
            <a:noFill/>
          </p:spPr>
          <p:txBody>
            <a:bodyPr wrap="none" rtlCol="0">
              <a:spAutoFit/>
            </a:bodyPr>
            <a:lstStyle/>
            <a:p>
              <a:r>
                <a:rPr lang="en-US" i="1" dirty="0" err="1">
                  <a:latin typeface="Symbol" charset="2"/>
                  <a:ea typeface="Symbol" charset="2"/>
                  <a:cs typeface="Symbol" charset="2"/>
                </a:rPr>
                <a:t>D</a:t>
              </a:r>
              <a:r>
                <a:rPr lang="en-US" i="1" dirty="0" err="1"/>
                <a:t>f</a:t>
              </a:r>
              <a:r>
                <a:rPr lang="en-US" i="1" baseline="-25000" dirty="0" err="1"/>
                <a:t>Yb</a:t>
              </a:r>
              <a:endParaRPr lang="en-US" i="1" baseline="-25000" dirty="0"/>
            </a:p>
          </p:txBody>
        </p:sp>
      </p:grpSp>
      <p:sp>
        <p:nvSpPr>
          <p:cNvPr id="78" name="TextBox 77">
            <a:extLst>
              <a:ext uri="{FF2B5EF4-FFF2-40B4-BE49-F238E27FC236}">
                <a16:creationId xmlns:a16="http://schemas.microsoft.com/office/drawing/2014/main" id="{D4C207A3-C1AE-C449-8BC1-636C0849AE2F}"/>
              </a:ext>
            </a:extLst>
          </p:cNvPr>
          <p:cNvSpPr txBox="1"/>
          <p:nvPr/>
        </p:nvSpPr>
        <p:spPr>
          <a:xfrm>
            <a:off x="3859843" y="3551154"/>
            <a:ext cx="1045479" cy="369332"/>
          </a:xfrm>
          <a:prstGeom prst="rect">
            <a:avLst/>
          </a:prstGeom>
          <a:noFill/>
        </p:spPr>
        <p:txBody>
          <a:bodyPr wrap="none" rtlCol="0">
            <a:spAutoFit/>
          </a:bodyPr>
          <a:lstStyle/>
          <a:p>
            <a:r>
              <a:rPr lang="en-US" i="1" dirty="0" err="1">
                <a:solidFill>
                  <a:srgbClr val="C00000"/>
                </a:solidFill>
                <a:latin typeface="Times New Roman" charset="0"/>
                <a:ea typeface="Times New Roman" charset="0"/>
                <a:cs typeface="Times New Roman" charset="0"/>
              </a:rPr>
              <a:t>T</a:t>
            </a:r>
            <a:r>
              <a:rPr lang="en-US" i="1" baseline="-25000" dirty="0" err="1">
                <a:solidFill>
                  <a:srgbClr val="C00000"/>
                </a:solidFill>
                <a:latin typeface="Times New Roman" charset="0"/>
                <a:ea typeface="Times New Roman" charset="0"/>
                <a:cs typeface="Times New Roman" charset="0"/>
              </a:rPr>
              <a:t>p</a:t>
            </a:r>
            <a:r>
              <a:rPr lang="en-US" dirty="0">
                <a:solidFill>
                  <a:srgbClr val="C00000"/>
                </a:solidFill>
              </a:rPr>
              <a:t> = 0.5 s</a:t>
            </a:r>
          </a:p>
        </p:txBody>
      </p:sp>
      <p:sp>
        <p:nvSpPr>
          <p:cNvPr id="79" name="TextBox 78">
            <a:extLst>
              <a:ext uri="{FF2B5EF4-FFF2-40B4-BE49-F238E27FC236}">
                <a16:creationId xmlns:a16="http://schemas.microsoft.com/office/drawing/2014/main" id="{83134DE6-EAD1-0A44-B17F-505C8A298001}"/>
              </a:ext>
            </a:extLst>
          </p:cNvPr>
          <p:cNvSpPr txBox="1"/>
          <p:nvPr/>
        </p:nvSpPr>
        <p:spPr>
          <a:xfrm>
            <a:off x="3995251" y="3269683"/>
            <a:ext cx="870751" cy="369332"/>
          </a:xfrm>
          <a:prstGeom prst="rect">
            <a:avLst/>
          </a:prstGeom>
          <a:noFill/>
        </p:spPr>
        <p:txBody>
          <a:bodyPr wrap="none" rtlCol="0">
            <a:spAutoFit/>
          </a:bodyPr>
          <a:lstStyle/>
          <a:p>
            <a:r>
              <a:rPr lang="en-US" b="1" dirty="0">
                <a:solidFill>
                  <a:srgbClr val="C00000"/>
                </a:solidFill>
              </a:rPr>
              <a:t>N = 10</a:t>
            </a:r>
            <a:r>
              <a:rPr lang="en-US" b="1" baseline="30000" dirty="0">
                <a:solidFill>
                  <a:srgbClr val="C00000"/>
                </a:solidFill>
              </a:rPr>
              <a:t>4</a:t>
            </a:r>
          </a:p>
        </p:txBody>
      </p:sp>
      <p:sp>
        <p:nvSpPr>
          <p:cNvPr id="117" name="Freeform 26">
            <a:extLst>
              <a:ext uri="{FF2B5EF4-FFF2-40B4-BE49-F238E27FC236}">
                <a16:creationId xmlns:a16="http://schemas.microsoft.com/office/drawing/2014/main" id="{53F7F4E8-41C5-0C43-B9FC-4561A6860C0E}"/>
              </a:ext>
            </a:extLst>
          </p:cNvPr>
          <p:cNvSpPr/>
          <p:nvPr/>
        </p:nvSpPr>
        <p:spPr>
          <a:xfrm rot="1694923">
            <a:off x="3043057" y="5532441"/>
            <a:ext cx="199103" cy="163814"/>
          </a:xfrm>
          <a:custGeom>
            <a:avLst/>
            <a:gdLst>
              <a:gd name="connsiteX0" fmla="*/ 200747 w 211898"/>
              <a:gd name="connsiteY0" fmla="*/ 0 h 234175"/>
              <a:gd name="connsiteX1" fmla="*/ 25 w 211898"/>
              <a:gd name="connsiteY1" fmla="*/ 122663 h 234175"/>
              <a:gd name="connsiteX2" fmla="*/ 211898 w 211898"/>
              <a:gd name="connsiteY2" fmla="*/ 234175 h 234175"/>
            </a:gdLst>
            <a:ahLst/>
            <a:cxnLst>
              <a:cxn ang="0">
                <a:pos x="connsiteX0" y="connsiteY0"/>
              </a:cxn>
              <a:cxn ang="0">
                <a:pos x="connsiteX1" y="connsiteY1"/>
              </a:cxn>
              <a:cxn ang="0">
                <a:pos x="connsiteX2" y="connsiteY2"/>
              </a:cxn>
            </a:cxnLst>
            <a:rect l="l" t="t" r="r" b="b"/>
            <a:pathLst>
              <a:path w="211898" h="234175">
                <a:moveTo>
                  <a:pt x="200747" y="0"/>
                </a:moveTo>
                <a:cubicBezTo>
                  <a:pt x="99457" y="41817"/>
                  <a:pt x="-1833" y="83634"/>
                  <a:pt x="25" y="122663"/>
                </a:cubicBezTo>
                <a:cubicBezTo>
                  <a:pt x="1883" y="161692"/>
                  <a:pt x="106890" y="197933"/>
                  <a:pt x="211898" y="234175"/>
                </a:cubicBezTo>
              </a:path>
            </a:pathLst>
          </a:custGeom>
          <a:noFill/>
          <a:ln>
            <a:solidFill>
              <a:schemeClr val="tx1"/>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18" name="Picture 2" descr="Image result for lock">
            <a:extLst>
              <a:ext uri="{FF2B5EF4-FFF2-40B4-BE49-F238E27FC236}">
                <a16:creationId xmlns:a16="http://schemas.microsoft.com/office/drawing/2014/main" id="{EBA99AD4-94B1-CE44-86FD-22163A9375B7}"/>
              </a:ext>
            </a:extLst>
          </p:cNvPr>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2896850" y="5427359"/>
            <a:ext cx="256618" cy="194314"/>
          </a:xfrm>
          <a:prstGeom prst="rect">
            <a:avLst/>
          </a:prstGeom>
          <a:noFill/>
          <a:extLst>
            <a:ext uri="{909E8E84-426E-40DD-AFC4-6F175D3DCCD1}">
              <a14:hiddenFill xmlns:a14="http://schemas.microsoft.com/office/drawing/2010/main">
                <a:solidFill>
                  <a:srgbClr val="FFFFFF"/>
                </a:solidFill>
              </a14:hiddenFill>
            </a:ext>
          </a:extLst>
        </p:spPr>
      </p:pic>
      <p:grpSp>
        <p:nvGrpSpPr>
          <p:cNvPr id="119" name="Group 118">
            <a:extLst>
              <a:ext uri="{FF2B5EF4-FFF2-40B4-BE49-F238E27FC236}">
                <a16:creationId xmlns:a16="http://schemas.microsoft.com/office/drawing/2014/main" id="{0A4A3B4A-B224-C44E-8FD8-BE7039ECF012}"/>
              </a:ext>
            </a:extLst>
          </p:cNvPr>
          <p:cNvGrpSpPr/>
          <p:nvPr/>
        </p:nvGrpSpPr>
        <p:grpSpPr>
          <a:xfrm>
            <a:off x="6505309" y="5441451"/>
            <a:ext cx="403447" cy="381293"/>
            <a:chOff x="7072072" y="5574436"/>
            <a:chExt cx="345310" cy="268896"/>
          </a:xfrm>
        </p:grpSpPr>
        <p:sp>
          <p:nvSpPr>
            <p:cNvPr id="120" name="Freeform 26">
              <a:extLst>
                <a:ext uri="{FF2B5EF4-FFF2-40B4-BE49-F238E27FC236}">
                  <a16:creationId xmlns:a16="http://schemas.microsoft.com/office/drawing/2014/main" id="{7C07C65A-0F4E-AE48-B5F2-44893E479D74}"/>
                </a:ext>
              </a:extLst>
            </p:cNvPr>
            <p:cNvSpPr/>
            <p:nvPr/>
          </p:nvSpPr>
          <p:spPr>
            <a:xfrm rot="1694923">
              <a:off x="7218279" y="5679518"/>
              <a:ext cx="199103" cy="163814"/>
            </a:xfrm>
            <a:custGeom>
              <a:avLst/>
              <a:gdLst>
                <a:gd name="connsiteX0" fmla="*/ 200747 w 211898"/>
                <a:gd name="connsiteY0" fmla="*/ 0 h 234175"/>
                <a:gd name="connsiteX1" fmla="*/ 25 w 211898"/>
                <a:gd name="connsiteY1" fmla="*/ 122663 h 234175"/>
                <a:gd name="connsiteX2" fmla="*/ 211898 w 211898"/>
                <a:gd name="connsiteY2" fmla="*/ 234175 h 234175"/>
              </a:gdLst>
              <a:ahLst/>
              <a:cxnLst>
                <a:cxn ang="0">
                  <a:pos x="connsiteX0" y="connsiteY0"/>
                </a:cxn>
                <a:cxn ang="0">
                  <a:pos x="connsiteX1" y="connsiteY1"/>
                </a:cxn>
                <a:cxn ang="0">
                  <a:pos x="connsiteX2" y="connsiteY2"/>
                </a:cxn>
              </a:cxnLst>
              <a:rect l="l" t="t" r="r" b="b"/>
              <a:pathLst>
                <a:path w="211898" h="234175">
                  <a:moveTo>
                    <a:pt x="200747" y="0"/>
                  </a:moveTo>
                  <a:cubicBezTo>
                    <a:pt x="99457" y="41817"/>
                    <a:pt x="-1833" y="83634"/>
                    <a:pt x="25" y="122663"/>
                  </a:cubicBezTo>
                  <a:cubicBezTo>
                    <a:pt x="1883" y="161692"/>
                    <a:pt x="106890" y="197933"/>
                    <a:pt x="211898" y="234175"/>
                  </a:cubicBezTo>
                </a:path>
              </a:pathLst>
            </a:custGeom>
            <a:noFill/>
            <a:ln>
              <a:solidFill>
                <a:schemeClr val="tx1"/>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21" name="Picture 2" descr="Image result for lock">
              <a:extLst>
                <a:ext uri="{FF2B5EF4-FFF2-40B4-BE49-F238E27FC236}">
                  <a16:creationId xmlns:a16="http://schemas.microsoft.com/office/drawing/2014/main" id="{ED963308-99C5-2649-9810-186EB7DAAFFB}"/>
                </a:ext>
              </a:extLst>
            </p:cNvPr>
            <p:cNvPicPr>
              <a:picLocks noChangeAspect="1" noChangeArrowheads="1"/>
            </p:cNvPicPr>
            <p:nvPr/>
          </p:nvPicPr>
          <p:blipFill>
            <a:blip r:embed="rId7" cstate="hqprint">
              <a:extLst>
                <a:ext uri="{28A0092B-C50C-407E-A947-70E740481C1C}">
                  <a14:useLocalDpi xmlns:a14="http://schemas.microsoft.com/office/drawing/2010/main"/>
                </a:ext>
              </a:extLst>
            </a:blip>
            <a:srcRect/>
            <a:stretch>
              <a:fillRect/>
            </a:stretch>
          </p:blipFill>
          <p:spPr bwMode="auto">
            <a:xfrm>
              <a:off x="7072072" y="5574436"/>
              <a:ext cx="256618" cy="194314"/>
            </a:xfrm>
            <a:prstGeom prst="rect">
              <a:avLst/>
            </a:prstGeom>
            <a:noFill/>
            <a:extLst>
              <a:ext uri="{909E8E84-426E-40DD-AFC4-6F175D3DCCD1}">
                <a14:hiddenFill xmlns:a14="http://schemas.microsoft.com/office/drawing/2010/main">
                  <a:solidFill>
                    <a:srgbClr val="FFFFFF"/>
                  </a:solidFill>
                </a14:hiddenFill>
              </a:ext>
            </a:extLst>
          </p:spPr>
        </p:pic>
      </p:grpSp>
      <p:sp>
        <p:nvSpPr>
          <p:cNvPr id="143" name="TextBox 142">
            <a:extLst>
              <a:ext uri="{FF2B5EF4-FFF2-40B4-BE49-F238E27FC236}">
                <a16:creationId xmlns:a16="http://schemas.microsoft.com/office/drawing/2014/main" id="{F274217F-7792-B14B-9ED0-AD3D45EF68F2}"/>
              </a:ext>
            </a:extLst>
          </p:cNvPr>
          <p:cNvSpPr txBox="1"/>
          <p:nvPr/>
        </p:nvSpPr>
        <p:spPr>
          <a:xfrm>
            <a:off x="160128" y="888136"/>
            <a:ext cx="4553277" cy="1631216"/>
          </a:xfrm>
          <a:prstGeom prst="rect">
            <a:avLst/>
          </a:prstGeom>
          <a:noFill/>
        </p:spPr>
        <p:txBody>
          <a:bodyPr wrap="square" rtlCol="0">
            <a:spAutoFit/>
          </a:bodyPr>
          <a:lstStyle/>
          <a:p>
            <a:pPr marL="457200" indent="-457200">
              <a:buAutoNum type="arabicParenR"/>
            </a:pPr>
            <a:r>
              <a:rPr lang="en-US" sz="2000" dirty="0"/>
              <a:t>The comb is stabilized to the Yb clock  </a:t>
            </a:r>
          </a:p>
          <a:p>
            <a:pPr marL="457200" indent="-457200">
              <a:buAutoNum type="arabicParenR"/>
            </a:pPr>
            <a:r>
              <a:rPr lang="en-US" sz="2000" dirty="0"/>
              <a:t>Al+ laser is locked to the com</a:t>
            </a:r>
          </a:p>
          <a:p>
            <a:pPr marL="457200" indent="-457200">
              <a:buAutoNum type="arabicParenR"/>
            </a:pPr>
            <a:r>
              <a:rPr lang="en-US" sz="2000" dirty="0"/>
              <a:t>Clocks are operated synchronously </a:t>
            </a:r>
          </a:p>
          <a:p>
            <a:r>
              <a:rPr lang="en-US" sz="2000" b="1" dirty="0"/>
              <a:t>Al and Yb clocks share phase information and are synchronous.</a:t>
            </a:r>
          </a:p>
        </p:txBody>
      </p:sp>
      <p:grpSp>
        <p:nvGrpSpPr>
          <p:cNvPr id="145" name="Group 144">
            <a:extLst>
              <a:ext uri="{FF2B5EF4-FFF2-40B4-BE49-F238E27FC236}">
                <a16:creationId xmlns:a16="http://schemas.microsoft.com/office/drawing/2014/main" id="{FCF28BBE-DF70-2648-9A22-4F636AB7723D}"/>
              </a:ext>
            </a:extLst>
          </p:cNvPr>
          <p:cNvGrpSpPr>
            <a:grpSpLocks noChangeAspect="1"/>
          </p:cNvGrpSpPr>
          <p:nvPr/>
        </p:nvGrpSpPr>
        <p:grpSpPr>
          <a:xfrm rot="1687405">
            <a:off x="1412083" y="4025250"/>
            <a:ext cx="1223178" cy="935960"/>
            <a:chOff x="2376805" y="1355248"/>
            <a:chExt cx="1186215" cy="891606"/>
          </a:xfrm>
        </p:grpSpPr>
        <p:pic>
          <p:nvPicPr>
            <p:cNvPr id="146" name="Picture 145">
              <a:extLst>
                <a:ext uri="{FF2B5EF4-FFF2-40B4-BE49-F238E27FC236}">
                  <a16:creationId xmlns:a16="http://schemas.microsoft.com/office/drawing/2014/main" id="{853813BF-73F0-574D-B4AE-7086F489356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580330" y="1445470"/>
              <a:ext cx="982690" cy="801384"/>
            </a:xfrm>
            <a:prstGeom prst="rect">
              <a:avLst/>
            </a:prstGeom>
          </p:spPr>
        </p:pic>
        <p:sp>
          <p:nvSpPr>
            <p:cNvPr id="147" name="Rectangle 146">
              <a:extLst>
                <a:ext uri="{FF2B5EF4-FFF2-40B4-BE49-F238E27FC236}">
                  <a16:creationId xmlns:a16="http://schemas.microsoft.com/office/drawing/2014/main" id="{1C216230-C06A-A24C-B401-C0EFB1200179}"/>
                </a:ext>
              </a:extLst>
            </p:cNvPr>
            <p:cNvSpPr/>
            <p:nvPr/>
          </p:nvSpPr>
          <p:spPr>
            <a:xfrm rot="20279254">
              <a:off x="2376805" y="1355248"/>
              <a:ext cx="826072" cy="2031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a:t>
              </a:r>
            </a:p>
          </p:txBody>
        </p:sp>
      </p:grpSp>
      <p:sp>
        <p:nvSpPr>
          <p:cNvPr id="7" name="TextBox 6">
            <a:extLst>
              <a:ext uri="{FF2B5EF4-FFF2-40B4-BE49-F238E27FC236}">
                <a16:creationId xmlns:a16="http://schemas.microsoft.com/office/drawing/2014/main" id="{8A575673-0814-E24D-96E8-FE50BCD1C325}"/>
              </a:ext>
            </a:extLst>
          </p:cNvPr>
          <p:cNvSpPr txBox="1"/>
          <p:nvPr/>
        </p:nvSpPr>
        <p:spPr>
          <a:xfrm>
            <a:off x="6689904" y="4341201"/>
            <a:ext cx="559384" cy="307777"/>
          </a:xfrm>
          <a:prstGeom prst="rect">
            <a:avLst/>
          </a:prstGeom>
          <a:solidFill>
            <a:schemeClr val="tx1"/>
          </a:solidFill>
        </p:spPr>
        <p:txBody>
          <a:bodyPr wrap="none" rtlCol="0">
            <a:spAutoFit/>
          </a:bodyPr>
          <a:lstStyle/>
          <a:p>
            <a:r>
              <a:rPr lang="en-US" sz="1400" dirty="0">
                <a:solidFill>
                  <a:schemeClr val="bg1"/>
                </a:solidFill>
              </a:rPr>
              <a:t>AOM</a:t>
            </a:r>
          </a:p>
        </p:txBody>
      </p:sp>
      <p:cxnSp>
        <p:nvCxnSpPr>
          <p:cNvPr id="41" name="Elbow Connector 40">
            <a:extLst>
              <a:ext uri="{FF2B5EF4-FFF2-40B4-BE49-F238E27FC236}">
                <a16:creationId xmlns:a16="http://schemas.microsoft.com/office/drawing/2014/main" id="{2B2F09BC-87AA-1A4E-A8CB-D20896EE3B6A}"/>
              </a:ext>
            </a:extLst>
          </p:cNvPr>
          <p:cNvCxnSpPr>
            <a:stCxn id="72" idx="3"/>
            <a:endCxn id="7" idx="3"/>
          </p:cNvCxnSpPr>
          <p:nvPr/>
        </p:nvCxnSpPr>
        <p:spPr>
          <a:xfrm flipH="1" flipV="1">
            <a:off x="7249288" y="4495090"/>
            <a:ext cx="500197" cy="701615"/>
          </a:xfrm>
          <a:prstGeom prst="bentConnector3">
            <a:avLst>
              <a:gd name="adj1" fmla="val -45702"/>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A2DD3746-6F4E-1440-B93C-E633CDB951AA}"/>
              </a:ext>
            </a:extLst>
          </p:cNvPr>
          <p:cNvSpPr txBox="1"/>
          <p:nvPr/>
        </p:nvSpPr>
        <p:spPr>
          <a:xfrm>
            <a:off x="215394" y="5672741"/>
            <a:ext cx="1476430" cy="707886"/>
          </a:xfrm>
          <a:prstGeom prst="rect">
            <a:avLst/>
          </a:prstGeom>
          <a:solidFill>
            <a:schemeClr val="tx1"/>
          </a:solidFill>
        </p:spPr>
        <p:txBody>
          <a:bodyPr wrap="none" rtlCol="0">
            <a:spAutoFit/>
          </a:bodyPr>
          <a:lstStyle/>
          <a:p>
            <a:pPr algn="ctr"/>
            <a:r>
              <a:rPr lang="en-US" sz="2000" dirty="0" err="1">
                <a:solidFill>
                  <a:schemeClr val="bg1"/>
                </a:solidFill>
              </a:rPr>
              <a:t>Modelocked</a:t>
            </a:r>
            <a:endParaRPr lang="en-US" sz="2000" dirty="0">
              <a:solidFill>
                <a:schemeClr val="bg1"/>
              </a:solidFill>
            </a:endParaRPr>
          </a:p>
          <a:p>
            <a:pPr algn="ctr"/>
            <a:r>
              <a:rPr lang="en-US" sz="2000" dirty="0">
                <a:solidFill>
                  <a:schemeClr val="bg1"/>
                </a:solidFill>
              </a:rPr>
              <a:t>laser</a:t>
            </a:r>
          </a:p>
        </p:txBody>
      </p:sp>
      <p:cxnSp>
        <p:nvCxnSpPr>
          <p:cNvPr id="148" name="Elbow Connector 147">
            <a:extLst>
              <a:ext uri="{FF2B5EF4-FFF2-40B4-BE49-F238E27FC236}">
                <a16:creationId xmlns:a16="http://schemas.microsoft.com/office/drawing/2014/main" id="{24D61DF5-48C1-D84D-840D-450075415A94}"/>
              </a:ext>
            </a:extLst>
          </p:cNvPr>
          <p:cNvCxnSpPr>
            <a:cxnSpLocks/>
            <a:stCxn id="77" idx="3"/>
            <a:endCxn id="43" idx="0"/>
          </p:cNvCxnSpPr>
          <p:nvPr/>
        </p:nvCxnSpPr>
        <p:spPr>
          <a:xfrm rot="10800000" flipV="1">
            <a:off x="953609" y="5196705"/>
            <a:ext cx="1347292" cy="476036"/>
          </a:xfrm>
          <a:prstGeom prst="bentConnector2">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9" name="Right Arrow 48">
            <a:extLst>
              <a:ext uri="{FF2B5EF4-FFF2-40B4-BE49-F238E27FC236}">
                <a16:creationId xmlns:a16="http://schemas.microsoft.com/office/drawing/2014/main" id="{76D87F76-4896-EA43-8F7F-BBCDD8C18F2F}"/>
              </a:ext>
            </a:extLst>
          </p:cNvPr>
          <p:cNvSpPr/>
          <p:nvPr/>
        </p:nvSpPr>
        <p:spPr>
          <a:xfrm>
            <a:off x="1691918" y="5891615"/>
            <a:ext cx="245446" cy="270138"/>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C4689551-9EF7-18C9-DDA2-BF53A89F55BD}"/>
              </a:ext>
            </a:extLst>
          </p:cNvPr>
          <p:cNvGrpSpPr/>
          <p:nvPr/>
        </p:nvGrpSpPr>
        <p:grpSpPr>
          <a:xfrm>
            <a:off x="5013366" y="831271"/>
            <a:ext cx="3867664" cy="2154013"/>
            <a:chOff x="5013366" y="831271"/>
            <a:chExt cx="3867664" cy="2154013"/>
          </a:xfrm>
        </p:grpSpPr>
        <p:sp>
          <p:nvSpPr>
            <p:cNvPr id="140" name="Rectangle 139">
              <a:extLst>
                <a:ext uri="{FF2B5EF4-FFF2-40B4-BE49-F238E27FC236}">
                  <a16:creationId xmlns:a16="http://schemas.microsoft.com/office/drawing/2014/main" id="{FBE8288C-4746-064F-8144-3FE21EC93F10}"/>
                </a:ext>
              </a:extLst>
            </p:cNvPr>
            <p:cNvSpPr/>
            <p:nvPr/>
          </p:nvSpPr>
          <p:spPr>
            <a:xfrm>
              <a:off x="5013366" y="831271"/>
              <a:ext cx="3867664" cy="2154013"/>
            </a:xfrm>
            <a:prstGeom prst="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a:extLst>
                <a:ext uri="{FF2B5EF4-FFF2-40B4-BE49-F238E27FC236}">
                  <a16:creationId xmlns:a16="http://schemas.microsoft.com/office/drawing/2014/main" id="{91BC92BF-D23E-DF41-B36D-3B4127AFEA47}"/>
                </a:ext>
              </a:extLst>
            </p:cNvPr>
            <p:cNvSpPr txBox="1"/>
            <p:nvPr/>
          </p:nvSpPr>
          <p:spPr>
            <a:xfrm>
              <a:off x="6246340" y="839292"/>
              <a:ext cx="1505797" cy="369332"/>
            </a:xfrm>
            <a:prstGeom prst="rect">
              <a:avLst/>
            </a:prstGeom>
            <a:noFill/>
          </p:spPr>
          <p:txBody>
            <a:bodyPr wrap="none" rtlCol="0">
              <a:spAutoFit/>
            </a:bodyPr>
            <a:lstStyle/>
            <a:p>
              <a:r>
                <a:rPr lang="en-US" dirty="0">
                  <a:solidFill>
                    <a:schemeClr val="accent5"/>
                  </a:solidFill>
                </a:rPr>
                <a:t>Al clock cycles</a:t>
              </a:r>
            </a:p>
          </p:txBody>
        </p:sp>
        <p:sp>
          <p:nvSpPr>
            <p:cNvPr id="142" name="TextBox 141">
              <a:extLst>
                <a:ext uri="{FF2B5EF4-FFF2-40B4-BE49-F238E27FC236}">
                  <a16:creationId xmlns:a16="http://schemas.microsoft.com/office/drawing/2014/main" id="{FB2D6ACF-3888-D443-A2BB-B70C04560FBA}"/>
                </a:ext>
              </a:extLst>
            </p:cNvPr>
            <p:cNvSpPr txBox="1"/>
            <p:nvPr/>
          </p:nvSpPr>
          <p:spPr>
            <a:xfrm>
              <a:off x="6248142" y="2592592"/>
              <a:ext cx="1553887" cy="369332"/>
            </a:xfrm>
            <a:prstGeom prst="rect">
              <a:avLst/>
            </a:prstGeom>
            <a:noFill/>
          </p:spPr>
          <p:txBody>
            <a:bodyPr wrap="none" rtlCol="0">
              <a:spAutoFit/>
            </a:bodyPr>
            <a:lstStyle/>
            <a:p>
              <a:r>
                <a:rPr lang="en-US" dirty="0">
                  <a:solidFill>
                    <a:srgbClr val="C00000"/>
                  </a:solidFill>
                </a:rPr>
                <a:t>Yb clock cycles</a:t>
              </a:r>
            </a:p>
          </p:txBody>
        </p:sp>
        <p:grpSp>
          <p:nvGrpSpPr>
            <p:cNvPr id="122" name="Group 121">
              <a:extLst>
                <a:ext uri="{FF2B5EF4-FFF2-40B4-BE49-F238E27FC236}">
                  <a16:creationId xmlns:a16="http://schemas.microsoft.com/office/drawing/2014/main" id="{830D526B-77A5-634B-96C8-86F06E0AC9C3}"/>
                </a:ext>
              </a:extLst>
            </p:cNvPr>
            <p:cNvGrpSpPr/>
            <p:nvPr/>
          </p:nvGrpSpPr>
          <p:grpSpPr>
            <a:xfrm>
              <a:off x="5239661" y="2073338"/>
              <a:ext cx="3503957" cy="469734"/>
              <a:chOff x="4985661" y="2073338"/>
              <a:chExt cx="3503957" cy="469734"/>
            </a:xfrm>
          </p:grpSpPr>
          <p:grpSp>
            <p:nvGrpSpPr>
              <p:cNvPr id="123" name="Group 122">
                <a:extLst>
                  <a:ext uri="{FF2B5EF4-FFF2-40B4-BE49-F238E27FC236}">
                    <a16:creationId xmlns:a16="http://schemas.microsoft.com/office/drawing/2014/main" id="{ADBD37B1-5388-5245-BD17-5F6D650BD8B5}"/>
                  </a:ext>
                </a:extLst>
              </p:cNvPr>
              <p:cNvGrpSpPr/>
              <p:nvPr/>
            </p:nvGrpSpPr>
            <p:grpSpPr>
              <a:xfrm>
                <a:off x="5258257" y="2073338"/>
                <a:ext cx="3231361" cy="469734"/>
                <a:chOff x="989551" y="1750343"/>
                <a:chExt cx="3231361" cy="469734"/>
              </a:xfrm>
            </p:grpSpPr>
            <p:cxnSp>
              <p:nvCxnSpPr>
                <p:cNvPr id="126" name="Elbow Connector 125">
                  <a:extLst>
                    <a:ext uri="{FF2B5EF4-FFF2-40B4-BE49-F238E27FC236}">
                      <a16:creationId xmlns:a16="http://schemas.microsoft.com/office/drawing/2014/main" id="{41226B31-BB56-5746-AE0C-6EF90DDB01FC}"/>
                    </a:ext>
                  </a:extLst>
                </p:cNvPr>
                <p:cNvCxnSpPr>
                  <a:cxnSpLocks/>
                </p:cNvCxnSpPr>
                <p:nvPr/>
              </p:nvCxnSpPr>
              <p:spPr>
                <a:xfrm>
                  <a:off x="989551" y="1750343"/>
                  <a:ext cx="1086508" cy="441533"/>
                </a:xfrm>
                <a:prstGeom prst="bentConnector3">
                  <a:avLst>
                    <a:gd name="adj1" fmla="val 72209"/>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7" name="Elbow Connector 126">
                  <a:extLst>
                    <a:ext uri="{FF2B5EF4-FFF2-40B4-BE49-F238E27FC236}">
                      <a16:creationId xmlns:a16="http://schemas.microsoft.com/office/drawing/2014/main" id="{08B3CE9B-7EC5-D04E-8821-88491634C55A}"/>
                    </a:ext>
                  </a:extLst>
                </p:cNvPr>
                <p:cNvCxnSpPr>
                  <a:cxnSpLocks/>
                </p:cNvCxnSpPr>
                <p:nvPr/>
              </p:nvCxnSpPr>
              <p:spPr>
                <a:xfrm>
                  <a:off x="2069256" y="1763153"/>
                  <a:ext cx="1086508" cy="441533"/>
                </a:xfrm>
                <a:prstGeom prst="bentConnector3">
                  <a:avLst>
                    <a:gd name="adj1" fmla="val 72209"/>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11154164-0CFF-454F-809E-47124A929BB4}"/>
                    </a:ext>
                  </a:extLst>
                </p:cNvPr>
                <p:cNvCxnSpPr/>
                <p:nvPr/>
              </p:nvCxnSpPr>
              <p:spPr>
                <a:xfrm flipV="1">
                  <a:off x="2071481" y="1763598"/>
                  <a:ext cx="0" cy="42827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EA2D9429-B70C-3849-AFDF-6F7D60819B33}"/>
                    </a:ext>
                  </a:extLst>
                </p:cNvPr>
                <p:cNvCxnSpPr/>
                <p:nvPr/>
              </p:nvCxnSpPr>
              <p:spPr>
                <a:xfrm flipV="1">
                  <a:off x="3148485" y="1791799"/>
                  <a:ext cx="0" cy="42827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30" name="Elbow Connector 129">
                  <a:extLst>
                    <a:ext uri="{FF2B5EF4-FFF2-40B4-BE49-F238E27FC236}">
                      <a16:creationId xmlns:a16="http://schemas.microsoft.com/office/drawing/2014/main" id="{793B5BB5-754D-A64C-8587-A2852494C605}"/>
                    </a:ext>
                  </a:extLst>
                </p:cNvPr>
                <p:cNvCxnSpPr>
                  <a:cxnSpLocks/>
                </p:cNvCxnSpPr>
                <p:nvPr/>
              </p:nvCxnSpPr>
              <p:spPr>
                <a:xfrm>
                  <a:off x="3134404" y="1776578"/>
                  <a:ext cx="1086508" cy="441533"/>
                </a:xfrm>
                <a:prstGeom prst="bentConnector3">
                  <a:avLst>
                    <a:gd name="adj1" fmla="val 72209"/>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124" name="Straight Connector 123">
                <a:extLst>
                  <a:ext uri="{FF2B5EF4-FFF2-40B4-BE49-F238E27FC236}">
                    <a16:creationId xmlns:a16="http://schemas.microsoft.com/office/drawing/2014/main" id="{140CA6C8-0E58-3B49-B88F-10C8FD5D872E}"/>
                  </a:ext>
                </a:extLst>
              </p:cNvPr>
              <p:cNvCxnSpPr/>
              <p:nvPr/>
            </p:nvCxnSpPr>
            <p:spPr>
              <a:xfrm flipV="1">
                <a:off x="5258257" y="2073338"/>
                <a:ext cx="0" cy="42827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D67A1711-5386-DD47-8925-00557063A3B6}"/>
                  </a:ext>
                </a:extLst>
              </p:cNvPr>
              <p:cNvCxnSpPr>
                <a:cxnSpLocks/>
              </p:cNvCxnSpPr>
              <p:nvPr/>
            </p:nvCxnSpPr>
            <p:spPr>
              <a:xfrm>
                <a:off x="4985661" y="2501616"/>
                <a:ext cx="27432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31" name="Group 130">
              <a:extLst>
                <a:ext uri="{FF2B5EF4-FFF2-40B4-BE49-F238E27FC236}">
                  <a16:creationId xmlns:a16="http://schemas.microsoft.com/office/drawing/2014/main" id="{41B172DF-6D63-0F46-822F-E0AA21D4C88A}"/>
                </a:ext>
              </a:extLst>
            </p:cNvPr>
            <p:cNvGrpSpPr/>
            <p:nvPr/>
          </p:nvGrpSpPr>
          <p:grpSpPr>
            <a:xfrm>
              <a:off x="5245979" y="1311144"/>
              <a:ext cx="3503957" cy="469734"/>
              <a:chOff x="4985661" y="2073338"/>
              <a:chExt cx="3503957" cy="469734"/>
            </a:xfrm>
          </p:grpSpPr>
          <p:grpSp>
            <p:nvGrpSpPr>
              <p:cNvPr id="132" name="Group 131">
                <a:extLst>
                  <a:ext uri="{FF2B5EF4-FFF2-40B4-BE49-F238E27FC236}">
                    <a16:creationId xmlns:a16="http://schemas.microsoft.com/office/drawing/2014/main" id="{DA05E688-12F1-CC41-8C4A-7CE1156E795C}"/>
                  </a:ext>
                </a:extLst>
              </p:cNvPr>
              <p:cNvGrpSpPr/>
              <p:nvPr/>
            </p:nvGrpSpPr>
            <p:grpSpPr>
              <a:xfrm>
                <a:off x="5258257" y="2073338"/>
                <a:ext cx="3231361" cy="469734"/>
                <a:chOff x="989551" y="1750343"/>
                <a:chExt cx="3231361" cy="469734"/>
              </a:xfrm>
            </p:grpSpPr>
            <p:cxnSp>
              <p:nvCxnSpPr>
                <p:cNvPr id="135" name="Elbow Connector 134">
                  <a:extLst>
                    <a:ext uri="{FF2B5EF4-FFF2-40B4-BE49-F238E27FC236}">
                      <a16:creationId xmlns:a16="http://schemas.microsoft.com/office/drawing/2014/main" id="{81DDCF08-86EE-D944-8209-C143392E4959}"/>
                    </a:ext>
                  </a:extLst>
                </p:cNvPr>
                <p:cNvCxnSpPr>
                  <a:cxnSpLocks/>
                </p:cNvCxnSpPr>
                <p:nvPr/>
              </p:nvCxnSpPr>
              <p:spPr>
                <a:xfrm>
                  <a:off x="989551" y="1750343"/>
                  <a:ext cx="1086508" cy="441533"/>
                </a:xfrm>
                <a:prstGeom prst="bentConnector3">
                  <a:avLst>
                    <a:gd name="adj1" fmla="val 72209"/>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6" name="Elbow Connector 135">
                  <a:extLst>
                    <a:ext uri="{FF2B5EF4-FFF2-40B4-BE49-F238E27FC236}">
                      <a16:creationId xmlns:a16="http://schemas.microsoft.com/office/drawing/2014/main" id="{6EBE2C90-04FE-5843-A0C9-1D9727C904BC}"/>
                    </a:ext>
                  </a:extLst>
                </p:cNvPr>
                <p:cNvCxnSpPr>
                  <a:cxnSpLocks/>
                </p:cNvCxnSpPr>
                <p:nvPr/>
              </p:nvCxnSpPr>
              <p:spPr>
                <a:xfrm>
                  <a:off x="2069256" y="1763153"/>
                  <a:ext cx="1086508" cy="441533"/>
                </a:xfrm>
                <a:prstGeom prst="bentConnector3">
                  <a:avLst>
                    <a:gd name="adj1" fmla="val 72209"/>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B0CAFAE5-3830-AC48-B470-4B725693719F}"/>
                    </a:ext>
                  </a:extLst>
                </p:cNvPr>
                <p:cNvCxnSpPr/>
                <p:nvPr/>
              </p:nvCxnSpPr>
              <p:spPr>
                <a:xfrm flipV="1">
                  <a:off x="2071481" y="1763598"/>
                  <a:ext cx="0" cy="428278"/>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87E0AF8E-F8F1-C942-8222-EF74EDA2AD5C}"/>
                    </a:ext>
                  </a:extLst>
                </p:cNvPr>
                <p:cNvCxnSpPr/>
                <p:nvPr/>
              </p:nvCxnSpPr>
              <p:spPr>
                <a:xfrm flipV="1">
                  <a:off x="3148485" y="1791799"/>
                  <a:ext cx="0" cy="428278"/>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9" name="Elbow Connector 138">
                  <a:extLst>
                    <a:ext uri="{FF2B5EF4-FFF2-40B4-BE49-F238E27FC236}">
                      <a16:creationId xmlns:a16="http://schemas.microsoft.com/office/drawing/2014/main" id="{6A5E3CB0-316E-6A47-B609-BBC9E7B6512F}"/>
                    </a:ext>
                  </a:extLst>
                </p:cNvPr>
                <p:cNvCxnSpPr>
                  <a:cxnSpLocks/>
                </p:cNvCxnSpPr>
                <p:nvPr/>
              </p:nvCxnSpPr>
              <p:spPr>
                <a:xfrm>
                  <a:off x="3134404" y="1776578"/>
                  <a:ext cx="1086508" cy="441533"/>
                </a:xfrm>
                <a:prstGeom prst="bentConnector3">
                  <a:avLst>
                    <a:gd name="adj1" fmla="val 72209"/>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cxnSp>
            <p:nvCxnSpPr>
              <p:cNvPr id="133" name="Straight Connector 132">
                <a:extLst>
                  <a:ext uri="{FF2B5EF4-FFF2-40B4-BE49-F238E27FC236}">
                    <a16:creationId xmlns:a16="http://schemas.microsoft.com/office/drawing/2014/main" id="{5F0411D2-FB2C-BB4E-B66E-F23D16B19D94}"/>
                  </a:ext>
                </a:extLst>
              </p:cNvPr>
              <p:cNvCxnSpPr/>
              <p:nvPr/>
            </p:nvCxnSpPr>
            <p:spPr>
              <a:xfrm flipV="1">
                <a:off x="5258257" y="2073338"/>
                <a:ext cx="0" cy="428278"/>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686EFA38-F32D-024C-948B-AFB10D1A9153}"/>
                  </a:ext>
                </a:extLst>
              </p:cNvPr>
              <p:cNvCxnSpPr>
                <a:cxnSpLocks/>
              </p:cNvCxnSpPr>
              <p:nvPr/>
            </p:nvCxnSpPr>
            <p:spPr>
              <a:xfrm>
                <a:off x="4985661" y="2501616"/>
                <a:ext cx="274320"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sp>
          <p:nvSpPr>
            <p:cNvPr id="154" name="TextBox 153">
              <a:extLst>
                <a:ext uri="{FF2B5EF4-FFF2-40B4-BE49-F238E27FC236}">
                  <a16:creationId xmlns:a16="http://schemas.microsoft.com/office/drawing/2014/main" id="{FA34CE87-EE6E-7441-8A7F-F5D7E52EBCEC}"/>
                </a:ext>
              </a:extLst>
            </p:cNvPr>
            <p:cNvSpPr txBox="1"/>
            <p:nvPr/>
          </p:nvSpPr>
          <p:spPr>
            <a:xfrm>
              <a:off x="5761040" y="1358920"/>
              <a:ext cx="301686" cy="369332"/>
            </a:xfrm>
            <a:prstGeom prst="rect">
              <a:avLst/>
            </a:prstGeom>
            <a:noFill/>
          </p:spPr>
          <p:txBody>
            <a:bodyPr wrap="none" rtlCol="0">
              <a:spAutoFit/>
            </a:bodyPr>
            <a:lstStyle/>
            <a:p>
              <a:r>
                <a:rPr lang="en-US" dirty="0">
                  <a:solidFill>
                    <a:schemeClr val="accent5"/>
                  </a:solidFill>
                </a:rPr>
                <a:t>1</a:t>
              </a:r>
            </a:p>
          </p:txBody>
        </p:sp>
        <p:sp>
          <p:nvSpPr>
            <p:cNvPr id="155" name="TextBox 154">
              <a:extLst>
                <a:ext uri="{FF2B5EF4-FFF2-40B4-BE49-F238E27FC236}">
                  <a16:creationId xmlns:a16="http://schemas.microsoft.com/office/drawing/2014/main" id="{F249877D-1E18-364B-ACA5-B9AC7978E464}"/>
                </a:ext>
              </a:extLst>
            </p:cNvPr>
            <p:cNvSpPr txBox="1"/>
            <p:nvPr/>
          </p:nvSpPr>
          <p:spPr>
            <a:xfrm>
              <a:off x="6857735" y="1358920"/>
              <a:ext cx="334700" cy="369332"/>
            </a:xfrm>
            <a:prstGeom prst="rect">
              <a:avLst/>
            </a:prstGeom>
            <a:noFill/>
          </p:spPr>
          <p:txBody>
            <a:bodyPr wrap="square" rtlCol="0">
              <a:spAutoFit/>
            </a:bodyPr>
            <a:lstStyle/>
            <a:p>
              <a:r>
                <a:rPr lang="en-US" dirty="0">
                  <a:solidFill>
                    <a:schemeClr val="accent5"/>
                  </a:solidFill>
                </a:rPr>
                <a:t>2</a:t>
              </a:r>
            </a:p>
          </p:txBody>
        </p:sp>
        <p:sp>
          <p:nvSpPr>
            <p:cNvPr id="156" name="TextBox 155">
              <a:extLst>
                <a:ext uri="{FF2B5EF4-FFF2-40B4-BE49-F238E27FC236}">
                  <a16:creationId xmlns:a16="http://schemas.microsoft.com/office/drawing/2014/main" id="{6D4A8FED-D22C-FE43-826A-83C97BFEB2F3}"/>
                </a:ext>
              </a:extLst>
            </p:cNvPr>
            <p:cNvSpPr txBox="1"/>
            <p:nvPr/>
          </p:nvSpPr>
          <p:spPr>
            <a:xfrm>
              <a:off x="7923782" y="1345872"/>
              <a:ext cx="334700" cy="369332"/>
            </a:xfrm>
            <a:prstGeom prst="rect">
              <a:avLst/>
            </a:prstGeom>
            <a:noFill/>
          </p:spPr>
          <p:txBody>
            <a:bodyPr wrap="square" rtlCol="0">
              <a:spAutoFit/>
            </a:bodyPr>
            <a:lstStyle/>
            <a:p>
              <a:r>
                <a:rPr lang="en-US" dirty="0">
                  <a:solidFill>
                    <a:schemeClr val="accent5"/>
                  </a:solidFill>
                </a:rPr>
                <a:t>3</a:t>
              </a:r>
            </a:p>
          </p:txBody>
        </p:sp>
        <p:sp>
          <p:nvSpPr>
            <p:cNvPr id="157" name="TextBox 156">
              <a:extLst>
                <a:ext uri="{FF2B5EF4-FFF2-40B4-BE49-F238E27FC236}">
                  <a16:creationId xmlns:a16="http://schemas.microsoft.com/office/drawing/2014/main" id="{1384F3C9-738D-624D-AAFB-9F9DE599AB5E}"/>
                </a:ext>
              </a:extLst>
            </p:cNvPr>
            <p:cNvSpPr txBox="1"/>
            <p:nvPr/>
          </p:nvSpPr>
          <p:spPr>
            <a:xfrm>
              <a:off x="5754307" y="2120528"/>
              <a:ext cx="301686" cy="369332"/>
            </a:xfrm>
            <a:prstGeom prst="rect">
              <a:avLst/>
            </a:prstGeom>
            <a:noFill/>
          </p:spPr>
          <p:txBody>
            <a:bodyPr wrap="none" rtlCol="0">
              <a:spAutoFit/>
            </a:bodyPr>
            <a:lstStyle/>
            <a:p>
              <a:r>
                <a:rPr lang="en-US" dirty="0">
                  <a:solidFill>
                    <a:srgbClr val="C00000"/>
                  </a:solidFill>
                </a:rPr>
                <a:t>1</a:t>
              </a:r>
            </a:p>
          </p:txBody>
        </p:sp>
        <p:sp>
          <p:nvSpPr>
            <p:cNvPr id="158" name="TextBox 157">
              <a:extLst>
                <a:ext uri="{FF2B5EF4-FFF2-40B4-BE49-F238E27FC236}">
                  <a16:creationId xmlns:a16="http://schemas.microsoft.com/office/drawing/2014/main" id="{8383E16A-3AB6-0045-8862-F42D35C6E5FF}"/>
                </a:ext>
              </a:extLst>
            </p:cNvPr>
            <p:cNvSpPr txBox="1"/>
            <p:nvPr/>
          </p:nvSpPr>
          <p:spPr>
            <a:xfrm>
              <a:off x="6838302" y="2120528"/>
              <a:ext cx="334700" cy="369332"/>
            </a:xfrm>
            <a:prstGeom prst="rect">
              <a:avLst/>
            </a:prstGeom>
            <a:noFill/>
          </p:spPr>
          <p:txBody>
            <a:bodyPr wrap="square" rtlCol="0">
              <a:spAutoFit/>
            </a:bodyPr>
            <a:lstStyle/>
            <a:p>
              <a:r>
                <a:rPr lang="en-US" dirty="0">
                  <a:solidFill>
                    <a:srgbClr val="C00000"/>
                  </a:solidFill>
                </a:rPr>
                <a:t>2</a:t>
              </a:r>
            </a:p>
          </p:txBody>
        </p:sp>
        <p:sp>
          <p:nvSpPr>
            <p:cNvPr id="159" name="TextBox 158">
              <a:extLst>
                <a:ext uri="{FF2B5EF4-FFF2-40B4-BE49-F238E27FC236}">
                  <a16:creationId xmlns:a16="http://schemas.microsoft.com/office/drawing/2014/main" id="{1C7EF985-73FB-744A-AD4D-FC3021A45822}"/>
                </a:ext>
              </a:extLst>
            </p:cNvPr>
            <p:cNvSpPr txBox="1"/>
            <p:nvPr/>
          </p:nvSpPr>
          <p:spPr>
            <a:xfrm>
              <a:off x="7942449" y="2120528"/>
              <a:ext cx="334700" cy="369332"/>
            </a:xfrm>
            <a:prstGeom prst="rect">
              <a:avLst/>
            </a:prstGeom>
            <a:noFill/>
          </p:spPr>
          <p:txBody>
            <a:bodyPr wrap="square" rtlCol="0">
              <a:spAutoFit/>
            </a:bodyPr>
            <a:lstStyle/>
            <a:p>
              <a:r>
                <a:rPr lang="en-US" dirty="0">
                  <a:solidFill>
                    <a:srgbClr val="C00000"/>
                  </a:solidFill>
                </a:rPr>
                <a:t>3</a:t>
              </a:r>
            </a:p>
          </p:txBody>
        </p:sp>
        <p:sp>
          <p:nvSpPr>
            <p:cNvPr id="160" name="TextBox 159">
              <a:extLst>
                <a:ext uri="{FF2B5EF4-FFF2-40B4-BE49-F238E27FC236}">
                  <a16:creationId xmlns:a16="http://schemas.microsoft.com/office/drawing/2014/main" id="{F7458219-C8AC-CE4F-8E07-66EC39BF00EA}"/>
                </a:ext>
              </a:extLst>
            </p:cNvPr>
            <p:cNvSpPr txBox="1"/>
            <p:nvPr/>
          </p:nvSpPr>
          <p:spPr>
            <a:xfrm>
              <a:off x="5655127" y="2434663"/>
              <a:ext cx="570990" cy="338554"/>
            </a:xfrm>
            <a:prstGeom prst="rect">
              <a:avLst/>
            </a:prstGeom>
            <a:noFill/>
          </p:spPr>
          <p:txBody>
            <a:bodyPr wrap="none" rtlCol="0">
              <a:spAutoFit/>
            </a:bodyPr>
            <a:lstStyle/>
            <a:p>
              <a:r>
                <a:rPr lang="en-US" sz="1600" dirty="0"/>
                <a:t>0.5 s</a:t>
              </a:r>
            </a:p>
          </p:txBody>
        </p:sp>
        <p:cxnSp>
          <p:nvCxnSpPr>
            <p:cNvPr id="161" name="Straight Arrow Connector 160">
              <a:extLst>
                <a:ext uri="{FF2B5EF4-FFF2-40B4-BE49-F238E27FC236}">
                  <a16:creationId xmlns:a16="http://schemas.microsoft.com/office/drawing/2014/main" id="{1AE98342-E831-4544-8676-53D20D4A4895}"/>
                </a:ext>
              </a:extLst>
            </p:cNvPr>
            <p:cNvCxnSpPr>
              <a:cxnSpLocks/>
            </p:cNvCxnSpPr>
            <p:nvPr/>
          </p:nvCxnSpPr>
          <p:spPr>
            <a:xfrm>
              <a:off x="5544382" y="2456030"/>
              <a:ext cx="731520" cy="0"/>
            </a:xfrm>
            <a:prstGeom prst="straightConnector1">
              <a:avLst/>
            </a:prstGeom>
            <a:ln>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62" name="TextBox 161">
            <a:extLst>
              <a:ext uri="{FF2B5EF4-FFF2-40B4-BE49-F238E27FC236}">
                <a16:creationId xmlns:a16="http://schemas.microsoft.com/office/drawing/2014/main" id="{02B9A4D6-35DC-7C42-ACC1-7202ED49ADEE}"/>
              </a:ext>
            </a:extLst>
          </p:cNvPr>
          <p:cNvSpPr txBox="1"/>
          <p:nvPr/>
        </p:nvSpPr>
        <p:spPr>
          <a:xfrm>
            <a:off x="-49572" y="6614591"/>
            <a:ext cx="4458467" cy="307777"/>
          </a:xfrm>
          <a:prstGeom prst="rect">
            <a:avLst/>
          </a:prstGeom>
          <a:noFill/>
        </p:spPr>
        <p:txBody>
          <a:bodyPr wrap="square" rtlCol="0">
            <a:spAutoFit/>
          </a:bodyPr>
          <a:lstStyle/>
          <a:p>
            <a:r>
              <a:rPr lang="en-US" sz="1400" i="1" dirty="0">
                <a:solidFill>
                  <a:schemeClr val="tx1">
                    <a:lumMod val="50000"/>
                    <a:lumOff val="50000"/>
                  </a:schemeClr>
                </a:solidFill>
              </a:rPr>
              <a:t>D. Hume and D. Leibrandt, Phys. Rev. A, 93, 032138 (2016)</a:t>
            </a:r>
          </a:p>
        </p:txBody>
      </p:sp>
      <p:sp>
        <p:nvSpPr>
          <p:cNvPr id="144" name="TextBox 143">
            <a:extLst>
              <a:ext uri="{FF2B5EF4-FFF2-40B4-BE49-F238E27FC236}">
                <a16:creationId xmlns:a16="http://schemas.microsoft.com/office/drawing/2014/main" id="{81B8A71D-51A8-A949-970D-0A48B36CD015}"/>
              </a:ext>
            </a:extLst>
          </p:cNvPr>
          <p:cNvSpPr txBox="1"/>
          <p:nvPr/>
        </p:nvSpPr>
        <p:spPr>
          <a:xfrm>
            <a:off x="265386" y="2631614"/>
            <a:ext cx="2406494" cy="1323439"/>
          </a:xfrm>
          <a:prstGeom prst="rect">
            <a:avLst/>
          </a:prstGeom>
          <a:solidFill>
            <a:srgbClr val="FFFF00"/>
          </a:solidFill>
          <a:effectLst>
            <a:outerShdw blurRad="50800" dist="38100" dir="2700000" algn="tl" rotWithShape="0">
              <a:prstClr val="black">
                <a:alpha val="40000"/>
              </a:prstClr>
            </a:outerShdw>
          </a:effectLst>
        </p:spPr>
        <p:txBody>
          <a:bodyPr wrap="square" rtlCol="0">
            <a:spAutoFit/>
          </a:bodyPr>
          <a:lstStyle/>
          <a:p>
            <a:pPr algn="ctr"/>
            <a:r>
              <a:rPr lang="en-US" sz="2000" b="1" dirty="0"/>
              <a:t>But… the Al+ probe time is still limited by the drift between the Yb cavity!</a:t>
            </a:r>
          </a:p>
        </p:txBody>
      </p:sp>
    </p:spTree>
    <p:extLst>
      <p:ext uri="{BB962C8B-B14F-4D97-AF65-F5344CB8AC3E}">
        <p14:creationId xmlns:p14="http://schemas.microsoft.com/office/powerpoint/2010/main" val="1029394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Rectangle 139">
            <a:extLst>
              <a:ext uri="{FF2B5EF4-FFF2-40B4-BE49-F238E27FC236}">
                <a16:creationId xmlns:a16="http://schemas.microsoft.com/office/drawing/2014/main" id="{FBE8288C-4746-064F-8144-3FE21EC93F10}"/>
              </a:ext>
            </a:extLst>
          </p:cNvPr>
          <p:cNvSpPr/>
          <p:nvPr/>
        </p:nvSpPr>
        <p:spPr>
          <a:xfrm>
            <a:off x="5013366" y="831271"/>
            <a:ext cx="3867664" cy="2154013"/>
          </a:xfrm>
          <a:prstGeom prst="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TextBox 140">
            <a:extLst>
              <a:ext uri="{FF2B5EF4-FFF2-40B4-BE49-F238E27FC236}">
                <a16:creationId xmlns:a16="http://schemas.microsoft.com/office/drawing/2014/main" id="{91BC92BF-D23E-DF41-B36D-3B4127AFEA47}"/>
              </a:ext>
            </a:extLst>
          </p:cNvPr>
          <p:cNvSpPr txBox="1"/>
          <p:nvPr/>
        </p:nvSpPr>
        <p:spPr>
          <a:xfrm>
            <a:off x="6246340" y="839292"/>
            <a:ext cx="1505797" cy="369332"/>
          </a:xfrm>
          <a:prstGeom prst="rect">
            <a:avLst/>
          </a:prstGeom>
          <a:noFill/>
        </p:spPr>
        <p:txBody>
          <a:bodyPr wrap="none" rtlCol="0">
            <a:spAutoFit/>
          </a:bodyPr>
          <a:lstStyle/>
          <a:p>
            <a:r>
              <a:rPr lang="en-US" dirty="0">
                <a:solidFill>
                  <a:schemeClr val="accent5"/>
                </a:solidFill>
              </a:rPr>
              <a:t>Al clock cycles</a:t>
            </a:r>
          </a:p>
        </p:txBody>
      </p:sp>
      <p:sp>
        <p:nvSpPr>
          <p:cNvPr id="142" name="TextBox 141">
            <a:extLst>
              <a:ext uri="{FF2B5EF4-FFF2-40B4-BE49-F238E27FC236}">
                <a16:creationId xmlns:a16="http://schemas.microsoft.com/office/drawing/2014/main" id="{FB2D6ACF-3888-D443-A2BB-B70C04560FBA}"/>
              </a:ext>
            </a:extLst>
          </p:cNvPr>
          <p:cNvSpPr txBox="1"/>
          <p:nvPr/>
        </p:nvSpPr>
        <p:spPr>
          <a:xfrm>
            <a:off x="6248142" y="2592592"/>
            <a:ext cx="1553887" cy="369332"/>
          </a:xfrm>
          <a:prstGeom prst="rect">
            <a:avLst/>
          </a:prstGeom>
          <a:noFill/>
        </p:spPr>
        <p:txBody>
          <a:bodyPr wrap="none" rtlCol="0">
            <a:spAutoFit/>
          </a:bodyPr>
          <a:lstStyle/>
          <a:p>
            <a:r>
              <a:rPr lang="en-US" dirty="0">
                <a:solidFill>
                  <a:srgbClr val="C00000"/>
                </a:solidFill>
              </a:rPr>
              <a:t>Yb clock cycles</a:t>
            </a:r>
          </a:p>
        </p:txBody>
      </p:sp>
      <p:sp>
        <p:nvSpPr>
          <p:cNvPr id="5" name="Freeform 114">
            <a:extLst>
              <a:ext uri="{FF2B5EF4-FFF2-40B4-BE49-F238E27FC236}">
                <a16:creationId xmlns:a16="http://schemas.microsoft.com/office/drawing/2014/main" id="{0A0DB67D-418E-0048-8A61-B52EAD3B24BF}"/>
              </a:ext>
            </a:extLst>
          </p:cNvPr>
          <p:cNvSpPr>
            <a:spLocks/>
          </p:cNvSpPr>
          <p:nvPr/>
        </p:nvSpPr>
        <p:spPr bwMode="auto">
          <a:xfrm>
            <a:off x="1671128" y="5116090"/>
            <a:ext cx="6444323" cy="1274171"/>
          </a:xfrm>
          <a:custGeom>
            <a:avLst/>
            <a:gdLst>
              <a:gd name="T0" fmla="*/ 0 w 21600"/>
              <a:gd name="T1" fmla="*/ 1096 h 21600"/>
              <a:gd name="T2" fmla="*/ 255 w 21600"/>
              <a:gd name="T3" fmla="*/ 1035 h 21600"/>
              <a:gd name="T4" fmla="*/ 340 w 21600"/>
              <a:gd name="T5" fmla="*/ 913 h 21600"/>
              <a:gd name="T6" fmla="*/ 509 w 21600"/>
              <a:gd name="T7" fmla="*/ 792 h 21600"/>
              <a:gd name="T8" fmla="*/ 934 w 21600"/>
              <a:gd name="T9" fmla="*/ 731 h 21600"/>
              <a:gd name="T10" fmla="*/ 1104 w 21600"/>
              <a:gd name="T11" fmla="*/ 548 h 21600"/>
              <a:gd name="T12" fmla="*/ 1358 w 21600"/>
              <a:gd name="T13" fmla="*/ 365 h 21600"/>
              <a:gd name="T14" fmla="*/ 1698 w 21600"/>
              <a:gd name="T15" fmla="*/ 183 h 21600"/>
              <a:gd name="T16" fmla="*/ 2038 w 21600"/>
              <a:gd name="T17" fmla="*/ 61 h 21600"/>
              <a:gd name="T18" fmla="*/ 2632 w 21600"/>
              <a:gd name="T19" fmla="*/ 0 h 21600"/>
              <a:gd name="T20" fmla="*/ 3141 w 21600"/>
              <a:gd name="T21" fmla="*/ 61 h 21600"/>
              <a:gd name="T22" fmla="*/ 3651 w 21600"/>
              <a:gd name="T23" fmla="*/ 304 h 21600"/>
              <a:gd name="T24" fmla="*/ 3990 w 21600"/>
              <a:gd name="T25" fmla="*/ 609 h 21600"/>
              <a:gd name="T26" fmla="*/ 4245 w 21600"/>
              <a:gd name="T27" fmla="*/ 731 h 21600"/>
              <a:gd name="T28" fmla="*/ 4585 w 21600"/>
              <a:gd name="T29" fmla="*/ 731 h 21600"/>
              <a:gd name="T30" fmla="*/ 4839 w 21600"/>
              <a:gd name="T31" fmla="*/ 852 h 21600"/>
              <a:gd name="T32" fmla="*/ 5009 w 21600"/>
              <a:gd name="T33" fmla="*/ 974 h 21600"/>
              <a:gd name="T34" fmla="*/ 5264 w 21600"/>
              <a:gd name="T35" fmla="*/ 1096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10800000" scaled="1"/>
            <a:tileRect/>
          </a:gradFill>
          <a:ln w="111125" cap="flat">
            <a:solidFill>
              <a:schemeClr val="bg1"/>
            </a:solidFill>
            <a:round/>
            <a:headEnd type="none" w="med" len="med"/>
            <a:tailEnd type="none" w="med" len="med"/>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6" name="Group 5">
            <a:extLst>
              <a:ext uri="{FF2B5EF4-FFF2-40B4-BE49-F238E27FC236}">
                <a16:creationId xmlns:a16="http://schemas.microsoft.com/office/drawing/2014/main" id="{6894FB75-42B4-8C47-9C11-0518D680AB6C}"/>
              </a:ext>
            </a:extLst>
          </p:cNvPr>
          <p:cNvGrpSpPr/>
          <p:nvPr/>
        </p:nvGrpSpPr>
        <p:grpSpPr>
          <a:xfrm>
            <a:off x="1857013" y="5158825"/>
            <a:ext cx="3375981" cy="1296260"/>
            <a:chOff x="6117318" y="3226085"/>
            <a:chExt cx="2493533" cy="1257632"/>
          </a:xfrm>
        </p:grpSpPr>
        <p:sp>
          <p:nvSpPr>
            <p:cNvPr id="23" name="Line 3">
              <a:extLst>
                <a:ext uri="{FF2B5EF4-FFF2-40B4-BE49-F238E27FC236}">
                  <a16:creationId xmlns:a16="http://schemas.microsoft.com/office/drawing/2014/main" id="{729DC910-2D49-6E4A-A4D5-94D42D71ECA4}"/>
                </a:ext>
              </a:extLst>
            </p:cNvPr>
            <p:cNvSpPr>
              <a:spLocks noChangeShapeType="1"/>
            </p:cNvSpPr>
            <p:nvPr/>
          </p:nvSpPr>
          <p:spPr bwMode="auto">
            <a:xfrm flipH="1">
              <a:off x="8605615"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4" name="Line 4">
              <a:extLst>
                <a:ext uri="{FF2B5EF4-FFF2-40B4-BE49-F238E27FC236}">
                  <a16:creationId xmlns:a16="http://schemas.microsoft.com/office/drawing/2014/main" id="{047F762E-C89D-9845-88BD-1266A58380C6}"/>
                </a:ext>
              </a:extLst>
            </p:cNvPr>
            <p:cNvSpPr>
              <a:spLocks noChangeShapeType="1"/>
            </p:cNvSpPr>
            <p:nvPr/>
          </p:nvSpPr>
          <p:spPr bwMode="auto">
            <a:xfrm flipH="1">
              <a:off x="8427599"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5" name="Line 5">
              <a:extLst>
                <a:ext uri="{FF2B5EF4-FFF2-40B4-BE49-F238E27FC236}">
                  <a16:creationId xmlns:a16="http://schemas.microsoft.com/office/drawing/2014/main" id="{C0B1AD73-BAFB-6B41-9668-BD7BAB8CE812}"/>
                </a:ext>
              </a:extLst>
            </p:cNvPr>
            <p:cNvSpPr>
              <a:spLocks noChangeShapeType="1"/>
            </p:cNvSpPr>
            <p:nvPr/>
          </p:nvSpPr>
          <p:spPr bwMode="auto">
            <a:xfrm flipH="1">
              <a:off x="8251546"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6" name="Line 6">
              <a:extLst>
                <a:ext uri="{FF2B5EF4-FFF2-40B4-BE49-F238E27FC236}">
                  <a16:creationId xmlns:a16="http://schemas.microsoft.com/office/drawing/2014/main" id="{5645B490-A57C-E243-AC87-592E02EAF1FF}"/>
                </a:ext>
              </a:extLst>
            </p:cNvPr>
            <p:cNvSpPr>
              <a:spLocks noChangeShapeType="1"/>
            </p:cNvSpPr>
            <p:nvPr/>
          </p:nvSpPr>
          <p:spPr bwMode="auto">
            <a:xfrm flipH="1">
              <a:off x="8072221"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7" name="Line 7">
              <a:extLst>
                <a:ext uri="{FF2B5EF4-FFF2-40B4-BE49-F238E27FC236}">
                  <a16:creationId xmlns:a16="http://schemas.microsoft.com/office/drawing/2014/main" id="{8320793A-BD60-6E40-A75D-ABED7C0D8DD0}"/>
                </a:ext>
              </a:extLst>
            </p:cNvPr>
            <p:cNvSpPr>
              <a:spLocks noChangeShapeType="1"/>
            </p:cNvSpPr>
            <p:nvPr/>
          </p:nvSpPr>
          <p:spPr bwMode="auto">
            <a:xfrm flipH="1">
              <a:off x="7894205"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8" name="Line 8">
              <a:extLst>
                <a:ext uri="{FF2B5EF4-FFF2-40B4-BE49-F238E27FC236}">
                  <a16:creationId xmlns:a16="http://schemas.microsoft.com/office/drawing/2014/main" id="{42EE6BFC-0C84-A947-94EF-0E2EE84355CD}"/>
                </a:ext>
              </a:extLst>
            </p:cNvPr>
            <p:cNvSpPr>
              <a:spLocks noChangeShapeType="1"/>
            </p:cNvSpPr>
            <p:nvPr/>
          </p:nvSpPr>
          <p:spPr bwMode="auto">
            <a:xfrm flipH="1">
              <a:off x="7716844"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9" name="Line 9">
              <a:extLst>
                <a:ext uri="{FF2B5EF4-FFF2-40B4-BE49-F238E27FC236}">
                  <a16:creationId xmlns:a16="http://schemas.microsoft.com/office/drawing/2014/main" id="{10859212-0058-3148-9352-890B3F5E0F24}"/>
                </a:ext>
              </a:extLst>
            </p:cNvPr>
            <p:cNvSpPr>
              <a:spLocks noChangeShapeType="1"/>
            </p:cNvSpPr>
            <p:nvPr/>
          </p:nvSpPr>
          <p:spPr bwMode="auto">
            <a:xfrm flipH="1">
              <a:off x="7538828" y="3230597"/>
              <a:ext cx="5236" cy="1253120"/>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0" name="Line 10">
              <a:extLst>
                <a:ext uri="{FF2B5EF4-FFF2-40B4-BE49-F238E27FC236}">
                  <a16:creationId xmlns:a16="http://schemas.microsoft.com/office/drawing/2014/main" id="{6B0DC8E2-5C71-6743-9669-03E1EE1CA167}"/>
                </a:ext>
              </a:extLst>
            </p:cNvPr>
            <p:cNvSpPr>
              <a:spLocks noChangeShapeType="1"/>
            </p:cNvSpPr>
            <p:nvPr/>
          </p:nvSpPr>
          <p:spPr bwMode="auto">
            <a:xfrm flipH="1">
              <a:off x="7360812"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1" name="Line 11">
              <a:extLst>
                <a:ext uri="{FF2B5EF4-FFF2-40B4-BE49-F238E27FC236}">
                  <a16:creationId xmlns:a16="http://schemas.microsoft.com/office/drawing/2014/main" id="{CBFA5628-3464-904F-AF6C-05283BF0FDBC}"/>
                </a:ext>
              </a:extLst>
            </p:cNvPr>
            <p:cNvSpPr>
              <a:spLocks noChangeShapeType="1"/>
            </p:cNvSpPr>
            <p:nvPr/>
          </p:nvSpPr>
          <p:spPr bwMode="auto">
            <a:xfrm flipH="1">
              <a:off x="7184105"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2" name="Line 12">
              <a:extLst>
                <a:ext uri="{FF2B5EF4-FFF2-40B4-BE49-F238E27FC236}">
                  <a16:creationId xmlns:a16="http://schemas.microsoft.com/office/drawing/2014/main" id="{BA7A9A90-8DD5-784D-A359-14D0A4D18EA4}"/>
                </a:ext>
              </a:extLst>
            </p:cNvPr>
            <p:cNvSpPr>
              <a:spLocks noChangeShapeType="1"/>
            </p:cNvSpPr>
            <p:nvPr/>
          </p:nvSpPr>
          <p:spPr bwMode="auto">
            <a:xfrm flipH="1">
              <a:off x="7006089"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 name="Line 13">
              <a:extLst>
                <a:ext uri="{FF2B5EF4-FFF2-40B4-BE49-F238E27FC236}">
                  <a16:creationId xmlns:a16="http://schemas.microsoft.com/office/drawing/2014/main" id="{25132F76-72FF-DD46-A00B-CD04AE5F2175}"/>
                </a:ext>
              </a:extLst>
            </p:cNvPr>
            <p:cNvSpPr>
              <a:spLocks noChangeShapeType="1"/>
            </p:cNvSpPr>
            <p:nvPr/>
          </p:nvSpPr>
          <p:spPr bwMode="auto">
            <a:xfrm flipH="1">
              <a:off x="6828728"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4" name="Line 14">
              <a:extLst>
                <a:ext uri="{FF2B5EF4-FFF2-40B4-BE49-F238E27FC236}">
                  <a16:creationId xmlns:a16="http://schemas.microsoft.com/office/drawing/2014/main" id="{0AC66BD4-3E8B-294F-A0CC-10CAE6C63271}"/>
                </a:ext>
              </a:extLst>
            </p:cNvPr>
            <p:cNvSpPr>
              <a:spLocks noChangeShapeType="1"/>
            </p:cNvSpPr>
            <p:nvPr/>
          </p:nvSpPr>
          <p:spPr bwMode="auto">
            <a:xfrm flipH="1">
              <a:off x="6650712"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5" name="Line 15">
              <a:extLst>
                <a:ext uri="{FF2B5EF4-FFF2-40B4-BE49-F238E27FC236}">
                  <a16:creationId xmlns:a16="http://schemas.microsoft.com/office/drawing/2014/main" id="{7101D949-50C5-5F4B-932B-7839E2ABE4B5}"/>
                </a:ext>
              </a:extLst>
            </p:cNvPr>
            <p:cNvSpPr>
              <a:spLocks noChangeShapeType="1"/>
            </p:cNvSpPr>
            <p:nvPr/>
          </p:nvSpPr>
          <p:spPr bwMode="auto">
            <a:xfrm flipH="1">
              <a:off x="6473350"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6" name="Line 16">
              <a:extLst>
                <a:ext uri="{FF2B5EF4-FFF2-40B4-BE49-F238E27FC236}">
                  <a16:creationId xmlns:a16="http://schemas.microsoft.com/office/drawing/2014/main" id="{493AE6FD-2BE6-CA4C-B470-65ACF5DC0224}"/>
                </a:ext>
              </a:extLst>
            </p:cNvPr>
            <p:cNvSpPr>
              <a:spLocks noChangeShapeType="1"/>
            </p:cNvSpPr>
            <p:nvPr/>
          </p:nvSpPr>
          <p:spPr bwMode="auto">
            <a:xfrm flipH="1">
              <a:off x="6295989"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7" name="Line 17">
              <a:extLst>
                <a:ext uri="{FF2B5EF4-FFF2-40B4-BE49-F238E27FC236}">
                  <a16:creationId xmlns:a16="http://schemas.microsoft.com/office/drawing/2014/main" id="{35D4D9D3-B7C4-FE44-B247-E935BF439290}"/>
                </a:ext>
              </a:extLst>
            </p:cNvPr>
            <p:cNvSpPr>
              <a:spLocks noChangeShapeType="1"/>
            </p:cNvSpPr>
            <p:nvPr/>
          </p:nvSpPr>
          <p:spPr bwMode="auto">
            <a:xfrm flipH="1">
              <a:off x="6117318" y="3226085"/>
              <a:ext cx="5236" cy="1250864"/>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sp>
        <p:nvSpPr>
          <p:cNvPr id="12" name="Line 7">
            <a:extLst>
              <a:ext uri="{FF2B5EF4-FFF2-40B4-BE49-F238E27FC236}">
                <a16:creationId xmlns:a16="http://schemas.microsoft.com/office/drawing/2014/main" id="{42E60AFA-2285-1342-A9D0-1C2F4D3266A0}"/>
              </a:ext>
            </a:extLst>
          </p:cNvPr>
          <p:cNvSpPr>
            <a:spLocks noChangeShapeType="1"/>
          </p:cNvSpPr>
          <p:nvPr/>
        </p:nvSpPr>
        <p:spPr bwMode="auto">
          <a:xfrm flipH="1">
            <a:off x="7892320" y="5182754"/>
            <a:ext cx="7089" cy="1291609"/>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3" name="Line 8">
            <a:extLst>
              <a:ext uri="{FF2B5EF4-FFF2-40B4-BE49-F238E27FC236}">
                <a16:creationId xmlns:a16="http://schemas.microsoft.com/office/drawing/2014/main" id="{44F2CF4F-5BD5-3640-BE7E-FE8E34ACAB88}"/>
              </a:ext>
            </a:extLst>
          </p:cNvPr>
          <p:cNvSpPr>
            <a:spLocks noChangeShapeType="1"/>
          </p:cNvSpPr>
          <p:nvPr/>
        </p:nvSpPr>
        <p:spPr bwMode="auto">
          <a:xfrm flipH="1">
            <a:off x="7652192" y="5182754"/>
            <a:ext cx="7089" cy="1291609"/>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4" name="Line 9">
            <a:extLst>
              <a:ext uri="{FF2B5EF4-FFF2-40B4-BE49-F238E27FC236}">
                <a16:creationId xmlns:a16="http://schemas.microsoft.com/office/drawing/2014/main" id="{09C5892F-7DDA-AE49-AA60-D56DB93348FC}"/>
              </a:ext>
            </a:extLst>
          </p:cNvPr>
          <p:cNvSpPr>
            <a:spLocks noChangeShapeType="1"/>
          </p:cNvSpPr>
          <p:nvPr/>
        </p:nvSpPr>
        <p:spPr bwMode="auto">
          <a:xfrm flipH="1">
            <a:off x="7411177" y="5182754"/>
            <a:ext cx="7089" cy="1291609"/>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5" name="Line 10">
            <a:extLst>
              <a:ext uri="{FF2B5EF4-FFF2-40B4-BE49-F238E27FC236}">
                <a16:creationId xmlns:a16="http://schemas.microsoft.com/office/drawing/2014/main" id="{90510B74-B173-6547-B577-C92607D2B208}"/>
              </a:ext>
            </a:extLst>
          </p:cNvPr>
          <p:cNvSpPr>
            <a:spLocks noChangeShapeType="1"/>
          </p:cNvSpPr>
          <p:nvPr/>
        </p:nvSpPr>
        <p:spPr bwMode="auto">
          <a:xfrm flipH="1">
            <a:off x="7170162"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6" name="Line 11">
            <a:extLst>
              <a:ext uri="{FF2B5EF4-FFF2-40B4-BE49-F238E27FC236}">
                <a16:creationId xmlns:a16="http://schemas.microsoft.com/office/drawing/2014/main" id="{8B3378A6-20EA-4746-864C-287BB4FEA968}"/>
              </a:ext>
            </a:extLst>
          </p:cNvPr>
          <p:cNvSpPr>
            <a:spLocks noChangeShapeType="1"/>
          </p:cNvSpPr>
          <p:nvPr/>
        </p:nvSpPr>
        <p:spPr bwMode="auto">
          <a:xfrm flipH="1">
            <a:off x="6930919"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7" name="Line 12">
            <a:extLst>
              <a:ext uri="{FF2B5EF4-FFF2-40B4-BE49-F238E27FC236}">
                <a16:creationId xmlns:a16="http://schemas.microsoft.com/office/drawing/2014/main" id="{09A152C5-EDE2-6C42-A832-710DF395C1D2}"/>
              </a:ext>
            </a:extLst>
          </p:cNvPr>
          <p:cNvSpPr>
            <a:spLocks noChangeShapeType="1"/>
          </p:cNvSpPr>
          <p:nvPr/>
        </p:nvSpPr>
        <p:spPr bwMode="auto">
          <a:xfrm flipH="1">
            <a:off x="6689904"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8" name="Line 13">
            <a:extLst>
              <a:ext uri="{FF2B5EF4-FFF2-40B4-BE49-F238E27FC236}">
                <a16:creationId xmlns:a16="http://schemas.microsoft.com/office/drawing/2014/main" id="{CF4E4115-8D54-7645-9A36-0FBB82F0ABCB}"/>
              </a:ext>
            </a:extLst>
          </p:cNvPr>
          <p:cNvSpPr>
            <a:spLocks noChangeShapeType="1"/>
          </p:cNvSpPr>
          <p:nvPr/>
        </p:nvSpPr>
        <p:spPr bwMode="auto">
          <a:xfrm flipH="1">
            <a:off x="6449776"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9" name="Line 14">
            <a:extLst>
              <a:ext uri="{FF2B5EF4-FFF2-40B4-BE49-F238E27FC236}">
                <a16:creationId xmlns:a16="http://schemas.microsoft.com/office/drawing/2014/main" id="{84725E16-0BA5-4345-8E69-B050979736AB}"/>
              </a:ext>
            </a:extLst>
          </p:cNvPr>
          <p:cNvSpPr>
            <a:spLocks noChangeShapeType="1"/>
          </p:cNvSpPr>
          <p:nvPr/>
        </p:nvSpPr>
        <p:spPr bwMode="auto">
          <a:xfrm flipH="1">
            <a:off x="6208761"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0" name="Line 15">
            <a:extLst>
              <a:ext uri="{FF2B5EF4-FFF2-40B4-BE49-F238E27FC236}">
                <a16:creationId xmlns:a16="http://schemas.microsoft.com/office/drawing/2014/main" id="{348B000D-DFFF-8C46-84C0-C3DF81FDBAD7}"/>
              </a:ext>
            </a:extLst>
          </p:cNvPr>
          <p:cNvSpPr>
            <a:spLocks noChangeShapeType="1"/>
          </p:cNvSpPr>
          <p:nvPr/>
        </p:nvSpPr>
        <p:spPr bwMode="auto">
          <a:xfrm flipH="1">
            <a:off x="5968632"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1" name="Line 16">
            <a:extLst>
              <a:ext uri="{FF2B5EF4-FFF2-40B4-BE49-F238E27FC236}">
                <a16:creationId xmlns:a16="http://schemas.microsoft.com/office/drawing/2014/main" id="{A2411DA2-4F56-0B4C-ACEC-2E8C3BF81FC8}"/>
              </a:ext>
            </a:extLst>
          </p:cNvPr>
          <p:cNvSpPr>
            <a:spLocks noChangeShapeType="1"/>
          </p:cNvSpPr>
          <p:nvPr/>
        </p:nvSpPr>
        <p:spPr bwMode="auto">
          <a:xfrm flipH="1">
            <a:off x="5728504"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22" name="Line 17">
            <a:extLst>
              <a:ext uri="{FF2B5EF4-FFF2-40B4-BE49-F238E27FC236}">
                <a16:creationId xmlns:a16="http://schemas.microsoft.com/office/drawing/2014/main" id="{480F468B-4BE2-C044-A8CA-568B7CBBE3FE}"/>
              </a:ext>
            </a:extLst>
          </p:cNvPr>
          <p:cNvSpPr>
            <a:spLocks noChangeShapeType="1"/>
          </p:cNvSpPr>
          <p:nvPr/>
        </p:nvSpPr>
        <p:spPr bwMode="auto">
          <a:xfrm flipH="1">
            <a:off x="5486602" y="5178103"/>
            <a:ext cx="7089" cy="1289283"/>
          </a:xfrm>
          <a:prstGeom prst="line">
            <a:avLst/>
          </a:prstGeom>
          <a:noFill/>
          <a:ln w="149225">
            <a:solidFill>
              <a:schemeClr val="bg1"/>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38" name="Picture 37">
            <a:extLst>
              <a:ext uri="{FF2B5EF4-FFF2-40B4-BE49-F238E27FC236}">
                <a16:creationId xmlns:a16="http://schemas.microsoft.com/office/drawing/2014/main" id="{C832E33F-1BA3-CD49-926B-CAED3AD63D25}"/>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382740" y="3472649"/>
            <a:ext cx="696907" cy="755071"/>
          </a:xfrm>
          <a:prstGeom prst="rect">
            <a:avLst/>
          </a:prstGeom>
        </p:spPr>
      </p:pic>
      <p:sp>
        <p:nvSpPr>
          <p:cNvPr id="40" name="TextBox 39">
            <a:extLst>
              <a:ext uri="{FF2B5EF4-FFF2-40B4-BE49-F238E27FC236}">
                <a16:creationId xmlns:a16="http://schemas.microsoft.com/office/drawing/2014/main" id="{68FBDA63-2F9C-5549-98D5-2AA7CFB4E944}"/>
              </a:ext>
            </a:extLst>
          </p:cNvPr>
          <p:cNvSpPr txBox="1"/>
          <p:nvPr/>
        </p:nvSpPr>
        <p:spPr>
          <a:xfrm>
            <a:off x="3678819" y="3148758"/>
            <a:ext cx="732893" cy="369332"/>
          </a:xfrm>
          <a:prstGeom prst="rect">
            <a:avLst/>
          </a:prstGeom>
          <a:noFill/>
        </p:spPr>
        <p:txBody>
          <a:bodyPr wrap="none" rtlCol="0">
            <a:spAutoFit/>
          </a:bodyPr>
          <a:lstStyle/>
          <a:p>
            <a:r>
              <a:rPr lang="en-US" baseline="30000" dirty="0"/>
              <a:t>171</a:t>
            </a:r>
            <a:r>
              <a:rPr lang="en-US" dirty="0"/>
              <a:t>Yb</a:t>
            </a:r>
            <a:r>
              <a:rPr lang="en-US" baseline="-25000" dirty="0"/>
              <a:t>2</a:t>
            </a:r>
          </a:p>
        </p:txBody>
      </p:sp>
      <p:sp>
        <p:nvSpPr>
          <p:cNvPr id="42" name="Rectangle 41">
            <a:extLst>
              <a:ext uri="{FF2B5EF4-FFF2-40B4-BE49-F238E27FC236}">
                <a16:creationId xmlns:a16="http://schemas.microsoft.com/office/drawing/2014/main" id="{E15F1DCC-3DF4-C941-9B96-490EE26BE057}"/>
              </a:ext>
            </a:extLst>
          </p:cNvPr>
          <p:cNvSpPr/>
          <p:nvPr/>
        </p:nvSpPr>
        <p:spPr>
          <a:xfrm>
            <a:off x="320532" y="4352286"/>
            <a:ext cx="1052330" cy="5117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LASER</a:t>
            </a:r>
          </a:p>
        </p:txBody>
      </p:sp>
      <p:cxnSp>
        <p:nvCxnSpPr>
          <p:cNvPr id="44" name="Connector: Elbow 45">
            <a:extLst>
              <a:ext uri="{FF2B5EF4-FFF2-40B4-BE49-F238E27FC236}">
                <a16:creationId xmlns:a16="http://schemas.microsoft.com/office/drawing/2014/main" id="{49E75BAA-DF7C-D543-BF12-5E753DF43834}"/>
              </a:ext>
            </a:extLst>
          </p:cNvPr>
          <p:cNvCxnSpPr>
            <a:cxnSpLocks/>
            <a:stCxn id="42" idx="3"/>
          </p:cNvCxnSpPr>
          <p:nvPr/>
        </p:nvCxnSpPr>
        <p:spPr>
          <a:xfrm>
            <a:off x="1372862" y="4608150"/>
            <a:ext cx="1913729" cy="1889760"/>
          </a:xfrm>
          <a:prstGeom prst="bentConnector3">
            <a:avLst>
              <a:gd name="adj1" fmla="val 9977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or: Elbow 47">
            <a:extLst>
              <a:ext uri="{FF2B5EF4-FFF2-40B4-BE49-F238E27FC236}">
                <a16:creationId xmlns:a16="http://schemas.microsoft.com/office/drawing/2014/main" id="{BB86982F-C920-AB47-8337-27194A86FF4C}"/>
              </a:ext>
            </a:extLst>
          </p:cNvPr>
          <p:cNvCxnSpPr>
            <a:cxnSpLocks/>
            <a:stCxn id="42" idx="3"/>
            <a:endCxn id="38" idx="2"/>
          </p:cNvCxnSpPr>
          <p:nvPr/>
        </p:nvCxnSpPr>
        <p:spPr>
          <a:xfrm flipV="1">
            <a:off x="1372862" y="4227720"/>
            <a:ext cx="2358332" cy="380430"/>
          </a:xfrm>
          <a:prstGeom prst="bentConnector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90" name="Title 1">
            <a:extLst>
              <a:ext uri="{FF2B5EF4-FFF2-40B4-BE49-F238E27FC236}">
                <a16:creationId xmlns:a16="http://schemas.microsoft.com/office/drawing/2014/main" id="{F5501ED0-B233-8D4E-8327-B0B57575BBD0}"/>
              </a:ext>
            </a:extLst>
          </p:cNvPr>
          <p:cNvSpPr txBox="1">
            <a:spLocks/>
          </p:cNvSpPr>
          <p:nvPr/>
        </p:nvSpPr>
        <p:spPr>
          <a:xfrm>
            <a:off x="0" y="0"/>
            <a:ext cx="9166479" cy="585216"/>
          </a:xfrm>
          <a:prstGeom prst="rect">
            <a:avLst/>
          </a:prstGeom>
          <a:solidFill>
            <a:srgbClr val="000000"/>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solidFill>
                  <a:schemeClr val="bg1"/>
                </a:solidFill>
                <a:latin typeface="Calibri" panose="020F0502020204030204" pitchFamily="34" charset="0"/>
                <a:cs typeface="Calibri" panose="020F0502020204030204" pitchFamily="34" charset="0"/>
              </a:rPr>
              <a:t>Zero-Dead Time Differential Spectroscopy</a:t>
            </a:r>
          </a:p>
        </p:txBody>
      </p:sp>
      <p:pic>
        <p:nvPicPr>
          <p:cNvPr id="100" name="Picture 99" descr="https://external-preview.redd.it/8WwgF4ahsAWcwVkb8f3bsVckKq9aBEEivFB80bKTNws.png?width=640&amp;crop=smart&amp;auto=webp&amp;s=a2be535a7bdd9eb4bcc1aa27be916e2814c11caa">
            <a:extLst>
              <a:ext uri="{FF2B5EF4-FFF2-40B4-BE49-F238E27FC236}">
                <a16:creationId xmlns:a16="http://schemas.microsoft.com/office/drawing/2014/main" id="{A323AD10-5572-C645-9967-3C451276DE60}"/>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6465209" y="3094989"/>
            <a:ext cx="989886" cy="1064728"/>
          </a:xfrm>
          <a:prstGeom prst="rect">
            <a:avLst/>
          </a:prstGeom>
          <a:noFill/>
          <a:extLst>
            <a:ext uri="{909E8E84-426E-40DD-AFC4-6F175D3DCCD1}">
              <a14:hiddenFill xmlns:a14="http://schemas.microsoft.com/office/drawing/2010/main">
                <a:solidFill>
                  <a:srgbClr val="FFFFFF"/>
                </a:solidFill>
              </a14:hiddenFill>
            </a:ext>
          </a:extLst>
        </p:spPr>
      </p:pic>
      <p:sp>
        <p:nvSpPr>
          <p:cNvPr id="101" name="TextBox 100">
            <a:extLst>
              <a:ext uri="{FF2B5EF4-FFF2-40B4-BE49-F238E27FC236}">
                <a16:creationId xmlns:a16="http://schemas.microsoft.com/office/drawing/2014/main" id="{1AF52BE0-1E14-B647-88F6-0C705B842C43}"/>
              </a:ext>
            </a:extLst>
          </p:cNvPr>
          <p:cNvSpPr txBox="1"/>
          <p:nvPr/>
        </p:nvSpPr>
        <p:spPr>
          <a:xfrm>
            <a:off x="5901312" y="3407611"/>
            <a:ext cx="651140" cy="400110"/>
          </a:xfrm>
          <a:prstGeom prst="rect">
            <a:avLst/>
          </a:prstGeom>
          <a:noFill/>
        </p:spPr>
        <p:txBody>
          <a:bodyPr wrap="none" rtlCol="0">
            <a:spAutoFit/>
          </a:bodyPr>
          <a:lstStyle/>
          <a:p>
            <a:r>
              <a:rPr lang="en-US" sz="2000" baseline="30000" dirty="0"/>
              <a:t>27</a:t>
            </a:r>
            <a:r>
              <a:rPr lang="en-US" sz="2000" dirty="0"/>
              <a:t>Al</a:t>
            </a:r>
            <a:r>
              <a:rPr lang="en-US" sz="2000" baseline="30000" dirty="0"/>
              <a:t>+</a:t>
            </a:r>
          </a:p>
        </p:txBody>
      </p:sp>
      <p:cxnSp>
        <p:nvCxnSpPr>
          <p:cNvPr id="102" name="Connector: Elbow 103">
            <a:extLst>
              <a:ext uri="{FF2B5EF4-FFF2-40B4-BE49-F238E27FC236}">
                <a16:creationId xmlns:a16="http://schemas.microsoft.com/office/drawing/2014/main" id="{289DFE4E-F507-7D42-9EDD-26F637CA07D2}"/>
              </a:ext>
            </a:extLst>
          </p:cNvPr>
          <p:cNvCxnSpPr>
            <a:cxnSpLocks/>
            <a:endCxn id="100" idx="2"/>
          </p:cNvCxnSpPr>
          <p:nvPr/>
        </p:nvCxnSpPr>
        <p:spPr>
          <a:xfrm rot="16200000" flipV="1">
            <a:off x="5719989" y="5399880"/>
            <a:ext cx="2481086" cy="759"/>
          </a:xfrm>
          <a:prstGeom prst="bentConnector3">
            <a:avLst>
              <a:gd name="adj1" fmla="val 50000"/>
            </a:avLst>
          </a:prstGeom>
          <a:ln w="38100">
            <a:solidFill>
              <a:srgbClr val="0070C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7583081" y="3590755"/>
            <a:ext cx="870751" cy="369332"/>
          </a:xfrm>
          <a:prstGeom prst="rect">
            <a:avLst/>
          </a:prstGeom>
          <a:solidFill>
            <a:srgbClr val="FFFF00"/>
          </a:solidFill>
        </p:spPr>
        <p:txBody>
          <a:bodyPr wrap="none" rtlCol="0">
            <a:spAutoFit/>
          </a:bodyPr>
          <a:lstStyle/>
          <a:p>
            <a:r>
              <a:rPr lang="en-US" i="1" dirty="0" err="1">
                <a:solidFill>
                  <a:srgbClr val="0070C0"/>
                </a:solidFill>
                <a:latin typeface="Times New Roman" charset="0"/>
                <a:ea typeface="Times New Roman" charset="0"/>
                <a:cs typeface="Times New Roman" charset="0"/>
              </a:rPr>
              <a:t>T</a:t>
            </a:r>
            <a:r>
              <a:rPr lang="en-US" i="1" baseline="-25000" dirty="0" err="1">
                <a:solidFill>
                  <a:srgbClr val="0070C0"/>
                </a:solidFill>
                <a:latin typeface="Times New Roman" charset="0"/>
                <a:ea typeface="Times New Roman" charset="0"/>
                <a:cs typeface="Times New Roman" charset="0"/>
              </a:rPr>
              <a:t>p</a:t>
            </a:r>
            <a:r>
              <a:rPr lang="en-US" dirty="0">
                <a:solidFill>
                  <a:srgbClr val="0070C0"/>
                </a:solidFill>
              </a:rPr>
              <a:t> = 2 s</a:t>
            </a:r>
          </a:p>
        </p:txBody>
      </p:sp>
      <p:cxnSp>
        <p:nvCxnSpPr>
          <p:cNvPr id="65" name="Connector: Elbow 47">
            <a:extLst>
              <a:ext uri="{FF2B5EF4-FFF2-40B4-BE49-F238E27FC236}">
                <a16:creationId xmlns:a16="http://schemas.microsoft.com/office/drawing/2014/main" id="{B6965AF0-9D1B-D94C-89C7-E3399DA2928A}"/>
              </a:ext>
            </a:extLst>
          </p:cNvPr>
          <p:cNvCxnSpPr>
            <a:cxnSpLocks/>
            <a:stCxn id="150" idx="3"/>
            <a:endCxn id="100" idx="2"/>
          </p:cNvCxnSpPr>
          <p:nvPr/>
        </p:nvCxnSpPr>
        <p:spPr>
          <a:xfrm flipV="1">
            <a:off x="5188861" y="4159717"/>
            <a:ext cx="1771291" cy="576536"/>
          </a:xfrm>
          <a:prstGeom prst="bentConnector2">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D796FE58-8658-9A45-A7FB-F71388FF75D4}"/>
              </a:ext>
            </a:extLst>
          </p:cNvPr>
          <p:cNvSpPr txBox="1"/>
          <p:nvPr/>
        </p:nvSpPr>
        <p:spPr>
          <a:xfrm>
            <a:off x="2984451" y="6394662"/>
            <a:ext cx="381836" cy="369332"/>
          </a:xfrm>
          <a:prstGeom prst="rect">
            <a:avLst/>
          </a:prstGeom>
          <a:noFill/>
        </p:spPr>
        <p:txBody>
          <a:bodyPr wrap="none" rtlCol="0">
            <a:spAutoFit/>
          </a:bodyPr>
          <a:lstStyle/>
          <a:p>
            <a:r>
              <a:rPr lang="en-US" dirty="0"/>
              <a:t>M</a:t>
            </a:r>
          </a:p>
        </p:txBody>
      </p:sp>
      <p:sp>
        <p:nvSpPr>
          <p:cNvPr id="66" name="TextBox 65">
            <a:extLst>
              <a:ext uri="{FF2B5EF4-FFF2-40B4-BE49-F238E27FC236}">
                <a16:creationId xmlns:a16="http://schemas.microsoft.com/office/drawing/2014/main" id="{4742978F-F921-524F-BBC0-6A60206CCB8A}"/>
              </a:ext>
            </a:extLst>
          </p:cNvPr>
          <p:cNvSpPr txBox="1"/>
          <p:nvPr/>
        </p:nvSpPr>
        <p:spPr>
          <a:xfrm>
            <a:off x="6630592" y="6416347"/>
            <a:ext cx="333746" cy="369332"/>
          </a:xfrm>
          <a:prstGeom prst="rect">
            <a:avLst/>
          </a:prstGeom>
          <a:noFill/>
        </p:spPr>
        <p:txBody>
          <a:bodyPr wrap="none" rtlCol="0">
            <a:spAutoFit/>
          </a:bodyPr>
          <a:lstStyle/>
          <a:p>
            <a:r>
              <a:rPr lang="en-US" dirty="0"/>
              <a:t>N</a:t>
            </a:r>
          </a:p>
        </p:txBody>
      </p:sp>
      <p:sp>
        <p:nvSpPr>
          <p:cNvPr id="4" name="TextBox 3">
            <a:extLst>
              <a:ext uri="{FF2B5EF4-FFF2-40B4-BE49-F238E27FC236}">
                <a16:creationId xmlns:a16="http://schemas.microsoft.com/office/drawing/2014/main" id="{6F35D324-F020-8C4F-9C9A-BCC69AF366D4}"/>
              </a:ext>
            </a:extLst>
          </p:cNvPr>
          <p:cNvSpPr txBox="1"/>
          <p:nvPr/>
        </p:nvSpPr>
        <p:spPr>
          <a:xfrm>
            <a:off x="4383446" y="6462695"/>
            <a:ext cx="308098" cy="369332"/>
          </a:xfrm>
          <a:prstGeom prst="rect">
            <a:avLst/>
          </a:prstGeom>
          <a:noFill/>
        </p:spPr>
        <p:txBody>
          <a:bodyPr wrap="none" rtlCol="0">
            <a:spAutoFit/>
          </a:bodyPr>
          <a:lstStyle/>
          <a:p>
            <a:r>
              <a:rPr lang="en-US" dirty="0" err="1"/>
              <a:t>f</a:t>
            </a:r>
            <a:r>
              <a:rPr lang="en-US" baseline="-25000" dirty="0" err="1"/>
              <a:t>r</a:t>
            </a:r>
            <a:endParaRPr lang="en-US" baseline="-25000" dirty="0"/>
          </a:p>
        </p:txBody>
      </p:sp>
      <p:cxnSp>
        <p:nvCxnSpPr>
          <p:cNvPr id="9" name="Straight Arrow Connector 8">
            <a:extLst>
              <a:ext uri="{FF2B5EF4-FFF2-40B4-BE49-F238E27FC236}">
                <a16:creationId xmlns:a16="http://schemas.microsoft.com/office/drawing/2014/main" id="{EDF2A80F-B4C4-1843-9CE4-2A07DBCDE04C}"/>
              </a:ext>
            </a:extLst>
          </p:cNvPr>
          <p:cNvCxnSpPr/>
          <p:nvPr/>
        </p:nvCxnSpPr>
        <p:spPr>
          <a:xfrm>
            <a:off x="4383446" y="6455085"/>
            <a:ext cx="27432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67" name="Group 66">
            <a:extLst>
              <a:ext uri="{FF2B5EF4-FFF2-40B4-BE49-F238E27FC236}">
                <a16:creationId xmlns:a16="http://schemas.microsoft.com/office/drawing/2014/main" id="{BFA19865-0A79-7745-83C8-5675B247874F}"/>
              </a:ext>
            </a:extLst>
          </p:cNvPr>
          <p:cNvGrpSpPr/>
          <p:nvPr/>
        </p:nvGrpSpPr>
        <p:grpSpPr>
          <a:xfrm>
            <a:off x="6513192" y="5012039"/>
            <a:ext cx="1236293" cy="369332"/>
            <a:chOff x="7846185" y="3856824"/>
            <a:chExt cx="1236293" cy="369332"/>
          </a:xfrm>
        </p:grpSpPr>
        <p:cxnSp>
          <p:nvCxnSpPr>
            <p:cNvPr id="68" name="Straight Arrow Connector 67">
              <a:extLst>
                <a:ext uri="{FF2B5EF4-FFF2-40B4-BE49-F238E27FC236}">
                  <a16:creationId xmlns:a16="http://schemas.microsoft.com/office/drawing/2014/main" id="{FE27CB7C-E814-D24C-95A7-FA0ECC68018A}"/>
                </a:ext>
              </a:extLst>
            </p:cNvPr>
            <p:cNvCxnSpPr/>
            <p:nvPr/>
          </p:nvCxnSpPr>
          <p:spPr>
            <a:xfrm>
              <a:off x="7846185" y="4063181"/>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1" name="Straight Arrow Connector 70">
              <a:extLst>
                <a:ext uri="{FF2B5EF4-FFF2-40B4-BE49-F238E27FC236}">
                  <a16:creationId xmlns:a16="http://schemas.microsoft.com/office/drawing/2014/main" id="{0E8F89EF-A8EB-E74D-8AFE-9885D315D233}"/>
                </a:ext>
              </a:extLst>
            </p:cNvPr>
            <p:cNvCxnSpPr/>
            <p:nvPr/>
          </p:nvCxnSpPr>
          <p:spPr>
            <a:xfrm flipH="1">
              <a:off x="8297211" y="4067299"/>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2" name="TextBox 71">
              <a:extLst>
                <a:ext uri="{FF2B5EF4-FFF2-40B4-BE49-F238E27FC236}">
                  <a16:creationId xmlns:a16="http://schemas.microsoft.com/office/drawing/2014/main" id="{CC6EAC24-7049-0649-8EE3-B10593064F84}"/>
                </a:ext>
              </a:extLst>
            </p:cNvPr>
            <p:cNvSpPr txBox="1"/>
            <p:nvPr/>
          </p:nvSpPr>
          <p:spPr>
            <a:xfrm>
              <a:off x="8561181" y="3856824"/>
              <a:ext cx="521297" cy="369332"/>
            </a:xfrm>
            <a:prstGeom prst="rect">
              <a:avLst/>
            </a:prstGeom>
            <a:noFill/>
          </p:spPr>
          <p:txBody>
            <a:bodyPr wrap="none" rtlCol="0">
              <a:spAutoFit/>
            </a:bodyPr>
            <a:lstStyle/>
            <a:p>
              <a:r>
                <a:rPr lang="en-US" i="1" dirty="0" err="1">
                  <a:latin typeface="Symbol" charset="2"/>
                  <a:ea typeface="Symbol" charset="2"/>
                  <a:cs typeface="Symbol" charset="2"/>
                </a:rPr>
                <a:t>D</a:t>
              </a:r>
              <a:r>
                <a:rPr lang="en-US" i="1" dirty="0" err="1"/>
                <a:t>f</a:t>
              </a:r>
              <a:r>
                <a:rPr lang="en-US" i="1" baseline="-25000" dirty="0" err="1"/>
                <a:t>Al</a:t>
              </a:r>
              <a:endParaRPr lang="en-US" i="1" baseline="-25000" dirty="0"/>
            </a:p>
          </p:txBody>
        </p:sp>
      </p:grpSp>
      <p:cxnSp>
        <p:nvCxnSpPr>
          <p:cNvPr id="11" name="Straight Connector 10">
            <a:extLst>
              <a:ext uri="{FF2B5EF4-FFF2-40B4-BE49-F238E27FC236}">
                <a16:creationId xmlns:a16="http://schemas.microsoft.com/office/drawing/2014/main" id="{FAB30F47-228B-A14B-85E4-7FD9DF757C82}"/>
              </a:ext>
            </a:extLst>
          </p:cNvPr>
          <p:cNvCxnSpPr/>
          <p:nvPr/>
        </p:nvCxnSpPr>
        <p:spPr>
          <a:xfrm>
            <a:off x="6802547" y="5133571"/>
            <a:ext cx="0" cy="1340808"/>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78A46C4B-D843-B041-94C3-874169CEDFD9}"/>
              </a:ext>
            </a:extLst>
          </p:cNvPr>
          <p:cNvCxnSpPr/>
          <p:nvPr/>
        </p:nvCxnSpPr>
        <p:spPr>
          <a:xfrm>
            <a:off x="3181378" y="5120871"/>
            <a:ext cx="0" cy="1340808"/>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B2072DE2-6464-A042-A7E5-A67481103CC5}"/>
              </a:ext>
            </a:extLst>
          </p:cNvPr>
          <p:cNvGrpSpPr/>
          <p:nvPr/>
        </p:nvGrpSpPr>
        <p:grpSpPr>
          <a:xfrm flipH="1">
            <a:off x="2300901" y="5012039"/>
            <a:ext cx="1252250" cy="369332"/>
            <a:chOff x="7846185" y="3856824"/>
            <a:chExt cx="1236293" cy="369332"/>
          </a:xfrm>
        </p:grpSpPr>
        <p:cxnSp>
          <p:nvCxnSpPr>
            <p:cNvPr id="75" name="Straight Arrow Connector 74">
              <a:extLst>
                <a:ext uri="{FF2B5EF4-FFF2-40B4-BE49-F238E27FC236}">
                  <a16:creationId xmlns:a16="http://schemas.microsoft.com/office/drawing/2014/main" id="{4FC0E90A-2622-2C40-94C8-3EA1AFA04EFF}"/>
                </a:ext>
              </a:extLst>
            </p:cNvPr>
            <p:cNvCxnSpPr/>
            <p:nvPr/>
          </p:nvCxnSpPr>
          <p:spPr>
            <a:xfrm>
              <a:off x="7846185" y="4063181"/>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6" name="Straight Arrow Connector 75">
              <a:extLst>
                <a:ext uri="{FF2B5EF4-FFF2-40B4-BE49-F238E27FC236}">
                  <a16:creationId xmlns:a16="http://schemas.microsoft.com/office/drawing/2014/main" id="{FF3AF689-4887-4242-B3B9-A93FE289544C}"/>
                </a:ext>
              </a:extLst>
            </p:cNvPr>
            <p:cNvCxnSpPr/>
            <p:nvPr/>
          </p:nvCxnSpPr>
          <p:spPr>
            <a:xfrm flipH="1">
              <a:off x="8259596" y="4067299"/>
              <a:ext cx="25125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7" name="TextBox 76">
              <a:extLst>
                <a:ext uri="{FF2B5EF4-FFF2-40B4-BE49-F238E27FC236}">
                  <a16:creationId xmlns:a16="http://schemas.microsoft.com/office/drawing/2014/main" id="{5BAD4F7A-32BB-3040-9970-7D95404356EC}"/>
                </a:ext>
              </a:extLst>
            </p:cNvPr>
            <p:cNvSpPr txBox="1"/>
            <p:nvPr/>
          </p:nvSpPr>
          <p:spPr>
            <a:xfrm>
              <a:off x="8539337" y="3856824"/>
              <a:ext cx="543141" cy="369332"/>
            </a:xfrm>
            <a:prstGeom prst="rect">
              <a:avLst/>
            </a:prstGeom>
            <a:noFill/>
          </p:spPr>
          <p:txBody>
            <a:bodyPr wrap="none" rtlCol="0">
              <a:spAutoFit/>
            </a:bodyPr>
            <a:lstStyle/>
            <a:p>
              <a:r>
                <a:rPr lang="en-US" i="1" dirty="0" err="1">
                  <a:latin typeface="Symbol" charset="2"/>
                  <a:ea typeface="Symbol" charset="2"/>
                  <a:cs typeface="Symbol" charset="2"/>
                </a:rPr>
                <a:t>D</a:t>
              </a:r>
              <a:r>
                <a:rPr lang="en-US" i="1" dirty="0" err="1"/>
                <a:t>f</a:t>
              </a:r>
              <a:r>
                <a:rPr lang="en-US" i="1" baseline="-25000" dirty="0" err="1"/>
                <a:t>Yb</a:t>
              </a:r>
              <a:endParaRPr lang="en-US" i="1" baseline="-25000" dirty="0"/>
            </a:p>
          </p:txBody>
        </p:sp>
      </p:grpSp>
      <p:sp>
        <p:nvSpPr>
          <p:cNvPr id="78" name="TextBox 77">
            <a:extLst>
              <a:ext uri="{FF2B5EF4-FFF2-40B4-BE49-F238E27FC236}">
                <a16:creationId xmlns:a16="http://schemas.microsoft.com/office/drawing/2014/main" id="{D4C207A3-C1AE-C449-8BC1-636C0849AE2F}"/>
              </a:ext>
            </a:extLst>
          </p:cNvPr>
          <p:cNvSpPr txBox="1"/>
          <p:nvPr/>
        </p:nvSpPr>
        <p:spPr>
          <a:xfrm>
            <a:off x="4100644" y="3781763"/>
            <a:ext cx="949299" cy="338554"/>
          </a:xfrm>
          <a:prstGeom prst="rect">
            <a:avLst/>
          </a:prstGeom>
          <a:noFill/>
        </p:spPr>
        <p:txBody>
          <a:bodyPr wrap="none" rtlCol="0">
            <a:spAutoFit/>
          </a:bodyPr>
          <a:lstStyle/>
          <a:p>
            <a:r>
              <a:rPr lang="en-US" sz="1600" i="1" dirty="0" err="1">
                <a:solidFill>
                  <a:srgbClr val="C00000"/>
                </a:solidFill>
                <a:latin typeface="Times New Roman" charset="0"/>
                <a:ea typeface="Times New Roman" charset="0"/>
                <a:cs typeface="Times New Roman" charset="0"/>
              </a:rPr>
              <a:t>T</a:t>
            </a:r>
            <a:r>
              <a:rPr lang="en-US" sz="1600" i="1" baseline="-25000" dirty="0" err="1">
                <a:solidFill>
                  <a:srgbClr val="C00000"/>
                </a:solidFill>
                <a:latin typeface="Times New Roman" charset="0"/>
                <a:ea typeface="Times New Roman" charset="0"/>
                <a:cs typeface="Times New Roman" charset="0"/>
              </a:rPr>
              <a:t>p</a:t>
            </a:r>
            <a:r>
              <a:rPr lang="en-US" sz="1600" dirty="0">
                <a:solidFill>
                  <a:srgbClr val="C00000"/>
                </a:solidFill>
              </a:rPr>
              <a:t> = 0.5 s</a:t>
            </a:r>
          </a:p>
        </p:txBody>
      </p:sp>
      <p:sp>
        <p:nvSpPr>
          <p:cNvPr id="79" name="TextBox 78">
            <a:extLst>
              <a:ext uri="{FF2B5EF4-FFF2-40B4-BE49-F238E27FC236}">
                <a16:creationId xmlns:a16="http://schemas.microsoft.com/office/drawing/2014/main" id="{83134DE6-EAD1-0A44-B17F-505C8A298001}"/>
              </a:ext>
            </a:extLst>
          </p:cNvPr>
          <p:cNvSpPr txBox="1"/>
          <p:nvPr/>
        </p:nvSpPr>
        <p:spPr>
          <a:xfrm>
            <a:off x="4236052" y="3500292"/>
            <a:ext cx="792205" cy="338554"/>
          </a:xfrm>
          <a:prstGeom prst="rect">
            <a:avLst/>
          </a:prstGeom>
          <a:noFill/>
        </p:spPr>
        <p:txBody>
          <a:bodyPr wrap="none" rtlCol="0">
            <a:spAutoFit/>
          </a:bodyPr>
          <a:lstStyle/>
          <a:p>
            <a:r>
              <a:rPr lang="en-US" sz="1600" b="1" dirty="0">
                <a:solidFill>
                  <a:srgbClr val="C00000"/>
                </a:solidFill>
              </a:rPr>
              <a:t>N = 10</a:t>
            </a:r>
            <a:r>
              <a:rPr lang="en-US" sz="1600" b="1" baseline="30000" dirty="0">
                <a:solidFill>
                  <a:srgbClr val="C00000"/>
                </a:solidFill>
              </a:rPr>
              <a:t>4</a:t>
            </a:r>
          </a:p>
        </p:txBody>
      </p:sp>
      <p:sp>
        <p:nvSpPr>
          <p:cNvPr id="117" name="Freeform 26">
            <a:extLst>
              <a:ext uri="{FF2B5EF4-FFF2-40B4-BE49-F238E27FC236}">
                <a16:creationId xmlns:a16="http://schemas.microsoft.com/office/drawing/2014/main" id="{53F7F4E8-41C5-0C43-B9FC-4561A6860C0E}"/>
              </a:ext>
            </a:extLst>
          </p:cNvPr>
          <p:cNvSpPr/>
          <p:nvPr/>
        </p:nvSpPr>
        <p:spPr>
          <a:xfrm rot="1694923">
            <a:off x="3043057" y="5532441"/>
            <a:ext cx="199103" cy="163814"/>
          </a:xfrm>
          <a:custGeom>
            <a:avLst/>
            <a:gdLst>
              <a:gd name="connsiteX0" fmla="*/ 200747 w 211898"/>
              <a:gd name="connsiteY0" fmla="*/ 0 h 234175"/>
              <a:gd name="connsiteX1" fmla="*/ 25 w 211898"/>
              <a:gd name="connsiteY1" fmla="*/ 122663 h 234175"/>
              <a:gd name="connsiteX2" fmla="*/ 211898 w 211898"/>
              <a:gd name="connsiteY2" fmla="*/ 234175 h 234175"/>
            </a:gdLst>
            <a:ahLst/>
            <a:cxnLst>
              <a:cxn ang="0">
                <a:pos x="connsiteX0" y="connsiteY0"/>
              </a:cxn>
              <a:cxn ang="0">
                <a:pos x="connsiteX1" y="connsiteY1"/>
              </a:cxn>
              <a:cxn ang="0">
                <a:pos x="connsiteX2" y="connsiteY2"/>
              </a:cxn>
            </a:cxnLst>
            <a:rect l="l" t="t" r="r" b="b"/>
            <a:pathLst>
              <a:path w="211898" h="234175">
                <a:moveTo>
                  <a:pt x="200747" y="0"/>
                </a:moveTo>
                <a:cubicBezTo>
                  <a:pt x="99457" y="41817"/>
                  <a:pt x="-1833" y="83634"/>
                  <a:pt x="25" y="122663"/>
                </a:cubicBezTo>
                <a:cubicBezTo>
                  <a:pt x="1883" y="161692"/>
                  <a:pt x="106890" y="197933"/>
                  <a:pt x="211898" y="234175"/>
                </a:cubicBezTo>
              </a:path>
            </a:pathLst>
          </a:custGeom>
          <a:noFill/>
          <a:ln>
            <a:solidFill>
              <a:schemeClr val="tx1"/>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18" name="Picture 2" descr="Image result for lock">
            <a:extLst>
              <a:ext uri="{FF2B5EF4-FFF2-40B4-BE49-F238E27FC236}">
                <a16:creationId xmlns:a16="http://schemas.microsoft.com/office/drawing/2014/main" id="{EBA99AD4-94B1-CE44-86FD-22163A9375B7}"/>
              </a:ext>
            </a:extLst>
          </p:cNvPr>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2896850" y="5427359"/>
            <a:ext cx="256618" cy="194314"/>
          </a:xfrm>
          <a:prstGeom prst="rect">
            <a:avLst/>
          </a:prstGeom>
          <a:noFill/>
          <a:extLst>
            <a:ext uri="{909E8E84-426E-40DD-AFC4-6F175D3DCCD1}">
              <a14:hiddenFill xmlns:a14="http://schemas.microsoft.com/office/drawing/2010/main">
                <a:solidFill>
                  <a:srgbClr val="FFFFFF"/>
                </a:solidFill>
              </a14:hiddenFill>
            </a:ext>
          </a:extLst>
        </p:spPr>
      </p:pic>
      <p:grpSp>
        <p:nvGrpSpPr>
          <p:cNvPr id="119" name="Group 118">
            <a:extLst>
              <a:ext uri="{FF2B5EF4-FFF2-40B4-BE49-F238E27FC236}">
                <a16:creationId xmlns:a16="http://schemas.microsoft.com/office/drawing/2014/main" id="{0A4A3B4A-B224-C44E-8FD8-BE7039ECF012}"/>
              </a:ext>
            </a:extLst>
          </p:cNvPr>
          <p:cNvGrpSpPr/>
          <p:nvPr/>
        </p:nvGrpSpPr>
        <p:grpSpPr>
          <a:xfrm flipH="1">
            <a:off x="6957772" y="5764936"/>
            <a:ext cx="345310" cy="268896"/>
            <a:chOff x="7072072" y="5574436"/>
            <a:chExt cx="345310" cy="268896"/>
          </a:xfrm>
        </p:grpSpPr>
        <p:sp>
          <p:nvSpPr>
            <p:cNvPr id="120" name="Freeform 26">
              <a:extLst>
                <a:ext uri="{FF2B5EF4-FFF2-40B4-BE49-F238E27FC236}">
                  <a16:creationId xmlns:a16="http://schemas.microsoft.com/office/drawing/2014/main" id="{7C07C65A-0F4E-AE48-B5F2-44893E479D74}"/>
                </a:ext>
              </a:extLst>
            </p:cNvPr>
            <p:cNvSpPr/>
            <p:nvPr/>
          </p:nvSpPr>
          <p:spPr>
            <a:xfrm rot="1694923">
              <a:off x="7218279" y="5679518"/>
              <a:ext cx="199103" cy="163814"/>
            </a:xfrm>
            <a:custGeom>
              <a:avLst/>
              <a:gdLst>
                <a:gd name="connsiteX0" fmla="*/ 200747 w 211898"/>
                <a:gd name="connsiteY0" fmla="*/ 0 h 234175"/>
                <a:gd name="connsiteX1" fmla="*/ 25 w 211898"/>
                <a:gd name="connsiteY1" fmla="*/ 122663 h 234175"/>
                <a:gd name="connsiteX2" fmla="*/ 211898 w 211898"/>
                <a:gd name="connsiteY2" fmla="*/ 234175 h 234175"/>
              </a:gdLst>
              <a:ahLst/>
              <a:cxnLst>
                <a:cxn ang="0">
                  <a:pos x="connsiteX0" y="connsiteY0"/>
                </a:cxn>
                <a:cxn ang="0">
                  <a:pos x="connsiteX1" y="connsiteY1"/>
                </a:cxn>
                <a:cxn ang="0">
                  <a:pos x="connsiteX2" y="connsiteY2"/>
                </a:cxn>
              </a:cxnLst>
              <a:rect l="l" t="t" r="r" b="b"/>
              <a:pathLst>
                <a:path w="211898" h="234175">
                  <a:moveTo>
                    <a:pt x="200747" y="0"/>
                  </a:moveTo>
                  <a:cubicBezTo>
                    <a:pt x="99457" y="41817"/>
                    <a:pt x="-1833" y="83634"/>
                    <a:pt x="25" y="122663"/>
                  </a:cubicBezTo>
                  <a:cubicBezTo>
                    <a:pt x="1883" y="161692"/>
                    <a:pt x="106890" y="197933"/>
                    <a:pt x="211898" y="234175"/>
                  </a:cubicBezTo>
                </a:path>
              </a:pathLst>
            </a:custGeom>
            <a:noFill/>
            <a:ln>
              <a:solidFill>
                <a:schemeClr val="tx1"/>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21" name="Picture 2" descr="Image result for lock">
              <a:extLst>
                <a:ext uri="{FF2B5EF4-FFF2-40B4-BE49-F238E27FC236}">
                  <a16:creationId xmlns:a16="http://schemas.microsoft.com/office/drawing/2014/main" id="{ED963308-99C5-2649-9810-186EB7DAAFFB}"/>
                </a:ext>
              </a:extLst>
            </p:cNvPr>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7072072" y="5574436"/>
              <a:ext cx="256618" cy="19431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2" name="Group 121">
            <a:extLst>
              <a:ext uri="{FF2B5EF4-FFF2-40B4-BE49-F238E27FC236}">
                <a16:creationId xmlns:a16="http://schemas.microsoft.com/office/drawing/2014/main" id="{830D526B-77A5-634B-96C8-86F06E0AC9C3}"/>
              </a:ext>
            </a:extLst>
          </p:cNvPr>
          <p:cNvGrpSpPr/>
          <p:nvPr/>
        </p:nvGrpSpPr>
        <p:grpSpPr>
          <a:xfrm>
            <a:off x="5239661" y="2073338"/>
            <a:ext cx="2530001" cy="441533"/>
            <a:chOff x="4985661" y="2073338"/>
            <a:chExt cx="2530001" cy="441533"/>
          </a:xfrm>
        </p:grpSpPr>
        <p:grpSp>
          <p:nvGrpSpPr>
            <p:cNvPr id="123" name="Group 122">
              <a:extLst>
                <a:ext uri="{FF2B5EF4-FFF2-40B4-BE49-F238E27FC236}">
                  <a16:creationId xmlns:a16="http://schemas.microsoft.com/office/drawing/2014/main" id="{ADBD37B1-5388-5245-BD17-5F6D650BD8B5}"/>
                </a:ext>
              </a:extLst>
            </p:cNvPr>
            <p:cNvGrpSpPr/>
            <p:nvPr/>
          </p:nvGrpSpPr>
          <p:grpSpPr>
            <a:xfrm>
              <a:off x="5258257" y="2073338"/>
              <a:ext cx="2257405" cy="441533"/>
              <a:chOff x="989551" y="1750343"/>
              <a:chExt cx="2257405" cy="441533"/>
            </a:xfrm>
          </p:grpSpPr>
          <p:cxnSp>
            <p:nvCxnSpPr>
              <p:cNvPr id="126" name="Elbow Connector 125">
                <a:extLst>
                  <a:ext uri="{FF2B5EF4-FFF2-40B4-BE49-F238E27FC236}">
                    <a16:creationId xmlns:a16="http://schemas.microsoft.com/office/drawing/2014/main" id="{41226B31-BB56-5746-AE0C-6EF90DDB01FC}"/>
                  </a:ext>
                </a:extLst>
              </p:cNvPr>
              <p:cNvCxnSpPr>
                <a:cxnSpLocks/>
              </p:cNvCxnSpPr>
              <p:nvPr/>
            </p:nvCxnSpPr>
            <p:spPr>
              <a:xfrm>
                <a:off x="989551" y="1750343"/>
                <a:ext cx="758965" cy="428278"/>
              </a:xfrm>
              <a:prstGeom prst="bentConnector3">
                <a:avLst>
                  <a:gd name="adj1" fmla="val 93507"/>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11154164-0CFF-454F-809E-47124A929BB4}"/>
                  </a:ext>
                </a:extLst>
              </p:cNvPr>
              <p:cNvCxnSpPr/>
              <p:nvPr/>
            </p:nvCxnSpPr>
            <p:spPr>
              <a:xfrm flipV="1">
                <a:off x="1741281" y="1763598"/>
                <a:ext cx="0" cy="42827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EA2D9429-B70C-3849-AFDF-6F7D60819B33}"/>
                  </a:ext>
                </a:extLst>
              </p:cNvPr>
              <p:cNvCxnSpPr/>
              <p:nvPr/>
            </p:nvCxnSpPr>
            <p:spPr>
              <a:xfrm flipV="1">
                <a:off x="3246956" y="1763598"/>
                <a:ext cx="0" cy="42827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124" name="Straight Connector 123">
              <a:extLst>
                <a:ext uri="{FF2B5EF4-FFF2-40B4-BE49-F238E27FC236}">
                  <a16:creationId xmlns:a16="http://schemas.microsoft.com/office/drawing/2014/main" id="{140CA6C8-0E58-3B49-B88F-10C8FD5D872E}"/>
                </a:ext>
              </a:extLst>
            </p:cNvPr>
            <p:cNvCxnSpPr/>
            <p:nvPr/>
          </p:nvCxnSpPr>
          <p:spPr>
            <a:xfrm flipV="1">
              <a:off x="5258257" y="2073338"/>
              <a:ext cx="0" cy="428278"/>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D67A1711-5386-DD47-8925-00557063A3B6}"/>
                </a:ext>
              </a:extLst>
            </p:cNvPr>
            <p:cNvCxnSpPr>
              <a:cxnSpLocks/>
            </p:cNvCxnSpPr>
            <p:nvPr/>
          </p:nvCxnSpPr>
          <p:spPr>
            <a:xfrm>
              <a:off x="4985661" y="2501616"/>
              <a:ext cx="27432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31" name="Group 130">
            <a:extLst>
              <a:ext uri="{FF2B5EF4-FFF2-40B4-BE49-F238E27FC236}">
                <a16:creationId xmlns:a16="http://schemas.microsoft.com/office/drawing/2014/main" id="{41B172DF-6D63-0F46-822F-E0AA21D4C88A}"/>
              </a:ext>
            </a:extLst>
          </p:cNvPr>
          <p:cNvGrpSpPr/>
          <p:nvPr/>
        </p:nvGrpSpPr>
        <p:grpSpPr>
          <a:xfrm>
            <a:off x="5220579" y="1311144"/>
            <a:ext cx="3330251" cy="478130"/>
            <a:chOff x="4985661" y="2073338"/>
            <a:chExt cx="3330251" cy="478130"/>
          </a:xfrm>
        </p:grpSpPr>
        <p:cxnSp>
          <p:nvCxnSpPr>
            <p:cNvPr id="135" name="Elbow Connector 134">
              <a:extLst>
                <a:ext uri="{FF2B5EF4-FFF2-40B4-BE49-F238E27FC236}">
                  <a16:creationId xmlns:a16="http://schemas.microsoft.com/office/drawing/2014/main" id="{81DDCF08-86EE-D944-8209-C143392E4959}"/>
                </a:ext>
              </a:extLst>
            </p:cNvPr>
            <p:cNvCxnSpPr>
              <a:cxnSpLocks/>
            </p:cNvCxnSpPr>
            <p:nvPr/>
          </p:nvCxnSpPr>
          <p:spPr>
            <a:xfrm>
              <a:off x="5258257" y="2073338"/>
              <a:ext cx="3057655" cy="478130"/>
            </a:xfrm>
            <a:prstGeom prst="bentConnector3">
              <a:avLst>
                <a:gd name="adj1" fmla="val 98181"/>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5F0411D2-FB2C-BB4E-B66E-F23D16B19D94}"/>
                </a:ext>
              </a:extLst>
            </p:cNvPr>
            <p:cNvCxnSpPr/>
            <p:nvPr/>
          </p:nvCxnSpPr>
          <p:spPr>
            <a:xfrm flipV="1">
              <a:off x="5258257" y="2073338"/>
              <a:ext cx="0" cy="428278"/>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686EFA38-F32D-024C-948B-AFB10D1A9153}"/>
                </a:ext>
              </a:extLst>
            </p:cNvPr>
            <p:cNvCxnSpPr>
              <a:cxnSpLocks/>
            </p:cNvCxnSpPr>
            <p:nvPr/>
          </p:nvCxnSpPr>
          <p:spPr>
            <a:xfrm>
              <a:off x="4985661" y="2501616"/>
              <a:ext cx="274320"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pic>
        <p:nvPicPr>
          <p:cNvPr id="93" name="Picture 92">
            <a:extLst>
              <a:ext uri="{FF2B5EF4-FFF2-40B4-BE49-F238E27FC236}">
                <a16:creationId xmlns:a16="http://schemas.microsoft.com/office/drawing/2014/main" id="{5EF6785D-BB49-ED4D-8D97-E9CDE523AFBE}"/>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2524284" y="3407034"/>
            <a:ext cx="780676" cy="845831"/>
          </a:xfrm>
          <a:prstGeom prst="rect">
            <a:avLst/>
          </a:prstGeom>
        </p:spPr>
      </p:pic>
      <p:cxnSp>
        <p:nvCxnSpPr>
          <p:cNvPr id="95" name="Connector: Elbow 47">
            <a:extLst>
              <a:ext uri="{FF2B5EF4-FFF2-40B4-BE49-F238E27FC236}">
                <a16:creationId xmlns:a16="http://schemas.microsoft.com/office/drawing/2014/main" id="{BB17ED49-2BF2-6F4B-9211-F0D45C8A7954}"/>
              </a:ext>
            </a:extLst>
          </p:cNvPr>
          <p:cNvCxnSpPr>
            <a:cxnSpLocks/>
            <a:stCxn id="42" idx="3"/>
            <a:endCxn id="93" idx="2"/>
          </p:cNvCxnSpPr>
          <p:nvPr/>
        </p:nvCxnSpPr>
        <p:spPr>
          <a:xfrm flipV="1">
            <a:off x="1372862" y="4252865"/>
            <a:ext cx="1541760" cy="355285"/>
          </a:xfrm>
          <a:prstGeom prst="bentConnector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9FD8764E-FE38-D640-8A6F-60FA70709710}"/>
              </a:ext>
            </a:extLst>
          </p:cNvPr>
          <p:cNvGrpSpPr>
            <a:grpSpLocks noChangeAspect="1"/>
          </p:cNvGrpSpPr>
          <p:nvPr/>
        </p:nvGrpSpPr>
        <p:grpSpPr>
          <a:xfrm rot="1687405">
            <a:off x="1412083" y="4025250"/>
            <a:ext cx="1223178" cy="935960"/>
            <a:chOff x="2376805" y="1355248"/>
            <a:chExt cx="1186215" cy="891606"/>
          </a:xfrm>
        </p:grpSpPr>
        <p:pic>
          <p:nvPicPr>
            <p:cNvPr id="59" name="Picture 58">
              <a:extLst>
                <a:ext uri="{FF2B5EF4-FFF2-40B4-BE49-F238E27FC236}">
                  <a16:creationId xmlns:a16="http://schemas.microsoft.com/office/drawing/2014/main" id="{E9630190-923C-5648-84E3-C80EFD1CEDF9}"/>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580330" y="1445470"/>
              <a:ext cx="982690" cy="801384"/>
            </a:xfrm>
            <a:prstGeom prst="rect">
              <a:avLst/>
            </a:prstGeom>
          </p:spPr>
        </p:pic>
        <p:sp>
          <p:nvSpPr>
            <p:cNvPr id="60" name="Rectangle 59">
              <a:extLst>
                <a:ext uri="{FF2B5EF4-FFF2-40B4-BE49-F238E27FC236}">
                  <a16:creationId xmlns:a16="http://schemas.microsoft.com/office/drawing/2014/main" id="{AB87B86B-DC09-3645-AE8B-C9CE9D411C0B}"/>
                </a:ext>
              </a:extLst>
            </p:cNvPr>
            <p:cNvSpPr/>
            <p:nvPr/>
          </p:nvSpPr>
          <p:spPr>
            <a:xfrm rot="20279254">
              <a:off x="2376805" y="1355248"/>
              <a:ext cx="826072" cy="2031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a:t>
              </a:r>
            </a:p>
          </p:txBody>
        </p:sp>
      </p:grpSp>
      <p:sp>
        <p:nvSpPr>
          <p:cNvPr id="103" name="TextBox 102">
            <a:extLst>
              <a:ext uri="{FF2B5EF4-FFF2-40B4-BE49-F238E27FC236}">
                <a16:creationId xmlns:a16="http://schemas.microsoft.com/office/drawing/2014/main" id="{99DD387D-9EBC-C747-8C61-ED211E339500}"/>
              </a:ext>
            </a:extLst>
          </p:cNvPr>
          <p:cNvSpPr txBox="1"/>
          <p:nvPr/>
        </p:nvSpPr>
        <p:spPr>
          <a:xfrm>
            <a:off x="1561196" y="3791982"/>
            <a:ext cx="949299" cy="338554"/>
          </a:xfrm>
          <a:prstGeom prst="rect">
            <a:avLst/>
          </a:prstGeom>
          <a:noFill/>
        </p:spPr>
        <p:txBody>
          <a:bodyPr wrap="none" rtlCol="0">
            <a:spAutoFit/>
          </a:bodyPr>
          <a:lstStyle/>
          <a:p>
            <a:r>
              <a:rPr lang="en-US" sz="1600" i="1" dirty="0" err="1">
                <a:solidFill>
                  <a:schemeClr val="accent6"/>
                </a:solidFill>
                <a:latin typeface="Times New Roman" charset="0"/>
                <a:ea typeface="Times New Roman" charset="0"/>
                <a:cs typeface="Times New Roman" charset="0"/>
              </a:rPr>
              <a:t>T</a:t>
            </a:r>
            <a:r>
              <a:rPr lang="en-US" sz="1600" i="1" baseline="-25000" dirty="0" err="1">
                <a:solidFill>
                  <a:schemeClr val="accent6"/>
                </a:solidFill>
                <a:latin typeface="Times New Roman" charset="0"/>
                <a:ea typeface="Times New Roman" charset="0"/>
                <a:cs typeface="Times New Roman" charset="0"/>
              </a:rPr>
              <a:t>p</a:t>
            </a:r>
            <a:r>
              <a:rPr lang="en-US" sz="1600" dirty="0">
                <a:solidFill>
                  <a:schemeClr val="accent6"/>
                </a:solidFill>
              </a:rPr>
              <a:t> = 0.5 s</a:t>
            </a:r>
          </a:p>
        </p:txBody>
      </p:sp>
      <p:sp>
        <p:nvSpPr>
          <p:cNvPr id="104" name="TextBox 103">
            <a:extLst>
              <a:ext uri="{FF2B5EF4-FFF2-40B4-BE49-F238E27FC236}">
                <a16:creationId xmlns:a16="http://schemas.microsoft.com/office/drawing/2014/main" id="{18F4AC9D-20C1-BC4D-9708-275611B8E947}"/>
              </a:ext>
            </a:extLst>
          </p:cNvPr>
          <p:cNvSpPr txBox="1"/>
          <p:nvPr/>
        </p:nvSpPr>
        <p:spPr>
          <a:xfrm>
            <a:off x="1696604" y="3510511"/>
            <a:ext cx="792205" cy="338554"/>
          </a:xfrm>
          <a:prstGeom prst="rect">
            <a:avLst/>
          </a:prstGeom>
          <a:noFill/>
        </p:spPr>
        <p:txBody>
          <a:bodyPr wrap="none" rtlCol="0">
            <a:spAutoFit/>
          </a:bodyPr>
          <a:lstStyle/>
          <a:p>
            <a:r>
              <a:rPr lang="en-US" sz="1600" b="1" dirty="0">
                <a:solidFill>
                  <a:schemeClr val="accent6"/>
                </a:solidFill>
              </a:rPr>
              <a:t>N = 10</a:t>
            </a:r>
            <a:r>
              <a:rPr lang="en-US" sz="1600" b="1" baseline="30000" dirty="0">
                <a:solidFill>
                  <a:schemeClr val="accent6"/>
                </a:solidFill>
              </a:rPr>
              <a:t>4</a:t>
            </a:r>
          </a:p>
        </p:txBody>
      </p:sp>
      <p:sp>
        <p:nvSpPr>
          <p:cNvPr id="105" name="TextBox 104">
            <a:extLst>
              <a:ext uri="{FF2B5EF4-FFF2-40B4-BE49-F238E27FC236}">
                <a16:creationId xmlns:a16="http://schemas.microsoft.com/office/drawing/2014/main" id="{265E93EB-BF48-214C-BE7C-4FB7738639E7}"/>
              </a:ext>
            </a:extLst>
          </p:cNvPr>
          <p:cNvSpPr txBox="1"/>
          <p:nvPr/>
        </p:nvSpPr>
        <p:spPr>
          <a:xfrm>
            <a:off x="2061670" y="3148203"/>
            <a:ext cx="732893" cy="369332"/>
          </a:xfrm>
          <a:prstGeom prst="rect">
            <a:avLst/>
          </a:prstGeom>
          <a:noFill/>
        </p:spPr>
        <p:txBody>
          <a:bodyPr wrap="none" rtlCol="0">
            <a:spAutoFit/>
          </a:bodyPr>
          <a:lstStyle/>
          <a:p>
            <a:r>
              <a:rPr lang="en-US" baseline="30000" dirty="0"/>
              <a:t>171</a:t>
            </a:r>
            <a:r>
              <a:rPr lang="en-US" dirty="0"/>
              <a:t>Yb</a:t>
            </a:r>
            <a:r>
              <a:rPr lang="en-US" baseline="-25000" dirty="0"/>
              <a:t>1</a:t>
            </a:r>
          </a:p>
        </p:txBody>
      </p:sp>
      <p:cxnSp>
        <p:nvCxnSpPr>
          <p:cNvPr id="106" name="Elbow Connector 105">
            <a:extLst>
              <a:ext uri="{FF2B5EF4-FFF2-40B4-BE49-F238E27FC236}">
                <a16:creationId xmlns:a16="http://schemas.microsoft.com/office/drawing/2014/main" id="{33E98ABD-D6EB-824F-951C-E332156488B6}"/>
              </a:ext>
            </a:extLst>
          </p:cNvPr>
          <p:cNvCxnSpPr>
            <a:cxnSpLocks/>
          </p:cNvCxnSpPr>
          <p:nvPr/>
        </p:nvCxnSpPr>
        <p:spPr>
          <a:xfrm>
            <a:off x="6259336" y="2073338"/>
            <a:ext cx="758965" cy="428278"/>
          </a:xfrm>
          <a:prstGeom prst="bentConnector3">
            <a:avLst>
              <a:gd name="adj1" fmla="val 93507"/>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4C328828-B42D-C345-A574-573632C41C19}"/>
              </a:ext>
            </a:extLst>
          </p:cNvPr>
          <p:cNvCxnSpPr>
            <a:cxnSpLocks/>
          </p:cNvCxnSpPr>
          <p:nvPr/>
        </p:nvCxnSpPr>
        <p:spPr>
          <a:xfrm flipV="1">
            <a:off x="7013839" y="2073338"/>
            <a:ext cx="0" cy="428278"/>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09" name="Elbow Connector 108">
            <a:extLst>
              <a:ext uri="{FF2B5EF4-FFF2-40B4-BE49-F238E27FC236}">
                <a16:creationId xmlns:a16="http://schemas.microsoft.com/office/drawing/2014/main" id="{CD4A3980-E495-434D-B2E2-77731E11E1AA}"/>
              </a:ext>
            </a:extLst>
          </p:cNvPr>
          <p:cNvCxnSpPr>
            <a:cxnSpLocks/>
          </p:cNvCxnSpPr>
          <p:nvPr/>
        </p:nvCxnSpPr>
        <p:spPr>
          <a:xfrm>
            <a:off x="7023397" y="2073338"/>
            <a:ext cx="758965" cy="428278"/>
          </a:xfrm>
          <a:prstGeom prst="bentConnector3">
            <a:avLst>
              <a:gd name="adj1" fmla="val 93507"/>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0" name="Elbow Connector 109">
            <a:extLst>
              <a:ext uri="{FF2B5EF4-FFF2-40B4-BE49-F238E27FC236}">
                <a16:creationId xmlns:a16="http://schemas.microsoft.com/office/drawing/2014/main" id="{B4DB8855-DEDA-2D47-9EDB-7F8746366537}"/>
              </a:ext>
            </a:extLst>
          </p:cNvPr>
          <p:cNvCxnSpPr>
            <a:cxnSpLocks/>
          </p:cNvCxnSpPr>
          <p:nvPr/>
        </p:nvCxnSpPr>
        <p:spPr>
          <a:xfrm>
            <a:off x="7762380" y="2073338"/>
            <a:ext cx="758965" cy="428278"/>
          </a:xfrm>
          <a:prstGeom prst="bentConnector3">
            <a:avLst>
              <a:gd name="adj1" fmla="val 93507"/>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A8F438A0-EED6-8940-B0F4-CFED318FE145}"/>
              </a:ext>
            </a:extLst>
          </p:cNvPr>
          <p:cNvSpPr txBox="1"/>
          <p:nvPr/>
        </p:nvSpPr>
        <p:spPr>
          <a:xfrm>
            <a:off x="5722223" y="2035238"/>
            <a:ext cx="301686" cy="369332"/>
          </a:xfrm>
          <a:prstGeom prst="rect">
            <a:avLst/>
          </a:prstGeom>
          <a:noFill/>
        </p:spPr>
        <p:txBody>
          <a:bodyPr wrap="none" rtlCol="0">
            <a:spAutoFit/>
          </a:bodyPr>
          <a:lstStyle/>
          <a:p>
            <a:r>
              <a:rPr lang="en-US" dirty="0">
                <a:solidFill>
                  <a:schemeClr val="accent6">
                    <a:lumMod val="75000"/>
                  </a:schemeClr>
                </a:solidFill>
              </a:rPr>
              <a:t>1</a:t>
            </a:r>
          </a:p>
        </p:txBody>
      </p:sp>
      <p:sp>
        <p:nvSpPr>
          <p:cNvPr id="116" name="TextBox 115">
            <a:extLst>
              <a:ext uri="{FF2B5EF4-FFF2-40B4-BE49-F238E27FC236}">
                <a16:creationId xmlns:a16="http://schemas.microsoft.com/office/drawing/2014/main" id="{C4FEF916-8D90-3343-BFA6-D418F92AAC5E}"/>
              </a:ext>
            </a:extLst>
          </p:cNvPr>
          <p:cNvSpPr txBox="1"/>
          <p:nvPr/>
        </p:nvSpPr>
        <p:spPr>
          <a:xfrm>
            <a:off x="6495779" y="2035238"/>
            <a:ext cx="301686" cy="369332"/>
          </a:xfrm>
          <a:prstGeom prst="rect">
            <a:avLst/>
          </a:prstGeom>
          <a:noFill/>
        </p:spPr>
        <p:txBody>
          <a:bodyPr wrap="none" rtlCol="0">
            <a:spAutoFit/>
          </a:bodyPr>
          <a:lstStyle/>
          <a:p>
            <a:r>
              <a:rPr lang="en-US" dirty="0">
                <a:solidFill>
                  <a:srgbClr val="C00000"/>
                </a:solidFill>
              </a:rPr>
              <a:t>2</a:t>
            </a:r>
          </a:p>
        </p:txBody>
      </p:sp>
      <p:sp>
        <p:nvSpPr>
          <p:cNvPr id="145" name="TextBox 144">
            <a:extLst>
              <a:ext uri="{FF2B5EF4-FFF2-40B4-BE49-F238E27FC236}">
                <a16:creationId xmlns:a16="http://schemas.microsoft.com/office/drawing/2014/main" id="{142A0C1D-5F7D-F14F-AE50-267E33E7BB39}"/>
              </a:ext>
            </a:extLst>
          </p:cNvPr>
          <p:cNvSpPr txBox="1"/>
          <p:nvPr/>
        </p:nvSpPr>
        <p:spPr>
          <a:xfrm>
            <a:off x="7231153" y="2035238"/>
            <a:ext cx="301686" cy="369332"/>
          </a:xfrm>
          <a:prstGeom prst="rect">
            <a:avLst/>
          </a:prstGeom>
          <a:noFill/>
        </p:spPr>
        <p:txBody>
          <a:bodyPr wrap="none" rtlCol="0">
            <a:spAutoFit/>
          </a:bodyPr>
          <a:lstStyle/>
          <a:p>
            <a:r>
              <a:rPr lang="en-US" dirty="0">
                <a:solidFill>
                  <a:schemeClr val="accent6">
                    <a:lumMod val="75000"/>
                  </a:schemeClr>
                </a:solidFill>
              </a:rPr>
              <a:t>3</a:t>
            </a:r>
          </a:p>
        </p:txBody>
      </p:sp>
      <p:sp>
        <p:nvSpPr>
          <p:cNvPr id="146" name="TextBox 145">
            <a:extLst>
              <a:ext uri="{FF2B5EF4-FFF2-40B4-BE49-F238E27FC236}">
                <a16:creationId xmlns:a16="http://schemas.microsoft.com/office/drawing/2014/main" id="{37D1C938-2C65-914D-90C2-FD60CDCA9584}"/>
              </a:ext>
            </a:extLst>
          </p:cNvPr>
          <p:cNvSpPr txBox="1"/>
          <p:nvPr/>
        </p:nvSpPr>
        <p:spPr>
          <a:xfrm>
            <a:off x="7994219" y="2035238"/>
            <a:ext cx="301686" cy="369332"/>
          </a:xfrm>
          <a:prstGeom prst="rect">
            <a:avLst/>
          </a:prstGeom>
          <a:noFill/>
        </p:spPr>
        <p:txBody>
          <a:bodyPr wrap="none" rtlCol="0">
            <a:spAutoFit/>
          </a:bodyPr>
          <a:lstStyle/>
          <a:p>
            <a:r>
              <a:rPr lang="en-US" dirty="0">
                <a:solidFill>
                  <a:srgbClr val="C00000"/>
                </a:solidFill>
              </a:rPr>
              <a:t>4</a:t>
            </a:r>
          </a:p>
        </p:txBody>
      </p:sp>
      <p:sp>
        <p:nvSpPr>
          <p:cNvPr id="52" name="TextBox 51">
            <a:extLst>
              <a:ext uri="{FF2B5EF4-FFF2-40B4-BE49-F238E27FC236}">
                <a16:creationId xmlns:a16="http://schemas.microsoft.com/office/drawing/2014/main" id="{148DDDEC-5B92-F84A-966B-2019240F3B2C}"/>
              </a:ext>
            </a:extLst>
          </p:cNvPr>
          <p:cNvSpPr txBox="1"/>
          <p:nvPr/>
        </p:nvSpPr>
        <p:spPr>
          <a:xfrm>
            <a:off x="5617027" y="2383863"/>
            <a:ext cx="570990" cy="338554"/>
          </a:xfrm>
          <a:prstGeom prst="rect">
            <a:avLst/>
          </a:prstGeom>
          <a:noFill/>
        </p:spPr>
        <p:txBody>
          <a:bodyPr wrap="none" rtlCol="0">
            <a:spAutoFit/>
          </a:bodyPr>
          <a:lstStyle/>
          <a:p>
            <a:r>
              <a:rPr lang="en-US" sz="1600" dirty="0"/>
              <a:t>0.5 s</a:t>
            </a:r>
          </a:p>
        </p:txBody>
      </p:sp>
      <p:cxnSp>
        <p:nvCxnSpPr>
          <p:cNvPr id="55" name="Straight Arrow Connector 54">
            <a:extLst>
              <a:ext uri="{FF2B5EF4-FFF2-40B4-BE49-F238E27FC236}">
                <a16:creationId xmlns:a16="http://schemas.microsoft.com/office/drawing/2014/main" id="{11D5018C-A9A3-4440-A642-34A1756080FF}"/>
              </a:ext>
            </a:extLst>
          </p:cNvPr>
          <p:cNvCxnSpPr>
            <a:cxnSpLocks/>
          </p:cNvCxnSpPr>
          <p:nvPr/>
        </p:nvCxnSpPr>
        <p:spPr>
          <a:xfrm>
            <a:off x="5537657" y="2404570"/>
            <a:ext cx="663060" cy="0"/>
          </a:xfrm>
          <a:prstGeom prst="straightConnector1">
            <a:avLst/>
          </a:prstGeom>
          <a:ln>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9" name="Straight Arrow Connector 148">
            <a:extLst>
              <a:ext uri="{FF2B5EF4-FFF2-40B4-BE49-F238E27FC236}">
                <a16:creationId xmlns:a16="http://schemas.microsoft.com/office/drawing/2014/main" id="{2FB08C26-1151-6D4A-B21E-63893FAB4F41}"/>
              </a:ext>
            </a:extLst>
          </p:cNvPr>
          <p:cNvCxnSpPr>
            <a:cxnSpLocks/>
          </p:cNvCxnSpPr>
          <p:nvPr/>
        </p:nvCxnSpPr>
        <p:spPr>
          <a:xfrm>
            <a:off x="5537657" y="1739549"/>
            <a:ext cx="2882443" cy="0"/>
          </a:xfrm>
          <a:prstGeom prst="straightConnector1">
            <a:avLst/>
          </a:prstGeom>
          <a:ln>
            <a:solidFill>
              <a:schemeClr val="tx1">
                <a:lumMod val="50000"/>
                <a:lumOff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8" name="TextBox 147">
            <a:extLst>
              <a:ext uri="{FF2B5EF4-FFF2-40B4-BE49-F238E27FC236}">
                <a16:creationId xmlns:a16="http://schemas.microsoft.com/office/drawing/2014/main" id="{662E6C89-B5F9-3941-9228-F1E48A42F795}"/>
              </a:ext>
            </a:extLst>
          </p:cNvPr>
          <p:cNvSpPr txBox="1"/>
          <p:nvPr/>
        </p:nvSpPr>
        <p:spPr>
          <a:xfrm>
            <a:off x="6305443" y="1569781"/>
            <a:ext cx="415498" cy="338554"/>
          </a:xfrm>
          <a:prstGeom prst="rect">
            <a:avLst/>
          </a:prstGeom>
          <a:solidFill>
            <a:schemeClr val="accent4">
              <a:lumMod val="20000"/>
              <a:lumOff val="80000"/>
            </a:schemeClr>
          </a:solidFill>
        </p:spPr>
        <p:txBody>
          <a:bodyPr wrap="none" rtlCol="0">
            <a:spAutoFit/>
          </a:bodyPr>
          <a:lstStyle/>
          <a:p>
            <a:r>
              <a:rPr lang="en-US" sz="1600" dirty="0"/>
              <a:t>2 s</a:t>
            </a:r>
          </a:p>
        </p:txBody>
      </p:sp>
      <p:sp>
        <p:nvSpPr>
          <p:cNvPr id="150" name="Rectangle 149">
            <a:extLst>
              <a:ext uri="{FF2B5EF4-FFF2-40B4-BE49-F238E27FC236}">
                <a16:creationId xmlns:a16="http://schemas.microsoft.com/office/drawing/2014/main" id="{ECEF2AE6-49FE-5C47-BA00-23775956A856}"/>
              </a:ext>
            </a:extLst>
          </p:cNvPr>
          <p:cNvSpPr/>
          <p:nvPr/>
        </p:nvSpPr>
        <p:spPr>
          <a:xfrm>
            <a:off x="4136531" y="4480389"/>
            <a:ext cx="1052330" cy="5117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LASER</a:t>
            </a:r>
          </a:p>
        </p:txBody>
      </p:sp>
      <p:grpSp>
        <p:nvGrpSpPr>
          <p:cNvPr id="151" name="Group 150">
            <a:extLst>
              <a:ext uri="{FF2B5EF4-FFF2-40B4-BE49-F238E27FC236}">
                <a16:creationId xmlns:a16="http://schemas.microsoft.com/office/drawing/2014/main" id="{87B1F29B-F1BA-BF46-AF59-6DE8FC8B8016}"/>
              </a:ext>
            </a:extLst>
          </p:cNvPr>
          <p:cNvGrpSpPr>
            <a:grpSpLocks noChangeAspect="1"/>
          </p:cNvGrpSpPr>
          <p:nvPr/>
        </p:nvGrpSpPr>
        <p:grpSpPr>
          <a:xfrm rot="1687405">
            <a:off x="5231807" y="4243803"/>
            <a:ext cx="1280160" cy="844398"/>
            <a:chOff x="2355766" y="1320193"/>
            <a:chExt cx="1236846" cy="801384"/>
          </a:xfrm>
        </p:grpSpPr>
        <p:pic>
          <p:nvPicPr>
            <p:cNvPr id="152" name="Picture 151">
              <a:extLst>
                <a:ext uri="{FF2B5EF4-FFF2-40B4-BE49-F238E27FC236}">
                  <a16:creationId xmlns:a16="http://schemas.microsoft.com/office/drawing/2014/main" id="{B9F7F839-5E16-4A41-8258-39B7B0C259F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609922" y="1320193"/>
              <a:ext cx="982690" cy="801384"/>
            </a:xfrm>
            <a:prstGeom prst="rect">
              <a:avLst/>
            </a:prstGeom>
          </p:spPr>
        </p:pic>
        <p:sp>
          <p:nvSpPr>
            <p:cNvPr id="153" name="Rectangle 152">
              <a:extLst>
                <a:ext uri="{FF2B5EF4-FFF2-40B4-BE49-F238E27FC236}">
                  <a16:creationId xmlns:a16="http://schemas.microsoft.com/office/drawing/2014/main" id="{604B87A9-957D-CE4A-B53D-76BFD9F1C789}"/>
                </a:ext>
              </a:extLst>
            </p:cNvPr>
            <p:cNvSpPr/>
            <p:nvPr/>
          </p:nvSpPr>
          <p:spPr>
            <a:xfrm rot="20279254">
              <a:off x="2355766" y="1359268"/>
              <a:ext cx="826072" cy="929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154" name="TextBox 153">
            <a:extLst>
              <a:ext uri="{FF2B5EF4-FFF2-40B4-BE49-F238E27FC236}">
                <a16:creationId xmlns:a16="http://schemas.microsoft.com/office/drawing/2014/main" id="{D341B30F-4ABA-D543-B3FC-CA30B3EF8075}"/>
              </a:ext>
            </a:extLst>
          </p:cNvPr>
          <p:cNvSpPr txBox="1"/>
          <p:nvPr/>
        </p:nvSpPr>
        <p:spPr>
          <a:xfrm>
            <a:off x="215394" y="5672741"/>
            <a:ext cx="1476430" cy="707886"/>
          </a:xfrm>
          <a:prstGeom prst="rect">
            <a:avLst/>
          </a:prstGeom>
          <a:solidFill>
            <a:schemeClr val="tx1"/>
          </a:solidFill>
        </p:spPr>
        <p:txBody>
          <a:bodyPr wrap="none" rtlCol="0">
            <a:spAutoFit/>
          </a:bodyPr>
          <a:lstStyle/>
          <a:p>
            <a:pPr algn="ctr"/>
            <a:r>
              <a:rPr lang="en-US" sz="2000" dirty="0" err="1">
                <a:solidFill>
                  <a:schemeClr val="bg1"/>
                </a:solidFill>
              </a:rPr>
              <a:t>Modelocked</a:t>
            </a:r>
            <a:endParaRPr lang="en-US" sz="2000" dirty="0">
              <a:solidFill>
                <a:schemeClr val="bg1"/>
              </a:solidFill>
            </a:endParaRPr>
          </a:p>
          <a:p>
            <a:pPr algn="ctr"/>
            <a:r>
              <a:rPr lang="en-US" sz="2000" dirty="0">
                <a:solidFill>
                  <a:schemeClr val="bg1"/>
                </a:solidFill>
              </a:rPr>
              <a:t>laser</a:t>
            </a:r>
          </a:p>
        </p:txBody>
      </p:sp>
      <p:cxnSp>
        <p:nvCxnSpPr>
          <p:cNvPr id="155" name="Elbow Connector 154">
            <a:extLst>
              <a:ext uri="{FF2B5EF4-FFF2-40B4-BE49-F238E27FC236}">
                <a16:creationId xmlns:a16="http://schemas.microsoft.com/office/drawing/2014/main" id="{A6E65894-C387-CD4A-B0C8-144DB4B95E65}"/>
              </a:ext>
            </a:extLst>
          </p:cNvPr>
          <p:cNvCxnSpPr>
            <a:cxnSpLocks/>
            <a:endCxn id="154" idx="0"/>
          </p:cNvCxnSpPr>
          <p:nvPr/>
        </p:nvCxnSpPr>
        <p:spPr>
          <a:xfrm rot="10800000" flipV="1">
            <a:off x="953609" y="5196705"/>
            <a:ext cx="1347292" cy="476036"/>
          </a:xfrm>
          <a:prstGeom prst="bentConnector2">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56" name="Right Arrow 155">
            <a:extLst>
              <a:ext uri="{FF2B5EF4-FFF2-40B4-BE49-F238E27FC236}">
                <a16:creationId xmlns:a16="http://schemas.microsoft.com/office/drawing/2014/main" id="{F8409E10-4345-DD48-A31B-E06EB61A88CF}"/>
              </a:ext>
            </a:extLst>
          </p:cNvPr>
          <p:cNvSpPr/>
          <p:nvPr/>
        </p:nvSpPr>
        <p:spPr>
          <a:xfrm>
            <a:off x="1691918" y="5891615"/>
            <a:ext cx="245446" cy="270138"/>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TextBox 156">
            <a:extLst>
              <a:ext uri="{FF2B5EF4-FFF2-40B4-BE49-F238E27FC236}">
                <a16:creationId xmlns:a16="http://schemas.microsoft.com/office/drawing/2014/main" id="{3BCC1933-7157-744C-BC5C-E234237CFC0F}"/>
              </a:ext>
            </a:extLst>
          </p:cNvPr>
          <p:cNvSpPr txBox="1"/>
          <p:nvPr/>
        </p:nvSpPr>
        <p:spPr>
          <a:xfrm>
            <a:off x="7792050" y="3220384"/>
            <a:ext cx="619080" cy="369332"/>
          </a:xfrm>
          <a:prstGeom prst="rect">
            <a:avLst/>
          </a:prstGeom>
          <a:noFill/>
        </p:spPr>
        <p:txBody>
          <a:bodyPr wrap="none" rtlCol="0">
            <a:spAutoFit/>
          </a:bodyPr>
          <a:lstStyle/>
          <a:p>
            <a:r>
              <a:rPr lang="en-US" b="1" dirty="0">
                <a:solidFill>
                  <a:srgbClr val="0070C0"/>
                </a:solidFill>
              </a:rPr>
              <a:t>N= 1</a:t>
            </a:r>
            <a:endParaRPr lang="en-US" b="1" baseline="30000" dirty="0">
              <a:solidFill>
                <a:srgbClr val="0070C0"/>
              </a:solidFill>
            </a:endParaRPr>
          </a:p>
        </p:txBody>
      </p:sp>
      <p:sp>
        <p:nvSpPr>
          <p:cNvPr id="158" name="TextBox 157">
            <a:extLst>
              <a:ext uri="{FF2B5EF4-FFF2-40B4-BE49-F238E27FC236}">
                <a16:creationId xmlns:a16="http://schemas.microsoft.com/office/drawing/2014/main" id="{6B6DCC8A-5559-E147-B022-D8181BEADC9D}"/>
              </a:ext>
            </a:extLst>
          </p:cNvPr>
          <p:cNvSpPr txBox="1"/>
          <p:nvPr/>
        </p:nvSpPr>
        <p:spPr>
          <a:xfrm>
            <a:off x="6848395" y="1271493"/>
            <a:ext cx="301686" cy="369332"/>
          </a:xfrm>
          <a:prstGeom prst="rect">
            <a:avLst/>
          </a:prstGeom>
          <a:noFill/>
        </p:spPr>
        <p:txBody>
          <a:bodyPr wrap="none" rtlCol="0">
            <a:spAutoFit/>
          </a:bodyPr>
          <a:lstStyle/>
          <a:p>
            <a:r>
              <a:rPr lang="en-US" dirty="0">
                <a:solidFill>
                  <a:schemeClr val="accent5"/>
                </a:solidFill>
              </a:rPr>
              <a:t>1</a:t>
            </a:r>
          </a:p>
        </p:txBody>
      </p:sp>
      <p:sp>
        <p:nvSpPr>
          <p:cNvPr id="159" name="TextBox 158">
            <a:extLst>
              <a:ext uri="{FF2B5EF4-FFF2-40B4-BE49-F238E27FC236}">
                <a16:creationId xmlns:a16="http://schemas.microsoft.com/office/drawing/2014/main" id="{E116BF3A-4A99-7041-A086-51B98A064C75}"/>
              </a:ext>
            </a:extLst>
          </p:cNvPr>
          <p:cNvSpPr txBox="1"/>
          <p:nvPr/>
        </p:nvSpPr>
        <p:spPr>
          <a:xfrm>
            <a:off x="160128" y="888136"/>
            <a:ext cx="4553277" cy="2246769"/>
          </a:xfrm>
          <a:prstGeom prst="rect">
            <a:avLst/>
          </a:prstGeom>
          <a:noFill/>
        </p:spPr>
        <p:txBody>
          <a:bodyPr wrap="square" rtlCol="0">
            <a:spAutoFit/>
          </a:bodyPr>
          <a:lstStyle/>
          <a:p>
            <a:pPr marL="457200" indent="-457200">
              <a:buAutoNum type="arabicParenR"/>
            </a:pPr>
            <a:r>
              <a:rPr lang="en-US" sz="2000" dirty="0"/>
              <a:t>The comb is stabilized to interleaved Yb clocks</a:t>
            </a:r>
          </a:p>
          <a:p>
            <a:pPr marL="457200" indent="-457200">
              <a:buAutoNum type="arabicParenR"/>
            </a:pPr>
            <a:r>
              <a:rPr lang="en-US" sz="2000" dirty="0"/>
              <a:t>Al+ laser is locked to the comb</a:t>
            </a:r>
          </a:p>
          <a:p>
            <a:pPr marL="457200" indent="-457200">
              <a:buAutoNum type="arabicParenR"/>
            </a:pPr>
            <a:r>
              <a:rPr lang="en-US" sz="2000" dirty="0"/>
              <a:t>The Al clock is probed synchronously over multiple Yb/Yb clock cycles.</a:t>
            </a:r>
          </a:p>
          <a:p>
            <a:pPr algn="ctr"/>
            <a:r>
              <a:rPr lang="en-US" sz="2000" b="1" dirty="0"/>
              <a:t>We can extend the Al probe time to multiple seconds!</a:t>
            </a:r>
          </a:p>
        </p:txBody>
      </p:sp>
    </p:spTree>
    <p:extLst>
      <p:ext uri="{BB962C8B-B14F-4D97-AF65-F5344CB8AC3E}">
        <p14:creationId xmlns:p14="http://schemas.microsoft.com/office/powerpoint/2010/main" val="2006161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9BB0847C-44BD-BE1A-96C6-302E0241C45C}"/>
              </a:ext>
            </a:extLst>
          </p:cNvPr>
          <p:cNvSpPr/>
          <p:nvPr/>
        </p:nvSpPr>
        <p:spPr>
          <a:xfrm>
            <a:off x="0" y="1"/>
            <a:ext cx="9144000" cy="58521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Calibri" panose="020F0502020204030204" pitchFamily="34" charset="0"/>
                <a:cs typeface="Calibri" panose="020F0502020204030204" pitchFamily="34" charset="0"/>
              </a:rPr>
              <a:t>Improved clock measurement resolution </a:t>
            </a:r>
          </a:p>
        </p:txBody>
      </p:sp>
      <p:pic>
        <p:nvPicPr>
          <p:cNvPr id="4" name="Picture 3">
            <a:extLst>
              <a:ext uri="{FF2B5EF4-FFF2-40B4-BE49-F238E27FC236}">
                <a16:creationId xmlns:a16="http://schemas.microsoft.com/office/drawing/2014/main" id="{65A2B8CD-2331-C64C-F20F-2101B982A17E}"/>
              </a:ext>
            </a:extLst>
          </p:cNvPr>
          <p:cNvPicPr>
            <a:picLocks noChangeAspect="1"/>
          </p:cNvPicPr>
          <p:nvPr/>
        </p:nvPicPr>
        <p:blipFill>
          <a:blip r:embed="rId2"/>
          <a:stretch>
            <a:fillRect/>
          </a:stretch>
        </p:blipFill>
        <p:spPr>
          <a:xfrm>
            <a:off x="-114177" y="903646"/>
            <a:ext cx="8147008" cy="5588769"/>
          </a:xfrm>
          <a:prstGeom prst="rect">
            <a:avLst/>
          </a:prstGeom>
        </p:spPr>
      </p:pic>
      <p:sp>
        <p:nvSpPr>
          <p:cNvPr id="6" name="TextBox 5">
            <a:extLst>
              <a:ext uri="{FF2B5EF4-FFF2-40B4-BE49-F238E27FC236}">
                <a16:creationId xmlns:a16="http://schemas.microsoft.com/office/drawing/2014/main" id="{87709DF9-1954-BA59-9074-D65A01A8CC71}"/>
              </a:ext>
            </a:extLst>
          </p:cNvPr>
          <p:cNvSpPr txBox="1"/>
          <p:nvPr/>
        </p:nvSpPr>
        <p:spPr>
          <a:xfrm rot="1269441">
            <a:off x="2275499" y="1562660"/>
            <a:ext cx="2317697" cy="369332"/>
          </a:xfrm>
          <a:prstGeom prst="rect">
            <a:avLst/>
          </a:prstGeom>
          <a:noFill/>
        </p:spPr>
        <p:txBody>
          <a:bodyPr wrap="square" rtlCol="0">
            <a:spAutoFit/>
          </a:bodyPr>
          <a:lstStyle/>
          <a:p>
            <a:r>
              <a:rPr lang="en-US" dirty="0">
                <a:solidFill>
                  <a:schemeClr val="accent2">
                    <a:lumMod val="75000"/>
                  </a:schemeClr>
                </a:solidFill>
              </a:rPr>
              <a:t>Al</a:t>
            </a:r>
            <a:r>
              <a:rPr lang="en-US" baseline="30000" dirty="0">
                <a:solidFill>
                  <a:schemeClr val="accent2">
                    <a:lumMod val="75000"/>
                  </a:schemeClr>
                </a:solidFill>
              </a:rPr>
              <a:t>+</a:t>
            </a:r>
            <a:r>
              <a:rPr lang="en-US" dirty="0">
                <a:solidFill>
                  <a:schemeClr val="accent2">
                    <a:lumMod val="75000"/>
                  </a:schemeClr>
                </a:solidFill>
              </a:rPr>
              <a:t> probe time 150 </a:t>
            </a:r>
            <a:r>
              <a:rPr lang="en-US" dirty="0" err="1">
                <a:solidFill>
                  <a:schemeClr val="accent2">
                    <a:lumMod val="75000"/>
                  </a:schemeClr>
                </a:solidFill>
              </a:rPr>
              <a:t>ms</a:t>
            </a:r>
            <a:endParaRPr lang="en-US" dirty="0">
              <a:solidFill>
                <a:schemeClr val="accent2">
                  <a:lumMod val="75000"/>
                </a:schemeClr>
              </a:solidFill>
            </a:endParaRPr>
          </a:p>
        </p:txBody>
      </p:sp>
      <p:sp>
        <p:nvSpPr>
          <p:cNvPr id="7" name="TextBox 6">
            <a:extLst>
              <a:ext uri="{FF2B5EF4-FFF2-40B4-BE49-F238E27FC236}">
                <a16:creationId xmlns:a16="http://schemas.microsoft.com/office/drawing/2014/main" id="{A193C686-5337-EA52-B05A-46FCB78DD155}"/>
              </a:ext>
            </a:extLst>
          </p:cNvPr>
          <p:cNvSpPr txBox="1"/>
          <p:nvPr/>
        </p:nvSpPr>
        <p:spPr>
          <a:xfrm rot="1348125">
            <a:off x="1626509" y="2744475"/>
            <a:ext cx="3130686" cy="369332"/>
          </a:xfrm>
          <a:prstGeom prst="rect">
            <a:avLst/>
          </a:prstGeom>
          <a:noFill/>
        </p:spPr>
        <p:txBody>
          <a:bodyPr wrap="square" rtlCol="0">
            <a:spAutoFit/>
          </a:bodyPr>
          <a:lstStyle/>
          <a:p>
            <a:r>
              <a:rPr lang="en-US" dirty="0">
                <a:solidFill>
                  <a:schemeClr val="accent1">
                    <a:lumMod val="75000"/>
                  </a:schemeClr>
                </a:solidFill>
              </a:rPr>
              <a:t>Diff. spec. Al</a:t>
            </a:r>
            <a:r>
              <a:rPr lang="en-US" baseline="30000" dirty="0">
                <a:solidFill>
                  <a:schemeClr val="accent1">
                    <a:lumMod val="75000"/>
                  </a:schemeClr>
                </a:solidFill>
              </a:rPr>
              <a:t>+</a:t>
            </a:r>
            <a:r>
              <a:rPr lang="en-US" dirty="0">
                <a:solidFill>
                  <a:schemeClr val="accent1">
                    <a:lumMod val="75000"/>
                  </a:schemeClr>
                </a:solidFill>
              </a:rPr>
              <a:t> probe time 1.7 s</a:t>
            </a:r>
          </a:p>
        </p:txBody>
      </p:sp>
      <p:grpSp>
        <p:nvGrpSpPr>
          <p:cNvPr id="30" name="Group 29">
            <a:extLst>
              <a:ext uri="{FF2B5EF4-FFF2-40B4-BE49-F238E27FC236}">
                <a16:creationId xmlns:a16="http://schemas.microsoft.com/office/drawing/2014/main" id="{9BD0217C-795F-C6FC-96B7-75EB77A172EE}"/>
              </a:ext>
            </a:extLst>
          </p:cNvPr>
          <p:cNvGrpSpPr/>
          <p:nvPr/>
        </p:nvGrpSpPr>
        <p:grpSpPr>
          <a:xfrm>
            <a:off x="7141580" y="3582284"/>
            <a:ext cx="1898248" cy="1200329"/>
            <a:chOff x="7141580" y="3582284"/>
            <a:chExt cx="1898248" cy="1200329"/>
          </a:xfrm>
        </p:grpSpPr>
        <p:sp>
          <p:nvSpPr>
            <p:cNvPr id="27" name="TextBox 26">
              <a:extLst>
                <a:ext uri="{FF2B5EF4-FFF2-40B4-BE49-F238E27FC236}">
                  <a16:creationId xmlns:a16="http://schemas.microsoft.com/office/drawing/2014/main" id="{36A7C6EB-87C0-2A31-439F-D3501476CB40}"/>
                </a:ext>
              </a:extLst>
            </p:cNvPr>
            <p:cNvSpPr txBox="1"/>
            <p:nvPr/>
          </p:nvSpPr>
          <p:spPr>
            <a:xfrm>
              <a:off x="7592994" y="3582284"/>
              <a:ext cx="1446834" cy="1200329"/>
            </a:xfrm>
            <a:prstGeom prst="rect">
              <a:avLst/>
            </a:prstGeom>
            <a:solidFill>
              <a:schemeClr val="accent4"/>
            </a:solidFill>
          </p:spPr>
          <p:txBody>
            <a:bodyPr wrap="square" rtlCol="0">
              <a:spAutoFit/>
            </a:bodyPr>
            <a:lstStyle/>
            <a:p>
              <a:r>
                <a:rPr lang="en-US" dirty="0"/>
                <a:t>Clocks were not run in high accuracy mode.</a:t>
              </a:r>
            </a:p>
          </p:txBody>
        </p:sp>
        <p:cxnSp>
          <p:nvCxnSpPr>
            <p:cNvPr id="29" name="Straight Arrow Connector 28">
              <a:extLst>
                <a:ext uri="{FF2B5EF4-FFF2-40B4-BE49-F238E27FC236}">
                  <a16:creationId xmlns:a16="http://schemas.microsoft.com/office/drawing/2014/main" id="{28A49272-06DD-90DF-0541-6DA1E1A841C3}"/>
                </a:ext>
              </a:extLst>
            </p:cNvPr>
            <p:cNvCxnSpPr/>
            <p:nvPr/>
          </p:nvCxnSpPr>
          <p:spPr>
            <a:xfrm flipH="1">
              <a:off x="7141580" y="4097438"/>
              <a:ext cx="451414" cy="0"/>
            </a:xfrm>
            <a:prstGeom prst="straightConnector1">
              <a:avLst/>
            </a:prstGeom>
            <a:ln w="3810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0148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E489245E-B820-117E-994C-948ADCACEFF4}"/>
              </a:ext>
            </a:extLst>
          </p:cNvPr>
          <p:cNvGrpSpPr/>
          <p:nvPr/>
        </p:nvGrpSpPr>
        <p:grpSpPr>
          <a:xfrm>
            <a:off x="907076" y="936482"/>
            <a:ext cx="6945805" cy="5692330"/>
            <a:chOff x="2100136" y="1437360"/>
            <a:chExt cx="4795897" cy="3981315"/>
          </a:xfrm>
        </p:grpSpPr>
        <p:pic>
          <p:nvPicPr>
            <p:cNvPr id="4" name="Picture 3">
              <a:extLst>
                <a:ext uri="{FF2B5EF4-FFF2-40B4-BE49-F238E27FC236}">
                  <a16:creationId xmlns:a16="http://schemas.microsoft.com/office/drawing/2014/main" id="{26609500-F1DD-27A0-D153-446A9E535B8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b="-39"/>
            <a:stretch/>
          </p:blipFill>
          <p:spPr>
            <a:xfrm>
              <a:off x="2643682" y="1727234"/>
              <a:ext cx="4252351" cy="3403532"/>
            </a:xfrm>
            <a:prstGeom prst="rect">
              <a:avLst/>
            </a:prstGeom>
          </p:spPr>
        </p:pic>
        <p:sp>
          <p:nvSpPr>
            <p:cNvPr id="5" name="TextBox 4">
              <a:extLst>
                <a:ext uri="{FF2B5EF4-FFF2-40B4-BE49-F238E27FC236}">
                  <a16:creationId xmlns:a16="http://schemas.microsoft.com/office/drawing/2014/main" id="{49435E39-CE7F-DA34-3924-91B8016F82F8}"/>
                </a:ext>
              </a:extLst>
            </p:cNvPr>
            <p:cNvSpPr txBox="1"/>
            <p:nvPr/>
          </p:nvSpPr>
          <p:spPr>
            <a:xfrm>
              <a:off x="2984509" y="4922889"/>
              <a:ext cx="687139" cy="307777"/>
            </a:xfrm>
            <a:prstGeom prst="rect">
              <a:avLst/>
            </a:prstGeom>
            <a:solidFill>
              <a:schemeClr val="bg1"/>
            </a:solidFill>
          </p:spPr>
          <p:txBody>
            <a:bodyPr wrap="square" rtlCol="0">
              <a:spAutoFit/>
            </a:bodyPr>
            <a:lstStyle/>
            <a:p>
              <a:pPr algn="ctr"/>
              <a:r>
                <a:rPr lang="en-US" sz="1400" dirty="0"/>
                <a:t>2008</a:t>
              </a:r>
            </a:p>
          </p:txBody>
        </p:sp>
        <p:sp>
          <p:nvSpPr>
            <p:cNvPr id="6" name="TextBox 5">
              <a:extLst>
                <a:ext uri="{FF2B5EF4-FFF2-40B4-BE49-F238E27FC236}">
                  <a16:creationId xmlns:a16="http://schemas.microsoft.com/office/drawing/2014/main" id="{2923ACB2-3FC5-3617-20D9-F4726273AEDE}"/>
                </a:ext>
              </a:extLst>
            </p:cNvPr>
            <p:cNvSpPr txBox="1"/>
            <p:nvPr/>
          </p:nvSpPr>
          <p:spPr>
            <a:xfrm>
              <a:off x="3511709" y="4930206"/>
              <a:ext cx="687139" cy="307777"/>
            </a:xfrm>
            <a:prstGeom prst="rect">
              <a:avLst/>
            </a:prstGeom>
            <a:solidFill>
              <a:schemeClr val="bg1"/>
            </a:solidFill>
          </p:spPr>
          <p:txBody>
            <a:bodyPr wrap="square" rtlCol="0">
              <a:spAutoFit/>
            </a:bodyPr>
            <a:lstStyle/>
            <a:p>
              <a:pPr algn="ctr"/>
              <a:r>
                <a:rPr lang="en-US" sz="1400" dirty="0"/>
                <a:t>2010</a:t>
              </a:r>
            </a:p>
          </p:txBody>
        </p:sp>
        <p:sp>
          <p:nvSpPr>
            <p:cNvPr id="7" name="TextBox 6">
              <a:extLst>
                <a:ext uri="{FF2B5EF4-FFF2-40B4-BE49-F238E27FC236}">
                  <a16:creationId xmlns:a16="http://schemas.microsoft.com/office/drawing/2014/main" id="{5BA930F0-6E8F-9811-9C13-6F48E13CD6DA}"/>
                </a:ext>
              </a:extLst>
            </p:cNvPr>
            <p:cNvSpPr txBox="1"/>
            <p:nvPr/>
          </p:nvSpPr>
          <p:spPr>
            <a:xfrm>
              <a:off x="5106581" y="4924473"/>
              <a:ext cx="687139" cy="307777"/>
            </a:xfrm>
            <a:prstGeom prst="rect">
              <a:avLst/>
            </a:prstGeom>
            <a:solidFill>
              <a:schemeClr val="bg1"/>
            </a:solidFill>
          </p:spPr>
          <p:txBody>
            <a:bodyPr wrap="square" rtlCol="0">
              <a:spAutoFit/>
            </a:bodyPr>
            <a:lstStyle/>
            <a:p>
              <a:pPr algn="ctr"/>
              <a:r>
                <a:rPr lang="en-US" sz="1400" dirty="0"/>
                <a:t>2016</a:t>
              </a:r>
            </a:p>
          </p:txBody>
        </p:sp>
        <p:sp>
          <p:nvSpPr>
            <p:cNvPr id="8" name="TextBox 7">
              <a:extLst>
                <a:ext uri="{FF2B5EF4-FFF2-40B4-BE49-F238E27FC236}">
                  <a16:creationId xmlns:a16="http://schemas.microsoft.com/office/drawing/2014/main" id="{FE4DD797-F740-E362-C5B0-935FB82A5375}"/>
                </a:ext>
              </a:extLst>
            </p:cNvPr>
            <p:cNvSpPr txBox="1"/>
            <p:nvPr/>
          </p:nvSpPr>
          <p:spPr>
            <a:xfrm>
              <a:off x="5630702" y="4924473"/>
              <a:ext cx="687139" cy="307777"/>
            </a:xfrm>
            <a:prstGeom prst="rect">
              <a:avLst/>
            </a:prstGeom>
            <a:solidFill>
              <a:schemeClr val="bg1"/>
            </a:solidFill>
          </p:spPr>
          <p:txBody>
            <a:bodyPr wrap="square" rtlCol="0">
              <a:spAutoFit/>
            </a:bodyPr>
            <a:lstStyle/>
            <a:p>
              <a:pPr algn="ctr"/>
              <a:r>
                <a:rPr lang="en-US" sz="1400" dirty="0"/>
                <a:t>2018</a:t>
              </a:r>
            </a:p>
          </p:txBody>
        </p:sp>
        <p:sp>
          <p:nvSpPr>
            <p:cNvPr id="9" name="TextBox 8">
              <a:extLst>
                <a:ext uri="{FF2B5EF4-FFF2-40B4-BE49-F238E27FC236}">
                  <a16:creationId xmlns:a16="http://schemas.microsoft.com/office/drawing/2014/main" id="{3FF3C3C3-5ECE-933A-DF55-017023161F86}"/>
                </a:ext>
              </a:extLst>
            </p:cNvPr>
            <p:cNvSpPr txBox="1"/>
            <p:nvPr/>
          </p:nvSpPr>
          <p:spPr>
            <a:xfrm>
              <a:off x="6181516" y="4924473"/>
              <a:ext cx="687139" cy="307777"/>
            </a:xfrm>
            <a:prstGeom prst="rect">
              <a:avLst/>
            </a:prstGeom>
            <a:solidFill>
              <a:schemeClr val="bg1"/>
            </a:solidFill>
          </p:spPr>
          <p:txBody>
            <a:bodyPr wrap="square" rtlCol="0">
              <a:spAutoFit/>
            </a:bodyPr>
            <a:lstStyle/>
            <a:p>
              <a:pPr algn="ctr"/>
              <a:r>
                <a:rPr lang="en-US" sz="1400" dirty="0"/>
                <a:t>2020</a:t>
              </a:r>
            </a:p>
          </p:txBody>
        </p:sp>
        <p:sp>
          <p:nvSpPr>
            <p:cNvPr id="10" name="TextBox 9">
              <a:extLst>
                <a:ext uri="{FF2B5EF4-FFF2-40B4-BE49-F238E27FC236}">
                  <a16:creationId xmlns:a16="http://schemas.microsoft.com/office/drawing/2014/main" id="{E48961E3-A1C3-37DA-0EAC-8EC0D09BE69F}"/>
                </a:ext>
              </a:extLst>
            </p:cNvPr>
            <p:cNvSpPr txBox="1"/>
            <p:nvPr/>
          </p:nvSpPr>
          <p:spPr>
            <a:xfrm>
              <a:off x="3751659" y="1437360"/>
              <a:ext cx="2520265" cy="279844"/>
            </a:xfrm>
            <a:prstGeom prst="rect">
              <a:avLst/>
            </a:prstGeom>
            <a:solidFill>
              <a:schemeClr val="bg1"/>
            </a:solidFill>
            <a:ln>
              <a:noFill/>
            </a:ln>
          </p:spPr>
          <p:txBody>
            <a:bodyPr wrap="square" rtlCol="0">
              <a:spAutoFit/>
            </a:bodyPr>
            <a:lstStyle/>
            <a:p>
              <a:r>
                <a:rPr lang="en-US" sz="2000" b="1" dirty="0"/>
                <a:t>Inter-species clock comparisons</a:t>
              </a:r>
            </a:p>
          </p:txBody>
        </p:sp>
        <p:sp>
          <p:nvSpPr>
            <p:cNvPr id="11" name="Rectangle 10">
              <a:extLst>
                <a:ext uri="{FF2B5EF4-FFF2-40B4-BE49-F238E27FC236}">
                  <a16:creationId xmlns:a16="http://schemas.microsoft.com/office/drawing/2014/main" id="{AA0030CA-3A6E-C1B5-DDEA-0D34EAA3CF2E}"/>
                </a:ext>
              </a:extLst>
            </p:cNvPr>
            <p:cNvSpPr/>
            <p:nvPr/>
          </p:nvSpPr>
          <p:spPr>
            <a:xfrm>
              <a:off x="2517864" y="1566880"/>
              <a:ext cx="470732" cy="34730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162892C-D256-2274-FBE0-0AE649F2D486}"/>
                </a:ext>
              </a:extLst>
            </p:cNvPr>
            <p:cNvSpPr txBox="1"/>
            <p:nvPr/>
          </p:nvSpPr>
          <p:spPr>
            <a:xfrm>
              <a:off x="2457019" y="3147225"/>
              <a:ext cx="568616" cy="400110"/>
            </a:xfrm>
            <a:prstGeom prst="rect">
              <a:avLst/>
            </a:prstGeom>
            <a:noFill/>
          </p:spPr>
          <p:txBody>
            <a:bodyPr wrap="square" lIns="0" rIns="0" rtlCol="0">
              <a:spAutoFit/>
            </a:bodyPr>
            <a:lstStyle/>
            <a:p>
              <a:pPr algn="ctr"/>
              <a:r>
                <a:rPr lang="en-US" sz="2000" dirty="0"/>
                <a:t>10</a:t>
              </a:r>
              <a:r>
                <a:rPr lang="en-US" sz="2000" baseline="30000" dirty="0"/>
                <a:t>-15</a:t>
              </a:r>
              <a:endParaRPr lang="en-US" sz="2000" dirty="0"/>
            </a:p>
          </p:txBody>
        </p:sp>
        <p:sp>
          <p:nvSpPr>
            <p:cNvPr id="13" name="TextBox 12">
              <a:extLst>
                <a:ext uri="{FF2B5EF4-FFF2-40B4-BE49-F238E27FC236}">
                  <a16:creationId xmlns:a16="http://schemas.microsoft.com/office/drawing/2014/main" id="{B6156520-59A9-81A8-511D-2139175DD0AB}"/>
                </a:ext>
              </a:extLst>
            </p:cNvPr>
            <p:cNvSpPr txBox="1"/>
            <p:nvPr/>
          </p:nvSpPr>
          <p:spPr>
            <a:xfrm>
              <a:off x="2468922" y="4685907"/>
              <a:ext cx="568616" cy="400110"/>
            </a:xfrm>
            <a:prstGeom prst="rect">
              <a:avLst/>
            </a:prstGeom>
            <a:noFill/>
          </p:spPr>
          <p:txBody>
            <a:bodyPr wrap="square" lIns="0" rIns="0" rtlCol="0">
              <a:spAutoFit/>
            </a:bodyPr>
            <a:lstStyle/>
            <a:p>
              <a:pPr algn="ctr"/>
              <a:r>
                <a:rPr lang="en-US" sz="2000" dirty="0"/>
                <a:t>10</a:t>
              </a:r>
              <a:r>
                <a:rPr lang="en-US" sz="2000" baseline="30000" dirty="0"/>
                <a:t>-16</a:t>
              </a:r>
              <a:endParaRPr lang="en-US" sz="2000" dirty="0"/>
            </a:p>
          </p:txBody>
        </p:sp>
        <p:sp>
          <p:nvSpPr>
            <p:cNvPr id="14" name="TextBox 13">
              <a:extLst>
                <a:ext uri="{FF2B5EF4-FFF2-40B4-BE49-F238E27FC236}">
                  <a16:creationId xmlns:a16="http://schemas.microsoft.com/office/drawing/2014/main" id="{49736B3F-6114-1D23-8A74-5098DBFBF2C8}"/>
                </a:ext>
              </a:extLst>
            </p:cNvPr>
            <p:cNvSpPr txBox="1"/>
            <p:nvPr/>
          </p:nvSpPr>
          <p:spPr>
            <a:xfrm>
              <a:off x="2457019" y="1624822"/>
              <a:ext cx="568616" cy="400110"/>
            </a:xfrm>
            <a:prstGeom prst="rect">
              <a:avLst/>
            </a:prstGeom>
            <a:noFill/>
          </p:spPr>
          <p:txBody>
            <a:bodyPr wrap="square" lIns="0" rIns="0" rtlCol="0">
              <a:spAutoFit/>
            </a:bodyPr>
            <a:lstStyle/>
            <a:p>
              <a:pPr algn="ctr"/>
              <a:r>
                <a:rPr lang="en-US" sz="2000" dirty="0"/>
                <a:t>10</a:t>
              </a:r>
              <a:r>
                <a:rPr lang="en-US" sz="2000" baseline="30000" dirty="0"/>
                <a:t>-14</a:t>
              </a:r>
              <a:endParaRPr lang="en-US" sz="2000" dirty="0"/>
            </a:p>
          </p:txBody>
        </p:sp>
        <p:sp>
          <p:nvSpPr>
            <p:cNvPr id="15" name="TextBox 14">
              <a:extLst>
                <a:ext uri="{FF2B5EF4-FFF2-40B4-BE49-F238E27FC236}">
                  <a16:creationId xmlns:a16="http://schemas.microsoft.com/office/drawing/2014/main" id="{D6549A95-178C-C3C2-002B-A30C28B5B34A}"/>
                </a:ext>
              </a:extLst>
            </p:cNvPr>
            <p:cNvSpPr txBox="1"/>
            <p:nvPr/>
          </p:nvSpPr>
          <p:spPr>
            <a:xfrm rot="16200000">
              <a:off x="1455554" y="2966590"/>
              <a:ext cx="1650433" cy="361270"/>
            </a:xfrm>
            <a:prstGeom prst="rect">
              <a:avLst/>
            </a:prstGeom>
            <a:solidFill>
              <a:schemeClr val="bg1"/>
            </a:solidFill>
          </p:spPr>
          <p:txBody>
            <a:bodyPr wrap="square" rtlCol="0">
              <a:spAutoFit/>
            </a:bodyPr>
            <a:lstStyle/>
            <a:p>
              <a:r>
                <a:rPr lang="en-US" sz="2800" dirty="0"/>
                <a:t>1-s precision</a:t>
              </a:r>
            </a:p>
          </p:txBody>
        </p:sp>
        <p:grpSp>
          <p:nvGrpSpPr>
            <p:cNvPr id="16" name="Group 15">
              <a:extLst>
                <a:ext uri="{FF2B5EF4-FFF2-40B4-BE49-F238E27FC236}">
                  <a16:creationId xmlns:a16="http://schemas.microsoft.com/office/drawing/2014/main" id="{D7201613-0A57-387B-E109-5235ED12B7B1}"/>
                </a:ext>
              </a:extLst>
            </p:cNvPr>
            <p:cNvGrpSpPr/>
            <p:nvPr/>
          </p:nvGrpSpPr>
          <p:grpSpPr>
            <a:xfrm>
              <a:off x="3686691" y="4266733"/>
              <a:ext cx="2169290" cy="452055"/>
              <a:chOff x="13978676" y="6063855"/>
              <a:chExt cx="2169290" cy="452055"/>
            </a:xfrm>
          </p:grpSpPr>
          <p:cxnSp>
            <p:nvCxnSpPr>
              <p:cNvPr id="17" name="Straight Arrow Connector 16">
                <a:extLst>
                  <a:ext uri="{FF2B5EF4-FFF2-40B4-BE49-F238E27FC236}">
                    <a16:creationId xmlns:a16="http://schemas.microsoft.com/office/drawing/2014/main" id="{13FCE03A-24FE-863D-38F7-4B0027E7E5B3}"/>
                  </a:ext>
                </a:extLst>
              </p:cNvPr>
              <p:cNvCxnSpPr>
                <a:cxnSpLocks/>
              </p:cNvCxnSpPr>
              <p:nvPr/>
            </p:nvCxnSpPr>
            <p:spPr>
              <a:xfrm>
                <a:off x="14043645" y="6289883"/>
                <a:ext cx="2104321" cy="0"/>
              </a:xfrm>
              <a:prstGeom prst="straightConnector1">
                <a:avLst/>
              </a:prstGeom>
              <a:ln w="76200">
                <a:solidFill>
                  <a:srgbClr val="D630FF"/>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F9483A0-33D8-7A0E-1D2D-6C14BE3C1152}"/>
                  </a:ext>
                </a:extLst>
              </p:cNvPr>
              <p:cNvSpPr txBox="1"/>
              <p:nvPr/>
            </p:nvSpPr>
            <p:spPr>
              <a:xfrm>
                <a:off x="13978676" y="6063855"/>
                <a:ext cx="1572428" cy="452055"/>
              </a:xfrm>
              <a:prstGeom prst="rect">
                <a:avLst/>
              </a:prstGeom>
              <a:solidFill>
                <a:srgbClr val="FFFF00"/>
              </a:solidFill>
            </p:spPr>
            <p:txBody>
              <a:bodyPr wrap="square" rtlCol="0">
                <a:spAutoFit/>
              </a:bodyPr>
              <a:lstStyle/>
              <a:p>
                <a:r>
                  <a:rPr lang="en-US" b="1" dirty="0">
                    <a:solidFill>
                      <a:srgbClr val="D630FF"/>
                    </a:solidFill>
                  </a:rPr>
                  <a:t>Record inter-species precision!</a:t>
                </a:r>
              </a:p>
            </p:txBody>
          </p:sp>
        </p:grpSp>
        <p:sp>
          <p:nvSpPr>
            <p:cNvPr id="19" name="TextBox 18">
              <a:extLst>
                <a:ext uri="{FF2B5EF4-FFF2-40B4-BE49-F238E27FC236}">
                  <a16:creationId xmlns:a16="http://schemas.microsoft.com/office/drawing/2014/main" id="{3994D866-AC75-4634-69AC-986828832ABB}"/>
                </a:ext>
              </a:extLst>
            </p:cNvPr>
            <p:cNvSpPr txBox="1"/>
            <p:nvPr/>
          </p:nvSpPr>
          <p:spPr>
            <a:xfrm>
              <a:off x="4571980" y="4924473"/>
              <a:ext cx="687139" cy="307777"/>
            </a:xfrm>
            <a:prstGeom prst="rect">
              <a:avLst/>
            </a:prstGeom>
            <a:solidFill>
              <a:schemeClr val="bg1"/>
            </a:solidFill>
          </p:spPr>
          <p:txBody>
            <a:bodyPr wrap="square" rtlCol="0">
              <a:spAutoFit/>
            </a:bodyPr>
            <a:lstStyle/>
            <a:p>
              <a:pPr algn="ctr"/>
              <a:r>
                <a:rPr lang="en-US" sz="1400" dirty="0"/>
                <a:t>2014</a:t>
              </a:r>
            </a:p>
          </p:txBody>
        </p:sp>
        <p:sp>
          <p:nvSpPr>
            <p:cNvPr id="20" name="TextBox 19">
              <a:extLst>
                <a:ext uri="{FF2B5EF4-FFF2-40B4-BE49-F238E27FC236}">
                  <a16:creationId xmlns:a16="http://schemas.microsoft.com/office/drawing/2014/main" id="{544C0D9E-AA2C-DBCE-076C-D9A73D625402}"/>
                </a:ext>
              </a:extLst>
            </p:cNvPr>
            <p:cNvSpPr txBox="1"/>
            <p:nvPr/>
          </p:nvSpPr>
          <p:spPr>
            <a:xfrm>
              <a:off x="4041576" y="4929842"/>
              <a:ext cx="687139" cy="307777"/>
            </a:xfrm>
            <a:prstGeom prst="rect">
              <a:avLst/>
            </a:prstGeom>
            <a:solidFill>
              <a:schemeClr val="bg1"/>
            </a:solidFill>
          </p:spPr>
          <p:txBody>
            <a:bodyPr wrap="square" rtlCol="0">
              <a:spAutoFit/>
            </a:bodyPr>
            <a:lstStyle/>
            <a:p>
              <a:pPr algn="ctr"/>
              <a:r>
                <a:rPr lang="en-US" sz="1400" dirty="0"/>
                <a:t>2012</a:t>
              </a:r>
            </a:p>
          </p:txBody>
        </p:sp>
        <p:sp>
          <p:nvSpPr>
            <p:cNvPr id="21" name="TextBox 20">
              <a:extLst>
                <a:ext uri="{FF2B5EF4-FFF2-40B4-BE49-F238E27FC236}">
                  <a16:creationId xmlns:a16="http://schemas.microsoft.com/office/drawing/2014/main" id="{BD587202-7047-FCDF-80E9-100FDE0D35E1}"/>
                </a:ext>
              </a:extLst>
            </p:cNvPr>
            <p:cNvSpPr txBox="1"/>
            <p:nvPr/>
          </p:nvSpPr>
          <p:spPr>
            <a:xfrm>
              <a:off x="4552739" y="5160358"/>
              <a:ext cx="555079" cy="258317"/>
            </a:xfrm>
            <a:prstGeom prst="rect">
              <a:avLst/>
            </a:prstGeom>
            <a:solidFill>
              <a:schemeClr val="bg1"/>
            </a:solidFill>
          </p:spPr>
          <p:txBody>
            <a:bodyPr wrap="square" lIns="0" tIns="0" rIns="0" bIns="0" rtlCol="0">
              <a:spAutoFit/>
            </a:bodyPr>
            <a:lstStyle/>
            <a:p>
              <a:pPr algn="ctr"/>
              <a:r>
                <a:rPr lang="en-US" sz="2400" dirty="0"/>
                <a:t>year</a:t>
              </a:r>
            </a:p>
          </p:txBody>
        </p:sp>
      </p:grpSp>
      <p:sp>
        <p:nvSpPr>
          <p:cNvPr id="24" name="Rectangle 23">
            <a:extLst>
              <a:ext uri="{FF2B5EF4-FFF2-40B4-BE49-F238E27FC236}">
                <a16:creationId xmlns:a16="http://schemas.microsoft.com/office/drawing/2014/main" id="{E5878BA8-4E1D-C0BF-40F3-54C12D1583D4}"/>
              </a:ext>
            </a:extLst>
          </p:cNvPr>
          <p:cNvSpPr/>
          <p:nvPr/>
        </p:nvSpPr>
        <p:spPr>
          <a:xfrm>
            <a:off x="0" y="1"/>
            <a:ext cx="9144000" cy="58521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Calibri" panose="020F0502020204030204" pitchFamily="34" charset="0"/>
                <a:cs typeface="Calibri" panose="020F0502020204030204" pitchFamily="34" charset="0"/>
              </a:rPr>
              <a:t>Comparison with previous results</a:t>
            </a:r>
          </a:p>
        </p:txBody>
      </p:sp>
    </p:spTree>
    <p:extLst>
      <p:ext uri="{BB962C8B-B14F-4D97-AF65-F5344CB8AC3E}">
        <p14:creationId xmlns:p14="http://schemas.microsoft.com/office/powerpoint/2010/main" val="86342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5047CFA-8C91-1E98-BCDF-015619A7096A}"/>
              </a:ext>
            </a:extLst>
          </p:cNvPr>
          <p:cNvPicPr>
            <a:picLocks noChangeAspect="1"/>
          </p:cNvPicPr>
          <p:nvPr/>
        </p:nvPicPr>
        <p:blipFill>
          <a:blip r:embed="rId2"/>
          <a:stretch>
            <a:fillRect/>
          </a:stretch>
        </p:blipFill>
        <p:spPr>
          <a:xfrm rot="5400000">
            <a:off x="-20255" y="1316093"/>
            <a:ext cx="5065506" cy="3799130"/>
          </a:xfrm>
          <a:prstGeom prst="rect">
            <a:avLst/>
          </a:prstGeom>
        </p:spPr>
      </p:pic>
      <p:sp>
        <p:nvSpPr>
          <p:cNvPr id="7" name="Cloud Callout 6">
            <a:extLst>
              <a:ext uri="{FF2B5EF4-FFF2-40B4-BE49-F238E27FC236}">
                <a16:creationId xmlns:a16="http://schemas.microsoft.com/office/drawing/2014/main" id="{7E26DE1F-62AD-D362-8AF5-58243AA4AF81}"/>
              </a:ext>
            </a:extLst>
          </p:cNvPr>
          <p:cNvSpPr/>
          <p:nvPr/>
        </p:nvSpPr>
        <p:spPr>
          <a:xfrm>
            <a:off x="4434555" y="988392"/>
            <a:ext cx="4096512" cy="2657856"/>
          </a:xfrm>
          <a:prstGeom prst="cloudCallou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75B234-3D2A-DCC0-F813-E3C22A91E46C}"/>
              </a:ext>
            </a:extLst>
          </p:cNvPr>
          <p:cNvSpPr txBox="1"/>
          <p:nvPr/>
        </p:nvSpPr>
        <p:spPr>
          <a:xfrm>
            <a:off x="4713635" y="1863416"/>
            <a:ext cx="3609550" cy="954107"/>
          </a:xfrm>
          <a:prstGeom prst="rect">
            <a:avLst/>
          </a:prstGeom>
          <a:noFill/>
        </p:spPr>
        <p:txBody>
          <a:bodyPr wrap="square" rtlCol="0">
            <a:spAutoFit/>
          </a:bodyPr>
          <a:lstStyle/>
          <a:p>
            <a:pPr algn="ctr"/>
            <a:r>
              <a:rPr lang="en-US" sz="2800" dirty="0"/>
              <a:t>What does this have to do with time?</a:t>
            </a:r>
          </a:p>
        </p:txBody>
      </p:sp>
    </p:spTree>
    <p:extLst>
      <p:ext uri="{BB962C8B-B14F-4D97-AF65-F5344CB8AC3E}">
        <p14:creationId xmlns:p14="http://schemas.microsoft.com/office/powerpoint/2010/main" val="438966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38412" y="714312"/>
            <a:ext cx="6659568" cy="64851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nvGrpSpPr>
          <p:cNvPr id="28" name="Group 27">
            <a:extLst>
              <a:ext uri="{FF2B5EF4-FFF2-40B4-BE49-F238E27FC236}">
                <a16:creationId xmlns:a16="http://schemas.microsoft.com/office/drawing/2014/main" id="{22E13519-7022-4639-8051-1E67CF5E288B}"/>
              </a:ext>
            </a:extLst>
          </p:cNvPr>
          <p:cNvGrpSpPr/>
          <p:nvPr/>
        </p:nvGrpSpPr>
        <p:grpSpPr>
          <a:xfrm>
            <a:off x="1876848" y="2171336"/>
            <a:ext cx="2505224" cy="557550"/>
            <a:chOff x="494026" y="2959193"/>
            <a:chExt cx="3630448" cy="557550"/>
          </a:xfrm>
        </p:grpSpPr>
        <p:sp>
          <p:nvSpPr>
            <p:cNvPr id="9" name="Freeform 4">
              <a:extLst>
                <a:ext uri="{FF2B5EF4-FFF2-40B4-BE49-F238E27FC236}">
                  <a16:creationId xmlns:a16="http://schemas.microsoft.com/office/drawing/2014/main" id="{200B1B3B-A217-4D34-966B-A52BD9FE2AB2}"/>
                </a:ext>
              </a:extLst>
            </p:cNvPr>
            <p:cNvSpPr>
              <a:spLocks/>
            </p:cNvSpPr>
            <p:nvPr/>
          </p:nvSpPr>
          <p:spPr bwMode="auto">
            <a:xfrm>
              <a:off x="1400844" y="2970312"/>
              <a:ext cx="908406" cy="530546"/>
            </a:xfrm>
            <a:custGeom>
              <a:avLst/>
              <a:gdLst>
                <a:gd name="T0" fmla="*/ 9 w 21600"/>
                <a:gd name="T1" fmla="*/ 151 h 21600"/>
                <a:gd name="T2" fmla="*/ 22 w 21600"/>
                <a:gd name="T3" fmla="*/ 127 h 21600"/>
                <a:gd name="T4" fmla="*/ 37 w 21600"/>
                <a:gd name="T5" fmla="*/ 104 h 21600"/>
                <a:gd name="T6" fmla="*/ 50 w 21600"/>
                <a:gd name="T7" fmla="*/ 81 h 21600"/>
                <a:gd name="T8" fmla="*/ 64 w 21600"/>
                <a:gd name="T9" fmla="*/ 61 h 21600"/>
                <a:gd name="T10" fmla="*/ 77 w 21600"/>
                <a:gd name="T11" fmla="*/ 44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2 w 21600"/>
                <a:gd name="T31" fmla="*/ 44 h 21600"/>
                <a:gd name="T32" fmla="*/ 226 w 21600"/>
                <a:gd name="T33" fmla="*/ 61 h 21600"/>
                <a:gd name="T34" fmla="*/ 239 w 21600"/>
                <a:gd name="T35" fmla="*/ 81 h 21600"/>
                <a:gd name="T36" fmla="*/ 253 w 21600"/>
                <a:gd name="T37" fmla="*/ 104 h 21600"/>
                <a:gd name="T38" fmla="*/ 266 w 21600"/>
                <a:gd name="T39" fmla="*/ 127 h 21600"/>
                <a:gd name="T40" fmla="*/ 279 w 21600"/>
                <a:gd name="T41" fmla="*/ 151 h 21600"/>
                <a:gd name="T42" fmla="*/ 293 w 21600"/>
                <a:gd name="T43" fmla="*/ 175 h 21600"/>
                <a:gd name="T44" fmla="*/ 306 w 21600"/>
                <a:gd name="T45" fmla="*/ 200 h 21600"/>
                <a:gd name="T46" fmla="*/ 320 w 21600"/>
                <a:gd name="T47" fmla="*/ 224 h 21600"/>
                <a:gd name="T48" fmla="*/ 333 w 21600"/>
                <a:gd name="T49" fmla="*/ 246 h 21600"/>
                <a:gd name="T50" fmla="*/ 347 w 21600"/>
                <a:gd name="T51" fmla="*/ 267 h 21600"/>
                <a:gd name="T52" fmla="*/ 360 w 21600"/>
                <a:gd name="T53" fmla="*/ 285 h 21600"/>
                <a:gd name="T54" fmla="*/ 374 w 21600"/>
                <a:gd name="T55" fmla="*/ 302 h 21600"/>
                <a:gd name="T56" fmla="*/ 388 w 21600"/>
                <a:gd name="T57" fmla="*/ 315 h 21600"/>
                <a:gd name="T58" fmla="*/ 401 w 21600"/>
                <a:gd name="T59" fmla="*/ 325 h 21600"/>
                <a:gd name="T60" fmla="*/ 415 w 21600"/>
                <a:gd name="T61" fmla="*/ 331 h 21600"/>
                <a:gd name="T62" fmla="*/ 428 w 21600"/>
                <a:gd name="T63" fmla="*/ 334 h 21600"/>
                <a:gd name="T64" fmla="*/ 442 w 21600"/>
                <a:gd name="T65" fmla="*/ 334 h 21600"/>
                <a:gd name="T66" fmla="*/ 455 w 21600"/>
                <a:gd name="T67" fmla="*/ 330 h 21600"/>
                <a:gd name="T68" fmla="*/ 468 w 21600"/>
                <a:gd name="T69" fmla="*/ 321 h 21600"/>
                <a:gd name="T70" fmla="*/ 482 w 21600"/>
                <a:gd name="T71" fmla="*/ 311 h 21600"/>
                <a:gd name="T72" fmla="*/ 495 w 21600"/>
                <a:gd name="T73" fmla="*/ 297 h 21600"/>
                <a:gd name="T74" fmla="*/ 509 w 21600"/>
                <a:gd name="T75" fmla="*/ 279 h 21600"/>
                <a:gd name="T76" fmla="*/ 522 w 21600"/>
                <a:gd name="T77" fmla="*/ 260 h 21600"/>
                <a:gd name="T78" fmla="*/ 535 w 21600"/>
                <a:gd name="T79" fmla="*/ 239 h 21600"/>
                <a:gd name="T80" fmla="*/ 550 w 21600"/>
                <a:gd name="T81" fmla="*/ 216 h 21600"/>
                <a:gd name="T82" fmla="*/ 563 w 21600"/>
                <a:gd name="T83" fmla="*/ 19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0" name="Freeform 5">
              <a:extLst>
                <a:ext uri="{FF2B5EF4-FFF2-40B4-BE49-F238E27FC236}">
                  <a16:creationId xmlns:a16="http://schemas.microsoft.com/office/drawing/2014/main" id="{3F2C2BA5-2F8E-4CBC-83B0-09F9CADF81E5}"/>
                </a:ext>
              </a:extLst>
            </p:cNvPr>
            <p:cNvSpPr>
              <a:spLocks/>
            </p:cNvSpPr>
            <p:nvPr/>
          </p:nvSpPr>
          <p:spPr bwMode="auto">
            <a:xfrm>
              <a:off x="494026" y="2959193"/>
              <a:ext cx="906818" cy="528957"/>
            </a:xfrm>
            <a:custGeom>
              <a:avLst/>
              <a:gdLst>
                <a:gd name="T0" fmla="*/ 9 w 21600"/>
                <a:gd name="T1" fmla="*/ 151 h 21600"/>
                <a:gd name="T2" fmla="*/ 22 w 21600"/>
                <a:gd name="T3" fmla="*/ 126 h 21600"/>
                <a:gd name="T4" fmla="*/ 36 w 21600"/>
                <a:gd name="T5" fmla="*/ 103 h 21600"/>
                <a:gd name="T6" fmla="*/ 50 w 21600"/>
                <a:gd name="T7" fmla="*/ 80 h 21600"/>
                <a:gd name="T8" fmla="*/ 64 w 21600"/>
                <a:gd name="T9" fmla="*/ 61 h 21600"/>
                <a:gd name="T10" fmla="*/ 77 w 21600"/>
                <a:gd name="T11" fmla="*/ 43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1 w 21600"/>
                <a:gd name="T31" fmla="*/ 43 h 21600"/>
                <a:gd name="T32" fmla="*/ 225 w 21600"/>
                <a:gd name="T33" fmla="*/ 61 h 21600"/>
                <a:gd name="T34" fmla="*/ 238 w 21600"/>
                <a:gd name="T35" fmla="*/ 80 h 21600"/>
                <a:gd name="T36" fmla="*/ 252 w 21600"/>
                <a:gd name="T37" fmla="*/ 103 h 21600"/>
                <a:gd name="T38" fmla="*/ 265 w 21600"/>
                <a:gd name="T39" fmla="*/ 126 h 21600"/>
                <a:gd name="T40" fmla="*/ 278 w 21600"/>
                <a:gd name="T41" fmla="*/ 151 h 21600"/>
                <a:gd name="T42" fmla="*/ 293 w 21600"/>
                <a:gd name="T43" fmla="*/ 175 h 21600"/>
                <a:gd name="T44" fmla="*/ 306 w 21600"/>
                <a:gd name="T45" fmla="*/ 199 h 21600"/>
                <a:gd name="T46" fmla="*/ 320 w 21600"/>
                <a:gd name="T47" fmla="*/ 223 h 21600"/>
                <a:gd name="T48" fmla="*/ 333 w 21600"/>
                <a:gd name="T49" fmla="*/ 245 h 21600"/>
                <a:gd name="T50" fmla="*/ 347 w 21600"/>
                <a:gd name="T51" fmla="*/ 267 h 21600"/>
                <a:gd name="T52" fmla="*/ 360 w 21600"/>
                <a:gd name="T53" fmla="*/ 285 h 21600"/>
                <a:gd name="T54" fmla="*/ 373 w 21600"/>
                <a:gd name="T55" fmla="*/ 301 h 21600"/>
                <a:gd name="T56" fmla="*/ 387 w 21600"/>
                <a:gd name="T57" fmla="*/ 314 h 21600"/>
                <a:gd name="T58" fmla="*/ 400 w 21600"/>
                <a:gd name="T59" fmla="*/ 324 h 21600"/>
                <a:gd name="T60" fmla="*/ 414 w 21600"/>
                <a:gd name="T61" fmla="*/ 330 h 21600"/>
                <a:gd name="T62" fmla="*/ 427 w 21600"/>
                <a:gd name="T63" fmla="*/ 333 h 21600"/>
                <a:gd name="T64" fmla="*/ 441 w 21600"/>
                <a:gd name="T65" fmla="*/ 333 h 21600"/>
                <a:gd name="T66" fmla="*/ 454 w 21600"/>
                <a:gd name="T67" fmla="*/ 329 h 21600"/>
                <a:gd name="T68" fmla="*/ 467 w 21600"/>
                <a:gd name="T69" fmla="*/ 320 h 21600"/>
                <a:gd name="T70" fmla="*/ 481 w 21600"/>
                <a:gd name="T71" fmla="*/ 310 h 21600"/>
                <a:gd name="T72" fmla="*/ 494 w 21600"/>
                <a:gd name="T73" fmla="*/ 296 h 21600"/>
                <a:gd name="T74" fmla="*/ 508 w 21600"/>
                <a:gd name="T75" fmla="*/ 278 h 21600"/>
                <a:gd name="T76" fmla="*/ 521 w 21600"/>
                <a:gd name="T77" fmla="*/ 259 h 21600"/>
                <a:gd name="T78" fmla="*/ 535 w 21600"/>
                <a:gd name="T79" fmla="*/ 239 h 21600"/>
                <a:gd name="T80" fmla="*/ 549 w 21600"/>
                <a:gd name="T81" fmla="*/ 216 h 21600"/>
                <a:gd name="T82" fmla="*/ 562 w 21600"/>
                <a:gd name="T83" fmla="*/ 19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1" name="Freeform 7">
              <a:extLst>
                <a:ext uri="{FF2B5EF4-FFF2-40B4-BE49-F238E27FC236}">
                  <a16:creationId xmlns:a16="http://schemas.microsoft.com/office/drawing/2014/main" id="{80DCE54F-9C28-4ECF-A430-809B074453D5}"/>
                </a:ext>
              </a:extLst>
            </p:cNvPr>
            <p:cNvSpPr>
              <a:spLocks/>
            </p:cNvSpPr>
            <p:nvPr/>
          </p:nvSpPr>
          <p:spPr bwMode="auto">
            <a:xfrm>
              <a:off x="3216068" y="2984637"/>
              <a:ext cx="908406" cy="532106"/>
            </a:xfrm>
            <a:custGeom>
              <a:avLst/>
              <a:gdLst>
                <a:gd name="T0" fmla="*/ 9 w 21600"/>
                <a:gd name="T1" fmla="*/ 151 h 21600"/>
                <a:gd name="T2" fmla="*/ 22 w 21600"/>
                <a:gd name="T3" fmla="*/ 127 h 21600"/>
                <a:gd name="T4" fmla="*/ 37 w 21600"/>
                <a:gd name="T5" fmla="*/ 104 h 21600"/>
                <a:gd name="T6" fmla="*/ 50 w 21600"/>
                <a:gd name="T7" fmla="*/ 81 h 21600"/>
                <a:gd name="T8" fmla="*/ 64 w 21600"/>
                <a:gd name="T9" fmla="*/ 61 h 21600"/>
                <a:gd name="T10" fmla="*/ 77 w 21600"/>
                <a:gd name="T11" fmla="*/ 44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2 w 21600"/>
                <a:gd name="T31" fmla="*/ 44 h 21600"/>
                <a:gd name="T32" fmla="*/ 226 w 21600"/>
                <a:gd name="T33" fmla="*/ 61 h 21600"/>
                <a:gd name="T34" fmla="*/ 239 w 21600"/>
                <a:gd name="T35" fmla="*/ 81 h 21600"/>
                <a:gd name="T36" fmla="*/ 253 w 21600"/>
                <a:gd name="T37" fmla="*/ 104 h 21600"/>
                <a:gd name="T38" fmla="*/ 266 w 21600"/>
                <a:gd name="T39" fmla="*/ 127 h 21600"/>
                <a:gd name="T40" fmla="*/ 279 w 21600"/>
                <a:gd name="T41" fmla="*/ 151 h 21600"/>
                <a:gd name="T42" fmla="*/ 293 w 21600"/>
                <a:gd name="T43" fmla="*/ 175 h 21600"/>
                <a:gd name="T44" fmla="*/ 306 w 21600"/>
                <a:gd name="T45" fmla="*/ 200 h 21600"/>
                <a:gd name="T46" fmla="*/ 320 w 21600"/>
                <a:gd name="T47" fmla="*/ 224 h 21600"/>
                <a:gd name="T48" fmla="*/ 333 w 21600"/>
                <a:gd name="T49" fmla="*/ 246 h 21600"/>
                <a:gd name="T50" fmla="*/ 347 w 21600"/>
                <a:gd name="T51" fmla="*/ 267 h 21600"/>
                <a:gd name="T52" fmla="*/ 360 w 21600"/>
                <a:gd name="T53" fmla="*/ 285 h 21600"/>
                <a:gd name="T54" fmla="*/ 374 w 21600"/>
                <a:gd name="T55" fmla="*/ 302 h 21600"/>
                <a:gd name="T56" fmla="*/ 388 w 21600"/>
                <a:gd name="T57" fmla="*/ 315 h 21600"/>
                <a:gd name="T58" fmla="*/ 401 w 21600"/>
                <a:gd name="T59" fmla="*/ 325 h 21600"/>
                <a:gd name="T60" fmla="*/ 415 w 21600"/>
                <a:gd name="T61" fmla="*/ 331 h 21600"/>
                <a:gd name="T62" fmla="*/ 428 w 21600"/>
                <a:gd name="T63" fmla="*/ 334 h 21600"/>
                <a:gd name="T64" fmla="*/ 442 w 21600"/>
                <a:gd name="T65" fmla="*/ 334 h 21600"/>
                <a:gd name="T66" fmla="*/ 455 w 21600"/>
                <a:gd name="T67" fmla="*/ 330 h 21600"/>
                <a:gd name="T68" fmla="*/ 468 w 21600"/>
                <a:gd name="T69" fmla="*/ 321 h 21600"/>
                <a:gd name="T70" fmla="*/ 482 w 21600"/>
                <a:gd name="T71" fmla="*/ 311 h 21600"/>
                <a:gd name="T72" fmla="*/ 495 w 21600"/>
                <a:gd name="T73" fmla="*/ 297 h 21600"/>
                <a:gd name="T74" fmla="*/ 509 w 21600"/>
                <a:gd name="T75" fmla="*/ 279 h 21600"/>
                <a:gd name="T76" fmla="*/ 522 w 21600"/>
                <a:gd name="T77" fmla="*/ 260 h 21600"/>
                <a:gd name="T78" fmla="*/ 535 w 21600"/>
                <a:gd name="T79" fmla="*/ 239 h 21600"/>
                <a:gd name="T80" fmla="*/ 550 w 21600"/>
                <a:gd name="T81" fmla="*/ 216 h 21600"/>
                <a:gd name="T82" fmla="*/ 563 w 21600"/>
                <a:gd name="T83" fmla="*/ 19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2" name="Freeform 8">
              <a:extLst>
                <a:ext uri="{FF2B5EF4-FFF2-40B4-BE49-F238E27FC236}">
                  <a16:creationId xmlns:a16="http://schemas.microsoft.com/office/drawing/2014/main" id="{273AE277-2A99-4B0B-AB26-7E0F28A37C62}"/>
                </a:ext>
              </a:extLst>
            </p:cNvPr>
            <p:cNvSpPr>
              <a:spLocks/>
            </p:cNvSpPr>
            <p:nvPr/>
          </p:nvSpPr>
          <p:spPr bwMode="auto">
            <a:xfrm>
              <a:off x="2309250" y="2975078"/>
              <a:ext cx="906818" cy="530513"/>
            </a:xfrm>
            <a:custGeom>
              <a:avLst/>
              <a:gdLst>
                <a:gd name="T0" fmla="*/ 9 w 21600"/>
                <a:gd name="T1" fmla="*/ 151 h 21600"/>
                <a:gd name="T2" fmla="*/ 22 w 21600"/>
                <a:gd name="T3" fmla="*/ 126 h 21600"/>
                <a:gd name="T4" fmla="*/ 36 w 21600"/>
                <a:gd name="T5" fmla="*/ 103 h 21600"/>
                <a:gd name="T6" fmla="*/ 50 w 21600"/>
                <a:gd name="T7" fmla="*/ 80 h 21600"/>
                <a:gd name="T8" fmla="*/ 64 w 21600"/>
                <a:gd name="T9" fmla="*/ 61 h 21600"/>
                <a:gd name="T10" fmla="*/ 77 w 21600"/>
                <a:gd name="T11" fmla="*/ 43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1 w 21600"/>
                <a:gd name="T31" fmla="*/ 43 h 21600"/>
                <a:gd name="T32" fmla="*/ 225 w 21600"/>
                <a:gd name="T33" fmla="*/ 61 h 21600"/>
                <a:gd name="T34" fmla="*/ 238 w 21600"/>
                <a:gd name="T35" fmla="*/ 80 h 21600"/>
                <a:gd name="T36" fmla="*/ 252 w 21600"/>
                <a:gd name="T37" fmla="*/ 103 h 21600"/>
                <a:gd name="T38" fmla="*/ 265 w 21600"/>
                <a:gd name="T39" fmla="*/ 126 h 21600"/>
                <a:gd name="T40" fmla="*/ 278 w 21600"/>
                <a:gd name="T41" fmla="*/ 151 h 21600"/>
                <a:gd name="T42" fmla="*/ 293 w 21600"/>
                <a:gd name="T43" fmla="*/ 175 h 21600"/>
                <a:gd name="T44" fmla="*/ 306 w 21600"/>
                <a:gd name="T45" fmla="*/ 199 h 21600"/>
                <a:gd name="T46" fmla="*/ 320 w 21600"/>
                <a:gd name="T47" fmla="*/ 223 h 21600"/>
                <a:gd name="T48" fmla="*/ 333 w 21600"/>
                <a:gd name="T49" fmla="*/ 245 h 21600"/>
                <a:gd name="T50" fmla="*/ 347 w 21600"/>
                <a:gd name="T51" fmla="*/ 267 h 21600"/>
                <a:gd name="T52" fmla="*/ 360 w 21600"/>
                <a:gd name="T53" fmla="*/ 285 h 21600"/>
                <a:gd name="T54" fmla="*/ 373 w 21600"/>
                <a:gd name="T55" fmla="*/ 301 h 21600"/>
                <a:gd name="T56" fmla="*/ 387 w 21600"/>
                <a:gd name="T57" fmla="*/ 314 h 21600"/>
                <a:gd name="T58" fmla="*/ 400 w 21600"/>
                <a:gd name="T59" fmla="*/ 324 h 21600"/>
                <a:gd name="T60" fmla="*/ 414 w 21600"/>
                <a:gd name="T61" fmla="*/ 330 h 21600"/>
                <a:gd name="T62" fmla="*/ 427 w 21600"/>
                <a:gd name="T63" fmla="*/ 333 h 21600"/>
                <a:gd name="T64" fmla="*/ 441 w 21600"/>
                <a:gd name="T65" fmla="*/ 333 h 21600"/>
                <a:gd name="T66" fmla="*/ 454 w 21600"/>
                <a:gd name="T67" fmla="*/ 329 h 21600"/>
                <a:gd name="T68" fmla="*/ 467 w 21600"/>
                <a:gd name="T69" fmla="*/ 320 h 21600"/>
                <a:gd name="T70" fmla="*/ 481 w 21600"/>
                <a:gd name="T71" fmla="*/ 310 h 21600"/>
                <a:gd name="T72" fmla="*/ 494 w 21600"/>
                <a:gd name="T73" fmla="*/ 296 h 21600"/>
                <a:gd name="T74" fmla="*/ 508 w 21600"/>
                <a:gd name="T75" fmla="*/ 278 h 21600"/>
                <a:gd name="T76" fmla="*/ 521 w 21600"/>
                <a:gd name="T77" fmla="*/ 259 h 21600"/>
                <a:gd name="T78" fmla="*/ 535 w 21600"/>
                <a:gd name="T79" fmla="*/ 239 h 21600"/>
                <a:gd name="T80" fmla="*/ 549 w 21600"/>
                <a:gd name="T81" fmla="*/ 216 h 21600"/>
                <a:gd name="T82" fmla="*/ 562 w 21600"/>
                <a:gd name="T83" fmla="*/ 19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cxnSp>
        <p:nvCxnSpPr>
          <p:cNvPr id="14" name="Straight Arrow Connector 13">
            <a:extLst>
              <a:ext uri="{FF2B5EF4-FFF2-40B4-BE49-F238E27FC236}">
                <a16:creationId xmlns:a16="http://schemas.microsoft.com/office/drawing/2014/main" id="{4CEB5056-E1E2-447E-9D5F-48572EA1C8B4}"/>
              </a:ext>
            </a:extLst>
          </p:cNvPr>
          <p:cNvCxnSpPr>
            <a:cxnSpLocks/>
          </p:cNvCxnSpPr>
          <p:nvPr/>
        </p:nvCxnSpPr>
        <p:spPr>
          <a:xfrm>
            <a:off x="4385139" y="2484605"/>
            <a:ext cx="11224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68B1C485-6AC1-4240-AFA3-8F0BE572E8DC}"/>
              </a:ext>
            </a:extLst>
          </p:cNvPr>
          <p:cNvGrpSpPr/>
          <p:nvPr/>
        </p:nvGrpSpPr>
        <p:grpSpPr>
          <a:xfrm>
            <a:off x="5652365" y="4057113"/>
            <a:ext cx="2678485" cy="1861965"/>
            <a:chOff x="879234" y="4472245"/>
            <a:chExt cx="2678485" cy="1861965"/>
          </a:xfrm>
        </p:grpSpPr>
        <p:grpSp>
          <p:nvGrpSpPr>
            <p:cNvPr id="29" name="Group 28">
              <a:extLst>
                <a:ext uri="{FF2B5EF4-FFF2-40B4-BE49-F238E27FC236}">
                  <a16:creationId xmlns:a16="http://schemas.microsoft.com/office/drawing/2014/main" id="{8235084B-2CB8-4EE8-A7F8-20EC35E0674D}"/>
                </a:ext>
              </a:extLst>
            </p:cNvPr>
            <p:cNvGrpSpPr>
              <a:grpSpLocks/>
            </p:cNvGrpSpPr>
            <p:nvPr/>
          </p:nvGrpSpPr>
          <p:grpSpPr bwMode="auto">
            <a:xfrm>
              <a:off x="1641219" y="5168741"/>
              <a:ext cx="1584631" cy="981889"/>
              <a:chOff x="0" y="0"/>
              <a:chExt cx="1623" cy="947"/>
            </a:xfrm>
          </p:grpSpPr>
          <p:sp>
            <p:nvSpPr>
              <p:cNvPr id="38" name="Freeform 30">
                <a:extLst>
                  <a:ext uri="{FF2B5EF4-FFF2-40B4-BE49-F238E27FC236}">
                    <a16:creationId xmlns:a16="http://schemas.microsoft.com/office/drawing/2014/main" id="{B0D6241B-B6C0-4A52-99FC-3323AD4F8C7B}"/>
                  </a:ext>
                </a:extLst>
              </p:cNvPr>
              <p:cNvSpPr>
                <a:spLocks/>
              </p:cNvSpPr>
              <p:nvPr/>
            </p:nvSpPr>
            <p:spPr bwMode="auto">
              <a:xfrm>
                <a:off x="0" y="0"/>
                <a:ext cx="814" cy="947"/>
              </a:xfrm>
              <a:custGeom>
                <a:avLst/>
                <a:gdLst>
                  <a:gd name="T0" fmla="*/ 0 w 21600"/>
                  <a:gd name="T1" fmla="*/ 11 h 21359"/>
                  <a:gd name="T2" fmla="*/ 365 w 21600"/>
                  <a:gd name="T3" fmla="*/ 39 h 21359"/>
                  <a:gd name="T4" fmla="*/ 814 w 21600"/>
                  <a:gd name="T5" fmla="*/ 957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rgbClr val="C0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39" name="Freeform 31">
                <a:extLst>
                  <a:ext uri="{FF2B5EF4-FFF2-40B4-BE49-F238E27FC236}">
                    <a16:creationId xmlns:a16="http://schemas.microsoft.com/office/drawing/2014/main" id="{9AD79D3C-0BDA-4500-B686-58D994EE2CD9}"/>
                  </a:ext>
                </a:extLst>
              </p:cNvPr>
              <p:cNvSpPr>
                <a:spLocks/>
              </p:cNvSpPr>
              <p:nvPr/>
            </p:nvSpPr>
            <p:spPr bwMode="auto">
              <a:xfrm flipH="1">
                <a:off x="808" y="0"/>
                <a:ext cx="815" cy="946"/>
              </a:xfrm>
              <a:custGeom>
                <a:avLst/>
                <a:gdLst>
                  <a:gd name="T0" fmla="*/ 0 w 21600"/>
                  <a:gd name="T1" fmla="*/ 11 h 21359"/>
                  <a:gd name="T2" fmla="*/ 365 w 21600"/>
                  <a:gd name="T3" fmla="*/ 39 h 21359"/>
                  <a:gd name="T4" fmla="*/ 815 w 21600"/>
                  <a:gd name="T5" fmla="*/ 956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rgbClr val="C0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grpSp>
          <p:nvGrpSpPr>
            <p:cNvPr id="30" name="Group 29">
              <a:extLst>
                <a:ext uri="{FF2B5EF4-FFF2-40B4-BE49-F238E27FC236}">
                  <a16:creationId xmlns:a16="http://schemas.microsoft.com/office/drawing/2014/main" id="{31721CDF-4147-4350-A59E-B71417637635}"/>
                </a:ext>
              </a:extLst>
            </p:cNvPr>
            <p:cNvGrpSpPr>
              <a:grpSpLocks/>
            </p:cNvGrpSpPr>
            <p:nvPr/>
          </p:nvGrpSpPr>
          <p:grpSpPr bwMode="auto">
            <a:xfrm>
              <a:off x="879234" y="4472245"/>
              <a:ext cx="2678485" cy="1825456"/>
              <a:chOff x="28" y="195"/>
              <a:chExt cx="2193" cy="1642"/>
            </a:xfrm>
          </p:grpSpPr>
          <p:grpSp>
            <p:nvGrpSpPr>
              <p:cNvPr id="31" name="Group 30">
                <a:extLst>
                  <a:ext uri="{FF2B5EF4-FFF2-40B4-BE49-F238E27FC236}">
                    <a16:creationId xmlns:a16="http://schemas.microsoft.com/office/drawing/2014/main" id="{99B98497-08ED-4CB0-A70C-BCDBD4F1E324}"/>
                  </a:ext>
                </a:extLst>
              </p:cNvPr>
              <p:cNvGrpSpPr>
                <a:grpSpLocks/>
              </p:cNvGrpSpPr>
              <p:nvPr/>
            </p:nvGrpSpPr>
            <p:grpSpPr bwMode="auto">
              <a:xfrm>
                <a:off x="326" y="195"/>
                <a:ext cx="1895" cy="1642"/>
                <a:chOff x="0" y="195"/>
                <a:chExt cx="1895" cy="1642"/>
              </a:xfrm>
            </p:grpSpPr>
            <p:sp>
              <p:nvSpPr>
                <p:cNvPr id="33" name="Line 35">
                  <a:extLst>
                    <a:ext uri="{FF2B5EF4-FFF2-40B4-BE49-F238E27FC236}">
                      <a16:creationId xmlns:a16="http://schemas.microsoft.com/office/drawing/2014/main" id="{12F595D5-2E9E-4132-A7B6-327CB91A53CA}"/>
                    </a:ext>
                  </a:extLst>
                </p:cNvPr>
                <p:cNvSpPr>
                  <a:spLocks noChangeShapeType="1"/>
                </p:cNvSpPr>
                <p:nvPr/>
              </p:nvSpPr>
              <p:spPr bwMode="auto">
                <a:xfrm rot="10800000">
                  <a:off x="0" y="1827"/>
                  <a:ext cx="1895" cy="4"/>
                </a:xfrm>
                <a:prstGeom prst="line">
                  <a:avLst/>
                </a:prstGeom>
                <a:noFill/>
                <a:ln w="19050">
                  <a:solidFill>
                    <a:schemeClr val="tx1"/>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34" name="Line 36">
                  <a:extLst>
                    <a:ext uri="{FF2B5EF4-FFF2-40B4-BE49-F238E27FC236}">
                      <a16:creationId xmlns:a16="http://schemas.microsoft.com/office/drawing/2014/main" id="{07129C23-5984-497F-9015-8ACC3139A3B4}"/>
                    </a:ext>
                  </a:extLst>
                </p:cNvPr>
                <p:cNvSpPr>
                  <a:spLocks noChangeShapeType="1"/>
                </p:cNvSpPr>
                <p:nvPr/>
              </p:nvSpPr>
              <p:spPr bwMode="auto">
                <a:xfrm>
                  <a:off x="5" y="462"/>
                  <a:ext cx="3" cy="1375"/>
                </a:xfrm>
                <a:prstGeom prst="line">
                  <a:avLst/>
                </a:prstGeom>
                <a:noFill/>
                <a:ln w="19050">
                  <a:solidFill>
                    <a:schemeClr val="tx1"/>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36" name="Rectangle 35">
                  <a:extLst>
                    <a:ext uri="{FF2B5EF4-FFF2-40B4-BE49-F238E27FC236}">
                      <a16:creationId xmlns:a16="http://schemas.microsoft.com/office/drawing/2014/main" id="{330F7726-05E4-4118-878C-90F99A0EA140}"/>
                    </a:ext>
                  </a:extLst>
                </p:cNvPr>
                <p:cNvSpPr>
                  <a:spLocks/>
                </p:cNvSpPr>
                <p:nvPr/>
              </p:nvSpPr>
              <p:spPr bwMode="auto">
                <a:xfrm>
                  <a:off x="225" y="195"/>
                  <a:ext cx="1503"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pPr eaLnBrk="1" hangingPunct="1"/>
                  <a:r>
                    <a:rPr lang="en-US" altLang="en-US" sz="1600" dirty="0">
                      <a:solidFill>
                        <a:schemeClr val="tx1"/>
                      </a:solidFill>
                      <a:latin typeface="Arial" panose="020B0604020202020204" pitchFamily="34" charset="0"/>
                      <a:ea typeface="MS PGothic" panose="020B0600070205080204" pitchFamily="34" charset="-128"/>
                      <a:cs typeface="Arial" panose="020B0604020202020204" pitchFamily="34" charset="0"/>
                      <a:sym typeface="Symbol" panose="05050102010706020507" pitchFamily="18" charset="2"/>
                    </a:rPr>
                    <a:t>Resonant frequency</a:t>
                  </a:r>
                </a:p>
              </p:txBody>
            </p:sp>
          </p:grpSp>
          <p:sp>
            <p:nvSpPr>
              <p:cNvPr id="32" name="Rectangle 31">
                <a:extLst>
                  <a:ext uri="{FF2B5EF4-FFF2-40B4-BE49-F238E27FC236}">
                    <a16:creationId xmlns:a16="http://schemas.microsoft.com/office/drawing/2014/main" id="{D1CAF8A0-D193-4804-B960-DF2AC246A26F}"/>
                  </a:ext>
                </a:extLst>
              </p:cNvPr>
              <p:cNvSpPr>
                <a:spLocks/>
              </p:cNvSpPr>
              <p:nvPr/>
            </p:nvSpPr>
            <p:spPr bwMode="auto">
              <a:xfrm rot="16200000">
                <a:off x="-152" y="1036"/>
                <a:ext cx="58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pPr eaLnBrk="1" hangingPunct="1"/>
                <a:r>
                  <a:rPr lang="en-US" altLang="en-US" sz="1800" dirty="0">
                    <a:solidFill>
                      <a:schemeClr val="tx1"/>
                    </a:solidFill>
                    <a:latin typeface="Arial" panose="020B0604020202020204" pitchFamily="34" charset="0"/>
                    <a:ea typeface="MS PGothic" panose="020B0600070205080204" pitchFamily="34" charset="-128"/>
                    <a:cs typeface="Arial" panose="020B0604020202020204" pitchFamily="34" charset="0"/>
                    <a:sym typeface="Times" panose="02020603050405020304" pitchFamily="18" charset="0"/>
                  </a:rPr>
                  <a:t>Power</a:t>
                </a:r>
              </a:p>
            </p:txBody>
          </p:sp>
        </p:grpSp>
        <p:cxnSp>
          <p:nvCxnSpPr>
            <p:cNvPr id="41" name="Straight Connector 40">
              <a:extLst>
                <a:ext uri="{FF2B5EF4-FFF2-40B4-BE49-F238E27FC236}">
                  <a16:creationId xmlns:a16="http://schemas.microsoft.com/office/drawing/2014/main" id="{3D917220-74B8-4C96-B562-A30232C1F772}"/>
                </a:ext>
              </a:extLst>
            </p:cNvPr>
            <p:cNvCxnSpPr/>
            <p:nvPr/>
          </p:nvCxnSpPr>
          <p:spPr>
            <a:xfrm>
              <a:off x="2430117" y="4816701"/>
              <a:ext cx="0" cy="1517509"/>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3546322C-7896-4BD8-911B-6E1E62020662}"/>
              </a:ext>
            </a:extLst>
          </p:cNvPr>
          <p:cNvGrpSpPr/>
          <p:nvPr/>
        </p:nvGrpSpPr>
        <p:grpSpPr>
          <a:xfrm>
            <a:off x="6568227" y="2057043"/>
            <a:ext cx="635021" cy="699048"/>
            <a:chOff x="6949981" y="2331767"/>
            <a:chExt cx="879569" cy="1019175"/>
          </a:xfrm>
        </p:grpSpPr>
        <p:sp>
          <p:nvSpPr>
            <p:cNvPr id="47" name="Oval 46">
              <a:extLst>
                <a:ext uri="{FF2B5EF4-FFF2-40B4-BE49-F238E27FC236}">
                  <a16:creationId xmlns:a16="http://schemas.microsoft.com/office/drawing/2014/main" id="{E1CEED0A-5B50-4F44-91BD-55550C3C8BD0}"/>
                </a:ext>
              </a:extLst>
            </p:cNvPr>
            <p:cNvSpPr/>
            <p:nvPr/>
          </p:nvSpPr>
          <p:spPr>
            <a:xfrm>
              <a:off x="6972300" y="2549858"/>
              <a:ext cx="857250" cy="64101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B10639A9-C6F9-4142-947C-91C69A2A6EEA}"/>
                </a:ext>
              </a:extLst>
            </p:cNvPr>
            <p:cNvSpPr/>
            <p:nvPr/>
          </p:nvSpPr>
          <p:spPr>
            <a:xfrm>
              <a:off x="6949981" y="2331767"/>
              <a:ext cx="428625" cy="1019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Freeform: Shape 51">
            <a:extLst>
              <a:ext uri="{FF2B5EF4-FFF2-40B4-BE49-F238E27FC236}">
                <a16:creationId xmlns:a16="http://schemas.microsoft.com/office/drawing/2014/main" id="{709FB756-FE2B-431A-BEC1-F225F4D2F0DC}"/>
              </a:ext>
            </a:extLst>
          </p:cNvPr>
          <p:cNvSpPr/>
          <p:nvPr/>
        </p:nvSpPr>
        <p:spPr>
          <a:xfrm>
            <a:off x="7113024" y="2434735"/>
            <a:ext cx="974816" cy="1458687"/>
          </a:xfrm>
          <a:custGeom>
            <a:avLst/>
            <a:gdLst>
              <a:gd name="connsiteX0" fmla="*/ 250372 w 972197"/>
              <a:gd name="connsiteY0" fmla="*/ 0 h 1545772"/>
              <a:gd name="connsiteX1" fmla="*/ 751114 w 972197"/>
              <a:gd name="connsiteY1" fmla="*/ 152400 h 1545772"/>
              <a:gd name="connsiteX2" fmla="*/ 968829 w 972197"/>
              <a:gd name="connsiteY2" fmla="*/ 370114 h 1545772"/>
              <a:gd name="connsiteX3" fmla="*/ 849086 w 972197"/>
              <a:gd name="connsiteY3" fmla="*/ 609600 h 1545772"/>
              <a:gd name="connsiteX4" fmla="*/ 413657 w 972197"/>
              <a:gd name="connsiteY4" fmla="*/ 762000 h 1545772"/>
              <a:gd name="connsiteX5" fmla="*/ 141514 w 972197"/>
              <a:gd name="connsiteY5" fmla="*/ 957943 h 1545772"/>
              <a:gd name="connsiteX6" fmla="*/ 10886 w 972197"/>
              <a:gd name="connsiteY6" fmla="*/ 1175657 h 1545772"/>
              <a:gd name="connsiteX7" fmla="*/ 10886 w 972197"/>
              <a:gd name="connsiteY7" fmla="*/ 1393372 h 1545772"/>
              <a:gd name="connsiteX8" fmla="*/ 0 w 972197"/>
              <a:gd name="connsiteY8" fmla="*/ 1545772 h 1545772"/>
              <a:gd name="connsiteX0" fmla="*/ 252991 w 974816"/>
              <a:gd name="connsiteY0" fmla="*/ 0 h 1545772"/>
              <a:gd name="connsiteX1" fmla="*/ 753733 w 974816"/>
              <a:gd name="connsiteY1" fmla="*/ 152400 h 1545772"/>
              <a:gd name="connsiteX2" fmla="*/ 971448 w 974816"/>
              <a:gd name="connsiteY2" fmla="*/ 370114 h 1545772"/>
              <a:gd name="connsiteX3" fmla="*/ 851705 w 974816"/>
              <a:gd name="connsiteY3" fmla="*/ 609600 h 1545772"/>
              <a:gd name="connsiteX4" fmla="*/ 416276 w 974816"/>
              <a:gd name="connsiteY4" fmla="*/ 762000 h 1545772"/>
              <a:gd name="connsiteX5" fmla="*/ 144133 w 974816"/>
              <a:gd name="connsiteY5" fmla="*/ 957943 h 1545772"/>
              <a:gd name="connsiteX6" fmla="*/ 13505 w 974816"/>
              <a:gd name="connsiteY6" fmla="*/ 1175657 h 1545772"/>
              <a:gd name="connsiteX7" fmla="*/ 2619 w 974816"/>
              <a:gd name="connsiteY7" fmla="*/ 1545772 h 1545772"/>
              <a:gd name="connsiteX0" fmla="*/ 220334 w 974816"/>
              <a:gd name="connsiteY0" fmla="*/ 0 h 1469572"/>
              <a:gd name="connsiteX1" fmla="*/ 753733 w 974816"/>
              <a:gd name="connsiteY1" fmla="*/ 76200 h 1469572"/>
              <a:gd name="connsiteX2" fmla="*/ 971448 w 974816"/>
              <a:gd name="connsiteY2" fmla="*/ 293914 h 1469572"/>
              <a:gd name="connsiteX3" fmla="*/ 851705 w 974816"/>
              <a:gd name="connsiteY3" fmla="*/ 533400 h 1469572"/>
              <a:gd name="connsiteX4" fmla="*/ 416276 w 974816"/>
              <a:gd name="connsiteY4" fmla="*/ 685800 h 1469572"/>
              <a:gd name="connsiteX5" fmla="*/ 144133 w 974816"/>
              <a:gd name="connsiteY5" fmla="*/ 881743 h 1469572"/>
              <a:gd name="connsiteX6" fmla="*/ 13505 w 974816"/>
              <a:gd name="connsiteY6" fmla="*/ 1099457 h 1469572"/>
              <a:gd name="connsiteX7" fmla="*/ 2619 w 974816"/>
              <a:gd name="connsiteY7" fmla="*/ 1469572 h 1469572"/>
              <a:gd name="connsiteX0" fmla="*/ 220334 w 974816"/>
              <a:gd name="connsiteY0" fmla="*/ 0 h 1469572"/>
              <a:gd name="connsiteX1" fmla="*/ 753733 w 974816"/>
              <a:gd name="connsiteY1" fmla="*/ 76200 h 1469572"/>
              <a:gd name="connsiteX2" fmla="*/ 971448 w 974816"/>
              <a:gd name="connsiteY2" fmla="*/ 293914 h 1469572"/>
              <a:gd name="connsiteX3" fmla="*/ 851705 w 974816"/>
              <a:gd name="connsiteY3" fmla="*/ 533400 h 1469572"/>
              <a:gd name="connsiteX4" fmla="*/ 416276 w 974816"/>
              <a:gd name="connsiteY4" fmla="*/ 685800 h 1469572"/>
              <a:gd name="connsiteX5" fmla="*/ 144133 w 974816"/>
              <a:gd name="connsiteY5" fmla="*/ 881743 h 1469572"/>
              <a:gd name="connsiteX6" fmla="*/ 13505 w 974816"/>
              <a:gd name="connsiteY6" fmla="*/ 1099457 h 1469572"/>
              <a:gd name="connsiteX7" fmla="*/ 2619 w 974816"/>
              <a:gd name="connsiteY7" fmla="*/ 1469572 h 1469572"/>
              <a:gd name="connsiteX0" fmla="*/ 100591 w 974816"/>
              <a:gd name="connsiteY0" fmla="*/ 0 h 1458687"/>
              <a:gd name="connsiteX1" fmla="*/ 753733 w 974816"/>
              <a:gd name="connsiteY1" fmla="*/ 65315 h 1458687"/>
              <a:gd name="connsiteX2" fmla="*/ 971448 w 974816"/>
              <a:gd name="connsiteY2" fmla="*/ 283029 h 1458687"/>
              <a:gd name="connsiteX3" fmla="*/ 851705 w 974816"/>
              <a:gd name="connsiteY3" fmla="*/ 522515 h 1458687"/>
              <a:gd name="connsiteX4" fmla="*/ 416276 w 974816"/>
              <a:gd name="connsiteY4" fmla="*/ 674915 h 1458687"/>
              <a:gd name="connsiteX5" fmla="*/ 144133 w 974816"/>
              <a:gd name="connsiteY5" fmla="*/ 870858 h 1458687"/>
              <a:gd name="connsiteX6" fmla="*/ 13505 w 974816"/>
              <a:gd name="connsiteY6" fmla="*/ 1088572 h 1458687"/>
              <a:gd name="connsiteX7" fmla="*/ 2619 w 974816"/>
              <a:gd name="connsiteY7" fmla="*/ 1458687 h 1458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816" h="1458687">
                <a:moveTo>
                  <a:pt x="100591" y="0"/>
                </a:moveTo>
                <a:cubicBezTo>
                  <a:pt x="356404" y="1814"/>
                  <a:pt x="608590" y="18144"/>
                  <a:pt x="753733" y="65315"/>
                </a:cubicBezTo>
                <a:cubicBezTo>
                  <a:pt x="898876" y="112486"/>
                  <a:pt x="955119" y="206829"/>
                  <a:pt x="971448" y="283029"/>
                </a:cubicBezTo>
                <a:cubicBezTo>
                  <a:pt x="987777" y="359229"/>
                  <a:pt x="944234" y="457201"/>
                  <a:pt x="851705" y="522515"/>
                </a:cubicBezTo>
                <a:cubicBezTo>
                  <a:pt x="759176" y="587829"/>
                  <a:pt x="534205" y="616858"/>
                  <a:pt x="416276" y="674915"/>
                </a:cubicBezTo>
                <a:cubicBezTo>
                  <a:pt x="298347" y="732972"/>
                  <a:pt x="211261" y="801915"/>
                  <a:pt x="144133" y="870858"/>
                </a:cubicBezTo>
                <a:cubicBezTo>
                  <a:pt x="77005" y="939801"/>
                  <a:pt x="37091" y="990600"/>
                  <a:pt x="13505" y="1088572"/>
                </a:cubicBezTo>
                <a:cubicBezTo>
                  <a:pt x="-10081" y="1186544"/>
                  <a:pt x="4887" y="1381580"/>
                  <a:pt x="2619" y="1458687"/>
                </a:cubicBezTo>
              </a:path>
            </a:pathLst>
          </a:custGeom>
          <a:noFill/>
          <a:ln w="28575">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7">
            <a:extLst>
              <a:ext uri="{FF2B5EF4-FFF2-40B4-BE49-F238E27FC236}">
                <a16:creationId xmlns:a16="http://schemas.microsoft.com/office/drawing/2014/main" id="{2D79B7D6-05CC-466A-BF9B-B07DA9CAA116}"/>
              </a:ext>
            </a:extLst>
          </p:cNvPr>
          <p:cNvSpPr>
            <a:spLocks/>
          </p:cNvSpPr>
          <p:nvPr/>
        </p:nvSpPr>
        <p:spPr bwMode="auto">
          <a:xfrm>
            <a:off x="6130444" y="2260562"/>
            <a:ext cx="626854" cy="294151"/>
          </a:xfrm>
          <a:custGeom>
            <a:avLst/>
            <a:gdLst>
              <a:gd name="T0" fmla="*/ 9 w 21600"/>
              <a:gd name="T1" fmla="*/ 151 h 21600"/>
              <a:gd name="T2" fmla="*/ 22 w 21600"/>
              <a:gd name="T3" fmla="*/ 127 h 21600"/>
              <a:gd name="T4" fmla="*/ 37 w 21600"/>
              <a:gd name="T5" fmla="*/ 104 h 21600"/>
              <a:gd name="T6" fmla="*/ 50 w 21600"/>
              <a:gd name="T7" fmla="*/ 81 h 21600"/>
              <a:gd name="T8" fmla="*/ 64 w 21600"/>
              <a:gd name="T9" fmla="*/ 61 h 21600"/>
              <a:gd name="T10" fmla="*/ 77 w 21600"/>
              <a:gd name="T11" fmla="*/ 44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2 w 21600"/>
              <a:gd name="T31" fmla="*/ 44 h 21600"/>
              <a:gd name="T32" fmla="*/ 226 w 21600"/>
              <a:gd name="T33" fmla="*/ 61 h 21600"/>
              <a:gd name="T34" fmla="*/ 239 w 21600"/>
              <a:gd name="T35" fmla="*/ 81 h 21600"/>
              <a:gd name="T36" fmla="*/ 253 w 21600"/>
              <a:gd name="T37" fmla="*/ 104 h 21600"/>
              <a:gd name="T38" fmla="*/ 266 w 21600"/>
              <a:gd name="T39" fmla="*/ 127 h 21600"/>
              <a:gd name="T40" fmla="*/ 279 w 21600"/>
              <a:gd name="T41" fmla="*/ 151 h 21600"/>
              <a:gd name="T42" fmla="*/ 293 w 21600"/>
              <a:gd name="T43" fmla="*/ 175 h 21600"/>
              <a:gd name="T44" fmla="*/ 306 w 21600"/>
              <a:gd name="T45" fmla="*/ 200 h 21600"/>
              <a:gd name="T46" fmla="*/ 320 w 21600"/>
              <a:gd name="T47" fmla="*/ 224 h 21600"/>
              <a:gd name="T48" fmla="*/ 333 w 21600"/>
              <a:gd name="T49" fmla="*/ 246 h 21600"/>
              <a:gd name="T50" fmla="*/ 347 w 21600"/>
              <a:gd name="T51" fmla="*/ 267 h 21600"/>
              <a:gd name="T52" fmla="*/ 360 w 21600"/>
              <a:gd name="T53" fmla="*/ 285 h 21600"/>
              <a:gd name="T54" fmla="*/ 374 w 21600"/>
              <a:gd name="T55" fmla="*/ 302 h 21600"/>
              <a:gd name="T56" fmla="*/ 388 w 21600"/>
              <a:gd name="T57" fmla="*/ 315 h 21600"/>
              <a:gd name="T58" fmla="*/ 401 w 21600"/>
              <a:gd name="T59" fmla="*/ 325 h 21600"/>
              <a:gd name="T60" fmla="*/ 415 w 21600"/>
              <a:gd name="T61" fmla="*/ 331 h 21600"/>
              <a:gd name="T62" fmla="*/ 428 w 21600"/>
              <a:gd name="T63" fmla="*/ 334 h 21600"/>
              <a:gd name="T64" fmla="*/ 442 w 21600"/>
              <a:gd name="T65" fmla="*/ 334 h 21600"/>
              <a:gd name="T66" fmla="*/ 455 w 21600"/>
              <a:gd name="T67" fmla="*/ 330 h 21600"/>
              <a:gd name="T68" fmla="*/ 468 w 21600"/>
              <a:gd name="T69" fmla="*/ 321 h 21600"/>
              <a:gd name="T70" fmla="*/ 482 w 21600"/>
              <a:gd name="T71" fmla="*/ 311 h 21600"/>
              <a:gd name="T72" fmla="*/ 495 w 21600"/>
              <a:gd name="T73" fmla="*/ 297 h 21600"/>
              <a:gd name="T74" fmla="*/ 509 w 21600"/>
              <a:gd name="T75" fmla="*/ 279 h 21600"/>
              <a:gd name="T76" fmla="*/ 522 w 21600"/>
              <a:gd name="T77" fmla="*/ 260 h 21600"/>
              <a:gd name="T78" fmla="*/ 535 w 21600"/>
              <a:gd name="T79" fmla="*/ 239 h 21600"/>
              <a:gd name="T80" fmla="*/ 550 w 21600"/>
              <a:gd name="T81" fmla="*/ 216 h 21600"/>
              <a:gd name="T82" fmla="*/ 563 w 21600"/>
              <a:gd name="T83" fmla="*/ 19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cxnSp>
        <p:nvCxnSpPr>
          <p:cNvPr id="68" name="Straight Arrow Connector 67">
            <a:extLst>
              <a:ext uri="{FF2B5EF4-FFF2-40B4-BE49-F238E27FC236}">
                <a16:creationId xmlns:a16="http://schemas.microsoft.com/office/drawing/2014/main" id="{77A5860A-906C-45AA-8B67-87D917FF08D7}"/>
              </a:ext>
            </a:extLst>
          </p:cNvPr>
          <p:cNvCxnSpPr>
            <a:cxnSpLocks/>
          </p:cNvCxnSpPr>
          <p:nvPr/>
        </p:nvCxnSpPr>
        <p:spPr>
          <a:xfrm>
            <a:off x="6765433" y="2412963"/>
            <a:ext cx="11224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6BFCC0BD-6426-4BF7-9653-A24744266928}"/>
              </a:ext>
            </a:extLst>
          </p:cNvPr>
          <p:cNvSpPr/>
          <p:nvPr/>
        </p:nvSpPr>
        <p:spPr>
          <a:xfrm>
            <a:off x="4489258" y="1710000"/>
            <a:ext cx="1709982" cy="1569492"/>
          </a:xfrm>
          <a:prstGeom prst="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a:extLst>
              <a:ext uri="{FF2B5EF4-FFF2-40B4-BE49-F238E27FC236}">
                <a16:creationId xmlns:a16="http://schemas.microsoft.com/office/drawing/2014/main" id="{3776A2CC-85F4-4BCA-B9A1-721FE4B5C4D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916039" y="1975186"/>
            <a:ext cx="834794" cy="904465"/>
          </a:xfrm>
          <a:prstGeom prst="rect">
            <a:avLst/>
          </a:prstGeom>
        </p:spPr>
      </p:pic>
      <p:sp>
        <p:nvSpPr>
          <p:cNvPr id="46" name="Freeform 22">
            <a:extLst>
              <a:ext uri="{FF2B5EF4-FFF2-40B4-BE49-F238E27FC236}">
                <a16:creationId xmlns:a16="http://schemas.microsoft.com/office/drawing/2014/main" id="{DEAB037D-91C8-4B07-8696-70C66B1BB92B}"/>
              </a:ext>
            </a:extLst>
          </p:cNvPr>
          <p:cNvSpPr>
            <a:spLocks/>
          </p:cNvSpPr>
          <p:nvPr/>
        </p:nvSpPr>
        <p:spPr bwMode="auto">
          <a:xfrm>
            <a:off x="4563394" y="1858872"/>
            <a:ext cx="1554687" cy="1240545"/>
          </a:xfrm>
          <a:custGeom>
            <a:avLst/>
            <a:gdLst>
              <a:gd name="T0" fmla="*/ 3 w 224"/>
              <a:gd name="T1" fmla="*/ 11 h 192"/>
              <a:gd name="T2" fmla="*/ 7 w 224"/>
              <a:gd name="T3" fmla="*/ 23 h 192"/>
              <a:gd name="T4" fmla="*/ 10 w 224"/>
              <a:gd name="T5" fmla="*/ 34 h 192"/>
              <a:gd name="T6" fmla="*/ 14 w 224"/>
              <a:gd name="T7" fmla="*/ 45 h 192"/>
              <a:gd name="T8" fmla="*/ 18 w 224"/>
              <a:gd name="T9" fmla="*/ 56 h 192"/>
              <a:gd name="T10" fmla="*/ 21 w 224"/>
              <a:gd name="T11" fmla="*/ 66 h 192"/>
              <a:gd name="T12" fmla="*/ 25 w 224"/>
              <a:gd name="T13" fmla="*/ 76 h 192"/>
              <a:gd name="T14" fmla="*/ 28 w 224"/>
              <a:gd name="T15" fmla="*/ 85 h 192"/>
              <a:gd name="T16" fmla="*/ 32 w 224"/>
              <a:gd name="T17" fmla="*/ 94 h 192"/>
              <a:gd name="T18" fmla="*/ 36 w 224"/>
              <a:gd name="T19" fmla="*/ 103 h 192"/>
              <a:gd name="T20" fmla="*/ 39 w 224"/>
              <a:gd name="T21" fmla="*/ 111 h 192"/>
              <a:gd name="T22" fmla="*/ 43 w 224"/>
              <a:gd name="T23" fmla="*/ 119 h 192"/>
              <a:gd name="T24" fmla="*/ 46 w 224"/>
              <a:gd name="T25" fmla="*/ 126 h 192"/>
              <a:gd name="T26" fmla="*/ 50 w 224"/>
              <a:gd name="T27" fmla="*/ 133 h 192"/>
              <a:gd name="T28" fmla="*/ 53 w 224"/>
              <a:gd name="T29" fmla="*/ 140 h 192"/>
              <a:gd name="T30" fmla="*/ 57 w 224"/>
              <a:gd name="T31" fmla="*/ 146 h 192"/>
              <a:gd name="T32" fmla="*/ 61 w 224"/>
              <a:gd name="T33" fmla="*/ 152 h 192"/>
              <a:gd name="T34" fmla="*/ 64 w 224"/>
              <a:gd name="T35" fmla="*/ 157 h 192"/>
              <a:gd name="T36" fmla="*/ 68 w 224"/>
              <a:gd name="T37" fmla="*/ 162 h 192"/>
              <a:gd name="T38" fmla="*/ 71 w 224"/>
              <a:gd name="T39" fmla="*/ 167 h 192"/>
              <a:gd name="T40" fmla="*/ 75 w 224"/>
              <a:gd name="T41" fmla="*/ 171 h 192"/>
              <a:gd name="T42" fmla="*/ 79 w 224"/>
              <a:gd name="T43" fmla="*/ 175 h 192"/>
              <a:gd name="T44" fmla="*/ 82 w 224"/>
              <a:gd name="T45" fmla="*/ 178 h 192"/>
              <a:gd name="T46" fmla="*/ 86 w 224"/>
              <a:gd name="T47" fmla="*/ 182 h 192"/>
              <a:gd name="T48" fmla="*/ 89 w 224"/>
              <a:gd name="T49" fmla="*/ 184 h 192"/>
              <a:gd name="T50" fmla="*/ 93 w 224"/>
              <a:gd name="T51" fmla="*/ 187 h 192"/>
              <a:gd name="T52" fmla="*/ 97 w 224"/>
              <a:gd name="T53" fmla="*/ 188 h 192"/>
              <a:gd name="T54" fmla="*/ 100 w 224"/>
              <a:gd name="T55" fmla="*/ 190 h 192"/>
              <a:gd name="T56" fmla="*/ 104 w 224"/>
              <a:gd name="T57" fmla="*/ 191 h 192"/>
              <a:gd name="T58" fmla="*/ 107 w 224"/>
              <a:gd name="T59" fmla="*/ 192 h 192"/>
              <a:gd name="T60" fmla="*/ 111 w 224"/>
              <a:gd name="T61" fmla="*/ 192 h 192"/>
              <a:gd name="T62" fmla="*/ 114 w 224"/>
              <a:gd name="T63" fmla="*/ 192 h 192"/>
              <a:gd name="T64" fmla="*/ 118 w 224"/>
              <a:gd name="T65" fmla="*/ 192 h 192"/>
              <a:gd name="T66" fmla="*/ 122 w 224"/>
              <a:gd name="T67" fmla="*/ 191 h 192"/>
              <a:gd name="T68" fmla="*/ 125 w 224"/>
              <a:gd name="T69" fmla="*/ 189 h 192"/>
              <a:gd name="T70" fmla="*/ 129 w 224"/>
              <a:gd name="T71" fmla="*/ 188 h 192"/>
              <a:gd name="T72" fmla="*/ 132 w 224"/>
              <a:gd name="T73" fmla="*/ 186 h 192"/>
              <a:gd name="T74" fmla="*/ 136 w 224"/>
              <a:gd name="T75" fmla="*/ 183 h 192"/>
              <a:gd name="T76" fmla="*/ 140 w 224"/>
              <a:gd name="T77" fmla="*/ 180 h 192"/>
              <a:gd name="T78" fmla="*/ 143 w 224"/>
              <a:gd name="T79" fmla="*/ 177 h 192"/>
              <a:gd name="T80" fmla="*/ 147 w 224"/>
              <a:gd name="T81" fmla="*/ 174 h 192"/>
              <a:gd name="T82" fmla="*/ 150 w 224"/>
              <a:gd name="T83" fmla="*/ 170 h 192"/>
              <a:gd name="T84" fmla="*/ 154 w 224"/>
              <a:gd name="T85" fmla="*/ 165 h 192"/>
              <a:gd name="T86" fmla="*/ 157 w 224"/>
              <a:gd name="T87" fmla="*/ 160 h 192"/>
              <a:gd name="T88" fmla="*/ 161 w 224"/>
              <a:gd name="T89" fmla="*/ 155 h 192"/>
              <a:gd name="T90" fmla="*/ 165 w 224"/>
              <a:gd name="T91" fmla="*/ 150 h 192"/>
              <a:gd name="T92" fmla="*/ 168 w 224"/>
              <a:gd name="T93" fmla="*/ 144 h 192"/>
              <a:gd name="T94" fmla="*/ 172 w 224"/>
              <a:gd name="T95" fmla="*/ 137 h 192"/>
              <a:gd name="T96" fmla="*/ 175 w 224"/>
              <a:gd name="T97" fmla="*/ 130 h 192"/>
              <a:gd name="T98" fmla="*/ 179 w 224"/>
              <a:gd name="T99" fmla="*/ 123 h 192"/>
              <a:gd name="T100" fmla="*/ 183 w 224"/>
              <a:gd name="T101" fmla="*/ 116 h 192"/>
              <a:gd name="T102" fmla="*/ 186 w 224"/>
              <a:gd name="T103" fmla="*/ 108 h 192"/>
              <a:gd name="T104" fmla="*/ 190 w 224"/>
              <a:gd name="T105" fmla="*/ 99 h 192"/>
              <a:gd name="T106" fmla="*/ 193 w 224"/>
              <a:gd name="T107" fmla="*/ 91 h 192"/>
              <a:gd name="T108" fmla="*/ 197 w 224"/>
              <a:gd name="T109" fmla="*/ 82 h 192"/>
              <a:gd name="T110" fmla="*/ 200 w 224"/>
              <a:gd name="T111" fmla="*/ 72 h 192"/>
              <a:gd name="T112" fmla="*/ 204 w 224"/>
              <a:gd name="T113" fmla="*/ 62 h 192"/>
              <a:gd name="T114" fmla="*/ 208 w 224"/>
              <a:gd name="T115" fmla="*/ 52 h 192"/>
              <a:gd name="T116" fmla="*/ 211 w 224"/>
              <a:gd name="T117" fmla="*/ 41 h 192"/>
              <a:gd name="T118" fmla="*/ 215 w 224"/>
              <a:gd name="T119" fmla="*/ 30 h 192"/>
              <a:gd name="T120" fmla="*/ 218 w 224"/>
              <a:gd name="T121" fmla="*/ 19 h 192"/>
              <a:gd name="T122" fmla="*/ 222 w 224"/>
              <a:gd name="T123" fmla="*/ 7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4" h="192">
                <a:moveTo>
                  <a:pt x="0" y="0"/>
                </a:moveTo>
                <a:lnTo>
                  <a:pt x="0" y="1"/>
                </a:lnTo>
                <a:lnTo>
                  <a:pt x="0" y="1"/>
                </a:lnTo>
                <a:lnTo>
                  <a:pt x="1" y="2"/>
                </a:lnTo>
                <a:lnTo>
                  <a:pt x="1" y="3"/>
                </a:lnTo>
                <a:lnTo>
                  <a:pt x="1" y="4"/>
                </a:lnTo>
                <a:lnTo>
                  <a:pt x="1" y="4"/>
                </a:lnTo>
                <a:lnTo>
                  <a:pt x="2" y="5"/>
                </a:lnTo>
                <a:lnTo>
                  <a:pt x="2" y="6"/>
                </a:lnTo>
                <a:lnTo>
                  <a:pt x="2" y="7"/>
                </a:lnTo>
                <a:lnTo>
                  <a:pt x="2" y="7"/>
                </a:lnTo>
                <a:lnTo>
                  <a:pt x="2" y="8"/>
                </a:lnTo>
                <a:lnTo>
                  <a:pt x="3" y="9"/>
                </a:lnTo>
                <a:lnTo>
                  <a:pt x="3" y="10"/>
                </a:lnTo>
                <a:lnTo>
                  <a:pt x="3" y="10"/>
                </a:lnTo>
                <a:lnTo>
                  <a:pt x="3" y="11"/>
                </a:lnTo>
                <a:lnTo>
                  <a:pt x="4" y="12"/>
                </a:lnTo>
                <a:lnTo>
                  <a:pt x="4" y="13"/>
                </a:lnTo>
                <a:lnTo>
                  <a:pt x="4" y="13"/>
                </a:lnTo>
                <a:lnTo>
                  <a:pt x="4" y="14"/>
                </a:lnTo>
                <a:lnTo>
                  <a:pt x="4" y="15"/>
                </a:lnTo>
                <a:lnTo>
                  <a:pt x="5" y="16"/>
                </a:lnTo>
                <a:lnTo>
                  <a:pt x="5" y="16"/>
                </a:lnTo>
                <a:lnTo>
                  <a:pt x="5" y="17"/>
                </a:lnTo>
                <a:lnTo>
                  <a:pt x="5" y="18"/>
                </a:lnTo>
                <a:lnTo>
                  <a:pt x="6" y="19"/>
                </a:lnTo>
                <a:lnTo>
                  <a:pt x="6" y="19"/>
                </a:lnTo>
                <a:lnTo>
                  <a:pt x="6" y="20"/>
                </a:lnTo>
                <a:lnTo>
                  <a:pt x="6" y="21"/>
                </a:lnTo>
                <a:lnTo>
                  <a:pt x="6" y="21"/>
                </a:lnTo>
                <a:lnTo>
                  <a:pt x="7" y="22"/>
                </a:lnTo>
                <a:lnTo>
                  <a:pt x="7" y="23"/>
                </a:lnTo>
                <a:lnTo>
                  <a:pt x="7" y="24"/>
                </a:lnTo>
                <a:lnTo>
                  <a:pt x="7" y="24"/>
                </a:lnTo>
                <a:lnTo>
                  <a:pt x="8" y="25"/>
                </a:lnTo>
                <a:lnTo>
                  <a:pt x="8" y="26"/>
                </a:lnTo>
                <a:lnTo>
                  <a:pt x="8" y="26"/>
                </a:lnTo>
                <a:lnTo>
                  <a:pt x="8" y="27"/>
                </a:lnTo>
                <a:lnTo>
                  <a:pt x="8" y="28"/>
                </a:lnTo>
                <a:lnTo>
                  <a:pt x="9" y="29"/>
                </a:lnTo>
                <a:lnTo>
                  <a:pt x="9" y="29"/>
                </a:lnTo>
                <a:lnTo>
                  <a:pt x="9" y="30"/>
                </a:lnTo>
                <a:lnTo>
                  <a:pt x="9" y="31"/>
                </a:lnTo>
                <a:lnTo>
                  <a:pt x="10" y="31"/>
                </a:lnTo>
                <a:lnTo>
                  <a:pt x="10" y="32"/>
                </a:lnTo>
                <a:lnTo>
                  <a:pt x="10" y="33"/>
                </a:lnTo>
                <a:lnTo>
                  <a:pt x="10" y="34"/>
                </a:lnTo>
                <a:lnTo>
                  <a:pt x="10" y="34"/>
                </a:lnTo>
                <a:lnTo>
                  <a:pt x="11" y="35"/>
                </a:lnTo>
                <a:lnTo>
                  <a:pt x="11" y="36"/>
                </a:lnTo>
                <a:lnTo>
                  <a:pt x="11" y="36"/>
                </a:lnTo>
                <a:lnTo>
                  <a:pt x="11" y="37"/>
                </a:lnTo>
                <a:lnTo>
                  <a:pt x="12" y="38"/>
                </a:lnTo>
                <a:lnTo>
                  <a:pt x="12" y="38"/>
                </a:lnTo>
                <a:lnTo>
                  <a:pt x="12" y="39"/>
                </a:lnTo>
                <a:lnTo>
                  <a:pt x="12" y="40"/>
                </a:lnTo>
                <a:lnTo>
                  <a:pt x="12" y="40"/>
                </a:lnTo>
                <a:lnTo>
                  <a:pt x="13" y="41"/>
                </a:lnTo>
                <a:lnTo>
                  <a:pt x="13" y="42"/>
                </a:lnTo>
                <a:lnTo>
                  <a:pt x="13" y="43"/>
                </a:lnTo>
                <a:lnTo>
                  <a:pt x="13" y="43"/>
                </a:lnTo>
                <a:lnTo>
                  <a:pt x="14" y="44"/>
                </a:lnTo>
                <a:lnTo>
                  <a:pt x="14" y="45"/>
                </a:lnTo>
                <a:lnTo>
                  <a:pt x="14" y="45"/>
                </a:lnTo>
                <a:lnTo>
                  <a:pt x="14" y="46"/>
                </a:lnTo>
                <a:lnTo>
                  <a:pt x="15" y="47"/>
                </a:lnTo>
                <a:lnTo>
                  <a:pt x="15" y="47"/>
                </a:lnTo>
                <a:lnTo>
                  <a:pt x="15" y="48"/>
                </a:lnTo>
                <a:lnTo>
                  <a:pt x="15" y="49"/>
                </a:lnTo>
                <a:lnTo>
                  <a:pt x="15" y="49"/>
                </a:lnTo>
                <a:lnTo>
                  <a:pt x="16" y="50"/>
                </a:lnTo>
                <a:lnTo>
                  <a:pt x="16" y="51"/>
                </a:lnTo>
                <a:lnTo>
                  <a:pt x="16" y="51"/>
                </a:lnTo>
                <a:lnTo>
                  <a:pt x="16" y="52"/>
                </a:lnTo>
                <a:lnTo>
                  <a:pt x="17" y="53"/>
                </a:lnTo>
                <a:lnTo>
                  <a:pt x="17" y="53"/>
                </a:lnTo>
                <a:lnTo>
                  <a:pt x="17" y="54"/>
                </a:lnTo>
                <a:lnTo>
                  <a:pt x="17" y="54"/>
                </a:lnTo>
                <a:lnTo>
                  <a:pt x="17" y="55"/>
                </a:lnTo>
                <a:lnTo>
                  <a:pt x="18" y="56"/>
                </a:lnTo>
                <a:lnTo>
                  <a:pt x="18" y="56"/>
                </a:lnTo>
                <a:lnTo>
                  <a:pt x="18" y="57"/>
                </a:lnTo>
                <a:lnTo>
                  <a:pt x="18" y="58"/>
                </a:lnTo>
                <a:lnTo>
                  <a:pt x="19" y="58"/>
                </a:lnTo>
                <a:lnTo>
                  <a:pt x="19" y="59"/>
                </a:lnTo>
                <a:lnTo>
                  <a:pt x="19" y="60"/>
                </a:lnTo>
                <a:lnTo>
                  <a:pt x="19" y="60"/>
                </a:lnTo>
                <a:lnTo>
                  <a:pt x="19" y="61"/>
                </a:lnTo>
                <a:lnTo>
                  <a:pt x="20" y="62"/>
                </a:lnTo>
                <a:lnTo>
                  <a:pt x="20" y="62"/>
                </a:lnTo>
                <a:lnTo>
                  <a:pt x="20" y="63"/>
                </a:lnTo>
                <a:lnTo>
                  <a:pt x="20" y="63"/>
                </a:lnTo>
                <a:lnTo>
                  <a:pt x="21" y="64"/>
                </a:lnTo>
                <a:lnTo>
                  <a:pt x="21" y="65"/>
                </a:lnTo>
                <a:lnTo>
                  <a:pt x="21" y="65"/>
                </a:lnTo>
                <a:lnTo>
                  <a:pt x="21" y="66"/>
                </a:lnTo>
                <a:lnTo>
                  <a:pt x="21" y="67"/>
                </a:lnTo>
                <a:lnTo>
                  <a:pt x="22" y="67"/>
                </a:lnTo>
                <a:lnTo>
                  <a:pt x="22" y="68"/>
                </a:lnTo>
                <a:lnTo>
                  <a:pt x="22" y="68"/>
                </a:lnTo>
                <a:lnTo>
                  <a:pt x="22" y="69"/>
                </a:lnTo>
                <a:lnTo>
                  <a:pt x="23" y="70"/>
                </a:lnTo>
                <a:lnTo>
                  <a:pt x="23" y="70"/>
                </a:lnTo>
                <a:lnTo>
                  <a:pt x="23" y="71"/>
                </a:lnTo>
                <a:lnTo>
                  <a:pt x="23" y="71"/>
                </a:lnTo>
                <a:lnTo>
                  <a:pt x="23" y="72"/>
                </a:lnTo>
                <a:lnTo>
                  <a:pt x="24" y="73"/>
                </a:lnTo>
                <a:lnTo>
                  <a:pt x="24" y="73"/>
                </a:lnTo>
                <a:lnTo>
                  <a:pt x="24" y="74"/>
                </a:lnTo>
                <a:lnTo>
                  <a:pt x="24" y="74"/>
                </a:lnTo>
                <a:lnTo>
                  <a:pt x="25" y="75"/>
                </a:lnTo>
                <a:lnTo>
                  <a:pt x="25" y="76"/>
                </a:lnTo>
                <a:lnTo>
                  <a:pt x="25" y="76"/>
                </a:lnTo>
                <a:lnTo>
                  <a:pt x="25" y="77"/>
                </a:lnTo>
                <a:lnTo>
                  <a:pt x="25" y="77"/>
                </a:lnTo>
                <a:lnTo>
                  <a:pt x="26" y="78"/>
                </a:lnTo>
                <a:lnTo>
                  <a:pt x="26" y="79"/>
                </a:lnTo>
                <a:lnTo>
                  <a:pt x="26" y="79"/>
                </a:lnTo>
                <a:lnTo>
                  <a:pt x="26" y="80"/>
                </a:lnTo>
                <a:lnTo>
                  <a:pt x="27" y="80"/>
                </a:lnTo>
                <a:lnTo>
                  <a:pt x="27" y="81"/>
                </a:lnTo>
                <a:lnTo>
                  <a:pt x="27" y="82"/>
                </a:lnTo>
                <a:lnTo>
                  <a:pt x="27" y="82"/>
                </a:lnTo>
                <a:lnTo>
                  <a:pt x="27" y="83"/>
                </a:lnTo>
                <a:lnTo>
                  <a:pt x="28" y="83"/>
                </a:lnTo>
                <a:lnTo>
                  <a:pt x="28" y="84"/>
                </a:lnTo>
                <a:lnTo>
                  <a:pt x="28" y="84"/>
                </a:lnTo>
                <a:lnTo>
                  <a:pt x="28" y="85"/>
                </a:lnTo>
                <a:lnTo>
                  <a:pt x="29" y="86"/>
                </a:lnTo>
                <a:lnTo>
                  <a:pt x="29" y="86"/>
                </a:lnTo>
                <a:lnTo>
                  <a:pt x="29" y="87"/>
                </a:lnTo>
                <a:lnTo>
                  <a:pt x="29" y="87"/>
                </a:lnTo>
                <a:lnTo>
                  <a:pt x="30" y="88"/>
                </a:lnTo>
                <a:lnTo>
                  <a:pt x="30" y="88"/>
                </a:lnTo>
                <a:lnTo>
                  <a:pt x="30" y="89"/>
                </a:lnTo>
                <a:lnTo>
                  <a:pt x="30" y="90"/>
                </a:lnTo>
                <a:lnTo>
                  <a:pt x="30" y="90"/>
                </a:lnTo>
                <a:lnTo>
                  <a:pt x="31" y="91"/>
                </a:lnTo>
                <a:lnTo>
                  <a:pt x="31" y="91"/>
                </a:lnTo>
                <a:lnTo>
                  <a:pt x="31" y="92"/>
                </a:lnTo>
                <a:lnTo>
                  <a:pt x="31" y="92"/>
                </a:lnTo>
                <a:lnTo>
                  <a:pt x="32" y="93"/>
                </a:lnTo>
                <a:lnTo>
                  <a:pt x="32" y="94"/>
                </a:lnTo>
                <a:lnTo>
                  <a:pt x="32" y="94"/>
                </a:lnTo>
                <a:lnTo>
                  <a:pt x="32" y="95"/>
                </a:lnTo>
                <a:lnTo>
                  <a:pt x="32" y="95"/>
                </a:lnTo>
                <a:lnTo>
                  <a:pt x="33" y="96"/>
                </a:lnTo>
                <a:lnTo>
                  <a:pt x="33" y="96"/>
                </a:lnTo>
                <a:lnTo>
                  <a:pt x="33" y="97"/>
                </a:lnTo>
                <a:lnTo>
                  <a:pt x="33" y="97"/>
                </a:lnTo>
                <a:lnTo>
                  <a:pt x="34" y="98"/>
                </a:lnTo>
                <a:lnTo>
                  <a:pt x="34" y="98"/>
                </a:lnTo>
                <a:lnTo>
                  <a:pt x="34" y="99"/>
                </a:lnTo>
                <a:lnTo>
                  <a:pt x="34" y="99"/>
                </a:lnTo>
                <a:lnTo>
                  <a:pt x="34" y="100"/>
                </a:lnTo>
                <a:lnTo>
                  <a:pt x="35" y="101"/>
                </a:lnTo>
                <a:lnTo>
                  <a:pt x="35" y="101"/>
                </a:lnTo>
                <a:lnTo>
                  <a:pt x="35" y="102"/>
                </a:lnTo>
                <a:lnTo>
                  <a:pt x="35" y="102"/>
                </a:lnTo>
                <a:lnTo>
                  <a:pt x="36" y="103"/>
                </a:lnTo>
                <a:lnTo>
                  <a:pt x="36" y="103"/>
                </a:lnTo>
                <a:lnTo>
                  <a:pt x="36" y="104"/>
                </a:lnTo>
                <a:lnTo>
                  <a:pt x="36" y="104"/>
                </a:lnTo>
                <a:lnTo>
                  <a:pt x="36" y="105"/>
                </a:lnTo>
                <a:lnTo>
                  <a:pt x="37" y="105"/>
                </a:lnTo>
                <a:lnTo>
                  <a:pt x="37" y="106"/>
                </a:lnTo>
                <a:lnTo>
                  <a:pt x="37" y="106"/>
                </a:lnTo>
                <a:lnTo>
                  <a:pt x="37" y="107"/>
                </a:lnTo>
                <a:lnTo>
                  <a:pt x="38" y="107"/>
                </a:lnTo>
                <a:lnTo>
                  <a:pt x="38" y="108"/>
                </a:lnTo>
                <a:lnTo>
                  <a:pt x="38" y="108"/>
                </a:lnTo>
                <a:lnTo>
                  <a:pt x="38" y="109"/>
                </a:lnTo>
                <a:lnTo>
                  <a:pt x="38" y="109"/>
                </a:lnTo>
                <a:lnTo>
                  <a:pt x="39" y="110"/>
                </a:lnTo>
                <a:lnTo>
                  <a:pt x="39" y="110"/>
                </a:lnTo>
                <a:lnTo>
                  <a:pt x="39" y="111"/>
                </a:lnTo>
                <a:lnTo>
                  <a:pt x="39" y="111"/>
                </a:lnTo>
                <a:lnTo>
                  <a:pt x="40" y="112"/>
                </a:lnTo>
                <a:lnTo>
                  <a:pt x="40" y="112"/>
                </a:lnTo>
                <a:lnTo>
                  <a:pt x="40" y="113"/>
                </a:lnTo>
                <a:lnTo>
                  <a:pt x="40" y="113"/>
                </a:lnTo>
                <a:lnTo>
                  <a:pt x="40" y="114"/>
                </a:lnTo>
                <a:lnTo>
                  <a:pt x="41" y="114"/>
                </a:lnTo>
                <a:lnTo>
                  <a:pt x="41" y="115"/>
                </a:lnTo>
                <a:lnTo>
                  <a:pt x="41" y="115"/>
                </a:lnTo>
                <a:lnTo>
                  <a:pt x="41" y="116"/>
                </a:lnTo>
                <a:lnTo>
                  <a:pt x="42" y="116"/>
                </a:lnTo>
                <a:lnTo>
                  <a:pt x="42" y="117"/>
                </a:lnTo>
                <a:lnTo>
                  <a:pt x="42" y="117"/>
                </a:lnTo>
                <a:lnTo>
                  <a:pt x="42" y="118"/>
                </a:lnTo>
                <a:lnTo>
                  <a:pt x="43" y="118"/>
                </a:lnTo>
                <a:lnTo>
                  <a:pt x="43" y="119"/>
                </a:lnTo>
                <a:lnTo>
                  <a:pt x="43" y="119"/>
                </a:lnTo>
                <a:lnTo>
                  <a:pt x="43" y="120"/>
                </a:lnTo>
                <a:lnTo>
                  <a:pt x="43" y="120"/>
                </a:lnTo>
                <a:lnTo>
                  <a:pt x="44" y="121"/>
                </a:lnTo>
                <a:lnTo>
                  <a:pt x="44" y="121"/>
                </a:lnTo>
                <a:lnTo>
                  <a:pt x="44" y="121"/>
                </a:lnTo>
                <a:lnTo>
                  <a:pt x="44" y="122"/>
                </a:lnTo>
                <a:lnTo>
                  <a:pt x="45" y="122"/>
                </a:lnTo>
                <a:lnTo>
                  <a:pt x="45" y="123"/>
                </a:lnTo>
                <a:lnTo>
                  <a:pt x="45" y="123"/>
                </a:lnTo>
                <a:lnTo>
                  <a:pt x="45" y="124"/>
                </a:lnTo>
                <a:lnTo>
                  <a:pt x="45" y="124"/>
                </a:lnTo>
                <a:lnTo>
                  <a:pt x="46" y="125"/>
                </a:lnTo>
                <a:lnTo>
                  <a:pt x="46" y="125"/>
                </a:lnTo>
                <a:lnTo>
                  <a:pt x="46" y="126"/>
                </a:lnTo>
                <a:lnTo>
                  <a:pt x="46" y="126"/>
                </a:lnTo>
                <a:lnTo>
                  <a:pt x="47" y="126"/>
                </a:lnTo>
                <a:lnTo>
                  <a:pt x="47" y="127"/>
                </a:lnTo>
                <a:lnTo>
                  <a:pt x="47" y="127"/>
                </a:lnTo>
                <a:lnTo>
                  <a:pt x="47" y="128"/>
                </a:lnTo>
                <a:lnTo>
                  <a:pt x="47" y="128"/>
                </a:lnTo>
                <a:lnTo>
                  <a:pt x="48" y="129"/>
                </a:lnTo>
                <a:lnTo>
                  <a:pt x="48" y="129"/>
                </a:lnTo>
                <a:lnTo>
                  <a:pt x="48" y="130"/>
                </a:lnTo>
                <a:lnTo>
                  <a:pt x="48" y="130"/>
                </a:lnTo>
                <a:lnTo>
                  <a:pt x="49" y="130"/>
                </a:lnTo>
                <a:lnTo>
                  <a:pt x="49" y="131"/>
                </a:lnTo>
                <a:lnTo>
                  <a:pt x="49" y="131"/>
                </a:lnTo>
                <a:lnTo>
                  <a:pt x="49" y="132"/>
                </a:lnTo>
                <a:lnTo>
                  <a:pt x="49" y="132"/>
                </a:lnTo>
                <a:lnTo>
                  <a:pt x="50" y="133"/>
                </a:lnTo>
                <a:lnTo>
                  <a:pt x="50" y="133"/>
                </a:lnTo>
                <a:lnTo>
                  <a:pt x="50" y="133"/>
                </a:lnTo>
                <a:lnTo>
                  <a:pt x="50" y="134"/>
                </a:lnTo>
                <a:lnTo>
                  <a:pt x="51" y="134"/>
                </a:lnTo>
                <a:lnTo>
                  <a:pt x="51" y="135"/>
                </a:lnTo>
                <a:lnTo>
                  <a:pt x="51" y="135"/>
                </a:lnTo>
                <a:lnTo>
                  <a:pt x="51" y="136"/>
                </a:lnTo>
                <a:lnTo>
                  <a:pt x="51" y="136"/>
                </a:lnTo>
                <a:lnTo>
                  <a:pt x="52" y="136"/>
                </a:lnTo>
                <a:lnTo>
                  <a:pt x="52" y="137"/>
                </a:lnTo>
                <a:lnTo>
                  <a:pt x="52" y="137"/>
                </a:lnTo>
                <a:lnTo>
                  <a:pt x="52" y="138"/>
                </a:lnTo>
                <a:lnTo>
                  <a:pt x="53" y="138"/>
                </a:lnTo>
                <a:lnTo>
                  <a:pt x="53" y="138"/>
                </a:lnTo>
                <a:lnTo>
                  <a:pt x="53" y="139"/>
                </a:lnTo>
                <a:lnTo>
                  <a:pt x="53" y="139"/>
                </a:lnTo>
                <a:lnTo>
                  <a:pt x="53" y="140"/>
                </a:lnTo>
                <a:lnTo>
                  <a:pt x="54" y="140"/>
                </a:lnTo>
                <a:lnTo>
                  <a:pt x="54" y="140"/>
                </a:lnTo>
                <a:lnTo>
                  <a:pt x="54" y="141"/>
                </a:lnTo>
                <a:lnTo>
                  <a:pt x="54" y="141"/>
                </a:lnTo>
                <a:lnTo>
                  <a:pt x="55" y="142"/>
                </a:lnTo>
                <a:lnTo>
                  <a:pt x="55" y="142"/>
                </a:lnTo>
                <a:lnTo>
                  <a:pt x="55" y="142"/>
                </a:lnTo>
                <a:lnTo>
                  <a:pt x="55" y="143"/>
                </a:lnTo>
                <a:lnTo>
                  <a:pt x="56" y="143"/>
                </a:lnTo>
                <a:lnTo>
                  <a:pt x="56" y="144"/>
                </a:lnTo>
                <a:lnTo>
                  <a:pt x="56" y="144"/>
                </a:lnTo>
                <a:lnTo>
                  <a:pt x="56" y="144"/>
                </a:lnTo>
                <a:lnTo>
                  <a:pt x="56" y="145"/>
                </a:lnTo>
                <a:lnTo>
                  <a:pt x="57" y="145"/>
                </a:lnTo>
                <a:lnTo>
                  <a:pt x="57" y="146"/>
                </a:lnTo>
                <a:lnTo>
                  <a:pt x="57" y="146"/>
                </a:lnTo>
                <a:lnTo>
                  <a:pt x="57" y="146"/>
                </a:lnTo>
                <a:lnTo>
                  <a:pt x="58" y="147"/>
                </a:lnTo>
                <a:lnTo>
                  <a:pt x="58" y="147"/>
                </a:lnTo>
                <a:lnTo>
                  <a:pt x="58" y="147"/>
                </a:lnTo>
                <a:lnTo>
                  <a:pt x="58" y="148"/>
                </a:lnTo>
                <a:lnTo>
                  <a:pt x="58" y="148"/>
                </a:lnTo>
                <a:lnTo>
                  <a:pt x="59" y="149"/>
                </a:lnTo>
                <a:lnTo>
                  <a:pt x="59" y="149"/>
                </a:lnTo>
                <a:lnTo>
                  <a:pt x="59" y="149"/>
                </a:lnTo>
                <a:lnTo>
                  <a:pt x="59" y="150"/>
                </a:lnTo>
                <a:lnTo>
                  <a:pt x="60" y="150"/>
                </a:lnTo>
                <a:lnTo>
                  <a:pt x="60" y="150"/>
                </a:lnTo>
                <a:lnTo>
                  <a:pt x="60" y="151"/>
                </a:lnTo>
                <a:lnTo>
                  <a:pt x="60" y="151"/>
                </a:lnTo>
                <a:lnTo>
                  <a:pt x="60" y="151"/>
                </a:lnTo>
                <a:lnTo>
                  <a:pt x="61" y="152"/>
                </a:lnTo>
                <a:lnTo>
                  <a:pt x="61" y="152"/>
                </a:lnTo>
                <a:lnTo>
                  <a:pt x="61" y="152"/>
                </a:lnTo>
                <a:lnTo>
                  <a:pt x="61" y="153"/>
                </a:lnTo>
                <a:lnTo>
                  <a:pt x="62" y="153"/>
                </a:lnTo>
                <a:lnTo>
                  <a:pt x="62" y="153"/>
                </a:lnTo>
                <a:lnTo>
                  <a:pt x="62" y="154"/>
                </a:lnTo>
                <a:lnTo>
                  <a:pt x="62" y="154"/>
                </a:lnTo>
                <a:lnTo>
                  <a:pt x="62" y="155"/>
                </a:lnTo>
                <a:lnTo>
                  <a:pt x="63" y="155"/>
                </a:lnTo>
                <a:lnTo>
                  <a:pt x="63" y="155"/>
                </a:lnTo>
                <a:lnTo>
                  <a:pt x="63" y="156"/>
                </a:lnTo>
                <a:lnTo>
                  <a:pt x="63" y="156"/>
                </a:lnTo>
                <a:lnTo>
                  <a:pt x="64" y="156"/>
                </a:lnTo>
                <a:lnTo>
                  <a:pt x="64" y="157"/>
                </a:lnTo>
                <a:lnTo>
                  <a:pt x="64" y="157"/>
                </a:lnTo>
                <a:lnTo>
                  <a:pt x="64" y="157"/>
                </a:lnTo>
                <a:lnTo>
                  <a:pt x="64" y="158"/>
                </a:lnTo>
                <a:lnTo>
                  <a:pt x="65" y="158"/>
                </a:lnTo>
                <a:lnTo>
                  <a:pt x="65" y="158"/>
                </a:lnTo>
                <a:lnTo>
                  <a:pt x="65" y="158"/>
                </a:lnTo>
                <a:lnTo>
                  <a:pt x="65" y="159"/>
                </a:lnTo>
                <a:lnTo>
                  <a:pt x="66" y="159"/>
                </a:lnTo>
                <a:lnTo>
                  <a:pt x="66" y="159"/>
                </a:lnTo>
                <a:lnTo>
                  <a:pt x="66" y="160"/>
                </a:lnTo>
                <a:lnTo>
                  <a:pt x="66" y="160"/>
                </a:lnTo>
                <a:lnTo>
                  <a:pt x="66" y="160"/>
                </a:lnTo>
                <a:lnTo>
                  <a:pt x="67" y="161"/>
                </a:lnTo>
                <a:lnTo>
                  <a:pt x="67" y="161"/>
                </a:lnTo>
                <a:lnTo>
                  <a:pt x="67" y="161"/>
                </a:lnTo>
                <a:lnTo>
                  <a:pt x="67" y="162"/>
                </a:lnTo>
                <a:lnTo>
                  <a:pt x="68" y="162"/>
                </a:lnTo>
                <a:lnTo>
                  <a:pt x="68" y="162"/>
                </a:lnTo>
                <a:lnTo>
                  <a:pt x="68" y="163"/>
                </a:lnTo>
                <a:lnTo>
                  <a:pt x="68" y="163"/>
                </a:lnTo>
                <a:lnTo>
                  <a:pt x="69" y="163"/>
                </a:lnTo>
                <a:lnTo>
                  <a:pt x="69" y="163"/>
                </a:lnTo>
                <a:lnTo>
                  <a:pt x="69" y="164"/>
                </a:lnTo>
                <a:lnTo>
                  <a:pt x="69" y="164"/>
                </a:lnTo>
                <a:lnTo>
                  <a:pt x="69" y="164"/>
                </a:lnTo>
                <a:lnTo>
                  <a:pt x="70" y="165"/>
                </a:lnTo>
                <a:lnTo>
                  <a:pt x="70" y="165"/>
                </a:lnTo>
                <a:lnTo>
                  <a:pt x="70" y="165"/>
                </a:lnTo>
                <a:lnTo>
                  <a:pt x="70" y="165"/>
                </a:lnTo>
                <a:lnTo>
                  <a:pt x="71" y="166"/>
                </a:lnTo>
                <a:lnTo>
                  <a:pt x="71" y="166"/>
                </a:lnTo>
                <a:lnTo>
                  <a:pt x="71" y="166"/>
                </a:lnTo>
                <a:lnTo>
                  <a:pt x="71" y="167"/>
                </a:lnTo>
                <a:lnTo>
                  <a:pt x="71" y="167"/>
                </a:lnTo>
                <a:lnTo>
                  <a:pt x="72" y="167"/>
                </a:lnTo>
                <a:lnTo>
                  <a:pt x="72" y="167"/>
                </a:lnTo>
                <a:lnTo>
                  <a:pt x="72" y="168"/>
                </a:lnTo>
                <a:lnTo>
                  <a:pt x="72" y="168"/>
                </a:lnTo>
                <a:lnTo>
                  <a:pt x="73" y="168"/>
                </a:lnTo>
                <a:lnTo>
                  <a:pt x="73" y="169"/>
                </a:lnTo>
                <a:lnTo>
                  <a:pt x="73" y="169"/>
                </a:lnTo>
                <a:lnTo>
                  <a:pt x="73" y="169"/>
                </a:lnTo>
                <a:lnTo>
                  <a:pt x="73" y="169"/>
                </a:lnTo>
                <a:lnTo>
                  <a:pt x="74" y="170"/>
                </a:lnTo>
                <a:lnTo>
                  <a:pt x="74" y="170"/>
                </a:lnTo>
                <a:lnTo>
                  <a:pt x="74" y="170"/>
                </a:lnTo>
                <a:lnTo>
                  <a:pt x="74" y="170"/>
                </a:lnTo>
                <a:lnTo>
                  <a:pt x="75" y="171"/>
                </a:lnTo>
                <a:lnTo>
                  <a:pt x="75" y="171"/>
                </a:lnTo>
                <a:lnTo>
                  <a:pt x="75" y="171"/>
                </a:lnTo>
                <a:lnTo>
                  <a:pt x="75" y="171"/>
                </a:lnTo>
                <a:lnTo>
                  <a:pt x="75" y="172"/>
                </a:lnTo>
                <a:lnTo>
                  <a:pt x="76" y="172"/>
                </a:lnTo>
                <a:lnTo>
                  <a:pt x="76" y="172"/>
                </a:lnTo>
                <a:lnTo>
                  <a:pt x="76" y="172"/>
                </a:lnTo>
                <a:lnTo>
                  <a:pt x="76" y="173"/>
                </a:lnTo>
                <a:lnTo>
                  <a:pt x="77" y="173"/>
                </a:lnTo>
                <a:lnTo>
                  <a:pt x="77" y="173"/>
                </a:lnTo>
                <a:lnTo>
                  <a:pt x="77" y="173"/>
                </a:lnTo>
                <a:lnTo>
                  <a:pt x="77" y="174"/>
                </a:lnTo>
                <a:lnTo>
                  <a:pt x="77" y="174"/>
                </a:lnTo>
                <a:lnTo>
                  <a:pt x="78" y="174"/>
                </a:lnTo>
                <a:lnTo>
                  <a:pt x="78" y="174"/>
                </a:lnTo>
                <a:lnTo>
                  <a:pt x="78" y="175"/>
                </a:lnTo>
                <a:lnTo>
                  <a:pt x="78" y="175"/>
                </a:lnTo>
                <a:lnTo>
                  <a:pt x="79" y="175"/>
                </a:lnTo>
                <a:lnTo>
                  <a:pt x="79" y="175"/>
                </a:lnTo>
                <a:lnTo>
                  <a:pt x="79" y="175"/>
                </a:lnTo>
                <a:lnTo>
                  <a:pt x="79" y="176"/>
                </a:lnTo>
                <a:lnTo>
                  <a:pt x="79" y="176"/>
                </a:lnTo>
                <a:lnTo>
                  <a:pt x="80" y="176"/>
                </a:lnTo>
                <a:lnTo>
                  <a:pt x="80" y="176"/>
                </a:lnTo>
                <a:lnTo>
                  <a:pt x="80" y="177"/>
                </a:lnTo>
                <a:lnTo>
                  <a:pt x="80" y="177"/>
                </a:lnTo>
                <a:lnTo>
                  <a:pt x="81" y="177"/>
                </a:lnTo>
                <a:lnTo>
                  <a:pt x="81" y="177"/>
                </a:lnTo>
                <a:lnTo>
                  <a:pt x="81" y="177"/>
                </a:lnTo>
                <a:lnTo>
                  <a:pt x="81" y="178"/>
                </a:lnTo>
                <a:lnTo>
                  <a:pt x="82" y="178"/>
                </a:lnTo>
                <a:lnTo>
                  <a:pt x="82" y="178"/>
                </a:lnTo>
                <a:lnTo>
                  <a:pt x="82" y="178"/>
                </a:lnTo>
                <a:lnTo>
                  <a:pt x="82" y="178"/>
                </a:lnTo>
                <a:lnTo>
                  <a:pt x="82" y="179"/>
                </a:lnTo>
                <a:lnTo>
                  <a:pt x="83" y="179"/>
                </a:lnTo>
                <a:lnTo>
                  <a:pt x="83" y="179"/>
                </a:lnTo>
                <a:lnTo>
                  <a:pt x="83" y="179"/>
                </a:lnTo>
                <a:lnTo>
                  <a:pt x="83" y="179"/>
                </a:lnTo>
                <a:lnTo>
                  <a:pt x="84" y="180"/>
                </a:lnTo>
                <a:lnTo>
                  <a:pt x="84" y="180"/>
                </a:lnTo>
                <a:lnTo>
                  <a:pt x="84" y="180"/>
                </a:lnTo>
                <a:lnTo>
                  <a:pt x="84" y="180"/>
                </a:lnTo>
                <a:lnTo>
                  <a:pt x="84" y="180"/>
                </a:lnTo>
                <a:lnTo>
                  <a:pt x="85" y="181"/>
                </a:lnTo>
                <a:lnTo>
                  <a:pt x="85" y="181"/>
                </a:lnTo>
                <a:lnTo>
                  <a:pt x="85" y="181"/>
                </a:lnTo>
                <a:lnTo>
                  <a:pt x="85" y="181"/>
                </a:lnTo>
                <a:lnTo>
                  <a:pt x="86" y="181"/>
                </a:lnTo>
                <a:lnTo>
                  <a:pt x="86" y="182"/>
                </a:lnTo>
                <a:lnTo>
                  <a:pt x="86" y="182"/>
                </a:lnTo>
                <a:lnTo>
                  <a:pt x="86" y="182"/>
                </a:lnTo>
                <a:lnTo>
                  <a:pt x="86" y="182"/>
                </a:lnTo>
                <a:lnTo>
                  <a:pt x="87" y="182"/>
                </a:lnTo>
                <a:lnTo>
                  <a:pt x="87" y="182"/>
                </a:lnTo>
                <a:lnTo>
                  <a:pt x="87" y="183"/>
                </a:lnTo>
                <a:lnTo>
                  <a:pt x="87" y="183"/>
                </a:lnTo>
                <a:lnTo>
                  <a:pt x="88" y="183"/>
                </a:lnTo>
                <a:lnTo>
                  <a:pt x="88" y="183"/>
                </a:lnTo>
                <a:lnTo>
                  <a:pt x="88" y="183"/>
                </a:lnTo>
                <a:lnTo>
                  <a:pt x="88" y="183"/>
                </a:lnTo>
                <a:lnTo>
                  <a:pt x="88" y="184"/>
                </a:lnTo>
                <a:lnTo>
                  <a:pt x="89" y="184"/>
                </a:lnTo>
                <a:lnTo>
                  <a:pt x="89" y="184"/>
                </a:lnTo>
                <a:lnTo>
                  <a:pt x="89" y="184"/>
                </a:lnTo>
                <a:lnTo>
                  <a:pt x="89" y="184"/>
                </a:lnTo>
                <a:lnTo>
                  <a:pt x="90" y="184"/>
                </a:lnTo>
                <a:lnTo>
                  <a:pt x="90" y="185"/>
                </a:lnTo>
                <a:lnTo>
                  <a:pt x="90" y="185"/>
                </a:lnTo>
                <a:lnTo>
                  <a:pt x="90" y="185"/>
                </a:lnTo>
                <a:lnTo>
                  <a:pt x="90" y="185"/>
                </a:lnTo>
                <a:lnTo>
                  <a:pt x="91" y="185"/>
                </a:lnTo>
                <a:lnTo>
                  <a:pt x="91" y="185"/>
                </a:lnTo>
                <a:lnTo>
                  <a:pt x="91" y="185"/>
                </a:lnTo>
                <a:lnTo>
                  <a:pt x="91" y="186"/>
                </a:lnTo>
                <a:lnTo>
                  <a:pt x="92" y="186"/>
                </a:lnTo>
                <a:lnTo>
                  <a:pt x="92" y="186"/>
                </a:lnTo>
                <a:lnTo>
                  <a:pt x="92" y="186"/>
                </a:lnTo>
                <a:lnTo>
                  <a:pt x="92" y="186"/>
                </a:lnTo>
                <a:lnTo>
                  <a:pt x="92" y="186"/>
                </a:lnTo>
                <a:lnTo>
                  <a:pt x="93" y="186"/>
                </a:lnTo>
                <a:lnTo>
                  <a:pt x="93" y="187"/>
                </a:lnTo>
                <a:lnTo>
                  <a:pt x="93" y="187"/>
                </a:lnTo>
                <a:lnTo>
                  <a:pt x="93" y="187"/>
                </a:lnTo>
                <a:lnTo>
                  <a:pt x="94" y="187"/>
                </a:lnTo>
                <a:lnTo>
                  <a:pt x="94" y="187"/>
                </a:lnTo>
                <a:lnTo>
                  <a:pt x="94" y="187"/>
                </a:lnTo>
                <a:lnTo>
                  <a:pt x="94" y="187"/>
                </a:lnTo>
                <a:lnTo>
                  <a:pt x="94" y="187"/>
                </a:lnTo>
                <a:lnTo>
                  <a:pt x="95" y="188"/>
                </a:lnTo>
                <a:lnTo>
                  <a:pt x="95" y="188"/>
                </a:lnTo>
                <a:lnTo>
                  <a:pt x="95" y="188"/>
                </a:lnTo>
                <a:lnTo>
                  <a:pt x="95" y="188"/>
                </a:lnTo>
                <a:lnTo>
                  <a:pt x="96" y="188"/>
                </a:lnTo>
                <a:lnTo>
                  <a:pt x="96" y="188"/>
                </a:lnTo>
                <a:lnTo>
                  <a:pt x="96" y="188"/>
                </a:lnTo>
                <a:lnTo>
                  <a:pt x="96" y="188"/>
                </a:lnTo>
                <a:lnTo>
                  <a:pt x="97" y="188"/>
                </a:lnTo>
                <a:lnTo>
                  <a:pt x="97" y="189"/>
                </a:lnTo>
                <a:lnTo>
                  <a:pt x="97" y="189"/>
                </a:lnTo>
                <a:lnTo>
                  <a:pt x="97" y="189"/>
                </a:lnTo>
                <a:lnTo>
                  <a:pt x="97" y="189"/>
                </a:lnTo>
                <a:lnTo>
                  <a:pt x="98" y="189"/>
                </a:lnTo>
                <a:lnTo>
                  <a:pt x="98" y="189"/>
                </a:lnTo>
                <a:lnTo>
                  <a:pt x="98" y="189"/>
                </a:lnTo>
                <a:lnTo>
                  <a:pt x="98" y="189"/>
                </a:lnTo>
                <a:lnTo>
                  <a:pt x="99" y="189"/>
                </a:lnTo>
                <a:lnTo>
                  <a:pt x="99" y="189"/>
                </a:lnTo>
                <a:lnTo>
                  <a:pt x="99" y="189"/>
                </a:lnTo>
                <a:lnTo>
                  <a:pt x="99" y="190"/>
                </a:lnTo>
                <a:lnTo>
                  <a:pt x="99" y="190"/>
                </a:lnTo>
                <a:lnTo>
                  <a:pt x="100" y="190"/>
                </a:lnTo>
                <a:lnTo>
                  <a:pt x="100" y="190"/>
                </a:lnTo>
                <a:lnTo>
                  <a:pt x="100" y="190"/>
                </a:lnTo>
                <a:lnTo>
                  <a:pt x="100" y="190"/>
                </a:lnTo>
                <a:lnTo>
                  <a:pt x="101" y="190"/>
                </a:lnTo>
                <a:lnTo>
                  <a:pt x="101" y="190"/>
                </a:lnTo>
                <a:lnTo>
                  <a:pt x="101" y="190"/>
                </a:lnTo>
                <a:lnTo>
                  <a:pt x="101" y="190"/>
                </a:lnTo>
                <a:lnTo>
                  <a:pt x="101" y="190"/>
                </a:lnTo>
                <a:lnTo>
                  <a:pt x="102" y="190"/>
                </a:lnTo>
                <a:lnTo>
                  <a:pt x="102" y="191"/>
                </a:lnTo>
                <a:lnTo>
                  <a:pt x="102" y="191"/>
                </a:lnTo>
                <a:lnTo>
                  <a:pt x="102" y="191"/>
                </a:lnTo>
                <a:lnTo>
                  <a:pt x="103" y="191"/>
                </a:lnTo>
                <a:lnTo>
                  <a:pt x="103" y="191"/>
                </a:lnTo>
                <a:lnTo>
                  <a:pt x="103" y="191"/>
                </a:lnTo>
                <a:lnTo>
                  <a:pt x="103" y="191"/>
                </a:lnTo>
                <a:lnTo>
                  <a:pt x="103" y="191"/>
                </a:lnTo>
                <a:lnTo>
                  <a:pt x="104" y="191"/>
                </a:lnTo>
                <a:lnTo>
                  <a:pt x="104" y="191"/>
                </a:lnTo>
                <a:lnTo>
                  <a:pt x="104" y="191"/>
                </a:lnTo>
                <a:lnTo>
                  <a:pt x="104" y="191"/>
                </a:lnTo>
                <a:lnTo>
                  <a:pt x="105" y="191"/>
                </a:lnTo>
                <a:lnTo>
                  <a:pt x="105" y="191"/>
                </a:lnTo>
                <a:lnTo>
                  <a:pt x="105" y="191"/>
                </a:lnTo>
                <a:lnTo>
                  <a:pt x="105" y="191"/>
                </a:lnTo>
                <a:lnTo>
                  <a:pt x="105" y="191"/>
                </a:lnTo>
                <a:lnTo>
                  <a:pt x="106" y="191"/>
                </a:lnTo>
                <a:lnTo>
                  <a:pt x="106" y="192"/>
                </a:lnTo>
                <a:lnTo>
                  <a:pt x="106" y="192"/>
                </a:lnTo>
                <a:lnTo>
                  <a:pt x="106" y="192"/>
                </a:lnTo>
                <a:lnTo>
                  <a:pt x="107" y="192"/>
                </a:lnTo>
                <a:lnTo>
                  <a:pt x="107" y="192"/>
                </a:lnTo>
                <a:lnTo>
                  <a:pt x="107" y="192"/>
                </a:lnTo>
                <a:lnTo>
                  <a:pt x="107" y="192"/>
                </a:lnTo>
                <a:lnTo>
                  <a:pt x="107" y="192"/>
                </a:lnTo>
                <a:lnTo>
                  <a:pt x="108" y="192"/>
                </a:lnTo>
                <a:lnTo>
                  <a:pt x="108" y="192"/>
                </a:lnTo>
                <a:lnTo>
                  <a:pt x="108" y="192"/>
                </a:lnTo>
                <a:lnTo>
                  <a:pt x="108" y="192"/>
                </a:lnTo>
                <a:lnTo>
                  <a:pt x="109" y="192"/>
                </a:lnTo>
                <a:lnTo>
                  <a:pt x="109" y="192"/>
                </a:lnTo>
                <a:lnTo>
                  <a:pt x="109" y="192"/>
                </a:lnTo>
                <a:lnTo>
                  <a:pt x="109" y="192"/>
                </a:lnTo>
                <a:lnTo>
                  <a:pt x="110" y="192"/>
                </a:lnTo>
                <a:lnTo>
                  <a:pt x="110" y="192"/>
                </a:lnTo>
                <a:lnTo>
                  <a:pt x="110" y="192"/>
                </a:lnTo>
                <a:lnTo>
                  <a:pt x="110" y="192"/>
                </a:lnTo>
                <a:lnTo>
                  <a:pt x="110" y="192"/>
                </a:lnTo>
                <a:lnTo>
                  <a:pt x="111" y="192"/>
                </a:lnTo>
                <a:lnTo>
                  <a:pt x="111" y="192"/>
                </a:lnTo>
                <a:lnTo>
                  <a:pt x="111" y="192"/>
                </a:lnTo>
                <a:lnTo>
                  <a:pt x="111" y="192"/>
                </a:lnTo>
                <a:lnTo>
                  <a:pt x="112" y="192"/>
                </a:lnTo>
                <a:lnTo>
                  <a:pt x="112" y="192"/>
                </a:lnTo>
                <a:lnTo>
                  <a:pt x="112" y="192"/>
                </a:lnTo>
                <a:lnTo>
                  <a:pt x="112" y="192"/>
                </a:lnTo>
                <a:lnTo>
                  <a:pt x="112" y="192"/>
                </a:lnTo>
                <a:lnTo>
                  <a:pt x="113" y="192"/>
                </a:lnTo>
                <a:lnTo>
                  <a:pt x="113" y="192"/>
                </a:lnTo>
                <a:lnTo>
                  <a:pt x="113" y="192"/>
                </a:lnTo>
                <a:lnTo>
                  <a:pt x="113" y="192"/>
                </a:lnTo>
                <a:lnTo>
                  <a:pt x="114" y="192"/>
                </a:lnTo>
                <a:lnTo>
                  <a:pt x="114" y="192"/>
                </a:lnTo>
                <a:lnTo>
                  <a:pt x="114" y="192"/>
                </a:lnTo>
                <a:lnTo>
                  <a:pt x="114" y="192"/>
                </a:lnTo>
                <a:lnTo>
                  <a:pt x="114" y="192"/>
                </a:lnTo>
                <a:lnTo>
                  <a:pt x="115" y="192"/>
                </a:lnTo>
                <a:lnTo>
                  <a:pt x="115" y="192"/>
                </a:lnTo>
                <a:lnTo>
                  <a:pt x="115" y="192"/>
                </a:lnTo>
                <a:lnTo>
                  <a:pt x="115" y="192"/>
                </a:lnTo>
                <a:lnTo>
                  <a:pt x="116" y="192"/>
                </a:lnTo>
                <a:lnTo>
                  <a:pt x="116" y="192"/>
                </a:lnTo>
                <a:lnTo>
                  <a:pt x="116" y="192"/>
                </a:lnTo>
                <a:lnTo>
                  <a:pt x="116" y="192"/>
                </a:lnTo>
                <a:lnTo>
                  <a:pt x="116" y="192"/>
                </a:lnTo>
                <a:lnTo>
                  <a:pt x="117" y="192"/>
                </a:lnTo>
                <a:lnTo>
                  <a:pt x="117" y="192"/>
                </a:lnTo>
                <a:lnTo>
                  <a:pt x="117" y="192"/>
                </a:lnTo>
                <a:lnTo>
                  <a:pt x="117" y="192"/>
                </a:lnTo>
                <a:lnTo>
                  <a:pt x="118" y="192"/>
                </a:lnTo>
                <a:lnTo>
                  <a:pt x="118" y="192"/>
                </a:lnTo>
                <a:lnTo>
                  <a:pt x="118" y="192"/>
                </a:lnTo>
                <a:lnTo>
                  <a:pt x="118" y="191"/>
                </a:lnTo>
                <a:lnTo>
                  <a:pt x="118" y="191"/>
                </a:lnTo>
                <a:lnTo>
                  <a:pt x="119" y="191"/>
                </a:lnTo>
                <a:lnTo>
                  <a:pt x="119" y="191"/>
                </a:lnTo>
                <a:lnTo>
                  <a:pt x="119" y="191"/>
                </a:lnTo>
                <a:lnTo>
                  <a:pt x="119" y="191"/>
                </a:lnTo>
                <a:lnTo>
                  <a:pt x="120" y="191"/>
                </a:lnTo>
                <a:lnTo>
                  <a:pt x="120" y="191"/>
                </a:lnTo>
                <a:lnTo>
                  <a:pt x="120" y="191"/>
                </a:lnTo>
                <a:lnTo>
                  <a:pt x="120" y="191"/>
                </a:lnTo>
                <a:lnTo>
                  <a:pt x="120" y="191"/>
                </a:lnTo>
                <a:lnTo>
                  <a:pt x="121" y="191"/>
                </a:lnTo>
                <a:lnTo>
                  <a:pt x="121" y="191"/>
                </a:lnTo>
                <a:lnTo>
                  <a:pt x="121" y="191"/>
                </a:lnTo>
                <a:lnTo>
                  <a:pt x="121" y="191"/>
                </a:lnTo>
                <a:lnTo>
                  <a:pt x="122" y="191"/>
                </a:lnTo>
                <a:lnTo>
                  <a:pt x="122" y="191"/>
                </a:lnTo>
                <a:lnTo>
                  <a:pt x="122" y="191"/>
                </a:lnTo>
                <a:lnTo>
                  <a:pt x="122" y="190"/>
                </a:lnTo>
                <a:lnTo>
                  <a:pt x="123" y="190"/>
                </a:lnTo>
                <a:lnTo>
                  <a:pt x="123" y="190"/>
                </a:lnTo>
                <a:lnTo>
                  <a:pt x="123" y="190"/>
                </a:lnTo>
                <a:lnTo>
                  <a:pt x="123" y="190"/>
                </a:lnTo>
                <a:lnTo>
                  <a:pt x="123" y="190"/>
                </a:lnTo>
                <a:lnTo>
                  <a:pt x="124" y="190"/>
                </a:lnTo>
                <a:lnTo>
                  <a:pt x="124" y="190"/>
                </a:lnTo>
                <a:lnTo>
                  <a:pt x="124" y="190"/>
                </a:lnTo>
                <a:lnTo>
                  <a:pt x="124" y="190"/>
                </a:lnTo>
                <a:lnTo>
                  <a:pt x="125" y="190"/>
                </a:lnTo>
                <a:lnTo>
                  <a:pt x="125" y="190"/>
                </a:lnTo>
                <a:lnTo>
                  <a:pt x="125" y="189"/>
                </a:lnTo>
                <a:lnTo>
                  <a:pt x="125" y="189"/>
                </a:lnTo>
                <a:lnTo>
                  <a:pt x="125" y="189"/>
                </a:lnTo>
                <a:lnTo>
                  <a:pt x="126" y="189"/>
                </a:lnTo>
                <a:lnTo>
                  <a:pt x="126" y="189"/>
                </a:lnTo>
                <a:lnTo>
                  <a:pt x="126" y="189"/>
                </a:lnTo>
                <a:lnTo>
                  <a:pt x="126" y="189"/>
                </a:lnTo>
                <a:lnTo>
                  <a:pt x="127" y="189"/>
                </a:lnTo>
                <a:lnTo>
                  <a:pt x="127" y="189"/>
                </a:lnTo>
                <a:lnTo>
                  <a:pt x="127" y="189"/>
                </a:lnTo>
                <a:lnTo>
                  <a:pt x="127" y="189"/>
                </a:lnTo>
                <a:lnTo>
                  <a:pt x="127" y="188"/>
                </a:lnTo>
                <a:lnTo>
                  <a:pt x="128" y="188"/>
                </a:lnTo>
                <a:lnTo>
                  <a:pt x="128" y="188"/>
                </a:lnTo>
                <a:lnTo>
                  <a:pt x="128" y="188"/>
                </a:lnTo>
                <a:lnTo>
                  <a:pt x="128" y="188"/>
                </a:lnTo>
                <a:lnTo>
                  <a:pt x="129" y="188"/>
                </a:lnTo>
                <a:lnTo>
                  <a:pt x="129" y="188"/>
                </a:lnTo>
                <a:lnTo>
                  <a:pt x="129" y="188"/>
                </a:lnTo>
                <a:lnTo>
                  <a:pt x="129" y="188"/>
                </a:lnTo>
                <a:lnTo>
                  <a:pt x="129" y="187"/>
                </a:lnTo>
                <a:lnTo>
                  <a:pt x="130" y="187"/>
                </a:lnTo>
                <a:lnTo>
                  <a:pt x="130" y="187"/>
                </a:lnTo>
                <a:lnTo>
                  <a:pt x="130" y="187"/>
                </a:lnTo>
                <a:lnTo>
                  <a:pt x="130" y="187"/>
                </a:lnTo>
                <a:lnTo>
                  <a:pt x="131" y="187"/>
                </a:lnTo>
                <a:lnTo>
                  <a:pt x="131" y="187"/>
                </a:lnTo>
                <a:lnTo>
                  <a:pt x="131" y="187"/>
                </a:lnTo>
                <a:lnTo>
                  <a:pt x="131" y="186"/>
                </a:lnTo>
                <a:lnTo>
                  <a:pt x="131" y="186"/>
                </a:lnTo>
                <a:lnTo>
                  <a:pt x="132" y="186"/>
                </a:lnTo>
                <a:lnTo>
                  <a:pt x="132" y="186"/>
                </a:lnTo>
                <a:lnTo>
                  <a:pt x="132" y="186"/>
                </a:lnTo>
                <a:lnTo>
                  <a:pt x="132" y="186"/>
                </a:lnTo>
                <a:lnTo>
                  <a:pt x="133" y="186"/>
                </a:lnTo>
                <a:lnTo>
                  <a:pt x="133" y="185"/>
                </a:lnTo>
                <a:lnTo>
                  <a:pt x="133" y="185"/>
                </a:lnTo>
                <a:lnTo>
                  <a:pt x="133" y="185"/>
                </a:lnTo>
                <a:lnTo>
                  <a:pt x="133" y="185"/>
                </a:lnTo>
                <a:lnTo>
                  <a:pt x="134" y="185"/>
                </a:lnTo>
                <a:lnTo>
                  <a:pt x="134" y="185"/>
                </a:lnTo>
                <a:lnTo>
                  <a:pt x="134" y="185"/>
                </a:lnTo>
                <a:lnTo>
                  <a:pt x="134" y="184"/>
                </a:lnTo>
                <a:lnTo>
                  <a:pt x="135" y="184"/>
                </a:lnTo>
                <a:lnTo>
                  <a:pt x="135" y="184"/>
                </a:lnTo>
                <a:lnTo>
                  <a:pt x="135" y="184"/>
                </a:lnTo>
                <a:lnTo>
                  <a:pt x="135" y="184"/>
                </a:lnTo>
                <a:lnTo>
                  <a:pt x="136" y="184"/>
                </a:lnTo>
                <a:lnTo>
                  <a:pt x="136" y="183"/>
                </a:lnTo>
                <a:lnTo>
                  <a:pt x="136" y="183"/>
                </a:lnTo>
                <a:lnTo>
                  <a:pt x="136" y="183"/>
                </a:lnTo>
                <a:lnTo>
                  <a:pt x="136" y="183"/>
                </a:lnTo>
                <a:lnTo>
                  <a:pt x="137" y="183"/>
                </a:lnTo>
                <a:lnTo>
                  <a:pt x="137" y="183"/>
                </a:lnTo>
                <a:lnTo>
                  <a:pt x="137" y="182"/>
                </a:lnTo>
                <a:lnTo>
                  <a:pt x="137" y="182"/>
                </a:lnTo>
                <a:lnTo>
                  <a:pt x="138" y="182"/>
                </a:lnTo>
                <a:lnTo>
                  <a:pt x="138" y="182"/>
                </a:lnTo>
                <a:lnTo>
                  <a:pt x="138" y="182"/>
                </a:lnTo>
                <a:lnTo>
                  <a:pt x="138" y="182"/>
                </a:lnTo>
                <a:lnTo>
                  <a:pt x="138" y="181"/>
                </a:lnTo>
                <a:lnTo>
                  <a:pt x="139" y="181"/>
                </a:lnTo>
                <a:lnTo>
                  <a:pt x="139" y="181"/>
                </a:lnTo>
                <a:lnTo>
                  <a:pt x="139" y="181"/>
                </a:lnTo>
                <a:lnTo>
                  <a:pt x="139" y="181"/>
                </a:lnTo>
                <a:lnTo>
                  <a:pt x="140" y="180"/>
                </a:lnTo>
                <a:lnTo>
                  <a:pt x="140" y="180"/>
                </a:lnTo>
                <a:lnTo>
                  <a:pt x="140" y="180"/>
                </a:lnTo>
                <a:lnTo>
                  <a:pt x="140" y="180"/>
                </a:lnTo>
                <a:lnTo>
                  <a:pt x="140" y="180"/>
                </a:lnTo>
                <a:lnTo>
                  <a:pt x="141" y="179"/>
                </a:lnTo>
                <a:lnTo>
                  <a:pt x="141" y="179"/>
                </a:lnTo>
                <a:lnTo>
                  <a:pt x="141" y="179"/>
                </a:lnTo>
                <a:lnTo>
                  <a:pt x="141" y="179"/>
                </a:lnTo>
                <a:lnTo>
                  <a:pt x="142" y="179"/>
                </a:lnTo>
                <a:lnTo>
                  <a:pt x="142" y="178"/>
                </a:lnTo>
                <a:lnTo>
                  <a:pt x="142" y="178"/>
                </a:lnTo>
                <a:lnTo>
                  <a:pt x="142" y="178"/>
                </a:lnTo>
                <a:lnTo>
                  <a:pt x="142" y="178"/>
                </a:lnTo>
                <a:lnTo>
                  <a:pt x="143" y="178"/>
                </a:lnTo>
                <a:lnTo>
                  <a:pt x="143" y="177"/>
                </a:lnTo>
                <a:lnTo>
                  <a:pt x="143" y="177"/>
                </a:lnTo>
                <a:lnTo>
                  <a:pt x="143" y="177"/>
                </a:lnTo>
                <a:lnTo>
                  <a:pt x="144" y="177"/>
                </a:lnTo>
                <a:lnTo>
                  <a:pt x="144" y="177"/>
                </a:lnTo>
                <a:lnTo>
                  <a:pt x="144" y="176"/>
                </a:lnTo>
                <a:lnTo>
                  <a:pt x="144" y="176"/>
                </a:lnTo>
                <a:lnTo>
                  <a:pt x="144" y="176"/>
                </a:lnTo>
                <a:lnTo>
                  <a:pt x="145" y="176"/>
                </a:lnTo>
                <a:lnTo>
                  <a:pt x="145" y="175"/>
                </a:lnTo>
                <a:lnTo>
                  <a:pt x="145" y="175"/>
                </a:lnTo>
                <a:lnTo>
                  <a:pt x="145" y="175"/>
                </a:lnTo>
                <a:lnTo>
                  <a:pt x="146" y="175"/>
                </a:lnTo>
                <a:lnTo>
                  <a:pt x="146" y="175"/>
                </a:lnTo>
                <a:lnTo>
                  <a:pt x="146" y="174"/>
                </a:lnTo>
                <a:lnTo>
                  <a:pt x="146" y="174"/>
                </a:lnTo>
                <a:lnTo>
                  <a:pt x="146" y="174"/>
                </a:lnTo>
                <a:lnTo>
                  <a:pt x="147" y="174"/>
                </a:lnTo>
                <a:lnTo>
                  <a:pt x="147" y="173"/>
                </a:lnTo>
                <a:lnTo>
                  <a:pt x="147" y="173"/>
                </a:lnTo>
                <a:lnTo>
                  <a:pt x="147" y="173"/>
                </a:lnTo>
                <a:lnTo>
                  <a:pt x="148" y="173"/>
                </a:lnTo>
                <a:lnTo>
                  <a:pt x="148" y="172"/>
                </a:lnTo>
                <a:lnTo>
                  <a:pt x="148" y="172"/>
                </a:lnTo>
                <a:lnTo>
                  <a:pt x="148" y="172"/>
                </a:lnTo>
                <a:lnTo>
                  <a:pt x="148" y="172"/>
                </a:lnTo>
                <a:lnTo>
                  <a:pt x="149" y="171"/>
                </a:lnTo>
                <a:lnTo>
                  <a:pt x="149" y="171"/>
                </a:lnTo>
                <a:lnTo>
                  <a:pt x="149" y="171"/>
                </a:lnTo>
                <a:lnTo>
                  <a:pt x="149" y="171"/>
                </a:lnTo>
                <a:lnTo>
                  <a:pt x="150" y="170"/>
                </a:lnTo>
                <a:lnTo>
                  <a:pt x="150" y="170"/>
                </a:lnTo>
                <a:lnTo>
                  <a:pt x="150" y="170"/>
                </a:lnTo>
                <a:lnTo>
                  <a:pt x="150" y="170"/>
                </a:lnTo>
                <a:lnTo>
                  <a:pt x="151" y="169"/>
                </a:lnTo>
                <a:lnTo>
                  <a:pt x="151" y="169"/>
                </a:lnTo>
                <a:lnTo>
                  <a:pt x="151" y="169"/>
                </a:lnTo>
                <a:lnTo>
                  <a:pt x="151" y="169"/>
                </a:lnTo>
                <a:lnTo>
                  <a:pt x="151" y="168"/>
                </a:lnTo>
                <a:lnTo>
                  <a:pt x="152" y="168"/>
                </a:lnTo>
                <a:lnTo>
                  <a:pt x="152" y="168"/>
                </a:lnTo>
                <a:lnTo>
                  <a:pt x="152" y="167"/>
                </a:lnTo>
                <a:lnTo>
                  <a:pt x="152" y="167"/>
                </a:lnTo>
                <a:lnTo>
                  <a:pt x="153" y="167"/>
                </a:lnTo>
                <a:lnTo>
                  <a:pt x="153" y="167"/>
                </a:lnTo>
                <a:lnTo>
                  <a:pt x="153" y="166"/>
                </a:lnTo>
                <a:lnTo>
                  <a:pt x="153" y="166"/>
                </a:lnTo>
                <a:lnTo>
                  <a:pt x="153" y="166"/>
                </a:lnTo>
                <a:lnTo>
                  <a:pt x="154" y="165"/>
                </a:lnTo>
                <a:lnTo>
                  <a:pt x="154" y="165"/>
                </a:lnTo>
                <a:lnTo>
                  <a:pt x="154" y="165"/>
                </a:lnTo>
                <a:lnTo>
                  <a:pt x="154" y="165"/>
                </a:lnTo>
                <a:lnTo>
                  <a:pt x="155" y="164"/>
                </a:lnTo>
                <a:lnTo>
                  <a:pt x="155" y="164"/>
                </a:lnTo>
                <a:lnTo>
                  <a:pt x="155" y="164"/>
                </a:lnTo>
                <a:lnTo>
                  <a:pt x="155" y="163"/>
                </a:lnTo>
                <a:lnTo>
                  <a:pt x="155" y="163"/>
                </a:lnTo>
                <a:lnTo>
                  <a:pt x="156" y="163"/>
                </a:lnTo>
                <a:lnTo>
                  <a:pt x="156" y="163"/>
                </a:lnTo>
                <a:lnTo>
                  <a:pt x="156" y="162"/>
                </a:lnTo>
                <a:lnTo>
                  <a:pt x="156" y="162"/>
                </a:lnTo>
                <a:lnTo>
                  <a:pt x="157" y="162"/>
                </a:lnTo>
                <a:lnTo>
                  <a:pt x="157" y="161"/>
                </a:lnTo>
                <a:lnTo>
                  <a:pt x="157" y="161"/>
                </a:lnTo>
                <a:lnTo>
                  <a:pt x="157" y="161"/>
                </a:lnTo>
                <a:lnTo>
                  <a:pt x="157" y="160"/>
                </a:lnTo>
                <a:lnTo>
                  <a:pt x="158" y="160"/>
                </a:lnTo>
                <a:lnTo>
                  <a:pt x="158" y="160"/>
                </a:lnTo>
                <a:lnTo>
                  <a:pt x="158" y="159"/>
                </a:lnTo>
                <a:lnTo>
                  <a:pt x="158" y="159"/>
                </a:lnTo>
                <a:lnTo>
                  <a:pt x="159" y="159"/>
                </a:lnTo>
                <a:lnTo>
                  <a:pt x="159" y="158"/>
                </a:lnTo>
                <a:lnTo>
                  <a:pt x="159" y="158"/>
                </a:lnTo>
                <a:lnTo>
                  <a:pt x="159" y="158"/>
                </a:lnTo>
                <a:lnTo>
                  <a:pt x="159" y="158"/>
                </a:lnTo>
                <a:lnTo>
                  <a:pt x="160" y="157"/>
                </a:lnTo>
                <a:lnTo>
                  <a:pt x="160" y="157"/>
                </a:lnTo>
                <a:lnTo>
                  <a:pt x="160" y="157"/>
                </a:lnTo>
                <a:lnTo>
                  <a:pt x="160" y="156"/>
                </a:lnTo>
                <a:lnTo>
                  <a:pt x="161" y="156"/>
                </a:lnTo>
                <a:lnTo>
                  <a:pt x="161" y="156"/>
                </a:lnTo>
                <a:lnTo>
                  <a:pt x="161" y="155"/>
                </a:lnTo>
                <a:lnTo>
                  <a:pt x="161" y="155"/>
                </a:lnTo>
                <a:lnTo>
                  <a:pt x="161" y="155"/>
                </a:lnTo>
                <a:lnTo>
                  <a:pt x="162" y="154"/>
                </a:lnTo>
                <a:lnTo>
                  <a:pt x="162" y="154"/>
                </a:lnTo>
                <a:lnTo>
                  <a:pt x="162" y="153"/>
                </a:lnTo>
                <a:lnTo>
                  <a:pt x="162" y="153"/>
                </a:lnTo>
                <a:lnTo>
                  <a:pt x="163" y="153"/>
                </a:lnTo>
                <a:lnTo>
                  <a:pt x="163" y="152"/>
                </a:lnTo>
                <a:lnTo>
                  <a:pt x="163" y="152"/>
                </a:lnTo>
                <a:lnTo>
                  <a:pt x="163" y="152"/>
                </a:lnTo>
                <a:lnTo>
                  <a:pt x="164" y="151"/>
                </a:lnTo>
                <a:lnTo>
                  <a:pt x="164" y="151"/>
                </a:lnTo>
                <a:lnTo>
                  <a:pt x="164" y="151"/>
                </a:lnTo>
                <a:lnTo>
                  <a:pt x="164" y="150"/>
                </a:lnTo>
                <a:lnTo>
                  <a:pt x="164" y="150"/>
                </a:lnTo>
                <a:lnTo>
                  <a:pt x="165" y="150"/>
                </a:lnTo>
                <a:lnTo>
                  <a:pt x="165" y="149"/>
                </a:lnTo>
                <a:lnTo>
                  <a:pt x="165" y="149"/>
                </a:lnTo>
                <a:lnTo>
                  <a:pt x="165" y="149"/>
                </a:lnTo>
                <a:lnTo>
                  <a:pt x="166" y="148"/>
                </a:lnTo>
                <a:lnTo>
                  <a:pt x="166" y="148"/>
                </a:lnTo>
                <a:lnTo>
                  <a:pt x="166" y="147"/>
                </a:lnTo>
                <a:lnTo>
                  <a:pt x="166" y="147"/>
                </a:lnTo>
                <a:lnTo>
                  <a:pt x="166" y="147"/>
                </a:lnTo>
                <a:lnTo>
                  <a:pt x="167" y="146"/>
                </a:lnTo>
                <a:lnTo>
                  <a:pt x="167" y="146"/>
                </a:lnTo>
                <a:lnTo>
                  <a:pt x="167" y="146"/>
                </a:lnTo>
                <a:lnTo>
                  <a:pt x="167" y="145"/>
                </a:lnTo>
                <a:lnTo>
                  <a:pt x="168" y="145"/>
                </a:lnTo>
                <a:lnTo>
                  <a:pt x="168" y="144"/>
                </a:lnTo>
                <a:lnTo>
                  <a:pt x="168" y="144"/>
                </a:lnTo>
                <a:lnTo>
                  <a:pt x="168" y="144"/>
                </a:lnTo>
                <a:lnTo>
                  <a:pt x="168" y="143"/>
                </a:lnTo>
                <a:lnTo>
                  <a:pt x="169" y="143"/>
                </a:lnTo>
                <a:lnTo>
                  <a:pt x="169" y="142"/>
                </a:lnTo>
                <a:lnTo>
                  <a:pt x="169" y="142"/>
                </a:lnTo>
                <a:lnTo>
                  <a:pt x="169" y="142"/>
                </a:lnTo>
                <a:lnTo>
                  <a:pt x="170" y="141"/>
                </a:lnTo>
                <a:lnTo>
                  <a:pt x="170" y="141"/>
                </a:lnTo>
                <a:lnTo>
                  <a:pt x="170" y="140"/>
                </a:lnTo>
                <a:lnTo>
                  <a:pt x="170" y="140"/>
                </a:lnTo>
                <a:lnTo>
                  <a:pt x="170" y="140"/>
                </a:lnTo>
                <a:lnTo>
                  <a:pt x="171" y="139"/>
                </a:lnTo>
                <a:lnTo>
                  <a:pt x="171" y="139"/>
                </a:lnTo>
                <a:lnTo>
                  <a:pt x="171" y="138"/>
                </a:lnTo>
                <a:lnTo>
                  <a:pt x="171" y="138"/>
                </a:lnTo>
                <a:lnTo>
                  <a:pt x="172" y="138"/>
                </a:lnTo>
                <a:lnTo>
                  <a:pt x="172" y="137"/>
                </a:lnTo>
                <a:lnTo>
                  <a:pt x="172" y="137"/>
                </a:lnTo>
                <a:lnTo>
                  <a:pt x="172" y="136"/>
                </a:lnTo>
                <a:lnTo>
                  <a:pt x="172" y="136"/>
                </a:lnTo>
                <a:lnTo>
                  <a:pt x="173" y="136"/>
                </a:lnTo>
                <a:lnTo>
                  <a:pt x="173" y="135"/>
                </a:lnTo>
                <a:lnTo>
                  <a:pt x="173" y="135"/>
                </a:lnTo>
                <a:lnTo>
                  <a:pt x="173" y="134"/>
                </a:lnTo>
                <a:lnTo>
                  <a:pt x="174" y="134"/>
                </a:lnTo>
                <a:lnTo>
                  <a:pt x="174" y="133"/>
                </a:lnTo>
                <a:lnTo>
                  <a:pt x="174" y="133"/>
                </a:lnTo>
                <a:lnTo>
                  <a:pt x="174" y="133"/>
                </a:lnTo>
                <a:lnTo>
                  <a:pt x="174" y="132"/>
                </a:lnTo>
                <a:lnTo>
                  <a:pt x="175" y="132"/>
                </a:lnTo>
                <a:lnTo>
                  <a:pt x="175" y="131"/>
                </a:lnTo>
                <a:lnTo>
                  <a:pt x="175" y="131"/>
                </a:lnTo>
                <a:lnTo>
                  <a:pt x="175" y="130"/>
                </a:lnTo>
                <a:lnTo>
                  <a:pt x="176" y="130"/>
                </a:lnTo>
                <a:lnTo>
                  <a:pt x="176" y="130"/>
                </a:lnTo>
                <a:lnTo>
                  <a:pt x="176" y="129"/>
                </a:lnTo>
                <a:lnTo>
                  <a:pt x="176" y="129"/>
                </a:lnTo>
                <a:lnTo>
                  <a:pt x="177" y="128"/>
                </a:lnTo>
                <a:lnTo>
                  <a:pt x="177" y="128"/>
                </a:lnTo>
                <a:lnTo>
                  <a:pt x="177" y="127"/>
                </a:lnTo>
                <a:lnTo>
                  <a:pt x="177" y="127"/>
                </a:lnTo>
                <a:lnTo>
                  <a:pt x="177" y="126"/>
                </a:lnTo>
                <a:lnTo>
                  <a:pt x="178" y="126"/>
                </a:lnTo>
                <a:lnTo>
                  <a:pt x="178" y="126"/>
                </a:lnTo>
                <a:lnTo>
                  <a:pt x="178" y="125"/>
                </a:lnTo>
                <a:lnTo>
                  <a:pt x="178" y="125"/>
                </a:lnTo>
                <a:lnTo>
                  <a:pt x="179" y="124"/>
                </a:lnTo>
                <a:lnTo>
                  <a:pt x="179" y="124"/>
                </a:lnTo>
                <a:lnTo>
                  <a:pt x="179" y="123"/>
                </a:lnTo>
                <a:lnTo>
                  <a:pt x="179" y="123"/>
                </a:lnTo>
                <a:lnTo>
                  <a:pt x="179" y="122"/>
                </a:lnTo>
                <a:lnTo>
                  <a:pt x="180" y="122"/>
                </a:lnTo>
                <a:lnTo>
                  <a:pt x="180" y="121"/>
                </a:lnTo>
                <a:lnTo>
                  <a:pt x="180" y="121"/>
                </a:lnTo>
                <a:lnTo>
                  <a:pt x="180" y="121"/>
                </a:lnTo>
                <a:lnTo>
                  <a:pt x="181" y="120"/>
                </a:lnTo>
                <a:lnTo>
                  <a:pt x="181" y="120"/>
                </a:lnTo>
                <a:lnTo>
                  <a:pt x="181" y="119"/>
                </a:lnTo>
                <a:lnTo>
                  <a:pt x="181" y="119"/>
                </a:lnTo>
                <a:lnTo>
                  <a:pt x="181" y="118"/>
                </a:lnTo>
                <a:lnTo>
                  <a:pt x="182" y="118"/>
                </a:lnTo>
                <a:lnTo>
                  <a:pt x="182" y="117"/>
                </a:lnTo>
                <a:lnTo>
                  <a:pt x="182" y="117"/>
                </a:lnTo>
                <a:lnTo>
                  <a:pt x="182" y="116"/>
                </a:lnTo>
                <a:lnTo>
                  <a:pt x="183" y="116"/>
                </a:lnTo>
                <a:lnTo>
                  <a:pt x="183" y="115"/>
                </a:lnTo>
                <a:lnTo>
                  <a:pt x="183" y="115"/>
                </a:lnTo>
                <a:lnTo>
                  <a:pt x="183" y="114"/>
                </a:lnTo>
                <a:lnTo>
                  <a:pt x="183" y="114"/>
                </a:lnTo>
                <a:lnTo>
                  <a:pt x="184" y="113"/>
                </a:lnTo>
                <a:lnTo>
                  <a:pt x="184" y="113"/>
                </a:lnTo>
                <a:lnTo>
                  <a:pt x="184" y="112"/>
                </a:lnTo>
                <a:lnTo>
                  <a:pt x="184" y="112"/>
                </a:lnTo>
                <a:lnTo>
                  <a:pt x="185" y="111"/>
                </a:lnTo>
                <a:lnTo>
                  <a:pt x="185" y="111"/>
                </a:lnTo>
                <a:lnTo>
                  <a:pt x="185" y="110"/>
                </a:lnTo>
                <a:lnTo>
                  <a:pt x="185" y="110"/>
                </a:lnTo>
                <a:lnTo>
                  <a:pt x="185" y="109"/>
                </a:lnTo>
                <a:lnTo>
                  <a:pt x="186" y="109"/>
                </a:lnTo>
                <a:lnTo>
                  <a:pt x="186" y="108"/>
                </a:lnTo>
                <a:lnTo>
                  <a:pt x="186" y="108"/>
                </a:lnTo>
                <a:lnTo>
                  <a:pt x="186" y="107"/>
                </a:lnTo>
                <a:lnTo>
                  <a:pt x="187" y="107"/>
                </a:lnTo>
                <a:lnTo>
                  <a:pt x="187" y="106"/>
                </a:lnTo>
                <a:lnTo>
                  <a:pt x="187" y="106"/>
                </a:lnTo>
                <a:lnTo>
                  <a:pt x="187" y="105"/>
                </a:lnTo>
                <a:lnTo>
                  <a:pt x="187" y="105"/>
                </a:lnTo>
                <a:lnTo>
                  <a:pt x="188" y="104"/>
                </a:lnTo>
                <a:lnTo>
                  <a:pt x="188" y="104"/>
                </a:lnTo>
                <a:lnTo>
                  <a:pt x="188" y="103"/>
                </a:lnTo>
                <a:lnTo>
                  <a:pt x="188" y="103"/>
                </a:lnTo>
                <a:lnTo>
                  <a:pt x="189" y="102"/>
                </a:lnTo>
                <a:lnTo>
                  <a:pt x="189" y="102"/>
                </a:lnTo>
                <a:lnTo>
                  <a:pt x="189" y="101"/>
                </a:lnTo>
                <a:lnTo>
                  <a:pt x="189" y="101"/>
                </a:lnTo>
                <a:lnTo>
                  <a:pt x="190" y="100"/>
                </a:lnTo>
                <a:lnTo>
                  <a:pt x="190" y="99"/>
                </a:lnTo>
                <a:lnTo>
                  <a:pt x="190" y="99"/>
                </a:lnTo>
                <a:lnTo>
                  <a:pt x="190" y="98"/>
                </a:lnTo>
                <a:lnTo>
                  <a:pt x="190" y="98"/>
                </a:lnTo>
                <a:lnTo>
                  <a:pt x="191" y="97"/>
                </a:lnTo>
                <a:lnTo>
                  <a:pt x="191" y="97"/>
                </a:lnTo>
                <a:lnTo>
                  <a:pt x="191" y="96"/>
                </a:lnTo>
                <a:lnTo>
                  <a:pt x="191" y="96"/>
                </a:lnTo>
                <a:lnTo>
                  <a:pt x="192" y="95"/>
                </a:lnTo>
                <a:lnTo>
                  <a:pt x="192" y="95"/>
                </a:lnTo>
                <a:lnTo>
                  <a:pt x="192" y="94"/>
                </a:lnTo>
                <a:lnTo>
                  <a:pt x="192" y="94"/>
                </a:lnTo>
                <a:lnTo>
                  <a:pt x="192" y="93"/>
                </a:lnTo>
                <a:lnTo>
                  <a:pt x="193" y="92"/>
                </a:lnTo>
                <a:lnTo>
                  <a:pt x="193" y="92"/>
                </a:lnTo>
                <a:lnTo>
                  <a:pt x="193" y="91"/>
                </a:lnTo>
                <a:lnTo>
                  <a:pt x="193" y="91"/>
                </a:lnTo>
                <a:lnTo>
                  <a:pt x="194" y="90"/>
                </a:lnTo>
                <a:lnTo>
                  <a:pt x="194" y="90"/>
                </a:lnTo>
                <a:lnTo>
                  <a:pt x="194" y="89"/>
                </a:lnTo>
                <a:lnTo>
                  <a:pt x="194" y="88"/>
                </a:lnTo>
                <a:lnTo>
                  <a:pt x="194" y="88"/>
                </a:lnTo>
                <a:lnTo>
                  <a:pt x="195" y="87"/>
                </a:lnTo>
                <a:lnTo>
                  <a:pt x="195" y="87"/>
                </a:lnTo>
                <a:lnTo>
                  <a:pt x="195" y="86"/>
                </a:lnTo>
                <a:lnTo>
                  <a:pt x="195" y="86"/>
                </a:lnTo>
                <a:lnTo>
                  <a:pt x="196" y="85"/>
                </a:lnTo>
                <a:lnTo>
                  <a:pt x="196" y="84"/>
                </a:lnTo>
                <a:lnTo>
                  <a:pt x="196" y="84"/>
                </a:lnTo>
                <a:lnTo>
                  <a:pt x="196" y="83"/>
                </a:lnTo>
                <a:lnTo>
                  <a:pt x="196" y="83"/>
                </a:lnTo>
                <a:lnTo>
                  <a:pt x="197" y="82"/>
                </a:lnTo>
                <a:lnTo>
                  <a:pt x="197" y="82"/>
                </a:lnTo>
                <a:lnTo>
                  <a:pt x="197" y="81"/>
                </a:lnTo>
                <a:lnTo>
                  <a:pt x="197" y="80"/>
                </a:lnTo>
                <a:lnTo>
                  <a:pt x="198" y="80"/>
                </a:lnTo>
                <a:lnTo>
                  <a:pt x="198" y="79"/>
                </a:lnTo>
                <a:lnTo>
                  <a:pt x="198" y="79"/>
                </a:lnTo>
                <a:lnTo>
                  <a:pt x="198" y="78"/>
                </a:lnTo>
                <a:lnTo>
                  <a:pt x="198" y="77"/>
                </a:lnTo>
                <a:lnTo>
                  <a:pt x="199" y="77"/>
                </a:lnTo>
                <a:lnTo>
                  <a:pt x="199" y="76"/>
                </a:lnTo>
                <a:lnTo>
                  <a:pt x="199" y="76"/>
                </a:lnTo>
                <a:lnTo>
                  <a:pt x="199" y="75"/>
                </a:lnTo>
                <a:lnTo>
                  <a:pt x="200" y="74"/>
                </a:lnTo>
                <a:lnTo>
                  <a:pt x="200" y="74"/>
                </a:lnTo>
                <a:lnTo>
                  <a:pt x="200" y="73"/>
                </a:lnTo>
                <a:lnTo>
                  <a:pt x="200" y="73"/>
                </a:lnTo>
                <a:lnTo>
                  <a:pt x="200" y="72"/>
                </a:lnTo>
                <a:lnTo>
                  <a:pt x="201" y="71"/>
                </a:lnTo>
                <a:lnTo>
                  <a:pt x="201" y="71"/>
                </a:lnTo>
                <a:lnTo>
                  <a:pt x="201" y="70"/>
                </a:lnTo>
                <a:lnTo>
                  <a:pt x="201" y="70"/>
                </a:lnTo>
                <a:lnTo>
                  <a:pt x="202" y="69"/>
                </a:lnTo>
                <a:lnTo>
                  <a:pt x="202" y="68"/>
                </a:lnTo>
                <a:lnTo>
                  <a:pt x="202" y="68"/>
                </a:lnTo>
                <a:lnTo>
                  <a:pt x="202" y="67"/>
                </a:lnTo>
                <a:lnTo>
                  <a:pt x="202" y="67"/>
                </a:lnTo>
                <a:lnTo>
                  <a:pt x="203" y="66"/>
                </a:lnTo>
                <a:lnTo>
                  <a:pt x="203" y="65"/>
                </a:lnTo>
                <a:lnTo>
                  <a:pt x="203" y="65"/>
                </a:lnTo>
                <a:lnTo>
                  <a:pt x="203" y="64"/>
                </a:lnTo>
                <a:lnTo>
                  <a:pt x="204" y="63"/>
                </a:lnTo>
                <a:lnTo>
                  <a:pt x="204" y="63"/>
                </a:lnTo>
                <a:lnTo>
                  <a:pt x="204" y="62"/>
                </a:lnTo>
                <a:lnTo>
                  <a:pt x="204" y="62"/>
                </a:lnTo>
                <a:lnTo>
                  <a:pt x="205" y="61"/>
                </a:lnTo>
                <a:lnTo>
                  <a:pt x="205" y="60"/>
                </a:lnTo>
                <a:lnTo>
                  <a:pt x="205" y="60"/>
                </a:lnTo>
                <a:lnTo>
                  <a:pt x="205" y="59"/>
                </a:lnTo>
                <a:lnTo>
                  <a:pt x="205" y="58"/>
                </a:lnTo>
                <a:lnTo>
                  <a:pt x="206" y="58"/>
                </a:lnTo>
                <a:lnTo>
                  <a:pt x="206" y="57"/>
                </a:lnTo>
                <a:lnTo>
                  <a:pt x="206" y="56"/>
                </a:lnTo>
                <a:lnTo>
                  <a:pt x="206" y="56"/>
                </a:lnTo>
                <a:lnTo>
                  <a:pt x="207" y="55"/>
                </a:lnTo>
                <a:lnTo>
                  <a:pt x="207" y="54"/>
                </a:lnTo>
                <a:lnTo>
                  <a:pt x="207" y="54"/>
                </a:lnTo>
                <a:lnTo>
                  <a:pt x="207" y="53"/>
                </a:lnTo>
                <a:lnTo>
                  <a:pt x="207" y="53"/>
                </a:lnTo>
                <a:lnTo>
                  <a:pt x="208" y="52"/>
                </a:lnTo>
                <a:lnTo>
                  <a:pt x="208" y="51"/>
                </a:lnTo>
                <a:lnTo>
                  <a:pt x="208" y="51"/>
                </a:lnTo>
                <a:lnTo>
                  <a:pt x="208" y="50"/>
                </a:lnTo>
                <a:lnTo>
                  <a:pt x="209" y="49"/>
                </a:lnTo>
                <a:lnTo>
                  <a:pt x="209" y="49"/>
                </a:lnTo>
                <a:lnTo>
                  <a:pt x="209" y="48"/>
                </a:lnTo>
                <a:lnTo>
                  <a:pt x="209" y="47"/>
                </a:lnTo>
                <a:lnTo>
                  <a:pt x="209" y="47"/>
                </a:lnTo>
                <a:lnTo>
                  <a:pt x="210" y="46"/>
                </a:lnTo>
                <a:lnTo>
                  <a:pt x="210" y="45"/>
                </a:lnTo>
                <a:lnTo>
                  <a:pt x="210" y="45"/>
                </a:lnTo>
                <a:lnTo>
                  <a:pt x="210" y="44"/>
                </a:lnTo>
                <a:lnTo>
                  <a:pt x="211" y="43"/>
                </a:lnTo>
                <a:lnTo>
                  <a:pt x="211" y="43"/>
                </a:lnTo>
                <a:lnTo>
                  <a:pt x="211" y="42"/>
                </a:lnTo>
                <a:lnTo>
                  <a:pt x="211" y="41"/>
                </a:lnTo>
                <a:lnTo>
                  <a:pt x="211" y="40"/>
                </a:lnTo>
                <a:lnTo>
                  <a:pt x="212" y="40"/>
                </a:lnTo>
                <a:lnTo>
                  <a:pt x="212" y="39"/>
                </a:lnTo>
                <a:lnTo>
                  <a:pt x="212" y="38"/>
                </a:lnTo>
                <a:lnTo>
                  <a:pt x="212" y="38"/>
                </a:lnTo>
                <a:lnTo>
                  <a:pt x="213" y="37"/>
                </a:lnTo>
                <a:lnTo>
                  <a:pt x="213" y="36"/>
                </a:lnTo>
                <a:lnTo>
                  <a:pt x="213" y="36"/>
                </a:lnTo>
                <a:lnTo>
                  <a:pt x="213" y="35"/>
                </a:lnTo>
                <a:lnTo>
                  <a:pt x="213" y="34"/>
                </a:lnTo>
                <a:lnTo>
                  <a:pt x="214" y="34"/>
                </a:lnTo>
                <a:lnTo>
                  <a:pt x="214" y="33"/>
                </a:lnTo>
                <a:lnTo>
                  <a:pt x="214" y="32"/>
                </a:lnTo>
                <a:lnTo>
                  <a:pt x="214" y="31"/>
                </a:lnTo>
                <a:lnTo>
                  <a:pt x="215" y="31"/>
                </a:lnTo>
                <a:lnTo>
                  <a:pt x="215" y="30"/>
                </a:lnTo>
                <a:lnTo>
                  <a:pt x="215" y="29"/>
                </a:lnTo>
                <a:lnTo>
                  <a:pt x="215" y="29"/>
                </a:lnTo>
                <a:lnTo>
                  <a:pt x="215" y="28"/>
                </a:lnTo>
                <a:lnTo>
                  <a:pt x="216" y="27"/>
                </a:lnTo>
                <a:lnTo>
                  <a:pt x="216" y="26"/>
                </a:lnTo>
                <a:lnTo>
                  <a:pt x="216" y="26"/>
                </a:lnTo>
                <a:lnTo>
                  <a:pt x="216" y="25"/>
                </a:lnTo>
                <a:lnTo>
                  <a:pt x="217" y="24"/>
                </a:lnTo>
                <a:lnTo>
                  <a:pt x="217" y="24"/>
                </a:lnTo>
                <a:lnTo>
                  <a:pt x="217" y="23"/>
                </a:lnTo>
                <a:lnTo>
                  <a:pt x="217" y="22"/>
                </a:lnTo>
                <a:lnTo>
                  <a:pt x="218" y="21"/>
                </a:lnTo>
                <a:lnTo>
                  <a:pt x="218" y="21"/>
                </a:lnTo>
                <a:lnTo>
                  <a:pt x="218" y="20"/>
                </a:lnTo>
                <a:lnTo>
                  <a:pt x="218" y="19"/>
                </a:lnTo>
                <a:lnTo>
                  <a:pt x="218" y="19"/>
                </a:lnTo>
                <a:lnTo>
                  <a:pt x="219" y="18"/>
                </a:lnTo>
                <a:lnTo>
                  <a:pt x="219" y="17"/>
                </a:lnTo>
                <a:lnTo>
                  <a:pt x="219" y="16"/>
                </a:lnTo>
                <a:lnTo>
                  <a:pt x="219" y="16"/>
                </a:lnTo>
                <a:lnTo>
                  <a:pt x="220" y="15"/>
                </a:lnTo>
                <a:lnTo>
                  <a:pt x="220" y="14"/>
                </a:lnTo>
                <a:lnTo>
                  <a:pt x="220" y="13"/>
                </a:lnTo>
                <a:lnTo>
                  <a:pt x="220" y="13"/>
                </a:lnTo>
                <a:lnTo>
                  <a:pt x="220" y="12"/>
                </a:lnTo>
                <a:lnTo>
                  <a:pt x="221" y="11"/>
                </a:lnTo>
                <a:lnTo>
                  <a:pt x="221" y="10"/>
                </a:lnTo>
                <a:lnTo>
                  <a:pt x="221" y="10"/>
                </a:lnTo>
                <a:lnTo>
                  <a:pt x="221" y="9"/>
                </a:lnTo>
                <a:lnTo>
                  <a:pt x="222" y="8"/>
                </a:lnTo>
                <a:lnTo>
                  <a:pt x="222" y="7"/>
                </a:lnTo>
                <a:lnTo>
                  <a:pt x="222" y="7"/>
                </a:lnTo>
                <a:lnTo>
                  <a:pt x="222" y="6"/>
                </a:lnTo>
                <a:lnTo>
                  <a:pt x="222" y="5"/>
                </a:lnTo>
                <a:lnTo>
                  <a:pt x="223" y="4"/>
                </a:lnTo>
                <a:lnTo>
                  <a:pt x="223" y="4"/>
                </a:lnTo>
                <a:lnTo>
                  <a:pt x="223" y="3"/>
                </a:lnTo>
                <a:lnTo>
                  <a:pt x="223" y="2"/>
                </a:lnTo>
                <a:lnTo>
                  <a:pt x="224" y="1"/>
                </a:lnTo>
              </a:path>
            </a:pathLst>
          </a:custGeom>
          <a:noFill/>
          <a:ln w="28575"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 name="TextBox 1">
            <a:extLst>
              <a:ext uri="{FF2B5EF4-FFF2-40B4-BE49-F238E27FC236}">
                <a16:creationId xmlns:a16="http://schemas.microsoft.com/office/drawing/2014/main" id="{338D4E20-EA9C-4A62-B953-E06D6E711BC0}"/>
              </a:ext>
            </a:extLst>
          </p:cNvPr>
          <p:cNvSpPr txBox="1"/>
          <p:nvPr/>
        </p:nvSpPr>
        <p:spPr>
          <a:xfrm>
            <a:off x="6643790" y="6000550"/>
            <a:ext cx="1130631" cy="369332"/>
          </a:xfrm>
          <a:prstGeom prst="rect">
            <a:avLst/>
          </a:prstGeom>
          <a:noFill/>
        </p:spPr>
        <p:txBody>
          <a:bodyPr wrap="none" rtlCol="0">
            <a:spAutoFit/>
          </a:bodyPr>
          <a:lstStyle/>
          <a:p>
            <a:r>
              <a:rPr lang="en-US" dirty="0"/>
              <a:t>frequency</a:t>
            </a:r>
          </a:p>
        </p:txBody>
      </p:sp>
      <p:pic>
        <p:nvPicPr>
          <p:cNvPr id="53" name="Picture 49" descr="Emission_spectrum-Fe">
            <a:extLst>
              <a:ext uri="{FF2B5EF4-FFF2-40B4-BE49-F238E27FC236}">
                <a16:creationId xmlns:a16="http://schemas.microsoft.com/office/drawing/2014/main" id="{C062CFD6-47EB-4F68-8DB3-A0CACE49EF8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3689"/>
            <a:ext cx="9144000" cy="787934"/>
          </a:xfrm>
          <a:prstGeom prst="rect">
            <a:avLst/>
          </a:prstGeom>
          <a:noFill/>
          <a:extLst>
            <a:ext uri="{909E8E84-426E-40DD-AFC4-6F175D3DCCD1}">
              <a14:hiddenFill xmlns:a14="http://schemas.microsoft.com/office/drawing/2010/main">
                <a:solidFill>
                  <a:srgbClr val="FFFFFF"/>
                </a:solidFill>
              </a14:hiddenFill>
            </a:ext>
          </a:extLst>
        </p:spPr>
      </p:pic>
      <p:sp>
        <p:nvSpPr>
          <p:cNvPr id="69" name="Rectangle 68">
            <a:extLst>
              <a:ext uri="{FF2B5EF4-FFF2-40B4-BE49-F238E27FC236}">
                <a16:creationId xmlns:a16="http://schemas.microsoft.com/office/drawing/2014/main" id="{8A469164-343F-4F76-9375-3086ADA71B49}"/>
              </a:ext>
            </a:extLst>
          </p:cNvPr>
          <p:cNvSpPr/>
          <p:nvPr/>
        </p:nvSpPr>
        <p:spPr>
          <a:xfrm>
            <a:off x="2810235" y="78849"/>
            <a:ext cx="3389005" cy="584775"/>
          </a:xfrm>
          <a:prstGeom prst="rect">
            <a:avLst/>
          </a:prstGeom>
          <a:solidFill>
            <a:schemeClr val="tx1"/>
          </a:solidFill>
        </p:spPr>
        <p:txBody>
          <a:bodyPr wrap="none">
            <a:spAutoFit/>
          </a:bodyPr>
          <a:lstStyle/>
          <a:p>
            <a:r>
              <a:rPr lang="en-US" sz="3200" dirty="0">
                <a:solidFill>
                  <a:schemeClr val="bg1"/>
                </a:solidFill>
              </a:rPr>
              <a:t>Atomic clock basics</a:t>
            </a:r>
          </a:p>
        </p:txBody>
      </p:sp>
      <p:sp>
        <p:nvSpPr>
          <p:cNvPr id="3" name="TextBox 2">
            <a:extLst>
              <a:ext uri="{FF2B5EF4-FFF2-40B4-BE49-F238E27FC236}">
                <a16:creationId xmlns:a16="http://schemas.microsoft.com/office/drawing/2014/main" id="{7EC13B45-9527-1306-1ABB-F6A11EE53F6F}"/>
              </a:ext>
            </a:extLst>
          </p:cNvPr>
          <p:cNvSpPr txBox="1"/>
          <p:nvPr/>
        </p:nvSpPr>
        <p:spPr>
          <a:xfrm>
            <a:off x="6551886" y="1368439"/>
            <a:ext cx="2153202" cy="707886"/>
          </a:xfrm>
          <a:prstGeom prst="rect">
            <a:avLst/>
          </a:prstGeom>
          <a:noFill/>
        </p:spPr>
        <p:txBody>
          <a:bodyPr wrap="square" rtlCol="0">
            <a:spAutoFit/>
          </a:bodyPr>
          <a:lstStyle/>
          <a:p>
            <a:r>
              <a:rPr lang="en-US" sz="2000" dirty="0"/>
              <a:t>Isolate, trap, cool, control, probe….</a:t>
            </a:r>
          </a:p>
        </p:txBody>
      </p:sp>
      <p:grpSp>
        <p:nvGrpSpPr>
          <p:cNvPr id="40" name="Group 39">
            <a:extLst>
              <a:ext uri="{FF2B5EF4-FFF2-40B4-BE49-F238E27FC236}">
                <a16:creationId xmlns:a16="http://schemas.microsoft.com/office/drawing/2014/main" id="{752D47E7-F7CE-E1A8-0B02-2FF5F009894D}"/>
              </a:ext>
            </a:extLst>
          </p:cNvPr>
          <p:cNvGrpSpPr/>
          <p:nvPr/>
        </p:nvGrpSpPr>
        <p:grpSpPr>
          <a:xfrm>
            <a:off x="650159" y="3229049"/>
            <a:ext cx="3244048" cy="3140833"/>
            <a:chOff x="650159" y="3229049"/>
            <a:chExt cx="3244048" cy="3140833"/>
          </a:xfrm>
        </p:grpSpPr>
        <p:grpSp>
          <p:nvGrpSpPr>
            <p:cNvPr id="8" name="Group 7">
              <a:extLst>
                <a:ext uri="{FF2B5EF4-FFF2-40B4-BE49-F238E27FC236}">
                  <a16:creationId xmlns:a16="http://schemas.microsoft.com/office/drawing/2014/main" id="{A0929E6C-F4F3-5D85-BA07-55672FB3949B}"/>
                </a:ext>
              </a:extLst>
            </p:cNvPr>
            <p:cNvGrpSpPr/>
            <p:nvPr/>
          </p:nvGrpSpPr>
          <p:grpSpPr>
            <a:xfrm>
              <a:off x="650159" y="3229049"/>
              <a:ext cx="2287942" cy="3140833"/>
              <a:chOff x="2264526" y="618494"/>
              <a:chExt cx="3505243" cy="6079344"/>
            </a:xfrm>
          </p:grpSpPr>
          <p:grpSp>
            <p:nvGrpSpPr>
              <p:cNvPr id="15" name="Group 14">
                <a:extLst>
                  <a:ext uri="{FF2B5EF4-FFF2-40B4-BE49-F238E27FC236}">
                    <a16:creationId xmlns:a16="http://schemas.microsoft.com/office/drawing/2014/main" id="{A3B30149-293F-5085-32AA-01F96704E30C}"/>
                  </a:ext>
                </a:extLst>
              </p:cNvPr>
              <p:cNvGrpSpPr>
                <a:grpSpLocks/>
              </p:cNvGrpSpPr>
              <p:nvPr/>
            </p:nvGrpSpPr>
            <p:grpSpPr bwMode="auto">
              <a:xfrm>
                <a:off x="3064669" y="1608138"/>
                <a:ext cx="2705100" cy="4589320"/>
                <a:chOff x="0" y="0"/>
                <a:chExt cx="1704" cy="2890"/>
              </a:xfrm>
            </p:grpSpPr>
            <p:sp>
              <p:nvSpPr>
                <p:cNvPr id="23" name="Line 2">
                  <a:extLst>
                    <a:ext uri="{FF2B5EF4-FFF2-40B4-BE49-F238E27FC236}">
                      <a16:creationId xmlns:a16="http://schemas.microsoft.com/office/drawing/2014/main" id="{914C0925-0EF1-21E9-B8BF-50F883FDBEE5}"/>
                    </a:ext>
                  </a:extLst>
                </p:cNvPr>
                <p:cNvSpPr>
                  <a:spLocks noChangeShapeType="1"/>
                </p:cNvSpPr>
                <p:nvPr/>
              </p:nvSpPr>
              <p:spPr bwMode="auto">
                <a:xfrm>
                  <a:off x="0" y="887"/>
                  <a:ext cx="1704" cy="0"/>
                </a:xfrm>
                <a:prstGeom prst="line">
                  <a:avLst/>
                </a:prstGeom>
                <a:noFill/>
                <a:ln w="25400">
                  <a:solidFill>
                    <a:schemeClr val="accent1">
                      <a:lumMod val="75000"/>
                    </a:schemeClr>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24" name="Line 3">
                  <a:extLst>
                    <a:ext uri="{FF2B5EF4-FFF2-40B4-BE49-F238E27FC236}">
                      <a16:creationId xmlns:a16="http://schemas.microsoft.com/office/drawing/2014/main" id="{2191E048-A385-AA10-1D6D-140FACACEBC0}"/>
                    </a:ext>
                  </a:extLst>
                </p:cNvPr>
                <p:cNvSpPr>
                  <a:spLocks noChangeShapeType="1"/>
                </p:cNvSpPr>
                <p:nvPr/>
              </p:nvSpPr>
              <p:spPr bwMode="auto">
                <a:xfrm>
                  <a:off x="0" y="341"/>
                  <a:ext cx="1704" cy="0"/>
                </a:xfrm>
                <a:prstGeom prst="line">
                  <a:avLst/>
                </a:prstGeom>
                <a:noFill/>
                <a:ln w="152400">
                  <a:solidFill>
                    <a:schemeClr val="accent1">
                      <a:lumMod val="75000"/>
                    </a:schemeClr>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dirty="0"/>
                </a:p>
              </p:txBody>
            </p:sp>
            <p:sp>
              <p:nvSpPr>
                <p:cNvPr id="25" name="Line 4">
                  <a:extLst>
                    <a:ext uri="{FF2B5EF4-FFF2-40B4-BE49-F238E27FC236}">
                      <a16:creationId xmlns:a16="http://schemas.microsoft.com/office/drawing/2014/main" id="{74232FB9-6DAF-C26F-0EF9-E379803BC2C5}"/>
                    </a:ext>
                  </a:extLst>
                </p:cNvPr>
                <p:cNvSpPr>
                  <a:spLocks noChangeShapeType="1"/>
                </p:cNvSpPr>
                <p:nvPr/>
              </p:nvSpPr>
              <p:spPr bwMode="auto">
                <a:xfrm>
                  <a:off x="0" y="0"/>
                  <a:ext cx="1704" cy="0"/>
                </a:xfrm>
                <a:prstGeom prst="line">
                  <a:avLst/>
                </a:prstGeom>
                <a:noFill/>
                <a:ln w="63500">
                  <a:solidFill>
                    <a:schemeClr val="accent1">
                      <a:lumMod val="75000"/>
                    </a:schemeClr>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26" name="Line 5">
                  <a:extLst>
                    <a:ext uri="{FF2B5EF4-FFF2-40B4-BE49-F238E27FC236}">
                      <a16:creationId xmlns:a16="http://schemas.microsoft.com/office/drawing/2014/main" id="{D463EAB4-A012-F622-46A0-95F5A5D93565}"/>
                    </a:ext>
                  </a:extLst>
                </p:cNvPr>
                <p:cNvSpPr>
                  <a:spLocks noChangeShapeType="1"/>
                </p:cNvSpPr>
                <p:nvPr/>
              </p:nvSpPr>
              <p:spPr bwMode="auto">
                <a:xfrm>
                  <a:off x="0" y="2890"/>
                  <a:ext cx="1704" cy="0"/>
                </a:xfrm>
                <a:prstGeom prst="line">
                  <a:avLst/>
                </a:prstGeom>
                <a:noFill/>
                <a:ln w="508000">
                  <a:solidFill>
                    <a:schemeClr val="accent1">
                      <a:lumMod val="75000"/>
                    </a:schemeClr>
                  </a:solidFill>
                  <a:round/>
                  <a:headEn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sp>
            <p:nvSpPr>
              <p:cNvPr id="16" name="Line 7">
                <a:extLst>
                  <a:ext uri="{FF2B5EF4-FFF2-40B4-BE49-F238E27FC236}">
                    <a16:creationId xmlns:a16="http://schemas.microsoft.com/office/drawing/2014/main" id="{3222A356-6F23-7856-E6A0-DE19B351DF4E}"/>
                  </a:ext>
                </a:extLst>
              </p:cNvPr>
              <p:cNvSpPr>
                <a:spLocks noChangeShapeType="1"/>
              </p:cNvSpPr>
              <p:nvPr/>
            </p:nvSpPr>
            <p:spPr bwMode="auto">
              <a:xfrm rot="10800000" flipH="1">
                <a:off x="2855119" y="1490838"/>
                <a:ext cx="1589" cy="5207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7" name="Rectangle 16">
                <a:extLst>
                  <a:ext uri="{FF2B5EF4-FFF2-40B4-BE49-F238E27FC236}">
                    <a16:creationId xmlns:a16="http://schemas.microsoft.com/office/drawing/2014/main" id="{D57CC021-7EE2-C600-D02B-05A21A3B0332}"/>
                  </a:ext>
                </a:extLst>
              </p:cNvPr>
              <p:cNvSpPr>
                <a:spLocks/>
              </p:cNvSpPr>
              <p:nvPr/>
            </p:nvSpPr>
            <p:spPr bwMode="auto">
              <a:xfrm rot="16200000">
                <a:off x="1713745" y="3821151"/>
                <a:ext cx="1573091" cy="471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pPr eaLnBrk="1" hangingPunct="1"/>
                <a:r>
                  <a:rPr lang="en-US" altLang="en-US" sz="2000" dirty="0">
                    <a:solidFill>
                      <a:schemeClr val="tx1"/>
                    </a:solidFill>
                    <a:latin typeface="Arial" panose="020B0604020202020204" pitchFamily="34" charset="0"/>
                    <a:ea typeface="MS PGothic" panose="020B0600070205080204" pitchFamily="34" charset="-128"/>
                    <a:sym typeface="Arial" panose="020B0604020202020204" pitchFamily="34" charset="0"/>
                  </a:rPr>
                  <a:t>Energy</a:t>
                </a:r>
              </a:p>
            </p:txBody>
          </p:sp>
          <p:sp>
            <p:nvSpPr>
              <p:cNvPr id="18" name="Freeform 9">
                <a:extLst>
                  <a:ext uri="{FF2B5EF4-FFF2-40B4-BE49-F238E27FC236}">
                    <a16:creationId xmlns:a16="http://schemas.microsoft.com/office/drawing/2014/main" id="{98249B8E-4BC7-18B0-3756-BD6E2B4C7A91}"/>
                  </a:ext>
                </a:extLst>
              </p:cNvPr>
              <p:cNvSpPr>
                <a:spLocks/>
              </p:cNvSpPr>
              <p:nvPr/>
            </p:nvSpPr>
            <p:spPr bwMode="auto">
              <a:xfrm rot="16200000">
                <a:off x="4103688" y="4739482"/>
                <a:ext cx="730250" cy="207962"/>
              </a:xfrm>
              <a:custGeom>
                <a:avLst/>
                <a:gdLst>
                  <a:gd name="T0" fmla="*/ 11968 w 21600"/>
                  <a:gd name="T1" fmla="*/ 94026 h 21600"/>
                  <a:gd name="T2" fmla="*/ 28669 w 21600"/>
                  <a:gd name="T3" fmla="*/ 78881 h 21600"/>
                  <a:gd name="T4" fmla="*/ 46621 w 21600"/>
                  <a:gd name="T5" fmla="*/ 64536 h 21600"/>
                  <a:gd name="T6" fmla="*/ 63356 w 21600"/>
                  <a:gd name="T7" fmla="*/ 50200 h 21600"/>
                  <a:gd name="T8" fmla="*/ 81274 w 21600"/>
                  <a:gd name="T9" fmla="*/ 38242 h 21600"/>
                  <a:gd name="T10" fmla="*/ 98009 w 21600"/>
                  <a:gd name="T11" fmla="*/ 27093 h 21600"/>
                  <a:gd name="T12" fmla="*/ 115927 w 21600"/>
                  <a:gd name="T13" fmla="*/ 17532 h 21600"/>
                  <a:gd name="T14" fmla="*/ 132662 w 21600"/>
                  <a:gd name="T15" fmla="*/ 9560 h 21600"/>
                  <a:gd name="T16" fmla="*/ 149397 w 21600"/>
                  <a:gd name="T17" fmla="*/ 3986 h 21600"/>
                  <a:gd name="T18" fmla="*/ 167315 w 21600"/>
                  <a:gd name="T19" fmla="*/ 799 h 21600"/>
                  <a:gd name="T20" fmla="*/ 184050 w 21600"/>
                  <a:gd name="T21" fmla="*/ 0 h 21600"/>
                  <a:gd name="T22" fmla="*/ 201968 w 21600"/>
                  <a:gd name="T23" fmla="*/ 799 h 21600"/>
                  <a:gd name="T24" fmla="*/ 218703 w 21600"/>
                  <a:gd name="T25" fmla="*/ 3986 h 21600"/>
                  <a:gd name="T26" fmla="*/ 236655 w 21600"/>
                  <a:gd name="T27" fmla="*/ 9560 h 21600"/>
                  <a:gd name="T28" fmla="*/ 253390 w 21600"/>
                  <a:gd name="T29" fmla="*/ 17532 h 21600"/>
                  <a:gd name="T30" fmla="*/ 270125 w 21600"/>
                  <a:gd name="T31" fmla="*/ 27093 h 21600"/>
                  <a:gd name="T32" fmla="*/ 288043 w 21600"/>
                  <a:gd name="T33" fmla="*/ 38242 h 21600"/>
                  <a:gd name="T34" fmla="*/ 304778 w 21600"/>
                  <a:gd name="T35" fmla="*/ 50200 h 21600"/>
                  <a:gd name="T36" fmla="*/ 322696 w 21600"/>
                  <a:gd name="T37" fmla="*/ 64536 h 21600"/>
                  <a:gd name="T38" fmla="*/ 339431 w 21600"/>
                  <a:gd name="T39" fmla="*/ 78881 h 21600"/>
                  <a:gd name="T40" fmla="*/ 356166 w 21600"/>
                  <a:gd name="T41" fmla="*/ 94026 h 21600"/>
                  <a:gd name="T42" fmla="*/ 374084 w 21600"/>
                  <a:gd name="T43" fmla="*/ 109161 h 21600"/>
                  <a:gd name="T44" fmla="*/ 390819 w 21600"/>
                  <a:gd name="T45" fmla="*/ 124296 h 21600"/>
                  <a:gd name="T46" fmla="*/ 408737 w 21600"/>
                  <a:gd name="T47" fmla="*/ 139440 h 21600"/>
                  <a:gd name="T48" fmla="*/ 425472 w 21600"/>
                  <a:gd name="T49" fmla="*/ 152987 h 21600"/>
                  <a:gd name="T50" fmla="*/ 443424 w 21600"/>
                  <a:gd name="T51" fmla="*/ 166533 h 21600"/>
                  <a:gd name="T52" fmla="*/ 460125 w 21600"/>
                  <a:gd name="T53" fmla="*/ 177682 h 21600"/>
                  <a:gd name="T54" fmla="*/ 476860 w 21600"/>
                  <a:gd name="T55" fmla="*/ 188042 h 21600"/>
                  <a:gd name="T56" fmla="*/ 494812 w 21600"/>
                  <a:gd name="T57" fmla="*/ 196014 h 21600"/>
                  <a:gd name="T58" fmla="*/ 511547 w 21600"/>
                  <a:gd name="T59" fmla="*/ 202387 h 21600"/>
                  <a:gd name="T60" fmla="*/ 529465 w 21600"/>
                  <a:gd name="T61" fmla="*/ 206364 h 21600"/>
                  <a:gd name="T62" fmla="*/ 546200 w 21600"/>
                  <a:gd name="T63" fmla="*/ 207962 h 21600"/>
                  <a:gd name="T64" fmla="*/ 564118 w 21600"/>
                  <a:gd name="T65" fmla="*/ 207962 h 21600"/>
                  <a:gd name="T66" fmla="*/ 580853 w 21600"/>
                  <a:gd name="T67" fmla="*/ 205574 h 21600"/>
                  <a:gd name="T68" fmla="*/ 597588 w 21600"/>
                  <a:gd name="T69" fmla="*/ 199990 h 21600"/>
                  <a:gd name="T70" fmla="*/ 615506 w 21600"/>
                  <a:gd name="T71" fmla="*/ 193616 h 21600"/>
                  <a:gd name="T72" fmla="*/ 632241 w 21600"/>
                  <a:gd name="T73" fmla="*/ 184855 h 21600"/>
                  <a:gd name="T74" fmla="*/ 650159 w 21600"/>
                  <a:gd name="T75" fmla="*/ 173696 h 21600"/>
                  <a:gd name="T76" fmla="*/ 666894 w 21600"/>
                  <a:gd name="T77" fmla="*/ 161748 h 21600"/>
                  <a:gd name="T78" fmla="*/ 683629 w 21600"/>
                  <a:gd name="T79" fmla="*/ 149001 h 21600"/>
                  <a:gd name="T80" fmla="*/ 701581 w 21600"/>
                  <a:gd name="T81" fmla="*/ 134655 h 21600"/>
                  <a:gd name="T82" fmla="*/ 718282 w 21600"/>
                  <a:gd name="T83" fmla="*/ 119520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9" name="Freeform 10">
                <a:extLst>
                  <a:ext uri="{FF2B5EF4-FFF2-40B4-BE49-F238E27FC236}">
                    <a16:creationId xmlns:a16="http://schemas.microsoft.com/office/drawing/2014/main" id="{317FE1A3-80E0-A578-2EC4-55CA18595BDC}"/>
                  </a:ext>
                </a:extLst>
              </p:cNvPr>
              <p:cNvSpPr>
                <a:spLocks/>
              </p:cNvSpPr>
              <p:nvPr/>
            </p:nvSpPr>
            <p:spPr bwMode="auto">
              <a:xfrm rot="16200000">
                <a:off x="4102101" y="5471318"/>
                <a:ext cx="730250" cy="207963"/>
              </a:xfrm>
              <a:custGeom>
                <a:avLst/>
                <a:gdLst>
                  <a:gd name="T0" fmla="*/ 11968 w 21600"/>
                  <a:gd name="T1" fmla="*/ 94026 h 21600"/>
                  <a:gd name="T2" fmla="*/ 28669 w 21600"/>
                  <a:gd name="T3" fmla="*/ 78882 h 21600"/>
                  <a:gd name="T4" fmla="*/ 46621 w 21600"/>
                  <a:gd name="T5" fmla="*/ 64536 h 21600"/>
                  <a:gd name="T6" fmla="*/ 63356 w 21600"/>
                  <a:gd name="T7" fmla="*/ 50200 h 21600"/>
                  <a:gd name="T8" fmla="*/ 81274 w 21600"/>
                  <a:gd name="T9" fmla="*/ 38242 h 21600"/>
                  <a:gd name="T10" fmla="*/ 98009 w 21600"/>
                  <a:gd name="T11" fmla="*/ 27093 h 21600"/>
                  <a:gd name="T12" fmla="*/ 115927 w 21600"/>
                  <a:gd name="T13" fmla="*/ 17532 h 21600"/>
                  <a:gd name="T14" fmla="*/ 132662 w 21600"/>
                  <a:gd name="T15" fmla="*/ 9561 h 21600"/>
                  <a:gd name="T16" fmla="*/ 149397 w 21600"/>
                  <a:gd name="T17" fmla="*/ 3986 h 21600"/>
                  <a:gd name="T18" fmla="*/ 167315 w 21600"/>
                  <a:gd name="T19" fmla="*/ 799 h 21600"/>
                  <a:gd name="T20" fmla="*/ 184050 w 21600"/>
                  <a:gd name="T21" fmla="*/ 0 h 21600"/>
                  <a:gd name="T22" fmla="*/ 201968 w 21600"/>
                  <a:gd name="T23" fmla="*/ 799 h 21600"/>
                  <a:gd name="T24" fmla="*/ 218703 w 21600"/>
                  <a:gd name="T25" fmla="*/ 3986 h 21600"/>
                  <a:gd name="T26" fmla="*/ 236655 w 21600"/>
                  <a:gd name="T27" fmla="*/ 9561 h 21600"/>
                  <a:gd name="T28" fmla="*/ 253390 w 21600"/>
                  <a:gd name="T29" fmla="*/ 17532 h 21600"/>
                  <a:gd name="T30" fmla="*/ 270125 w 21600"/>
                  <a:gd name="T31" fmla="*/ 27093 h 21600"/>
                  <a:gd name="T32" fmla="*/ 288043 w 21600"/>
                  <a:gd name="T33" fmla="*/ 38242 h 21600"/>
                  <a:gd name="T34" fmla="*/ 304778 w 21600"/>
                  <a:gd name="T35" fmla="*/ 50200 h 21600"/>
                  <a:gd name="T36" fmla="*/ 322696 w 21600"/>
                  <a:gd name="T37" fmla="*/ 64536 h 21600"/>
                  <a:gd name="T38" fmla="*/ 339431 w 21600"/>
                  <a:gd name="T39" fmla="*/ 78882 h 21600"/>
                  <a:gd name="T40" fmla="*/ 356166 w 21600"/>
                  <a:gd name="T41" fmla="*/ 94026 h 21600"/>
                  <a:gd name="T42" fmla="*/ 374084 w 21600"/>
                  <a:gd name="T43" fmla="*/ 109161 h 21600"/>
                  <a:gd name="T44" fmla="*/ 390819 w 21600"/>
                  <a:gd name="T45" fmla="*/ 124296 h 21600"/>
                  <a:gd name="T46" fmla="*/ 408737 w 21600"/>
                  <a:gd name="T47" fmla="*/ 139441 h 21600"/>
                  <a:gd name="T48" fmla="*/ 425472 w 21600"/>
                  <a:gd name="T49" fmla="*/ 152988 h 21600"/>
                  <a:gd name="T50" fmla="*/ 443424 w 21600"/>
                  <a:gd name="T51" fmla="*/ 166534 h 21600"/>
                  <a:gd name="T52" fmla="*/ 460125 w 21600"/>
                  <a:gd name="T53" fmla="*/ 177683 h 21600"/>
                  <a:gd name="T54" fmla="*/ 476860 w 21600"/>
                  <a:gd name="T55" fmla="*/ 188043 h 21600"/>
                  <a:gd name="T56" fmla="*/ 494812 w 21600"/>
                  <a:gd name="T57" fmla="*/ 196015 h 21600"/>
                  <a:gd name="T58" fmla="*/ 511547 w 21600"/>
                  <a:gd name="T59" fmla="*/ 202388 h 21600"/>
                  <a:gd name="T60" fmla="*/ 529465 w 21600"/>
                  <a:gd name="T61" fmla="*/ 206365 h 21600"/>
                  <a:gd name="T62" fmla="*/ 546200 w 21600"/>
                  <a:gd name="T63" fmla="*/ 207963 h 21600"/>
                  <a:gd name="T64" fmla="*/ 564118 w 21600"/>
                  <a:gd name="T65" fmla="*/ 207963 h 21600"/>
                  <a:gd name="T66" fmla="*/ 580853 w 21600"/>
                  <a:gd name="T67" fmla="*/ 205575 h 21600"/>
                  <a:gd name="T68" fmla="*/ 597588 w 21600"/>
                  <a:gd name="T69" fmla="*/ 199991 h 21600"/>
                  <a:gd name="T70" fmla="*/ 615506 w 21600"/>
                  <a:gd name="T71" fmla="*/ 193617 h 21600"/>
                  <a:gd name="T72" fmla="*/ 632241 w 21600"/>
                  <a:gd name="T73" fmla="*/ 184856 h 21600"/>
                  <a:gd name="T74" fmla="*/ 650159 w 21600"/>
                  <a:gd name="T75" fmla="*/ 173697 h 21600"/>
                  <a:gd name="T76" fmla="*/ 666894 w 21600"/>
                  <a:gd name="T77" fmla="*/ 161749 h 21600"/>
                  <a:gd name="T78" fmla="*/ 683629 w 21600"/>
                  <a:gd name="T79" fmla="*/ 149002 h 21600"/>
                  <a:gd name="T80" fmla="*/ 701581 w 21600"/>
                  <a:gd name="T81" fmla="*/ 134656 h 21600"/>
                  <a:gd name="T82" fmla="*/ 718282 w 21600"/>
                  <a:gd name="T83" fmla="*/ 11952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20" name="Freeform 11">
                <a:extLst>
                  <a:ext uri="{FF2B5EF4-FFF2-40B4-BE49-F238E27FC236}">
                    <a16:creationId xmlns:a16="http://schemas.microsoft.com/office/drawing/2014/main" id="{50434877-DEFF-2CDB-FFB2-C38475A91E05}"/>
                  </a:ext>
                </a:extLst>
              </p:cNvPr>
              <p:cNvSpPr>
                <a:spLocks/>
              </p:cNvSpPr>
              <p:nvPr/>
            </p:nvSpPr>
            <p:spPr bwMode="auto">
              <a:xfrm rot="16200000">
                <a:off x="4112419" y="3278188"/>
                <a:ext cx="731838" cy="207962"/>
              </a:xfrm>
              <a:custGeom>
                <a:avLst/>
                <a:gdLst>
                  <a:gd name="T0" fmla="*/ 11994 w 21600"/>
                  <a:gd name="T1" fmla="*/ 94026 h 21600"/>
                  <a:gd name="T2" fmla="*/ 28731 w 21600"/>
                  <a:gd name="T3" fmla="*/ 78881 h 21600"/>
                  <a:gd name="T4" fmla="*/ 46722 w 21600"/>
                  <a:gd name="T5" fmla="*/ 64536 h 21600"/>
                  <a:gd name="T6" fmla="*/ 63494 w 21600"/>
                  <a:gd name="T7" fmla="*/ 50200 h 21600"/>
                  <a:gd name="T8" fmla="*/ 81451 w 21600"/>
                  <a:gd name="T9" fmla="*/ 38242 h 21600"/>
                  <a:gd name="T10" fmla="*/ 98222 w 21600"/>
                  <a:gd name="T11" fmla="*/ 27093 h 21600"/>
                  <a:gd name="T12" fmla="*/ 116179 w 21600"/>
                  <a:gd name="T13" fmla="*/ 17532 h 21600"/>
                  <a:gd name="T14" fmla="*/ 132951 w 21600"/>
                  <a:gd name="T15" fmla="*/ 9560 h 21600"/>
                  <a:gd name="T16" fmla="*/ 149722 w 21600"/>
                  <a:gd name="T17" fmla="*/ 3986 h 21600"/>
                  <a:gd name="T18" fmla="*/ 167679 w 21600"/>
                  <a:gd name="T19" fmla="*/ 799 h 21600"/>
                  <a:gd name="T20" fmla="*/ 184450 w 21600"/>
                  <a:gd name="T21" fmla="*/ 0 h 21600"/>
                  <a:gd name="T22" fmla="*/ 202407 w 21600"/>
                  <a:gd name="T23" fmla="*/ 799 h 21600"/>
                  <a:gd name="T24" fmla="*/ 219179 w 21600"/>
                  <a:gd name="T25" fmla="*/ 3986 h 21600"/>
                  <a:gd name="T26" fmla="*/ 237170 w 21600"/>
                  <a:gd name="T27" fmla="*/ 9560 h 21600"/>
                  <a:gd name="T28" fmla="*/ 253941 w 21600"/>
                  <a:gd name="T29" fmla="*/ 17532 h 21600"/>
                  <a:gd name="T30" fmla="*/ 270712 w 21600"/>
                  <a:gd name="T31" fmla="*/ 27093 h 21600"/>
                  <a:gd name="T32" fmla="*/ 288669 w 21600"/>
                  <a:gd name="T33" fmla="*/ 38242 h 21600"/>
                  <a:gd name="T34" fmla="*/ 305441 w 21600"/>
                  <a:gd name="T35" fmla="*/ 50200 h 21600"/>
                  <a:gd name="T36" fmla="*/ 323398 w 21600"/>
                  <a:gd name="T37" fmla="*/ 64536 h 21600"/>
                  <a:gd name="T38" fmla="*/ 340169 w 21600"/>
                  <a:gd name="T39" fmla="*/ 78881 h 21600"/>
                  <a:gd name="T40" fmla="*/ 356940 w 21600"/>
                  <a:gd name="T41" fmla="*/ 94026 h 21600"/>
                  <a:gd name="T42" fmla="*/ 374898 w 21600"/>
                  <a:gd name="T43" fmla="*/ 109161 h 21600"/>
                  <a:gd name="T44" fmla="*/ 391669 w 21600"/>
                  <a:gd name="T45" fmla="*/ 124296 h 21600"/>
                  <a:gd name="T46" fmla="*/ 409626 w 21600"/>
                  <a:gd name="T47" fmla="*/ 139440 h 21600"/>
                  <a:gd name="T48" fmla="*/ 426397 w 21600"/>
                  <a:gd name="T49" fmla="*/ 152987 h 21600"/>
                  <a:gd name="T50" fmla="*/ 444388 w 21600"/>
                  <a:gd name="T51" fmla="*/ 166533 h 21600"/>
                  <a:gd name="T52" fmla="*/ 461126 w 21600"/>
                  <a:gd name="T53" fmla="*/ 177682 h 21600"/>
                  <a:gd name="T54" fmla="*/ 477897 w 21600"/>
                  <a:gd name="T55" fmla="*/ 188042 h 21600"/>
                  <a:gd name="T56" fmla="*/ 495888 w 21600"/>
                  <a:gd name="T57" fmla="*/ 196014 h 21600"/>
                  <a:gd name="T58" fmla="*/ 512659 w 21600"/>
                  <a:gd name="T59" fmla="*/ 202387 h 21600"/>
                  <a:gd name="T60" fmla="*/ 530616 w 21600"/>
                  <a:gd name="T61" fmla="*/ 206364 h 21600"/>
                  <a:gd name="T62" fmla="*/ 547388 w 21600"/>
                  <a:gd name="T63" fmla="*/ 207962 h 21600"/>
                  <a:gd name="T64" fmla="*/ 565345 w 21600"/>
                  <a:gd name="T65" fmla="*/ 207962 h 21600"/>
                  <a:gd name="T66" fmla="*/ 582116 w 21600"/>
                  <a:gd name="T67" fmla="*/ 205574 h 21600"/>
                  <a:gd name="T68" fmla="*/ 598887 w 21600"/>
                  <a:gd name="T69" fmla="*/ 199990 h 21600"/>
                  <a:gd name="T70" fmla="*/ 616845 w 21600"/>
                  <a:gd name="T71" fmla="*/ 193616 h 21600"/>
                  <a:gd name="T72" fmla="*/ 633616 w 21600"/>
                  <a:gd name="T73" fmla="*/ 184855 h 21600"/>
                  <a:gd name="T74" fmla="*/ 651573 w 21600"/>
                  <a:gd name="T75" fmla="*/ 173696 h 21600"/>
                  <a:gd name="T76" fmla="*/ 668344 w 21600"/>
                  <a:gd name="T77" fmla="*/ 161748 h 21600"/>
                  <a:gd name="T78" fmla="*/ 685116 w 21600"/>
                  <a:gd name="T79" fmla="*/ 149001 h 21600"/>
                  <a:gd name="T80" fmla="*/ 703107 w 21600"/>
                  <a:gd name="T81" fmla="*/ 134655 h 21600"/>
                  <a:gd name="T82" fmla="*/ 719844 w 21600"/>
                  <a:gd name="T83" fmla="*/ 119520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21" name="Freeform 12">
                <a:extLst>
                  <a:ext uri="{FF2B5EF4-FFF2-40B4-BE49-F238E27FC236}">
                    <a16:creationId xmlns:a16="http://schemas.microsoft.com/office/drawing/2014/main" id="{913EB7EE-5EF4-DA40-F98F-D0784B3EF1CC}"/>
                  </a:ext>
                </a:extLst>
              </p:cNvPr>
              <p:cNvSpPr>
                <a:spLocks/>
              </p:cNvSpPr>
              <p:nvPr/>
            </p:nvSpPr>
            <p:spPr bwMode="auto">
              <a:xfrm rot="16200000">
                <a:off x="4108451" y="4009231"/>
                <a:ext cx="730250" cy="207963"/>
              </a:xfrm>
              <a:custGeom>
                <a:avLst/>
                <a:gdLst>
                  <a:gd name="T0" fmla="*/ 11968 w 21600"/>
                  <a:gd name="T1" fmla="*/ 94026 h 21600"/>
                  <a:gd name="T2" fmla="*/ 28669 w 21600"/>
                  <a:gd name="T3" fmla="*/ 78882 h 21600"/>
                  <a:gd name="T4" fmla="*/ 46621 w 21600"/>
                  <a:gd name="T5" fmla="*/ 64536 h 21600"/>
                  <a:gd name="T6" fmla="*/ 63356 w 21600"/>
                  <a:gd name="T7" fmla="*/ 50200 h 21600"/>
                  <a:gd name="T8" fmla="*/ 81274 w 21600"/>
                  <a:gd name="T9" fmla="*/ 38242 h 21600"/>
                  <a:gd name="T10" fmla="*/ 98009 w 21600"/>
                  <a:gd name="T11" fmla="*/ 27093 h 21600"/>
                  <a:gd name="T12" fmla="*/ 115927 w 21600"/>
                  <a:gd name="T13" fmla="*/ 17532 h 21600"/>
                  <a:gd name="T14" fmla="*/ 132662 w 21600"/>
                  <a:gd name="T15" fmla="*/ 9561 h 21600"/>
                  <a:gd name="T16" fmla="*/ 149397 w 21600"/>
                  <a:gd name="T17" fmla="*/ 3986 h 21600"/>
                  <a:gd name="T18" fmla="*/ 167315 w 21600"/>
                  <a:gd name="T19" fmla="*/ 799 h 21600"/>
                  <a:gd name="T20" fmla="*/ 184050 w 21600"/>
                  <a:gd name="T21" fmla="*/ 0 h 21600"/>
                  <a:gd name="T22" fmla="*/ 201968 w 21600"/>
                  <a:gd name="T23" fmla="*/ 799 h 21600"/>
                  <a:gd name="T24" fmla="*/ 218703 w 21600"/>
                  <a:gd name="T25" fmla="*/ 3986 h 21600"/>
                  <a:gd name="T26" fmla="*/ 236655 w 21600"/>
                  <a:gd name="T27" fmla="*/ 9561 h 21600"/>
                  <a:gd name="T28" fmla="*/ 253390 w 21600"/>
                  <a:gd name="T29" fmla="*/ 17532 h 21600"/>
                  <a:gd name="T30" fmla="*/ 270125 w 21600"/>
                  <a:gd name="T31" fmla="*/ 27093 h 21600"/>
                  <a:gd name="T32" fmla="*/ 288043 w 21600"/>
                  <a:gd name="T33" fmla="*/ 38242 h 21600"/>
                  <a:gd name="T34" fmla="*/ 304778 w 21600"/>
                  <a:gd name="T35" fmla="*/ 50200 h 21600"/>
                  <a:gd name="T36" fmla="*/ 322696 w 21600"/>
                  <a:gd name="T37" fmla="*/ 64536 h 21600"/>
                  <a:gd name="T38" fmla="*/ 339431 w 21600"/>
                  <a:gd name="T39" fmla="*/ 78882 h 21600"/>
                  <a:gd name="T40" fmla="*/ 356166 w 21600"/>
                  <a:gd name="T41" fmla="*/ 94026 h 21600"/>
                  <a:gd name="T42" fmla="*/ 374084 w 21600"/>
                  <a:gd name="T43" fmla="*/ 109161 h 21600"/>
                  <a:gd name="T44" fmla="*/ 390819 w 21600"/>
                  <a:gd name="T45" fmla="*/ 124296 h 21600"/>
                  <a:gd name="T46" fmla="*/ 408737 w 21600"/>
                  <a:gd name="T47" fmla="*/ 139441 h 21600"/>
                  <a:gd name="T48" fmla="*/ 425472 w 21600"/>
                  <a:gd name="T49" fmla="*/ 152988 h 21600"/>
                  <a:gd name="T50" fmla="*/ 443424 w 21600"/>
                  <a:gd name="T51" fmla="*/ 166534 h 21600"/>
                  <a:gd name="T52" fmla="*/ 460125 w 21600"/>
                  <a:gd name="T53" fmla="*/ 177683 h 21600"/>
                  <a:gd name="T54" fmla="*/ 476860 w 21600"/>
                  <a:gd name="T55" fmla="*/ 188043 h 21600"/>
                  <a:gd name="T56" fmla="*/ 494812 w 21600"/>
                  <a:gd name="T57" fmla="*/ 196015 h 21600"/>
                  <a:gd name="T58" fmla="*/ 511547 w 21600"/>
                  <a:gd name="T59" fmla="*/ 202388 h 21600"/>
                  <a:gd name="T60" fmla="*/ 529465 w 21600"/>
                  <a:gd name="T61" fmla="*/ 206365 h 21600"/>
                  <a:gd name="T62" fmla="*/ 546200 w 21600"/>
                  <a:gd name="T63" fmla="*/ 207963 h 21600"/>
                  <a:gd name="T64" fmla="*/ 564118 w 21600"/>
                  <a:gd name="T65" fmla="*/ 207963 h 21600"/>
                  <a:gd name="T66" fmla="*/ 580853 w 21600"/>
                  <a:gd name="T67" fmla="*/ 205575 h 21600"/>
                  <a:gd name="T68" fmla="*/ 597588 w 21600"/>
                  <a:gd name="T69" fmla="*/ 199991 h 21600"/>
                  <a:gd name="T70" fmla="*/ 615506 w 21600"/>
                  <a:gd name="T71" fmla="*/ 193617 h 21600"/>
                  <a:gd name="T72" fmla="*/ 632241 w 21600"/>
                  <a:gd name="T73" fmla="*/ 184856 h 21600"/>
                  <a:gd name="T74" fmla="*/ 650159 w 21600"/>
                  <a:gd name="T75" fmla="*/ 173697 h 21600"/>
                  <a:gd name="T76" fmla="*/ 666894 w 21600"/>
                  <a:gd name="T77" fmla="*/ 161749 h 21600"/>
                  <a:gd name="T78" fmla="*/ 683629 w 21600"/>
                  <a:gd name="T79" fmla="*/ 149002 h 21600"/>
                  <a:gd name="T80" fmla="*/ 701581 w 21600"/>
                  <a:gd name="T81" fmla="*/ 134656 h 21600"/>
                  <a:gd name="T82" fmla="*/ 718282 w 21600"/>
                  <a:gd name="T83" fmla="*/ 11952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22" name="Rectangle 21">
                <a:extLst>
                  <a:ext uri="{FF2B5EF4-FFF2-40B4-BE49-F238E27FC236}">
                    <a16:creationId xmlns:a16="http://schemas.microsoft.com/office/drawing/2014/main" id="{8F286DBB-D236-3919-9F4C-AA84982A72CB}"/>
                  </a:ext>
                </a:extLst>
              </p:cNvPr>
              <p:cNvSpPr>
                <a:spLocks/>
              </p:cNvSpPr>
              <p:nvPr/>
            </p:nvSpPr>
            <p:spPr bwMode="auto">
              <a:xfrm>
                <a:off x="3288506" y="618494"/>
                <a:ext cx="2171702"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pPr eaLnBrk="1" hangingPunct="1"/>
                <a:r>
                  <a:rPr lang="en-US" altLang="en-US" sz="1800" dirty="0">
                    <a:solidFill>
                      <a:schemeClr val="accent1">
                        <a:lumMod val="75000"/>
                      </a:schemeClr>
                    </a:solidFill>
                    <a:latin typeface="Arial" panose="020B0604020202020204" pitchFamily="34" charset="0"/>
                    <a:ea typeface="MS PGothic" panose="020B0600070205080204" pitchFamily="34" charset="-128"/>
                    <a:sym typeface="Arial" panose="020B0604020202020204" pitchFamily="34" charset="0"/>
                  </a:rPr>
                  <a:t>Atomic energy levels</a:t>
                </a:r>
              </a:p>
            </p:txBody>
          </p:sp>
        </p:grpSp>
        <p:sp>
          <p:nvSpPr>
            <p:cNvPr id="37" name="TextBox 36">
              <a:extLst>
                <a:ext uri="{FF2B5EF4-FFF2-40B4-BE49-F238E27FC236}">
                  <a16:creationId xmlns:a16="http://schemas.microsoft.com/office/drawing/2014/main" id="{F9956C8E-CA9F-5C5D-7C43-43227B21BBA1}"/>
                </a:ext>
              </a:extLst>
            </p:cNvPr>
            <p:cNvSpPr txBox="1"/>
            <p:nvPr/>
          </p:nvSpPr>
          <p:spPr>
            <a:xfrm>
              <a:off x="2323521" y="5075773"/>
              <a:ext cx="157068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Lifetime</a:t>
              </a:r>
              <a:r>
                <a:rPr lang="en-US" dirty="0">
                  <a:latin typeface="Symbol" pitchFamily="2" charset="2"/>
                </a:rPr>
                <a:t> &gt;&gt; 1</a:t>
              </a:r>
              <a:r>
                <a:rPr lang="en-US" dirty="0">
                  <a:latin typeface="Times" pitchFamily="2" charset="0"/>
                </a:rPr>
                <a:t>s</a:t>
              </a:r>
            </a:p>
          </p:txBody>
        </p:sp>
      </p:grpSp>
      <p:sp>
        <p:nvSpPr>
          <p:cNvPr id="43" name="TextBox 42">
            <a:extLst>
              <a:ext uri="{FF2B5EF4-FFF2-40B4-BE49-F238E27FC236}">
                <a16:creationId xmlns:a16="http://schemas.microsoft.com/office/drawing/2014/main" id="{F895CAEF-21CC-7255-AC87-7DCC2E9F5188}"/>
              </a:ext>
            </a:extLst>
          </p:cNvPr>
          <p:cNvSpPr txBox="1"/>
          <p:nvPr/>
        </p:nvSpPr>
        <p:spPr>
          <a:xfrm>
            <a:off x="406720" y="2115518"/>
            <a:ext cx="1704506" cy="584775"/>
          </a:xfrm>
          <a:prstGeom prst="rect">
            <a:avLst/>
          </a:prstGeom>
          <a:solidFill>
            <a:schemeClr val="tx1"/>
          </a:solidFill>
        </p:spPr>
        <p:txBody>
          <a:bodyPr wrap="none" rtlCol="0">
            <a:spAutoFit/>
          </a:bodyPr>
          <a:lstStyle/>
          <a:p>
            <a:r>
              <a:rPr lang="en-US" sz="3200" dirty="0">
                <a:solidFill>
                  <a:schemeClr val="bg1"/>
                </a:solidFill>
              </a:rPr>
              <a:t>oscillator</a:t>
            </a:r>
          </a:p>
        </p:txBody>
      </p:sp>
    </p:spTree>
    <p:extLst>
      <p:ext uri="{BB962C8B-B14F-4D97-AF65-F5344CB8AC3E}">
        <p14:creationId xmlns:p14="http://schemas.microsoft.com/office/powerpoint/2010/main" val="2091443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0"/>
                                        </p:tgtEl>
                                      </p:cBhvr>
                                    </p:animEffect>
                                    <p:set>
                                      <p:cBhvr>
                                        <p:cTn id="7"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27752A1-326F-F146-904A-4F17C12FE0D4}"/>
              </a:ext>
            </a:extLst>
          </p:cNvPr>
          <p:cNvPicPr>
            <a:picLocks noChangeAspect="1"/>
          </p:cNvPicPr>
          <p:nvPr/>
        </p:nvPicPr>
        <p:blipFill>
          <a:blip r:embed="rId3" cstate="hqprint">
            <a:extLst>
              <a:ext uri="{28A0092B-C50C-407E-A947-70E740481C1C}">
                <a14:useLocalDpi xmlns:a14="http://schemas.microsoft.com/office/drawing/2010/main"/>
              </a:ext>
            </a:extLst>
          </a:blip>
          <a:srcRect t="4553" b="4553"/>
          <a:stretch/>
        </p:blipFill>
        <p:spPr>
          <a:xfrm>
            <a:off x="1034938" y="1872071"/>
            <a:ext cx="4268848" cy="2554551"/>
          </a:xfrm>
          <a:prstGeom prst="rect">
            <a:avLst/>
          </a:prstGeom>
        </p:spPr>
      </p:pic>
      <p:sp>
        <p:nvSpPr>
          <p:cNvPr id="5" name="TextBox 4">
            <a:extLst>
              <a:ext uri="{FF2B5EF4-FFF2-40B4-BE49-F238E27FC236}">
                <a16:creationId xmlns:a16="http://schemas.microsoft.com/office/drawing/2014/main" id="{51FAF854-5508-614D-A04E-5093F25DA26C}"/>
              </a:ext>
            </a:extLst>
          </p:cNvPr>
          <p:cNvSpPr txBox="1"/>
          <p:nvPr/>
        </p:nvSpPr>
        <p:spPr>
          <a:xfrm>
            <a:off x="4292061" y="1960358"/>
            <a:ext cx="592985" cy="523220"/>
          </a:xfrm>
          <a:prstGeom prst="rect">
            <a:avLst/>
          </a:prstGeom>
          <a:solidFill>
            <a:schemeClr val="bg1"/>
          </a:solidFill>
        </p:spPr>
        <p:txBody>
          <a:bodyPr wrap="square" rtlCol="0">
            <a:spAutoFit/>
          </a:bodyPr>
          <a:lstStyle/>
          <a:p>
            <a:pPr algn="ctr"/>
            <a:r>
              <a:rPr lang="en-US" sz="1400" dirty="0">
                <a:solidFill>
                  <a:srgbClr val="5D81B5"/>
                </a:solidFill>
              </a:rPr>
              <a:t>Al</a:t>
            </a:r>
            <a:r>
              <a:rPr lang="en-US" sz="1400" baseline="30000" dirty="0">
                <a:solidFill>
                  <a:srgbClr val="5D81B5"/>
                </a:solidFill>
              </a:rPr>
              <a:t>+</a:t>
            </a:r>
            <a:r>
              <a:rPr lang="en-US" sz="1400" dirty="0">
                <a:solidFill>
                  <a:srgbClr val="5D81B5"/>
                </a:solidFill>
              </a:rPr>
              <a:t>/</a:t>
            </a:r>
            <a:r>
              <a:rPr lang="en-US" sz="1400" dirty="0" err="1">
                <a:solidFill>
                  <a:srgbClr val="5D81B5"/>
                </a:solidFill>
              </a:rPr>
              <a:t>Yb</a:t>
            </a:r>
            <a:endParaRPr lang="en-US" sz="1400" dirty="0">
              <a:solidFill>
                <a:srgbClr val="5D81B5"/>
              </a:solidFill>
            </a:endParaRPr>
          </a:p>
        </p:txBody>
      </p:sp>
      <p:sp>
        <p:nvSpPr>
          <p:cNvPr id="6" name="TextBox 5">
            <a:extLst>
              <a:ext uri="{FF2B5EF4-FFF2-40B4-BE49-F238E27FC236}">
                <a16:creationId xmlns:a16="http://schemas.microsoft.com/office/drawing/2014/main" id="{7BA7BBA7-9AFB-C642-8E07-E069C208CA14}"/>
              </a:ext>
            </a:extLst>
          </p:cNvPr>
          <p:cNvSpPr txBox="1"/>
          <p:nvPr/>
        </p:nvSpPr>
        <p:spPr>
          <a:xfrm>
            <a:off x="4288541" y="2241411"/>
            <a:ext cx="592985" cy="523220"/>
          </a:xfrm>
          <a:prstGeom prst="rect">
            <a:avLst/>
          </a:prstGeom>
          <a:solidFill>
            <a:schemeClr val="bg1"/>
          </a:solidFill>
        </p:spPr>
        <p:txBody>
          <a:bodyPr wrap="square" rtlCol="0">
            <a:spAutoFit/>
          </a:bodyPr>
          <a:lstStyle/>
          <a:p>
            <a:pPr algn="ctr"/>
            <a:r>
              <a:rPr lang="en-US" sz="1400" dirty="0">
                <a:solidFill>
                  <a:srgbClr val="E19C23"/>
                </a:solidFill>
              </a:rPr>
              <a:t>Al</a:t>
            </a:r>
            <a:r>
              <a:rPr lang="en-US" sz="1400" baseline="30000" dirty="0">
                <a:solidFill>
                  <a:srgbClr val="E19C23"/>
                </a:solidFill>
              </a:rPr>
              <a:t>+</a:t>
            </a:r>
            <a:r>
              <a:rPr lang="en-US" sz="1400" dirty="0">
                <a:solidFill>
                  <a:srgbClr val="E19C23"/>
                </a:solidFill>
              </a:rPr>
              <a:t>/</a:t>
            </a:r>
            <a:r>
              <a:rPr lang="en-US" sz="1400" dirty="0" err="1">
                <a:solidFill>
                  <a:srgbClr val="E19C23"/>
                </a:solidFill>
              </a:rPr>
              <a:t>Sr</a:t>
            </a:r>
            <a:endParaRPr lang="en-US" sz="1400" dirty="0">
              <a:solidFill>
                <a:srgbClr val="E19C23"/>
              </a:solidFill>
            </a:endParaRPr>
          </a:p>
        </p:txBody>
      </p:sp>
      <p:sp>
        <p:nvSpPr>
          <p:cNvPr id="7" name="TextBox 6">
            <a:extLst>
              <a:ext uri="{FF2B5EF4-FFF2-40B4-BE49-F238E27FC236}">
                <a16:creationId xmlns:a16="http://schemas.microsoft.com/office/drawing/2014/main" id="{5D2A9A70-A090-0047-BE4B-1ABC2B9C8C7D}"/>
              </a:ext>
            </a:extLst>
          </p:cNvPr>
          <p:cNvSpPr txBox="1"/>
          <p:nvPr/>
        </p:nvSpPr>
        <p:spPr>
          <a:xfrm>
            <a:off x="4292061" y="2511564"/>
            <a:ext cx="592985" cy="307777"/>
          </a:xfrm>
          <a:prstGeom prst="rect">
            <a:avLst/>
          </a:prstGeom>
          <a:solidFill>
            <a:schemeClr val="bg1"/>
          </a:solidFill>
        </p:spPr>
        <p:txBody>
          <a:bodyPr wrap="square" rtlCol="0">
            <a:spAutoFit/>
          </a:bodyPr>
          <a:lstStyle/>
          <a:p>
            <a:pPr algn="ctr"/>
            <a:r>
              <a:rPr lang="en-US" sz="1400" dirty="0" err="1">
                <a:solidFill>
                  <a:srgbClr val="8EB031"/>
                </a:solidFill>
              </a:rPr>
              <a:t>Yb</a:t>
            </a:r>
            <a:r>
              <a:rPr lang="en-US" sz="1400" dirty="0">
                <a:solidFill>
                  <a:srgbClr val="8EB031"/>
                </a:solidFill>
              </a:rPr>
              <a:t>/</a:t>
            </a:r>
            <a:r>
              <a:rPr lang="en-US" sz="1400" dirty="0" err="1">
                <a:solidFill>
                  <a:srgbClr val="8EB031"/>
                </a:solidFill>
              </a:rPr>
              <a:t>Sr</a:t>
            </a:r>
            <a:endParaRPr lang="en-US" sz="1400" dirty="0">
              <a:solidFill>
                <a:srgbClr val="8EB031"/>
              </a:solidFill>
            </a:endParaRPr>
          </a:p>
        </p:txBody>
      </p:sp>
      <p:sp>
        <p:nvSpPr>
          <p:cNvPr id="8" name="Rectangle 7">
            <a:extLst>
              <a:ext uri="{FF2B5EF4-FFF2-40B4-BE49-F238E27FC236}">
                <a16:creationId xmlns:a16="http://schemas.microsoft.com/office/drawing/2014/main" id="{76021FAC-88C4-C841-85F9-BB711B2A3BCA}"/>
              </a:ext>
            </a:extLst>
          </p:cNvPr>
          <p:cNvSpPr/>
          <p:nvPr/>
        </p:nvSpPr>
        <p:spPr>
          <a:xfrm>
            <a:off x="4328003" y="1951001"/>
            <a:ext cx="553524" cy="86221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9" name="TextBox 8">
            <a:extLst>
              <a:ext uri="{FF2B5EF4-FFF2-40B4-BE49-F238E27FC236}">
                <a16:creationId xmlns:a16="http://schemas.microsoft.com/office/drawing/2014/main" id="{98EE7893-A819-6746-9ACD-074F4DEC9462}"/>
              </a:ext>
            </a:extLst>
          </p:cNvPr>
          <p:cNvSpPr txBox="1"/>
          <p:nvPr/>
        </p:nvSpPr>
        <p:spPr>
          <a:xfrm>
            <a:off x="4689930" y="4470279"/>
            <a:ext cx="530915" cy="400110"/>
          </a:xfrm>
          <a:prstGeom prst="rect">
            <a:avLst/>
          </a:prstGeom>
          <a:solidFill>
            <a:schemeClr val="bg1"/>
          </a:solidFill>
        </p:spPr>
        <p:txBody>
          <a:bodyPr wrap="none" rtlCol="0">
            <a:spAutoFit/>
          </a:bodyPr>
          <a:lstStyle/>
          <a:p>
            <a:r>
              <a:rPr lang="en-US" sz="2000" dirty="0"/>
              <a:t>10</a:t>
            </a:r>
            <a:r>
              <a:rPr lang="en-US" sz="2000" baseline="30000" dirty="0"/>
              <a:t>4</a:t>
            </a:r>
          </a:p>
        </p:txBody>
      </p:sp>
      <p:sp>
        <p:nvSpPr>
          <p:cNvPr id="10" name="TextBox 9">
            <a:extLst>
              <a:ext uri="{FF2B5EF4-FFF2-40B4-BE49-F238E27FC236}">
                <a16:creationId xmlns:a16="http://schemas.microsoft.com/office/drawing/2014/main" id="{9FB08695-578F-384E-B0FE-899017580572}"/>
              </a:ext>
            </a:extLst>
          </p:cNvPr>
          <p:cNvSpPr txBox="1"/>
          <p:nvPr/>
        </p:nvSpPr>
        <p:spPr>
          <a:xfrm>
            <a:off x="3816947" y="4470279"/>
            <a:ext cx="530915" cy="400110"/>
          </a:xfrm>
          <a:prstGeom prst="rect">
            <a:avLst/>
          </a:prstGeom>
          <a:solidFill>
            <a:schemeClr val="bg1"/>
          </a:solidFill>
        </p:spPr>
        <p:txBody>
          <a:bodyPr wrap="none" rtlCol="0">
            <a:spAutoFit/>
          </a:bodyPr>
          <a:lstStyle/>
          <a:p>
            <a:r>
              <a:rPr lang="en-US" sz="2000" dirty="0"/>
              <a:t>10</a:t>
            </a:r>
            <a:r>
              <a:rPr lang="en-US" sz="2000" baseline="30000" dirty="0"/>
              <a:t>3</a:t>
            </a:r>
          </a:p>
        </p:txBody>
      </p:sp>
      <p:sp>
        <p:nvSpPr>
          <p:cNvPr id="11" name="TextBox 10">
            <a:extLst>
              <a:ext uri="{FF2B5EF4-FFF2-40B4-BE49-F238E27FC236}">
                <a16:creationId xmlns:a16="http://schemas.microsoft.com/office/drawing/2014/main" id="{0759DDEC-D872-184F-9743-1EEB3FC08C76}"/>
              </a:ext>
            </a:extLst>
          </p:cNvPr>
          <p:cNvSpPr txBox="1"/>
          <p:nvPr/>
        </p:nvSpPr>
        <p:spPr>
          <a:xfrm>
            <a:off x="2894854" y="4470279"/>
            <a:ext cx="530915" cy="400110"/>
          </a:xfrm>
          <a:prstGeom prst="rect">
            <a:avLst/>
          </a:prstGeom>
          <a:solidFill>
            <a:schemeClr val="bg1"/>
          </a:solidFill>
        </p:spPr>
        <p:txBody>
          <a:bodyPr wrap="none" rtlCol="0">
            <a:spAutoFit/>
          </a:bodyPr>
          <a:lstStyle/>
          <a:p>
            <a:r>
              <a:rPr lang="en-US" sz="2000" dirty="0"/>
              <a:t>10</a:t>
            </a:r>
            <a:r>
              <a:rPr lang="en-US" sz="2000" baseline="30000" dirty="0"/>
              <a:t>2</a:t>
            </a:r>
          </a:p>
        </p:txBody>
      </p:sp>
      <p:sp>
        <p:nvSpPr>
          <p:cNvPr id="12" name="TextBox 11">
            <a:extLst>
              <a:ext uri="{FF2B5EF4-FFF2-40B4-BE49-F238E27FC236}">
                <a16:creationId xmlns:a16="http://schemas.microsoft.com/office/drawing/2014/main" id="{3E1EF95C-051B-1949-A9C5-727F1B25CEFF}"/>
              </a:ext>
            </a:extLst>
          </p:cNvPr>
          <p:cNvSpPr txBox="1"/>
          <p:nvPr/>
        </p:nvSpPr>
        <p:spPr>
          <a:xfrm>
            <a:off x="3689893" y="4821396"/>
            <a:ext cx="2103781" cy="400110"/>
          </a:xfrm>
          <a:prstGeom prst="rect">
            <a:avLst/>
          </a:prstGeom>
          <a:solidFill>
            <a:schemeClr val="bg1"/>
          </a:solidFill>
        </p:spPr>
        <p:txBody>
          <a:bodyPr wrap="none" rtlCol="0">
            <a:spAutoFit/>
          </a:bodyPr>
          <a:lstStyle/>
          <a:p>
            <a:r>
              <a:rPr lang="en-US" sz="2000" dirty="0"/>
              <a:t>Averaging Time (s)</a:t>
            </a:r>
          </a:p>
        </p:txBody>
      </p:sp>
      <p:sp>
        <p:nvSpPr>
          <p:cNvPr id="13" name="TextBox 12">
            <a:extLst>
              <a:ext uri="{FF2B5EF4-FFF2-40B4-BE49-F238E27FC236}">
                <a16:creationId xmlns:a16="http://schemas.microsoft.com/office/drawing/2014/main" id="{E79CB6B3-754F-3A4D-9ADF-6B91C54A776D}"/>
              </a:ext>
            </a:extLst>
          </p:cNvPr>
          <p:cNvSpPr txBox="1"/>
          <p:nvPr/>
        </p:nvSpPr>
        <p:spPr>
          <a:xfrm>
            <a:off x="2021871" y="4470279"/>
            <a:ext cx="530915" cy="400110"/>
          </a:xfrm>
          <a:prstGeom prst="rect">
            <a:avLst/>
          </a:prstGeom>
          <a:solidFill>
            <a:schemeClr val="bg1"/>
          </a:solidFill>
        </p:spPr>
        <p:txBody>
          <a:bodyPr wrap="none" rtlCol="0">
            <a:spAutoFit/>
          </a:bodyPr>
          <a:lstStyle/>
          <a:p>
            <a:r>
              <a:rPr lang="en-US" sz="2000" dirty="0"/>
              <a:t>10</a:t>
            </a:r>
            <a:r>
              <a:rPr lang="en-US" sz="2000" baseline="30000" dirty="0"/>
              <a:t>1</a:t>
            </a:r>
          </a:p>
        </p:txBody>
      </p:sp>
      <p:sp>
        <p:nvSpPr>
          <p:cNvPr id="15" name="Rectangle 14">
            <a:extLst>
              <a:ext uri="{FF2B5EF4-FFF2-40B4-BE49-F238E27FC236}">
                <a16:creationId xmlns:a16="http://schemas.microsoft.com/office/drawing/2014/main" id="{C1BF8829-E81E-C94E-8F21-14C9749B4C06}"/>
              </a:ext>
            </a:extLst>
          </p:cNvPr>
          <p:cNvSpPr/>
          <p:nvPr/>
        </p:nvSpPr>
        <p:spPr>
          <a:xfrm>
            <a:off x="588294" y="1781735"/>
            <a:ext cx="378200" cy="27507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1" name="Down Arrow 20">
            <a:extLst>
              <a:ext uri="{FF2B5EF4-FFF2-40B4-BE49-F238E27FC236}">
                <a16:creationId xmlns:a16="http://schemas.microsoft.com/office/drawing/2014/main" id="{DA949A83-BE50-1B40-883E-359197538282}"/>
              </a:ext>
            </a:extLst>
          </p:cNvPr>
          <p:cNvSpPr/>
          <p:nvPr/>
        </p:nvSpPr>
        <p:spPr>
          <a:xfrm>
            <a:off x="193723" y="1872072"/>
            <a:ext cx="653026" cy="2906880"/>
          </a:xfrm>
          <a:prstGeom prst="down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 name="TextBox 21">
            <a:extLst>
              <a:ext uri="{FF2B5EF4-FFF2-40B4-BE49-F238E27FC236}">
                <a16:creationId xmlns:a16="http://schemas.microsoft.com/office/drawing/2014/main" id="{F80A27F7-98B4-494A-96B8-FBA4C2B0E130}"/>
              </a:ext>
            </a:extLst>
          </p:cNvPr>
          <p:cNvSpPr txBox="1"/>
          <p:nvPr/>
        </p:nvSpPr>
        <p:spPr>
          <a:xfrm rot="16200000">
            <a:off x="-573501" y="3145172"/>
            <a:ext cx="2133726" cy="400110"/>
          </a:xfrm>
          <a:prstGeom prst="rect">
            <a:avLst/>
          </a:prstGeom>
          <a:noFill/>
        </p:spPr>
        <p:txBody>
          <a:bodyPr wrap="none" rtlCol="0">
            <a:spAutoFit/>
          </a:bodyPr>
          <a:lstStyle/>
          <a:p>
            <a:r>
              <a:rPr lang="en-US" sz="2000" dirty="0">
                <a:solidFill>
                  <a:schemeClr val="bg1"/>
                </a:solidFill>
              </a:rPr>
              <a:t>digits of resolution</a:t>
            </a:r>
          </a:p>
        </p:txBody>
      </p:sp>
      <p:sp>
        <p:nvSpPr>
          <p:cNvPr id="14" name="TextBox 13">
            <a:extLst>
              <a:ext uri="{FF2B5EF4-FFF2-40B4-BE49-F238E27FC236}">
                <a16:creationId xmlns:a16="http://schemas.microsoft.com/office/drawing/2014/main" id="{D9EFB2D5-733E-444E-962D-9BB30D7EA6F3}"/>
              </a:ext>
            </a:extLst>
          </p:cNvPr>
          <p:cNvSpPr txBox="1"/>
          <p:nvPr/>
        </p:nvSpPr>
        <p:spPr>
          <a:xfrm>
            <a:off x="1148890" y="4470279"/>
            <a:ext cx="530915" cy="400110"/>
          </a:xfrm>
          <a:prstGeom prst="rect">
            <a:avLst/>
          </a:prstGeom>
          <a:solidFill>
            <a:schemeClr val="bg1"/>
          </a:solidFill>
        </p:spPr>
        <p:txBody>
          <a:bodyPr wrap="none" rtlCol="0">
            <a:spAutoFit/>
          </a:bodyPr>
          <a:lstStyle/>
          <a:p>
            <a:r>
              <a:rPr lang="en-US" sz="2000" dirty="0"/>
              <a:t>10</a:t>
            </a:r>
            <a:r>
              <a:rPr lang="en-US" sz="2000" baseline="30000" dirty="0"/>
              <a:t>0</a:t>
            </a:r>
          </a:p>
        </p:txBody>
      </p:sp>
      <p:sp>
        <p:nvSpPr>
          <p:cNvPr id="34" name="TextBox 33">
            <a:extLst>
              <a:ext uri="{FF2B5EF4-FFF2-40B4-BE49-F238E27FC236}">
                <a16:creationId xmlns:a16="http://schemas.microsoft.com/office/drawing/2014/main" id="{924A4F8D-82B0-6249-818C-D81B0FBFB3F1}"/>
              </a:ext>
            </a:extLst>
          </p:cNvPr>
          <p:cNvSpPr txBox="1"/>
          <p:nvPr/>
        </p:nvSpPr>
        <p:spPr>
          <a:xfrm>
            <a:off x="5220845" y="852202"/>
            <a:ext cx="3810103" cy="1938992"/>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square" rtlCol="0">
            <a:spAutoFit/>
          </a:bodyPr>
          <a:lstStyle/>
          <a:p>
            <a:pPr marL="457200" indent="-457200">
              <a:buAutoNum type="arabicPeriod"/>
            </a:pPr>
            <a:r>
              <a:rPr lang="en-US" sz="2000" dirty="0"/>
              <a:t>Highest measurement for any interspecies clock comparison</a:t>
            </a:r>
          </a:p>
          <a:p>
            <a:pPr marL="457200" indent="-457200">
              <a:buAutoNum type="arabicPeriod"/>
            </a:pPr>
            <a:r>
              <a:rPr lang="en-US" sz="2000" dirty="0"/>
              <a:t>Factor of 10 improvement in measurement resolution.</a:t>
            </a:r>
          </a:p>
          <a:p>
            <a:pPr marL="457200" indent="-457200">
              <a:buAutoNum type="arabicPeriod"/>
            </a:pPr>
            <a:r>
              <a:rPr lang="en-US" sz="2000" dirty="0"/>
              <a:t>Factor of 100 speed up in measurement time.</a:t>
            </a:r>
          </a:p>
        </p:txBody>
      </p:sp>
      <p:cxnSp>
        <p:nvCxnSpPr>
          <p:cNvPr id="39" name="Straight Connector 38">
            <a:extLst>
              <a:ext uri="{FF2B5EF4-FFF2-40B4-BE49-F238E27FC236}">
                <a16:creationId xmlns:a16="http://schemas.microsoft.com/office/drawing/2014/main" id="{F6AD8B5F-3D9B-C04F-A37A-C9FCE2661DC0}"/>
              </a:ext>
            </a:extLst>
          </p:cNvPr>
          <p:cNvCxnSpPr>
            <a:cxnSpLocks/>
          </p:cNvCxnSpPr>
          <p:nvPr/>
        </p:nvCxnSpPr>
        <p:spPr>
          <a:xfrm>
            <a:off x="4872005" y="3227526"/>
            <a:ext cx="3851059" cy="1199356"/>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87A3945-D0B3-494A-85B5-3949D9E589CF}"/>
              </a:ext>
            </a:extLst>
          </p:cNvPr>
          <p:cNvCxnSpPr>
            <a:cxnSpLocks/>
          </p:cNvCxnSpPr>
          <p:nvPr/>
        </p:nvCxnSpPr>
        <p:spPr>
          <a:xfrm>
            <a:off x="5303782" y="4401544"/>
            <a:ext cx="34192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B841CA93-A088-0347-ADCD-9C7FEB7A9D74}"/>
              </a:ext>
            </a:extLst>
          </p:cNvPr>
          <p:cNvSpPr txBox="1"/>
          <p:nvPr/>
        </p:nvSpPr>
        <p:spPr>
          <a:xfrm>
            <a:off x="8240257" y="4474580"/>
            <a:ext cx="530915" cy="400110"/>
          </a:xfrm>
          <a:prstGeom prst="rect">
            <a:avLst/>
          </a:prstGeom>
          <a:solidFill>
            <a:schemeClr val="bg1"/>
          </a:solidFill>
        </p:spPr>
        <p:txBody>
          <a:bodyPr wrap="none" rtlCol="0">
            <a:spAutoFit/>
          </a:bodyPr>
          <a:lstStyle/>
          <a:p>
            <a:r>
              <a:rPr lang="en-US" sz="2000" dirty="0"/>
              <a:t>10</a:t>
            </a:r>
            <a:r>
              <a:rPr lang="en-US" sz="2000" baseline="30000" dirty="0"/>
              <a:t>8</a:t>
            </a:r>
          </a:p>
        </p:txBody>
      </p:sp>
      <p:sp>
        <p:nvSpPr>
          <p:cNvPr id="42" name="TextBox 41">
            <a:extLst>
              <a:ext uri="{FF2B5EF4-FFF2-40B4-BE49-F238E27FC236}">
                <a16:creationId xmlns:a16="http://schemas.microsoft.com/office/drawing/2014/main" id="{9F424F4E-27AB-A748-8785-9197460AD292}"/>
              </a:ext>
            </a:extLst>
          </p:cNvPr>
          <p:cNvSpPr txBox="1"/>
          <p:nvPr/>
        </p:nvSpPr>
        <p:spPr>
          <a:xfrm>
            <a:off x="7367274" y="4474580"/>
            <a:ext cx="530915" cy="400110"/>
          </a:xfrm>
          <a:prstGeom prst="rect">
            <a:avLst/>
          </a:prstGeom>
          <a:solidFill>
            <a:schemeClr val="bg1"/>
          </a:solidFill>
        </p:spPr>
        <p:txBody>
          <a:bodyPr wrap="none" rtlCol="0">
            <a:spAutoFit/>
          </a:bodyPr>
          <a:lstStyle/>
          <a:p>
            <a:r>
              <a:rPr lang="en-US" sz="2000" dirty="0"/>
              <a:t>10</a:t>
            </a:r>
            <a:r>
              <a:rPr lang="en-US" sz="2000" baseline="30000" dirty="0"/>
              <a:t>7</a:t>
            </a:r>
          </a:p>
        </p:txBody>
      </p:sp>
      <p:sp>
        <p:nvSpPr>
          <p:cNvPr id="43" name="TextBox 42">
            <a:extLst>
              <a:ext uri="{FF2B5EF4-FFF2-40B4-BE49-F238E27FC236}">
                <a16:creationId xmlns:a16="http://schemas.microsoft.com/office/drawing/2014/main" id="{BD69502D-144C-5141-9368-A756BBE2E9FA}"/>
              </a:ext>
            </a:extLst>
          </p:cNvPr>
          <p:cNvSpPr txBox="1"/>
          <p:nvPr/>
        </p:nvSpPr>
        <p:spPr>
          <a:xfrm>
            <a:off x="6445181" y="4474580"/>
            <a:ext cx="530915" cy="400110"/>
          </a:xfrm>
          <a:prstGeom prst="rect">
            <a:avLst/>
          </a:prstGeom>
          <a:solidFill>
            <a:schemeClr val="bg1"/>
          </a:solidFill>
        </p:spPr>
        <p:txBody>
          <a:bodyPr wrap="none" rtlCol="0">
            <a:spAutoFit/>
          </a:bodyPr>
          <a:lstStyle/>
          <a:p>
            <a:r>
              <a:rPr lang="en-US" sz="2000" dirty="0"/>
              <a:t>10</a:t>
            </a:r>
            <a:r>
              <a:rPr lang="en-US" sz="2000" baseline="30000" dirty="0"/>
              <a:t>6</a:t>
            </a:r>
          </a:p>
        </p:txBody>
      </p:sp>
      <p:sp>
        <p:nvSpPr>
          <p:cNvPr id="44" name="TextBox 43">
            <a:extLst>
              <a:ext uri="{FF2B5EF4-FFF2-40B4-BE49-F238E27FC236}">
                <a16:creationId xmlns:a16="http://schemas.microsoft.com/office/drawing/2014/main" id="{5C5A6378-E8CB-5842-9CD2-89844D5C0E9D}"/>
              </a:ext>
            </a:extLst>
          </p:cNvPr>
          <p:cNvSpPr txBox="1"/>
          <p:nvPr/>
        </p:nvSpPr>
        <p:spPr>
          <a:xfrm>
            <a:off x="5572199" y="4474580"/>
            <a:ext cx="530915" cy="400110"/>
          </a:xfrm>
          <a:prstGeom prst="rect">
            <a:avLst/>
          </a:prstGeom>
          <a:solidFill>
            <a:schemeClr val="bg1"/>
          </a:solidFill>
        </p:spPr>
        <p:txBody>
          <a:bodyPr wrap="none" rtlCol="0">
            <a:spAutoFit/>
          </a:bodyPr>
          <a:lstStyle/>
          <a:p>
            <a:r>
              <a:rPr lang="en-US" sz="2000" dirty="0"/>
              <a:t>10</a:t>
            </a:r>
            <a:r>
              <a:rPr lang="en-US" sz="2000" baseline="30000" dirty="0"/>
              <a:t>5</a:t>
            </a:r>
          </a:p>
        </p:txBody>
      </p:sp>
      <p:cxnSp>
        <p:nvCxnSpPr>
          <p:cNvPr id="45" name="Straight Connector 44">
            <a:extLst>
              <a:ext uri="{FF2B5EF4-FFF2-40B4-BE49-F238E27FC236}">
                <a16:creationId xmlns:a16="http://schemas.microsoft.com/office/drawing/2014/main" id="{7F28701E-40BD-FD4A-A99C-C2E9C5BE3969}"/>
              </a:ext>
            </a:extLst>
          </p:cNvPr>
          <p:cNvCxnSpPr>
            <a:cxnSpLocks/>
          </p:cNvCxnSpPr>
          <p:nvPr/>
        </p:nvCxnSpPr>
        <p:spPr>
          <a:xfrm>
            <a:off x="5155801" y="3679901"/>
            <a:ext cx="2374523" cy="739510"/>
          </a:xfrm>
          <a:prstGeom prst="line">
            <a:avLst/>
          </a:prstGeom>
          <a:ln w="28575">
            <a:solidFill>
              <a:srgbClr val="8EB031"/>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4F53A6B-4E2E-F645-943B-E84785250C55}"/>
              </a:ext>
            </a:extLst>
          </p:cNvPr>
          <p:cNvCxnSpPr>
            <a:cxnSpLocks/>
            <a:stCxn id="43" idx="0"/>
          </p:cNvCxnSpPr>
          <p:nvPr/>
        </p:nvCxnSpPr>
        <p:spPr>
          <a:xfrm flipH="1" flipV="1">
            <a:off x="6627261" y="4401543"/>
            <a:ext cx="0" cy="7303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5D372D52-B825-164F-A517-D8A851F82B3F}"/>
              </a:ext>
            </a:extLst>
          </p:cNvPr>
          <p:cNvCxnSpPr>
            <a:cxnSpLocks/>
          </p:cNvCxnSpPr>
          <p:nvPr/>
        </p:nvCxnSpPr>
        <p:spPr>
          <a:xfrm>
            <a:off x="5754278" y="4401544"/>
            <a:ext cx="0" cy="730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645E178-F13B-824F-8616-B5B82FA1577F}"/>
              </a:ext>
            </a:extLst>
          </p:cNvPr>
          <p:cNvCxnSpPr>
            <a:cxnSpLocks/>
            <a:stCxn id="42" idx="0"/>
          </p:cNvCxnSpPr>
          <p:nvPr/>
        </p:nvCxnSpPr>
        <p:spPr>
          <a:xfrm flipH="1" flipV="1">
            <a:off x="7549352" y="4408546"/>
            <a:ext cx="0" cy="660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A8A5CCAC-4C7B-FB44-A61B-6881590E6DD5}"/>
              </a:ext>
            </a:extLst>
          </p:cNvPr>
          <p:cNvCxnSpPr>
            <a:cxnSpLocks/>
            <a:stCxn id="41" idx="0"/>
          </p:cNvCxnSpPr>
          <p:nvPr/>
        </p:nvCxnSpPr>
        <p:spPr>
          <a:xfrm flipH="1" flipV="1">
            <a:off x="8422339" y="4401543"/>
            <a:ext cx="0" cy="7303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4DC22053-1113-CB4C-9D1F-1F8E366DB2DB}"/>
              </a:ext>
            </a:extLst>
          </p:cNvPr>
          <p:cNvSpPr txBox="1"/>
          <p:nvPr/>
        </p:nvSpPr>
        <p:spPr>
          <a:xfrm>
            <a:off x="6926217" y="5162758"/>
            <a:ext cx="1296381" cy="400110"/>
          </a:xfrm>
          <a:prstGeom prst="rect">
            <a:avLst/>
          </a:prstGeom>
          <a:noFill/>
        </p:spPr>
        <p:txBody>
          <a:bodyPr wrap="none" rtlCol="0">
            <a:spAutoFit/>
          </a:bodyPr>
          <a:lstStyle/>
          <a:p>
            <a:r>
              <a:rPr lang="en-US" sz="2000" dirty="0">
                <a:solidFill>
                  <a:srgbClr val="8EB031"/>
                </a:solidFill>
              </a:rPr>
              <a:t>10 </a:t>
            </a:r>
            <a:r>
              <a:rPr lang="en-US" sz="2000" dirty="0">
                <a:solidFill>
                  <a:schemeClr val="accent6">
                    <a:lumMod val="75000"/>
                  </a:schemeClr>
                </a:solidFill>
              </a:rPr>
              <a:t>months</a:t>
            </a:r>
          </a:p>
        </p:txBody>
      </p:sp>
      <p:sp>
        <p:nvSpPr>
          <p:cNvPr id="55" name="TextBox 54">
            <a:extLst>
              <a:ext uri="{FF2B5EF4-FFF2-40B4-BE49-F238E27FC236}">
                <a16:creationId xmlns:a16="http://schemas.microsoft.com/office/drawing/2014/main" id="{E26C62D3-84A4-E444-88FD-52764C00E96E}"/>
              </a:ext>
            </a:extLst>
          </p:cNvPr>
          <p:cNvSpPr txBox="1"/>
          <p:nvPr/>
        </p:nvSpPr>
        <p:spPr>
          <a:xfrm>
            <a:off x="7979512" y="5600900"/>
            <a:ext cx="1052404" cy="400110"/>
          </a:xfrm>
          <a:prstGeom prst="rect">
            <a:avLst/>
          </a:prstGeom>
          <a:noFill/>
        </p:spPr>
        <p:txBody>
          <a:bodyPr wrap="none" rtlCol="0">
            <a:spAutoFit/>
          </a:bodyPr>
          <a:lstStyle/>
          <a:p>
            <a:r>
              <a:rPr lang="en-US" sz="2000" dirty="0">
                <a:solidFill>
                  <a:srgbClr val="5D81B5"/>
                </a:solidFill>
              </a:rPr>
              <a:t>10 years</a:t>
            </a:r>
          </a:p>
        </p:txBody>
      </p:sp>
      <p:cxnSp>
        <p:nvCxnSpPr>
          <p:cNvPr id="37" name="Straight Arrow Connector 36">
            <a:extLst>
              <a:ext uri="{FF2B5EF4-FFF2-40B4-BE49-F238E27FC236}">
                <a16:creationId xmlns:a16="http://schemas.microsoft.com/office/drawing/2014/main" id="{F0D1E432-A227-5C40-A9FC-EFCA2DFC09EF}"/>
              </a:ext>
            </a:extLst>
          </p:cNvPr>
          <p:cNvCxnSpPr>
            <a:cxnSpLocks/>
          </p:cNvCxnSpPr>
          <p:nvPr/>
        </p:nvCxnSpPr>
        <p:spPr>
          <a:xfrm flipH="1" flipV="1">
            <a:off x="7610684" y="4829750"/>
            <a:ext cx="0" cy="413142"/>
          </a:xfrm>
          <a:prstGeom prst="straightConnector1">
            <a:avLst/>
          </a:prstGeom>
          <a:ln w="28575">
            <a:solidFill>
              <a:srgbClr val="8EB03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827D738-5681-2148-B67A-776FC6852024}"/>
              </a:ext>
            </a:extLst>
          </p:cNvPr>
          <p:cNvCxnSpPr>
            <a:cxnSpLocks/>
          </p:cNvCxnSpPr>
          <p:nvPr/>
        </p:nvCxnSpPr>
        <p:spPr>
          <a:xfrm flipV="1">
            <a:off x="8480314" y="4778951"/>
            <a:ext cx="0" cy="80931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FF8E50E3-4B5E-154B-B691-317D9E34E349}"/>
              </a:ext>
            </a:extLst>
          </p:cNvPr>
          <p:cNvSpPr txBox="1"/>
          <p:nvPr/>
        </p:nvSpPr>
        <p:spPr>
          <a:xfrm>
            <a:off x="2037297" y="3988066"/>
            <a:ext cx="2725361" cy="400110"/>
          </a:xfrm>
          <a:prstGeom prst="rect">
            <a:avLst/>
          </a:prstGeom>
          <a:solidFill>
            <a:schemeClr val="bg1"/>
          </a:solidFill>
          <a:ln>
            <a:solidFill>
              <a:srgbClr val="C00000"/>
            </a:solidFill>
          </a:ln>
        </p:spPr>
        <p:txBody>
          <a:bodyPr wrap="none" rtlCol="0">
            <a:spAutoFit/>
          </a:bodyPr>
          <a:lstStyle/>
          <a:p>
            <a:r>
              <a:rPr lang="en-US" sz="2000" dirty="0">
                <a:solidFill>
                  <a:srgbClr val="C00000"/>
                </a:solidFill>
              </a:rPr>
              <a:t>geodesy at the mm level</a:t>
            </a:r>
          </a:p>
        </p:txBody>
      </p:sp>
      <p:cxnSp>
        <p:nvCxnSpPr>
          <p:cNvPr id="58" name="Straight Connector 57">
            <a:extLst>
              <a:ext uri="{FF2B5EF4-FFF2-40B4-BE49-F238E27FC236}">
                <a16:creationId xmlns:a16="http://schemas.microsoft.com/office/drawing/2014/main" id="{7AA0CC97-31D7-2343-AC9F-CBC5DF0E667D}"/>
              </a:ext>
            </a:extLst>
          </p:cNvPr>
          <p:cNvCxnSpPr>
            <a:cxnSpLocks/>
          </p:cNvCxnSpPr>
          <p:nvPr/>
        </p:nvCxnSpPr>
        <p:spPr>
          <a:xfrm>
            <a:off x="1305266" y="4401340"/>
            <a:ext cx="5321998"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2AF79B8-9709-5642-B373-60FB690D5CD9}"/>
              </a:ext>
            </a:extLst>
          </p:cNvPr>
          <p:cNvCxnSpPr>
            <a:cxnSpLocks/>
          </p:cNvCxnSpPr>
          <p:nvPr/>
        </p:nvCxnSpPr>
        <p:spPr>
          <a:xfrm>
            <a:off x="1279436" y="2106503"/>
            <a:ext cx="3577610" cy="1114193"/>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2B9B655-E74A-1948-BA42-CDBB4E12DD9B}"/>
              </a:ext>
            </a:extLst>
          </p:cNvPr>
          <p:cNvCxnSpPr>
            <a:cxnSpLocks/>
          </p:cNvCxnSpPr>
          <p:nvPr/>
        </p:nvCxnSpPr>
        <p:spPr>
          <a:xfrm>
            <a:off x="1330850" y="2487714"/>
            <a:ext cx="3807515" cy="1185794"/>
          </a:xfrm>
          <a:prstGeom prst="line">
            <a:avLst/>
          </a:prstGeom>
          <a:ln w="28575">
            <a:solidFill>
              <a:srgbClr val="8EB031"/>
            </a:solidFill>
            <a:prstDash val="sysDot"/>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9E85FC08-B1B4-5149-90CA-81D5D4C659CC}"/>
              </a:ext>
            </a:extLst>
          </p:cNvPr>
          <p:cNvSpPr txBox="1"/>
          <p:nvPr/>
        </p:nvSpPr>
        <p:spPr>
          <a:xfrm>
            <a:off x="816260" y="1974495"/>
            <a:ext cx="393056" cy="338554"/>
          </a:xfrm>
          <a:prstGeom prst="rect">
            <a:avLst/>
          </a:prstGeom>
          <a:solidFill>
            <a:schemeClr val="bg1"/>
          </a:solidFill>
        </p:spPr>
        <p:txBody>
          <a:bodyPr wrap="none" rtlCol="0">
            <a:spAutoFit/>
          </a:bodyPr>
          <a:lstStyle/>
          <a:p>
            <a:r>
              <a:rPr lang="en-US" sz="1600" dirty="0"/>
              <a:t>15</a:t>
            </a:r>
          </a:p>
        </p:txBody>
      </p:sp>
      <p:sp>
        <p:nvSpPr>
          <p:cNvPr id="63" name="TextBox 62">
            <a:extLst>
              <a:ext uri="{FF2B5EF4-FFF2-40B4-BE49-F238E27FC236}">
                <a16:creationId xmlns:a16="http://schemas.microsoft.com/office/drawing/2014/main" id="{FE333681-ADD1-EA4A-AC5D-B297329F0AB5}"/>
              </a:ext>
            </a:extLst>
          </p:cNvPr>
          <p:cNvSpPr txBox="1"/>
          <p:nvPr/>
        </p:nvSpPr>
        <p:spPr>
          <a:xfrm>
            <a:off x="829087" y="2516592"/>
            <a:ext cx="393056" cy="338554"/>
          </a:xfrm>
          <a:prstGeom prst="rect">
            <a:avLst/>
          </a:prstGeom>
          <a:solidFill>
            <a:schemeClr val="bg1"/>
          </a:solidFill>
        </p:spPr>
        <p:txBody>
          <a:bodyPr wrap="none" rtlCol="0">
            <a:spAutoFit/>
          </a:bodyPr>
          <a:lstStyle/>
          <a:p>
            <a:r>
              <a:rPr lang="en-US" sz="1600" dirty="0"/>
              <a:t>16</a:t>
            </a:r>
          </a:p>
        </p:txBody>
      </p:sp>
      <p:sp>
        <p:nvSpPr>
          <p:cNvPr id="64" name="TextBox 63">
            <a:extLst>
              <a:ext uri="{FF2B5EF4-FFF2-40B4-BE49-F238E27FC236}">
                <a16:creationId xmlns:a16="http://schemas.microsoft.com/office/drawing/2014/main" id="{9E8F5C97-0924-444B-ACDB-6D55CD7BF7B3}"/>
              </a:ext>
            </a:extLst>
          </p:cNvPr>
          <p:cNvSpPr txBox="1"/>
          <p:nvPr/>
        </p:nvSpPr>
        <p:spPr>
          <a:xfrm>
            <a:off x="838410" y="3113855"/>
            <a:ext cx="393056" cy="338554"/>
          </a:xfrm>
          <a:prstGeom prst="rect">
            <a:avLst/>
          </a:prstGeom>
          <a:solidFill>
            <a:schemeClr val="bg1"/>
          </a:solidFill>
        </p:spPr>
        <p:txBody>
          <a:bodyPr wrap="none" rtlCol="0">
            <a:spAutoFit/>
          </a:bodyPr>
          <a:lstStyle/>
          <a:p>
            <a:r>
              <a:rPr lang="en-US" sz="1600" dirty="0"/>
              <a:t>17</a:t>
            </a:r>
          </a:p>
        </p:txBody>
      </p:sp>
      <p:sp>
        <p:nvSpPr>
          <p:cNvPr id="65" name="TextBox 64">
            <a:extLst>
              <a:ext uri="{FF2B5EF4-FFF2-40B4-BE49-F238E27FC236}">
                <a16:creationId xmlns:a16="http://schemas.microsoft.com/office/drawing/2014/main" id="{50CD0396-F69C-F040-8B91-7F20CE73E287}"/>
              </a:ext>
            </a:extLst>
          </p:cNvPr>
          <p:cNvSpPr txBox="1"/>
          <p:nvPr/>
        </p:nvSpPr>
        <p:spPr>
          <a:xfrm>
            <a:off x="838410" y="3649512"/>
            <a:ext cx="393056" cy="338554"/>
          </a:xfrm>
          <a:prstGeom prst="rect">
            <a:avLst/>
          </a:prstGeom>
          <a:solidFill>
            <a:schemeClr val="bg1"/>
          </a:solidFill>
        </p:spPr>
        <p:txBody>
          <a:bodyPr wrap="none" rtlCol="0">
            <a:spAutoFit/>
          </a:bodyPr>
          <a:lstStyle/>
          <a:p>
            <a:r>
              <a:rPr lang="en-US" sz="1600" dirty="0"/>
              <a:t>18</a:t>
            </a:r>
          </a:p>
        </p:txBody>
      </p:sp>
      <p:sp>
        <p:nvSpPr>
          <p:cNvPr id="66" name="TextBox 65">
            <a:extLst>
              <a:ext uri="{FF2B5EF4-FFF2-40B4-BE49-F238E27FC236}">
                <a16:creationId xmlns:a16="http://schemas.microsoft.com/office/drawing/2014/main" id="{D0E8A308-FB73-2D44-A6E7-4A214B6B7FD8}"/>
              </a:ext>
            </a:extLst>
          </p:cNvPr>
          <p:cNvSpPr txBox="1"/>
          <p:nvPr/>
        </p:nvSpPr>
        <p:spPr>
          <a:xfrm>
            <a:off x="837172" y="4232063"/>
            <a:ext cx="393056" cy="338554"/>
          </a:xfrm>
          <a:prstGeom prst="rect">
            <a:avLst/>
          </a:prstGeom>
          <a:solidFill>
            <a:schemeClr val="bg1"/>
          </a:solidFill>
        </p:spPr>
        <p:txBody>
          <a:bodyPr wrap="none" rtlCol="0">
            <a:spAutoFit/>
          </a:bodyPr>
          <a:lstStyle/>
          <a:p>
            <a:r>
              <a:rPr lang="en-US" sz="1600" dirty="0"/>
              <a:t>19</a:t>
            </a:r>
          </a:p>
        </p:txBody>
      </p:sp>
      <p:cxnSp>
        <p:nvCxnSpPr>
          <p:cNvPr id="3" name="Straight Connector 2">
            <a:extLst>
              <a:ext uri="{FF2B5EF4-FFF2-40B4-BE49-F238E27FC236}">
                <a16:creationId xmlns:a16="http://schemas.microsoft.com/office/drawing/2014/main" id="{6FD922CE-E27E-A64B-8352-622C3363FA02}"/>
              </a:ext>
            </a:extLst>
          </p:cNvPr>
          <p:cNvCxnSpPr>
            <a:cxnSpLocks/>
          </p:cNvCxnSpPr>
          <p:nvPr/>
        </p:nvCxnSpPr>
        <p:spPr>
          <a:xfrm>
            <a:off x="1280050" y="2549253"/>
            <a:ext cx="5917473" cy="185817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B052D35F-9CBD-2846-8AEB-326DE7ACBD5D}"/>
              </a:ext>
            </a:extLst>
          </p:cNvPr>
          <p:cNvGrpSpPr/>
          <p:nvPr/>
        </p:nvGrpSpPr>
        <p:grpSpPr>
          <a:xfrm>
            <a:off x="1274133" y="2771646"/>
            <a:ext cx="5870248" cy="2186755"/>
            <a:chOff x="1274133" y="2771646"/>
            <a:chExt cx="5870248" cy="2186755"/>
          </a:xfrm>
        </p:grpSpPr>
        <p:cxnSp>
          <p:nvCxnSpPr>
            <p:cNvPr id="52" name="Straight Connector 51">
              <a:extLst>
                <a:ext uri="{FF2B5EF4-FFF2-40B4-BE49-F238E27FC236}">
                  <a16:creationId xmlns:a16="http://schemas.microsoft.com/office/drawing/2014/main" id="{D92BCF84-7964-4A46-84CA-F9FEB5E83651}"/>
                </a:ext>
              </a:extLst>
            </p:cNvPr>
            <p:cNvCxnSpPr>
              <a:cxnSpLocks noChangeAspect="1"/>
            </p:cNvCxnSpPr>
            <p:nvPr/>
          </p:nvCxnSpPr>
          <p:spPr>
            <a:xfrm>
              <a:off x="1274133" y="3119624"/>
              <a:ext cx="5870248" cy="1838777"/>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Down Arrow 17">
              <a:extLst>
                <a:ext uri="{FF2B5EF4-FFF2-40B4-BE49-F238E27FC236}">
                  <a16:creationId xmlns:a16="http://schemas.microsoft.com/office/drawing/2014/main" id="{E809A55C-F7FE-3946-BB0B-85DCDF0BABE8}"/>
                </a:ext>
              </a:extLst>
            </p:cNvPr>
            <p:cNvSpPr/>
            <p:nvPr/>
          </p:nvSpPr>
          <p:spPr>
            <a:xfrm>
              <a:off x="1679805" y="2771646"/>
              <a:ext cx="186249" cy="4729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D5913434-D415-324A-B6A4-6DE4B69F431B}"/>
                </a:ext>
              </a:extLst>
            </p:cNvPr>
            <p:cNvSpPr txBox="1"/>
            <p:nvPr/>
          </p:nvSpPr>
          <p:spPr>
            <a:xfrm rot="1049054">
              <a:off x="1969773" y="3098943"/>
              <a:ext cx="1393330" cy="369332"/>
            </a:xfrm>
            <a:prstGeom prst="rect">
              <a:avLst/>
            </a:prstGeom>
            <a:solidFill>
              <a:srgbClr val="FFFF00"/>
            </a:solidFill>
          </p:spPr>
          <p:txBody>
            <a:bodyPr wrap="none" rtlCol="0">
              <a:spAutoFit/>
            </a:bodyPr>
            <a:lstStyle/>
            <a:p>
              <a:r>
                <a:rPr lang="en-US" dirty="0"/>
                <a:t>Al</a:t>
              </a:r>
              <a:r>
                <a:rPr lang="en-US" baseline="30000" dirty="0"/>
                <a:t>+</a:t>
              </a:r>
              <a:r>
                <a:rPr lang="en-US" dirty="0"/>
                <a:t> </a:t>
              </a:r>
              <a:r>
                <a:rPr lang="en-US" i="1" dirty="0" err="1">
                  <a:latin typeface="Times" pitchFamily="2" charset="0"/>
                </a:rPr>
                <a:t>T</a:t>
              </a:r>
              <a:r>
                <a:rPr lang="en-US" i="1" baseline="-25000" dirty="0" err="1">
                  <a:latin typeface="Times" pitchFamily="2" charset="0"/>
                </a:rPr>
                <a:t>p</a:t>
              </a:r>
              <a:r>
                <a:rPr lang="en-US" i="1" dirty="0">
                  <a:latin typeface="Times" pitchFamily="2" charset="0"/>
                </a:rPr>
                <a:t> = </a:t>
              </a:r>
              <a:r>
                <a:rPr lang="en-US" dirty="0">
                  <a:latin typeface="Times" pitchFamily="2" charset="0"/>
                </a:rPr>
                <a:t>20 s</a:t>
              </a:r>
              <a:endParaRPr lang="en-US" baseline="-25000" dirty="0">
                <a:latin typeface="Times" pitchFamily="2" charset="0"/>
              </a:endParaRPr>
            </a:p>
          </p:txBody>
        </p:sp>
      </p:grpSp>
      <p:sp>
        <p:nvSpPr>
          <p:cNvPr id="56" name="TextBox 55">
            <a:extLst>
              <a:ext uri="{FF2B5EF4-FFF2-40B4-BE49-F238E27FC236}">
                <a16:creationId xmlns:a16="http://schemas.microsoft.com/office/drawing/2014/main" id="{297CC795-E9A9-C749-8CF2-28B68E67F1F4}"/>
              </a:ext>
            </a:extLst>
          </p:cNvPr>
          <p:cNvSpPr txBox="1"/>
          <p:nvPr/>
        </p:nvSpPr>
        <p:spPr>
          <a:xfrm rot="1049054">
            <a:off x="5119093" y="3518051"/>
            <a:ext cx="1239442" cy="369332"/>
          </a:xfrm>
          <a:prstGeom prst="rect">
            <a:avLst/>
          </a:prstGeom>
          <a:solidFill>
            <a:schemeClr val="accent4">
              <a:lumMod val="20000"/>
              <a:lumOff val="80000"/>
            </a:schemeClr>
          </a:solidFill>
        </p:spPr>
        <p:txBody>
          <a:bodyPr wrap="none" rtlCol="0">
            <a:spAutoFit/>
          </a:bodyPr>
          <a:lstStyle/>
          <a:p>
            <a:r>
              <a:rPr lang="en-US" b="1" dirty="0">
                <a:solidFill>
                  <a:srgbClr val="C00000"/>
                </a:solidFill>
              </a:rPr>
              <a:t>Al</a:t>
            </a:r>
            <a:r>
              <a:rPr lang="en-US" b="1" baseline="30000" dirty="0">
                <a:solidFill>
                  <a:srgbClr val="C00000"/>
                </a:solidFill>
              </a:rPr>
              <a:t>+</a:t>
            </a:r>
            <a:r>
              <a:rPr lang="en-US" b="1" dirty="0">
                <a:solidFill>
                  <a:srgbClr val="C00000"/>
                </a:solidFill>
              </a:rPr>
              <a:t> </a:t>
            </a:r>
            <a:r>
              <a:rPr lang="en-US" b="1" i="1" dirty="0" err="1">
                <a:solidFill>
                  <a:srgbClr val="C00000"/>
                </a:solidFill>
                <a:latin typeface="Times" pitchFamily="2" charset="0"/>
              </a:rPr>
              <a:t>T</a:t>
            </a:r>
            <a:r>
              <a:rPr lang="en-US" b="1" i="1" baseline="-25000" dirty="0" err="1">
                <a:solidFill>
                  <a:srgbClr val="C00000"/>
                </a:solidFill>
                <a:latin typeface="Times" pitchFamily="2" charset="0"/>
              </a:rPr>
              <a:t>p</a:t>
            </a:r>
            <a:r>
              <a:rPr lang="en-US" b="1" i="1" dirty="0">
                <a:solidFill>
                  <a:srgbClr val="C00000"/>
                </a:solidFill>
                <a:latin typeface="Times" pitchFamily="2" charset="0"/>
              </a:rPr>
              <a:t> = </a:t>
            </a:r>
            <a:r>
              <a:rPr lang="en-US" b="1" dirty="0">
                <a:solidFill>
                  <a:srgbClr val="C00000"/>
                </a:solidFill>
                <a:latin typeface="Times" pitchFamily="2" charset="0"/>
              </a:rPr>
              <a:t>2 s</a:t>
            </a:r>
            <a:endParaRPr lang="en-US" b="1" baseline="-25000" dirty="0">
              <a:solidFill>
                <a:srgbClr val="C00000"/>
              </a:solidFill>
              <a:latin typeface="Times" pitchFamily="2" charset="0"/>
            </a:endParaRPr>
          </a:p>
        </p:txBody>
      </p:sp>
      <p:sp>
        <p:nvSpPr>
          <p:cNvPr id="61" name="TextBox 60">
            <a:extLst>
              <a:ext uri="{FF2B5EF4-FFF2-40B4-BE49-F238E27FC236}">
                <a16:creationId xmlns:a16="http://schemas.microsoft.com/office/drawing/2014/main" id="{03DF63F7-3075-4A4A-B663-405F83580B34}"/>
              </a:ext>
            </a:extLst>
          </p:cNvPr>
          <p:cNvSpPr txBox="1"/>
          <p:nvPr/>
        </p:nvSpPr>
        <p:spPr>
          <a:xfrm rot="1021326">
            <a:off x="6766333" y="3619575"/>
            <a:ext cx="1527982" cy="369332"/>
          </a:xfrm>
          <a:prstGeom prst="rect">
            <a:avLst/>
          </a:prstGeom>
          <a:solidFill>
            <a:schemeClr val="accent1">
              <a:lumMod val="20000"/>
              <a:lumOff val="80000"/>
            </a:schemeClr>
          </a:solidFill>
        </p:spPr>
        <p:txBody>
          <a:bodyPr wrap="none" rtlCol="0">
            <a:spAutoFit/>
          </a:bodyPr>
          <a:lstStyle/>
          <a:p>
            <a:r>
              <a:rPr lang="en-US" dirty="0"/>
              <a:t>Al</a:t>
            </a:r>
            <a:r>
              <a:rPr lang="en-US" baseline="30000" dirty="0"/>
              <a:t>+</a:t>
            </a:r>
            <a:r>
              <a:rPr lang="en-US" dirty="0"/>
              <a:t> </a:t>
            </a:r>
            <a:r>
              <a:rPr lang="en-US" i="1" dirty="0" err="1">
                <a:latin typeface="Times" pitchFamily="2" charset="0"/>
              </a:rPr>
              <a:t>T</a:t>
            </a:r>
            <a:r>
              <a:rPr lang="en-US" i="1" baseline="-25000" dirty="0" err="1">
                <a:latin typeface="Times" pitchFamily="2" charset="0"/>
              </a:rPr>
              <a:t>p</a:t>
            </a:r>
            <a:r>
              <a:rPr lang="en-US" i="1" dirty="0">
                <a:latin typeface="Times" pitchFamily="2" charset="0"/>
              </a:rPr>
              <a:t> = 0.15</a:t>
            </a:r>
            <a:r>
              <a:rPr lang="en-US" dirty="0">
                <a:latin typeface="Times" pitchFamily="2" charset="0"/>
              </a:rPr>
              <a:t> s</a:t>
            </a:r>
            <a:endParaRPr lang="en-US" baseline="-25000" dirty="0">
              <a:latin typeface="Times" pitchFamily="2" charset="0"/>
            </a:endParaRPr>
          </a:p>
        </p:txBody>
      </p:sp>
      <p:cxnSp>
        <p:nvCxnSpPr>
          <p:cNvPr id="69" name="Straight Arrow Connector 68">
            <a:extLst>
              <a:ext uri="{FF2B5EF4-FFF2-40B4-BE49-F238E27FC236}">
                <a16:creationId xmlns:a16="http://schemas.microsoft.com/office/drawing/2014/main" id="{1559798C-0AD8-3D4A-9E72-CB1CF5126ECA}"/>
              </a:ext>
            </a:extLst>
          </p:cNvPr>
          <p:cNvCxnSpPr>
            <a:cxnSpLocks/>
          </p:cNvCxnSpPr>
          <p:nvPr/>
        </p:nvCxnSpPr>
        <p:spPr>
          <a:xfrm flipV="1">
            <a:off x="5413584" y="4408546"/>
            <a:ext cx="0" cy="115432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A47AD6D1-4C62-F147-B8D7-51BBD02D13D5}"/>
              </a:ext>
            </a:extLst>
          </p:cNvPr>
          <p:cNvSpPr txBox="1"/>
          <p:nvPr/>
        </p:nvSpPr>
        <p:spPr>
          <a:xfrm>
            <a:off x="4618157" y="5562194"/>
            <a:ext cx="1429998" cy="707886"/>
          </a:xfrm>
          <a:prstGeom prst="rect">
            <a:avLst/>
          </a:prstGeom>
          <a:solidFill>
            <a:srgbClr val="FFFF00"/>
          </a:solidFill>
        </p:spPr>
        <p:txBody>
          <a:bodyPr wrap="square" rtlCol="0">
            <a:spAutoFit/>
          </a:bodyPr>
          <a:lstStyle/>
          <a:p>
            <a:pPr algn="ctr"/>
            <a:r>
              <a:rPr lang="en-US" sz="2000" dirty="0">
                <a:solidFill>
                  <a:srgbClr val="FF0000"/>
                </a:solidFill>
              </a:rPr>
              <a:t>10</a:t>
            </a:r>
            <a:r>
              <a:rPr lang="en-US" sz="2000" baseline="30000" dirty="0">
                <a:solidFill>
                  <a:srgbClr val="FF0000"/>
                </a:solidFill>
              </a:rPr>
              <a:t>-19</a:t>
            </a:r>
            <a:r>
              <a:rPr lang="en-US" sz="2000" dirty="0">
                <a:solidFill>
                  <a:srgbClr val="FF0000"/>
                </a:solidFill>
              </a:rPr>
              <a:t> in &lt; 15 hours!</a:t>
            </a:r>
          </a:p>
        </p:txBody>
      </p:sp>
      <p:sp>
        <p:nvSpPr>
          <p:cNvPr id="71" name="TextBox 70">
            <a:extLst>
              <a:ext uri="{FF2B5EF4-FFF2-40B4-BE49-F238E27FC236}">
                <a16:creationId xmlns:a16="http://schemas.microsoft.com/office/drawing/2014/main" id="{2AD20AB4-25A7-E149-81FD-DE5DB437D2C2}"/>
              </a:ext>
            </a:extLst>
          </p:cNvPr>
          <p:cNvSpPr txBox="1"/>
          <p:nvPr/>
        </p:nvSpPr>
        <p:spPr>
          <a:xfrm>
            <a:off x="112084" y="5262346"/>
            <a:ext cx="4335317" cy="1477328"/>
          </a:xfrm>
          <a:prstGeom prst="rect">
            <a:avLst/>
          </a:prstGeom>
          <a:solidFill>
            <a:schemeClr val="accent4">
              <a:lumMod val="20000"/>
              <a:lumOff val="80000"/>
            </a:schemeClr>
          </a:solidFill>
        </p:spPr>
        <p:txBody>
          <a:bodyPr wrap="square" rtlCol="0">
            <a:spAutoFit/>
          </a:bodyPr>
          <a:lstStyle/>
          <a:p>
            <a:r>
              <a:rPr lang="en-US" dirty="0"/>
              <a:t>Synchronously and phase coherently linking clocks with via frequency combs can permit significant improvements in measurement resolution… bringing next generation applications closer to reality.</a:t>
            </a:r>
          </a:p>
        </p:txBody>
      </p:sp>
      <p:sp>
        <p:nvSpPr>
          <p:cNvPr id="16" name="Rectangle 15">
            <a:extLst>
              <a:ext uri="{FF2B5EF4-FFF2-40B4-BE49-F238E27FC236}">
                <a16:creationId xmlns:a16="http://schemas.microsoft.com/office/drawing/2014/main" id="{ECFE6C25-1EE6-50E1-FC35-0CEDC8D9FF08}"/>
              </a:ext>
            </a:extLst>
          </p:cNvPr>
          <p:cNvSpPr/>
          <p:nvPr/>
        </p:nvSpPr>
        <p:spPr>
          <a:xfrm>
            <a:off x="0" y="1"/>
            <a:ext cx="9144000" cy="58521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Calibri" panose="020F0502020204030204" pitchFamily="34" charset="0"/>
                <a:cs typeface="Calibri" panose="020F0502020204030204" pitchFamily="34" charset="0"/>
              </a:rPr>
              <a:t>Improved clock measurement resolution </a:t>
            </a:r>
          </a:p>
        </p:txBody>
      </p:sp>
    </p:spTree>
    <p:extLst>
      <p:ext uri="{BB962C8B-B14F-4D97-AF65-F5344CB8AC3E}">
        <p14:creationId xmlns:p14="http://schemas.microsoft.com/office/powerpoint/2010/main" val="1075243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6"/>
                                        </p:tgtEl>
                                        <p:attrNameLst>
                                          <p:attrName>style.visibility</p:attrName>
                                        </p:attrNameLst>
                                      </p:cBhvr>
                                      <p:to>
                                        <p:strVal val="visible"/>
                                      </p:to>
                                    </p:set>
                                    <p:animEffect transition="in" filter="fade">
                                      <p:cBhvr>
                                        <p:cTn id="14" dur="500"/>
                                        <p:tgtEl>
                                          <p:spTgt spid="5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FD2A32D-0101-984C-A0F9-3659472671EF}"/>
              </a:ext>
            </a:extLst>
          </p:cNvPr>
          <p:cNvPicPr>
            <a:picLocks noChangeAspect="1"/>
          </p:cNvPicPr>
          <p:nvPr/>
        </p:nvPicPr>
        <p:blipFill>
          <a:blip r:embed="rId2"/>
          <a:stretch>
            <a:fillRect/>
          </a:stretch>
        </p:blipFill>
        <p:spPr>
          <a:xfrm rot="682376">
            <a:off x="5896833" y="752282"/>
            <a:ext cx="2581257" cy="1409502"/>
          </a:xfrm>
          <a:prstGeom prst="rect">
            <a:avLst/>
          </a:prstGeom>
        </p:spPr>
      </p:pic>
      <p:pic>
        <p:nvPicPr>
          <p:cNvPr id="29" name="Picture 28">
            <a:extLst>
              <a:ext uri="{FF2B5EF4-FFF2-40B4-BE49-F238E27FC236}">
                <a16:creationId xmlns:a16="http://schemas.microsoft.com/office/drawing/2014/main" id="{47E26E28-2FE4-F540-98BD-EC88DE7FE818}"/>
              </a:ext>
            </a:extLst>
          </p:cNvPr>
          <p:cNvPicPr>
            <a:picLocks noChangeAspect="1"/>
          </p:cNvPicPr>
          <p:nvPr/>
        </p:nvPicPr>
        <p:blipFill>
          <a:blip r:embed="rId3">
            <a:alphaModFix amt="72000"/>
          </a:blip>
          <a:stretch>
            <a:fillRect/>
          </a:stretch>
        </p:blipFill>
        <p:spPr>
          <a:xfrm>
            <a:off x="731996" y="778906"/>
            <a:ext cx="4495674" cy="3996254"/>
          </a:xfrm>
          <a:prstGeom prst="rect">
            <a:avLst/>
          </a:prstGeom>
        </p:spPr>
      </p:pic>
      <p:sp>
        <p:nvSpPr>
          <p:cNvPr id="57" name="TextBox 56">
            <a:extLst>
              <a:ext uri="{FF2B5EF4-FFF2-40B4-BE49-F238E27FC236}">
                <a16:creationId xmlns:a16="http://schemas.microsoft.com/office/drawing/2014/main" id="{089914E5-6AA4-1748-AB27-9576C3C2F712}"/>
              </a:ext>
            </a:extLst>
          </p:cNvPr>
          <p:cNvSpPr txBox="1"/>
          <p:nvPr/>
        </p:nvSpPr>
        <p:spPr>
          <a:xfrm>
            <a:off x="3207636" y="1675711"/>
            <a:ext cx="1478290" cy="338554"/>
          </a:xfrm>
          <a:prstGeom prst="rect">
            <a:avLst/>
          </a:prstGeom>
          <a:solidFill>
            <a:srgbClr val="000000">
              <a:alpha val="63922"/>
            </a:srgbClr>
          </a:solidFill>
        </p:spPr>
        <p:txBody>
          <a:bodyPr wrap="none" rtlCol="0">
            <a:spAutoFit/>
          </a:bodyPr>
          <a:lstStyle/>
          <a:p>
            <a:r>
              <a:rPr lang="en-US" sz="1600" b="1" dirty="0">
                <a:solidFill>
                  <a:schemeClr val="bg1"/>
                </a:solidFill>
              </a:rPr>
              <a:t>BRAN fiber link</a:t>
            </a:r>
          </a:p>
        </p:txBody>
      </p:sp>
      <p:sp>
        <p:nvSpPr>
          <p:cNvPr id="7" name="Rectangle 6">
            <a:extLst>
              <a:ext uri="{FF2B5EF4-FFF2-40B4-BE49-F238E27FC236}">
                <a16:creationId xmlns:a16="http://schemas.microsoft.com/office/drawing/2014/main" id="{CCCFFA1D-1D08-5E42-87F7-FFCED491D857}"/>
              </a:ext>
            </a:extLst>
          </p:cNvPr>
          <p:cNvSpPr/>
          <p:nvPr/>
        </p:nvSpPr>
        <p:spPr>
          <a:xfrm>
            <a:off x="0" y="1"/>
            <a:ext cx="9144000" cy="64922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rgbClr val="FF0000"/>
                </a:solidFill>
              </a:rPr>
              <a:t>B</a:t>
            </a:r>
            <a:r>
              <a:rPr lang="en-US" sz="3200" dirty="0">
                <a:solidFill>
                  <a:schemeClr val="bg1"/>
                </a:solidFill>
              </a:rPr>
              <a:t>oulder </a:t>
            </a:r>
            <a:r>
              <a:rPr lang="en-US" sz="3200" b="1" dirty="0">
                <a:solidFill>
                  <a:srgbClr val="FF0000"/>
                </a:solidFill>
              </a:rPr>
              <a:t>A</a:t>
            </a:r>
            <a:r>
              <a:rPr lang="en-US" sz="3200" dirty="0">
                <a:solidFill>
                  <a:schemeClr val="bg1"/>
                </a:solidFill>
              </a:rPr>
              <a:t>tomic </a:t>
            </a:r>
            <a:r>
              <a:rPr lang="en-US" sz="3200" b="1" dirty="0">
                <a:solidFill>
                  <a:srgbClr val="FF0000"/>
                </a:solidFill>
              </a:rPr>
              <a:t>C</a:t>
            </a:r>
            <a:r>
              <a:rPr lang="en-US" sz="3200" dirty="0">
                <a:solidFill>
                  <a:schemeClr val="bg1"/>
                </a:solidFill>
              </a:rPr>
              <a:t>lock </a:t>
            </a:r>
            <a:r>
              <a:rPr lang="en-US" sz="3200" b="1" dirty="0">
                <a:solidFill>
                  <a:srgbClr val="FF0000"/>
                </a:solidFill>
              </a:rPr>
              <a:t>O</a:t>
            </a:r>
            <a:r>
              <a:rPr lang="en-US" sz="3200" dirty="0">
                <a:solidFill>
                  <a:schemeClr val="bg1"/>
                </a:solidFill>
              </a:rPr>
              <a:t>ptical </a:t>
            </a:r>
            <a:r>
              <a:rPr lang="en-US" sz="3200" b="1" dirty="0">
                <a:solidFill>
                  <a:srgbClr val="FF0000"/>
                </a:solidFill>
              </a:rPr>
              <a:t>N</a:t>
            </a:r>
            <a:r>
              <a:rPr lang="en-US" sz="3200" dirty="0">
                <a:solidFill>
                  <a:schemeClr val="bg1"/>
                </a:solidFill>
              </a:rPr>
              <a:t>etwork </a:t>
            </a:r>
            <a:r>
              <a:rPr lang="en-US" sz="3200" dirty="0">
                <a:solidFill>
                  <a:srgbClr val="FF0000"/>
                </a:solidFill>
              </a:rPr>
              <a:t>2.0</a:t>
            </a:r>
            <a:r>
              <a:rPr lang="en-US" sz="3200" dirty="0">
                <a:solidFill>
                  <a:schemeClr val="bg1"/>
                </a:solidFill>
              </a:rPr>
              <a:t> (2024...?)</a:t>
            </a:r>
            <a:endParaRPr lang="en-US" sz="3200" baseline="30000" dirty="0">
              <a:solidFill>
                <a:schemeClr val="bg1"/>
              </a:solidFill>
            </a:endParaRPr>
          </a:p>
        </p:txBody>
      </p:sp>
      <p:sp>
        <p:nvSpPr>
          <p:cNvPr id="43" name="Freeform 42">
            <a:extLst>
              <a:ext uri="{FF2B5EF4-FFF2-40B4-BE49-F238E27FC236}">
                <a16:creationId xmlns:a16="http://schemas.microsoft.com/office/drawing/2014/main" id="{2824908D-2524-2F46-B426-A1A3DE628372}"/>
              </a:ext>
            </a:extLst>
          </p:cNvPr>
          <p:cNvSpPr/>
          <p:nvPr/>
        </p:nvSpPr>
        <p:spPr>
          <a:xfrm>
            <a:off x="2090273" y="1582749"/>
            <a:ext cx="1811384" cy="2312340"/>
          </a:xfrm>
          <a:custGeom>
            <a:avLst/>
            <a:gdLst>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34720 h 3271520"/>
              <a:gd name="connsiteX8" fmla="*/ 985520 w 1503680"/>
              <a:gd name="connsiteY8" fmla="*/ 0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69096 h 3271520"/>
              <a:gd name="connsiteX8" fmla="*/ 985520 w 1503680"/>
              <a:gd name="connsiteY8" fmla="*/ 0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69096 h 3271520"/>
              <a:gd name="connsiteX8" fmla="*/ 586759 w 1503680"/>
              <a:gd name="connsiteY8" fmla="*/ 907525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992090 w 1503680"/>
              <a:gd name="connsiteY7" fmla="*/ 934720 h 3271520"/>
              <a:gd name="connsiteX8" fmla="*/ 586759 w 1503680"/>
              <a:gd name="connsiteY8" fmla="*/ 907525 h 3271520"/>
              <a:gd name="connsiteX9" fmla="*/ 477520 w 1503680"/>
              <a:gd name="connsiteY9" fmla="*/ 0 h 3271520"/>
              <a:gd name="connsiteX10" fmla="*/ 0 w 1503680"/>
              <a:gd name="connsiteY10" fmla="*/ 20320 h 3271520"/>
              <a:gd name="connsiteX0" fmla="*/ 985520 w 1503680"/>
              <a:gd name="connsiteY0" fmla="*/ 3251200 h 3251200"/>
              <a:gd name="connsiteX1" fmla="*/ 1310640 w 1503680"/>
              <a:gd name="connsiteY1" fmla="*/ 2743200 h 3251200"/>
              <a:gd name="connsiteX2" fmla="*/ 1168400 w 1503680"/>
              <a:gd name="connsiteY2" fmla="*/ 2428240 h 3251200"/>
              <a:gd name="connsiteX3" fmla="*/ 1371600 w 1503680"/>
              <a:gd name="connsiteY3" fmla="*/ 2184400 h 3251200"/>
              <a:gd name="connsiteX4" fmla="*/ 1473200 w 1503680"/>
              <a:gd name="connsiteY4" fmla="*/ 1879600 h 3251200"/>
              <a:gd name="connsiteX5" fmla="*/ 1503680 w 1503680"/>
              <a:gd name="connsiteY5" fmla="*/ 1574800 h 3251200"/>
              <a:gd name="connsiteX6" fmla="*/ 1391920 w 1503680"/>
              <a:gd name="connsiteY6" fmla="*/ 1290320 h 3251200"/>
              <a:gd name="connsiteX7" fmla="*/ 992090 w 1503680"/>
              <a:gd name="connsiteY7" fmla="*/ 914400 h 3251200"/>
              <a:gd name="connsiteX8" fmla="*/ 586759 w 1503680"/>
              <a:gd name="connsiteY8" fmla="*/ 887205 h 3251200"/>
              <a:gd name="connsiteX9" fmla="*/ 615023 w 1503680"/>
              <a:gd name="connsiteY9" fmla="*/ 305 h 3251200"/>
              <a:gd name="connsiteX10" fmla="*/ 0 w 1503680"/>
              <a:gd name="connsiteY10" fmla="*/ 0 h 3251200"/>
              <a:gd name="connsiteX0" fmla="*/ 876663 w 1503680"/>
              <a:gd name="connsiteY0" fmla="*/ 3392715 h 3392715"/>
              <a:gd name="connsiteX1" fmla="*/ 1310640 w 1503680"/>
              <a:gd name="connsiteY1" fmla="*/ 2743200 h 3392715"/>
              <a:gd name="connsiteX2" fmla="*/ 1168400 w 1503680"/>
              <a:gd name="connsiteY2" fmla="*/ 2428240 h 3392715"/>
              <a:gd name="connsiteX3" fmla="*/ 1371600 w 1503680"/>
              <a:gd name="connsiteY3" fmla="*/ 2184400 h 3392715"/>
              <a:gd name="connsiteX4" fmla="*/ 1473200 w 1503680"/>
              <a:gd name="connsiteY4" fmla="*/ 1879600 h 3392715"/>
              <a:gd name="connsiteX5" fmla="*/ 1503680 w 1503680"/>
              <a:gd name="connsiteY5" fmla="*/ 1574800 h 3392715"/>
              <a:gd name="connsiteX6" fmla="*/ 1391920 w 1503680"/>
              <a:gd name="connsiteY6" fmla="*/ 1290320 h 3392715"/>
              <a:gd name="connsiteX7" fmla="*/ 992090 w 1503680"/>
              <a:gd name="connsiteY7" fmla="*/ 914400 h 3392715"/>
              <a:gd name="connsiteX8" fmla="*/ 586759 w 1503680"/>
              <a:gd name="connsiteY8" fmla="*/ 887205 h 3392715"/>
              <a:gd name="connsiteX9" fmla="*/ 615023 w 1503680"/>
              <a:gd name="connsiteY9" fmla="*/ 305 h 3392715"/>
              <a:gd name="connsiteX10" fmla="*/ 0 w 1503680"/>
              <a:gd name="connsiteY10" fmla="*/ 0 h 3392715"/>
              <a:gd name="connsiteX0" fmla="*/ 1072606 w 1503680"/>
              <a:gd name="connsiteY0" fmla="*/ 3120573 h 3120573"/>
              <a:gd name="connsiteX1" fmla="*/ 1310640 w 1503680"/>
              <a:gd name="connsiteY1" fmla="*/ 2743200 h 3120573"/>
              <a:gd name="connsiteX2" fmla="*/ 1168400 w 1503680"/>
              <a:gd name="connsiteY2" fmla="*/ 2428240 h 3120573"/>
              <a:gd name="connsiteX3" fmla="*/ 1371600 w 1503680"/>
              <a:gd name="connsiteY3" fmla="*/ 2184400 h 3120573"/>
              <a:gd name="connsiteX4" fmla="*/ 1473200 w 1503680"/>
              <a:gd name="connsiteY4" fmla="*/ 1879600 h 3120573"/>
              <a:gd name="connsiteX5" fmla="*/ 1503680 w 1503680"/>
              <a:gd name="connsiteY5" fmla="*/ 1574800 h 3120573"/>
              <a:gd name="connsiteX6" fmla="*/ 1391920 w 1503680"/>
              <a:gd name="connsiteY6" fmla="*/ 1290320 h 3120573"/>
              <a:gd name="connsiteX7" fmla="*/ 992090 w 1503680"/>
              <a:gd name="connsiteY7" fmla="*/ 914400 h 3120573"/>
              <a:gd name="connsiteX8" fmla="*/ 586759 w 1503680"/>
              <a:gd name="connsiteY8" fmla="*/ 887205 h 3120573"/>
              <a:gd name="connsiteX9" fmla="*/ 615023 w 1503680"/>
              <a:gd name="connsiteY9" fmla="*/ 305 h 3120573"/>
              <a:gd name="connsiteX10" fmla="*/ 0 w 1503680"/>
              <a:gd name="connsiteY10" fmla="*/ 0 h 3120573"/>
              <a:gd name="connsiteX0" fmla="*/ 1072606 w 1506583"/>
              <a:gd name="connsiteY0" fmla="*/ 3120573 h 3120573"/>
              <a:gd name="connsiteX1" fmla="*/ 1506583 w 1506583"/>
              <a:gd name="connsiteY1" fmla="*/ 2569029 h 3120573"/>
              <a:gd name="connsiteX2" fmla="*/ 1168400 w 1506583"/>
              <a:gd name="connsiteY2" fmla="*/ 2428240 h 3120573"/>
              <a:gd name="connsiteX3" fmla="*/ 1371600 w 1506583"/>
              <a:gd name="connsiteY3" fmla="*/ 2184400 h 3120573"/>
              <a:gd name="connsiteX4" fmla="*/ 1473200 w 1506583"/>
              <a:gd name="connsiteY4" fmla="*/ 1879600 h 3120573"/>
              <a:gd name="connsiteX5" fmla="*/ 1503680 w 1506583"/>
              <a:gd name="connsiteY5" fmla="*/ 1574800 h 3120573"/>
              <a:gd name="connsiteX6" fmla="*/ 1391920 w 1506583"/>
              <a:gd name="connsiteY6" fmla="*/ 1290320 h 3120573"/>
              <a:gd name="connsiteX7" fmla="*/ 992090 w 1506583"/>
              <a:gd name="connsiteY7" fmla="*/ 914400 h 3120573"/>
              <a:gd name="connsiteX8" fmla="*/ 586759 w 1506583"/>
              <a:gd name="connsiteY8" fmla="*/ 887205 h 3120573"/>
              <a:gd name="connsiteX9" fmla="*/ 615023 w 1506583"/>
              <a:gd name="connsiteY9" fmla="*/ 305 h 3120573"/>
              <a:gd name="connsiteX10" fmla="*/ 0 w 1506583"/>
              <a:gd name="connsiteY10" fmla="*/ 0 h 3120573"/>
              <a:gd name="connsiteX0" fmla="*/ 1072606 w 1724298"/>
              <a:gd name="connsiteY0" fmla="*/ 3120573 h 3120573"/>
              <a:gd name="connsiteX1" fmla="*/ 1724298 w 1724298"/>
              <a:gd name="connsiteY1" fmla="*/ 2329544 h 3120573"/>
              <a:gd name="connsiteX2" fmla="*/ 1168400 w 1724298"/>
              <a:gd name="connsiteY2" fmla="*/ 2428240 h 3120573"/>
              <a:gd name="connsiteX3" fmla="*/ 1371600 w 1724298"/>
              <a:gd name="connsiteY3" fmla="*/ 2184400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24298"/>
              <a:gd name="connsiteY0" fmla="*/ 3120573 h 3120573"/>
              <a:gd name="connsiteX1" fmla="*/ 1724298 w 1724298"/>
              <a:gd name="connsiteY1" fmla="*/ 2329544 h 3120573"/>
              <a:gd name="connsiteX2" fmla="*/ 1647371 w 1724298"/>
              <a:gd name="connsiteY2" fmla="*/ 2199640 h 3120573"/>
              <a:gd name="connsiteX3" fmla="*/ 1371600 w 1724298"/>
              <a:gd name="connsiteY3" fmla="*/ 2184400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24298"/>
              <a:gd name="connsiteY0" fmla="*/ 3120573 h 3120573"/>
              <a:gd name="connsiteX1" fmla="*/ 1724298 w 1724298"/>
              <a:gd name="connsiteY1" fmla="*/ 2329544 h 3120573"/>
              <a:gd name="connsiteX2" fmla="*/ 1647371 w 1724298"/>
              <a:gd name="connsiteY2" fmla="*/ 2199640 h 3120573"/>
              <a:gd name="connsiteX3" fmla="*/ 1491342 w 1724298"/>
              <a:gd name="connsiteY3" fmla="*/ 2119086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99771"/>
              <a:gd name="connsiteY0" fmla="*/ 3120573 h 3120573"/>
              <a:gd name="connsiteX1" fmla="*/ 1724298 w 1799771"/>
              <a:gd name="connsiteY1" fmla="*/ 2329544 h 3120573"/>
              <a:gd name="connsiteX2" fmla="*/ 1799771 w 1799771"/>
              <a:gd name="connsiteY2" fmla="*/ 2058126 h 3120573"/>
              <a:gd name="connsiteX3" fmla="*/ 1491342 w 1799771"/>
              <a:gd name="connsiteY3" fmla="*/ 2119086 h 3120573"/>
              <a:gd name="connsiteX4" fmla="*/ 1473200 w 1799771"/>
              <a:gd name="connsiteY4" fmla="*/ 1879600 h 3120573"/>
              <a:gd name="connsiteX5" fmla="*/ 1503680 w 1799771"/>
              <a:gd name="connsiteY5" fmla="*/ 1574800 h 3120573"/>
              <a:gd name="connsiteX6" fmla="*/ 1391920 w 1799771"/>
              <a:gd name="connsiteY6" fmla="*/ 1290320 h 3120573"/>
              <a:gd name="connsiteX7" fmla="*/ 992090 w 1799771"/>
              <a:gd name="connsiteY7" fmla="*/ 914400 h 3120573"/>
              <a:gd name="connsiteX8" fmla="*/ 586759 w 1799771"/>
              <a:gd name="connsiteY8" fmla="*/ 887205 h 3120573"/>
              <a:gd name="connsiteX9" fmla="*/ 615023 w 1799771"/>
              <a:gd name="connsiteY9" fmla="*/ 305 h 3120573"/>
              <a:gd name="connsiteX10" fmla="*/ 0 w 1799771"/>
              <a:gd name="connsiteY10" fmla="*/ 0 h 3120573"/>
              <a:gd name="connsiteX0" fmla="*/ 1072606 w 1811384"/>
              <a:gd name="connsiteY0" fmla="*/ 3120573 h 3120573"/>
              <a:gd name="connsiteX1" fmla="*/ 1811384 w 1811384"/>
              <a:gd name="connsiteY1" fmla="*/ 2536373 h 3120573"/>
              <a:gd name="connsiteX2" fmla="*/ 1799771 w 1811384"/>
              <a:gd name="connsiteY2" fmla="*/ 2058126 h 3120573"/>
              <a:gd name="connsiteX3" fmla="*/ 1491342 w 1811384"/>
              <a:gd name="connsiteY3" fmla="*/ 2119086 h 3120573"/>
              <a:gd name="connsiteX4" fmla="*/ 1473200 w 1811384"/>
              <a:gd name="connsiteY4" fmla="*/ 1879600 h 3120573"/>
              <a:gd name="connsiteX5" fmla="*/ 1503680 w 1811384"/>
              <a:gd name="connsiteY5" fmla="*/ 1574800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473200 w 1970314"/>
              <a:gd name="connsiteY4" fmla="*/ 1879600 h 3120573"/>
              <a:gd name="connsiteX5" fmla="*/ 1503680 w 1970314"/>
              <a:gd name="connsiteY5" fmla="*/ 1574800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919515 w 1970314"/>
              <a:gd name="connsiteY4" fmla="*/ 1520371 h 3120573"/>
              <a:gd name="connsiteX5" fmla="*/ 1503680 w 1970314"/>
              <a:gd name="connsiteY5" fmla="*/ 1574800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919515 w 1970314"/>
              <a:gd name="connsiteY4" fmla="*/ 1520371 h 3120573"/>
              <a:gd name="connsiteX5" fmla="*/ 1416594 w 1970314"/>
              <a:gd name="connsiteY5" fmla="*/ 1433286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397001 w 1970314"/>
              <a:gd name="connsiteY4" fmla="*/ 1781628 h 3120573"/>
              <a:gd name="connsiteX5" fmla="*/ 1416594 w 1970314"/>
              <a:gd name="connsiteY5" fmla="*/ 1433286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811384"/>
              <a:gd name="connsiteY0" fmla="*/ 3120573 h 3120573"/>
              <a:gd name="connsiteX1" fmla="*/ 1811384 w 1811384"/>
              <a:gd name="connsiteY1" fmla="*/ 2536373 h 3120573"/>
              <a:gd name="connsiteX2" fmla="*/ 1799771 w 1811384"/>
              <a:gd name="connsiteY2" fmla="*/ 2058126 h 3120573"/>
              <a:gd name="connsiteX3" fmla="*/ 1426028 w 1811384"/>
              <a:gd name="connsiteY3" fmla="*/ 1966687 h 3120573"/>
              <a:gd name="connsiteX4" fmla="*/ 1397001 w 1811384"/>
              <a:gd name="connsiteY4" fmla="*/ 1781628 h 3120573"/>
              <a:gd name="connsiteX5" fmla="*/ 1416594 w 1811384"/>
              <a:gd name="connsiteY5" fmla="*/ 1433286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416594 w 1811384"/>
              <a:gd name="connsiteY5" fmla="*/ 1433286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783806 w 1811384"/>
              <a:gd name="connsiteY6" fmla="*/ 822234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783806 w 1811384"/>
              <a:gd name="connsiteY6" fmla="*/ 822234 h 3120573"/>
              <a:gd name="connsiteX7" fmla="*/ 1242462 w 1811384"/>
              <a:gd name="connsiteY7" fmla="*/ 653142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935102 w 1811384"/>
              <a:gd name="connsiteY8" fmla="*/ 669491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38943 w 1811384"/>
              <a:gd name="connsiteY3" fmla="*/ 18578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301206 w 1811384"/>
              <a:gd name="connsiteY0" fmla="*/ 3077030 h 3077030"/>
              <a:gd name="connsiteX1" fmla="*/ 1811384 w 1811384"/>
              <a:gd name="connsiteY1" fmla="*/ 2536373 h 3077030"/>
              <a:gd name="connsiteX2" fmla="*/ 1582057 w 1811384"/>
              <a:gd name="connsiteY2" fmla="*/ 2123440 h 3077030"/>
              <a:gd name="connsiteX3" fmla="*/ 1338943 w 1811384"/>
              <a:gd name="connsiteY3" fmla="*/ 1857829 h 3077030"/>
              <a:gd name="connsiteX4" fmla="*/ 1516744 w 1811384"/>
              <a:gd name="connsiteY4" fmla="*/ 1607457 h 3077030"/>
              <a:gd name="connsiteX5" fmla="*/ 1677851 w 1811384"/>
              <a:gd name="connsiteY5" fmla="*/ 1226458 h 3077030"/>
              <a:gd name="connsiteX6" fmla="*/ 1587863 w 1811384"/>
              <a:gd name="connsiteY6" fmla="*/ 854891 h 3077030"/>
              <a:gd name="connsiteX7" fmla="*/ 1242462 w 1811384"/>
              <a:gd name="connsiteY7" fmla="*/ 653142 h 3077030"/>
              <a:gd name="connsiteX8" fmla="*/ 935102 w 1811384"/>
              <a:gd name="connsiteY8" fmla="*/ 669491 h 3077030"/>
              <a:gd name="connsiteX9" fmla="*/ 930708 w 1811384"/>
              <a:gd name="connsiteY9" fmla="*/ 305 h 3077030"/>
              <a:gd name="connsiteX10" fmla="*/ 0 w 1811384"/>
              <a:gd name="connsiteY10"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516744 w 1811384"/>
              <a:gd name="connsiteY3" fmla="*/ 1607457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516744 w 1811384"/>
              <a:gd name="connsiteY3" fmla="*/ 1607457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743165 w 1811384"/>
              <a:gd name="connsiteY4" fmla="*/ 1237343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743165 w 1811384"/>
              <a:gd name="connsiteY4" fmla="*/ 1237343 h 3077030"/>
              <a:gd name="connsiteX5" fmla="*/ 1587863 w 1811384"/>
              <a:gd name="connsiteY5" fmla="*/ 854891 h 3077030"/>
              <a:gd name="connsiteX6" fmla="*/ 1253348 w 1811384"/>
              <a:gd name="connsiteY6" fmla="*/ 674914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745344 w 1811384"/>
              <a:gd name="connsiteY3" fmla="*/ 1618343 h 3077030"/>
              <a:gd name="connsiteX4" fmla="*/ 1743165 w 1811384"/>
              <a:gd name="connsiteY4" fmla="*/ 1237343 h 3077030"/>
              <a:gd name="connsiteX5" fmla="*/ 1587863 w 1811384"/>
              <a:gd name="connsiteY5" fmla="*/ 854891 h 3077030"/>
              <a:gd name="connsiteX6" fmla="*/ 1253348 w 1811384"/>
              <a:gd name="connsiteY6" fmla="*/ 674914 h 3077030"/>
              <a:gd name="connsiteX7" fmla="*/ 935102 w 1811384"/>
              <a:gd name="connsiteY7" fmla="*/ 669491 h 3077030"/>
              <a:gd name="connsiteX8" fmla="*/ 930708 w 1811384"/>
              <a:gd name="connsiteY8" fmla="*/ 305 h 3077030"/>
              <a:gd name="connsiteX9" fmla="*/ 0 w 1811384"/>
              <a:gd name="connsiteY9" fmla="*/ 0 h 3077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11384" h="3077030">
                <a:moveTo>
                  <a:pt x="1301206" y="3077030"/>
                </a:moveTo>
                <a:lnTo>
                  <a:pt x="1811384" y="2536373"/>
                </a:lnTo>
                <a:lnTo>
                  <a:pt x="1582057" y="2123440"/>
                </a:lnTo>
                <a:cubicBezTo>
                  <a:pt x="1554722" y="2142792"/>
                  <a:pt x="1729378" y="1767840"/>
                  <a:pt x="1745344" y="1618343"/>
                </a:cubicBezTo>
                <a:cubicBezTo>
                  <a:pt x="1744618" y="1505858"/>
                  <a:pt x="1743891" y="1349828"/>
                  <a:pt x="1743165" y="1237343"/>
                </a:cubicBezTo>
                <a:lnTo>
                  <a:pt x="1587863" y="854891"/>
                </a:lnTo>
                <a:lnTo>
                  <a:pt x="1253348" y="674914"/>
                </a:lnTo>
                <a:lnTo>
                  <a:pt x="935102" y="669491"/>
                </a:lnTo>
                <a:cubicBezTo>
                  <a:pt x="933637" y="446429"/>
                  <a:pt x="932173" y="223367"/>
                  <a:pt x="930708" y="305"/>
                </a:cubicBezTo>
                <a:lnTo>
                  <a:pt x="0" y="0"/>
                </a:lnTo>
              </a:path>
            </a:pathLst>
          </a:cu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Freeform 44">
            <a:extLst>
              <a:ext uri="{FF2B5EF4-FFF2-40B4-BE49-F238E27FC236}">
                <a16:creationId xmlns:a16="http://schemas.microsoft.com/office/drawing/2014/main" id="{2824908D-2524-2F46-B426-A1A3DE628372}"/>
              </a:ext>
            </a:extLst>
          </p:cNvPr>
          <p:cNvSpPr/>
          <p:nvPr/>
        </p:nvSpPr>
        <p:spPr>
          <a:xfrm>
            <a:off x="2098514" y="1590991"/>
            <a:ext cx="1811384" cy="2297048"/>
          </a:xfrm>
          <a:custGeom>
            <a:avLst/>
            <a:gdLst>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34720 h 3271520"/>
              <a:gd name="connsiteX8" fmla="*/ 985520 w 1503680"/>
              <a:gd name="connsiteY8" fmla="*/ 0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69096 h 3271520"/>
              <a:gd name="connsiteX8" fmla="*/ 985520 w 1503680"/>
              <a:gd name="connsiteY8" fmla="*/ 0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1005840 w 1503680"/>
              <a:gd name="connsiteY7" fmla="*/ 969096 h 3271520"/>
              <a:gd name="connsiteX8" fmla="*/ 586759 w 1503680"/>
              <a:gd name="connsiteY8" fmla="*/ 907525 h 3271520"/>
              <a:gd name="connsiteX9" fmla="*/ 477520 w 1503680"/>
              <a:gd name="connsiteY9" fmla="*/ 0 h 3271520"/>
              <a:gd name="connsiteX10" fmla="*/ 0 w 1503680"/>
              <a:gd name="connsiteY10" fmla="*/ 20320 h 3271520"/>
              <a:gd name="connsiteX0" fmla="*/ 985520 w 1503680"/>
              <a:gd name="connsiteY0" fmla="*/ 3271520 h 3271520"/>
              <a:gd name="connsiteX1" fmla="*/ 1310640 w 1503680"/>
              <a:gd name="connsiteY1" fmla="*/ 2763520 h 3271520"/>
              <a:gd name="connsiteX2" fmla="*/ 1168400 w 1503680"/>
              <a:gd name="connsiteY2" fmla="*/ 2448560 h 3271520"/>
              <a:gd name="connsiteX3" fmla="*/ 1371600 w 1503680"/>
              <a:gd name="connsiteY3" fmla="*/ 2204720 h 3271520"/>
              <a:gd name="connsiteX4" fmla="*/ 1473200 w 1503680"/>
              <a:gd name="connsiteY4" fmla="*/ 1899920 h 3271520"/>
              <a:gd name="connsiteX5" fmla="*/ 1503680 w 1503680"/>
              <a:gd name="connsiteY5" fmla="*/ 1595120 h 3271520"/>
              <a:gd name="connsiteX6" fmla="*/ 1391920 w 1503680"/>
              <a:gd name="connsiteY6" fmla="*/ 1310640 h 3271520"/>
              <a:gd name="connsiteX7" fmla="*/ 992090 w 1503680"/>
              <a:gd name="connsiteY7" fmla="*/ 934720 h 3271520"/>
              <a:gd name="connsiteX8" fmla="*/ 586759 w 1503680"/>
              <a:gd name="connsiteY8" fmla="*/ 907525 h 3271520"/>
              <a:gd name="connsiteX9" fmla="*/ 477520 w 1503680"/>
              <a:gd name="connsiteY9" fmla="*/ 0 h 3271520"/>
              <a:gd name="connsiteX10" fmla="*/ 0 w 1503680"/>
              <a:gd name="connsiteY10" fmla="*/ 20320 h 3271520"/>
              <a:gd name="connsiteX0" fmla="*/ 985520 w 1503680"/>
              <a:gd name="connsiteY0" fmla="*/ 3251200 h 3251200"/>
              <a:gd name="connsiteX1" fmla="*/ 1310640 w 1503680"/>
              <a:gd name="connsiteY1" fmla="*/ 2743200 h 3251200"/>
              <a:gd name="connsiteX2" fmla="*/ 1168400 w 1503680"/>
              <a:gd name="connsiteY2" fmla="*/ 2428240 h 3251200"/>
              <a:gd name="connsiteX3" fmla="*/ 1371600 w 1503680"/>
              <a:gd name="connsiteY3" fmla="*/ 2184400 h 3251200"/>
              <a:gd name="connsiteX4" fmla="*/ 1473200 w 1503680"/>
              <a:gd name="connsiteY4" fmla="*/ 1879600 h 3251200"/>
              <a:gd name="connsiteX5" fmla="*/ 1503680 w 1503680"/>
              <a:gd name="connsiteY5" fmla="*/ 1574800 h 3251200"/>
              <a:gd name="connsiteX6" fmla="*/ 1391920 w 1503680"/>
              <a:gd name="connsiteY6" fmla="*/ 1290320 h 3251200"/>
              <a:gd name="connsiteX7" fmla="*/ 992090 w 1503680"/>
              <a:gd name="connsiteY7" fmla="*/ 914400 h 3251200"/>
              <a:gd name="connsiteX8" fmla="*/ 586759 w 1503680"/>
              <a:gd name="connsiteY8" fmla="*/ 887205 h 3251200"/>
              <a:gd name="connsiteX9" fmla="*/ 615023 w 1503680"/>
              <a:gd name="connsiteY9" fmla="*/ 305 h 3251200"/>
              <a:gd name="connsiteX10" fmla="*/ 0 w 1503680"/>
              <a:gd name="connsiteY10" fmla="*/ 0 h 3251200"/>
              <a:gd name="connsiteX0" fmla="*/ 876663 w 1503680"/>
              <a:gd name="connsiteY0" fmla="*/ 3392715 h 3392715"/>
              <a:gd name="connsiteX1" fmla="*/ 1310640 w 1503680"/>
              <a:gd name="connsiteY1" fmla="*/ 2743200 h 3392715"/>
              <a:gd name="connsiteX2" fmla="*/ 1168400 w 1503680"/>
              <a:gd name="connsiteY2" fmla="*/ 2428240 h 3392715"/>
              <a:gd name="connsiteX3" fmla="*/ 1371600 w 1503680"/>
              <a:gd name="connsiteY3" fmla="*/ 2184400 h 3392715"/>
              <a:gd name="connsiteX4" fmla="*/ 1473200 w 1503680"/>
              <a:gd name="connsiteY4" fmla="*/ 1879600 h 3392715"/>
              <a:gd name="connsiteX5" fmla="*/ 1503680 w 1503680"/>
              <a:gd name="connsiteY5" fmla="*/ 1574800 h 3392715"/>
              <a:gd name="connsiteX6" fmla="*/ 1391920 w 1503680"/>
              <a:gd name="connsiteY6" fmla="*/ 1290320 h 3392715"/>
              <a:gd name="connsiteX7" fmla="*/ 992090 w 1503680"/>
              <a:gd name="connsiteY7" fmla="*/ 914400 h 3392715"/>
              <a:gd name="connsiteX8" fmla="*/ 586759 w 1503680"/>
              <a:gd name="connsiteY8" fmla="*/ 887205 h 3392715"/>
              <a:gd name="connsiteX9" fmla="*/ 615023 w 1503680"/>
              <a:gd name="connsiteY9" fmla="*/ 305 h 3392715"/>
              <a:gd name="connsiteX10" fmla="*/ 0 w 1503680"/>
              <a:gd name="connsiteY10" fmla="*/ 0 h 3392715"/>
              <a:gd name="connsiteX0" fmla="*/ 1072606 w 1503680"/>
              <a:gd name="connsiteY0" fmla="*/ 3120573 h 3120573"/>
              <a:gd name="connsiteX1" fmla="*/ 1310640 w 1503680"/>
              <a:gd name="connsiteY1" fmla="*/ 2743200 h 3120573"/>
              <a:gd name="connsiteX2" fmla="*/ 1168400 w 1503680"/>
              <a:gd name="connsiteY2" fmla="*/ 2428240 h 3120573"/>
              <a:gd name="connsiteX3" fmla="*/ 1371600 w 1503680"/>
              <a:gd name="connsiteY3" fmla="*/ 2184400 h 3120573"/>
              <a:gd name="connsiteX4" fmla="*/ 1473200 w 1503680"/>
              <a:gd name="connsiteY4" fmla="*/ 1879600 h 3120573"/>
              <a:gd name="connsiteX5" fmla="*/ 1503680 w 1503680"/>
              <a:gd name="connsiteY5" fmla="*/ 1574800 h 3120573"/>
              <a:gd name="connsiteX6" fmla="*/ 1391920 w 1503680"/>
              <a:gd name="connsiteY6" fmla="*/ 1290320 h 3120573"/>
              <a:gd name="connsiteX7" fmla="*/ 992090 w 1503680"/>
              <a:gd name="connsiteY7" fmla="*/ 914400 h 3120573"/>
              <a:gd name="connsiteX8" fmla="*/ 586759 w 1503680"/>
              <a:gd name="connsiteY8" fmla="*/ 887205 h 3120573"/>
              <a:gd name="connsiteX9" fmla="*/ 615023 w 1503680"/>
              <a:gd name="connsiteY9" fmla="*/ 305 h 3120573"/>
              <a:gd name="connsiteX10" fmla="*/ 0 w 1503680"/>
              <a:gd name="connsiteY10" fmla="*/ 0 h 3120573"/>
              <a:gd name="connsiteX0" fmla="*/ 1072606 w 1506583"/>
              <a:gd name="connsiteY0" fmla="*/ 3120573 h 3120573"/>
              <a:gd name="connsiteX1" fmla="*/ 1506583 w 1506583"/>
              <a:gd name="connsiteY1" fmla="*/ 2569029 h 3120573"/>
              <a:gd name="connsiteX2" fmla="*/ 1168400 w 1506583"/>
              <a:gd name="connsiteY2" fmla="*/ 2428240 h 3120573"/>
              <a:gd name="connsiteX3" fmla="*/ 1371600 w 1506583"/>
              <a:gd name="connsiteY3" fmla="*/ 2184400 h 3120573"/>
              <a:gd name="connsiteX4" fmla="*/ 1473200 w 1506583"/>
              <a:gd name="connsiteY4" fmla="*/ 1879600 h 3120573"/>
              <a:gd name="connsiteX5" fmla="*/ 1503680 w 1506583"/>
              <a:gd name="connsiteY5" fmla="*/ 1574800 h 3120573"/>
              <a:gd name="connsiteX6" fmla="*/ 1391920 w 1506583"/>
              <a:gd name="connsiteY6" fmla="*/ 1290320 h 3120573"/>
              <a:gd name="connsiteX7" fmla="*/ 992090 w 1506583"/>
              <a:gd name="connsiteY7" fmla="*/ 914400 h 3120573"/>
              <a:gd name="connsiteX8" fmla="*/ 586759 w 1506583"/>
              <a:gd name="connsiteY8" fmla="*/ 887205 h 3120573"/>
              <a:gd name="connsiteX9" fmla="*/ 615023 w 1506583"/>
              <a:gd name="connsiteY9" fmla="*/ 305 h 3120573"/>
              <a:gd name="connsiteX10" fmla="*/ 0 w 1506583"/>
              <a:gd name="connsiteY10" fmla="*/ 0 h 3120573"/>
              <a:gd name="connsiteX0" fmla="*/ 1072606 w 1724298"/>
              <a:gd name="connsiteY0" fmla="*/ 3120573 h 3120573"/>
              <a:gd name="connsiteX1" fmla="*/ 1724298 w 1724298"/>
              <a:gd name="connsiteY1" fmla="*/ 2329544 h 3120573"/>
              <a:gd name="connsiteX2" fmla="*/ 1168400 w 1724298"/>
              <a:gd name="connsiteY2" fmla="*/ 2428240 h 3120573"/>
              <a:gd name="connsiteX3" fmla="*/ 1371600 w 1724298"/>
              <a:gd name="connsiteY3" fmla="*/ 2184400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24298"/>
              <a:gd name="connsiteY0" fmla="*/ 3120573 h 3120573"/>
              <a:gd name="connsiteX1" fmla="*/ 1724298 w 1724298"/>
              <a:gd name="connsiteY1" fmla="*/ 2329544 h 3120573"/>
              <a:gd name="connsiteX2" fmla="*/ 1647371 w 1724298"/>
              <a:gd name="connsiteY2" fmla="*/ 2199640 h 3120573"/>
              <a:gd name="connsiteX3" fmla="*/ 1371600 w 1724298"/>
              <a:gd name="connsiteY3" fmla="*/ 2184400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24298"/>
              <a:gd name="connsiteY0" fmla="*/ 3120573 h 3120573"/>
              <a:gd name="connsiteX1" fmla="*/ 1724298 w 1724298"/>
              <a:gd name="connsiteY1" fmla="*/ 2329544 h 3120573"/>
              <a:gd name="connsiteX2" fmla="*/ 1647371 w 1724298"/>
              <a:gd name="connsiteY2" fmla="*/ 2199640 h 3120573"/>
              <a:gd name="connsiteX3" fmla="*/ 1491342 w 1724298"/>
              <a:gd name="connsiteY3" fmla="*/ 2119086 h 3120573"/>
              <a:gd name="connsiteX4" fmla="*/ 1473200 w 1724298"/>
              <a:gd name="connsiteY4" fmla="*/ 1879600 h 3120573"/>
              <a:gd name="connsiteX5" fmla="*/ 1503680 w 1724298"/>
              <a:gd name="connsiteY5" fmla="*/ 1574800 h 3120573"/>
              <a:gd name="connsiteX6" fmla="*/ 1391920 w 1724298"/>
              <a:gd name="connsiteY6" fmla="*/ 1290320 h 3120573"/>
              <a:gd name="connsiteX7" fmla="*/ 992090 w 1724298"/>
              <a:gd name="connsiteY7" fmla="*/ 914400 h 3120573"/>
              <a:gd name="connsiteX8" fmla="*/ 586759 w 1724298"/>
              <a:gd name="connsiteY8" fmla="*/ 887205 h 3120573"/>
              <a:gd name="connsiteX9" fmla="*/ 615023 w 1724298"/>
              <a:gd name="connsiteY9" fmla="*/ 305 h 3120573"/>
              <a:gd name="connsiteX10" fmla="*/ 0 w 1724298"/>
              <a:gd name="connsiteY10" fmla="*/ 0 h 3120573"/>
              <a:gd name="connsiteX0" fmla="*/ 1072606 w 1799771"/>
              <a:gd name="connsiteY0" fmla="*/ 3120573 h 3120573"/>
              <a:gd name="connsiteX1" fmla="*/ 1724298 w 1799771"/>
              <a:gd name="connsiteY1" fmla="*/ 2329544 h 3120573"/>
              <a:gd name="connsiteX2" fmla="*/ 1799771 w 1799771"/>
              <a:gd name="connsiteY2" fmla="*/ 2058126 h 3120573"/>
              <a:gd name="connsiteX3" fmla="*/ 1491342 w 1799771"/>
              <a:gd name="connsiteY3" fmla="*/ 2119086 h 3120573"/>
              <a:gd name="connsiteX4" fmla="*/ 1473200 w 1799771"/>
              <a:gd name="connsiteY4" fmla="*/ 1879600 h 3120573"/>
              <a:gd name="connsiteX5" fmla="*/ 1503680 w 1799771"/>
              <a:gd name="connsiteY5" fmla="*/ 1574800 h 3120573"/>
              <a:gd name="connsiteX6" fmla="*/ 1391920 w 1799771"/>
              <a:gd name="connsiteY6" fmla="*/ 1290320 h 3120573"/>
              <a:gd name="connsiteX7" fmla="*/ 992090 w 1799771"/>
              <a:gd name="connsiteY7" fmla="*/ 914400 h 3120573"/>
              <a:gd name="connsiteX8" fmla="*/ 586759 w 1799771"/>
              <a:gd name="connsiteY8" fmla="*/ 887205 h 3120573"/>
              <a:gd name="connsiteX9" fmla="*/ 615023 w 1799771"/>
              <a:gd name="connsiteY9" fmla="*/ 305 h 3120573"/>
              <a:gd name="connsiteX10" fmla="*/ 0 w 1799771"/>
              <a:gd name="connsiteY10" fmla="*/ 0 h 3120573"/>
              <a:gd name="connsiteX0" fmla="*/ 1072606 w 1811384"/>
              <a:gd name="connsiteY0" fmla="*/ 3120573 h 3120573"/>
              <a:gd name="connsiteX1" fmla="*/ 1811384 w 1811384"/>
              <a:gd name="connsiteY1" fmla="*/ 2536373 h 3120573"/>
              <a:gd name="connsiteX2" fmla="*/ 1799771 w 1811384"/>
              <a:gd name="connsiteY2" fmla="*/ 2058126 h 3120573"/>
              <a:gd name="connsiteX3" fmla="*/ 1491342 w 1811384"/>
              <a:gd name="connsiteY3" fmla="*/ 2119086 h 3120573"/>
              <a:gd name="connsiteX4" fmla="*/ 1473200 w 1811384"/>
              <a:gd name="connsiteY4" fmla="*/ 1879600 h 3120573"/>
              <a:gd name="connsiteX5" fmla="*/ 1503680 w 1811384"/>
              <a:gd name="connsiteY5" fmla="*/ 1574800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473200 w 1970314"/>
              <a:gd name="connsiteY4" fmla="*/ 1879600 h 3120573"/>
              <a:gd name="connsiteX5" fmla="*/ 1503680 w 1970314"/>
              <a:gd name="connsiteY5" fmla="*/ 1574800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919515 w 1970314"/>
              <a:gd name="connsiteY4" fmla="*/ 1520371 h 3120573"/>
              <a:gd name="connsiteX5" fmla="*/ 1503680 w 1970314"/>
              <a:gd name="connsiteY5" fmla="*/ 1574800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919515 w 1970314"/>
              <a:gd name="connsiteY4" fmla="*/ 1520371 h 3120573"/>
              <a:gd name="connsiteX5" fmla="*/ 1416594 w 1970314"/>
              <a:gd name="connsiteY5" fmla="*/ 1433286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970314"/>
              <a:gd name="connsiteY0" fmla="*/ 3120573 h 3120573"/>
              <a:gd name="connsiteX1" fmla="*/ 1811384 w 1970314"/>
              <a:gd name="connsiteY1" fmla="*/ 2536373 h 3120573"/>
              <a:gd name="connsiteX2" fmla="*/ 1799771 w 1970314"/>
              <a:gd name="connsiteY2" fmla="*/ 2058126 h 3120573"/>
              <a:gd name="connsiteX3" fmla="*/ 1970314 w 1970314"/>
              <a:gd name="connsiteY3" fmla="*/ 1748972 h 3120573"/>
              <a:gd name="connsiteX4" fmla="*/ 1397001 w 1970314"/>
              <a:gd name="connsiteY4" fmla="*/ 1781628 h 3120573"/>
              <a:gd name="connsiteX5" fmla="*/ 1416594 w 1970314"/>
              <a:gd name="connsiteY5" fmla="*/ 1433286 h 3120573"/>
              <a:gd name="connsiteX6" fmla="*/ 1391920 w 1970314"/>
              <a:gd name="connsiteY6" fmla="*/ 1290320 h 3120573"/>
              <a:gd name="connsiteX7" fmla="*/ 992090 w 1970314"/>
              <a:gd name="connsiteY7" fmla="*/ 914400 h 3120573"/>
              <a:gd name="connsiteX8" fmla="*/ 586759 w 1970314"/>
              <a:gd name="connsiteY8" fmla="*/ 887205 h 3120573"/>
              <a:gd name="connsiteX9" fmla="*/ 615023 w 1970314"/>
              <a:gd name="connsiteY9" fmla="*/ 305 h 3120573"/>
              <a:gd name="connsiteX10" fmla="*/ 0 w 1970314"/>
              <a:gd name="connsiteY10" fmla="*/ 0 h 3120573"/>
              <a:gd name="connsiteX0" fmla="*/ 1072606 w 1811384"/>
              <a:gd name="connsiteY0" fmla="*/ 3120573 h 3120573"/>
              <a:gd name="connsiteX1" fmla="*/ 1811384 w 1811384"/>
              <a:gd name="connsiteY1" fmla="*/ 2536373 h 3120573"/>
              <a:gd name="connsiteX2" fmla="*/ 1799771 w 1811384"/>
              <a:gd name="connsiteY2" fmla="*/ 2058126 h 3120573"/>
              <a:gd name="connsiteX3" fmla="*/ 1426028 w 1811384"/>
              <a:gd name="connsiteY3" fmla="*/ 1966687 h 3120573"/>
              <a:gd name="connsiteX4" fmla="*/ 1397001 w 1811384"/>
              <a:gd name="connsiteY4" fmla="*/ 1781628 h 3120573"/>
              <a:gd name="connsiteX5" fmla="*/ 1416594 w 1811384"/>
              <a:gd name="connsiteY5" fmla="*/ 1433286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416594 w 1811384"/>
              <a:gd name="connsiteY5" fmla="*/ 1433286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391920 w 1811384"/>
              <a:gd name="connsiteY6" fmla="*/ 1290320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783806 w 1811384"/>
              <a:gd name="connsiteY6" fmla="*/ 822234 h 3120573"/>
              <a:gd name="connsiteX7" fmla="*/ 992090 w 1811384"/>
              <a:gd name="connsiteY7" fmla="*/ 914400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783806 w 1811384"/>
              <a:gd name="connsiteY6" fmla="*/ 822234 h 3120573"/>
              <a:gd name="connsiteX7" fmla="*/ 1242462 w 1811384"/>
              <a:gd name="connsiteY7" fmla="*/ 653142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586759 w 1811384"/>
              <a:gd name="connsiteY8" fmla="*/ 887205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935102 w 1811384"/>
              <a:gd name="connsiteY8" fmla="*/ 669491 h 3120573"/>
              <a:gd name="connsiteX9" fmla="*/ 615023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10072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397001 w 1811384"/>
              <a:gd name="connsiteY4" fmla="*/ 1781628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426028 w 1811384"/>
              <a:gd name="connsiteY3" fmla="*/ 1966687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28057 w 1811384"/>
              <a:gd name="connsiteY3" fmla="*/ 17816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072606 w 1811384"/>
              <a:gd name="connsiteY0" fmla="*/ 3120573 h 3120573"/>
              <a:gd name="connsiteX1" fmla="*/ 1811384 w 1811384"/>
              <a:gd name="connsiteY1" fmla="*/ 2536373 h 3120573"/>
              <a:gd name="connsiteX2" fmla="*/ 1582057 w 1811384"/>
              <a:gd name="connsiteY2" fmla="*/ 2123440 h 3120573"/>
              <a:gd name="connsiteX3" fmla="*/ 1338943 w 1811384"/>
              <a:gd name="connsiteY3" fmla="*/ 1857829 h 3120573"/>
              <a:gd name="connsiteX4" fmla="*/ 1516744 w 1811384"/>
              <a:gd name="connsiteY4" fmla="*/ 1607457 h 3120573"/>
              <a:gd name="connsiteX5" fmla="*/ 1677851 w 1811384"/>
              <a:gd name="connsiteY5" fmla="*/ 1226458 h 3120573"/>
              <a:gd name="connsiteX6" fmla="*/ 1587863 w 1811384"/>
              <a:gd name="connsiteY6" fmla="*/ 854891 h 3120573"/>
              <a:gd name="connsiteX7" fmla="*/ 1242462 w 1811384"/>
              <a:gd name="connsiteY7" fmla="*/ 653142 h 3120573"/>
              <a:gd name="connsiteX8" fmla="*/ 935102 w 1811384"/>
              <a:gd name="connsiteY8" fmla="*/ 669491 h 3120573"/>
              <a:gd name="connsiteX9" fmla="*/ 930708 w 1811384"/>
              <a:gd name="connsiteY9" fmla="*/ 305 h 3120573"/>
              <a:gd name="connsiteX10" fmla="*/ 0 w 1811384"/>
              <a:gd name="connsiteY10" fmla="*/ 0 h 3120573"/>
              <a:gd name="connsiteX0" fmla="*/ 1301206 w 1811384"/>
              <a:gd name="connsiteY0" fmla="*/ 3077030 h 3077030"/>
              <a:gd name="connsiteX1" fmla="*/ 1811384 w 1811384"/>
              <a:gd name="connsiteY1" fmla="*/ 2536373 h 3077030"/>
              <a:gd name="connsiteX2" fmla="*/ 1582057 w 1811384"/>
              <a:gd name="connsiteY2" fmla="*/ 2123440 h 3077030"/>
              <a:gd name="connsiteX3" fmla="*/ 1338943 w 1811384"/>
              <a:gd name="connsiteY3" fmla="*/ 1857829 h 3077030"/>
              <a:gd name="connsiteX4" fmla="*/ 1516744 w 1811384"/>
              <a:gd name="connsiteY4" fmla="*/ 1607457 h 3077030"/>
              <a:gd name="connsiteX5" fmla="*/ 1677851 w 1811384"/>
              <a:gd name="connsiteY5" fmla="*/ 1226458 h 3077030"/>
              <a:gd name="connsiteX6" fmla="*/ 1587863 w 1811384"/>
              <a:gd name="connsiteY6" fmla="*/ 854891 h 3077030"/>
              <a:gd name="connsiteX7" fmla="*/ 1242462 w 1811384"/>
              <a:gd name="connsiteY7" fmla="*/ 653142 h 3077030"/>
              <a:gd name="connsiteX8" fmla="*/ 935102 w 1811384"/>
              <a:gd name="connsiteY8" fmla="*/ 669491 h 3077030"/>
              <a:gd name="connsiteX9" fmla="*/ 930708 w 1811384"/>
              <a:gd name="connsiteY9" fmla="*/ 305 h 3077030"/>
              <a:gd name="connsiteX10" fmla="*/ 0 w 1811384"/>
              <a:gd name="connsiteY10"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516744 w 1811384"/>
              <a:gd name="connsiteY3" fmla="*/ 1607457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516744 w 1811384"/>
              <a:gd name="connsiteY3" fmla="*/ 1607457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677851 w 1811384"/>
              <a:gd name="connsiteY4" fmla="*/ 1226458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743165 w 1811384"/>
              <a:gd name="connsiteY4" fmla="*/ 1237343 h 3077030"/>
              <a:gd name="connsiteX5" fmla="*/ 1587863 w 1811384"/>
              <a:gd name="connsiteY5" fmla="*/ 854891 h 3077030"/>
              <a:gd name="connsiteX6" fmla="*/ 1242462 w 1811384"/>
              <a:gd name="connsiteY6" fmla="*/ 653142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680030 w 1811384"/>
              <a:gd name="connsiteY3" fmla="*/ 1563914 h 3077030"/>
              <a:gd name="connsiteX4" fmla="*/ 1743165 w 1811384"/>
              <a:gd name="connsiteY4" fmla="*/ 1237343 h 3077030"/>
              <a:gd name="connsiteX5" fmla="*/ 1587863 w 1811384"/>
              <a:gd name="connsiteY5" fmla="*/ 854891 h 3077030"/>
              <a:gd name="connsiteX6" fmla="*/ 1253348 w 1811384"/>
              <a:gd name="connsiteY6" fmla="*/ 674914 h 3077030"/>
              <a:gd name="connsiteX7" fmla="*/ 935102 w 1811384"/>
              <a:gd name="connsiteY7" fmla="*/ 669491 h 3077030"/>
              <a:gd name="connsiteX8" fmla="*/ 930708 w 1811384"/>
              <a:gd name="connsiteY8" fmla="*/ 305 h 3077030"/>
              <a:gd name="connsiteX9" fmla="*/ 0 w 1811384"/>
              <a:gd name="connsiteY9" fmla="*/ 0 h 3077030"/>
              <a:gd name="connsiteX0" fmla="*/ 1301206 w 1811384"/>
              <a:gd name="connsiteY0" fmla="*/ 3077030 h 3077030"/>
              <a:gd name="connsiteX1" fmla="*/ 1811384 w 1811384"/>
              <a:gd name="connsiteY1" fmla="*/ 2536373 h 3077030"/>
              <a:gd name="connsiteX2" fmla="*/ 1582057 w 1811384"/>
              <a:gd name="connsiteY2" fmla="*/ 2123440 h 3077030"/>
              <a:gd name="connsiteX3" fmla="*/ 1745344 w 1811384"/>
              <a:gd name="connsiteY3" fmla="*/ 1618343 h 3077030"/>
              <a:gd name="connsiteX4" fmla="*/ 1743165 w 1811384"/>
              <a:gd name="connsiteY4" fmla="*/ 1237343 h 3077030"/>
              <a:gd name="connsiteX5" fmla="*/ 1587863 w 1811384"/>
              <a:gd name="connsiteY5" fmla="*/ 854891 h 3077030"/>
              <a:gd name="connsiteX6" fmla="*/ 1253348 w 1811384"/>
              <a:gd name="connsiteY6" fmla="*/ 674914 h 3077030"/>
              <a:gd name="connsiteX7" fmla="*/ 935102 w 1811384"/>
              <a:gd name="connsiteY7" fmla="*/ 669491 h 3077030"/>
              <a:gd name="connsiteX8" fmla="*/ 930708 w 1811384"/>
              <a:gd name="connsiteY8" fmla="*/ 305 h 3077030"/>
              <a:gd name="connsiteX9" fmla="*/ 0 w 1811384"/>
              <a:gd name="connsiteY9" fmla="*/ 0 h 3077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11384" h="3077030">
                <a:moveTo>
                  <a:pt x="1301206" y="3077030"/>
                </a:moveTo>
                <a:lnTo>
                  <a:pt x="1811384" y="2536373"/>
                </a:lnTo>
                <a:lnTo>
                  <a:pt x="1582057" y="2123440"/>
                </a:lnTo>
                <a:cubicBezTo>
                  <a:pt x="1554722" y="2142792"/>
                  <a:pt x="1729378" y="1767840"/>
                  <a:pt x="1745344" y="1618343"/>
                </a:cubicBezTo>
                <a:cubicBezTo>
                  <a:pt x="1744618" y="1505858"/>
                  <a:pt x="1743891" y="1349828"/>
                  <a:pt x="1743165" y="1237343"/>
                </a:cubicBezTo>
                <a:lnTo>
                  <a:pt x="1587863" y="854891"/>
                </a:lnTo>
                <a:lnTo>
                  <a:pt x="1253348" y="674914"/>
                </a:lnTo>
                <a:lnTo>
                  <a:pt x="935102" y="669491"/>
                </a:lnTo>
                <a:cubicBezTo>
                  <a:pt x="933637" y="446429"/>
                  <a:pt x="932173" y="223367"/>
                  <a:pt x="930708" y="305"/>
                </a:cubicBezTo>
                <a:lnTo>
                  <a:pt x="0" y="0"/>
                </a:lnTo>
              </a:path>
            </a:pathLst>
          </a:custGeom>
          <a:noFill/>
          <a:ln w="508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5-Point Star 60">
            <a:extLst>
              <a:ext uri="{FF2B5EF4-FFF2-40B4-BE49-F238E27FC236}">
                <a16:creationId xmlns:a16="http://schemas.microsoft.com/office/drawing/2014/main" id="{C73A5269-B898-D940-984E-4C5D83EE0BE1}"/>
              </a:ext>
            </a:extLst>
          </p:cNvPr>
          <p:cNvSpPr/>
          <p:nvPr/>
        </p:nvSpPr>
        <p:spPr>
          <a:xfrm>
            <a:off x="1912047" y="1400097"/>
            <a:ext cx="467797" cy="343550"/>
          </a:xfrm>
          <a:prstGeom prst="star5">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262639" y="4471071"/>
            <a:ext cx="3064752" cy="6644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Rectangle 47"/>
          <p:cNvSpPr/>
          <p:nvPr/>
        </p:nvSpPr>
        <p:spPr>
          <a:xfrm>
            <a:off x="213598" y="5489942"/>
            <a:ext cx="1627114" cy="10741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48">
            <a:extLst>
              <a:ext uri="{FF2B5EF4-FFF2-40B4-BE49-F238E27FC236}">
                <a16:creationId xmlns:a16="http://schemas.microsoft.com/office/drawing/2014/main" id="{E7285E97-57B7-4C45-B6AD-F0F0829A97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34472" y="5957114"/>
            <a:ext cx="416817" cy="444876"/>
          </a:xfrm>
          <a:prstGeom prst="rect">
            <a:avLst/>
          </a:prstGeom>
          <a:solidFill>
            <a:schemeClr val="bg1"/>
          </a:solidFill>
        </p:spPr>
      </p:pic>
      <p:sp>
        <p:nvSpPr>
          <p:cNvPr id="50" name="TextBox 49"/>
          <p:cNvSpPr txBox="1"/>
          <p:nvPr/>
        </p:nvSpPr>
        <p:spPr>
          <a:xfrm>
            <a:off x="736340" y="6233987"/>
            <a:ext cx="689612" cy="338554"/>
          </a:xfrm>
          <a:prstGeom prst="rect">
            <a:avLst/>
          </a:prstGeom>
          <a:noFill/>
        </p:spPr>
        <p:txBody>
          <a:bodyPr wrap="none" rtlCol="0">
            <a:spAutoFit/>
          </a:bodyPr>
          <a:lstStyle/>
          <a:p>
            <a:r>
              <a:rPr lang="en-US" sz="1600" dirty="0" err="1"/>
              <a:t>Yb</a:t>
            </a:r>
            <a:r>
              <a:rPr lang="en-US" sz="1600" dirty="0"/>
              <a:t> lab</a:t>
            </a:r>
          </a:p>
        </p:txBody>
      </p:sp>
      <p:sp>
        <p:nvSpPr>
          <p:cNvPr id="51" name="Double Bracket 50"/>
          <p:cNvSpPr/>
          <p:nvPr/>
        </p:nvSpPr>
        <p:spPr>
          <a:xfrm>
            <a:off x="353831" y="6046563"/>
            <a:ext cx="412533" cy="257423"/>
          </a:xfrm>
          <a:prstGeom prst="bracketPair">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TextBox 51"/>
          <p:cNvSpPr txBox="1"/>
          <p:nvPr/>
        </p:nvSpPr>
        <p:spPr>
          <a:xfrm>
            <a:off x="288937" y="5614314"/>
            <a:ext cx="535724" cy="307777"/>
          </a:xfrm>
          <a:prstGeom prst="rect">
            <a:avLst/>
          </a:prstGeom>
          <a:solidFill>
            <a:schemeClr val="tx1"/>
          </a:solidFill>
        </p:spPr>
        <p:txBody>
          <a:bodyPr wrap="none" rtlCol="0">
            <a:spAutoFit/>
          </a:bodyPr>
          <a:lstStyle/>
          <a:p>
            <a:pPr algn="ctr"/>
            <a:r>
              <a:rPr lang="en-US" sz="1400">
                <a:solidFill>
                  <a:schemeClr val="bg1"/>
                </a:solidFill>
              </a:rPr>
              <a:t>laser</a:t>
            </a:r>
          </a:p>
        </p:txBody>
      </p:sp>
      <p:cxnSp>
        <p:nvCxnSpPr>
          <p:cNvPr id="53" name="Elbow Connector 52"/>
          <p:cNvCxnSpPr>
            <a:stCxn id="52" idx="3"/>
            <a:endCxn id="49" idx="1"/>
          </p:cNvCxnSpPr>
          <p:nvPr/>
        </p:nvCxnSpPr>
        <p:spPr>
          <a:xfrm>
            <a:off x="824661" y="5768203"/>
            <a:ext cx="509811" cy="411349"/>
          </a:xfrm>
          <a:prstGeom prst="bentConnector3">
            <a:avLst>
              <a:gd name="adj1" fmla="val 50000"/>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Elbow Connector 53"/>
          <p:cNvCxnSpPr>
            <a:stCxn id="49" idx="1"/>
            <a:endCxn id="51" idx="3"/>
          </p:cNvCxnSpPr>
          <p:nvPr/>
        </p:nvCxnSpPr>
        <p:spPr>
          <a:xfrm rot="10800000">
            <a:off x="766364" y="6175276"/>
            <a:ext cx="568108" cy="4277"/>
          </a:xfrm>
          <a:prstGeom prst="bentConnector3">
            <a:avLst>
              <a:gd name="adj1" fmla="val 50000"/>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1927724" y="5487510"/>
            <a:ext cx="1723718" cy="10766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Picture 55">
            <a:extLst>
              <a:ext uri="{FF2B5EF4-FFF2-40B4-BE49-F238E27FC236}">
                <a16:creationId xmlns:a16="http://schemas.microsoft.com/office/drawing/2014/main" id="{E7285E97-57B7-4C45-B6AD-F0F0829A977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26903" y="6013328"/>
            <a:ext cx="435961" cy="465309"/>
          </a:xfrm>
          <a:prstGeom prst="rect">
            <a:avLst/>
          </a:prstGeom>
          <a:solidFill>
            <a:schemeClr val="bg1"/>
          </a:solidFill>
        </p:spPr>
      </p:pic>
      <p:sp>
        <p:nvSpPr>
          <p:cNvPr id="58" name="TextBox 57"/>
          <p:cNvSpPr txBox="1"/>
          <p:nvPr/>
        </p:nvSpPr>
        <p:spPr>
          <a:xfrm>
            <a:off x="2469154" y="6276371"/>
            <a:ext cx="715260" cy="338554"/>
          </a:xfrm>
          <a:prstGeom prst="rect">
            <a:avLst/>
          </a:prstGeom>
          <a:noFill/>
        </p:spPr>
        <p:txBody>
          <a:bodyPr wrap="none" rtlCol="0">
            <a:spAutoFit/>
          </a:bodyPr>
          <a:lstStyle/>
          <a:p>
            <a:r>
              <a:rPr lang="en-US" sz="1600" dirty="0"/>
              <a:t>Al</a:t>
            </a:r>
            <a:r>
              <a:rPr lang="en-US" sz="1600" baseline="30000" dirty="0"/>
              <a:t>+</a:t>
            </a:r>
            <a:r>
              <a:rPr lang="en-US" sz="1600" dirty="0"/>
              <a:t> lab</a:t>
            </a:r>
          </a:p>
        </p:txBody>
      </p:sp>
      <p:sp>
        <p:nvSpPr>
          <p:cNvPr id="60" name="Double Bracket 59"/>
          <p:cNvSpPr/>
          <p:nvPr/>
        </p:nvSpPr>
        <p:spPr>
          <a:xfrm>
            <a:off x="2063315" y="6089957"/>
            <a:ext cx="393760" cy="292172"/>
          </a:xfrm>
          <a:prstGeom prst="bracketPair">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TextBox 83"/>
          <p:cNvSpPr txBox="1"/>
          <p:nvPr/>
        </p:nvSpPr>
        <p:spPr>
          <a:xfrm>
            <a:off x="2016239" y="5665114"/>
            <a:ext cx="535724" cy="307777"/>
          </a:xfrm>
          <a:prstGeom prst="rect">
            <a:avLst/>
          </a:prstGeom>
          <a:solidFill>
            <a:schemeClr val="tx1"/>
          </a:solidFill>
        </p:spPr>
        <p:txBody>
          <a:bodyPr wrap="none" rtlCol="0">
            <a:spAutoFit/>
          </a:bodyPr>
          <a:lstStyle/>
          <a:p>
            <a:pPr algn="ctr"/>
            <a:r>
              <a:rPr lang="en-US" sz="1400">
                <a:solidFill>
                  <a:schemeClr val="bg1"/>
                </a:solidFill>
              </a:rPr>
              <a:t>laser</a:t>
            </a:r>
          </a:p>
        </p:txBody>
      </p:sp>
      <p:cxnSp>
        <p:nvCxnSpPr>
          <p:cNvPr id="85" name="Elbow Connector 84"/>
          <p:cNvCxnSpPr>
            <a:stCxn id="84" idx="3"/>
          </p:cNvCxnSpPr>
          <p:nvPr/>
        </p:nvCxnSpPr>
        <p:spPr>
          <a:xfrm>
            <a:off x="2551963" y="5819003"/>
            <a:ext cx="542666" cy="419708"/>
          </a:xfrm>
          <a:prstGeom prst="bentConnector3">
            <a:avLst>
              <a:gd name="adj1" fmla="val 50000"/>
            </a:avLst>
          </a:prstGeom>
          <a:ln w="28575">
            <a:solidFill>
              <a:srgbClr val="2314ED"/>
            </a:solidFill>
            <a:tailEnd type="triangle"/>
          </a:ln>
        </p:spPr>
        <p:style>
          <a:lnRef idx="1">
            <a:schemeClr val="accent1"/>
          </a:lnRef>
          <a:fillRef idx="0">
            <a:schemeClr val="accent1"/>
          </a:fillRef>
          <a:effectRef idx="0">
            <a:schemeClr val="accent1"/>
          </a:effectRef>
          <a:fontRef idx="minor">
            <a:schemeClr val="tx1"/>
          </a:fontRef>
        </p:style>
      </p:cxnSp>
      <p:cxnSp>
        <p:nvCxnSpPr>
          <p:cNvPr id="86" name="Elbow Connector 85"/>
          <p:cNvCxnSpPr>
            <a:endCxn id="60" idx="3"/>
          </p:cNvCxnSpPr>
          <p:nvPr/>
        </p:nvCxnSpPr>
        <p:spPr>
          <a:xfrm rot="10800000" flipV="1">
            <a:off x="2457075" y="6236043"/>
            <a:ext cx="612154" cy="0"/>
          </a:xfrm>
          <a:prstGeom prst="bentConnector3">
            <a:avLst>
              <a:gd name="adj1" fmla="val 50000"/>
            </a:avLst>
          </a:prstGeom>
          <a:ln w="28575">
            <a:solidFill>
              <a:srgbClr val="2314ED"/>
            </a:solidFill>
            <a:tailEnd type="triangle"/>
          </a:ln>
        </p:spPr>
        <p:style>
          <a:lnRef idx="1">
            <a:schemeClr val="accent1"/>
          </a:lnRef>
          <a:fillRef idx="0">
            <a:schemeClr val="accent1"/>
          </a:fillRef>
          <a:effectRef idx="0">
            <a:schemeClr val="accent1"/>
          </a:effectRef>
          <a:fontRef idx="minor">
            <a:schemeClr val="tx1"/>
          </a:fontRef>
        </p:style>
      </p:cxnSp>
      <p:grpSp>
        <p:nvGrpSpPr>
          <p:cNvPr id="97" name="Group 96"/>
          <p:cNvGrpSpPr/>
          <p:nvPr/>
        </p:nvGrpSpPr>
        <p:grpSpPr>
          <a:xfrm>
            <a:off x="294913" y="4629145"/>
            <a:ext cx="1453457" cy="424884"/>
            <a:chOff x="6711597" y="4267530"/>
            <a:chExt cx="1453457" cy="541324"/>
          </a:xfrm>
        </p:grpSpPr>
        <p:grpSp>
          <p:nvGrpSpPr>
            <p:cNvPr id="98" name="Group 54">
              <a:extLst>
                <a:ext uri="{FF2B5EF4-FFF2-40B4-BE49-F238E27FC236}">
                  <a16:creationId xmlns:a16="http://schemas.microsoft.com/office/drawing/2014/main" id="{3BE092CF-6DA6-404C-9AE0-7C275CB6957C}"/>
                </a:ext>
              </a:extLst>
            </p:cNvPr>
            <p:cNvGrpSpPr>
              <a:grpSpLocks/>
            </p:cNvGrpSpPr>
            <p:nvPr/>
          </p:nvGrpSpPr>
          <p:grpSpPr bwMode="auto">
            <a:xfrm>
              <a:off x="6711597" y="4267530"/>
              <a:ext cx="1453457" cy="541324"/>
              <a:chOff x="1585" y="2103"/>
              <a:chExt cx="1968" cy="496"/>
            </a:xfrm>
          </p:grpSpPr>
          <p:sp>
            <p:nvSpPr>
              <p:cNvPr id="100" name="Freeform 2">
                <a:extLst>
                  <a:ext uri="{FF2B5EF4-FFF2-40B4-BE49-F238E27FC236}">
                    <a16:creationId xmlns:a16="http://schemas.microsoft.com/office/drawing/2014/main" id="{8D98D71E-1031-2244-9DA3-8F48F2C62285}"/>
                  </a:ext>
                </a:extLst>
              </p:cNvPr>
              <p:cNvSpPr>
                <a:spLocks/>
              </p:cNvSpPr>
              <p:nvPr/>
            </p:nvSpPr>
            <p:spPr bwMode="auto">
              <a:xfrm>
                <a:off x="1585" y="2108"/>
                <a:ext cx="1968" cy="486"/>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n w="19050">
                <a:solidFill>
                  <a:schemeClr val="bg1"/>
                </a:solidFill>
              </a:ln>
              <a:extLst>
                <a:ext uri="{91240B29-F687-4f45-9708-019B960494DF}">
                  <a14:hiddenLine xmlns:a14="http://schemas.microsoft.com/office/drawing/2010/main" xmlns="" w="76200" cap="flat" cmpd="sng">
                    <a:solidFill>
                      <a:schemeClr val="tx1"/>
                    </a:solidFill>
                    <a:round/>
                    <a:headEnd type="none" w="med" len="med"/>
                    <a:tailEnd type="none" w="med" len="med"/>
                  </a14:hiddenLine>
                </a:ext>
              </a:extLst>
            </p:spPr>
            <p:txBody>
              <a:bodyPr lIns="0" tIns="0" rIns="0" bIns="0"/>
              <a:lstStyle/>
              <a:p>
                <a:endParaRPr lang="en-US"/>
              </a:p>
            </p:txBody>
          </p:sp>
          <p:sp>
            <p:nvSpPr>
              <p:cNvPr id="102" name="Line 3">
                <a:extLst>
                  <a:ext uri="{FF2B5EF4-FFF2-40B4-BE49-F238E27FC236}">
                    <a16:creationId xmlns:a16="http://schemas.microsoft.com/office/drawing/2014/main" id="{915CD45A-010C-2141-9EDD-0FDDBBBE7444}"/>
                  </a:ext>
                </a:extLst>
              </p:cNvPr>
              <p:cNvSpPr>
                <a:spLocks noChangeShapeType="1"/>
              </p:cNvSpPr>
              <p:nvPr/>
            </p:nvSpPr>
            <p:spPr bwMode="auto">
              <a:xfrm flipH="1">
                <a:off x="3544"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3" name="Line 4">
                <a:extLst>
                  <a:ext uri="{FF2B5EF4-FFF2-40B4-BE49-F238E27FC236}">
                    <a16:creationId xmlns:a16="http://schemas.microsoft.com/office/drawing/2014/main" id="{072D79D6-DBE6-0A45-B169-E2F9384BF906}"/>
                  </a:ext>
                </a:extLst>
              </p:cNvPr>
              <p:cNvSpPr>
                <a:spLocks noChangeShapeType="1"/>
              </p:cNvSpPr>
              <p:nvPr/>
            </p:nvSpPr>
            <p:spPr bwMode="auto">
              <a:xfrm flipH="1">
                <a:off x="3442"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4" name="Line 5">
                <a:extLst>
                  <a:ext uri="{FF2B5EF4-FFF2-40B4-BE49-F238E27FC236}">
                    <a16:creationId xmlns:a16="http://schemas.microsoft.com/office/drawing/2014/main" id="{2667C4EF-96EF-3340-B48D-0085B2EFB1B7}"/>
                  </a:ext>
                </a:extLst>
              </p:cNvPr>
              <p:cNvSpPr>
                <a:spLocks noChangeShapeType="1"/>
              </p:cNvSpPr>
              <p:nvPr/>
            </p:nvSpPr>
            <p:spPr bwMode="auto">
              <a:xfrm flipH="1">
                <a:off x="3342"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5" name="Line 6">
                <a:extLst>
                  <a:ext uri="{FF2B5EF4-FFF2-40B4-BE49-F238E27FC236}">
                    <a16:creationId xmlns:a16="http://schemas.microsoft.com/office/drawing/2014/main" id="{FD03609B-0EE2-5843-AE10-85E5A183CA5C}"/>
                  </a:ext>
                </a:extLst>
              </p:cNvPr>
              <p:cNvSpPr>
                <a:spLocks noChangeShapeType="1"/>
              </p:cNvSpPr>
              <p:nvPr/>
            </p:nvSpPr>
            <p:spPr bwMode="auto">
              <a:xfrm flipH="1">
                <a:off x="3239"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6" name="Line 7">
                <a:extLst>
                  <a:ext uri="{FF2B5EF4-FFF2-40B4-BE49-F238E27FC236}">
                    <a16:creationId xmlns:a16="http://schemas.microsoft.com/office/drawing/2014/main" id="{7B4B0470-B466-0A4D-A065-40FE74124160}"/>
                  </a:ext>
                </a:extLst>
              </p:cNvPr>
              <p:cNvSpPr>
                <a:spLocks noChangeShapeType="1"/>
              </p:cNvSpPr>
              <p:nvPr/>
            </p:nvSpPr>
            <p:spPr bwMode="auto">
              <a:xfrm flipH="1">
                <a:off x="3138"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7" name="Line 8">
                <a:extLst>
                  <a:ext uri="{FF2B5EF4-FFF2-40B4-BE49-F238E27FC236}">
                    <a16:creationId xmlns:a16="http://schemas.microsoft.com/office/drawing/2014/main" id="{890C9703-AF09-3141-BB9B-9632AED2786D}"/>
                  </a:ext>
                </a:extLst>
              </p:cNvPr>
              <p:cNvSpPr>
                <a:spLocks noChangeShapeType="1"/>
              </p:cNvSpPr>
              <p:nvPr/>
            </p:nvSpPr>
            <p:spPr bwMode="auto">
              <a:xfrm flipH="1">
                <a:off x="3036"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8" name="Line 9">
                <a:extLst>
                  <a:ext uri="{FF2B5EF4-FFF2-40B4-BE49-F238E27FC236}">
                    <a16:creationId xmlns:a16="http://schemas.microsoft.com/office/drawing/2014/main" id="{543840E9-91FD-304B-8A6D-36EB929B1246}"/>
                  </a:ext>
                </a:extLst>
              </p:cNvPr>
              <p:cNvSpPr>
                <a:spLocks noChangeShapeType="1"/>
              </p:cNvSpPr>
              <p:nvPr/>
            </p:nvSpPr>
            <p:spPr bwMode="auto">
              <a:xfrm flipH="1">
                <a:off x="2935"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09" name="Line 10">
                <a:extLst>
                  <a:ext uri="{FF2B5EF4-FFF2-40B4-BE49-F238E27FC236}">
                    <a16:creationId xmlns:a16="http://schemas.microsoft.com/office/drawing/2014/main" id="{A036449E-6C36-BE4D-9EBA-93B87CBED374}"/>
                  </a:ext>
                </a:extLst>
              </p:cNvPr>
              <p:cNvSpPr>
                <a:spLocks noChangeShapeType="1"/>
              </p:cNvSpPr>
              <p:nvPr/>
            </p:nvSpPr>
            <p:spPr bwMode="auto">
              <a:xfrm flipH="1">
                <a:off x="2833"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0" name="Line 11">
                <a:extLst>
                  <a:ext uri="{FF2B5EF4-FFF2-40B4-BE49-F238E27FC236}">
                    <a16:creationId xmlns:a16="http://schemas.microsoft.com/office/drawing/2014/main" id="{83275C8D-A8F8-EC42-9F00-754AB4F4D94B}"/>
                  </a:ext>
                </a:extLst>
              </p:cNvPr>
              <p:cNvSpPr>
                <a:spLocks noChangeShapeType="1"/>
              </p:cNvSpPr>
              <p:nvPr/>
            </p:nvSpPr>
            <p:spPr bwMode="auto">
              <a:xfrm flipH="1">
                <a:off x="2732"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1" name="Line 12">
                <a:extLst>
                  <a:ext uri="{FF2B5EF4-FFF2-40B4-BE49-F238E27FC236}">
                    <a16:creationId xmlns:a16="http://schemas.microsoft.com/office/drawing/2014/main" id="{FD0C4309-75A7-8D41-AFFE-117F57054DBB}"/>
                  </a:ext>
                </a:extLst>
              </p:cNvPr>
              <p:cNvSpPr>
                <a:spLocks noChangeShapeType="1"/>
              </p:cNvSpPr>
              <p:nvPr/>
            </p:nvSpPr>
            <p:spPr bwMode="auto">
              <a:xfrm flipH="1">
                <a:off x="2630"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2" name="Line 13">
                <a:extLst>
                  <a:ext uri="{FF2B5EF4-FFF2-40B4-BE49-F238E27FC236}">
                    <a16:creationId xmlns:a16="http://schemas.microsoft.com/office/drawing/2014/main" id="{740E6373-A425-D646-8B99-DBA717BC4B66}"/>
                  </a:ext>
                </a:extLst>
              </p:cNvPr>
              <p:cNvSpPr>
                <a:spLocks noChangeShapeType="1"/>
              </p:cNvSpPr>
              <p:nvPr/>
            </p:nvSpPr>
            <p:spPr bwMode="auto">
              <a:xfrm flipH="1">
                <a:off x="2529"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3" name="Line 14">
                <a:extLst>
                  <a:ext uri="{FF2B5EF4-FFF2-40B4-BE49-F238E27FC236}">
                    <a16:creationId xmlns:a16="http://schemas.microsoft.com/office/drawing/2014/main" id="{E311DADF-70ED-964A-810E-C5197F20857D}"/>
                  </a:ext>
                </a:extLst>
              </p:cNvPr>
              <p:cNvSpPr>
                <a:spLocks noChangeShapeType="1"/>
              </p:cNvSpPr>
              <p:nvPr/>
            </p:nvSpPr>
            <p:spPr bwMode="auto">
              <a:xfrm flipH="1">
                <a:off x="2427"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4" name="Line 15">
                <a:extLst>
                  <a:ext uri="{FF2B5EF4-FFF2-40B4-BE49-F238E27FC236}">
                    <a16:creationId xmlns:a16="http://schemas.microsoft.com/office/drawing/2014/main" id="{B1F512EB-9414-B342-A7BE-51DEB6B360EE}"/>
                  </a:ext>
                </a:extLst>
              </p:cNvPr>
              <p:cNvSpPr>
                <a:spLocks noChangeShapeType="1"/>
              </p:cNvSpPr>
              <p:nvPr/>
            </p:nvSpPr>
            <p:spPr bwMode="auto">
              <a:xfrm flipH="1">
                <a:off x="2326"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5" name="Line 16">
                <a:extLst>
                  <a:ext uri="{FF2B5EF4-FFF2-40B4-BE49-F238E27FC236}">
                    <a16:creationId xmlns:a16="http://schemas.microsoft.com/office/drawing/2014/main" id="{AE530FF6-6B2F-B740-856F-B9D769987EB9}"/>
                  </a:ext>
                </a:extLst>
              </p:cNvPr>
              <p:cNvSpPr>
                <a:spLocks noChangeShapeType="1"/>
              </p:cNvSpPr>
              <p:nvPr/>
            </p:nvSpPr>
            <p:spPr bwMode="auto">
              <a:xfrm flipH="1">
                <a:off x="2225"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6" name="Line 17">
                <a:extLst>
                  <a:ext uri="{FF2B5EF4-FFF2-40B4-BE49-F238E27FC236}">
                    <a16:creationId xmlns:a16="http://schemas.microsoft.com/office/drawing/2014/main" id="{EEDFA700-BA9A-5942-9788-2035FCBB4FCA}"/>
                  </a:ext>
                </a:extLst>
              </p:cNvPr>
              <p:cNvSpPr>
                <a:spLocks noChangeShapeType="1"/>
              </p:cNvSpPr>
              <p:nvPr/>
            </p:nvSpPr>
            <p:spPr bwMode="auto">
              <a:xfrm flipH="1">
                <a:off x="2123"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7" name="Line 18">
                <a:extLst>
                  <a:ext uri="{FF2B5EF4-FFF2-40B4-BE49-F238E27FC236}">
                    <a16:creationId xmlns:a16="http://schemas.microsoft.com/office/drawing/2014/main" id="{6C793D44-D7FD-BC42-99EA-71DDF37707E8}"/>
                  </a:ext>
                </a:extLst>
              </p:cNvPr>
              <p:cNvSpPr>
                <a:spLocks noChangeShapeType="1"/>
              </p:cNvSpPr>
              <p:nvPr/>
            </p:nvSpPr>
            <p:spPr bwMode="auto">
              <a:xfrm flipH="1">
                <a:off x="2021"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8" name="Line 19">
                <a:extLst>
                  <a:ext uri="{FF2B5EF4-FFF2-40B4-BE49-F238E27FC236}">
                    <a16:creationId xmlns:a16="http://schemas.microsoft.com/office/drawing/2014/main" id="{47850104-822A-C54F-9472-A602F96384C2}"/>
                  </a:ext>
                </a:extLst>
              </p:cNvPr>
              <p:cNvSpPr>
                <a:spLocks noChangeShapeType="1"/>
              </p:cNvSpPr>
              <p:nvPr/>
            </p:nvSpPr>
            <p:spPr bwMode="auto">
              <a:xfrm flipH="1">
                <a:off x="1920"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19" name="Line 20">
                <a:extLst>
                  <a:ext uri="{FF2B5EF4-FFF2-40B4-BE49-F238E27FC236}">
                    <a16:creationId xmlns:a16="http://schemas.microsoft.com/office/drawing/2014/main" id="{DB4D87A1-D130-4C43-8054-09769574C9EF}"/>
                  </a:ext>
                </a:extLst>
              </p:cNvPr>
              <p:cNvSpPr>
                <a:spLocks noChangeShapeType="1"/>
              </p:cNvSpPr>
              <p:nvPr/>
            </p:nvSpPr>
            <p:spPr bwMode="auto">
              <a:xfrm flipH="1">
                <a:off x="1818"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20" name="Line 21">
                <a:extLst>
                  <a:ext uri="{FF2B5EF4-FFF2-40B4-BE49-F238E27FC236}">
                    <a16:creationId xmlns:a16="http://schemas.microsoft.com/office/drawing/2014/main" id="{19DD85BD-711F-154B-8D2E-4B0C25D0C3F0}"/>
                  </a:ext>
                </a:extLst>
              </p:cNvPr>
              <p:cNvSpPr>
                <a:spLocks noChangeShapeType="1"/>
              </p:cNvSpPr>
              <p:nvPr/>
            </p:nvSpPr>
            <p:spPr bwMode="auto">
              <a:xfrm flipH="1">
                <a:off x="1717"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21" name="Line 22">
                <a:extLst>
                  <a:ext uri="{FF2B5EF4-FFF2-40B4-BE49-F238E27FC236}">
                    <a16:creationId xmlns:a16="http://schemas.microsoft.com/office/drawing/2014/main" id="{7F1F3153-5DBB-9546-BEF9-3ACC61356105}"/>
                  </a:ext>
                </a:extLst>
              </p:cNvPr>
              <p:cNvSpPr>
                <a:spLocks noChangeShapeType="1"/>
              </p:cNvSpPr>
              <p:nvPr/>
            </p:nvSpPr>
            <p:spPr bwMode="auto">
              <a:xfrm flipH="1">
                <a:off x="1616"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grpSp>
        <p:sp>
          <p:nvSpPr>
            <p:cNvPr id="99" name="TextBox 98">
              <a:extLst>
                <a:ext uri="{FF2B5EF4-FFF2-40B4-BE49-F238E27FC236}">
                  <a16:creationId xmlns:a16="http://schemas.microsoft.com/office/drawing/2014/main" id="{7B0B9687-9C25-3847-9148-46834EAA68FA}"/>
                </a:ext>
              </a:extLst>
            </p:cNvPr>
            <p:cNvSpPr txBox="1"/>
            <p:nvPr/>
          </p:nvSpPr>
          <p:spPr>
            <a:xfrm>
              <a:off x="7069485" y="4503817"/>
              <a:ext cx="707768" cy="276999"/>
            </a:xfrm>
            <a:prstGeom prst="rect">
              <a:avLst/>
            </a:prstGeom>
            <a:solidFill>
              <a:srgbClr val="FFFFFF">
                <a:alpha val="75294"/>
              </a:srgbClr>
            </a:solidFill>
          </p:spPr>
          <p:txBody>
            <a:bodyPr wrap="square" rtlCol="0">
              <a:spAutoFit/>
            </a:bodyPr>
            <a:lstStyle/>
            <a:p>
              <a:pPr algn="ctr"/>
              <a:r>
                <a:rPr lang="en-US" sz="1200"/>
                <a:t>Er</a:t>
              </a:r>
              <a:r>
                <a:rPr lang="en-US" sz="1200" dirty="0"/>
                <a:t> comb</a:t>
              </a:r>
            </a:p>
          </p:txBody>
        </p:sp>
      </p:grpSp>
      <p:grpSp>
        <p:nvGrpSpPr>
          <p:cNvPr id="122" name="Group 121"/>
          <p:cNvGrpSpPr/>
          <p:nvPr/>
        </p:nvGrpSpPr>
        <p:grpSpPr>
          <a:xfrm>
            <a:off x="1825413" y="4598969"/>
            <a:ext cx="1453457" cy="457031"/>
            <a:chOff x="6711597" y="4267530"/>
            <a:chExt cx="1453457" cy="541324"/>
          </a:xfrm>
        </p:grpSpPr>
        <p:grpSp>
          <p:nvGrpSpPr>
            <p:cNvPr id="123" name="Group 54">
              <a:extLst>
                <a:ext uri="{FF2B5EF4-FFF2-40B4-BE49-F238E27FC236}">
                  <a16:creationId xmlns:a16="http://schemas.microsoft.com/office/drawing/2014/main" id="{3BE092CF-6DA6-404C-9AE0-7C275CB6957C}"/>
                </a:ext>
              </a:extLst>
            </p:cNvPr>
            <p:cNvGrpSpPr>
              <a:grpSpLocks/>
            </p:cNvGrpSpPr>
            <p:nvPr/>
          </p:nvGrpSpPr>
          <p:grpSpPr bwMode="auto">
            <a:xfrm>
              <a:off x="6711597" y="4267530"/>
              <a:ext cx="1453457" cy="541324"/>
              <a:chOff x="1585" y="2103"/>
              <a:chExt cx="1968" cy="496"/>
            </a:xfrm>
          </p:grpSpPr>
          <p:sp>
            <p:nvSpPr>
              <p:cNvPr id="125" name="Freeform 2">
                <a:extLst>
                  <a:ext uri="{FF2B5EF4-FFF2-40B4-BE49-F238E27FC236}">
                    <a16:creationId xmlns:a16="http://schemas.microsoft.com/office/drawing/2014/main" id="{8D98D71E-1031-2244-9DA3-8F48F2C62285}"/>
                  </a:ext>
                </a:extLst>
              </p:cNvPr>
              <p:cNvSpPr>
                <a:spLocks/>
              </p:cNvSpPr>
              <p:nvPr/>
            </p:nvSpPr>
            <p:spPr bwMode="auto">
              <a:xfrm>
                <a:off x="1585" y="2108"/>
                <a:ext cx="1968" cy="486"/>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n w="19050">
                <a:solidFill>
                  <a:schemeClr val="bg1"/>
                </a:solidFill>
              </a:ln>
              <a:extLst>
                <a:ext uri="{91240B29-F687-4f45-9708-019B960494DF}">
                  <a14:hiddenLine xmlns:a14="http://schemas.microsoft.com/office/drawing/2010/main" xmlns="" w="76200" cap="flat" cmpd="sng">
                    <a:solidFill>
                      <a:schemeClr val="tx1"/>
                    </a:solidFill>
                    <a:round/>
                    <a:headEnd type="none" w="med" len="med"/>
                    <a:tailEnd type="none" w="med" len="med"/>
                  </a14:hiddenLine>
                </a:ext>
              </a:extLst>
            </p:spPr>
            <p:txBody>
              <a:bodyPr lIns="0" tIns="0" rIns="0" bIns="0"/>
              <a:lstStyle/>
              <a:p>
                <a:endParaRPr lang="en-US"/>
              </a:p>
            </p:txBody>
          </p:sp>
          <p:sp>
            <p:nvSpPr>
              <p:cNvPr id="126" name="Line 3">
                <a:extLst>
                  <a:ext uri="{FF2B5EF4-FFF2-40B4-BE49-F238E27FC236}">
                    <a16:creationId xmlns:a16="http://schemas.microsoft.com/office/drawing/2014/main" id="{915CD45A-010C-2141-9EDD-0FDDBBBE7444}"/>
                  </a:ext>
                </a:extLst>
              </p:cNvPr>
              <p:cNvSpPr>
                <a:spLocks noChangeShapeType="1"/>
              </p:cNvSpPr>
              <p:nvPr/>
            </p:nvSpPr>
            <p:spPr bwMode="auto">
              <a:xfrm flipH="1">
                <a:off x="3544"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27" name="Line 4">
                <a:extLst>
                  <a:ext uri="{FF2B5EF4-FFF2-40B4-BE49-F238E27FC236}">
                    <a16:creationId xmlns:a16="http://schemas.microsoft.com/office/drawing/2014/main" id="{072D79D6-DBE6-0A45-B169-E2F9384BF906}"/>
                  </a:ext>
                </a:extLst>
              </p:cNvPr>
              <p:cNvSpPr>
                <a:spLocks noChangeShapeType="1"/>
              </p:cNvSpPr>
              <p:nvPr/>
            </p:nvSpPr>
            <p:spPr bwMode="auto">
              <a:xfrm flipH="1">
                <a:off x="3442"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28" name="Line 5">
                <a:extLst>
                  <a:ext uri="{FF2B5EF4-FFF2-40B4-BE49-F238E27FC236}">
                    <a16:creationId xmlns:a16="http://schemas.microsoft.com/office/drawing/2014/main" id="{2667C4EF-96EF-3340-B48D-0085B2EFB1B7}"/>
                  </a:ext>
                </a:extLst>
              </p:cNvPr>
              <p:cNvSpPr>
                <a:spLocks noChangeShapeType="1"/>
              </p:cNvSpPr>
              <p:nvPr/>
            </p:nvSpPr>
            <p:spPr bwMode="auto">
              <a:xfrm flipH="1">
                <a:off x="3342"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29" name="Line 6">
                <a:extLst>
                  <a:ext uri="{FF2B5EF4-FFF2-40B4-BE49-F238E27FC236}">
                    <a16:creationId xmlns:a16="http://schemas.microsoft.com/office/drawing/2014/main" id="{FD03609B-0EE2-5843-AE10-85E5A183CA5C}"/>
                  </a:ext>
                </a:extLst>
              </p:cNvPr>
              <p:cNvSpPr>
                <a:spLocks noChangeShapeType="1"/>
              </p:cNvSpPr>
              <p:nvPr/>
            </p:nvSpPr>
            <p:spPr bwMode="auto">
              <a:xfrm flipH="1">
                <a:off x="3239"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0" name="Line 7">
                <a:extLst>
                  <a:ext uri="{FF2B5EF4-FFF2-40B4-BE49-F238E27FC236}">
                    <a16:creationId xmlns:a16="http://schemas.microsoft.com/office/drawing/2014/main" id="{7B4B0470-B466-0A4D-A065-40FE74124160}"/>
                  </a:ext>
                </a:extLst>
              </p:cNvPr>
              <p:cNvSpPr>
                <a:spLocks noChangeShapeType="1"/>
              </p:cNvSpPr>
              <p:nvPr/>
            </p:nvSpPr>
            <p:spPr bwMode="auto">
              <a:xfrm flipH="1">
                <a:off x="3138"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1" name="Line 8">
                <a:extLst>
                  <a:ext uri="{FF2B5EF4-FFF2-40B4-BE49-F238E27FC236}">
                    <a16:creationId xmlns:a16="http://schemas.microsoft.com/office/drawing/2014/main" id="{890C9703-AF09-3141-BB9B-9632AED2786D}"/>
                  </a:ext>
                </a:extLst>
              </p:cNvPr>
              <p:cNvSpPr>
                <a:spLocks noChangeShapeType="1"/>
              </p:cNvSpPr>
              <p:nvPr/>
            </p:nvSpPr>
            <p:spPr bwMode="auto">
              <a:xfrm flipH="1">
                <a:off x="3036"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2" name="Line 9">
                <a:extLst>
                  <a:ext uri="{FF2B5EF4-FFF2-40B4-BE49-F238E27FC236}">
                    <a16:creationId xmlns:a16="http://schemas.microsoft.com/office/drawing/2014/main" id="{543840E9-91FD-304B-8A6D-36EB929B1246}"/>
                  </a:ext>
                </a:extLst>
              </p:cNvPr>
              <p:cNvSpPr>
                <a:spLocks noChangeShapeType="1"/>
              </p:cNvSpPr>
              <p:nvPr/>
            </p:nvSpPr>
            <p:spPr bwMode="auto">
              <a:xfrm flipH="1">
                <a:off x="2935"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3" name="Line 10">
                <a:extLst>
                  <a:ext uri="{FF2B5EF4-FFF2-40B4-BE49-F238E27FC236}">
                    <a16:creationId xmlns:a16="http://schemas.microsoft.com/office/drawing/2014/main" id="{A036449E-6C36-BE4D-9EBA-93B87CBED374}"/>
                  </a:ext>
                </a:extLst>
              </p:cNvPr>
              <p:cNvSpPr>
                <a:spLocks noChangeShapeType="1"/>
              </p:cNvSpPr>
              <p:nvPr/>
            </p:nvSpPr>
            <p:spPr bwMode="auto">
              <a:xfrm flipH="1">
                <a:off x="2833"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4" name="Line 11">
                <a:extLst>
                  <a:ext uri="{FF2B5EF4-FFF2-40B4-BE49-F238E27FC236}">
                    <a16:creationId xmlns:a16="http://schemas.microsoft.com/office/drawing/2014/main" id="{83275C8D-A8F8-EC42-9F00-754AB4F4D94B}"/>
                  </a:ext>
                </a:extLst>
              </p:cNvPr>
              <p:cNvSpPr>
                <a:spLocks noChangeShapeType="1"/>
              </p:cNvSpPr>
              <p:nvPr/>
            </p:nvSpPr>
            <p:spPr bwMode="auto">
              <a:xfrm flipH="1">
                <a:off x="2732"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5" name="Line 12">
                <a:extLst>
                  <a:ext uri="{FF2B5EF4-FFF2-40B4-BE49-F238E27FC236}">
                    <a16:creationId xmlns:a16="http://schemas.microsoft.com/office/drawing/2014/main" id="{FD0C4309-75A7-8D41-AFFE-117F57054DBB}"/>
                  </a:ext>
                </a:extLst>
              </p:cNvPr>
              <p:cNvSpPr>
                <a:spLocks noChangeShapeType="1"/>
              </p:cNvSpPr>
              <p:nvPr/>
            </p:nvSpPr>
            <p:spPr bwMode="auto">
              <a:xfrm flipH="1">
                <a:off x="2630"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6" name="Line 13">
                <a:extLst>
                  <a:ext uri="{FF2B5EF4-FFF2-40B4-BE49-F238E27FC236}">
                    <a16:creationId xmlns:a16="http://schemas.microsoft.com/office/drawing/2014/main" id="{740E6373-A425-D646-8B99-DBA717BC4B66}"/>
                  </a:ext>
                </a:extLst>
              </p:cNvPr>
              <p:cNvSpPr>
                <a:spLocks noChangeShapeType="1"/>
              </p:cNvSpPr>
              <p:nvPr/>
            </p:nvSpPr>
            <p:spPr bwMode="auto">
              <a:xfrm flipH="1">
                <a:off x="2529"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7" name="Line 14">
                <a:extLst>
                  <a:ext uri="{FF2B5EF4-FFF2-40B4-BE49-F238E27FC236}">
                    <a16:creationId xmlns:a16="http://schemas.microsoft.com/office/drawing/2014/main" id="{E311DADF-70ED-964A-810E-C5197F20857D}"/>
                  </a:ext>
                </a:extLst>
              </p:cNvPr>
              <p:cNvSpPr>
                <a:spLocks noChangeShapeType="1"/>
              </p:cNvSpPr>
              <p:nvPr/>
            </p:nvSpPr>
            <p:spPr bwMode="auto">
              <a:xfrm flipH="1">
                <a:off x="2427"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8" name="Line 15">
                <a:extLst>
                  <a:ext uri="{FF2B5EF4-FFF2-40B4-BE49-F238E27FC236}">
                    <a16:creationId xmlns:a16="http://schemas.microsoft.com/office/drawing/2014/main" id="{B1F512EB-9414-B342-A7BE-51DEB6B360EE}"/>
                  </a:ext>
                </a:extLst>
              </p:cNvPr>
              <p:cNvSpPr>
                <a:spLocks noChangeShapeType="1"/>
              </p:cNvSpPr>
              <p:nvPr/>
            </p:nvSpPr>
            <p:spPr bwMode="auto">
              <a:xfrm flipH="1">
                <a:off x="2326"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39" name="Line 16">
                <a:extLst>
                  <a:ext uri="{FF2B5EF4-FFF2-40B4-BE49-F238E27FC236}">
                    <a16:creationId xmlns:a16="http://schemas.microsoft.com/office/drawing/2014/main" id="{AE530FF6-6B2F-B740-856F-B9D769987EB9}"/>
                  </a:ext>
                </a:extLst>
              </p:cNvPr>
              <p:cNvSpPr>
                <a:spLocks noChangeShapeType="1"/>
              </p:cNvSpPr>
              <p:nvPr/>
            </p:nvSpPr>
            <p:spPr bwMode="auto">
              <a:xfrm flipH="1">
                <a:off x="2225"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40" name="Line 17">
                <a:extLst>
                  <a:ext uri="{FF2B5EF4-FFF2-40B4-BE49-F238E27FC236}">
                    <a16:creationId xmlns:a16="http://schemas.microsoft.com/office/drawing/2014/main" id="{EEDFA700-BA9A-5942-9788-2035FCBB4FCA}"/>
                  </a:ext>
                </a:extLst>
              </p:cNvPr>
              <p:cNvSpPr>
                <a:spLocks noChangeShapeType="1"/>
              </p:cNvSpPr>
              <p:nvPr/>
            </p:nvSpPr>
            <p:spPr bwMode="auto">
              <a:xfrm flipH="1">
                <a:off x="2123"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41" name="Line 18">
                <a:extLst>
                  <a:ext uri="{FF2B5EF4-FFF2-40B4-BE49-F238E27FC236}">
                    <a16:creationId xmlns:a16="http://schemas.microsoft.com/office/drawing/2014/main" id="{6C793D44-D7FD-BC42-99EA-71DDF37707E8}"/>
                  </a:ext>
                </a:extLst>
              </p:cNvPr>
              <p:cNvSpPr>
                <a:spLocks noChangeShapeType="1"/>
              </p:cNvSpPr>
              <p:nvPr/>
            </p:nvSpPr>
            <p:spPr bwMode="auto">
              <a:xfrm flipH="1">
                <a:off x="2021"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42" name="Line 19">
                <a:extLst>
                  <a:ext uri="{FF2B5EF4-FFF2-40B4-BE49-F238E27FC236}">
                    <a16:creationId xmlns:a16="http://schemas.microsoft.com/office/drawing/2014/main" id="{47850104-822A-C54F-9472-A602F96384C2}"/>
                  </a:ext>
                </a:extLst>
              </p:cNvPr>
              <p:cNvSpPr>
                <a:spLocks noChangeShapeType="1"/>
              </p:cNvSpPr>
              <p:nvPr/>
            </p:nvSpPr>
            <p:spPr bwMode="auto">
              <a:xfrm flipH="1">
                <a:off x="1920"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43" name="Line 20">
                <a:extLst>
                  <a:ext uri="{FF2B5EF4-FFF2-40B4-BE49-F238E27FC236}">
                    <a16:creationId xmlns:a16="http://schemas.microsoft.com/office/drawing/2014/main" id="{DB4D87A1-D130-4C43-8054-09769574C9EF}"/>
                  </a:ext>
                </a:extLst>
              </p:cNvPr>
              <p:cNvSpPr>
                <a:spLocks noChangeShapeType="1"/>
              </p:cNvSpPr>
              <p:nvPr/>
            </p:nvSpPr>
            <p:spPr bwMode="auto">
              <a:xfrm flipH="1">
                <a:off x="1818"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44" name="Line 21">
                <a:extLst>
                  <a:ext uri="{FF2B5EF4-FFF2-40B4-BE49-F238E27FC236}">
                    <a16:creationId xmlns:a16="http://schemas.microsoft.com/office/drawing/2014/main" id="{19DD85BD-711F-154B-8D2E-4B0C25D0C3F0}"/>
                  </a:ext>
                </a:extLst>
              </p:cNvPr>
              <p:cNvSpPr>
                <a:spLocks noChangeShapeType="1"/>
              </p:cNvSpPr>
              <p:nvPr/>
            </p:nvSpPr>
            <p:spPr bwMode="auto">
              <a:xfrm flipH="1">
                <a:off x="1717"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45" name="Line 22">
                <a:extLst>
                  <a:ext uri="{FF2B5EF4-FFF2-40B4-BE49-F238E27FC236}">
                    <a16:creationId xmlns:a16="http://schemas.microsoft.com/office/drawing/2014/main" id="{7F1F3153-5DBB-9546-BEF9-3ACC61356105}"/>
                  </a:ext>
                </a:extLst>
              </p:cNvPr>
              <p:cNvSpPr>
                <a:spLocks noChangeShapeType="1"/>
              </p:cNvSpPr>
              <p:nvPr/>
            </p:nvSpPr>
            <p:spPr bwMode="auto">
              <a:xfrm flipH="1">
                <a:off x="1616"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grpSp>
        <p:sp>
          <p:nvSpPr>
            <p:cNvPr id="124" name="TextBox 123">
              <a:extLst>
                <a:ext uri="{FF2B5EF4-FFF2-40B4-BE49-F238E27FC236}">
                  <a16:creationId xmlns:a16="http://schemas.microsoft.com/office/drawing/2014/main" id="{7B0B9687-9C25-3847-9148-46834EAA68FA}"/>
                </a:ext>
              </a:extLst>
            </p:cNvPr>
            <p:cNvSpPr txBox="1"/>
            <p:nvPr/>
          </p:nvSpPr>
          <p:spPr>
            <a:xfrm>
              <a:off x="7058726" y="4503817"/>
              <a:ext cx="759043" cy="276999"/>
            </a:xfrm>
            <a:prstGeom prst="rect">
              <a:avLst/>
            </a:prstGeom>
            <a:solidFill>
              <a:srgbClr val="FFFFFF">
                <a:alpha val="75294"/>
              </a:srgbClr>
            </a:solidFill>
          </p:spPr>
          <p:txBody>
            <a:bodyPr wrap="square" rtlCol="0">
              <a:spAutoFit/>
            </a:bodyPr>
            <a:lstStyle/>
            <a:p>
              <a:pPr algn="ctr"/>
              <a:r>
                <a:rPr lang="en-US" sz="1200"/>
                <a:t>TiS</a:t>
              </a:r>
              <a:r>
                <a:rPr lang="en-US" sz="1200" dirty="0"/>
                <a:t> comb</a:t>
              </a:r>
            </a:p>
          </p:txBody>
        </p:sp>
      </p:grpSp>
      <p:cxnSp>
        <p:nvCxnSpPr>
          <p:cNvPr id="150" name="Curved Connector 149"/>
          <p:cNvCxnSpPr>
            <a:stCxn id="84" idx="3"/>
            <a:endCxn id="162" idx="3"/>
          </p:cNvCxnSpPr>
          <p:nvPr/>
        </p:nvCxnSpPr>
        <p:spPr>
          <a:xfrm flipV="1">
            <a:off x="2551963" y="5023560"/>
            <a:ext cx="448377" cy="795443"/>
          </a:xfrm>
          <a:prstGeom prst="curvedConnector2">
            <a:avLst/>
          </a:prstGeom>
          <a:ln w="28575">
            <a:solidFill>
              <a:srgbClr val="2314ED"/>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Curved Connector 150"/>
          <p:cNvCxnSpPr>
            <a:stCxn id="84" idx="3"/>
            <a:endCxn id="152" idx="5"/>
          </p:cNvCxnSpPr>
          <p:nvPr/>
        </p:nvCxnSpPr>
        <p:spPr>
          <a:xfrm flipH="1" flipV="1">
            <a:off x="1505675" y="5060817"/>
            <a:ext cx="1046288" cy="758186"/>
          </a:xfrm>
          <a:prstGeom prst="curvedConnector4">
            <a:avLst>
              <a:gd name="adj1" fmla="val -21849"/>
              <a:gd name="adj2" fmla="val 58728"/>
            </a:avLst>
          </a:prstGeom>
          <a:ln w="28575">
            <a:solidFill>
              <a:srgbClr val="2314ED"/>
            </a:solidFill>
            <a:tailEnd type="triangle"/>
          </a:ln>
        </p:spPr>
        <p:style>
          <a:lnRef idx="1">
            <a:schemeClr val="accent1"/>
          </a:lnRef>
          <a:fillRef idx="0">
            <a:schemeClr val="accent1"/>
          </a:fillRef>
          <a:effectRef idx="0">
            <a:schemeClr val="accent1"/>
          </a:effectRef>
          <a:fontRef idx="minor">
            <a:schemeClr val="tx1"/>
          </a:fontRef>
        </p:style>
      </p:cxnSp>
      <p:sp>
        <p:nvSpPr>
          <p:cNvPr id="152" name="Oval 151"/>
          <p:cNvSpPr/>
          <p:nvPr/>
        </p:nvSpPr>
        <p:spPr>
          <a:xfrm>
            <a:off x="1407536" y="4935269"/>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3" name="Curved Connector 152"/>
          <p:cNvCxnSpPr>
            <a:stCxn id="154" idx="4"/>
            <a:endCxn id="155" idx="4"/>
          </p:cNvCxnSpPr>
          <p:nvPr/>
        </p:nvCxnSpPr>
        <p:spPr>
          <a:xfrm rot="16200000" flipH="1">
            <a:off x="1602574" y="4305931"/>
            <a:ext cx="9779" cy="1529520"/>
          </a:xfrm>
          <a:prstGeom prst="curvedConnector3">
            <a:avLst>
              <a:gd name="adj1" fmla="val 2437662"/>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54" name="Oval 153"/>
          <p:cNvSpPr/>
          <p:nvPr/>
        </p:nvSpPr>
        <p:spPr>
          <a:xfrm>
            <a:off x="785214" y="4918713"/>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p:cNvSpPr/>
          <p:nvPr/>
        </p:nvSpPr>
        <p:spPr>
          <a:xfrm>
            <a:off x="2314734" y="4928492"/>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6" name="Curved Connector 155"/>
          <p:cNvCxnSpPr>
            <a:stCxn id="344" idx="6"/>
            <a:endCxn id="154" idx="4"/>
          </p:cNvCxnSpPr>
          <p:nvPr/>
        </p:nvCxnSpPr>
        <p:spPr>
          <a:xfrm flipH="1" flipV="1">
            <a:off x="842703" y="5065802"/>
            <a:ext cx="6982" cy="699816"/>
          </a:xfrm>
          <a:prstGeom prst="curvedConnector4">
            <a:avLst>
              <a:gd name="adj1" fmla="val -3274133"/>
              <a:gd name="adj2" fmla="val 55255"/>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57" name="Oval 156"/>
          <p:cNvSpPr/>
          <p:nvPr/>
        </p:nvSpPr>
        <p:spPr>
          <a:xfrm>
            <a:off x="816440" y="4646484"/>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8" name="Curved Connector 157"/>
          <p:cNvCxnSpPr>
            <a:stCxn id="159" idx="4"/>
            <a:endCxn id="160" idx="4"/>
          </p:cNvCxnSpPr>
          <p:nvPr/>
        </p:nvCxnSpPr>
        <p:spPr>
          <a:xfrm rot="5400000" flipH="1" flipV="1">
            <a:off x="1293350" y="4328047"/>
            <a:ext cx="19362" cy="1453468"/>
          </a:xfrm>
          <a:prstGeom prst="curvedConnector3">
            <a:avLst>
              <a:gd name="adj1" fmla="val -1180663"/>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9" name="Oval 158"/>
          <p:cNvSpPr/>
          <p:nvPr/>
        </p:nvSpPr>
        <p:spPr>
          <a:xfrm>
            <a:off x="518808" y="4917373"/>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p:cNvSpPr/>
          <p:nvPr/>
        </p:nvSpPr>
        <p:spPr>
          <a:xfrm>
            <a:off x="1972276" y="4898011"/>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161"/>
          <p:cNvSpPr/>
          <p:nvPr/>
        </p:nvSpPr>
        <p:spPr>
          <a:xfrm>
            <a:off x="2983502" y="4898012"/>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5-Point Star 163">
            <a:extLst>
              <a:ext uri="{FF2B5EF4-FFF2-40B4-BE49-F238E27FC236}">
                <a16:creationId xmlns:a16="http://schemas.microsoft.com/office/drawing/2014/main" id="{C73A5269-B898-D940-984E-4C5D83EE0BE1}"/>
              </a:ext>
            </a:extLst>
          </p:cNvPr>
          <p:cNvSpPr/>
          <p:nvPr/>
        </p:nvSpPr>
        <p:spPr>
          <a:xfrm>
            <a:off x="3211879" y="3687326"/>
            <a:ext cx="467797" cy="343550"/>
          </a:xfrm>
          <a:prstGeom prst="star5">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164"/>
          <p:cNvSpPr/>
          <p:nvPr/>
        </p:nvSpPr>
        <p:spPr>
          <a:xfrm>
            <a:off x="3125144" y="4921320"/>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60AF267B-EB93-2D41-AA72-88C9BAC2B013}"/>
              </a:ext>
            </a:extLst>
          </p:cNvPr>
          <p:cNvSpPr txBox="1"/>
          <p:nvPr/>
        </p:nvSpPr>
        <p:spPr>
          <a:xfrm>
            <a:off x="18414" y="1314966"/>
            <a:ext cx="559769" cy="369332"/>
          </a:xfrm>
          <a:prstGeom prst="rect">
            <a:avLst/>
          </a:prstGeom>
          <a:noFill/>
        </p:spPr>
        <p:txBody>
          <a:bodyPr wrap="none" rtlCol="0">
            <a:spAutoFit/>
          </a:bodyPr>
          <a:lstStyle/>
          <a:p>
            <a:r>
              <a:rPr lang="en-US" b="1" dirty="0"/>
              <a:t>JILA</a:t>
            </a:r>
          </a:p>
        </p:txBody>
      </p:sp>
      <p:cxnSp>
        <p:nvCxnSpPr>
          <p:cNvPr id="190" name="Curved Connector 189"/>
          <p:cNvCxnSpPr>
            <a:stCxn id="160" idx="7"/>
            <a:endCxn id="164" idx="2"/>
          </p:cNvCxnSpPr>
          <p:nvPr/>
        </p:nvCxnSpPr>
        <p:spPr>
          <a:xfrm rot="5400000" flipH="1" flipV="1">
            <a:off x="2241480" y="3859811"/>
            <a:ext cx="888677" cy="1230806"/>
          </a:xfrm>
          <a:prstGeom prst="curvedConnector3">
            <a:avLst>
              <a:gd name="adj1" fmla="val 50000"/>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63" name="Oval 162"/>
          <p:cNvSpPr/>
          <p:nvPr/>
        </p:nvSpPr>
        <p:spPr>
          <a:xfrm>
            <a:off x="3957994" y="4813329"/>
            <a:ext cx="142741" cy="14037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Oval 238"/>
          <p:cNvSpPr/>
          <p:nvPr/>
        </p:nvSpPr>
        <p:spPr>
          <a:xfrm>
            <a:off x="1537721" y="736002"/>
            <a:ext cx="109395" cy="16953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1" name="Picture 290">
            <a:extLst>
              <a:ext uri="{FF2B5EF4-FFF2-40B4-BE49-F238E27FC236}">
                <a16:creationId xmlns:a16="http://schemas.microsoft.com/office/drawing/2014/main" id="{E7285E97-57B7-4C45-B6AD-F0F0829A97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21677" y="5538311"/>
            <a:ext cx="416817" cy="444876"/>
          </a:xfrm>
          <a:prstGeom prst="rect">
            <a:avLst/>
          </a:prstGeom>
          <a:solidFill>
            <a:schemeClr val="bg1"/>
          </a:solidFill>
        </p:spPr>
      </p:pic>
      <p:pic>
        <p:nvPicPr>
          <p:cNvPr id="292" name="Picture 291">
            <a:extLst>
              <a:ext uri="{FF2B5EF4-FFF2-40B4-BE49-F238E27FC236}">
                <a16:creationId xmlns:a16="http://schemas.microsoft.com/office/drawing/2014/main" id="{E7285E97-57B7-4C45-B6AD-F0F0829A977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01319" y="5581640"/>
            <a:ext cx="435961" cy="465309"/>
          </a:xfrm>
          <a:prstGeom prst="rect">
            <a:avLst/>
          </a:prstGeom>
          <a:solidFill>
            <a:schemeClr val="bg1"/>
          </a:solidFill>
        </p:spPr>
      </p:pic>
      <p:cxnSp>
        <p:nvCxnSpPr>
          <p:cNvPr id="293" name="Elbow Connector 292"/>
          <p:cNvCxnSpPr>
            <a:stCxn id="292" idx="1"/>
            <a:endCxn id="84" idx="3"/>
          </p:cNvCxnSpPr>
          <p:nvPr/>
        </p:nvCxnSpPr>
        <p:spPr>
          <a:xfrm rot="10800000" flipV="1">
            <a:off x="2551963" y="5814295"/>
            <a:ext cx="549356" cy="4708"/>
          </a:xfrm>
          <a:prstGeom prst="bentConnector3">
            <a:avLst>
              <a:gd name="adj1" fmla="val 50000"/>
            </a:avLst>
          </a:prstGeom>
          <a:ln w="28575">
            <a:solidFill>
              <a:srgbClr val="2314ED"/>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1" name="Elbow Connector 300"/>
          <p:cNvCxnSpPr>
            <a:stCxn id="291" idx="1"/>
            <a:endCxn id="52" idx="3"/>
          </p:cNvCxnSpPr>
          <p:nvPr/>
        </p:nvCxnSpPr>
        <p:spPr>
          <a:xfrm rot="10800000" flipV="1">
            <a:off x="824661" y="5760749"/>
            <a:ext cx="497016" cy="7454"/>
          </a:xfrm>
          <a:prstGeom prst="bentConnector3">
            <a:avLst>
              <a:gd name="adj1" fmla="val 50000"/>
            </a:avLst>
          </a:prstGeom>
          <a:ln w="28575">
            <a:solidFill>
              <a:schemeClr val="accent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38" name="Group 337"/>
          <p:cNvGrpSpPr/>
          <p:nvPr/>
        </p:nvGrpSpPr>
        <p:grpSpPr>
          <a:xfrm>
            <a:off x="89695" y="1531320"/>
            <a:ext cx="1822352" cy="1948815"/>
            <a:chOff x="99424" y="1429755"/>
            <a:chExt cx="1822352" cy="1948815"/>
          </a:xfrm>
        </p:grpSpPr>
        <p:sp>
          <p:nvSpPr>
            <p:cNvPr id="166" name="Rectangle 165"/>
            <p:cNvSpPr/>
            <p:nvPr/>
          </p:nvSpPr>
          <p:spPr>
            <a:xfrm>
              <a:off x="99424" y="1816728"/>
              <a:ext cx="1744034" cy="15618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pic>
          <p:nvPicPr>
            <p:cNvPr id="167" name="Picture 166">
              <a:extLst>
                <a:ext uri="{FF2B5EF4-FFF2-40B4-BE49-F238E27FC236}">
                  <a16:creationId xmlns:a16="http://schemas.microsoft.com/office/drawing/2014/main" id="{E7285E97-57B7-4C45-B6AD-F0F0829A977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68873" y="2334062"/>
              <a:ext cx="385958" cy="415477"/>
            </a:xfrm>
            <a:prstGeom prst="rect">
              <a:avLst/>
            </a:prstGeom>
            <a:solidFill>
              <a:schemeClr val="bg1"/>
            </a:solidFill>
          </p:spPr>
        </p:pic>
        <p:sp>
          <p:nvSpPr>
            <p:cNvPr id="168" name="TextBox 167"/>
            <p:cNvSpPr txBox="1"/>
            <p:nvPr/>
          </p:nvSpPr>
          <p:spPr>
            <a:xfrm>
              <a:off x="1203946" y="1848328"/>
              <a:ext cx="663964" cy="338554"/>
            </a:xfrm>
            <a:prstGeom prst="rect">
              <a:avLst/>
            </a:prstGeom>
            <a:noFill/>
          </p:spPr>
          <p:txBody>
            <a:bodyPr wrap="none" rtlCol="0">
              <a:spAutoFit/>
            </a:bodyPr>
            <a:lstStyle/>
            <a:p>
              <a:r>
                <a:rPr lang="en-US" sz="1600" b="1" dirty="0" err="1"/>
                <a:t>Sr</a:t>
              </a:r>
              <a:r>
                <a:rPr lang="en-US" sz="1600" b="1" dirty="0"/>
                <a:t> lab</a:t>
              </a:r>
            </a:p>
          </p:txBody>
        </p:sp>
        <p:cxnSp>
          <p:nvCxnSpPr>
            <p:cNvPr id="169" name="Elbow Connector 168"/>
            <p:cNvCxnSpPr>
              <a:stCxn id="171" idx="2"/>
              <a:endCxn id="170" idx="0"/>
            </p:cNvCxnSpPr>
            <p:nvPr/>
          </p:nvCxnSpPr>
          <p:spPr>
            <a:xfrm rot="16200000" flipH="1">
              <a:off x="348485" y="2282074"/>
              <a:ext cx="169897" cy="3834"/>
            </a:xfrm>
            <a:prstGeom prst="bent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1" name="TextBox 170"/>
            <p:cNvSpPr txBox="1"/>
            <p:nvPr/>
          </p:nvSpPr>
          <p:spPr>
            <a:xfrm>
              <a:off x="163654" y="1891266"/>
              <a:ext cx="535724" cy="307777"/>
            </a:xfrm>
            <a:prstGeom prst="rect">
              <a:avLst/>
            </a:prstGeom>
            <a:solidFill>
              <a:schemeClr val="tx1"/>
            </a:solidFill>
          </p:spPr>
          <p:txBody>
            <a:bodyPr wrap="none" rtlCol="0">
              <a:spAutoFit/>
            </a:bodyPr>
            <a:lstStyle/>
            <a:p>
              <a:pPr algn="ctr"/>
              <a:r>
                <a:rPr lang="en-US" sz="1400">
                  <a:solidFill>
                    <a:schemeClr val="bg1"/>
                  </a:solidFill>
                </a:rPr>
                <a:t>laser</a:t>
              </a:r>
            </a:p>
          </p:txBody>
        </p:sp>
        <p:cxnSp>
          <p:nvCxnSpPr>
            <p:cNvPr id="191" name="Curved Connector 190"/>
            <p:cNvCxnSpPr>
              <a:cxnSpLocks/>
              <a:stCxn id="61" idx="1"/>
              <a:endCxn id="171" idx="3"/>
            </p:cNvCxnSpPr>
            <p:nvPr/>
          </p:nvCxnSpPr>
          <p:spPr>
            <a:xfrm rot="10800000" flipV="1">
              <a:off x="699378" y="1429755"/>
              <a:ext cx="1222398" cy="615400"/>
            </a:xfrm>
            <a:prstGeom prst="curvedConnector3">
              <a:avLst>
                <a:gd name="adj1" fmla="val 50000"/>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44" name="Group 243"/>
            <p:cNvGrpSpPr/>
            <p:nvPr/>
          </p:nvGrpSpPr>
          <p:grpSpPr>
            <a:xfrm>
              <a:off x="230953" y="2799158"/>
              <a:ext cx="1453457" cy="476493"/>
              <a:chOff x="6711597" y="4267530"/>
              <a:chExt cx="1453457" cy="564375"/>
            </a:xfrm>
          </p:grpSpPr>
          <p:grpSp>
            <p:nvGrpSpPr>
              <p:cNvPr id="245" name="Group 54">
                <a:extLst>
                  <a:ext uri="{FF2B5EF4-FFF2-40B4-BE49-F238E27FC236}">
                    <a16:creationId xmlns:a16="http://schemas.microsoft.com/office/drawing/2014/main" id="{3BE092CF-6DA6-404C-9AE0-7C275CB6957C}"/>
                  </a:ext>
                </a:extLst>
              </p:cNvPr>
              <p:cNvGrpSpPr>
                <a:grpSpLocks/>
              </p:cNvGrpSpPr>
              <p:nvPr/>
            </p:nvGrpSpPr>
            <p:grpSpPr bwMode="auto">
              <a:xfrm>
                <a:off x="6711597" y="4267530"/>
                <a:ext cx="1453457" cy="541324"/>
                <a:chOff x="1585" y="2103"/>
                <a:chExt cx="1968" cy="496"/>
              </a:xfrm>
            </p:grpSpPr>
            <p:sp>
              <p:nvSpPr>
                <p:cNvPr id="247" name="Freeform 2">
                  <a:extLst>
                    <a:ext uri="{FF2B5EF4-FFF2-40B4-BE49-F238E27FC236}">
                      <a16:creationId xmlns:a16="http://schemas.microsoft.com/office/drawing/2014/main" id="{8D98D71E-1031-2244-9DA3-8F48F2C62285}"/>
                    </a:ext>
                  </a:extLst>
                </p:cNvPr>
                <p:cNvSpPr>
                  <a:spLocks/>
                </p:cNvSpPr>
                <p:nvPr/>
              </p:nvSpPr>
              <p:spPr bwMode="auto">
                <a:xfrm>
                  <a:off x="1585" y="2108"/>
                  <a:ext cx="1968" cy="486"/>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n w="19050">
                  <a:solidFill>
                    <a:schemeClr val="bg1"/>
                  </a:solidFill>
                </a:ln>
                <a:extLst>
                  <a:ext uri="{91240B29-F687-4f45-9708-019B960494DF}">
                    <a14:hiddenLine xmlns:a14="http://schemas.microsoft.com/office/drawing/2010/main" xmlns="" w="76200" cap="flat" cmpd="sng">
                      <a:solidFill>
                        <a:schemeClr val="tx1"/>
                      </a:solidFill>
                      <a:round/>
                      <a:headEnd type="none" w="med" len="med"/>
                      <a:tailEnd type="none" w="med" len="med"/>
                    </a14:hiddenLine>
                  </a:ext>
                </a:extLst>
              </p:spPr>
              <p:txBody>
                <a:bodyPr lIns="0" tIns="0" rIns="0" bIns="0"/>
                <a:lstStyle/>
                <a:p>
                  <a:endParaRPr lang="en-US"/>
                </a:p>
              </p:txBody>
            </p:sp>
            <p:sp>
              <p:nvSpPr>
                <p:cNvPr id="248" name="Line 3">
                  <a:extLst>
                    <a:ext uri="{FF2B5EF4-FFF2-40B4-BE49-F238E27FC236}">
                      <a16:creationId xmlns:a16="http://schemas.microsoft.com/office/drawing/2014/main" id="{915CD45A-010C-2141-9EDD-0FDDBBBE7444}"/>
                    </a:ext>
                  </a:extLst>
                </p:cNvPr>
                <p:cNvSpPr>
                  <a:spLocks noChangeShapeType="1"/>
                </p:cNvSpPr>
                <p:nvPr/>
              </p:nvSpPr>
              <p:spPr bwMode="auto">
                <a:xfrm flipH="1">
                  <a:off x="3544"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49" name="Line 4">
                  <a:extLst>
                    <a:ext uri="{FF2B5EF4-FFF2-40B4-BE49-F238E27FC236}">
                      <a16:creationId xmlns:a16="http://schemas.microsoft.com/office/drawing/2014/main" id="{072D79D6-DBE6-0A45-B169-E2F9384BF906}"/>
                    </a:ext>
                  </a:extLst>
                </p:cNvPr>
                <p:cNvSpPr>
                  <a:spLocks noChangeShapeType="1"/>
                </p:cNvSpPr>
                <p:nvPr/>
              </p:nvSpPr>
              <p:spPr bwMode="auto">
                <a:xfrm flipH="1">
                  <a:off x="3442"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0" name="Line 5">
                  <a:extLst>
                    <a:ext uri="{FF2B5EF4-FFF2-40B4-BE49-F238E27FC236}">
                      <a16:creationId xmlns:a16="http://schemas.microsoft.com/office/drawing/2014/main" id="{2667C4EF-96EF-3340-B48D-0085B2EFB1B7}"/>
                    </a:ext>
                  </a:extLst>
                </p:cNvPr>
                <p:cNvSpPr>
                  <a:spLocks noChangeShapeType="1"/>
                </p:cNvSpPr>
                <p:nvPr/>
              </p:nvSpPr>
              <p:spPr bwMode="auto">
                <a:xfrm flipH="1">
                  <a:off x="3342"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1" name="Line 6">
                  <a:extLst>
                    <a:ext uri="{FF2B5EF4-FFF2-40B4-BE49-F238E27FC236}">
                      <a16:creationId xmlns:a16="http://schemas.microsoft.com/office/drawing/2014/main" id="{FD03609B-0EE2-5843-AE10-85E5A183CA5C}"/>
                    </a:ext>
                  </a:extLst>
                </p:cNvPr>
                <p:cNvSpPr>
                  <a:spLocks noChangeShapeType="1"/>
                </p:cNvSpPr>
                <p:nvPr/>
              </p:nvSpPr>
              <p:spPr bwMode="auto">
                <a:xfrm flipH="1">
                  <a:off x="3239"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2" name="Line 7">
                  <a:extLst>
                    <a:ext uri="{FF2B5EF4-FFF2-40B4-BE49-F238E27FC236}">
                      <a16:creationId xmlns:a16="http://schemas.microsoft.com/office/drawing/2014/main" id="{7B4B0470-B466-0A4D-A065-40FE74124160}"/>
                    </a:ext>
                  </a:extLst>
                </p:cNvPr>
                <p:cNvSpPr>
                  <a:spLocks noChangeShapeType="1"/>
                </p:cNvSpPr>
                <p:nvPr/>
              </p:nvSpPr>
              <p:spPr bwMode="auto">
                <a:xfrm flipH="1">
                  <a:off x="3138"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3" name="Line 8">
                  <a:extLst>
                    <a:ext uri="{FF2B5EF4-FFF2-40B4-BE49-F238E27FC236}">
                      <a16:creationId xmlns:a16="http://schemas.microsoft.com/office/drawing/2014/main" id="{890C9703-AF09-3141-BB9B-9632AED2786D}"/>
                    </a:ext>
                  </a:extLst>
                </p:cNvPr>
                <p:cNvSpPr>
                  <a:spLocks noChangeShapeType="1"/>
                </p:cNvSpPr>
                <p:nvPr/>
              </p:nvSpPr>
              <p:spPr bwMode="auto">
                <a:xfrm flipH="1">
                  <a:off x="3036"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4" name="Line 9">
                  <a:extLst>
                    <a:ext uri="{FF2B5EF4-FFF2-40B4-BE49-F238E27FC236}">
                      <a16:creationId xmlns:a16="http://schemas.microsoft.com/office/drawing/2014/main" id="{543840E9-91FD-304B-8A6D-36EB929B1246}"/>
                    </a:ext>
                  </a:extLst>
                </p:cNvPr>
                <p:cNvSpPr>
                  <a:spLocks noChangeShapeType="1"/>
                </p:cNvSpPr>
                <p:nvPr/>
              </p:nvSpPr>
              <p:spPr bwMode="auto">
                <a:xfrm flipH="1">
                  <a:off x="2935"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5" name="Line 10">
                  <a:extLst>
                    <a:ext uri="{FF2B5EF4-FFF2-40B4-BE49-F238E27FC236}">
                      <a16:creationId xmlns:a16="http://schemas.microsoft.com/office/drawing/2014/main" id="{A036449E-6C36-BE4D-9EBA-93B87CBED374}"/>
                    </a:ext>
                  </a:extLst>
                </p:cNvPr>
                <p:cNvSpPr>
                  <a:spLocks noChangeShapeType="1"/>
                </p:cNvSpPr>
                <p:nvPr/>
              </p:nvSpPr>
              <p:spPr bwMode="auto">
                <a:xfrm flipH="1">
                  <a:off x="2833"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6" name="Line 11">
                  <a:extLst>
                    <a:ext uri="{FF2B5EF4-FFF2-40B4-BE49-F238E27FC236}">
                      <a16:creationId xmlns:a16="http://schemas.microsoft.com/office/drawing/2014/main" id="{83275C8D-A8F8-EC42-9F00-754AB4F4D94B}"/>
                    </a:ext>
                  </a:extLst>
                </p:cNvPr>
                <p:cNvSpPr>
                  <a:spLocks noChangeShapeType="1"/>
                </p:cNvSpPr>
                <p:nvPr/>
              </p:nvSpPr>
              <p:spPr bwMode="auto">
                <a:xfrm flipH="1">
                  <a:off x="2732"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7" name="Line 12">
                  <a:extLst>
                    <a:ext uri="{FF2B5EF4-FFF2-40B4-BE49-F238E27FC236}">
                      <a16:creationId xmlns:a16="http://schemas.microsoft.com/office/drawing/2014/main" id="{FD0C4309-75A7-8D41-AFFE-117F57054DBB}"/>
                    </a:ext>
                  </a:extLst>
                </p:cNvPr>
                <p:cNvSpPr>
                  <a:spLocks noChangeShapeType="1"/>
                </p:cNvSpPr>
                <p:nvPr/>
              </p:nvSpPr>
              <p:spPr bwMode="auto">
                <a:xfrm flipH="1">
                  <a:off x="2630"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8" name="Line 13">
                  <a:extLst>
                    <a:ext uri="{FF2B5EF4-FFF2-40B4-BE49-F238E27FC236}">
                      <a16:creationId xmlns:a16="http://schemas.microsoft.com/office/drawing/2014/main" id="{740E6373-A425-D646-8B99-DBA717BC4B66}"/>
                    </a:ext>
                  </a:extLst>
                </p:cNvPr>
                <p:cNvSpPr>
                  <a:spLocks noChangeShapeType="1"/>
                </p:cNvSpPr>
                <p:nvPr/>
              </p:nvSpPr>
              <p:spPr bwMode="auto">
                <a:xfrm flipH="1">
                  <a:off x="2529"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59" name="Line 14">
                  <a:extLst>
                    <a:ext uri="{FF2B5EF4-FFF2-40B4-BE49-F238E27FC236}">
                      <a16:creationId xmlns:a16="http://schemas.microsoft.com/office/drawing/2014/main" id="{E311DADF-70ED-964A-810E-C5197F20857D}"/>
                    </a:ext>
                  </a:extLst>
                </p:cNvPr>
                <p:cNvSpPr>
                  <a:spLocks noChangeShapeType="1"/>
                </p:cNvSpPr>
                <p:nvPr/>
              </p:nvSpPr>
              <p:spPr bwMode="auto">
                <a:xfrm flipH="1">
                  <a:off x="2427"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0" name="Line 15">
                  <a:extLst>
                    <a:ext uri="{FF2B5EF4-FFF2-40B4-BE49-F238E27FC236}">
                      <a16:creationId xmlns:a16="http://schemas.microsoft.com/office/drawing/2014/main" id="{B1F512EB-9414-B342-A7BE-51DEB6B360EE}"/>
                    </a:ext>
                  </a:extLst>
                </p:cNvPr>
                <p:cNvSpPr>
                  <a:spLocks noChangeShapeType="1"/>
                </p:cNvSpPr>
                <p:nvPr/>
              </p:nvSpPr>
              <p:spPr bwMode="auto">
                <a:xfrm flipH="1">
                  <a:off x="2326"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1" name="Line 16">
                  <a:extLst>
                    <a:ext uri="{FF2B5EF4-FFF2-40B4-BE49-F238E27FC236}">
                      <a16:creationId xmlns:a16="http://schemas.microsoft.com/office/drawing/2014/main" id="{AE530FF6-6B2F-B740-856F-B9D769987EB9}"/>
                    </a:ext>
                  </a:extLst>
                </p:cNvPr>
                <p:cNvSpPr>
                  <a:spLocks noChangeShapeType="1"/>
                </p:cNvSpPr>
                <p:nvPr/>
              </p:nvSpPr>
              <p:spPr bwMode="auto">
                <a:xfrm flipH="1">
                  <a:off x="2225"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2" name="Line 17">
                  <a:extLst>
                    <a:ext uri="{FF2B5EF4-FFF2-40B4-BE49-F238E27FC236}">
                      <a16:creationId xmlns:a16="http://schemas.microsoft.com/office/drawing/2014/main" id="{EEDFA700-BA9A-5942-9788-2035FCBB4FCA}"/>
                    </a:ext>
                  </a:extLst>
                </p:cNvPr>
                <p:cNvSpPr>
                  <a:spLocks noChangeShapeType="1"/>
                </p:cNvSpPr>
                <p:nvPr/>
              </p:nvSpPr>
              <p:spPr bwMode="auto">
                <a:xfrm flipH="1">
                  <a:off x="2123" y="2103"/>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3" name="Line 18">
                  <a:extLst>
                    <a:ext uri="{FF2B5EF4-FFF2-40B4-BE49-F238E27FC236}">
                      <a16:creationId xmlns:a16="http://schemas.microsoft.com/office/drawing/2014/main" id="{6C793D44-D7FD-BC42-99EA-71DDF37707E8}"/>
                    </a:ext>
                  </a:extLst>
                </p:cNvPr>
                <p:cNvSpPr>
                  <a:spLocks noChangeShapeType="1"/>
                </p:cNvSpPr>
                <p:nvPr/>
              </p:nvSpPr>
              <p:spPr bwMode="auto">
                <a:xfrm flipH="1">
                  <a:off x="2021" y="2103"/>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4" name="Line 19">
                  <a:extLst>
                    <a:ext uri="{FF2B5EF4-FFF2-40B4-BE49-F238E27FC236}">
                      <a16:creationId xmlns:a16="http://schemas.microsoft.com/office/drawing/2014/main" id="{47850104-822A-C54F-9472-A602F96384C2}"/>
                    </a:ext>
                  </a:extLst>
                </p:cNvPr>
                <p:cNvSpPr>
                  <a:spLocks noChangeShapeType="1"/>
                </p:cNvSpPr>
                <p:nvPr/>
              </p:nvSpPr>
              <p:spPr bwMode="auto">
                <a:xfrm flipH="1">
                  <a:off x="1920"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5" name="Line 20">
                  <a:extLst>
                    <a:ext uri="{FF2B5EF4-FFF2-40B4-BE49-F238E27FC236}">
                      <a16:creationId xmlns:a16="http://schemas.microsoft.com/office/drawing/2014/main" id="{DB4D87A1-D130-4C43-8054-09769574C9EF}"/>
                    </a:ext>
                  </a:extLst>
                </p:cNvPr>
                <p:cNvSpPr>
                  <a:spLocks noChangeShapeType="1"/>
                </p:cNvSpPr>
                <p:nvPr/>
              </p:nvSpPr>
              <p:spPr bwMode="auto">
                <a:xfrm flipH="1">
                  <a:off x="1818" y="2105"/>
                  <a:ext cx="5"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6" name="Line 21">
                  <a:extLst>
                    <a:ext uri="{FF2B5EF4-FFF2-40B4-BE49-F238E27FC236}">
                      <a16:creationId xmlns:a16="http://schemas.microsoft.com/office/drawing/2014/main" id="{19DD85BD-711F-154B-8D2E-4B0C25D0C3F0}"/>
                    </a:ext>
                  </a:extLst>
                </p:cNvPr>
                <p:cNvSpPr>
                  <a:spLocks noChangeShapeType="1"/>
                </p:cNvSpPr>
                <p:nvPr/>
              </p:nvSpPr>
              <p:spPr bwMode="auto">
                <a:xfrm flipH="1">
                  <a:off x="1717"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267" name="Line 22">
                  <a:extLst>
                    <a:ext uri="{FF2B5EF4-FFF2-40B4-BE49-F238E27FC236}">
                      <a16:creationId xmlns:a16="http://schemas.microsoft.com/office/drawing/2014/main" id="{7F1F3153-5DBB-9546-BEF9-3ACC61356105}"/>
                    </a:ext>
                  </a:extLst>
                </p:cNvPr>
                <p:cNvSpPr>
                  <a:spLocks noChangeShapeType="1"/>
                </p:cNvSpPr>
                <p:nvPr/>
              </p:nvSpPr>
              <p:spPr bwMode="auto">
                <a:xfrm flipH="1">
                  <a:off x="1616" y="2105"/>
                  <a:ext cx="4" cy="494"/>
                </a:xfrm>
                <a:prstGeom prst="line">
                  <a:avLst/>
                </a:prstGeom>
                <a:noFill/>
                <a:ln w="19050">
                  <a:solidFill>
                    <a:schemeClr val="bg1"/>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grpSp>
          <p:sp>
            <p:nvSpPr>
              <p:cNvPr id="246" name="TextBox 245">
                <a:extLst>
                  <a:ext uri="{FF2B5EF4-FFF2-40B4-BE49-F238E27FC236}">
                    <a16:creationId xmlns:a16="http://schemas.microsoft.com/office/drawing/2014/main" id="{7B0B9687-9C25-3847-9148-46834EAA68FA}"/>
                  </a:ext>
                </a:extLst>
              </p:cNvPr>
              <p:cNvSpPr txBox="1"/>
              <p:nvPr/>
            </p:nvSpPr>
            <p:spPr>
              <a:xfrm>
                <a:off x="7058726" y="4503817"/>
                <a:ext cx="759043" cy="328088"/>
              </a:xfrm>
              <a:prstGeom prst="rect">
                <a:avLst/>
              </a:prstGeom>
              <a:solidFill>
                <a:srgbClr val="FFFFFF">
                  <a:alpha val="75294"/>
                </a:srgbClr>
              </a:solidFill>
            </p:spPr>
            <p:txBody>
              <a:bodyPr wrap="square" rtlCol="0">
                <a:spAutoFit/>
              </a:bodyPr>
              <a:lstStyle/>
              <a:p>
                <a:pPr algn="ctr"/>
                <a:r>
                  <a:rPr lang="en-US" sz="1200" dirty="0" err="1"/>
                  <a:t>Er</a:t>
                </a:r>
                <a:r>
                  <a:rPr lang="en-US" sz="1200" dirty="0"/>
                  <a:t> comb</a:t>
                </a:r>
              </a:p>
            </p:txBody>
          </p:sp>
        </p:grpSp>
        <p:cxnSp>
          <p:nvCxnSpPr>
            <p:cNvPr id="172" name="Elbow Connector 171"/>
            <p:cNvCxnSpPr>
              <a:endCxn id="167" idx="2"/>
            </p:cNvCxnSpPr>
            <p:nvPr/>
          </p:nvCxnSpPr>
          <p:spPr>
            <a:xfrm rot="16200000" flipV="1">
              <a:off x="1336232" y="2975160"/>
              <a:ext cx="451243" cy="0"/>
            </a:xfrm>
            <a:prstGeom prst="bentConnector3">
              <a:avLst>
                <a:gd name="adj1" fmla="val 50000"/>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pic>
          <p:nvPicPr>
            <p:cNvPr id="170" name="Picture 169">
              <a:extLst>
                <a:ext uri="{FF2B5EF4-FFF2-40B4-BE49-F238E27FC236}">
                  <a16:creationId xmlns:a16="http://schemas.microsoft.com/office/drawing/2014/main" id="{69649540-4D2B-634D-8E1B-509C4D8C479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420721">
              <a:off x="142734" y="2366911"/>
              <a:ext cx="518994" cy="542594"/>
            </a:xfrm>
            <a:prstGeom prst="rect">
              <a:avLst/>
            </a:prstGeom>
          </p:spPr>
        </p:pic>
        <p:cxnSp>
          <p:nvCxnSpPr>
            <p:cNvPr id="283" name="Elbow Connector 282"/>
            <p:cNvCxnSpPr>
              <a:stCxn id="170" idx="2"/>
            </p:cNvCxnSpPr>
            <p:nvPr/>
          </p:nvCxnSpPr>
          <p:spPr>
            <a:xfrm rot="16200000" flipH="1">
              <a:off x="241509" y="3035079"/>
              <a:ext cx="255206" cy="0"/>
            </a:xfrm>
            <a:prstGeom prst="bent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09" name="Picture 308">
              <a:extLst>
                <a:ext uri="{FF2B5EF4-FFF2-40B4-BE49-F238E27FC236}">
                  <a16:creationId xmlns:a16="http://schemas.microsoft.com/office/drawing/2014/main" id="{E7285E97-57B7-4C45-B6AD-F0F0829A977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14014" y="2156735"/>
              <a:ext cx="385958" cy="415477"/>
            </a:xfrm>
            <a:prstGeom prst="rect">
              <a:avLst/>
            </a:prstGeom>
            <a:solidFill>
              <a:schemeClr val="bg1"/>
            </a:solidFill>
          </p:spPr>
        </p:pic>
        <p:cxnSp>
          <p:nvCxnSpPr>
            <p:cNvPr id="310" name="Elbow Connector 309"/>
            <p:cNvCxnSpPr>
              <a:endCxn id="309" idx="2"/>
            </p:cNvCxnSpPr>
            <p:nvPr/>
          </p:nvCxnSpPr>
          <p:spPr>
            <a:xfrm rot="10800000">
              <a:off x="1206993" y="2572213"/>
              <a:ext cx="368516" cy="299349"/>
            </a:xfrm>
            <a:prstGeom prst="bentConnector2">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sp>
        <p:nvSpPr>
          <p:cNvPr id="318" name="TextBox 317">
            <a:extLst>
              <a:ext uri="{FF2B5EF4-FFF2-40B4-BE49-F238E27FC236}">
                <a16:creationId xmlns:a16="http://schemas.microsoft.com/office/drawing/2014/main" id="{F917DDB3-0C54-6442-AB19-29E114D1601E}"/>
              </a:ext>
            </a:extLst>
          </p:cNvPr>
          <p:cNvSpPr txBox="1"/>
          <p:nvPr/>
        </p:nvSpPr>
        <p:spPr>
          <a:xfrm>
            <a:off x="5455211" y="2196149"/>
            <a:ext cx="3589453" cy="2893100"/>
          </a:xfrm>
          <a:prstGeom prst="rect">
            <a:avLst/>
          </a:prstGeom>
          <a:noFill/>
        </p:spPr>
        <p:txBody>
          <a:bodyPr wrap="square" rtlCol="0">
            <a:spAutoFit/>
          </a:bodyPr>
          <a:lstStyle/>
          <a:p>
            <a:pPr>
              <a:spcAft>
                <a:spcPts val="800"/>
              </a:spcAft>
            </a:pPr>
            <a:r>
              <a:rPr lang="en-US" dirty="0"/>
              <a:t>Distribute the Sr clock LO (Si cavity) to the Al and Yb clocks:</a:t>
            </a:r>
          </a:p>
          <a:p>
            <a:pPr marL="285750" indent="-285750">
              <a:spcAft>
                <a:spcPts val="800"/>
              </a:spcAft>
              <a:buFont typeface="Wingdings" pitchFamily="2" charset="2"/>
              <a:buChar char="Ø"/>
            </a:pPr>
            <a:r>
              <a:rPr lang="en-US" dirty="0"/>
              <a:t>Probe all 3 clocks synchronously </a:t>
            </a:r>
          </a:p>
          <a:p>
            <a:pPr marL="285750" indent="-285750">
              <a:spcAft>
                <a:spcPts val="800"/>
              </a:spcAft>
              <a:buFont typeface="Arial" panose="020B0604020202020204" pitchFamily="34" charset="0"/>
              <a:buChar char="•"/>
            </a:pPr>
            <a:r>
              <a:rPr lang="en-US" dirty="0"/>
              <a:t>reduce measurement induced laser noise and </a:t>
            </a:r>
          </a:p>
          <a:p>
            <a:pPr marL="285750" indent="-285750">
              <a:spcAft>
                <a:spcPts val="800"/>
              </a:spcAft>
              <a:buFont typeface="Arial" panose="020B0604020202020204" pitchFamily="34" charset="0"/>
              <a:buChar char="•"/>
            </a:pPr>
            <a:r>
              <a:rPr lang="en-US" dirty="0"/>
              <a:t>improve the QPN of the Al and Yb clocks, whose probe time is limited by atom-laser decoherence.</a:t>
            </a:r>
          </a:p>
        </p:txBody>
      </p:sp>
      <p:sp>
        <p:nvSpPr>
          <p:cNvPr id="337" name="Oval 336"/>
          <p:cNvSpPr/>
          <p:nvPr/>
        </p:nvSpPr>
        <p:spPr>
          <a:xfrm>
            <a:off x="671208" y="5069773"/>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9" name="TextBox 338">
            <a:extLst>
              <a:ext uri="{FF2B5EF4-FFF2-40B4-BE49-F238E27FC236}">
                <a16:creationId xmlns:a16="http://schemas.microsoft.com/office/drawing/2014/main" id="{60AF267B-EB93-2D41-AA72-88C9BAC2B013}"/>
              </a:ext>
            </a:extLst>
          </p:cNvPr>
          <p:cNvSpPr txBox="1"/>
          <p:nvPr/>
        </p:nvSpPr>
        <p:spPr>
          <a:xfrm>
            <a:off x="190344" y="4122489"/>
            <a:ext cx="618631" cy="369332"/>
          </a:xfrm>
          <a:prstGeom prst="rect">
            <a:avLst/>
          </a:prstGeom>
          <a:noFill/>
        </p:spPr>
        <p:txBody>
          <a:bodyPr wrap="none" rtlCol="0">
            <a:spAutoFit/>
          </a:bodyPr>
          <a:lstStyle/>
          <a:p>
            <a:r>
              <a:rPr lang="en-US" b="1" dirty="0"/>
              <a:t>NIST</a:t>
            </a:r>
          </a:p>
        </p:txBody>
      </p:sp>
      <p:sp>
        <p:nvSpPr>
          <p:cNvPr id="344" name="Oval 343"/>
          <p:cNvSpPr/>
          <p:nvPr/>
        </p:nvSpPr>
        <p:spPr>
          <a:xfrm>
            <a:off x="734708" y="5692073"/>
            <a:ext cx="114977" cy="14708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559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5EED92A-90E6-774F-ADC0-442A0C6FCC9A}"/>
              </a:ext>
            </a:extLst>
          </p:cNvPr>
          <p:cNvSpPr txBox="1"/>
          <p:nvPr/>
        </p:nvSpPr>
        <p:spPr>
          <a:xfrm>
            <a:off x="355007" y="4624939"/>
            <a:ext cx="1928812" cy="1600438"/>
          </a:xfrm>
          <a:prstGeom prst="rect">
            <a:avLst/>
          </a:prstGeom>
          <a:noFill/>
        </p:spPr>
        <p:txBody>
          <a:bodyPr wrap="square" rtlCol="0">
            <a:spAutoFit/>
          </a:bodyPr>
          <a:lstStyle/>
          <a:p>
            <a:r>
              <a:rPr lang="en-US" sz="1400" b="1" u="sng" dirty="0">
                <a:solidFill>
                  <a:schemeClr val="accent5"/>
                </a:solidFill>
                <a:latin typeface="Helvetica" pitchFamily="2" charset="0"/>
              </a:rPr>
              <a:t>Al Ion Clock</a:t>
            </a:r>
          </a:p>
          <a:p>
            <a:r>
              <a:rPr lang="en-US" sz="1400" dirty="0">
                <a:solidFill>
                  <a:schemeClr val="accent5"/>
                </a:solidFill>
                <a:latin typeface="Helvetica" pitchFamily="2" charset="0"/>
              </a:rPr>
              <a:t>May Kim </a:t>
            </a:r>
          </a:p>
          <a:p>
            <a:r>
              <a:rPr lang="en-US" sz="1400" dirty="0">
                <a:solidFill>
                  <a:schemeClr val="accent5"/>
                </a:solidFill>
                <a:latin typeface="Helvetica" pitchFamily="2" charset="0"/>
              </a:rPr>
              <a:t>Ethan Clements</a:t>
            </a:r>
          </a:p>
          <a:p>
            <a:r>
              <a:rPr lang="en-US" sz="1400" dirty="0">
                <a:solidFill>
                  <a:schemeClr val="accent5"/>
                </a:solidFill>
                <a:latin typeface="Helvetica" pitchFamily="2" charset="0"/>
              </a:rPr>
              <a:t>David Hume</a:t>
            </a:r>
          </a:p>
          <a:p>
            <a:r>
              <a:rPr lang="en-US" sz="1400" dirty="0">
                <a:solidFill>
                  <a:schemeClr val="accent5"/>
                </a:solidFill>
                <a:latin typeface="Helvetica" pitchFamily="2" charset="0"/>
              </a:rPr>
              <a:t>Sam Brewer</a:t>
            </a:r>
          </a:p>
          <a:p>
            <a:r>
              <a:rPr lang="en-US" sz="1400" dirty="0" err="1">
                <a:solidFill>
                  <a:schemeClr val="accent5"/>
                </a:solidFill>
                <a:latin typeface="Helvetica" pitchFamily="2" charset="0"/>
              </a:rPr>
              <a:t>Jwo-Sy</a:t>
            </a:r>
            <a:r>
              <a:rPr lang="en-US" sz="1400" dirty="0">
                <a:solidFill>
                  <a:schemeClr val="accent5"/>
                </a:solidFill>
                <a:latin typeface="Helvetica" pitchFamily="2" charset="0"/>
              </a:rPr>
              <a:t> Chen</a:t>
            </a:r>
          </a:p>
          <a:p>
            <a:r>
              <a:rPr lang="en-US" sz="1400" dirty="0">
                <a:solidFill>
                  <a:schemeClr val="accent5"/>
                </a:solidFill>
                <a:latin typeface="Helvetica" pitchFamily="2" charset="0"/>
              </a:rPr>
              <a:t>David </a:t>
            </a:r>
            <a:r>
              <a:rPr lang="en-US" sz="1400" dirty="0" err="1">
                <a:solidFill>
                  <a:schemeClr val="accent5"/>
                </a:solidFill>
                <a:latin typeface="Helvetica" pitchFamily="2" charset="0"/>
              </a:rPr>
              <a:t>Leibrandt</a:t>
            </a:r>
            <a:endParaRPr lang="en-US" sz="1400" dirty="0">
              <a:solidFill>
                <a:schemeClr val="accent5"/>
              </a:solidFill>
              <a:latin typeface="Helvetica" pitchFamily="2" charset="0"/>
            </a:endParaRPr>
          </a:p>
        </p:txBody>
      </p:sp>
      <p:sp>
        <p:nvSpPr>
          <p:cNvPr id="4" name="TextBox 3">
            <a:extLst>
              <a:ext uri="{FF2B5EF4-FFF2-40B4-BE49-F238E27FC236}">
                <a16:creationId xmlns:a16="http://schemas.microsoft.com/office/drawing/2014/main" id="{B9328D98-3BC1-BE4D-97AE-432024D9EE83}"/>
              </a:ext>
            </a:extLst>
          </p:cNvPr>
          <p:cNvSpPr txBox="1"/>
          <p:nvPr/>
        </p:nvSpPr>
        <p:spPr>
          <a:xfrm>
            <a:off x="1936206" y="4624939"/>
            <a:ext cx="2178840" cy="2031325"/>
          </a:xfrm>
          <a:prstGeom prst="rect">
            <a:avLst/>
          </a:prstGeom>
          <a:noFill/>
        </p:spPr>
        <p:txBody>
          <a:bodyPr wrap="square" rtlCol="0">
            <a:spAutoFit/>
          </a:bodyPr>
          <a:lstStyle/>
          <a:p>
            <a:r>
              <a:rPr lang="en-US" sz="1400" b="1" u="sng" dirty="0" err="1">
                <a:solidFill>
                  <a:schemeClr val="accent5"/>
                </a:solidFill>
                <a:latin typeface="Helvetica" pitchFamily="2" charset="0"/>
              </a:rPr>
              <a:t>Yb</a:t>
            </a:r>
            <a:r>
              <a:rPr lang="en-US" sz="1400" b="1" u="sng" dirty="0">
                <a:solidFill>
                  <a:schemeClr val="accent5"/>
                </a:solidFill>
                <a:latin typeface="Helvetica" pitchFamily="2" charset="0"/>
              </a:rPr>
              <a:t> Lattice Clock</a:t>
            </a:r>
          </a:p>
          <a:p>
            <a:r>
              <a:rPr lang="en-US" sz="1400" dirty="0" err="1">
                <a:solidFill>
                  <a:schemeClr val="accent5"/>
                </a:solidFill>
                <a:latin typeface="Helvetica" pitchFamily="2" charset="0"/>
              </a:rPr>
              <a:t>Xiaogang</a:t>
            </a:r>
            <a:r>
              <a:rPr lang="en-US" sz="1400" dirty="0">
                <a:solidFill>
                  <a:schemeClr val="accent5"/>
                </a:solidFill>
                <a:latin typeface="Helvetica" pitchFamily="2" charset="0"/>
              </a:rPr>
              <a:t> Zhang</a:t>
            </a:r>
          </a:p>
          <a:p>
            <a:r>
              <a:rPr lang="en-US" sz="1400" dirty="0">
                <a:solidFill>
                  <a:schemeClr val="accent5"/>
                </a:solidFill>
                <a:latin typeface="Helvetica" pitchFamily="2" charset="0"/>
              </a:rPr>
              <a:t>Will McGrew</a:t>
            </a:r>
          </a:p>
          <a:p>
            <a:r>
              <a:rPr lang="en-US" sz="1400" dirty="0">
                <a:solidFill>
                  <a:schemeClr val="accent5"/>
                </a:solidFill>
                <a:latin typeface="Helvetica" pitchFamily="2" charset="0"/>
              </a:rPr>
              <a:t>Robbie Fasano</a:t>
            </a:r>
          </a:p>
          <a:p>
            <a:r>
              <a:rPr lang="en-US" sz="1400" dirty="0">
                <a:solidFill>
                  <a:schemeClr val="accent5"/>
                </a:solidFill>
                <a:latin typeface="Helvetica" pitchFamily="2" charset="0"/>
              </a:rPr>
              <a:t>Stefan </a:t>
            </a:r>
            <a:r>
              <a:rPr lang="en-US" sz="1400" dirty="0" err="1">
                <a:solidFill>
                  <a:schemeClr val="accent5"/>
                </a:solidFill>
                <a:latin typeface="Helvetica" pitchFamily="2" charset="0"/>
              </a:rPr>
              <a:t>Schäffer</a:t>
            </a:r>
            <a:endParaRPr lang="en-US" sz="1400" dirty="0">
              <a:solidFill>
                <a:schemeClr val="accent5"/>
              </a:solidFill>
              <a:latin typeface="Helvetica" pitchFamily="2" charset="0"/>
            </a:endParaRPr>
          </a:p>
          <a:p>
            <a:r>
              <a:rPr lang="en-US" sz="1400" dirty="0">
                <a:solidFill>
                  <a:schemeClr val="accent5"/>
                </a:solidFill>
                <a:latin typeface="Helvetica" pitchFamily="2" charset="0"/>
              </a:rPr>
              <a:t>Daniele </a:t>
            </a:r>
            <a:r>
              <a:rPr lang="en-US" sz="1400" dirty="0" err="1">
                <a:solidFill>
                  <a:schemeClr val="accent5"/>
                </a:solidFill>
                <a:latin typeface="Helvetica" pitchFamily="2" charset="0"/>
              </a:rPr>
              <a:t>Nicolodi</a:t>
            </a:r>
            <a:endParaRPr lang="en-US" sz="1400" dirty="0">
              <a:solidFill>
                <a:schemeClr val="accent5"/>
              </a:solidFill>
              <a:latin typeface="Helvetica" pitchFamily="2" charset="0"/>
            </a:endParaRPr>
          </a:p>
          <a:p>
            <a:r>
              <a:rPr lang="en-US" sz="1400" dirty="0">
                <a:solidFill>
                  <a:schemeClr val="accent5"/>
                </a:solidFill>
                <a:latin typeface="Helvetica" pitchFamily="2" charset="0"/>
              </a:rPr>
              <a:t>Kyle </a:t>
            </a:r>
            <a:r>
              <a:rPr lang="en-US" sz="1400" dirty="0" err="1">
                <a:solidFill>
                  <a:schemeClr val="accent5"/>
                </a:solidFill>
                <a:latin typeface="Helvetica" pitchFamily="2" charset="0"/>
              </a:rPr>
              <a:t>Beloy</a:t>
            </a:r>
            <a:r>
              <a:rPr lang="en-US" sz="1400" dirty="0">
                <a:solidFill>
                  <a:schemeClr val="accent5"/>
                </a:solidFill>
                <a:latin typeface="Helvetica" pitchFamily="2" charset="0"/>
              </a:rPr>
              <a:t> </a:t>
            </a:r>
          </a:p>
          <a:p>
            <a:r>
              <a:rPr lang="en-US" sz="1400" dirty="0">
                <a:solidFill>
                  <a:schemeClr val="accent5"/>
                </a:solidFill>
                <a:latin typeface="Helvetica" pitchFamily="2" charset="0"/>
              </a:rPr>
              <a:t>Andrew Ludlow</a:t>
            </a:r>
          </a:p>
          <a:p>
            <a:endParaRPr lang="en-US" sz="1400" dirty="0">
              <a:solidFill>
                <a:schemeClr val="accent5"/>
              </a:solidFill>
              <a:latin typeface="Helvetica" pitchFamily="2" charset="0"/>
            </a:endParaRPr>
          </a:p>
        </p:txBody>
      </p:sp>
      <p:sp>
        <p:nvSpPr>
          <p:cNvPr id="5" name="TextBox 4">
            <a:extLst>
              <a:ext uri="{FF2B5EF4-FFF2-40B4-BE49-F238E27FC236}">
                <a16:creationId xmlns:a16="http://schemas.microsoft.com/office/drawing/2014/main" id="{0041AF6D-76E1-7E48-9D37-F7FFC8690F6E}"/>
              </a:ext>
            </a:extLst>
          </p:cNvPr>
          <p:cNvSpPr txBox="1"/>
          <p:nvPr/>
        </p:nvSpPr>
        <p:spPr>
          <a:xfrm>
            <a:off x="3610659" y="4624939"/>
            <a:ext cx="1928812" cy="2031325"/>
          </a:xfrm>
          <a:prstGeom prst="rect">
            <a:avLst/>
          </a:prstGeom>
          <a:noFill/>
        </p:spPr>
        <p:txBody>
          <a:bodyPr wrap="square" rtlCol="0">
            <a:spAutoFit/>
          </a:bodyPr>
          <a:lstStyle/>
          <a:p>
            <a:r>
              <a:rPr lang="en-US" sz="1400" b="1" u="sng" dirty="0">
                <a:latin typeface="Helvetica" pitchFamily="2" charset="0"/>
              </a:rPr>
              <a:t>Sr Lattice Clock</a:t>
            </a:r>
          </a:p>
          <a:p>
            <a:r>
              <a:rPr lang="en-US" sz="1400" dirty="0">
                <a:latin typeface="Helvetica" pitchFamily="2" charset="0"/>
              </a:rPr>
              <a:t>Dhruv </a:t>
            </a:r>
            <a:r>
              <a:rPr lang="en-US" sz="1400" dirty="0" err="1">
                <a:latin typeface="Helvetica" pitchFamily="2" charset="0"/>
              </a:rPr>
              <a:t>Kedar</a:t>
            </a:r>
            <a:endParaRPr lang="en-US" sz="1400" dirty="0">
              <a:latin typeface="Helvetica" pitchFamily="2" charset="0"/>
            </a:endParaRPr>
          </a:p>
          <a:p>
            <a:r>
              <a:rPr lang="en-US" sz="1400" dirty="0">
                <a:latin typeface="Helvetica" pitchFamily="2" charset="0"/>
              </a:rPr>
              <a:t>Colin Kennedy </a:t>
            </a:r>
          </a:p>
          <a:p>
            <a:r>
              <a:rPr lang="en-US" sz="1400" dirty="0">
                <a:latin typeface="Helvetica" pitchFamily="2" charset="0"/>
              </a:rPr>
              <a:t>Toby Bothwell</a:t>
            </a:r>
          </a:p>
          <a:p>
            <a:r>
              <a:rPr lang="en-US" sz="1400" dirty="0">
                <a:latin typeface="Helvetica" pitchFamily="2" charset="0"/>
              </a:rPr>
              <a:t>John Robinson</a:t>
            </a:r>
          </a:p>
          <a:p>
            <a:r>
              <a:rPr lang="en-US" sz="1400" dirty="0">
                <a:latin typeface="Helvetica" pitchFamily="2" charset="0"/>
              </a:rPr>
              <a:t>Eric </a:t>
            </a:r>
            <a:r>
              <a:rPr lang="en-US" sz="1400" dirty="0" err="1">
                <a:latin typeface="Helvetica" pitchFamily="2" charset="0"/>
              </a:rPr>
              <a:t>Oelker</a:t>
            </a:r>
            <a:endParaRPr lang="en-US" sz="1400" dirty="0">
              <a:latin typeface="Helvetica" pitchFamily="2" charset="0"/>
            </a:endParaRPr>
          </a:p>
          <a:p>
            <a:r>
              <a:rPr lang="en-US" sz="1400" dirty="0">
                <a:latin typeface="Helvetica" pitchFamily="2" charset="0"/>
              </a:rPr>
              <a:t>Sarah Bromley</a:t>
            </a:r>
          </a:p>
          <a:p>
            <a:r>
              <a:rPr lang="en-US" sz="1400" dirty="0">
                <a:latin typeface="Helvetica" pitchFamily="2" charset="0"/>
              </a:rPr>
              <a:t>Jun Ye</a:t>
            </a:r>
          </a:p>
          <a:p>
            <a:endParaRPr lang="en-US" sz="1400" dirty="0">
              <a:latin typeface="Helvetica" pitchFamily="2" charset="0"/>
            </a:endParaRPr>
          </a:p>
        </p:txBody>
      </p:sp>
      <p:sp>
        <p:nvSpPr>
          <p:cNvPr id="7" name="TextBox 6">
            <a:extLst>
              <a:ext uri="{FF2B5EF4-FFF2-40B4-BE49-F238E27FC236}">
                <a16:creationId xmlns:a16="http://schemas.microsoft.com/office/drawing/2014/main" id="{DE5BB5B9-CA50-024D-AC8B-2DB58C2A4BC7}"/>
              </a:ext>
            </a:extLst>
          </p:cNvPr>
          <p:cNvSpPr txBox="1"/>
          <p:nvPr/>
        </p:nvSpPr>
        <p:spPr>
          <a:xfrm>
            <a:off x="5431235" y="4624939"/>
            <a:ext cx="2178840" cy="1600438"/>
          </a:xfrm>
          <a:prstGeom prst="rect">
            <a:avLst/>
          </a:prstGeom>
          <a:noFill/>
        </p:spPr>
        <p:txBody>
          <a:bodyPr wrap="square" rtlCol="0">
            <a:spAutoFit/>
          </a:bodyPr>
          <a:lstStyle/>
          <a:p>
            <a:r>
              <a:rPr lang="en-US" sz="1400" b="1" u="sng" dirty="0">
                <a:solidFill>
                  <a:schemeClr val="accent5"/>
                </a:solidFill>
                <a:latin typeface="Helvetica" pitchFamily="2" charset="0"/>
              </a:rPr>
              <a:t>Optical Frequency </a:t>
            </a:r>
          </a:p>
          <a:p>
            <a:r>
              <a:rPr lang="en-US" sz="1400" b="1" u="sng" dirty="0">
                <a:solidFill>
                  <a:schemeClr val="accent5"/>
                </a:solidFill>
                <a:latin typeface="Helvetica" pitchFamily="2" charset="0"/>
              </a:rPr>
              <a:t>Measurement Group</a:t>
            </a:r>
          </a:p>
          <a:p>
            <a:r>
              <a:rPr lang="en-US" sz="1400" dirty="0">
                <a:solidFill>
                  <a:schemeClr val="accent5"/>
                </a:solidFill>
                <a:latin typeface="Helvetica" pitchFamily="2" charset="0"/>
              </a:rPr>
              <a:t>Scott </a:t>
            </a:r>
            <a:r>
              <a:rPr lang="en-US" sz="1400" dirty="0" err="1">
                <a:solidFill>
                  <a:schemeClr val="accent5"/>
                </a:solidFill>
                <a:latin typeface="Helvetica" pitchFamily="2" charset="0"/>
              </a:rPr>
              <a:t>Diddams</a:t>
            </a:r>
            <a:endParaRPr lang="en-US" sz="1400" dirty="0">
              <a:solidFill>
                <a:schemeClr val="accent5"/>
              </a:solidFill>
              <a:latin typeface="Helvetica" pitchFamily="2" charset="0"/>
            </a:endParaRPr>
          </a:p>
          <a:p>
            <a:r>
              <a:rPr lang="en-US" sz="1400" dirty="0">
                <a:solidFill>
                  <a:schemeClr val="accent5"/>
                </a:solidFill>
                <a:latin typeface="Helvetica" pitchFamily="2" charset="0"/>
              </a:rPr>
              <a:t>Holly Leopardi</a:t>
            </a:r>
          </a:p>
          <a:p>
            <a:r>
              <a:rPr lang="en-US" sz="1400" dirty="0">
                <a:solidFill>
                  <a:schemeClr val="accent5"/>
                </a:solidFill>
                <a:latin typeface="Helvetica" pitchFamily="2" charset="0"/>
              </a:rPr>
              <a:t>Nick Nardelli</a:t>
            </a:r>
          </a:p>
          <a:p>
            <a:r>
              <a:rPr lang="en-US" sz="1400" dirty="0">
                <a:solidFill>
                  <a:schemeClr val="accent5"/>
                </a:solidFill>
                <a:latin typeface="Helvetica" pitchFamily="2" charset="0"/>
              </a:rPr>
              <a:t>Tara Fortier </a:t>
            </a:r>
          </a:p>
          <a:p>
            <a:endParaRPr lang="en-US" sz="1400" dirty="0">
              <a:solidFill>
                <a:schemeClr val="accent5"/>
              </a:solidFill>
              <a:latin typeface="Helvetica" pitchFamily="2" charset="0"/>
            </a:endParaRPr>
          </a:p>
        </p:txBody>
      </p:sp>
      <p:sp>
        <p:nvSpPr>
          <p:cNvPr id="9" name="TextBox 8">
            <a:extLst>
              <a:ext uri="{FF2B5EF4-FFF2-40B4-BE49-F238E27FC236}">
                <a16:creationId xmlns:a16="http://schemas.microsoft.com/office/drawing/2014/main" id="{6AB48BDE-DC22-B64A-BB98-4D9303565B80}"/>
              </a:ext>
            </a:extLst>
          </p:cNvPr>
          <p:cNvSpPr txBox="1"/>
          <p:nvPr/>
        </p:nvSpPr>
        <p:spPr>
          <a:xfrm>
            <a:off x="7514083" y="4624939"/>
            <a:ext cx="1542233" cy="1815882"/>
          </a:xfrm>
          <a:prstGeom prst="rect">
            <a:avLst/>
          </a:prstGeom>
          <a:noFill/>
        </p:spPr>
        <p:txBody>
          <a:bodyPr wrap="square" rtlCol="0">
            <a:spAutoFit/>
          </a:bodyPr>
          <a:lstStyle/>
          <a:p>
            <a:r>
              <a:rPr lang="en-US" sz="1400" b="1" u="sng" dirty="0">
                <a:latin typeface="Helvetica" pitchFamily="2" charset="0"/>
              </a:rPr>
              <a:t>Free-Space Time Transfer</a:t>
            </a:r>
          </a:p>
          <a:p>
            <a:r>
              <a:rPr lang="en-US" sz="1400" dirty="0">
                <a:latin typeface="Helvetica" pitchFamily="2" charset="0"/>
              </a:rPr>
              <a:t>Martha Bodine</a:t>
            </a:r>
          </a:p>
          <a:p>
            <a:r>
              <a:rPr lang="en-US" sz="1400" dirty="0" err="1">
                <a:latin typeface="Helvetica" pitchFamily="2" charset="0"/>
              </a:rPr>
              <a:t>Issac</a:t>
            </a:r>
            <a:r>
              <a:rPr lang="en-US" sz="1400" dirty="0">
                <a:latin typeface="Helvetica" pitchFamily="2" charset="0"/>
              </a:rPr>
              <a:t> Khader</a:t>
            </a:r>
          </a:p>
          <a:p>
            <a:r>
              <a:rPr lang="en-US" sz="1400" dirty="0">
                <a:latin typeface="Helvetica" pitchFamily="2" charset="0"/>
              </a:rPr>
              <a:t>Laura Sinclair</a:t>
            </a:r>
          </a:p>
          <a:p>
            <a:r>
              <a:rPr lang="en-US" sz="1400" dirty="0">
                <a:latin typeface="Helvetica" pitchFamily="2" charset="0"/>
              </a:rPr>
              <a:t>JD Deschenes</a:t>
            </a:r>
          </a:p>
          <a:p>
            <a:r>
              <a:rPr lang="en-US" sz="1400" dirty="0">
                <a:latin typeface="Helvetica" pitchFamily="2" charset="0"/>
              </a:rPr>
              <a:t>Nate Newbury</a:t>
            </a:r>
          </a:p>
          <a:p>
            <a:endParaRPr lang="en-US" sz="1400" dirty="0">
              <a:latin typeface="Helvetica" pitchFamily="2" charset="0"/>
            </a:endParaRPr>
          </a:p>
        </p:txBody>
      </p:sp>
      <p:sp>
        <p:nvSpPr>
          <p:cNvPr id="10" name="TextBox 9">
            <a:extLst>
              <a:ext uri="{FF2B5EF4-FFF2-40B4-BE49-F238E27FC236}">
                <a16:creationId xmlns:a16="http://schemas.microsoft.com/office/drawing/2014/main" id="{61C3911B-F85B-054D-95D6-A5067541809D}"/>
              </a:ext>
            </a:extLst>
          </p:cNvPr>
          <p:cNvSpPr txBox="1"/>
          <p:nvPr/>
        </p:nvSpPr>
        <p:spPr>
          <a:xfrm>
            <a:off x="682393" y="214523"/>
            <a:ext cx="7801751" cy="584775"/>
          </a:xfrm>
          <a:prstGeom prst="rect">
            <a:avLst/>
          </a:prstGeom>
          <a:noFill/>
        </p:spPr>
        <p:txBody>
          <a:bodyPr wrap="none" rtlCol="0">
            <a:spAutoFit/>
          </a:bodyPr>
          <a:lstStyle/>
          <a:p>
            <a:r>
              <a:rPr lang="en-US" sz="3200" b="1" u="sng" dirty="0"/>
              <a:t>Boulder Atomic Clock Network Collaboration</a:t>
            </a:r>
          </a:p>
        </p:txBody>
      </p:sp>
      <p:sp>
        <p:nvSpPr>
          <p:cNvPr id="2" name="TextBox 1"/>
          <p:cNvSpPr txBox="1"/>
          <p:nvPr/>
        </p:nvSpPr>
        <p:spPr>
          <a:xfrm>
            <a:off x="898776" y="1022436"/>
            <a:ext cx="3953968" cy="461665"/>
          </a:xfrm>
          <a:prstGeom prst="rect">
            <a:avLst/>
          </a:prstGeom>
          <a:noFill/>
        </p:spPr>
        <p:txBody>
          <a:bodyPr wrap="none" rtlCol="0">
            <a:spAutoFit/>
          </a:bodyPr>
          <a:lstStyle/>
          <a:p>
            <a:r>
              <a:rPr lang="en-US" sz="2400" b="1" dirty="0">
                <a:solidFill>
                  <a:schemeClr val="bg1"/>
                </a:solidFill>
              </a:rPr>
              <a:t>Thank you for </a:t>
            </a:r>
            <a:r>
              <a:rPr lang="en-US" sz="2400" b="1">
                <a:solidFill>
                  <a:schemeClr val="bg1"/>
                </a:solidFill>
              </a:rPr>
              <a:t>your attention!</a:t>
            </a:r>
          </a:p>
        </p:txBody>
      </p:sp>
      <p:pic>
        <p:nvPicPr>
          <p:cNvPr id="16" name="Picture 15">
            <a:extLst>
              <a:ext uri="{FF2B5EF4-FFF2-40B4-BE49-F238E27FC236}">
                <a16:creationId xmlns:a16="http://schemas.microsoft.com/office/drawing/2014/main" id="{B8FB6CA9-CE6D-1C6B-5E63-4BF3DB34FD80}"/>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757884" y="899164"/>
            <a:ext cx="7650767" cy="3459847"/>
          </a:xfrm>
          <a:prstGeom prst="rect">
            <a:avLst/>
          </a:prstGeom>
        </p:spPr>
      </p:pic>
    </p:spTree>
    <p:extLst>
      <p:ext uri="{BB962C8B-B14F-4D97-AF65-F5344CB8AC3E}">
        <p14:creationId xmlns:p14="http://schemas.microsoft.com/office/powerpoint/2010/main" val="92482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025C5A2-2EFC-F91C-5701-0E153016297C}"/>
              </a:ext>
            </a:extLst>
          </p:cNvPr>
          <p:cNvSpPr txBox="1"/>
          <p:nvPr/>
        </p:nvSpPr>
        <p:spPr>
          <a:xfrm flipH="1">
            <a:off x="3459480" y="2613392"/>
            <a:ext cx="2225040" cy="1631216"/>
          </a:xfrm>
          <a:prstGeom prst="rect">
            <a:avLst/>
          </a:prstGeom>
          <a:noFill/>
        </p:spPr>
        <p:txBody>
          <a:bodyPr wrap="square" rtlCol="0">
            <a:spAutoFit/>
          </a:bodyPr>
          <a:lstStyle/>
          <a:p>
            <a:pPr algn="ctr"/>
            <a:r>
              <a:rPr lang="en-US" sz="10000" dirty="0"/>
              <a:t>FIN</a:t>
            </a:r>
          </a:p>
        </p:txBody>
      </p:sp>
    </p:spTree>
    <p:extLst>
      <p:ext uri="{BB962C8B-B14F-4D97-AF65-F5344CB8AC3E}">
        <p14:creationId xmlns:p14="http://schemas.microsoft.com/office/powerpoint/2010/main" val="356088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Group 79">
            <a:extLst>
              <a:ext uri="{FF2B5EF4-FFF2-40B4-BE49-F238E27FC236}">
                <a16:creationId xmlns:a16="http://schemas.microsoft.com/office/drawing/2014/main" id="{D8141BED-4B58-51E4-E35C-DF8FB1AD31B6}"/>
              </a:ext>
            </a:extLst>
          </p:cNvPr>
          <p:cNvGrpSpPr/>
          <p:nvPr/>
        </p:nvGrpSpPr>
        <p:grpSpPr>
          <a:xfrm>
            <a:off x="221210" y="1597306"/>
            <a:ext cx="8564736" cy="4047043"/>
            <a:chOff x="140187" y="967158"/>
            <a:chExt cx="12113194" cy="5764302"/>
          </a:xfrm>
        </p:grpSpPr>
        <p:cxnSp>
          <p:nvCxnSpPr>
            <p:cNvPr id="3" name="Straight Arrow Connector 2">
              <a:extLst>
                <a:ext uri="{FF2B5EF4-FFF2-40B4-BE49-F238E27FC236}">
                  <a16:creationId xmlns:a16="http://schemas.microsoft.com/office/drawing/2014/main" id="{AD8C09E6-18B0-4B13-B58A-9E15B7685F54}"/>
                </a:ext>
              </a:extLst>
            </p:cNvPr>
            <p:cNvCxnSpPr>
              <a:cxnSpLocks/>
              <a:stCxn id="6" idx="1"/>
            </p:cNvCxnSpPr>
            <p:nvPr/>
          </p:nvCxnSpPr>
          <p:spPr>
            <a:xfrm>
              <a:off x="1595281" y="5868296"/>
              <a:ext cx="9583581"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F13860A-91F8-7A2E-B762-ACDDD7740E1C}"/>
                    </a:ext>
                  </a:extLst>
                </p:cNvPr>
                <p:cNvSpPr txBox="1"/>
                <p:nvPr/>
              </p:nvSpPr>
              <p:spPr>
                <a:xfrm>
                  <a:off x="5536875" y="6369344"/>
                  <a:ext cx="1430566" cy="362116"/>
                </a:xfrm>
                <a:prstGeom prst="rect">
                  <a:avLst/>
                </a:prstGeom>
                <a:solidFill>
                  <a:schemeClr val="accent2">
                    <a:lumMod val="20000"/>
                    <a:lumOff val="80000"/>
                  </a:schemeClr>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i="1" smtClean="0">
                                <a:latin typeface="Cambria Math" panose="02040503050406030204" pitchFamily="18" charset="0"/>
                              </a:rPr>
                            </m:ctrlPr>
                          </m:sSupPr>
                          <m:e>
                            <m:r>
                              <a:rPr lang="en-US" sz="1600" b="0" i="1" smtClean="0">
                                <a:latin typeface="Cambria Math" panose="02040503050406030204" pitchFamily="18" charset="0"/>
                              </a:rPr>
                              <m:t>𝑒</m:t>
                            </m:r>
                          </m:e>
                          <m:sup>
                            <m:r>
                              <a:rPr lang="en-US" sz="1600" b="0" i="1" smtClean="0">
                                <a:latin typeface="Cambria Math" panose="02040503050406030204" pitchFamily="18" charset="0"/>
                              </a:rPr>
                              <m:t>𝑖</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 2</m:t>
                                </m:r>
                                <m:r>
                                  <a:rPr lang="en-US" sz="1600" b="0" i="1" smtClean="0">
                                    <a:latin typeface="Cambria Math" panose="02040503050406030204" pitchFamily="18" charset="0"/>
                                    <a:ea typeface="Cambria Math" panose="02040503050406030204" pitchFamily="18" charset="0"/>
                                  </a:rPr>
                                  <m:t>𝜋</m:t>
                                </m:r>
                                <m:r>
                                  <a:rPr lang="en-US" sz="1600" b="0" i="1" smtClean="0">
                                    <a:latin typeface="Cambria Math" panose="02040503050406030204" pitchFamily="18" charset="0"/>
                                    <a:ea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𝜈</m:t>
                                </m:r>
                              </m:e>
                              <m:sub>
                                <m:r>
                                  <a:rPr lang="en-US" sz="1600" b="0" i="1" smtClean="0">
                                    <a:latin typeface="Cambria Math" panose="02040503050406030204" pitchFamily="18" charset="0"/>
                                  </a:rPr>
                                  <m:t>𝑙𝑎𝑠𝑒𝑟</m:t>
                                </m:r>
                              </m:sub>
                            </m:sSub>
                            <m:r>
                              <a:rPr lang="en-US" sz="1600" b="0" i="1" smtClean="0">
                                <a:latin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𝑡</m:t>
                            </m:r>
                          </m:sup>
                        </m:sSup>
                      </m:oMath>
                    </m:oMathPara>
                  </a14:m>
                  <a:endParaRPr lang="en-US" sz="1600" dirty="0"/>
                </a:p>
              </p:txBody>
            </p:sp>
          </mc:Choice>
          <mc:Fallback xmlns="">
            <p:sp>
              <p:nvSpPr>
                <p:cNvPr id="4" name="TextBox 3">
                  <a:extLst>
                    <a:ext uri="{FF2B5EF4-FFF2-40B4-BE49-F238E27FC236}">
                      <a16:creationId xmlns:a16="http://schemas.microsoft.com/office/drawing/2014/main" id="{DF13860A-91F8-7A2E-B762-ACDDD7740E1C}"/>
                    </a:ext>
                  </a:extLst>
                </p:cNvPr>
                <p:cNvSpPr txBox="1">
                  <a:spLocks noRot="1" noChangeAspect="1" noMove="1" noResize="1" noEditPoints="1" noAdjustHandles="1" noChangeArrowheads="1" noChangeShapeType="1" noTextEdit="1"/>
                </p:cNvSpPr>
                <p:nvPr/>
              </p:nvSpPr>
              <p:spPr>
                <a:xfrm>
                  <a:off x="5536875" y="6369344"/>
                  <a:ext cx="1430566" cy="362116"/>
                </a:xfrm>
                <a:prstGeom prst="rect">
                  <a:avLst/>
                </a:prstGeom>
                <a:blipFill>
                  <a:blip r:embed="rId2"/>
                  <a:stretch>
                    <a:fillRect l="-2469" t="-142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2B63410E-00F1-F374-0A1A-75A9EB6E0C9F}"/>
                    </a:ext>
                  </a:extLst>
                </p:cNvPr>
                <p:cNvSpPr txBox="1"/>
                <p:nvPr/>
              </p:nvSpPr>
              <p:spPr>
                <a:xfrm>
                  <a:off x="4975389" y="1462913"/>
                  <a:ext cx="2708964" cy="438374"/>
                </a:xfrm>
                <a:prstGeom prst="rect">
                  <a:avLst/>
                </a:prstGeom>
                <a:solidFill>
                  <a:schemeClr val="accent6">
                    <a:lumMod val="20000"/>
                    <a:lumOff val="80000"/>
                  </a:schemeClr>
                </a:solidFill>
              </p:spPr>
              <p:txBody>
                <a:bodyPr wrap="none" lIns="0" tIns="0" rIns="0" bIns="0" rtlCol="0">
                  <a:spAutoFit/>
                </a:bodyPr>
                <a:lstStyle/>
                <a:p>
                  <a:r>
                    <a:rPr lang="en-US" sz="2000" dirty="0"/>
                    <a:t>(</a:t>
                  </a:r>
                  <a14:m>
                    <m:oMath xmlns:m="http://schemas.openxmlformats.org/officeDocument/2006/math">
                      <m:d>
                        <m:dPr>
                          <m:begChr m:val=""/>
                          <m:endChr m:val="⟩"/>
                          <m:ctrlPr>
                            <a:rPr lang="en-US" sz="1600" i="1" smtClean="0">
                              <a:latin typeface="Cambria Math" panose="02040503050406030204" pitchFamily="18" charset="0"/>
                            </a:rPr>
                          </m:ctrlPr>
                        </m:dPr>
                        <m:e>
                          <m:r>
                            <a:rPr lang="en-US" sz="1600" b="0" i="1" smtClean="0">
                              <a:latin typeface="Cambria Math" panose="02040503050406030204" pitchFamily="18" charset="0"/>
                            </a:rPr>
                            <m:t>|</m:t>
                          </m:r>
                          <m:r>
                            <a:rPr lang="en-US" sz="1600" b="0" i="1" smtClean="0">
                              <a:latin typeface="Cambria Math" panose="02040503050406030204" pitchFamily="18" charset="0"/>
                            </a:rPr>
                            <m:t>𝑔</m:t>
                          </m:r>
                        </m:e>
                      </m:d>
                      <m:r>
                        <a:rPr lang="en-US" sz="1600" b="0" i="1" smtClean="0">
                          <a:latin typeface="Cambria Math" panose="02040503050406030204" pitchFamily="18" charset="0"/>
                        </a:rPr>
                        <m:t>+</m:t>
                      </m:r>
                      <m:d>
                        <m:dPr>
                          <m:begChr m:val=""/>
                          <m:endChr m:val="⟩"/>
                          <m:ctrlPr>
                            <a:rPr lang="en-US" sz="1600" i="1" smtClean="0">
                              <a:latin typeface="Cambria Math" panose="02040503050406030204" pitchFamily="18" charset="0"/>
                            </a:rPr>
                          </m:ctrlPr>
                        </m:dPr>
                        <m:e>
                          <m:r>
                            <a:rPr lang="en-US" sz="1600" b="0" i="1" smtClean="0">
                              <a:latin typeface="Cambria Math" panose="02040503050406030204" pitchFamily="18" charset="0"/>
                            </a:rPr>
                            <m:t>|</m:t>
                          </m:r>
                          <m:r>
                            <a:rPr lang="en-US" sz="1600" b="0" i="1" smtClean="0">
                              <a:latin typeface="Cambria Math" panose="02040503050406030204" pitchFamily="18" charset="0"/>
                            </a:rPr>
                            <m:t>𝑒</m:t>
                          </m:r>
                        </m:e>
                      </m:d>
                    </m:oMath>
                  </a14:m>
                  <a:r>
                    <a:rPr lang="en-US" sz="2000" dirty="0"/>
                    <a:t>) </a:t>
                  </a:r>
                  <a14:m>
                    <m:oMath xmlns:m="http://schemas.openxmlformats.org/officeDocument/2006/math">
                      <m:sSup>
                        <m:sSupPr>
                          <m:ctrlPr>
                            <a:rPr lang="en-US" sz="1600" i="1" smtClean="0">
                              <a:latin typeface="Cambria Math" panose="02040503050406030204" pitchFamily="18" charset="0"/>
                            </a:rPr>
                          </m:ctrlPr>
                        </m:sSupPr>
                        <m:e>
                          <m:r>
                            <a:rPr lang="en-US" sz="1600" b="0" i="1" smtClean="0">
                              <a:latin typeface="Cambria Math" panose="02040503050406030204" pitchFamily="18" charset="0"/>
                            </a:rPr>
                            <m:t>𝑒</m:t>
                          </m:r>
                        </m:e>
                        <m:sup>
                          <m:r>
                            <a:rPr lang="en-US" sz="1600" b="0" i="1" smtClean="0">
                              <a:latin typeface="Cambria Math" panose="02040503050406030204" pitchFamily="18" charset="0"/>
                            </a:rPr>
                            <m:t>𝑖</m:t>
                          </m:r>
                          <m:r>
                            <a:rPr lang="en-US" sz="1600" b="0" i="1" smtClean="0">
                              <a:latin typeface="Cambria Math" panose="02040503050406030204" pitchFamily="18" charset="0"/>
                            </a:rPr>
                            <m:t> 2</m:t>
                          </m:r>
                          <m:r>
                            <a:rPr lang="en-US" sz="1600" i="1">
                              <a:latin typeface="Cambria Math" panose="02040503050406030204" pitchFamily="18" charset="0"/>
                              <a:ea typeface="Cambria Math" panose="02040503050406030204" pitchFamily="18" charset="0"/>
                            </a:rPr>
                            <m:t>𝜋</m:t>
                          </m:r>
                          <m:r>
                            <a:rPr lang="en-US" sz="1600" b="0" i="1" smtClean="0">
                              <a:latin typeface="Cambria Math" panose="02040503050406030204" pitchFamily="18" charset="0"/>
                              <a:ea typeface="Cambria Math" panose="02040503050406030204" pitchFamily="18" charset="0"/>
                            </a:rPr>
                            <m:t> </m:t>
                          </m:r>
                          <m:sSub>
                            <m:sSubPr>
                              <m:ctrlPr>
                                <a:rPr lang="en-US" sz="1600" i="1" smtClean="0">
                                  <a:latin typeface="Cambria Math" panose="02040503050406030204" pitchFamily="18" charset="0"/>
                                  <a:ea typeface="Cambria Math" panose="02040503050406030204" pitchFamily="18" charset="0"/>
                                </a:rPr>
                              </m:ctrlPr>
                            </m:sSubPr>
                            <m:e>
                              <m:r>
                                <a:rPr lang="en-US" sz="1600" i="1" smtClean="0">
                                  <a:latin typeface="Cambria Math" panose="02040503050406030204" pitchFamily="18" charset="0"/>
                                  <a:ea typeface="Cambria Math" panose="02040503050406030204" pitchFamily="18" charset="0"/>
                                </a:rPr>
                                <m:t>𝜈</m:t>
                              </m:r>
                            </m:e>
                            <m:sub>
                              <m:r>
                                <a:rPr lang="en-US" sz="1600" b="0" i="1" smtClean="0">
                                  <a:latin typeface="Cambria Math" panose="02040503050406030204" pitchFamily="18" charset="0"/>
                                  <a:ea typeface="Cambria Math" panose="02040503050406030204" pitchFamily="18" charset="0"/>
                                </a:rPr>
                                <m:t>𝑎𝑡𝑜𝑚</m:t>
                              </m:r>
                            </m:sub>
                          </m:sSub>
                          <m:r>
                            <a:rPr lang="en-US" sz="1600" i="1">
                              <a:latin typeface="Cambria Math" panose="02040503050406030204" pitchFamily="18" charset="0"/>
                              <a:ea typeface="Cambria Math" panose="02040503050406030204" pitchFamily="18" charset="0"/>
                            </a:rPr>
                            <m:t>𝑡</m:t>
                          </m:r>
                        </m:sup>
                      </m:sSup>
                    </m:oMath>
                  </a14:m>
                  <a:endParaRPr lang="en-US" sz="1600" dirty="0"/>
                </a:p>
              </p:txBody>
            </p:sp>
          </mc:Choice>
          <mc:Fallback xmlns="">
            <p:sp>
              <p:nvSpPr>
                <p:cNvPr id="5" name="TextBox 4">
                  <a:extLst>
                    <a:ext uri="{FF2B5EF4-FFF2-40B4-BE49-F238E27FC236}">
                      <a16:creationId xmlns:a16="http://schemas.microsoft.com/office/drawing/2014/main" id="{2B63410E-00F1-F374-0A1A-75A9EB6E0C9F}"/>
                    </a:ext>
                  </a:extLst>
                </p:cNvPr>
                <p:cNvSpPr txBox="1">
                  <a:spLocks noRot="1" noChangeAspect="1" noMove="1" noResize="1" noEditPoints="1" noAdjustHandles="1" noChangeArrowheads="1" noChangeShapeType="1" noTextEdit="1"/>
                </p:cNvSpPr>
                <p:nvPr/>
              </p:nvSpPr>
              <p:spPr>
                <a:xfrm>
                  <a:off x="4975389" y="1462913"/>
                  <a:ext cx="2708964" cy="438374"/>
                </a:xfrm>
                <a:prstGeom prst="rect">
                  <a:avLst/>
                </a:prstGeom>
                <a:blipFill>
                  <a:blip r:embed="rId3"/>
                  <a:stretch>
                    <a:fillRect l="-7895" t="-120000" r="-658" b="-204000"/>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33A794AA-3A95-2B49-7AB7-69AE8F992D0D}"/>
                </a:ext>
              </a:extLst>
            </p:cNvPr>
            <p:cNvPicPr>
              <a:picLocks noChangeAspect="1"/>
            </p:cNvPicPr>
            <p:nvPr/>
          </p:nvPicPr>
          <p:blipFill>
            <a:blip r:embed="rId4"/>
            <a:stretch>
              <a:fillRect/>
            </a:stretch>
          </p:blipFill>
          <p:spPr>
            <a:xfrm>
              <a:off x="1595281" y="5480946"/>
              <a:ext cx="9207500" cy="774700"/>
            </a:xfrm>
            <a:prstGeom prst="rect">
              <a:avLst/>
            </a:prstGeom>
          </p:spPr>
        </p:pic>
        <p:sp>
          <p:nvSpPr>
            <p:cNvPr id="7" name="Rectangle 6">
              <a:extLst>
                <a:ext uri="{FF2B5EF4-FFF2-40B4-BE49-F238E27FC236}">
                  <a16:creationId xmlns:a16="http://schemas.microsoft.com/office/drawing/2014/main" id="{D8BFEE28-5181-8A57-C784-3436CD505C64}"/>
                </a:ext>
              </a:extLst>
            </p:cNvPr>
            <p:cNvSpPr/>
            <p:nvPr/>
          </p:nvSpPr>
          <p:spPr>
            <a:xfrm>
              <a:off x="2483924" y="5306096"/>
              <a:ext cx="1443649" cy="108568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8" name="Straight Arrow Connector 7">
              <a:extLst>
                <a:ext uri="{FF2B5EF4-FFF2-40B4-BE49-F238E27FC236}">
                  <a16:creationId xmlns:a16="http://schemas.microsoft.com/office/drawing/2014/main" id="{EA912CA5-89A9-ABDC-AE98-5F784B6F48F5}"/>
                </a:ext>
              </a:extLst>
            </p:cNvPr>
            <p:cNvCxnSpPr>
              <a:cxnSpLocks/>
            </p:cNvCxnSpPr>
            <p:nvPr/>
          </p:nvCxnSpPr>
          <p:spPr>
            <a:xfrm flipV="1">
              <a:off x="3132536" y="4185634"/>
              <a:ext cx="0" cy="90778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EBABA990-5D09-D9B1-E974-0E680C5D7502}"/>
                </a:ext>
              </a:extLst>
            </p:cNvPr>
            <p:cNvSpPr/>
            <p:nvPr/>
          </p:nvSpPr>
          <p:spPr>
            <a:xfrm>
              <a:off x="8164889" y="5306096"/>
              <a:ext cx="1443645" cy="108568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0" name="Straight Arrow Connector 9">
              <a:extLst>
                <a:ext uri="{FF2B5EF4-FFF2-40B4-BE49-F238E27FC236}">
                  <a16:creationId xmlns:a16="http://schemas.microsoft.com/office/drawing/2014/main" id="{C84004A0-63D2-E095-C80A-C19ECA7B7319}"/>
                </a:ext>
              </a:extLst>
            </p:cNvPr>
            <p:cNvCxnSpPr>
              <a:cxnSpLocks/>
            </p:cNvCxnSpPr>
            <p:nvPr/>
          </p:nvCxnSpPr>
          <p:spPr>
            <a:xfrm flipV="1">
              <a:off x="8848609" y="4185634"/>
              <a:ext cx="0" cy="90778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150C9916-960C-4177-E62F-9DF8FF3E206D}"/>
                </a:ext>
              </a:extLst>
            </p:cNvPr>
            <p:cNvGrpSpPr/>
            <p:nvPr/>
          </p:nvGrpSpPr>
          <p:grpSpPr>
            <a:xfrm>
              <a:off x="551648" y="2048038"/>
              <a:ext cx="1159003" cy="2002077"/>
              <a:chOff x="160904" y="1627820"/>
              <a:chExt cx="914400" cy="1579547"/>
            </a:xfrm>
          </p:grpSpPr>
          <p:sp>
            <p:nvSpPr>
              <p:cNvPr id="12" name="Oval 11">
                <a:extLst>
                  <a:ext uri="{FF2B5EF4-FFF2-40B4-BE49-F238E27FC236}">
                    <a16:creationId xmlns:a16="http://schemas.microsoft.com/office/drawing/2014/main" id="{3A7C4130-5C02-5D2E-1A2E-61EAC4903595}"/>
                  </a:ext>
                </a:extLst>
              </p:cNvPr>
              <p:cNvSpPr/>
              <p:nvPr/>
            </p:nvSpPr>
            <p:spPr>
              <a:xfrm>
                <a:off x="160904" y="1983466"/>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Oval 12">
                <a:extLst>
                  <a:ext uri="{FF2B5EF4-FFF2-40B4-BE49-F238E27FC236}">
                    <a16:creationId xmlns:a16="http://schemas.microsoft.com/office/drawing/2014/main" id="{850B1582-AE57-43BC-47BC-9260F260B4DB}"/>
                  </a:ext>
                </a:extLst>
              </p:cNvPr>
              <p:cNvSpPr/>
              <p:nvPr/>
            </p:nvSpPr>
            <p:spPr>
              <a:xfrm>
                <a:off x="160904" y="2326565"/>
                <a:ext cx="914400" cy="246489"/>
              </a:xfrm>
              <a:prstGeom prst="ellipse">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4" name="Straight Connector 13">
                <a:extLst>
                  <a:ext uri="{FF2B5EF4-FFF2-40B4-BE49-F238E27FC236}">
                    <a16:creationId xmlns:a16="http://schemas.microsoft.com/office/drawing/2014/main" id="{1B388930-48CF-BA8D-2BFB-25C475DE2B0C}"/>
                  </a:ext>
                </a:extLst>
              </p:cNvPr>
              <p:cNvCxnSpPr>
                <a:cxnSpLocks/>
              </p:cNvCxnSpPr>
              <p:nvPr/>
            </p:nvCxnSpPr>
            <p:spPr>
              <a:xfrm flipH="1">
                <a:off x="501249" y="2308902"/>
                <a:ext cx="255626" cy="247888"/>
              </a:xfrm>
              <a:prstGeom prst="line">
                <a:avLst/>
              </a:prstGeom>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6688C956-9BA7-E37E-752F-1FD05937FF70}"/>
                  </a:ext>
                </a:extLst>
              </p:cNvPr>
              <p:cNvSpPr/>
              <p:nvPr/>
            </p:nvSpPr>
            <p:spPr>
              <a:xfrm rot="5400000">
                <a:off x="169273" y="2313507"/>
                <a:ext cx="914400" cy="246489"/>
              </a:xfrm>
              <a:prstGeom prst="ellipse">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6" name="Straight Arrow Connector 15">
                <a:extLst>
                  <a:ext uri="{FF2B5EF4-FFF2-40B4-BE49-F238E27FC236}">
                    <a16:creationId xmlns:a16="http://schemas.microsoft.com/office/drawing/2014/main" id="{FE1C3939-AE29-FBAC-662E-1D8E0829D37D}"/>
                  </a:ext>
                </a:extLst>
              </p:cNvPr>
              <p:cNvCxnSpPr>
                <a:cxnSpLocks/>
                <a:endCxn id="15" idx="6"/>
              </p:cNvCxnSpPr>
              <p:nvPr/>
            </p:nvCxnSpPr>
            <p:spPr>
              <a:xfrm>
                <a:off x="626473" y="2449810"/>
                <a:ext cx="0" cy="444142"/>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5795104-4206-59BC-48A8-39840DE3A862}"/>
                  </a:ext>
                </a:extLst>
              </p:cNvPr>
              <p:cNvCxnSpPr>
                <a:cxnSpLocks/>
                <a:stCxn id="13" idx="6"/>
                <a:endCxn id="13" idx="2"/>
              </p:cNvCxnSpPr>
              <p:nvPr/>
            </p:nvCxnSpPr>
            <p:spPr>
              <a:xfrm flipH="1">
                <a:off x="160904" y="2449810"/>
                <a:ext cx="914400" cy="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B8307113-8CE3-0AD0-C287-384A31991FA2}"/>
                      </a:ext>
                    </a:extLst>
                  </p:cNvPr>
                  <p:cNvSpPr/>
                  <p:nvPr/>
                </p:nvSpPr>
                <p:spPr>
                  <a:xfrm>
                    <a:off x="361527" y="1627820"/>
                    <a:ext cx="489953" cy="34585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r>
                                <a:rPr lang="en-US" sz="1400" b="0" i="1" smtClean="0">
                                  <a:latin typeface="Cambria Math" panose="02040503050406030204" pitchFamily="18" charset="0"/>
                                </a:rPr>
                                <m:t>|</m:t>
                              </m:r>
                              <m:r>
                                <a:rPr lang="en-US" sz="1400" b="0" i="1" smtClean="0">
                                  <a:latin typeface="Cambria Math" panose="02040503050406030204" pitchFamily="18" charset="0"/>
                                </a:rPr>
                                <m:t>𝑒</m:t>
                              </m:r>
                            </m:e>
                          </m:d>
                        </m:oMath>
                      </m:oMathPara>
                    </a14:m>
                    <a:endParaRPr lang="en-US" sz="1400" dirty="0"/>
                  </a:p>
                </p:txBody>
              </p:sp>
            </mc:Choice>
            <mc:Fallback xmlns="">
              <p:sp>
                <p:nvSpPr>
                  <p:cNvPr id="18" name="Rectangle 17">
                    <a:extLst>
                      <a:ext uri="{FF2B5EF4-FFF2-40B4-BE49-F238E27FC236}">
                        <a16:creationId xmlns:a16="http://schemas.microsoft.com/office/drawing/2014/main" id="{B8307113-8CE3-0AD0-C287-384A31991FA2}"/>
                      </a:ext>
                    </a:extLst>
                  </p:cNvPr>
                  <p:cNvSpPr>
                    <a:spLocks noRot="1" noChangeAspect="1" noMove="1" noResize="1" noEditPoints="1" noAdjustHandles="1" noChangeArrowheads="1" noChangeShapeType="1" noTextEdit="1"/>
                  </p:cNvSpPr>
                  <p:nvPr/>
                </p:nvSpPr>
                <p:spPr>
                  <a:xfrm>
                    <a:off x="361527" y="1627820"/>
                    <a:ext cx="489953" cy="345857"/>
                  </a:xfrm>
                  <a:prstGeom prst="rect">
                    <a:avLst/>
                  </a:prstGeom>
                  <a:blipFill>
                    <a:blip r:embed="rId5"/>
                    <a:stretch>
                      <a:fillRect l="-16667" t="-104000" r="-33333" b="-16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A747DF5D-6723-B624-593B-B27E1BF37CA2}"/>
                      </a:ext>
                    </a:extLst>
                  </p:cNvPr>
                  <p:cNvSpPr/>
                  <p:nvPr/>
                </p:nvSpPr>
                <p:spPr>
                  <a:xfrm>
                    <a:off x="370841" y="2861510"/>
                    <a:ext cx="512204" cy="34585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r>
                                <a:rPr lang="en-US" sz="1400" b="0" i="1" smtClean="0">
                                  <a:latin typeface="Cambria Math" panose="02040503050406030204" pitchFamily="18" charset="0"/>
                                </a:rPr>
                                <m:t>|</m:t>
                              </m:r>
                              <m:r>
                                <a:rPr lang="en-US" sz="1400" b="0" i="1" smtClean="0">
                                  <a:latin typeface="Cambria Math" panose="02040503050406030204" pitchFamily="18" charset="0"/>
                                </a:rPr>
                                <m:t>𝑔</m:t>
                              </m:r>
                            </m:e>
                          </m:d>
                        </m:oMath>
                      </m:oMathPara>
                    </a14:m>
                    <a:endParaRPr lang="en-US" sz="1400" dirty="0"/>
                  </a:p>
                </p:txBody>
              </p:sp>
            </mc:Choice>
            <mc:Fallback xmlns="">
              <p:sp>
                <p:nvSpPr>
                  <p:cNvPr id="19" name="Rectangle 18">
                    <a:extLst>
                      <a:ext uri="{FF2B5EF4-FFF2-40B4-BE49-F238E27FC236}">
                        <a16:creationId xmlns:a16="http://schemas.microsoft.com/office/drawing/2014/main" id="{A747DF5D-6723-B624-593B-B27E1BF37CA2}"/>
                      </a:ext>
                    </a:extLst>
                  </p:cNvPr>
                  <p:cNvSpPr>
                    <a:spLocks noRot="1" noChangeAspect="1" noMove="1" noResize="1" noEditPoints="1" noAdjustHandles="1" noChangeArrowheads="1" noChangeShapeType="1" noTextEdit="1"/>
                  </p:cNvSpPr>
                  <p:nvPr/>
                </p:nvSpPr>
                <p:spPr>
                  <a:xfrm>
                    <a:off x="370841" y="2861510"/>
                    <a:ext cx="512204" cy="345857"/>
                  </a:xfrm>
                  <a:prstGeom prst="rect">
                    <a:avLst/>
                  </a:prstGeom>
                  <a:blipFill>
                    <a:blip r:embed="rId6"/>
                    <a:stretch>
                      <a:fillRect l="-13514" t="-108000" r="-32432" b="-164000"/>
                    </a:stretch>
                  </a:blipFill>
                </p:spPr>
                <p:txBody>
                  <a:bodyPr/>
                  <a:lstStyle/>
                  <a:p>
                    <a:r>
                      <a:rPr lang="en-US">
                        <a:noFill/>
                      </a:rPr>
                      <a:t> </a:t>
                    </a:r>
                  </a:p>
                </p:txBody>
              </p:sp>
            </mc:Fallback>
          </mc:AlternateContent>
        </p:grpSp>
        <p:grpSp>
          <p:nvGrpSpPr>
            <p:cNvPr id="20" name="Group 19">
              <a:extLst>
                <a:ext uri="{FF2B5EF4-FFF2-40B4-BE49-F238E27FC236}">
                  <a16:creationId xmlns:a16="http://schemas.microsoft.com/office/drawing/2014/main" id="{A9C4F04E-6251-80E4-723F-DC465BF65674}"/>
                </a:ext>
              </a:extLst>
            </p:cNvPr>
            <p:cNvGrpSpPr/>
            <p:nvPr/>
          </p:nvGrpSpPr>
          <p:grpSpPr>
            <a:xfrm>
              <a:off x="5379646" y="1985014"/>
              <a:ext cx="1370242" cy="2158346"/>
              <a:chOff x="5319693" y="1768697"/>
              <a:chExt cx="927290" cy="1460626"/>
            </a:xfrm>
          </p:grpSpPr>
          <p:sp>
            <p:nvSpPr>
              <p:cNvPr id="21" name="Oval 20">
                <a:extLst>
                  <a:ext uri="{FF2B5EF4-FFF2-40B4-BE49-F238E27FC236}">
                    <a16:creationId xmlns:a16="http://schemas.microsoft.com/office/drawing/2014/main" id="{124DFC90-4186-9386-5D5C-DF12A10E6EDC}"/>
                  </a:ext>
                </a:extLst>
              </p:cNvPr>
              <p:cNvSpPr/>
              <p:nvPr/>
            </p:nvSpPr>
            <p:spPr>
              <a:xfrm>
                <a:off x="5319693" y="2052960"/>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 name="Oval 21">
                <a:extLst>
                  <a:ext uri="{FF2B5EF4-FFF2-40B4-BE49-F238E27FC236}">
                    <a16:creationId xmlns:a16="http://schemas.microsoft.com/office/drawing/2014/main" id="{8BC72EE1-1A47-1E99-426D-AAC8D6E3B59E}"/>
                  </a:ext>
                </a:extLst>
              </p:cNvPr>
              <p:cNvSpPr/>
              <p:nvPr/>
            </p:nvSpPr>
            <p:spPr>
              <a:xfrm>
                <a:off x="5319693" y="2396059"/>
                <a:ext cx="914400" cy="246489"/>
              </a:xfrm>
              <a:prstGeom prst="ellipse">
                <a:avLst/>
              </a:prstGeom>
              <a:solidFill>
                <a:schemeClr val="tx1">
                  <a:alpha val="2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3" name="Arc 22">
                <a:extLst>
                  <a:ext uri="{FF2B5EF4-FFF2-40B4-BE49-F238E27FC236}">
                    <a16:creationId xmlns:a16="http://schemas.microsoft.com/office/drawing/2014/main" id="{EF9DB57B-72FE-9540-6682-3DB1B9B248FA}"/>
                  </a:ext>
                </a:extLst>
              </p:cNvPr>
              <p:cNvSpPr/>
              <p:nvPr/>
            </p:nvSpPr>
            <p:spPr>
              <a:xfrm rot="10800000">
                <a:off x="5333512" y="2422365"/>
                <a:ext cx="913471" cy="282881"/>
              </a:xfrm>
              <a:prstGeom prst="arc">
                <a:avLst>
                  <a:gd name="adj1" fmla="val 12059523"/>
                  <a:gd name="adj2" fmla="val 20429262"/>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cxnSp>
            <p:nvCxnSpPr>
              <p:cNvPr id="24" name="Straight Connector 23">
                <a:extLst>
                  <a:ext uri="{FF2B5EF4-FFF2-40B4-BE49-F238E27FC236}">
                    <a16:creationId xmlns:a16="http://schemas.microsoft.com/office/drawing/2014/main" id="{F0A1F900-5C97-5839-1713-6FFBE3F30046}"/>
                  </a:ext>
                </a:extLst>
              </p:cNvPr>
              <p:cNvCxnSpPr>
                <a:cxnSpLocks/>
              </p:cNvCxnSpPr>
              <p:nvPr/>
            </p:nvCxnSpPr>
            <p:spPr>
              <a:xfrm flipH="1">
                <a:off x="5660038" y="2378396"/>
                <a:ext cx="255626" cy="247888"/>
              </a:xfrm>
              <a:prstGeom prst="line">
                <a:avLst/>
              </a:prstGeom>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32FB2C9F-623A-B481-FD36-9D36D0163733}"/>
                  </a:ext>
                </a:extLst>
              </p:cNvPr>
              <p:cNvSpPr/>
              <p:nvPr/>
            </p:nvSpPr>
            <p:spPr>
              <a:xfrm rot="5400000">
                <a:off x="5328062" y="2383001"/>
                <a:ext cx="914400" cy="246489"/>
              </a:xfrm>
              <a:prstGeom prst="ellipse">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26" name="Straight Connector 25">
                <a:extLst>
                  <a:ext uri="{FF2B5EF4-FFF2-40B4-BE49-F238E27FC236}">
                    <a16:creationId xmlns:a16="http://schemas.microsoft.com/office/drawing/2014/main" id="{77FDFE33-9A6F-9941-CB00-5E59FD9C2DCF}"/>
                  </a:ext>
                </a:extLst>
              </p:cNvPr>
              <p:cNvCxnSpPr>
                <a:cxnSpLocks/>
                <a:stCxn id="22" idx="6"/>
                <a:endCxn id="22" idx="2"/>
              </p:cNvCxnSpPr>
              <p:nvPr/>
            </p:nvCxnSpPr>
            <p:spPr>
              <a:xfrm flipH="1">
                <a:off x="5319693" y="2519304"/>
                <a:ext cx="914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701E4093-8B6A-BF9E-6093-70515AC502E4}"/>
                  </a:ext>
                </a:extLst>
              </p:cNvPr>
              <p:cNvCxnSpPr>
                <a:cxnSpLocks/>
                <a:endCxn id="22" idx="2"/>
              </p:cNvCxnSpPr>
              <p:nvPr/>
            </p:nvCxnSpPr>
            <p:spPr>
              <a:xfrm flipH="1">
                <a:off x="5319693" y="2519303"/>
                <a:ext cx="457200" cy="1"/>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144A4246-6ECE-DF00-1CA2-711AA165ED37}"/>
                  </a:ext>
                </a:extLst>
              </p:cNvPr>
              <p:cNvCxnSpPr>
                <a:cxnSpLocks/>
              </p:cNvCxnSpPr>
              <p:nvPr/>
            </p:nvCxnSpPr>
            <p:spPr>
              <a:xfrm flipH="1">
                <a:off x="5387865" y="2519303"/>
                <a:ext cx="389031" cy="52573"/>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A73C650C-3DC8-882E-FE7A-91CE77FD5BBE}"/>
                  </a:ext>
                </a:extLst>
              </p:cNvPr>
              <p:cNvCxnSpPr>
                <a:cxnSpLocks/>
              </p:cNvCxnSpPr>
              <p:nvPr/>
            </p:nvCxnSpPr>
            <p:spPr>
              <a:xfrm flipH="1">
                <a:off x="5473873" y="2514774"/>
                <a:ext cx="302888" cy="102369"/>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Rectangle 29">
                    <a:extLst>
                      <a:ext uri="{FF2B5EF4-FFF2-40B4-BE49-F238E27FC236}">
                        <a16:creationId xmlns:a16="http://schemas.microsoft.com/office/drawing/2014/main" id="{75202D09-5D98-507B-3DB9-91408D09983D}"/>
                      </a:ext>
                    </a:extLst>
                  </p:cNvPr>
                  <p:cNvSpPr/>
                  <p:nvPr/>
                </p:nvSpPr>
                <p:spPr>
                  <a:xfrm>
                    <a:off x="5533580" y="1768697"/>
                    <a:ext cx="420263" cy="29666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r>
                                <a:rPr lang="en-US" sz="1400" b="0" i="1" smtClean="0">
                                  <a:latin typeface="Cambria Math" panose="02040503050406030204" pitchFamily="18" charset="0"/>
                                </a:rPr>
                                <m:t>|</m:t>
                              </m:r>
                              <m:r>
                                <a:rPr lang="en-US" sz="1400" b="0" i="1" smtClean="0">
                                  <a:latin typeface="Cambria Math" panose="02040503050406030204" pitchFamily="18" charset="0"/>
                                </a:rPr>
                                <m:t>𝑒</m:t>
                              </m:r>
                            </m:e>
                          </m:d>
                        </m:oMath>
                      </m:oMathPara>
                    </a14:m>
                    <a:endParaRPr lang="en-US" sz="1400" dirty="0"/>
                  </a:p>
                </p:txBody>
              </p:sp>
            </mc:Choice>
            <mc:Fallback xmlns="">
              <p:sp>
                <p:nvSpPr>
                  <p:cNvPr id="30" name="Rectangle 29">
                    <a:extLst>
                      <a:ext uri="{FF2B5EF4-FFF2-40B4-BE49-F238E27FC236}">
                        <a16:creationId xmlns:a16="http://schemas.microsoft.com/office/drawing/2014/main" id="{75202D09-5D98-507B-3DB9-91408D09983D}"/>
                      </a:ext>
                    </a:extLst>
                  </p:cNvPr>
                  <p:cNvSpPr>
                    <a:spLocks noRot="1" noChangeAspect="1" noMove="1" noResize="1" noEditPoints="1" noAdjustHandles="1" noChangeArrowheads="1" noChangeShapeType="1" noTextEdit="1"/>
                  </p:cNvSpPr>
                  <p:nvPr/>
                </p:nvSpPr>
                <p:spPr>
                  <a:xfrm>
                    <a:off x="5533580" y="1768697"/>
                    <a:ext cx="420263" cy="296663"/>
                  </a:xfrm>
                  <a:prstGeom prst="rect">
                    <a:avLst/>
                  </a:prstGeom>
                  <a:blipFill>
                    <a:blip r:embed="rId7"/>
                    <a:stretch>
                      <a:fillRect l="-13889" t="-96154" r="-33333" b="-15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Rectangle 30">
                    <a:extLst>
                      <a:ext uri="{FF2B5EF4-FFF2-40B4-BE49-F238E27FC236}">
                        <a16:creationId xmlns:a16="http://schemas.microsoft.com/office/drawing/2014/main" id="{1728E395-03CC-FEBF-BB89-360FCED9D041}"/>
                      </a:ext>
                    </a:extLst>
                  </p:cNvPr>
                  <p:cNvSpPr/>
                  <p:nvPr/>
                </p:nvSpPr>
                <p:spPr>
                  <a:xfrm>
                    <a:off x="5542894" y="2932660"/>
                    <a:ext cx="439349" cy="29666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r>
                                <a:rPr lang="en-US" sz="1400" b="0" i="1" smtClean="0">
                                  <a:latin typeface="Cambria Math" panose="02040503050406030204" pitchFamily="18" charset="0"/>
                                </a:rPr>
                                <m:t>|</m:t>
                              </m:r>
                              <m:r>
                                <a:rPr lang="en-US" sz="1400" b="0" i="1" smtClean="0">
                                  <a:latin typeface="Cambria Math" panose="02040503050406030204" pitchFamily="18" charset="0"/>
                                </a:rPr>
                                <m:t>𝑔</m:t>
                              </m:r>
                            </m:e>
                          </m:d>
                        </m:oMath>
                      </m:oMathPara>
                    </a14:m>
                    <a:endParaRPr lang="en-US" sz="1400" dirty="0"/>
                  </a:p>
                </p:txBody>
              </p:sp>
            </mc:Choice>
            <mc:Fallback xmlns="">
              <p:sp>
                <p:nvSpPr>
                  <p:cNvPr id="31" name="Rectangle 30">
                    <a:extLst>
                      <a:ext uri="{FF2B5EF4-FFF2-40B4-BE49-F238E27FC236}">
                        <a16:creationId xmlns:a16="http://schemas.microsoft.com/office/drawing/2014/main" id="{1728E395-03CC-FEBF-BB89-360FCED9D041}"/>
                      </a:ext>
                    </a:extLst>
                  </p:cNvPr>
                  <p:cNvSpPr>
                    <a:spLocks noRot="1" noChangeAspect="1" noMove="1" noResize="1" noEditPoints="1" noAdjustHandles="1" noChangeArrowheads="1" noChangeShapeType="1" noTextEdit="1"/>
                  </p:cNvSpPr>
                  <p:nvPr/>
                </p:nvSpPr>
                <p:spPr>
                  <a:xfrm>
                    <a:off x="5542894" y="2932660"/>
                    <a:ext cx="439349" cy="296663"/>
                  </a:xfrm>
                  <a:prstGeom prst="rect">
                    <a:avLst/>
                  </a:prstGeom>
                  <a:blipFill>
                    <a:blip r:embed="rId8"/>
                    <a:stretch>
                      <a:fillRect l="-10811" t="-96154" r="-32432" b="-157692"/>
                    </a:stretch>
                  </a:blipFill>
                </p:spPr>
                <p:txBody>
                  <a:bodyPr/>
                  <a:lstStyle/>
                  <a:p>
                    <a:r>
                      <a:rPr lang="en-US">
                        <a:noFill/>
                      </a:rPr>
                      <a:t> </a:t>
                    </a:r>
                  </a:p>
                </p:txBody>
              </p:sp>
            </mc:Fallback>
          </mc:AlternateContent>
          <p:cxnSp>
            <p:nvCxnSpPr>
              <p:cNvPr id="32" name="Straight Arrow Connector 31">
                <a:extLst>
                  <a:ext uri="{FF2B5EF4-FFF2-40B4-BE49-F238E27FC236}">
                    <a16:creationId xmlns:a16="http://schemas.microsoft.com/office/drawing/2014/main" id="{9FC8F625-77A3-FD2D-8C81-901FFD2B9379}"/>
                  </a:ext>
                </a:extLst>
              </p:cNvPr>
              <p:cNvCxnSpPr>
                <a:cxnSpLocks/>
              </p:cNvCxnSpPr>
              <p:nvPr/>
            </p:nvCxnSpPr>
            <p:spPr>
              <a:xfrm>
                <a:off x="5771822" y="2524894"/>
                <a:ext cx="374" cy="129022"/>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E3927A30-0DD8-D318-4235-2FFB73CF1AA7}"/>
                  </a:ext>
                </a:extLst>
              </p:cNvPr>
              <p:cNvCxnSpPr>
                <a:cxnSpLocks/>
              </p:cNvCxnSpPr>
              <p:nvPr/>
            </p:nvCxnSpPr>
            <p:spPr>
              <a:xfrm>
                <a:off x="5770362" y="2524894"/>
                <a:ext cx="176990" cy="111775"/>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AED1B77E-1E65-3C43-E543-16C15B1A6CDF}"/>
                  </a:ext>
                </a:extLst>
              </p:cNvPr>
              <p:cNvCxnSpPr>
                <a:cxnSpLocks/>
                <a:endCxn id="22" idx="5"/>
              </p:cNvCxnSpPr>
              <p:nvPr/>
            </p:nvCxnSpPr>
            <p:spPr>
              <a:xfrm>
                <a:off x="5776325" y="2523996"/>
                <a:ext cx="323857" cy="82455"/>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C75CEB70-05BE-168F-2356-A101312DEBAD}"/>
                  </a:ext>
                </a:extLst>
              </p:cNvPr>
              <p:cNvCxnSpPr>
                <a:cxnSpLocks/>
              </p:cNvCxnSpPr>
              <p:nvPr/>
            </p:nvCxnSpPr>
            <p:spPr>
              <a:xfrm flipV="1">
                <a:off x="5787155" y="2458562"/>
                <a:ext cx="385934" cy="53216"/>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E89B648C-7596-0FE5-23A9-F640A40BCF15}"/>
                  </a:ext>
                </a:extLst>
              </p:cNvPr>
              <p:cNvCxnSpPr>
                <a:cxnSpLocks/>
              </p:cNvCxnSpPr>
              <p:nvPr/>
            </p:nvCxnSpPr>
            <p:spPr>
              <a:xfrm flipV="1">
                <a:off x="5788732" y="2410189"/>
                <a:ext cx="243480" cy="102803"/>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835E3F8-F339-3D73-B627-857AA55ADB05}"/>
                  </a:ext>
                </a:extLst>
              </p:cNvPr>
              <p:cNvCxnSpPr>
                <a:cxnSpLocks/>
              </p:cNvCxnSpPr>
              <p:nvPr/>
            </p:nvCxnSpPr>
            <p:spPr>
              <a:xfrm flipV="1">
                <a:off x="5783322" y="2394518"/>
                <a:ext cx="115803" cy="118474"/>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2411AB79-A9AF-CCC9-4624-DD18E4F24560}"/>
                  </a:ext>
                </a:extLst>
              </p:cNvPr>
              <p:cNvCxnSpPr>
                <a:cxnSpLocks/>
              </p:cNvCxnSpPr>
              <p:nvPr/>
            </p:nvCxnSpPr>
            <p:spPr>
              <a:xfrm flipH="1" flipV="1">
                <a:off x="5762520" y="2379729"/>
                <a:ext cx="10822" cy="146088"/>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CA97C5C2-3D2F-05E3-CB00-617F40A1997E}"/>
                  </a:ext>
                </a:extLst>
              </p:cNvPr>
              <p:cNvCxnSpPr>
                <a:cxnSpLocks/>
              </p:cNvCxnSpPr>
              <p:nvPr/>
            </p:nvCxnSpPr>
            <p:spPr>
              <a:xfrm flipH="1" flipV="1">
                <a:off x="5648897" y="2395961"/>
                <a:ext cx="124445" cy="129856"/>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E3FFB125-5AA3-68D8-D991-C8159F41DDB8}"/>
                  </a:ext>
                </a:extLst>
              </p:cNvPr>
              <p:cNvCxnSpPr>
                <a:cxnSpLocks/>
                <a:endCxn id="22" idx="1"/>
              </p:cNvCxnSpPr>
              <p:nvPr/>
            </p:nvCxnSpPr>
            <p:spPr>
              <a:xfrm flipH="1" flipV="1">
                <a:off x="5453604" y="2432156"/>
                <a:ext cx="325150" cy="82840"/>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CD4C0EA3-E0A6-59F0-8AA5-7F06F581246F}"/>
                </a:ext>
              </a:extLst>
            </p:cNvPr>
            <p:cNvGrpSpPr/>
            <p:nvPr/>
          </p:nvGrpSpPr>
          <p:grpSpPr>
            <a:xfrm>
              <a:off x="140187" y="5063854"/>
              <a:ext cx="1871392" cy="1236278"/>
              <a:chOff x="-57982" y="4903910"/>
              <a:chExt cx="2291234" cy="1513632"/>
            </a:xfrm>
          </p:grpSpPr>
          <p:sp>
            <p:nvSpPr>
              <p:cNvPr id="42" name="Trapezoid 41">
                <a:extLst>
                  <a:ext uri="{FF2B5EF4-FFF2-40B4-BE49-F238E27FC236}">
                    <a16:creationId xmlns:a16="http://schemas.microsoft.com/office/drawing/2014/main" id="{15C17CC5-0A05-B24C-79CF-555FF0744CAC}"/>
                  </a:ext>
                </a:extLst>
              </p:cNvPr>
              <p:cNvSpPr/>
              <p:nvPr/>
            </p:nvSpPr>
            <p:spPr>
              <a:xfrm rot="16200000">
                <a:off x="-75877" y="5589292"/>
                <a:ext cx="1018913" cy="637586"/>
              </a:xfrm>
              <a:prstGeom prst="trapezoid">
                <a:avLst>
                  <a:gd name="adj" fmla="val 47112"/>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3" name="Rectangle 42">
                <a:extLst>
                  <a:ext uri="{FF2B5EF4-FFF2-40B4-BE49-F238E27FC236}">
                    <a16:creationId xmlns:a16="http://schemas.microsoft.com/office/drawing/2014/main" id="{8F4EFFF5-6B1C-F668-F4B1-567CAA76C078}"/>
                  </a:ext>
                </a:extLst>
              </p:cNvPr>
              <p:cNvSpPr/>
              <p:nvPr/>
            </p:nvSpPr>
            <p:spPr>
              <a:xfrm>
                <a:off x="745894" y="5398632"/>
                <a:ext cx="289809" cy="101891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4" name="Trapezoid 43">
                <a:extLst>
                  <a:ext uri="{FF2B5EF4-FFF2-40B4-BE49-F238E27FC236}">
                    <a16:creationId xmlns:a16="http://schemas.microsoft.com/office/drawing/2014/main" id="{B7056904-3919-37A6-7EC3-5CD70BAD0A7A}"/>
                  </a:ext>
                </a:extLst>
              </p:cNvPr>
              <p:cNvSpPr/>
              <p:nvPr/>
            </p:nvSpPr>
            <p:spPr>
              <a:xfrm rot="5400000">
                <a:off x="840482" y="5589292"/>
                <a:ext cx="1018913" cy="637586"/>
              </a:xfrm>
              <a:prstGeom prst="trapezoid">
                <a:avLst>
                  <a:gd name="adj" fmla="val 47112"/>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5" name="TextBox 44">
                <a:extLst>
                  <a:ext uri="{FF2B5EF4-FFF2-40B4-BE49-F238E27FC236}">
                    <a16:creationId xmlns:a16="http://schemas.microsoft.com/office/drawing/2014/main" id="{EB92B23E-13A6-A439-E182-8084BED17B09}"/>
                  </a:ext>
                </a:extLst>
              </p:cNvPr>
              <p:cNvSpPr txBox="1"/>
              <p:nvPr/>
            </p:nvSpPr>
            <p:spPr>
              <a:xfrm>
                <a:off x="-57982" y="4903910"/>
                <a:ext cx="2291234" cy="590393"/>
              </a:xfrm>
              <a:prstGeom prst="rect">
                <a:avLst/>
              </a:prstGeom>
              <a:noFill/>
            </p:spPr>
            <p:txBody>
              <a:bodyPr wrap="none" rtlCol="0">
                <a:spAutoFit/>
              </a:bodyPr>
              <a:lstStyle/>
              <a:p>
                <a:r>
                  <a:rPr lang="en-US" sz="1600" dirty="0"/>
                  <a:t>Optical Cavity</a:t>
                </a:r>
              </a:p>
            </p:txBody>
          </p:sp>
        </p:grpSp>
        <p:cxnSp>
          <p:nvCxnSpPr>
            <p:cNvPr id="46" name="Straight Arrow Connector 45">
              <a:extLst>
                <a:ext uri="{FF2B5EF4-FFF2-40B4-BE49-F238E27FC236}">
                  <a16:creationId xmlns:a16="http://schemas.microsoft.com/office/drawing/2014/main" id="{383509AE-1788-0409-E30D-694B4058FBAA}"/>
                </a:ext>
              </a:extLst>
            </p:cNvPr>
            <p:cNvCxnSpPr>
              <a:cxnSpLocks/>
            </p:cNvCxnSpPr>
            <p:nvPr/>
          </p:nvCxnSpPr>
          <p:spPr>
            <a:xfrm flipH="1">
              <a:off x="4120613" y="4655889"/>
              <a:ext cx="3849960" cy="0"/>
            </a:xfrm>
            <a:prstGeom prst="straightConnector1">
              <a:avLst/>
            </a:prstGeom>
            <a:ln w="7620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AF05FFB-3DEF-F223-E762-3BCC85A62B07}"/>
                </a:ext>
              </a:extLst>
            </p:cNvPr>
            <p:cNvSpPr txBox="1"/>
            <p:nvPr/>
          </p:nvSpPr>
          <p:spPr>
            <a:xfrm>
              <a:off x="5235974" y="4453827"/>
              <a:ext cx="2074889" cy="482211"/>
            </a:xfrm>
            <a:prstGeom prst="rect">
              <a:avLst/>
            </a:prstGeom>
            <a:solidFill>
              <a:schemeClr val="bg1"/>
            </a:solidFill>
          </p:spPr>
          <p:txBody>
            <a:bodyPr wrap="none" rtlCol="0">
              <a:spAutoFit/>
            </a:bodyPr>
            <a:lstStyle/>
            <a:p>
              <a:r>
                <a:rPr lang="en-US" sz="1600" dirty="0"/>
                <a:t>Probe Time (</a:t>
              </a:r>
              <a:r>
                <a:rPr lang="en-US" sz="1600" dirty="0" err="1"/>
                <a:t>T</a:t>
              </a:r>
              <a:r>
                <a:rPr lang="en-US" sz="1600" baseline="-25000" dirty="0" err="1"/>
                <a:t>p</a:t>
              </a:r>
              <a:r>
                <a:rPr lang="en-US" sz="1600" dirty="0"/>
                <a:t>)</a:t>
              </a:r>
            </a:p>
          </p:txBody>
        </p:sp>
        <mc:AlternateContent xmlns:mc="http://schemas.openxmlformats.org/markup-compatibility/2006" xmlns:a14="http://schemas.microsoft.com/office/drawing/2010/main">
          <mc:Choice Requires="a14">
            <p:sp>
              <p:nvSpPr>
                <p:cNvPr id="48" name="Rectangle 47">
                  <a:extLst>
                    <a:ext uri="{FF2B5EF4-FFF2-40B4-BE49-F238E27FC236}">
                      <a16:creationId xmlns:a16="http://schemas.microsoft.com/office/drawing/2014/main" id="{5DB8350F-F0C9-32EF-04C7-64A8C02B34CF}"/>
                    </a:ext>
                  </a:extLst>
                </p:cNvPr>
                <p:cNvSpPr/>
                <p:nvPr/>
              </p:nvSpPr>
              <p:spPr>
                <a:xfrm>
                  <a:off x="9963102" y="3094176"/>
                  <a:ext cx="2251630" cy="438374"/>
                </a:xfrm>
                <a:prstGeom prst="rect">
                  <a:avLst/>
                </a:prstGeom>
                <a:solidFill>
                  <a:srgbClr val="EFC9FF"/>
                </a:solidFill>
              </p:spPr>
              <p:txBody>
                <a:bodyPr wrap="square">
                  <a:spAutoFit/>
                </a:bodyPr>
                <a:lstStyle/>
                <a:p>
                  <a:pPr/>
                  <a14:m>
                    <m:oMathPara xmlns:m="http://schemas.openxmlformats.org/officeDocument/2006/math">
                      <m:oMathParaPr>
                        <m:jc m:val="centerGroup"/>
                      </m:oMathParaPr>
                      <m:oMath xmlns:m="http://schemas.openxmlformats.org/officeDocument/2006/math">
                        <m:r>
                          <a:rPr lang="en-US" sz="140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 =</m:t>
                        </m:r>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𝜈</m:t>
                            </m:r>
                          </m:e>
                          <m:sub>
                            <m:r>
                              <a:rPr lang="en-US" sz="1400" i="1">
                                <a:latin typeface="Cambria Math" panose="02040503050406030204" pitchFamily="18" charset="0"/>
                                <a:ea typeface="Cambria Math" panose="02040503050406030204" pitchFamily="18" charset="0"/>
                              </a:rPr>
                              <m:t>𝑎𝑡𝑜𝑚</m:t>
                            </m:r>
                          </m:sub>
                        </m:sSub>
                        <m:r>
                          <a:rPr lang="en-US" sz="1400" i="1">
                            <a:latin typeface="Cambria Math" panose="02040503050406030204" pitchFamily="18" charset="0"/>
                            <a:ea typeface="Cambria Math" panose="02040503050406030204" pitchFamily="18" charset="0"/>
                          </a:rPr>
                          <m:t>−</m:t>
                        </m:r>
                        <m:sSub>
                          <m:sSubPr>
                            <m:ctrlPr>
                              <a:rPr lang="en-US" sz="1400" i="1">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𝜈</m:t>
                            </m:r>
                          </m:e>
                          <m:sub>
                            <m:r>
                              <a:rPr lang="en-US" sz="1400" i="1">
                                <a:latin typeface="Cambria Math" panose="02040503050406030204" pitchFamily="18" charset="0"/>
                                <a:ea typeface="Cambria Math" panose="02040503050406030204" pitchFamily="18" charset="0"/>
                              </a:rPr>
                              <m:t>𝑙𝑎𝑠𝑒𝑟</m:t>
                            </m:r>
                          </m:sub>
                        </m:sSub>
                      </m:oMath>
                    </m:oMathPara>
                  </a14:m>
                  <a:endParaRPr lang="en-US" sz="1400" dirty="0"/>
                </a:p>
              </p:txBody>
            </p:sp>
          </mc:Choice>
          <mc:Fallback xmlns="">
            <p:sp>
              <p:nvSpPr>
                <p:cNvPr id="48" name="Rectangle 47">
                  <a:extLst>
                    <a:ext uri="{FF2B5EF4-FFF2-40B4-BE49-F238E27FC236}">
                      <a16:creationId xmlns:a16="http://schemas.microsoft.com/office/drawing/2014/main" id="{5DB8350F-F0C9-32EF-04C7-64A8C02B34CF}"/>
                    </a:ext>
                  </a:extLst>
                </p:cNvPr>
                <p:cNvSpPr>
                  <a:spLocks noRot="1" noChangeAspect="1" noMove="1" noResize="1" noEditPoints="1" noAdjustHandles="1" noChangeArrowheads="1" noChangeShapeType="1" noTextEdit="1"/>
                </p:cNvSpPr>
                <p:nvPr/>
              </p:nvSpPr>
              <p:spPr>
                <a:xfrm>
                  <a:off x="9963102" y="3094176"/>
                  <a:ext cx="2251630" cy="438374"/>
                </a:xfrm>
                <a:prstGeom prst="rect">
                  <a:avLst/>
                </a:prstGeom>
                <a:blipFill>
                  <a:blip r:embed="rId9"/>
                  <a:stretch>
                    <a:fillRect b="-12000"/>
                  </a:stretch>
                </a:blipFill>
              </p:spPr>
              <p:txBody>
                <a:bodyPr/>
                <a:lstStyle/>
                <a:p>
                  <a:r>
                    <a:rPr lang="en-US">
                      <a:noFill/>
                    </a:rPr>
                    <a:t> </a:t>
                  </a:r>
                </a:p>
              </p:txBody>
            </p:sp>
          </mc:Fallback>
        </mc:AlternateContent>
        <p:grpSp>
          <p:nvGrpSpPr>
            <p:cNvPr id="49" name="Group 48">
              <a:extLst>
                <a:ext uri="{FF2B5EF4-FFF2-40B4-BE49-F238E27FC236}">
                  <a16:creationId xmlns:a16="http://schemas.microsoft.com/office/drawing/2014/main" id="{E1D56573-C641-DC6D-2E77-3EA46E867F2E}"/>
                </a:ext>
              </a:extLst>
            </p:cNvPr>
            <p:cNvGrpSpPr/>
            <p:nvPr/>
          </p:nvGrpSpPr>
          <p:grpSpPr>
            <a:xfrm>
              <a:off x="2500889" y="2006067"/>
              <a:ext cx="1328715" cy="2002077"/>
              <a:chOff x="2383322" y="2006067"/>
              <a:chExt cx="1328715" cy="2002077"/>
            </a:xfrm>
          </p:grpSpPr>
          <p:grpSp>
            <p:nvGrpSpPr>
              <p:cNvPr id="50" name="Group 49">
                <a:extLst>
                  <a:ext uri="{FF2B5EF4-FFF2-40B4-BE49-F238E27FC236}">
                    <a16:creationId xmlns:a16="http://schemas.microsoft.com/office/drawing/2014/main" id="{FC06B04F-4C1A-B53D-5A1D-153B428DDED8}"/>
                  </a:ext>
                </a:extLst>
              </p:cNvPr>
              <p:cNvGrpSpPr/>
              <p:nvPr/>
            </p:nvGrpSpPr>
            <p:grpSpPr>
              <a:xfrm>
                <a:off x="2553034" y="2006067"/>
                <a:ext cx="1159003" cy="2002077"/>
                <a:chOff x="160904" y="1627820"/>
                <a:chExt cx="914400" cy="1579547"/>
              </a:xfrm>
            </p:grpSpPr>
            <p:sp>
              <p:nvSpPr>
                <p:cNvPr id="53" name="Oval 52">
                  <a:extLst>
                    <a:ext uri="{FF2B5EF4-FFF2-40B4-BE49-F238E27FC236}">
                      <a16:creationId xmlns:a16="http://schemas.microsoft.com/office/drawing/2014/main" id="{9E1CF4FD-AA7A-EC4D-CF19-F5BC32794BFB}"/>
                    </a:ext>
                  </a:extLst>
                </p:cNvPr>
                <p:cNvSpPr/>
                <p:nvPr/>
              </p:nvSpPr>
              <p:spPr>
                <a:xfrm>
                  <a:off x="160904" y="1983466"/>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4" name="Oval 53">
                  <a:extLst>
                    <a:ext uri="{FF2B5EF4-FFF2-40B4-BE49-F238E27FC236}">
                      <a16:creationId xmlns:a16="http://schemas.microsoft.com/office/drawing/2014/main" id="{DEC33376-FCE8-9194-917E-59CDBB913EC8}"/>
                    </a:ext>
                  </a:extLst>
                </p:cNvPr>
                <p:cNvSpPr/>
                <p:nvPr/>
              </p:nvSpPr>
              <p:spPr>
                <a:xfrm>
                  <a:off x="160904" y="2326565"/>
                  <a:ext cx="914400" cy="246489"/>
                </a:xfrm>
                <a:prstGeom prst="ellipse">
                  <a:avLst/>
                </a:prstGeom>
                <a:solidFill>
                  <a:schemeClr val="bg2">
                    <a:lumMod val="9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55" name="Straight Connector 54">
                  <a:extLst>
                    <a:ext uri="{FF2B5EF4-FFF2-40B4-BE49-F238E27FC236}">
                      <a16:creationId xmlns:a16="http://schemas.microsoft.com/office/drawing/2014/main" id="{A06BB563-E98C-7338-29A1-178D27CA6BCE}"/>
                    </a:ext>
                  </a:extLst>
                </p:cNvPr>
                <p:cNvCxnSpPr>
                  <a:cxnSpLocks/>
                </p:cNvCxnSpPr>
                <p:nvPr/>
              </p:nvCxnSpPr>
              <p:spPr>
                <a:xfrm flipH="1">
                  <a:off x="501249" y="2308902"/>
                  <a:ext cx="255626" cy="247888"/>
                </a:xfrm>
                <a:prstGeom prst="line">
                  <a:avLst/>
                </a:prstGeom>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9ECADAC2-FDC0-0485-020D-BCBA65319960}"/>
                    </a:ext>
                  </a:extLst>
                </p:cNvPr>
                <p:cNvSpPr/>
                <p:nvPr/>
              </p:nvSpPr>
              <p:spPr>
                <a:xfrm rot="5400000">
                  <a:off x="169273" y="2313507"/>
                  <a:ext cx="914400" cy="246489"/>
                </a:xfrm>
                <a:prstGeom prst="ellipse">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57" name="Straight Connector 56">
                  <a:extLst>
                    <a:ext uri="{FF2B5EF4-FFF2-40B4-BE49-F238E27FC236}">
                      <a16:creationId xmlns:a16="http://schemas.microsoft.com/office/drawing/2014/main" id="{AB638F92-CB14-989C-5E06-DEB3D80610F6}"/>
                    </a:ext>
                  </a:extLst>
                </p:cNvPr>
                <p:cNvCxnSpPr>
                  <a:cxnSpLocks/>
                  <a:stCxn id="54" idx="6"/>
                  <a:endCxn id="54" idx="2"/>
                </p:cNvCxnSpPr>
                <p:nvPr/>
              </p:nvCxnSpPr>
              <p:spPr>
                <a:xfrm flipH="1">
                  <a:off x="160904" y="2449810"/>
                  <a:ext cx="914400" cy="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8" name="Rectangle 57">
                      <a:extLst>
                        <a:ext uri="{FF2B5EF4-FFF2-40B4-BE49-F238E27FC236}">
                          <a16:creationId xmlns:a16="http://schemas.microsoft.com/office/drawing/2014/main" id="{807002A1-A410-7429-2279-31EF707A4ECA}"/>
                        </a:ext>
                      </a:extLst>
                    </p:cNvPr>
                    <p:cNvSpPr/>
                    <p:nvPr/>
                  </p:nvSpPr>
                  <p:spPr>
                    <a:xfrm>
                      <a:off x="361527" y="1627820"/>
                      <a:ext cx="489953" cy="34585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r>
                                  <a:rPr lang="en-US" sz="1400" b="0" i="1" smtClean="0">
                                    <a:latin typeface="Cambria Math" panose="02040503050406030204" pitchFamily="18" charset="0"/>
                                  </a:rPr>
                                  <m:t>|</m:t>
                                </m:r>
                                <m:r>
                                  <a:rPr lang="en-US" sz="1400" b="0" i="1" smtClean="0">
                                    <a:latin typeface="Cambria Math" panose="02040503050406030204" pitchFamily="18" charset="0"/>
                                  </a:rPr>
                                  <m:t>𝑒</m:t>
                                </m:r>
                              </m:e>
                            </m:d>
                          </m:oMath>
                        </m:oMathPara>
                      </a14:m>
                      <a:endParaRPr lang="en-US" sz="1400" dirty="0"/>
                    </a:p>
                  </p:txBody>
                </p:sp>
              </mc:Choice>
              <mc:Fallback xmlns="">
                <p:sp>
                  <p:nvSpPr>
                    <p:cNvPr id="58" name="Rectangle 57">
                      <a:extLst>
                        <a:ext uri="{FF2B5EF4-FFF2-40B4-BE49-F238E27FC236}">
                          <a16:creationId xmlns:a16="http://schemas.microsoft.com/office/drawing/2014/main" id="{807002A1-A410-7429-2279-31EF707A4ECA}"/>
                        </a:ext>
                      </a:extLst>
                    </p:cNvPr>
                    <p:cNvSpPr>
                      <a:spLocks noRot="1" noChangeAspect="1" noMove="1" noResize="1" noEditPoints="1" noAdjustHandles="1" noChangeArrowheads="1" noChangeShapeType="1" noTextEdit="1"/>
                    </p:cNvSpPr>
                    <p:nvPr/>
                  </p:nvSpPr>
                  <p:spPr>
                    <a:xfrm>
                      <a:off x="361527" y="1627820"/>
                      <a:ext cx="489953" cy="345857"/>
                    </a:xfrm>
                    <a:prstGeom prst="rect">
                      <a:avLst/>
                    </a:prstGeom>
                    <a:blipFill>
                      <a:blip r:embed="rId10"/>
                      <a:stretch>
                        <a:fillRect l="-14286" t="-108000" r="-37143" b="-16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Rectangle 58">
                      <a:extLst>
                        <a:ext uri="{FF2B5EF4-FFF2-40B4-BE49-F238E27FC236}">
                          <a16:creationId xmlns:a16="http://schemas.microsoft.com/office/drawing/2014/main" id="{3460D147-9635-EE0C-D783-BDF47B6F1F72}"/>
                        </a:ext>
                      </a:extLst>
                    </p:cNvPr>
                    <p:cNvSpPr/>
                    <p:nvPr/>
                  </p:nvSpPr>
                  <p:spPr>
                    <a:xfrm>
                      <a:off x="370841" y="2861510"/>
                      <a:ext cx="512204" cy="34585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r>
                                  <a:rPr lang="en-US" sz="1400" b="0" i="1" smtClean="0">
                                    <a:latin typeface="Cambria Math" panose="02040503050406030204" pitchFamily="18" charset="0"/>
                                  </a:rPr>
                                  <m:t>|</m:t>
                                </m:r>
                                <m:r>
                                  <a:rPr lang="en-US" sz="1400" b="0" i="1" smtClean="0">
                                    <a:latin typeface="Cambria Math" panose="02040503050406030204" pitchFamily="18" charset="0"/>
                                  </a:rPr>
                                  <m:t>𝑔</m:t>
                                </m:r>
                              </m:e>
                            </m:d>
                          </m:oMath>
                        </m:oMathPara>
                      </a14:m>
                      <a:endParaRPr lang="en-US" sz="1400" dirty="0"/>
                    </a:p>
                  </p:txBody>
                </p:sp>
              </mc:Choice>
              <mc:Fallback xmlns="">
                <p:sp>
                  <p:nvSpPr>
                    <p:cNvPr id="59" name="Rectangle 58">
                      <a:extLst>
                        <a:ext uri="{FF2B5EF4-FFF2-40B4-BE49-F238E27FC236}">
                          <a16:creationId xmlns:a16="http://schemas.microsoft.com/office/drawing/2014/main" id="{3460D147-9635-EE0C-D783-BDF47B6F1F72}"/>
                        </a:ext>
                      </a:extLst>
                    </p:cNvPr>
                    <p:cNvSpPr>
                      <a:spLocks noRot="1" noChangeAspect="1" noMove="1" noResize="1" noEditPoints="1" noAdjustHandles="1" noChangeArrowheads="1" noChangeShapeType="1" noTextEdit="1"/>
                    </p:cNvSpPr>
                    <p:nvPr/>
                  </p:nvSpPr>
                  <p:spPr>
                    <a:xfrm>
                      <a:off x="370841" y="2861510"/>
                      <a:ext cx="512204" cy="345857"/>
                    </a:xfrm>
                    <a:prstGeom prst="rect">
                      <a:avLst/>
                    </a:prstGeom>
                    <a:blipFill>
                      <a:blip r:embed="rId11"/>
                      <a:stretch>
                        <a:fillRect l="-13514" t="-104000" r="-32432" b="-168000"/>
                      </a:stretch>
                    </a:blipFill>
                  </p:spPr>
                  <p:txBody>
                    <a:bodyPr/>
                    <a:lstStyle/>
                    <a:p>
                      <a:r>
                        <a:rPr lang="en-US">
                          <a:noFill/>
                        </a:rPr>
                        <a:t> </a:t>
                      </a:r>
                    </a:p>
                  </p:txBody>
                </p:sp>
              </mc:Fallback>
            </mc:AlternateContent>
          </p:grpSp>
          <p:cxnSp>
            <p:nvCxnSpPr>
              <p:cNvPr id="51" name="Straight Arrow Connector 50">
                <a:extLst>
                  <a:ext uri="{FF2B5EF4-FFF2-40B4-BE49-F238E27FC236}">
                    <a16:creationId xmlns:a16="http://schemas.microsoft.com/office/drawing/2014/main" id="{105E99B4-A8A8-23D7-49A9-A7938D81E76C}"/>
                  </a:ext>
                </a:extLst>
              </p:cNvPr>
              <p:cNvCxnSpPr>
                <a:cxnSpLocks/>
                <a:endCxn id="54" idx="2"/>
              </p:cNvCxnSpPr>
              <p:nvPr/>
            </p:nvCxnSpPr>
            <p:spPr>
              <a:xfrm flipH="1">
                <a:off x="2553034" y="3047939"/>
                <a:ext cx="579502" cy="1"/>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sp>
            <p:nvSpPr>
              <p:cNvPr id="52" name="Arc 51">
                <a:extLst>
                  <a:ext uri="{FF2B5EF4-FFF2-40B4-BE49-F238E27FC236}">
                    <a16:creationId xmlns:a16="http://schemas.microsoft.com/office/drawing/2014/main" id="{F4090E60-F602-5406-9369-78AC1557392F}"/>
                  </a:ext>
                </a:extLst>
              </p:cNvPr>
              <p:cNvSpPr/>
              <p:nvPr/>
            </p:nvSpPr>
            <p:spPr>
              <a:xfrm rot="13418957">
                <a:off x="2383322" y="3127093"/>
                <a:ext cx="859125" cy="418009"/>
              </a:xfrm>
              <a:prstGeom prst="arc">
                <a:avLst>
                  <a:gd name="adj1" fmla="val 12059523"/>
                  <a:gd name="adj2" fmla="val 20429262"/>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grpSp>
          <p:nvGrpSpPr>
            <p:cNvPr id="60" name="Group 59">
              <a:extLst>
                <a:ext uri="{FF2B5EF4-FFF2-40B4-BE49-F238E27FC236}">
                  <a16:creationId xmlns:a16="http://schemas.microsoft.com/office/drawing/2014/main" id="{FC0C3253-2441-BB41-5D94-1F376BD19AEF}"/>
                </a:ext>
              </a:extLst>
            </p:cNvPr>
            <p:cNvGrpSpPr/>
            <p:nvPr/>
          </p:nvGrpSpPr>
          <p:grpSpPr>
            <a:xfrm>
              <a:off x="8261722" y="1972564"/>
              <a:ext cx="1249977" cy="2124819"/>
              <a:chOff x="8261722" y="1972564"/>
              <a:chExt cx="1249977" cy="2124819"/>
            </a:xfrm>
          </p:grpSpPr>
          <p:grpSp>
            <p:nvGrpSpPr>
              <p:cNvPr id="61" name="Group 60">
                <a:extLst>
                  <a:ext uri="{FF2B5EF4-FFF2-40B4-BE49-F238E27FC236}">
                    <a16:creationId xmlns:a16="http://schemas.microsoft.com/office/drawing/2014/main" id="{0A3F6D6A-EF52-95C9-AE20-E0F7DE9AE370}"/>
                  </a:ext>
                </a:extLst>
              </p:cNvPr>
              <p:cNvGrpSpPr/>
              <p:nvPr/>
            </p:nvGrpSpPr>
            <p:grpSpPr>
              <a:xfrm>
                <a:off x="8261722" y="1972564"/>
                <a:ext cx="1249977" cy="2124819"/>
                <a:chOff x="10373216" y="1648477"/>
                <a:chExt cx="914400" cy="1554376"/>
              </a:xfrm>
            </p:grpSpPr>
            <p:sp>
              <p:nvSpPr>
                <p:cNvPr id="63" name="Oval 62">
                  <a:extLst>
                    <a:ext uri="{FF2B5EF4-FFF2-40B4-BE49-F238E27FC236}">
                      <a16:creationId xmlns:a16="http://schemas.microsoft.com/office/drawing/2014/main" id="{158409C5-4CA3-E138-72C9-7E8A94AD478A}"/>
                    </a:ext>
                  </a:extLst>
                </p:cNvPr>
                <p:cNvSpPr/>
                <p:nvPr/>
              </p:nvSpPr>
              <p:spPr>
                <a:xfrm rot="5400000">
                  <a:off x="10379478" y="2331108"/>
                  <a:ext cx="914400" cy="246489"/>
                </a:xfrm>
                <a:prstGeom prst="ellipse">
                  <a:avLst/>
                </a:prstGeom>
                <a:solidFill>
                  <a:srgbClr val="FF0000">
                    <a:alpha val="20000"/>
                  </a:srgb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4" name="Oval 63">
                  <a:extLst>
                    <a:ext uri="{FF2B5EF4-FFF2-40B4-BE49-F238E27FC236}">
                      <a16:creationId xmlns:a16="http://schemas.microsoft.com/office/drawing/2014/main" id="{C995872B-0835-9F2F-3F0A-2B4389117C16}"/>
                    </a:ext>
                  </a:extLst>
                </p:cNvPr>
                <p:cNvSpPr/>
                <p:nvPr/>
              </p:nvSpPr>
              <p:spPr>
                <a:xfrm>
                  <a:off x="10373216" y="1999109"/>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5" name="Oval 64">
                  <a:extLst>
                    <a:ext uri="{FF2B5EF4-FFF2-40B4-BE49-F238E27FC236}">
                      <a16:creationId xmlns:a16="http://schemas.microsoft.com/office/drawing/2014/main" id="{CBE51289-9CC3-647E-69ED-D2268703D86C}"/>
                    </a:ext>
                  </a:extLst>
                </p:cNvPr>
                <p:cNvSpPr/>
                <p:nvPr/>
              </p:nvSpPr>
              <p:spPr>
                <a:xfrm>
                  <a:off x="10373216" y="2342208"/>
                  <a:ext cx="914400" cy="246489"/>
                </a:xfrm>
                <a:prstGeom prst="ellipse">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66" name="Straight Connector 65">
                  <a:extLst>
                    <a:ext uri="{FF2B5EF4-FFF2-40B4-BE49-F238E27FC236}">
                      <a16:creationId xmlns:a16="http://schemas.microsoft.com/office/drawing/2014/main" id="{F06FB5B2-0333-28FF-41F5-9CADBB8B94D0}"/>
                    </a:ext>
                  </a:extLst>
                </p:cNvPr>
                <p:cNvCxnSpPr>
                  <a:cxnSpLocks/>
                </p:cNvCxnSpPr>
                <p:nvPr/>
              </p:nvCxnSpPr>
              <p:spPr>
                <a:xfrm flipH="1">
                  <a:off x="10713561" y="2324545"/>
                  <a:ext cx="255626" cy="2478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4AB6E2AF-B28F-2B46-4591-E08B98FB6936}"/>
                    </a:ext>
                  </a:extLst>
                </p:cNvPr>
                <p:cNvCxnSpPr>
                  <a:cxnSpLocks/>
                  <a:endCxn id="63" idx="3"/>
                </p:cNvCxnSpPr>
                <p:nvPr/>
              </p:nvCxnSpPr>
              <p:spPr>
                <a:xfrm flipH="1" flipV="1">
                  <a:off x="10749531" y="2131064"/>
                  <a:ext cx="89254" cy="334390"/>
                </a:xfrm>
                <a:prstGeom prst="straightConnector1">
                  <a:avLst/>
                </a:prstGeom>
                <a:ln w="28575">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D2973F03-A12D-6D07-0473-4E9319E30C6A}"/>
                    </a:ext>
                  </a:extLst>
                </p:cNvPr>
                <p:cNvCxnSpPr>
                  <a:cxnSpLocks/>
                  <a:stCxn id="65" idx="6"/>
                  <a:endCxn id="65" idx="2"/>
                </p:cNvCxnSpPr>
                <p:nvPr/>
              </p:nvCxnSpPr>
              <p:spPr>
                <a:xfrm flipH="1">
                  <a:off x="10373216" y="2465453"/>
                  <a:ext cx="914400" cy="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9" name="Rectangle 68">
                      <a:extLst>
                        <a:ext uri="{FF2B5EF4-FFF2-40B4-BE49-F238E27FC236}">
                          <a16:creationId xmlns:a16="http://schemas.microsoft.com/office/drawing/2014/main" id="{648A1E5E-0557-42A8-3DB4-DFA10AB8DAAC}"/>
                        </a:ext>
                      </a:extLst>
                    </p:cNvPr>
                    <p:cNvSpPr/>
                    <p:nvPr/>
                  </p:nvSpPr>
                  <p:spPr>
                    <a:xfrm>
                      <a:off x="10582208" y="1648477"/>
                      <a:ext cx="454294" cy="32068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r>
                                  <a:rPr lang="en-US" sz="1400" b="0" i="1" smtClean="0">
                                    <a:latin typeface="Cambria Math" panose="02040503050406030204" pitchFamily="18" charset="0"/>
                                  </a:rPr>
                                  <m:t>|</m:t>
                                </m:r>
                                <m:r>
                                  <a:rPr lang="en-US" sz="1400" b="0" i="1" smtClean="0">
                                    <a:latin typeface="Cambria Math" panose="02040503050406030204" pitchFamily="18" charset="0"/>
                                  </a:rPr>
                                  <m:t>𝑒</m:t>
                                </m:r>
                              </m:e>
                            </m:d>
                          </m:oMath>
                        </m:oMathPara>
                      </a14:m>
                      <a:endParaRPr lang="en-US" sz="1400" dirty="0"/>
                    </a:p>
                  </p:txBody>
                </p:sp>
              </mc:Choice>
              <mc:Fallback xmlns="">
                <p:sp>
                  <p:nvSpPr>
                    <p:cNvPr id="69" name="Rectangle 68">
                      <a:extLst>
                        <a:ext uri="{FF2B5EF4-FFF2-40B4-BE49-F238E27FC236}">
                          <a16:creationId xmlns:a16="http://schemas.microsoft.com/office/drawing/2014/main" id="{648A1E5E-0557-42A8-3DB4-DFA10AB8DAAC}"/>
                        </a:ext>
                      </a:extLst>
                    </p:cNvPr>
                    <p:cNvSpPr>
                      <a:spLocks noRot="1" noChangeAspect="1" noMove="1" noResize="1" noEditPoints="1" noAdjustHandles="1" noChangeArrowheads="1" noChangeShapeType="1" noTextEdit="1"/>
                    </p:cNvSpPr>
                    <p:nvPr/>
                  </p:nvSpPr>
                  <p:spPr>
                    <a:xfrm>
                      <a:off x="10582208" y="1648477"/>
                      <a:ext cx="454294" cy="320686"/>
                    </a:xfrm>
                    <a:prstGeom prst="rect">
                      <a:avLst/>
                    </a:prstGeom>
                    <a:blipFill>
                      <a:blip r:embed="rId12"/>
                      <a:stretch>
                        <a:fillRect l="-14286" t="-104000" r="-37143" b="-16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0" name="Rectangle 69">
                      <a:extLst>
                        <a:ext uri="{FF2B5EF4-FFF2-40B4-BE49-F238E27FC236}">
                          <a16:creationId xmlns:a16="http://schemas.microsoft.com/office/drawing/2014/main" id="{4F82A58B-57C9-13C3-0EC6-5E1B1637A0A3}"/>
                        </a:ext>
                      </a:extLst>
                    </p:cNvPr>
                    <p:cNvSpPr/>
                    <p:nvPr/>
                  </p:nvSpPr>
                  <p:spPr>
                    <a:xfrm>
                      <a:off x="10591522" y="2882167"/>
                      <a:ext cx="474926" cy="32068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r>
                                  <a:rPr lang="en-US" sz="1400" b="0" i="1" smtClean="0">
                                    <a:latin typeface="Cambria Math" panose="02040503050406030204" pitchFamily="18" charset="0"/>
                                  </a:rPr>
                                  <m:t>|</m:t>
                                </m:r>
                                <m:r>
                                  <a:rPr lang="en-US" sz="1400" b="0" i="1" smtClean="0">
                                    <a:latin typeface="Cambria Math" panose="02040503050406030204" pitchFamily="18" charset="0"/>
                                  </a:rPr>
                                  <m:t>𝑔</m:t>
                                </m:r>
                              </m:e>
                            </m:d>
                          </m:oMath>
                        </m:oMathPara>
                      </a14:m>
                      <a:endParaRPr lang="en-US" sz="1400" dirty="0"/>
                    </a:p>
                  </p:txBody>
                </p:sp>
              </mc:Choice>
              <mc:Fallback xmlns="">
                <p:sp>
                  <p:nvSpPr>
                    <p:cNvPr id="70" name="Rectangle 69">
                      <a:extLst>
                        <a:ext uri="{FF2B5EF4-FFF2-40B4-BE49-F238E27FC236}">
                          <a16:creationId xmlns:a16="http://schemas.microsoft.com/office/drawing/2014/main" id="{4F82A58B-57C9-13C3-0EC6-5E1B1637A0A3}"/>
                        </a:ext>
                      </a:extLst>
                    </p:cNvPr>
                    <p:cNvSpPr>
                      <a:spLocks noRot="1" noChangeAspect="1" noMove="1" noResize="1" noEditPoints="1" noAdjustHandles="1" noChangeArrowheads="1" noChangeShapeType="1" noTextEdit="1"/>
                    </p:cNvSpPr>
                    <p:nvPr/>
                  </p:nvSpPr>
                  <p:spPr>
                    <a:xfrm>
                      <a:off x="10591522" y="2882167"/>
                      <a:ext cx="474926" cy="320686"/>
                    </a:xfrm>
                    <a:prstGeom prst="rect">
                      <a:avLst/>
                    </a:prstGeom>
                    <a:blipFill>
                      <a:blip r:embed="rId13"/>
                      <a:stretch>
                        <a:fillRect l="-13514" t="-100000" r="-32432" b="-153846"/>
                      </a:stretch>
                    </a:blipFill>
                  </p:spPr>
                  <p:txBody>
                    <a:bodyPr/>
                    <a:lstStyle/>
                    <a:p>
                      <a:r>
                        <a:rPr lang="en-US">
                          <a:noFill/>
                        </a:rPr>
                        <a:t> </a:t>
                      </a:r>
                    </a:p>
                  </p:txBody>
                </p:sp>
              </mc:Fallback>
            </mc:AlternateContent>
          </p:grpSp>
          <p:sp>
            <p:nvSpPr>
              <p:cNvPr id="62" name="Arc 61">
                <a:extLst>
                  <a:ext uri="{FF2B5EF4-FFF2-40B4-BE49-F238E27FC236}">
                    <a16:creationId xmlns:a16="http://schemas.microsoft.com/office/drawing/2014/main" id="{CCC8ABCB-915C-D86D-B014-EFEE21E24D6D}"/>
                  </a:ext>
                </a:extLst>
              </p:cNvPr>
              <p:cNvSpPr/>
              <p:nvPr/>
            </p:nvSpPr>
            <p:spPr>
              <a:xfrm rot="18114430">
                <a:off x="8052731" y="2621187"/>
                <a:ext cx="859125" cy="418009"/>
              </a:xfrm>
              <a:prstGeom prst="arc">
                <a:avLst>
                  <a:gd name="adj1" fmla="val 12059523"/>
                  <a:gd name="adj2" fmla="val 20429262"/>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59561D17-C40B-C479-033D-F280539034BE}"/>
                    </a:ext>
                  </a:extLst>
                </p:cNvPr>
                <p:cNvSpPr txBox="1"/>
                <p:nvPr/>
              </p:nvSpPr>
              <p:spPr>
                <a:xfrm>
                  <a:off x="10001744" y="1265500"/>
                  <a:ext cx="2251637" cy="1085980"/>
                </a:xfrm>
                <a:prstGeom prst="rect">
                  <a:avLst/>
                </a:prstGeom>
                <a:solidFill>
                  <a:srgbClr val="EFC9FF"/>
                </a:solidFill>
              </p:spPr>
              <p:txBody>
                <a:bodyPr wrap="none" lIns="0" tIns="0" rIns="0" bIns="0" rtlCol="0">
                  <a:spAutoFit/>
                </a:bodyPr>
                <a:lstStyle/>
                <a:p>
                  <a:pPr>
                    <a:lnSpc>
                      <a:spcPct val="150000"/>
                    </a:lnSpc>
                  </a:pPr>
                  <a14:m>
                    <m:oMath xmlns:m="http://schemas.openxmlformats.org/officeDocument/2006/math">
                      <m:d>
                        <m:dPr>
                          <m:begChr m:val=""/>
                          <m:endChr m:val="⟩"/>
                          <m:ctrlPr>
                            <a:rPr lang="en-US" sz="1600" i="1" smtClean="0">
                              <a:latin typeface="Cambria Math" panose="02040503050406030204" pitchFamily="18" charset="0"/>
                            </a:rPr>
                          </m:ctrlPr>
                        </m:dPr>
                        <m:e>
                          <m:r>
                            <a:rPr lang="en-US" sz="1600" i="1">
                              <a:latin typeface="Cambria Math" panose="02040503050406030204" pitchFamily="18" charset="0"/>
                            </a:rPr>
                            <m:t>|</m:t>
                          </m:r>
                          <m:r>
                            <a:rPr lang="en-US" sz="1600" i="1">
                              <a:latin typeface="Cambria Math" panose="02040503050406030204" pitchFamily="18" charset="0"/>
                            </a:rPr>
                            <m:t>𝑔</m:t>
                          </m:r>
                        </m:e>
                      </m:d>
                      <m:func>
                        <m:funcPr>
                          <m:ctrlPr>
                            <a:rPr lang="en-US" sz="1600" i="1">
                              <a:latin typeface="Cambria Math" panose="02040503050406030204" pitchFamily="18" charset="0"/>
                            </a:rPr>
                          </m:ctrlPr>
                        </m:funcPr>
                        <m:fName>
                          <m:r>
                            <m:rPr>
                              <m:sty m:val="p"/>
                            </m:rPr>
                            <a:rPr lang="en-US" sz="1600">
                              <a:latin typeface="Cambria Math" panose="02040503050406030204" pitchFamily="18" charset="0"/>
                            </a:rPr>
                            <m:t>sin</m:t>
                          </m:r>
                        </m:fName>
                        <m:e>
                          <m:r>
                            <a:rPr lang="en-US" sz="1600" i="1">
                              <a:latin typeface="Cambria Math" panose="02040503050406030204" pitchFamily="18" charset="0"/>
                              <a:ea typeface="Cambria Math" panose="02040503050406030204" pitchFamily="18" charset="0"/>
                            </a:rPr>
                            <m:t>2</m:t>
                          </m:r>
                          <m:r>
                            <a:rPr lang="en-US" sz="1600" i="1">
                              <a:latin typeface="Cambria Math" panose="02040503050406030204" pitchFamily="18" charset="0"/>
                              <a:ea typeface="Cambria Math" panose="02040503050406030204" pitchFamily="18" charset="0"/>
                            </a:rPr>
                            <m:t>𝜋</m:t>
                          </m:r>
                          <m:r>
                            <a:rPr lang="en-US" sz="1600" b="0" i="1" smtClean="0">
                              <a:latin typeface="Cambria Math" panose="02040503050406030204" pitchFamily="18" charset="0"/>
                              <a:ea typeface="Cambria Math" panose="02040503050406030204" pitchFamily="18" charset="0"/>
                            </a:rPr>
                            <m:t> </m:t>
                          </m:r>
                          <m:r>
                            <a:rPr lang="en-US" sz="1600" i="1">
                              <a:latin typeface="Cambria Math" panose="02040503050406030204" pitchFamily="18" charset="0"/>
                              <a:ea typeface="Cambria Math" panose="02040503050406030204" pitchFamily="18" charset="0"/>
                            </a:rPr>
                            <m:t>∆</m:t>
                          </m:r>
                          <m:sSub>
                            <m:sSubPr>
                              <m:ctrlPr>
                                <a:rPr lang="en-US" sz="1600" i="1">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𝑇</m:t>
                              </m:r>
                            </m:e>
                            <m:sub>
                              <m:r>
                                <a:rPr lang="en-US" sz="1600" i="1">
                                  <a:latin typeface="Cambria Math" panose="02040503050406030204" pitchFamily="18" charset="0"/>
                                  <a:ea typeface="Cambria Math" panose="02040503050406030204" pitchFamily="18" charset="0"/>
                                </a:rPr>
                                <m:t>𝑝</m:t>
                              </m:r>
                            </m:sub>
                          </m:sSub>
                        </m:e>
                      </m:func>
                    </m:oMath>
                  </a14:m>
                  <a:r>
                    <a:rPr lang="en-US" sz="1600" b="0" dirty="0"/>
                    <a:t> </a:t>
                  </a:r>
                </a:p>
                <a:p>
                  <a:pPr>
                    <a:lnSpc>
                      <a:spcPct val="150000"/>
                    </a:lnSpc>
                  </a:pPr>
                  <a:r>
                    <a:rPr lang="en-US" sz="1600" dirty="0"/>
                    <a:t>    </a:t>
                  </a:r>
                  <a14:m>
                    <m:oMath xmlns:m="http://schemas.openxmlformats.org/officeDocument/2006/math">
                      <m:r>
                        <a:rPr lang="en-US" sz="1600" b="0" i="1" smtClean="0">
                          <a:latin typeface="Cambria Math" panose="02040503050406030204" pitchFamily="18" charset="0"/>
                        </a:rPr>
                        <m:t>+ </m:t>
                      </m:r>
                      <m:d>
                        <m:dPr>
                          <m:begChr m:val=""/>
                          <m:endChr m:val="⟩"/>
                          <m:ctrlPr>
                            <a:rPr lang="en-US" sz="1600" i="1" smtClean="0">
                              <a:latin typeface="Cambria Math" panose="02040503050406030204" pitchFamily="18" charset="0"/>
                            </a:rPr>
                          </m:ctrlPr>
                        </m:dPr>
                        <m:e>
                          <m:r>
                            <a:rPr lang="en-US" sz="1600" b="0" i="1" smtClean="0">
                              <a:latin typeface="Cambria Math" panose="02040503050406030204" pitchFamily="18" charset="0"/>
                            </a:rPr>
                            <m:t>|</m:t>
                          </m:r>
                          <m:r>
                            <a:rPr lang="en-US" sz="1600" b="0" i="1" smtClean="0">
                              <a:latin typeface="Cambria Math" panose="02040503050406030204" pitchFamily="18" charset="0"/>
                            </a:rPr>
                            <m:t>𝑒</m:t>
                          </m:r>
                        </m:e>
                      </m:d>
                      <m:func>
                        <m:funcPr>
                          <m:ctrlPr>
                            <a:rPr lang="en-US" sz="1600" b="0" i="1" smtClean="0">
                              <a:latin typeface="Cambria Math" panose="02040503050406030204" pitchFamily="18" charset="0"/>
                            </a:rPr>
                          </m:ctrlPr>
                        </m:funcPr>
                        <m:fName>
                          <m:r>
                            <m:rPr>
                              <m:sty m:val="p"/>
                            </m:rPr>
                            <a:rPr lang="en-US" sz="1600" b="0" i="0" smtClean="0">
                              <a:latin typeface="Cambria Math" panose="02040503050406030204" pitchFamily="18" charset="0"/>
                            </a:rPr>
                            <m:t>cos</m:t>
                          </m:r>
                        </m:fName>
                        <m:e>
                          <m:r>
                            <a:rPr lang="en-US" sz="1600" i="1">
                              <a:latin typeface="Cambria Math" panose="02040503050406030204" pitchFamily="18" charset="0"/>
                              <a:ea typeface="Cambria Math" panose="02040503050406030204" pitchFamily="18" charset="0"/>
                            </a:rPr>
                            <m:t>2</m:t>
                          </m:r>
                          <m:r>
                            <a:rPr lang="en-US" sz="1600" i="1">
                              <a:latin typeface="Cambria Math" panose="02040503050406030204" pitchFamily="18" charset="0"/>
                              <a:ea typeface="Cambria Math" panose="02040503050406030204" pitchFamily="18" charset="0"/>
                            </a:rPr>
                            <m:t>𝜋</m:t>
                          </m:r>
                          <m:r>
                            <a:rPr lang="en-US" sz="1600" b="0" i="1" smtClean="0">
                              <a:latin typeface="Cambria Math" panose="02040503050406030204" pitchFamily="18" charset="0"/>
                              <a:ea typeface="Cambria Math" panose="02040503050406030204" pitchFamily="18" charset="0"/>
                            </a:rPr>
                            <m:t> ∆</m:t>
                          </m:r>
                          <m:sSub>
                            <m:sSubPr>
                              <m:ctrlPr>
                                <a:rPr lang="en-US" sz="1600" b="0" i="1" smtClean="0">
                                  <a:latin typeface="Cambria Math" panose="02040503050406030204" pitchFamily="18" charset="0"/>
                                  <a:ea typeface="Cambria Math" panose="02040503050406030204" pitchFamily="18" charset="0"/>
                                </a:rPr>
                              </m:ctrlPr>
                            </m:sSubPr>
                            <m:e>
                              <m:r>
                                <a:rPr lang="en-US" sz="1600" b="0" i="1" smtClean="0">
                                  <a:latin typeface="Cambria Math" panose="02040503050406030204" pitchFamily="18" charset="0"/>
                                  <a:ea typeface="Cambria Math" panose="02040503050406030204" pitchFamily="18" charset="0"/>
                                </a:rPr>
                                <m:t>𝑇</m:t>
                              </m:r>
                            </m:e>
                            <m:sub>
                              <m:r>
                                <a:rPr lang="en-US" sz="1600" b="0" i="1" smtClean="0">
                                  <a:latin typeface="Cambria Math" panose="02040503050406030204" pitchFamily="18" charset="0"/>
                                  <a:ea typeface="Cambria Math" panose="02040503050406030204" pitchFamily="18" charset="0"/>
                                </a:rPr>
                                <m:t>𝑝</m:t>
                              </m:r>
                            </m:sub>
                          </m:sSub>
                        </m:e>
                      </m:func>
                    </m:oMath>
                  </a14:m>
                  <a:endParaRPr lang="en-US" sz="1600" dirty="0"/>
                </a:p>
              </p:txBody>
            </p:sp>
          </mc:Choice>
          <mc:Fallback xmlns="">
            <p:sp>
              <p:nvSpPr>
                <p:cNvPr id="71" name="TextBox 70">
                  <a:extLst>
                    <a:ext uri="{FF2B5EF4-FFF2-40B4-BE49-F238E27FC236}">
                      <a16:creationId xmlns:a16="http://schemas.microsoft.com/office/drawing/2014/main" id="{59561D17-C40B-C479-033D-F280539034BE}"/>
                    </a:ext>
                  </a:extLst>
                </p:cNvPr>
                <p:cNvSpPr txBox="1">
                  <a:spLocks noRot="1" noChangeAspect="1" noMove="1" noResize="1" noEditPoints="1" noAdjustHandles="1" noChangeArrowheads="1" noChangeShapeType="1" noTextEdit="1"/>
                </p:cNvSpPr>
                <p:nvPr/>
              </p:nvSpPr>
              <p:spPr>
                <a:xfrm>
                  <a:off x="10001744" y="1265500"/>
                  <a:ext cx="2251637" cy="1085980"/>
                </a:xfrm>
                <a:prstGeom prst="rect">
                  <a:avLst/>
                </a:prstGeom>
                <a:blipFill>
                  <a:blip r:embed="rId14"/>
                  <a:stretch>
                    <a:fillRect l="-11905" t="-42623" r="-2381" b="-819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789DCA6E-08CA-84D3-3FC4-9162BC4D2FB0}"/>
                    </a:ext>
                  </a:extLst>
                </p:cNvPr>
                <p:cNvSpPr txBox="1"/>
                <p:nvPr/>
              </p:nvSpPr>
              <p:spPr>
                <a:xfrm>
                  <a:off x="8394443" y="1378217"/>
                  <a:ext cx="1125501" cy="654820"/>
                </a:xfrm>
                <a:prstGeom prst="rect">
                  <a:avLst/>
                </a:prstGeom>
                <a:noFill/>
                <a:ln w="28575">
                  <a:solidFill>
                    <a:srgbClr val="C00000"/>
                  </a:solidFill>
                </a:ln>
              </p:spPr>
              <p:txBody>
                <a:bodyPr wrap="none" rtlCol="0">
                  <a:spAutoFit/>
                </a:bodyPr>
                <a:lstStyle/>
                <a:p>
                  <a14:m>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ea typeface="Cambria Math" panose="02040503050406030204" pitchFamily="18" charset="0"/>
                            </a:rPr>
                            <m:t>𝜋</m:t>
                          </m:r>
                        </m:num>
                        <m:den>
                          <m:r>
                            <a:rPr lang="en-US" b="0" i="1" smtClean="0">
                              <a:latin typeface="Cambria Math" panose="02040503050406030204" pitchFamily="18" charset="0"/>
                            </a:rPr>
                            <m:t>2</m:t>
                          </m:r>
                        </m:den>
                      </m:f>
                    </m:oMath>
                  </a14:m>
                  <a:r>
                    <a:rPr lang="en-US" dirty="0"/>
                    <a:t>  </a:t>
                  </a:r>
                  <a:r>
                    <a:rPr lang="en-US" sz="1400" dirty="0"/>
                    <a:t>pulse</a:t>
                  </a:r>
                </a:p>
              </p:txBody>
            </p:sp>
          </mc:Choice>
          <mc:Fallback xmlns="">
            <p:sp>
              <p:nvSpPr>
                <p:cNvPr id="72" name="TextBox 71">
                  <a:extLst>
                    <a:ext uri="{FF2B5EF4-FFF2-40B4-BE49-F238E27FC236}">
                      <a16:creationId xmlns:a16="http://schemas.microsoft.com/office/drawing/2014/main" id="{789DCA6E-08CA-84D3-3FC4-9162BC4D2FB0}"/>
                    </a:ext>
                  </a:extLst>
                </p:cNvPr>
                <p:cNvSpPr txBox="1">
                  <a:spLocks noRot="1" noChangeAspect="1" noMove="1" noResize="1" noEditPoints="1" noAdjustHandles="1" noChangeArrowheads="1" noChangeShapeType="1" noTextEdit="1"/>
                </p:cNvSpPr>
                <p:nvPr/>
              </p:nvSpPr>
              <p:spPr>
                <a:xfrm>
                  <a:off x="8394443" y="1378217"/>
                  <a:ext cx="1125501" cy="654820"/>
                </a:xfrm>
                <a:prstGeom prst="rect">
                  <a:avLst/>
                </a:prstGeom>
                <a:blipFill>
                  <a:blip r:embed="rId15"/>
                  <a:stretch>
                    <a:fillRect/>
                  </a:stretch>
                </a:blipFill>
                <a:ln w="28575">
                  <a:solidFill>
                    <a:srgbClr val="C00000"/>
                  </a:solidFill>
                </a:ln>
              </p:spPr>
              <p:txBody>
                <a:bodyPr/>
                <a:lstStyle/>
                <a:p>
                  <a:r>
                    <a:rPr lang="en-US">
                      <a:noFill/>
                    </a:rPr>
                    <a:t> </a:t>
                  </a:r>
                </a:p>
              </p:txBody>
            </p:sp>
          </mc:Fallback>
        </mc:AlternateContent>
        <p:pic>
          <p:nvPicPr>
            <p:cNvPr id="73" name="Picture 72">
              <a:extLst>
                <a:ext uri="{FF2B5EF4-FFF2-40B4-BE49-F238E27FC236}">
                  <a16:creationId xmlns:a16="http://schemas.microsoft.com/office/drawing/2014/main" id="{2FD8C82B-8284-4E7E-B9E0-486665D3AB3A}"/>
                </a:ext>
              </a:extLst>
            </p:cNvPr>
            <p:cNvPicPr>
              <a:picLocks noChangeAspect="1"/>
            </p:cNvPicPr>
            <p:nvPr/>
          </p:nvPicPr>
          <p:blipFill rotWithShape="1">
            <a:blip r:embed="rId16" cstate="hqprint">
              <a:extLst>
                <a:ext uri="{28A0092B-C50C-407E-A947-70E740481C1C}">
                  <a14:useLocalDpi xmlns:a14="http://schemas.microsoft.com/office/drawing/2010/main"/>
                </a:ext>
              </a:extLst>
            </a:blip>
            <a:srcRect/>
            <a:stretch/>
          </p:blipFill>
          <p:spPr>
            <a:xfrm>
              <a:off x="551648" y="967158"/>
              <a:ext cx="1065104" cy="944742"/>
            </a:xfrm>
            <a:prstGeom prst="rect">
              <a:avLst/>
            </a:prstGeom>
          </p:spPr>
        </p:pic>
        <mc:AlternateContent xmlns:mc="http://schemas.openxmlformats.org/markup-compatibility/2006" xmlns:a14="http://schemas.microsoft.com/office/drawing/2010/main">
          <mc:Choice Requires="a14">
            <p:sp>
              <p:nvSpPr>
                <p:cNvPr id="74" name="TextBox 73">
                  <a:extLst>
                    <a:ext uri="{FF2B5EF4-FFF2-40B4-BE49-F238E27FC236}">
                      <a16:creationId xmlns:a16="http://schemas.microsoft.com/office/drawing/2014/main" id="{C45A3163-C30E-9627-FAC6-46C948DF043A}"/>
                    </a:ext>
                  </a:extLst>
                </p:cNvPr>
                <p:cNvSpPr txBox="1"/>
                <p:nvPr/>
              </p:nvSpPr>
              <p:spPr>
                <a:xfrm>
                  <a:off x="2737180" y="1413578"/>
                  <a:ext cx="1125501" cy="654820"/>
                </a:xfrm>
                <a:prstGeom prst="rect">
                  <a:avLst/>
                </a:prstGeom>
                <a:noFill/>
                <a:ln w="28575">
                  <a:solidFill>
                    <a:srgbClr val="C00000"/>
                  </a:solidFill>
                </a:ln>
              </p:spPr>
              <p:txBody>
                <a:bodyPr wrap="none" rtlCol="0">
                  <a:spAutoFit/>
                </a:bodyPr>
                <a:lstStyle/>
                <a:p>
                  <a14:m>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ea typeface="Cambria Math" panose="02040503050406030204" pitchFamily="18" charset="0"/>
                            </a:rPr>
                            <m:t>𝜋</m:t>
                          </m:r>
                        </m:num>
                        <m:den>
                          <m:r>
                            <a:rPr lang="en-US" b="0" i="1" smtClean="0">
                              <a:latin typeface="Cambria Math" panose="02040503050406030204" pitchFamily="18" charset="0"/>
                            </a:rPr>
                            <m:t>2</m:t>
                          </m:r>
                        </m:den>
                      </m:f>
                    </m:oMath>
                  </a14:m>
                  <a:r>
                    <a:rPr lang="en-US" dirty="0"/>
                    <a:t>  </a:t>
                  </a:r>
                  <a:r>
                    <a:rPr lang="en-US" sz="1400" dirty="0"/>
                    <a:t>pulse</a:t>
                  </a:r>
                </a:p>
              </p:txBody>
            </p:sp>
          </mc:Choice>
          <mc:Fallback xmlns="">
            <p:sp>
              <p:nvSpPr>
                <p:cNvPr id="74" name="TextBox 73">
                  <a:extLst>
                    <a:ext uri="{FF2B5EF4-FFF2-40B4-BE49-F238E27FC236}">
                      <a16:creationId xmlns:a16="http://schemas.microsoft.com/office/drawing/2014/main" id="{C45A3163-C30E-9627-FAC6-46C948DF043A}"/>
                    </a:ext>
                  </a:extLst>
                </p:cNvPr>
                <p:cNvSpPr txBox="1">
                  <a:spLocks noRot="1" noChangeAspect="1" noMove="1" noResize="1" noEditPoints="1" noAdjustHandles="1" noChangeArrowheads="1" noChangeShapeType="1" noTextEdit="1"/>
                </p:cNvSpPr>
                <p:nvPr/>
              </p:nvSpPr>
              <p:spPr>
                <a:xfrm>
                  <a:off x="2737180" y="1413578"/>
                  <a:ext cx="1125501" cy="654820"/>
                </a:xfrm>
                <a:prstGeom prst="rect">
                  <a:avLst/>
                </a:prstGeom>
                <a:blipFill>
                  <a:blip r:embed="rId17"/>
                  <a:stretch>
                    <a:fillRect/>
                  </a:stretch>
                </a:blipFill>
                <a:ln w="28575">
                  <a:solidFill>
                    <a:srgbClr val="C00000"/>
                  </a:solidFill>
                </a:ln>
              </p:spPr>
              <p:txBody>
                <a:bodyPr/>
                <a:lstStyle/>
                <a:p>
                  <a:r>
                    <a:rPr lang="en-US">
                      <a:noFill/>
                    </a:rPr>
                    <a:t> </a:t>
                  </a:r>
                </a:p>
              </p:txBody>
            </p:sp>
          </mc:Fallback>
        </mc:AlternateContent>
        <p:sp>
          <p:nvSpPr>
            <p:cNvPr id="75" name="Freeform 74">
              <a:extLst>
                <a:ext uri="{FF2B5EF4-FFF2-40B4-BE49-F238E27FC236}">
                  <a16:creationId xmlns:a16="http://schemas.microsoft.com/office/drawing/2014/main" id="{6DF683DA-B900-47AB-5A5D-E47FCF43556E}"/>
                </a:ext>
              </a:extLst>
            </p:cNvPr>
            <p:cNvSpPr/>
            <p:nvPr/>
          </p:nvSpPr>
          <p:spPr>
            <a:xfrm>
              <a:off x="10168431" y="2307541"/>
              <a:ext cx="901793" cy="749790"/>
            </a:xfrm>
            <a:custGeom>
              <a:avLst/>
              <a:gdLst>
                <a:gd name="connsiteX0" fmla="*/ 600891 w 612912"/>
                <a:gd name="connsiteY0" fmla="*/ 0 h 979714"/>
                <a:gd name="connsiteX1" fmla="*/ 548640 w 612912"/>
                <a:gd name="connsiteY1" fmla="*/ 457200 h 979714"/>
                <a:gd name="connsiteX2" fmla="*/ 104503 w 612912"/>
                <a:gd name="connsiteY2" fmla="*/ 640080 h 979714"/>
                <a:gd name="connsiteX3" fmla="*/ 0 w 612912"/>
                <a:gd name="connsiteY3" fmla="*/ 979714 h 979714"/>
              </a:gdLst>
              <a:ahLst/>
              <a:cxnLst>
                <a:cxn ang="0">
                  <a:pos x="connsiteX0" y="connsiteY0"/>
                </a:cxn>
                <a:cxn ang="0">
                  <a:pos x="connsiteX1" y="connsiteY1"/>
                </a:cxn>
                <a:cxn ang="0">
                  <a:pos x="connsiteX2" y="connsiteY2"/>
                </a:cxn>
                <a:cxn ang="0">
                  <a:pos x="connsiteX3" y="connsiteY3"/>
                </a:cxn>
              </a:cxnLst>
              <a:rect l="l" t="t" r="r" b="b"/>
              <a:pathLst>
                <a:path w="612912" h="979714">
                  <a:moveTo>
                    <a:pt x="600891" y="0"/>
                  </a:moveTo>
                  <a:cubicBezTo>
                    <a:pt x="616131" y="175260"/>
                    <a:pt x="631371" y="350520"/>
                    <a:pt x="548640" y="457200"/>
                  </a:cubicBezTo>
                  <a:cubicBezTo>
                    <a:pt x="465909" y="563880"/>
                    <a:pt x="195943" y="552994"/>
                    <a:pt x="104503" y="640080"/>
                  </a:cubicBezTo>
                  <a:cubicBezTo>
                    <a:pt x="13063" y="727166"/>
                    <a:pt x="6531" y="853440"/>
                    <a:pt x="0" y="979714"/>
                  </a:cubicBezTo>
                </a:path>
              </a:pathLst>
            </a:custGeom>
            <a:noFill/>
            <a:ln w="38100">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76" name="Straight Connector 75">
              <a:extLst>
                <a:ext uri="{FF2B5EF4-FFF2-40B4-BE49-F238E27FC236}">
                  <a16:creationId xmlns:a16="http://schemas.microsoft.com/office/drawing/2014/main" id="{8172E887-1D46-951A-A161-0CD1E6466823}"/>
                </a:ext>
              </a:extLst>
            </p:cNvPr>
            <p:cNvCxnSpPr>
              <a:cxnSpLocks/>
            </p:cNvCxnSpPr>
            <p:nvPr/>
          </p:nvCxnSpPr>
          <p:spPr>
            <a:xfrm>
              <a:off x="2425093" y="1123406"/>
              <a:ext cx="0" cy="5551161"/>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77" name="Straight Connector 76">
              <a:extLst>
                <a:ext uri="{FF2B5EF4-FFF2-40B4-BE49-F238E27FC236}">
                  <a16:creationId xmlns:a16="http://schemas.microsoft.com/office/drawing/2014/main" id="{C06B7A51-FEC0-6067-8567-507E17E9871A}"/>
                </a:ext>
              </a:extLst>
            </p:cNvPr>
            <p:cNvCxnSpPr>
              <a:cxnSpLocks/>
            </p:cNvCxnSpPr>
            <p:nvPr/>
          </p:nvCxnSpPr>
          <p:spPr>
            <a:xfrm>
              <a:off x="3992888" y="1123406"/>
              <a:ext cx="0" cy="5572255"/>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E7B0856A-1833-DF98-8DF3-86EAF88DC2A1}"/>
                </a:ext>
              </a:extLst>
            </p:cNvPr>
            <p:cNvCxnSpPr>
              <a:cxnSpLocks/>
            </p:cNvCxnSpPr>
            <p:nvPr/>
          </p:nvCxnSpPr>
          <p:spPr>
            <a:xfrm>
              <a:off x="8103937" y="1123406"/>
              <a:ext cx="0" cy="5520003"/>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C679FBC4-C2D0-74B2-BD3C-2F944DB71C92}"/>
                </a:ext>
              </a:extLst>
            </p:cNvPr>
            <p:cNvCxnSpPr>
              <a:cxnSpLocks/>
            </p:cNvCxnSpPr>
            <p:nvPr/>
          </p:nvCxnSpPr>
          <p:spPr>
            <a:xfrm>
              <a:off x="9657813" y="1123406"/>
              <a:ext cx="0" cy="5498302"/>
            </a:xfrm>
            <a:prstGeom prst="line">
              <a:avLst/>
            </a:prstGeom>
            <a:ln w="28575">
              <a:prstDash val="sysDot"/>
            </a:ln>
          </p:spPr>
          <p:style>
            <a:lnRef idx="1">
              <a:schemeClr val="dk1"/>
            </a:lnRef>
            <a:fillRef idx="0">
              <a:schemeClr val="dk1"/>
            </a:fillRef>
            <a:effectRef idx="0">
              <a:schemeClr val="dk1"/>
            </a:effectRef>
            <a:fontRef idx="minor">
              <a:schemeClr val="tx1"/>
            </a:fontRef>
          </p:style>
        </p:cxnSp>
      </p:grpSp>
      <p:sp>
        <p:nvSpPr>
          <p:cNvPr id="81" name="TextBox 80">
            <a:extLst>
              <a:ext uri="{FF2B5EF4-FFF2-40B4-BE49-F238E27FC236}">
                <a16:creationId xmlns:a16="http://schemas.microsoft.com/office/drawing/2014/main" id="{EBFF9FE2-807A-F46C-3524-7EF0B29A6444}"/>
              </a:ext>
            </a:extLst>
          </p:cNvPr>
          <p:cNvSpPr txBox="1"/>
          <p:nvPr/>
        </p:nvSpPr>
        <p:spPr>
          <a:xfrm>
            <a:off x="1" y="-1687"/>
            <a:ext cx="9144000" cy="646331"/>
          </a:xfrm>
          <a:prstGeom prst="rect">
            <a:avLst/>
          </a:prstGeom>
          <a:solidFill>
            <a:schemeClr val="tx1"/>
          </a:solidFill>
        </p:spPr>
        <p:txBody>
          <a:bodyPr wrap="square" rtlCol="0">
            <a:spAutoFit/>
          </a:bodyPr>
          <a:lstStyle/>
          <a:p>
            <a:pPr algn="ctr"/>
            <a:r>
              <a:rPr lang="en-US" sz="3600" dirty="0">
                <a:solidFill>
                  <a:schemeClr val="bg1"/>
                </a:solidFill>
              </a:rPr>
              <a:t>Ramsey Spectroscopy</a:t>
            </a:r>
          </a:p>
        </p:txBody>
      </p:sp>
    </p:spTree>
    <p:extLst>
      <p:ext uri="{BB962C8B-B14F-4D97-AF65-F5344CB8AC3E}">
        <p14:creationId xmlns:p14="http://schemas.microsoft.com/office/powerpoint/2010/main" val="34533056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071D030-81E0-561B-3931-467A79B1E575}"/>
              </a:ext>
            </a:extLst>
          </p:cNvPr>
          <p:cNvGrpSpPr/>
          <p:nvPr/>
        </p:nvGrpSpPr>
        <p:grpSpPr>
          <a:xfrm>
            <a:off x="2423337" y="3324320"/>
            <a:ext cx="2712370" cy="3090780"/>
            <a:chOff x="1508937" y="3451641"/>
            <a:chExt cx="2712370" cy="3090780"/>
          </a:xfrm>
        </p:grpSpPr>
        <p:cxnSp>
          <p:nvCxnSpPr>
            <p:cNvPr id="4" name="Straight Connector 3">
              <a:extLst>
                <a:ext uri="{FF2B5EF4-FFF2-40B4-BE49-F238E27FC236}">
                  <a16:creationId xmlns:a16="http://schemas.microsoft.com/office/drawing/2014/main" id="{B9A67076-63A8-DE7C-2F14-8710929B3774}"/>
                </a:ext>
              </a:extLst>
            </p:cNvPr>
            <p:cNvCxnSpPr>
              <a:cxnSpLocks/>
            </p:cNvCxnSpPr>
            <p:nvPr/>
          </p:nvCxnSpPr>
          <p:spPr>
            <a:xfrm>
              <a:off x="4027473" y="4282161"/>
              <a:ext cx="936" cy="2260260"/>
            </a:xfrm>
            <a:prstGeom prst="line">
              <a:avLst/>
            </a:prstGeom>
            <a:ln w="127000">
              <a:solidFill>
                <a:srgbClr val="FF888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87B2CD61-3680-AD98-83AC-D87A5C3D95AB}"/>
                </a:ext>
              </a:extLst>
            </p:cNvPr>
            <p:cNvCxnSpPr>
              <a:cxnSpLocks/>
            </p:cNvCxnSpPr>
            <p:nvPr/>
          </p:nvCxnSpPr>
          <p:spPr>
            <a:xfrm flipH="1">
              <a:off x="2455178" y="4500778"/>
              <a:ext cx="1592625" cy="9891"/>
            </a:xfrm>
            <a:prstGeom prst="line">
              <a:avLst/>
            </a:prstGeom>
            <a:ln w="127000">
              <a:solidFill>
                <a:srgbClr val="FF8880"/>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BB06409E-7A51-C7F5-DA31-E27F85F0542A}"/>
                </a:ext>
              </a:extLst>
            </p:cNvPr>
            <p:cNvCxnSpPr>
              <a:cxnSpLocks/>
            </p:cNvCxnSpPr>
            <p:nvPr/>
          </p:nvCxnSpPr>
          <p:spPr>
            <a:xfrm flipH="1">
              <a:off x="3879864" y="4370290"/>
              <a:ext cx="280254" cy="28075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Freeform 6">
              <a:extLst>
                <a:ext uri="{FF2B5EF4-FFF2-40B4-BE49-F238E27FC236}">
                  <a16:creationId xmlns:a16="http://schemas.microsoft.com/office/drawing/2014/main" id="{EA3578EE-E8B5-2D2D-05B1-CCF92E53A897}"/>
                </a:ext>
              </a:extLst>
            </p:cNvPr>
            <p:cNvSpPr/>
            <p:nvPr/>
          </p:nvSpPr>
          <p:spPr>
            <a:xfrm>
              <a:off x="1665819" y="3451641"/>
              <a:ext cx="298181" cy="1023695"/>
            </a:xfrm>
            <a:custGeom>
              <a:avLst/>
              <a:gdLst>
                <a:gd name="connsiteX0" fmla="*/ 2830286 w 2830286"/>
                <a:gd name="connsiteY0" fmla="*/ 377372 h 377372"/>
                <a:gd name="connsiteX1" fmla="*/ 0 w 2830286"/>
                <a:gd name="connsiteY1" fmla="*/ 377372 h 377372"/>
                <a:gd name="connsiteX2" fmla="*/ 0 w 2830286"/>
                <a:gd name="connsiteY2" fmla="*/ 0 h 377372"/>
              </a:gdLst>
              <a:ahLst/>
              <a:cxnLst>
                <a:cxn ang="0">
                  <a:pos x="connsiteX0" y="connsiteY0"/>
                </a:cxn>
                <a:cxn ang="0">
                  <a:pos x="connsiteX1" y="connsiteY1"/>
                </a:cxn>
                <a:cxn ang="0">
                  <a:pos x="connsiteX2" y="connsiteY2"/>
                </a:cxn>
              </a:cxnLst>
              <a:rect l="l" t="t" r="r" b="b"/>
              <a:pathLst>
                <a:path w="2830286" h="377372">
                  <a:moveTo>
                    <a:pt x="2830286" y="377372"/>
                  </a:moveTo>
                  <a:lnTo>
                    <a:pt x="0" y="377372"/>
                  </a:lnTo>
                  <a:lnTo>
                    <a:pt x="0" y="0"/>
                  </a:lnTo>
                </a:path>
              </a:pathLst>
            </a:custGeom>
            <a:ln w="38100">
              <a:prstDash val="sysDash"/>
              <a:headEnd type="none" w="med" len="med"/>
              <a:tailEnd type="triangl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nvGrpSpPr>
            <p:cNvPr id="8" name="Group 7">
              <a:extLst>
                <a:ext uri="{FF2B5EF4-FFF2-40B4-BE49-F238E27FC236}">
                  <a16:creationId xmlns:a16="http://schemas.microsoft.com/office/drawing/2014/main" id="{04A43878-3880-7795-7CCC-4AD32F41AAA2}"/>
                </a:ext>
              </a:extLst>
            </p:cNvPr>
            <p:cNvGrpSpPr/>
            <p:nvPr/>
          </p:nvGrpSpPr>
          <p:grpSpPr>
            <a:xfrm>
              <a:off x="3833381" y="3888580"/>
              <a:ext cx="387926" cy="406781"/>
              <a:chOff x="6487633" y="4569282"/>
              <a:chExt cx="459139" cy="481455"/>
            </a:xfrm>
          </p:grpSpPr>
          <p:sp>
            <p:nvSpPr>
              <p:cNvPr id="18" name="Extract 17">
                <a:extLst>
                  <a:ext uri="{FF2B5EF4-FFF2-40B4-BE49-F238E27FC236}">
                    <a16:creationId xmlns:a16="http://schemas.microsoft.com/office/drawing/2014/main" id="{0C615C87-A311-5BD4-5B4E-D3DB7DACB24E}"/>
                  </a:ext>
                </a:extLst>
              </p:cNvPr>
              <p:cNvSpPr/>
              <p:nvPr/>
            </p:nvSpPr>
            <p:spPr>
              <a:xfrm>
                <a:off x="6644436" y="4569282"/>
                <a:ext cx="131320" cy="370210"/>
              </a:xfrm>
              <a:prstGeom prst="flowChartExtract">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0BCD3CC1-C5D9-D39B-1EF7-7C71A837A389}"/>
                  </a:ext>
                </a:extLst>
              </p:cNvPr>
              <p:cNvSpPr/>
              <p:nvPr/>
            </p:nvSpPr>
            <p:spPr>
              <a:xfrm rot="16200000">
                <a:off x="6653320" y="4757285"/>
                <a:ext cx="127765" cy="459139"/>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a:extLst>
                <a:ext uri="{FF2B5EF4-FFF2-40B4-BE49-F238E27FC236}">
                  <a16:creationId xmlns:a16="http://schemas.microsoft.com/office/drawing/2014/main" id="{7B970BE4-17A0-365B-1CF6-397D83010F23}"/>
                </a:ext>
              </a:extLst>
            </p:cNvPr>
            <p:cNvGrpSpPr/>
            <p:nvPr/>
          </p:nvGrpSpPr>
          <p:grpSpPr>
            <a:xfrm>
              <a:off x="1964723" y="4248513"/>
              <a:ext cx="429588" cy="463677"/>
              <a:chOff x="2838732" y="2319737"/>
              <a:chExt cx="429588" cy="463677"/>
            </a:xfrm>
          </p:grpSpPr>
          <p:sp>
            <p:nvSpPr>
              <p:cNvPr id="14" name="Oval 2">
                <a:extLst>
                  <a:ext uri="{FF2B5EF4-FFF2-40B4-BE49-F238E27FC236}">
                    <a16:creationId xmlns:a16="http://schemas.microsoft.com/office/drawing/2014/main" id="{56B50BAD-A2F7-0A88-37FE-598C4945C101}"/>
                  </a:ext>
                </a:extLst>
              </p:cNvPr>
              <p:cNvSpPr>
                <a:spLocks/>
              </p:cNvSpPr>
              <p:nvPr/>
            </p:nvSpPr>
            <p:spPr bwMode="auto">
              <a:xfrm>
                <a:off x="2838732" y="2326121"/>
                <a:ext cx="429588" cy="457293"/>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endParaRPr lang="en-US" altLang="en-US" sz="2672">
                  <a:solidFill>
                    <a:srgbClr val="FFFFFF"/>
                  </a:solidFill>
                </a:endParaRPr>
              </a:p>
            </p:txBody>
          </p:sp>
          <p:sp>
            <p:nvSpPr>
              <p:cNvPr id="15" name="AutoShape 3">
                <a:extLst>
                  <a:ext uri="{FF2B5EF4-FFF2-40B4-BE49-F238E27FC236}">
                    <a16:creationId xmlns:a16="http://schemas.microsoft.com/office/drawing/2014/main" id="{C4FF4514-6543-8A84-AFE5-EC878FB1E838}"/>
                  </a:ext>
                </a:extLst>
              </p:cNvPr>
              <p:cNvSpPr>
                <a:spLocks/>
              </p:cNvSpPr>
              <p:nvPr/>
            </p:nvSpPr>
            <p:spPr bwMode="auto">
              <a:xfrm>
                <a:off x="2879446" y="2443346"/>
                <a:ext cx="348681" cy="204273"/>
              </a:xfrm>
              <a:prstGeom prst="triangle">
                <a:avLst>
                  <a:gd name="adj" fmla="val 50000"/>
                </a:avLst>
              </a:prstGeom>
              <a:solidFill>
                <a:schemeClr val="tx1"/>
              </a:solidFill>
              <a:ln w="38100">
                <a:solidFill>
                  <a:schemeClr val="tx1"/>
                </a:solidFill>
                <a:miter lim="800000"/>
                <a:headEnd/>
                <a:tailEnd/>
              </a:ln>
            </p:spPr>
            <p:txBody>
              <a:bodyPr lIns="0" tIns="0" rIns="0" bIns="0"/>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endParaRPr lang="en-US" altLang="en-US" sz="2672">
                  <a:solidFill>
                    <a:srgbClr val="FFFFFF"/>
                  </a:solidFill>
                </a:endParaRPr>
              </a:p>
            </p:txBody>
          </p:sp>
          <p:sp>
            <p:nvSpPr>
              <p:cNvPr id="16" name="Line 4">
                <a:extLst>
                  <a:ext uri="{FF2B5EF4-FFF2-40B4-BE49-F238E27FC236}">
                    <a16:creationId xmlns:a16="http://schemas.microsoft.com/office/drawing/2014/main" id="{5FE11018-4B6F-9C38-9379-017EDA7CD0C3}"/>
                  </a:ext>
                </a:extLst>
              </p:cNvPr>
              <p:cNvSpPr>
                <a:spLocks noChangeShapeType="1"/>
              </p:cNvSpPr>
              <p:nvPr/>
            </p:nvSpPr>
            <p:spPr bwMode="auto">
              <a:xfrm>
                <a:off x="3051699" y="2319737"/>
                <a:ext cx="522" cy="45671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949"/>
              </a:p>
            </p:txBody>
          </p:sp>
          <p:sp>
            <p:nvSpPr>
              <p:cNvPr id="17" name="Line 5">
                <a:extLst>
                  <a:ext uri="{FF2B5EF4-FFF2-40B4-BE49-F238E27FC236}">
                    <a16:creationId xmlns:a16="http://schemas.microsoft.com/office/drawing/2014/main" id="{37261DEA-F172-B599-E9D3-156F533F68B6}"/>
                  </a:ext>
                </a:extLst>
              </p:cNvPr>
              <p:cNvSpPr>
                <a:spLocks noChangeShapeType="1"/>
              </p:cNvSpPr>
              <p:nvPr/>
            </p:nvSpPr>
            <p:spPr bwMode="auto">
              <a:xfrm>
                <a:off x="2864309" y="2433480"/>
                <a:ext cx="376868" cy="58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949"/>
              </a:p>
            </p:txBody>
          </p:sp>
        </p:grpSp>
        <p:grpSp>
          <p:nvGrpSpPr>
            <p:cNvPr id="10" name="Group 9">
              <a:extLst>
                <a:ext uri="{FF2B5EF4-FFF2-40B4-BE49-F238E27FC236}">
                  <a16:creationId xmlns:a16="http://schemas.microsoft.com/office/drawing/2014/main" id="{F26B2EAA-8965-8337-ED77-BE0393093DA2}"/>
                </a:ext>
              </a:extLst>
            </p:cNvPr>
            <p:cNvGrpSpPr/>
            <p:nvPr/>
          </p:nvGrpSpPr>
          <p:grpSpPr>
            <a:xfrm>
              <a:off x="2897142" y="4346889"/>
              <a:ext cx="715118" cy="307777"/>
              <a:chOff x="8327407" y="3347138"/>
              <a:chExt cx="1448854" cy="623567"/>
            </a:xfrm>
          </p:grpSpPr>
          <p:sp>
            <p:nvSpPr>
              <p:cNvPr id="12" name="Rectangle 11">
                <a:extLst>
                  <a:ext uri="{FF2B5EF4-FFF2-40B4-BE49-F238E27FC236}">
                    <a16:creationId xmlns:a16="http://schemas.microsoft.com/office/drawing/2014/main" id="{718CFA60-6250-29A9-0BCE-22C9307AB35A}"/>
                  </a:ext>
                </a:extLst>
              </p:cNvPr>
              <p:cNvSpPr/>
              <p:nvPr/>
            </p:nvSpPr>
            <p:spPr>
              <a:xfrm>
                <a:off x="8327407" y="3377346"/>
                <a:ext cx="1448854" cy="564164"/>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5F58B8B5-8BB1-9BED-5BED-4DFA9CA0C300}"/>
                  </a:ext>
                </a:extLst>
              </p:cNvPr>
              <p:cNvSpPr txBox="1"/>
              <p:nvPr/>
            </p:nvSpPr>
            <p:spPr>
              <a:xfrm>
                <a:off x="8438944" y="3347138"/>
                <a:ext cx="1139973" cy="623567"/>
              </a:xfrm>
              <a:prstGeom prst="rect">
                <a:avLst/>
              </a:prstGeom>
              <a:noFill/>
            </p:spPr>
            <p:txBody>
              <a:bodyPr wrap="square" rtlCol="0">
                <a:spAutoFit/>
              </a:bodyPr>
              <a:lstStyle/>
              <a:p>
                <a:r>
                  <a:rPr lang="en-US" sz="1400" dirty="0"/>
                  <a:t>f – 2f</a:t>
                </a:r>
              </a:p>
            </p:txBody>
          </p:sp>
        </p:grpSp>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id="{CE0D07B2-78C6-2128-3D5C-C43EE88EDDE6}"/>
                    </a:ext>
                  </a:extLst>
                </p:cNvPr>
                <p:cNvSpPr/>
                <p:nvPr/>
              </p:nvSpPr>
              <p:spPr>
                <a:xfrm>
                  <a:off x="1508937" y="3854107"/>
                  <a:ext cx="298181" cy="261610"/>
                </a:xfrm>
                <a:prstGeom prst="rect">
                  <a:avLst/>
                </a:prstGeom>
                <a:solidFill>
                  <a:schemeClr val="bg1"/>
                </a:solidFill>
                <a:ln w="19050">
                  <a:solidFill>
                    <a:schemeClr val="tx1"/>
                  </a:solidFill>
                </a:ln>
              </p:spPr>
              <p:txBody>
                <a:bodyPr wrap="square" tIns="0">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n-US" sz="1400" i="1">
                                <a:latin typeface="Cambria Math" panose="02040503050406030204" pitchFamily="18" charset="0"/>
                              </a:rPr>
                              <m:t>𝑓</m:t>
                            </m:r>
                          </m:e>
                          <m:sub>
                            <m:r>
                              <a:rPr lang="en-US" sz="1400" b="0" i="1" smtClean="0">
                                <a:latin typeface="Cambria Math" panose="02040503050406030204" pitchFamily="18" charset="0"/>
                              </a:rPr>
                              <m:t>0</m:t>
                            </m:r>
                          </m:sub>
                        </m:sSub>
                      </m:oMath>
                    </m:oMathPara>
                  </a14:m>
                  <a:endParaRPr lang="en-US" sz="1600" dirty="0"/>
                </a:p>
              </p:txBody>
            </p:sp>
          </mc:Choice>
          <mc:Fallback xmlns="">
            <p:sp>
              <p:nvSpPr>
                <p:cNvPr id="245" name="Rectangle 244">
                  <a:extLst>
                    <a:ext uri="{FF2B5EF4-FFF2-40B4-BE49-F238E27FC236}">
                      <a16:creationId xmlns:a16="http://schemas.microsoft.com/office/drawing/2014/main" id="{83389645-C863-EF45-AE00-22F58EE7F8B3}"/>
                    </a:ext>
                  </a:extLst>
                </p:cNvPr>
                <p:cNvSpPr>
                  <a:spLocks noRot="1" noChangeAspect="1" noMove="1" noResize="1" noEditPoints="1" noAdjustHandles="1" noChangeArrowheads="1" noChangeShapeType="1" noTextEdit="1"/>
                </p:cNvSpPr>
                <p:nvPr/>
              </p:nvSpPr>
              <p:spPr>
                <a:xfrm>
                  <a:off x="1508937" y="3854107"/>
                  <a:ext cx="298181" cy="261610"/>
                </a:xfrm>
                <a:prstGeom prst="rect">
                  <a:avLst/>
                </a:prstGeom>
                <a:blipFill>
                  <a:blip r:embed="rId3"/>
                  <a:stretch>
                    <a:fillRect b="-8696"/>
                  </a:stretch>
                </a:blipFill>
                <a:ln w="19050">
                  <a:solidFill>
                    <a:schemeClr val="tx1"/>
                  </a:solidFill>
                </a:ln>
              </p:spPr>
              <p:txBody>
                <a:bodyPr/>
                <a:lstStyle/>
                <a:p>
                  <a:r>
                    <a:rPr lang="en-US">
                      <a:noFill/>
                    </a:rPr>
                    <a:t> </a:t>
                  </a:r>
                </a:p>
              </p:txBody>
            </p:sp>
          </mc:Fallback>
        </mc:AlternateContent>
      </p:grpSp>
      <p:grpSp>
        <p:nvGrpSpPr>
          <p:cNvPr id="20" name="Group 19">
            <a:extLst>
              <a:ext uri="{FF2B5EF4-FFF2-40B4-BE49-F238E27FC236}">
                <a16:creationId xmlns:a16="http://schemas.microsoft.com/office/drawing/2014/main" id="{DBCB5132-364D-A341-A827-966C9156BA50}"/>
              </a:ext>
            </a:extLst>
          </p:cNvPr>
          <p:cNvGrpSpPr/>
          <p:nvPr/>
        </p:nvGrpSpPr>
        <p:grpSpPr>
          <a:xfrm>
            <a:off x="3906719" y="1130414"/>
            <a:ext cx="4255210" cy="1586854"/>
            <a:chOff x="2992319" y="1257735"/>
            <a:chExt cx="4255210" cy="1586854"/>
          </a:xfrm>
        </p:grpSpPr>
        <p:grpSp>
          <p:nvGrpSpPr>
            <p:cNvPr id="21" name="Group 20">
              <a:extLst>
                <a:ext uri="{FF2B5EF4-FFF2-40B4-BE49-F238E27FC236}">
                  <a16:creationId xmlns:a16="http://schemas.microsoft.com/office/drawing/2014/main" id="{1411006E-949A-8155-D2E7-D82771228A26}"/>
                </a:ext>
              </a:extLst>
            </p:cNvPr>
            <p:cNvGrpSpPr/>
            <p:nvPr/>
          </p:nvGrpSpPr>
          <p:grpSpPr>
            <a:xfrm rot="11942123">
              <a:off x="2992319" y="2604908"/>
              <a:ext cx="470267" cy="239681"/>
              <a:chOff x="3002509" y="5129813"/>
              <a:chExt cx="646867" cy="329689"/>
            </a:xfrm>
          </p:grpSpPr>
          <p:sp>
            <p:nvSpPr>
              <p:cNvPr id="75" name="Extract 74">
                <a:extLst>
                  <a:ext uri="{FF2B5EF4-FFF2-40B4-BE49-F238E27FC236}">
                    <a16:creationId xmlns:a16="http://schemas.microsoft.com/office/drawing/2014/main" id="{29D452A9-AA02-4812-BC52-225CCC90E7EC}"/>
                  </a:ext>
                </a:extLst>
              </p:cNvPr>
              <p:cNvSpPr/>
              <p:nvPr/>
            </p:nvSpPr>
            <p:spPr>
              <a:xfrm rot="16200000">
                <a:off x="3422391" y="5171089"/>
                <a:ext cx="108506" cy="251345"/>
              </a:xfrm>
              <a:prstGeom prst="flowChartExtract">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a:extLst>
                  <a:ext uri="{FF2B5EF4-FFF2-40B4-BE49-F238E27FC236}">
                    <a16:creationId xmlns:a16="http://schemas.microsoft.com/office/drawing/2014/main" id="{2FCA1947-9483-9DB1-3DD5-7F0896CD2D33}"/>
                  </a:ext>
                </a:extLst>
              </p:cNvPr>
              <p:cNvSpPr/>
              <p:nvPr/>
            </p:nvSpPr>
            <p:spPr>
              <a:xfrm rot="10800000">
                <a:off x="3577275" y="5129813"/>
                <a:ext cx="72101" cy="329689"/>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6517DFDC-6F62-8AB8-71EE-EF6C29DE3400}"/>
                  </a:ext>
                </a:extLst>
              </p:cNvPr>
              <p:cNvSpPr/>
              <p:nvPr/>
            </p:nvSpPr>
            <p:spPr>
              <a:xfrm rot="10800000" flipV="1">
                <a:off x="3235551" y="5280401"/>
                <a:ext cx="134115" cy="330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a:extLst>
                  <a:ext uri="{FF2B5EF4-FFF2-40B4-BE49-F238E27FC236}">
                    <a16:creationId xmlns:a16="http://schemas.microsoft.com/office/drawing/2014/main" id="{1717D770-D501-D8D0-F886-00E91576B86A}"/>
                  </a:ext>
                </a:extLst>
              </p:cNvPr>
              <p:cNvSpPr/>
              <p:nvPr/>
            </p:nvSpPr>
            <p:spPr>
              <a:xfrm rot="10800000" flipV="1">
                <a:off x="3172399" y="5256629"/>
                <a:ext cx="134115" cy="7763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78">
                <a:extLst>
                  <a:ext uri="{FF2B5EF4-FFF2-40B4-BE49-F238E27FC236}">
                    <a16:creationId xmlns:a16="http://schemas.microsoft.com/office/drawing/2014/main" id="{58B6FCA0-9026-465E-FC3F-ABA129C47046}"/>
                  </a:ext>
                </a:extLst>
              </p:cNvPr>
              <p:cNvSpPr/>
              <p:nvPr/>
            </p:nvSpPr>
            <p:spPr>
              <a:xfrm>
                <a:off x="3002509" y="5235199"/>
                <a:ext cx="266700" cy="123825"/>
              </a:xfrm>
              <a:custGeom>
                <a:avLst/>
                <a:gdLst>
                  <a:gd name="connsiteX0" fmla="*/ 266700 w 266700"/>
                  <a:gd name="connsiteY0" fmla="*/ 0 h 123825"/>
                  <a:gd name="connsiteX1" fmla="*/ 123825 w 266700"/>
                  <a:gd name="connsiteY1" fmla="*/ 0 h 123825"/>
                  <a:gd name="connsiteX2" fmla="*/ 0 w 266700"/>
                  <a:gd name="connsiteY2" fmla="*/ 44450 h 123825"/>
                  <a:gd name="connsiteX3" fmla="*/ 0 w 266700"/>
                  <a:gd name="connsiteY3" fmla="*/ 79375 h 123825"/>
                  <a:gd name="connsiteX4" fmla="*/ 133350 w 266700"/>
                  <a:gd name="connsiteY4" fmla="*/ 123825 h 123825"/>
                  <a:gd name="connsiteX5" fmla="*/ 266700 w 266700"/>
                  <a:gd name="connsiteY5" fmla="*/ 123825 h 123825"/>
                  <a:gd name="connsiteX6" fmla="*/ 266700 w 266700"/>
                  <a:gd name="connsiteY6" fmla="*/ 0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700" h="123825">
                    <a:moveTo>
                      <a:pt x="266700" y="0"/>
                    </a:moveTo>
                    <a:lnTo>
                      <a:pt x="123825" y="0"/>
                    </a:lnTo>
                    <a:lnTo>
                      <a:pt x="0" y="44450"/>
                    </a:lnTo>
                    <a:lnTo>
                      <a:pt x="0" y="79375"/>
                    </a:lnTo>
                    <a:lnTo>
                      <a:pt x="133350" y="123825"/>
                    </a:lnTo>
                    <a:lnTo>
                      <a:pt x="266700" y="123825"/>
                    </a:lnTo>
                    <a:lnTo>
                      <a:pt x="266700" y="0"/>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 name="Freeform 21">
              <a:extLst>
                <a:ext uri="{FF2B5EF4-FFF2-40B4-BE49-F238E27FC236}">
                  <a16:creationId xmlns:a16="http://schemas.microsoft.com/office/drawing/2014/main" id="{F97D294C-4033-9EC5-5625-578D2D2FA5A8}"/>
                </a:ext>
              </a:extLst>
            </p:cNvPr>
            <p:cNvSpPr/>
            <p:nvPr/>
          </p:nvSpPr>
          <p:spPr>
            <a:xfrm>
              <a:off x="4466894" y="1898656"/>
              <a:ext cx="122529" cy="286943"/>
            </a:xfrm>
            <a:custGeom>
              <a:avLst/>
              <a:gdLst>
                <a:gd name="connsiteX0" fmla="*/ 0 w 334922"/>
                <a:gd name="connsiteY0" fmla="*/ 935421 h 936309"/>
                <a:gd name="connsiteX1" fmla="*/ 231228 w 334922"/>
                <a:gd name="connsiteY1" fmla="*/ 851338 h 936309"/>
                <a:gd name="connsiteX2" fmla="*/ 325821 w 334922"/>
                <a:gd name="connsiteY2" fmla="*/ 399393 h 936309"/>
                <a:gd name="connsiteX3" fmla="*/ 325821 w 334922"/>
                <a:gd name="connsiteY3" fmla="*/ 0 h 936309"/>
                <a:gd name="connsiteX0" fmla="*/ 0 w 328943"/>
                <a:gd name="connsiteY0" fmla="*/ 1331466 h 1332354"/>
                <a:gd name="connsiteX1" fmla="*/ 231228 w 328943"/>
                <a:gd name="connsiteY1" fmla="*/ 1247383 h 1332354"/>
                <a:gd name="connsiteX2" fmla="*/ 325821 w 328943"/>
                <a:gd name="connsiteY2" fmla="*/ 795438 h 1332354"/>
                <a:gd name="connsiteX3" fmla="*/ 285052 w 328943"/>
                <a:gd name="connsiteY3" fmla="*/ 0 h 1332354"/>
                <a:gd name="connsiteX0" fmla="*/ 0 w 328680"/>
                <a:gd name="connsiteY0" fmla="*/ 1331466 h 1332354"/>
                <a:gd name="connsiteX1" fmla="*/ 231228 w 328680"/>
                <a:gd name="connsiteY1" fmla="*/ 1247383 h 1332354"/>
                <a:gd name="connsiteX2" fmla="*/ 325821 w 328680"/>
                <a:gd name="connsiteY2" fmla="*/ 795438 h 1332354"/>
                <a:gd name="connsiteX3" fmla="*/ 285052 w 328680"/>
                <a:gd name="connsiteY3" fmla="*/ 0 h 1332354"/>
                <a:gd name="connsiteX0" fmla="*/ 0 w 325821"/>
                <a:gd name="connsiteY0" fmla="*/ 536028 h 536916"/>
                <a:gd name="connsiteX1" fmla="*/ 231228 w 325821"/>
                <a:gd name="connsiteY1" fmla="*/ 451945 h 536916"/>
                <a:gd name="connsiteX2" fmla="*/ 325821 w 325821"/>
                <a:gd name="connsiteY2" fmla="*/ 0 h 536916"/>
                <a:gd name="connsiteX0" fmla="*/ 0 w 325821"/>
                <a:gd name="connsiteY0" fmla="*/ 588967 h 590746"/>
                <a:gd name="connsiteX1" fmla="*/ 231228 w 325821"/>
                <a:gd name="connsiteY1" fmla="*/ 504884 h 590746"/>
                <a:gd name="connsiteX2" fmla="*/ 325821 w 325821"/>
                <a:gd name="connsiteY2" fmla="*/ 0 h 590746"/>
                <a:gd name="connsiteX0" fmla="*/ 0 w 233037"/>
                <a:gd name="connsiteY0" fmla="*/ 581283 h 582898"/>
                <a:gd name="connsiteX1" fmla="*/ 231228 w 233037"/>
                <a:gd name="connsiteY1" fmla="*/ 497200 h 582898"/>
                <a:gd name="connsiteX2" fmla="*/ 118352 w 233037"/>
                <a:gd name="connsiteY2" fmla="*/ 0 h 582898"/>
                <a:gd name="connsiteX0" fmla="*/ 0 w 248248"/>
                <a:gd name="connsiteY0" fmla="*/ 581283 h 581357"/>
                <a:gd name="connsiteX1" fmla="*/ 246596 w 248248"/>
                <a:gd name="connsiteY1" fmla="*/ 420359 h 581357"/>
                <a:gd name="connsiteX2" fmla="*/ 118352 w 248248"/>
                <a:gd name="connsiteY2" fmla="*/ 0 h 581357"/>
              </a:gdLst>
              <a:ahLst/>
              <a:cxnLst>
                <a:cxn ang="0">
                  <a:pos x="connsiteX0" y="connsiteY0"/>
                </a:cxn>
                <a:cxn ang="0">
                  <a:pos x="connsiteX1" y="connsiteY1"/>
                </a:cxn>
                <a:cxn ang="0">
                  <a:pos x="connsiteX2" y="connsiteY2"/>
                </a:cxn>
              </a:cxnLst>
              <a:rect l="l" t="t" r="r" b="b"/>
              <a:pathLst>
                <a:path w="248248" h="581357">
                  <a:moveTo>
                    <a:pt x="0" y="581283"/>
                  </a:moveTo>
                  <a:cubicBezTo>
                    <a:pt x="88462" y="583910"/>
                    <a:pt x="226871" y="517240"/>
                    <a:pt x="246596" y="420359"/>
                  </a:cubicBezTo>
                  <a:cubicBezTo>
                    <a:pt x="266321" y="323478"/>
                    <a:pt x="102587" y="141890"/>
                    <a:pt x="118352" y="0"/>
                  </a:cubicBezTo>
                </a:path>
              </a:pathLst>
            </a:custGeom>
            <a:no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49E764F8-3924-05C7-05DE-BF2178E5D679}"/>
                </a:ext>
              </a:extLst>
            </p:cNvPr>
            <p:cNvGrpSpPr/>
            <p:nvPr/>
          </p:nvGrpSpPr>
          <p:grpSpPr>
            <a:xfrm>
              <a:off x="4378289" y="1708939"/>
              <a:ext cx="294160" cy="187828"/>
              <a:chOff x="8855947" y="812884"/>
              <a:chExt cx="595980" cy="380546"/>
            </a:xfrm>
          </p:grpSpPr>
          <p:cxnSp>
            <p:nvCxnSpPr>
              <p:cNvPr id="64" name="Straight Connector 63">
                <a:extLst>
                  <a:ext uri="{FF2B5EF4-FFF2-40B4-BE49-F238E27FC236}">
                    <a16:creationId xmlns:a16="http://schemas.microsoft.com/office/drawing/2014/main" id="{07CAC5B2-E3EE-81E9-6D24-34883728F66B}"/>
                  </a:ext>
                </a:extLst>
              </p:cNvPr>
              <p:cNvCxnSpPr>
                <a:cxnSpLocks/>
              </p:cNvCxnSpPr>
              <p:nvPr/>
            </p:nvCxnSpPr>
            <p:spPr>
              <a:xfrm>
                <a:off x="9276332" y="826546"/>
                <a:ext cx="1755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EA13584-6D01-CB93-CD76-70060DCC5035}"/>
                  </a:ext>
                </a:extLst>
              </p:cNvPr>
              <p:cNvCxnSpPr>
                <a:cxnSpLocks/>
              </p:cNvCxnSpPr>
              <p:nvPr/>
            </p:nvCxnSpPr>
            <p:spPr>
              <a:xfrm>
                <a:off x="9275610" y="915348"/>
                <a:ext cx="17631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6F34C39A-4577-16CB-05D9-952946C836B5}"/>
                  </a:ext>
                </a:extLst>
              </p:cNvPr>
              <p:cNvCxnSpPr>
                <a:cxnSpLocks/>
              </p:cNvCxnSpPr>
              <p:nvPr/>
            </p:nvCxnSpPr>
            <p:spPr>
              <a:xfrm>
                <a:off x="9281792" y="1009988"/>
                <a:ext cx="16708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A026046A-993D-444E-812F-B5E7EFD8A4DC}"/>
                  </a:ext>
                </a:extLst>
              </p:cNvPr>
              <p:cNvCxnSpPr>
                <a:cxnSpLocks/>
              </p:cNvCxnSpPr>
              <p:nvPr/>
            </p:nvCxnSpPr>
            <p:spPr>
              <a:xfrm>
                <a:off x="9275610" y="1092954"/>
                <a:ext cx="17326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612D956-CA7A-DD20-700F-76375DCE722E}"/>
                  </a:ext>
                </a:extLst>
              </p:cNvPr>
              <p:cNvCxnSpPr>
                <a:cxnSpLocks/>
              </p:cNvCxnSpPr>
              <p:nvPr/>
            </p:nvCxnSpPr>
            <p:spPr>
              <a:xfrm>
                <a:off x="9275610" y="1179769"/>
                <a:ext cx="17326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E2B8B7F0-F8EA-F1F1-49E3-F5A3ACCB56DB}"/>
                  </a:ext>
                </a:extLst>
              </p:cNvPr>
              <p:cNvCxnSpPr>
                <a:cxnSpLocks/>
              </p:cNvCxnSpPr>
              <p:nvPr/>
            </p:nvCxnSpPr>
            <p:spPr>
              <a:xfrm>
                <a:off x="8861683" y="826546"/>
                <a:ext cx="1755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BB648E68-E768-BA48-0129-0E55B0A65A9B}"/>
                  </a:ext>
                </a:extLst>
              </p:cNvPr>
              <p:cNvCxnSpPr>
                <a:cxnSpLocks/>
              </p:cNvCxnSpPr>
              <p:nvPr/>
            </p:nvCxnSpPr>
            <p:spPr>
              <a:xfrm>
                <a:off x="8860961" y="915348"/>
                <a:ext cx="17631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D078EFE-6B58-9F6E-D38B-6C92C59B6941}"/>
                  </a:ext>
                </a:extLst>
              </p:cNvPr>
              <p:cNvCxnSpPr>
                <a:cxnSpLocks/>
              </p:cNvCxnSpPr>
              <p:nvPr/>
            </p:nvCxnSpPr>
            <p:spPr>
              <a:xfrm>
                <a:off x="8855947" y="1009988"/>
                <a:ext cx="16708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977A6230-0CA0-C7C9-41AB-F24C0220BA6F}"/>
                  </a:ext>
                </a:extLst>
              </p:cNvPr>
              <p:cNvCxnSpPr>
                <a:cxnSpLocks/>
              </p:cNvCxnSpPr>
              <p:nvPr/>
            </p:nvCxnSpPr>
            <p:spPr>
              <a:xfrm>
                <a:off x="8860961" y="1092954"/>
                <a:ext cx="17326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973EB9C0-D0DE-8341-5519-D6B9847BFE94}"/>
                  </a:ext>
                </a:extLst>
              </p:cNvPr>
              <p:cNvCxnSpPr>
                <a:cxnSpLocks/>
              </p:cNvCxnSpPr>
              <p:nvPr/>
            </p:nvCxnSpPr>
            <p:spPr>
              <a:xfrm>
                <a:off x="8860961" y="1179769"/>
                <a:ext cx="17326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Rectangle 73">
                <a:extLst>
                  <a:ext uri="{FF2B5EF4-FFF2-40B4-BE49-F238E27FC236}">
                    <a16:creationId xmlns:a16="http://schemas.microsoft.com/office/drawing/2014/main" id="{23246E34-7B55-CAF3-DE13-6964FF634F76}"/>
                  </a:ext>
                </a:extLst>
              </p:cNvPr>
              <p:cNvSpPr/>
              <p:nvPr/>
            </p:nvSpPr>
            <p:spPr>
              <a:xfrm>
                <a:off x="9026083" y="812884"/>
                <a:ext cx="250249" cy="380546"/>
              </a:xfrm>
              <a:prstGeom prst="rect">
                <a:avLst/>
              </a:prstGeom>
              <a:solidFill>
                <a:srgbClr val="FFC0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a:extLst>
                <a:ext uri="{FF2B5EF4-FFF2-40B4-BE49-F238E27FC236}">
                  <a16:creationId xmlns:a16="http://schemas.microsoft.com/office/drawing/2014/main" id="{8DD12DB8-B21C-41A7-EFD5-B94D5D837FE4}"/>
                </a:ext>
              </a:extLst>
            </p:cNvPr>
            <p:cNvGrpSpPr/>
            <p:nvPr/>
          </p:nvGrpSpPr>
          <p:grpSpPr>
            <a:xfrm>
              <a:off x="5036857" y="1336024"/>
              <a:ext cx="294160" cy="187828"/>
              <a:chOff x="9340638" y="223471"/>
              <a:chExt cx="595980" cy="380546"/>
            </a:xfrm>
          </p:grpSpPr>
          <p:cxnSp>
            <p:nvCxnSpPr>
              <p:cNvPr id="53" name="Straight Connector 52">
                <a:extLst>
                  <a:ext uri="{FF2B5EF4-FFF2-40B4-BE49-F238E27FC236}">
                    <a16:creationId xmlns:a16="http://schemas.microsoft.com/office/drawing/2014/main" id="{0BD0078B-38C3-97B3-C992-0A9CAF27640B}"/>
                  </a:ext>
                </a:extLst>
              </p:cNvPr>
              <p:cNvCxnSpPr>
                <a:cxnSpLocks/>
              </p:cNvCxnSpPr>
              <p:nvPr/>
            </p:nvCxnSpPr>
            <p:spPr>
              <a:xfrm>
                <a:off x="9761023" y="237133"/>
                <a:ext cx="1755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72C62B69-0CDE-141C-0EA3-9CF3D1915A29}"/>
                  </a:ext>
                </a:extLst>
              </p:cNvPr>
              <p:cNvCxnSpPr>
                <a:cxnSpLocks/>
              </p:cNvCxnSpPr>
              <p:nvPr/>
            </p:nvCxnSpPr>
            <p:spPr>
              <a:xfrm>
                <a:off x="9760301" y="325935"/>
                <a:ext cx="17631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80A503D-AC14-D9F7-A16A-2F17764F9489}"/>
                  </a:ext>
                </a:extLst>
              </p:cNvPr>
              <p:cNvCxnSpPr>
                <a:cxnSpLocks/>
              </p:cNvCxnSpPr>
              <p:nvPr/>
            </p:nvCxnSpPr>
            <p:spPr>
              <a:xfrm>
                <a:off x="9766483" y="420575"/>
                <a:ext cx="16708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A959330A-22F7-2FFC-50CE-BAF29D4DF7E7}"/>
                  </a:ext>
                </a:extLst>
              </p:cNvPr>
              <p:cNvCxnSpPr>
                <a:cxnSpLocks/>
              </p:cNvCxnSpPr>
              <p:nvPr/>
            </p:nvCxnSpPr>
            <p:spPr>
              <a:xfrm>
                <a:off x="9760301" y="503541"/>
                <a:ext cx="17326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AB16DAB-9C12-597B-50FD-396067899B29}"/>
                  </a:ext>
                </a:extLst>
              </p:cNvPr>
              <p:cNvCxnSpPr>
                <a:cxnSpLocks/>
              </p:cNvCxnSpPr>
              <p:nvPr/>
            </p:nvCxnSpPr>
            <p:spPr>
              <a:xfrm>
                <a:off x="9760301" y="590356"/>
                <a:ext cx="17326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745CC34B-F0EF-5683-C9E1-8513E26ED803}"/>
                  </a:ext>
                </a:extLst>
              </p:cNvPr>
              <p:cNvCxnSpPr>
                <a:cxnSpLocks/>
              </p:cNvCxnSpPr>
              <p:nvPr/>
            </p:nvCxnSpPr>
            <p:spPr>
              <a:xfrm>
                <a:off x="9346374" y="237133"/>
                <a:ext cx="1755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DB38D587-1F32-3838-9D3F-9FA3F55B6869}"/>
                  </a:ext>
                </a:extLst>
              </p:cNvPr>
              <p:cNvCxnSpPr>
                <a:cxnSpLocks/>
              </p:cNvCxnSpPr>
              <p:nvPr/>
            </p:nvCxnSpPr>
            <p:spPr>
              <a:xfrm>
                <a:off x="9345652" y="325935"/>
                <a:ext cx="17631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988440AD-791A-860D-D725-768F3FA0A05B}"/>
                  </a:ext>
                </a:extLst>
              </p:cNvPr>
              <p:cNvCxnSpPr>
                <a:cxnSpLocks/>
              </p:cNvCxnSpPr>
              <p:nvPr/>
            </p:nvCxnSpPr>
            <p:spPr>
              <a:xfrm>
                <a:off x="9340638" y="420575"/>
                <a:ext cx="16708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07DB0FEC-644D-DCAC-E0A7-990463F1AA9F}"/>
                  </a:ext>
                </a:extLst>
              </p:cNvPr>
              <p:cNvCxnSpPr>
                <a:cxnSpLocks/>
              </p:cNvCxnSpPr>
              <p:nvPr/>
            </p:nvCxnSpPr>
            <p:spPr>
              <a:xfrm>
                <a:off x="9345652" y="503541"/>
                <a:ext cx="17326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E87DA82A-6DA4-A2FC-A073-EEF23540506F}"/>
                  </a:ext>
                </a:extLst>
              </p:cNvPr>
              <p:cNvCxnSpPr>
                <a:cxnSpLocks/>
              </p:cNvCxnSpPr>
              <p:nvPr/>
            </p:nvCxnSpPr>
            <p:spPr>
              <a:xfrm>
                <a:off x="9345652" y="590356"/>
                <a:ext cx="17326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25657A9E-982B-7D85-5E2B-538372FE5EE5}"/>
                  </a:ext>
                </a:extLst>
              </p:cNvPr>
              <p:cNvSpPr/>
              <p:nvPr/>
            </p:nvSpPr>
            <p:spPr>
              <a:xfrm>
                <a:off x="9510774" y="223471"/>
                <a:ext cx="250249" cy="380546"/>
              </a:xfrm>
              <a:prstGeom prst="rect">
                <a:avLst/>
              </a:prstGeom>
              <a:solidFill>
                <a:srgbClr val="FFC0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id="{A8F65D07-9675-D237-3E7C-9A22AF2413E9}"/>
                </a:ext>
              </a:extLst>
            </p:cNvPr>
            <p:cNvGrpSpPr/>
            <p:nvPr/>
          </p:nvGrpSpPr>
          <p:grpSpPr>
            <a:xfrm>
              <a:off x="5441648" y="1334951"/>
              <a:ext cx="294160" cy="187828"/>
              <a:chOff x="9796543" y="812884"/>
              <a:chExt cx="595980" cy="380546"/>
            </a:xfrm>
          </p:grpSpPr>
          <p:cxnSp>
            <p:nvCxnSpPr>
              <p:cNvPr id="42" name="Straight Connector 41">
                <a:extLst>
                  <a:ext uri="{FF2B5EF4-FFF2-40B4-BE49-F238E27FC236}">
                    <a16:creationId xmlns:a16="http://schemas.microsoft.com/office/drawing/2014/main" id="{BB4959AD-508E-1D06-5599-636FA7DD14D1}"/>
                  </a:ext>
                </a:extLst>
              </p:cNvPr>
              <p:cNvCxnSpPr>
                <a:cxnSpLocks/>
              </p:cNvCxnSpPr>
              <p:nvPr/>
            </p:nvCxnSpPr>
            <p:spPr>
              <a:xfrm>
                <a:off x="10216928" y="826546"/>
                <a:ext cx="1755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156D427-D2FC-35A9-B762-6830961CCAB3}"/>
                  </a:ext>
                </a:extLst>
              </p:cNvPr>
              <p:cNvCxnSpPr>
                <a:cxnSpLocks/>
              </p:cNvCxnSpPr>
              <p:nvPr/>
            </p:nvCxnSpPr>
            <p:spPr>
              <a:xfrm>
                <a:off x="10216206" y="915348"/>
                <a:ext cx="17631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32BC6D3C-8A4F-2D5F-7123-26A475A7EF8D}"/>
                  </a:ext>
                </a:extLst>
              </p:cNvPr>
              <p:cNvCxnSpPr>
                <a:cxnSpLocks/>
              </p:cNvCxnSpPr>
              <p:nvPr/>
            </p:nvCxnSpPr>
            <p:spPr>
              <a:xfrm>
                <a:off x="10222388" y="1009988"/>
                <a:ext cx="16708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502D56E-03BA-64A5-0686-F3B8C862F6AE}"/>
                  </a:ext>
                </a:extLst>
              </p:cNvPr>
              <p:cNvCxnSpPr>
                <a:cxnSpLocks/>
              </p:cNvCxnSpPr>
              <p:nvPr/>
            </p:nvCxnSpPr>
            <p:spPr>
              <a:xfrm>
                <a:off x="10216206" y="1092954"/>
                <a:ext cx="17326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BFA27FC1-D6EF-7F06-E0F9-3262E7962FEF}"/>
                  </a:ext>
                </a:extLst>
              </p:cNvPr>
              <p:cNvCxnSpPr>
                <a:cxnSpLocks/>
              </p:cNvCxnSpPr>
              <p:nvPr/>
            </p:nvCxnSpPr>
            <p:spPr>
              <a:xfrm>
                <a:off x="10216206" y="1179769"/>
                <a:ext cx="17326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5AA0D33-73D3-68BC-31BE-AC05AFEA25C7}"/>
                  </a:ext>
                </a:extLst>
              </p:cNvPr>
              <p:cNvCxnSpPr>
                <a:cxnSpLocks/>
              </p:cNvCxnSpPr>
              <p:nvPr/>
            </p:nvCxnSpPr>
            <p:spPr>
              <a:xfrm>
                <a:off x="9802279" y="826546"/>
                <a:ext cx="1755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05B267B-5B46-303F-F59B-C6E292AB354F}"/>
                  </a:ext>
                </a:extLst>
              </p:cNvPr>
              <p:cNvCxnSpPr>
                <a:cxnSpLocks/>
              </p:cNvCxnSpPr>
              <p:nvPr/>
            </p:nvCxnSpPr>
            <p:spPr>
              <a:xfrm>
                <a:off x="9801557" y="915348"/>
                <a:ext cx="17631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6DDB7731-48EC-066F-0E59-7CA80AD6AEC3}"/>
                  </a:ext>
                </a:extLst>
              </p:cNvPr>
              <p:cNvCxnSpPr>
                <a:cxnSpLocks/>
              </p:cNvCxnSpPr>
              <p:nvPr/>
            </p:nvCxnSpPr>
            <p:spPr>
              <a:xfrm>
                <a:off x="9796543" y="1009988"/>
                <a:ext cx="16708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8A47F8AF-030A-D38B-B7A8-D4D4B3295880}"/>
                  </a:ext>
                </a:extLst>
              </p:cNvPr>
              <p:cNvCxnSpPr>
                <a:cxnSpLocks/>
              </p:cNvCxnSpPr>
              <p:nvPr/>
            </p:nvCxnSpPr>
            <p:spPr>
              <a:xfrm>
                <a:off x="9801557" y="1092954"/>
                <a:ext cx="17326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204747F-6C99-E29A-613C-73FFCFCCB770}"/>
                  </a:ext>
                </a:extLst>
              </p:cNvPr>
              <p:cNvCxnSpPr>
                <a:cxnSpLocks/>
              </p:cNvCxnSpPr>
              <p:nvPr/>
            </p:nvCxnSpPr>
            <p:spPr>
              <a:xfrm>
                <a:off x="9801557" y="1179769"/>
                <a:ext cx="17326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D0B664AF-8C1C-B334-9673-2F0F593DE748}"/>
                  </a:ext>
                </a:extLst>
              </p:cNvPr>
              <p:cNvSpPr/>
              <p:nvPr/>
            </p:nvSpPr>
            <p:spPr>
              <a:xfrm>
                <a:off x="9966679" y="812884"/>
                <a:ext cx="250249" cy="380546"/>
              </a:xfrm>
              <a:prstGeom prst="rect">
                <a:avLst/>
              </a:prstGeom>
              <a:solidFill>
                <a:srgbClr val="FFC0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Rectangle 25">
              <a:extLst>
                <a:ext uri="{FF2B5EF4-FFF2-40B4-BE49-F238E27FC236}">
                  <a16:creationId xmlns:a16="http://schemas.microsoft.com/office/drawing/2014/main" id="{4A48540E-BE63-B408-D80B-8FE5502A2703}"/>
                </a:ext>
              </a:extLst>
            </p:cNvPr>
            <p:cNvSpPr/>
            <p:nvPr/>
          </p:nvSpPr>
          <p:spPr>
            <a:xfrm>
              <a:off x="4275992" y="2174911"/>
              <a:ext cx="190903" cy="75015"/>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93097CB3-15D8-89E9-8C5A-C3C163C5551E}"/>
                </a:ext>
              </a:extLst>
            </p:cNvPr>
            <p:cNvCxnSpPr>
              <a:cxnSpLocks/>
            </p:cNvCxnSpPr>
            <p:nvPr/>
          </p:nvCxnSpPr>
          <p:spPr>
            <a:xfrm flipV="1">
              <a:off x="4466895" y="2210765"/>
              <a:ext cx="1127535" cy="1957"/>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9CB5E4C4-5598-9E39-BA73-15BE92379290}"/>
                </a:ext>
              </a:extLst>
            </p:cNvPr>
            <p:cNvSpPr/>
            <p:nvPr/>
          </p:nvSpPr>
          <p:spPr>
            <a:xfrm>
              <a:off x="4827815" y="2029222"/>
              <a:ext cx="183499" cy="18349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0AF58E80-A236-1BEA-D22C-A2B3AE94049F}"/>
                </a:ext>
              </a:extLst>
            </p:cNvPr>
            <p:cNvSpPr/>
            <p:nvPr/>
          </p:nvSpPr>
          <p:spPr>
            <a:xfrm>
              <a:off x="4879400" y="2030872"/>
              <a:ext cx="183499" cy="18349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025752F4-0F58-C731-811A-C7E613789C67}"/>
                </a:ext>
              </a:extLst>
            </p:cNvPr>
            <p:cNvSpPr/>
            <p:nvPr/>
          </p:nvSpPr>
          <p:spPr>
            <a:xfrm>
              <a:off x="4928280" y="2030872"/>
              <a:ext cx="183499" cy="18349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BDF26A82-31A8-F558-B7DD-894849788626}"/>
                </a:ext>
              </a:extLst>
            </p:cNvPr>
            <p:cNvSpPr/>
            <p:nvPr/>
          </p:nvSpPr>
          <p:spPr>
            <a:xfrm>
              <a:off x="5568174" y="2160167"/>
              <a:ext cx="190903" cy="84736"/>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a:extLst>
                <a:ext uri="{FF2B5EF4-FFF2-40B4-BE49-F238E27FC236}">
                  <a16:creationId xmlns:a16="http://schemas.microsoft.com/office/drawing/2014/main" id="{E5F2D80B-47E2-C799-4E72-DC6526DD34BF}"/>
                </a:ext>
              </a:extLst>
            </p:cNvPr>
            <p:cNvSpPr/>
            <p:nvPr/>
          </p:nvSpPr>
          <p:spPr>
            <a:xfrm>
              <a:off x="5399848" y="1951372"/>
              <a:ext cx="168841" cy="230533"/>
            </a:xfrm>
            <a:custGeom>
              <a:avLst/>
              <a:gdLst>
                <a:gd name="connsiteX0" fmla="*/ 342078 w 342078"/>
                <a:gd name="connsiteY0" fmla="*/ 467068 h 467068"/>
                <a:gd name="connsiteX1" fmla="*/ 92098 w 342078"/>
                <a:gd name="connsiteY1" fmla="*/ 388127 h 467068"/>
                <a:gd name="connsiteX2" fmla="*/ 0 w 342078"/>
                <a:gd name="connsiteY2" fmla="*/ 0 h 467068"/>
              </a:gdLst>
              <a:ahLst/>
              <a:cxnLst>
                <a:cxn ang="0">
                  <a:pos x="connsiteX0" y="connsiteY0"/>
                </a:cxn>
                <a:cxn ang="0">
                  <a:pos x="connsiteX1" y="connsiteY1"/>
                </a:cxn>
                <a:cxn ang="0">
                  <a:pos x="connsiteX2" y="connsiteY2"/>
                </a:cxn>
              </a:cxnLst>
              <a:rect l="l" t="t" r="r" b="b"/>
              <a:pathLst>
                <a:path w="342078" h="467068">
                  <a:moveTo>
                    <a:pt x="342078" y="467068"/>
                  </a:moveTo>
                  <a:cubicBezTo>
                    <a:pt x="245594" y="466520"/>
                    <a:pt x="149111" y="465972"/>
                    <a:pt x="92098" y="388127"/>
                  </a:cubicBezTo>
                  <a:cubicBezTo>
                    <a:pt x="35085" y="310282"/>
                    <a:pt x="17542" y="155141"/>
                    <a:pt x="0" y="0"/>
                  </a:cubicBezTo>
                </a:path>
              </a:pathLst>
            </a:custGeom>
            <a:no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8CA6A3FD-52C0-535F-4CF9-53776344D42B}"/>
                </a:ext>
              </a:extLst>
            </p:cNvPr>
            <p:cNvSpPr/>
            <p:nvPr/>
          </p:nvSpPr>
          <p:spPr>
            <a:xfrm rot="5400000">
              <a:off x="5311480" y="1815589"/>
              <a:ext cx="190903" cy="89748"/>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a:extLst>
                <a:ext uri="{FF2B5EF4-FFF2-40B4-BE49-F238E27FC236}">
                  <a16:creationId xmlns:a16="http://schemas.microsoft.com/office/drawing/2014/main" id="{6F6FCE68-98C5-5DCB-80A4-3DC7169B91B1}"/>
                </a:ext>
              </a:extLst>
            </p:cNvPr>
            <p:cNvSpPr/>
            <p:nvPr/>
          </p:nvSpPr>
          <p:spPr>
            <a:xfrm>
              <a:off x="5182249" y="1526023"/>
              <a:ext cx="204611" cy="240273"/>
            </a:xfrm>
            <a:custGeom>
              <a:avLst/>
              <a:gdLst>
                <a:gd name="connsiteX0" fmla="*/ 414550 w 414550"/>
                <a:gd name="connsiteY0" fmla="*/ 486803 h 486803"/>
                <a:gd name="connsiteX1" fmla="*/ 322452 w 414550"/>
                <a:gd name="connsiteY1" fmla="*/ 296029 h 486803"/>
                <a:gd name="connsiteX2" fmla="*/ 52737 w 414550"/>
                <a:gd name="connsiteY2" fmla="*/ 276294 h 486803"/>
                <a:gd name="connsiteX3" fmla="*/ 110 w 414550"/>
                <a:gd name="connsiteY3" fmla="*/ 0 h 486803"/>
              </a:gdLst>
              <a:ahLst/>
              <a:cxnLst>
                <a:cxn ang="0">
                  <a:pos x="connsiteX0" y="connsiteY0"/>
                </a:cxn>
                <a:cxn ang="0">
                  <a:pos x="connsiteX1" y="connsiteY1"/>
                </a:cxn>
                <a:cxn ang="0">
                  <a:pos x="connsiteX2" y="connsiteY2"/>
                </a:cxn>
                <a:cxn ang="0">
                  <a:pos x="connsiteX3" y="connsiteY3"/>
                </a:cxn>
              </a:cxnLst>
              <a:rect l="l" t="t" r="r" b="b"/>
              <a:pathLst>
                <a:path w="414550" h="486803">
                  <a:moveTo>
                    <a:pt x="414550" y="486803"/>
                  </a:moveTo>
                  <a:cubicBezTo>
                    <a:pt x="398652" y="408958"/>
                    <a:pt x="382754" y="331114"/>
                    <a:pt x="322452" y="296029"/>
                  </a:cubicBezTo>
                  <a:cubicBezTo>
                    <a:pt x="262150" y="260944"/>
                    <a:pt x="106461" y="325632"/>
                    <a:pt x="52737" y="276294"/>
                  </a:cubicBezTo>
                  <a:cubicBezTo>
                    <a:pt x="-987" y="226956"/>
                    <a:pt x="-439" y="113478"/>
                    <a:pt x="110" y="0"/>
                  </a:cubicBezTo>
                </a:path>
              </a:pathLst>
            </a:custGeom>
            <a:no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a:extLst>
                <a:ext uri="{FF2B5EF4-FFF2-40B4-BE49-F238E27FC236}">
                  <a16:creationId xmlns:a16="http://schemas.microsoft.com/office/drawing/2014/main" id="{9F09A2FC-2854-113F-6097-7700869EC20C}"/>
                </a:ext>
              </a:extLst>
            </p:cNvPr>
            <p:cNvSpPr/>
            <p:nvPr/>
          </p:nvSpPr>
          <p:spPr>
            <a:xfrm flipH="1">
              <a:off x="5415863" y="1526023"/>
              <a:ext cx="168841" cy="240273"/>
            </a:xfrm>
            <a:custGeom>
              <a:avLst/>
              <a:gdLst>
                <a:gd name="connsiteX0" fmla="*/ 414550 w 414550"/>
                <a:gd name="connsiteY0" fmla="*/ 486803 h 486803"/>
                <a:gd name="connsiteX1" fmla="*/ 322452 w 414550"/>
                <a:gd name="connsiteY1" fmla="*/ 296029 h 486803"/>
                <a:gd name="connsiteX2" fmla="*/ 52737 w 414550"/>
                <a:gd name="connsiteY2" fmla="*/ 276294 h 486803"/>
                <a:gd name="connsiteX3" fmla="*/ 110 w 414550"/>
                <a:gd name="connsiteY3" fmla="*/ 0 h 486803"/>
              </a:gdLst>
              <a:ahLst/>
              <a:cxnLst>
                <a:cxn ang="0">
                  <a:pos x="connsiteX0" y="connsiteY0"/>
                </a:cxn>
                <a:cxn ang="0">
                  <a:pos x="connsiteX1" y="connsiteY1"/>
                </a:cxn>
                <a:cxn ang="0">
                  <a:pos x="connsiteX2" y="connsiteY2"/>
                </a:cxn>
                <a:cxn ang="0">
                  <a:pos x="connsiteX3" y="connsiteY3"/>
                </a:cxn>
              </a:cxnLst>
              <a:rect l="l" t="t" r="r" b="b"/>
              <a:pathLst>
                <a:path w="414550" h="486803">
                  <a:moveTo>
                    <a:pt x="414550" y="486803"/>
                  </a:moveTo>
                  <a:cubicBezTo>
                    <a:pt x="398652" y="408958"/>
                    <a:pt x="382754" y="331114"/>
                    <a:pt x="322452" y="296029"/>
                  </a:cubicBezTo>
                  <a:cubicBezTo>
                    <a:pt x="262150" y="260944"/>
                    <a:pt x="106461" y="325632"/>
                    <a:pt x="52737" y="276294"/>
                  </a:cubicBezTo>
                  <a:cubicBezTo>
                    <a:pt x="-987" y="226956"/>
                    <a:pt x="-439" y="113478"/>
                    <a:pt x="110" y="0"/>
                  </a:cubicBezTo>
                </a:path>
              </a:pathLst>
            </a:custGeom>
            <a:no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a:extLst>
                <a:ext uri="{FF2B5EF4-FFF2-40B4-BE49-F238E27FC236}">
                  <a16:creationId xmlns:a16="http://schemas.microsoft.com/office/drawing/2014/main" id="{CBE1914D-1BD2-E185-C64D-F57DC5EBC839}"/>
                </a:ext>
              </a:extLst>
            </p:cNvPr>
            <p:cNvSpPr/>
            <p:nvPr/>
          </p:nvSpPr>
          <p:spPr>
            <a:xfrm>
              <a:off x="3447097" y="2202977"/>
              <a:ext cx="828458" cy="616173"/>
            </a:xfrm>
            <a:custGeom>
              <a:avLst/>
              <a:gdLst>
                <a:gd name="connsiteX0" fmla="*/ 0 w 1678488"/>
                <a:gd name="connsiteY0" fmla="*/ 1204516 h 1217535"/>
                <a:gd name="connsiteX1" fmla="*/ 325677 w 1678488"/>
                <a:gd name="connsiteY1" fmla="*/ 1135623 h 1217535"/>
                <a:gd name="connsiteX2" fmla="*/ 1183710 w 1678488"/>
                <a:gd name="connsiteY2" fmla="*/ 584478 h 1217535"/>
                <a:gd name="connsiteX3" fmla="*/ 1158658 w 1678488"/>
                <a:gd name="connsiteY3" fmla="*/ 89700 h 1217535"/>
                <a:gd name="connsiteX4" fmla="*/ 1678488 w 1678488"/>
                <a:gd name="connsiteY4" fmla="*/ 2018 h 1217535"/>
                <a:gd name="connsiteX0" fmla="*/ 0 w 1678488"/>
                <a:gd name="connsiteY0" fmla="*/ 1204516 h 1248390"/>
                <a:gd name="connsiteX1" fmla="*/ 393133 w 1678488"/>
                <a:gd name="connsiteY1" fmla="*/ 1195584 h 1248390"/>
                <a:gd name="connsiteX2" fmla="*/ 1183710 w 1678488"/>
                <a:gd name="connsiteY2" fmla="*/ 584478 h 1248390"/>
                <a:gd name="connsiteX3" fmla="*/ 1158658 w 1678488"/>
                <a:gd name="connsiteY3" fmla="*/ 89700 h 1248390"/>
                <a:gd name="connsiteX4" fmla="*/ 1678488 w 1678488"/>
                <a:gd name="connsiteY4" fmla="*/ 2018 h 12483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8488" h="1248390">
                  <a:moveTo>
                    <a:pt x="0" y="1204516"/>
                  </a:moveTo>
                  <a:cubicBezTo>
                    <a:pt x="64196" y="1221739"/>
                    <a:pt x="195848" y="1298924"/>
                    <a:pt x="393133" y="1195584"/>
                  </a:cubicBezTo>
                  <a:cubicBezTo>
                    <a:pt x="590418" y="1092244"/>
                    <a:pt x="1056123" y="768792"/>
                    <a:pt x="1183710" y="584478"/>
                  </a:cubicBezTo>
                  <a:cubicBezTo>
                    <a:pt x="1311297" y="400164"/>
                    <a:pt x="1076195" y="186777"/>
                    <a:pt x="1158658" y="89700"/>
                  </a:cubicBezTo>
                  <a:cubicBezTo>
                    <a:pt x="1241121" y="-7377"/>
                    <a:pt x="1459804" y="-2680"/>
                    <a:pt x="1678488" y="2018"/>
                  </a:cubicBezTo>
                </a:path>
              </a:pathLst>
            </a:custGeom>
            <a:no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a:extLst>
                <a:ext uri="{FF2B5EF4-FFF2-40B4-BE49-F238E27FC236}">
                  <a16:creationId xmlns:a16="http://schemas.microsoft.com/office/drawing/2014/main" id="{04AD252B-AA44-A29D-C29F-237358DD06DF}"/>
                </a:ext>
              </a:extLst>
            </p:cNvPr>
            <p:cNvSpPr/>
            <p:nvPr/>
          </p:nvSpPr>
          <p:spPr>
            <a:xfrm>
              <a:off x="5758680" y="2187965"/>
              <a:ext cx="217234" cy="327318"/>
            </a:xfrm>
            <a:custGeom>
              <a:avLst/>
              <a:gdLst>
                <a:gd name="connsiteX0" fmla="*/ 0 w 440125"/>
                <a:gd name="connsiteY0" fmla="*/ 3142 h 663160"/>
                <a:gd name="connsiteX1" fmla="*/ 398761 w 440125"/>
                <a:gd name="connsiteY1" fmla="*/ 85644 h 663160"/>
                <a:gd name="connsiteX2" fmla="*/ 391886 w 440125"/>
                <a:gd name="connsiteY2" fmla="*/ 573783 h 663160"/>
                <a:gd name="connsiteX3" fmla="*/ 82503 w 440125"/>
                <a:gd name="connsiteY3" fmla="*/ 663160 h 663160"/>
              </a:gdLst>
              <a:ahLst/>
              <a:cxnLst>
                <a:cxn ang="0">
                  <a:pos x="connsiteX0" y="connsiteY0"/>
                </a:cxn>
                <a:cxn ang="0">
                  <a:pos x="connsiteX1" y="connsiteY1"/>
                </a:cxn>
                <a:cxn ang="0">
                  <a:pos x="connsiteX2" y="connsiteY2"/>
                </a:cxn>
                <a:cxn ang="0">
                  <a:pos x="connsiteX3" y="connsiteY3"/>
                </a:cxn>
              </a:cxnLst>
              <a:rect l="l" t="t" r="r" b="b"/>
              <a:pathLst>
                <a:path w="440125" h="663160">
                  <a:moveTo>
                    <a:pt x="0" y="3142"/>
                  </a:moveTo>
                  <a:cubicBezTo>
                    <a:pt x="166723" y="-3161"/>
                    <a:pt x="333447" y="-9463"/>
                    <a:pt x="398761" y="85644"/>
                  </a:cubicBezTo>
                  <a:cubicBezTo>
                    <a:pt x="464075" y="180751"/>
                    <a:pt x="444596" y="477530"/>
                    <a:pt x="391886" y="573783"/>
                  </a:cubicBezTo>
                  <a:cubicBezTo>
                    <a:pt x="339176" y="670036"/>
                    <a:pt x="134067" y="647118"/>
                    <a:pt x="82503" y="663160"/>
                  </a:cubicBezTo>
                </a:path>
              </a:pathLst>
            </a:custGeom>
            <a:no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381F1BEF-E64B-A447-FAF1-85A6C5CDD334}"/>
                </a:ext>
              </a:extLst>
            </p:cNvPr>
            <p:cNvCxnSpPr>
              <a:cxnSpLocks/>
            </p:cNvCxnSpPr>
            <p:nvPr/>
          </p:nvCxnSpPr>
          <p:spPr>
            <a:xfrm>
              <a:off x="4701583" y="2210003"/>
              <a:ext cx="607339" cy="762"/>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9A18EDCE-D94B-4625-AB8D-634A4C5623FA}"/>
                </a:ext>
              </a:extLst>
            </p:cNvPr>
            <p:cNvCxnSpPr>
              <a:cxnSpLocks/>
            </p:cNvCxnSpPr>
            <p:nvPr/>
          </p:nvCxnSpPr>
          <p:spPr>
            <a:xfrm>
              <a:off x="4665555" y="2172496"/>
              <a:ext cx="75016" cy="75016"/>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EBC1FDB9-F460-31D0-0413-1522EEE05E83}"/>
                </a:ext>
              </a:extLst>
            </p:cNvPr>
            <p:cNvCxnSpPr>
              <a:cxnSpLocks/>
            </p:cNvCxnSpPr>
            <p:nvPr/>
          </p:nvCxnSpPr>
          <p:spPr>
            <a:xfrm>
              <a:off x="5285000" y="2172496"/>
              <a:ext cx="75016" cy="75016"/>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41" name="TextBox 40">
              <a:extLst>
                <a:ext uri="{FF2B5EF4-FFF2-40B4-BE49-F238E27FC236}">
                  <a16:creationId xmlns:a16="http://schemas.microsoft.com/office/drawing/2014/main" id="{63835871-8157-95DB-446A-01FBDAA8B4E2}"/>
                </a:ext>
              </a:extLst>
            </p:cNvPr>
            <p:cNvSpPr txBox="1"/>
            <p:nvPr/>
          </p:nvSpPr>
          <p:spPr>
            <a:xfrm>
              <a:off x="5806365" y="1257735"/>
              <a:ext cx="1441164" cy="646331"/>
            </a:xfrm>
            <a:prstGeom prst="rect">
              <a:avLst/>
            </a:prstGeom>
            <a:noFill/>
          </p:spPr>
          <p:txBody>
            <a:bodyPr wrap="none" rtlCol="0">
              <a:spAutoFit/>
            </a:bodyPr>
            <a:lstStyle/>
            <a:p>
              <a:r>
                <a:rPr lang="en-US" b="1" dirty="0"/>
                <a:t>pulse </a:t>
              </a:r>
            </a:p>
            <a:p>
              <a:r>
                <a:rPr lang="en-US" b="1" dirty="0"/>
                <a:t>amplification</a:t>
              </a:r>
            </a:p>
          </p:txBody>
        </p:sp>
      </p:grpSp>
      <p:grpSp>
        <p:nvGrpSpPr>
          <p:cNvPr id="80" name="Group 79">
            <a:extLst>
              <a:ext uri="{FF2B5EF4-FFF2-40B4-BE49-F238E27FC236}">
                <a16:creationId xmlns:a16="http://schemas.microsoft.com/office/drawing/2014/main" id="{990F2C6F-F0CE-3D6E-F373-6D559F691CD1}"/>
              </a:ext>
            </a:extLst>
          </p:cNvPr>
          <p:cNvGrpSpPr/>
          <p:nvPr/>
        </p:nvGrpSpPr>
        <p:grpSpPr>
          <a:xfrm>
            <a:off x="4890945" y="2354313"/>
            <a:ext cx="3093670" cy="1722401"/>
            <a:chOff x="3976545" y="2481634"/>
            <a:chExt cx="3093670" cy="1722401"/>
          </a:xfrm>
        </p:grpSpPr>
        <p:grpSp>
          <p:nvGrpSpPr>
            <p:cNvPr id="81" name="Group 80">
              <a:extLst>
                <a:ext uri="{FF2B5EF4-FFF2-40B4-BE49-F238E27FC236}">
                  <a16:creationId xmlns:a16="http://schemas.microsoft.com/office/drawing/2014/main" id="{D0497F8C-C7DC-00D8-E0AF-0A0AAB371F50}"/>
                </a:ext>
              </a:extLst>
            </p:cNvPr>
            <p:cNvGrpSpPr/>
            <p:nvPr/>
          </p:nvGrpSpPr>
          <p:grpSpPr>
            <a:xfrm rot="5400000">
              <a:off x="3888095" y="3726839"/>
              <a:ext cx="266920" cy="90019"/>
              <a:chOff x="3002509" y="5235199"/>
              <a:chExt cx="367157" cy="123825"/>
            </a:xfrm>
          </p:grpSpPr>
          <p:sp>
            <p:nvSpPr>
              <p:cNvPr id="92" name="Rectangle 91">
                <a:extLst>
                  <a:ext uri="{FF2B5EF4-FFF2-40B4-BE49-F238E27FC236}">
                    <a16:creationId xmlns:a16="http://schemas.microsoft.com/office/drawing/2014/main" id="{68FE9D1E-C7AC-916E-A4F5-B7416B619AC1}"/>
                  </a:ext>
                </a:extLst>
              </p:cNvPr>
              <p:cNvSpPr/>
              <p:nvPr/>
            </p:nvSpPr>
            <p:spPr>
              <a:xfrm rot="10800000" flipV="1">
                <a:off x="3235551" y="5280401"/>
                <a:ext cx="134115" cy="330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376BEBA9-595B-E734-817B-55770DAF6C0A}"/>
                  </a:ext>
                </a:extLst>
              </p:cNvPr>
              <p:cNvSpPr/>
              <p:nvPr/>
            </p:nvSpPr>
            <p:spPr>
              <a:xfrm rot="10800000" flipV="1">
                <a:off x="3172399" y="5256629"/>
                <a:ext cx="134115" cy="7763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Freeform 93">
                <a:extLst>
                  <a:ext uri="{FF2B5EF4-FFF2-40B4-BE49-F238E27FC236}">
                    <a16:creationId xmlns:a16="http://schemas.microsoft.com/office/drawing/2014/main" id="{067C59F9-CD28-045A-462F-EACA52E290FB}"/>
                  </a:ext>
                </a:extLst>
              </p:cNvPr>
              <p:cNvSpPr/>
              <p:nvPr/>
            </p:nvSpPr>
            <p:spPr>
              <a:xfrm>
                <a:off x="3002509" y="5235199"/>
                <a:ext cx="266700" cy="123825"/>
              </a:xfrm>
              <a:custGeom>
                <a:avLst/>
                <a:gdLst>
                  <a:gd name="connsiteX0" fmla="*/ 266700 w 266700"/>
                  <a:gd name="connsiteY0" fmla="*/ 0 h 123825"/>
                  <a:gd name="connsiteX1" fmla="*/ 123825 w 266700"/>
                  <a:gd name="connsiteY1" fmla="*/ 0 h 123825"/>
                  <a:gd name="connsiteX2" fmla="*/ 0 w 266700"/>
                  <a:gd name="connsiteY2" fmla="*/ 44450 h 123825"/>
                  <a:gd name="connsiteX3" fmla="*/ 0 w 266700"/>
                  <a:gd name="connsiteY3" fmla="*/ 79375 h 123825"/>
                  <a:gd name="connsiteX4" fmla="*/ 133350 w 266700"/>
                  <a:gd name="connsiteY4" fmla="*/ 123825 h 123825"/>
                  <a:gd name="connsiteX5" fmla="*/ 266700 w 266700"/>
                  <a:gd name="connsiteY5" fmla="*/ 123825 h 123825"/>
                  <a:gd name="connsiteX6" fmla="*/ 266700 w 266700"/>
                  <a:gd name="connsiteY6" fmla="*/ 0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700" h="123825">
                    <a:moveTo>
                      <a:pt x="266700" y="0"/>
                    </a:moveTo>
                    <a:lnTo>
                      <a:pt x="123825" y="0"/>
                    </a:lnTo>
                    <a:lnTo>
                      <a:pt x="0" y="44450"/>
                    </a:lnTo>
                    <a:lnTo>
                      <a:pt x="0" y="79375"/>
                    </a:lnTo>
                    <a:lnTo>
                      <a:pt x="133350" y="123825"/>
                    </a:lnTo>
                    <a:lnTo>
                      <a:pt x="266700" y="123825"/>
                    </a:lnTo>
                    <a:lnTo>
                      <a:pt x="266700" y="0"/>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2" name="Freeform 81">
              <a:extLst>
                <a:ext uri="{FF2B5EF4-FFF2-40B4-BE49-F238E27FC236}">
                  <a16:creationId xmlns:a16="http://schemas.microsoft.com/office/drawing/2014/main" id="{EBC60D78-A173-A08C-FAFE-A2934598D30B}"/>
                </a:ext>
              </a:extLst>
            </p:cNvPr>
            <p:cNvSpPr/>
            <p:nvPr/>
          </p:nvSpPr>
          <p:spPr>
            <a:xfrm>
              <a:off x="5379390" y="2512703"/>
              <a:ext cx="432808" cy="121163"/>
            </a:xfrm>
            <a:custGeom>
              <a:avLst/>
              <a:gdLst>
                <a:gd name="connsiteX0" fmla="*/ 0 w 876886"/>
                <a:gd name="connsiteY0" fmla="*/ 342564 h 342564"/>
                <a:gd name="connsiteX1" fmla="*/ 361071 w 876886"/>
                <a:gd name="connsiteY1" fmla="*/ 253469 h 342564"/>
                <a:gd name="connsiteX2" fmla="*/ 511126 w 876886"/>
                <a:gd name="connsiteY2" fmla="*/ 33075 h 342564"/>
                <a:gd name="connsiteX3" fmla="*/ 876886 w 876886"/>
                <a:gd name="connsiteY3" fmla="*/ 4939 h 342564"/>
              </a:gdLst>
              <a:ahLst/>
              <a:cxnLst>
                <a:cxn ang="0">
                  <a:pos x="connsiteX0" y="connsiteY0"/>
                </a:cxn>
                <a:cxn ang="0">
                  <a:pos x="connsiteX1" y="connsiteY1"/>
                </a:cxn>
                <a:cxn ang="0">
                  <a:pos x="connsiteX2" y="connsiteY2"/>
                </a:cxn>
                <a:cxn ang="0">
                  <a:pos x="connsiteX3" y="connsiteY3"/>
                </a:cxn>
              </a:cxnLst>
              <a:rect l="l" t="t" r="r" b="b"/>
              <a:pathLst>
                <a:path w="876886" h="342564">
                  <a:moveTo>
                    <a:pt x="0" y="342564"/>
                  </a:moveTo>
                  <a:cubicBezTo>
                    <a:pt x="137941" y="323807"/>
                    <a:pt x="275883" y="305050"/>
                    <a:pt x="361071" y="253469"/>
                  </a:cubicBezTo>
                  <a:cubicBezTo>
                    <a:pt x="446259" y="201887"/>
                    <a:pt x="425157" y="74497"/>
                    <a:pt x="511126" y="33075"/>
                  </a:cubicBezTo>
                  <a:cubicBezTo>
                    <a:pt x="597095" y="-8347"/>
                    <a:pt x="736990" y="-1704"/>
                    <a:pt x="876886" y="4939"/>
                  </a:cubicBezTo>
                </a:path>
              </a:pathLst>
            </a:cu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82">
              <a:extLst>
                <a:ext uri="{FF2B5EF4-FFF2-40B4-BE49-F238E27FC236}">
                  <a16:creationId xmlns:a16="http://schemas.microsoft.com/office/drawing/2014/main" id="{B72BF2CB-E58F-9645-932C-651F15CF85EC}"/>
                </a:ext>
              </a:extLst>
            </p:cNvPr>
            <p:cNvSpPr/>
            <p:nvPr/>
          </p:nvSpPr>
          <p:spPr>
            <a:xfrm>
              <a:off x="4345605" y="2633866"/>
              <a:ext cx="1033786" cy="626667"/>
            </a:xfrm>
            <a:custGeom>
              <a:avLst/>
              <a:gdLst>
                <a:gd name="connsiteX0" fmla="*/ 1627164 w 1627164"/>
                <a:gd name="connsiteY0" fmla="*/ 0 h 351692"/>
                <a:gd name="connsiteX1" fmla="*/ 1434905 w 1627164"/>
                <a:gd name="connsiteY1" fmla="*/ 51581 h 351692"/>
                <a:gd name="connsiteX2" fmla="*/ 1172308 w 1627164"/>
                <a:gd name="connsiteY2" fmla="*/ 164123 h 351692"/>
                <a:gd name="connsiteX3" fmla="*/ 576776 w 1627164"/>
                <a:gd name="connsiteY3" fmla="*/ 164123 h 351692"/>
                <a:gd name="connsiteX4" fmla="*/ 0 w 1627164"/>
                <a:gd name="connsiteY4" fmla="*/ 351692 h 351692"/>
                <a:gd name="connsiteX0" fmla="*/ 2094490 w 2094490"/>
                <a:gd name="connsiteY0" fmla="*/ 0 h 1269652"/>
                <a:gd name="connsiteX1" fmla="*/ 1902231 w 2094490"/>
                <a:gd name="connsiteY1" fmla="*/ 51581 h 1269652"/>
                <a:gd name="connsiteX2" fmla="*/ 1639634 w 2094490"/>
                <a:gd name="connsiteY2" fmla="*/ 164123 h 1269652"/>
                <a:gd name="connsiteX3" fmla="*/ 1044102 w 2094490"/>
                <a:gd name="connsiteY3" fmla="*/ 164123 h 1269652"/>
                <a:gd name="connsiteX4" fmla="*/ 0 w 2094490"/>
                <a:gd name="connsiteY4" fmla="*/ 1269652 h 1269652"/>
                <a:gd name="connsiteX0" fmla="*/ 2094490 w 2094490"/>
                <a:gd name="connsiteY0" fmla="*/ 0 h 1269652"/>
                <a:gd name="connsiteX1" fmla="*/ 1902231 w 2094490"/>
                <a:gd name="connsiteY1" fmla="*/ 51581 h 1269652"/>
                <a:gd name="connsiteX2" fmla="*/ 1639634 w 2094490"/>
                <a:gd name="connsiteY2" fmla="*/ 164123 h 1269652"/>
                <a:gd name="connsiteX3" fmla="*/ 785406 w 2094490"/>
                <a:gd name="connsiteY3" fmla="*/ 422822 h 1269652"/>
                <a:gd name="connsiteX4" fmla="*/ 0 w 2094490"/>
                <a:gd name="connsiteY4" fmla="*/ 1269652 h 1269652"/>
                <a:gd name="connsiteX0" fmla="*/ 2094490 w 2094490"/>
                <a:gd name="connsiteY0" fmla="*/ 0 h 1269652"/>
                <a:gd name="connsiteX1" fmla="*/ 1902231 w 2094490"/>
                <a:gd name="connsiteY1" fmla="*/ 51581 h 1269652"/>
                <a:gd name="connsiteX2" fmla="*/ 1439352 w 2094490"/>
                <a:gd name="connsiteY2" fmla="*/ 314334 h 1269652"/>
                <a:gd name="connsiteX3" fmla="*/ 785406 w 2094490"/>
                <a:gd name="connsiteY3" fmla="*/ 422822 h 1269652"/>
                <a:gd name="connsiteX4" fmla="*/ 0 w 2094490"/>
                <a:gd name="connsiteY4" fmla="*/ 1269652 h 1269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4490" h="1269652">
                  <a:moveTo>
                    <a:pt x="2094490" y="0"/>
                  </a:moveTo>
                  <a:cubicBezTo>
                    <a:pt x="2036265" y="12113"/>
                    <a:pt x="2011421" y="-808"/>
                    <a:pt x="1902231" y="51581"/>
                  </a:cubicBezTo>
                  <a:cubicBezTo>
                    <a:pt x="1793041" y="103970"/>
                    <a:pt x="1625489" y="252461"/>
                    <a:pt x="1439352" y="314334"/>
                  </a:cubicBezTo>
                  <a:cubicBezTo>
                    <a:pt x="1253215" y="376207"/>
                    <a:pt x="980791" y="391561"/>
                    <a:pt x="785406" y="422822"/>
                  </a:cubicBezTo>
                  <a:cubicBezTo>
                    <a:pt x="590021" y="454084"/>
                    <a:pt x="190695" y="1191498"/>
                    <a:pt x="0" y="1269652"/>
                  </a:cubicBezTo>
                </a:path>
              </a:pathLst>
            </a:custGeom>
            <a:noFill/>
            <a:ln w="38100">
              <a:solidFill>
                <a:srgbClr val="D012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4" name="Straight Connector 83">
              <a:extLst>
                <a:ext uri="{FF2B5EF4-FFF2-40B4-BE49-F238E27FC236}">
                  <a16:creationId xmlns:a16="http://schemas.microsoft.com/office/drawing/2014/main" id="{A14B5B04-3FF3-C746-0C7F-902BDD5E57C1}"/>
                </a:ext>
              </a:extLst>
            </p:cNvPr>
            <p:cNvCxnSpPr>
              <a:cxnSpLocks/>
            </p:cNvCxnSpPr>
            <p:nvPr/>
          </p:nvCxnSpPr>
          <p:spPr>
            <a:xfrm>
              <a:off x="5775019" y="2481634"/>
              <a:ext cx="75016" cy="75016"/>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3C33FB57-E2AE-8EEE-D463-3E42E95D1722}"/>
                </a:ext>
              </a:extLst>
            </p:cNvPr>
            <p:cNvCxnSpPr>
              <a:cxnSpLocks/>
            </p:cNvCxnSpPr>
            <p:nvPr/>
          </p:nvCxnSpPr>
          <p:spPr>
            <a:xfrm>
              <a:off x="5345276" y="2601740"/>
              <a:ext cx="75016" cy="75016"/>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86" name="TextBox 85">
              <a:extLst>
                <a:ext uri="{FF2B5EF4-FFF2-40B4-BE49-F238E27FC236}">
                  <a16:creationId xmlns:a16="http://schemas.microsoft.com/office/drawing/2014/main" id="{180FCA92-3343-7906-96BA-D0AECF7D93A0}"/>
                </a:ext>
              </a:extLst>
            </p:cNvPr>
            <p:cNvSpPr txBox="1"/>
            <p:nvPr/>
          </p:nvSpPr>
          <p:spPr>
            <a:xfrm>
              <a:off x="5449441" y="2557808"/>
              <a:ext cx="1618456" cy="307777"/>
            </a:xfrm>
            <a:prstGeom prst="rect">
              <a:avLst/>
            </a:prstGeom>
            <a:noFill/>
            <a:ln w="38100">
              <a:noFill/>
            </a:ln>
          </p:spPr>
          <p:txBody>
            <a:bodyPr wrap="none" rtlCol="0">
              <a:spAutoFit/>
            </a:bodyPr>
            <a:lstStyle/>
            <a:p>
              <a:r>
                <a:rPr lang="en-US" sz="1400" b="1" dirty="0"/>
                <a:t>HNLF </a:t>
              </a:r>
              <a:r>
                <a:rPr lang="en-US" sz="1400" dirty="0"/>
                <a:t>(2 </a:t>
              </a:r>
              <a:r>
                <a:rPr lang="en-US" sz="1400" dirty="0" err="1"/>
                <a:t>ps</a:t>
              </a:r>
              <a:r>
                <a:rPr lang="en-US" sz="1400" dirty="0"/>
                <a:t>/km/nm)</a:t>
              </a:r>
            </a:p>
          </p:txBody>
        </p:sp>
        <p:sp>
          <p:nvSpPr>
            <p:cNvPr id="87" name="TextBox 86">
              <a:extLst>
                <a:ext uri="{FF2B5EF4-FFF2-40B4-BE49-F238E27FC236}">
                  <a16:creationId xmlns:a16="http://schemas.microsoft.com/office/drawing/2014/main" id="{2A3FA590-E917-6A2A-49CE-201E3A1CC8E3}"/>
                </a:ext>
              </a:extLst>
            </p:cNvPr>
            <p:cNvSpPr txBox="1"/>
            <p:nvPr/>
          </p:nvSpPr>
          <p:spPr>
            <a:xfrm>
              <a:off x="4460615" y="3003585"/>
              <a:ext cx="1754711" cy="307777"/>
            </a:xfrm>
            <a:prstGeom prst="rect">
              <a:avLst/>
            </a:prstGeom>
            <a:noFill/>
            <a:ln w="38100">
              <a:noFill/>
            </a:ln>
          </p:spPr>
          <p:txBody>
            <a:bodyPr wrap="none" rtlCol="0">
              <a:spAutoFit/>
            </a:bodyPr>
            <a:lstStyle/>
            <a:p>
              <a:r>
                <a:rPr lang="en-US" sz="1400" b="1" dirty="0"/>
                <a:t>HNLF</a:t>
              </a:r>
              <a:r>
                <a:rPr lang="en-US" sz="1400" dirty="0"/>
                <a:t> (5.6 </a:t>
              </a:r>
              <a:r>
                <a:rPr lang="en-US" sz="1400" dirty="0" err="1"/>
                <a:t>ps</a:t>
              </a:r>
              <a:r>
                <a:rPr lang="en-US" sz="1400" dirty="0"/>
                <a:t>/km/nm)</a:t>
              </a:r>
            </a:p>
          </p:txBody>
        </p:sp>
        <p:sp>
          <p:nvSpPr>
            <p:cNvPr id="88" name="Freeform 87">
              <a:extLst>
                <a:ext uri="{FF2B5EF4-FFF2-40B4-BE49-F238E27FC236}">
                  <a16:creationId xmlns:a16="http://schemas.microsoft.com/office/drawing/2014/main" id="{56097843-883E-516E-B8D5-20F21CF69CE2}"/>
                </a:ext>
              </a:extLst>
            </p:cNvPr>
            <p:cNvSpPr/>
            <p:nvPr/>
          </p:nvSpPr>
          <p:spPr>
            <a:xfrm>
              <a:off x="4019176" y="3266411"/>
              <a:ext cx="321405" cy="376622"/>
            </a:xfrm>
            <a:custGeom>
              <a:avLst/>
              <a:gdLst>
                <a:gd name="connsiteX0" fmla="*/ 1639 w 651179"/>
                <a:gd name="connsiteY0" fmla="*/ 763051 h 763051"/>
                <a:gd name="connsiteX1" fmla="*/ 64701 w 651179"/>
                <a:gd name="connsiteY1" fmla="*/ 441434 h 763051"/>
                <a:gd name="connsiteX2" fmla="*/ 424155 w 651179"/>
                <a:gd name="connsiteY2" fmla="*/ 138736 h 763051"/>
                <a:gd name="connsiteX3" fmla="*/ 651179 w 651179"/>
                <a:gd name="connsiteY3" fmla="*/ 0 h 763051"/>
              </a:gdLst>
              <a:ahLst/>
              <a:cxnLst>
                <a:cxn ang="0">
                  <a:pos x="connsiteX0" y="connsiteY0"/>
                </a:cxn>
                <a:cxn ang="0">
                  <a:pos x="connsiteX1" y="connsiteY1"/>
                </a:cxn>
                <a:cxn ang="0">
                  <a:pos x="connsiteX2" y="connsiteY2"/>
                </a:cxn>
                <a:cxn ang="0">
                  <a:pos x="connsiteX3" y="connsiteY3"/>
                </a:cxn>
              </a:cxnLst>
              <a:rect l="l" t="t" r="r" b="b"/>
              <a:pathLst>
                <a:path w="651179" h="763051">
                  <a:moveTo>
                    <a:pt x="1639" y="763051"/>
                  </a:moveTo>
                  <a:cubicBezTo>
                    <a:pt x="-2040" y="654269"/>
                    <a:pt x="-5718" y="545487"/>
                    <a:pt x="64701" y="441434"/>
                  </a:cubicBezTo>
                  <a:cubicBezTo>
                    <a:pt x="135120" y="337381"/>
                    <a:pt x="326409" y="212308"/>
                    <a:pt x="424155" y="138736"/>
                  </a:cubicBezTo>
                  <a:cubicBezTo>
                    <a:pt x="521901" y="65164"/>
                    <a:pt x="586540" y="32582"/>
                    <a:pt x="651179" y="0"/>
                  </a:cubicBezTo>
                </a:path>
              </a:pathLst>
            </a:custGeom>
            <a:no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9" name="Straight Connector 88">
              <a:extLst>
                <a:ext uri="{FF2B5EF4-FFF2-40B4-BE49-F238E27FC236}">
                  <a16:creationId xmlns:a16="http://schemas.microsoft.com/office/drawing/2014/main" id="{9CFDFD21-4C0B-DF1E-4CCE-B26CA5034CE6}"/>
                </a:ext>
              </a:extLst>
            </p:cNvPr>
            <p:cNvCxnSpPr>
              <a:cxnSpLocks/>
            </p:cNvCxnSpPr>
            <p:nvPr/>
          </p:nvCxnSpPr>
          <p:spPr>
            <a:xfrm>
              <a:off x="4302095" y="3229225"/>
              <a:ext cx="75016" cy="75016"/>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
          <p:nvSpPr>
            <p:cNvPr id="90" name="TextBox 89">
              <a:extLst>
                <a:ext uri="{FF2B5EF4-FFF2-40B4-BE49-F238E27FC236}">
                  <a16:creationId xmlns:a16="http://schemas.microsoft.com/office/drawing/2014/main" id="{E8145DDF-6BD2-A7AC-5E84-EBF79D46A997}"/>
                </a:ext>
              </a:extLst>
            </p:cNvPr>
            <p:cNvSpPr txBox="1"/>
            <p:nvPr/>
          </p:nvSpPr>
          <p:spPr>
            <a:xfrm>
              <a:off x="5266644" y="3557704"/>
              <a:ext cx="1803571" cy="646331"/>
            </a:xfrm>
            <a:prstGeom prst="rect">
              <a:avLst/>
            </a:prstGeom>
            <a:noFill/>
          </p:spPr>
          <p:txBody>
            <a:bodyPr wrap="none" rtlCol="0">
              <a:spAutoFit/>
            </a:bodyPr>
            <a:lstStyle/>
            <a:p>
              <a:r>
                <a:rPr lang="en-US" b="1" dirty="0"/>
                <a:t>supercontinuum </a:t>
              </a:r>
            </a:p>
            <a:p>
              <a:r>
                <a:rPr lang="en-US" b="1" dirty="0"/>
                <a:t>generation</a:t>
              </a:r>
            </a:p>
          </p:txBody>
        </p:sp>
        <p:sp>
          <p:nvSpPr>
            <p:cNvPr id="91" name="Right Brace 90">
              <a:extLst>
                <a:ext uri="{FF2B5EF4-FFF2-40B4-BE49-F238E27FC236}">
                  <a16:creationId xmlns:a16="http://schemas.microsoft.com/office/drawing/2014/main" id="{C3162A80-EB6D-9592-38D7-F44B3B26354E}"/>
                </a:ext>
              </a:extLst>
            </p:cNvPr>
            <p:cNvSpPr/>
            <p:nvPr/>
          </p:nvSpPr>
          <p:spPr>
            <a:xfrm rot="4633856">
              <a:off x="5609727" y="2454972"/>
              <a:ext cx="352014" cy="1945531"/>
            </a:xfrm>
            <a:prstGeom prst="rightBrace">
              <a:avLst>
                <a:gd name="adj1" fmla="val 28574"/>
                <a:gd name="adj2" fmla="val 50000"/>
              </a:avLst>
            </a:prstGeom>
            <a:ln w="381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04111545-0443-39FE-1F6C-771E42436A51}"/>
              </a:ext>
            </a:extLst>
          </p:cNvPr>
          <p:cNvGrpSpPr/>
          <p:nvPr/>
        </p:nvGrpSpPr>
        <p:grpSpPr>
          <a:xfrm>
            <a:off x="1489545" y="2545572"/>
            <a:ext cx="1709282" cy="778748"/>
            <a:chOff x="575145" y="2672893"/>
            <a:chExt cx="1709282" cy="778748"/>
          </a:xfrm>
        </p:grpSpPr>
        <p:sp>
          <p:nvSpPr>
            <p:cNvPr id="96" name="Rectangle 95">
              <a:extLst>
                <a:ext uri="{FF2B5EF4-FFF2-40B4-BE49-F238E27FC236}">
                  <a16:creationId xmlns:a16="http://schemas.microsoft.com/office/drawing/2014/main" id="{864C8A5F-6E5C-449B-A607-19474EDC1F86}"/>
                </a:ext>
              </a:extLst>
            </p:cNvPr>
            <p:cNvSpPr/>
            <p:nvPr/>
          </p:nvSpPr>
          <p:spPr>
            <a:xfrm>
              <a:off x="575145" y="3162912"/>
              <a:ext cx="1709282" cy="2887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FPGA feedback</a:t>
              </a:r>
            </a:p>
          </p:txBody>
        </p:sp>
        <p:cxnSp>
          <p:nvCxnSpPr>
            <p:cNvPr id="97" name="Straight Arrow Connector 96">
              <a:extLst>
                <a:ext uri="{FF2B5EF4-FFF2-40B4-BE49-F238E27FC236}">
                  <a16:creationId xmlns:a16="http://schemas.microsoft.com/office/drawing/2014/main" id="{A4A2E438-F36F-2940-531E-7719B95196EF}"/>
                </a:ext>
              </a:extLst>
            </p:cNvPr>
            <p:cNvCxnSpPr>
              <a:cxnSpLocks/>
            </p:cNvCxnSpPr>
            <p:nvPr/>
          </p:nvCxnSpPr>
          <p:spPr>
            <a:xfrm flipV="1">
              <a:off x="1117440" y="2686042"/>
              <a:ext cx="0" cy="449102"/>
            </a:xfrm>
            <a:prstGeom prst="straightConnector1">
              <a:avLst/>
            </a:prstGeom>
            <a:ln w="38100">
              <a:prstDash val="sysDash"/>
              <a:tailEnd type="triangle"/>
            </a:ln>
          </p:spPr>
          <p:style>
            <a:lnRef idx="1">
              <a:schemeClr val="dk1"/>
            </a:lnRef>
            <a:fillRef idx="0">
              <a:schemeClr val="dk1"/>
            </a:fillRef>
            <a:effectRef idx="0">
              <a:schemeClr val="dk1"/>
            </a:effectRef>
            <a:fontRef idx="minor">
              <a:schemeClr val="tx1"/>
            </a:fontRef>
          </p:style>
        </p:cxnSp>
        <p:cxnSp>
          <p:nvCxnSpPr>
            <p:cNvPr id="98" name="Straight Arrow Connector 97">
              <a:extLst>
                <a:ext uri="{FF2B5EF4-FFF2-40B4-BE49-F238E27FC236}">
                  <a16:creationId xmlns:a16="http://schemas.microsoft.com/office/drawing/2014/main" id="{C0683365-3654-BCE1-77E2-5C6EDAD34111}"/>
                </a:ext>
              </a:extLst>
            </p:cNvPr>
            <p:cNvCxnSpPr>
              <a:cxnSpLocks/>
            </p:cNvCxnSpPr>
            <p:nvPr/>
          </p:nvCxnSpPr>
          <p:spPr>
            <a:xfrm flipV="1">
              <a:off x="1695030" y="2672893"/>
              <a:ext cx="0" cy="475400"/>
            </a:xfrm>
            <a:prstGeom prst="straightConnector1">
              <a:avLst/>
            </a:prstGeom>
            <a:ln w="38100">
              <a:prstDash val="sysDash"/>
              <a:tailEnd type="triangle"/>
            </a:ln>
          </p:spPr>
          <p:style>
            <a:lnRef idx="1">
              <a:schemeClr val="dk1"/>
            </a:lnRef>
            <a:fillRef idx="0">
              <a:schemeClr val="dk1"/>
            </a:fillRef>
            <a:effectRef idx="0">
              <a:schemeClr val="dk1"/>
            </a:effectRef>
            <a:fontRef idx="minor">
              <a:schemeClr val="tx1"/>
            </a:fontRef>
          </p:style>
        </p:cxnSp>
      </p:grpSp>
      <p:grpSp>
        <p:nvGrpSpPr>
          <p:cNvPr id="99" name="Group 98">
            <a:extLst>
              <a:ext uri="{FF2B5EF4-FFF2-40B4-BE49-F238E27FC236}">
                <a16:creationId xmlns:a16="http://schemas.microsoft.com/office/drawing/2014/main" id="{952C7F67-71B3-CDA3-2E7B-9F1D47C7AB6C}"/>
              </a:ext>
            </a:extLst>
          </p:cNvPr>
          <p:cNvGrpSpPr/>
          <p:nvPr/>
        </p:nvGrpSpPr>
        <p:grpSpPr>
          <a:xfrm>
            <a:off x="1239249" y="1064390"/>
            <a:ext cx="3290856" cy="1790915"/>
            <a:chOff x="324849" y="1191711"/>
            <a:chExt cx="3290856" cy="1790915"/>
          </a:xfrm>
        </p:grpSpPr>
        <p:sp>
          <p:nvSpPr>
            <p:cNvPr id="100" name="Rectangle 99">
              <a:extLst>
                <a:ext uri="{FF2B5EF4-FFF2-40B4-BE49-F238E27FC236}">
                  <a16:creationId xmlns:a16="http://schemas.microsoft.com/office/drawing/2014/main" id="{382166CF-C390-96BC-6CC6-B576F732A9AA}"/>
                </a:ext>
              </a:extLst>
            </p:cNvPr>
            <p:cNvSpPr/>
            <p:nvPr/>
          </p:nvSpPr>
          <p:spPr>
            <a:xfrm rot="17385407">
              <a:off x="2879292" y="2496360"/>
              <a:ext cx="70674" cy="233814"/>
            </a:xfrm>
            <a:prstGeom prst="rect">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a:extLst>
                <a:ext uri="{FF2B5EF4-FFF2-40B4-BE49-F238E27FC236}">
                  <a16:creationId xmlns:a16="http://schemas.microsoft.com/office/drawing/2014/main" id="{AE5F7BA3-84EC-E926-722F-864C976A2BA3}"/>
                </a:ext>
              </a:extLst>
            </p:cNvPr>
            <p:cNvSpPr/>
            <p:nvPr/>
          </p:nvSpPr>
          <p:spPr>
            <a:xfrm rot="886279">
              <a:off x="528685" y="1600151"/>
              <a:ext cx="92921" cy="3590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E7F0BB49-DC40-4452-595E-26E0CF6C9EA5}"/>
                </a:ext>
              </a:extLst>
            </p:cNvPr>
            <p:cNvSpPr/>
            <p:nvPr/>
          </p:nvSpPr>
          <p:spPr>
            <a:xfrm rot="889634">
              <a:off x="550449" y="1617560"/>
              <a:ext cx="153097" cy="3509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a:extLst>
                <a:ext uri="{FF2B5EF4-FFF2-40B4-BE49-F238E27FC236}">
                  <a16:creationId xmlns:a16="http://schemas.microsoft.com/office/drawing/2014/main" id="{1A7A33D2-FE17-10F1-B357-4DAE6146C578}"/>
                </a:ext>
              </a:extLst>
            </p:cNvPr>
            <p:cNvSpPr/>
            <p:nvPr/>
          </p:nvSpPr>
          <p:spPr>
            <a:xfrm rot="9700222">
              <a:off x="1782426" y="1612693"/>
              <a:ext cx="92921" cy="3590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a:extLst>
                <a:ext uri="{FF2B5EF4-FFF2-40B4-BE49-F238E27FC236}">
                  <a16:creationId xmlns:a16="http://schemas.microsoft.com/office/drawing/2014/main" id="{E04B7A98-7C4A-F492-7646-2A02DA1AE395}"/>
                </a:ext>
              </a:extLst>
            </p:cNvPr>
            <p:cNvSpPr/>
            <p:nvPr/>
          </p:nvSpPr>
          <p:spPr>
            <a:xfrm rot="9703577">
              <a:off x="1701625" y="1633937"/>
              <a:ext cx="153097" cy="35090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a:extLst>
                <a:ext uri="{FF2B5EF4-FFF2-40B4-BE49-F238E27FC236}">
                  <a16:creationId xmlns:a16="http://schemas.microsoft.com/office/drawing/2014/main" id="{0C6F6865-855D-FF6C-CFF9-43EB230DB5CE}"/>
                </a:ext>
              </a:extLst>
            </p:cNvPr>
            <p:cNvSpPr/>
            <p:nvPr/>
          </p:nvSpPr>
          <p:spPr>
            <a:xfrm>
              <a:off x="2665121" y="1672786"/>
              <a:ext cx="323845" cy="281600"/>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Extract 105">
              <a:extLst>
                <a:ext uri="{FF2B5EF4-FFF2-40B4-BE49-F238E27FC236}">
                  <a16:creationId xmlns:a16="http://schemas.microsoft.com/office/drawing/2014/main" id="{CE6272DB-B987-D673-D571-113869EEA1C6}"/>
                </a:ext>
              </a:extLst>
            </p:cNvPr>
            <p:cNvSpPr/>
            <p:nvPr/>
          </p:nvSpPr>
          <p:spPr>
            <a:xfrm rot="5400000">
              <a:off x="2973272" y="1696517"/>
              <a:ext cx="278456" cy="231803"/>
            </a:xfrm>
            <a:prstGeom prst="flowChartExtra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a:extLst>
                <a:ext uri="{FF2B5EF4-FFF2-40B4-BE49-F238E27FC236}">
                  <a16:creationId xmlns:a16="http://schemas.microsoft.com/office/drawing/2014/main" id="{85E8F9F1-565B-9072-7C11-1C448CE3160D}"/>
                </a:ext>
              </a:extLst>
            </p:cNvPr>
            <p:cNvSpPr/>
            <p:nvPr/>
          </p:nvSpPr>
          <p:spPr>
            <a:xfrm>
              <a:off x="2956997" y="1621546"/>
              <a:ext cx="76599" cy="400053"/>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Extract 107">
              <a:extLst>
                <a:ext uri="{FF2B5EF4-FFF2-40B4-BE49-F238E27FC236}">
                  <a16:creationId xmlns:a16="http://schemas.microsoft.com/office/drawing/2014/main" id="{2438E0FB-107D-2753-C759-93A129BD0AD2}"/>
                </a:ext>
              </a:extLst>
            </p:cNvPr>
            <p:cNvSpPr/>
            <p:nvPr/>
          </p:nvSpPr>
          <p:spPr>
            <a:xfrm rot="5400000">
              <a:off x="785065" y="1485640"/>
              <a:ext cx="123190" cy="535543"/>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Extract 108">
              <a:extLst>
                <a:ext uri="{FF2B5EF4-FFF2-40B4-BE49-F238E27FC236}">
                  <a16:creationId xmlns:a16="http://schemas.microsoft.com/office/drawing/2014/main" id="{9ABC61C2-AA17-6E2C-E96A-038D9E1149A2}"/>
                </a:ext>
              </a:extLst>
            </p:cNvPr>
            <p:cNvSpPr/>
            <p:nvPr/>
          </p:nvSpPr>
          <p:spPr>
            <a:xfrm rot="14743403">
              <a:off x="1216981" y="1469386"/>
              <a:ext cx="168606" cy="1183598"/>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Extract 109">
              <a:extLst>
                <a:ext uri="{FF2B5EF4-FFF2-40B4-BE49-F238E27FC236}">
                  <a16:creationId xmlns:a16="http://schemas.microsoft.com/office/drawing/2014/main" id="{F5554324-0042-E3E5-68E6-AD8199D6B256}"/>
                </a:ext>
              </a:extLst>
            </p:cNvPr>
            <p:cNvSpPr/>
            <p:nvPr/>
          </p:nvSpPr>
          <p:spPr>
            <a:xfrm rot="16200000">
              <a:off x="1312414" y="1383603"/>
              <a:ext cx="168606" cy="858515"/>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Moon 110">
              <a:extLst>
                <a:ext uri="{FF2B5EF4-FFF2-40B4-BE49-F238E27FC236}">
                  <a16:creationId xmlns:a16="http://schemas.microsoft.com/office/drawing/2014/main" id="{F5A374B8-194C-4AA6-9C7A-856629ECED1C}"/>
                </a:ext>
              </a:extLst>
            </p:cNvPr>
            <p:cNvSpPr/>
            <p:nvPr/>
          </p:nvSpPr>
          <p:spPr>
            <a:xfrm rot="9694314">
              <a:off x="1769110" y="1616555"/>
              <a:ext cx="92377" cy="359657"/>
            </a:xfrm>
            <a:prstGeom prst="moon">
              <a:avLst>
                <a:gd name="adj" fmla="val 492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Extract 111">
              <a:extLst>
                <a:ext uri="{FF2B5EF4-FFF2-40B4-BE49-F238E27FC236}">
                  <a16:creationId xmlns:a16="http://schemas.microsoft.com/office/drawing/2014/main" id="{9D472206-C5C1-F55C-5332-81087D3667D2}"/>
                </a:ext>
              </a:extLst>
            </p:cNvPr>
            <p:cNvSpPr/>
            <p:nvPr/>
          </p:nvSpPr>
          <p:spPr>
            <a:xfrm rot="16200000">
              <a:off x="1696259" y="987096"/>
              <a:ext cx="278456" cy="1656126"/>
            </a:xfrm>
            <a:prstGeom prst="flowChartExtra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a:extLst>
                <a:ext uri="{FF2B5EF4-FFF2-40B4-BE49-F238E27FC236}">
                  <a16:creationId xmlns:a16="http://schemas.microsoft.com/office/drawing/2014/main" id="{C31CFDF1-4D78-EE2F-76F5-6A0C208E88C4}"/>
                </a:ext>
              </a:extLst>
            </p:cNvPr>
            <p:cNvSpPr/>
            <p:nvPr/>
          </p:nvSpPr>
          <p:spPr>
            <a:xfrm rot="13777514">
              <a:off x="1036993" y="1635928"/>
              <a:ext cx="91152" cy="240359"/>
            </a:xfrm>
            <a:prstGeom prst="rect">
              <a:avLst/>
            </a:prstGeom>
            <a:solidFill>
              <a:srgbClr val="82CA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Extract 113">
              <a:extLst>
                <a:ext uri="{FF2B5EF4-FFF2-40B4-BE49-F238E27FC236}">
                  <a16:creationId xmlns:a16="http://schemas.microsoft.com/office/drawing/2014/main" id="{BB3ECDDA-C28E-711A-ECE7-DCC767AC0FDD}"/>
                </a:ext>
              </a:extLst>
            </p:cNvPr>
            <p:cNvSpPr/>
            <p:nvPr/>
          </p:nvSpPr>
          <p:spPr>
            <a:xfrm rot="7787262" flipH="1">
              <a:off x="1023652" y="1744048"/>
              <a:ext cx="31285" cy="57538"/>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Extract 114">
              <a:extLst>
                <a:ext uri="{FF2B5EF4-FFF2-40B4-BE49-F238E27FC236}">
                  <a16:creationId xmlns:a16="http://schemas.microsoft.com/office/drawing/2014/main" id="{D1EE2771-A1CC-A45F-5982-0E8955AB1042}"/>
                </a:ext>
              </a:extLst>
            </p:cNvPr>
            <p:cNvSpPr/>
            <p:nvPr/>
          </p:nvSpPr>
          <p:spPr>
            <a:xfrm rot="18374707">
              <a:off x="1054399" y="1764557"/>
              <a:ext cx="31285" cy="60285"/>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7B2D0F02-A239-904C-D046-DDFC1B373A1F}"/>
                </a:ext>
              </a:extLst>
            </p:cNvPr>
            <p:cNvGrpSpPr/>
            <p:nvPr/>
          </p:nvGrpSpPr>
          <p:grpSpPr>
            <a:xfrm rot="21347661">
              <a:off x="713872" y="2245911"/>
              <a:ext cx="105558" cy="134896"/>
              <a:chOff x="2556459" y="3594831"/>
              <a:chExt cx="158121" cy="197129"/>
            </a:xfrm>
          </p:grpSpPr>
          <p:cxnSp>
            <p:nvCxnSpPr>
              <p:cNvPr id="145" name="Straight Connector 144">
                <a:extLst>
                  <a:ext uri="{FF2B5EF4-FFF2-40B4-BE49-F238E27FC236}">
                    <a16:creationId xmlns:a16="http://schemas.microsoft.com/office/drawing/2014/main" id="{DDA55007-2F99-51DF-6702-77DB3B0CE3E1}"/>
                  </a:ext>
                </a:extLst>
              </p:cNvPr>
              <p:cNvCxnSpPr>
                <a:cxnSpLocks/>
              </p:cNvCxnSpPr>
              <p:nvPr/>
            </p:nvCxnSpPr>
            <p:spPr>
              <a:xfrm>
                <a:off x="2647768" y="3594831"/>
                <a:ext cx="66812" cy="1536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Rectangle 145">
                <a:extLst>
                  <a:ext uri="{FF2B5EF4-FFF2-40B4-BE49-F238E27FC236}">
                    <a16:creationId xmlns:a16="http://schemas.microsoft.com/office/drawing/2014/main" id="{4C814867-F502-31E8-8756-E19E87C75364}"/>
                  </a:ext>
                </a:extLst>
              </p:cNvPr>
              <p:cNvSpPr/>
              <p:nvPr/>
            </p:nvSpPr>
            <p:spPr>
              <a:xfrm rot="20188553">
                <a:off x="2556459" y="3613063"/>
                <a:ext cx="117499" cy="17889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7" name="Chord 116">
              <a:extLst>
                <a:ext uri="{FF2B5EF4-FFF2-40B4-BE49-F238E27FC236}">
                  <a16:creationId xmlns:a16="http://schemas.microsoft.com/office/drawing/2014/main" id="{BE23B18B-A5F4-C53D-D41A-D617FA31D791}"/>
                </a:ext>
              </a:extLst>
            </p:cNvPr>
            <p:cNvSpPr/>
            <p:nvPr/>
          </p:nvSpPr>
          <p:spPr>
            <a:xfrm>
              <a:off x="2622082" y="1634925"/>
              <a:ext cx="78345" cy="374241"/>
            </a:xfrm>
            <a:prstGeom prst="chord">
              <a:avLst>
                <a:gd name="adj1" fmla="val 16075914"/>
                <a:gd name="adj2" fmla="val 552218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Rectangle 117">
              <a:extLst>
                <a:ext uri="{FF2B5EF4-FFF2-40B4-BE49-F238E27FC236}">
                  <a16:creationId xmlns:a16="http://schemas.microsoft.com/office/drawing/2014/main" id="{F711459F-CE25-2B23-DFA5-27AFA4998E81}"/>
                </a:ext>
              </a:extLst>
            </p:cNvPr>
            <p:cNvSpPr/>
            <p:nvPr/>
          </p:nvSpPr>
          <p:spPr>
            <a:xfrm rot="17385407">
              <a:off x="1659693" y="1009976"/>
              <a:ext cx="70674" cy="233070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9" name="Straight Connector 118">
              <a:extLst>
                <a:ext uri="{FF2B5EF4-FFF2-40B4-BE49-F238E27FC236}">
                  <a16:creationId xmlns:a16="http://schemas.microsoft.com/office/drawing/2014/main" id="{72F8B233-BD21-7BE8-39D2-45E7791A846B}"/>
                </a:ext>
              </a:extLst>
            </p:cNvPr>
            <p:cNvCxnSpPr>
              <a:cxnSpLocks/>
            </p:cNvCxnSpPr>
            <p:nvPr/>
          </p:nvCxnSpPr>
          <p:spPr>
            <a:xfrm flipH="1">
              <a:off x="2742909" y="2438288"/>
              <a:ext cx="93755" cy="26390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20" name="Freeform 119">
              <a:extLst>
                <a:ext uri="{FF2B5EF4-FFF2-40B4-BE49-F238E27FC236}">
                  <a16:creationId xmlns:a16="http://schemas.microsoft.com/office/drawing/2014/main" id="{6C7FF084-0161-2D8F-D8A5-48E114DCC64C}"/>
                </a:ext>
              </a:extLst>
            </p:cNvPr>
            <p:cNvSpPr/>
            <p:nvPr/>
          </p:nvSpPr>
          <p:spPr>
            <a:xfrm rot="3781400">
              <a:off x="429678" y="2238056"/>
              <a:ext cx="244122" cy="383083"/>
            </a:xfrm>
            <a:custGeom>
              <a:avLst/>
              <a:gdLst>
                <a:gd name="connsiteX0" fmla="*/ 82658 w 335797"/>
                <a:gd name="connsiteY0" fmla="*/ 0 h 526943"/>
                <a:gd name="connsiteX1" fmla="*/ 237641 w 335797"/>
                <a:gd name="connsiteY1" fmla="*/ 0 h 526943"/>
                <a:gd name="connsiteX2" fmla="*/ 335797 w 335797"/>
                <a:gd name="connsiteY2" fmla="*/ 139485 h 526943"/>
                <a:gd name="connsiteX3" fmla="*/ 335797 w 335797"/>
                <a:gd name="connsiteY3" fmla="*/ 526943 h 526943"/>
                <a:gd name="connsiteX4" fmla="*/ 0 w 335797"/>
                <a:gd name="connsiteY4" fmla="*/ 526943 h 526943"/>
                <a:gd name="connsiteX5" fmla="*/ 0 w 335797"/>
                <a:gd name="connsiteY5" fmla="*/ 154983 h 526943"/>
                <a:gd name="connsiteX6" fmla="*/ 82658 w 335797"/>
                <a:gd name="connsiteY6" fmla="*/ 0 h 526943"/>
                <a:gd name="connsiteX0" fmla="*/ 82658 w 335797"/>
                <a:gd name="connsiteY0" fmla="*/ 0 h 526943"/>
                <a:gd name="connsiteX1" fmla="*/ 237641 w 335797"/>
                <a:gd name="connsiteY1" fmla="*/ 0 h 526943"/>
                <a:gd name="connsiteX2" fmla="*/ 335797 w 335797"/>
                <a:gd name="connsiteY2" fmla="*/ 139485 h 526943"/>
                <a:gd name="connsiteX3" fmla="*/ 335797 w 335797"/>
                <a:gd name="connsiteY3" fmla="*/ 526943 h 526943"/>
                <a:gd name="connsiteX4" fmla="*/ 0 w 335797"/>
                <a:gd name="connsiteY4" fmla="*/ 526943 h 526943"/>
                <a:gd name="connsiteX5" fmla="*/ 0 w 335797"/>
                <a:gd name="connsiteY5" fmla="*/ 126519 h 526943"/>
                <a:gd name="connsiteX6" fmla="*/ 82658 w 335797"/>
                <a:gd name="connsiteY6" fmla="*/ 0 h 526943"/>
                <a:gd name="connsiteX0" fmla="*/ 82658 w 335797"/>
                <a:gd name="connsiteY0" fmla="*/ 0 h 526943"/>
                <a:gd name="connsiteX1" fmla="*/ 237641 w 335797"/>
                <a:gd name="connsiteY1" fmla="*/ 0 h 526943"/>
                <a:gd name="connsiteX2" fmla="*/ 335797 w 335797"/>
                <a:gd name="connsiteY2" fmla="*/ 139485 h 526943"/>
                <a:gd name="connsiteX3" fmla="*/ 335797 w 335797"/>
                <a:gd name="connsiteY3" fmla="*/ 526943 h 526943"/>
                <a:gd name="connsiteX4" fmla="*/ 0 w 335797"/>
                <a:gd name="connsiteY4" fmla="*/ 526943 h 526943"/>
                <a:gd name="connsiteX5" fmla="*/ 0 w 335797"/>
                <a:gd name="connsiteY5" fmla="*/ 144309 h 526943"/>
                <a:gd name="connsiteX6" fmla="*/ 82658 w 335797"/>
                <a:gd name="connsiteY6" fmla="*/ 0 h 526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797" h="526943">
                  <a:moveTo>
                    <a:pt x="82658" y="0"/>
                  </a:moveTo>
                  <a:lnTo>
                    <a:pt x="237641" y="0"/>
                  </a:lnTo>
                  <a:lnTo>
                    <a:pt x="335797" y="139485"/>
                  </a:lnTo>
                  <a:lnTo>
                    <a:pt x="335797" y="526943"/>
                  </a:lnTo>
                  <a:lnTo>
                    <a:pt x="0" y="526943"/>
                  </a:lnTo>
                  <a:lnTo>
                    <a:pt x="0" y="144309"/>
                  </a:lnTo>
                  <a:lnTo>
                    <a:pt x="82658"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Moon 120">
              <a:extLst>
                <a:ext uri="{FF2B5EF4-FFF2-40B4-BE49-F238E27FC236}">
                  <a16:creationId xmlns:a16="http://schemas.microsoft.com/office/drawing/2014/main" id="{8C387489-4A9D-AF4F-DCA3-5C21F91F964A}"/>
                </a:ext>
              </a:extLst>
            </p:cNvPr>
            <p:cNvSpPr/>
            <p:nvPr/>
          </p:nvSpPr>
          <p:spPr>
            <a:xfrm rot="880371">
              <a:off x="542608" y="1603802"/>
              <a:ext cx="92377" cy="359657"/>
            </a:xfrm>
            <a:prstGeom prst="moon">
              <a:avLst>
                <a:gd name="adj" fmla="val 492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Extract 121">
              <a:extLst>
                <a:ext uri="{FF2B5EF4-FFF2-40B4-BE49-F238E27FC236}">
                  <a16:creationId xmlns:a16="http://schemas.microsoft.com/office/drawing/2014/main" id="{FE9B4799-E7E0-FCF1-4C45-B38576191E88}"/>
                </a:ext>
              </a:extLst>
            </p:cNvPr>
            <p:cNvSpPr/>
            <p:nvPr/>
          </p:nvSpPr>
          <p:spPr>
            <a:xfrm rot="5400000">
              <a:off x="617138" y="1380498"/>
              <a:ext cx="168606" cy="753183"/>
            </a:xfrm>
            <a:prstGeom prst="flowChartExtra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3" name="Group 122">
              <a:extLst>
                <a:ext uri="{FF2B5EF4-FFF2-40B4-BE49-F238E27FC236}">
                  <a16:creationId xmlns:a16="http://schemas.microsoft.com/office/drawing/2014/main" id="{766C20AB-073B-AE4F-84E1-F3D4D1433515}"/>
                </a:ext>
              </a:extLst>
            </p:cNvPr>
            <p:cNvGrpSpPr/>
            <p:nvPr/>
          </p:nvGrpSpPr>
          <p:grpSpPr>
            <a:xfrm rot="16200000">
              <a:off x="2978820" y="1336723"/>
              <a:ext cx="281601" cy="179808"/>
              <a:chOff x="6243588" y="457890"/>
              <a:chExt cx="877828" cy="560512"/>
            </a:xfrm>
          </p:grpSpPr>
          <p:cxnSp>
            <p:nvCxnSpPr>
              <p:cNvPr id="134" name="Straight Connector 133">
                <a:extLst>
                  <a:ext uri="{FF2B5EF4-FFF2-40B4-BE49-F238E27FC236}">
                    <a16:creationId xmlns:a16="http://schemas.microsoft.com/office/drawing/2014/main" id="{88288485-283E-E5F5-E111-580ED49CDF60}"/>
                  </a:ext>
                </a:extLst>
              </p:cNvPr>
              <p:cNvCxnSpPr>
                <a:cxnSpLocks/>
              </p:cNvCxnSpPr>
              <p:nvPr/>
            </p:nvCxnSpPr>
            <p:spPr>
              <a:xfrm>
                <a:off x="6862779" y="478013"/>
                <a:ext cx="2586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28410390-5BAA-2669-0339-BF45F00B5A94}"/>
                  </a:ext>
                </a:extLst>
              </p:cNvPr>
              <p:cNvCxnSpPr>
                <a:cxnSpLocks/>
              </p:cNvCxnSpPr>
              <p:nvPr/>
            </p:nvCxnSpPr>
            <p:spPr>
              <a:xfrm>
                <a:off x="6861716" y="608811"/>
                <a:ext cx="2597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3AD78BE3-8734-A9F1-E904-45EC3C5CDE0D}"/>
                  </a:ext>
                </a:extLst>
              </p:cNvPr>
              <p:cNvCxnSpPr>
                <a:cxnSpLocks/>
              </p:cNvCxnSpPr>
              <p:nvPr/>
            </p:nvCxnSpPr>
            <p:spPr>
              <a:xfrm>
                <a:off x="6870821" y="748207"/>
                <a:ext cx="24609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A8FFE10F-2D6F-E19B-79A4-7EA78E41622A}"/>
                  </a:ext>
                </a:extLst>
              </p:cNvPr>
              <p:cNvCxnSpPr>
                <a:cxnSpLocks/>
              </p:cNvCxnSpPr>
              <p:nvPr/>
            </p:nvCxnSpPr>
            <p:spPr>
              <a:xfrm>
                <a:off x="6861716" y="870409"/>
                <a:ext cx="2552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96393411-15CD-C1D4-E004-4668A721EA4B}"/>
                  </a:ext>
                </a:extLst>
              </p:cNvPr>
              <p:cNvCxnSpPr>
                <a:cxnSpLocks/>
              </p:cNvCxnSpPr>
              <p:nvPr/>
            </p:nvCxnSpPr>
            <p:spPr>
              <a:xfrm>
                <a:off x="6861716" y="998280"/>
                <a:ext cx="2552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24487662-0995-BE9D-72EC-044E2A4CCE3E}"/>
                  </a:ext>
                </a:extLst>
              </p:cNvPr>
              <p:cNvCxnSpPr>
                <a:cxnSpLocks/>
              </p:cNvCxnSpPr>
              <p:nvPr/>
            </p:nvCxnSpPr>
            <p:spPr>
              <a:xfrm>
                <a:off x="6252037" y="478013"/>
                <a:ext cx="2586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AD834D56-0350-5C58-A06A-BBC8F2616060}"/>
                  </a:ext>
                </a:extLst>
              </p:cNvPr>
              <p:cNvCxnSpPr>
                <a:cxnSpLocks/>
              </p:cNvCxnSpPr>
              <p:nvPr/>
            </p:nvCxnSpPr>
            <p:spPr>
              <a:xfrm>
                <a:off x="6250973" y="608811"/>
                <a:ext cx="2597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FC93B1AF-BE3E-9D36-27D2-1333FDC586E1}"/>
                  </a:ext>
                </a:extLst>
              </p:cNvPr>
              <p:cNvCxnSpPr>
                <a:cxnSpLocks/>
              </p:cNvCxnSpPr>
              <p:nvPr/>
            </p:nvCxnSpPr>
            <p:spPr>
              <a:xfrm>
                <a:off x="6243588" y="748207"/>
                <a:ext cx="24609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377E6FCA-46E4-ACBB-84D6-98E41D90B80D}"/>
                  </a:ext>
                </a:extLst>
              </p:cNvPr>
              <p:cNvCxnSpPr>
                <a:cxnSpLocks/>
              </p:cNvCxnSpPr>
              <p:nvPr/>
            </p:nvCxnSpPr>
            <p:spPr>
              <a:xfrm>
                <a:off x="6250973" y="870409"/>
                <a:ext cx="2552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2E282912-EDF2-0742-CE27-7455AC0434D5}"/>
                  </a:ext>
                </a:extLst>
              </p:cNvPr>
              <p:cNvCxnSpPr>
                <a:cxnSpLocks/>
              </p:cNvCxnSpPr>
              <p:nvPr/>
            </p:nvCxnSpPr>
            <p:spPr>
              <a:xfrm>
                <a:off x="6250973" y="998280"/>
                <a:ext cx="2552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Rectangle 143">
                <a:extLst>
                  <a:ext uri="{FF2B5EF4-FFF2-40B4-BE49-F238E27FC236}">
                    <a16:creationId xmlns:a16="http://schemas.microsoft.com/office/drawing/2014/main" id="{603DD7D0-8FE5-2CA6-C37E-8CA9CBFBBA52}"/>
                  </a:ext>
                </a:extLst>
              </p:cNvPr>
              <p:cNvSpPr/>
              <p:nvPr/>
            </p:nvSpPr>
            <p:spPr>
              <a:xfrm>
                <a:off x="6494183" y="457890"/>
                <a:ext cx="368595" cy="560512"/>
              </a:xfrm>
              <a:prstGeom prst="rect">
                <a:avLst/>
              </a:prstGeom>
              <a:solidFill>
                <a:srgbClr val="FFC000"/>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4" name="Freeform 123">
              <a:extLst>
                <a:ext uri="{FF2B5EF4-FFF2-40B4-BE49-F238E27FC236}">
                  <a16:creationId xmlns:a16="http://schemas.microsoft.com/office/drawing/2014/main" id="{641C63EC-DAE0-43BC-6C84-D57910E8B175}"/>
                </a:ext>
              </a:extLst>
            </p:cNvPr>
            <p:cNvSpPr/>
            <p:nvPr/>
          </p:nvSpPr>
          <p:spPr>
            <a:xfrm>
              <a:off x="3210358" y="1427657"/>
              <a:ext cx="405347" cy="392293"/>
            </a:xfrm>
            <a:custGeom>
              <a:avLst/>
              <a:gdLst>
                <a:gd name="connsiteX0" fmla="*/ 0 w 1328630"/>
                <a:gd name="connsiteY0" fmla="*/ 0 h 1072055"/>
                <a:gd name="connsiteX1" fmla="*/ 914400 w 1328630"/>
                <a:gd name="connsiteY1" fmla="*/ 149772 h 1072055"/>
                <a:gd name="connsiteX2" fmla="*/ 1324303 w 1328630"/>
                <a:gd name="connsiteY2" fmla="*/ 748862 h 1072055"/>
                <a:gd name="connsiteX3" fmla="*/ 1119351 w 1328630"/>
                <a:gd name="connsiteY3" fmla="*/ 1008993 h 1072055"/>
                <a:gd name="connsiteX4" fmla="*/ 953813 w 1328630"/>
                <a:gd name="connsiteY4" fmla="*/ 1072055 h 1072055"/>
                <a:gd name="connsiteX0" fmla="*/ 0 w 1337463"/>
                <a:gd name="connsiteY0" fmla="*/ 0 h 1072055"/>
                <a:gd name="connsiteX1" fmla="*/ 914400 w 1337463"/>
                <a:gd name="connsiteY1" fmla="*/ 149772 h 1072055"/>
                <a:gd name="connsiteX2" fmla="*/ 1324303 w 1337463"/>
                <a:gd name="connsiteY2" fmla="*/ 748862 h 1072055"/>
                <a:gd name="connsiteX3" fmla="*/ 1210791 w 1337463"/>
                <a:gd name="connsiteY3" fmla="*/ 1014372 h 1072055"/>
                <a:gd name="connsiteX4" fmla="*/ 953813 w 1337463"/>
                <a:gd name="connsiteY4" fmla="*/ 1072055 h 1072055"/>
                <a:gd name="connsiteX0" fmla="*/ 0 w 1282754"/>
                <a:gd name="connsiteY0" fmla="*/ 0 h 1072055"/>
                <a:gd name="connsiteX1" fmla="*/ 914400 w 1282754"/>
                <a:gd name="connsiteY1" fmla="*/ 149772 h 1072055"/>
                <a:gd name="connsiteX2" fmla="*/ 1259757 w 1282754"/>
                <a:gd name="connsiteY2" fmla="*/ 619770 h 1072055"/>
                <a:gd name="connsiteX3" fmla="*/ 1210791 w 1282754"/>
                <a:gd name="connsiteY3" fmla="*/ 1014372 h 1072055"/>
                <a:gd name="connsiteX4" fmla="*/ 953813 w 1282754"/>
                <a:gd name="connsiteY4" fmla="*/ 1072055 h 1072055"/>
                <a:gd name="connsiteX0" fmla="*/ 0 w 1282754"/>
                <a:gd name="connsiteY0" fmla="*/ 0 h 1061297"/>
                <a:gd name="connsiteX1" fmla="*/ 914400 w 1282754"/>
                <a:gd name="connsiteY1" fmla="*/ 149772 h 1061297"/>
                <a:gd name="connsiteX2" fmla="*/ 1259757 w 1282754"/>
                <a:gd name="connsiteY2" fmla="*/ 619770 h 1061297"/>
                <a:gd name="connsiteX3" fmla="*/ 1210791 w 1282754"/>
                <a:gd name="connsiteY3" fmla="*/ 1014372 h 1061297"/>
                <a:gd name="connsiteX4" fmla="*/ 991465 w 1282754"/>
                <a:gd name="connsiteY4" fmla="*/ 1061297 h 1061297"/>
                <a:gd name="connsiteX0" fmla="*/ 0 w 1282754"/>
                <a:gd name="connsiteY0" fmla="*/ 0 h 1061297"/>
                <a:gd name="connsiteX1" fmla="*/ 914400 w 1282754"/>
                <a:gd name="connsiteY1" fmla="*/ 149772 h 1061297"/>
                <a:gd name="connsiteX2" fmla="*/ 1259757 w 1282754"/>
                <a:gd name="connsiteY2" fmla="*/ 619770 h 1061297"/>
                <a:gd name="connsiteX3" fmla="*/ 1210791 w 1282754"/>
                <a:gd name="connsiteY3" fmla="*/ 1014372 h 1061297"/>
                <a:gd name="connsiteX4" fmla="*/ 1012980 w 1282754"/>
                <a:gd name="connsiteY4" fmla="*/ 1061297 h 1061297"/>
                <a:gd name="connsiteX0" fmla="*/ 0 w 1288133"/>
                <a:gd name="connsiteY0" fmla="*/ 0 h 980615"/>
                <a:gd name="connsiteX1" fmla="*/ 919779 w 1288133"/>
                <a:gd name="connsiteY1" fmla="*/ 69090 h 980615"/>
                <a:gd name="connsiteX2" fmla="*/ 1265136 w 1288133"/>
                <a:gd name="connsiteY2" fmla="*/ 539088 h 980615"/>
                <a:gd name="connsiteX3" fmla="*/ 1216170 w 1288133"/>
                <a:gd name="connsiteY3" fmla="*/ 933690 h 980615"/>
                <a:gd name="connsiteX4" fmla="*/ 1018359 w 1288133"/>
                <a:gd name="connsiteY4" fmla="*/ 980615 h 980615"/>
                <a:gd name="connsiteX0" fmla="*/ 0 w 828488"/>
                <a:gd name="connsiteY0" fmla="*/ 128169 h 922970"/>
                <a:gd name="connsiteX1" fmla="*/ 460134 w 828488"/>
                <a:gd name="connsiteY1" fmla="*/ 11445 h 922970"/>
                <a:gd name="connsiteX2" fmla="*/ 805491 w 828488"/>
                <a:gd name="connsiteY2" fmla="*/ 481443 h 922970"/>
                <a:gd name="connsiteX3" fmla="*/ 756525 w 828488"/>
                <a:gd name="connsiteY3" fmla="*/ 876045 h 922970"/>
                <a:gd name="connsiteX4" fmla="*/ 558714 w 828488"/>
                <a:gd name="connsiteY4" fmla="*/ 922970 h 922970"/>
                <a:gd name="connsiteX0" fmla="*/ 0 w 821249"/>
                <a:gd name="connsiteY0" fmla="*/ 0 h 794801"/>
                <a:gd name="connsiteX1" fmla="*/ 557931 w 821249"/>
                <a:gd name="connsiteY1" fmla="*/ 59310 h 794801"/>
                <a:gd name="connsiteX2" fmla="*/ 805491 w 821249"/>
                <a:gd name="connsiteY2" fmla="*/ 353274 h 794801"/>
                <a:gd name="connsiteX3" fmla="*/ 756525 w 821249"/>
                <a:gd name="connsiteY3" fmla="*/ 747876 h 794801"/>
                <a:gd name="connsiteX4" fmla="*/ 558714 w 821249"/>
                <a:gd name="connsiteY4" fmla="*/ 794801 h 794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1249" h="794801">
                  <a:moveTo>
                    <a:pt x="0" y="0"/>
                  </a:moveTo>
                  <a:cubicBezTo>
                    <a:pt x="346841" y="12481"/>
                    <a:pt x="423682" y="431"/>
                    <a:pt x="557931" y="59310"/>
                  </a:cubicBezTo>
                  <a:cubicBezTo>
                    <a:pt x="692180" y="118189"/>
                    <a:pt x="772392" y="238513"/>
                    <a:pt x="805491" y="353274"/>
                  </a:cubicBezTo>
                  <a:cubicBezTo>
                    <a:pt x="838590" y="468035"/>
                    <a:pt x="818273" y="694011"/>
                    <a:pt x="756525" y="747876"/>
                  </a:cubicBezTo>
                  <a:cubicBezTo>
                    <a:pt x="694777" y="801741"/>
                    <a:pt x="610609" y="790202"/>
                    <a:pt x="558714" y="794801"/>
                  </a:cubicBezTo>
                </a:path>
              </a:pathLst>
            </a:cu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Oval 124">
              <a:extLst>
                <a:ext uri="{FF2B5EF4-FFF2-40B4-BE49-F238E27FC236}">
                  <a16:creationId xmlns:a16="http://schemas.microsoft.com/office/drawing/2014/main" id="{53AA11AD-3107-23DA-0EB3-7F3D184AAD73}"/>
                </a:ext>
              </a:extLst>
            </p:cNvPr>
            <p:cNvSpPr/>
            <p:nvPr/>
          </p:nvSpPr>
          <p:spPr>
            <a:xfrm>
              <a:off x="3294273" y="1438845"/>
              <a:ext cx="183499" cy="183499"/>
            </a:xfrm>
            <a:prstGeom prst="ellipse">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Oval 125">
              <a:extLst>
                <a:ext uri="{FF2B5EF4-FFF2-40B4-BE49-F238E27FC236}">
                  <a16:creationId xmlns:a16="http://schemas.microsoft.com/office/drawing/2014/main" id="{EF8253AB-E2C6-F983-8384-E62AFBF04D6A}"/>
                </a:ext>
              </a:extLst>
            </p:cNvPr>
            <p:cNvSpPr/>
            <p:nvPr/>
          </p:nvSpPr>
          <p:spPr>
            <a:xfrm>
              <a:off x="3332722" y="1448493"/>
              <a:ext cx="183499" cy="183499"/>
            </a:xfrm>
            <a:prstGeom prst="ellipse">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Oval 126">
              <a:extLst>
                <a:ext uri="{FF2B5EF4-FFF2-40B4-BE49-F238E27FC236}">
                  <a16:creationId xmlns:a16="http://schemas.microsoft.com/office/drawing/2014/main" id="{AE482E2E-0412-CC12-4BF7-FC96BD5837CD}"/>
                </a:ext>
              </a:extLst>
            </p:cNvPr>
            <p:cNvSpPr/>
            <p:nvPr/>
          </p:nvSpPr>
          <p:spPr>
            <a:xfrm>
              <a:off x="3367595" y="1461292"/>
              <a:ext cx="183499" cy="183499"/>
            </a:xfrm>
            <a:prstGeom prst="ellipse">
              <a:avLst/>
            </a:prstGeom>
            <a:noFill/>
            <a:ln w="190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8" name="Group 127">
              <a:extLst>
                <a:ext uri="{FF2B5EF4-FFF2-40B4-BE49-F238E27FC236}">
                  <a16:creationId xmlns:a16="http://schemas.microsoft.com/office/drawing/2014/main" id="{2789FCDE-2BE8-428B-5C7E-598A11573C6C}"/>
                </a:ext>
              </a:extLst>
            </p:cNvPr>
            <p:cNvGrpSpPr/>
            <p:nvPr/>
          </p:nvGrpSpPr>
          <p:grpSpPr>
            <a:xfrm rot="20553778">
              <a:off x="3232207" y="1776254"/>
              <a:ext cx="260330" cy="96651"/>
              <a:chOff x="6960803" y="3297774"/>
              <a:chExt cx="527438" cy="195818"/>
            </a:xfrm>
          </p:grpSpPr>
          <p:sp>
            <p:nvSpPr>
              <p:cNvPr id="131" name="Rectangle 130">
                <a:extLst>
                  <a:ext uri="{FF2B5EF4-FFF2-40B4-BE49-F238E27FC236}">
                    <a16:creationId xmlns:a16="http://schemas.microsoft.com/office/drawing/2014/main" id="{D37E9BC5-37AC-96E0-F973-9565DEA0815B}"/>
                  </a:ext>
                </a:extLst>
              </p:cNvPr>
              <p:cNvSpPr/>
              <p:nvPr/>
            </p:nvSpPr>
            <p:spPr>
              <a:xfrm rot="1142123" flipV="1">
                <a:off x="6960803" y="3298151"/>
                <a:ext cx="197540" cy="487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Rectangle 131">
                <a:extLst>
                  <a:ext uri="{FF2B5EF4-FFF2-40B4-BE49-F238E27FC236}">
                    <a16:creationId xmlns:a16="http://schemas.microsoft.com/office/drawing/2014/main" id="{8A9C0033-B766-21A5-76EF-CE052F7946BC}"/>
                  </a:ext>
                </a:extLst>
              </p:cNvPr>
              <p:cNvSpPr/>
              <p:nvPr/>
            </p:nvSpPr>
            <p:spPr>
              <a:xfrm rot="1142123" flipV="1">
                <a:off x="7048013" y="3297774"/>
                <a:ext cx="197540" cy="1143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Freeform 132">
                <a:extLst>
                  <a:ext uri="{FF2B5EF4-FFF2-40B4-BE49-F238E27FC236}">
                    <a16:creationId xmlns:a16="http://schemas.microsoft.com/office/drawing/2014/main" id="{B5DEC3CD-1612-FBD4-C6C4-3F81D7C07004}"/>
                  </a:ext>
                </a:extLst>
              </p:cNvPr>
              <p:cNvSpPr/>
              <p:nvPr/>
            </p:nvSpPr>
            <p:spPr>
              <a:xfrm rot="11942123">
                <a:off x="7095415" y="3311209"/>
                <a:ext cx="392826" cy="182383"/>
              </a:xfrm>
              <a:custGeom>
                <a:avLst/>
                <a:gdLst>
                  <a:gd name="connsiteX0" fmla="*/ 266700 w 266700"/>
                  <a:gd name="connsiteY0" fmla="*/ 0 h 123825"/>
                  <a:gd name="connsiteX1" fmla="*/ 123825 w 266700"/>
                  <a:gd name="connsiteY1" fmla="*/ 0 h 123825"/>
                  <a:gd name="connsiteX2" fmla="*/ 0 w 266700"/>
                  <a:gd name="connsiteY2" fmla="*/ 44450 h 123825"/>
                  <a:gd name="connsiteX3" fmla="*/ 0 w 266700"/>
                  <a:gd name="connsiteY3" fmla="*/ 79375 h 123825"/>
                  <a:gd name="connsiteX4" fmla="*/ 133350 w 266700"/>
                  <a:gd name="connsiteY4" fmla="*/ 123825 h 123825"/>
                  <a:gd name="connsiteX5" fmla="*/ 266700 w 266700"/>
                  <a:gd name="connsiteY5" fmla="*/ 123825 h 123825"/>
                  <a:gd name="connsiteX6" fmla="*/ 266700 w 266700"/>
                  <a:gd name="connsiteY6" fmla="*/ 0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700" h="123825">
                    <a:moveTo>
                      <a:pt x="266700" y="0"/>
                    </a:moveTo>
                    <a:lnTo>
                      <a:pt x="123825" y="0"/>
                    </a:lnTo>
                    <a:lnTo>
                      <a:pt x="0" y="44450"/>
                    </a:lnTo>
                    <a:lnTo>
                      <a:pt x="0" y="79375"/>
                    </a:lnTo>
                    <a:lnTo>
                      <a:pt x="133350" y="123825"/>
                    </a:lnTo>
                    <a:lnTo>
                      <a:pt x="266700" y="123825"/>
                    </a:lnTo>
                    <a:lnTo>
                      <a:pt x="266700" y="0"/>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9" name="TextBox 128">
              <a:extLst>
                <a:ext uri="{FF2B5EF4-FFF2-40B4-BE49-F238E27FC236}">
                  <a16:creationId xmlns:a16="http://schemas.microsoft.com/office/drawing/2014/main" id="{490093BF-FD95-159F-5F4E-061F13F0DA8C}"/>
                </a:ext>
              </a:extLst>
            </p:cNvPr>
            <p:cNvSpPr txBox="1"/>
            <p:nvPr/>
          </p:nvSpPr>
          <p:spPr>
            <a:xfrm>
              <a:off x="515447" y="1191711"/>
              <a:ext cx="2287806" cy="369332"/>
            </a:xfrm>
            <a:prstGeom prst="rect">
              <a:avLst/>
            </a:prstGeom>
            <a:noFill/>
          </p:spPr>
          <p:txBody>
            <a:bodyPr wrap="none" rtlCol="0">
              <a:spAutoFit/>
            </a:bodyPr>
            <a:lstStyle/>
            <a:p>
              <a:r>
                <a:rPr lang="en-US" b="1" dirty="0"/>
                <a:t>Er/</a:t>
              </a:r>
              <a:r>
                <a:rPr lang="en-US" b="1" dirty="0" err="1"/>
                <a:t>Yb:glass</a:t>
              </a:r>
              <a:r>
                <a:rPr lang="en-US" b="1" dirty="0"/>
                <a:t> (500 MHz)</a:t>
              </a:r>
            </a:p>
          </p:txBody>
        </p:sp>
        <p:pic>
          <p:nvPicPr>
            <p:cNvPr id="130" name="Picture 129">
              <a:extLst>
                <a:ext uri="{FF2B5EF4-FFF2-40B4-BE49-F238E27FC236}">
                  <a16:creationId xmlns:a16="http://schemas.microsoft.com/office/drawing/2014/main" id="{B29BF95D-1097-7637-3531-51B4659ACEE3}"/>
                </a:ext>
              </a:extLst>
            </p:cNvPr>
            <p:cNvPicPr>
              <a:picLocks noChangeAspect="1"/>
            </p:cNvPicPr>
            <p:nvPr/>
          </p:nvPicPr>
          <p:blipFill>
            <a:blip r:embed="rId4"/>
            <a:stretch>
              <a:fillRect/>
            </a:stretch>
          </p:blipFill>
          <p:spPr>
            <a:xfrm rot="1174089">
              <a:off x="2173843" y="2711807"/>
              <a:ext cx="1071371" cy="270819"/>
            </a:xfrm>
            <a:prstGeom prst="rect">
              <a:avLst/>
            </a:prstGeom>
          </p:spPr>
        </p:pic>
      </p:grpSp>
      <p:grpSp>
        <p:nvGrpSpPr>
          <p:cNvPr id="147" name="Group 146">
            <a:extLst>
              <a:ext uri="{FF2B5EF4-FFF2-40B4-BE49-F238E27FC236}">
                <a16:creationId xmlns:a16="http://schemas.microsoft.com/office/drawing/2014/main" id="{DBEF0E9F-0598-5CAE-8F52-16F2B7557F3E}"/>
              </a:ext>
            </a:extLst>
          </p:cNvPr>
          <p:cNvGrpSpPr/>
          <p:nvPr/>
        </p:nvGrpSpPr>
        <p:grpSpPr>
          <a:xfrm>
            <a:off x="1849403" y="3338939"/>
            <a:ext cx="6166568" cy="3115170"/>
            <a:chOff x="935003" y="3466260"/>
            <a:chExt cx="6166568" cy="3115170"/>
          </a:xfrm>
        </p:grpSpPr>
        <p:cxnSp>
          <p:nvCxnSpPr>
            <p:cNvPr id="148" name="Straight Connector 147">
              <a:extLst>
                <a:ext uri="{FF2B5EF4-FFF2-40B4-BE49-F238E27FC236}">
                  <a16:creationId xmlns:a16="http://schemas.microsoft.com/office/drawing/2014/main" id="{A028C1B0-F6E1-C4F8-CD79-3FF26382D6F7}"/>
                </a:ext>
              </a:extLst>
            </p:cNvPr>
            <p:cNvCxnSpPr>
              <a:cxnSpLocks/>
              <a:stCxn id="179" idx="2"/>
            </p:cNvCxnSpPr>
            <p:nvPr/>
          </p:nvCxnSpPr>
          <p:spPr>
            <a:xfrm flipH="1" flipV="1">
              <a:off x="2175933" y="5357638"/>
              <a:ext cx="2630367" cy="7067"/>
            </a:xfrm>
            <a:prstGeom prst="line">
              <a:avLst/>
            </a:prstGeom>
            <a:ln w="127000">
              <a:solidFill>
                <a:srgbClr val="FF8880"/>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grpSp>
          <p:nvGrpSpPr>
            <p:cNvPr id="149" name="Group 148">
              <a:extLst>
                <a:ext uri="{FF2B5EF4-FFF2-40B4-BE49-F238E27FC236}">
                  <a16:creationId xmlns:a16="http://schemas.microsoft.com/office/drawing/2014/main" id="{49A1F237-62E3-5185-556C-12973139786C}"/>
                </a:ext>
              </a:extLst>
            </p:cNvPr>
            <p:cNvGrpSpPr/>
            <p:nvPr/>
          </p:nvGrpSpPr>
          <p:grpSpPr>
            <a:xfrm rot="5400000">
              <a:off x="3915782" y="5252470"/>
              <a:ext cx="216976" cy="220358"/>
              <a:chOff x="2209826" y="7496454"/>
              <a:chExt cx="439602" cy="446454"/>
            </a:xfrm>
          </p:grpSpPr>
          <p:cxnSp>
            <p:nvCxnSpPr>
              <p:cNvPr id="187" name="Straight Connector 186">
                <a:extLst>
                  <a:ext uri="{FF2B5EF4-FFF2-40B4-BE49-F238E27FC236}">
                    <a16:creationId xmlns:a16="http://schemas.microsoft.com/office/drawing/2014/main" id="{D758FB7C-B489-377E-3290-F57F688AA461}"/>
                  </a:ext>
                </a:extLst>
              </p:cNvPr>
              <p:cNvCxnSpPr>
                <a:cxnSpLocks/>
              </p:cNvCxnSpPr>
              <p:nvPr/>
            </p:nvCxnSpPr>
            <p:spPr>
              <a:xfrm flipH="1" flipV="1">
                <a:off x="2222501" y="7512051"/>
                <a:ext cx="415924" cy="415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8" name="Right Triangle 187">
                <a:extLst>
                  <a:ext uri="{FF2B5EF4-FFF2-40B4-BE49-F238E27FC236}">
                    <a16:creationId xmlns:a16="http://schemas.microsoft.com/office/drawing/2014/main" id="{5A59D91E-3917-CAC4-F9AB-D7A3A5FD4801}"/>
                  </a:ext>
                </a:extLst>
              </p:cNvPr>
              <p:cNvSpPr/>
              <p:nvPr/>
            </p:nvSpPr>
            <p:spPr>
              <a:xfrm>
                <a:off x="2209826" y="7527992"/>
                <a:ext cx="414916" cy="414916"/>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ight Triangle 188">
                <a:extLst>
                  <a:ext uri="{FF2B5EF4-FFF2-40B4-BE49-F238E27FC236}">
                    <a16:creationId xmlns:a16="http://schemas.microsoft.com/office/drawing/2014/main" id="{D2F5AB61-7132-AF1F-D375-01C3668BB271}"/>
                  </a:ext>
                </a:extLst>
              </p:cNvPr>
              <p:cNvSpPr/>
              <p:nvPr/>
            </p:nvSpPr>
            <p:spPr>
              <a:xfrm rot="10800000">
                <a:off x="2234512" y="7496454"/>
                <a:ext cx="414916" cy="414916"/>
              </a:xfrm>
              <a:prstGeom prst="rtTriangl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0" name="Freeform 149">
              <a:extLst>
                <a:ext uri="{FF2B5EF4-FFF2-40B4-BE49-F238E27FC236}">
                  <a16:creationId xmlns:a16="http://schemas.microsoft.com/office/drawing/2014/main" id="{AB8AC133-4C7A-53C6-86ED-7F8CB693363A}"/>
                </a:ext>
              </a:extLst>
            </p:cNvPr>
            <p:cNvSpPr/>
            <p:nvPr/>
          </p:nvSpPr>
          <p:spPr>
            <a:xfrm rot="10800000">
              <a:off x="5468705" y="5357638"/>
              <a:ext cx="558339" cy="55441"/>
            </a:xfrm>
            <a:custGeom>
              <a:avLst/>
              <a:gdLst>
                <a:gd name="connsiteX0" fmla="*/ 1131216 w 1131216"/>
                <a:gd name="connsiteY0" fmla="*/ 105976 h 112325"/>
                <a:gd name="connsiteX1" fmla="*/ 876693 w 1131216"/>
                <a:gd name="connsiteY1" fmla="*/ 105976 h 112325"/>
                <a:gd name="connsiteX2" fmla="*/ 593889 w 1131216"/>
                <a:gd name="connsiteY2" fmla="*/ 39988 h 112325"/>
                <a:gd name="connsiteX3" fmla="*/ 348792 w 1131216"/>
                <a:gd name="connsiteY3" fmla="*/ 2281 h 112325"/>
                <a:gd name="connsiteX4" fmla="*/ 0 w 1131216"/>
                <a:gd name="connsiteY4" fmla="*/ 105976 h 112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1216" h="112325">
                  <a:moveTo>
                    <a:pt x="1131216" y="105976"/>
                  </a:moveTo>
                  <a:cubicBezTo>
                    <a:pt x="1048731" y="111475"/>
                    <a:pt x="966247" y="116974"/>
                    <a:pt x="876693" y="105976"/>
                  </a:cubicBezTo>
                  <a:cubicBezTo>
                    <a:pt x="787139" y="94978"/>
                    <a:pt x="681872" y="57270"/>
                    <a:pt x="593889" y="39988"/>
                  </a:cubicBezTo>
                  <a:cubicBezTo>
                    <a:pt x="505906" y="22706"/>
                    <a:pt x="447773" y="-8717"/>
                    <a:pt x="348792" y="2281"/>
                  </a:cubicBezTo>
                  <a:cubicBezTo>
                    <a:pt x="249811" y="13279"/>
                    <a:pt x="124905" y="59627"/>
                    <a:pt x="0" y="105976"/>
                  </a:cubicBezTo>
                </a:path>
              </a:pathLst>
            </a:cu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1" name="Group 150">
              <a:extLst>
                <a:ext uri="{FF2B5EF4-FFF2-40B4-BE49-F238E27FC236}">
                  <a16:creationId xmlns:a16="http://schemas.microsoft.com/office/drawing/2014/main" id="{37023B8D-818A-02C9-DAC9-E22A25FE6434}"/>
                </a:ext>
              </a:extLst>
            </p:cNvPr>
            <p:cNvGrpSpPr/>
            <p:nvPr/>
          </p:nvGrpSpPr>
          <p:grpSpPr>
            <a:xfrm rot="10800000">
              <a:off x="5206536" y="5314261"/>
              <a:ext cx="266920" cy="90019"/>
              <a:chOff x="3002509" y="5235199"/>
              <a:chExt cx="367157" cy="123825"/>
            </a:xfrm>
          </p:grpSpPr>
          <p:sp>
            <p:nvSpPr>
              <p:cNvPr id="184" name="Rectangle 183">
                <a:extLst>
                  <a:ext uri="{FF2B5EF4-FFF2-40B4-BE49-F238E27FC236}">
                    <a16:creationId xmlns:a16="http://schemas.microsoft.com/office/drawing/2014/main" id="{2159E708-70D0-2A47-DC4A-5498E1EAA26E}"/>
                  </a:ext>
                </a:extLst>
              </p:cNvPr>
              <p:cNvSpPr/>
              <p:nvPr/>
            </p:nvSpPr>
            <p:spPr>
              <a:xfrm rot="10800000" flipV="1">
                <a:off x="3235551" y="5280401"/>
                <a:ext cx="134115" cy="330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Rectangle 184">
                <a:extLst>
                  <a:ext uri="{FF2B5EF4-FFF2-40B4-BE49-F238E27FC236}">
                    <a16:creationId xmlns:a16="http://schemas.microsoft.com/office/drawing/2014/main" id="{78DD7804-12C7-664D-7A7A-C264B50B7EDB}"/>
                  </a:ext>
                </a:extLst>
              </p:cNvPr>
              <p:cNvSpPr/>
              <p:nvPr/>
            </p:nvSpPr>
            <p:spPr>
              <a:xfrm rot="10800000" flipV="1">
                <a:off x="3172399" y="5256629"/>
                <a:ext cx="134115" cy="7763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Freeform 185">
                <a:extLst>
                  <a:ext uri="{FF2B5EF4-FFF2-40B4-BE49-F238E27FC236}">
                    <a16:creationId xmlns:a16="http://schemas.microsoft.com/office/drawing/2014/main" id="{56E1AA40-578A-32A7-47E5-939DBEC1F4B0}"/>
                  </a:ext>
                </a:extLst>
              </p:cNvPr>
              <p:cNvSpPr/>
              <p:nvPr/>
            </p:nvSpPr>
            <p:spPr>
              <a:xfrm>
                <a:off x="3002509" y="5235199"/>
                <a:ext cx="266700" cy="123825"/>
              </a:xfrm>
              <a:custGeom>
                <a:avLst/>
                <a:gdLst>
                  <a:gd name="connsiteX0" fmla="*/ 266700 w 266700"/>
                  <a:gd name="connsiteY0" fmla="*/ 0 h 123825"/>
                  <a:gd name="connsiteX1" fmla="*/ 123825 w 266700"/>
                  <a:gd name="connsiteY1" fmla="*/ 0 h 123825"/>
                  <a:gd name="connsiteX2" fmla="*/ 0 w 266700"/>
                  <a:gd name="connsiteY2" fmla="*/ 44450 h 123825"/>
                  <a:gd name="connsiteX3" fmla="*/ 0 w 266700"/>
                  <a:gd name="connsiteY3" fmla="*/ 79375 h 123825"/>
                  <a:gd name="connsiteX4" fmla="*/ 133350 w 266700"/>
                  <a:gd name="connsiteY4" fmla="*/ 123825 h 123825"/>
                  <a:gd name="connsiteX5" fmla="*/ 266700 w 266700"/>
                  <a:gd name="connsiteY5" fmla="*/ 123825 h 123825"/>
                  <a:gd name="connsiteX6" fmla="*/ 266700 w 266700"/>
                  <a:gd name="connsiteY6" fmla="*/ 0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700" h="123825">
                    <a:moveTo>
                      <a:pt x="266700" y="0"/>
                    </a:moveTo>
                    <a:lnTo>
                      <a:pt x="123825" y="0"/>
                    </a:lnTo>
                    <a:lnTo>
                      <a:pt x="0" y="44450"/>
                    </a:lnTo>
                    <a:lnTo>
                      <a:pt x="0" y="79375"/>
                    </a:lnTo>
                    <a:lnTo>
                      <a:pt x="133350" y="123825"/>
                    </a:lnTo>
                    <a:lnTo>
                      <a:pt x="266700" y="123825"/>
                    </a:lnTo>
                    <a:lnTo>
                      <a:pt x="266700" y="0"/>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2" name="Oval 151">
              <a:extLst>
                <a:ext uri="{FF2B5EF4-FFF2-40B4-BE49-F238E27FC236}">
                  <a16:creationId xmlns:a16="http://schemas.microsoft.com/office/drawing/2014/main" id="{79B53AC5-F335-5A8B-4188-3555D554CA31}"/>
                </a:ext>
              </a:extLst>
            </p:cNvPr>
            <p:cNvSpPr/>
            <p:nvPr/>
          </p:nvSpPr>
          <p:spPr>
            <a:xfrm rot="10800000">
              <a:off x="5673700" y="5213318"/>
              <a:ext cx="185083" cy="185083"/>
            </a:xfrm>
            <a:prstGeom prst="ellipse">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a:extLst>
                <a:ext uri="{FF2B5EF4-FFF2-40B4-BE49-F238E27FC236}">
                  <a16:creationId xmlns:a16="http://schemas.microsoft.com/office/drawing/2014/main" id="{2F6F903D-6284-4E98-1B85-03AC88323995}"/>
                </a:ext>
              </a:extLst>
            </p:cNvPr>
            <p:cNvSpPr/>
            <p:nvPr/>
          </p:nvSpPr>
          <p:spPr>
            <a:xfrm rot="10800000">
              <a:off x="5640646" y="5197046"/>
              <a:ext cx="185083" cy="185083"/>
            </a:xfrm>
            <a:prstGeom prst="ellipse">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a:extLst>
                <a:ext uri="{FF2B5EF4-FFF2-40B4-BE49-F238E27FC236}">
                  <a16:creationId xmlns:a16="http://schemas.microsoft.com/office/drawing/2014/main" id="{026A08B5-861A-A06A-11D9-10724D8EFF80}"/>
                </a:ext>
              </a:extLst>
            </p:cNvPr>
            <p:cNvSpPr/>
            <p:nvPr/>
          </p:nvSpPr>
          <p:spPr>
            <a:xfrm rot="10800000">
              <a:off x="5605787" y="5185598"/>
              <a:ext cx="185083" cy="185083"/>
            </a:xfrm>
            <a:prstGeom prst="ellipse">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Freeform 154">
              <a:extLst>
                <a:ext uri="{FF2B5EF4-FFF2-40B4-BE49-F238E27FC236}">
                  <a16:creationId xmlns:a16="http://schemas.microsoft.com/office/drawing/2014/main" id="{28AA238C-7A6F-223F-C39B-6EB0BA4A4AB0}"/>
                </a:ext>
              </a:extLst>
            </p:cNvPr>
            <p:cNvSpPr/>
            <p:nvPr/>
          </p:nvSpPr>
          <p:spPr>
            <a:xfrm>
              <a:off x="1103600" y="3466260"/>
              <a:ext cx="549694" cy="1873448"/>
            </a:xfrm>
            <a:custGeom>
              <a:avLst/>
              <a:gdLst>
                <a:gd name="connsiteX0" fmla="*/ 7299435 w 7299435"/>
                <a:gd name="connsiteY0" fmla="*/ 2175641 h 2522482"/>
                <a:gd name="connsiteX1" fmla="*/ 7299435 w 7299435"/>
                <a:gd name="connsiteY1" fmla="*/ 2522482 h 2522482"/>
                <a:gd name="connsiteX2" fmla="*/ 0 w 7299435"/>
                <a:gd name="connsiteY2" fmla="*/ 2522482 h 2522482"/>
                <a:gd name="connsiteX3" fmla="*/ 0 w 7299435"/>
                <a:gd name="connsiteY3" fmla="*/ 0 h 2522482"/>
                <a:gd name="connsiteX0" fmla="*/ 7299435 w 7299435"/>
                <a:gd name="connsiteY0" fmla="*/ 3152671 h 3499512"/>
                <a:gd name="connsiteX1" fmla="*/ 7299435 w 7299435"/>
                <a:gd name="connsiteY1" fmla="*/ 3499512 h 3499512"/>
                <a:gd name="connsiteX2" fmla="*/ 0 w 7299435"/>
                <a:gd name="connsiteY2" fmla="*/ 3499512 h 3499512"/>
                <a:gd name="connsiteX3" fmla="*/ 0 w 7299435"/>
                <a:gd name="connsiteY3" fmla="*/ 0 h 3499512"/>
                <a:gd name="connsiteX0" fmla="*/ 7299435 w 7299435"/>
                <a:gd name="connsiteY0" fmla="*/ 3499512 h 3499512"/>
                <a:gd name="connsiteX1" fmla="*/ 0 w 7299435"/>
                <a:gd name="connsiteY1" fmla="*/ 3499512 h 3499512"/>
                <a:gd name="connsiteX2" fmla="*/ 0 w 7299435"/>
                <a:gd name="connsiteY2" fmla="*/ 0 h 3499512"/>
              </a:gdLst>
              <a:ahLst/>
              <a:cxnLst>
                <a:cxn ang="0">
                  <a:pos x="connsiteX0" y="connsiteY0"/>
                </a:cxn>
                <a:cxn ang="0">
                  <a:pos x="connsiteX1" y="connsiteY1"/>
                </a:cxn>
                <a:cxn ang="0">
                  <a:pos x="connsiteX2" y="connsiteY2"/>
                </a:cxn>
              </a:cxnLst>
              <a:rect l="l" t="t" r="r" b="b"/>
              <a:pathLst>
                <a:path w="7299435" h="3499512">
                  <a:moveTo>
                    <a:pt x="7299435" y="3499512"/>
                  </a:moveTo>
                  <a:lnTo>
                    <a:pt x="0" y="3499512"/>
                  </a:lnTo>
                  <a:lnTo>
                    <a:pt x="0" y="0"/>
                  </a:lnTo>
                </a:path>
              </a:pathLst>
            </a:custGeom>
            <a:noFill/>
            <a:ln w="38100">
              <a:solidFill>
                <a:schemeClr val="tx1"/>
              </a:solidFill>
              <a:prstDash val="sys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56" name="Rectangle 155">
                  <a:extLst>
                    <a:ext uri="{FF2B5EF4-FFF2-40B4-BE49-F238E27FC236}">
                      <a16:creationId xmlns:a16="http://schemas.microsoft.com/office/drawing/2014/main" id="{C90E08BA-1EF9-82E4-8C75-456D03059AC8}"/>
                    </a:ext>
                  </a:extLst>
                </p:cNvPr>
                <p:cNvSpPr/>
                <p:nvPr/>
              </p:nvSpPr>
              <p:spPr>
                <a:xfrm>
                  <a:off x="935003" y="4560512"/>
                  <a:ext cx="323367" cy="271036"/>
                </a:xfrm>
                <a:prstGeom prst="rect">
                  <a:avLst/>
                </a:prstGeom>
                <a:solidFill>
                  <a:schemeClr val="bg1"/>
                </a:solidFill>
                <a:ln w="19050">
                  <a:solidFill>
                    <a:schemeClr val="tx1"/>
                  </a:solidFill>
                </a:ln>
              </p:spPr>
              <p:txBody>
                <a:bodyPr wrap="square" tIns="0">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n-US" sz="1400" i="1">
                                <a:latin typeface="Cambria Math" panose="02040503050406030204" pitchFamily="18" charset="0"/>
                              </a:rPr>
                              <m:t>𝑓</m:t>
                            </m:r>
                          </m:e>
                          <m:sub>
                            <m:r>
                              <a:rPr lang="en-US" sz="1400" i="1">
                                <a:latin typeface="Cambria Math" panose="02040503050406030204" pitchFamily="18" charset="0"/>
                              </a:rPr>
                              <m:t>𝑏</m:t>
                            </m:r>
                          </m:sub>
                        </m:sSub>
                      </m:oMath>
                    </m:oMathPara>
                  </a14:m>
                  <a:endParaRPr lang="en-US" sz="1600" dirty="0"/>
                </a:p>
              </p:txBody>
            </p:sp>
          </mc:Choice>
          <mc:Fallback xmlns="">
            <p:sp>
              <p:nvSpPr>
                <p:cNvPr id="252" name="Rectangle 251">
                  <a:extLst>
                    <a:ext uri="{FF2B5EF4-FFF2-40B4-BE49-F238E27FC236}">
                      <a16:creationId xmlns:a16="http://schemas.microsoft.com/office/drawing/2014/main" id="{BC7B6AA1-52B4-9243-99DC-A2424D756591}"/>
                    </a:ext>
                  </a:extLst>
                </p:cNvPr>
                <p:cNvSpPr>
                  <a:spLocks noRot="1" noChangeAspect="1" noMove="1" noResize="1" noEditPoints="1" noAdjustHandles="1" noChangeArrowheads="1" noChangeShapeType="1" noTextEdit="1"/>
                </p:cNvSpPr>
                <p:nvPr/>
              </p:nvSpPr>
              <p:spPr>
                <a:xfrm>
                  <a:off x="935003" y="4560512"/>
                  <a:ext cx="323367" cy="271036"/>
                </a:xfrm>
                <a:prstGeom prst="rect">
                  <a:avLst/>
                </a:prstGeom>
                <a:blipFill>
                  <a:blip r:embed="rId9"/>
                  <a:stretch>
                    <a:fillRect/>
                  </a:stretch>
                </a:blipFill>
                <a:ln w="19050">
                  <a:solidFill>
                    <a:schemeClr val="tx1"/>
                  </a:solidFill>
                </a:ln>
              </p:spPr>
              <p:txBody>
                <a:bodyPr/>
                <a:lstStyle/>
                <a:p>
                  <a:r>
                    <a:rPr lang="en-US">
                      <a:noFill/>
                    </a:rPr>
                    <a:t> </a:t>
                  </a:r>
                </a:p>
              </p:txBody>
            </p:sp>
          </mc:Fallback>
        </mc:AlternateContent>
        <p:pic>
          <p:nvPicPr>
            <p:cNvPr id="157" name="Picture 156">
              <a:extLst>
                <a:ext uri="{FF2B5EF4-FFF2-40B4-BE49-F238E27FC236}">
                  <a16:creationId xmlns:a16="http://schemas.microsoft.com/office/drawing/2014/main" id="{C21F792E-9A56-6B0B-1CC4-6140207813B9}"/>
                </a:ext>
              </a:extLst>
            </p:cNvPr>
            <p:cNvPicPr>
              <a:picLocks noChangeAspect="1"/>
            </p:cNvPicPr>
            <p:nvPr/>
          </p:nvPicPr>
          <p:blipFill rotWithShape="1">
            <a:blip r:embed="rId10"/>
            <a:srcRect/>
            <a:stretch/>
          </p:blipFill>
          <p:spPr>
            <a:xfrm rot="21091790">
              <a:off x="6012491" y="5074190"/>
              <a:ext cx="748681" cy="546334"/>
            </a:xfrm>
            <a:prstGeom prst="rect">
              <a:avLst/>
            </a:prstGeom>
          </p:spPr>
        </p:pic>
        <p:grpSp>
          <p:nvGrpSpPr>
            <p:cNvPr id="158" name="Group 157">
              <a:extLst>
                <a:ext uri="{FF2B5EF4-FFF2-40B4-BE49-F238E27FC236}">
                  <a16:creationId xmlns:a16="http://schemas.microsoft.com/office/drawing/2014/main" id="{4B1166AB-197D-6D04-B2AD-AFE4E4A6747F}"/>
                </a:ext>
              </a:extLst>
            </p:cNvPr>
            <p:cNvGrpSpPr/>
            <p:nvPr/>
          </p:nvGrpSpPr>
          <p:grpSpPr>
            <a:xfrm>
              <a:off x="1660618" y="5098922"/>
              <a:ext cx="429588" cy="463677"/>
              <a:chOff x="2838732" y="2319737"/>
              <a:chExt cx="429588" cy="463677"/>
            </a:xfrm>
          </p:grpSpPr>
          <p:sp>
            <p:nvSpPr>
              <p:cNvPr id="180" name="Oval 2">
                <a:extLst>
                  <a:ext uri="{FF2B5EF4-FFF2-40B4-BE49-F238E27FC236}">
                    <a16:creationId xmlns:a16="http://schemas.microsoft.com/office/drawing/2014/main" id="{09CFC44D-42A8-6CA9-7BDA-8EF274C34107}"/>
                  </a:ext>
                </a:extLst>
              </p:cNvPr>
              <p:cNvSpPr>
                <a:spLocks/>
              </p:cNvSpPr>
              <p:nvPr/>
            </p:nvSpPr>
            <p:spPr bwMode="auto">
              <a:xfrm>
                <a:off x="2838732" y="2326121"/>
                <a:ext cx="429588" cy="457293"/>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endParaRPr lang="en-US" altLang="en-US" sz="2672">
                  <a:solidFill>
                    <a:srgbClr val="FFFFFF"/>
                  </a:solidFill>
                </a:endParaRPr>
              </a:p>
            </p:txBody>
          </p:sp>
          <p:sp>
            <p:nvSpPr>
              <p:cNvPr id="181" name="AutoShape 3">
                <a:extLst>
                  <a:ext uri="{FF2B5EF4-FFF2-40B4-BE49-F238E27FC236}">
                    <a16:creationId xmlns:a16="http://schemas.microsoft.com/office/drawing/2014/main" id="{60C06E0C-DD19-38C6-9057-BA010877FBBB}"/>
                  </a:ext>
                </a:extLst>
              </p:cNvPr>
              <p:cNvSpPr>
                <a:spLocks/>
              </p:cNvSpPr>
              <p:nvPr/>
            </p:nvSpPr>
            <p:spPr bwMode="auto">
              <a:xfrm>
                <a:off x="2879446" y="2443346"/>
                <a:ext cx="348681" cy="204273"/>
              </a:xfrm>
              <a:prstGeom prst="triangle">
                <a:avLst>
                  <a:gd name="adj" fmla="val 50000"/>
                </a:avLst>
              </a:prstGeom>
              <a:solidFill>
                <a:schemeClr val="tx1"/>
              </a:solidFill>
              <a:ln w="38100">
                <a:solidFill>
                  <a:schemeClr val="tx1"/>
                </a:solidFill>
                <a:miter lim="800000"/>
                <a:headEnd/>
                <a:tailEnd/>
              </a:ln>
            </p:spPr>
            <p:txBody>
              <a:bodyPr lIns="0" tIns="0" rIns="0" bIns="0"/>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endParaRPr lang="en-US" altLang="en-US" sz="2672">
                  <a:solidFill>
                    <a:srgbClr val="FFFFFF"/>
                  </a:solidFill>
                </a:endParaRPr>
              </a:p>
            </p:txBody>
          </p:sp>
          <p:sp>
            <p:nvSpPr>
              <p:cNvPr id="182" name="Line 4">
                <a:extLst>
                  <a:ext uri="{FF2B5EF4-FFF2-40B4-BE49-F238E27FC236}">
                    <a16:creationId xmlns:a16="http://schemas.microsoft.com/office/drawing/2014/main" id="{3B23A54A-C57F-5B17-A27D-CF2119F42FBD}"/>
                  </a:ext>
                </a:extLst>
              </p:cNvPr>
              <p:cNvSpPr>
                <a:spLocks noChangeShapeType="1"/>
              </p:cNvSpPr>
              <p:nvPr/>
            </p:nvSpPr>
            <p:spPr bwMode="auto">
              <a:xfrm>
                <a:off x="3051699" y="2319737"/>
                <a:ext cx="522" cy="45671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949"/>
              </a:p>
            </p:txBody>
          </p:sp>
          <p:sp>
            <p:nvSpPr>
              <p:cNvPr id="183" name="Line 5">
                <a:extLst>
                  <a:ext uri="{FF2B5EF4-FFF2-40B4-BE49-F238E27FC236}">
                    <a16:creationId xmlns:a16="http://schemas.microsoft.com/office/drawing/2014/main" id="{7193B415-3771-0FFC-60C0-26DDC182C993}"/>
                  </a:ext>
                </a:extLst>
              </p:cNvPr>
              <p:cNvSpPr>
                <a:spLocks noChangeShapeType="1"/>
              </p:cNvSpPr>
              <p:nvPr/>
            </p:nvSpPr>
            <p:spPr bwMode="auto">
              <a:xfrm>
                <a:off x="2864309" y="2433480"/>
                <a:ext cx="376868" cy="58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949"/>
              </a:p>
            </p:txBody>
          </p:sp>
        </p:grpSp>
        <p:grpSp>
          <p:nvGrpSpPr>
            <p:cNvPr id="159" name="Group 158">
              <a:extLst>
                <a:ext uri="{FF2B5EF4-FFF2-40B4-BE49-F238E27FC236}">
                  <a16:creationId xmlns:a16="http://schemas.microsoft.com/office/drawing/2014/main" id="{D1D96CE5-F44E-042F-0CAF-AF5FB736A1C3}"/>
                </a:ext>
              </a:extLst>
            </p:cNvPr>
            <p:cNvGrpSpPr/>
            <p:nvPr/>
          </p:nvGrpSpPr>
          <p:grpSpPr>
            <a:xfrm rot="5400000">
              <a:off x="4815727" y="5161314"/>
              <a:ext cx="387926" cy="406781"/>
              <a:chOff x="6487633" y="4569282"/>
              <a:chExt cx="459139" cy="481455"/>
            </a:xfrm>
          </p:grpSpPr>
          <p:sp>
            <p:nvSpPr>
              <p:cNvPr id="178" name="Extract 177">
                <a:extLst>
                  <a:ext uri="{FF2B5EF4-FFF2-40B4-BE49-F238E27FC236}">
                    <a16:creationId xmlns:a16="http://schemas.microsoft.com/office/drawing/2014/main" id="{8D9ADA98-0595-8D1B-4EB5-25FDE5D627BC}"/>
                  </a:ext>
                </a:extLst>
              </p:cNvPr>
              <p:cNvSpPr/>
              <p:nvPr/>
            </p:nvSpPr>
            <p:spPr>
              <a:xfrm>
                <a:off x="6644436" y="4569282"/>
                <a:ext cx="131320" cy="370210"/>
              </a:xfrm>
              <a:prstGeom prst="flowChartExtract">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Oval 178">
                <a:extLst>
                  <a:ext uri="{FF2B5EF4-FFF2-40B4-BE49-F238E27FC236}">
                    <a16:creationId xmlns:a16="http://schemas.microsoft.com/office/drawing/2014/main" id="{BF57DB12-7FA8-42C1-EA07-DA56D6410E37}"/>
                  </a:ext>
                </a:extLst>
              </p:cNvPr>
              <p:cNvSpPr/>
              <p:nvPr/>
            </p:nvSpPr>
            <p:spPr>
              <a:xfrm rot="16200000">
                <a:off x="6653320" y="4757285"/>
                <a:ext cx="127765" cy="459139"/>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0" name="Picture 159">
              <a:extLst>
                <a:ext uri="{FF2B5EF4-FFF2-40B4-BE49-F238E27FC236}">
                  <a16:creationId xmlns:a16="http://schemas.microsoft.com/office/drawing/2014/main" id="{6331B126-DE5B-A740-CB66-0C7A402F4DE7}"/>
                </a:ext>
              </a:extLst>
            </p:cNvPr>
            <p:cNvPicPr>
              <a:picLocks noChangeAspect="1"/>
            </p:cNvPicPr>
            <p:nvPr/>
          </p:nvPicPr>
          <p:blipFill rotWithShape="1">
            <a:blip r:embed="rId11"/>
            <a:srcRect/>
            <a:stretch/>
          </p:blipFill>
          <p:spPr>
            <a:xfrm>
              <a:off x="6034548" y="5687647"/>
              <a:ext cx="728160" cy="558589"/>
            </a:xfrm>
            <a:prstGeom prst="rect">
              <a:avLst/>
            </a:prstGeom>
          </p:spPr>
        </p:pic>
        <p:cxnSp>
          <p:nvCxnSpPr>
            <p:cNvPr id="161" name="Straight Connector 160">
              <a:extLst>
                <a:ext uri="{FF2B5EF4-FFF2-40B4-BE49-F238E27FC236}">
                  <a16:creationId xmlns:a16="http://schemas.microsoft.com/office/drawing/2014/main" id="{E9DC96E8-61B5-A081-FBE9-6355A95E6B77}"/>
                </a:ext>
              </a:extLst>
            </p:cNvPr>
            <p:cNvCxnSpPr>
              <a:cxnSpLocks/>
            </p:cNvCxnSpPr>
            <p:nvPr/>
          </p:nvCxnSpPr>
          <p:spPr>
            <a:xfrm>
              <a:off x="4526399" y="5314261"/>
              <a:ext cx="0" cy="667781"/>
            </a:xfrm>
            <a:prstGeom prst="line">
              <a:avLst/>
            </a:prstGeom>
            <a:ln w="127000">
              <a:solidFill>
                <a:srgbClr val="FF888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62" name="Group 161">
              <a:extLst>
                <a:ext uri="{FF2B5EF4-FFF2-40B4-BE49-F238E27FC236}">
                  <a16:creationId xmlns:a16="http://schemas.microsoft.com/office/drawing/2014/main" id="{356DE3EF-3FC0-9BFF-A941-756217FF3A93}"/>
                </a:ext>
              </a:extLst>
            </p:cNvPr>
            <p:cNvGrpSpPr/>
            <p:nvPr/>
          </p:nvGrpSpPr>
          <p:grpSpPr>
            <a:xfrm rot="5400000">
              <a:off x="4822271" y="5795934"/>
              <a:ext cx="387926" cy="406781"/>
              <a:chOff x="6487633" y="4569282"/>
              <a:chExt cx="459139" cy="481455"/>
            </a:xfrm>
          </p:grpSpPr>
          <p:sp>
            <p:nvSpPr>
              <p:cNvPr id="176" name="Extract 175">
                <a:extLst>
                  <a:ext uri="{FF2B5EF4-FFF2-40B4-BE49-F238E27FC236}">
                    <a16:creationId xmlns:a16="http://schemas.microsoft.com/office/drawing/2014/main" id="{77430511-D5DE-36B2-1054-6CAE73A257C1}"/>
                  </a:ext>
                </a:extLst>
              </p:cNvPr>
              <p:cNvSpPr/>
              <p:nvPr/>
            </p:nvSpPr>
            <p:spPr>
              <a:xfrm>
                <a:off x="6644436" y="4569282"/>
                <a:ext cx="131320" cy="370210"/>
              </a:xfrm>
              <a:prstGeom prst="flowChartExtract">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Oval 176">
                <a:extLst>
                  <a:ext uri="{FF2B5EF4-FFF2-40B4-BE49-F238E27FC236}">
                    <a16:creationId xmlns:a16="http://schemas.microsoft.com/office/drawing/2014/main" id="{8B8BA9A6-C043-8089-A317-1C4A306BDFDF}"/>
                  </a:ext>
                </a:extLst>
              </p:cNvPr>
              <p:cNvSpPr/>
              <p:nvPr/>
            </p:nvSpPr>
            <p:spPr>
              <a:xfrm rot="16200000">
                <a:off x="6653320" y="4757285"/>
                <a:ext cx="127765" cy="459139"/>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3" name="Freeform 162">
              <a:extLst>
                <a:ext uri="{FF2B5EF4-FFF2-40B4-BE49-F238E27FC236}">
                  <a16:creationId xmlns:a16="http://schemas.microsoft.com/office/drawing/2014/main" id="{13F70C31-DB1F-445A-496E-8DEC14C08C1F}"/>
                </a:ext>
              </a:extLst>
            </p:cNvPr>
            <p:cNvSpPr/>
            <p:nvPr/>
          </p:nvSpPr>
          <p:spPr>
            <a:xfrm rot="10800000">
              <a:off x="5475249" y="5992320"/>
              <a:ext cx="558339" cy="55441"/>
            </a:xfrm>
            <a:custGeom>
              <a:avLst/>
              <a:gdLst>
                <a:gd name="connsiteX0" fmla="*/ 1131216 w 1131216"/>
                <a:gd name="connsiteY0" fmla="*/ 105976 h 112325"/>
                <a:gd name="connsiteX1" fmla="*/ 876693 w 1131216"/>
                <a:gd name="connsiteY1" fmla="*/ 105976 h 112325"/>
                <a:gd name="connsiteX2" fmla="*/ 593889 w 1131216"/>
                <a:gd name="connsiteY2" fmla="*/ 39988 h 112325"/>
                <a:gd name="connsiteX3" fmla="*/ 348792 w 1131216"/>
                <a:gd name="connsiteY3" fmla="*/ 2281 h 112325"/>
                <a:gd name="connsiteX4" fmla="*/ 0 w 1131216"/>
                <a:gd name="connsiteY4" fmla="*/ 105976 h 112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1216" h="112325">
                  <a:moveTo>
                    <a:pt x="1131216" y="105976"/>
                  </a:moveTo>
                  <a:cubicBezTo>
                    <a:pt x="1048731" y="111475"/>
                    <a:pt x="966247" y="116974"/>
                    <a:pt x="876693" y="105976"/>
                  </a:cubicBezTo>
                  <a:cubicBezTo>
                    <a:pt x="787139" y="94978"/>
                    <a:pt x="681872" y="57270"/>
                    <a:pt x="593889" y="39988"/>
                  </a:cubicBezTo>
                  <a:cubicBezTo>
                    <a:pt x="505906" y="22706"/>
                    <a:pt x="447773" y="-8717"/>
                    <a:pt x="348792" y="2281"/>
                  </a:cubicBezTo>
                  <a:cubicBezTo>
                    <a:pt x="249811" y="13279"/>
                    <a:pt x="124905" y="59627"/>
                    <a:pt x="0" y="105976"/>
                  </a:cubicBezTo>
                </a:path>
              </a:pathLst>
            </a:cu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4" name="Group 163">
              <a:extLst>
                <a:ext uri="{FF2B5EF4-FFF2-40B4-BE49-F238E27FC236}">
                  <a16:creationId xmlns:a16="http://schemas.microsoft.com/office/drawing/2014/main" id="{CB743CEF-BE9F-A638-E5C6-E2726BD7324C}"/>
                </a:ext>
              </a:extLst>
            </p:cNvPr>
            <p:cNvGrpSpPr/>
            <p:nvPr/>
          </p:nvGrpSpPr>
          <p:grpSpPr>
            <a:xfrm rot="10800000">
              <a:off x="5213080" y="5948943"/>
              <a:ext cx="266920" cy="90019"/>
              <a:chOff x="3002509" y="5235199"/>
              <a:chExt cx="367157" cy="123825"/>
            </a:xfrm>
          </p:grpSpPr>
          <p:sp>
            <p:nvSpPr>
              <p:cNvPr id="173" name="Rectangle 172">
                <a:extLst>
                  <a:ext uri="{FF2B5EF4-FFF2-40B4-BE49-F238E27FC236}">
                    <a16:creationId xmlns:a16="http://schemas.microsoft.com/office/drawing/2014/main" id="{8CE9416C-4898-CB98-48E5-BC8F7BEC9701}"/>
                  </a:ext>
                </a:extLst>
              </p:cNvPr>
              <p:cNvSpPr/>
              <p:nvPr/>
            </p:nvSpPr>
            <p:spPr>
              <a:xfrm rot="10800000" flipV="1">
                <a:off x="3235551" y="5280401"/>
                <a:ext cx="134115" cy="330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Rectangle 173">
                <a:extLst>
                  <a:ext uri="{FF2B5EF4-FFF2-40B4-BE49-F238E27FC236}">
                    <a16:creationId xmlns:a16="http://schemas.microsoft.com/office/drawing/2014/main" id="{7FB1BC35-1E82-2793-2BAD-A44174442997}"/>
                  </a:ext>
                </a:extLst>
              </p:cNvPr>
              <p:cNvSpPr/>
              <p:nvPr/>
            </p:nvSpPr>
            <p:spPr>
              <a:xfrm rot="10800000" flipV="1">
                <a:off x="3172399" y="5256629"/>
                <a:ext cx="134115" cy="7763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Freeform 174">
                <a:extLst>
                  <a:ext uri="{FF2B5EF4-FFF2-40B4-BE49-F238E27FC236}">
                    <a16:creationId xmlns:a16="http://schemas.microsoft.com/office/drawing/2014/main" id="{6AB7ED14-59C7-1C7D-0C12-A6A5072E0408}"/>
                  </a:ext>
                </a:extLst>
              </p:cNvPr>
              <p:cNvSpPr/>
              <p:nvPr/>
            </p:nvSpPr>
            <p:spPr>
              <a:xfrm>
                <a:off x="3002509" y="5235199"/>
                <a:ext cx="266700" cy="123825"/>
              </a:xfrm>
              <a:custGeom>
                <a:avLst/>
                <a:gdLst>
                  <a:gd name="connsiteX0" fmla="*/ 266700 w 266700"/>
                  <a:gd name="connsiteY0" fmla="*/ 0 h 123825"/>
                  <a:gd name="connsiteX1" fmla="*/ 123825 w 266700"/>
                  <a:gd name="connsiteY1" fmla="*/ 0 h 123825"/>
                  <a:gd name="connsiteX2" fmla="*/ 0 w 266700"/>
                  <a:gd name="connsiteY2" fmla="*/ 44450 h 123825"/>
                  <a:gd name="connsiteX3" fmla="*/ 0 w 266700"/>
                  <a:gd name="connsiteY3" fmla="*/ 79375 h 123825"/>
                  <a:gd name="connsiteX4" fmla="*/ 133350 w 266700"/>
                  <a:gd name="connsiteY4" fmla="*/ 123825 h 123825"/>
                  <a:gd name="connsiteX5" fmla="*/ 266700 w 266700"/>
                  <a:gd name="connsiteY5" fmla="*/ 123825 h 123825"/>
                  <a:gd name="connsiteX6" fmla="*/ 266700 w 266700"/>
                  <a:gd name="connsiteY6" fmla="*/ 0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6700" h="123825">
                    <a:moveTo>
                      <a:pt x="266700" y="0"/>
                    </a:moveTo>
                    <a:lnTo>
                      <a:pt x="123825" y="0"/>
                    </a:lnTo>
                    <a:lnTo>
                      <a:pt x="0" y="44450"/>
                    </a:lnTo>
                    <a:lnTo>
                      <a:pt x="0" y="79375"/>
                    </a:lnTo>
                    <a:lnTo>
                      <a:pt x="133350" y="123825"/>
                    </a:lnTo>
                    <a:lnTo>
                      <a:pt x="266700" y="123825"/>
                    </a:lnTo>
                    <a:lnTo>
                      <a:pt x="266700" y="0"/>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5" name="Oval 164">
              <a:extLst>
                <a:ext uri="{FF2B5EF4-FFF2-40B4-BE49-F238E27FC236}">
                  <a16:creationId xmlns:a16="http://schemas.microsoft.com/office/drawing/2014/main" id="{98FC342A-B296-138F-340F-3398F674F075}"/>
                </a:ext>
              </a:extLst>
            </p:cNvPr>
            <p:cNvSpPr/>
            <p:nvPr/>
          </p:nvSpPr>
          <p:spPr>
            <a:xfrm rot="10800000">
              <a:off x="5680244" y="5848000"/>
              <a:ext cx="185083" cy="185083"/>
            </a:xfrm>
            <a:prstGeom prst="ellipse">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165">
              <a:extLst>
                <a:ext uri="{FF2B5EF4-FFF2-40B4-BE49-F238E27FC236}">
                  <a16:creationId xmlns:a16="http://schemas.microsoft.com/office/drawing/2014/main" id="{B2F214E1-69C2-F351-FD52-AAD9D9C4B6FC}"/>
                </a:ext>
              </a:extLst>
            </p:cNvPr>
            <p:cNvSpPr/>
            <p:nvPr/>
          </p:nvSpPr>
          <p:spPr>
            <a:xfrm rot="10800000">
              <a:off x="5647190" y="5831728"/>
              <a:ext cx="185083" cy="185083"/>
            </a:xfrm>
            <a:prstGeom prst="ellipse">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Oval 166">
              <a:extLst>
                <a:ext uri="{FF2B5EF4-FFF2-40B4-BE49-F238E27FC236}">
                  <a16:creationId xmlns:a16="http://schemas.microsoft.com/office/drawing/2014/main" id="{E821195D-DE03-FEB1-13BE-30CD13AC06E4}"/>
                </a:ext>
              </a:extLst>
            </p:cNvPr>
            <p:cNvSpPr/>
            <p:nvPr/>
          </p:nvSpPr>
          <p:spPr>
            <a:xfrm rot="10800000">
              <a:off x="5612331" y="5820280"/>
              <a:ext cx="185083" cy="185083"/>
            </a:xfrm>
            <a:prstGeom prst="ellipse">
              <a:avLst/>
            </a:prstGeom>
            <a:noFill/>
            <a:ln w="1905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8" name="Straight Connector 167">
              <a:extLst>
                <a:ext uri="{FF2B5EF4-FFF2-40B4-BE49-F238E27FC236}">
                  <a16:creationId xmlns:a16="http://schemas.microsoft.com/office/drawing/2014/main" id="{DD42658B-48E6-6C45-E82D-966C12D0149F}"/>
                </a:ext>
              </a:extLst>
            </p:cNvPr>
            <p:cNvCxnSpPr>
              <a:cxnSpLocks/>
            </p:cNvCxnSpPr>
            <p:nvPr/>
          </p:nvCxnSpPr>
          <p:spPr>
            <a:xfrm flipH="1">
              <a:off x="4519650" y="5993320"/>
              <a:ext cx="303612" cy="0"/>
            </a:xfrm>
            <a:prstGeom prst="line">
              <a:avLst/>
            </a:prstGeom>
            <a:ln w="127000">
              <a:solidFill>
                <a:srgbClr val="FF888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0BB8A40E-2650-CABC-9366-F7F33C6411E4}"/>
                </a:ext>
              </a:extLst>
            </p:cNvPr>
            <p:cNvCxnSpPr>
              <a:cxnSpLocks/>
            </p:cNvCxnSpPr>
            <p:nvPr/>
          </p:nvCxnSpPr>
          <p:spPr>
            <a:xfrm flipH="1" flipV="1">
              <a:off x="4405401" y="5222531"/>
              <a:ext cx="271395" cy="28161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a:extLst>
                <a:ext uri="{FF2B5EF4-FFF2-40B4-BE49-F238E27FC236}">
                  <a16:creationId xmlns:a16="http://schemas.microsoft.com/office/drawing/2014/main" id="{7A7B91AA-30A5-89C3-610D-89C489C8FF08}"/>
                </a:ext>
              </a:extLst>
            </p:cNvPr>
            <p:cNvCxnSpPr>
              <a:cxnSpLocks/>
            </p:cNvCxnSpPr>
            <p:nvPr/>
          </p:nvCxnSpPr>
          <p:spPr>
            <a:xfrm flipH="1" flipV="1">
              <a:off x="4392813" y="5891332"/>
              <a:ext cx="254541" cy="25849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1" name="TextBox 170">
              <a:extLst>
                <a:ext uri="{FF2B5EF4-FFF2-40B4-BE49-F238E27FC236}">
                  <a16:creationId xmlns:a16="http://schemas.microsoft.com/office/drawing/2014/main" id="{15463D03-258A-39B1-6DC5-F62213BC3A58}"/>
                </a:ext>
              </a:extLst>
            </p:cNvPr>
            <p:cNvSpPr txBox="1"/>
            <p:nvPr/>
          </p:nvSpPr>
          <p:spPr>
            <a:xfrm flipH="1">
              <a:off x="5499241" y="4843333"/>
              <a:ext cx="1439818" cy="369332"/>
            </a:xfrm>
            <a:prstGeom prst="rect">
              <a:avLst/>
            </a:prstGeom>
            <a:noFill/>
          </p:spPr>
          <p:txBody>
            <a:bodyPr wrap="none" rtlCol="0">
              <a:spAutoFit/>
            </a:bodyPr>
            <a:lstStyle/>
            <a:p>
              <a:r>
                <a:rPr lang="en-US" dirty="0"/>
                <a:t>Yb (1157 nm)</a:t>
              </a:r>
            </a:p>
          </p:txBody>
        </p:sp>
        <p:sp>
          <p:nvSpPr>
            <p:cNvPr id="172" name="TextBox 171">
              <a:extLst>
                <a:ext uri="{FF2B5EF4-FFF2-40B4-BE49-F238E27FC236}">
                  <a16:creationId xmlns:a16="http://schemas.microsoft.com/office/drawing/2014/main" id="{06900D92-5A92-2A23-B015-F512EB504ADC}"/>
                </a:ext>
              </a:extLst>
            </p:cNvPr>
            <p:cNvSpPr txBox="1"/>
            <p:nvPr/>
          </p:nvSpPr>
          <p:spPr>
            <a:xfrm flipH="1">
              <a:off x="5519937" y="6212098"/>
              <a:ext cx="1581634" cy="369332"/>
            </a:xfrm>
            <a:prstGeom prst="rect">
              <a:avLst/>
            </a:prstGeom>
            <a:noFill/>
          </p:spPr>
          <p:txBody>
            <a:bodyPr wrap="square" rtlCol="0">
              <a:spAutoFit/>
            </a:bodyPr>
            <a:lstStyle/>
            <a:p>
              <a:r>
                <a:rPr lang="en-US" dirty="0"/>
                <a:t>Al</a:t>
              </a:r>
              <a:r>
                <a:rPr lang="en-US" baseline="30000" dirty="0"/>
                <a:t>+</a:t>
              </a:r>
              <a:r>
                <a:rPr lang="en-US" dirty="0"/>
                <a:t> (1070 nm)</a:t>
              </a:r>
            </a:p>
          </p:txBody>
        </p:sp>
      </p:grpSp>
      <p:sp>
        <p:nvSpPr>
          <p:cNvPr id="190" name="TextBox 189">
            <a:extLst>
              <a:ext uri="{FF2B5EF4-FFF2-40B4-BE49-F238E27FC236}">
                <a16:creationId xmlns:a16="http://schemas.microsoft.com/office/drawing/2014/main" id="{5B704B6F-B40C-DB86-95B7-082E083CD9CF}"/>
              </a:ext>
            </a:extLst>
          </p:cNvPr>
          <p:cNvSpPr txBox="1"/>
          <p:nvPr/>
        </p:nvSpPr>
        <p:spPr>
          <a:xfrm>
            <a:off x="962476" y="6015643"/>
            <a:ext cx="2708049" cy="646331"/>
          </a:xfrm>
          <a:prstGeom prst="rect">
            <a:avLst/>
          </a:prstGeom>
          <a:noFill/>
        </p:spPr>
        <p:txBody>
          <a:bodyPr wrap="none" rtlCol="0">
            <a:spAutoFit/>
          </a:bodyPr>
          <a:lstStyle/>
          <a:p>
            <a:r>
              <a:rPr lang="en-US" b="1" dirty="0"/>
              <a:t>FPGA-based feedback </a:t>
            </a:r>
          </a:p>
          <a:p>
            <a:r>
              <a:rPr lang="en-US" b="1" dirty="0"/>
              <a:t>made by Marco </a:t>
            </a:r>
            <a:r>
              <a:rPr lang="en-US" b="1" dirty="0" err="1"/>
              <a:t>Pomponio</a:t>
            </a:r>
            <a:endParaRPr lang="en-US" b="1" dirty="0"/>
          </a:p>
        </p:txBody>
      </p:sp>
      <p:sp>
        <p:nvSpPr>
          <p:cNvPr id="221" name="TextBox 220">
            <a:extLst>
              <a:ext uri="{FF2B5EF4-FFF2-40B4-BE49-F238E27FC236}">
                <a16:creationId xmlns:a16="http://schemas.microsoft.com/office/drawing/2014/main" id="{8ADEB950-D03D-4163-1C28-587AF98F2412}"/>
              </a:ext>
            </a:extLst>
          </p:cNvPr>
          <p:cNvSpPr txBox="1"/>
          <p:nvPr/>
        </p:nvSpPr>
        <p:spPr>
          <a:xfrm>
            <a:off x="1" y="-1687"/>
            <a:ext cx="9144000" cy="646331"/>
          </a:xfrm>
          <a:prstGeom prst="rect">
            <a:avLst/>
          </a:prstGeom>
          <a:solidFill>
            <a:schemeClr val="tx1"/>
          </a:solidFill>
        </p:spPr>
        <p:txBody>
          <a:bodyPr wrap="square" rtlCol="0">
            <a:spAutoFit/>
          </a:bodyPr>
          <a:lstStyle/>
          <a:p>
            <a:pPr algn="ctr"/>
            <a:r>
              <a:rPr lang="en-US" sz="3600" dirty="0">
                <a:solidFill>
                  <a:schemeClr val="bg1"/>
                </a:solidFill>
              </a:rPr>
              <a:t>The Er/</a:t>
            </a:r>
            <a:r>
              <a:rPr lang="en-US" sz="3600" dirty="0" err="1">
                <a:solidFill>
                  <a:schemeClr val="bg1"/>
                </a:solidFill>
              </a:rPr>
              <a:t>Yb:glass</a:t>
            </a:r>
            <a:r>
              <a:rPr lang="en-US" sz="3600" dirty="0">
                <a:solidFill>
                  <a:schemeClr val="bg1"/>
                </a:solidFill>
              </a:rPr>
              <a:t> Frequency Comb</a:t>
            </a:r>
          </a:p>
        </p:txBody>
      </p:sp>
    </p:spTree>
    <p:extLst>
      <p:ext uri="{BB962C8B-B14F-4D97-AF65-F5344CB8AC3E}">
        <p14:creationId xmlns:p14="http://schemas.microsoft.com/office/powerpoint/2010/main" val="2943827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TextBox 220">
            <a:extLst>
              <a:ext uri="{FF2B5EF4-FFF2-40B4-BE49-F238E27FC236}">
                <a16:creationId xmlns:a16="http://schemas.microsoft.com/office/drawing/2014/main" id="{8ADEB950-D03D-4163-1C28-587AF98F2412}"/>
              </a:ext>
            </a:extLst>
          </p:cNvPr>
          <p:cNvSpPr txBox="1"/>
          <p:nvPr/>
        </p:nvSpPr>
        <p:spPr>
          <a:xfrm>
            <a:off x="1" y="-1687"/>
            <a:ext cx="9144000" cy="646331"/>
          </a:xfrm>
          <a:prstGeom prst="rect">
            <a:avLst/>
          </a:prstGeom>
          <a:solidFill>
            <a:schemeClr val="tx1"/>
          </a:solidFill>
        </p:spPr>
        <p:txBody>
          <a:bodyPr wrap="square" rtlCol="0">
            <a:spAutoFit/>
          </a:bodyPr>
          <a:lstStyle/>
          <a:p>
            <a:pPr algn="ctr"/>
            <a:r>
              <a:rPr lang="en-US" sz="3600" dirty="0">
                <a:solidFill>
                  <a:schemeClr val="bg1"/>
                </a:solidFill>
              </a:rPr>
              <a:t>The Er/</a:t>
            </a:r>
            <a:r>
              <a:rPr lang="en-US" sz="3600" dirty="0" err="1">
                <a:solidFill>
                  <a:schemeClr val="bg1"/>
                </a:solidFill>
              </a:rPr>
              <a:t>Yb:glass</a:t>
            </a:r>
            <a:r>
              <a:rPr lang="en-US" sz="3600" dirty="0">
                <a:solidFill>
                  <a:schemeClr val="bg1"/>
                </a:solidFill>
              </a:rPr>
              <a:t> Frequency Comb</a:t>
            </a:r>
          </a:p>
        </p:txBody>
      </p:sp>
      <p:grpSp>
        <p:nvGrpSpPr>
          <p:cNvPr id="2" name="Group 1">
            <a:extLst>
              <a:ext uri="{FF2B5EF4-FFF2-40B4-BE49-F238E27FC236}">
                <a16:creationId xmlns:a16="http://schemas.microsoft.com/office/drawing/2014/main" id="{22F7E9B0-5B46-20CF-31C4-96BC1D79A5B9}"/>
              </a:ext>
            </a:extLst>
          </p:cNvPr>
          <p:cNvGrpSpPr/>
          <p:nvPr/>
        </p:nvGrpSpPr>
        <p:grpSpPr>
          <a:xfrm>
            <a:off x="483138" y="1152144"/>
            <a:ext cx="4378035" cy="5530448"/>
            <a:chOff x="7508631" y="1161122"/>
            <a:chExt cx="4378035" cy="5530448"/>
          </a:xfrm>
        </p:grpSpPr>
        <p:pic>
          <p:nvPicPr>
            <p:cNvPr id="191" name="Picture 190">
              <a:extLst>
                <a:ext uri="{FF2B5EF4-FFF2-40B4-BE49-F238E27FC236}">
                  <a16:creationId xmlns:a16="http://schemas.microsoft.com/office/drawing/2014/main" id="{80C127C2-847B-96DE-08C2-F1722BA5E382}"/>
                </a:ext>
              </a:extLst>
            </p:cNvPr>
            <p:cNvPicPr>
              <a:picLocks noChangeAspect="1"/>
            </p:cNvPicPr>
            <p:nvPr/>
          </p:nvPicPr>
          <p:blipFill>
            <a:blip r:embed="rId2"/>
            <a:srcRect/>
            <a:stretch/>
          </p:blipFill>
          <p:spPr>
            <a:xfrm>
              <a:off x="7690362" y="4386653"/>
              <a:ext cx="4092919" cy="2126192"/>
            </a:xfrm>
            <a:prstGeom prst="rect">
              <a:avLst/>
            </a:prstGeom>
          </p:spPr>
        </p:pic>
        <mc:AlternateContent xmlns:mc="http://schemas.openxmlformats.org/markup-compatibility/2006" xmlns:a14="http://schemas.microsoft.com/office/drawing/2010/main">
          <mc:Choice Requires="a14">
            <p:sp>
              <p:nvSpPr>
                <p:cNvPr id="192" name="TextBox 191">
                  <a:extLst>
                    <a:ext uri="{FF2B5EF4-FFF2-40B4-BE49-F238E27FC236}">
                      <a16:creationId xmlns:a16="http://schemas.microsoft.com/office/drawing/2014/main" id="{7854E2A7-3C7E-C8DB-E533-7D0C818ED3BD}"/>
                    </a:ext>
                  </a:extLst>
                </p:cNvPr>
                <p:cNvSpPr txBox="1"/>
                <p:nvPr/>
              </p:nvSpPr>
              <p:spPr>
                <a:xfrm>
                  <a:off x="7508631" y="6352783"/>
                  <a:ext cx="778098" cy="338554"/>
                </a:xfrm>
                <a:prstGeom prst="rect">
                  <a:avLst/>
                </a:prstGeom>
                <a:solidFill>
                  <a:schemeClr val="bg1"/>
                </a:solidFill>
              </p:spPr>
              <p:txBody>
                <a:bodyPr wrap="none" rtlCol="0">
                  <a:spAutoFit/>
                </a:bodyPr>
                <a:lstStyle/>
                <a:p>
                  <a:r>
                    <a:rPr lang="en-US" sz="1600" dirty="0"/>
                    <a:t>1.0 </a:t>
                  </a:r>
                  <a14:m>
                    <m:oMath xmlns:m="http://schemas.openxmlformats.org/officeDocument/2006/math">
                      <m:r>
                        <a:rPr lang="en-US" sz="1600" i="1" smtClean="0">
                          <a:latin typeface="Cambria Math" panose="02040503050406030204" pitchFamily="18" charset="0"/>
                          <a:ea typeface="Cambria Math" panose="02040503050406030204" pitchFamily="18" charset="0"/>
                        </a:rPr>
                        <m:t>𝜇</m:t>
                      </m:r>
                      <m:r>
                        <a:rPr lang="en-US" sz="1600" b="0" i="1" smtClean="0">
                          <a:latin typeface="Cambria Math" panose="02040503050406030204" pitchFamily="18" charset="0"/>
                          <a:ea typeface="Cambria Math" panose="02040503050406030204" pitchFamily="18" charset="0"/>
                        </a:rPr>
                        <m:t>𝑚</m:t>
                      </m:r>
                    </m:oMath>
                  </a14:m>
                  <a:endParaRPr lang="en-US" sz="1600" dirty="0"/>
                </a:p>
              </p:txBody>
            </p:sp>
          </mc:Choice>
          <mc:Fallback xmlns="">
            <p:sp>
              <p:nvSpPr>
                <p:cNvPr id="423" name="TextBox 422">
                  <a:extLst>
                    <a:ext uri="{FF2B5EF4-FFF2-40B4-BE49-F238E27FC236}">
                      <a16:creationId xmlns:a16="http://schemas.microsoft.com/office/drawing/2014/main" id="{26F0E964-B3F8-544A-BA98-C2C315596EA8}"/>
                    </a:ext>
                  </a:extLst>
                </p:cNvPr>
                <p:cNvSpPr txBox="1">
                  <a:spLocks noRot="1" noChangeAspect="1" noMove="1" noResize="1" noEditPoints="1" noAdjustHandles="1" noChangeArrowheads="1" noChangeShapeType="1" noTextEdit="1"/>
                </p:cNvSpPr>
                <p:nvPr/>
              </p:nvSpPr>
              <p:spPr>
                <a:xfrm>
                  <a:off x="7508631" y="6352783"/>
                  <a:ext cx="778098" cy="338554"/>
                </a:xfrm>
                <a:prstGeom prst="rect">
                  <a:avLst/>
                </a:prstGeom>
                <a:blipFill>
                  <a:blip r:embed="rId13"/>
                  <a:stretch>
                    <a:fillRect l="-4839" t="-7143" b="-17857"/>
                  </a:stretch>
                </a:blipFill>
              </p:spPr>
              <p:txBody>
                <a:bodyPr/>
                <a:lstStyle/>
                <a:p>
                  <a:r>
                    <a:rPr lang="en-US">
                      <a:noFill/>
                    </a:rPr>
                    <a:t> </a:t>
                  </a:r>
                </a:p>
              </p:txBody>
            </p:sp>
          </mc:Fallback>
        </mc:AlternateContent>
        <p:sp>
          <p:nvSpPr>
            <p:cNvPr id="193" name="TextBox 192">
              <a:extLst>
                <a:ext uri="{FF2B5EF4-FFF2-40B4-BE49-F238E27FC236}">
                  <a16:creationId xmlns:a16="http://schemas.microsoft.com/office/drawing/2014/main" id="{328A2696-01CE-251D-A974-9A4D5B4DF359}"/>
                </a:ext>
              </a:extLst>
            </p:cNvPr>
            <p:cNvSpPr txBox="1"/>
            <p:nvPr/>
          </p:nvSpPr>
          <p:spPr>
            <a:xfrm>
              <a:off x="10809890" y="6352783"/>
              <a:ext cx="444352" cy="338554"/>
            </a:xfrm>
            <a:prstGeom prst="rect">
              <a:avLst/>
            </a:prstGeom>
            <a:solidFill>
              <a:schemeClr val="bg1"/>
            </a:solidFill>
          </p:spPr>
          <p:txBody>
            <a:bodyPr wrap="none" rtlCol="0">
              <a:spAutoFit/>
            </a:bodyPr>
            <a:lstStyle/>
            <a:p>
              <a:r>
                <a:rPr lang="en-US" sz="1600" dirty="0"/>
                <a:t>2.0</a:t>
              </a:r>
            </a:p>
          </p:txBody>
        </p:sp>
        <p:sp>
          <p:nvSpPr>
            <p:cNvPr id="194" name="TextBox 193">
              <a:extLst>
                <a:ext uri="{FF2B5EF4-FFF2-40B4-BE49-F238E27FC236}">
                  <a16:creationId xmlns:a16="http://schemas.microsoft.com/office/drawing/2014/main" id="{0642EDBD-D39D-1FBB-9B1E-5305C56E6134}"/>
                </a:ext>
              </a:extLst>
            </p:cNvPr>
            <p:cNvSpPr txBox="1"/>
            <p:nvPr/>
          </p:nvSpPr>
          <p:spPr>
            <a:xfrm>
              <a:off x="8934049" y="6353016"/>
              <a:ext cx="444352" cy="338554"/>
            </a:xfrm>
            <a:prstGeom prst="rect">
              <a:avLst/>
            </a:prstGeom>
            <a:solidFill>
              <a:schemeClr val="bg1"/>
            </a:solidFill>
          </p:spPr>
          <p:txBody>
            <a:bodyPr wrap="none" rtlCol="0">
              <a:spAutoFit/>
            </a:bodyPr>
            <a:lstStyle/>
            <a:p>
              <a:r>
                <a:rPr lang="en-US" sz="1600" dirty="0"/>
                <a:t>1.4</a:t>
              </a:r>
            </a:p>
          </p:txBody>
        </p:sp>
        <p:sp>
          <p:nvSpPr>
            <p:cNvPr id="195" name="TextBox 194">
              <a:extLst>
                <a:ext uri="{FF2B5EF4-FFF2-40B4-BE49-F238E27FC236}">
                  <a16:creationId xmlns:a16="http://schemas.microsoft.com/office/drawing/2014/main" id="{2B7CC154-2B94-73E8-2B31-700EB8021285}"/>
                </a:ext>
              </a:extLst>
            </p:cNvPr>
            <p:cNvSpPr txBox="1"/>
            <p:nvPr/>
          </p:nvSpPr>
          <p:spPr>
            <a:xfrm>
              <a:off x="8304785" y="6352783"/>
              <a:ext cx="444352" cy="338554"/>
            </a:xfrm>
            <a:prstGeom prst="rect">
              <a:avLst/>
            </a:prstGeom>
            <a:solidFill>
              <a:schemeClr val="bg1"/>
            </a:solidFill>
          </p:spPr>
          <p:txBody>
            <a:bodyPr wrap="none" rtlCol="0">
              <a:spAutoFit/>
            </a:bodyPr>
            <a:lstStyle/>
            <a:p>
              <a:r>
                <a:rPr lang="en-US" sz="1600" dirty="0"/>
                <a:t>1.2</a:t>
              </a:r>
            </a:p>
          </p:txBody>
        </p:sp>
        <p:sp>
          <p:nvSpPr>
            <p:cNvPr id="196" name="TextBox 195">
              <a:extLst>
                <a:ext uri="{FF2B5EF4-FFF2-40B4-BE49-F238E27FC236}">
                  <a16:creationId xmlns:a16="http://schemas.microsoft.com/office/drawing/2014/main" id="{C357C084-A97A-5C6E-A6A8-2513F38471E0}"/>
                </a:ext>
              </a:extLst>
            </p:cNvPr>
            <p:cNvSpPr txBox="1"/>
            <p:nvPr/>
          </p:nvSpPr>
          <p:spPr>
            <a:xfrm>
              <a:off x="9560480" y="6352783"/>
              <a:ext cx="444352" cy="338554"/>
            </a:xfrm>
            <a:prstGeom prst="rect">
              <a:avLst/>
            </a:prstGeom>
            <a:solidFill>
              <a:schemeClr val="bg1"/>
            </a:solidFill>
          </p:spPr>
          <p:txBody>
            <a:bodyPr wrap="none" rtlCol="0">
              <a:spAutoFit/>
            </a:bodyPr>
            <a:lstStyle/>
            <a:p>
              <a:r>
                <a:rPr lang="en-US" sz="1600" dirty="0"/>
                <a:t>1.6</a:t>
              </a:r>
            </a:p>
          </p:txBody>
        </p:sp>
        <p:sp>
          <p:nvSpPr>
            <p:cNvPr id="197" name="TextBox 196">
              <a:extLst>
                <a:ext uri="{FF2B5EF4-FFF2-40B4-BE49-F238E27FC236}">
                  <a16:creationId xmlns:a16="http://schemas.microsoft.com/office/drawing/2014/main" id="{B7EE9C4B-1C02-31E9-788A-CB5870EE9604}"/>
                </a:ext>
              </a:extLst>
            </p:cNvPr>
            <p:cNvSpPr txBox="1"/>
            <p:nvPr/>
          </p:nvSpPr>
          <p:spPr>
            <a:xfrm>
              <a:off x="10184883" y="6352783"/>
              <a:ext cx="444352" cy="338554"/>
            </a:xfrm>
            <a:prstGeom prst="rect">
              <a:avLst/>
            </a:prstGeom>
            <a:solidFill>
              <a:schemeClr val="bg1"/>
            </a:solidFill>
          </p:spPr>
          <p:txBody>
            <a:bodyPr wrap="none" rtlCol="0">
              <a:spAutoFit/>
            </a:bodyPr>
            <a:lstStyle/>
            <a:p>
              <a:r>
                <a:rPr lang="en-US" sz="1600" dirty="0"/>
                <a:t>1.8</a:t>
              </a:r>
            </a:p>
          </p:txBody>
        </p:sp>
        <p:sp>
          <p:nvSpPr>
            <p:cNvPr id="198" name="TextBox 197">
              <a:extLst>
                <a:ext uri="{FF2B5EF4-FFF2-40B4-BE49-F238E27FC236}">
                  <a16:creationId xmlns:a16="http://schemas.microsoft.com/office/drawing/2014/main" id="{AD7B4F72-DA6D-925F-2335-1A138AE4452B}"/>
                </a:ext>
              </a:extLst>
            </p:cNvPr>
            <p:cNvSpPr txBox="1"/>
            <p:nvPr/>
          </p:nvSpPr>
          <p:spPr>
            <a:xfrm>
              <a:off x="11442314" y="6352783"/>
              <a:ext cx="444352" cy="338554"/>
            </a:xfrm>
            <a:prstGeom prst="rect">
              <a:avLst/>
            </a:prstGeom>
            <a:solidFill>
              <a:schemeClr val="bg1"/>
            </a:solidFill>
          </p:spPr>
          <p:txBody>
            <a:bodyPr wrap="none" rtlCol="0">
              <a:spAutoFit/>
            </a:bodyPr>
            <a:lstStyle/>
            <a:p>
              <a:r>
                <a:rPr lang="en-US" sz="1600" dirty="0"/>
                <a:t>2.2</a:t>
              </a:r>
            </a:p>
          </p:txBody>
        </p:sp>
        <p:sp>
          <p:nvSpPr>
            <p:cNvPr id="199" name="Rectangle 198">
              <a:extLst>
                <a:ext uri="{FF2B5EF4-FFF2-40B4-BE49-F238E27FC236}">
                  <a16:creationId xmlns:a16="http://schemas.microsoft.com/office/drawing/2014/main" id="{11DDFF9E-6498-CB87-68B8-BB0416698CDC}"/>
                </a:ext>
              </a:extLst>
            </p:cNvPr>
            <p:cNvSpPr/>
            <p:nvPr/>
          </p:nvSpPr>
          <p:spPr>
            <a:xfrm>
              <a:off x="7621401" y="4386653"/>
              <a:ext cx="270258" cy="1966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00" name="TextBox 199">
                  <a:extLst>
                    <a:ext uri="{FF2B5EF4-FFF2-40B4-BE49-F238E27FC236}">
                      <a16:creationId xmlns:a16="http://schemas.microsoft.com/office/drawing/2014/main" id="{CDBECACE-B59E-3B02-FDB2-BFBA4198FFFA}"/>
                    </a:ext>
                  </a:extLst>
                </p:cNvPr>
                <p:cNvSpPr txBox="1"/>
                <p:nvPr/>
              </p:nvSpPr>
              <p:spPr>
                <a:xfrm>
                  <a:off x="11478221" y="3884395"/>
                  <a:ext cx="18626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𝑓</m:t>
                        </m:r>
                      </m:oMath>
                    </m:oMathPara>
                  </a14:m>
                  <a:endParaRPr lang="en-US" dirty="0"/>
                </a:p>
              </p:txBody>
            </p:sp>
          </mc:Choice>
          <mc:Fallback xmlns="">
            <p:sp>
              <p:nvSpPr>
                <p:cNvPr id="431" name="TextBox 430">
                  <a:extLst>
                    <a:ext uri="{FF2B5EF4-FFF2-40B4-BE49-F238E27FC236}">
                      <a16:creationId xmlns:a16="http://schemas.microsoft.com/office/drawing/2014/main" id="{683DA19E-86FF-EC43-AA87-CAA5F5F228AF}"/>
                    </a:ext>
                  </a:extLst>
                </p:cNvPr>
                <p:cNvSpPr txBox="1">
                  <a:spLocks noRot="1" noChangeAspect="1" noMove="1" noResize="1" noEditPoints="1" noAdjustHandles="1" noChangeArrowheads="1" noChangeShapeType="1" noTextEdit="1"/>
                </p:cNvSpPr>
                <p:nvPr/>
              </p:nvSpPr>
              <p:spPr>
                <a:xfrm>
                  <a:off x="11478221" y="3884395"/>
                  <a:ext cx="186269" cy="276999"/>
                </a:xfrm>
                <a:prstGeom prst="rect">
                  <a:avLst/>
                </a:prstGeom>
                <a:blipFill>
                  <a:blip r:embed="rId14"/>
                  <a:stretch>
                    <a:fillRect l="-37500" r="-37500" b="-347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1" name="TextBox 200">
                  <a:extLst>
                    <a:ext uri="{FF2B5EF4-FFF2-40B4-BE49-F238E27FC236}">
                      <a16:creationId xmlns:a16="http://schemas.microsoft.com/office/drawing/2014/main" id="{54B60793-117F-56C0-3C05-2BE573A46768}"/>
                    </a:ext>
                  </a:extLst>
                </p:cNvPr>
                <p:cNvSpPr txBox="1"/>
                <p:nvPr/>
              </p:nvSpPr>
              <p:spPr>
                <a:xfrm>
                  <a:off x="7659356" y="3884151"/>
                  <a:ext cx="31451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m:t>
                        </m:r>
                        <m:r>
                          <a:rPr lang="en-US" b="0" i="1" smtClean="0">
                            <a:latin typeface="Cambria Math" panose="02040503050406030204" pitchFamily="18" charset="0"/>
                          </a:rPr>
                          <m:t>𝑓</m:t>
                        </m:r>
                      </m:oMath>
                    </m:oMathPara>
                  </a14:m>
                  <a:endParaRPr lang="en-US" dirty="0"/>
                </a:p>
              </p:txBody>
            </p:sp>
          </mc:Choice>
          <mc:Fallback xmlns="">
            <p:sp>
              <p:nvSpPr>
                <p:cNvPr id="432" name="TextBox 431">
                  <a:extLst>
                    <a:ext uri="{FF2B5EF4-FFF2-40B4-BE49-F238E27FC236}">
                      <a16:creationId xmlns:a16="http://schemas.microsoft.com/office/drawing/2014/main" id="{78F6E3A6-CC50-C943-8B4B-9105B5C4485F}"/>
                    </a:ext>
                  </a:extLst>
                </p:cNvPr>
                <p:cNvSpPr txBox="1">
                  <a:spLocks noRot="1" noChangeAspect="1" noMove="1" noResize="1" noEditPoints="1" noAdjustHandles="1" noChangeArrowheads="1" noChangeShapeType="1" noTextEdit="1"/>
                </p:cNvSpPr>
                <p:nvPr/>
              </p:nvSpPr>
              <p:spPr>
                <a:xfrm>
                  <a:off x="7659356" y="3884151"/>
                  <a:ext cx="314510" cy="276999"/>
                </a:xfrm>
                <a:prstGeom prst="rect">
                  <a:avLst/>
                </a:prstGeom>
                <a:blipFill>
                  <a:blip r:embed="rId15"/>
                  <a:stretch>
                    <a:fillRect l="-23077" r="-26923" b="-34783"/>
                  </a:stretch>
                </a:blipFill>
              </p:spPr>
              <p:txBody>
                <a:bodyPr/>
                <a:lstStyle/>
                <a:p>
                  <a:r>
                    <a:rPr lang="en-US">
                      <a:noFill/>
                    </a:rPr>
                    <a:t> </a:t>
                  </a:r>
                </a:p>
              </p:txBody>
            </p:sp>
          </mc:Fallback>
        </mc:AlternateContent>
        <p:cxnSp>
          <p:nvCxnSpPr>
            <p:cNvPr id="202" name="Straight Arrow Connector 201">
              <a:extLst>
                <a:ext uri="{FF2B5EF4-FFF2-40B4-BE49-F238E27FC236}">
                  <a16:creationId xmlns:a16="http://schemas.microsoft.com/office/drawing/2014/main" id="{81238673-6F57-79FF-4043-CDBBC8260B66}"/>
                </a:ext>
              </a:extLst>
            </p:cNvPr>
            <p:cNvCxnSpPr>
              <a:cxnSpLocks/>
            </p:cNvCxnSpPr>
            <p:nvPr/>
          </p:nvCxnSpPr>
          <p:spPr>
            <a:xfrm>
              <a:off x="8127522" y="4429843"/>
              <a:ext cx="4536" cy="1906006"/>
            </a:xfrm>
            <a:prstGeom prst="straightConnector1">
              <a:avLst/>
            </a:prstGeom>
            <a:ln w="28575">
              <a:solidFill>
                <a:srgbClr val="5D81B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3" name="Straight Arrow Connector 202">
              <a:extLst>
                <a:ext uri="{FF2B5EF4-FFF2-40B4-BE49-F238E27FC236}">
                  <a16:creationId xmlns:a16="http://schemas.microsoft.com/office/drawing/2014/main" id="{E7202EA2-A1EC-5063-7CE4-3068FAACE4C5}"/>
                </a:ext>
              </a:extLst>
            </p:cNvPr>
            <p:cNvCxnSpPr>
              <a:cxnSpLocks/>
            </p:cNvCxnSpPr>
            <p:nvPr/>
          </p:nvCxnSpPr>
          <p:spPr>
            <a:xfrm>
              <a:off x="8398457" y="4429842"/>
              <a:ext cx="4536" cy="1906006"/>
            </a:xfrm>
            <a:prstGeom prst="straightConnector1">
              <a:avLst/>
            </a:prstGeom>
            <a:ln w="28575">
              <a:solidFill>
                <a:srgbClr val="E19A1E"/>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4" name="TextBox 203">
              <a:extLst>
                <a:ext uri="{FF2B5EF4-FFF2-40B4-BE49-F238E27FC236}">
                  <a16:creationId xmlns:a16="http://schemas.microsoft.com/office/drawing/2014/main" id="{13D1101C-1D7D-A4B6-0951-6DE5DB577498}"/>
                </a:ext>
              </a:extLst>
            </p:cNvPr>
            <p:cNvSpPr txBox="1"/>
            <p:nvPr/>
          </p:nvSpPr>
          <p:spPr>
            <a:xfrm>
              <a:off x="9792863" y="5844149"/>
              <a:ext cx="1019831" cy="307777"/>
            </a:xfrm>
            <a:prstGeom prst="rect">
              <a:avLst/>
            </a:prstGeom>
            <a:solidFill>
              <a:schemeClr val="bg1"/>
            </a:solidFill>
          </p:spPr>
          <p:txBody>
            <a:bodyPr wrap="none" rtlCol="0">
              <a:spAutoFit/>
            </a:bodyPr>
            <a:lstStyle/>
            <a:p>
              <a:r>
                <a:rPr lang="en-US" sz="1400" b="1" dirty="0">
                  <a:solidFill>
                    <a:srgbClr val="EC6235"/>
                  </a:solidFill>
                </a:rPr>
                <a:t>input pulse</a:t>
              </a:r>
            </a:p>
          </p:txBody>
        </p:sp>
        <p:cxnSp>
          <p:nvCxnSpPr>
            <p:cNvPr id="205" name="Straight Arrow Connector 204">
              <a:extLst>
                <a:ext uri="{FF2B5EF4-FFF2-40B4-BE49-F238E27FC236}">
                  <a16:creationId xmlns:a16="http://schemas.microsoft.com/office/drawing/2014/main" id="{A0A712A9-53F0-0799-84EF-9653DAA854C9}"/>
                </a:ext>
              </a:extLst>
            </p:cNvPr>
            <p:cNvCxnSpPr>
              <a:cxnSpLocks/>
            </p:cNvCxnSpPr>
            <p:nvPr/>
          </p:nvCxnSpPr>
          <p:spPr>
            <a:xfrm>
              <a:off x="7908587" y="4075889"/>
              <a:ext cx="95842" cy="35218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6" name="Straight Arrow Connector 205">
              <a:extLst>
                <a:ext uri="{FF2B5EF4-FFF2-40B4-BE49-F238E27FC236}">
                  <a16:creationId xmlns:a16="http://schemas.microsoft.com/office/drawing/2014/main" id="{197AF61D-BFC0-D8D8-37D9-3338C986DF1D}"/>
                </a:ext>
              </a:extLst>
            </p:cNvPr>
            <p:cNvCxnSpPr>
              <a:cxnSpLocks/>
            </p:cNvCxnSpPr>
            <p:nvPr/>
          </p:nvCxnSpPr>
          <p:spPr>
            <a:xfrm flipH="1">
              <a:off x="11254242" y="4114800"/>
              <a:ext cx="185486" cy="30980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07" name="Picture 206">
              <a:extLst>
                <a:ext uri="{FF2B5EF4-FFF2-40B4-BE49-F238E27FC236}">
                  <a16:creationId xmlns:a16="http://schemas.microsoft.com/office/drawing/2014/main" id="{36787ED6-A1F5-04B5-0028-051CC37C773A}"/>
                </a:ext>
              </a:extLst>
            </p:cNvPr>
            <p:cNvPicPr>
              <a:picLocks noChangeAspect="1"/>
            </p:cNvPicPr>
            <p:nvPr/>
          </p:nvPicPr>
          <p:blipFill rotWithShape="1">
            <a:blip r:embed="rId16" cstate="hqprint">
              <a:extLst>
                <a:ext uri="{28A0092B-C50C-407E-A947-70E740481C1C}">
                  <a14:useLocalDpi xmlns:a14="http://schemas.microsoft.com/office/drawing/2010/main"/>
                </a:ext>
              </a:extLst>
            </a:blip>
            <a:srcRect r="-2602"/>
            <a:stretch/>
          </p:blipFill>
          <p:spPr>
            <a:xfrm>
              <a:off x="9100584" y="3070508"/>
              <a:ext cx="897748" cy="666147"/>
            </a:xfrm>
            <a:prstGeom prst="rect">
              <a:avLst/>
            </a:prstGeom>
          </p:spPr>
        </p:pic>
        <mc:AlternateContent xmlns:mc="http://schemas.openxmlformats.org/markup-compatibility/2006" xmlns:a14="http://schemas.microsoft.com/office/drawing/2010/main">
          <mc:Choice Requires="a14">
            <p:sp>
              <p:nvSpPr>
                <p:cNvPr id="208" name="TextBox 207">
                  <a:extLst>
                    <a:ext uri="{FF2B5EF4-FFF2-40B4-BE49-F238E27FC236}">
                      <a16:creationId xmlns:a16="http://schemas.microsoft.com/office/drawing/2014/main" id="{C9A33EF7-4F36-EB57-D075-F771636A920F}"/>
                    </a:ext>
                  </a:extLst>
                </p:cNvPr>
                <p:cNvSpPr txBox="1"/>
                <p:nvPr/>
              </p:nvSpPr>
              <p:spPr>
                <a:xfrm>
                  <a:off x="11478221" y="3884395"/>
                  <a:ext cx="18626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𝑓</m:t>
                        </m:r>
                      </m:oMath>
                    </m:oMathPara>
                  </a14:m>
                  <a:endParaRPr lang="en-US" dirty="0"/>
                </a:p>
              </p:txBody>
            </p:sp>
          </mc:Choice>
          <mc:Fallback xmlns="">
            <p:sp>
              <p:nvSpPr>
                <p:cNvPr id="10" name="TextBox 9">
                  <a:extLst>
                    <a:ext uri="{FF2B5EF4-FFF2-40B4-BE49-F238E27FC236}">
                      <a16:creationId xmlns:a16="http://schemas.microsoft.com/office/drawing/2014/main" id="{2307388A-A193-C257-0347-06F37F80C0C5}"/>
                    </a:ext>
                  </a:extLst>
                </p:cNvPr>
                <p:cNvSpPr txBox="1">
                  <a:spLocks noRot="1" noChangeAspect="1" noMove="1" noResize="1" noEditPoints="1" noAdjustHandles="1" noChangeArrowheads="1" noChangeShapeType="1" noTextEdit="1"/>
                </p:cNvSpPr>
                <p:nvPr/>
              </p:nvSpPr>
              <p:spPr>
                <a:xfrm>
                  <a:off x="11478221" y="3884395"/>
                  <a:ext cx="186269" cy="276999"/>
                </a:xfrm>
                <a:prstGeom prst="rect">
                  <a:avLst/>
                </a:prstGeom>
                <a:blipFill>
                  <a:blip r:embed="rId14"/>
                  <a:stretch>
                    <a:fillRect l="-37500" r="-37500" b="-3478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9" name="TextBox 208">
                  <a:extLst>
                    <a:ext uri="{FF2B5EF4-FFF2-40B4-BE49-F238E27FC236}">
                      <a16:creationId xmlns:a16="http://schemas.microsoft.com/office/drawing/2014/main" id="{0615A798-11B2-1109-57FC-68902770743C}"/>
                    </a:ext>
                  </a:extLst>
                </p:cNvPr>
                <p:cNvSpPr txBox="1"/>
                <p:nvPr/>
              </p:nvSpPr>
              <p:spPr>
                <a:xfrm>
                  <a:off x="7659356" y="3884151"/>
                  <a:ext cx="31451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m:t>
                        </m:r>
                        <m:r>
                          <a:rPr lang="en-US" b="0" i="1" smtClean="0">
                            <a:latin typeface="Cambria Math" panose="02040503050406030204" pitchFamily="18" charset="0"/>
                          </a:rPr>
                          <m:t>𝑓</m:t>
                        </m:r>
                      </m:oMath>
                    </m:oMathPara>
                  </a14:m>
                  <a:endParaRPr lang="en-US" dirty="0"/>
                </a:p>
              </p:txBody>
            </p:sp>
          </mc:Choice>
          <mc:Fallback xmlns="">
            <p:sp>
              <p:nvSpPr>
                <p:cNvPr id="11" name="TextBox 10">
                  <a:extLst>
                    <a:ext uri="{FF2B5EF4-FFF2-40B4-BE49-F238E27FC236}">
                      <a16:creationId xmlns:a16="http://schemas.microsoft.com/office/drawing/2014/main" id="{65D76B54-FB53-811F-E8BF-B717BD7CA700}"/>
                    </a:ext>
                  </a:extLst>
                </p:cNvPr>
                <p:cNvSpPr txBox="1">
                  <a:spLocks noRot="1" noChangeAspect="1" noMove="1" noResize="1" noEditPoints="1" noAdjustHandles="1" noChangeArrowheads="1" noChangeShapeType="1" noTextEdit="1"/>
                </p:cNvSpPr>
                <p:nvPr/>
              </p:nvSpPr>
              <p:spPr>
                <a:xfrm>
                  <a:off x="7659356" y="3884151"/>
                  <a:ext cx="314510" cy="276999"/>
                </a:xfrm>
                <a:prstGeom prst="rect">
                  <a:avLst/>
                </a:prstGeom>
                <a:blipFill>
                  <a:blip r:embed="rId15"/>
                  <a:stretch>
                    <a:fillRect l="-23077" r="-26923" b="-34783"/>
                  </a:stretch>
                </a:blipFill>
              </p:spPr>
              <p:txBody>
                <a:bodyPr/>
                <a:lstStyle/>
                <a:p>
                  <a:r>
                    <a:rPr lang="en-US">
                      <a:noFill/>
                    </a:rPr>
                    <a:t> </a:t>
                  </a:r>
                </a:p>
              </p:txBody>
            </p:sp>
          </mc:Fallback>
        </mc:AlternateContent>
        <p:sp>
          <p:nvSpPr>
            <p:cNvPr id="210" name="TextBox 209">
              <a:extLst>
                <a:ext uri="{FF2B5EF4-FFF2-40B4-BE49-F238E27FC236}">
                  <a16:creationId xmlns:a16="http://schemas.microsoft.com/office/drawing/2014/main" id="{26602653-A1C4-1259-3145-8496F7ACEA0D}"/>
                </a:ext>
              </a:extLst>
            </p:cNvPr>
            <p:cNvSpPr txBox="1"/>
            <p:nvPr/>
          </p:nvSpPr>
          <p:spPr>
            <a:xfrm>
              <a:off x="7585461" y="1161122"/>
              <a:ext cx="1592103" cy="646331"/>
            </a:xfrm>
            <a:prstGeom prst="rect">
              <a:avLst/>
            </a:prstGeom>
            <a:noFill/>
          </p:spPr>
          <p:txBody>
            <a:bodyPr wrap="none" rtlCol="0">
              <a:spAutoFit/>
            </a:bodyPr>
            <a:lstStyle/>
            <a:p>
              <a:r>
                <a:rPr lang="en-US" dirty="0">
                  <a:solidFill>
                    <a:srgbClr val="5D81B5"/>
                  </a:solidFill>
                  <a:sym typeface="Wingdings" pitchFamily="2" charset="2"/>
                </a:rPr>
                <a:t>Al</a:t>
              </a:r>
              <a:r>
                <a:rPr lang="en-US" baseline="30000" dirty="0">
                  <a:solidFill>
                    <a:srgbClr val="5D81B5"/>
                  </a:solidFill>
                  <a:sym typeface="Wingdings" pitchFamily="2" charset="2"/>
                </a:rPr>
                <a:t>+</a:t>
              </a:r>
              <a:r>
                <a:rPr lang="en-US" dirty="0">
                  <a:solidFill>
                    <a:srgbClr val="5D81B5"/>
                  </a:solidFill>
                  <a:sym typeface="Wingdings" pitchFamily="2" charset="2"/>
                </a:rPr>
                <a:t> clock (NIST)</a:t>
              </a:r>
            </a:p>
            <a:p>
              <a:r>
                <a:rPr lang="en-US" dirty="0">
                  <a:solidFill>
                    <a:srgbClr val="5D81B5"/>
                  </a:solidFill>
                </a:rPr>
                <a:t>1070 nm</a:t>
              </a:r>
            </a:p>
          </p:txBody>
        </p:sp>
        <p:sp>
          <p:nvSpPr>
            <p:cNvPr id="211" name="TextBox 210">
              <a:extLst>
                <a:ext uri="{FF2B5EF4-FFF2-40B4-BE49-F238E27FC236}">
                  <a16:creationId xmlns:a16="http://schemas.microsoft.com/office/drawing/2014/main" id="{AAE67C74-1A71-0346-06C6-F40087DF7B92}"/>
                </a:ext>
              </a:extLst>
            </p:cNvPr>
            <p:cNvSpPr txBox="1"/>
            <p:nvPr/>
          </p:nvSpPr>
          <p:spPr>
            <a:xfrm>
              <a:off x="9021393" y="2353590"/>
              <a:ext cx="1563248" cy="646331"/>
            </a:xfrm>
            <a:prstGeom prst="rect">
              <a:avLst/>
            </a:prstGeom>
            <a:noFill/>
          </p:spPr>
          <p:txBody>
            <a:bodyPr wrap="none" rtlCol="0">
              <a:spAutoFit/>
            </a:bodyPr>
            <a:lstStyle/>
            <a:p>
              <a:r>
                <a:rPr lang="en-US" dirty="0">
                  <a:solidFill>
                    <a:srgbClr val="E19A1E"/>
                  </a:solidFill>
                  <a:sym typeface="Wingdings" pitchFamily="2" charset="2"/>
                </a:rPr>
                <a:t>Yb clock (NIST)</a:t>
              </a:r>
            </a:p>
            <a:p>
              <a:r>
                <a:rPr lang="en-US" dirty="0">
                  <a:solidFill>
                    <a:srgbClr val="E19A1E"/>
                  </a:solidFill>
                </a:rPr>
                <a:t>1157 nm</a:t>
              </a:r>
            </a:p>
          </p:txBody>
        </p:sp>
        <p:cxnSp>
          <p:nvCxnSpPr>
            <p:cNvPr id="212" name="Straight Arrow Connector 211">
              <a:extLst>
                <a:ext uri="{FF2B5EF4-FFF2-40B4-BE49-F238E27FC236}">
                  <a16:creationId xmlns:a16="http://schemas.microsoft.com/office/drawing/2014/main" id="{E98C8E0E-EEC8-4E80-CC8A-02515E4EB7CA}"/>
                </a:ext>
              </a:extLst>
            </p:cNvPr>
            <p:cNvCxnSpPr>
              <a:cxnSpLocks/>
            </p:cNvCxnSpPr>
            <p:nvPr/>
          </p:nvCxnSpPr>
          <p:spPr>
            <a:xfrm>
              <a:off x="8139438" y="2428157"/>
              <a:ext cx="498" cy="1991716"/>
            </a:xfrm>
            <a:prstGeom prst="straightConnector1">
              <a:avLst/>
            </a:prstGeom>
            <a:ln w="38100">
              <a:solidFill>
                <a:srgbClr val="5D81B5"/>
              </a:solidFill>
              <a:tailEnd type="triangle"/>
            </a:ln>
          </p:spPr>
          <p:style>
            <a:lnRef idx="1">
              <a:schemeClr val="accent1"/>
            </a:lnRef>
            <a:fillRef idx="0">
              <a:schemeClr val="accent1"/>
            </a:fillRef>
            <a:effectRef idx="0">
              <a:schemeClr val="accent1"/>
            </a:effectRef>
            <a:fontRef idx="minor">
              <a:schemeClr val="tx1"/>
            </a:fontRef>
          </p:style>
        </p:cxnSp>
        <p:cxnSp>
          <p:nvCxnSpPr>
            <p:cNvPr id="213" name="Straight Arrow Connector 212">
              <a:extLst>
                <a:ext uri="{FF2B5EF4-FFF2-40B4-BE49-F238E27FC236}">
                  <a16:creationId xmlns:a16="http://schemas.microsoft.com/office/drawing/2014/main" id="{28E35E74-632F-EE60-F779-4C6BF5D69BE7}"/>
                </a:ext>
              </a:extLst>
            </p:cNvPr>
            <p:cNvCxnSpPr>
              <a:cxnSpLocks/>
            </p:cNvCxnSpPr>
            <p:nvPr/>
          </p:nvCxnSpPr>
          <p:spPr>
            <a:xfrm flipH="1">
              <a:off x="8392803" y="3007790"/>
              <a:ext cx="6500" cy="1405683"/>
            </a:xfrm>
            <a:prstGeom prst="straightConnector1">
              <a:avLst/>
            </a:prstGeom>
            <a:ln w="38100">
              <a:solidFill>
                <a:srgbClr val="E19A1E"/>
              </a:solidFill>
              <a:tailEnd type="triangle"/>
            </a:ln>
          </p:spPr>
          <p:style>
            <a:lnRef idx="1">
              <a:schemeClr val="accent1"/>
            </a:lnRef>
            <a:fillRef idx="0">
              <a:schemeClr val="accent1"/>
            </a:fillRef>
            <a:effectRef idx="0">
              <a:schemeClr val="accent1"/>
            </a:effectRef>
            <a:fontRef idx="minor">
              <a:schemeClr val="tx1"/>
            </a:fontRef>
          </p:style>
        </p:cxnSp>
        <p:cxnSp>
          <p:nvCxnSpPr>
            <p:cNvPr id="214" name="Straight Arrow Connector 213">
              <a:extLst>
                <a:ext uri="{FF2B5EF4-FFF2-40B4-BE49-F238E27FC236}">
                  <a16:creationId xmlns:a16="http://schemas.microsoft.com/office/drawing/2014/main" id="{131C2373-E770-5C58-7899-E37EE930262C}"/>
                </a:ext>
              </a:extLst>
            </p:cNvPr>
            <p:cNvCxnSpPr>
              <a:cxnSpLocks/>
            </p:cNvCxnSpPr>
            <p:nvPr/>
          </p:nvCxnSpPr>
          <p:spPr>
            <a:xfrm>
              <a:off x="9567126" y="3628063"/>
              <a:ext cx="0" cy="779741"/>
            </a:xfrm>
            <a:prstGeom prst="straightConnector1">
              <a:avLst/>
            </a:prstGeom>
            <a:ln w="381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5" name="TextBox 214">
              <a:extLst>
                <a:ext uri="{FF2B5EF4-FFF2-40B4-BE49-F238E27FC236}">
                  <a16:creationId xmlns:a16="http://schemas.microsoft.com/office/drawing/2014/main" id="{DB1F6097-F6A8-326B-4CE0-D25BD4A40562}"/>
                </a:ext>
              </a:extLst>
            </p:cNvPr>
            <p:cNvSpPr txBox="1"/>
            <p:nvPr/>
          </p:nvSpPr>
          <p:spPr>
            <a:xfrm>
              <a:off x="9892741" y="3055858"/>
              <a:ext cx="1454244" cy="646331"/>
            </a:xfrm>
            <a:prstGeom prst="rect">
              <a:avLst/>
            </a:prstGeom>
            <a:noFill/>
          </p:spPr>
          <p:txBody>
            <a:bodyPr wrap="none" rtlCol="0">
              <a:spAutoFit/>
            </a:bodyPr>
            <a:lstStyle/>
            <a:p>
              <a:r>
                <a:rPr lang="en-US" dirty="0">
                  <a:solidFill>
                    <a:schemeClr val="accent6">
                      <a:lumMod val="75000"/>
                    </a:schemeClr>
                  </a:solidFill>
                  <a:sym typeface="Wingdings" pitchFamily="2" charset="2"/>
                </a:rPr>
                <a:t>Sr clock (JILA)</a:t>
              </a:r>
            </a:p>
            <a:p>
              <a:r>
                <a:rPr lang="en-US" dirty="0">
                  <a:solidFill>
                    <a:schemeClr val="accent6">
                      <a:lumMod val="75000"/>
                    </a:schemeClr>
                  </a:solidFill>
                </a:rPr>
                <a:t>1542 nm</a:t>
              </a:r>
            </a:p>
          </p:txBody>
        </p:sp>
        <p:sp>
          <p:nvSpPr>
            <p:cNvPr id="216" name="Freeform 215">
              <a:extLst>
                <a:ext uri="{FF2B5EF4-FFF2-40B4-BE49-F238E27FC236}">
                  <a16:creationId xmlns:a16="http://schemas.microsoft.com/office/drawing/2014/main" id="{43C5C3E1-DAA9-630C-3EDB-F76CD54893BB}"/>
                </a:ext>
              </a:extLst>
            </p:cNvPr>
            <p:cNvSpPr/>
            <p:nvPr/>
          </p:nvSpPr>
          <p:spPr>
            <a:xfrm>
              <a:off x="9457151" y="4470400"/>
              <a:ext cx="321849" cy="1859419"/>
            </a:xfrm>
            <a:custGeom>
              <a:avLst/>
              <a:gdLst>
                <a:gd name="connsiteX0" fmla="*/ 0 w 321849"/>
                <a:gd name="connsiteY0" fmla="*/ 1859419 h 1859419"/>
                <a:gd name="connsiteX1" fmla="*/ 154487 w 321849"/>
                <a:gd name="connsiteY1" fmla="*/ 105775 h 1859419"/>
                <a:gd name="connsiteX2" fmla="*/ 182149 w 321849"/>
                <a:gd name="connsiteY2" fmla="*/ 0 h 1859419"/>
                <a:gd name="connsiteX3" fmla="*/ 204374 w 321849"/>
                <a:gd name="connsiteY3" fmla="*/ 101600 h 1859419"/>
                <a:gd name="connsiteX4" fmla="*/ 321849 w 321849"/>
                <a:gd name="connsiteY4" fmla="*/ 1854200 h 1859419"/>
                <a:gd name="connsiteX5" fmla="*/ 0 w 321849"/>
                <a:gd name="connsiteY5" fmla="*/ 1859419 h 1859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849" h="1859419">
                  <a:moveTo>
                    <a:pt x="0" y="1859419"/>
                  </a:moveTo>
                  <a:lnTo>
                    <a:pt x="154487" y="105775"/>
                  </a:lnTo>
                  <a:lnTo>
                    <a:pt x="182149" y="0"/>
                  </a:lnTo>
                  <a:lnTo>
                    <a:pt x="204374" y="101600"/>
                  </a:lnTo>
                  <a:lnTo>
                    <a:pt x="321849" y="1854200"/>
                  </a:lnTo>
                  <a:lnTo>
                    <a:pt x="0" y="1859419"/>
                  </a:lnTo>
                  <a:close/>
                </a:path>
              </a:pathLst>
            </a:custGeom>
            <a:solidFill>
              <a:srgbClr val="EC623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7" name="Picture 216">
              <a:extLst>
                <a:ext uri="{FF2B5EF4-FFF2-40B4-BE49-F238E27FC236}">
                  <a16:creationId xmlns:a16="http://schemas.microsoft.com/office/drawing/2014/main" id="{44033042-A7D6-4DF0-13A3-F6674AAA7806}"/>
                </a:ext>
              </a:extLst>
            </p:cNvPr>
            <p:cNvPicPr>
              <a:picLocks noChangeAspect="1"/>
            </p:cNvPicPr>
            <p:nvPr/>
          </p:nvPicPr>
          <p:blipFill rotWithShape="1">
            <a:blip r:embed="rId17"/>
            <a:srcRect/>
            <a:stretch/>
          </p:blipFill>
          <p:spPr>
            <a:xfrm rot="21091790">
              <a:off x="8322809" y="2419233"/>
              <a:ext cx="748681" cy="546334"/>
            </a:xfrm>
            <a:prstGeom prst="rect">
              <a:avLst/>
            </a:prstGeom>
          </p:spPr>
        </p:pic>
        <p:pic>
          <p:nvPicPr>
            <p:cNvPr id="218" name="Picture 217">
              <a:extLst>
                <a:ext uri="{FF2B5EF4-FFF2-40B4-BE49-F238E27FC236}">
                  <a16:creationId xmlns:a16="http://schemas.microsoft.com/office/drawing/2014/main" id="{59488058-B84B-E4E5-D4BF-1E8472E06E2D}"/>
                </a:ext>
              </a:extLst>
            </p:cNvPr>
            <p:cNvPicPr>
              <a:picLocks noChangeAspect="1"/>
            </p:cNvPicPr>
            <p:nvPr/>
          </p:nvPicPr>
          <p:blipFill rotWithShape="1">
            <a:blip r:embed="rId18"/>
            <a:srcRect/>
            <a:stretch/>
          </p:blipFill>
          <p:spPr>
            <a:xfrm>
              <a:off x="7802494" y="1818060"/>
              <a:ext cx="728160" cy="558589"/>
            </a:xfrm>
            <a:prstGeom prst="rect">
              <a:avLst/>
            </a:prstGeom>
          </p:spPr>
        </p:pic>
        <p:cxnSp>
          <p:nvCxnSpPr>
            <p:cNvPr id="219" name="Straight Arrow Connector 218">
              <a:extLst>
                <a:ext uri="{FF2B5EF4-FFF2-40B4-BE49-F238E27FC236}">
                  <a16:creationId xmlns:a16="http://schemas.microsoft.com/office/drawing/2014/main" id="{7971AC32-51F8-51E4-53DD-ECED1D54AC7E}"/>
                </a:ext>
              </a:extLst>
            </p:cNvPr>
            <p:cNvCxnSpPr>
              <a:cxnSpLocks/>
            </p:cNvCxnSpPr>
            <p:nvPr/>
          </p:nvCxnSpPr>
          <p:spPr>
            <a:xfrm>
              <a:off x="9577636" y="4428824"/>
              <a:ext cx="4536" cy="1906006"/>
            </a:xfrm>
            <a:prstGeom prst="straightConnector1">
              <a:avLst/>
            </a:prstGeom>
            <a:ln w="28575">
              <a:solidFill>
                <a:schemeClr val="accent6">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22" name="TextBox 221">
            <a:extLst>
              <a:ext uri="{FF2B5EF4-FFF2-40B4-BE49-F238E27FC236}">
                <a16:creationId xmlns:a16="http://schemas.microsoft.com/office/drawing/2014/main" id="{1BB5EB7F-5B4E-70F4-6626-6FB8A1A8955E}"/>
              </a:ext>
            </a:extLst>
          </p:cNvPr>
          <p:cNvSpPr txBox="1"/>
          <p:nvPr/>
        </p:nvSpPr>
        <p:spPr>
          <a:xfrm>
            <a:off x="3520014" y="768641"/>
            <a:ext cx="5516498" cy="523220"/>
          </a:xfrm>
          <a:prstGeom prst="rect">
            <a:avLst/>
          </a:prstGeom>
          <a:noFill/>
        </p:spPr>
        <p:txBody>
          <a:bodyPr wrap="square">
            <a:spAutoFit/>
          </a:bodyPr>
          <a:lstStyle/>
          <a:p>
            <a:r>
              <a:rPr lang="en-US" sz="1400" i="1" dirty="0"/>
              <a:t>N. V. Nardelli et al., </a:t>
            </a:r>
            <a:r>
              <a:rPr lang="en-US" sz="1400" b="1" i="1" dirty="0"/>
              <a:t>Optical and microwave metrology at the 10</a:t>
            </a:r>
            <a:r>
              <a:rPr lang="en-US" sz="1400" b="1" i="1" baseline="30000" dirty="0"/>
              <a:t>−18 </a:t>
            </a:r>
            <a:r>
              <a:rPr lang="en-US" sz="1400" b="1" i="1" dirty="0"/>
              <a:t>level with an Er/</a:t>
            </a:r>
            <a:r>
              <a:rPr lang="en-US" sz="1400" b="1" i="1" dirty="0" err="1"/>
              <a:t>Yb:glass</a:t>
            </a:r>
            <a:r>
              <a:rPr lang="en-US" sz="1400" b="1" i="1" dirty="0"/>
              <a:t> frequency comb</a:t>
            </a:r>
            <a:r>
              <a:rPr lang="en-US" sz="1400" i="1" dirty="0"/>
              <a:t>, Laser &amp; Photonics Reviews (2023).</a:t>
            </a:r>
          </a:p>
        </p:txBody>
      </p:sp>
    </p:spTree>
    <p:extLst>
      <p:ext uri="{BB962C8B-B14F-4D97-AF65-F5344CB8AC3E}">
        <p14:creationId xmlns:p14="http://schemas.microsoft.com/office/powerpoint/2010/main" val="7008638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7" name="TextBox 2066"/>
          <p:cNvSpPr txBox="1"/>
          <p:nvPr/>
        </p:nvSpPr>
        <p:spPr>
          <a:xfrm>
            <a:off x="-1" y="6042602"/>
            <a:ext cx="9144000" cy="830997"/>
          </a:xfrm>
          <a:prstGeom prst="rect">
            <a:avLst/>
          </a:prstGeom>
          <a:solidFill>
            <a:schemeClr val="tx1">
              <a:lumMod val="50000"/>
              <a:lumOff val="50000"/>
            </a:schemeClr>
          </a:solidFill>
        </p:spPr>
        <p:txBody>
          <a:bodyPr wrap="square" rtlCol="0">
            <a:spAutoFit/>
          </a:bodyPr>
          <a:lstStyle/>
          <a:p>
            <a:pPr algn="ctr"/>
            <a:r>
              <a:rPr lang="en-US" sz="2400" dirty="0">
                <a:solidFill>
                  <a:schemeClr val="bg1"/>
                </a:solidFill>
              </a:rPr>
              <a:t>Comparisons at 10</a:t>
            </a:r>
            <a:r>
              <a:rPr lang="en-US" sz="2400" baseline="30000" dirty="0">
                <a:solidFill>
                  <a:schemeClr val="bg1"/>
                </a:solidFill>
              </a:rPr>
              <a:t>-19</a:t>
            </a:r>
            <a:r>
              <a:rPr lang="en-US" sz="2400" dirty="0">
                <a:solidFill>
                  <a:schemeClr val="bg1"/>
                </a:solidFill>
              </a:rPr>
              <a:t> will require knowledge of a relative </a:t>
            </a:r>
          </a:p>
          <a:p>
            <a:pPr algn="ctr"/>
            <a:r>
              <a:rPr lang="en-US" sz="2400" dirty="0">
                <a:solidFill>
                  <a:schemeClr val="bg1"/>
                </a:solidFill>
              </a:rPr>
              <a:t>height difference at the mm-level!</a:t>
            </a:r>
            <a:endParaRPr lang="en-US" sz="2400" baseline="30000" dirty="0">
              <a:solidFill>
                <a:schemeClr val="bg1"/>
              </a:solidFill>
            </a:endParaRPr>
          </a:p>
        </p:txBody>
      </p:sp>
      <p:sp>
        <p:nvSpPr>
          <p:cNvPr id="7" name="Title 1"/>
          <p:cNvSpPr txBox="1">
            <a:spLocks/>
          </p:cNvSpPr>
          <p:nvPr/>
        </p:nvSpPr>
        <p:spPr>
          <a:xfrm>
            <a:off x="-1" y="0"/>
            <a:ext cx="9166479" cy="755071"/>
          </a:xfrm>
          <a:prstGeom prst="rect">
            <a:avLst/>
          </a:prstGeom>
          <a:solidFill>
            <a:srgbClr val="000000"/>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solidFill>
                  <a:schemeClr val="bg1"/>
                </a:solidFill>
              </a:rPr>
              <a:t>Comparison against previous results</a:t>
            </a:r>
            <a:endParaRPr lang="en-US" sz="3600" baseline="30000" dirty="0">
              <a:solidFill>
                <a:schemeClr val="bg1"/>
              </a:solidFill>
            </a:endParaRPr>
          </a:p>
        </p:txBody>
      </p:sp>
      <p:sp>
        <p:nvSpPr>
          <p:cNvPr id="162" name="TextBox 161"/>
          <p:cNvSpPr txBox="1"/>
          <p:nvPr/>
        </p:nvSpPr>
        <p:spPr>
          <a:xfrm>
            <a:off x="6731576" y="993654"/>
            <a:ext cx="2255939" cy="369332"/>
          </a:xfrm>
          <a:prstGeom prst="rect">
            <a:avLst/>
          </a:prstGeom>
          <a:noFill/>
        </p:spPr>
        <p:txBody>
          <a:bodyPr wrap="none" rtlCol="0">
            <a:spAutoFit/>
          </a:bodyPr>
          <a:lstStyle/>
          <a:p>
            <a:r>
              <a:rPr lang="en-US" b="1" u="sng" dirty="0"/>
              <a:t>Relativistic Sensitivity</a:t>
            </a:r>
          </a:p>
        </p:txBody>
      </p:sp>
      <p:grpSp>
        <p:nvGrpSpPr>
          <p:cNvPr id="163" name="Group 162"/>
          <p:cNvGrpSpPr/>
          <p:nvPr/>
        </p:nvGrpSpPr>
        <p:grpSpPr>
          <a:xfrm>
            <a:off x="7231556" y="1378240"/>
            <a:ext cx="1479274" cy="3970561"/>
            <a:chOff x="6345156" y="2011495"/>
            <a:chExt cx="1479274" cy="3970561"/>
          </a:xfrm>
        </p:grpSpPr>
        <p:cxnSp>
          <p:nvCxnSpPr>
            <p:cNvPr id="187" name="Straight Arrow Connector 186">
              <a:extLst>
                <a:ext uri="{FF2B5EF4-FFF2-40B4-BE49-F238E27FC236}">
                  <a16:creationId xmlns:a16="http://schemas.microsoft.com/office/drawing/2014/main" id="{24502FFE-0B03-C94F-AA31-C641856C004A}"/>
                </a:ext>
              </a:extLst>
            </p:cNvPr>
            <p:cNvCxnSpPr>
              <a:cxnSpLocks/>
            </p:cNvCxnSpPr>
            <p:nvPr/>
          </p:nvCxnSpPr>
          <p:spPr>
            <a:xfrm>
              <a:off x="6993141" y="3093595"/>
              <a:ext cx="0" cy="2761812"/>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8" name="TextBox 187">
              <a:extLst>
                <a:ext uri="{FF2B5EF4-FFF2-40B4-BE49-F238E27FC236}">
                  <a16:creationId xmlns:a16="http://schemas.microsoft.com/office/drawing/2014/main" id="{D5E2BBE2-4F8E-D54A-9A24-68ADA604C29B}"/>
                </a:ext>
              </a:extLst>
            </p:cNvPr>
            <p:cNvSpPr txBox="1"/>
            <p:nvPr/>
          </p:nvSpPr>
          <p:spPr>
            <a:xfrm>
              <a:off x="7007167" y="5643502"/>
              <a:ext cx="662361" cy="338554"/>
            </a:xfrm>
            <a:prstGeom prst="rect">
              <a:avLst/>
            </a:prstGeom>
            <a:noFill/>
          </p:spPr>
          <p:txBody>
            <a:bodyPr wrap="none" rtlCol="0">
              <a:spAutoFit/>
            </a:bodyPr>
            <a:lstStyle/>
            <a:p>
              <a:r>
                <a:rPr lang="en-US" sz="1600" dirty="0">
                  <a:solidFill>
                    <a:schemeClr val="accent1">
                      <a:lumMod val="75000"/>
                    </a:schemeClr>
                  </a:solidFill>
                </a:rPr>
                <a:t>1 mm</a:t>
              </a:r>
            </a:p>
          </p:txBody>
        </p:sp>
        <p:sp>
          <p:nvSpPr>
            <p:cNvPr id="189" name="TextBox 188">
              <a:extLst>
                <a:ext uri="{FF2B5EF4-FFF2-40B4-BE49-F238E27FC236}">
                  <a16:creationId xmlns:a16="http://schemas.microsoft.com/office/drawing/2014/main" id="{A21E7D62-8C83-6D46-A575-95CEE713FB6E}"/>
                </a:ext>
              </a:extLst>
            </p:cNvPr>
            <p:cNvSpPr txBox="1"/>
            <p:nvPr/>
          </p:nvSpPr>
          <p:spPr>
            <a:xfrm>
              <a:off x="7017079" y="4752803"/>
              <a:ext cx="538930" cy="338554"/>
            </a:xfrm>
            <a:prstGeom prst="rect">
              <a:avLst/>
            </a:prstGeom>
            <a:noFill/>
          </p:spPr>
          <p:txBody>
            <a:bodyPr wrap="none" rtlCol="0">
              <a:spAutoFit/>
            </a:bodyPr>
            <a:lstStyle/>
            <a:p>
              <a:r>
                <a:rPr lang="en-US" sz="1600" dirty="0">
                  <a:solidFill>
                    <a:schemeClr val="accent1">
                      <a:lumMod val="75000"/>
                    </a:schemeClr>
                  </a:solidFill>
                </a:rPr>
                <a:t>1cm</a:t>
              </a:r>
            </a:p>
          </p:txBody>
        </p:sp>
        <p:sp>
          <p:nvSpPr>
            <p:cNvPr id="190" name="TextBox 189">
              <a:extLst>
                <a:ext uri="{FF2B5EF4-FFF2-40B4-BE49-F238E27FC236}">
                  <a16:creationId xmlns:a16="http://schemas.microsoft.com/office/drawing/2014/main" id="{6848C7DD-0583-954F-875E-BE5685B55480}"/>
                </a:ext>
              </a:extLst>
            </p:cNvPr>
            <p:cNvSpPr txBox="1"/>
            <p:nvPr/>
          </p:nvSpPr>
          <p:spPr>
            <a:xfrm>
              <a:off x="6980039" y="3887968"/>
              <a:ext cx="689612" cy="338554"/>
            </a:xfrm>
            <a:prstGeom prst="rect">
              <a:avLst/>
            </a:prstGeom>
            <a:noFill/>
          </p:spPr>
          <p:txBody>
            <a:bodyPr wrap="none" rtlCol="0">
              <a:spAutoFit/>
            </a:bodyPr>
            <a:lstStyle/>
            <a:p>
              <a:r>
                <a:rPr lang="en-US" sz="1600" dirty="0">
                  <a:solidFill>
                    <a:schemeClr val="accent1">
                      <a:lumMod val="75000"/>
                    </a:schemeClr>
                  </a:solidFill>
                </a:rPr>
                <a:t>10 cm</a:t>
              </a:r>
            </a:p>
          </p:txBody>
        </p:sp>
        <p:sp>
          <p:nvSpPr>
            <p:cNvPr id="191" name="TextBox 190">
              <a:extLst>
                <a:ext uri="{FF2B5EF4-FFF2-40B4-BE49-F238E27FC236}">
                  <a16:creationId xmlns:a16="http://schemas.microsoft.com/office/drawing/2014/main" id="{4F96C549-0B80-D04D-8F2F-27919F44C828}"/>
                </a:ext>
              </a:extLst>
            </p:cNvPr>
            <p:cNvSpPr txBox="1"/>
            <p:nvPr/>
          </p:nvSpPr>
          <p:spPr>
            <a:xfrm>
              <a:off x="6345156" y="2011495"/>
              <a:ext cx="1479274" cy="584775"/>
            </a:xfrm>
            <a:prstGeom prst="rect">
              <a:avLst/>
            </a:prstGeom>
            <a:solidFill>
              <a:schemeClr val="bg1"/>
            </a:solidFill>
          </p:spPr>
          <p:txBody>
            <a:bodyPr wrap="square" rtlCol="0">
              <a:spAutoFit/>
            </a:bodyPr>
            <a:lstStyle/>
            <a:p>
              <a:pPr algn="ctr"/>
              <a:r>
                <a:rPr lang="en-US" sz="1600" dirty="0">
                  <a:solidFill>
                    <a:schemeClr val="accent1">
                      <a:lumMod val="75000"/>
                    </a:schemeClr>
                  </a:solidFill>
                </a:rPr>
                <a:t>Gravitational redshift</a:t>
              </a:r>
            </a:p>
          </p:txBody>
        </p:sp>
        <p:sp>
          <p:nvSpPr>
            <p:cNvPr id="192" name="Rectangle 191"/>
            <p:cNvSpPr/>
            <p:nvPr/>
          </p:nvSpPr>
          <p:spPr>
            <a:xfrm>
              <a:off x="6608778" y="2499186"/>
              <a:ext cx="955711" cy="584775"/>
            </a:xfrm>
            <a:prstGeom prst="rect">
              <a:avLst/>
            </a:prstGeom>
          </p:spPr>
          <p:txBody>
            <a:bodyPr wrap="none">
              <a:spAutoFit/>
            </a:bodyPr>
            <a:lstStyle/>
            <a:p>
              <a:pPr algn="ctr"/>
              <a:r>
                <a:rPr lang="en-US" sz="1600" dirty="0">
                  <a:solidFill>
                    <a:schemeClr val="accent1">
                      <a:lumMod val="75000"/>
                    </a:schemeClr>
                  </a:solidFill>
                </a:rPr>
                <a:t>m</a:t>
              </a:r>
              <a:r>
                <a:rPr lang="en-US" sz="1600" baseline="30000" dirty="0">
                  <a:solidFill>
                    <a:schemeClr val="accent1">
                      <a:lumMod val="75000"/>
                    </a:schemeClr>
                  </a:solidFill>
                </a:rPr>
                <a:t>2</a:t>
              </a:r>
              <a:r>
                <a:rPr lang="en-US" sz="1600" dirty="0">
                  <a:solidFill>
                    <a:schemeClr val="accent1">
                      <a:lumMod val="75000"/>
                    </a:schemeClr>
                  </a:solidFill>
                </a:rPr>
                <a:t>/s</a:t>
              </a:r>
              <a:r>
                <a:rPr lang="en-US" sz="1600" baseline="30000" dirty="0">
                  <a:solidFill>
                    <a:schemeClr val="accent1">
                      <a:lumMod val="75000"/>
                    </a:schemeClr>
                  </a:solidFill>
                </a:rPr>
                <a:t>2 </a:t>
              </a:r>
            </a:p>
            <a:p>
              <a:pPr algn="ctr"/>
              <a:r>
                <a:rPr lang="en-US" sz="1600" dirty="0">
                  <a:solidFill>
                    <a:schemeClr val="accent1">
                      <a:lumMod val="75000"/>
                    </a:schemeClr>
                  </a:solidFill>
                </a:rPr>
                <a:t>(altitude)</a:t>
              </a:r>
            </a:p>
          </p:txBody>
        </p:sp>
      </p:grpSp>
      <p:sp>
        <p:nvSpPr>
          <p:cNvPr id="270" name="Rectangle 269"/>
          <p:cNvSpPr/>
          <p:nvPr/>
        </p:nvSpPr>
        <p:spPr>
          <a:xfrm>
            <a:off x="1017259" y="1614508"/>
            <a:ext cx="5780388" cy="3536378"/>
          </a:xfrm>
          <a:prstGeom prst="rect">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1" name="TextBox 270"/>
          <p:cNvSpPr txBox="1"/>
          <p:nvPr/>
        </p:nvSpPr>
        <p:spPr>
          <a:xfrm>
            <a:off x="713481" y="5191895"/>
            <a:ext cx="607556" cy="350998"/>
          </a:xfrm>
          <a:prstGeom prst="rect">
            <a:avLst/>
          </a:prstGeom>
          <a:noFill/>
        </p:spPr>
        <p:txBody>
          <a:bodyPr wrap="none" rtlCol="0">
            <a:spAutoFit/>
          </a:bodyPr>
          <a:lstStyle/>
          <a:p>
            <a:r>
              <a:rPr lang="en-US" dirty="0"/>
              <a:t>2005</a:t>
            </a:r>
          </a:p>
        </p:txBody>
      </p:sp>
      <p:sp>
        <p:nvSpPr>
          <p:cNvPr id="272" name="TextBox 271"/>
          <p:cNvSpPr txBox="1"/>
          <p:nvPr/>
        </p:nvSpPr>
        <p:spPr>
          <a:xfrm>
            <a:off x="6493869" y="5191895"/>
            <a:ext cx="607556" cy="350998"/>
          </a:xfrm>
          <a:prstGeom prst="rect">
            <a:avLst/>
          </a:prstGeom>
          <a:noFill/>
        </p:spPr>
        <p:txBody>
          <a:bodyPr wrap="none" rtlCol="0">
            <a:spAutoFit/>
          </a:bodyPr>
          <a:lstStyle/>
          <a:p>
            <a:r>
              <a:rPr lang="en-US"/>
              <a:t>2020</a:t>
            </a:r>
          </a:p>
        </p:txBody>
      </p:sp>
      <p:cxnSp>
        <p:nvCxnSpPr>
          <p:cNvPr id="273" name="Straight Connector 272"/>
          <p:cNvCxnSpPr/>
          <p:nvPr/>
        </p:nvCxnSpPr>
        <p:spPr>
          <a:xfrm flipH="1" flipV="1">
            <a:off x="2944054" y="1614508"/>
            <a:ext cx="0" cy="353637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p:nvCxnSpPr>
        <p:spPr>
          <a:xfrm flipH="1" flipV="1">
            <a:off x="4870850" y="1614508"/>
            <a:ext cx="0" cy="353637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p:nvCxnSpPr>
        <p:spPr>
          <a:xfrm flipH="1" flipV="1">
            <a:off x="6797646" y="1614508"/>
            <a:ext cx="0" cy="353637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p:nvCxnSpPr>
        <p:spPr>
          <a:xfrm flipH="1" flipV="1">
            <a:off x="1017258" y="1614508"/>
            <a:ext cx="0" cy="353637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p:nvCxnSpPr>
        <p:spPr>
          <a:xfrm>
            <a:off x="1017258" y="2495207"/>
            <a:ext cx="5780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a:off x="1006798" y="1609981"/>
            <a:ext cx="5780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9" name="Straight Connector 278"/>
          <p:cNvCxnSpPr/>
          <p:nvPr/>
        </p:nvCxnSpPr>
        <p:spPr>
          <a:xfrm>
            <a:off x="1017258" y="5150886"/>
            <a:ext cx="5780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0" name="TextBox 279"/>
          <p:cNvSpPr txBox="1"/>
          <p:nvPr/>
        </p:nvSpPr>
        <p:spPr>
          <a:xfrm>
            <a:off x="2640276" y="5191895"/>
            <a:ext cx="607556" cy="350998"/>
          </a:xfrm>
          <a:prstGeom prst="rect">
            <a:avLst/>
          </a:prstGeom>
          <a:noFill/>
        </p:spPr>
        <p:txBody>
          <a:bodyPr wrap="none" rtlCol="0">
            <a:spAutoFit/>
          </a:bodyPr>
          <a:lstStyle/>
          <a:p>
            <a:r>
              <a:rPr lang="en-US"/>
              <a:t>2010</a:t>
            </a:r>
            <a:endParaRPr lang="en-US" dirty="0"/>
          </a:p>
        </p:txBody>
      </p:sp>
      <p:sp>
        <p:nvSpPr>
          <p:cNvPr id="281" name="TextBox 280"/>
          <p:cNvSpPr txBox="1"/>
          <p:nvPr/>
        </p:nvSpPr>
        <p:spPr>
          <a:xfrm>
            <a:off x="4567072" y="5191895"/>
            <a:ext cx="607556" cy="350998"/>
          </a:xfrm>
          <a:prstGeom prst="rect">
            <a:avLst/>
          </a:prstGeom>
          <a:noFill/>
        </p:spPr>
        <p:txBody>
          <a:bodyPr wrap="none" rtlCol="0">
            <a:spAutoFit/>
          </a:bodyPr>
          <a:lstStyle/>
          <a:p>
            <a:r>
              <a:rPr lang="en-US" dirty="0"/>
              <a:t>2015</a:t>
            </a:r>
          </a:p>
        </p:txBody>
      </p:sp>
      <p:sp>
        <p:nvSpPr>
          <p:cNvPr id="282" name="TextBox 281"/>
          <p:cNvSpPr txBox="1"/>
          <p:nvPr/>
        </p:nvSpPr>
        <p:spPr>
          <a:xfrm>
            <a:off x="396081" y="4027605"/>
            <a:ext cx="623969" cy="380248"/>
          </a:xfrm>
          <a:prstGeom prst="rect">
            <a:avLst/>
          </a:prstGeom>
          <a:solidFill>
            <a:schemeClr val="bg1"/>
          </a:solidFill>
        </p:spPr>
        <p:txBody>
          <a:bodyPr wrap="none" rtlCol="0">
            <a:spAutoFit/>
          </a:bodyPr>
          <a:lstStyle/>
          <a:p>
            <a:r>
              <a:rPr lang="en-US" sz="2000" dirty="0"/>
              <a:t>10</a:t>
            </a:r>
            <a:r>
              <a:rPr lang="en-US" sz="2000" baseline="30000" dirty="0"/>
              <a:t>-18</a:t>
            </a:r>
          </a:p>
        </p:txBody>
      </p:sp>
      <p:sp>
        <p:nvSpPr>
          <p:cNvPr id="283" name="TextBox 282"/>
          <p:cNvSpPr txBox="1"/>
          <p:nvPr/>
        </p:nvSpPr>
        <p:spPr>
          <a:xfrm>
            <a:off x="396081" y="3175003"/>
            <a:ext cx="623969" cy="380248"/>
          </a:xfrm>
          <a:prstGeom prst="rect">
            <a:avLst/>
          </a:prstGeom>
          <a:solidFill>
            <a:schemeClr val="bg1"/>
          </a:solidFill>
        </p:spPr>
        <p:txBody>
          <a:bodyPr wrap="none" rtlCol="0">
            <a:spAutoFit/>
          </a:bodyPr>
          <a:lstStyle/>
          <a:p>
            <a:r>
              <a:rPr lang="en-US" sz="2000" dirty="0"/>
              <a:t>10</a:t>
            </a:r>
            <a:r>
              <a:rPr lang="en-US" sz="2000" baseline="30000" dirty="0"/>
              <a:t>-17</a:t>
            </a:r>
          </a:p>
        </p:txBody>
      </p:sp>
      <p:sp>
        <p:nvSpPr>
          <p:cNvPr id="284" name="TextBox 283"/>
          <p:cNvSpPr txBox="1"/>
          <p:nvPr/>
        </p:nvSpPr>
        <p:spPr>
          <a:xfrm>
            <a:off x="396081" y="2322402"/>
            <a:ext cx="623969" cy="380248"/>
          </a:xfrm>
          <a:prstGeom prst="rect">
            <a:avLst/>
          </a:prstGeom>
          <a:solidFill>
            <a:schemeClr val="bg1"/>
          </a:solidFill>
        </p:spPr>
        <p:txBody>
          <a:bodyPr wrap="none" rtlCol="0">
            <a:spAutoFit/>
          </a:bodyPr>
          <a:lstStyle/>
          <a:p>
            <a:r>
              <a:rPr lang="en-US" sz="2000" dirty="0"/>
              <a:t>10</a:t>
            </a:r>
            <a:r>
              <a:rPr lang="en-US" sz="2000" baseline="30000" dirty="0"/>
              <a:t>-16</a:t>
            </a:r>
          </a:p>
        </p:txBody>
      </p:sp>
      <p:sp>
        <p:nvSpPr>
          <p:cNvPr id="285" name="TextBox 284"/>
          <p:cNvSpPr txBox="1"/>
          <p:nvPr/>
        </p:nvSpPr>
        <p:spPr>
          <a:xfrm>
            <a:off x="396081" y="1469800"/>
            <a:ext cx="623969" cy="380248"/>
          </a:xfrm>
          <a:prstGeom prst="rect">
            <a:avLst/>
          </a:prstGeom>
          <a:solidFill>
            <a:schemeClr val="bg1"/>
          </a:solidFill>
        </p:spPr>
        <p:txBody>
          <a:bodyPr wrap="none" rtlCol="0">
            <a:spAutoFit/>
          </a:bodyPr>
          <a:lstStyle/>
          <a:p>
            <a:r>
              <a:rPr lang="en-US" sz="2000" dirty="0"/>
              <a:t>10</a:t>
            </a:r>
            <a:r>
              <a:rPr lang="en-US" sz="2000" baseline="30000" dirty="0"/>
              <a:t>-15</a:t>
            </a:r>
          </a:p>
        </p:txBody>
      </p:sp>
      <p:sp>
        <p:nvSpPr>
          <p:cNvPr id="286" name="TextBox 285"/>
          <p:cNvSpPr txBox="1"/>
          <p:nvPr/>
        </p:nvSpPr>
        <p:spPr>
          <a:xfrm>
            <a:off x="396081" y="4880207"/>
            <a:ext cx="623969" cy="380248"/>
          </a:xfrm>
          <a:prstGeom prst="rect">
            <a:avLst/>
          </a:prstGeom>
          <a:solidFill>
            <a:schemeClr val="bg1"/>
          </a:solidFill>
        </p:spPr>
        <p:txBody>
          <a:bodyPr wrap="none" rtlCol="0">
            <a:spAutoFit/>
          </a:bodyPr>
          <a:lstStyle/>
          <a:p>
            <a:r>
              <a:rPr lang="en-US" sz="2000" dirty="0"/>
              <a:t>10</a:t>
            </a:r>
            <a:r>
              <a:rPr lang="en-US" sz="2000" baseline="30000" dirty="0"/>
              <a:t>-19</a:t>
            </a:r>
          </a:p>
        </p:txBody>
      </p:sp>
      <p:grpSp>
        <p:nvGrpSpPr>
          <p:cNvPr id="287" name="Group 286"/>
          <p:cNvGrpSpPr/>
          <p:nvPr/>
        </p:nvGrpSpPr>
        <p:grpSpPr>
          <a:xfrm>
            <a:off x="1005438" y="3380434"/>
            <a:ext cx="5780388" cy="885226"/>
            <a:chOff x="1465387" y="3396454"/>
            <a:chExt cx="6210300" cy="931466"/>
          </a:xfrm>
        </p:grpSpPr>
        <p:cxnSp>
          <p:nvCxnSpPr>
            <p:cNvPr id="320" name="Straight Connector 319"/>
            <p:cNvCxnSpPr/>
            <p:nvPr/>
          </p:nvCxnSpPr>
          <p:spPr>
            <a:xfrm>
              <a:off x="1465387" y="4327920"/>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p:cNvCxnSpPr/>
            <p:nvPr/>
          </p:nvCxnSpPr>
          <p:spPr>
            <a:xfrm>
              <a:off x="1465387" y="3396454"/>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p:cNvCxnSpPr/>
            <p:nvPr/>
          </p:nvCxnSpPr>
          <p:spPr>
            <a:xfrm>
              <a:off x="1465387" y="34333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p:nvPr/>
          </p:nvCxnSpPr>
          <p:spPr>
            <a:xfrm>
              <a:off x="1465387" y="35730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p:nvCxnSpPr>
          <p:spPr>
            <a:xfrm>
              <a:off x="1465387" y="34714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p:cNvCxnSpPr/>
            <p:nvPr/>
          </p:nvCxnSpPr>
          <p:spPr>
            <a:xfrm>
              <a:off x="1465387" y="37254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p:nvCxnSpPr>
          <p:spPr>
            <a:xfrm>
              <a:off x="1465387" y="35222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p:cNvCxnSpPr/>
            <p:nvPr/>
          </p:nvCxnSpPr>
          <p:spPr>
            <a:xfrm>
              <a:off x="1465387" y="40048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8" name="Straight Connector 327"/>
            <p:cNvCxnSpPr/>
            <p:nvPr/>
          </p:nvCxnSpPr>
          <p:spPr>
            <a:xfrm>
              <a:off x="1465387" y="36492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p:cNvCxnSpPr/>
            <p:nvPr/>
          </p:nvCxnSpPr>
          <p:spPr>
            <a:xfrm>
              <a:off x="1465387" y="38397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288" name="Straight Connector 287"/>
          <p:cNvCxnSpPr/>
          <p:nvPr/>
        </p:nvCxnSpPr>
        <p:spPr>
          <a:xfrm>
            <a:off x="1019623" y="2529609"/>
            <a:ext cx="5780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89" name="Group 288"/>
          <p:cNvGrpSpPr/>
          <p:nvPr/>
        </p:nvGrpSpPr>
        <p:grpSpPr>
          <a:xfrm>
            <a:off x="1019623" y="4263925"/>
            <a:ext cx="5780388" cy="885226"/>
            <a:chOff x="1465387" y="3396454"/>
            <a:chExt cx="6210300" cy="931466"/>
          </a:xfrm>
        </p:grpSpPr>
        <p:cxnSp>
          <p:nvCxnSpPr>
            <p:cNvPr id="310" name="Straight Connector 309"/>
            <p:cNvCxnSpPr/>
            <p:nvPr/>
          </p:nvCxnSpPr>
          <p:spPr>
            <a:xfrm>
              <a:off x="1465387" y="4327920"/>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p:nvCxnSpPr>
          <p:spPr>
            <a:xfrm>
              <a:off x="1465387" y="3396454"/>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p:cNvCxnSpPr/>
            <p:nvPr/>
          </p:nvCxnSpPr>
          <p:spPr>
            <a:xfrm>
              <a:off x="1465387" y="34333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p:nvCxnSpPr>
          <p:spPr>
            <a:xfrm>
              <a:off x="1465387" y="35730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4" name="Straight Connector 313"/>
            <p:cNvCxnSpPr/>
            <p:nvPr/>
          </p:nvCxnSpPr>
          <p:spPr>
            <a:xfrm>
              <a:off x="1465387" y="34714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5" name="Straight Connector 314"/>
            <p:cNvCxnSpPr/>
            <p:nvPr/>
          </p:nvCxnSpPr>
          <p:spPr>
            <a:xfrm>
              <a:off x="1465387" y="37254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6" name="Straight Connector 315"/>
            <p:cNvCxnSpPr/>
            <p:nvPr/>
          </p:nvCxnSpPr>
          <p:spPr>
            <a:xfrm>
              <a:off x="1465387" y="35222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p:cNvCxnSpPr/>
            <p:nvPr/>
          </p:nvCxnSpPr>
          <p:spPr>
            <a:xfrm>
              <a:off x="1465387" y="40048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p:cNvCxnSpPr/>
            <p:nvPr/>
          </p:nvCxnSpPr>
          <p:spPr>
            <a:xfrm>
              <a:off x="1465387" y="36492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p:cNvCxnSpPr/>
            <p:nvPr/>
          </p:nvCxnSpPr>
          <p:spPr>
            <a:xfrm>
              <a:off x="1465387" y="38397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90" name="Group 289"/>
          <p:cNvGrpSpPr/>
          <p:nvPr/>
        </p:nvGrpSpPr>
        <p:grpSpPr>
          <a:xfrm>
            <a:off x="1019623" y="1613451"/>
            <a:ext cx="5780388" cy="885226"/>
            <a:chOff x="1465387" y="3396454"/>
            <a:chExt cx="6210300" cy="931466"/>
          </a:xfrm>
        </p:grpSpPr>
        <p:cxnSp>
          <p:nvCxnSpPr>
            <p:cNvPr id="300" name="Straight Connector 299"/>
            <p:cNvCxnSpPr/>
            <p:nvPr/>
          </p:nvCxnSpPr>
          <p:spPr>
            <a:xfrm>
              <a:off x="1465387" y="4327920"/>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p:nvCxnSpPr>
          <p:spPr>
            <a:xfrm>
              <a:off x="1465387" y="3396454"/>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a:off x="1465387" y="34333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p:nvCxnSpPr>
          <p:spPr>
            <a:xfrm>
              <a:off x="1465387" y="35730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p:nvCxnSpPr>
          <p:spPr>
            <a:xfrm>
              <a:off x="1465387" y="34714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p:nvCxnSpPr>
          <p:spPr>
            <a:xfrm>
              <a:off x="1465387" y="37254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p:nvCxnSpPr>
          <p:spPr>
            <a:xfrm>
              <a:off x="1465387" y="35222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a:off x="1465387" y="40048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p:nvCxnSpPr>
          <p:spPr>
            <a:xfrm>
              <a:off x="1465387" y="36492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p:nvCxnSpPr>
          <p:spPr>
            <a:xfrm>
              <a:off x="1465387" y="3839767"/>
              <a:ext cx="62103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cxnSp>
        <p:nvCxnSpPr>
          <p:cNvPr id="291" name="Straight Connector 290"/>
          <p:cNvCxnSpPr/>
          <p:nvPr/>
        </p:nvCxnSpPr>
        <p:spPr>
          <a:xfrm>
            <a:off x="1019623" y="3382169"/>
            <a:ext cx="5780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a:off x="1019623" y="2496942"/>
            <a:ext cx="5780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p:nvCxnSpPr>
        <p:spPr>
          <a:xfrm>
            <a:off x="1019623" y="2664788"/>
            <a:ext cx="5780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a:off x="1019623" y="2568232"/>
            <a:ext cx="5780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p:nvCxnSpPr>
        <p:spPr>
          <a:xfrm>
            <a:off x="1019623" y="2809623"/>
            <a:ext cx="5780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p:nvCxnSpPr>
        <p:spPr>
          <a:xfrm>
            <a:off x="1019623" y="2603916"/>
            <a:ext cx="5780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p:nvCxnSpPr>
        <p:spPr>
          <a:xfrm>
            <a:off x="1019623" y="3075153"/>
            <a:ext cx="5780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a:off x="1019623" y="2737205"/>
            <a:ext cx="5780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a:off x="1019623" y="2918249"/>
            <a:ext cx="578038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3" name="Oval 212"/>
          <p:cNvSpPr>
            <a:spLocks noChangeAspect="1"/>
          </p:cNvSpPr>
          <p:nvPr/>
        </p:nvSpPr>
        <p:spPr>
          <a:xfrm>
            <a:off x="6316753" y="4245797"/>
            <a:ext cx="127665" cy="13035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Oval 213"/>
          <p:cNvSpPr>
            <a:spLocks noChangeAspect="1"/>
          </p:cNvSpPr>
          <p:nvPr/>
        </p:nvSpPr>
        <p:spPr>
          <a:xfrm>
            <a:off x="6248914" y="4025398"/>
            <a:ext cx="127665" cy="13035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Oval 214"/>
          <p:cNvSpPr>
            <a:spLocks noChangeAspect="1"/>
          </p:cNvSpPr>
          <p:nvPr/>
        </p:nvSpPr>
        <p:spPr>
          <a:xfrm>
            <a:off x="4947593" y="3905752"/>
            <a:ext cx="127665" cy="13035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7" name="TextBox 216"/>
          <p:cNvSpPr txBox="1">
            <a:spLocks noChangeAspect="1"/>
          </p:cNvSpPr>
          <p:nvPr/>
        </p:nvSpPr>
        <p:spPr>
          <a:xfrm>
            <a:off x="6194286" y="4428456"/>
            <a:ext cx="420308" cy="307777"/>
          </a:xfrm>
          <a:prstGeom prst="rect">
            <a:avLst/>
          </a:prstGeom>
          <a:solidFill>
            <a:schemeClr val="bg1"/>
          </a:solidFill>
        </p:spPr>
        <p:txBody>
          <a:bodyPr wrap="none" rtlCol="0" anchor="ctr">
            <a:spAutoFit/>
          </a:bodyPr>
          <a:lstStyle/>
          <a:p>
            <a:r>
              <a:rPr lang="en-US" sz="1400"/>
              <a:t>Al+</a:t>
            </a:r>
          </a:p>
        </p:txBody>
      </p:sp>
      <p:sp>
        <p:nvSpPr>
          <p:cNvPr id="218" name="TextBox 217"/>
          <p:cNvSpPr txBox="1">
            <a:spLocks noChangeAspect="1"/>
          </p:cNvSpPr>
          <p:nvPr/>
        </p:nvSpPr>
        <p:spPr>
          <a:xfrm>
            <a:off x="5133305" y="3784782"/>
            <a:ext cx="328936" cy="307777"/>
          </a:xfrm>
          <a:prstGeom prst="rect">
            <a:avLst/>
          </a:prstGeom>
          <a:solidFill>
            <a:schemeClr val="bg1"/>
          </a:solidFill>
        </p:spPr>
        <p:txBody>
          <a:bodyPr wrap="none" rtlCol="0">
            <a:spAutoFit/>
          </a:bodyPr>
          <a:lstStyle/>
          <a:p>
            <a:r>
              <a:rPr lang="en-US" sz="1400" dirty="0" err="1"/>
              <a:t>Sr</a:t>
            </a:r>
            <a:endParaRPr lang="en-US" sz="1400" dirty="0"/>
          </a:p>
        </p:txBody>
      </p:sp>
      <p:sp>
        <p:nvSpPr>
          <p:cNvPr id="219" name="TextBox 218"/>
          <p:cNvSpPr txBox="1">
            <a:spLocks noChangeAspect="1"/>
          </p:cNvSpPr>
          <p:nvPr/>
        </p:nvSpPr>
        <p:spPr>
          <a:xfrm>
            <a:off x="6434627" y="3917023"/>
            <a:ext cx="367408" cy="307777"/>
          </a:xfrm>
          <a:prstGeom prst="rect">
            <a:avLst/>
          </a:prstGeom>
          <a:solidFill>
            <a:schemeClr val="bg1"/>
          </a:solidFill>
        </p:spPr>
        <p:txBody>
          <a:bodyPr wrap="none" rtlCol="0">
            <a:spAutoFit/>
          </a:bodyPr>
          <a:lstStyle/>
          <a:p>
            <a:r>
              <a:rPr lang="en-US" sz="1400" dirty="0" err="1"/>
              <a:t>Yb</a:t>
            </a:r>
            <a:endParaRPr lang="en-US" sz="1400" dirty="0"/>
          </a:p>
        </p:txBody>
      </p:sp>
      <p:sp>
        <p:nvSpPr>
          <p:cNvPr id="220" name="Oval 219"/>
          <p:cNvSpPr>
            <a:spLocks noChangeAspect="1"/>
          </p:cNvSpPr>
          <p:nvPr/>
        </p:nvSpPr>
        <p:spPr>
          <a:xfrm>
            <a:off x="2881515" y="3420875"/>
            <a:ext cx="127665" cy="13035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TextBox 220"/>
          <p:cNvSpPr txBox="1">
            <a:spLocks noChangeAspect="1"/>
          </p:cNvSpPr>
          <p:nvPr/>
        </p:nvSpPr>
        <p:spPr>
          <a:xfrm>
            <a:off x="3048476" y="3217539"/>
            <a:ext cx="420308" cy="307777"/>
          </a:xfrm>
          <a:prstGeom prst="rect">
            <a:avLst/>
          </a:prstGeom>
          <a:solidFill>
            <a:schemeClr val="bg1"/>
          </a:solidFill>
        </p:spPr>
        <p:txBody>
          <a:bodyPr wrap="none" rtlCol="0">
            <a:spAutoFit/>
          </a:bodyPr>
          <a:lstStyle/>
          <a:p>
            <a:r>
              <a:rPr lang="en-US" sz="1400" dirty="0"/>
              <a:t>Al+</a:t>
            </a:r>
          </a:p>
        </p:txBody>
      </p:sp>
      <p:sp>
        <p:nvSpPr>
          <p:cNvPr id="222" name="Oval 221"/>
          <p:cNvSpPr>
            <a:spLocks noChangeAspect="1"/>
          </p:cNvSpPr>
          <p:nvPr/>
        </p:nvSpPr>
        <p:spPr>
          <a:xfrm>
            <a:off x="4176670" y="3647573"/>
            <a:ext cx="127665" cy="13035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TextBox 222"/>
          <p:cNvSpPr txBox="1">
            <a:spLocks noChangeAspect="1"/>
          </p:cNvSpPr>
          <p:nvPr/>
        </p:nvSpPr>
        <p:spPr>
          <a:xfrm>
            <a:off x="4325377" y="3576974"/>
            <a:ext cx="328936" cy="307777"/>
          </a:xfrm>
          <a:prstGeom prst="rect">
            <a:avLst/>
          </a:prstGeom>
          <a:solidFill>
            <a:schemeClr val="bg1"/>
          </a:solidFill>
        </p:spPr>
        <p:txBody>
          <a:bodyPr wrap="none" rtlCol="0">
            <a:spAutoFit/>
          </a:bodyPr>
          <a:lstStyle/>
          <a:p>
            <a:r>
              <a:rPr lang="en-US" sz="1400" dirty="0" err="1"/>
              <a:t>Sr</a:t>
            </a:r>
            <a:endParaRPr lang="en-US" sz="1400" dirty="0"/>
          </a:p>
        </p:txBody>
      </p:sp>
      <p:sp>
        <p:nvSpPr>
          <p:cNvPr id="225" name="Oval 224"/>
          <p:cNvSpPr>
            <a:spLocks noChangeAspect="1"/>
          </p:cNvSpPr>
          <p:nvPr/>
        </p:nvSpPr>
        <p:spPr>
          <a:xfrm>
            <a:off x="2332613" y="3301228"/>
            <a:ext cx="127665" cy="13035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6" name="TextBox 225"/>
          <p:cNvSpPr txBox="1">
            <a:spLocks noChangeAspect="1"/>
          </p:cNvSpPr>
          <p:nvPr/>
        </p:nvSpPr>
        <p:spPr>
          <a:xfrm>
            <a:off x="1845338" y="3187230"/>
            <a:ext cx="471604" cy="307777"/>
          </a:xfrm>
          <a:prstGeom prst="rect">
            <a:avLst/>
          </a:prstGeom>
          <a:solidFill>
            <a:schemeClr val="bg1"/>
          </a:solidFill>
        </p:spPr>
        <p:txBody>
          <a:bodyPr wrap="none" rtlCol="0">
            <a:spAutoFit/>
          </a:bodyPr>
          <a:lstStyle/>
          <a:p>
            <a:r>
              <a:rPr lang="en-US" sz="1400"/>
              <a:t>Hg+</a:t>
            </a:r>
          </a:p>
        </p:txBody>
      </p:sp>
      <p:cxnSp>
        <p:nvCxnSpPr>
          <p:cNvPr id="228" name="Straight Connector 227"/>
          <p:cNvCxnSpPr>
            <a:cxnSpLocks/>
          </p:cNvCxnSpPr>
          <p:nvPr/>
        </p:nvCxnSpPr>
        <p:spPr>
          <a:xfrm>
            <a:off x="1029080" y="1711186"/>
            <a:ext cx="5764955" cy="3025047"/>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9" name="Oval 228"/>
          <p:cNvSpPr>
            <a:spLocks noChangeAspect="1"/>
          </p:cNvSpPr>
          <p:nvPr/>
        </p:nvSpPr>
        <p:spPr>
          <a:xfrm>
            <a:off x="2332616" y="3011560"/>
            <a:ext cx="127665" cy="13035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0" name="TextBox 229"/>
          <p:cNvSpPr txBox="1">
            <a:spLocks noChangeAspect="1"/>
          </p:cNvSpPr>
          <p:nvPr/>
        </p:nvSpPr>
        <p:spPr>
          <a:xfrm>
            <a:off x="2474909" y="2959354"/>
            <a:ext cx="420308" cy="307777"/>
          </a:xfrm>
          <a:prstGeom prst="rect">
            <a:avLst/>
          </a:prstGeom>
          <a:solidFill>
            <a:schemeClr val="bg1"/>
          </a:solidFill>
        </p:spPr>
        <p:txBody>
          <a:bodyPr wrap="none" rtlCol="0">
            <a:spAutoFit/>
          </a:bodyPr>
          <a:lstStyle/>
          <a:p>
            <a:r>
              <a:rPr lang="en-US" sz="1400" dirty="0"/>
              <a:t>Al+</a:t>
            </a:r>
          </a:p>
        </p:txBody>
      </p:sp>
      <p:sp>
        <p:nvSpPr>
          <p:cNvPr id="231" name="Oval 230"/>
          <p:cNvSpPr>
            <a:spLocks noChangeAspect="1"/>
          </p:cNvSpPr>
          <p:nvPr/>
        </p:nvSpPr>
        <p:spPr>
          <a:xfrm>
            <a:off x="3899137" y="2885619"/>
            <a:ext cx="127665" cy="13035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TextBox 231"/>
          <p:cNvSpPr txBox="1">
            <a:spLocks noChangeAspect="1"/>
          </p:cNvSpPr>
          <p:nvPr/>
        </p:nvSpPr>
        <p:spPr>
          <a:xfrm>
            <a:off x="4047844" y="2815020"/>
            <a:ext cx="328936" cy="307777"/>
          </a:xfrm>
          <a:prstGeom prst="rect">
            <a:avLst/>
          </a:prstGeom>
          <a:solidFill>
            <a:schemeClr val="bg1"/>
          </a:solidFill>
        </p:spPr>
        <p:txBody>
          <a:bodyPr wrap="none" rtlCol="0">
            <a:spAutoFit/>
          </a:bodyPr>
          <a:lstStyle/>
          <a:p>
            <a:r>
              <a:rPr lang="en-US" sz="1400"/>
              <a:t>Sr</a:t>
            </a:r>
            <a:endParaRPr lang="en-US" sz="1400" dirty="0"/>
          </a:p>
        </p:txBody>
      </p:sp>
      <p:sp>
        <p:nvSpPr>
          <p:cNvPr id="233" name="Oval 232"/>
          <p:cNvSpPr>
            <a:spLocks noChangeAspect="1"/>
          </p:cNvSpPr>
          <p:nvPr/>
        </p:nvSpPr>
        <p:spPr>
          <a:xfrm>
            <a:off x="2301782" y="2111068"/>
            <a:ext cx="127665" cy="13035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TextBox 233"/>
          <p:cNvSpPr txBox="1">
            <a:spLocks noChangeAspect="1"/>
          </p:cNvSpPr>
          <p:nvPr/>
        </p:nvSpPr>
        <p:spPr>
          <a:xfrm>
            <a:off x="2450489" y="2015282"/>
            <a:ext cx="328936" cy="307777"/>
          </a:xfrm>
          <a:prstGeom prst="rect">
            <a:avLst/>
          </a:prstGeom>
          <a:solidFill>
            <a:schemeClr val="bg1"/>
          </a:solidFill>
        </p:spPr>
        <p:txBody>
          <a:bodyPr wrap="none" rtlCol="0">
            <a:spAutoFit/>
          </a:bodyPr>
          <a:lstStyle/>
          <a:p>
            <a:r>
              <a:rPr lang="en-US" sz="1400"/>
              <a:t>Sr</a:t>
            </a:r>
            <a:endParaRPr lang="en-US" sz="1400" dirty="0"/>
          </a:p>
        </p:txBody>
      </p:sp>
      <p:sp>
        <p:nvSpPr>
          <p:cNvPr id="235" name="Oval 234"/>
          <p:cNvSpPr>
            <a:spLocks noChangeAspect="1"/>
          </p:cNvSpPr>
          <p:nvPr/>
        </p:nvSpPr>
        <p:spPr>
          <a:xfrm>
            <a:off x="6279752" y="2747076"/>
            <a:ext cx="127665" cy="13035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TextBox 235"/>
          <p:cNvSpPr txBox="1">
            <a:spLocks noChangeAspect="1"/>
          </p:cNvSpPr>
          <p:nvPr/>
        </p:nvSpPr>
        <p:spPr>
          <a:xfrm>
            <a:off x="6426627" y="2506184"/>
            <a:ext cx="367408" cy="307777"/>
          </a:xfrm>
          <a:prstGeom prst="rect">
            <a:avLst/>
          </a:prstGeom>
          <a:solidFill>
            <a:schemeClr val="bg1"/>
          </a:solidFill>
        </p:spPr>
        <p:txBody>
          <a:bodyPr wrap="none" rtlCol="0">
            <a:spAutoFit/>
          </a:bodyPr>
          <a:lstStyle/>
          <a:p>
            <a:r>
              <a:rPr lang="en-US" sz="1400" dirty="0" err="1"/>
              <a:t>Yb</a:t>
            </a:r>
            <a:endParaRPr lang="en-US" sz="1400" dirty="0"/>
          </a:p>
        </p:txBody>
      </p:sp>
      <p:sp>
        <p:nvSpPr>
          <p:cNvPr id="238" name="Oval 237"/>
          <p:cNvSpPr>
            <a:spLocks noChangeAspect="1"/>
          </p:cNvSpPr>
          <p:nvPr/>
        </p:nvSpPr>
        <p:spPr>
          <a:xfrm>
            <a:off x="4818078" y="3433465"/>
            <a:ext cx="127665" cy="13035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9" name="TextBox 238"/>
          <p:cNvSpPr txBox="1">
            <a:spLocks noChangeAspect="1"/>
          </p:cNvSpPr>
          <p:nvPr/>
        </p:nvSpPr>
        <p:spPr>
          <a:xfrm>
            <a:off x="4979120" y="3274714"/>
            <a:ext cx="328936" cy="307777"/>
          </a:xfrm>
          <a:prstGeom prst="rect">
            <a:avLst/>
          </a:prstGeom>
          <a:solidFill>
            <a:schemeClr val="bg1"/>
          </a:solidFill>
        </p:spPr>
        <p:txBody>
          <a:bodyPr wrap="none" rtlCol="0">
            <a:spAutoFit/>
          </a:bodyPr>
          <a:lstStyle/>
          <a:p>
            <a:r>
              <a:rPr lang="en-US" sz="1400" dirty="0" err="1"/>
              <a:t>Sr</a:t>
            </a:r>
            <a:endParaRPr lang="en-US" sz="1400" dirty="0"/>
          </a:p>
        </p:txBody>
      </p:sp>
      <p:sp>
        <p:nvSpPr>
          <p:cNvPr id="240" name="Oval 239"/>
          <p:cNvSpPr>
            <a:spLocks noChangeAspect="1"/>
          </p:cNvSpPr>
          <p:nvPr/>
        </p:nvSpPr>
        <p:spPr>
          <a:xfrm>
            <a:off x="4824247" y="2558159"/>
            <a:ext cx="127665" cy="130351"/>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TextBox 240"/>
          <p:cNvSpPr txBox="1">
            <a:spLocks noChangeAspect="1"/>
          </p:cNvSpPr>
          <p:nvPr/>
        </p:nvSpPr>
        <p:spPr>
          <a:xfrm>
            <a:off x="4448723" y="2556838"/>
            <a:ext cx="381836" cy="307777"/>
          </a:xfrm>
          <a:prstGeom prst="rect">
            <a:avLst/>
          </a:prstGeom>
          <a:solidFill>
            <a:schemeClr val="bg1"/>
          </a:solidFill>
        </p:spPr>
        <p:txBody>
          <a:bodyPr wrap="none" rtlCol="0">
            <a:spAutoFit/>
          </a:bodyPr>
          <a:lstStyle/>
          <a:p>
            <a:r>
              <a:rPr lang="en-US" sz="1400"/>
              <a:t>Hg</a:t>
            </a:r>
            <a:endParaRPr lang="en-US" sz="1400" dirty="0"/>
          </a:p>
        </p:txBody>
      </p:sp>
      <p:cxnSp>
        <p:nvCxnSpPr>
          <p:cNvPr id="242" name="Straight Arrow Connector 241"/>
          <p:cNvCxnSpPr>
            <a:cxnSpLocks noChangeAspect="1"/>
          </p:cNvCxnSpPr>
          <p:nvPr/>
        </p:nvCxnSpPr>
        <p:spPr>
          <a:xfrm flipH="1" flipV="1">
            <a:off x="1017773" y="1571329"/>
            <a:ext cx="0" cy="357782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3" name="Straight Arrow Connector 242"/>
          <p:cNvCxnSpPr>
            <a:cxnSpLocks noChangeAspect="1"/>
          </p:cNvCxnSpPr>
          <p:nvPr/>
        </p:nvCxnSpPr>
        <p:spPr>
          <a:xfrm>
            <a:off x="1005438" y="5151882"/>
            <a:ext cx="5874945"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7" name="TextBox 246"/>
          <p:cNvSpPr txBox="1">
            <a:spLocks noChangeAspect="1"/>
          </p:cNvSpPr>
          <p:nvPr/>
        </p:nvSpPr>
        <p:spPr>
          <a:xfrm rot="16200000">
            <a:off x="-766763" y="3203159"/>
            <a:ext cx="1940177" cy="429706"/>
          </a:xfrm>
          <a:prstGeom prst="rect">
            <a:avLst/>
          </a:prstGeom>
          <a:noFill/>
        </p:spPr>
        <p:txBody>
          <a:bodyPr wrap="none" rtlCol="0">
            <a:spAutoFit/>
          </a:bodyPr>
          <a:lstStyle/>
          <a:p>
            <a:r>
              <a:rPr lang="en-US" sz="2400" dirty="0">
                <a:latin typeface="Calibri" charset="0"/>
                <a:ea typeface="Calibri" charset="0"/>
                <a:cs typeface="Calibri" charset="0"/>
              </a:rPr>
              <a:t>Accuracy </a:t>
            </a:r>
            <a:r>
              <a:rPr lang="en-US" sz="2400" dirty="0" err="1">
                <a:latin typeface="Symbol" charset="2"/>
                <a:ea typeface="Symbol" charset="2"/>
                <a:cs typeface="Symbol" charset="2"/>
              </a:rPr>
              <a:t>Dn</a:t>
            </a:r>
            <a:r>
              <a:rPr lang="en-US" sz="2400" dirty="0">
                <a:latin typeface="Symbol" charset="2"/>
                <a:ea typeface="Symbol" charset="2"/>
                <a:cs typeface="Symbol" charset="2"/>
              </a:rPr>
              <a:t>/n</a:t>
            </a:r>
          </a:p>
        </p:txBody>
      </p:sp>
      <p:sp>
        <p:nvSpPr>
          <p:cNvPr id="248" name="TextBox 247"/>
          <p:cNvSpPr txBox="1">
            <a:spLocks noChangeAspect="1"/>
          </p:cNvSpPr>
          <p:nvPr/>
        </p:nvSpPr>
        <p:spPr>
          <a:xfrm>
            <a:off x="3606874" y="5367177"/>
            <a:ext cx="752404" cy="497247"/>
          </a:xfrm>
          <a:prstGeom prst="rect">
            <a:avLst/>
          </a:prstGeom>
          <a:noFill/>
        </p:spPr>
        <p:txBody>
          <a:bodyPr wrap="none" rtlCol="0">
            <a:spAutoFit/>
          </a:bodyPr>
          <a:lstStyle/>
          <a:p>
            <a:r>
              <a:rPr lang="en-US" sz="2800"/>
              <a:t>Year</a:t>
            </a:r>
          </a:p>
        </p:txBody>
      </p:sp>
      <p:sp>
        <p:nvSpPr>
          <p:cNvPr id="2" name="TextBox 1"/>
          <p:cNvSpPr txBox="1"/>
          <p:nvPr/>
        </p:nvSpPr>
        <p:spPr>
          <a:xfrm>
            <a:off x="396081" y="886996"/>
            <a:ext cx="4752135" cy="400110"/>
          </a:xfrm>
          <a:prstGeom prst="rect">
            <a:avLst/>
          </a:prstGeom>
          <a:noFill/>
        </p:spPr>
        <p:txBody>
          <a:bodyPr wrap="none" rtlCol="0">
            <a:spAutoFit/>
          </a:bodyPr>
          <a:lstStyle/>
          <a:p>
            <a:r>
              <a:rPr lang="en-US" sz="2000" b="1" dirty="0"/>
              <a:t>Clocks will be competitive with LIGO : 10</a:t>
            </a:r>
            <a:r>
              <a:rPr lang="en-US" sz="2000" b="1" baseline="30000" dirty="0"/>
              <a:t>-21</a:t>
            </a:r>
          </a:p>
        </p:txBody>
      </p:sp>
      <p:pic>
        <p:nvPicPr>
          <p:cNvPr id="116" name="Picture 115">
            <a:extLst>
              <a:ext uri="{FF2B5EF4-FFF2-40B4-BE49-F238E27FC236}">
                <a16:creationId xmlns:a16="http://schemas.microsoft.com/office/drawing/2014/main" id="{FF87D4E8-AF2A-7344-85FC-380BD13A30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778001">
            <a:off x="1486949" y="2544609"/>
            <a:ext cx="5946609" cy="1758763"/>
          </a:xfrm>
          <a:prstGeom prst="rect">
            <a:avLst/>
          </a:prstGeom>
        </p:spPr>
      </p:pic>
    </p:spTree>
    <p:extLst>
      <p:ext uri="{BB962C8B-B14F-4D97-AF65-F5344CB8AC3E}">
        <p14:creationId xmlns:p14="http://schemas.microsoft.com/office/powerpoint/2010/main" val="1235103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1000"/>
                                        <p:tgtEl>
                                          <p:spTgt spid="116"/>
                                        </p:tgtEl>
                                      </p:cBhvr>
                                    </p:animEffect>
                                    <p:anim calcmode="lin" valueType="num">
                                      <p:cBhvr>
                                        <p:cTn id="8" dur="1000" fill="hold"/>
                                        <p:tgtEl>
                                          <p:spTgt spid="116"/>
                                        </p:tgtEl>
                                        <p:attrNameLst>
                                          <p:attrName>ppt_w</p:attrName>
                                        </p:attrNameLst>
                                      </p:cBhvr>
                                      <p:tavLst>
                                        <p:tav tm="0" fmla="#ppt_w*sin(2.5*pi*$)">
                                          <p:val>
                                            <p:fltVal val="0"/>
                                          </p:val>
                                        </p:tav>
                                        <p:tav tm="100000">
                                          <p:val>
                                            <p:fltVal val="1"/>
                                          </p:val>
                                        </p:tav>
                                      </p:tavLst>
                                    </p:anim>
                                    <p:anim calcmode="lin" valueType="num">
                                      <p:cBhvr>
                                        <p:cTn id="9" dur="1000" fill="hold"/>
                                        <p:tgtEl>
                                          <p:spTgt spid="1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293043A-1468-4578-87A4-38263E5EB723}"/>
              </a:ext>
            </a:extLst>
          </p:cNvPr>
          <p:cNvPicPr>
            <a:picLocks noChangeAspect="1"/>
          </p:cNvPicPr>
          <p:nvPr/>
        </p:nvPicPr>
        <p:blipFill>
          <a:blip r:embed="rId3"/>
          <a:stretch>
            <a:fillRect/>
          </a:stretch>
        </p:blipFill>
        <p:spPr>
          <a:xfrm>
            <a:off x="4441798" y="965368"/>
            <a:ext cx="5073991" cy="2798050"/>
          </a:xfrm>
          <a:prstGeom prst="rect">
            <a:avLst/>
          </a:prstGeom>
        </p:spPr>
      </p:pic>
      <p:pic>
        <p:nvPicPr>
          <p:cNvPr id="10" name="Picture 9">
            <a:extLst>
              <a:ext uri="{FF2B5EF4-FFF2-40B4-BE49-F238E27FC236}">
                <a16:creationId xmlns:a16="http://schemas.microsoft.com/office/drawing/2014/main" id="{0F8200EE-A894-45D5-8BA9-A50922585E5F}"/>
              </a:ext>
            </a:extLst>
          </p:cNvPr>
          <p:cNvPicPr>
            <a:picLocks noChangeAspect="1"/>
          </p:cNvPicPr>
          <p:nvPr/>
        </p:nvPicPr>
        <p:blipFill>
          <a:blip r:embed="rId4"/>
          <a:stretch>
            <a:fillRect/>
          </a:stretch>
        </p:blipFill>
        <p:spPr>
          <a:xfrm>
            <a:off x="2329" y="993274"/>
            <a:ext cx="4953838" cy="2742238"/>
          </a:xfrm>
          <a:prstGeom prst="rect">
            <a:avLst/>
          </a:prstGeom>
        </p:spPr>
      </p:pic>
      <p:pic>
        <p:nvPicPr>
          <p:cNvPr id="9" name="Picture 8">
            <a:extLst>
              <a:ext uri="{FF2B5EF4-FFF2-40B4-BE49-F238E27FC236}">
                <a16:creationId xmlns:a16="http://schemas.microsoft.com/office/drawing/2014/main" id="{3F735EF0-1A17-4D9A-ACA8-870CECD034E6}"/>
              </a:ext>
            </a:extLst>
          </p:cNvPr>
          <p:cNvPicPr>
            <a:picLocks noChangeAspect="1"/>
          </p:cNvPicPr>
          <p:nvPr/>
        </p:nvPicPr>
        <p:blipFill>
          <a:blip r:embed="rId5"/>
          <a:stretch>
            <a:fillRect/>
          </a:stretch>
        </p:blipFill>
        <p:spPr>
          <a:xfrm>
            <a:off x="108922" y="3815436"/>
            <a:ext cx="9144000" cy="3006359"/>
          </a:xfrm>
          <a:prstGeom prst="rect">
            <a:avLst/>
          </a:prstGeom>
        </p:spPr>
      </p:pic>
      <p:sp>
        <p:nvSpPr>
          <p:cNvPr id="2" name="Title 1"/>
          <p:cNvSpPr>
            <a:spLocks noGrp="1"/>
          </p:cNvSpPr>
          <p:nvPr>
            <p:ph type="title"/>
          </p:nvPr>
        </p:nvSpPr>
        <p:spPr>
          <a:xfrm>
            <a:off x="0" y="2443"/>
            <a:ext cx="9144000" cy="772705"/>
          </a:xfrm>
          <a:solidFill>
            <a:schemeClr val="tx1"/>
          </a:solidFill>
        </p:spPr>
        <p:txBody>
          <a:bodyPr>
            <a:normAutofit/>
          </a:bodyPr>
          <a:lstStyle/>
          <a:p>
            <a:pPr algn="ctr"/>
            <a:r>
              <a:rPr lang="en-US" sz="4000" b="1" dirty="0">
                <a:solidFill>
                  <a:schemeClr val="bg1"/>
                </a:solidFill>
              </a:rPr>
              <a:t>Ratios Day by Day</a:t>
            </a:r>
          </a:p>
        </p:txBody>
      </p:sp>
      <p:sp>
        <p:nvSpPr>
          <p:cNvPr id="3" name="TextBox 2"/>
          <p:cNvSpPr txBox="1"/>
          <p:nvPr/>
        </p:nvSpPr>
        <p:spPr>
          <a:xfrm>
            <a:off x="3697209" y="953518"/>
            <a:ext cx="159170" cy="338554"/>
          </a:xfrm>
          <a:prstGeom prst="rect">
            <a:avLst/>
          </a:prstGeom>
          <a:solidFill>
            <a:schemeClr val="bg1"/>
          </a:solidFill>
        </p:spPr>
        <p:txBody>
          <a:bodyPr wrap="square" rtlCol="0">
            <a:spAutoFit/>
          </a:bodyPr>
          <a:lstStyle/>
          <a:p>
            <a:pPr algn="ctr"/>
            <a:r>
              <a:rPr lang="en-US" sz="1600"/>
              <a:t>?</a:t>
            </a:r>
          </a:p>
        </p:txBody>
      </p:sp>
      <p:sp>
        <p:nvSpPr>
          <p:cNvPr id="11" name="TextBox 10"/>
          <p:cNvSpPr txBox="1"/>
          <p:nvPr/>
        </p:nvSpPr>
        <p:spPr>
          <a:xfrm>
            <a:off x="8236086" y="933642"/>
            <a:ext cx="159170" cy="338554"/>
          </a:xfrm>
          <a:prstGeom prst="rect">
            <a:avLst/>
          </a:prstGeom>
          <a:solidFill>
            <a:schemeClr val="bg1"/>
          </a:solidFill>
        </p:spPr>
        <p:txBody>
          <a:bodyPr wrap="square" rtlCol="0">
            <a:spAutoFit/>
          </a:bodyPr>
          <a:lstStyle/>
          <a:p>
            <a:pPr algn="ctr"/>
            <a:r>
              <a:rPr lang="en-US" sz="1600"/>
              <a:t>?</a:t>
            </a:r>
          </a:p>
        </p:txBody>
      </p:sp>
      <p:sp>
        <p:nvSpPr>
          <p:cNvPr id="12" name="TextBox 11"/>
          <p:cNvSpPr txBox="1"/>
          <p:nvPr/>
        </p:nvSpPr>
        <p:spPr>
          <a:xfrm>
            <a:off x="6056104" y="3789486"/>
            <a:ext cx="159170" cy="338554"/>
          </a:xfrm>
          <a:prstGeom prst="rect">
            <a:avLst/>
          </a:prstGeom>
          <a:solidFill>
            <a:schemeClr val="bg1"/>
          </a:solidFill>
        </p:spPr>
        <p:txBody>
          <a:bodyPr wrap="square" rtlCol="0">
            <a:spAutoFit/>
          </a:bodyPr>
          <a:lstStyle/>
          <a:p>
            <a:pPr algn="ctr"/>
            <a:r>
              <a:rPr lang="en-US" sz="1600"/>
              <a:t>?</a:t>
            </a:r>
          </a:p>
        </p:txBody>
      </p:sp>
      <p:sp>
        <p:nvSpPr>
          <p:cNvPr id="8" name="TextBox 7">
            <a:extLst>
              <a:ext uri="{FF2B5EF4-FFF2-40B4-BE49-F238E27FC236}">
                <a16:creationId xmlns:a16="http://schemas.microsoft.com/office/drawing/2014/main" id="{F257FD4B-5EC6-44F2-8858-1C4FDA456275}"/>
              </a:ext>
            </a:extLst>
          </p:cNvPr>
          <p:cNvSpPr txBox="1"/>
          <p:nvPr/>
        </p:nvSpPr>
        <p:spPr>
          <a:xfrm>
            <a:off x="3056442" y="3057367"/>
            <a:ext cx="5608949" cy="3416320"/>
          </a:xfrm>
          <a:prstGeom prst="rect">
            <a:avLst/>
          </a:prstGeom>
          <a:solidFill>
            <a:schemeClr val="accent4">
              <a:lumMod val="20000"/>
              <a:lumOff val="80000"/>
            </a:schemeClr>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Measurement</a:t>
            </a:r>
            <a:r>
              <a:rPr kumimoji="0" lang="en-US" sz="1800" b="1" i="0" u="none" strike="noStrike" kern="1200" cap="none" spc="0" normalizeH="0" noProof="0" dirty="0">
                <a:ln>
                  <a:noFill/>
                </a:ln>
                <a:solidFill>
                  <a:prstClr val="black"/>
                </a:solidFill>
                <a:effectLst/>
                <a:uLnTx/>
                <a:uFillTx/>
                <a:latin typeface="Calibri" panose="020F0502020204030204"/>
                <a:ea typeface="+mn-ea"/>
                <a:cs typeface="+mn-cs"/>
              </a:rPr>
              <a:t> uncertainty:</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Statistical uncertainties averaged below 5x10</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-18</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Systematic uncertainties evaluated below 5x10</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-18</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30000" dirty="0">
              <a:solidFill>
                <a:prstClr val="black"/>
              </a:solidFill>
              <a:latin typeface="Calibri" panose="020F0502020204030204"/>
            </a:endParaRPr>
          </a:p>
          <a:p>
            <a:pPr marR="0" lvl="0" algn="l" defTabSz="914400" rtl="0" eaLnBrk="1" fontAlgn="auto" latinLnBrk="0" hangingPunct="1">
              <a:lnSpc>
                <a:spcPct val="100000"/>
              </a:lnSpc>
              <a:spcBef>
                <a:spcPts val="0"/>
              </a:spcBef>
              <a:spcAft>
                <a:spcPts val="0"/>
              </a:spcAft>
              <a:buClrTx/>
              <a:buSzTx/>
              <a:tabLst/>
              <a:defRPr/>
            </a:pPr>
            <a:r>
              <a:rPr lang="en-US" b="1" dirty="0">
                <a:solidFill>
                  <a:prstClr val="black"/>
                </a:solidFill>
                <a:latin typeface="Calibri" panose="020F0502020204030204"/>
              </a:rPr>
              <a:t>Network agreement: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noProof="0" dirty="0">
                <a:ln>
                  <a:noFill/>
                </a:ln>
                <a:solidFill>
                  <a:prstClr val="black"/>
                </a:solidFill>
                <a:effectLst/>
                <a:uLnTx/>
                <a:uFillTx/>
                <a:latin typeface="Calibri" panose="020F0502020204030204"/>
                <a:ea typeface="+mn-ea"/>
                <a:cs typeface="+mn-cs"/>
              </a:rPr>
              <a:t>Combs agreed to &lt; 1x10</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-19 </a:t>
            </a:r>
            <a:r>
              <a:rPr kumimoji="0" lang="en-US" sz="1800" b="0" i="0" u="none" strike="noStrike" kern="1200" cap="none" spc="0" normalizeH="0" noProof="0" dirty="0">
                <a:ln>
                  <a:noFill/>
                </a:ln>
                <a:solidFill>
                  <a:prstClr val="black"/>
                </a:solidFill>
                <a:effectLst/>
                <a:uLnTx/>
                <a:uFillTx/>
                <a:latin typeface="Calibri" panose="020F0502020204030204"/>
                <a:ea typeface="+mn-ea"/>
                <a:cs typeface="+mn-cs"/>
              </a:rPr>
              <a:t>(overlapping data)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prstClr val="black"/>
                </a:solidFill>
                <a:latin typeface="Calibri" panose="020F0502020204030204"/>
              </a:rPr>
              <a:t>Links agreed to 1x10</a:t>
            </a:r>
            <a:r>
              <a:rPr lang="en-US" baseline="30000" dirty="0">
                <a:solidFill>
                  <a:prstClr val="black"/>
                </a:solidFill>
                <a:latin typeface="Calibri" panose="020F0502020204030204"/>
              </a:rPr>
              <a:t>-18 </a:t>
            </a:r>
            <a:r>
              <a:rPr lang="en-US" dirty="0">
                <a:solidFill>
                  <a:prstClr val="black"/>
                </a:solidFill>
                <a:latin typeface="Calibri" panose="020F0502020204030204"/>
              </a:rPr>
              <a:t>(statistically limited)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endParaRPr>
          </a:p>
          <a:p>
            <a:pPr marR="0" lvl="0" algn="l" defTabSz="914400" rtl="0" eaLnBrk="1" fontAlgn="auto" latinLnBrk="0" hangingPunct="1">
              <a:lnSpc>
                <a:spcPct val="100000"/>
              </a:lnSpc>
              <a:spcBef>
                <a:spcPts val="0"/>
              </a:spcBef>
              <a:spcAft>
                <a:spcPts val="0"/>
              </a:spcAft>
              <a:buClrTx/>
              <a:buSzTx/>
              <a:tabLst/>
              <a:defRPr/>
            </a:pPr>
            <a:r>
              <a:rPr lang="en-US" b="1" dirty="0">
                <a:solidFill>
                  <a:prstClr val="black"/>
                </a:solidFill>
                <a:latin typeface="Calibri" panose="020F0502020204030204"/>
              </a:rPr>
              <a:t>Analysis:</a:t>
            </a:r>
            <a:endParaRPr kumimoji="0" lang="en-US" sz="1800" b="1" i="0" u="none" strike="noStrike" kern="1200" cap="none" spc="0" normalizeH="0" noProof="0" dirty="0">
              <a:ln>
                <a:noFill/>
              </a:ln>
              <a:solidFill>
                <a:prstClr val="black"/>
              </a:solidFill>
              <a:effectLst/>
              <a:uLnTx/>
              <a:uFillTx/>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prstClr val="black"/>
                </a:solidFill>
                <a:latin typeface="Calibri" panose="020F0502020204030204"/>
              </a:rPr>
              <a:t>I</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ndependent</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analyses agree to below 5x10</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-19</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When the dust settles: </a:t>
            </a:r>
            <a:r>
              <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rPr>
              <a:t>3 most accurate frequency ratio measurements</a:t>
            </a:r>
          </a:p>
        </p:txBody>
      </p:sp>
    </p:spTree>
    <p:extLst>
      <p:ext uri="{BB962C8B-B14F-4D97-AF65-F5344CB8AC3E}">
        <p14:creationId xmlns:p14="http://schemas.microsoft.com/office/powerpoint/2010/main" val="1370846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437375" y="819817"/>
            <a:ext cx="7571259" cy="5933599"/>
            <a:chOff x="683056" y="714336"/>
            <a:chExt cx="7571259" cy="5933599"/>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769" y="813192"/>
              <a:ext cx="7546546" cy="5834743"/>
            </a:xfrm>
            <a:prstGeom prst="rect">
              <a:avLst/>
            </a:prstGeom>
          </p:spPr>
        </p:pic>
        <p:sp>
          <p:nvSpPr>
            <p:cNvPr id="5" name="Rectangle 4"/>
            <p:cNvSpPr/>
            <p:nvPr/>
          </p:nvSpPr>
          <p:spPr>
            <a:xfrm>
              <a:off x="707769" y="813192"/>
              <a:ext cx="268415" cy="360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83056" y="3857073"/>
              <a:ext cx="268415" cy="360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937899" y="714336"/>
              <a:ext cx="268415" cy="360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itle 1"/>
          <p:cNvSpPr>
            <a:spLocks noGrp="1"/>
          </p:cNvSpPr>
          <p:nvPr>
            <p:ph type="title"/>
          </p:nvPr>
        </p:nvSpPr>
        <p:spPr>
          <a:xfrm>
            <a:off x="0" y="2443"/>
            <a:ext cx="9144000" cy="615395"/>
          </a:xfrm>
          <a:solidFill>
            <a:schemeClr val="tx1"/>
          </a:solidFill>
        </p:spPr>
        <p:txBody>
          <a:bodyPr>
            <a:normAutofit fontScale="90000"/>
          </a:bodyPr>
          <a:lstStyle/>
          <a:p>
            <a:pPr algn="ctr"/>
            <a:r>
              <a:rPr lang="en-US" sz="4000" b="1" dirty="0">
                <a:solidFill>
                  <a:schemeClr val="bg1"/>
                </a:solidFill>
              </a:rPr>
              <a:t>Comparison with previous results</a:t>
            </a:r>
          </a:p>
        </p:txBody>
      </p:sp>
      <p:sp>
        <p:nvSpPr>
          <p:cNvPr id="12" name="Oval 11"/>
          <p:cNvSpPr/>
          <p:nvPr/>
        </p:nvSpPr>
        <p:spPr>
          <a:xfrm>
            <a:off x="3966519" y="1421026"/>
            <a:ext cx="750413" cy="51898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341368" y="1421026"/>
            <a:ext cx="750413" cy="51898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924460" y="4996248"/>
            <a:ext cx="750413" cy="51898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00698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38412" y="714312"/>
            <a:ext cx="6659568" cy="64851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nvGrpSpPr>
          <p:cNvPr id="28" name="Group 27">
            <a:extLst>
              <a:ext uri="{FF2B5EF4-FFF2-40B4-BE49-F238E27FC236}">
                <a16:creationId xmlns:a16="http://schemas.microsoft.com/office/drawing/2014/main" id="{22E13519-7022-4639-8051-1E67CF5E288B}"/>
              </a:ext>
            </a:extLst>
          </p:cNvPr>
          <p:cNvGrpSpPr/>
          <p:nvPr/>
        </p:nvGrpSpPr>
        <p:grpSpPr>
          <a:xfrm>
            <a:off x="1876848" y="2171336"/>
            <a:ext cx="2505224" cy="557550"/>
            <a:chOff x="494026" y="2959193"/>
            <a:chExt cx="3630448" cy="557550"/>
          </a:xfrm>
        </p:grpSpPr>
        <p:sp>
          <p:nvSpPr>
            <p:cNvPr id="9" name="Freeform 4">
              <a:extLst>
                <a:ext uri="{FF2B5EF4-FFF2-40B4-BE49-F238E27FC236}">
                  <a16:creationId xmlns:a16="http://schemas.microsoft.com/office/drawing/2014/main" id="{200B1B3B-A217-4D34-966B-A52BD9FE2AB2}"/>
                </a:ext>
              </a:extLst>
            </p:cNvPr>
            <p:cNvSpPr>
              <a:spLocks/>
            </p:cNvSpPr>
            <p:nvPr/>
          </p:nvSpPr>
          <p:spPr bwMode="auto">
            <a:xfrm>
              <a:off x="1400844" y="2970312"/>
              <a:ext cx="908406" cy="530546"/>
            </a:xfrm>
            <a:custGeom>
              <a:avLst/>
              <a:gdLst>
                <a:gd name="T0" fmla="*/ 9 w 21600"/>
                <a:gd name="T1" fmla="*/ 151 h 21600"/>
                <a:gd name="T2" fmla="*/ 22 w 21600"/>
                <a:gd name="T3" fmla="*/ 127 h 21600"/>
                <a:gd name="T4" fmla="*/ 37 w 21600"/>
                <a:gd name="T5" fmla="*/ 104 h 21600"/>
                <a:gd name="T6" fmla="*/ 50 w 21600"/>
                <a:gd name="T7" fmla="*/ 81 h 21600"/>
                <a:gd name="T8" fmla="*/ 64 w 21600"/>
                <a:gd name="T9" fmla="*/ 61 h 21600"/>
                <a:gd name="T10" fmla="*/ 77 w 21600"/>
                <a:gd name="T11" fmla="*/ 44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2 w 21600"/>
                <a:gd name="T31" fmla="*/ 44 h 21600"/>
                <a:gd name="T32" fmla="*/ 226 w 21600"/>
                <a:gd name="T33" fmla="*/ 61 h 21600"/>
                <a:gd name="T34" fmla="*/ 239 w 21600"/>
                <a:gd name="T35" fmla="*/ 81 h 21600"/>
                <a:gd name="T36" fmla="*/ 253 w 21600"/>
                <a:gd name="T37" fmla="*/ 104 h 21600"/>
                <a:gd name="T38" fmla="*/ 266 w 21600"/>
                <a:gd name="T39" fmla="*/ 127 h 21600"/>
                <a:gd name="T40" fmla="*/ 279 w 21600"/>
                <a:gd name="T41" fmla="*/ 151 h 21600"/>
                <a:gd name="T42" fmla="*/ 293 w 21600"/>
                <a:gd name="T43" fmla="*/ 175 h 21600"/>
                <a:gd name="T44" fmla="*/ 306 w 21600"/>
                <a:gd name="T45" fmla="*/ 200 h 21600"/>
                <a:gd name="T46" fmla="*/ 320 w 21600"/>
                <a:gd name="T47" fmla="*/ 224 h 21600"/>
                <a:gd name="T48" fmla="*/ 333 w 21600"/>
                <a:gd name="T49" fmla="*/ 246 h 21600"/>
                <a:gd name="T50" fmla="*/ 347 w 21600"/>
                <a:gd name="T51" fmla="*/ 267 h 21600"/>
                <a:gd name="T52" fmla="*/ 360 w 21600"/>
                <a:gd name="T53" fmla="*/ 285 h 21600"/>
                <a:gd name="T54" fmla="*/ 374 w 21600"/>
                <a:gd name="T55" fmla="*/ 302 h 21600"/>
                <a:gd name="T56" fmla="*/ 388 w 21600"/>
                <a:gd name="T57" fmla="*/ 315 h 21600"/>
                <a:gd name="T58" fmla="*/ 401 w 21600"/>
                <a:gd name="T59" fmla="*/ 325 h 21600"/>
                <a:gd name="T60" fmla="*/ 415 w 21600"/>
                <a:gd name="T61" fmla="*/ 331 h 21600"/>
                <a:gd name="T62" fmla="*/ 428 w 21600"/>
                <a:gd name="T63" fmla="*/ 334 h 21600"/>
                <a:gd name="T64" fmla="*/ 442 w 21600"/>
                <a:gd name="T65" fmla="*/ 334 h 21600"/>
                <a:gd name="T66" fmla="*/ 455 w 21600"/>
                <a:gd name="T67" fmla="*/ 330 h 21600"/>
                <a:gd name="T68" fmla="*/ 468 w 21600"/>
                <a:gd name="T69" fmla="*/ 321 h 21600"/>
                <a:gd name="T70" fmla="*/ 482 w 21600"/>
                <a:gd name="T71" fmla="*/ 311 h 21600"/>
                <a:gd name="T72" fmla="*/ 495 w 21600"/>
                <a:gd name="T73" fmla="*/ 297 h 21600"/>
                <a:gd name="T74" fmla="*/ 509 w 21600"/>
                <a:gd name="T75" fmla="*/ 279 h 21600"/>
                <a:gd name="T76" fmla="*/ 522 w 21600"/>
                <a:gd name="T77" fmla="*/ 260 h 21600"/>
                <a:gd name="T78" fmla="*/ 535 w 21600"/>
                <a:gd name="T79" fmla="*/ 239 h 21600"/>
                <a:gd name="T80" fmla="*/ 550 w 21600"/>
                <a:gd name="T81" fmla="*/ 216 h 21600"/>
                <a:gd name="T82" fmla="*/ 563 w 21600"/>
                <a:gd name="T83" fmla="*/ 19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0" name="Freeform 5">
              <a:extLst>
                <a:ext uri="{FF2B5EF4-FFF2-40B4-BE49-F238E27FC236}">
                  <a16:creationId xmlns:a16="http://schemas.microsoft.com/office/drawing/2014/main" id="{3F2C2BA5-2F8E-4CBC-83B0-09F9CADF81E5}"/>
                </a:ext>
              </a:extLst>
            </p:cNvPr>
            <p:cNvSpPr>
              <a:spLocks/>
            </p:cNvSpPr>
            <p:nvPr/>
          </p:nvSpPr>
          <p:spPr bwMode="auto">
            <a:xfrm>
              <a:off x="494026" y="2959193"/>
              <a:ext cx="906818" cy="528957"/>
            </a:xfrm>
            <a:custGeom>
              <a:avLst/>
              <a:gdLst>
                <a:gd name="T0" fmla="*/ 9 w 21600"/>
                <a:gd name="T1" fmla="*/ 151 h 21600"/>
                <a:gd name="T2" fmla="*/ 22 w 21600"/>
                <a:gd name="T3" fmla="*/ 126 h 21600"/>
                <a:gd name="T4" fmla="*/ 36 w 21600"/>
                <a:gd name="T5" fmla="*/ 103 h 21600"/>
                <a:gd name="T6" fmla="*/ 50 w 21600"/>
                <a:gd name="T7" fmla="*/ 80 h 21600"/>
                <a:gd name="T8" fmla="*/ 64 w 21600"/>
                <a:gd name="T9" fmla="*/ 61 h 21600"/>
                <a:gd name="T10" fmla="*/ 77 w 21600"/>
                <a:gd name="T11" fmla="*/ 43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1 w 21600"/>
                <a:gd name="T31" fmla="*/ 43 h 21600"/>
                <a:gd name="T32" fmla="*/ 225 w 21600"/>
                <a:gd name="T33" fmla="*/ 61 h 21600"/>
                <a:gd name="T34" fmla="*/ 238 w 21600"/>
                <a:gd name="T35" fmla="*/ 80 h 21600"/>
                <a:gd name="T36" fmla="*/ 252 w 21600"/>
                <a:gd name="T37" fmla="*/ 103 h 21600"/>
                <a:gd name="T38" fmla="*/ 265 w 21600"/>
                <a:gd name="T39" fmla="*/ 126 h 21600"/>
                <a:gd name="T40" fmla="*/ 278 w 21600"/>
                <a:gd name="T41" fmla="*/ 151 h 21600"/>
                <a:gd name="T42" fmla="*/ 293 w 21600"/>
                <a:gd name="T43" fmla="*/ 175 h 21600"/>
                <a:gd name="T44" fmla="*/ 306 w 21600"/>
                <a:gd name="T45" fmla="*/ 199 h 21600"/>
                <a:gd name="T46" fmla="*/ 320 w 21600"/>
                <a:gd name="T47" fmla="*/ 223 h 21600"/>
                <a:gd name="T48" fmla="*/ 333 w 21600"/>
                <a:gd name="T49" fmla="*/ 245 h 21600"/>
                <a:gd name="T50" fmla="*/ 347 w 21600"/>
                <a:gd name="T51" fmla="*/ 267 h 21600"/>
                <a:gd name="T52" fmla="*/ 360 w 21600"/>
                <a:gd name="T53" fmla="*/ 285 h 21600"/>
                <a:gd name="T54" fmla="*/ 373 w 21600"/>
                <a:gd name="T55" fmla="*/ 301 h 21600"/>
                <a:gd name="T56" fmla="*/ 387 w 21600"/>
                <a:gd name="T57" fmla="*/ 314 h 21600"/>
                <a:gd name="T58" fmla="*/ 400 w 21600"/>
                <a:gd name="T59" fmla="*/ 324 h 21600"/>
                <a:gd name="T60" fmla="*/ 414 w 21600"/>
                <a:gd name="T61" fmla="*/ 330 h 21600"/>
                <a:gd name="T62" fmla="*/ 427 w 21600"/>
                <a:gd name="T63" fmla="*/ 333 h 21600"/>
                <a:gd name="T64" fmla="*/ 441 w 21600"/>
                <a:gd name="T65" fmla="*/ 333 h 21600"/>
                <a:gd name="T66" fmla="*/ 454 w 21600"/>
                <a:gd name="T67" fmla="*/ 329 h 21600"/>
                <a:gd name="T68" fmla="*/ 467 w 21600"/>
                <a:gd name="T69" fmla="*/ 320 h 21600"/>
                <a:gd name="T70" fmla="*/ 481 w 21600"/>
                <a:gd name="T71" fmla="*/ 310 h 21600"/>
                <a:gd name="T72" fmla="*/ 494 w 21600"/>
                <a:gd name="T73" fmla="*/ 296 h 21600"/>
                <a:gd name="T74" fmla="*/ 508 w 21600"/>
                <a:gd name="T75" fmla="*/ 278 h 21600"/>
                <a:gd name="T76" fmla="*/ 521 w 21600"/>
                <a:gd name="T77" fmla="*/ 259 h 21600"/>
                <a:gd name="T78" fmla="*/ 535 w 21600"/>
                <a:gd name="T79" fmla="*/ 239 h 21600"/>
                <a:gd name="T80" fmla="*/ 549 w 21600"/>
                <a:gd name="T81" fmla="*/ 216 h 21600"/>
                <a:gd name="T82" fmla="*/ 562 w 21600"/>
                <a:gd name="T83" fmla="*/ 19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1" name="Freeform 7">
              <a:extLst>
                <a:ext uri="{FF2B5EF4-FFF2-40B4-BE49-F238E27FC236}">
                  <a16:creationId xmlns:a16="http://schemas.microsoft.com/office/drawing/2014/main" id="{80DCE54F-9C28-4ECF-A430-809B074453D5}"/>
                </a:ext>
              </a:extLst>
            </p:cNvPr>
            <p:cNvSpPr>
              <a:spLocks/>
            </p:cNvSpPr>
            <p:nvPr/>
          </p:nvSpPr>
          <p:spPr bwMode="auto">
            <a:xfrm>
              <a:off x="3216068" y="2984637"/>
              <a:ext cx="908406" cy="532106"/>
            </a:xfrm>
            <a:custGeom>
              <a:avLst/>
              <a:gdLst>
                <a:gd name="T0" fmla="*/ 9 w 21600"/>
                <a:gd name="T1" fmla="*/ 151 h 21600"/>
                <a:gd name="T2" fmla="*/ 22 w 21600"/>
                <a:gd name="T3" fmla="*/ 127 h 21600"/>
                <a:gd name="T4" fmla="*/ 37 w 21600"/>
                <a:gd name="T5" fmla="*/ 104 h 21600"/>
                <a:gd name="T6" fmla="*/ 50 w 21600"/>
                <a:gd name="T7" fmla="*/ 81 h 21600"/>
                <a:gd name="T8" fmla="*/ 64 w 21600"/>
                <a:gd name="T9" fmla="*/ 61 h 21600"/>
                <a:gd name="T10" fmla="*/ 77 w 21600"/>
                <a:gd name="T11" fmla="*/ 44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2 w 21600"/>
                <a:gd name="T31" fmla="*/ 44 h 21600"/>
                <a:gd name="T32" fmla="*/ 226 w 21600"/>
                <a:gd name="T33" fmla="*/ 61 h 21600"/>
                <a:gd name="T34" fmla="*/ 239 w 21600"/>
                <a:gd name="T35" fmla="*/ 81 h 21600"/>
                <a:gd name="T36" fmla="*/ 253 w 21600"/>
                <a:gd name="T37" fmla="*/ 104 h 21600"/>
                <a:gd name="T38" fmla="*/ 266 w 21600"/>
                <a:gd name="T39" fmla="*/ 127 h 21600"/>
                <a:gd name="T40" fmla="*/ 279 w 21600"/>
                <a:gd name="T41" fmla="*/ 151 h 21600"/>
                <a:gd name="T42" fmla="*/ 293 w 21600"/>
                <a:gd name="T43" fmla="*/ 175 h 21600"/>
                <a:gd name="T44" fmla="*/ 306 w 21600"/>
                <a:gd name="T45" fmla="*/ 200 h 21600"/>
                <a:gd name="T46" fmla="*/ 320 w 21600"/>
                <a:gd name="T47" fmla="*/ 224 h 21600"/>
                <a:gd name="T48" fmla="*/ 333 w 21600"/>
                <a:gd name="T49" fmla="*/ 246 h 21600"/>
                <a:gd name="T50" fmla="*/ 347 w 21600"/>
                <a:gd name="T51" fmla="*/ 267 h 21600"/>
                <a:gd name="T52" fmla="*/ 360 w 21600"/>
                <a:gd name="T53" fmla="*/ 285 h 21600"/>
                <a:gd name="T54" fmla="*/ 374 w 21600"/>
                <a:gd name="T55" fmla="*/ 302 h 21600"/>
                <a:gd name="T56" fmla="*/ 388 w 21600"/>
                <a:gd name="T57" fmla="*/ 315 h 21600"/>
                <a:gd name="T58" fmla="*/ 401 w 21600"/>
                <a:gd name="T59" fmla="*/ 325 h 21600"/>
                <a:gd name="T60" fmla="*/ 415 w 21600"/>
                <a:gd name="T61" fmla="*/ 331 h 21600"/>
                <a:gd name="T62" fmla="*/ 428 w 21600"/>
                <a:gd name="T63" fmla="*/ 334 h 21600"/>
                <a:gd name="T64" fmla="*/ 442 w 21600"/>
                <a:gd name="T65" fmla="*/ 334 h 21600"/>
                <a:gd name="T66" fmla="*/ 455 w 21600"/>
                <a:gd name="T67" fmla="*/ 330 h 21600"/>
                <a:gd name="T68" fmla="*/ 468 w 21600"/>
                <a:gd name="T69" fmla="*/ 321 h 21600"/>
                <a:gd name="T70" fmla="*/ 482 w 21600"/>
                <a:gd name="T71" fmla="*/ 311 h 21600"/>
                <a:gd name="T72" fmla="*/ 495 w 21600"/>
                <a:gd name="T73" fmla="*/ 297 h 21600"/>
                <a:gd name="T74" fmla="*/ 509 w 21600"/>
                <a:gd name="T75" fmla="*/ 279 h 21600"/>
                <a:gd name="T76" fmla="*/ 522 w 21600"/>
                <a:gd name="T77" fmla="*/ 260 h 21600"/>
                <a:gd name="T78" fmla="*/ 535 w 21600"/>
                <a:gd name="T79" fmla="*/ 239 h 21600"/>
                <a:gd name="T80" fmla="*/ 550 w 21600"/>
                <a:gd name="T81" fmla="*/ 216 h 21600"/>
                <a:gd name="T82" fmla="*/ 563 w 21600"/>
                <a:gd name="T83" fmla="*/ 19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12" name="Freeform 8">
              <a:extLst>
                <a:ext uri="{FF2B5EF4-FFF2-40B4-BE49-F238E27FC236}">
                  <a16:creationId xmlns:a16="http://schemas.microsoft.com/office/drawing/2014/main" id="{273AE277-2A99-4B0B-AB26-7E0F28A37C62}"/>
                </a:ext>
              </a:extLst>
            </p:cNvPr>
            <p:cNvSpPr>
              <a:spLocks/>
            </p:cNvSpPr>
            <p:nvPr/>
          </p:nvSpPr>
          <p:spPr bwMode="auto">
            <a:xfrm>
              <a:off x="2309250" y="2975078"/>
              <a:ext cx="906818" cy="530513"/>
            </a:xfrm>
            <a:custGeom>
              <a:avLst/>
              <a:gdLst>
                <a:gd name="T0" fmla="*/ 9 w 21600"/>
                <a:gd name="T1" fmla="*/ 151 h 21600"/>
                <a:gd name="T2" fmla="*/ 22 w 21600"/>
                <a:gd name="T3" fmla="*/ 126 h 21600"/>
                <a:gd name="T4" fmla="*/ 36 w 21600"/>
                <a:gd name="T5" fmla="*/ 103 h 21600"/>
                <a:gd name="T6" fmla="*/ 50 w 21600"/>
                <a:gd name="T7" fmla="*/ 80 h 21600"/>
                <a:gd name="T8" fmla="*/ 64 w 21600"/>
                <a:gd name="T9" fmla="*/ 61 h 21600"/>
                <a:gd name="T10" fmla="*/ 77 w 21600"/>
                <a:gd name="T11" fmla="*/ 43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1 w 21600"/>
                <a:gd name="T31" fmla="*/ 43 h 21600"/>
                <a:gd name="T32" fmla="*/ 225 w 21600"/>
                <a:gd name="T33" fmla="*/ 61 h 21600"/>
                <a:gd name="T34" fmla="*/ 238 w 21600"/>
                <a:gd name="T35" fmla="*/ 80 h 21600"/>
                <a:gd name="T36" fmla="*/ 252 w 21600"/>
                <a:gd name="T37" fmla="*/ 103 h 21600"/>
                <a:gd name="T38" fmla="*/ 265 w 21600"/>
                <a:gd name="T39" fmla="*/ 126 h 21600"/>
                <a:gd name="T40" fmla="*/ 278 w 21600"/>
                <a:gd name="T41" fmla="*/ 151 h 21600"/>
                <a:gd name="T42" fmla="*/ 293 w 21600"/>
                <a:gd name="T43" fmla="*/ 175 h 21600"/>
                <a:gd name="T44" fmla="*/ 306 w 21600"/>
                <a:gd name="T45" fmla="*/ 199 h 21600"/>
                <a:gd name="T46" fmla="*/ 320 w 21600"/>
                <a:gd name="T47" fmla="*/ 223 h 21600"/>
                <a:gd name="T48" fmla="*/ 333 w 21600"/>
                <a:gd name="T49" fmla="*/ 245 h 21600"/>
                <a:gd name="T50" fmla="*/ 347 w 21600"/>
                <a:gd name="T51" fmla="*/ 267 h 21600"/>
                <a:gd name="T52" fmla="*/ 360 w 21600"/>
                <a:gd name="T53" fmla="*/ 285 h 21600"/>
                <a:gd name="T54" fmla="*/ 373 w 21600"/>
                <a:gd name="T55" fmla="*/ 301 h 21600"/>
                <a:gd name="T56" fmla="*/ 387 w 21600"/>
                <a:gd name="T57" fmla="*/ 314 h 21600"/>
                <a:gd name="T58" fmla="*/ 400 w 21600"/>
                <a:gd name="T59" fmla="*/ 324 h 21600"/>
                <a:gd name="T60" fmla="*/ 414 w 21600"/>
                <a:gd name="T61" fmla="*/ 330 h 21600"/>
                <a:gd name="T62" fmla="*/ 427 w 21600"/>
                <a:gd name="T63" fmla="*/ 333 h 21600"/>
                <a:gd name="T64" fmla="*/ 441 w 21600"/>
                <a:gd name="T65" fmla="*/ 333 h 21600"/>
                <a:gd name="T66" fmla="*/ 454 w 21600"/>
                <a:gd name="T67" fmla="*/ 329 h 21600"/>
                <a:gd name="T68" fmla="*/ 467 w 21600"/>
                <a:gd name="T69" fmla="*/ 320 h 21600"/>
                <a:gd name="T70" fmla="*/ 481 w 21600"/>
                <a:gd name="T71" fmla="*/ 310 h 21600"/>
                <a:gd name="T72" fmla="*/ 494 w 21600"/>
                <a:gd name="T73" fmla="*/ 296 h 21600"/>
                <a:gd name="T74" fmla="*/ 508 w 21600"/>
                <a:gd name="T75" fmla="*/ 278 h 21600"/>
                <a:gd name="T76" fmla="*/ 521 w 21600"/>
                <a:gd name="T77" fmla="*/ 259 h 21600"/>
                <a:gd name="T78" fmla="*/ 535 w 21600"/>
                <a:gd name="T79" fmla="*/ 239 h 21600"/>
                <a:gd name="T80" fmla="*/ 549 w 21600"/>
                <a:gd name="T81" fmla="*/ 216 h 21600"/>
                <a:gd name="T82" fmla="*/ 562 w 21600"/>
                <a:gd name="T83" fmla="*/ 191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cxnSp>
        <p:nvCxnSpPr>
          <p:cNvPr id="14" name="Straight Arrow Connector 13">
            <a:extLst>
              <a:ext uri="{FF2B5EF4-FFF2-40B4-BE49-F238E27FC236}">
                <a16:creationId xmlns:a16="http://schemas.microsoft.com/office/drawing/2014/main" id="{4CEB5056-E1E2-447E-9D5F-48572EA1C8B4}"/>
              </a:ext>
            </a:extLst>
          </p:cNvPr>
          <p:cNvCxnSpPr>
            <a:cxnSpLocks/>
          </p:cNvCxnSpPr>
          <p:nvPr/>
        </p:nvCxnSpPr>
        <p:spPr>
          <a:xfrm>
            <a:off x="4385139" y="2484605"/>
            <a:ext cx="11224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68B1C485-6AC1-4240-AFA3-8F0BE572E8DC}"/>
              </a:ext>
            </a:extLst>
          </p:cNvPr>
          <p:cNvGrpSpPr/>
          <p:nvPr/>
        </p:nvGrpSpPr>
        <p:grpSpPr>
          <a:xfrm>
            <a:off x="5652365" y="4057113"/>
            <a:ext cx="2678485" cy="1861965"/>
            <a:chOff x="879234" y="4472245"/>
            <a:chExt cx="2678485" cy="1861965"/>
          </a:xfrm>
        </p:grpSpPr>
        <p:grpSp>
          <p:nvGrpSpPr>
            <p:cNvPr id="29" name="Group 28">
              <a:extLst>
                <a:ext uri="{FF2B5EF4-FFF2-40B4-BE49-F238E27FC236}">
                  <a16:creationId xmlns:a16="http://schemas.microsoft.com/office/drawing/2014/main" id="{8235084B-2CB8-4EE8-A7F8-20EC35E0674D}"/>
                </a:ext>
              </a:extLst>
            </p:cNvPr>
            <p:cNvGrpSpPr>
              <a:grpSpLocks/>
            </p:cNvGrpSpPr>
            <p:nvPr/>
          </p:nvGrpSpPr>
          <p:grpSpPr bwMode="auto">
            <a:xfrm>
              <a:off x="1641219" y="5168741"/>
              <a:ext cx="1584631" cy="981889"/>
              <a:chOff x="0" y="0"/>
              <a:chExt cx="1623" cy="947"/>
            </a:xfrm>
          </p:grpSpPr>
          <p:sp>
            <p:nvSpPr>
              <p:cNvPr id="38" name="Freeform 30">
                <a:extLst>
                  <a:ext uri="{FF2B5EF4-FFF2-40B4-BE49-F238E27FC236}">
                    <a16:creationId xmlns:a16="http://schemas.microsoft.com/office/drawing/2014/main" id="{B0D6241B-B6C0-4A52-99FC-3323AD4F8C7B}"/>
                  </a:ext>
                </a:extLst>
              </p:cNvPr>
              <p:cNvSpPr>
                <a:spLocks/>
              </p:cNvSpPr>
              <p:nvPr/>
            </p:nvSpPr>
            <p:spPr bwMode="auto">
              <a:xfrm>
                <a:off x="0" y="0"/>
                <a:ext cx="814" cy="947"/>
              </a:xfrm>
              <a:custGeom>
                <a:avLst/>
                <a:gdLst>
                  <a:gd name="T0" fmla="*/ 0 w 21600"/>
                  <a:gd name="T1" fmla="*/ 11 h 21359"/>
                  <a:gd name="T2" fmla="*/ 365 w 21600"/>
                  <a:gd name="T3" fmla="*/ 39 h 21359"/>
                  <a:gd name="T4" fmla="*/ 814 w 21600"/>
                  <a:gd name="T5" fmla="*/ 957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rgbClr val="C0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39" name="Freeform 31">
                <a:extLst>
                  <a:ext uri="{FF2B5EF4-FFF2-40B4-BE49-F238E27FC236}">
                    <a16:creationId xmlns:a16="http://schemas.microsoft.com/office/drawing/2014/main" id="{9AD79D3C-0BDA-4500-B686-58D994EE2CD9}"/>
                  </a:ext>
                </a:extLst>
              </p:cNvPr>
              <p:cNvSpPr>
                <a:spLocks/>
              </p:cNvSpPr>
              <p:nvPr/>
            </p:nvSpPr>
            <p:spPr bwMode="auto">
              <a:xfrm flipH="1">
                <a:off x="808" y="0"/>
                <a:ext cx="815" cy="946"/>
              </a:xfrm>
              <a:custGeom>
                <a:avLst/>
                <a:gdLst>
                  <a:gd name="T0" fmla="*/ 0 w 21600"/>
                  <a:gd name="T1" fmla="*/ 11 h 21359"/>
                  <a:gd name="T2" fmla="*/ 365 w 21600"/>
                  <a:gd name="T3" fmla="*/ 39 h 21359"/>
                  <a:gd name="T4" fmla="*/ 815 w 21600"/>
                  <a:gd name="T5" fmla="*/ 956 h 21359"/>
                  <a:gd name="T6" fmla="*/ 0 60000 65536"/>
                  <a:gd name="T7" fmla="*/ 0 60000 65536"/>
                  <a:gd name="T8" fmla="*/ 0 60000 65536"/>
                </a:gdLst>
                <a:ahLst/>
                <a:cxnLst>
                  <a:cxn ang="T6">
                    <a:pos x="T0" y="T1"/>
                  </a:cxn>
                  <a:cxn ang="T7">
                    <a:pos x="T2" y="T3"/>
                  </a:cxn>
                  <a:cxn ang="T8">
                    <a:pos x="T4" y="T5"/>
                  </a:cxn>
                </a:cxnLst>
                <a:rect l="0" t="0" r="r" b="b"/>
                <a:pathLst>
                  <a:path w="21600" h="21359">
                    <a:moveTo>
                      <a:pt x="0" y="33"/>
                    </a:moveTo>
                    <a:cubicBezTo>
                      <a:pt x="0" y="33"/>
                      <a:pt x="8148" y="-217"/>
                      <a:pt x="9683" y="669"/>
                    </a:cubicBezTo>
                    <a:cubicBezTo>
                      <a:pt x="13965" y="3140"/>
                      <a:pt x="15009" y="21383"/>
                      <a:pt x="21600" y="21360"/>
                    </a:cubicBezTo>
                  </a:path>
                </a:pathLst>
              </a:custGeom>
              <a:noFill/>
              <a:ln w="28575" cap="flat">
                <a:solidFill>
                  <a:srgbClr val="C0000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grpSp>
        <p:grpSp>
          <p:nvGrpSpPr>
            <p:cNvPr id="30" name="Group 29">
              <a:extLst>
                <a:ext uri="{FF2B5EF4-FFF2-40B4-BE49-F238E27FC236}">
                  <a16:creationId xmlns:a16="http://schemas.microsoft.com/office/drawing/2014/main" id="{31721CDF-4147-4350-A59E-B71417637635}"/>
                </a:ext>
              </a:extLst>
            </p:cNvPr>
            <p:cNvGrpSpPr>
              <a:grpSpLocks/>
            </p:cNvGrpSpPr>
            <p:nvPr/>
          </p:nvGrpSpPr>
          <p:grpSpPr bwMode="auto">
            <a:xfrm>
              <a:off x="879234" y="4472245"/>
              <a:ext cx="2678485" cy="1825456"/>
              <a:chOff x="28" y="195"/>
              <a:chExt cx="2193" cy="1642"/>
            </a:xfrm>
          </p:grpSpPr>
          <p:grpSp>
            <p:nvGrpSpPr>
              <p:cNvPr id="31" name="Group 30">
                <a:extLst>
                  <a:ext uri="{FF2B5EF4-FFF2-40B4-BE49-F238E27FC236}">
                    <a16:creationId xmlns:a16="http://schemas.microsoft.com/office/drawing/2014/main" id="{99B98497-08ED-4CB0-A70C-BCDBD4F1E324}"/>
                  </a:ext>
                </a:extLst>
              </p:cNvPr>
              <p:cNvGrpSpPr>
                <a:grpSpLocks/>
              </p:cNvGrpSpPr>
              <p:nvPr/>
            </p:nvGrpSpPr>
            <p:grpSpPr bwMode="auto">
              <a:xfrm>
                <a:off x="326" y="195"/>
                <a:ext cx="1895" cy="1642"/>
                <a:chOff x="0" y="195"/>
                <a:chExt cx="1895" cy="1642"/>
              </a:xfrm>
            </p:grpSpPr>
            <p:sp>
              <p:nvSpPr>
                <p:cNvPr id="33" name="Line 35">
                  <a:extLst>
                    <a:ext uri="{FF2B5EF4-FFF2-40B4-BE49-F238E27FC236}">
                      <a16:creationId xmlns:a16="http://schemas.microsoft.com/office/drawing/2014/main" id="{12F595D5-2E9E-4132-A7B6-327CB91A53CA}"/>
                    </a:ext>
                  </a:extLst>
                </p:cNvPr>
                <p:cNvSpPr>
                  <a:spLocks noChangeShapeType="1"/>
                </p:cNvSpPr>
                <p:nvPr/>
              </p:nvSpPr>
              <p:spPr bwMode="auto">
                <a:xfrm rot="10800000">
                  <a:off x="0" y="1827"/>
                  <a:ext cx="1895" cy="4"/>
                </a:xfrm>
                <a:prstGeom prst="line">
                  <a:avLst/>
                </a:prstGeom>
                <a:noFill/>
                <a:ln w="19050">
                  <a:solidFill>
                    <a:schemeClr val="tx1"/>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34" name="Line 36">
                  <a:extLst>
                    <a:ext uri="{FF2B5EF4-FFF2-40B4-BE49-F238E27FC236}">
                      <a16:creationId xmlns:a16="http://schemas.microsoft.com/office/drawing/2014/main" id="{07129C23-5984-497F-9015-8ACC3139A3B4}"/>
                    </a:ext>
                  </a:extLst>
                </p:cNvPr>
                <p:cNvSpPr>
                  <a:spLocks noChangeShapeType="1"/>
                </p:cNvSpPr>
                <p:nvPr/>
              </p:nvSpPr>
              <p:spPr bwMode="auto">
                <a:xfrm>
                  <a:off x="5" y="462"/>
                  <a:ext cx="3" cy="1375"/>
                </a:xfrm>
                <a:prstGeom prst="line">
                  <a:avLst/>
                </a:prstGeom>
                <a:noFill/>
                <a:ln w="19050">
                  <a:solidFill>
                    <a:schemeClr val="tx1"/>
                  </a:solidFill>
                  <a:miter lim="800000"/>
                  <a:headEnd type="stealth" w="med" len="med"/>
                  <a:tailEnd/>
                </a:ln>
                <a:extLst>
                  <a:ext uri="{909E8E84-426E-40DD-AFC4-6F175D3DCCD1}">
                    <a14:hiddenFill xmlns:a14="http://schemas.microsoft.com/office/drawing/2010/main">
                      <a:no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sp>
              <p:nvSpPr>
                <p:cNvPr id="36" name="Rectangle 35">
                  <a:extLst>
                    <a:ext uri="{FF2B5EF4-FFF2-40B4-BE49-F238E27FC236}">
                      <a16:creationId xmlns:a16="http://schemas.microsoft.com/office/drawing/2014/main" id="{330F7726-05E4-4118-878C-90F99A0EA140}"/>
                    </a:ext>
                  </a:extLst>
                </p:cNvPr>
                <p:cNvSpPr>
                  <a:spLocks/>
                </p:cNvSpPr>
                <p:nvPr/>
              </p:nvSpPr>
              <p:spPr bwMode="auto">
                <a:xfrm>
                  <a:off x="225" y="195"/>
                  <a:ext cx="1503"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pPr eaLnBrk="1" hangingPunct="1"/>
                  <a:r>
                    <a:rPr lang="en-US" altLang="en-US" sz="1600" dirty="0">
                      <a:solidFill>
                        <a:schemeClr val="tx1"/>
                      </a:solidFill>
                      <a:latin typeface="Arial" panose="020B0604020202020204" pitchFamily="34" charset="0"/>
                      <a:ea typeface="MS PGothic" panose="020B0600070205080204" pitchFamily="34" charset="-128"/>
                      <a:cs typeface="Arial" panose="020B0604020202020204" pitchFamily="34" charset="0"/>
                      <a:sym typeface="Symbol" panose="05050102010706020507" pitchFamily="18" charset="2"/>
                    </a:rPr>
                    <a:t>Resonant frequency</a:t>
                  </a:r>
                </a:p>
              </p:txBody>
            </p:sp>
          </p:grpSp>
          <p:sp>
            <p:nvSpPr>
              <p:cNvPr id="32" name="Rectangle 31">
                <a:extLst>
                  <a:ext uri="{FF2B5EF4-FFF2-40B4-BE49-F238E27FC236}">
                    <a16:creationId xmlns:a16="http://schemas.microsoft.com/office/drawing/2014/main" id="{D1CAF8A0-D193-4804-B960-DF2AC246A26F}"/>
                  </a:ext>
                </a:extLst>
              </p:cNvPr>
              <p:cNvSpPr>
                <a:spLocks/>
              </p:cNvSpPr>
              <p:nvPr/>
            </p:nvSpPr>
            <p:spPr bwMode="auto">
              <a:xfrm rot="16200000">
                <a:off x="-152" y="1036"/>
                <a:ext cx="588"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pPr eaLnBrk="1" hangingPunct="1"/>
                <a:r>
                  <a:rPr lang="en-US" altLang="en-US" sz="1800" dirty="0">
                    <a:solidFill>
                      <a:schemeClr val="tx1"/>
                    </a:solidFill>
                    <a:latin typeface="Arial" panose="020B0604020202020204" pitchFamily="34" charset="0"/>
                    <a:ea typeface="MS PGothic" panose="020B0600070205080204" pitchFamily="34" charset="-128"/>
                    <a:cs typeface="Arial" panose="020B0604020202020204" pitchFamily="34" charset="0"/>
                    <a:sym typeface="Times" panose="02020603050405020304" pitchFamily="18" charset="0"/>
                  </a:rPr>
                  <a:t>Power</a:t>
                </a:r>
              </a:p>
            </p:txBody>
          </p:sp>
        </p:grpSp>
        <p:cxnSp>
          <p:nvCxnSpPr>
            <p:cNvPr id="41" name="Straight Connector 40">
              <a:extLst>
                <a:ext uri="{FF2B5EF4-FFF2-40B4-BE49-F238E27FC236}">
                  <a16:creationId xmlns:a16="http://schemas.microsoft.com/office/drawing/2014/main" id="{3D917220-74B8-4C96-B562-A30232C1F772}"/>
                </a:ext>
              </a:extLst>
            </p:cNvPr>
            <p:cNvCxnSpPr/>
            <p:nvPr/>
          </p:nvCxnSpPr>
          <p:spPr>
            <a:xfrm>
              <a:off x="2430117" y="4816701"/>
              <a:ext cx="0" cy="1517509"/>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3546322C-7896-4BD8-911B-6E1E62020662}"/>
              </a:ext>
            </a:extLst>
          </p:cNvPr>
          <p:cNvGrpSpPr/>
          <p:nvPr/>
        </p:nvGrpSpPr>
        <p:grpSpPr>
          <a:xfrm>
            <a:off x="6568227" y="2057043"/>
            <a:ext cx="635021" cy="699048"/>
            <a:chOff x="6949981" y="2331767"/>
            <a:chExt cx="879569" cy="1019175"/>
          </a:xfrm>
        </p:grpSpPr>
        <p:sp>
          <p:nvSpPr>
            <p:cNvPr id="47" name="Oval 46">
              <a:extLst>
                <a:ext uri="{FF2B5EF4-FFF2-40B4-BE49-F238E27FC236}">
                  <a16:creationId xmlns:a16="http://schemas.microsoft.com/office/drawing/2014/main" id="{E1CEED0A-5B50-4F44-91BD-55550C3C8BD0}"/>
                </a:ext>
              </a:extLst>
            </p:cNvPr>
            <p:cNvSpPr/>
            <p:nvPr/>
          </p:nvSpPr>
          <p:spPr>
            <a:xfrm>
              <a:off x="6972300" y="2549858"/>
              <a:ext cx="857250" cy="64101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B10639A9-C6F9-4142-947C-91C69A2A6EEA}"/>
                </a:ext>
              </a:extLst>
            </p:cNvPr>
            <p:cNvSpPr/>
            <p:nvPr/>
          </p:nvSpPr>
          <p:spPr>
            <a:xfrm>
              <a:off x="6949981" y="2331767"/>
              <a:ext cx="428625" cy="10191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Freeform: Shape 51">
            <a:extLst>
              <a:ext uri="{FF2B5EF4-FFF2-40B4-BE49-F238E27FC236}">
                <a16:creationId xmlns:a16="http://schemas.microsoft.com/office/drawing/2014/main" id="{709FB756-FE2B-431A-BEC1-F225F4D2F0DC}"/>
              </a:ext>
            </a:extLst>
          </p:cNvPr>
          <p:cNvSpPr/>
          <p:nvPr/>
        </p:nvSpPr>
        <p:spPr>
          <a:xfrm>
            <a:off x="7113024" y="2434735"/>
            <a:ext cx="974816" cy="1458687"/>
          </a:xfrm>
          <a:custGeom>
            <a:avLst/>
            <a:gdLst>
              <a:gd name="connsiteX0" fmla="*/ 250372 w 972197"/>
              <a:gd name="connsiteY0" fmla="*/ 0 h 1545772"/>
              <a:gd name="connsiteX1" fmla="*/ 751114 w 972197"/>
              <a:gd name="connsiteY1" fmla="*/ 152400 h 1545772"/>
              <a:gd name="connsiteX2" fmla="*/ 968829 w 972197"/>
              <a:gd name="connsiteY2" fmla="*/ 370114 h 1545772"/>
              <a:gd name="connsiteX3" fmla="*/ 849086 w 972197"/>
              <a:gd name="connsiteY3" fmla="*/ 609600 h 1545772"/>
              <a:gd name="connsiteX4" fmla="*/ 413657 w 972197"/>
              <a:gd name="connsiteY4" fmla="*/ 762000 h 1545772"/>
              <a:gd name="connsiteX5" fmla="*/ 141514 w 972197"/>
              <a:gd name="connsiteY5" fmla="*/ 957943 h 1545772"/>
              <a:gd name="connsiteX6" fmla="*/ 10886 w 972197"/>
              <a:gd name="connsiteY6" fmla="*/ 1175657 h 1545772"/>
              <a:gd name="connsiteX7" fmla="*/ 10886 w 972197"/>
              <a:gd name="connsiteY7" fmla="*/ 1393372 h 1545772"/>
              <a:gd name="connsiteX8" fmla="*/ 0 w 972197"/>
              <a:gd name="connsiteY8" fmla="*/ 1545772 h 1545772"/>
              <a:gd name="connsiteX0" fmla="*/ 252991 w 974816"/>
              <a:gd name="connsiteY0" fmla="*/ 0 h 1545772"/>
              <a:gd name="connsiteX1" fmla="*/ 753733 w 974816"/>
              <a:gd name="connsiteY1" fmla="*/ 152400 h 1545772"/>
              <a:gd name="connsiteX2" fmla="*/ 971448 w 974816"/>
              <a:gd name="connsiteY2" fmla="*/ 370114 h 1545772"/>
              <a:gd name="connsiteX3" fmla="*/ 851705 w 974816"/>
              <a:gd name="connsiteY3" fmla="*/ 609600 h 1545772"/>
              <a:gd name="connsiteX4" fmla="*/ 416276 w 974816"/>
              <a:gd name="connsiteY4" fmla="*/ 762000 h 1545772"/>
              <a:gd name="connsiteX5" fmla="*/ 144133 w 974816"/>
              <a:gd name="connsiteY5" fmla="*/ 957943 h 1545772"/>
              <a:gd name="connsiteX6" fmla="*/ 13505 w 974816"/>
              <a:gd name="connsiteY6" fmla="*/ 1175657 h 1545772"/>
              <a:gd name="connsiteX7" fmla="*/ 2619 w 974816"/>
              <a:gd name="connsiteY7" fmla="*/ 1545772 h 1545772"/>
              <a:gd name="connsiteX0" fmla="*/ 220334 w 974816"/>
              <a:gd name="connsiteY0" fmla="*/ 0 h 1469572"/>
              <a:gd name="connsiteX1" fmla="*/ 753733 w 974816"/>
              <a:gd name="connsiteY1" fmla="*/ 76200 h 1469572"/>
              <a:gd name="connsiteX2" fmla="*/ 971448 w 974816"/>
              <a:gd name="connsiteY2" fmla="*/ 293914 h 1469572"/>
              <a:gd name="connsiteX3" fmla="*/ 851705 w 974816"/>
              <a:gd name="connsiteY3" fmla="*/ 533400 h 1469572"/>
              <a:gd name="connsiteX4" fmla="*/ 416276 w 974816"/>
              <a:gd name="connsiteY4" fmla="*/ 685800 h 1469572"/>
              <a:gd name="connsiteX5" fmla="*/ 144133 w 974816"/>
              <a:gd name="connsiteY5" fmla="*/ 881743 h 1469572"/>
              <a:gd name="connsiteX6" fmla="*/ 13505 w 974816"/>
              <a:gd name="connsiteY6" fmla="*/ 1099457 h 1469572"/>
              <a:gd name="connsiteX7" fmla="*/ 2619 w 974816"/>
              <a:gd name="connsiteY7" fmla="*/ 1469572 h 1469572"/>
              <a:gd name="connsiteX0" fmla="*/ 220334 w 974816"/>
              <a:gd name="connsiteY0" fmla="*/ 0 h 1469572"/>
              <a:gd name="connsiteX1" fmla="*/ 753733 w 974816"/>
              <a:gd name="connsiteY1" fmla="*/ 76200 h 1469572"/>
              <a:gd name="connsiteX2" fmla="*/ 971448 w 974816"/>
              <a:gd name="connsiteY2" fmla="*/ 293914 h 1469572"/>
              <a:gd name="connsiteX3" fmla="*/ 851705 w 974816"/>
              <a:gd name="connsiteY3" fmla="*/ 533400 h 1469572"/>
              <a:gd name="connsiteX4" fmla="*/ 416276 w 974816"/>
              <a:gd name="connsiteY4" fmla="*/ 685800 h 1469572"/>
              <a:gd name="connsiteX5" fmla="*/ 144133 w 974816"/>
              <a:gd name="connsiteY5" fmla="*/ 881743 h 1469572"/>
              <a:gd name="connsiteX6" fmla="*/ 13505 w 974816"/>
              <a:gd name="connsiteY6" fmla="*/ 1099457 h 1469572"/>
              <a:gd name="connsiteX7" fmla="*/ 2619 w 974816"/>
              <a:gd name="connsiteY7" fmla="*/ 1469572 h 1469572"/>
              <a:gd name="connsiteX0" fmla="*/ 100591 w 974816"/>
              <a:gd name="connsiteY0" fmla="*/ 0 h 1458687"/>
              <a:gd name="connsiteX1" fmla="*/ 753733 w 974816"/>
              <a:gd name="connsiteY1" fmla="*/ 65315 h 1458687"/>
              <a:gd name="connsiteX2" fmla="*/ 971448 w 974816"/>
              <a:gd name="connsiteY2" fmla="*/ 283029 h 1458687"/>
              <a:gd name="connsiteX3" fmla="*/ 851705 w 974816"/>
              <a:gd name="connsiteY3" fmla="*/ 522515 h 1458687"/>
              <a:gd name="connsiteX4" fmla="*/ 416276 w 974816"/>
              <a:gd name="connsiteY4" fmla="*/ 674915 h 1458687"/>
              <a:gd name="connsiteX5" fmla="*/ 144133 w 974816"/>
              <a:gd name="connsiteY5" fmla="*/ 870858 h 1458687"/>
              <a:gd name="connsiteX6" fmla="*/ 13505 w 974816"/>
              <a:gd name="connsiteY6" fmla="*/ 1088572 h 1458687"/>
              <a:gd name="connsiteX7" fmla="*/ 2619 w 974816"/>
              <a:gd name="connsiteY7" fmla="*/ 1458687 h 1458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4816" h="1458687">
                <a:moveTo>
                  <a:pt x="100591" y="0"/>
                </a:moveTo>
                <a:cubicBezTo>
                  <a:pt x="356404" y="1814"/>
                  <a:pt x="608590" y="18144"/>
                  <a:pt x="753733" y="65315"/>
                </a:cubicBezTo>
                <a:cubicBezTo>
                  <a:pt x="898876" y="112486"/>
                  <a:pt x="955119" y="206829"/>
                  <a:pt x="971448" y="283029"/>
                </a:cubicBezTo>
                <a:cubicBezTo>
                  <a:pt x="987777" y="359229"/>
                  <a:pt x="944234" y="457201"/>
                  <a:pt x="851705" y="522515"/>
                </a:cubicBezTo>
                <a:cubicBezTo>
                  <a:pt x="759176" y="587829"/>
                  <a:pt x="534205" y="616858"/>
                  <a:pt x="416276" y="674915"/>
                </a:cubicBezTo>
                <a:cubicBezTo>
                  <a:pt x="298347" y="732972"/>
                  <a:pt x="211261" y="801915"/>
                  <a:pt x="144133" y="870858"/>
                </a:cubicBezTo>
                <a:cubicBezTo>
                  <a:pt x="77005" y="939801"/>
                  <a:pt x="37091" y="990600"/>
                  <a:pt x="13505" y="1088572"/>
                </a:cubicBezTo>
                <a:cubicBezTo>
                  <a:pt x="-10081" y="1186544"/>
                  <a:pt x="4887" y="1381580"/>
                  <a:pt x="2619" y="1458687"/>
                </a:cubicBezTo>
              </a:path>
            </a:pathLst>
          </a:custGeom>
          <a:noFill/>
          <a:ln w="28575">
            <a:solidFill>
              <a:schemeClr val="tx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7">
            <a:extLst>
              <a:ext uri="{FF2B5EF4-FFF2-40B4-BE49-F238E27FC236}">
                <a16:creationId xmlns:a16="http://schemas.microsoft.com/office/drawing/2014/main" id="{2D79B7D6-05CC-466A-BF9B-B07DA9CAA116}"/>
              </a:ext>
            </a:extLst>
          </p:cNvPr>
          <p:cNvSpPr>
            <a:spLocks/>
          </p:cNvSpPr>
          <p:nvPr/>
        </p:nvSpPr>
        <p:spPr bwMode="auto">
          <a:xfrm>
            <a:off x="6130444" y="2260562"/>
            <a:ext cx="626854" cy="294151"/>
          </a:xfrm>
          <a:custGeom>
            <a:avLst/>
            <a:gdLst>
              <a:gd name="T0" fmla="*/ 9 w 21600"/>
              <a:gd name="T1" fmla="*/ 151 h 21600"/>
              <a:gd name="T2" fmla="*/ 22 w 21600"/>
              <a:gd name="T3" fmla="*/ 127 h 21600"/>
              <a:gd name="T4" fmla="*/ 37 w 21600"/>
              <a:gd name="T5" fmla="*/ 104 h 21600"/>
              <a:gd name="T6" fmla="*/ 50 w 21600"/>
              <a:gd name="T7" fmla="*/ 81 h 21600"/>
              <a:gd name="T8" fmla="*/ 64 w 21600"/>
              <a:gd name="T9" fmla="*/ 61 h 21600"/>
              <a:gd name="T10" fmla="*/ 77 w 21600"/>
              <a:gd name="T11" fmla="*/ 44 h 21600"/>
              <a:gd name="T12" fmla="*/ 91 w 21600"/>
              <a:gd name="T13" fmla="*/ 28 h 21600"/>
              <a:gd name="T14" fmla="*/ 104 w 21600"/>
              <a:gd name="T15" fmla="*/ 15 h 21600"/>
              <a:gd name="T16" fmla="*/ 117 w 21600"/>
              <a:gd name="T17" fmla="*/ 6 h 21600"/>
              <a:gd name="T18" fmla="*/ 131 w 21600"/>
              <a:gd name="T19" fmla="*/ 1 h 21600"/>
              <a:gd name="T20" fmla="*/ 144 w 21600"/>
              <a:gd name="T21" fmla="*/ 0 h 21600"/>
              <a:gd name="T22" fmla="*/ 158 w 21600"/>
              <a:gd name="T23" fmla="*/ 1 h 21600"/>
              <a:gd name="T24" fmla="*/ 171 w 21600"/>
              <a:gd name="T25" fmla="*/ 6 h 21600"/>
              <a:gd name="T26" fmla="*/ 185 w 21600"/>
              <a:gd name="T27" fmla="*/ 15 h 21600"/>
              <a:gd name="T28" fmla="*/ 198 w 21600"/>
              <a:gd name="T29" fmla="*/ 28 h 21600"/>
              <a:gd name="T30" fmla="*/ 212 w 21600"/>
              <a:gd name="T31" fmla="*/ 44 h 21600"/>
              <a:gd name="T32" fmla="*/ 226 w 21600"/>
              <a:gd name="T33" fmla="*/ 61 h 21600"/>
              <a:gd name="T34" fmla="*/ 239 w 21600"/>
              <a:gd name="T35" fmla="*/ 81 h 21600"/>
              <a:gd name="T36" fmla="*/ 253 w 21600"/>
              <a:gd name="T37" fmla="*/ 104 h 21600"/>
              <a:gd name="T38" fmla="*/ 266 w 21600"/>
              <a:gd name="T39" fmla="*/ 127 h 21600"/>
              <a:gd name="T40" fmla="*/ 279 w 21600"/>
              <a:gd name="T41" fmla="*/ 151 h 21600"/>
              <a:gd name="T42" fmla="*/ 293 w 21600"/>
              <a:gd name="T43" fmla="*/ 175 h 21600"/>
              <a:gd name="T44" fmla="*/ 306 w 21600"/>
              <a:gd name="T45" fmla="*/ 200 h 21600"/>
              <a:gd name="T46" fmla="*/ 320 w 21600"/>
              <a:gd name="T47" fmla="*/ 224 h 21600"/>
              <a:gd name="T48" fmla="*/ 333 w 21600"/>
              <a:gd name="T49" fmla="*/ 246 h 21600"/>
              <a:gd name="T50" fmla="*/ 347 w 21600"/>
              <a:gd name="T51" fmla="*/ 267 h 21600"/>
              <a:gd name="T52" fmla="*/ 360 w 21600"/>
              <a:gd name="T53" fmla="*/ 285 h 21600"/>
              <a:gd name="T54" fmla="*/ 374 w 21600"/>
              <a:gd name="T55" fmla="*/ 302 h 21600"/>
              <a:gd name="T56" fmla="*/ 388 w 21600"/>
              <a:gd name="T57" fmla="*/ 315 h 21600"/>
              <a:gd name="T58" fmla="*/ 401 w 21600"/>
              <a:gd name="T59" fmla="*/ 325 h 21600"/>
              <a:gd name="T60" fmla="*/ 415 w 21600"/>
              <a:gd name="T61" fmla="*/ 331 h 21600"/>
              <a:gd name="T62" fmla="*/ 428 w 21600"/>
              <a:gd name="T63" fmla="*/ 334 h 21600"/>
              <a:gd name="T64" fmla="*/ 442 w 21600"/>
              <a:gd name="T65" fmla="*/ 334 h 21600"/>
              <a:gd name="T66" fmla="*/ 455 w 21600"/>
              <a:gd name="T67" fmla="*/ 330 h 21600"/>
              <a:gd name="T68" fmla="*/ 468 w 21600"/>
              <a:gd name="T69" fmla="*/ 321 h 21600"/>
              <a:gd name="T70" fmla="*/ 482 w 21600"/>
              <a:gd name="T71" fmla="*/ 311 h 21600"/>
              <a:gd name="T72" fmla="*/ 495 w 21600"/>
              <a:gd name="T73" fmla="*/ 297 h 21600"/>
              <a:gd name="T74" fmla="*/ 509 w 21600"/>
              <a:gd name="T75" fmla="*/ 279 h 21600"/>
              <a:gd name="T76" fmla="*/ 522 w 21600"/>
              <a:gd name="T77" fmla="*/ 260 h 21600"/>
              <a:gd name="T78" fmla="*/ 535 w 21600"/>
              <a:gd name="T79" fmla="*/ 239 h 21600"/>
              <a:gd name="T80" fmla="*/ 550 w 21600"/>
              <a:gd name="T81" fmla="*/ 216 h 21600"/>
              <a:gd name="T82" fmla="*/ 563 w 21600"/>
              <a:gd name="T83" fmla="*/ 19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0" y="10841"/>
                </a:moveTo>
                <a:lnTo>
                  <a:pt x="177" y="10262"/>
                </a:lnTo>
                <a:lnTo>
                  <a:pt x="354" y="9766"/>
                </a:lnTo>
                <a:lnTo>
                  <a:pt x="530" y="9186"/>
                </a:lnTo>
                <a:lnTo>
                  <a:pt x="707" y="8690"/>
                </a:lnTo>
                <a:lnTo>
                  <a:pt x="848" y="8193"/>
                </a:lnTo>
                <a:lnTo>
                  <a:pt x="1025" y="7697"/>
                </a:lnTo>
                <a:lnTo>
                  <a:pt x="1202" y="7200"/>
                </a:lnTo>
                <a:lnTo>
                  <a:pt x="1379" y="6703"/>
                </a:lnTo>
                <a:lnTo>
                  <a:pt x="1555" y="6207"/>
                </a:lnTo>
                <a:lnTo>
                  <a:pt x="1732" y="5710"/>
                </a:lnTo>
                <a:lnTo>
                  <a:pt x="1874" y="5214"/>
                </a:lnTo>
                <a:lnTo>
                  <a:pt x="2050" y="4800"/>
                </a:lnTo>
                <a:lnTo>
                  <a:pt x="2227" y="4386"/>
                </a:lnTo>
                <a:lnTo>
                  <a:pt x="2404" y="3972"/>
                </a:lnTo>
                <a:lnTo>
                  <a:pt x="2581" y="3559"/>
                </a:lnTo>
                <a:lnTo>
                  <a:pt x="2722" y="3145"/>
                </a:lnTo>
                <a:lnTo>
                  <a:pt x="2899" y="2814"/>
                </a:lnTo>
                <a:lnTo>
                  <a:pt x="3076" y="2483"/>
                </a:lnTo>
                <a:lnTo>
                  <a:pt x="3252" y="2152"/>
                </a:lnTo>
                <a:lnTo>
                  <a:pt x="3429" y="1821"/>
                </a:lnTo>
                <a:lnTo>
                  <a:pt x="3571" y="1490"/>
                </a:lnTo>
                <a:lnTo>
                  <a:pt x="3747" y="1241"/>
                </a:lnTo>
                <a:lnTo>
                  <a:pt x="3924" y="993"/>
                </a:lnTo>
                <a:lnTo>
                  <a:pt x="4101" y="828"/>
                </a:lnTo>
                <a:lnTo>
                  <a:pt x="4278" y="579"/>
                </a:lnTo>
                <a:lnTo>
                  <a:pt x="4419" y="414"/>
                </a:lnTo>
                <a:lnTo>
                  <a:pt x="4596" y="331"/>
                </a:lnTo>
                <a:lnTo>
                  <a:pt x="4773" y="166"/>
                </a:lnTo>
                <a:lnTo>
                  <a:pt x="4949" y="83"/>
                </a:lnTo>
                <a:lnTo>
                  <a:pt x="5126" y="0"/>
                </a:lnTo>
                <a:lnTo>
                  <a:pt x="5267" y="0"/>
                </a:lnTo>
                <a:lnTo>
                  <a:pt x="5444" y="0"/>
                </a:lnTo>
                <a:lnTo>
                  <a:pt x="5621" y="0"/>
                </a:lnTo>
                <a:lnTo>
                  <a:pt x="5798" y="0"/>
                </a:lnTo>
                <a:lnTo>
                  <a:pt x="5974" y="83"/>
                </a:lnTo>
                <a:lnTo>
                  <a:pt x="6116" y="166"/>
                </a:lnTo>
                <a:lnTo>
                  <a:pt x="6293" y="331"/>
                </a:lnTo>
                <a:lnTo>
                  <a:pt x="6469" y="414"/>
                </a:lnTo>
                <a:lnTo>
                  <a:pt x="6646" y="579"/>
                </a:lnTo>
                <a:lnTo>
                  <a:pt x="6823" y="828"/>
                </a:lnTo>
                <a:lnTo>
                  <a:pt x="7000" y="993"/>
                </a:lnTo>
                <a:lnTo>
                  <a:pt x="7141" y="1241"/>
                </a:lnTo>
                <a:lnTo>
                  <a:pt x="7318" y="1490"/>
                </a:lnTo>
                <a:lnTo>
                  <a:pt x="7495" y="1821"/>
                </a:lnTo>
                <a:lnTo>
                  <a:pt x="7671" y="2152"/>
                </a:lnTo>
                <a:lnTo>
                  <a:pt x="7848" y="2483"/>
                </a:lnTo>
                <a:lnTo>
                  <a:pt x="7990" y="2814"/>
                </a:lnTo>
                <a:lnTo>
                  <a:pt x="8166" y="3145"/>
                </a:lnTo>
                <a:lnTo>
                  <a:pt x="8343" y="3559"/>
                </a:lnTo>
                <a:lnTo>
                  <a:pt x="8520" y="3972"/>
                </a:lnTo>
                <a:lnTo>
                  <a:pt x="8697" y="4386"/>
                </a:lnTo>
                <a:lnTo>
                  <a:pt x="8838" y="4800"/>
                </a:lnTo>
                <a:lnTo>
                  <a:pt x="9015" y="5214"/>
                </a:lnTo>
                <a:lnTo>
                  <a:pt x="9191" y="5710"/>
                </a:lnTo>
                <a:lnTo>
                  <a:pt x="9368" y="6207"/>
                </a:lnTo>
                <a:lnTo>
                  <a:pt x="9545" y="6703"/>
                </a:lnTo>
                <a:lnTo>
                  <a:pt x="9686" y="7200"/>
                </a:lnTo>
                <a:lnTo>
                  <a:pt x="9863" y="7697"/>
                </a:lnTo>
                <a:lnTo>
                  <a:pt x="10040" y="8193"/>
                </a:lnTo>
                <a:lnTo>
                  <a:pt x="10217" y="8690"/>
                </a:lnTo>
                <a:lnTo>
                  <a:pt x="10393" y="9186"/>
                </a:lnTo>
                <a:lnTo>
                  <a:pt x="10535" y="9766"/>
                </a:lnTo>
                <a:lnTo>
                  <a:pt x="10712" y="10262"/>
                </a:lnTo>
                <a:lnTo>
                  <a:pt x="10888" y="10841"/>
                </a:lnTo>
                <a:lnTo>
                  <a:pt x="11065" y="11338"/>
                </a:lnTo>
                <a:lnTo>
                  <a:pt x="11242" y="11834"/>
                </a:lnTo>
                <a:lnTo>
                  <a:pt x="11419" y="12414"/>
                </a:lnTo>
                <a:lnTo>
                  <a:pt x="11560" y="12910"/>
                </a:lnTo>
                <a:lnTo>
                  <a:pt x="11737" y="13407"/>
                </a:lnTo>
                <a:lnTo>
                  <a:pt x="11914" y="13986"/>
                </a:lnTo>
                <a:lnTo>
                  <a:pt x="12090" y="14483"/>
                </a:lnTo>
                <a:lnTo>
                  <a:pt x="12267" y="14979"/>
                </a:lnTo>
                <a:lnTo>
                  <a:pt x="12409" y="15476"/>
                </a:lnTo>
                <a:lnTo>
                  <a:pt x="12585" y="15890"/>
                </a:lnTo>
                <a:lnTo>
                  <a:pt x="12762" y="16386"/>
                </a:lnTo>
                <a:lnTo>
                  <a:pt x="12939" y="16800"/>
                </a:lnTo>
                <a:lnTo>
                  <a:pt x="13116" y="17297"/>
                </a:lnTo>
                <a:lnTo>
                  <a:pt x="13257" y="17710"/>
                </a:lnTo>
                <a:lnTo>
                  <a:pt x="13434" y="18041"/>
                </a:lnTo>
                <a:lnTo>
                  <a:pt x="13610" y="18455"/>
                </a:lnTo>
                <a:lnTo>
                  <a:pt x="13787" y="18869"/>
                </a:lnTo>
                <a:lnTo>
                  <a:pt x="13964" y="19200"/>
                </a:lnTo>
                <a:lnTo>
                  <a:pt x="14105" y="19531"/>
                </a:lnTo>
                <a:lnTo>
                  <a:pt x="14282" y="19779"/>
                </a:lnTo>
                <a:lnTo>
                  <a:pt x="14459" y="20110"/>
                </a:lnTo>
                <a:lnTo>
                  <a:pt x="14636" y="20359"/>
                </a:lnTo>
                <a:lnTo>
                  <a:pt x="14812" y="20607"/>
                </a:lnTo>
                <a:lnTo>
                  <a:pt x="14954" y="20772"/>
                </a:lnTo>
                <a:lnTo>
                  <a:pt x="15131" y="21021"/>
                </a:lnTo>
                <a:lnTo>
                  <a:pt x="15307" y="21186"/>
                </a:lnTo>
                <a:lnTo>
                  <a:pt x="15484" y="21352"/>
                </a:lnTo>
                <a:lnTo>
                  <a:pt x="15661" y="21434"/>
                </a:lnTo>
                <a:lnTo>
                  <a:pt x="15802" y="21517"/>
                </a:lnTo>
                <a:lnTo>
                  <a:pt x="15979" y="21600"/>
                </a:lnTo>
                <a:lnTo>
                  <a:pt x="16156" y="21600"/>
                </a:lnTo>
                <a:lnTo>
                  <a:pt x="16333" y="21600"/>
                </a:lnTo>
                <a:lnTo>
                  <a:pt x="16509" y="21600"/>
                </a:lnTo>
                <a:lnTo>
                  <a:pt x="16686" y="21600"/>
                </a:lnTo>
                <a:lnTo>
                  <a:pt x="16827" y="21517"/>
                </a:lnTo>
                <a:lnTo>
                  <a:pt x="17004" y="21434"/>
                </a:lnTo>
                <a:lnTo>
                  <a:pt x="17181" y="21352"/>
                </a:lnTo>
                <a:lnTo>
                  <a:pt x="17358" y="21186"/>
                </a:lnTo>
                <a:lnTo>
                  <a:pt x="17535" y="21021"/>
                </a:lnTo>
                <a:lnTo>
                  <a:pt x="17676" y="20772"/>
                </a:lnTo>
                <a:lnTo>
                  <a:pt x="17853" y="20607"/>
                </a:lnTo>
                <a:lnTo>
                  <a:pt x="18029" y="20359"/>
                </a:lnTo>
                <a:lnTo>
                  <a:pt x="18206" y="20110"/>
                </a:lnTo>
                <a:lnTo>
                  <a:pt x="18383" y="19779"/>
                </a:lnTo>
                <a:lnTo>
                  <a:pt x="18524" y="19531"/>
                </a:lnTo>
                <a:lnTo>
                  <a:pt x="18701" y="19200"/>
                </a:lnTo>
                <a:lnTo>
                  <a:pt x="18878" y="18869"/>
                </a:lnTo>
                <a:lnTo>
                  <a:pt x="19055" y="18455"/>
                </a:lnTo>
                <a:lnTo>
                  <a:pt x="19231" y="18041"/>
                </a:lnTo>
                <a:lnTo>
                  <a:pt x="19373" y="17710"/>
                </a:lnTo>
                <a:lnTo>
                  <a:pt x="19550" y="17297"/>
                </a:lnTo>
                <a:lnTo>
                  <a:pt x="19726" y="16800"/>
                </a:lnTo>
                <a:lnTo>
                  <a:pt x="19903" y="16386"/>
                </a:lnTo>
                <a:lnTo>
                  <a:pt x="20080" y="15890"/>
                </a:lnTo>
                <a:lnTo>
                  <a:pt x="20221" y="15476"/>
                </a:lnTo>
                <a:lnTo>
                  <a:pt x="20398" y="14979"/>
                </a:lnTo>
                <a:lnTo>
                  <a:pt x="20575" y="14483"/>
                </a:lnTo>
                <a:lnTo>
                  <a:pt x="20752" y="13986"/>
                </a:lnTo>
                <a:lnTo>
                  <a:pt x="20928" y="13407"/>
                </a:lnTo>
                <a:lnTo>
                  <a:pt x="21105" y="12910"/>
                </a:lnTo>
                <a:lnTo>
                  <a:pt x="21246" y="12414"/>
                </a:lnTo>
                <a:lnTo>
                  <a:pt x="21423" y="11834"/>
                </a:lnTo>
                <a:lnTo>
                  <a:pt x="21600" y="11338"/>
                </a:lnTo>
              </a:path>
            </a:pathLst>
          </a:custGeom>
          <a:noFill/>
          <a:ln w="38100" cap="flat">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defPPr>
              <a:defRPr lang="en-US"/>
            </a:defPPr>
            <a:lvl1pPr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1pPr>
            <a:lvl2pPr marL="4572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2pPr>
            <a:lvl3pPr marL="9144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3pPr>
            <a:lvl4pPr marL="13716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4pPr>
            <a:lvl5pPr marL="1828800" algn="ctr" rtl="0" fontAlgn="base">
              <a:spcBef>
                <a:spcPct val="0"/>
              </a:spcBef>
              <a:spcAft>
                <a:spcPct val="0"/>
              </a:spcAft>
              <a:defRPr sz="3800" kern="1200">
                <a:solidFill>
                  <a:srgbClr val="FFFFFF"/>
                </a:solidFill>
                <a:latin typeface="Gill Sans" charset="0"/>
                <a:ea typeface="ヒラギノ角ゴシック W3" charset="-128"/>
                <a:cs typeface="+mn-cs"/>
                <a:sym typeface="Gill Sans" charset="0"/>
              </a:defRPr>
            </a:lvl5pPr>
            <a:lvl6pPr marL="2286000" algn="l" defTabSz="914400" rtl="0" eaLnBrk="1" latinLnBrk="0" hangingPunct="1">
              <a:defRPr sz="3800" kern="1200">
                <a:solidFill>
                  <a:srgbClr val="FFFFFF"/>
                </a:solidFill>
                <a:latin typeface="Gill Sans" charset="0"/>
                <a:ea typeface="ヒラギノ角ゴシック W3" charset="-128"/>
                <a:cs typeface="+mn-cs"/>
                <a:sym typeface="Gill Sans" charset="0"/>
              </a:defRPr>
            </a:lvl6pPr>
            <a:lvl7pPr marL="2743200" algn="l" defTabSz="914400" rtl="0" eaLnBrk="1" latinLnBrk="0" hangingPunct="1">
              <a:defRPr sz="3800" kern="1200">
                <a:solidFill>
                  <a:srgbClr val="FFFFFF"/>
                </a:solidFill>
                <a:latin typeface="Gill Sans" charset="0"/>
                <a:ea typeface="ヒラギノ角ゴシック W3" charset="-128"/>
                <a:cs typeface="+mn-cs"/>
                <a:sym typeface="Gill Sans" charset="0"/>
              </a:defRPr>
            </a:lvl7pPr>
            <a:lvl8pPr marL="3200400" algn="l" defTabSz="914400" rtl="0" eaLnBrk="1" latinLnBrk="0" hangingPunct="1">
              <a:defRPr sz="3800" kern="1200">
                <a:solidFill>
                  <a:srgbClr val="FFFFFF"/>
                </a:solidFill>
                <a:latin typeface="Gill Sans" charset="0"/>
                <a:ea typeface="ヒラギノ角ゴシック W3" charset="-128"/>
                <a:cs typeface="+mn-cs"/>
                <a:sym typeface="Gill Sans" charset="0"/>
              </a:defRPr>
            </a:lvl8pPr>
            <a:lvl9pPr marL="3657600" algn="l" defTabSz="914400" rtl="0" eaLnBrk="1" latinLnBrk="0" hangingPunct="1">
              <a:defRPr sz="3800" kern="1200">
                <a:solidFill>
                  <a:srgbClr val="FFFFFF"/>
                </a:solidFill>
                <a:latin typeface="Gill Sans" charset="0"/>
                <a:ea typeface="ヒラギノ角ゴシック W3" charset="-128"/>
                <a:cs typeface="+mn-cs"/>
                <a:sym typeface="Gill Sans" charset="0"/>
              </a:defRPr>
            </a:lvl9pPr>
          </a:lstStyle>
          <a:p>
            <a:endParaRPr lang="en-US"/>
          </a:p>
        </p:txBody>
      </p:sp>
      <p:cxnSp>
        <p:nvCxnSpPr>
          <p:cNvPr id="68" name="Straight Arrow Connector 67">
            <a:extLst>
              <a:ext uri="{FF2B5EF4-FFF2-40B4-BE49-F238E27FC236}">
                <a16:creationId xmlns:a16="http://schemas.microsoft.com/office/drawing/2014/main" id="{77A5860A-906C-45AA-8B67-87D917FF08D7}"/>
              </a:ext>
            </a:extLst>
          </p:cNvPr>
          <p:cNvCxnSpPr>
            <a:cxnSpLocks/>
          </p:cNvCxnSpPr>
          <p:nvPr/>
        </p:nvCxnSpPr>
        <p:spPr>
          <a:xfrm>
            <a:off x="6765433" y="2412963"/>
            <a:ext cx="11224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6BFCC0BD-6426-4BF7-9653-A24744266928}"/>
              </a:ext>
            </a:extLst>
          </p:cNvPr>
          <p:cNvSpPr/>
          <p:nvPr/>
        </p:nvSpPr>
        <p:spPr>
          <a:xfrm>
            <a:off x="4489258" y="1710000"/>
            <a:ext cx="1709982" cy="1569492"/>
          </a:xfrm>
          <a:prstGeom prst="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a:extLst>
              <a:ext uri="{FF2B5EF4-FFF2-40B4-BE49-F238E27FC236}">
                <a16:creationId xmlns:a16="http://schemas.microsoft.com/office/drawing/2014/main" id="{3776A2CC-85F4-4BCA-B9A1-721FE4B5C4D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916039" y="1975186"/>
            <a:ext cx="834794" cy="904465"/>
          </a:xfrm>
          <a:prstGeom prst="rect">
            <a:avLst/>
          </a:prstGeom>
        </p:spPr>
      </p:pic>
      <p:sp>
        <p:nvSpPr>
          <p:cNvPr id="46" name="Freeform 22">
            <a:extLst>
              <a:ext uri="{FF2B5EF4-FFF2-40B4-BE49-F238E27FC236}">
                <a16:creationId xmlns:a16="http://schemas.microsoft.com/office/drawing/2014/main" id="{DEAB037D-91C8-4B07-8696-70C66B1BB92B}"/>
              </a:ext>
            </a:extLst>
          </p:cNvPr>
          <p:cNvSpPr>
            <a:spLocks/>
          </p:cNvSpPr>
          <p:nvPr/>
        </p:nvSpPr>
        <p:spPr bwMode="auto">
          <a:xfrm>
            <a:off x="4563394" y="1858872"/>
            <a:ext cx="1554687" cy="1240545"/>
          </a:xfrm>
          <a:custGeom>
            <a:avLst/>
            <a:gdLst>
              <a:gd name="T0" fmla="*/ 3 w 224"/>
              <a:gd name="T1" fmla="*/ 11 h 192"/>
              <a:gd name="T2" fmla="*/ 7 w 224"/>
              <a:gd name="T3" fmla="*/ 23 h 192"/>
              <a:gd name="T4" fmla="*/ 10 w 224"/>
              <a:gd name="T5" fmla="*/ 34 h 192"/>
              <a:gd name="T6" fmla="*/ 14 w 224"/>
              <a:gd name="T7" fmla="*/ 45 h 192"/>
              <a:gd name="T8" fmla="*/ 18 w 224"/>
              <a:gd name="T9" fmla="*/ 56 h 192"/>
              <a:gd name="T10" fmla="*/ 21 w 224"/>
              <a:gd name="T11" fmla="*/ 66 h 192"/>
              <a:gd name="T12" fmla="*/ 25 w 224"/>
              <a:gd name="T13" fmla="*/ 76 h 192"/>
              <a:gd name="T14" fmla="*/ 28 w 224"/>
              <a:gd name="T15" fmla="*/ 85 h 192"/>
              <a:gd name="T16" fmla="*/ 32 w 224"/>
              <a:gd name="T17" fmla="*/ 94 h 192"/>
              <a:gd name="T18" fmla="*/ 36 w 224"/>
              <a:gd name="T19" fmla="*/ 103 h 192"/>
              <a:gd name="T20" fmla="*/ 39 w 224"/>
              <a:gd name="T21" fmla="*/ 111 h 192"/>
              <a:gd name="T22" fmla="*/ 43 w 224"/>
              <a:gd name="T23" fmla="*/ 119 h 192"/>
              <a:gd name="T24" fmla="*/ 46 w 224"/>
              <a:gd name="T25" fmla="*/ 126 h 192"/>
              <a:gd name="T26" fmla="*/ 50 w 224"/>
              <a:gd name="T27" fmla="*/ 133 h 192"/>
              <a:gd name="T28" fmla="*/ 53 w 224"/>
              <a:gd name="T29" fmla="*/ 140 h 192"/>
              <a:gd name="T30" fmla="*/ 57 w 224"/>
              <a:gd name="T31" fmla="*/ 146 h 192"/>
              <a:gd name="T32" fmla="*/ 61 w 224"/>
              <a:gd name="T33" fmla="*/ 152 h 192"/>
              <a:gd name="T34" fmla="*/ 64 w 224"/>
              <a:gd name="T35" fmla="*/ 157 h 192"/>
              <a:gd name="T36" fmla="*/ 68 w 224"/>
              <a:gd name="T37" fmla="*/ 162 h 192"/>
              <a:gd name="T38" fmla="*/ 71 w 224"/>
              <a:gd name="T39" fmla="*/ 167 h 192"/>
              <a:gd name="T40" fmla="*/ 75 w 224"/>
              <a:gd name="T41" fmla="*/ 171 h 192"/>
              <a:gd name="T42" fmla="*/ 79 w 224"/>
              <a:gd name="T43" fmla="*/ 175 h 192"/>
              <a:gd name="T44" fmla="*/ 82 w 224"/>
              <a:gd name="T45" fmla="*/ 178 h 192"/>
              <a:gd name="T46" fmla="*/ 86 w 224"/>
              <a:gd name="T47" fmla="*/ 182 h 192"/>
              <a:gd name="T48" fmla="*/ 89 w 224"/>
              <a:gd name="T49" fmla="*/ 184 h 192"/>
              <a:gd name="T50" fmla="*/ 93 w 224"/>
              <a:gd name="T51" fmla="*/ 187 h 192"/>
              <a:gd name="T52" fmla="*/ 97 w 224"/>
              <a:gd name="T53" fmla="*/ 188 h 192"/>
              <a:gd name="T54" fmla="*/ 100 w 224"/>
              <a:gd name="T55" fmla="*/ 190 h 192"/>
              <a:gd name="T56" fmla="*/ 104 w 224"/>
              <a:gd name="T57" fmla="*/ 191 h 192"/>
              <a:gd name="T58" fmla="*/ 107 w 224"/>
              <a:gd name="T59" fmla="*/ 192 h 192"/>
              <a:gd name="T60" fmla="*/ 111 w 224"/>
              <a:gd name="T61" fmla="*/ 192 h 192"/>
              <a:gd name="T62" fmla="*/ 114 w 224"/>
              <a:gd name="T63" fmla="*/ 192 h 192"/>
              <a:gd name="T64" fmla="*/ 118 w 224"/>
              <a:gd name="T65" fmla="*/ 192 h 192"/>
              <a:gd name="T66" fmla="*/ 122 w 224"/>
              <a:gd name="T67" fmla="*/ 191 h 192"/>
              <a:gd name="T68" fmla="*/ 125 w 224"/>
              <a:gd name="T69" fmla="*/ 189 h 192"/>
              <a:gd name="T70" fmla="*/ 129 w 224"/>
              <a:gd name="T71" fmla="*/ 188 h 192"/>
              <a:gd name="T72" fmla="*/ 132 w 224"/>
              <a:gd name="T73" fmla="*/ 186 h 192"/>
              <a:gd name="T74" fmla="*/ 136 w 224"/>
              <a:gd name="T75" fmla="*/ 183 h 192"/>
              <a:gd name="T76" fmla="*/ 140 w 224"/>
              <a:gd name="T77" fmla="*/ 180 h 192"/>
              <a:gd name="T78" fmla="*/ 143 w 224"/>
              <a:gd name="T79" fmla="*/ 177 h 192"/>
              <a:gd name="T80" fmla="*/ 147 w 224"/>
              <a:gd name="T81" fmla="*/ 174 h 192"/>
              <a:gd name="T82" fmla="*/ 150 w 224"/>
              <a:gd name="T83" fmla="*/ 170 h 192"/>
              <a:gd name="T84" fmla="*/ 154 w 224"/>
              <a:gd name="T85" fmla="*/ 165 h 192"/>
              <a:gd name="T86" fmla="*/ 157 w 224"/>
              <a:gd name="T87" fmla="*/ 160 h 192"/>
              <a:gd name="T88" fmla="*/ 161 w 224"/>
              <a:gd name="T89" fmla="*/ 155 h 192"/>
              <a:gd name="T90" fmla="*/ 165 w 224"/>
              <a:gd name="T91" fmla="*/ 150 h 192"/>
              <a:gd name="T92" fmla="*/ 168 w 224"/>
              <a:gd name="T93" fmla="*/ 144 h 192"/>
              <a:gd name="T94" fmla="*/ 172 w 224"/>
              <a:gd name="T95" fmla="*/ 137 h 192"/>
              <a:gd name="T96" fmla="*/ 175 w 224"/>
              <a:gd name="T97" fmla="*/ 130 h 192"/>
              <a:gd name="T98" fmla="*/ 179 w 224"/>
              <a:gd name="T99" fmla="*/ 123 h 192"/>
              <a:gd name="T100" fmla="*/ 183 w 224"/>
              <a:gd name="T101" fmla="*/ 116 h 192"/>
              <a:gd name="T102" fmla="*/ 186 w 224"/>
              <a:gd name="T103" fmla="*/ 108 h 192"/>
              <a:gd name="T104" fmla="*/ 190 w 224"/>
              <a:gd name="T105" fmla="*/ 99 h 192"/>
              <a:gd name="T106" fmla="*/ 193 w 224"/>
              <a:gd name="T107" fmla="*/ 91 h 192"/>
              <a:gd name="T108" fmla="*/ 197 w 224"/>
              <a:gd name="T109" fmla="*/ 82 h 192"/>
              <a:gd name="T110" fmla="*/ 200 w 224"/>
              <a:gd name="T111" fmla="*/ 72 h 192"/>
              <a:gd name="T112" fmla="*/ 204 w 224"/>
              <a:gd name="T113" fmla="*/ 62 h 192"/>
              <a:gd name="T114" fmla="*/ 208 w 224"/>
              <a:gd name="T115" fmla="*/ 52 h 192"/>
              <a:gd name="T116" fmla="*/ 211 w 224"/>
              <a:gd name="T117" fmla="*/ 41 h 192"/>
              <a:gd name="T118" fmla="*/ 215 w 224"/>
              <a:gd name="T119" fmla="*/ 30 h 192"/>
              <a:gd name="T120" fmla="*/ 218 w 224"/>
              <a:gd name="T121" fmla="*/ 19 h 192"/>
              <a:gd name="T122" fmla="*/ 222 w 224"/>
              <a:gd name="T123" fmla="*/ 7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4" h="192">
                <a:moveTo>
                  <a:pt x="0" y="0"/>
                </a:moveTo>
                <a:lnTo>
                  <a:pt x="0" y="1"/>
                </a:lnTo>
                <a:lnTo>
                  <a:pt x="0" y="1"/>
                </a:lnTo>
                <a:lnTo>
                  <a:pt x="1" y="2"/>
                </a:lnTo>
                <a:lnTo>
                  <a:pt x="1" y="3"/>
                </a:lnTo>
                <a:lnTo>
                  <a:pt x="1" y="4"/>
                </a:lnTo>
                <a:lnTo>
                  <a:pt x="1" y="4"/>
                </a:lnTo>
                <a:lnTo>
                  <a:pt x="2" y="5"/>
                </a:lnTo>
                <a:lnTo>
                  <a:pt x="2" y="6"/>
                </a:lnTo>
                <a:lnTo>
                  <a:pt x="2" y="7"/>
                </a:lnTo>
                <a:lnTo>
                  <a:pt x="2" y="7"/>
                </a:lnTo>
                <a:lnTo>
                  <a:pt x="2" y="8"/>
                </a:lnTo>
                <a:lnTo>
                  <a:pt x="3" y="9"/>
                </a:lnTo>
                <a:lnTo>
                  <a:pt x="3" y="10"/>
                </a:lnTo>
                <a:lnTo>
                  <a:pt x="3" y="10"/>
                </a:lnTo>
                <a:lnTo>
                  <a:pt x="3" y="11"/>
                </a:lnTo>
                <a:lnTo>
                  <a:pt x="4" y="12"/>
                </a:lnTo>
                <a:lnTo>
                  <a:pt x="4" y="13"/>
                </a:lnTo>
                <a:lnTo>
                  <a:pt x="4" y="13"/>
                </a:lnTo>
                <a:lnTo>
                  <a:pt x="4" y="14"/>
                </a:lnTo>
                <a:lnTo>
                  <a:pt x="4" y="15"/>
                </a:lnTo>
                <a:lnTo>
                  <a:pt x="5" y="16"/>
                </a:lnTo>
                <a:lnTo>
                  <a:pt x="5" y="16"/>
                </a:lnTo>
                <a:lnTo>
                  <a:pt x="5" y="17"/>
                </a:lnTo>
                <a:lnTo>
                  <a:pt x="5" y="18"/>
                </a:lnTo>
                <a:lnTo>
                  <a:pt x="6" y="19"/>
                </a:lnTo>
                <a:lnTo>
                  <a:pt x="6" y="19"/>
                </a:lnTo>
                <a:lnTo>
                  <a:pt x="6" y="20"/>
                </a:lnTo>
                <a:lnTo>
                  <a:pt x="6" y="21"/>
                </a:lnTo>
                <a:lnTo>
                  <a:pt x="6" y="21"/>
                </a:lnTo>
                <a:lnTo>
                  <a:pt x="7" y="22"/>
                </a:lnTo>
                <a:lnTo>
                  <a:pt x="7" y="23"/>
                </a:lnTo>
                <a:lnTo>
                  <a:pt x="7" y="24"/>
                </a:lnTo>
                <a:lnTo>
                  <a:pt x="7" y="24"/>
                </a:lnTo>
                <a:lnTo>
                  <a:pt x="8" y="25"/>
                </a:lnTo>
                <a:lnTo>
                  <a:pt x="8" y="26"/>
                </a:lnTo>
                <a:lnTo>
                  <a:pt x="8" y="26"/>
                </a:lnTo>
                <a:lnTo>
                  <a:pt x="8" y="27"/>
                </a:lnTo>
                <a:lnTo>
                  <a:pt x="8" y="28"/>
                </a:lnTo>
                <a:lnTo>
                  <a:pt x="9" y="29"/>
                </a:lnTo>
                <a:lnTo>
                  <a:pt x="9" y="29"/>
                </a:lnTo>
                <a:lnTo>
                  <a:pt x="9" y="30"/>
                </a:lnTo>
                <a:lnTo>
                  <a:pt x="9" y="31"/>
                </a:lnTo>
                <a:lnTo>
                  <a:pt x="10" y="31"/>
                </a:lnTo>
                <a:lnTo>
                  <a:pt x="10" y="32"/>
                </a:lnTo>
                <a:lnTo>
                  <a:pt x="10" y="33"/>
                </a:lnTo>
                <a:lnTo>
                  <a:pt x="10" y="34"/>
                </a:lnTo>
                <a:lnTo>
                  <a:pt x="10" y="34"/>
                </a:lnTo>
                <a:lnTo>
                  <a:pt x="11" y="35"/>
                </a:lnTo>
                <a:lnTo>
                  <a:pt x="11" y="36"/>
                </a:lnTo>
                <a:lnTo>
                  <a:pt x="11" y="36"/>
                </a:lnTo>
                <a:lnTo>
                  <a:pt x="11" y="37"/>
                </a:lnTo>
                <a:lnTo>
                  <a:pt x="12" y="38"/>
                </a:lnTo>
                <a:lnTo>
                  <a:pt x="12" y="38"/>
                </a:lnTo>
                <a:lnTo>
                  <a:pt x="12" y="39"/>
                </a:lnTo>
                <a:lnTo>
                  <a:pt x="12" y="40"/>
                </a:lnTo>
                <a:lnTo>
                  <a:pt x="12" y="40"/>
                </a:lnTo>
                <a:lnTo>
                  <a:pt x="13" y="41"/>
                </a:lnTo>
                <a:lnTo>
                  <a:pt x="13" y="42"/>
                </a:lnTo>
                <a:lnTo>
                  <a:pt x="13" y="43"/>
                </a:lnTo>
                <a:lnTo>
                  <a:pt x="13" y="43"/>
                </a:lnTo>
                <a:lnTo>
                  <a:pt x="14" y="44"/>
                </a:lnTo>
                <a:lnTo>
                  <a:pt x="14" y="45"/>
                </a:lnTo>
                <a:lnTo>
                  <a:pt x="14" y="45"/>
                </a:lnTo>
                <a:lnTo>
                  <a:pt x="14" y="46"/>
                </a:lnTo>
                <a:lnTo>
                  <a:pt x="15" y="47"/>
                </a:lnTo>
                <a:lnTo>
                  <a:pt x="15" y="47"/>
                </a:lnTo>
                <a:lnTo>
                  <a:pt x="15" y="48"/>
                </a:lnTo>
                <a:lnTo>
                  <a:pt x="15" y="49"/>
                </a:lnTo>
                <a:lnTo>
                  <a:pt x="15" y="49"/>
                </a:lnTo>
                <a:lnTo>
                  <a:pt x="16" y="50"/>
                </a:lnTo>
                <a:lnTo>
                  <a:pt x="16" y="51"/>
                </a:lnTo>
                <a:lnTo>
                  <a:pt x="16" y="51"/>
                </a:lnTo>
                <a:lnTo>
                  <a:pt x="16" y="52"/>
                </a:lnTo>
                <a:lnTo>
                  <a:pt x="17" y="53"/>
                </a:lnTo>
                <a:lnTo>
                  <a:pt x="17" y="53"/>
                </a:lnTo>
                <a:lnTo>
                  <a:pt x="17" y="54"/>
                </a:lnTo>
                <a:lnTo>
                  <a:pt x="17" y="54"/>
                </a:lnTo>
                <a:lnTo>
                  <a:pt x="17" y="55"/>
                </a:lnTo>
                <a:lnTo>
                  <a:pt x="18" y="56"/>
                </a:lnTo>
                <a:lnTo>
                  <a:pt x="18" y="56"/>
                </a:lnTo>
                <a:lnTo>
                  <a:pt x="18" y="57"/>
                </a:lnTo>
                <a:lnTo>
                  <a:pt x="18" y="58"/>
                </a:lnTo>
                <a:lnTo>
                  <a:pt x="19" y="58"/>
                </a:lnTo>
                <a:lnTo>
                  <a:pt x="19" y="59"/>
                </a:lnTo>
                <a:lnTo>
                  <a:pt x="19" y="60"/>
                </a:lnTo>
                <a:lnTo>
                  <a:pt x="19" y="60"/>
                </a:lnTo>
                <a:lnTo>
                  <a:pt x="19" y="61"/>
                </a:lnTo>
                <a:lnTo>
                  <a:pt x="20" y="62"/>
                </a:lnTo>
                <a:lnTo>
                  <a:pt x="20" y="62"/>
                </a:lnTo>
                <a:lnTo>
                  <a:pt x="20" y="63"/>
                </a:lnTo>
                <a:lnTo>
                  <a:pt x="20" y="63"/>
                </a:lnTo>
                <a:lnTo>
                  <a:pt x="21" y="64"/>
                </a:lnTo>
                <a:lnTo>
                  <a:pt x="21" y="65"/>
                </a:lnTo>
                <a:lnTo>
                  <a:pt x="21" y="65"/>
                </a:lnTo>
                <a:lnTo>
                  <a:pt x="21" y="66"/>
                </a:lnTo>
                <a:lnTo>
                  <a:pt x="21" y="67"/>
                </a:lnTo>
                <a:lnTo>
                  <a:pt x="22" y="67"/>
                </a:lnTo>
                <a:lnTo>
                  <a:pt x="22" y="68"/>
                </a:lnTo>
                <a:lnTo>
                  <a:pt x="22" y="68"/>
                </a:lnTo>
                <a:lnTo>
                  <a:pt x="22" y="69"/>
                </a:lnTo>
                <a:lnTo>
                  <a:pt x="23" y="70"/>
                </a:lnTo>
                <a:lnTo>
                  <a:pt x="23" y="70"/>
                </a:lnTo>
                <a:lnTo>
                  <a:pt x="23" y="71"/>
                </a:lnTo>
                <a:lnTo>
                  <a:pt x="23" y="71"/>
                </a:lnTo>
                <a:lnTo>
                  <a:pt x="23" y="72"/>
                </a:lnTo>
                <a:lnTo>
                  <a:pt x="24" y="73"/>
                </a:lnTo>
                <a:lnTo>
                  <a:pt x="24" y="73"/>
                </a:lnTo>
                <a:lnTo>
                  <a:pt x="24" y="74"/>
                </a:lnTo>
                <a:lnTo>
                  <a:pt x="24" y="74"/>
                </a:lnTo>
                <a:lnTo>
                  <a:pt x="25" y="75"/>
                </a:lnTo>
                <a:lnTo>
                  <a:pt x="25" y="76"/>
                </a:lnTo>
                <a:lnTo>
                  <a:pt x="25" y="76"/>
                </a:lnTo>
                <a:lnTo>
                  <a:pt x="25" y="77"/>
                </a:lnTo>
                <a:lnTo>
                  <a:pt x="25" y="77"/>
                </a:lnTo>
                <a:lnTo>
                  <a:pt x="26" y="78"/>
                </a:lnTo>
                <a:lnTo>
                  <a:pt x="26" y="79"/>
                </a:lnTo>
                <a:lnTo>
                  <a:pt x="26" y="79"/>
                </a:lnTo>
                <a:lnTo>
                  <a:pt x="26" y="80"/>
                </a:lnTo>
                <a:lnTo>
                  <a:pt x="27" y="80"/>
                </a:lnTo>
                <a:lnTo>
                  <a:pt x="27" y="81"/>
                </a:lnTo>
                <a:lnTo>
                  <a:pt x="27" y="82"/>
                </a:lnTo>
                <a:lnTo>
                  <a:pt x="27" y="82"/>
                </a:lnTo>
                <a:lnTo>
                  <a:pt x="27" y="83"/>
                </a:lnTo>
                <a:lnTo>
                  <a:pt x="28" y="83"/>
                </a:lnTo>
                <a:lnTo>
                  <a:pt x="28" y="84"/>
                </a:lnTo>
                <a:lnTo>
                  <a:pt x="28" y="84"/>
                </a:lnTo>
                <a:lnTo>
                  <a:pt x="28" y="85"/>
                </a:lnTo>
                <a:lnTo>
                  <a:pt x="29" y="86"/>
                </a:lnTo>
                <a:lnTo>
                  <a:pt x="29" y="86"/>
                </a:lnTo>
                <a:lnTo>
                  <a:pt x="29" y="87"/>
                </a:lnTo>
                <a:lnTo>
                  <a:pt x="29" y="87"/>
                </a:lnTo>
                <a:lnTo>
                  <a:pt x="30" y="88"/>
                </a:lnTo>
                <a:lnTo>
                  <a:pt x="30" y="88"/>
                </a:lnTo>
                <a:lnTo>
                  <a:pt x="30" y="89"/>
                </a:lnTo>
                <a:lnTo>
                  <a:pt x="30" y="90"/>
                </a:lnTo>
                <a:lnTo>
                  <a:pt x="30" y="90"/>
                </a:lnTo>
                <a:lnTo>
                  <a:pt x="31" y="91"/>
                </a:lnTo>
                <a:lnTo>
                  <a:pt x="31" y="91"/>
                </a:lnTo>
                <a:lnTo>
                  <a:pt x="31" y="92"/>
                </a:lnTo>
                <a:lnTo>
                  <a:pt x="31" y="92"/>
                </a:lnTo>
                <a:lnTo>
                  <a:pt x="32" y="93"/>
                </a:lnTo>
                <a:lnTo>
                  <a:pt x="32" y="94"/>
                </a:lnTo>
                <a:lnTo>
                  <a:pt x="32" y="94"/>
                </a:lnTo>
                <a:lnTo>
                  <a:pt x="32" y="95"/>
                </a:lnTo>
                <a:lnTo>
                  <a:pt x="32" y="95"/>
                </a:lnTo>
                <a:lnTo>
                  <a:pt x="33" y="96"/>
                </a:lnTo>
                <a:lnTo>
                  <a:pt x="33" y="96"/>
                </a:lnTo>
                <a:lnTo>
                  <a:pt x="33" y="97"/>
                </a:lnTo>
                <a:lnTo>
                  <a:pt x="33" y="97"/>
                </a:lnTo>
                <a:lnTo>
                  <a:pt x="34" y="98"/>
                </a:lnTo>
                <a:lnTo>
                  <a:pt x="34" y="98"/>
                </a:lnTo>
                <a:lnTo>
                  <a:pt x="34" y="99"/>
                </a:lnTo>
                <a:lnTo>
                  <a:pt x="34" y="99"/>
                </a:lnTo>
                <a:lnTo>
                  <a:pt x="34" y="100"/>
                </a:lnTo>
                <a:lnTo>
                  <a:pt x="35" y="101"/>
                </a:lnTo>
                <a:lnTo>
                  <a:pt x="35" y="101"/>
                </a:lnTo>
                <a:lnTo>
                  <a:pt x="35" y="102"/>
                </a:lnTo>
                <a:lnTo>
                  <a:pt x="35" y="102"/>
                </a:lnTo>
                <a:lnTo>
                  <a:pt x="36" y="103"/>
                </a:lnTo>
                <a:lnTo>
                  <a:pt x="36" y="103"/>
                </a:lnTo>
                <a:lnTo>
                  <a:pt x="36" y="104"/>
                </a:lnTo>
                <a:lnTo>
                  <a:pt x="36" y="104"/>
                </a:lnTo>
                <a:lnTo>
                  <a:pt x="36" y="105"/>
                </a:lnTo>
                <a:lnTo>
                  <a:pt x="37" y="105"/>
                </a:lnTo>
                <a:lnTo>
                  <a:pt x="37" y="106"/>
                </a:lnTo>
                <a:lnTo>
                  <a:pt x="37" y="106"/>
                </a:lnTo>
                <a:lnTo>
                  <a:pt x="37" y="107"/>
                </a:lnTo>
                <a:lnTo>
                  <a:pt x="38" y="107"/>
                </a:lnTo>
                <a:lnTo>
                  <a:pt x="38" y="108"/>
                </a:lnTo>
                <a:lnTo>
                  <a:pt x="38" y="108"/>
                </a:lnTo>
                <a:lnTo>
                  <a:pt x="38" y="109"/>
                </a:lnTo>
                <a:lnTo>
                  <a:pt x="38" y="109"/>
                </a:lnTo>
                <a:lnTo>
                  <a:pt x="39" y="110"/>
                </a:lnTo>
                <a:lnTo>
                  <a:pt x="39" y="110"/>
                </a:lnTo>
                <a:lnTo>
                  <a:pt x="39" y="111"/>
                </a:lnTo>
                <a:lnTo>
                  <a:pt x="39" y="111"/>
                </a:lnTo>
                <a:lnTo>
                  <a:pt x="40" y="112"/>
                </a:lnTo>
                <a:lnTo>
                  <a:pt x="40" y="112"/>
                </a:lnTo>
                <a:lnTo>
                  <a:pt x="40" y="113"/>
                </a:lnTo>
                <a:lnTo>
                  <a:pt x="40" y="113"/>
                </a:lnTo>
                <a:lnTo>
                  <a:pt x="40" y="114"/>
                </a:lnTo>
                <a:lnTo>
                  <a:pt x="41" y="114"/>
                </a:lnTo>
                <a:lnTo>
                  <a:pt x="41" y="115"/>
                </a:lnTo>
                <a:lnTo>
                  <a:pt x="41" y="115"/>
                </a:lnTo>
                <a:lnTo>
                  <a:pt x="41" y="116"/>
                </a:lnTo>
                <a:lnTo>
                  <a:pt x="42" y="116"/>
                </a:lnTo>
                <a:lnTo>
                  <a:pt x="42" y="117"/>
                </a:lnTo>
                <a:lnTo>
                  <a:pt x="42" y="117"/>
                </a:lnTo>
                <a:lnTo>
                  <a:pt x="42" y="118"/>
                </a:lnTo>
                <a:lnTo>
                  <a:pt x="43" y="118"/>
                </a:lnTo>
                <a:lnTo>
                  <a:pt x="43" y="119"/>
                </a:lnTo>
                <a:lnTo>
                  <a:pt x="43" y="119"/>
                </a:lnTo>
                <a:lnTo>
                  <a:pt x="43" y="120"/>
                </a:lnTo>
                <a:lnTo>
                  <a:pt x="43" y="120"/>
                </a:lnTo>
                <a:lnTo>
                  <a:pt x="44" y="121"/>
                </a:lnTo>
                <a:lnTo>
                  <a:pt x="44" y="121"/>
                </a:lnTo>
                <a:lnTo>
                  <a:pt x="44" y="121"/>
                </a:lnTo>
                <a:lnTo>
                  <a:pt x="44" y="122"/>
                </a:lnTo>
                <a:lnTo>
                  <a:pt x="45" y="122"/>
                </a:lnTo>
                <a:lnTo>
                  <a:pt x="45" y="123"/>
                </a:lnTo>
                <a:lnTo>
                  <a:pt x="45" y="123"/>
                </a:lnTo>
                <a:lnTo>
                  <a:pt x="45" y="124"/>
                </a:lnTo>
                <a:lnTo>
                  <a:pt x="45" y="124"/>
                </a:lnTo>
                <a:lnTo>
                  <a:pt x="46" y="125"/>
                </a:lnTo>
                <a:lnTo>
                  <a:pt x="46" y="125"/>
                </a:lnTo>
                <a:lnTo>
                  <a:pt x="46" y="126"/>
                </a:lnTo>
                <a:lnTo>
                  <a:pt x="46" y="126"/>
                </a:lnTo>
                <a:lnTo>
                  <a:pt x="47" y="126"/>
                </a:lnTo>
                <a:lnTo>
                  <a:pt x="47" y="127"/>
                </a:lnTo>
                <a:lnTo>
                  <a:pt x="47" y="127"/>
                </a:lnTo>
                <a:lnTo>
                  <a:pt x="47" y="128"/>
                </a:lnTo>
                <a:lnTo>
                  <a:pt x="47" y="128"/>
                </a:lnTo>
                <a:lnTo>
                  <a:pt x="48" y="129"/>
                </a:lnTo>
                <a:lnTo>
                  <a:pt x="48" y="129"/>
                </a:lnTo>
                <a:lnTo>
                  <a:pt x="48" y="130"/>
                </a:lnTo>
                <a:lnTo>
                  <a:pt x="48" y="130"/>
                </a:lnTo>
                <a:lnTo>
                  <a:pt x="49" y="130"/>
                </a:lnTo>
                <a:lnTo>
                  <a:pt x="49" y="131"/>
                </a:lnTo>
                <a:lnTo>
                  <a:pt x="49" y="131"/>
                </a:lnTo>
                <a:lnTo>
                  <a:pt x="49" y="132"/>
                </a:lnTo>
                <a:lnTo>
                  <a:pt x="49" y="132"/>
                </a:lnTo>
                <a:lnTo>
                  <a:pt x="50" y="133"/>
                </a:lnTo>
                <a:lnTo>
                  <a:pt x="50" y="133"/>
                </a:lnTo>
                <a:lnTo>
                  <a:pt x="50" y="133"/>
                </a:lnTo>
                <a:lnTo>
                  <a:pt x="50" y="134"/>
                </a:lnTo>
                <a:lnTo>
                  <a:pt x="51" y="134"/>
                </a:lnTo>
                <a:lnTo>
                  <a:pt x="51" y="135"/>
                </a:lnTo>
                <a:lnTo>
                  <a:pt x="51" y="135"/>
                </a:lnTo>
                <a:lnTo>
                  <a:pt x="51" y="136"/>
                </a:lnTo>
                <a:lnTo>
                  <a:pt x="51" y="136"/>
                </a:lnTo>
                <a:lnTo>
                  <a:pt x="52" y="136"/>
                </a:lnTo>
                <a:lnTo>
                  <a:pt x="52" y="137"/>
                </a:lnTo>
                <a:lnTo>
                  <a:pt x="52" y="137"/>
                </a:lnTo>
                <a:lnTo>
                  <a:pt x="52" y="138"/>
                </a:lnTo>
                <a:lnTo>
                  <a:pt x="53" y="138"/>
                </a:lnTo>
                <a:lnTo>
                  <a:pt x="53" y="138"/>
                </a:lnTo>
                <a:lnTo>
                  <a:pt x="53" y="139"/>
                </a:lnTo>
                <a:lnTo>
                  <a:pt x="53" y="139"/>
                </a:lnTo>
                <a:lnTo>
                  <a:pt x="53" y="140"/>
                </a:lnTo>
                <a:lnTo>
                  <a:pt x="54" y="140"/>
                </a:lnTo>
                <a:lnTo>
                  <a:pt x="54" y="140"/>
                </a:lnTo>
                <a:lnTo>
                  <a:pt x="54" y="141"/>
                </a:lnTo>
                <a:lnTo>
                  <a:pt x="54" y="141"/>
                </a:lnTo>
                <a:lnTo>
                  <a:pt x="55" y="142"/>
                </a:lnTo>
                <a:lnTo>
                  <a:pt x="55" y="142"/>
                </a:lnTo>
                <a:lnTo>
                  <a:pt x="55" y="142"/>
                </a:lnTo>
                <a:lnTo>
                  <a:pt x="55" y="143"/>
                </a:lnTo>
                <a:lnTo>
                  <a:pt x="56" y="143"/>
                </a:lnTo>
                <a:lnTo>
                  <a:pt x="56" y="144"/>
                </a:lnTo>
                <a:lnTo>
                  <a:pt x="56" y="144"/>
                </a:lnTo>
                <a:lnTo>
                  <a:pt x="56" y="144"/>
                </a:lnTo>
                <a:lnTo>
                  <a:pt x="56" y="145"/>
                </a:lnTo>
                <a:lnTo>
                  <a:pt x="57" y="145"/>
                </a:lnTo>
                <a:lnTo>
                  <a:pt x="57" y="146"/>
                </a:lnTo>
                <a:lnTo>
                  <a:pt x="57" y="146"/>
                </a:lnTo>
                <a:lnTo>
                  <a:pt x="57" y="146"/>
                </a:lnTo>
                <a:lnTo>
                  <a:pt x="58" y="147"/>
                </a:lnTo>
                <a:lnTo>
                  <a:pt x="58" y="147"/>
                </a:lnTo>
                <a:lnTo>
                  <a:pt x="58" y="147"/>
                </a:lnTo>
                <a:lnTo>
                  <a:pt x="58" y="148"/>
                </a:lnTo>
                <a:lnTo>
                  <a:pt x="58" y="148"/>
                </a:lnTo>
                <a:lnTo>
                  <a:pt x="59" y="149"/>
                </a:lnTo>
                <a:lnTo>
                  <a:pt x="59" y="149"/>
                </a:lnTo>
                <a:lnTo>
                  <a:pt x="59" y="149"/>
                </a:lnTo>
                <a:lnTo>
                  <a:pt x="59" y="150"/>
                </a:lnTo>
                <a:lnTo>
                  <a:pt x="60" y="150"/>
                </a:lnTo>
                <a:lnTo>
                  <a:pt x="60" y="150"/>
                </a:lnTo>
                <a:lnTo>
                  <a:pt x="60" y="151"/>
                </a:lnTo>
                <a:lnTo>
                  <a:pt x="60" y="151"/>
                </a:lnTo>
                <a:lnTo>
                  <a:pt x="60" y="151"/>
                </a:lnTo>
                <a:lnTo>
                  <a:pt x="61" y="152"/>
                </a:lnTo>
                <a:lnTo>
                  <a:pt x="61" y="152"/>
                </a:lnTo>
                <a:lnTo>
                  <a:pt x="61" y="152"/>
                </a:lnTo>
                <a:lnTo>
                  <a:pt x="61" y="153"/>
                </a:lnTo>
                <a:lnTo>
                  <a:pt x="62" y="153"/>
                </a:lnTo>
                <a:lnTo>
                  <a:pt x="62" y="153"/>
                </a:lnTo>
                <a:lnTo>
                  <a:pt x="62" y="154"/>
                </a:lnTo>
                <a:lnTo>
                  <a:pt x="62" y="154"/>
                </a:lnTo>
                <a:lnTo>
                  <a:pt x="62" y="155"/>
                </a:lnTo>
                <a:lnTo>
                  <a:pt x="63" y="155"/>
                </a:lnTo>
                <a:lnTo>
                  <a:pt x="63" y="155"/>
                </a:lnTo>
                <a:lnTo>
                  <a:pt x="63" y="156"/>
                </a:lnTo>
                <a:lnTo>
                  <a:pt x="63" y="156"/>
                </a:lnTo>
                <a:lnTo>
                  <a:pt x="64" y="156"/>
                </a:lnTo>
                <a:lnTo>
                  <a:pt x="64" y="157"/>
                </a:lnTo>
                <a:lnTo>
                  <a:pt x="64" y="157"/>
                </a:lnTo>
                <a:lnTo>
                  <a:pt x="64" y="157"/>
                </a:lnTo>
                <a:lnTo>
                  <a:pt x="64" y="158"/>
                </a:lnTo>
                <a:lnTo>
                  <a:pt x="65" y="158"/>
                </a:lnTo>
                <a:lnTo>
                  <a:pt x="65" y="158"/>
                </a:lnTo>
                <a:lnTo>
                  <a:pt x="65" y="158"/>
                </a:lnTo>
                <a:lnTo>
                  <a:pt x="65" y="159"/>
                </a:lnTo>
                <a:lnTo>
                  <a:pt x="66" y="159"/>
                </a:lnTo>
                <a:lnTo>
                  <a:pt x="66" y="159"/>
                </a:lnTo>
                <a:lnTo>
                  <a:pt x="66" y="160"/>
                </a:lnTo>
                <a:lnTo>
                  <a:pt x="66" y="160"/>
                </a:lnTo>
                <a:lnTo>
                  <a:pt x="66" y="160"/>
                </a:lnTo>
                <a:lnTo>
                  <a:pt x="67" y="161"/>
                </a:lnTo>
                <a:lnTo>
                  <a:pt x="67" y="161"/>
                </a:lnTo>
                <a:lnTo>
                  <a:pt x="67" y="161"/>
                </a:lnTo>
                <a:lnTo>
                  <a:pt x="67" y="162"/>
                </a:lnTo>
                <a:lnTo>
                  <a:pt x="68" y="162"/>
                </a:lnTo>
                <a:lnTo>
                  <a:pt x="68" y="162"/>
                </a:lnTo>
                <a:lnTo>
                  <a:pt x="68" y="163"/>
                </a:lnTo>
                <a:lnTo>
                  <a:pt x="68" y="163"/>
                </a:lnTo>
                <a:lnTo>
                  <a:pt x="69" y="163"/>
                </a:lnTo>
                <a:lnTo>
                  <a:pt x="69" y="163"/>
                </a:lnTo>
                <a:lnTo>
                  <a:pt x="69" y="164"/>
                </a:lnTo>
                <a:lnTo>
                  <a:pt x="69" y="164"/>
                </a:lnTo>
                <a:lnTo>
                  <a:pt x="69" y="164"/>
                </a:lnTo>
                <a:lnTo>
                  <a:pt x="70" y="165"/>
                </a:lnTo>
                <a:lnTo>
                  <a:pt x="70" y="165"/>
                </a:lnTo>
                <a:lnTo>
                  <a:pt x="70" y="165"/>
                </a:lnTo>
                <a:lnTo>
                  <a:pt x="70" y="165"/>
                </a:lnTo>
                <a:lnTo>
                  <a:pt x="71" y="166"/>
                </a:lnTo>
                <a:lnTo>
                  <a:pt x="71" y="166"/>
                </a:lnTo>
                <a:lnTo>
                  <a:pt x="71" y="166"/>
                </a:lnTo>
                <a:lnTo>
                  <a:pt x="71" y="167"/>
                </a:lnTo>
                <a:lnTo>
                  <a:pt x="71" y="167"/>
                </a:lnTo>
                <a:lnTo>
                  <a:pt x="72" y="167"/>
                </a:lnTo>
                <a:lnTo>
                  <a:pt x="72" y="167"/>
                </a:lnTo>
                <a:lnTo>
                  <a:pt x="72" y="168"/>
                </a:lnTo>
                <a:lnTo>
                  <a:pt x="72" y="168"/>
                </a:lnTo>
                <a:lnTo>
                  <a:pt x="73" y="168"/>
                </a:lnTo>
                <a:lnTo>
                  <a:pt x="73" y="169"/>
                </a:lnTo>
                <a:lnTo>
                  <a:pt x="73" y="169"/>
                </a:lnTo>
                <a:lnTo>
                  <a:pt x="73" y="169"/>
                </a:lnTo>
                <a:lnTo>
                  <a:pt x="73" y="169"/>
                </a:lnTo>
                <a:lnTo>
                  <a:pt x="74" y="170"/>
                </a:lnTo>
                <a:lnTo>
                  <a:pt x="74" y="170"/>
                </a:lnTo>
                <a:lnTo>
                  <a:pt x="74" y="170"/>
                </a:lnTo>
                <a:lnTo>
                  <a:pt x="74" y="170"/>
                </a:lnTo>
                <a:lnTo>
                  <a:pt x="75" y="171"/>
                </a:lnTo>
                <a:lnTo>
                  <a:pt x="75" y="171"/>
                </a:lnTo>
                <a:lnTo>
                  <a:pt x="75" y="171"/>
                </a:lnTo>
                <a:lnTo>
                  <a:pt x="75" y="171"/>
                </a:lnTo>
                <a:lnTo>
                  <a:pt x="75" y="172"/>
                </a:lnTo>
                <a:lnTo>
                  <a:pt x="76" y="172"/>
                </a:lnTo>
                <a:lnTo>
                  <a:pt x="76" y="172"/>
                </a:lnTo>
                <a:lnTo>
                  <a:pt x="76" y="172"/>
                </a:lnTo>
                <a:lnTo>
                  <a:pt x="76" y="173"/>
                </a:lnTo>
                <a:lnTo>
                  <a:pt x="77" y="173"/>
                </a:lnTo>
                <a:lnTo>
                  <a:pt x="77" y="173"/>
                </a:lnTo>
                <a:lnTo>
                  <a:pt x="77" y="173"/>
                </a:lnTo>
                <a:lnTo>
                  <a:pt x="77" y="174"/>
                </a:lnTo>
                <a:lnTo>
                  <a:pt x="77" y="174"/>
                </a:lnTo>
                <a:lnTo>
                  <a:pt x="78" y="174"/>
                </a:lnTo>
                <a:lnTo>
                  <a:pt x="78" y="174"/>
                </a:lnTo>
                <a:lnTo>
                  <a:pt x="78" y="175"/>
                </a:lnTo>
                <a:lnTo>
                  <a:pt x="78" y="175"/>
                </a:lnTo>
                <a:lnTo>
                  <a:pt x="79" y="175"/>
                </a:lnTo>
                <a:lnTo>
                  <a:pt x="79" y="175"/>
                </a:lnTo>
                <a:lnTo>
                  <a:pt x="79" y="175"/>
                </a:lnTo>
                <a:lnTo>
                  <a:pt x="79" y="176"/>
                </a:lnTo>
                <a:lnTo>
                  <a:pt x="79" y="176"/>
                </a:lnTo>
                <a:lnTo>
                  <a:pt x="80" y="176"/>
                </a:lnTo>
                <a:lnTo>
                  <a:pt x="80" y="176"/>
                </a:lnTo>
                <a:lnTo>
                  <a:pt x="80" y="177"/>
                </a:lnTo>
                <a:lnTo>
                  <a:pt x="80" y="177"/>
                </a:lnTo>
                <a:lnTo>
                  <a:pt x="81" y="177"/>
                </a:lnTo>
                <a:lnTo>
                  <a:pt x="81" y="177"/>
                </a:lnTo>
                <a:lnTo>
                  <a:pt x="81" y="177"/>
                </a:lnTo>
                <a:lnTo>
                  <a:pt x="81" y="178"/>
                </a:lnTo>
                <a:lnTo>
                  <a:pt x="82" y="178"/>
                </a:lnTo>
                <a:lnTo>
                  <a:pt x="82" y="178"/>
                </a:lnTo>
                <a:lnTo>
                  <a:pt x="82" y="178"/>
                </a:lnTo>
                <a:lnTo>
                  <a:pt x="82" y="178"/>
                </a:lnTo>
                <a:lnTo>
                  <a:pt x="82" y="179"/>
                </a:lnTo>
                <a:lnTo>
                  <a:pt x="83" y="179"/>
                </a:lnTo>
                <a:lnTo>
                  <a:pt x="83" y="179"/>
                </a:lnTo>
                <a:lnTo>
                  <a:pt x="83" y="179"/>
                </a:lnTo>
                <a:lnTo>
                  <a:pt x="83" y="179"/>
                </a:lnTo>
                <a:lnTo>
                  <a:pt x="84" y="180"/>
                </a:lnTo>
                <a:lnTo>
                  <a:pt x="84" y="180"/>
                </a:lnTo>
                <a:lnTo>
                  <a:pt x="84" y="180"/>
                </a:lnTo>
                <a:lnTo>
                  <a:pt x="84" y="180"/>
                </a:lnTo>
                <a:lnTo>
                  <a:pt x="84" y="180"/>
                </a:lnTo>
                <a:lnTo>
                  <a:pt x="85" y="181"/>
                </a:lnTo>
                <a:lnTo>
                  <a:pt x="85" y="181"/>
                </a:lnTo>
                <a:lnTo>
                  <a:pt x="85" y="181"/>
                </a:lnTo>
                <a:lnTo>
                  <a:pt x="85" y="181"/>
                </a:lnTo>
                <a:lnTo>
                  <a:pt x="86" y="181"/>
                </a:lnTo>
                <a:lnTo>
                  <a:pt x="86" y="182"/>
                </a:lnTo>
                <a:lnTo>
                  <a:pt x="86" y="182"/>
                </a:lnTo>
                <a:lnTo>
                  <a:pt x="86" y="182"/>
                </a:lnTo>
                <a:lnTo>
                  <a:pt x="86" y="182"/>
                </a:lnTo>
                <a:lnTo>
                  <a:pt x="87" y="182"/>
                </a:lnTo>
                <a:lnTo>
                  <a:pt x="87" y="182"/>
                </a:lnTo>
                <a:lnTo>
                  <a:pt x="87" y="183"/>
                </a:lnTo>
                <a:lnTo>
                  <a:pt x="87" y="183"/>
                </a:lnTo>
                <a:lnTo>
                  <a:pt x="88" y="183"/>
                </a:lnTo>
                <a:lnTo>
                  <a:pt x="88" y="183"/>
                </a:lnTo>
                <a:lnTo>
                  <a:pt x="88" y="183"/>
                </a:lnTo>
                <a:lnTo>
                  <a:pt x="88" y="183"/>
                </a:lnTo>
                <a:lnTo>
                  <a:pt x="88" y="184"/>
                </a:lnTo>
                <a:lnTo>
                  <a:pt x="89" y="184"/>
                </a:lnTo>
                <a:lnTo>
                  <a:pt x="89" y="184"/>
                </a:lnTo>
                <a:lnTo>
                  <a:pt x="89" y="184"/>
                </a:lnTo>
                <a:lnTo>
                  <a:pt x="89" y="184"/>
                </a:lnTo>
                <a:lnTo>
                  <a:pt x="90" y="184"/>
                </a:lnTo>
                <a:lnTo>
                  <a:pt x="90" y="185"/>
                </a:lnTo>
                <a:lnTo>
                  <a:pt x="90" y="185"/>
                </a:lnTo>
                <a:lnTo>
                  <a:pt x="90" y="185"/>
                </a:lnTo>
                <a:lnTo>
                  <a:pt x="90" y="185"/>
                </a:lnTo>
                <a:lnTo>
                  <a:pt x="91" y="185"/>
                </a:lnTo>
                <a:lnTo>
                  <a:pt x="91" y="185"/>
                </a:lnTo>
                <a:lnTo>
                  <a:pt x="91" y="185"/>
                </a:lnTo>
                <a:lnTo>
                  <a:pt x="91" y="186"/>
                </a:lnTo>
                <a:lnTo>
                  <a:pt x="92" y="186"/>
                </a:lnTo>
                <a:lnTo>
                  <a:pt x="92" y="186"/>
                </a:lnTo>
                <a:lnTo>
                  <a:pt x="92" y="186"/>
                </a:lnTo>
                <a:lnTo>
                  <a:pt x="92" y="186"/>
                </a:lnTo>
                <a:lnTo>
                  <a:pt x="92" y="186"/>
                </a:lnTo>
                <a:lnTo>
                  <a:pt x="93" y="186"/>
                </a:lnTo>
                <a:lnTo>
                  <a:pt x="93" y="187"/>
                </a:lnTo>
                <a:lnTo>
                  <a:pt x="93" y="187"/>
                </a:lnTo>
                <a:lnTo>
                  <a:pt x="93" y="187"/>
                </a:lnTo>
                <a:lnTo>
                  <a:pt x="94" y="187"/>
                </a:lnTo>
                <a:lnTo>
                  <a:pt x="94" y="187"/>
                </a:lnTo>
                <a:lnTo>
                  <a:pt x="94" y="187"/>
                </a:lnTo>
                <a:lnTo>
                  <a:pt x="94" y="187"/>
                </a:lnTo>
                <a:lnTo>
                  <a:pt x="94" y="187"/>
                </a:lnTo>
                <a:lnTo>
                  <a:pt x="95" y="188"/>
                </a:lnTo>
                <a:lnTo>
                  <a:pt x="95" y="188"/>
                </a:lnTo>
                <a:lnTo>
                  <a:pt x="95" y="188"/>
                </a:lnTo>
                <a:lnTo>
                  <a:pt x="95" y="188"/>
                </a:lnTo>
                <a:lnTo>
                  <a:pt x="96" y="188"/>
                </a:lnTo>
                <a:lnTo>
                  <a:pt x="96" y="188"/>
                </a:lnTo>
                <a:lnTo>
                  <a:pt x="96" y="188"/>
                </a:lnTo>
                <a:lnTo>
                  <a:pt x="96" y="188"/>
                </a:lnTo>
                <a:lnTo>
                  <a:pt x="97" y="188"/>
                </a:lnTo>
                <a:lnTo>
                  <a:pt x="97" y="189"/>
                </a:lnTo>
                <a:lnTo>
                  <a:pt x="97" y="189"/>
                </a:lnTo>
                <a:lnTo>
                  <a:pt x="97" y="189"/>
                </a:lnTo>
                <a:lnTo>
                  <a:pt x="97" y="189"/>
                </a:lnTo>
                <a:lnTo>
                  <a:pt x="98" y="189"/>
                </a:lnTo>
                <a:lnTo>
                  <a:pt x="98" y="189"/>
                </a:lnTo>
                <a:lnTo>
                  <a:pt x="98" y="189"/>
                </a:lnTo>
                <a:lnTo>
                  <a:pt x="98" y="189"/>
                </a:lnTo>
                <a:lnTo>
                  <a:pt x="99" y="189"/>
                </a:lnTo>
                <a:lnTo>
                  <a:pt x="99" y="189"/>
                </a:lnTo>
                <a:lnTo>
                  <a:pt x="99" y="189"/>
                </a:lnTo>
                <a:lnTo>
                  <a:pt x="99" y="190"/>
                </a:lnTo>
                <a:lnTo>
                  <a:pt x="99" y="190"/>
                </a:lnTo>
                <a:lnTo>
                  <a:pt x="100" y="190"/>
                </a:lnTo>
                <a:lnTo>
                  <a:pt x="100" y="190"/>
                </a:lnTo>
                <a:lnTo>
                  <a:pt x="100" y="190"/>
                </a:lnTo>
                <a:lnTo>
                  <a:pt x="100" y="190"/>
                </a:lnTo>
                <a:lnTo>
                  <a:pt x="101" y="190"/>
                </a:lnTo>
                <a:lnTo>
                  <a:pt x="101" y="190"/>
                </a:lnTo>
                <a:lnTo>
                  <a:pt x="101" y="190"/>
                </a:lnTo>
                <a:lnTo>
                  <a:pt x="101" y="190"/>
                </a:lnTo>
                <a:lnTo>
                  <a:pt x="101" y="190"/>
                </a:lnTo>
                <a:lnTo>
                  <a:pt x="102" y="190"/>
                </a:lnTo>
                <a:lnTo>
                  <a:pt x="102" y="191"/>
                </a:lnTo>
                <a:lnTo>
                  <a:pt x="102" y="191"/>
                </a:lnTo>
                <a:lnTo>
                  <a:pt x="102" y="191"/>
                </a:lnTo>
                <a:lnTo>
                  <a:pt x="103" y="191"/>
                </a:lnTo>
                <a:lnTo>
                  <a:pt x="103" y="191"/>
                </a:lnTo>
                <a:lnTo>
                  <a:pt x="103" y="191"/>
                </a:lnTo>
                <a:lnTo>
                  <a:pt x="103" y="191"/>
                </a:lnTo>
                <a:lnTo>
                  <a:pt x="103" y="191"/>
                </a:lnTo>
                <a:lnTo>
                  <a:pt x="104" y="191"/>
                </a:lnTo>
                <a:lnTo>
                  <a:pt x="104" y="191"/>
                </a:lnTo>
                <a:lnTo>
                  <a:pt x="104" y="191"/>
                </a:lnTo>
                <a:lnTo>
                  <a:pt x="104" y="191"/>
                </a:lnTo>
                <a:lnTo>
                  <a:pt x="105" y="191"/>
                </a:lnTo>
                <a:lnTo>
                  <a:pt x="105" y="191"/>
                </a:lnTo>
                <a:lnTo>
                  <a:pt x="105" y="191"/>
                </a:lnTo>
                <a:lnTo>
                  <a:pt x="105" y="191"/>
                </a:lnTo>
                <a:lnTo>
                  <a:pt x="105" y="191"/>
                </a:lnTo>
                <a:lnTo>
                  <a:pt x="106" y="191"/>
                </a:lnTo>
                <a:lnTo>
                  <a:pt x="106" y="192"/>
                </a:lnTo>
                <a:lnTo>
                  <a:pt x="106" y="192"/>
                </a:lnTo>
                <a:lnTo>
                  <a:pt x="106" y="192"/>
                </a:lnTo>
                <a:lnTo>
                  <a:pt x="107" y="192"/>
                </a:lnTo>
                <a:lnTo>
                  <a:pt x="107" y="192"/>
                </a:lnTo>
                <a:lnTo>
                  <a:pt x="107" y="192"/>
                </a:lnTo>
                <a:lnTo>
                  <a:pt x="107" y="192"/>
                </a:lnTo>
                <a:lnTo>
                  <a:pt x="107" y="192"/>
                </a:lnTo>
                <a:lnTo>
                  <a:pt x="108" y="192"/>
                </a:lnTo>
                <a:lnTo>
                  <a:pt x="108" y="192"/>
                </a:lnTo>
                <a:lnTo>
                  <a:pt x="108" y="192"/>
                </a:lnTo>
                <a:lnTo>
                  <a:pt x="108" y="192"/>
                </a:lnTo>
                <a:lnTo>
                  <a:pt x="109" y="192"/>
                </a:lnTo>
                <a:lnTo>
                  <a:pt x="109" y="192"/>
                </a:lnTo>
                <a:lnTo>
                  <a:pt x="109" y="192"/>
                </a:lnTo>
                <a:lnTo>
                  <a:pt x="109" y="192"/>
                </a:lnTo>
                <a:lnTo>
                  <a:pt x="110" y="192"/>
                </a:lnTo>
                <a:lnTo>
                  <a:pt x="110" y="192"/>
                </a:lnTo>
                <a:lnTo>
                  <a:pt x="110" y="192"/>
                </a:lnTo>
                <a:lnTo>
                  <a:pt x="110" y="192"/>
                </a:lnTo>
                <a:lnTo>
                  <a:pt x="110" y="192"/>
                </a:lnTo>
                <a:lnTo>
                  <a:pt x="111" y="192"/>
                </a:lnTo>
                <a:lnTo>
                  <a:pt x="111" y="192"/>
                </a:lnTo>
                <a:lnTo>
                  <a:pt x="111" y="192"/>
                </a:lnTo>
                <a:lnTo>
                  <a:pt x="111" y="192"/>
                </a:lnTo>
                <a:lnTo>
                  <a:pt x="112" y="192"/>
                </a:lnTo>
                <a:lnTo>
                  <a:pt x="112" y="192"/>
                </a:lnTo>
                <a:lnTo>
                  <a:pt x="112" y="192"/>
                </a:lnTo>
                <a:lnTo>
                  <a:pt x="112" y="192"/>
                </a:lnTo>
                <a:lnTo>
                  <a:pt x="112" y="192"/>
                </a:lnTo>
                <a:lnTo>
                  <a:pt x="113" y="192"/>
                </a:lnTo>
                <a:lnTo>
                  <a:pt x="113" y="192"/>
                </a:lnTo>
                <a:lnTo>
                  <a:pt x="113" y="192"/>
                </a:lnTo>
                <a:lnTo>
                  <a:pt x="113" y="192"/>
                </a:lnTo>
                <a:lnTo>
                  <a:pt x="114" y="192"/>
                </a:lnTo>
                <a:lnTo>
                  <a:pt x="114" y="192"/>
                </a:lnTo>
                <a:lnTo>
                  <a:pt x="114" y="192"/>
                </a:lnTo>
                <a:lnTo>
                  <a:pt x="114" y="192"/>
                </a:lnTo>
                <a:lnTo>
                  <a:pt x="114" y="192"/>
                </a:lnTo>
                <a:lnTo>
                  <a:pt x="115" y="192"/>
                </a:lnTo>
                <a:lnTo>
                  <a:pt x="115" y="192"/>
                </a:lnTo>
                <a:lnTo>
                  <a:pt x="115" y="192"/>
                </a:lnTo>
                <a:lnTo>
                  <a:pt x="115" y="192"/>
                </a:lnTo>
                <a:lnTo>
                  <a:pt x="116" y="192"/>
                </a:lnTo>
                <a:lnTo>
                  <a:pt x="116" y="192"/>
                </a:lnTo>
                <a:lnTo>
                  <a:pt x="116" y="192"/>
                </a:lnTo>
                <a:lnTo>
                  <a:pt x="116" y="192"/>
                </a:lnTo>
                <a:lnTo>
                  <a:pt x="116" y="192"/>
                </a:lnTo>
                <a:lnTo>
                  <a:pt x="117" y="192"/>
                </a:lnTo>
                <a:lnTo>
                  <a:pt x="117" y="192"/>
                </a:lnTo>
                <a:lnTo>
                  <a:pt x="117" y="192"/>
                </a:lnTo>
                <a:lnTo>
                  <a:pt x="117" y="192"/>
                </a:lnTo>
                <a:lnTo>
                  <a:pt x="118" y="192"/>
                </a:lnTo>
                <a:lnTo>
                  <a:pt x="118" y="192"/>
                </a:lnTo>
                <a:lnTo>
                  <a:pt x="118" y="192"/>
                </a:lnTo>
                <a:lnTo>
                  <a:pt x="118" y="191"/>
                </a:lnTo>
                <a:lnTo>
                  <a:pt x="118" y="191"/>
                </a:lnTo>
                <a:lnTo>
                  <a:pt x="119" y="191"/>
                </a:lnTo>
                <a:lnTo>
                  <a:pt x="119" y="191"/>
                </a:lnTo>
                <a:lnTo>
                  <a:pt x="119" y="191"/>
                </a:lnTo>
                <a:lnTo>
                  <a:pt x="119" y="191"/>
                </a:lnTo>
                <a:lnTo>
                  <a:pt x="120" y="191"/>
                </a:lnTo>
                <a:lnTo>
                  <a:pt x="120" y="191"/>
                </a:lnTo>
                <a:lnTo>
                  <a:pt x="120" y="191"/>
                </a:lnTo>
                <a:lnTo>
                  <a:pt x="120" y="191"/>
                </a:lnTo>
                <a:lnTo>
                  <a:pt x="120" y="191"/>
                </a:lnTo>
                <a:lnTo>
                  <a:pt x="121" y="191"/>
                </a:lnTo>
                <a:lnTo>
                  <a:pt x="121" y="191"/>
                </a:lnTo>
                <a:lnTo>
                  <a:pt x="121" y="191"/>
                </a:lnTo>
                <a:lnTo>
                  <a:pt x="121" y="191"/>
                </a:lnTo>
                <a:lnTo>
                  <a:pt x="122" y="191"/>
                </a:lnTo>
                <a:lnTo>
                  <a:pt x="122" y="191"/>
                </a:lnTo>
                <a:lnTo>
                  <a:pt x="122" y="191"/>
                </a:lnTo>
                <a:lnTo>
                  <a:pt x="122" y="190"/>
                </a:lnTo>
                <a:lnTo>
                  <a:pt x="123" y="190"/>
                </a:lnTo>
                <a:lnTo>
                  <a:pt x="123" y="190"/>
                </a:lnTo>
                <a:lnTo>
                  <a:pt x="123" y="190"/>
                </a:lnTo>
                <a:lnTo>
                  <a:pt x="123" y="190"/>
                </a:lnTo>
                <a:lnTo>
                  <a:pt x="123" y="190"/>
                </a:lnTo>
                <a:lnTo>
                  <a:pt x="124" y="190"/>
                </a:lnTo>
                <a:lnTo>
                  <a:pt x="124" y="190"/>
                </a:lnTo>
                <a:lnTo>
                  <a:pt x="124" y="190"/>
                </a:lnTo>
                <a:lnTo>
                  <a:pt x="124" y="190"/>
                </a:lnTo>
                <a:lnTo>
                  <a:pt x="125" y="190"/>
                </a:lnTo>
                <a:lnTo>
                  <a:pt x="125" y="190"/>
                </a:lnTo>
                <a:lnTo>
                  <a:pt x="125" y="189"/>
                </a:lnTo>
                <a:lnTo>
                  <a:pt x="125" y="189"/>
                </a:lnTo>
                <a:lnTo>
                  <a:pt x="125" y="189"/>
                </a:lnTo>
                <a:lnTo>
                  <a:pt x="126" y="189"/>
                </a:lnTo>
                <a:lnTo>
                  <a:pt x="126" y="189"/>
                </a:lnTo>
                <a:lnTo>
                  <a:pt x="126" y="189"/>
                </a:lnTo>
                <a:lnTo>
                  <a:pt x="126" y="189"/>
                </a:lnTo>
                <a:lnTo>
                  <a:pt x="127" y="189"/>
                </a:lnTo>
                <a:lnTo>
                  <a:pt x="127" y="189"/>
                </a:lnTo>
                <a:lnTo>
                  <a:pt x="127" y="189"/>
                </a:lnTo>
                <a:lnTo>
                  <a:pt x="127" y="189"/>
                </a:lnTo>
                <a:lnTo>
                  <a:pt x="127" y="188"/>
                </a:lnTo>
                <a:lnTo>
                  <a:pt x="128" y="188"/>
                </a:lnTo>
                <a:lnTo>
                  <a:pt x="128" y="188"/>
                </a:lnTo>
                <a:lnTo>
                  <a:pt x="128" y="188"/>
                </a:lnTo>
                <a:lnTo>
                  <a:pt x="128" y="188"/>
                </a:lnTo>
                <a:lnTo>
                  <a:pt x="129" y="188"/>
                </a:lnTo>
                <a:lnTo>
                  <a:pt x="129" y="188"/>
                </a:lnTo>
                <a:lnTo>
                  <a:pt x="129" y="188"/>
                </a:lnTo>
                <a:lnTo>
                  <a:pt x="129" y="188"/>
                </a:lnTo>
                <a:lnTo>
                  <a:pt x="129" y="187"/>
                </a:lnTo>
                <a:lnTo>
                  <a:pt x="130" y="187"/>
                </a:lnTo>
                <a:lnTo>
                  <a:pt x="130" y="187"/>
                </a:lnTo>
                <a:lnTo>
                  <a:pt x="130" y="187"/>
                </a:lnTo>
                <a:lnTo>
                  <a:pt x="130" y="187"/>
                </a:lnTo>
                <a:lnTo>
                  <a:pt x="131" y="187"/>
                </a:lnTo>
                <a:lnTo>
                  <a:pt x="131" y="187"/>
                </a:lnTo>
                <a:lnTo>
                  <a:pt x="131" y="187"/>
                </a:lnTo>
                <a:lnTo>
                  <a:pt x="131" y="186"/>
                </a:lnTo>
                <a:lnTo>
                  <a:pt x="131" y="186"/>
                </a:lnTo>
                <a:lnTo>
                  <a:pt x="132" y="186"/>
                </a:lnTo>
                <a:lnTo>
                  <a:pt x="132" y="186"/>
                </a:lnTo>
                <a:lnTo>
                  <a:pt x="132" y="186"/>
                </a:lnTo>
                <a:lnTo>
                  <a:pt x="132" y="186"/>
                </a:lnTo>
                <a:lnTo>
                  <a:pt x="133" y="186"/>
                </a:lnTo>
                <a:lnTo>
                  <a:pt x="133" y="185"/>
                </a:lnTo>
                <a:lnTo>
                  <a:pt x="133" y="185"/>
                </a:lnTo>
                <a:lnTo>
                  <a:pt x="133" y="185"/>
                </a:lnTo>
                <a:lnTo>
                  <a:pt x="133" y="185"/>
                </a:lnTo>
                <a:lnTo>
                  <a:pt x="134" y="185"/>
                </a:lnTo>
                <a:lnTo>
                  <a:pt x="134" y="185"/>
                </a:lnTo>
                <a:lnTo>
                  <a:pt x="134" y="185"/>
                </a:lnTo>
                <a:lnTo>
                  <a:pt x="134" y="184"/>
                </a:lnTo>
                <a:lnTo>
                  <a:pt x="135" y="184"/>
                </a:lnTo>
                <a:lnTo>
                  <a:pt x="135" y="184"/>
                </a:lnTo>
                <a:lnTo>
                  <a:pt x="135" y="184"/>
                </a:lnTo>
                <a:lnTo>
                  <a:pt x="135" y="184"/>
                </a:lnTo>
                <a:lnTo>
                  <a:pt x="136" y="184"/>
                </a:lnTo>
                <a:lnTo>
                  <a:pt x="136" y="183"/>
                </a:lnTo>
                <a:lnTo>
                  <a:pt x="136" y="183"/>
                </a:lnTo>
                <a:lnTo>
                  <a:pt x="136" y="183"/>
                </a:lnTo>
                <a:lnTo>
                  <a:pt x="136" y="183"/>
                </a:lnTo>
                <a:lnTo>
                  <a:pt x="137" y="183"/>
                </a:lnTo>
                <a:lnTo>
                  <a:pt x="137" y="183"/>
                </a:lnTo>
                <a:lnTo>
                  <a:pt x="137" y="182"/>
                </a:lnTo>
                <a:lnTo>
                  <a:pt x="137" y="182"/>
                </a:lnTo>
                <a:lnTo>
                  <a:pt x="138" y="182"/>
                </a:lnTo>
                <a:lnTo>
                  <a:pt x="138" y="182"/>
                </a:lnTo>
                <a:lnTo>
                  <a:pt x="138" y="182"/>
                </a:lnTo>
                <a:lnTo>
                  <a:pt x="138" y="182"/>
                </a:lnTo>
                <a:lnTo>
                  <a:pt x="138" y="181"/>
                </a:lnTo>
                <a:lnTo>
                  <a:pt x="139" y="181"/>
                </a:lnTo>
                <a:lnTo>
                  <a:pt x="139" y="181"/>
                </a:lnTo>
                <a:lnTo>
                  <a:pt x="139" y="181"/>
                </a:lnTo>
                <a:lnTo>
                  <a:pt x="139" y="181"/>
                </a:lnTo>
                <a:lnTo>
                  <a:pt x="140" y="180"/>
                </a:lnTo>
                <a:lnTo>
                  <a:pt x="140" y="180"/>
                </a:lnTo>
                <a:lnTo>
                  <a:pt x="140" y="180"/>
                </a:lnTo>
                <a:lnTo>
                  <a:pt x="140" y="180"/>
                </a:lnTo>
                <a:lnTo>
                  <a:pt x="140" y="180"/>
                </a:lnTo>
                <a:lnTo>
                  <a:pt x="141" y="179"/>
                </a:lnTo>
                <a:lnTo>
                  <a:pt x="141" y="179"/>
                </a:lnTo>
                <a:lnTo>
                  <a:pt x="141" y="179"/>
                </a:lnTo>
                <a:lnTo>
                  <a:pt x="141" y="179"/>
                </a:lnTo>
                <a:lnTo>
                  <a:pt x="142" y="179"/>
                </a:lnTo>
                <a:lnTo>
                  <a:pt x="142" y="178"/>
                </a:lnTo>
                <a:lnTo>
                  <a:pt x="142" y="178"/>
                </a:lnTo>
                <a:lnTo>
                  <a:pt x="142" y="178"/>
                </a:lnTo>
                <a:lnTo>
                  <a:pt x="142" y="178"/>
                </a:lnTo>
                <a:lnTo>
                  <a:pt x="143" y="178"/>
                </a:lnTo>
                <a:lnTo>
                  <a:pt x="143" y="177"/>
                </a:lnTo>
                <a:lnTo>
                  <a:pt x="143" y="177"/>
                </a:lnTo>
                <a:lnTo>
                  <a:pt x="143" y="177"/>
                </a:lnTo>
                <a:lnTo>
                  <a:pt x="144" y="177"/>
                </a:lnTo>
                <a:lnTo>
                  <a:pt x="144" y="177"/>
                </a:lnTo>
                <a:lnTo>
                  <a:pt x="144" y="176"/>
                </a:lnTo>
                <a:lnTo>
                  <a:pt x="144" y="176"/>
                </a:lnTo>
                <a:lnTo>
                  <a:pt x="144" y="176"/>
                </a:lnTo>
                <a:lnTo>
                  <a:pt x="145" y="176"/>
                </a:lnTo>
                <a:lnTo>
                  <a:pt x="145" y="175"/>
                </a:lnTo>
                <a:lnTo>
                  <a:pt x="145" y="175"/>
                </a:lnTo>
                <a:lnTo>
                  <a:pt x="145" y="175"/>
                </a:lnTo>
                <a:lnTo>
                  <a:pt x="146" y="175"/>
                </a:lnTo>
                <a:lnTo>
                  <a:pt x="146" y="175"/>
                </a:lnTo>
                <a:lnTo>
                  <a:pt x="146" y="174"/>
                </a:lnTo>
                <a:lnTo>
                  <a:pt x="146" y="174"/>
                </a:lnTo>
                <a:lnTo>
                  <a:pt x="146" y="174"/>
                </a:lnTo>
                <a:lnTo>
                  <a:pt x="147" y="174"/>
                </a:lnTo>
                <a:lnTo>
                  <a:pt x="147" y="173"/>
                </a:lnTo>
                <a:lnTo>
                  <a:pt x="147" y="173"/>
                </a:lnTo>
                <a:lnTo>
                  <a:pt x="147" y="173"/>
                </a:lnTo>
                <a:lnTo>
                  <a:pt x="148" y="173"/>
                </a:lnTo>
                <a:lnTo>
                  <a:pt x="148" y="172"/>
                </a:lnTo>
                <a:lnTo>
                  <a:pt x="148" y="172"/>
                </a:lnTo>
                <a:lnTo>
                  <a:pt x="148" y="172"/>
                </a:lnTo>
                <a:lnTo>
                  <a:pt x="148" y="172"/>
                </a:lnTo>
                <a:lnTo>
                  <a:pt x="149" y="171"/>
                </a:lnTo>
                <a:lnTo>
                  <a:pt x="149" y="171"/>
                </a:lnTo>
                <a:lnTo>
                  <a:pt x="149" y="171"/>
                </a:lnTo>
                <a:lnTo>
                  <a:pt x="149" y="171"/>
                </a:lnTo>
                <a:lnTo>
                  <a:pt x="150" y="170"/>
                </a:lnTo>
                <a:lnTo>
                  <a:pt x="150" y="170"/>
                </a:lnTo>
                <a:lnTo>
                  <a:pt x="150" y="170"/>
                </a:lnTo>
                <a:lnTo>
                  <a:pt x="150" y="170"/>
                </a:lnTo>
                <a:lnTo>
                  <a:pt x="151" y="169"/>
                </a:lnTo>
                <a:lnTo>
                  <a:pt x="151" y="169"/>
                </a:lnTo>
                <a:lnTo>
                  <a:pt x="151" y="169"/>
                </a:lnTo>
                <a:lnTo>
                  <a:pt x="151" y="169"/>
                </a:lnTo>
                <a:lnTo>
                  <a:pt x="151" y="168"/>
                </a:lnTo>
                <a:lnTo>
                  <a:pt x="152" y="168"/>
                </a:lnTo>
                <a:lnTo>
                  <a:pt x="152" y="168"/>
                </a:lnTo>
                <a:lnTo>
                  <a:pt x="152" y="167"/>
                </a:lnTo>
                <a:lnTo>
                  <a:pt x="152" y="167"/>
                </a:lnTo>
                <a:lnTo>
                  <a:pt x="153" y="167"/>
                </a:lnTo>
                <a:lnTo>
                  <a:pt x="153" y="167"/>
                </a:lnTo>
                <a:lnTo>
                  <a:pt x="153" y="166"/>
                </a:lnTo>
                <a:lnTo>
                  <a:pt x="153" y="166"/>
                </a:lnTo>
                <a:lnTo>
                  <a:pt x="153" y="166"/>
                </a:lnTo>
                <a:lnTo>
                  <a:pt x="154" y="165"/>
                </a:lnTo>
                <a:lnTo>
                  <a:pt x="154" y="165"/>
                </a:lnTo>
                <a:lnTo>
                  <a:pt x="154" y="165"/>
                </a:lnTo>
                <a:lnTo>
                  <a:pt x="154" y="165"/>
                </a:lnTo>
                <a:lnTo>
                  <a:pt x="155" y="164"/>
                </a:lnTo>
                <a:lnTo>
                  <a:pt x="155" y="164"/>
                </a:lnTo>
                <a:lnTo>
                  <a:pt x="155" y="164"/>
                </a:lnTo>
                <a:lnTo>
                  <a:pt x="155" y="163"/>
                </a:lnTo>
                <a:lnTo>
                  <a:pt x="155" y="163"/>
                </a:lnTo>
                <a:lnTo>
                  <a:pt x="156" y="163"/>
                </a:lnTo>
                <a:lnTo>
                  <a:pt x="156" y="163"/>
                </a:lnTo>
                <a:lnTo>
                  <a:pt x="156" y="162"/>
                </a:lnTo>
                <a:lnTo>
                  <a:pt x="156" y="162"/>
                </a:lnTo>
                <a:lnTo>
                  <a:pt x="157" y="162"/>
                </a:lnTo>
                <a:lnTo>
                  <a:pt x="157" y="161"/>
                </a:lnTo>
                <a:lnTo>
                  <a:pt x="157" y="161"/>
                </a:lnTo>
                <a:lnTo>
                  <a:pt x="157" y="161"/>
                </a:lnTo>
                <a:lnTo>
                  <a:pt x="157" y="160"/>
                </a:lnTo>
                <a:lnTo>
                  <a:pt x="158" y="160"/>
                </a:lnTo>
                <a:lnTo>
                  <a:pt x="158" y="160"/>
                </a:lnTo>
                <a:lnTo>
                  <a:pt x="158" y="159"/>
                </a:lnTo>
                <a:lnTo>
                  <a:pt x="158" y="159"/>
                </a:lnTo>
                <a:lnTo>
                  <a:pt x="159" y="159"/>
                </a:lnTo>
                <a:lnTo>
                  <a:pt x="159" y="158"/>
                </a:lnTo>
                <a:lnTo>
                  <a:pt x="159" y="158"/>
                </a:lnTo>
                <a:lnTo>
                  <a:pt x="159" y="158"/>
                </a:lnTo>
                <a:lnTo>
                  <a:pt x="159" y="158"/>
                </a:lnTo>
                <a:lnTo>
                  <a:pt x="160" y="157"/>
                </a:lnTo>
                <a:lnTo>
                  <a:pt x="160" y="157"/>
                </a:lnTo>
                <a:lnTo>
                  <a:pt x="160" y="157"/>
                </a:lnTo>
                <a:lnTo>
                  <a:pt x="160" y="156"/>
                </a:lnTo>
                <a:lnTo>
                  <a:pt x="161" y="156"/>
                </a:lnTo>
                <a:lnTo>
                  <a:pt x="161" y="156"/>
                </a:lnTo>
                <a:lnTo>
                  <a:pt x="161" y="155"/>
                </a:lnTo>
                <a:lnTo>
                  <a:pt x="161" y="155"/>
                </a:lnTo>
                <a:lnTo>
                  <a:pt x="161" y="155"/>
                </a:lnTo>
                <a:lnTo>
                  <a:pt x="162" y="154"/>
                </a:lnTo>
                <a:lnTo>
                  <a:pt x="162" y="154"/>
                </a:lnTo>
                <a:lnTo>
                  <a:pt x="162" y="153"/>
                </a:lnTo>
                <a:lnTo>
                  <a:pt x="162" y="153"/>
                </a:lnTo>
                <a:lnTo>
                  <a:pt x="163" y="153"/>
                </a:lnTo>
                <a:lnTo>
                  <a:pt x="163" y="152"/>
                </a:lnTo>
                <a:lnTo>
                  <a:pt x="163" y="152"/>
                </a:lnTo>
                <a:lnTo>
                  <a:pt x="163" y="152"/>
                </a:lnTo>
                <a:lnTo>
                  <a:pt x="164" y="151"/>
                </a:lnTo>
                <a:lnTo>
                  <a:pt x="164" y="151"/>
                </a:lnTo>
                <a:lnTo>
                  <a:pt x="164" y="151"/>
                </a:lnTo>
                <a:lnTo>
                  <a:pt x="164" y="150"/>
                </a:lnTo>
                <a:lnTo>
                  <a:pt x="164" y="150"/>
                </a:lnTo>
                <a:lnTo>
                  <a:pt x="165" y="150"/>
                </a:lnTo>
                <a:lnTo>
                  <a:pt x="165" y="149"/>
                </a:lnTo>
                <a:lnTo>
                  <a:pt x="165" y="149"/>
                </a:lnTo>
                <a:lnTo>
                  <a:pt x="165" y="149"/>
                </a:lnTo>
                <a:lnTo>
                  <a:pt x="166" y="148"/>
                </a:lnTo>
                <a:lnTo>
                  <a:pt x="166" y="148"/>
                </a:lnTo>
                <a:lnTo>
                  <a:pt x="166" y="147"/>
                </a:lnTo>
                <a:lnTo>
                  <a:pt x="166" y="147"/>
                </a:lnTo>
                <a:lnTo>
                  <a:pt x="166" y="147"/>
                </a:lnTo>
                <a:lnTo>
                  <a:pt x="167" y="146"/>
                </a:lnTo>
                <a:lnTo>
                  <a:pt x="167" y="146"/>
                </a:lnTo>
                <a:lnTo>
                  <a:pt x="167" y="146"/>
                </a:lnTo>
                <a:lnTo>
                  <a:pt x="167" y="145"/>
                </a:lnTo>
                <a:lnTo>
                  <a:pt x="168" y="145"/>
                </a:lnTo>
                <a:lnTo>
                  <a:pt x="168" y="144"/>
                </a:lnTo>
                <a:lnTo>
                  <a:pt x="168" y="144"/>
                </a:lnTo>
                <a:lnTo>
                  <a:pt x="168" y="144"/>
                </a:lnTo>
                <a:lnTo>
                  <a:pt x="168" y="143"/>
                </a:lnTo>
                <a:lnTo>
                  <a:pt x="169" y="143"/>
                </a:lnTo>
                <a:lnTo>
                  <a:pt x="169" y="142"/>
                </a:lnTo>
                <a:lnTo>
                  <a:pt x="169" y="142"/>
                </a:lnTo>
                <a:lnTo>
                  <a:pt x="169" y="142"/>
                </a:lnTo>
                <a:lnTo>
                  <a:pt x="170" y="141"/>
                </a:lnTo>
                <a:lnTo>
                  <a:pt x="170" y="141"/>
                </a:lnTo>
                <a:lnTo>
                  <a:pt x="170" y="140"/>
                </a:lnTo>
                <a:lnTo>
                  <a:pt x="170" y="140"/>
                </a:lnTo>
                <a:lnTo>
                  <a:pt x="170" y="140"/>
                </a:lnTo>
                <a:lnTo>
                  <a:pt x="171" y="139"/>
                </a:lnTo>
                <a:lnTo>
                  <a:pt x="171" y="139"/>
                </a:lnTo>
                <a:lnTo>
                  <a:pt x="171" y="138"/>
                </a:lnTo>
                <a:lnTo>
                  <a:pt x="171" y="138"/>
                </a:lnTo>
                <a:lnTo>
                  <a:pt x="172" y="138"/>
                </a:lnTo>
                <a:lnTo>
                  <a:pt x="172" y="137"/>
                </a:lnTo>
                <a:lnTo>
                  <a:pt x="172" y="137"/>
                </a:lnTo>
                <a:lnTo>
                  <a:pt x="172" y="136"/>
                </a:lnTo>
                <a:lnTo>
                  <a:pt x="172" y="136"/>
                </a:lnTo>
                <a:lnTo>
                  <a:pt x="173" y="136"/>
                </a:lnTo>
                <a:lnTo>
                  <a:pt x="173" y="135"/>
                </a:lnTo>
                <a:lnTo>
                  <a:pt x="173" y="135"/>
                </a:lnTo>
                <a:lnTo>
                  <a:pt x="173" y="134"/>
                </a:lnTo>
                <a:lnTo>
                  <a:pt x="174" y="134"/>
                </a:lnTo>
                <a:lnTo>
                  <a:pt x="174" y="133"/>
                </a:lnTo>
                <a:lnTo>
                  <a:pt x="174" y="133"/>
                </a:lnTo>
                <a:lnTo>
                  <a:pt x="174" y="133"/>
                </a:lnTo>
                <a:lnTo>
                  <a:pt x="174" y="132"/>
                </a:lnTo>
                <a:lnTo>
                  <a:pt x="175" y="132"/>
                </a:lnTo>
                <a:lnTo>
                  <a:pt x="175" y="131"/>
                </a:lnTo>
                <a:lnTo>
                  <a:pt x="175" y="131"/>
                </a:lnTo>
                <a:lnTo>
                  <a:pt x="175" y="130"/>
                </a:lnTo>
                <a:lnTo>
                  <a:pt x="176" y="130"/>
                </a:lnTo>
                <a:lnTo>
                  <a:pt x="176" y="130"/>
                </a:lnTo>
                <a:lnTo>
                  <a:pt x="176" y="129"/>
                </a:lnTo>
                <a:lnTo>
                  <a:pt x="176" y="129"/>
                </a:lnTo>
                <a:lnTo>
                  <a:pt x="177" y="128"/>
                </a:lnTo>
                <a:lnTo>
                  <a:pt x="177" y="128"/>
                </a:lnTo>
                <a:lnTo>
                  <a:pt x="177" y="127"/>
                </a:lnTo>
                <a:lnTo>
                  <a:pt x="177" y="127"/>
                </a:lnTo>
                <a:lnTo>
                  <a:pt x="177" y="126"/>
                </a:lnTo>
                <a:lnTo>
                  <a:pt x="178" y="126"/>
                </a:lnTo>
                <a:lnTo>
                  <a:pt x="178" y="126"/>
                </a:lnTo>
                <a:lnTo>
                  <a:pt x="178" y="125"/>
                </a:lnTo>
                <a:lnTo>
                  <a:pt x="178" y="125"/>
                </a:lnTo>
                <a:lnTo>
                  <a:pt x="179" y="124"/>
                </a:lnTo>
                <a:lnTo>
                  <a:pt x="179" y="124"/>
                </a:lnTo>
                <a:lnTo>
                  <a:pt x="179" y="123"/>
                </a:lnTo>
                <a:lnTo>
                  <a:pt x="179" y="123"/>
                </a:lnTo>
                <a:lnTo>
                  <a:pt x="179" y="122"/>
                </a:lnTo>
                <a:lnTo>
                  <a:pt x="180" y="122"/>
                </a:lnTo>
                <a:lnTo>
                  <a:pt x="180" y="121"/>
                </a:lnTo>
                <a:lnTo>
                  <a:pt x="180" y="121"/>
                </a:lnTo>
                <a:lnTo>
                  <a:pt x="180" y="121"/>
                </a:lnTo>
                <a:lnTo>
                  <a:pt x="181" y="120"/>
                </a:lnTo>
                <a:lnTo>
                  <a:pt x="181" y="120"/>
                </a:lnTo>
                <a:lnTo>
                  <a:pt x="181" y="119"/>
                </a:lnTo>
                <a:lnTo>
                  <a:pt x="181" y="119"/>
                </a:lnTo>
                <a:lnTo>
                  <a:pt x="181" y="118"/>
                </a:lnTo>
                <a:lnTo>
                  <a:pt x="182" y="118"/>
                </a:lnTo>
                <a:lnTo>
                  <a:pt x="182" y="117"/>
                </a:lnTo>
                <a:lnTo>
                  <a:pt x="182" y="117"/>
                </a:lnTo>
                <a:lnTo>
                  <a:pt x="182" y="116"/>
                </a:lnTo>
                <a:lnTo>
                  <a:pt x="183" y="116"/>
                </a:lnTo>
                <a:lnTo>
                  <a:pt x="183" y="115"/>
                </a:lnTo>
                <a:lnTo>
                  <a:pt x="183" y="115"/>
                </a:lnTo>
                <a:lnTo>
                  <a:pt x="183" y="114"/>
                </a:lnTo>
                <a:lnTo>
                  <a:pt x="183" y="114"/>
                </a:lnTo>
                <a:lnTo>
                  <a:pt x="184" y="113"/>
                </a:lnTo>
                <a:lnTo>
                  <a:pt x="184" y="113"/>
                </a:lnTo>
                <a:lnTo>
                  <a:pt x="184" y="112"/>
                </a:lnTo>
                <a:lnTo>
                  <a:pt x="184" y="112"/>
                </a:lnTo>
                <a:lnTo>
                  <a:pt x="185" y="111"/>
                </a:lnTo>
                <a:lnTo>
                  <a:pt x="185" y="111"/>
                </a:lnTo>
                <a:lnTo>
                  <a:pt x="185" y="110"/>
                </a:lnTo>
                <a:lnTo>
                  <a:pt x="185" y="110"/>
                </a:lnTo>
                <a:lnTo>
                  <a:pt x="185" y="109"/>
                </a:lnTo>
                <a:lnTo>
                  <a:pt x="186" y="109"/>
                </a:lnTo>
                <a:lnTo>
                  <a:pt x="186" y="108"/>
                </a:lnTo>
                <a:lnTo>
                  <a:pt x="186" y="108"/>
                </a:lnTo>
                <a:lnTo>
                  <a:pt x="186" y="107"/>
                </a:lnTo>
                <a:lnTo>
                  <a:pt x="187" y="107"/>
                </a:lnTo>
                <a:lnTo>
                  <a:pt x="187" y="106"/>
                </a:lnTo>
                <a:lnTo>
                  <a:pt x="187" y="106"/>
                </a:lnTo>
                <a:lnTo>
                  <a:pt x="187" y="105"/>
                </a:lnTo>
                <a:lnTo>
                  <a:pt x="187" y="105"/>
                </a:lnTo>
                <a:lnTo>
                  <a:pt x="188" y="104"/>
                </a:lnTo>
                <a:lnTo>
                  <a:pt x="188" y="104"/>
                </a:lnTo>
                <a:lnTo>
                  <a:pt x="188" y="103"/>
                </a:lnTo>
                <a:lnTo>
                  <a:pt x="188" y="103"/>
                </a:lnTo>
                <a:lnTo>
                  <a:pt x="189" y="102"/>
                </a:lnTo>
                <a:lnTo>
                  <a:pt x="189" y="102"/>
                </a:lnTo>
                <a:lnTo>
                  <a:pt x="189" y="101"/>
                </a:lnTo>
                <a:lnTo>
                  <a:pt x="189" y="101"/>
                </a:lnTo>
                <a:lnTo>
                  <a:pt x="190" y="100"/>
                </a:lnTo>
                <a:lnTo>
                  <a:pt x="190" y="99"/>
                </a:lnTo>
                <a:lnTo>
                  <a:pt x="190" y="99"/>
                </a:lnTo>
                <a:lnTo>
                  <a:pt x="190" y="98"/>
                </a:lnTo>
                <a:lnTo>
                  <a:pt x="190" y="98"/>
                </a:lnTo>
                <a:lnTo>
                  <a:pt x="191" y="97"/>
                </a:lnTo>
                <a:lnTo>
                  <a:pt x="191" y="97"/>
                </a:lnTo>
                <a:lnTo>
                  <a:pt x="191" y="96"/>
                </a:lnTo>
                <a:lnTo>
                  <a:pt x="191" y="96"/>
                </a:lnTo>
                <a:lnTo>
                  <a:pt x="192" y="95"/>
                </a:lnTo>
                <a:lnTo>
                  <a:pt x="192" y="95"/>
                </a:lnTo>
                <a:lnTo>
                  <a:pt x="192" y="94"/>
                </a:lnTo>
                <a:lnTo>
                  <a:pt x="192" y="94"/>
                </a:lnTo>
                <a:lnTo>
                  <a:pt x="192" y="93"/>
                </a:lnTo>
                <a:lnTo>
                  <a:pt x="193" y="92"/>
                </a:lnTo>
                <a:lnTo>
                  <a:pt x="193" y="92"/>
                </a:lnTo>
                <a:lnTo>
                  <a:pt x="193" y="91"/>
                </a:lnTo>
                <a:lnTo>
                  <a:pt x="193" y="91"/>
                </a:lnTo>
                <a:lnTo>
                  <a:pt x="194" y="90"/>
                </a:lnTo>
                <a:lnTo>
                  <a:pt x="194" y="90"/>
                </a:lnTo>
                <a:lnTo>
                  <a:pt x="194" y="89"/>
                </a:lnTo>
                <a:lnTo>
                  <a:pt x="194" y="88"/>
                </a:lnTo>
                <a:lnTo>
                  <a:pt x="194" y="88"/>
                </a:lnTo>
                <a:lnTo>
                  <a:pt x="195" y="87"/>
                </a:lnTo>
                <a:lnTo>
                  <a:pt x="195" y="87"/>
                </a:lnTo>
                <a:lnTo>
                  <a:pt x="195" y="86"/>
                </a:lnTo>
                <a:lnTo>
                  <a:pt x="195" y="86"/>
                </a:lnTo>
                <a:lnTo>
                  <a:pt x="196" y="85"/>
                </a:lnTo>
                <a:lnTo>
                  <a:pt x="196" y="84"/>
                </a:lnTo>
                <a:lnTo>
                  <a:pt x="196" y="84"/>
                </a:lnTo>
                <a:lnTo>
                  <a:pt x="196" y="83"/>
                </a:lnTo>
                <a:lnTo>
                  <a:pt x="196" y="83"/>
                </a:lnTo>
                <a:lnTo>
                  <a:pt x="197" y="82"/>
                </a:lnTo>
                <a:lnTo>
                  <a:pt x="197" y="82"/>
                </a:lnTo>
                <a:lnTo>
                  <a:pt x="197" y="81"/>
                </a:lnTo>
                <a:lnTo>
                  <a:pt x="197" y="80"/>
                </a:lnTo>
                <a:lnTo>
                  <a:pt x="198" y="80"/>
                </a:lnTo>
                <a:lnTo>
                  <a:pt x="198" y="79"/>
                </a:lnTo>
                <a:lnTo>
                  <a:pt x="198" y="79"/>
                </a:lnTo>
                <a:lnTo>
                  <a:pt x="198" y="78"/>
                </a:lnTo>
                <a:lnTo>
                  <a:pt x="198" y="77"/>
                </a:lnTo>
                <a:lnTo>
                  <a:pt x="199" y="77"/>
                </a:lnTo>
                <a:lnTo>
                  <a:pt x="199" y="76"/>
                </a:lnTo>
                <a:lnTo>
                  <a:pt x="199" y="76"/>
                </a:lnTo>
                <a:lnTo>
                  <a:pt x="199" y="75"/>
                </a:lnTo>
                <a:lnTo>
                  <a:pt x="200" y="74"/>
                </a:lnTo>
                <a:lnTo>
                  <a:pt x="200" y="74"/>
                </a:lnTo>
                <a:lnTo>
                  <a:pt x="200" y="73"/>
                </a:lnTo>
                <a:lnTo>
                  <a:pt x="200" y="73"/>
                </a:lnTo>
                <a:lnTo>
                  <a:pt x="200" y="72"/>
                </a:lnTo>
                <a:lnTo>
                  <a:pt x="201" y="71"/>
                </a:lnTo>
                <a:lnTo>
                  <a:pt x="201" y="71"/>
                </a:lnTo>
                <a:lnTo>
                  <a:pt x="201" y="70"/>
                </a:lnTo>
                <a:lnTo>
                  <a:pt x="201" y="70"/>
                </a:lnTo>
                <a:lnTo>
                  <a:pt x="202" y="69"/>
                </a:lnTo>
                <a:lnTo>
                  <a:pt x="202" y="68"/>
                </a:lnTo>
                <a:lnTo>
                  <a:pt x="202" y="68"/>
                </a:lnTo>
                <a:lnTo>
                  <a:pt x="202" y="67"/>
                </a:lnTo>
                <a:lnTo>
                  <a:pt x="202" y="67"/>
                </a:lnTo>
                <a:lnTo>
                  <a:pt x="203" y="66"/>
                </a:lnTo>
                <a:lnTo>
                  <a:pt x="203" y="65"/>
                </a:lnTo>
                <a:lnTo>
                  <a:pt x="203" y="65"/>
                </a:lnTo>
                <a:lnTo>
                  <a:pt x="203" y="64"/>
                </a:lnTo>
                <a:lnTo>
                  <a:pt x="204" y="63"/>
                </a:lnTo>
                <a:lnTo>
                  <a:pt x="204" y="63"/>
                </a:lnTo>
                <a:lnTo>
                  <a:pt x="204" y="62"/>
                </a:lnTo>
                <a:lnTo>
                  <a:pt x="204" y="62"/>
                </a:lnTo>
                <a:lnTo>
                  <a:pt x="205" y="61"/>
                </a:lnTo>
                <a:lnTo>
                  <a:pt x="205" y="60"/>
                </a:lnTo>
                <a:lnTo>
                  <a:pt x="205" y="60"/>
                </a:lnTo>
                <a:lnTo>
                  <a:pt x="205" y="59"/>
                </a:lnTo>
                <a:lnTo>
                  <a:pt x="205" y="58"/>
                </a:lnTo>
                <a:lnTo>
                  <a:pt x="206" y="58"/>
                </a:lnTo>
                <a:lnTo>
                  <a:pt x="206" y="57"/>
                </a:lnTo>
                <a:lnTo>
                  <a:pt x="206" y="56"/>
                </a:lnTo>
                <a:lnTo>
                  <a:pt x="206" y="56"/>
                </a:lnTo>
                <a:lnTo>
                  <a:pt x="207" y="55"/>
                </a:lnTo>
                <a:lnTo>
                  <a:pt x="207" y="54"/>
                </a:lnTo>
                <a:lnTo>
                  <a:pt x="207" y="54"/>
                </a:lnTo>
                <a:lnTo>
                  <a:pt x="207" y="53"/>
                </a:lnTo>
                <a:lnTo>
                  <a:pt x="207" y="53"/>
                </a:lnTo>
                <a:lnTo>
                  <a:pt x="208" y="52"/>
                </a:lnTo>
                <a:lnTo>
                  <a:pt x="208" y="51"/>
                </a:lnTo>
                <a:lnTo>
                  <a:pt x="208" y="51"/>
                </a:lnTo>
                <a:lnTo>
                  <a:pt x="208" y="50"/>
                </a:lnTo>
                <a:lnTo>
                  <a:pt x="209" y="49"/>
                </a:lnTo>
                <a:lnTo>
                  <a:pt x="209" y="49"/>
                </a:lnTo>
                <a:lnTo>
                  <a:pt x="209" y="48"/>
                </a:lnTo>
                <a:lnTo>
                  <a:pt x="209" y="47"/>
                </a:lnTo>
                <a:lnTo>
                  <a:pt x="209" y="47"/>
                </a:lnTo>
                <a:lnTo>
                  <a:pt x="210" y="46"/>
                </a:lnTo>
                <a:lnTo>
                  <a:pt x="210" y="45"/>
                </a:lnTo>
                <a:lnTo>
                  <a:pt x="210" y="45"/>
                </a:lnTo>
                <a:lnTo>
                  <a:pt x="210" y="44"/>
                </a:lnTo>
                <a:lnTo>
                  <a:pt x="211" y="43"/>
                </a:lnTo>
                <a:lnTo>
                  <a:pt x="211" y="43"/>
                </a:lnTo>
                <a:lnTo>
                  <a:pt x="211" y="42"/>
                </a:lnTo>
                <a:lnTo>
                  <a:pt x="211" y="41"/>
                </a:lnTo>
                <a:lnTo>
                  <a:pt x="211" y="40"/>
                </a:lnTo>
                <a:lnTo>
                  <a:pt x="212" y="40"/>
                </a:lnTo>
                <a:lnTo>
                  <a:pt x="212" y="39"/>
                </a:lnTo>
                <a:lnTo>
                  <a:pt x="212" y="38"/>
                </a:lnTo>
                <a:lnTo>
                  <a:pt x="212" y="38"/>
                </a:lnTo>
                <a:lnTo>
                  <a:pt x="213" y="37"/>
                </a:lnTo>
                <a:lnTo>
                  <a:pt x="213" y="36"/>
                </a:lnTo>
                <a:lnTo>
                  <a:pt x="213" y="36"/>
                </a:lnTo>
                <a:lnTo>
                  <a:pt x="213" y="35"/>
                </a:lnTo>
                <a:lnTo>
                  <a:pt x="213" y="34"/>
                </a:lnTo>
                <a:lnTo>
                  <a:pt x="214" y="34"/>
                </a:lnTo>
                <a:lnTo>
                  <a:pt x="214" y="33"/>
                </a:lnTo>
                <a:lnTo>
                  <a:pt x="214" y="32"/>
                </a:lnTo>
                <a:lnTo>
                  <a:pt x="214" y="31"/>
                </a:lnTo>
                <a:lnTo>
                  <a:pt x="215" y="31"/>
                </a:lnTo>
                <a:lnTo>
                  <a:pt x="215" y="30"/>
                </a:lnTo>
                <a:lnTo>
                  <a:pt x="215" y="29"/>
                </a:lnTo>
                <a:lnTo>
                  <a:pt x="215" y="29"/>
                </a:lnTo>
                <a:lnTo>
                  <a:pt x="215" y="28"/>
                </a:lnTo>
                <a:lnTo>
                  <a:pt x="216" y="27"/>
                </a:lnTo>
                <a:lnTo>
                  <a:pt x="216" y="26"/>
                </a:lnTo>
                <a:lnTo>
                  <a:pt x="216" y="26"/>
                </a:lnTo>
                <a:lnTo>
                  <a:pt x="216" y="25"/>
                </a:lnTo>
                <a:lnTo>
                  <a:pt x="217" y="24"/>
                </a:lnTo>
                <a:lnTo>
                  <a:pt x="217" y="24"/>
                </a:lnTo>
                <a:lnTo>
                  <a:pt x="217" y="23"/>
                </a:lnTo>
                <a:lnTo>
                  <a:pt x="217" y="22"/>
                </a:lnTo>
                <a:lnTo>
                  <a:pt x="218" y="21"/>
                </a:lnTo>
                <a:lnTo>
                  <a:pt x="218" y="21"/>
                </a:lnTo>
                <a:lnTo>
                  <a:pt x="218" y="20"/>
                </a:lnTo>
                <a:lnTo>
                  <a:pt x="218" y="19"/>
                </a:lnTo>
                <a:lnTo>
                  <a:pt x="218" y="19"/>
                </a:lnTo>
                <a:lnTo>
                  <a:pt x="219" y="18"/>
                </a:lnTo>
                <a:lnTo>
                  <a:pt x="219" y="17"/>
                </a:lnTo>
                <a:lnTo>
                  <a:pt x="219" y="16"/>
                </a:lnTo>
                <a:lnTo>
                  <a:pt x="219" y="16"/>
                </a:lnTo>
                <a:lnTo>
                  <a:pt x="220" y="15"/>
                </a:lnTo>
                <a:lnTo>
                  <a:pt x="220" y="14"/>
                </a:lnTo>
                <a:lnTo>
                  <a:pt x="220" y="13"/>
                </a:lnTo>
                <a:lnTo>
                  <a:pt x="220" y="13"/>
                </a:lnTo>
                <a:lnTo>
                  <a:pt x="220" y="12"/>
                </a:lnTo>
                <a:lnTo>
                  <a:pt x="221" y="11"/>
                </a:lnTo>
                <a:lnTo>
                  <a:pt x="221" y="10"/>
                </a:lnTo>
                <a:lnTo>
                  <a:pt x="221" y="10"/>
                </a:lnTo>
                <a:lnTo>
                  <a:pt x="221" y="9"/>
                </a:lnTo>
                <a:lnTo>
                  <a:pt x="222" y="8"/>
                </a:lnTo>
                <a:lnTo>
                  <a:pt x="222" y="7"/>
                </a:lnTo>
                <a:lnTo>
                  <a:pt x="222" y="7"/>
                </a:lnTo>
                <a:lnTo>
                  <a:pt x="222" y="6"/>
                </a:lnTo>
                <a:lnTo>
                  <a:pt x="222" y="5"/>
                </a:lnTo>
                <a:lnTo>
                  <a:pt x="223" y="4"/>
                </a:lnTo>
                <a:lnTo>
                  <a:pt x="223" y="4"/>
                </a:lnTo>
                <a:lnTo>
                  <a:pt x="223" y="3"/>
                </a:lnTo>
                <a:lnTo>
                  <a:pt x="223" y="2"/>
                </a:lnTo>
                <a:lnTo>
                  <a:pt x="224" y="1"/>
                </a:lnTo>
              </a:path>
            </a:pathLst>
          </a:custGeom>
          <a:noFill/>
          <a:ln w="28575" cmpd="sng">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 name="TextBox 1">
            <a:extLst>
              <a:ext uri="{FF2B5EF4-FFF2-40B4-BE49-F238E27FC236}">
                <a16:creationId xmlns:a16="http://schemas.microsoft.com/office/drawing/2014/main" id="{338D4E20-EA9C-4A62-B953-E06D6E711BC0}"/>
              </a:ext>
            </a:extLst>
          </p:cNvPr>
          <p:cNvSpPr txBox="1"/>
          <p:nvPr/>
        </p:nvSpPr>
        <p:spPr>
          <a:xfrm>
            <a:off x="6643790" y="6000550"/>
            <a:ext cx="1130631" cy="369332"/>
          </a:xfrm>
          <a:prstGeom prst="rect">
            <a:avLst/>
          </a:prstGeom>
          <a:noFill/>
        </p:spPr>
        <p:txBody>
          <a:bodyPr wrap="none" rtlCol="0">
            <a:spAutoFit/>
          </a:bodyPr>
          <a:lstStyle/>
          <a:p>
            <a:r>
              <a:rPr lang="en-US" dirty="0"/>
              <a:t>frequency</a:t>
            </a:r>
          </a:p>
        </p:txBody>
      </p:sp>
      <p:sp>
        <p:nvSpPr>
          <p:cNvPr id="51" name="Rectangle 50">
            <a:extLst>
              <a:ext uri="{FF2B5EF4-FFF2-40B4-BE49-F238E27FC236}">
                <a16:creationId xmlns:a16="http://schemas.microsoft.com/office/drawing/2014/main" id="{91D63D57-8F87-49A1-8133-3351F852390E}"/>
              </a:ext>
            </a:extLst>
          </p:cNvPr>
          <p:cNvSpPr/>
          <p:nvPr/>
        </p:nvSpPr>
        <p:spPr>
          <a:xfrm>
            <a:off x="0" y="707021"/>
            <a:ext cx="9097047" cy="64851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1"/>
                </a:solidFill>
              </a:rPr>
              <a:t>Cycles of an electromagnetic field are stabilized to an atomic transition</a:t>
            </a:r>
          </a:p>
        </p:txBody>
      </p:sp>
      <p:pic>
        <p:nvPicPr>
          <p:cNvPr id="53" name="Picture 49" descr="Emission_spectrum-Fe">
            <a:extLst>
              <a:ext uri="{FF2B5EF4-FFF2-40B4-BE49-F238E27FC236}">
                <a16:creationId xmlns:a16="http://schemas.microsoft.com/office/drawing/2014/main" id="{C062CFD6-47EB-4F68-8DB3-A0CACE49EF8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3689"/>
            <a:ext cx="9144000" cy="787934"/>
          </a:xfrm>
          <a:prstGeom prst="rect">
            <a:avLst/>
          </a:prstGeom>
          <a:noFill/>
          <a:extLst>
            <a:ext uri="{909E8E84-426E-40DD-AFC4-6F175D3DCCD1}">
              <a14:hiddenFill xmlns:a14="http://schemas.microsoft.com/office/drawing/2010/main">
                <a:solidFill>
                  <a:srgbClr val="FFFFFF"/>
                </a:solidFill>
              </a14:hiddenFill>
            </a:ext>
          </a:extLst>
        </p:spPr>
      </p:pic>
      <p:sp>
        <p:nvSpPr>
          <p:cNvPr id="69" name="Rectangle 68">
            <a:extLst>
              <a:ext uri="{FF2B5EF4-FFF2-40B4-BE49-F238E27FC236}">
                <a16:creationId xmlns:a16="http://schemas.microsoft.com/office/drawing/2014/main" id="{8A469164-343F-4F76-9375-3086ADA71B49}"/>
              </a:ext>
            </a:extLst>
          </p:cNvPr>
          <p:cNvSpPr/>
          <p:nvPr/>
        </p:nvSpPr>
        <p:spPr>
          <a:xfrm>
            <a:off x="2810235" y="78849"/>
            <a:ext cx="3389005" cy="584775"/>
          </a:xfrm>
          <a:prstGeom prst="rect">
            <a:avLst/>
          </a:prstGeom>
          <a:solidFill>
            <a:schemeClr val="tx1"/>
          </a:solidFill>
        </p:spPr>
        <p:txBody>
          <a:bodyPr wrap="none">
            <a:spAutoFit/>
          </a:bodyPr>
          <a:lstStyle/>
          <a:p>
            <a:r>
              <a:rPr lang="en-US" sz="3200" dirty="0">
                <a:solidFill>
                  <a:schemeClr val="bg1"/>
                </a:solidFill>
              </a:rPr>
              <a:t>Atomic clock basics</a:t>
            </a:r>
          </a:p>
        </p:txBody>
      </p:sp>
      <p:sp>
        <p:nvSpPr>
          <p:cNvPr id="3" name="TextBox 2">
            <a:extLst>
              <a:ext uri="{FF2B5EF4-FFF2-40B4-BE49-F238E27FC236}">
                <a16:creationId xmlns:a16="http://schemas.microsoft.com/office/drawing/2014/main" id="{7EC13B45-9527-1306-1ABB-F6A11EE53F6F}"/>
              </a:ext>
            </a:extLst>
          </p:cNvPr>
          <p:cNvSpPr txBox="1"/>
          <p:nvPr/>
        </p:nvSpPr>
        <p:spPr>
          <a:xfrm>
            <a:off x="6551886" y="1368439"/>
            <a:ext cx="2153202" cy="707886"/>
          </a:xfrm>
          <a:prstGeom prst="rect">
            <a:avLst/>
          </a:prstGeom>
          <a:noFill/>
        </p:spPr>
        <p:txBody>
          <a:bodyPr wrap="square" rtlCol="0">
            <a:spAutoFit/>
          </a:bodyPr>
          <a:lstStyle/>
          <a:p>
            <a:r>
              <a:rPr lang="en-US" sz="2000" dirty="0"/>
              <a:t>Isolate, trap, cool, control, probe….</a:t>
            </a:r>
          </a:p>
        </p:txBody>
      </p:sp>
      <p:sp>
        <p:nvSpPr>
          <p:cNvPr id="5" name="TextBox 4">
            <a:extLst>
              <a:ext uri="{FF2B5EF4-FFF2-40B4-BE49-F238E27FC236}">
                <a16:creationId xmlns:a16="http://schemas.microsoft.com/office/drawing/2014/main" id="{6E046382-9EAE-8D96-618D-E2F514807B75}"/>
              </a:ext>
            </a:extLst>
          </p:cNvPr>
          <p:cNvSpPr txBox="1"/>
          <p:nvPr/>
        </p:nvSpPr>
        <p:spPr>
          <a:xfrm>
            <a:off x="169275" y="2147503"/>
            <a:ext cx="1704506" cy="584775"/>
          </a:xfrm>
          <a:prstGeom prst="rect">
            <a:avLst/>
          </a:prstGeom>
          <a:solidFill>
            <a:schemeClr val="tx1"/>
          </a:solidFill>
        </p:spPr>
        <p:txBody>
          <a:bodyPr wrap="none" rtlCol="0">
            <a:spAutoFit/>
          </a:bodyPr>
          <a:lstStyle/>
          <a:p>
            <a:r>
              <a:rPr lang="en-US" sz="3200" dirty="0">
                <a:solidFill>
                  <a:schemeClr val="bg1"/>
                </a:solidFill>
              </a:rPr>
              <a:t>oscillator</a:t>
            </a:r>
          </a:p>
        </p:txBody>
      </p:sp>
      <p:cxnSp>
        <p:nvCxnSpPr>
          <p:cNvPr id="7" name="Elbow Connector 6">
            <a:extLst>
              <a:ext uri="{FF2B5EF4-FFF2-40B4-BE49-F238E27FC236}">
                <a16:creationId xmlns:a16="http://schemas.microsoft.com/office/drawing/2014/main" id="{E03DDAEB-9A27-E41B-02BD-0C07555B7E8F}"/>
              </a:ext>
            </a:extLst>
          </p:cNvPr>
          <p:cNvCxnSpPr>
            <a:stCxn id="32" idx="0"/>
            <a:endCxn id="5" idx="2"/>
          </p:cNvCxnSpPr>
          <p:nvPr/>
        </p:nvCxnSpPr>
        <p:spPr>
          <a:xfrm rot="10800000">
            <a:off x="1021528" y="2732279"/>
            <a:ext cx="4631448" cy="2385979"/>
          </a:xfrm>
          <a:prstGeom prst="bentConnector2">
            <a:avLst/>
          </a:prstGeom>
          <a:ln w="381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0389E57-4B04-FB49-9063-8E12BCAD674D}"/>
              </a:ext>
            </a:extLst>
          </p:cNvPr>
          <p:cNvSpPr txBox="1"/>
          <p:nvPr/>
        </p:nvSpPr>
        <p:spPr>
          <a:xfrm>
            <a:off x="1857078" y="5195693"/>
            <a:ext cx="2192075" cy="369332"/>
          </a:xfrm>
          <a:prstGeom prst="rect">
            <a:avLst/>
          </a:prstGeom>
          <a:noFill/>
        </p:spPr>
        <p:txBody>
          <a:bodyPr wrap="none" rtlCol="0">
            <a:spAutoFit/>
          </a:bodyPr>
          <a:lstStyle/>
          <a:p>
            <a:r>
              <a:rPr lang="en-US" dirty="0"/>
              <a:t>feedback to oscillator</a:t>
            </a:r>
          </a:p>
        </p:txBody>
      </p:sp>
    </p:spTree>
    <p:extLst>
      <p:ext uri="{BB962C8B-B14F-4D97-AF65-F5344CB8AC3E}">
        <p14:creationId xmlns:p14="http://schemas.microsoft.com/office/powerpoint/2010/main" val="2053327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923303" y="734321"/>
            <a:ext cx="2978011" cy="1667686"/>
          </a:xfrm>
          <a:prstGeom prst="rect">
            <a:avLst/>
          </a:prstGeom>
        </p:spPr>
      </p:pic>
      <p:sp>
        <p:nvSpPr>
          <p:cNvPr id="12" name="TextBox 11"/>
          <p:cNvSpPr txBox="1"/>
          <p:nvPr/>
        </p:nvSpPr>
        <p:spPr>
          <a:xfrm>
            <a:off x="0" y="-20040"/>
            <a:ext cx="9144000" cy="646331"/>
          </a:xfrm>
          <a:prstGeom prst="rect">
            <a:avLst/>
          </a:prstGeom>
          <a:solidFill>
            <a:schemeClr val="tx1"/>
          </a:solidFill>
        </p:spPr>
        <p:txBody>
          <a:bodyPr wrap="square" rtlCol="0">
            <a:spAutoFit/>
          </a:bodyPr>
          <a:lstStyle/>
          <a:p>
            <a:pPr algn="ctr"/>
            <a:r>
              <a:rPr lang="en-US" sz="3600" dirty="0">
                <a:solidFill>
                  <a:schemeClr val="bg1"/>
                </a:solidFill>
              </a:rPr>
              <a:t>Clocks as Sensors!</a:t>
            </a:r>
          </a:p>
        </p:txBody>
      </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0483" y="4392946"/>
            <a:ext cx="1384148" cy="1576545"/>
          </a:xfrm>
          <a:prstGeom prst="rect">
            <a:avLst/>
          </a:prstGeom>
        </p:spPr>
      </p:pic>
      <p:pic>
        <p:nvPicPr>
          <p:cNvPr id="3" name="Pictur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06040" y="4382233"/>
            <a:ext cx="709035" cy="808300"/>
          </a:xfrm>
          <a:prstGeom prst="rect">
            <a:avLst/>
          </a:prstGeom>
        </p:spPr>
      </p:pic>
      <p:sp>
        <p:nvSpPr>
          <p:cNvPr id="9" name="TextBox 8"/>
          <p:cNvSpPr txBox="1"/>
          <p:nvPr/>
        </p:nvSpPr>
        <p:spPr>
          <a:xfrm>
            <a:off x="927031" y="3769987"/>
            <a:ext cx="6853559" cy="461665"/>
          </a:xfrm>
          <a:prstGeom prst="rect">
            <a:avLst/>
          </a:prstGeom>
          <a:noFill/>
        </p:spPr>
        <p:txBody>
          <a:bodyPr wrap="none" rtlCol="0">
            <a:spAutoFit/>
          </a:bodyPr>
          <a:lstStyle/>
          <a:p>
            <a:r>
              <a:rPr lang="en-US" sz="2400" dirty="0"/>
              <a:t>An extremely fine tool for probing the laws of Physics</a:t>
            </a:r>
          </a:p>
        </p:txBody>
      </p:sp>
      <p:sp>
        <p:nvSpPr>
          <p:cNvPr id="24" name="Rectangle 23"/>
          <p:cNvSpPr/>
          <p:nvPr/>
        </p:nvSpPr>
        <p:spPr>
          <a:xfrm>
            <a:off x="325598" y="874487"/>
            <a:ext cx="4246402" cy="1908215"/>
          </a:xfrm>
          <a:prstGeom prst="rect">
            <a:avLst/>
          </a:prstGeom>
        </p:spPr>
        <p:txBody>
          <a:bodyPr wrap="square">
            <a:spAutoFit/>
          </a:bodyPr>
          <a:lstStyle/>
          <a:p>
            <a:r>
              <a:rPr lang="en-US" sz="2000" dirty="0"/>
              <a:t>Atomic clock transitions are sensitive to relativistic time-dilation shifts:</a:t>
            </a:r>
          </a:p>
          <a:p>
            <a:endParaRPr lang="en-US" sz="900" dirty="0">
              <a:solidFill>
                <a:schemeClr val="accent5"/>
              </a:solidFill>
            </a:endParaRPr>
          </a:p>
          <a:p>
            <a:pPr marL="285750" indent="-285750">
              <a:buFontTx/>
              <a:buChar char="-"/>
            </a:pPr>
            <a:r>
              <a:rPr lang="en-US" sz="2000" dirty="0">
                <a:solidFill>
                  <a:schemeClr val="accent5"/>
                </a:solidFill>
              </a:rPr>
              <a:t>Relativistic geodesy</a:t>
            </a:r>
          </a:p>
          <a:p>
            <a:pPr marL="285750" indent="-285750">
              <a:buFontTx/>
              <a:buChar char="-"/>
            </a:pPr>
            <a:r>
              <a:rPr lang="en-US" sz="2000" dirty="0">
                <a:solidFill>
                  <a:schemeClr val="accent5"/>
                </a:solidFill>
              </a:rPr>
              <a:t>gravitational wave detection</a:t>
            </a:r>
          </a:p>
          <a:p>
            <a:pPr marL="285750" indent="-285750">
              <a:buFontTx/>
              <a:buChar char="-"/>
            </a:pPr>
            <a:r>
              <a:rPr lang="en-US" sz="2000" dirty="0">
                <a:solidFill>
                  <a:schemeClr val="accent5"/>
                </a:solidFill>
              </a:rPr>
              <a:t>Violation of LPI</a:t>
            </a:r>
          </a:p>
          <a:p>
            <a:pPr marL="285750" indent="-285750">
              <a:buFontTx/>
              <a:buChar char="-"/>
            </a:pPr>
            <a:endParaRPr lang="en-US" sz="900" dirty="0">
              <a:solidFill>
                <a:schemeClr val="accent5"/>
              </a:solidFill>
            </a:endParaRPr>
          </a:p>
        </p:txBody>
      </p:sp>
      <p:sp>
        <p:nvSpPr>
          <p:cNvPr id="33" name="Left-Right Arrow 32"/>
          <p:cNvSpPr/>
          <p:nvPr/>
        </p:nvSpPr>
        <p:spPr>
          <a:xfrm rot="20554853">
            <a:off x="2155051" y="4837566"/>
            <a:ext cx="626866" cy="257199"/>
          </a:xfrm>
          <a:prstGeom prst="lef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Rectangle 76"/>
          <p:cNvSpPr/>
          <p:nvPr/>
        </p:nvSpPr>
        <p:spPr>
          <a:xfrm>
            <a:off x="4146484" y="4320544"/>
            <a:ext cx="4712485" cy="2369880"/>
          </a:xfrm>
          <a:prstGeom prst="rect">
            <a:avLst/>
          </a:prstGeom>
        </p:spPr>
        <p:txBody>
          <a:bodyPr wrap="square">
            <a:spAutoFit/>
          </a:bodyPr>
          <a:lstStyle/>
          <a:p>
            <a:r>
              <a:rPr lang="en-US" sz="2000" dirty="0">
                <a:solidFill>
                  <a:schemeClr val="accent5"/>
                </a:solidFill>
              </a:rPr>
              <a:t>Atomic transitions are defined by fundamental constants (m</a:t>
            </a:r>
            <a:r>
              <a:rPr lang="en-US" sz="2000" baseline="-25000" dirty="0">
                <a:solidFill>
                  <a:schemeClr val="accent5"/>
                </a:solidFill>
              </a:rPr>
              <a:t>e</a:t>
            </a:r>
            <a:r>
              <a:rPr lang="en-US" sz="2000" dirty="0">
                <a:solidFill>
                  <a:schemeClr val="accent5"/>
                </a:solidFill>
              </a:rPr>
              <a:t>, </a:t>
            </a:r>
            <a:r>
              <a:rPr lang="en-US" sz="2000" dirty="0" err="1">
                <a:solidFill>
                  <a:schemeClr val="accent5"/>
                </a:solidFill>
              </a:rPr>
              <a:t>m</a:t>
            </a:r>
            <a:r>
              <a:rPr lang="en-US" sz="2000" baseline="-25000" dirty="0" err="1">
                <a:solidFill>
                  <a:schemeClr val="accent5"/>
                </a:solidFill>
              </a:rPr>
              <a:t>p</a:t>
            </a:r>
            <a:r>
              <a:rPr lang="en-US" sz="2000" dirty="0">
                <a:solidFill>
                  <a:schemeClr val="accent5"/>
                </a:solidFill>
              </a:rPr>
              <a:t>, </a:t>
            </a:r>
            <a:r>
              <a:rPr lang="en-US" sz="2000" dirty="0">
                <a:solidFill>
                  <a:schemeClr val="accent5"/>
                </a:solidFill>
                <a:latin typeface="Symbol" charset="2"/>
                <a:cs typeface="Symbol" charset="2"/>
              </a:rPr>
              <a:t>a</a:t>
            </a:r>
            <a:r>
              <a:rPr lang="en-US" sz="2000" dirty="0">
                <a:solidFill>
                  <a:schemeClr val="accent5"/>
                </a:solidFill>
                <a:latin typeface="Calibri"/>
                <a:cs typeface="Calibri"/>
              </a:rPr>
              <a:t>)</a:t>
            </a:r>
          </a:p>
          <a:p>
            <a:endParaRPr lang="en-US" sz="900" dirty="0">
              <a:solidFill>
                <a:schemeClr val="accent5"/>
              </a:solidFill>
            </a:endParaRPr>
          </a:p>
          <a:p>
            <a:pPr marL="285750" indent="-285750">
              <a:buFontTx/>
              <a:buChar char="-"/>
            </a:pPr>
            <a:r>
              <a:rPr lang="en-US" sz="2000" dirty="0">
                <a:solidFill>
                  <a:schemeClr val="accent5"/>
                </a:solidFill>
              </a:rPr>
              <a:t>Time variation of fundamental constants </a:t>
            </a:r>
          </a:p>
          <a:p>
            <a:pPr lvl="1"/>
            <a:r>
              <a:rPr lang="en-US" sz="1400" i="1" dirty="0" err="1"/>
              <a:t>T.Rosenband</a:t>
            </a:r>
            <a:r>
              <a:rPr lang="en-US" sz="1400" i="1" dirty="0"/>
              <a:t> et al. Science 2008</a:t>
            </a:r>
          </a:p>
          <a:p>
            <a:pPr lvl="1"/>
            <a:r>
              <a:rPr lang="en-US" sz="1400" i="1" dirty="0"/>
              <a:t>N. </a:t>
            </a:r>
            <a:r>
              <a:rPr lang="en-US" sz="1400" i="1" dirty="0" err="1"/>
              <a:t>Huntemann</a:t>
            </a:r>
            <a:r>
              <a:rPr lang="en-US" sz="1400" i="1" dirty="0"/>
              <a:t> et al PRL (2014)</a:t>
            </a:r>
            <a:endParaRPr lang="en-US" sz="1400" i="1" dirty="0">
              <a:solidFill>
                <a:schemeClr val="accent5"/>
              </a:solidFill>
            </a:endParaRPr>
          </a:p>
          <a:p>
            <a:pPr lvl="1"/>
            <a:r>
              <a:rPr lang="en-US" sz="1400" i="1" dirty="0"/>
              <a:t>R. M. </a:t>
            </a:r>
            <a:r>
              <a:rPr lang="en-US" sz="1400" i="1" dirty="0" err="1"/>
              <a:t>Godun</a:t>
            </a:r>
            <a:r>
              <a:rPr lang="en-US" sz="1400" i="1" dirty="0"/>
              <a:t> et al PRL (2014)</a:t>
            </a:r>
            <a:endParaRPr lang="en-US" sz="1400" i="1" dirty="0">
              <a:solidFill>
                <a:schemeClr val="accent5"/>
              </a:solidFill>
            </a:endParaRPr>
          </a:p>
          <a:p>
            <a:pPr lvl="1"/>
            <a:endParaRPr lang="en-US" sz="800" dirty="0">
              <a:solidFill>
                <a:schemeClr val="accent5"/>
              </a:solidFill>
            </a:endParaRPr>
          </a:p>
          <a:p>
            <a:pPr marL="285750" indent="-285750">
              <a:buFontTx/>
              <a:buChar char="-"/>
            </a:pPr>
            <a:r>
              <a:rPr lang="en-US" sz="2000" dirty="0">
                <a:solidFill>
                  <a:schemeClr val="accent5"/>
                </a:solidFill>
              </a:rPr>
              <a:t>Searches for dark matter</a:t>
            </a:r>
          </a:p>
          <a:p>
            <a:pPr marL="285750" indent="-285750">
              <a:buFontTx/>
              <a:buChar char="-"/>
            </a:pPr>
            <a:endParaRPr lang="en-US" sz="900" dirty="0">
              <a:solidFill>
                <a:schemeClr val="accent5"/>
              </a:solidFill>
            </a:endParaRPr>
          </a:p>
        </p:txBody>
      </p:sp>
      <p:sp>
        <p:nvSpPr>
          <p:cNvPr id="5" name="TextBox 4"/>
          <p:cNvSpPr txBox="1"/>
          <p:nvPr/>
        </p:nvSpPr>
        <p:spPr>
          <a:xfrm>
            <a:off x="325598" y="3405178"/>
            <a:ext cx="5303503" cy="338554"/>
          </a:xfrm>
          <a:prstGeom prst="rect">
            <a:avLst/>
          </a:prstGeom>
          <a:noFill/>
        </p:spPr>
        <p:txBody>
          <a:bodyPr wrap="none" rtlCol="0">
            <a:spAutoFit/>
          </a:bodyPr>
          <a:lstStyle/>
          <a:p>
            <a:r>
              <a:rPr lang="en-US" sz="1600" dirty="0"/>
              <a:t>Review: T. Mehlstäubler, Reports on Scientific Progress</a:t>
            </a:r>
            <a:r>
              <a:rPr lang="en-US" sz="1600" dirty="0">
                <a:solidFill>
                  <a:srgbClr val="FF0000"/>
                </a:solidFill>
              </a:rPr>
              <a:t> </a:t>
            </a:r>
            <a:r>
              <a:rPr lang="en-US" sz="1600" dirty="0"/>
              <a:t>(2018)</a:t>
            </a:r>
          </a:p>
        </p:txBody>
      </p:sp>
      <p:pic>
        <p:nvPicPr>
          <p:cNvPr id="15" name="Picture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52553" y="2202895"/>
            <a:ext cx="2358775" cy="1460194"/>
          </a:xfrm>
          <a:prstGeom prst="rect">
            <a:avLst/>
          </a:prstGeom>
        </p:spPr>
      </p:pic>
      <p:pic>
        <p:nvPicPr>
          <p:cNvPr id="30" name="Picture 29"/>
          <p:cNvPicPr>
            <a:picLocks noChangeAspect="1"/>
          </p:cNvPicPr>
          <p:nvPr/>
        </p:nvPicPr>
        <p:blipFill>
          <a:blip r:embed="rId7"/>
          <a:stretch>
            <a:fillRect/>
          </a:stretch>
        </p:blipFill>
        <p:spPr>
          <a:xfrm>
            <a:off x="4998285" y="1321995"/>
            <a:ext cx="1764282" cy="1764282"/>
          </a:xfrm>
          <a:prstGeom prst="rect">
            <a:avLst/>
          </a:prstGeom>
        </p:spPr>
      </p:pic>
      <p:sp>
        <p:nvSpPr>
          <p:cNvPr id="6" name="Rectangle 5"/>
          <p:cNvSpPr/>
          <p:nvPr/>
        </p:nvSpPr>
        <p:spPr>
          <a:xfrm>
            <a:off x="399734" y="2636891"/>
            <a:ext cx="2477858" cy="1169551"/>
          </a:xfrm>
          <a:prstGeom prst="rect">
            <a:avLst/>
          </a:prstGeom>
        </p:spPr>
        <p:txBody>
          <a:bodyPr wrap="none">
            <a:spAutoFit/>
          </a:bodyPr>
          <a:lstStyle/>
          <a:p>
            <a:r>
              <a:rPr lang="en-US" sz="1400" i="1" dirty="0"/>
              <a:t>J. </a:t>
            </a:r>
            <a:r>
              <a:rPr lang="en-US" sz="1400" i="1" dirty="0" err="1"/>
              <a:t>Grotti</a:t>
            </a:r>
            <a:r>
              <a:rPr lang="en-US" sz="1400" i="1" dirty="0"/>
              <a:t> et al. Nature (2018)</a:t>
            </a:r>
          </a:p>
          <a:p>
            <a:r>
              <a:rPr lang="hr-HR" sz="1400" i="1" dirty="0"/>
              <a:t>N. </a:t>
            </a:r>
            <a:r>
              <a:rPr lang="hr-HR" sz="1400" i="1" dirty="0" err="1"/>
              <a:t>Ashby</a:t>
            </a:r>
            <a:r>
              <a:rPr lang="hr-HR" sz="1400" i="1" dirty="0"/>
              <a:t> Nat. </a:t>
            </a:r>
            <a:r>
              <a:rPr lang="hr-HR" sz="1400" i="1" dirty="0" err="1"/>
              <a:t>Physics</a:t>
            </a:r>
            <a:r>
              <a:rPr lang="hr-HR" sz="1400" i="1" dirty="0"/>
              <a:t> </a:t>
            </a:r>
            <a:r>
              <a:rPr lang="hr-HR" sz="1400" b="1" i="1" dirty="0"/>
              <a:t>14</a:t>
            </a:r>
            <a:r>
              <a:rPr lang="hr-HR" sz="1400" i="1" dirty="0"/>
              <a:t> (2018)</a:t>
            </a:r>
          </a:p>
          <a:p>
            <a:r>
              <a:rPr lang="en-US" sz="1400" i="1" dirty="0"/>
              <a:t>P. </a:t>
            </a:r>
            <a:r>
              <a:rPr lang="en-US" sz="1400" i="1" dirty="0" err="1"/>
              <a:t>Delva</a:t>
            </a:r>
            <a:r>
              <a:rPr lang="en-US" sz="1400" i="1" dirty="0"/>
              <a:t> PRL </a:t>
            </a:r>
            <a:r>
              <a:rPr lang="en-US" sz="1400" b="1" i="1" dirty="0"/>
              <a:t>118</a:t>
            </a:r>
            <a:r>
              <a:rPr lang="en-US" sz="1400" i="1" dirty="0"/>
              <a:t> (2017),</a:t>
            </a:r>
          </a:p>
          <a:p>
            <a:endParaRPr lang="en-US" sz="1400" i="1" dirty="0"/>
          </a:p>
          <a:p>
            <a:endParaRPr lang="en-US" sz="1400" dirty="0"/>
          </a:p>
        </p:txBody>
      </p:sp>
    </p:spTree>
    <p:extLst>
      <p:ext uri="{BB962C8B-B14F-4D97-AF65-F5344CB8AC3E}">
        <p14:creationId xmlns:p14="http://schemas.microsoft.com/office/powerpoint/2010/main" val="2328013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Rectangle 97"/>
          <p:cNvSpPr/>
          <p:nvPr/>
        </p:nvSpPr>
        <p:spPr>
          <a:xfrm>
            <a:off x="0" y="793027"/>
            <a:ext cx="9144000" cy="748313"/>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CCFFA1D-1D08-5E42-87F7-FFCED491D857}"/>
              </a:ext>
            </a:extLst>
          </p:cNvPr>
          <p:cNvSpPr/>
          <p:nvPr/>
        </p:nvSpPr>
        <p:spPr>
          <a:xfrm>
            <a:off x="0" y="1"/>
            <a:ext cx="9144000" cy="7811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Clocks and tests of fundamental physics</a:t>
            </a:r>
          </a:p>
        </p:txBody>
      </p:sp>
      <p:grpSp>
        <p:nvGrpSpPr>
          <p:cNvPr id="77" name="Group 76"/>
          <p:cNvGrpSpPr/>
          <p:nvPr/>
        </p:nvGrpSpPr>
        <p:grpSpPr>
          <a:xfrm>
            <a:off x="4103841" y="1806394"/>
            <a:ext cx="4920440" cy="2553642"/>
            <a:chOff x="1718711" y="985651"/>
            <a:chExt cx="5560860" cy="2806475"/>
          </a:xfrm>
        </p:grpSpPr>
        <p:pic>
          <p:nvPicPr>
            <p:cNvPr id="5" name="Picture 4">
              <a:extLst>
                <a:ext uri="{FF2B5EF4-FFF2-40B4-BE49-F238E27FC236}">
                  <a16:creationId xmlns:a16="http://schemas.microsoft.com/office/drawing/2014/main" id="{04ABC688-39FD-E245-A3FB-7087CDE2E0B8}"/>
                </a:ext>
              </a:extLst>
            </p:cNvPr>
            <p:cNvPicPr>
              <a:picLocks noChangeAspect="1"/>
            </p:cNvPicPr>
            <p:nvPr/>
          </p:nvPicPr>
          <p:blipFill>
            <a:blip r:embed="rId2" cstate="screen">
              <a:alphaModFix amt="38000"/>
              <a:extLst>
                <a:ext uri="{28A0092B-C50C-407E-A947-70E740481C1C}">
                  <a14:useLocalDpi xmlns:a14="http://schemas.microsoft.com/office/drawing/2010/main"/>
                </a:ext>
              </a:extLst>
            </a:blip>
            <a:stretch>
              <a:fillRect/>
            </a:stretch>
          </p:blipFill>
          <p:spPr>
            <a:xfrm>
              <a:off x="1718711" y="985651"/>
              <a:ext cx="5560860" cy="2806475"/>
            </a:xfrm>
            <a:prstGeom prst="rect">
              <a:avLst/>
            </a:prstGeom>
          </p:spPr>
        </p:pic>
        <p:grpSp>
          <p:nvGrpSpPr>
            <p:cNvPr id="6" name="Group 5">
              <a:extLst>
                <a:ext uri="{FF2B5EF4-FFF2-40B4-BE49-F238E27FC236}">
                  <a16:creationId xmlns:a16="http://schemas.microsoft.com/office/drawing/2014/main" id="{1B2884F9-C981-2044-8BC1-28979E10BBD6}"/>
                </a:ext>
              </a:extLst>
            </p:cNvPr>
            <p:cNvGrpSpPr/>
            <p:nvPr/>
          </p:nvGrpSpPr>
          <p:grpSpPr>
            <a:xfrm>
              <a:off x="1993269" y="1045763"/>
              <a:ext cx="5052970" cy="2696477"/>
              <a:chOff x="2700340" y="1171353"/>
              <a:chExt cx="8139846" cy="4749000"/>
            </a:xfrm>
          </p:grpSpPr>
          <p:sp>
            <p:nvSpPr>
              <p:cNvPr id="7" name="Oval 6">
                <a:extLst>
                  <a:ext uri="{FF2B5EF4-FFF2-40B4-BE49-F238E27FC236}">
                    <a16:creationId xmlns:a16="http://schemas.microsoft.com/office/drawing/2014/main" id="{C1800BAB-6234-214E-8AD3-A7E0A26E4E3E}"/>
                  </a:ext>
                </a:extLst>
              </p:cNvPr>
              <p:cNvSpPr/>
              <p:nvPr/>
            </p:nvSpPr>
            <p:spPr>
              <a:xfrm>
                <a:off x="3690558" y="1171353"/>
                <a:ext cx="5442019" cy="4749000"/>
              </a:xfrm>
              <a:prstGeom prst="ellipse">
                <a:avLst/>
              </a:prstGeom>
              <a:gradFill flip="none" rotWithShape="1">
                <a:gsLst>
                  <a:gs pos="51000">
                    <a:srgbClr val="7A92BC"/>
                  </a:gs>
                  <a:gs pos="0">
                    <a:schemeClr val="accent1">
                      <a:lumMod val="50000"/>
                    </a:schemeClr>
                  </a:gs>
                  <a:gs pos="100000">
                    <a:schemeClr val="accent1">
                      <a:lumMod val="60000"/>
                      <a:lumOff val="40000"/>
                      <a:alpha val="17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p>
            </p:txBody>
          </p:sp>
          <p:sp>
            <p:nvSpPr>
              <p:cNvPr id="8" name="Freeform 7">
                <a:extLst>
                  <a:ext uri="{FF2B5EF4-FFF2-40B4-BE49-F238E27FC236}">
                    <a16:creationId xmlns:a16="http://schemas.microsoft.com/office/drawing/2014/main" id="{2344A6A8-E520-8A47-86E5-4B3E570D0267}"/>
                  </a:ext>
                </a:extLst>
              </p:cNvPr>
              <p:cNvSpPr/>
              <p:nvPr/>
            </p:nvSpPr>
            <p:spPr>
              <a:xfrm>
                <a:off x="2700340" y="2558843"/>
                <a:ext cx="8139846" cy="1675898"/>
              </a:xfrm>
              <a:custGeom>
                <a:avLst/>
                <a:gdLst>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14438 w 3257550"/>
                  <a:gd name="connsiteY2" fmla="*/ 1543050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85912 h 1600200"/>
                  <a:gd name="connsiteX1" fmla="*/ 600075 w 3257550"/>
                  <a:gd name="connsiteY1" fmla="*/ 71437 h 1600200"/>
                  <a:gd name="connsiteX2" fmla="*/ 1200150 w 3257550"/>
                  <a:gd name="connsiteY2" fmla="*/ 1557338 h 1600200"/>
                  <a:gd name="connsiteX3" fmla="*/ 1757363 w 3257550"/>
                  <a:gd name="connsiteY3" fmla="*/ 57150 h 1600200"/>
                  <a:gd name="connsiteX4" fmla="*/ 2328863 w 3257550"/>
                  <a:gd name="connsiteY4" fmla="*/ 1543050 h 1600200"/>
                  <a:gd name="connsiteX5" fmla="*/ 2771775 w 3257550"/>
                  <a:gd name="connsiteY5" fmla="*/ 0 h 1600200"/>
                  <a:gd name="connsiteX6" fmla="*/ 3257550 w 3257550"/>
                  <a:gd name="connsiteY6" fmla="*/ 1600200 h 1600200"/>
                  <a:gd name="connsiteX7" fmla="*/ 3257550 w 3257550"/>
                  <a:gd name="connsiteY7" fmla="*/ 1600200 h 1600200"/>
                  <a:gd name="connsiteX0" fmla="*/ 0 w 3257550"/>
                  <a:gd name="connsiteY0" fmla="*/ 1528774 h 1543062"/>
                  <a:gd name="connsiteX1" fmla="*/ 600075 w 3257550"/>
                  <a:gd name="connsiteY1" fmla="*/ 14299 h 1543062"/>
                  <a:gd name="connsiteX2" fmla="*/ 1200150 w 3257550"/>
                  <a:gd name="connsiteY2" fmla="*/ 1500200 h 1543062"/>
                  <a:gd name="connsiteX3" fmla="*/ 1757363 w 3257550"/>
                  <a:gd name="connsiteY3" fmla="*/ 12 h 1543062"/>
                  <a:gd name="connsiteX4" fmla="*/ 2328863 w 3257550"/>
                  <a:gd name="connsiteY4" fmla="*/ 1485912 h 1543062"/>
                  <a:gd name="connsiteX5" fmla="*/ 2828925 w 3257550"/>
                  <a:gd name="connsiteY5" fmla="*/ 14299 h 1543062"/>
                  <a:gd name="connsiteX6" fmla="*/ 3257550 w 3257550"/>
                  <a:gd name="connsiteY6" fmla="*/ 1543062 h 1543062"/>
                  <a:gd name="connsiteX7" fmla="*/ 3257550 w 3257550"/>
                  <a:gd name="connsiteY7" fmla="*/ 1543062 h 1543062"/>
                  <a:gd name="connsiteX0" fmla="*/ 0 w 3257550"/>
                  <a:gd name="connsiteY0" fmla="*/ 1528774 h 1543062"/>
                  <a:gd name="connsiteX1" fmla="*/ 600075 w 3257550"/>
                  <a:gd name="connsiteY1" fmla="*/ 14299 h 1543062"/>
                  <a:gd name="connsiteX2" fmla="*/ 1200150 w 3257550"/>
                  <a:gd name="connsiteY2" fmla="*/ 1500200 h 1543062"/>
                  <a:gd name="connsiteX3" fmla="*/ 1757363 w 3257550"/>
                  <a:gd name="connsiteY3" fmla="*/ 12 h 1543062"/>
                  <a:gd name="connsiteX4" fmla="*/ 2328863 w 3257550"/>
                  <a:gd name="connsiteY4" fmla="*/ 1485912 h 1543062"/>
                  <a:gd name="connsiteX5" fmla="*/ 2828925 w 3257550"/>
                  <a:gd name="connsiteY5" fmla="*/ 14299 h 1543062"/>
                  <a:gd name="connsiteX6" fmla="*/ 3257550 w 3257550"/>
                  <a:gd name="connsiteY6" fmla="*/ 1543062 h 1543062"/>
                  <a:gd name="connsiteX7" fmla="*/ 3257550 w 3257550"/>
                  <a:gd name="connsiteY7" fmla="*/ 1543062 h 1543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57550" h="1543062">
                    <a:moveTo>
                      <a:pt x="0" y="1528774"/>
                    </a:moveTo>
                    <a:cubicBezTo>
                      <a:pt x="357188" y="1538298"/>
                      <a:pt x="271462" y="4774"/>
                      <a:pt x="600075" y="14299"/>
                    </a:cubicBezTo>
                    <a:cubicBezTo>
                      <a:pt x="933450" y="4774"/>
                      <a:pt x="938212" y="1495437"/>
                      <a:pt x="1200150" y="1500200"/>
                    </a:cubicBezTo>
                    <a:cubicBezTo>
                      <a:pt x="1495425" y="1490675"/>
                      <a:pt x="1462088" y="-4750"/>
                      <a:pt x="1757363" y="12"/>
                    </a:cubicBezTo>
                    <a:cubicBezTo>
                      <a:pt x="2019301" y="-4750"/>
                      <a:pt x="2066926" y="1490674"/>
                      <a:pt x="2328863" y="1485912"/>
                    </a:cubicBezTo>
                    <a:cubicBezTo>
                      <a:pt x="2576513" y="1500200"/>
                      <a:pt x="2595563" y="57162"/>
                      <a:pt x="2828925" y="14299"/>
                    </a:cubicBezTo>
                    <a:cubicBezTo>
                      <a:pt x="3105150" y="19062"/>
                      <a:pt x="2986088" y="1516868"/>
                      <a:pt x="3257550" y="1543062"/>
                    </a:cubicBezTo>
                    <a:lnTo>
                      <a:pt x="3257550" y="1543062"/>
                    </a:lnTo>
                  </a:path>
                </a:pathLst>
              </a:custGeom>
              <a:noFill/>
              <a:ln w="193675">
                <a:solidFill>
                  <a:schemeClr val="accent1">
                    <a:shade val="50000"/>
                    <a:alpha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p>
            </p:txBody>
          </p:sp>
        </p:grpSp>
        <p:pic>
          <p:nvPicPr>
            <p:cNvPr id="9" name="Picture 8">
              <a:extLst>
                <a:ext uri="{FF2B5EF4-FFF2-40B4-BE49-F238E27FC236}">
                  <a16:creationId xmlns:a16="http://schemas.microsoft.com/office/drawing/2014/main" id="{F7F9ECCC-400F-124A-B7C0-F2BAC2D5295E}"/>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885207" y="1337302"/>
              <a:ext cx="825344" cy="839543"/>
            </a:xfrm>
            <a:custGeom>
              <a:avLst/>
              <a:gdLst>
                <a:gd name="connsiteX0" fmla="*/ 836676 w 1673352"/>
                <a:gd name="connsiteY0" fmla="*/ 0 h 1683970"/>
                <a:gd name="connsiteX1" fmla="*/ 1673352 w 1673352"/>
                <a:gd name="connsiteY1" fmla="*/ 841985 h 1683970"/>
                <a:gd name="connsiteX2" fmla="*/ 836676 w 1673352"/>
                <a:gd name="connsiteY2" fmla="*/ 1683970 h 1683970"/>
                <a:gd name="connsiteX3" fmla="*/ 0 w 1673352"/>
                <a:gd name="connsiteY3" fmla="*/ 841985 h 1683970"/>
                <a:gd name="connsiteX4" fmla="*/ 836676 w 1673352"/>
                <a:gd name="connsiteY4" fmla="*/ 0 h 1683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352" h="1683970">
                  <a:moveTo>
                    <a:pt x="836676" y="0"/>
                  </a:moveTo>
                  <a:cubicBezTo>
                    <a:pt x="1298759" y="0"/>
                    <a:pt x="1673352" y="376970"/>
                    <a:pt x="1673352" y="841985"/>
                  </a:cubicBezTo>
                  <a:cubicBezTo>
                    <a:pt x="1673352" y="1307000"/>
                    <a:pt x="1298759" y="1683970"/>
                    <a:pt x="836676" y="1683970"/>
                  </a:cubicBezTo>
                  <a:cubicBezTo>
                    <a:pt x="374593" y="1683970"/>
                    <a:pt x="0" y="1307000"/>
                    <a:pt x="0" y="841985"/>
                  </a:cubicBezTo>
                  <a:cubicBezTo>
                    <a:pt x="0" y="376970"/>
                    <a:pt x="374593" y="0"/>
                    <a:pt x="836676" y="0"/>
                  </a:cubicBezTo>
                  <a:close/>
                </a:path>
              </a:pathLst>
            </a:custGeom>
          </p:spPr>
        </p:pic>
        <p:pic>
          <p:nvPicPr>
            <p:cNvPr id="10" name="Picture 9">
              <a:extLst>
                <a:ext uri="{FF2B5EF4-FFF2-40B4-BE49-F238E27FC236}">
                  <a16:creationId xmlns:a16="http://schemas.microsoft.com/office/drawing/2014/main" id="{93730604-FE2D-AA43-8EF1-5D180372A473}"/>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387085" y="1605663"/>
              <a:ext cx="825344" cy="839543"/>
            </a:xfrm>
            <a:custGeom>
              <a:avLst/>
              <a:gdLst>
                <a:gd name="connsiteX0" fmla="*/ 836676 w 1673352"/>
                <a:gd name="connsiteY0" fmla="*/ 0 h 1683970"/>
                <a:gd name="connsiteX1" fmla="*/ 1673352 w 1673352"/>
                <a:gd name="connsiteY1" fmla="*/ 841985 h 1683970"/>
                <a:gd name="connsiteX2" fmla="*/ 836676 w 1673352"/>
                <a:gd name="connsiteY2" fmla="*/ 1683970 h 1683970"/>
                <a:gd name="connsiteX3" fmla="*/ 0 w 1673352"/>
                <a:gd name="connsiteY3" fmla="*/ 841985 h 1683970"/>
                <a:gd name="connsiteX4" fmla="*/ 836676 w 1673352"/>
                <a:gd name="connsiteY4" fmla="*/ 0 h 1683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352" h="1683970">
                  <a:moveTo>
                    <a:pt x="836676" y="0"/>
                  </a:moveTo>
                  <a:cubicBezTo>
                    <a:pt x="1298759" y="0"/>
                    <a:pt x="1673352" y="376970"/>
                    <a:pt x="1673352" y="841985"/>
                  </a:cubicBezTo>
                  <a:cubicBezTo>
                    <a:pt x="1673352" y="1307000"/>
                    <a:pt x="1298759" y="1683970"/>
                    <a:pt x="836676" y="1683970"/>
                  </a:cubicBezTo>
                  <a:cubicBezTo>
                    <a:pt x="374593" y="1683970"/>
                    <a:pt x="0" y="1307000"/>
                    <a:pt x="0" y="841985"/>
                  </a:cubicBezTo>
                  <a:cubicBezTo>
                    <a:pt x="0" y="376970"/>
                    <a:pt x="374593" y="0"/>
                    <a:pt x="836676" y="0"/>
                  </a:cubicBezTo>
                  <a:close/>
                </a:path>
              </a:pathLst>
            </a:custGeom>
          </p:spPr>
        </p:pic>
        <p:cxnSp>
          <p:nvCxnSpPr>
            <p:cNvPr id="11" name="Straight Connector 10">
              <a:extLst>
                <a:ext uri="{FF2B5EF4-FFF2-40B4-BE49-F238E27FC236}">
                  <a16:creationId xmlns:a16="http://schemas.microsoft.com/office/drawing/2014/main" id="{D5AD895D-E1B6-534E-BC43-30AB9471590A}"/>
                </a:ext>
              </a:extLst>
            </p:cNvPr>
            <p:cNvCxnSpPr>
              <a:cxnSpLocks/>
            </p:cNvCxnSpPr>
            <p:nvPr/>
          </p:nvCxnSpPr>
          <p:spPr>
            <a:xfrm flipH="1">
              <a:off x="4290457" y="2020137"/>
              <a:ext cx="0" cy="1699317"/>
            </a:xfrm>
            <a:prstGeom prst="line">
              <a:avLst/>
            </a:prstGeom>
            <a:ln w="57150">
              <a:solidFill>
                <a:schemeClr val="accent4"/>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C84790FA-8326-9542-88C4-AAAA209C28D3}"/>
                </a:ext>
              </a:extLst>
            </p:cNvPr>
            <p:cNvSpPr/>
            <p:nvPr/>
          </p:nvSpPr>
          <p:spPr>
            <a:xfrm>
              <a:off x="4054239" y="1503270"/>
              <a:ext cx="493290" cy="4986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baseline="30000" dirty="0"/>
            </a:p>
          </p:txBody>
        </p:sp>
        <p:cxnSp>
          <p:nvCxnSpPr>
            <p:cNvPr id="13" name="Straight Arrow Connector 12">
              <a:extLst>
                <a:ext uri="{FF2B5EF4-FFF2-40B4-BE49-F238E27FC236}">
                  <a16:creationId xmlns:a16="http://schemas.microsoft.com/office/drawing/2014/main" id="{AB05A9DC-2BC6-3045-93CB-4621112493B2}"/>
                </a:ext>
              </a:extLst>
            </p:cNvPr>
            <p:cNvCxnSpPr>
              <a:cxnSpLocks/>
            </p:cNvCxnSpPr>
            <p:nvPr/>
          </p:nvCxnSpPr>
          <p:spPr>
            <a:xfrm flipH="1" flipV="1">
              <a:off x="4226656" y="1503269"/>
              <a:ext cx="59762" cy="23737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C70274C-97C5-3B49-843B-BDECCAA35D61}"/>
                </a:ext>
              </a:extLst>
            </p:cNvPr>
            <p:cNvCxnSpPr>
              <a:cxnSpLocks/>
            </p:cNvCxnSpPr>
            <p:nvPr/>
          </p:nvCxnSpPr>
          <p:spPr>
            <a:xfrm flipV="1">
              <a:off x="4285752" y="1652502"/>
              <a:ext cx="195632" cy="9526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95644DE1-1129-C04B-AA4E-9A629F5BE709}"/>
                </a:ext>
              </a:extLst>
            </p:cNvPr>
            <p:cNvSpPr/>
            <p:nvPr/>
          </p:nvSpPr>
          <p:spPr>
            <a:xfrm>
              <a:off x="2555513" y="1778754"/>
              <a:ext cx="493290" cy="49861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baseline="30000" dirty="0">
                <a:solidFill>
                  <a:schemeClr val="tx1"/>
                </a:solidFill>
              </a:endParaRPr>
            </a:p>
          </p:txBody>
        </p:sp>
        <p:cxnSp>
          <p:nvCxnSpPr>
            <p:cNvPr id="16" name="Straight Arrow Connector 15">
              <a:extLst>
                <a:ext uri="{FF2B5EF4-FFF2-40B4-BE49-F238E27FC236}">
                  <a16:creationId xmlns:a16="http://schemas.microsoft.com/office/drawing/2014/main" id="{090C1024-33BD-9447-9BF7-7665F09D5B7B}"/>
                </a:ext>
              </a:extLst>
            </p:cNvPr>
            <p:cNvCxnSpPr>
              <a:cxnSpLocks/>
              <a:endCxn id="52" idx="0"/>
            </p:cNvCxnSpPr>
            <p:nvPr/>
          </p:nvCxnSpPr>
          <p:spPr>
            <a:xfrm flipH="1" flipV="1">
              <a:off x="2802157" y="1778753"/>
              <a:ext cx="1" cy="256430"/>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69F395A-579D-004C-886D-1A439A24A236}"/>
                </a:ext>
              </a:extLst>
            </p:cNvPr>
            <p:cNvCxnSpPr>
              <a:cxnSpLocks/>
            </p:cNvCxnSpPr>
            <p:nvPr/>
          </p:nvCxnSpPr>
          <p:spPr>
            <a:xfrm flipV="1">
              <a:off x="2794445" y="1932793"/>
              <a:ext cx="195632" cy="95267"/>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F2709B8-3FAE-6E43-91ED-643CDCB15071}"/>
                </a:ext>
              </a:extLst>
            </p:cNvPr>
            <p:cNvSpPr txBox="1"/>
            <p:nvPr/>
          </p:nvSpPr>
          <p:spPr>
            <a:xfrm>
              <a:off x="3960999" y="1010138"/>
              <a:ext cx="704039" cy="400110"/>
            </a:xfrm>
            <a:prstGeom prst="rect">
              <a:avLst/>
            </a:prstGeom>
            <a:noFill/>
          </p:spPr>
          <p:txBody>
            <a:bodyPr wrap="none" rtlCol="0">
              <a:spAutoFit/>
            </a:bodyPr>
            <a:lstStyle/>
            <a:p>
              <a:r>
                <a:rPr lang="en-US" sz="2000" baseline="30000" dirty="0"/>
                <a:t>171</a:t>
              </a:r>
              <a:r>
                <a:rPr lang="en-US" sz="2000" dirty="0"/>
                <a:t>Yb</a:t>
              </a:r>
            </a:p>
          </p:txBody>
        </p:sp>
        <p:sp>
          <p:nvSpPr>
            <p:cNvPr id="19" name="TextBox 18">
              <a:extLst>
                <a:ext uri="{FF2B5EF4-FFF2-40B4-BE49-F238E27FC236}">
                  <a16:creationId xmlns:a16="http://schemas.microsoft.com/office/drawing/2014/main" id="{0E6AFD71-290C-0546-BD2D-FEE349D5CAF1}"/>
                </a:ext>
              </a:extLst>
            </p:cNvPr>
            <p:cNvSpPr txBox="1"/>
            <p:nvPr/>
          </p:nvSpPr>
          <p:spPr>
            <a:xfrm>
              <a:off x="2515499" y="1207248"/>
              <a:ext cx="566181" cy="400110"/>
            </a:xfrm>
            <a:prstGeom prst="rect">
              <a:avLst/>
            </a:prstGeom>
            <a:noFill/>
          </p:spPr>
          <p:txBody>
            <a:bodyPr wrap="none" rtlCol="0">
              <a:spAutoFit/>
            </a:bodyPr>
            <a:lstStyle/>
            <a:p>
              <a:r>
                <a:rPr lang="en-US" sz="2000" baseline="30000" dirty="0"/>
                <a:t>87</a:t>
              </a:r>
              <a:r>
                <a:rPr lang="en-US" sz="2000" dirty="0"/>
                <a:t>Sr</a:t>
              </a:r>
              <a:endParaRPr lang="en-US" sz="2000" baseline="30000" dirty="0"/>
            </a:p>
          </p:txBody>
        </p:sp>
        <p:grpSp>
          <p:nvGrpSpPr>
            <p:cNvPr id="20" name="Group 19">
              <a:extLst>
                <a:ext uri="{FF2B5EF4-FFF2-40B4-BE49-F238E27FC236}">
                  <a16:creationId xmlns:a16="http://schemas.microsoft.com/office/drawing/2014/main" id="{D9A58AB1-1827-024D-A31F-52AD38193A2E}"/>
                </a:ext>
              </a:extLst>
            </p:cNvPr>
            <p:cNvGrpSpPr/>
            <p:nvPr/>
          </p:nvGrpSpPr>
          <p:grpSpPr>
            <a:xfrm>
              <a:off x="5004894" y="1150692"/>
              <a:ext cx="921406" cy="1285751"/>
              <a:chOff x="7262683" y="831153"/>
              <a:chExt cx="1868114" cy="2578981"/>
            </a:xfrm>
          </p:grpSpPr>
          <p:pic>
            <p:nvPicPr>
              <p:cNvPr id="21" name="Picture 20">
                <a:extLst>
                  <a:ext uri="{FF2B5EF4-FFF2-40B4-BE49-F238E27FC236}">
                    <a16:creationId xmlns:a16="http://schemas.microsoft.com/office/drawing/2014/main" id="{6CBB9B33-F54B-2443-AA25-3CEC6DF4CE76}"/>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431220" y="1626758"/>
                <a:ext cx="1673352" cy="1683970"/>
              </a:xfrm>
              <a:custGeom>
                <a:avLst/>
                <a:gdLst>
                  <a:gd name="connsiteX0" fmla="*/ 836676 w 1673352"/>
                  <a:gd name="connsiteY0" fmla="*/ 0 h 1683970"/>
                  <a:gd name="connsiteX1" fmla="*/ 1673352 w 1673352"/>
                  <a:gd name="connsiteY1" fmla="*/ 841985 h 1683970"/>
                  <a:gd name="connsiteX2" fmla="*/ 836676 w 1673352"/>
                  <a:gd name="connsiteY2" fmla="*/ 1683970 h 1683970"/>
                  <a:gd name="connsiteX3" fmla="*/ 0 w 1673352"/>
                  <a:gd name="connsiteY3" fmla="*/ 841985 h 1683970"/>
                  <a:gd name="connsiteX4" fmla="*/ 836676 w 1673352"/>
                  <a:gd name="connsiteY4" fmla="*/ 0 h 1683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352" h="1683970">
                    <a:moveTo>
                      <a:pt x="836676" y="0"/>
                    </a:moveTo>
                    <a:cubicBezTo>
                      <a:pt x="1298759" y="0"/>
                      <a:pt x="1673352" y="376970"/>
                      <a:pt x="1673352" y="841985"/>
                    </a:cubicBezTo>
                    <a:cubicBezTo>
                      <a:pt x="1673352" y="1307000"/>
                      <a:pt x="1298759" y="1683970"/>
                      <a:pt x="836676" y="1683970"/>
                    </a:cubicBezTo>
                    <a:cubicBezTo>
                      <a:pt x="374593" y="1683970"/>
                      <a:pt x="0" y="1307000"/>
                      <a:pt x="0" y="841985"/>
                    </a:cubicBezTo>
                    <a:cubicBezTo>
                      <a:pt x="0" y="376970"/>
                      <a:pt x="374593" y="0"/>
                      <a:pt x="836676" y="0"/>
                    </a:cubicBezTo>
                    <a:close/>
                  </a:path>
                </a:pathLst>
              </a:custGeom>
            </p:spPr>
          </p:pic>
          <p:sp>
            <p:nvSpPr>
              <p:cNvPr id="22" name="Oval 21">
                <a:extLst>
                  <a:ext uri="{FF2B5EF4-FFF2-40B4-BE49-F238E27FC236}">
                    <a16:creationId xmlns:a16="http://schemas.microsoft.com/office/drawing/2014/main" id="{1A81A103-9719-414A-B80F-3911A458FAEC}"/>
                  </a:ext>
                </a:extLst>
              </p:cNvPr>
              <p:cNvSpPr/>
              <p:nvPr/>
            </p:nvSpPr>
            <p:spPr>
              <a:xfrm>
                <a:off x="7773923" y="1973945"/>
                <a:ext cx="1000125" cy="1000125"/>
              </a:xfrm>
              <a:prstGeom prst="ellipse">
                <a:avLst/>
              </a:prstGeom>
              <a:solidFill>
                <a:srgbClr val="0323D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baseline="30000" dirty="0"/>
              </a:p>
            </p:txBody>
          </p:sp>
          <p:cxnSp>
            <p:nvCxnSpPr>
              <p:cNvPr id="23" name="Straight Arrow Connector 22">
                <a:extLst>
                  <a:ext uri="{FF2B5EF4-FFF2-40B4-BE49-F238E27FC236}">
                    <a16:creationId xmlns:a16="http://schemas.microsoft.com/office/drawing/2014/main" id="{F5449339-17A2-B446-A3FF-E85B180319E5}"/>
                  </a:ext>
                </a:extLst>
              </p:cNvPr>
              <p:cNvCxnSpPr>
                <a:cxnSpLocks/>
              </p:cNvCxnSpPr>
              <p:nvPr/>
            </p:nvCxnSpPr>
            <p:spPr>
              <a:xfrm flipH="1" flipV="1">
                <a:off x="8014419" y="2020924"/>
                <a:ext cx="230239" cy="414867"/>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37A1994-00B4-5B4F-B2F8-1C8BD2EC7F22}"/>
                  </a:ext>
                </a:extLst>
              </p:cNvPr>
              <p:cNvCxnSpPr>
                <a:cxnSpLocks/>
              </p:cNvCxnSpPr>
              <p:nvPr/>
            </p:nvCxnSpPr>
            <p:spPr>
              <a:xfrm flipV="1">
                <a:off x="8243308" y="2258991"/>
                <a:ext cx="396636" cy="191088"/>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F9F8CFB-841B-9242-8809-21B013898E3C}"/>
                  </a:ext>
                </a:extLst>
              </p:cNvPr>
              <p:cNvSpPr txBox="1"/>
              <p:nvPr/>
            </p:nvSpPr>
            <p:spPr>
              <a:xfrm>
                <a:off x="7410884" y="831153"/>
                <a:ext cx="1719913" cy="802547"/>
              </a:xfrm>
              <a:prstGeom prst="rect">
                <a:avLst/>
              </a:prstGeom>
              <a:noFill/>
            </p:spPr>
            <p:txBody>
              <a:bodyPr wrap="none" rtlCol="0">
                <a:spAutoFit/>
              </a:bodyPr>
              <a:lstStyle/>
              <a:p>
                <a:r>
                  <a:rPr lang="en-US" sz="2000" baseline="30000"/>
                  <a:t>199 </a:t>
                </a:r>
                <a:r>
                  <a:rPr lang="en-US" sz="2000"/>
                  <a:t>Hg</a:t>
                </a:r>
                <a:r>
                  <a:rPr lang="en-US" sz="2000" baseline="30000" dirty="0"/>
                  <a:t>+</a:t>
                </a:r>
                <a:endParaRPr lang="en-US" sz="2000" dirty="0"/>
              </a:p>
            </p:txBody>
          </p:sp>
          <p:grpSp>
            <p:nvGrpSpPr>
              <p:cNvPr id="26" name="Group 25">
                <a:extLst>
                  <a:ext uri="{FF2B5EF4-FFF2-40B4-BE49-F238E27FC236}">
                    <a16:creationId xmlns:a16="http://schemas.microsoft.com/office/drawing/2014/main" id="{0CFB5501-3472-2A41-8E3E-5589765EE7C7}"/>
                  </a:ext>
                </a:extLst>
              </p:cNvPr>
              <p:cNvGrpSpPr/>
              <p:nvPr/>
            </p:nvGrpSpPr>
            <p:grpSpPr>
              <a:xfrm rot="740260">
                <a:off x="7496390" y="1504233"/>
                <a:ext cx="1487289" cy="1820076"/>
                <a:chOff x="2722105" y="609570"/>
                <a:chExt cx="2889352" cy="4317227"/>
              </a:xfrm>
            </p:grpSpPr>
            <p:sp>
              <p:nvSpPr>
                <p:cNvPr id="30" name="Freeform 29">
                  <a:extLst>
                    <a:ext uri="{FF2B5EF4-FFF2-40B4-BE49-F238E27FC236}">
                      <a16:creationId xmlns:a16="http://schemas.microsoft.com/office/drawing/2014/main" id="{50A05375-F86C-D44F-A2AD-4BE45AF0E348}"/>
                    </a:ext>
                  </a:extLst>
                </p:cNvPr>
                <p:cNvSpPr/>
                <p:nvPr/>
              </p:nvSpPr>
              <p:spPr>
                <a:xfrm rot="3909408" flipH="1">
                  <a:off x="2185249" y="1500589"/>
                  <a:ext cx="4317227" cy="2535189"/>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312694"/>
                    <a:gd name="connsiteY0" fmla="*/ 2379696 h 2640030"/>
                    <a:gd name="connsiteX1" fmla="*/ 4309214 w 4312694"/>
                    <a:gd name="connsiteY1" fmla="*/ 2592661 h 2640030"/>
                    <a:gd name="connsiteX2" fmla="*/ 3481279 w 4312694"/>
                    <a:gd name="connsiteY2" fmla="*/ 1694547 h 2640030"/>
                    <a:gd name="connsiteX3" fmla="*/ 2591593 w 4312694"/>
                    <a:gd name="connsiteY3" fmla="*/ 1064351 h 2640030"/>
                    <a:gd name="connsiteX4" fmla="*/ 1061218 w 4312694"/>
                    <a:gd name="connsiteY4" fmla="*/ 258249 h 2640030"/>
                    <a:gd name="connsiteX5" fmla="*/ 1835 w 4312694"/>
                    <a:gd name="connsiteY5" fmla="*/ 78490 h 2640030"/>
                    <a:gd name="connsiteX6" fmla="*/ 416424 w 4312694"/>
                    <a:gd name="connsiteY6" fmla="*/ 653537 h 2640030"/>
                    <a:gd name="connsiteX0" fmla="*/ 3595050 w 4317227"/>
                    <a:gd name="connsiteY0" fmla="*/ 2379696 h 2535188"/>
                    <a:gd name="connsiteX1" fmla="*/ 4313769 w 4317227"/>
                    <a:gd name="connsiteY1" fmla="*/ 2468588 h 2535188"/>
                    <a:gd name="connsiteX2" fmla="*/ 3481279 w 4317227"/>
                    <a:gd name="connsiteY2" fmla="*/ 1694547 h 2535188"/>
                    <a:gd name="connsiteX3" fmla="*/ 2591593 w 4317227"/>
                    <a:gd name="connsiteY3" fmla="*/ 1064351 h 2535188"/>
                    <a:gd name="connsiteX4" fmla="*/ 1061218 w 4317227"/>
                    <a:gd name="connsiteY4" fmla="*/ 258249 h 2535188"/>
                    <a:gd name="connsiteX5" fmla="*/ 1835 w 4317227"/>
                    <a:gd name="connsiteY5" fmla="*/ 78490 h 2535188"/>
                    <a:gd name="connsiteX6" fmla="*/ 416424 w 4317227"/>
                    <a:gd name="connsiteY6" fmla="*/ 653537 h 253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7227" h="2535188">
                      <a:moveTo>
                        <a:pt x="3595050" y="2379696"/>
                      </a:moveTo>
                      <a:cubicBezTo>
                        <a:pt x="3686839" y="2456260"/>
                        <a:pt x="4259427" y="2630331"/>
                        <a:pt x="4313769" y="2468588"/>
                      </a:cubicBezTo>
                      <a:cubicBezTo>
                        <a:pt x="4368111" y="2306845"/>
                        <a:pt x="3768308" y="1928586"/>
                        <a:pt x="3481279" y="1694547"/>
                      </a:cubicBezTo>
                      <a:cubicBezTo>
                        <a:pt x="3194250" y="1460508"/>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1" name="Oval 30">
                  <a:extLst>
                    <a:ext uri="{FF2B5EF4-FFF2-40B4-BE49-F238E27FC236}">
                      <a16:creationId xmlns:a16="http://schemas.microsoft.com/office/drawing/2014/main" id="{54966EAF-2466-5143-8B79-4461E836164A}"/>
                    </a:ext>
                  </a:extLst>
                </p:cNvPr>
                <p:cNvSpPr/>
                <p:nvPr/>
              </p:nvSpPr>
              <p:spPr>
                <a:xfrm>
                  <a:off x="2722105" y="1362833"/>
                  <a:ext cx="222421" cy="209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27" name="Freeform 26">
                <a:extLst>
                  <a:ext uri="{FF2B5EF4-FFF2-40B4-BE49-F238E27FC236}">
                    <a16:creationId xmlns:a16="http://schemas.microsoft.com/office/drawing/2014/main" id="{C8D10E2C-ADB4-074E-957D-2029C229B95C}"/>
                  </a:ext>
                </a:extLst>
              </p:cNvPr>
              <p:cNvSpPr/>
              <p:nvPr/>
            </p:nvSpPr>
            <p:spPr>
              <a:xfrm rot="16652296">
                <a:off x="7265510" y="1780424"/>
                <a:ext cx="1922871" cy="1336550"/>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265239"/>
                  <a:gd name="connsiteY0" fmla="*/ 2379696 h 2595975"/>
                  <a:gd name="connsiteX1" fmla="*/ 4261531 w 4265239"/>
                  <a:gd name="connsiteY1" fmla="*/ 2542246 h 2595975"/>
                  <a:gd name="connsiteX2" fmla="*/ 3481279 w 4265239"/>
                  <a:gd name="connsiteY2" fmla="*/ 1694547 h 2595975"/>
                  <a:gd name="connsiteX3" fmla="*/ 2591593 w 4265239"/>
                  <a:gd name="connsiteY3" fmla="*/ 1064351 h 2595975"/>
                  <a:gd name="connsiteX4" fmla="*/ 1061218 w 4265239"/>
                  <a:gd name="connsiteY4" fmla="*/ 258249 h 2595975"/>
                  <a:gd name="connsiteX5" fmla="*/ 1835 w 4265239"/>
                  <a:gd name="connsiteY5" fmla="*/ 78490 h 2595975"/>
                  <a:gd name="connsiteX6" fmla="*/ 416424 w 4265239"/>
                  <a:gd name="connsiteY6" fmla="*/ 653537 h 2595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239" h="2595975">
                    <a:moveTo>
                      <a:pt x="3595050" y="2379696"/>
                    </a:moveTo>
                    <a:cubicBezTo>
                      <a:pt x="3686839" y="2456260"/>
                      <a:pt x="4207189" y="2703989"/>
                      <a:pt x="4261531" y="2542246"/>
                    </a:cubicBezTo>
                    <a:cubicBezTo>
                      <a:pt x="4315873" y="2380503"/>
                      <a:pt x="3759602" y="1940863"/>
                      <a:pt x="3481279" y="1694547"/>
                    </a:cubicBezTo>
                    <a:cubicBezTo>
                      <a:pt x="3202956" y="1448231"/>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8" name="Oval 27">
                <a:extLst>
                  <a:ext uri="{FF2B5EF4-FFF2-40B4-BE49-F238E27FC236}">
                    <a16:creationId xmlns:a16="http://schemas.microsoft.com/office/drawing/2014/main" id="{12A87F9C-E602-D540-BB9B-1B01B9EF1614}"/>
                  </a:ext>
                </a:extLst>
              </p:cNvPr>
              <p:cNvSpPr/>
              <p:nvPr/>
            </p:nvSpPr>
            <p:spPr>
              <a:xfrm>
                <a:off x="7262683" y="2311306"/>
                <a:ext cx="114514" cy="943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9" name="Freeform 28">
                <a:extLst>
                  <a:ext uri="{FF2B5EF4-FFF2-40B4-BE49-F238E27FC236}">
                    <a16:creationId xmlns:a16="http://schemas.microsoft.com/office/drawing/2014/main" id="{3BC38A27-EEC1-4A4B-8597-F7FBE8066AF4}"/>
                  </a:ext>
                </a:extLst>
              </p:cNvPr>
              <p:cNvSpPr/>
              <p:nvPr/>
            </p:nvSpPr>
            <p:spPr>
              <a:xfrm rot="19402239">
                <a:off x="7336644" y="1821125"/>
                <a:ext cx="1649794" cy="1383163"/>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90602" h="2453780">
                    <a:moveTo>
                      <a:pt x="3595050" y="2379696"/>
                    </a:moveTo>
                    <a:cubicBezTo>
                      <a:pt x="3686839" y="2456260"/>
                      <a:pt x="3930243" y="2510459"/>
                      <a:pt x="3984585" y="2348716"/>
                    </a:cubicBezTo>
                    <a:cubicBezTo>
                      <a:pt x="4038927" y="2186973"/>
                      <a:pt x="3713444" y="1908608"/>
                      <a:pt x="3481279" y="1694547"/>
                    </a:cubicBezTo>
                    <a:cubicBezTo>
                      <a:pt x="3249114" y="1480486"/>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grpSp>
          <p:nvGrpSpPr>
            <p:cNvPr id="32" name="Group 31">
              <a:extLst>
                <a:ext uri="{FF2B5EF4-FFF2-40B4-BE49-F238E27FC236}">
                  <a16:creationId xmlns:a16="http://schemas.microsoft.com/office/drawing/2014/main" id="{151443F3-6453-354E-98FB-1D510C37BC64}"/>
                </a:ext>
              </a:extLst>
            </p:cNvPr>
            <p:cNvGrpSpPr/>
            <p:nvPr/>
          </p:nvGrpSpPr>
          <p:grpSpPr>
            <a:xfrm>
              <a:off x="6074866" y="1710571"/>
              <a:ext cx="881351" cy="1288699"/>
              <a:chOff x="9087334" y="2659048"/>
              <a:chExt cx="1786904" cy="2584893"/>
            </a:xfrm>
          </p:grpSpPr>
          <p:pic>
            <p:nvPicPr>
              <p:cNvPr id="33" name="Picture 32">
                <a:extLst>
                  <a:ext uri="{FF2B5EF4-FFF2-40B4-BE49-F238E27FC236}">
                    <a16:creationId xmlns:a16="http://schemas.microsoft.com/office/drawing/2014/main" id="{17184646-7A16-DA47-A514-5EA76BA4DF15}"/>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176302" y="3493219"/>
                <a:ext cx="1673352" cy="1683970"/>
              </a:xfrm>
              <a:custGeom>
                <a:avLst/>
                <a:gdLst>
                  <a:gd name="connsiteX0" fmla="*/ 836676 w 1673352"/>
                  <a:gd name="connsiteY0" fmla="*/ 0 h 1683970"/>
                  <a:gd name="connsiteX1" fmla="*/ 1673352 w 1673352"/>
                  <a:gd name="connsiteY1" fmla="*/ 841985 h 1683970"/>
                  <a:gd name="connsiteX2" fmla="*/ 836676 w 1673352"/>
                  <a:gd name="connsiteY2" fmla="*/ 1683970 h 1683970"/>
                  <a:gd name="connsiteX3" fmla="*/ 0 w 1673352"/>
                  <a:gd name="connsiteY3" fmla="*/ 841985 h 1683970"/>
                  <a:gd name="connsiteX4" fmla="*/ 836676 w 1673352"/>
                  <a:gd name="connsiteY4" fmla="*/ 0 h 1683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352" h="1683970">
                    <a:moveTo>
                      <a:pt x="836676" y="0"/>
                    </a:moveTo>
                    <a:cubicBezTo>
                      <a:pt x="1298759" y="0"/>
                      <a:pt x="1673352" y="376970"/>
                      <a:pt x="1673352" y="841985"/>
                    </a:cubicBezTo>
                    <a:cubicBezTo>
                      <a:pt x="1673352" y="1307000"/>
                      <a:pt x="1298759" y="1683970"/>
                      <a:pt x="836676" y="1683970"/>
                    </a:cubicBezTo>
                    <a:cubicBezTo>
                      <a:pt x="374593" y="1683970"/>
                      <a:pt x="0" y="1307000"/>
                      <a:pt x="0" y="841985"/>
                    </a:cubicBezTo>
                    <a:cubicBezTo>
                      <a:pt x="0" y="376970"/>
                      <a:pt x="374593" y="0"/>
                      <a:pt x="836676" y="0"/>
                    </a:cubicBezTo>
                    <a:close/>
                  </a:path>
                </a:pathLst>
              </a:custGeom>
            </p:spPr>
          </p:pic>
          <p:sp>
            <p:nvSpPr>
              <p:cNvPr id="34" name="Oval 33">
                <a:extLst>
                  <a:ext uri="{FF2B5EF4-FFF2-40B4-BE49-F238E27FC236}">
                    <a16:creationId xmlns:a16="http://schemas.microsoft.com/office/drawing/2014/main" id="{9E9CF082-FBBD-8246-A66A-A3ED236404F6}"/>
                  </a:ext>
                </a:extLst>
              </p:cNvPr>
              <p:cNvSpPr/>
              <p:nvPr/>
            </p:nvSpPr>
            <p:spPr>
              <a:xfrm>
                <a:off x="9512915" y="3831668"/>
                <a:ext cx="1000125" cy="1000125"/>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baseline="30000" dirty="0"/>
              </a:p>
            </p:txBody>
          </p:sp>
          <p:cxnSp>
            <p:nvCxnSpPr>
              <p:cNvPr id="35" name="Straight Arrow Connector 34">
                <a:extLst>
                  <a:ext uri="{FF2B5EF4-FFF2-40B4-BE49-F238E27FC236}">
                    <a16:creationId xmlns:a16="http://schemas.microsoft.com/office/drawing/2014/main" id="{9B141E53-7BC1-DA44-9464-2742D6A818DB}"/>
                  </a:ext>
                </a:extLst>
              </p:cNvPr>
              <p:cNvCxnSpPr>
                <a:cxnSpLocks/>
                <a:endCxn id="27" idx="0"/>
              </p:cNvCxnSpPr>
              <p:nvPr/>
            </p:nvCxnSpPr>
            <p:spPr>
              <a:xfrm flipH="1" flipV="1">
                <a:off x="10663044" y="3164716"/>
                <a:ext cx="2" cy="514351"/>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6C23A05B-6A0E-C545-AA3E-D39D5F536B7C}"/>
                  </a:ext>
                </a:extLst>
              </p:cNvPr>
              <p:cNvSpPr txBox="1"/>
              <p:nvPr/>
            </p:nvSpPr>
            <p:spPr>
              <a:xfrm>
                <a:off x="9554078" y="2659048"/>
                <a:ext cx="1320160" cy="802547"/>
              </a:xfrm>
              <a:prstGeom prst="rect">
                <a:avLst/>
              </a:prstGeom>
              <a:noFill/>
            </p:spPr>
            <p:txBody>
              <a:bodyPr wrap="none" rtlCol="0">
                <a:spAutoFit/>
              </a:bodyPr>
              <a:lstStyle/>
              <a:p>
                <a:r>
                  <a:rPr lang="en-US" sz="2000" baseline="30000" dirty="0"/>
                  <a:t>27</a:t>
                </a:r>
                <a:r>
                  <a:rPr lang="en-US" sz="2000" dirty="0"/>
                  <a:t>Al</a:t>
                </a:r>
                <a:r>
                  <a:rPr lang="en-US" sz="2000" baseline="30000" dirty="0"/>
                  <a:t>+</a:t>
                </a:r>
              </a:p>
            </p:txBody>
          </p:sp>
          <p:cxnSp>
            <p:nvCxnSpPr>
              <p:cNvPr id="37" name="Straight Arrow Connector 36">
                <a:extLst>
                  <a:ext uri="{FF2B5EF4-FFF2-40B4-BE49-F238E27FC236}">
                    <a16:creationId xmlns:a16="http://schemas.microsoft.com/office/drawing/2014/main" id="{61134D7A-7C1B-3F43-98C9-D64AB8AF23D9}"/>
                  </a:ext>
                </a:extLst>
              </p:cNvPr>
              <p:cNvCxnSpPr>
                <a:cxnSpLocks/>
              </p:cNvCxnSpPr>
              <p:nvPr/>
            </p:nvCxnSpPr>
            <p:spPr>
              <a:xfrm flipV="1">
                <a:off x="9997342" y="4169219"/>
                <a:ext cx="396636" cy="191088"/>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FCB57EBD-E493-764E-BE2F-323EBE55CFBA}"/>
                  </a:ext>
                </a:extLst>
              </p:cNvPr>
              <p:cNvGrpSpPr/>
              <p:nvPr/>
            </p:nvGrpSpPr>
            <p:grpSpPr>
              <a:xfrm rot="740260">
                <a:off x="9232792" y="3338040"/>
                <a:ext cx="1487289" cy="1820076"/>
                <a:chOff x="2722105" y="609570"/>
                <a:chExt cx="2889352" cy="4317227"/>
              </a:xfrm>
            </p:grpSpPr>
            <p:sp>
              <p:nvSpPr>
                <p:cNvPr id="41" name="Freeform 40">
                  <a:extLst>
                    <a:ext uri="{FF2B5EF4-FFF2-40B4-BE49-F238E27FC236}">
                      <a16:creationId xmlns:a16="http://schemas.microsoft.com/office/drawing/2014/main" id="{8A511799-8DB4-9144-ADC4-833D747378D9}"/>
                    </a:ext>
                  </a:extLst>
                </p:cNvPr>
                <p:cNvSpPr/>
                <p:nvPr/>
              </p:nvSpPr>
              <p:spPr>
                <a:xfrm rot="3909408" flipH="1">
                  <a:off x="2185249" y="1500589"/>
                  <a:ext cx="4317227" cy="2535189"/>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312694"/>
                    <a:gd name="connsiteY0" fmla="*/ 2379696 h 2640030"/>
                    <a:gd name="connsiteX1" fmla="*/ 4309214 w 4312694"/>
                    <a:gd name="connsiteY1" fmla="*/ 2592661 h 2640030"/>
                    <a:gd name="connsiteX2" fmla="*/ 3481279 w 4312694"/>
                    <a:gd name="connsiteY2" fmla="*/ 1694547 h 2640030"/>
                    <a:gd name="connsiteX3" fmla="*/ 2591593 w 4312694"/>
                    <a:gd name="connsiteY3" fmla="*/ 1064351 h 2640030"/>
                    <a:gd name="connsiteX4" fmla="*/ 1061218 w 4312694"/>
                    <a:gd name="connsiteY4" fmla="*/ 258249 h 2640030"/>
                    <a:gd name="connsiteX5" fmla="*/ 1835 w 4312694"/>
                    <a:gd name="connsiteY5" fmla="*/ 78490 h 2640030"/>
                    <a:gd name="connsiteX6" fmla="*/ 416424 w 4312694"/>
                    <a:gd name="connsiteY6" fmla="*/ 653537 h 2640030"/>
                    <a:gd name="connsiteX0" fmla="*/ 3595050 w 4317227"/>
                    <a:gd name="connsiteY0" fmla="*/ 2379696 h 2535188"/>
                    <a:gd name="connsiteX1" fmla="*/ 4313769 w 4317227"/>
                    <a:gd name="connsiteY1" fmla="*/ 2468588 h 2535188"/>
                    <a:gd name="connsiteX2" fmla="*/ 3481279 w 4317227"/>
                    <a:gd name="connsiteY2" fmla="*/ 1694547 h 2535188"/>
                    <a:gd name="connsiteX3" fmla="*/ 2591593 w 4317227"/>
                    <a:gd name="connsiteY3" fmla="*/ 1064351 h 2535188"/>
                    <a:gd name="connsiteX4" fmla="*/ 1061218 w 4317227"/>
                    <a:gd name="connsiteY4" fmla="*/ 258249 h 2535188"/>
                    <a:gd name="connsiteX5" fmla="*/ 1835 w 4317227"/>
                    <a:gd name="connsiteY5" fmla="*/ 78490 h 2535188"/>
                    <a:gd name="connsiteX6" fmla="*/ 416424 w 4317227"/>
                    <a:gd name="connsiteY6" fmla="*/ 653537 h 253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7227" h="2535188">
                      <a:moveTo>
                        <a:pt x="3595050" y="2379696"/>
                      </a:moveTo>
                      <a:cubicBezTo>
                        <a:pt x="3686839" y="2456260"/>
                        <a:pt x="4259427" y="2630331"/>
                        <a:pt x="4313769" y="2468588"/>
                      </a:cubicBezTo>
                      <a:cubicBezTo>
                        <a:pt x="4368111" y="2306845"/>
                        <a:pt x="3768308" y="1928586"/>
                        <a:pt x="3481279" y="1694547"/>
                      </a:cubicBezTo>
                      <a:cubicBezTo>
                        <a:pt x="3194250" y="1460508"/>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2" name="Oval 41">
                  <a:extLst>
                    <a:ext uri="{FF2B5EF4-FFF2-40B4-BE49-F238E27FC236}">
                      <a16:creationId xmlns:a16="http://schemas.microsoft.com/office/drawing/2014/main" id="{904BB44C-E74A-494D-9D96-10EA88D240AC}"/>
                    </a:ext>
                  </a:extLst>
                </p:cNvPr>
                <p:cNvSpPr/>
                <p:nvPr/>
              </p:nvSpPr>
              <p:spPr>
                <a:xfrm>
                  <a:off x="2722105" y="1362833"/>
                  <a:ext cx="222421" cy="209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39" name="Freeform 38">
                <a:extLst>
                  <a:ext uri="{FF2B5EF4-FFF2-40B4-BE49-F238E27FC236}">
                    <a16:creationId xmlns:a16="http://schemas.microsoft.com/office/drawing/2014/main" id="{062C0CA0-41A9-D946-B5E9-FB4683F439F9}"/>
                  </a:ext>
                </a:extLst>
              </p:cNvPr>
              <p:cNvSpPr/>
              <p:nvPr/>
            </p:nvSpPr>
            <p:spPr>
              <a:xfrm rot="16652296">
                <a:off x="9001912" y="3614231"/>
                <a:ext cx="1922871" cy="1336550"/>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265239"/>
                  <a:gd name="connsiteY0" fmla="*/ 2379696 h 2595975"/>
                  <a:gd name="connsiteX1" fmla="*/ 4261531 w 4265239"/>
                  <a:gd name="connsiteY1" fmla="*/ 2542246 h 2595975"/>
                  <a:gd name="connsiteX2" fmla="*/ 3481279 w 4265239"/>
                  <a:gd name="connsiteY2" fmla="*/ 1694547 h 2595975"/>
                  <a:gd name="connsiteX3" fmla="*/ 2591593 w 4265239"/>
                  <a:gd name="connsiteY3" fmla="*/ 1064351 h 2595975"/>
                  <a:gd name="connsiteX4" fmla="*/ 1061218 w 4265239"/>
                  <a:gd name="connsiteY4" fmla="*/ 258249 h 2595975"/>
                  <a:gd name="connsiteX5" fmla="*/ 1835 w 4265239"/>
                  <a:gd name="connsiteY5" fmla="*/ 78490 h 2595975"/>
                  <a:gd name="connsiteX6" fmla="*/ 416424 w 4265239"/>
                  <a:gd name="connsiteY6" fmla="*/ 653537 h 2595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239" h="2595975">
                    <a:moveTo>
                      <a:pt x="3595050" y="2379696"/>
                    </a:moveTo>
                    <a:cubicBezTo>
                      <a:pt x="3686839" y="2456260"/>
                      <a:pt x="4207189" y="2703989"/>
                      <a:pt x="4261531" y="2542246"/>
                    </a:cubicBezTo>
                    <a:cubicBezTo>
                      <a:pt x="4315873" y="2380503"/>
                      <a:pt x="3759602" y="1940863"/>
                      <a:pt x="3481279" y="1694547"/>
                    </a:cubicBezTo>
                    <a:cubicBezTo>
                      <a:pt x="3202956" y="1448231"/>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0" name="Freeform 39">
                <a:extLst>
                  <a:ext uri="{FF2B5EF4-FFF2-40B4-BE49-F238E27FC236}">
                    <a16:creationId xmlns:a16="http://schemas.microsoft.com/office/drawing/2014/main" id="{BC2A26A2-D94A-7740-B4E6-B0A75C4D4B21}"/>
                  </a:ext>
                </a:extLst>
              </p:cNvPr>
              <p:cNvSpPr/>
              <p:nvPr/>
            </p:nvSpPr>
            <p:spPr>
              <a:xfrm rot="19402239">
                <a:off x="9087334" y="3640645"/>
                <a:ext cx="1649794" cy="1383163"/>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90602" h="2453780">
                    <a:moveTo>
                      <a:pt x="3595050" y="2379696"/>
                    </a:moveTo>
                    <a:cubicBezTo>
                      <a:pt x="3686839" y="2456260"/>
                      <a:pt x="3930243" y="2510459"/>
                      <a:pt x="3984585" y="2348716"/>
                    </a:cubicBezTo>
                    <a:cubicBezTo>
                      <a:pt x="4038927" y="2186973"/>
                      <a:pt x="3713444" y="1908608"/>
                      <a:pt x="3481279" y="1694547"/>
                    </a:cubicBezTo>
                    <a:cubicBezTo>
                      <a:pt x="3249114" y="1480486"/>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grpSp>
          <p:nvGrpSpPr>
            <p:cNvPr id="43" name="Group 42">
              <a:extLst>
                <a:ext uri="{FF2B5EF4-FFF2-40B4-BE49-F238E27FC236}">
                  <a16:creationId xmlns:a16="http://schemas.microsoft.com/office/drawing/2014/main" id="{EB1CA404-B5A4-044C-B709-8D1665D6778D}"/>
                </a:ext>
              </a:extLst>
            </p:cNvPr>
            <p:cNvGrpSpPr/>
            <p:nvPr/>
          </p:nvGrpSpPr>
          <p:grpSpPr>
            <a:xfrm rot="740260">
              <a:off x="3926512" y="1282706"/>
              <a:ext cx="733572" cy="907399"/>
              <a:chOff x="2722105" y="609570"/>
              <a:chExt cx="2889352" cy="4317227"/>
            </a:xfrm>
          </p:grpSpPr>
          <p:sp>
            <p:nvSpPr>
              <p:cNvPr id="44" name="Freeform 43">
                <a:extLst>
                  <a:ext uri="{FF2B5EF4-FFF2-40B4-BE49-F238E27FC236}">
                    <a16:creationId xmlns:a16="http://schemas.microsoft.com/office/drawing/2014/main" id="{9E4473B3-D443-AF4A-8742-4C3A9DD4A20E}"/>
                  </a:ext>
                </a:extLst>
              </p:cNvPr>
              <p:cNvSpPr/>
              <p:nvPr/>
            </p:nvSpPr>
            <p:spPr>
              <a:xfrm rot="3909408" flipH="1">
                <a:off x="2185249" y="1500589"/>
                <a:ext cx="4317227" cy="2535189"/>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312694"/>
                  <a:gd name="connsiteY0" fmla="*/ 2379696 h 2640030"/>
                  <a:gd name="connsiteX1" fmla="*/ 4309214 w 4312694"/>
                  <a:gd name="connsiteY1" fmla="*/ 2592661 h 2640030"/>
                  <a:gd name="connsiteX2" fmla="*/ 3481279 w 4312694"/>
                  <a:gd name="connsiteY2" fmla="*/ 1694547 h 2640030"/>
                  <a:gd name="connsiteX3" fmla="*/ 2591593 w 4312694"/>
                  <a:gd name="connsiteY3" fmla="*/ 1064351 h 2640030"/>
                  <a:gd name="connsiteX4" fmla="*/ 1061218 w 4312694"/>
                  <a:gd name="connsiteY4" fmla="*/ 258249 h 2640030"/>
                  <a:gd name="connsiteX5" fmla="*/ 1835 w 4312694"/>
                  <a:gd name="connsiteY5" fmla="*/ 78490 h 2640030"/>
                  <a:gd name="connsiteX6" fmla="*/ 416424 w 4312694"/>
                  <a:gd name="connsiteY6" fmla="*/ 653537 h 2640030"/>
                  <a:gd name="connsiteX0" fmla="*/ 3595050 w 4317227"/>
                  <a:gd name="connsiteY0" fmla="*/ 2379696 h 2535188"/>
                  <a:gd name="connsiteX1" fmla="*/ 4313769 w 4317227"/>
                  <a:gd name="connsiteY1" fmla="*/ 2468588 h 2535188"/>
                  <a:gd name="connsiteX2" fmla="*/ 3481279 w 4317227"/>
                  <a:gd name="connsiteY2" fmla="*/ 1694547 h 2535188"/>
                  <a:gd name="connsiteX3" fmla="*/ 2591593 w 4317227"/>
                  <a:gd name="connsiteY3" fmla="*/ 1064351 h 2535188"/>
                  <a:gd name="connsiteX4" fmla="*/ 1061218 w 4317227"/>
                  <a:gd name="connsiteY4" fmla="*/ 258249 h 2535188"/>
                  <a:gd name="connsiteX5" fmla="*/ 1835 w 4317227"/>
                  <a:gd name="connsiteY5" fmla="*/ 78490 h 2535188"/>
                  <a:gd name="connsiteX6" fmla="*/ 416424 w 4317227"/>
                  <a:gd name="connsiteY6" fmla="*/ 653537 h 253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7227" h="2535188">
                    <a:moveTo>
                      <a:pt x="3595050" y="2379696"/>
                    </a:moveTo>
                    <a:cubicBezTo>
                      <a:pt x="3686839" y="2456260"/>
                      <a:pt x="4259427" y="2630331"/>
                      <a:pt x="4313769" y="2468588"/>
                    </a:cubicBezTo>
                    <a:cubicBezTo>
                      <a:pt x="4368111" y="2306845"/>
                      <a:pt x="3768308" y="1928586"/>
                      <a:pt x="3481279" y="1694547"/>
                    </a:cubicBezTo>
                    <a:cubicBezTo>
                      <a:pt x="3194250" y="1460508"/>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5" name="Oval 44">
                <a:extLst>
                  <a:ext uri="{FF2B5EF4-FFF2-40B4-BE49-F238E27FC236}">
                    <a16:creationId xmlns:a16="http://schemas.microsoft.com/office/drawing/2014/main" id="{20B66DA6-2AC8-664D-ABFA-E41A2738A52F}"/>
                  </a:ext>
                </a:extLst>
              </p:cNvPr>
              <p:cNvSpPr/>
              <p:nvPr/>
            </p:nvSpPr>
            <p:spPr>
              <a:xfrm>
                <a:off x="2722105" y="1362833"/>
                <a:ext cx="222421" cy="209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46" name="Freeform 45">
              <a:extLst>
                <a:ext uri="{FF2B5EF4-FFF2-40B4-BE49-F238E27FC236}">
                  <a16:creationId xmlns:a16="http://schemas.microsoft.com/office/drawing/2014/main" id="{38161D67-1689-4F4D-9239-5BC9C71FFDFD}"/>
                </a:ext>
              </a:extLst>
            </p:cNvPr>
            <p:cNvSpPr/>
            <p:nvPr/>
          </p:nvSpPr>
          <p:spPr>
            <a:xfrm rot="16652296">
              <a:off x="3807519" y="1423958"/>
              <a:ext cx="958647" cy="659224"/>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265239"/>
                <a:gd name="connsiteY0" fmla="*/ 2379696 h 2595975"/>
                <a:gd name="connsiteX1" fmla="*/ 4261531 w 4265239"/>
                <a:gd name="connsiteY1" fmla="*/ 2542246 h 2595975"/>
                <a:gd name="connsiteX2" fmla="*/ 3481279 w 4265239"/>
                <a:gd name="connsiteY2" fmla="*/ 1694547 h 2595975"/>
                <a:gd name="connsiteX3" fmla="*/ 2591593 w 4265239"/>
                <a:gd name="connsiteY3" fmla="*/ 1064351 h 2595975"/>
                <a:gd name="connsiteX4" fmla="*/ 1061218 w 4265239"/>
                <a:gd name="connsiteY4" fmla="*/ 258249 h 2595975"/>
                <a:gd name="connsiteX5" fmla="*/ 1835 w 4265239"/>
                <a:gd name="connsiteY5" fmla="*/ 78490 h 2595975"/>
                <a:gd name="connsiteX6" fmla="*/ 416424 w 4265239"/>
                <a:gd name="connsiteY6" fmla="*/ 653537 h 2595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239" h="2595975">
                  <a:moveTo>
                    <a:pt x="3595050" y="2379696"/>
                  </a:moveTo>
                  <a:cubicBezTo>
                    <a:pt x="3686839" y="2456260"/>
                    <a:pt x="4207189" y="2703989"/>
                    <a:pt x="4261531" y="2542246"/>
                  </a:cubicBezTo>
                  <a:cubicBezTo>
                    <a:pt x="4315873" y="2380503"/>
                    <a:pt x="3759602" y="1940863"/>
                    <a:pt x="3481279" y="1694547"/>
                  </a:cubicBezTo>
                  <a:cubicBezTo>
                    <a:pt x="3202956" y="1448231"/>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7" name="Freeform 46">
              <a:extLst>
                <a:ext uri="{FF2B5EF4-FFF2-40B4-BE49-F238E27FC236}">
                  <a16:creationId xmlns:a16="http://schemas.microsoft.com/office/drawing/2014/main" id="{E4C56D74-2259-7B41-8AD8-EFA633DDF00B}"/>
                </a:ext>
              </a:extLst>
            </p:cNvPr>
            <p:cNvSpPr/>
            <p:nvPr/>
          </p:nvSpPr>
          <p:spPr>
            <a:xfrm rot="19402239">
              <a:off x="3854767" y="1433571"/>
              <a:ext cx="813724" cy="689576"/>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90602" h="2453780">
                  <a:moveTo>
                    <a:pt x="3595050" y="2379696"/>
                  </a:moveTo>
                  <a:cubicBezTo>
                    <a:pt x="3686839" y="2456260"/>
                    <a:pt x="3930243" y="2510459"/>
                    <a:pt x="3984585" y="2348716"/>
                  </a:cubicBezTo>
                  <a:cubicBezTo>
                    <a:pt x="4038927" y="2186973"/>
                    <a:pt x="3713444" y="1908608"/>
                    <a:pt x="3481279" y="1694547"/>
                  </a:cubicBezTo>
                  <a:cubicBezTo>
                    <a:pt x="3249114" y="1480486"/>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48" name="Group 47">
              <a:extLst>
                <a:ext uri="{FF2B5EF4-FFF2-40B4-BE49-F238E27FC236}">
                  <a16:creationId xmlns:a16="http://schemas.microsoft.com/office/drawing/2014/main" id="{0FBFE1C7-AA60-474C-8439-62A5C4FE6E2F}"/>
                </a:ext>
              </a:extLst>
            </p:cNvPr>
            <p:cNvGrpSpPr/>
            <p:nvPr/>
          </p:nvGrpSpPr>
          <p:grpSpPr>
            <a:xfrm rot="740260">
              <a:off x="2406546" y="1520993"/>
              <a:ext cx="733572" cy="907399"/>
              <a:chOff x="2722105" y="609570"/>
              <a:chExt cx="2889352" cy="4317227"/>
            </a:xfrm>
          </p:grpSpPr>
          <p:sp>
            <p:nvSpPr>
              <p:cNvPr id="49" name="Freeform 48">
                <a:extLst>
                  <a:ext uri="{FF2B5EF4-FFF2-40B4-BE49-F238E27FC236}">
                    <a16:creationId xmlns:a16="http://schemas.microsoft.com/office/drawing/2014/main" id="{D69BD4EE-4633-6748-BF0E-178D2C90D73F}"/>
                  </a:ext>
                </a:extLst>
              </p:cNvPr>
              <p:cNvSpPr/>
              <p:nvPr/>
            </p:nvSpPr>
            <p:spPr>
              <a:xfrm rot="3909408" flipH="1">
                <a:off x="2185249" y="1500589"/>
                <a:ext cx="4317227" cy="2535189"/>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312694"/>
                  <a:gd name="connsiteY0" fmla="*/ 2379696 h 2640030"/>
                  <a:gd name="connsiteX1" fmla="*/ 4309214 w 4312694"/>
                  <a:gd name="connsiteY1" fmla="*/ 2592661 h 2640030"/>
                  <a:gd name="connsiteX2" fmla="*/ 3481279 w 4312694"/>
                  <a:gd name="connsiteY2" fmla="*/ 1694547 h 2640030"/>
                  <a:gd name="connsiteX3" fmla="*/ 2591593 w 4312694"/>
                  <a:gd name="connsiteY3" fmla="*/ 1064351 h 2640030"/>
                  <a:gd name="connsiteX4" fmla="*/ 1061218 w 4312694"/>
                  <a:gd name="connsiteY4" fmla="*/ 258249 h 2640030"/>
                  <a:gd name="connsiteX5" fmla="*/ 1835 w 4312694"/>
                  <a:gd name="connsiteY5" fmla="*/ 78490 h 2640030"/>
                  <a:gd name="connsiteX6" fmla="*/ 416424 w 4312694"/>
                  <a:gd name="connsiteY6" fmla="*/ 653537 h 2640030"/>
                  <a:gd name="connsiteX0" fmla="*/ 3595050 w 4317227"/>
                  <a:gd name="connsiteY0" fmla="*/ 2379696 h 2535188"/>
                  <a:gd name="connsiteX1" fmla="*/ 4313769 w 4317227"/>
                  <a:gd name="connsiteY1" fmla="*/ 2468588 h 2535188"/>
                  <a:gd name="connsiteX2" fmla="*/ 3481279 w 4317227"/>
                  <a:gd name="connsiteY2" fmla="*/ 1694547 h 2535188"/>
                  <a:gd name="connsiteX3" fmla="*/ 2591593 w 4317227"/>
                  <a:gd name="connsiteY3" fmla="*/ 1064351 h 2535188"/>
                  <a:gd name="connsiteX4" fmla="*/ 1061218 w 4317227"/>
                  <a:gd name="connsiteY4" fmla="*/ 258249 h 2535188"/>
                  <a:gd name="connsiteX5" fmla="*/ 1835 w 4317227"/>
                  <a:gd name="connsiteY5" fmla="*/ 78490 h 2535188"/>
                  <a:gd name="connsiteX6" fmla="*/ 416424 w 4317227"/>
                  <a:gd name="connsiteY6" fmla="*/ 653537 h 253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17227" h="2535188">
                    <a:moveTo>
                      <a:pt x="3595050" y="2379696"/>
                    </a:moveTo>
                    <a:cubicBezTo>
                      <a:pt x="3686839" y="2456260"/>
                      <a:pt x="4259427" y="2630331"/>
                      <a:pt x="4313769" y="2468588"/>
                    </a:cubicBezTo>
                    <a:cubicBezTo>
                      <a:pt x="4368111" y="2306845"/>
                      <a:pt x="3768308" y="1928586"/>
                      <a:pt x="3481279" y="1694547"/>
                    </a:cubicBezTo>
                    <a:cubicBezTo>
                      <a:pt x="3194250" y="1460508"/>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0" name="Oval 49">
                <a:extLst>
                  <a:ext uri="{FF2B5EF4-FFF2-40B4-BE49-F238E27FC236}">
                    <a16:creationId xmlns:a16="http://schemas.microsoft.com/office/drawing/2014/main" id="{850CFE58-20B7-3D4D-9848-F65DC1AEF74B}"/>
                  </a:ext>
                </a:extLst>
              </p:cNvPr>
              <p:cNvSpPr/>
              <p:nvPr/>
            </p:nvSpPr>
            <p:spPr>
              <a:xfrm>
                <a:off x="2722105" y="1362833"/>
                <a:ext cx="222421" cy="2092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sp>
          <p:nvSpPr>
            <p:cNvPr id="51" name="Freeform 50">
              <a:extLst>
                <a:ext uri="{FF2B5EF4-FFF2-40B4-BE49-F238E27FC236}">
                  <a16:creationId xmlns:a16="http://schemas.microsoft.com/office/drawing/2014/main" id="{42EFDD78-C67B-F745-AB2C-0024E4503BDA}"/>
                </a:ext>
              </a:extLst>
            </p:cNvPr>
            <p:cNvSpPr/>
            <p:nvPr/>
          </p:nvSpPr>
          <p:spPr>
            <a:xfrm rot="16652296">
              <a:off x="2287553" y="1662244"/>
              <a:ext cx="958647" cy="659224"/>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 name="connsiteX0" fmla="*/ 3595050 w 4265239"/>
                <a:gd name="connsiteY0" fmla="*/ 2379696 h 2595975"/>
                <a:gd name="connsiteX1" fmla="*/ 4261531 w 4265239"/>
                <a:gd name="connsiteY1" fmla="*/ 2542246 h 2595975"/>
                <a:gd name="connsiteX2" fmla="*/ 3481279 w 4265239"/>
                <a:gd name="connsiteY2" fmla="*/ 1694547 h 2595975"/>
                <a:gd name="connsiteX3" fmla="*/ 2591593 w 4265239"/>
                <a:gd name="connsiteY3" fmla="*/ 1064351 h 2595975"/>
                <a:gd name="connsiteX4" fmla="*/ 1061218 w 4265239"/>
                <a:gd name="connsiteY4" fmla="*/ 258249 h 2595975"/>
                <a:gd name="connsiteX5" fmla="*/ 1835 w 4265239"/>
                <a:gd name="connsiteY5" fmla="*/ 78490 h 2595975"/>
                <a:gd name="connsiteX6" fmla="*/ 416424 w 4265239"/>
                <a:gd name="connsiteY6" fmla="*/ 653537 h 2595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65239" h="2595975">
                  <a:moveTo>
                    <a:pt x="3595050" y="2379696"/>
                  </a:moveTo>
                  <a:cubicBezTo>
                    <a:pt x="3686839" y="2456260"/>
                    <a:pt x="4207189" y="2703989"/>
                    <a:pt x="4261531" y="2542246"/>
                  </a:cubicBezTo>
                  <a:cubicBezTo>
                    <a:pt x="4315873" y="2380503"/>
                    <a:pt x="3759602" y="1940863"/>
                    <a:pt x="3481279" y="1694547"/>
                  </a:cubicBezTo>
                  <a:cubicBezTo>
                    <a:pt x="3202956" y="1448231"/>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2" name="Freeform 51">
              <a:extLst>
                <a:ext uri="{FF2B5EF4-FFF2-40B4-BE49-F238E27FC236}">
                  <a16:creationId xmlns:a16="http://schemas.microsoft.com/office/drawing/2014/main" id="{779CB357-1828-0F4C-968B-9AE85B8AEAFD}"/>
                </a:ext>
              </a:extLst>
            </p:cNvPr>
            <p:cNvSpPr/>
            <p:nvPr/>
          </p:nvSpPr>
          <p:spPr>
            <a:xfrm rot="19402239">
              <a:off x="2334801" y="1671858"/>
              <a:ext cx="813724" cy="689576"/>
            </a:xfrm>
            <a:custGeom>
              <a:avLst/>
              <a:gdLst>
                <a:gd name="connsiteX0" fmla="*/ 2063679 w 3301187"/>
                <a:gd name="connsiteY0" fmla="*/ 1809840 h 1987833"/>
                <a:gd name="connsiteX1" fmla="*/ 3114003 w 3301187"/>
                <a:gd name="connsiteY1" fmla="*/ 1982834 h 1987833"/>
                <a:gd name="connsiteX2" fmla="*/ 3262284 w 3301187"/>
                <a:gd name="connsiteY2" fmla="*/ 1636845 h 1987833"/>
                <a:gd name="connsiteX3" fmla="*/ 2669160 w 3301187"/>
                <a:gd name="connsiteY3" fmla="*/ 1043721 h 1987833"/>
                <a:gd name="connsiteX4" fmla="*/ 1853614 w 3301187"/>
                <a:gd name="connsiteY4" fmla="*/ 524737 h 1987833"/>
                <a:gd name="connsiteX5" fmla="*/ 790933 w 3301187"/>
                <a:gd name="connsiteY5" fmla="*/ 92251 h 1987833"/>
                <a:gd name="connsiteX6" fmla="*/ 123668 w 3301187"/>
                <a:gd name="connsiteY6" fmla="*/ 18110 h 1987833"/>
                <a:gd name="connsiteX7" fmla="*/ 101 w 3301187"/>
                <a:gd name="connsiteY7" fmla="*/ 339386 h 1987833"/>
                <a:gd name="connsiteX0" fmla="*/ 3087396 w 4324904"/>
                <a:gd name="connsiteY0" fmla="*/ 2535010 h 2713003"/>
                <a:gd name="connsiteX1" fmla="*/ 4137720 w 4324904"/>
                <a:gd name="connsiteY1" fmla="*/ 2708004 h 2713003"/>
                <a:gd name="connsiteX2" fmla="*/ 4286001 w 4324904"/>
                <a:gd name="connsiteY2" fmla="*/ 2362015 h 2713003"/>
                <a:gd name="connsiteX3" fmla="*/ 3692877 w 4324904"/>
                <a:gd name="connsiteY3" fmla="*/ 1768891 h 2713003"/>
                <a:gd name="connsiteX4" fmla="*/ 2877331 w 4324904"/>
                <a:gd name="connsiteY4" fmla="*/ 1249907 h 2713003"/>
                <a:gd name="connsiteX5" fmla="*/ 1814650 w 4324904"/>
                <a:gd name="connsiteY5" fmla="*/ 817421 h 2713003"/>
                <a:gd name="connsiteX6" fmla="*/ 10564 w 4324904"/>
                <a:gd name="connsiteY6" fmla="*/ 1875 h 2713003"/>
                <a:gd name="connsiteX7" fmla="*/ 1023818 w 4324904"/>
                <a:gd name="connsiteY7" fmla="*/ 1064556 h 2713003"/>
                <a:gd name="connsiteX0" fmla="*/ 3202521 w 4440029"/>
                <a:gd name="connsiteY0" fmla="*/ 2538805 h 2716798"/>
                <a:gd name="connsiteX1" fmla="*/ 4252845 w 4440029"/>
                <a:gd name="connsiteY1" fmla="*/ 2711799 h 2716798"/>
                <a:gd name="connsiteX2" fmla="*/ 4401126 w 4440029"/>
                <a:gd name="connsiteY2" fmla="*/ 2365810 h 2716798"/>
                <a:gd name="connsiteX3" fmla="*/ 3808002 w 4440029"/>
                <a:gd name="connsiteY3" fmla="*/ 1772686 h 2716798"/>
                <a:gd name="connsiteX4" fmla="*/ 2992456 w 4440029"/>
                <a:gd name="connsiteY4" fmla="*/ 1253702 h 2716798"/>
                <a:gd name="connsiteX5" fmla="*/ 1929775 w 4440029"/>
                <a:gd name="connsiteY5" fmla="*/ 821216 h 2716798"/>
                <a:gd name="connsiteX6" fmla="*/ 125689 w 4440029"/>
                <a:gd name="connsiteY6" fmla="*/ 5670 h 2716798"/>
                <a:gd name="connsiteX7" fmla="*/ 150402 w 4440029"/>
                <a:gd name="connsiteY7" fmla="*/ 438156 h 2716798"/>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66927 w 4404435"/>
                <a:gd name="connsiteY0" fmla="*/ 2533250 h 2711243"/>
                <a:gd name="connsiteX1" fmla="*/ 4217251 w 4404435"/>
                <a:gd name="connsiteY1" fmla="*/ 2706244 h 2711243"/>
                <a:gd name="connsiteX2" fmla="*/ 4365532 w 4404435"/>
                <a:gd name="connsiteY2" fmla="*/ 2360255 h 2711243"/>
                <a:gd name="connsiteX3" fmla="*/ 3772408 w 4404435"/>
                <a:gd name="connsiteY3" fmla="*/ 1767131 h 2711243"/>
                <a:gd name="connsiteX4" fmla="*/ 2956862 w 4404435"/>
                <a:gd name="connsiteY4" fmla="*/ 1248147 h 2711243"/>
                <a:gd name="connsiteX5" fmla="*/ 1412268 w 4404435"/>
                <a:gd name="connsiteY5" fmla="*/ 482029 h 2711243"/>
                <a:gd name="connsiteX6" fmla="*/ 90095 w 4404435"/>
                <a:gd name="connsiteY6" fmla="*/ 115 h 2711243"/>
                <a:gd name="connsiteX7" fmla="*/ 114808 w 4404435"/>
                <a:gd name="connsiteY7" fmla="*/ 432601 h 2711243"/>
                <a:gd name="connsiteX0" fmla="*/ 3172398 w 4409906"/>
                <a:gd name="connsiteY0" fmla="*/ 2533143 h 2711136"/>
                <a:gd name="connsiteX1" fmla="*/ 4222722 w 4409906"/>
                <a:gd name="connsiteY1" fmla="*/ 2706137 h 2711136"/>
                <a:gd name="connsiteX2" fmla="*/ 4371003 w 4409906"/>
                <a:gd name="connsiteY2" fmla="*/ 2360148 h 2711136"/>
                <a:gd name="connsiteX3" fmla="*/ 3777879 w 4409906"/>
                <a:gd name="connsiteY3" fmla="*/ 1767024 h 2711136"/>
                <a:gd name="connsiteX4" fmla="*/ 2962333 w 4409906"/>
                <a:gd name="connsiteY4" fmla="*/ 1248040 h 2711136"/>
                <a:gd name="connsiteX5" fmla="*/ 1491879 w 4409906"/>
                <a:gd name="connsiteY5" fmla="*/ 444851 h 2711136"/>
                <a:gd name="connsiteX6" fmla="*/ 95566 w 4409906"/>
                <a:gd name="connsiteY6" fmla="*/ 8 h 2711136"/>
                <a:gd name="connsiteX7" fmla="*/ 120279 w 4409906"/>
                <a:gd name="connsiteY7" fmla="*/ 432494 h 2711136"/>
                <a:gd name="connsiteX0" fmla="*/ 3163281 w 4400789"/>
                <a:gd name="connsiteY0" fmla="*/ 2533714 h 2711707"/>
                <a:gd name="connsiteX1" fmla="*/ 4213605 w 4400789"/>
                <a:gd name="connsiteY1" fmla="*/ 2706708 h 2711707"/>
                <a:gd name="connsiteX2" fmla="*/ 4361886 w 4400789"/>
                <a:gd name="connsiteY2" fmla="*/ 2360719 h 2711707"/>
                <a:gd name="connsiteX3" fmla="*/ 3768762 w 4400789"/>
                <a:gd name="connsiteY3" fmla="*/ 1767595 h 2711707"/>
                <a:gd name="connsiteX4" fmla="*/ 2953216 w 4400789"/>
                <a:gd name="connsiteY4" fmla="*/ 1248611 h 2711707"/>
                <a:gd name="connsiteX5" fmla="*/ 1359195 w 4400789"/>
                <a:gd name="connsiteY5" fmla="*/ 358924 h 2711707"/>
                <a:gd name="connsiteX6" fmla="*/ 86449 w 4400789"/>
                <a:gd name="connsiteY6" fmla="*/ 579 h 2711707"/>
                <a:gd name="connsiteX7" fmla="*/ 111162 w 4400789"/>
                <a:gd name="connsiteY7" fmla="*/ 433065 h 2711707"/>
                <a:gd name="connsiteX0" fmla="*/ 3163281 w 4400789"/>
                <a:gd name="connsiteY0" fmla="*/ 2533758 h 2711751"/>
                <a:gd name="connsiteX1" fmla="*/ 4213605 w 4400789"/>
                <a:gd name="connsiteY1" fmla="*/ 2706752 h 2711751"/>
                <a:gd name="connsiteX2" fmla="*/ 4361886 w 4400789"/>
                <a:gd name="connsiteY2" fmla="*/ 2360763 h 2711751"/>
                <a:gd name="connsiteX3" fmla="*/ 3768762 w 4400789"/>
                <a:gd name="connsiteY3" fmla="*/ 1767639 h 2711751"/>
                <a:gd name="connsiteX4" fmla="*/ 2965573 w 4400789"/>
                <a:gd name="connsiteY4" fmla="*/ 1186871 h 2711751"/>
                <a:gd name="connsiteX5" fmla="*/ 1359195 w 4400789"/>
                <a:gd name="connsiteY5" fmla="*/ 358968 h 2711751"/>
                <a:gd name="connsiteX6" fmla="*/ 86449 w 4400789"/>
                <a:gd name="connsiteY6" fmla="*/ 623 h 2711751"/>
                <a:gd name="connsiteX7" fmla="*/ 111162 w 4400789"/>
                <a:gd name="connsiteY7" fmla="*/ 433109 h 2711751"/>
                <a:gd name="connsiteX0" fmla="*/ 3163281 w 4394382"/>
                <a:gd name="connsiteY0" fmla="*/ 2533758 h 2711751"/>
                <a:gd name="connsiteX1" fmla="*/ 4213605 w 4394382"/>
                <a:gd name="connsiteY1" fmla="*/ 2706752 h 2711751"/>
                <a:gd name="connsiteX2" fmla="*/ 4361886 w 4394382"/>
                <a:gd name="connsiteY2" fmla="*/ 2360763 h 2711751"/>
                <a:gd name="connsiteX3" fmla="*/ 3855259 w 4394382"/>
                <a:gd name="connsiteY3" fmla="*/ 1817067 h 2711751"/>
                <a:gd name="connsiteX4" fmla="*/ 2965573 w 4394382"/>
                <a:gd name="connsiteY4" fmla="*/ 1186871 h 2711751"/>
                <a:gd name="connsiteX5" fmla="*/ 1359195 w 4394382"/>
                <a:gd name="connsiteY5" fmla="*/ 358968 h 2711751"/>
                <a:gd name="connsiteX6" fmla="*/ 86449 w 4394382"/>
                <a:gd name="connsiteY6" fmla="*/ 623 h 2711751"/>
                <a:gd name="connsiteX7" fmla="*/ 111162 w 4394382"/>
                <a:gd name="connsiteY7" fmla="*/ 433109 h 2711751"/>
                <a:gd name="connsiteX0" fmla="*/ 3163280 w 4394381"/>
                <a:gd name="connsiteY0" fmla="*/ 2534355 h 2712348"/>
                <a:gd name="connsiteX1" fmla="*/ 4213604 w 4394381"/>
                <a:gd name="connsiteY1" fmla="*/ 2707349 h 2712348"/>
                <a:gd name="connsiteX2" fmla="*/ 4361885 w 4394381"/>
                <a:gd name="connsiteY2" fmla="*/ 2361360 h 2712348"/>
                <a:gd name="connsiteX3" fmla="*/ 3855258 w 4394381"/>
                <a:gd name="connsiteY3" fmla="*/ 1817664 h 2712348"/>
                <a:gd name="connsiteX4" fmla="*/ 2965572 w 4394381"/>
                <a:gd name="connsiteY4" fmla="*/ 1187468 h 2712348"/>
                <a:gd name="connsiteX5" fmla="*/ 1359194 w 4394381"/>
                <a:gd name="connsiteY5" fmla="*/ 334852 h 2712348"/>
                <a:gd name="connsiteX6" fmla="*/ 86448 w 4394381"/>
                <a:gd name="connsiteY6" fmla="*/ 1220 h 2712348"/>
                <a:gd name="connsiteX7" fmla="*/ 111161 w 4394381"/>
                <a:gd name="connsiteY7" fmla="*/ 433706 h 2712348"/>
                <a:gd name="connsiteX0" fmla="*/ 3163280 w 4394381"/>
                <a:gd name="connsiteY0" fmla="*/ 2473097 h 2651090"/>
                <a:gd name="connsiteX1" fmla="*/ 4213604 w 4394381"/>
                <a:gd name="connsiteY1" fmla="*/ 2646091 h 2651090"/>
                <a:gd name="connsiteX2" fmla="*/ 4361885 w 4394381"/>
                <a:gd name="connsiteY2" fmla="*/ 2300102 h 2651090"/>
                <a:gd name="connsiteX3" fmla="*/ 3855258 w 4394381"/>
                <a:gd name="connsiteY3" fmla="*/ 1756406 h 2651090"/>
                <a:gd name="connsiteX4" fmla="*/ 2965572 w 4394381"/>
                <a:gd name="connsiteY4" fmla="*/ 1126210 h 2651090"/>
                <a:gd name="connsiteX5" fmla="*/ 1359194 w 4394381"/>
                <a:gd name="connsiteY5" fmla="*/ 273594 h 2651090"/>
                <a:gd name="connsiteX6" fmla="*/ 86448 w 4394381"/>
                <a:gd name="connsiteY6" fmla="*/ 1746 h 2651090"/>
                <a:gd name="connsiteX7" fmla="*/ 111161 w 4394381"/>
                <a:gd name="connsiteY7" fmla="*/ 372448 h 2651090"/>
                <a:gd name="connsiteX0" fmla="*/ 3168750 w 4399851"/>
                <a:gd name="connsiteY0" fmla="*/ 2515129 h 2693122"/>
                <a:gd name="connsiteX1" fmla="*/ 4219074 w 4399851"/>
                <a:gd name="connsiteY1" fmla="*/ 2688123 h 2693122"/>
                <a:gd name="connsiteX2" fmla="*/ 4367355 w 4399851"/>
                <a:gd name="connsiteY2" fmla="*/ 2342134 h 2693122"/>
                <a:gd name="connsiteX3" fmla="*/ 3860728 w 4399851"/>
                <a:gd name="connsiteY3" fmla="*/ 1798438 h 2693122"/>
                <a:gd name="connsiteX4" fmla="*/ 2971042 w 4399851"/>
                <a:gd name="connsiteY4" fmla="*/ 1168242 h 2693122"/>
                <a:gd name="connsiteX5" fmla="*/ 1364664 w 4399851"/>
                <a:gd name="connsiteY5" fmla="*/ 315626 h 2693122"/>
                <a:gd name="connsiteX6" fmla="*/ 91918 w 4399851"/>
                <a:gd name="connsiteY6" fmla="*/ 43778 h 2693122"/>
                <a:gd name="connsiteX7" fmla="*/ 116631 w 4399851"/>
                <a:gd name="connsiteY7" fmla="*/ 414480 h 2693122"/>
                <a:gd name="connsiteX0" fmla="*/ 3198041 w 4429142"/>
                <a:gd name="connsiteY0" fmla="*/ 2548655 h 2726648"/>
                <a:gd name="connsiteX1" fmla="*/ 4248365 w 4429142"/>
                <a:gd name="connsiteY1" fmla="*/ 2721649 h 2726648"/>
                <a:gd name="connsiteX2" fmla="*/ 4396646 w 4429142"/>
                <a:gd name="connsiteY2" fmla="*/ 2375660 h 2726648"/>
                <a:gd name="connsiteX3" fmla="*/ 3890019 w 4429142"/>
                <a:gd name="connsiteY3" fmla="*/ 1831964 h 2726648"/>
                <a:gd name="connsiteX4" fmla="*/ 3000333 w 4429142"/>
                <a:gd name="connsiteY4" fmla="*/ 1201768 h 2726648"/>
                <a:gd name="connsiteX5" fmla="*/ 1393955 w 4429142"/>
                <a:gd name="connsiteY5" fmla="*/ 349152 h 2726648"/>
                <a:gd name="connsiteX6" fmla="*/ 84139 w 4429142"/>
                <a:gd name="connsiteY6" fmla="*/ 40234 h 2726648"/>
                <a:gd name="connsiteX7" fmla="*/ 145922 w 4429142"/>
                <a:gd name="connsiteY7" fmla="*/ 448006 h 2726648"/>
                <a:gd name="connsiteX0" fmla="*/ 3166000 w 4397101"/>
                <a:gd name="connsiteY0" fmla="*/ 2530447 h 2708440"/>
                <a:gd name="connsiteX1" fmla="*/ 4216324 w 4397101"/>
                <a:gd name="connsiteY1" fmla="*/ 2703441 h 2708440"/>
                <a:gd name="connsiteX2" fmla="*/ 4364605 w 4397101"/>
                <a:gd name="connsiteY2" fmla="*/ 2357452 h 2708440"/>
                <a:gd name="connsiteX3" fmla="*/ 3857978 w 4397101"/>
                <a:gd name="connsiteY3" fmla="*/ 1813756 h 2708440"/>
                <a:gd name="connsiteX4" fmla="*/ 2968292 w 4397101"/>
                <a:gd name="connsiteY4" fmla="*/ 1183560 h 2708440"/>
                <a:gd name="connsiteX5" fmla="*/ 1361914 w 4397101"/>
                <a:gd name="connsiteY5" fmla="*/ 330944 h 2708440"/>
                <a:gd name="connsiteX6" fmla="*/ 52098 w 4397101"/>
                <a:gd name="connsiteY6" fmla="*/ 22026 h 2708440"/>
                <a:gd name="connsiteX7" fmla="*/ 113881 w 4397101"/>
                <a:gd name="connsiteY7" fmla="*/ 429798 h 2708440"/>
                <a:gd name="connsiteX0" fmla="*/ 3160737 w 4391838"/>
                <a:gd name="connsiteY0" fmla="*/ 2593494 h 2771487"/>
                <a:gd name="connsiteX1" fmla="*/ 4211061 w 4391838"/>
                <a:gd name="connsiteY1" fmla="*/ 2766488 h 2771487"/>
                <a:gd name="connsiteX2" fmla="*/ 4359342 w 4391838"/>
                <a:gd name="connsiteY2" fmla="*/ 2420499 h 2771487"/>
                <a:gd name="connsiteX3" fmla="*/ 3852715 w 4391838"/>
                <a:gd name="connsiteY3" fmla="*/ 1876803 h 2771487"/>
                <a:gd name="connsiteX4" fmla="*/ 2963029 w 4391838"/>
                <a:gd name="connsiteY4" fmla="*/ 1246607 h 2771487"/>
                <a:gd name="connsiteX5" fmla="*/ 1356651 w 4391838"/>
                <a:gd name="connsiteY5" fmla="*/ 393991 h 2771487"/>
                <a:gd name="connsiteX6" fmla="*/ 46835 w 4391838"/>
                <a:gd name="connsiteY6" fmla="*/ 85073 h 2771487"/>
                <a:gd name="connsiteX7" fmla="*/ 108618 w 4391838"/>
                <a:gd name="connsiteY7" fmla="*/ 492845 h 2771487"/>
                <a:gd name="connsiteX0" fmla="*/ 3170946 w 4402047"/>
                <a:gd name="connsiteY0" fmla="*/ 2514523 h 2692516"/>
                <a:gd name="connsiteX1" fmla="*/ 4221270 w 4402047"/>
                <a:gd name="connsiteY1" fmla="*/ 2687517 h 2692516"/>
                <a:gd name="connsiteX2" fmla="*/ 4369551 w 4402047"/>
                <a:gd name="connsiteY2" fmla="*/ 2341528 h 2692516"/>
                <a:gd name="connsiteX3" fmla="*/ 3862924 w 4402047"/>
                <a:gd name="connsiteY3" fmla="*/ 1797832 h 2692516"/>
                <a:gd name="connsiteX4" fmla="*/ 2973238 w 4402047"/>
                <a:gd name="connsiteY4" fmla="*/ 1167636 h 2692516"/>
                <a:gd name="connsiteX5" fmla="*/ 1366860 w 4402047"/>
                <a:gd name="connsiteY5" fmla="*/ 315020 h 2692516"/>
                <a:gd name="connsiteX6" fmla="*/ 57044 w 4402047"/>
                <a:gd name="connsiteY6" fmla="*/ 6102 h 2692516"/>
                <a:gd name="connsiteX7" fmla="*/ 217681 w 4402047"/>
                <a:gd name="connsiteY7" fmla="*/ 549798 h 2692516"/>
                <a:gd name="connsiteX0" fmla="*/ 3175870 w 4406971"/>
                <a:gd name="connsiteY0" fmla="*/ 2547864 h 2725857"/>
                <a:gd name="connsiteX1" fmla="*/ 4226194 w 4406971"/>
                <a:gd name="connsiteY1" fmla="*/ 2720858 h 2725857"/>
                <a:gd name="connsiteX2" fmla="*/ 4374475 w 4406971"/>
                <a:gd name="connsiteY2" fmla="*/ 2374869 h 2725857"/>
                <a:gd name="connsiteX3" fmla="*/ 3867848 w 4406971"/>
                <a:gd name="connsiteY3" fmla="*/ 1831173 h 2725857"/>
                <a:gd name="connsiteX4" fmla="*/ 2978162 w 4406971"/>
                <a:gd name="connsiteY4" fmla="*/ 1200977 h 2725857"/>
                <a:gd name="connsiteX5" fmla="*/ 1371784 w 4406971"/>
                <a:gd name="connsiteY5" fmla="*/ 348361 h 2725857"/>
                <a:gd name="connsiteX6" fmla="*/ 61968 w 4406971"/>
                <a:gd name="connsiteY6" fmla="*/ 39443 h 2725857"/>
                <a:gd name="connsiteX7" fmla="*/ 222605 w 4406971"/>
                <a:gd name="connsiteY7" fmla="*/ 583139 h 2725857"/>
                <a:gd name="connsiteX0" fmla="*/ 3170947 w 4402048"/>
                <a:gd name="connsiteY0" fmla="*/ 2582416 h 2760409"/>
                <a:gd name="connsiteX1" fmla="*/ 4221271 w 4402048"/>
                <a:gd name="connsiteY1" fmla="*/ 2755410 h 2760409"/>
                <a:gd name="connsiteX2" fmla="*/ 4369552 w 4402048"/>
                <a:gd name="connsiteY2" fmla="*/ 2409421 h 2760409"/>
                <a:gd name="connsiteX3" fmla="*/ 3862925 w 4402048"/>
                <a:gd name="connsiteY3" fmla="*/ 1865725 h 2760409"/>
                <a:gd name="connsiteX4" fmla="*/ 2973239 w 4402048"/>
                <a:gd name="connsiteY4" fmla="*/ 1235529 h 2760409"/>
                <a:gd name="connsiteX5" fmla="*/ 1366861 w 4402048"/>
                <a:gd name="connsiteY5" fmla="*/ 382913 h 2760409"/>
                <a:gd name="connsiteX6" fmla="*/ 57045 w 4402048"/>
                <a:gd name="connsiteY6" fmla="*/ 73995 h 2760409"/>
                <a:gd name="connsiteX7" fmla="*/ 217682 w 4402048"/>
                <a:gd name="connsiteY7" fmla="*/ 617691 h 2760409"/>
                <a:gd name="connsiteX0" fmla="*/ 3294514 w 4397732"/>
                <a:gd name="connsiteY0" fmla="*/ 2619486 h 2764540"/>
                <a:gd name="connsiteX1" fmla="*/ 4221271 w 4397732"/>
                <a:gd name="connsiteY1" fmla="*/ 2755410 h 2764540"/>
                <a:gd name="connsiteX2" fmla="*/ 4369552 w 4397732"/>
                <a:gd name="connsiteY2" fmla="*/ 2409421 h 2764540"/>
                <a:gd name="connsiteX3" fmla="*/ 3862925 w 4397732"/>
                <a:gd name="connsiteY3" fmla="*/ 1865725 h 2764540"/>
                <a:gd name="connsiteX4" fmla="*/ 2973239 w 4397732"/>
                <a:gd name="connsiteY4" fmla="*/ 1235529 h 2764540"/>
                <a:gd name="connsiteX5" fmla="*/ 1366861 w 4397732"/>
                <a:gd name="connsiteY5" fmla="*/ 382913 h 2764540"/>
                <a:gd name="connsiteX6" fmla="*/ 57045 w 4397732"/>
                <a:gd name="connsiteY6" fmla="*/ 73995 h 2764540"/>
                <a:gd name="connsiteX7" fmla="*/ 217682 w 4397732"/>
                <a:gd name="connsiteY7" fmla="*/ 617691 h 2764540"/>
                <a:gd name="connsiteX0" fmla="*/ 3256135 w 4399003"/>
                <a:gd name="connsiteY0" fmla="*/ 2612143 h 2763538"/>
                <a:gd name="connsiteX1" fmla="*/ 4221271 w 4399003"/>
                <a:gd name="connsiteY1" fmla="*/ 2755410 h 2763538"/>
                <a:gd name="connsiteX2" fmla="*/ 4369552 w 4399003"/>
                <a:gd name="connsiteY2" fmla="*/ 2409421 h 2763538"/>
                <a:gd name="connsiteX3" fmla="*/ 3862925 w 4399003"/>
                <a:gd name="connsiteY3" fmla="*/ 1865725 h 2763538"/>
                <a:gd name="connsiteX4" fmla="*/ 2973239 w 4399003"/>
                <a:gd name="connsiteY4" fmla="*/ 1235529 h 2763538"/>
                <a:gd name="connsiteX5" fmla="*/ 1366861 w 4399003"/>
                <a:gd name="connsiteY5" fmla="*/ 382913 h 2763538"/>
                <a:gd name="connsiteX6" fmla="*/ 57045 w 4399003"/>
                <a:gd name="connsiteY6" fmla="*/ 73995 h 2763538"/>
                <a:gd name="connsiteX7" fmla="*/ 217682 w 4399003"/>
                <a:gd name="connsiteY7" fmla="*/ 617691 h 2763538"/>
                <a:gd name="connsiteX0" fmla="*/ 3251677 w 4394545"/>
                <a:gd name="connsiteY0" fmla="*/ 2548674 h 2700069"/>
                <a:gd name="connsiteX1" fmla="*/ 4216813 w 4394545"/>
                <a:gd name="connsiteY1" fmla="*/ 2691941 h 2700069"/>
                <a:gd name="connsiteX2" fmla="*/ 4365094 w 4394545"/>
                <a:gd name="connsiteY2" fmla="*/ 2345952 h 2700069"/>
                <a:gd name="connsiteX3" fmla="*/ 3858467 w 4394545"/>
                <a:gd name="connsiteY3" fmla="*/ 1802256 h 2700069"/>
                <a:gd name="connsiteX4" fmla="*/ 2968781 w 4394545"/>
                <a:gd name="connsiteY4" fmla="*/ 1172060 h 2700069"/>
                <a:gd name="connsiteX5" fmla="*/ 1362403 w 4394545"/>
                <a:gd name="connsiteY5" fmla="*/ 319444 h 2700069"/>
                <a:gd name="connsiteX6" fmla="*/ 52587 w 4394545"/>
                <a:gd name="connsiteY6" fmla="*/ 10526 h 2700069"/>
                <a:gd name="connsiteX7" fmla="*/ 238550 w 4394545"/>
                <a:gd name="connsiteY7" fmla="*/ 650574 h 2700069"/>
                <a:gd name="connsiteX0" fmla="*/ 3249480 w 4392348"/>
                <a:gd name="connsiteY0" fmla="*/ 2598720 h 2750115"/>
                <a:gd name="connsiteX1" fmla="*/ 4214616 w 4392348"/>
                <a:gd name="connsiteY1" fmla="*/ 2741987 h 2750115"/>
                <a:gd name="connsiteX2" fmla="*/ 4362897 w 4392348"/>
                <a:gd name="connsiteY2" fmla="*/ 2395998 h 2750115"/>
                <a:gd name="connsiteX3" fmla="*/ 3856270 w 4392348"/>
                <a:gd name="connsiteY3" fmla="*/ 1852302 h 2750115"/>
                <a:gd name="connsiteX4" fmla="*/ 2966584 w 4392348"/>
                <a:gd name="connsiteY4" fmla="*/ 1222106 h 2750115"/>
                <a:gd name="connsiteX5" fmla="*/ 1360206 w 4392348"/>
                <a:gd name="connsiteY5" fmla="*/ 369490 h 2750115"/>
                <a:gd name="connsiteX6" fmla="*/ 50390 w 4392348"/>
                <a:gd name="connsiteY6" fmla="*/ 60572 h 2750115"/>
                <a:gd name="connsiteX7" fmla="*/ 236353 w 4392348"/>
                <a:gd name="connsiteY7" fmla="*/ 700620 h 2750115"/>
                <a:gd name="connsiteX0" fmla="*/ 3848565 w 4378740"/>
                <a:gd name="connsiteY0" fmla="*/ 2716244 h 2786982"/>
                <a:gd name="connsiteX1" fmla="*/ 4214616 w 4378740"/>
                <a:gd name="connsiteY1" fmla="*/ 2741987 h 2786982"/>
                <a:gd name="connsiteX2" fmla="*/ 4362897 w 4378740"/>
                <a:gd name="connsiteY2" fmla="*/ 2395998 h 2786982"/>
                <a:gd name="connsiteX3" fmla="*/ 3856270 w 4378740"/>
                <a:gd name="connsiteY3" fmla="*/ 1852302 h 2786982"/>
                <a:gd name="connsiteX4" fmla="*/ 2966584 w 4378740"/>
                <a:gd name="connsiteY4" fmla="*/ 1222106 h 2786982"/>
                <a:gd name="connsiteX5" fmla="*/ 1360206 w 4378740"/>
                <a:gd name="connsiteY5" fmla="*/ 369490 h 2786982"/>
                <a:gd name="connsiteX6" fmla="*/ 50390 w 4378740"/>
                <a:gd name="connsiteY6" fmla="*/ 60572 h 2786982"/>
                <a:gd name="connsiteX7" fmla="*/ 236353 w 4378740"/>
                <a:gd name="connsiteY7" fmla="*/ 700620 h 2786982"/>
                <a:gd name="connsiteX0" fmla="*/ 3848565 w 4362901"/>
                <a:gd name="connsiteY0" fmla="*/ 2716244 h 2716244"/>
                <a:gd name="connsiteX1" fmla="*/ 4362897 w 4362901"/>
                <a:gd name="connsiteY1" fmla="*/ 2395998 h 2716244"/>
                <a:gd name="connsiteX2" fmla="*/ 3856270 w 4362901"/>
                <a:gd name="connsiteY2" fmla="*/ 1852302 h 2716244"/>
                <a:gd name="connsiteX3" fmla="*/ 2966584 w 4362901"/>
                <a:gd name="connsiteY3" fmla="*/ 1222106 h 2716244"/>
                <a:gd name="connsiteX4" fmla="*/ 1360206 w 4362901"/>
                <a:gd name="connsiteY4" fmla="*/ 369490 h 2716244"/>
                <a:gd name="connsiteX5" fmla="*/ 50390 w 4362901"/>
                <a:gd name="connsiteY5" fmla="*/ 60572 h 2716244"/>
                <a:gd name="connsiteX6" fmla="*/ 236353 w 4362901"/>
                <a:gd name="connsiteY6" fmla="*/ 700620 h 2716244"/>
                <a:gd name="connsiteX0" fmla="*/ 3970041 w 4363743"/>
                <a:gd name="connsiteY0" fmla="*/ 2537451 h 2537451"/>
                <a:gd name="connsiteX1" fmla="*/ 4362897 w 4363743"/>
                <a:gd name="connsiteY1" fmla="*/ 2395998 h 2537451"/>
                <a:gd name="connsiteX2" fmla="*/ 3856270 w 4363743"/>
                <a:gd name="connsiteY2" fmla="*/ 1852302 h 2537451"/>
                <a:gd name="connsiteX3" fmla="*/ 2966584 w 4363743"/>
                <a:gd name="connsiteY3" fmla="*/ 1222106 h 2537451"/>
                <a:gd name="connsiteX4" fmla="*/ 1360206 w 4363743"/>
                <a:gd name="connsiteY4" fmla="*/ 369490 h 2537451"/>
                <a:gd name="connsiteX5" fmla="*/ 50390 w 4363743"/>
                <a:gd name="connsiteY5" fmla="*/ 60572 h 2537451"/>
                <a:gd name="connsiteX6" fmla="*/ 236353 w 4363743"/>
                <a:gd name="connsiteY6" fmla="*/ 700620 h 2537451"/>
                <a:gd name="connsiteX0" fmla="*/ 3970041 w 4362897"/>
                <a:gd name="connsiteY0" fmla="*/ 2537451 h 2537451"/>
                <a:gd name="connsiteX1" fmla="*/ 4362897 w 4362897"/>
                <a:gd name="connsiteY1" fmla="*/ 2395998 h 2537451"/>
                <a:gd name="connsiteX2" fmla="*/ 3856270 w 4362897"/>
                <a:gd name="connsiteY2" fmla="*/ 1852302 h 2537451"/>
                <a:gd name="connsiteX3" fmla="*/ 2966584 w 4362897"/>
                <a:gd name="connsiteY3" fmla="*/ 1222106 h 2537451"/>
                <a:gd name="connsiteX4" fmla="*/ 1360206 w 4362897"/>
                <a:gd name="connsiteY4" fmla="*/ 369490 h 2537451"/>
                <a:gd name="connsiteX5" fmla="*/ 50390 w 4362897"/>
                <a:gd name="connsiteY5" fmla="*/ 60572 h 2537451"/>
                <a:gd name="connsiteX6" fmla="*/ 236353 w 4362897"/>
                <a:gd name="connsiteY6" fmla="*/ 700620 h 2537451"/>
                <a:gd name="connsiteX0" fmla="*/ 3927146 w 4320002"/>
                <a:gd name="connsiteY0" fmla="*/ 2493162 h 2493162"/>
                <a:gd name="connsiteX1" fmla="*/ 4320002 w 4320002"/>
                <a:gd name="connsiteY1" fmla="*/ 2351709 h 2493162"/>
                <a:gd name="connsiteX2" fmla="*/ 3813375 w 4320002"/>
                <a:gd name="connsiteY2" fmla="*/ 1808013 h 2493162"/>
                <a:gd name="connsiteX3" fmla="*/ 2923689 w 4320002"/>
                <a:gd name="connsiteY3" fmla="*/ 1177817 h 2493162"/>
                <a:gd name="connsiteX4" fmla="*/ 1317311 w 4320002"/>
                <a:gd name="connsiteY4" fmla="*/ 325201 h 2493162"/>
                <a:gd name="connsiteX5" fmla="*/ 7495 w 4320002"/>
                <a:gd name="connsiteY5" fmla="*/ 16283 h 2493162"/>
                <a:gd name="connsiteX6" fmla="*/ 748520 w 4320002"/>
                <a:gd name="connsiteY6" fmla="*/ 767003 h 2493162"/>
                <a:gd name="connsiteX0" fmla="*/ 3688188 w 4081044"/>
                <a:gd name="connsiteY0" fmla="*/ 2444848 h 2444848"/>
                <a:gd name="connsiteX1" fmla="*/ 4081044 w 4081044"/>
                <a:gd name="connsiteY1" fmla="*/ 2303395 h 2444848"/>
                <a:gd name="connsiteX2" fmla="*/ 3574417 w 4081044"/>
                <a:gd name="connsiteY2" fmla="*/ 1759699 h 2444848"/>
                <a:gd name="connsiteX3" fmla="*/ 2684731 w 4081044"/>
                <a:gd name="connsiteY3" fmla="*/ 1129503 h 2444848"/>
                <a:gd name="connsiteX4" fmla="*/ 1078353 w 4081044"/>
                <a:gd name="connsiteY4" fmla="*/ 276887 h 2444848"/>
                <a:gd name="connsiteX5" fmla="*/ 10248 w 4081044"/>
                <a:gd name="connsiteY5" fmla="*/ 19464 h 2444848"/>
                <a:gd name="connsiteX6" fmla="*/ 509562 w 4081044"/>
                <a:gd name="connsiteY6" fmla="*/ 718689 h 2444848"/>
                <a:gd name="connsiteX0" fmla="*/ 3695751 w 4088607"/>
                <a:gd name="connsiteY0" fmla="*/ 2380132 h 2380132"/>
                <a:gd name="connsiteX1" fmla="*/ 4088607 w 4088607"/>
                <a:gd name="connsiteY1" fmla="*/ 2238679 h 2380132"/>
                <a:gd name="connsiteX2" fmla="*/ 3581980 w 4088607"/>
                <a:gd name="connsiteY2" fmla="*/ 1694983 h 2380132"/>
                <a:gd name="connsiteX3" fmla="*/ 2692294 w 4088607"/>
                <a:gd name="connsiteY3" fmla="*/ 1064787 h 2380132"/>
                <a:gd name="connsiteX4" fmla="*/ 1085916 w 4088607"/>
                <a:gd name="connsiteY4" fmla="*/ 212171 h 2380132"/>
                <a:gd name="connsiteX5" fmla="*/ 10129 w 4088607"/>
                <a:gd name="connsiteY5" fmla="*/ 26391 h 2380132"/>
                <a:gd name="connsiteX6" fmla="*/ 517125 w 4088607"/>
                <a:gd name="connsiteY6" fmla="*/ 653973 h 2380132"/>
                <a:gd name="connsiteX0" fmla="*/ 3698237 w 4091093"/>
                <a:gd name="connsiteY0" fmla="*/ 2371601 h 2371601"/>
                <a:gd name="connsiteX1" fmla="*/ 4091093 w 4091093"/>
                <a:gd name="connsiteY1" fmla="*/ 2230148 h 2371601"/>
                <a:gd name="connsiteX2" fmla="*/ 3584466 w 4091093"/>
                <a:gd name="connsiteY2" fmla="*/ 1686452 h 2371601"/>
                <a:gd name="connsiteX3" fmla="*/ 2694780 w 4091093"/>
                <a:gd name="connsiteY3" fmla="*/ 1056256 h 2371601"/>
                <a:gd name="connsiteX4" fmla="*/ 1164405 w 4091093"/>
                <a:gd name="connsiteY4" fmla="*/ 250154 h 2371601"/>
                <a:gd name="connsiteX5" fmla="*/ 12615 w 4091093"/>
                <a:gd name="connsiteY5" fmla="*/ 17860 h 2371601"/>
                <a:gd name="connsiteX6" fmla="*/ 519611 w 4091093"/>
                <a:gd name="connsiteY6" fmla="*/ 645442 h 2371601"/>
                <a:gd name="connsiteX0" fmla="*/ 3607791 w 4000647"/>
                <a:gd name="connsiteY0" fmla="*/ 2324097 h 2324097"/>
                <a:gd name="connsiteX1" fmla="*/ 4000647 w 4000647"/>
                <a:gd name="connsiteY1" fmla="*/ 2182644 h 2324097"/>
                <a:gd name="connsiteX2" fmla="*/ 3494020 w 4000647"/>
                <a:gd name="connsiteY2" fmla="*/ 1638948 h 2324097"/>
                <a:gd name="connsiteX3" fmla="*/ 2604334 w 4000647"/>
                <a:gd name="connsiteY3" fmla="*/ 1008752 h 2324097"/>
                <a:gd name="connsiteX4" fmla="*/ 1073959 w 4000647"/>
                <a:gd name="connsiteY4" fmla="*/ 202650 h 2324097"/>
                <a:gd name="connsiteX5" fmla="*/ 14576 w 4000647"/>
                <a:gd name="connsiteY5" fmla="*/ 22891 h 2324097"/>
                <a:gd name="connsiteX6" fmla="*/ 429165 w 4000647"/>
                <a:gd name="connsiteY6" fmla="*/ 597938 h 2324097"/>
                <a:gd name="connsiteX0" fmla="*/ 3607791 w 3997326"/>
                <a:gd name="connsiteY0" fmla="*/ 2324097 h 2371510"/>
                <a:gd name="connsiteX1" fmla="*/ 3997326 w 3997326"/>
                <a:gd name="connsiteY1" fmla="*/ 2293117 h 2371510"/>
                <a:gd name="connsiteX2" fmla="*/ 3494020 w 3997326"/>
                <a:gd name="connsiteY2" fmla="*/ 1638948 h 2371510"/>
                <a:gd name="connsiteX3" fmla="*/ 2604334 w 3997326"/>
                <a:gd name="connsiteY3" fmla="*/ 1008752 h 2371510"/>
                <a:gd name="connsiteX4" fmla="*/ 1073959 w 3997326"/>
                <a:gd name="connsiteY4" fmla="*/ 202650 h 2371510"/>
                <a:gd name="connsiteX5" fmla="*/ 14576 w 3997326"/>
                <a:gd name="connsiteY5" fmla="*/ 22891 h 2371510"/>
                <a:gd name="connsiteX6" fmla="*/ 429165 w 3997326"/>
                <a:gd name="connsiteY6" fmla="*/ 597938 h 2371510"/>
                <a:gd name="connsiteX0" fmla="*/ 3607791 w 3997326"/>
                <a:gd name="connsiteY0" fmla="*/ 2324097 h 2409886"/>
                <a:gd name="connsiteX1" fmla="*/ 3997326 w 3997326"/>
                <a:gd name="connsiteY1" fmla="*/ 2293117 h 2409886"/>
                <a:gd name="connsiteX2" fmla="*/ 3494020 w 3997326"/>
                <a:gd name="connsiteY2" fmla="*/ 1638948 h 2409886"/>
                <a:gd name="connsiteX3" fmla="*/ 2604334 w 3997326"/>
                <a:gd name="connsiteY3" fmla="*/ 1008752 h 2409886"/>
                <a:gd name="connsiteX4" fmla="*/ 1073959 w 3997326"/>
                <a:gd name="connsiteY4" fmla="*/ 202650 h 2409886"/>
                <a:gd name="connsiteX5" fmla="*/ 14576 w 3997326"/>
                <a:gd name="connsiteY5" fmla="*/ 22891 h 2409886"/>
                <a:gd name="connsiteX6" fmla="*/ 429165 w 3997326"/>
                <a:gd name="connsiteY6" fmla="*/ 597938 h 2409886"/>
                <a:gd name="connsiteX0" fmla="*/ 3595050 w 3984585"/>
                <a:gd name="connsiteY0" fmla="*/ 2379696 h 2465485"/>
                <a:gd name="connsiteX1" fmla="*/ 3984585 w 3984585"/>
                <a:gd name="connsiteY1" fmla="*/ 2348716 h 2465485"/>
                <a:gd name="connsiteX2" fmla="*/ 3481279 w 3984585"/>
                <a:gd name="connsiteY2" fmla="*/ 1694547 h 2465485"/>
                <a:gd name="connsiteX3" fmla="*/ 2591593 w 3984585"/>
                <a:gd name="connsiteY3" fmla="*/ 1064351 h 2465485"/>
                <a:gd name="connsiteX4" fmla="*/ 1061218 w 3984585"/>
                <a:gd name="connsiteY4" fmla="*/ 258249 h 2465485"/>
                <a:gd name="connsiteX5" fmla="*/ 1835 w 3984585"/>
                <a:gd name="connsiteY5" fmla="*/ 78490 h 2465485"/>
                <a:gd name="connsiteX6" fmla="*/ 416424 w 3984585"/>
                <a:gd name="connsiteY6" fmla="*/ 653537 h 2465485"/>
                <a:gd name="connsiteX0" fmla="*/ 3595050 w 3990602"/>
                <a:gd name="connsiteY0" fmla="*/ 2379696 h 2453780"/>
                <a:gd name="connsiteX1" fmla="*/ 3984585 w 3990602"/>
                <a:gd name="connsiteY1" fmla="*/ 2348716 h 2453780"/>
                <a:gd name="connsiteX2" fmla="*/ 3481279 w 3990602"/>
                <a:gd name="connsiteY2" fmla="*/ 1694547 h 2453780"/>
                <a:gd name="connsiteX3" fmla="*/ 2591593 w 3990602"/>
                <a:gd name="connsiteY3" fmla="*/ 1064351 h 2453780"/>
                <a:gd name="connsiteX4" fmla="*/ 1061218 w 3990602"/>
                <a:gd name="connsiteY4" fmla="*/ 258249 h 2453780"/>
                <a:gd name="connsiteX5" fmla="*/ 1835 w 3990602"/>
                <a:gd name="connsiteY5" fmla="*/ 78490 h 2453780"/>
                <a:gd name="connsiteX6" fmla="*/ 416424 w 3990602"/>
                <a:gd name="connsiteY6" fmla="*/ 653537 h 2453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90602" h="2453780">
                  <a:moveTo>
                    <a:pt x="3595050" y="2379696"/>
                  </a:moveTo>
                  <a:cubicBezTo>
                    <a:pt x="3686839" y="2456260"/>
                    <a:pt x="3930243" y="2510459"/>
                    <a:pt x="3984585" y="2348716"/>
                  </a:cubicBezTo>
                  <a:cubicBezTo>
                    <a:pt x="4038927" y="2186973"/>
                    <a:pt x="3713444" y="1908608"/>
                    <a:pt x="3481279" y="1694547"/>
                  </a:cubicBezTo>
                  <a:cubicBezTo>
                    <a:pt x="3249114" y="1480486"/>
                    <a:pt x="2994936" y="1303734"/>
                    <a:pt x="2591593" y="1064351"/>
                  </a:cubicBezTo>
                  <a:cubicBezTo>
                    <a:pt x="2188250" y="824968"/>
                    <a:pt x="1492844" y="422559"/>
                    <a:pt x="1061218" y="258249"/>
                  </a:cubicBezTo>
                  <a:cubicBezTo>
                    <a:pt x="629592" y="93939"/>
                    <a:pt x="35790" y="-116758"/>
                    <a:pt x="1835" y="78490"/>
                  </a:cubicBezTo>
                  <a:cubicBezTo>
                    <a:pt x="-32120" y="273738"/>
                    <a:pt x="416424" y="653537"/>
                    <a:pt x="416424" y="653537"/>
                  </a:cubicBezTo>
                </a:path>
              </a:pathLst>
            </a:custGeom>
            <a:no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53" name="Elbow Connector 4">
              <a:extLst>
                <a:ext uri="{FF2B5EF4-FFF2-40B4-BE49-F238E27FC236}">
                  <a16:creationId xmlns:a16="http://schemas.microsoft.com/office/drawing/2014/main" id="{855EB637-B2F6-3340-ACE0-267258CF9701}"/>
                </a:ext>
              </a:extLst>
            </p:cNvPr>
            <p:cNvCxnSpPr>
              <a:cxnSpLocks/>
            </p:cNvCxnSpPr>
            <p:nvPr/>
          </p:nvCxnSpPr>
          <p:spPr>
            <a:xfrm flipV="1">
              <a:off x="5059530" y="2365612"/>
              <a:ext cx="308203" cy="637629"/>
            </a:xfrm>
            <a:prstGeom prst="straightConnector1">
              <a:avLst/>
            </a:prstGeom>
            <a:ln w="28575">
              <a:solidFill>
                <a:srgbClr val="0323D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Elbow Connector 84">
              <a:extLst>
                <a:ext uri="{FF2B5EF4-FFF2-40B4-BE49-F238E27FC236}">
                  <a16:creationId xmlns:a16="http://schemas.microsoft.com/office/drawing/2014/main" id="{B9D298E0-12C2-7246-B2C9-76BE0F352229}"/>
                </a:ext>
              </a:extLst>
            </p:cNvPr>
            <p:cNvCxnSpPr>
              <a:cxnSpLocks/>
            </p:cNvCxnSpPr>
            <p:nvPr/>
          </p:nvCxnSpPr>
          <p:spPr>
            <a:xfrm flipV="1">
              <a:off x="5246241" y="2760937"/>
              <a:ext cx="920683" cy="286543"/>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Elbow Connector 85">
              <a:extLst>
                <a:ext uri="{FF2B5EF4-FFF2-40B4-BE49-F238E27FC236}">
                  <a16:creationId xmlns:a16="http://schemas.microsoft.com/office/drawing/2014/main" id="{23786E63-B400-B146-97EE-95E20A34B7AE}"/>
                </a:ext>
              </a:extLst>
            </p:cNvPr>
            <p:cNvCxnSpPr>
              <a:cxnSpLocks/>
            </p:cNvCxnSpPr>
            <p:nvPr/>
          </p:nvCxnSpPr>
          <p:spPr>
            <a:xfrm flipH="1" flipV="1">
              <a:off x="3038305" y="2386884"/>
              <a:ext cx="668187" cy="61635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F7675ADC-8325-5E4D-8292-11A250F9C314}"/>
                </a:ext>
              </a:extLst>
            </p:cNvPr>
            <p:cNvGrpSpPr/>
            <p:nvPr/>
          </p:nvGrpSpPr>
          <p:grpSpPr>
            <a:xfrm rot="791543">
              <a:off x="3886810" y="1341300"/>
              <a:ext cx="825344" cy="839543"/>
              <a:chOff x="2565169" y="1072585"/>
              <a:chExt cx="1673352" cy="1683970"/>
            </a:xfrm>
          </p:grpSpPr>
          <p:pic>
            <p:nvPicPr>
              <p:cNvPr id="57" name="Picture 56">
                <a:extLst>
                  <a:ext uri="{FF2B5EF4-FFF2-40B4-BE49-F238E27FC236}">
                    <a16:creationId xmlns:a16="http://schemas.microsoft.com/office/drawing/2014/main" id="{E050DBFE-9A44-0047-872E-33F41B498952}"/>
                  </a:ext>
                </a:extLst>
              </p:cNvPr>
              <p:cNvPicPr>
                <a:picLocks noChangeAspect="1"/>
              </p:cNvPicPr>
              <p:nvPr/>
            </p:nvPicPr>
            <p:blipFill>
              <a:blip r:embed="rId3" cstate="screen">
                <a:alphaModFix amt="18000"/>
                <a:extLst>
                  <a:ext uri="{28A0092B-C50C-407E-A947-70E740481C1C}">
                    <a14:useLocalDpi xmlns:a14="http://schemas.microsoft.com/office/drawing/2010/main"/>
                  </a:ext>
                </a:extLst>
              </a:blip>
              <a:srcRect/>
              <a:stretch>
                <a:fillRect/>
              </a:stretch>
            </p:blipFill>
            <p:spPr>
              <a:xfrm>
                <a:off x="2565169" y="1072585"/>
                <a:ext cx="1673352" cy="1683970"/>
              </a:xfrm>
              <a:custGeom>
                <a:avLst/>
                <a:gdLst>
                  <a:gd name="connsiteX0" fmla="*/ 836676 w 1673352"/>
                  <a:gd name="connsiteY0" fmla="*/ 0 h 1683970"/>
                  <a:gd name="connsiteX1" fmla="*/ 1673352 w 1673352"/>
                  <a:gd name="connsiteY1" fmla="*/ 841985 h 1683970"/>
                  <a:gd name="connsiteX2" fmla="*/ 836676 w 1673352"/>
                  <a:gd name="connsiteY2" fmla="*/ 1683970 h 1683970"/>
                  <a:gd name="connsiteX3" fmla="*/ 0 w 1673352"/>
                  <a:gd name="connsiteY3" fmla="*/ 841985 h 1683970"/>
                  <a:gd name="connsiteX4" fmla="*/ 836676 w 1673352"/>
                  <a:gd name="connsiteY4" fmla="*/ 0 h 1683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352" h="1683970">
                    <a:moveTo>
                      <a:pt x="836676" y="0"/>
                    </a:moveTo>
                    <a:cubicBezTo>
                      <a:pt x="1298759" y="0"/>
                      <a:pt x="1673352" y="376970"/>
                      <a:pt x="1673352" y="841985"/>
                    </a:cubicBezTo>
                    <a:cubicBezTo>
                      <a:pt x="1673352" y="1307000"/>
                      <a:pt x="1298759" y="1683970"/>
                      <a:pt x="836676" y="1683970"/>
                    </a:cubicBezTo>
                    <a:cubicBezTo>
                      <a:pt x="374593" y="1683970"/>
                      <a:pt x="0" y="1307000"/>
                      <a:pt x="0" y="841985"/>
                    </a:cubicBezTo>
                    <a:cubicBezTo>
                      <a:pt x="0" y="376970"/>
                      <a:pt x="374593" y="0"/>
                      <a:pt x="836676" y="0"/>
                    </a:cubicBezTo>
                    <a:close/>
                  </a:path>
                </a:pathLst>
              </a:custGeom>
            </p:spPr>
          </p:pic>
          <p:sp>
            <p:nvSpPr>
              <p:cNvPr id="58" name="Oval 57">
                <a:extLst>
                  <a:ext uri="{FF2B5EF4-FFF2-40B4-BE49-F238E27FC236}">
                    <a16:creationId xmlns:a16="http://schemas.microsoft.com/office/drawing/2014/main" id="{9DC5B724-677F-1840-A341-9F3E3458568A}"/>
                  </a:ext>
                </a:extLst>
              </p:cNvPr>
              <p:cNvSpPr/>
              <p:nvPr/>
            </p:nvSpPr>
            <p:spPr>
              <a:xfrm>
                <a:off x="2907872" y="1419772"/>
                <a:ext cx="1000125" cy="1000125"/>
              </a:xfrm>
              <a:prstGeom prst="ellipse">
                <a:avLst/>
              </a:prstGeom>
              <a:solidFill>
                <a:schemeClr val="accent4">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baseline="30000" dirty="0"/>
              </a:p>
            </p:txBody>
          </p:sp>
          <p:cxnSp>
            <p:nvCxnSpPr>
              <p:cNvPr id="59" name="Straight Arrow Connector 111">
                <a:extLst>
                  <a:ext uri="{FF2B5EF4-FFF2-40B4-BE49-F238E27FC236}">
                    <a16:creationId xmlns:a16="http://schemas.microsoft.com/office/drawing/2014/main" id="{3E4DCC52-B118-4C4B-B2AF-D8D1333020F8}"/>
                  </a:ext>
                </a:extLst>
              </p:cNvPr>
              <p:cNvCxnSpPr>
                <a:cxnSpLocks/>
              </p:cNvCxnSpPr>
              <p:nvPr/>
            </p:nvCxnSpPr>
            <p:spPr>
              <a:xfrm rot="15408457" flipV="1">
                <a:off x="3054844" y="1661069"/>
                <a:ext cx="528605" cy="2840"/>
              </a:xfrm>
              <a:prstGeom prst="curvedConnector3">
                <a:avLst>
                  <a:gd name="adj1" fmla="val 39188"/>
                </a:avLst>
              </a:prstGeom>
              <a:ln w="28575">
                <a:solidFill>
                  <a:schemeClr val="bg2">
                    <a:lumMod val="50000"/>
                    <a:alpha val="4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3DF7FFD6-A863-8F4B-B770-6B327B553EE0}"/>
                  </a:ext>
                </a:extLst>
              </p:cNvPr>
              <p:cNvCxnSpPr>
                <a:cxnSpLocks/>
              </p:cNvCxnSpPr>
              <p:nvPr/>
            </p:nvCxnSpPr>
            <p:spPr>
              <a:xfrm flipV="1">
                <a:off x="3377257" y="1704818"/>
                <a:ext cx="396636" cy="191088"/>
              </a:xfrm>
              <a:prstGeom prst="straightConnector1">
                <a:avLst/>
              </a:prstGeom>
              <a:ln w="28575">
                <a:solidFill>
                  <a:schemeClr val="bg2">
                    <a:lumMod val="50000"/>
                    <a:alpha val="4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1" name="Group 60">
              <a:extLst>
                <a:ext uri="{FF2B5EF4-FFF2-40B4-BE49-F238E27FC236}">
                  <a16:creationId xmlns:a16="http://schemas.microsoft.com/office/drawing/2014/main" id="{9D96FD8F-D50B-2046-BD67-F78B9BD2B20A}"/>
                </a:ext>
              </a:extLst>
            </p:cNvPr>
            <p:cNvGrpSpPr/>
            <p:nvPr/>
          </p:nvGrpSpPr>
          <p:grpSpPr>
            <a:xfrm rot="791543">
              <a:off x="5089895" y="1546976"/>
              <a:ext cx="825344" cy="839543"/>
              <a:chOff x="2565169" y="1072585"/>
              <a:chExt cx="1673352" cy="1683970"/>
            </a:xfrm>
          </p:grpSpPr>
          <p:pic>
            <p:nvPicPr>
              <p:cNvPr id="62" name="Picture 61">
                <a:extLst>
                  <a:ext uri="{FF2B5EF4-FFF2-40B4-BE49-F238E27FC236}">
                    <a16:creationId xmlns:a16="http://schemas.microsoft.com/office/drawing/2014/main" id="{0B2B81A7-256F-654C-81D3-9408C11A3756}"/>
                  </a:ext>
                </a:extLst>
              </p:cNvPr>
              <p:cNvPicPr>
                <a:picLocks noChangeAspect="1"/>
              </p:cNvPicPr>
              <p:nvPr/>
            </p:nvPicPr>
            <p:blipFill>
              <a:blip r:embed="rId3" cstate="screen">
                <a:alphaModFix amt="18000"/>
                <a:extLst>
                  <a:ext uri="{28A0092B-C50C-407E-A947-70E740481C1C}">
                    <a14:useLocalDpi xmlns:a14="http://schemas.microsoft.com/office/drawing/2010/main"/>
                  </a:ext>
                </a:extLst>
              </a:blip>
              <a:srcRect/>
              <a:stretch>
                <a:fillRect/>
              </a:stretch>
            </p:blipFill>
            <p:spPr>
              <a:xfrm>
                <a:off x="2565169" y="1072585"/>
                <a:ext cx="1673352" cy="1683970"/>
              </a:xfrm>
              <a:custGeom>
                <a:avLst/>
                <a:gdLst>
                  <a:gd name="connsiteX0" fmla="*/ 836676 w 1673352"/>
                  <a:gd name="connsiteY0" fmla="*/ 0 h 1683970"/>
                  <a:gd name="connsiteX1" fmla="*/ 1673352 w 1673352"/>
                  <a:gd name="connsiteY1" fmla="*/ 841985 h 1683970"/>
                  <a:gd name="connsiteX2" fmla="*/ 836676 w 1673352"/>
                  <a:gd name="connsiteY2" fmla="*/ 1683970 h 1683970"/>
                  <a:gd name="connsiteX3" fmla="*/ 0 w 1673352"/>
                  <a:gd name="connsiteY3" fmla="*/ 841985 h 1683970"/>
                  <a:gd name="connsiteX4" fmla="*/ 836676 w 1673352"/>
                  <a:gd name="connsiteY4" fmla="*/ 0 h 1683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3352" h="1683970">
                    <a:moveTo>
                      <a:pt x="836676" y="0"/>
                    </a:moveTo>
                    <a:cubicBezTo>
                      <a:pt x="1298759" y="0"/>
                      <a:pt x="1673352" y="376970"/>
                      <a:pt x="1673352" y="841985"/>
                    </a:cubicBezTo>
                    <a:cubicBezTo>
                      <a:pt x="1673352" y="1307000"/>
                      <a:pt x="1298759" y="1683970"/>
                      <a:pt x="836676" y="1683970"/>
                    </a:cubicBezTo>
                    <a:cubicBezTo>
                      <a:pt x="374593" y="1683970"/>
                      <a:pt x="0" y="1307000"/>
                      <a:pt x="0" y="841985"/>
                    </a:cubicBezTo>
                    <a:cubicBezTo>
                      <a:pt x="0" y="376970"/>
                      <a:pt x="374593" y="0"/>
                      <a:pt x="836676" y="0"/>
                    </a:cubicBezTo>
                    <a:close/>
                  </a:path>
                </a:pathLst>
              </a:custGeom>
            </p:spPr>
          </p:pic>
          <p:sp>
            <p:nvSpPr>
              <p:cNvPr id="63" name="Oval 62">
                <a:extLst>
                  <a:ext uri="{FF2B5EF4-FFF2-40B4-BE49-F238E27FC236}">
                    <a16:creationId xmlns:a16="http://schemas.microsoft.com/office/drawing/2014/main" id="{36748FF6-6F7F-2B47-A70E-F21322D10A02}"/>
                  </a:ext>
                </a:extLst>
              </p:cNvPr>
              <p:cNvSpPr/>
              <p:nvPr/>
            </p:nvSpPr>
            <p:spPr>
              <a:xfrm>
                <a:off x="2907872" y="1419772"/>
                <a:ext cx="1000125" cy="1000125"/>
              </a:xfrm>
              <a:prstGeom prst="ellipse">
                <a:avLst/>
              </a:prstGeom>
              <a:solidFill>
                <a:srgbClr val="0323D0">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baseline="30000" dirty="0"/>
              </a:p>
            </p:txBody>
          </p:sp>
          <p:cxnSp>
            <p:nvCxnSpPr>
              <p:cNvPr id="64" name="Straight Arrow Connector 111">
                <a:extLst>
                  <a:ext uri="{FF2B5EF4-FFF2-40B4-BE49-F238E27FC236}">
                    <a16:creationId xmlns:a16="http://schemas.microsoft.com/office/drawing/2014/main" id="{0D0CB662-C232-EB40-A5BA-91E7D4275398}"/>
                  </a:ext>
                </a:extLst>
              </p:cNvPr>
              <p:cNvCxnSpPr>
                <a:cxnSpLocks/>
              </p:cNvCxnSpPr>
              <p:nvPr/>
            </p:nvCxnSpPr>
            <p:spPr>
              <a:xfrm rot="15408457" flipV="1">
                <a:off x="3054844" y="1661069"/>
                <a:ext cx="528605" cy="2840"/>
              </a:xfrm>
              <a:prstGeom prst="curvedConnector3">
                <a:avLst>
                  <a:gd name="adj1" fmla="val 39188"/>
                </a:avLst>
              </a:prstGeom>
              <a:ln w="28575">
                <a:solidFill>
                  <a:schemeClr val="bg1">
                    <a:alpha val="39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AD2E77F9-5038-BB4F-BE3C-CF655E79208B}"/>
                  </a:ext>
                </a:extLst>
              </p:cNvPr>
              <p:cNvCxnSpPr>
                <a:cxnSpLocks/>
              </p:cNvCxnSpPr>
              <p:nvPr/>
            </p:nvCxnSpPr>
            <p:spPr>
              <a:xfrm flipV="1">
                <a:off x="3377257" y="1704818"/>
                <a:ext cx="396636" cy="191088"/>
              </a:xfrm>
              <a:prstGeom prst="straightConnector1">
                <a:avLst/>
              </a:prstGeom>
              <a:ln w="28575">
                <a:solidFill>
                  <a:schemeClr val="bg1">
                    <a:alpha val="39000"/>
                  </a:schemeClr>
                </a:solidFill>
                <a:tailEnd type="triangle"/>
              </a:ln>
            </p:spPr>
            <p:style>
              <a:lnRef idx="1">
                <a:schemeClr val="accent1"/>
              </a:lnRef>
              <a:fillRef idx="0">
                <a:schemeClr val="accent1"/>
              </a:fillRef>
              <a:effectRef idx="0">
                <a:schemeClr val="accent1"/>
              </a:effectRef>
              <a:fontRef idx="minor">
                <a:schemeClr val="tx1"/>
              </a:fontRef>
            </p:style>
          </p:cxnSp>
        </p:grpSp>
        <p:cxnSp>
          <p:nvCxnSpPr>
            <p:cNvPr id="66" name="Straight Connector 65">
              <a:extLst>
                <a:ext uri="{FF2B5EF4-FFF2-40B4-BE49-F238E27FC236}">
                  <a16:creationId xmlns:a16="http://schemas.microsoft.com/office/drawing/2014/main" id="{CB36A30A-A272-9741-8BCC-5AFB227D4D42}"/>
                </a:ext>
              </a:extLst>
            </p:cNvPr>
            <p:cNvCxnSpPr/>
            <p:nvPr/>
          </p:nvCxnSpPr>
          <p:spPr>
            <a:xfrm>
              <a:off x="4481271" y="3014272"/>
              <a:ext cx="0" cy="683811"/>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54657A-D04F-764F-80B2-2FE8F8C8937F}"/>
                </a:ext>
              </a:extLst>
            </p:cNvPr>
            <p:cNvCxnSpPr/>
            <p:nvPr/>
          </p:nvCxnSpPr>
          <p:spPr>
            <a:xfrm>
              <a:off x="4095765" y="3014272"/>
              <a:ext cx="0" cy="683811"/>
            </a:xfrm>
            <a:prstGeom prst="line">
              <a:avLst/>
            </a:prstGeom>
            <a:ln w="57150">
              <a:solidFill>
                <a:srgbClr val="FF8E1D"/>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F2342A41-CE6A-C945-B008-6BBAE7DCB381}"/>
                </a:ext>
              </a:extLst>
            </p:cNvPr>
            <p:cNvCxnSpPr/>
            <p:nvPr/>
          </p:nvCxnSpPr>
          <p:spPr>
            <a:xfrm>
              <a:off x="3903012" y="3014272"/>
              <a:ext cx="0" cy="683811"/>
            </a:xfrm>
            <a:prstGeom prst="line">
              <a:avLst/>
            </a:prstGeom>
            <a:ln w="57150">
              <a:solidFill>
                <a:srgbClr val="FF4315"/>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2033F6F4-607E-A149-A4F7-FEC810435907}"/>
                </a:ext>
              </a:extLst>
            </p:cNvPr>
            <p:cNvCxnSpPr/>
            <p:nvPr/>
          </p:nvCxnSpPr>
          <p:spPr>
            <a:xfrm>
              <a:off x="3710260" y="3014272"/>
              <a:ext cx="0" cy="68381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E8BF01D2-88AD-BF4D-A727-4FA9A9370FF3}"/>
                </a:ext>
              </a:extLst>
            </p:cNvPr>
            <p:cNvCxnSpPr/>
            <p:nvPr/>
          </p:nvCxnSpPr>
          <p:spPr>
            <a:xfrm>
              <a:off x="4674024" y="3014272"/>
              <a:ext cx="0" cy="683811"/>
            </a:xfrm>
            <a:prstGeom prst="line">
              <a:avLst/>
            </a:prstGeom>
            <a:ln w="57150">
              <a:solidFill>
                <a:srgbClr val="1ED025"/>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748EE29-17D5-C944-BA8A-29E04CF73092}"/>
                </a:ext>
              </a:extLst>
            </p:cNvPr>
            <p:cNvCxnSpPr/>
            <p:nvPr/>
          </p:nvCxnSpPr>
          <p:spPr>
            <a:xfrm>
              <a:off x="4866777" y="3014272"/>
              <a:ext cx="0" cy="683811"/>
            </a:xfrm>
            <a:prstGeom prst="line">
              <a:avLst/>
            </a:prstGeom>
            <a:ln w="57150">
              <a:solidFill>
                <a:srgbClr val="0D8ED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B226D5E0-EC29-024B-9DC8-665074F5EDEB}"/>
                </a:ext>
              </a:extLst>
            </p:cNvPr>
            <p:cNvCxnSpPr/>
            <p:nvPr/>
          </p:nvCxnSpPr>
          <p:spPr>
            <a:xfrm>
              <a:off x="5059530" y="3014272"/>
              <a:ext cx="0" cy="683811"/>
            </a:xfrm>
            <a:prstGeom prst="line">
              <a:avLst/>
            </a:prstGeom>
            <a:ln w="57150">
              <a:solidFill>
                <a:srgbClr val="0323D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303BC49E-F61F-7C42-97D0-443FA8CD9D80}"/>
                </a:ext>
              </a:extLst>
            </p:cNvPr>
            <p:cNvCxnSpPr/>
            <p:nvPr/>
          </p:nvCxnSpPr>
          <p:spPr>
            <a:xfrm>
              <a:off x="3517507" y="3049889"/>
              <a:ext cx="0" cy="638224"/>
            </a:xfrm>
            <a:prstGeom prst="line">
              <a:avLst/>
            </a:prstGeom>
            <a:ln w="57150">
              <a:solidFill>
                <a:srgbClr val="A5000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0D542137-0715-2546-81BF-5A2D530C56F5}"/>
                </a:ext>
              </a:extLst>
            </p:cNvPr>
            <p:cNvCxnSpPr/>
            <p:nvPr/>
          </p:nvCxnSpPr>
          <p:spPr>
            <a:xfrm>
              <a:off x="5252283" y="3057012"/>
              <a:ext cx="0" cy="638224"/>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grpSp>
      <p:graphicFrame>
        <p:nvGraphicFramePr>
          <p:cNvPr id="76" name="Table 75">
            <a:extLst>
              <a:ext uri="{FF2B5EF4-FFF2-40B4-BE49-F238E27FC236}">
                <a16:creationId xmlns:a16="http://schemas.microsoft.com/office/drawing/2014/main" id="{756D31FF-931C-5E46-BBD5-8158819B9D19}"/>
              </a:ext>
            </a:extLst>
          </p:cNvPr>
          <p:cNvGraphicFramePr>
            <a:graphicFrameLocks noGrp="1"/>
          </p:cNvGraphicFramePr>
          <p:nvPr/>
        </p:nvGraphicFramePr>
        <p:xfrm>
          <a:off x="4420701" y="4536374"/>
          <a:ext cx="4350752" cy="2091350"/>
        </p:xfrm>
        <a:graphic>
          <a:graphicData uri="http://schemas.openxmlformats.org/drawingml/2006/table">
            <a:tbl>
              <a:tblPr firstRow="1" bandRow="1">
                <a:tableStyleId>{5C22544A-7EE6-4342-B048-85BDC9FD1C3A}</a:tableStyleId>
              </a:tblPr>
              <a:tblGrid>
                <a:gridCol w="1012616">
                  <a:extLst>
                    <a:ext uri="{9D8B030D-6E8A-4147-A177-3AD203B41FA5}">
                      <a16:colId xmlns:a16="http://schemas.microsoft.com/office/drawing/2014/main" val="2882938757"/>
                    </a:ext>
                  </a:extLst>
                </a:gridCol>
                <a:gridCol w="1152975">
                  <a:extLst>
                    <a:ext uri="{9D8B030D-6E8A-4147-A177-3AD203B41FA5}">
                      <a16:colId xmlns:a16="http://schemas.microsoft.com/office/drawing/2014/main" val="3605717290"/>
                    </a:ext>
                  </a:extLst>
                </a:gridCol>
                <a:gridCol w="1105152">
                  <a:extLst>
                    <a:ext uri="{9D8B030D-6E8A-4147-A177-3AD203B41FA5}">
                      <a16:colId xmlns:a16="http://schemas.microsoft.com/office/drawing/2014/main" val="1248249159"/>
                    </a:ext>
                  </a:extLst>
                </a:gridCol>
                <a:gridCol w="1080009">
                  <a:extLst>
                    <a:ext uri="{9D8B030D-6E8A-4147-A177-3AD203B41FA5}">
                      <a16:colId xmlns:a16="http://schemas.microsoft.com/office/drawing/2014/main" val="2667491370"/>
                    </a:ext>
                  </a:extLst>
                </a:gridCol>
              </a:tblGrid>
              <a:tr h="602288">
                <a:tc>
                  <a:txBody>
                    <a:bodyPr/>
                    <a:lstStyle/>
                    <a:p>
                      <a:pPr algn="ctr"/>
                      <a:r>
                        <a:rPr lang="en-US" sz="1600" b="0" dirty="0"/>
                        <a:t>Atomic Clock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74AE"/>
                    </a:solidFill>
                  </a:tcPr>
                </a:tc>
                <a:tc>
                  <a:txBody>
                    <a:bodyPr/>
                    <a:lstStyle/>
                    <a:p>
                      <a:pPr algn="ctr"/>
                      <a:r>
                        <a:rPr lang="en-US" sz="1600" b="0" dirty="0"/>
                        <a:t>Resolution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dirty="0"/>
                        <a:t>✕ </a:t>
                      </a:r>
                      <a:r>
                        <a:rPr lang="en-US" sz="1600" b="0" dirty="0"/>
                        <a:t>10</a:t>
                      </a:r>
                      <a:r>
                        <a:rPr lang="en-US" sz="1600" b="0" baseline="30000" dirty="0"/>
                        <a:t>-18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74AE"/>
                    </a:solidFill>
                  </a:tcPr>
                </a:tc>
                <a:tc>
                  <a:txBody>
                    <a:bodyPr/>
                    <a:lstStyle/>
                    <a:p>
                      <a:pPr algn="ctr"/>
                      <a:r>
                        <a:rPr lang="en-US" sz="1600" b="0" dirty="0"/>
                        <a:t>Accuracy</a:t>
                      </a:r>
                    </a:p>
                    <a:p>
                      <a:pPr algn="ctr"/>
                      <a:r>
                        <a:rPr lang="en-US" sz="1100" b="0" dirty="0"/>
                        <a:t>✕ </a:t>
                      </a:r>
                      <a:r>
                        <a:rPr lang="en-US" sz="1600" b="0" dirty="0"/>
                        <a:t>10</a:t>
                      </a:r>
                      <a:r>
                        <a:rPr lang="en-US" sz="1600" b="0" baseline="30000" dirty="0"/>
                        <a:t>-18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74AE"/>
                    </a:solidFill>
                  </a:tcPr>
                </a:tc>
                <a:tc>
                  <a:txBody>
                    <a:bodyPr/>
                    <a:lstStyle/>
                    <a:p>
                      <a:pPr algn="ctr"/>
                      <a:r>
                        <a:rPr lang="en-US" sz="1800" b="0" dirty="0">
                          <a:latin typeface="Symbol" pitchFamily="2" charset="2"/>
                        </a:rPr>
                        <a:t>a-</a:t>
                      </a:r>
                      <a:endParaRPr lang="en-US" sz="1600" b="0" dirty="0">
                        <a:latin typeface="Symbol" pitchFamily="2" charset="2"/>
                      </a:endParaRPr>
                    </a:p>
                    <a:p>
                      <a:pPr algn="ctr"/>
                      <a:r>
                        <a:rPr lang="en-US" sz="1600" b="0" dirty="0"/>
                        <a:t>Sensitivity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74AE"/>
                    </a:solidFill>
                  </a:tcPr>
                </a:tc>
                <a:extLst>
                  <a:ext uri="{0D108BD9-81ED-4DB2-BD59-A6C34878D82A}">
                    <a16:rowId xmlns:a16="http://schemas.microsoft.com/office/drawing/2014/main" val="775128167"/>
                  </a:ext>
                </a:extLst>
              </a:tr>
              <a:tr h="297824">
                <a:tc>
                  <a:txBody>
                    <a:bodyPr/>
                    <a:lstStyle/>
                    <a:p>
                      <a:pPr algn="ctr"/>
                      <a:r>
                        <a:rPr lang="en-US" sz="1700" baseline="30000" dirty="0"/>
                        <a:t>171</a:t>
                      </a:r>
                      <a:r>
                        <a:rPr lang="en-US" sz="1700" dirty="0"/>
                        <a:t>Yb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+0.06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3621226"/>
                  </a:ext>
                </a:extLst>
              </a:tr>
              <a:tr h="297824">
                <a:tc>
                  <a:txBody>
                    <a:bodyPr/>
                    <a:lstStyle/>
                    <a:p>
                      <a:pPr algn="ctr"/>
                      <a:r>
                        <a:rPr lang="en-US" sz="1700" baseline="30000" dirty="0"/>
                        <a:t>87</a:t>
                      </a:r>
                      <a:r>
                        <a:rPr lang="en-US" sz="1700" baseline="0" dirty="0"/>
                        <a:t>Sr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+0.31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47014438"/>
                  </a:ext>
                </a:extLst>
              </a:tr>
              <a:tr h="43019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 baseline="30000" dirty="0"/>
                        <a:t>199</a:t>
                      </a:r>
                      <a:r>
                        <a:rPr lang="en-US" sz="1700" baseline="0" dirty="0"/>
                        <a:t>Hg</a:t>
                      </a:r>
                      <a:r>
                        <a:rPr lang="en-US" sz="1700" baseline="300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 dirty="0"/>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08832525"/>
                  </a:ext>
                </a:extLst>
              </a:tr>
              <a:tr h="2978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 baseline="30000" dirty="0"/>
                        <a:t>27</a:t>
                      </a:r>
                      <a:r>
                        <a:rPr lang="en-US" sz="1700" dirty="0"/>
                        <a:t>Al</a:t>
                      </a:r>
                      <a:r>
                        <a:rPr lang="en-US" sz="1700" baseline="300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700" dirty="0"/>
                        <a:t>+0.0079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71726569"/>
                  </a:ext>
                </a:extLst>
              </a:tr>
            </a:tbl>
          </a:graphicData>
        </a:graphic>
      </p:graphicFrame>
      <p:sp>
        <p:nvSpPr>
          <p:cNvPr id="78" name="TextBox 77"/>
          <p:cNvSpPr txBox="1"/>
          <p:nvPr/>
        </p:nvSpPr>
        <p:spPr>
          <a:xfrm>
            <a:off x="390484" y="1831448"/>
            <a:ext cx="3387423" cy="1908215"/>
          </a:xfrm>
          <a:prstGeom prst="rect">
            <a:avLst/>
          </a:prstGeom>
          <a:noFill/>
        </p:spPr>
        <p:txBody>
          <a:bodyPr wrap="square" rtlCol="0">
            <a:spAutoFit/>
          </a:bodyPr>
          <a:lstStyle/>
          <a:p>
            <a:r>
              <a:rPr lang="en-US" dirty="0"/>
              <a:t>DM is predicted to couple transitions will couple to a DM field via </a:t>
            </a:r>
            <a:r>
              <a:rPr lang="en-US" dirty="0">
                <a:latin typeface="Symbol" charset="2"/>
                <a:ea typeface="Symbol" charset="2"/>
                <a:cs typeface="Symbol" charset="2"/>
              </a:rPr>
              <a:t>a-</a:t>
            </a:r>
            <a:r>
              <a:rPr lang="en-US" dirty="0">
                <a:latin typeface="Calibri" charset="0"/>
                <a:ea typeface="Calibri" charset="0"/>
                <a:cs typeface="Calibri" charset="0"/>
              </a:rPr>
              <a:t>fine structure constant</a:t>
            </a:r>
          </a:p>
          <a:p>
            <a:endParaRPr lang="en-US" dirty="0">
              <a:latin typeface="Calibri" charset="0"/>
              <a:ea typeface="Calibri" charset="0"/>
              <a:cs typeface="Calibri" charset="0"/>
            </a:endParaRPr>
          </a:p>
          <a:p>
            <a:r>
              <a:rPr lang="en-US" b="1" dirty="0">
                <a:latin typeface="Calibri" charset="0"/>
                <a:ea typeface="Calibri" charset="0"/>
                <a:cs typeface="Calibri" charset="0"/>
              </a:rPr>
              <a:t>Coupling will result in a periodic time-variation in</a:t>
            </a:r>
            <a:r>
              <a:rPr lang="en-US" b="1" dirty="0">
                <a:latin typeface="Symbol" charset="2"/>
                <a:ea typeface="Symbol" charset="2"/>
                <a:cs typeface="Symbol" charset="2"/>
              </a:rPr>
              <a:t> </a:t>
            </a:r>
            <a:r>
              <a:rPr lang="en-US" sz="2000" b="1" dirty="0">
                <a:latin typeface="Symbol" charset="2"/>
                <a:ea typeface="Symbol" charset="2"/>
                <a:cs typeface="Symbol" charset="2"/>
              </a:rPr>
              <a:t>a</a:t>
            </a:r>
            <a:r>
              <a:rPr lang="en-US" b="1" dirty="0">
                <a:latin typeface="Symbol" charset="2"/>
                <a:ea typeface="Symbol" charset="2"/>
                <a:cs typeface="Symbol" charset="2"/>
              </a:rPr>
              <a:t>,</a:t>
            </a:r>
          </a:p>
          <a:p>
            <a:endParaRPr lang="en-US" sz="800" dirty="0">
              <a:latin typeface="Symbol" charset="2"/>
              <a:ea typeface="Symbol" charset="2"/>
              <a:cs typeface="Symbol" charset="2"/>
            </a:endParaRPr>
          </a:p>
        </p:txBody>
      </p:sp>
      <p:sp>
        <p:nvSpPr>
          <p:cNvPr id="79" name="Rectangle 78"/>
          <p:cNvSpPr/>
          <p:nvPr/>
        </p:nvSpPr>
        <p:spPr>
          <a:xfrm>
            <a:off x="7673639" y="4538568"/>
            <a:ext cx="1097814" cy="2093720"/>
          </a:xfrm>
          <a:prstGeom prst="rect">
            <a:avLst/>
          </a:prstGeom>
          <a:solidFill>
            <a:srgbClr val="00B050">
              <a:alpha val="23922"/>
            </a:srgbClr>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6" name="Group 95"/>
          <p:cNvGrpSpPr/>
          <p:nvPr/>
        </p:nvGrpSpPr>
        <p:grpSpPr>
          <a:xfrm>
            <a:off x="465071" y="3751361"/>
            <a:ext cx="2932025" cy="2284699"/>
            <a:chOff x="109328" y="3220028"/>
            <a:chExt cx="2932025" cy="2284699"/>
          </a:xfrm>
        </p:grpSpPr>
        <p:sp>
          <p:nvSpPr>
            <p:cNvPr id="80" name="Rectangle 79"/>
            <p:cNvSpPr/>
            <p:nvPr/>
          </p:nvSpPr>
          <p:spPr>
            <a:xfrm>
              <a:off x="1633124" y="3545061"/>
              <a:ext cx="654346" cy="430887"/>
            </a:xfrm>
            <a:prstGeom prst="rect">
              <a:avLst/>
            </a:prstGeom>
          </p:spPr>
          <p:txBody>
            <a:bodyPr wrap="none">
              <a:spAutoFit/>
            </a:bodyPr>
            <a:lstStyle/>
            <a:p>
              <a:r>
                <a:rPr lang="en-US" sz="2200" i="1" dirty="0" err="1">
                  <a:solidFill>
                    <a:schemeClr val="accent5"/>
                  </a:solidFill>
                  <a:latin typeface="Symbol" charset="2"/>
                  <a:ea typeface="Symbol" charset="2"/>
                  <a:cs typeface="Symbol" charset="2"/>
                </a:rPr>
                <a:t>w</a:t>
              </a:r>
              <a:r>
                <a:rPr lang="en-US" sz="2200" i="1" baseline="-25000" dirty="0" err="1">
                  <a:solidFill>
                    <a:schemeClr val="accent5"/>
                  </a:solidFill>
                  <a:latin typeface="Calibri" charset="0"/>
                  <a:ea typeface="Calibri" charset="0"/>
                  <a:cs typeface="Calibri" charset="0"/>
                </a:rPr>
                <a:t>DM</a:t>
              </a:r>
              <a:endParaRPr lang="en-US" sz="2200" i="1" dirty="0">
                <a:solidFill>
                  <a:schemeClr val="accent5"/>
                </a:solidFill>
              </a:endParaRPr>
            </a:p>
          </p:txBody>
        </p:sp>
        <p:cxnSp>
          <p:nvCxnSpPr>
            <p:cNvPr id="82" name="Straight Connector 81"/>
            <p:cNvCxnSpPr/>
            <p:nvPr/>
          </p:nvCxnSpPr>
          <p:spPr>
            <a:xfrm flipH="1" flipV="1">
              <a:off x="1318163" y="3655343"/>
              <a:ext cx="15675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H="1">
              <a:off x="1131453" y="3615694"/>
              <a:ext cx="261860" cy="59602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flipH="1">
              <a:off x="1951747" y="4008708"/>
              <a:ext cx="1" cy="777048"/>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890174" y="4858396"/>
              <a:ext cx="2123145" cy="646331"/>
            </a:xfrm>
            <a:prstGeom prst="rect">
              <a:avLst/>
            </a:prstGeom>
            <a:noFill/>
          </p:spPr>
          <p:txBody>
            <a:bodyPr wrap="none" rtlCol="0">
              <a:spAutoFit/>
            </a:bodyPr>
            <a:lstStyle/>
            <a:p>
              <a:pPr algn="ctr"/>
              <a:r>
                <a:rPr lang="en-US" dirty="0">
                  <a:solidFill>
                    <a:schemeClr val="accent5"/>
                  </a:solidFill>
                </a:rPr>
                <a:t>Compton frequency</a:t>
              </a:r>
            </a:p>
            <a:p>
              <a:pPr algn="ctr"/>
              <a:r>
                <a:rPr lang="en-US" dirty="0">
                  <a:solidFill>
                    <a:schemeClr val="accent5"/>
                  </a:solidFill>
                  <a:latin typeface="Calibri" charset="0"/>
                  <a:ea typeface="Calibri" charset="0"/>
                  <a:cs typeface="Calibri" charset="0"/>
                </a:rPr>
                <a:t>∝</a:t>
              </a:r>
              <a:r>
                <a:rPr lang="en-US" dirty="0">
                  <a:latin typeface="Calibri" charset="0"/>
                  <a:ea typeface="Calibri" charset="0"/>
                  <a:cs typeface="Calibri" charset="0"/>
                </a:rPr>
                <a:t> </a:t>
              </a:r>
              <a:r>
                <a:rPr lang="en-US" dirty="0">
                  <a:solidFill>
                    <a:schemeClr val="accent5"/>
                  </a:solidFill>
                </a:rPr>
                <a:t>DM mass</a:t>
              </a:r>
            </a:p>
          </p:txBody>
        </p:sp>
        <p:sp>
          <p:nvSpPr>
            <p:cNvPr id="84" name="TextBox 83"/>
            <p:cNvSpPr txBox="1"/>
            <p:nvPr/>
          </p:nvSpPr>
          <p:spPr>
            <a:xfrm>
              <a:off x="109328" y="4175745"/>
              <a:ext cx="1568728" cy="646331"/>
            </a:xfrm>
            <a:prstGeom prst="rect">
              <a:avLst/>
            </a:prstGeom>
            <a:noFill/>
          </p:spPr>
          <p:txBody>
            <a:bodyPr wrap="square" rtlCol="0">
              <a:spAutoFit/>
            </a:bodyPr>
            <a:lstStyle/>
            <a:p>
              <a:r>
                <a:rPr lang="en-US" dirty="0">
                  <a:solidFill>
                    <a:srgbClr val="C00000"/>
                  </a:solidFill>
                </a:rPr>
                <a:t>DM </a:t>
              </a:r>
              <a:r>
                <a:rPr lang="en-US">
                  <a:solidFill>
                    <a:srgbClr val="C00000"/>
                  </a:solidFill>
                </a:rPr>
                <a:t>coupling strength</a:t>
              </a:r>
            </a:p>
          </p:txBody>
        </p:sp>
        <p:sp>
          <p:nvSpPr>
            <p:cNvPr id="95" name="Rectangle 94"/>
            <p:cNvSpPr/>
            <p:nvPr/>
          </p:nvSpPr>
          <p:spPr>
            <a:xfrm>
              <a:off x="279699" y="3220028"/>
              <a:ext cx="2761654" cy="430887"/>
            </a:xfrm>
            <a:prstGeom prst="rect">
              <a:avLst/>
            </a:prstGeom>
          </p:spPr>
          <p:txBody>
            <a:bodyPr wrap="none">
              <a:spAutoFit/>
            </a:bodyPr>
            <a:lstStyle/>
            <a:p>
              <a:pPr algn="ctr"/>
              <a:r>
                <a:rPr lang="en-US" sz="2200" i="1" dirty="0">
                  <a:latin typeface="Symbol" charset="2"/>
                  <a:ea typeface="Symbol" charset="2"/>
                  <a:cs typeface="Symbol" charset="2"/>
                </a:rPr>
                <a:t>a </a:t>
              </a:r>
              <a:r>
                <a:rPr lang="en-US" sz="2200" i="1" dirty="0">
                  <a:latin typeface="Calibri" charset="0"/>
                  <a:ea typeface="Calibri" charset="0"/>
                  <a:cs typeface="Calibri" charset="0"/>
                </a:rPr>
                <a:t>(t)</a:t>
              </a:r>
              <a:r>
                <a:rPr lang="en-US" sz="2200" dirty="0">
                  <a:latin typeface="Calibri" charset="0"/>
                  <a:ea typeface="Calibri" charset="0"/>
                  <a:cs typeface="Calibri" charset="0"/>
                </a:rPr>
                <a:t> ∝ </a:t>
              </a:r>
              <a:r>
                <a:rPr lang="en-US" sz="2200" i="1" dirty="0">
                  <a:solidFill>
                    <a:srgbClr val="C00000"/>
                  </a:solidFill>
                  <a:latin typeface="Times New Roman" charset="0"/>
                  <a:ea typeface="Times New Roman" charset="0"/>
                  <a:cs typeface="Times New Roman" charset="0"/>
                </a:rPr>
                <a:t>d</a:t>
              </a:r>
              <a:r>
                <a:rPr lang="en-US" sz="2200" i="1" baseline="-25000" dirty="0">
                  <a:solidFill>
                    <a:srgbClr val="C00000"/>
                  </a:solidFill>
                  <a:latin typeface="Calibri" charset="0"/>
                  <a:ea typeface="Calibri" charset="0"/>
                  <a:cs typeface="Calibri" charset="0"/>
                </a:rPr>
                <a:t>e</a:t>
              </a:r>
              <a:r>
                <a:rPr lang="en-US" sz="2200" dirty="0">
                  <a:latin typeface="Calibri" charset="0"/>
                  <a:ea typeface="Calibri" charset="0"/>
                  <a:cs typeface="Calibri" charset="0"/>
                </a:rPr>
                <a:t>* cos (</a:t>
              </a:r>
              <a:r>
                <a:rPr lang="en-US" sz="2200" i="1" dirty="0" err="1">
                  <a:solidFill>
                    <a:schemeClr val="accent5"/>
                  </a:solidFill>
                  <a:latin typeface="Symbol" charset="2"/>
                  <a:ea typeface="Symbol" charset="2"/>
                  <a:cs typeface="Symbol" charset="2"/>
                </a:rPr>
                <a:t>w</a:t>
              </a:r>
              <a:r>
                <a:rPr lang="en-US" sz="2200" i="1" baseline="-25000" dirty="0" err="1">
                  <a:solidFill>
                    <a:schemeClr val="accent5"/>
                  </a:solidFill>
                  <a:latin typeface="Calibri" charset="0"/>
                  <a:ea typeface="Calibri" charset="0"/>
                  <a:cs typeface="Calibri" charset="0"/>
                </a:rPr>
                <a:t>DM</a:t>
              </a:r>
              <a:r>
                <a:rPr lang="en-US" sz="2200" i="1" baseline="-25000" dirty="0">
                  <a:solidFill>
                    <a:schemeClr val="accent5"/>
                  </a:solidFill>
                  <a:latin typeface="Calibri" charset="0"/>
                  <a:ea typeface="Calibri" charset="0"/>
                  <a:cs typeface="Calibri" charset="0"/>
                </a:rPr>
                <a:t> </a:t>
              </a:r>
              <a:r>
                <a:rPr lang="en-US" sz="2200" i="1" dirty="0">
                  <a:latin typeface="Calibri" charset="0"/>
                  <a:ea typeface="Calibri" charset="0"/>
                  <a:cs typeface="Calibri" charset="0"/>
                </a:rPr>
                <a:t>t</a:t>
              </a:r>
              <a:r>
                <a:rPr lang="en-US" sz="2200" dirty="0">
                  <a:latin typeface="Calibri" charset="0"/>
                  <a:ea typeface="Calibri" charset="0"/>
                  <a:cs typeface="Calibri" charset="0"/>
                </a:rPr>
                <a:t>)</a:t>
              </a:r>
            </a:p>
          </p:txBody>
        </p:sp>
      </p:grpSp>
      <p:sp>
        <p:nvSpPr>
          <p:cNvPr id="97" name="Rectangle 96"/>
          <p:cNvSpPr/>
          <p:nvPr/>
        </p:nvSpPr>
        <p:spPr>
          <a:xfrm>
            <a:off x="176229" y="759397"/>
            <a:ext cx="8848052" cy="830997"/>
          </a:xfrm>
          <a:prstGeom prst="rect">
            <a:avLst/>
          </a:prstGeom>
        </p:spPr>
        <p:txBody>
          <a:bodyPr wrap="square">
            <a:spAutoFit/>
          </a:bodyPr>
          <a:lstStyle/>
          <a:p>
            <a:pPr algn="ctr"/>
            <a:r>
              <a:rPr lang="en-US" sz="2300" i="1" dirty="0">
                <a:solidFill>
                  <a:schemeClr val="bg1"/>
                </a:solidFill>
              </a:rPr>
              <a:t>One theory of dark matter (DM) suggests that our galaxy is pervaded by a DM halo composed of </a:t>
            </a:r>
            <a:r>
              <a:rPr lang="en-US" sz="2300" i="1" dirty="0" err="1">
                <a:solidFill>
                  <a:schemeClr val="bg1"/>
                </a:solidFill>
              </a:rPr>
              <a:t>Bosonic</a:t>
            </a:r>
            <a:r>
              <a:rPr lang="en-US" sz="2300" i="1" dirty="0">
                <a:solidFill>
                  <a:schemeClr val="bg1"/>
                </a:solidFill>
              </a:rPr>
              <a:t>, ultralight particles. </a:t>
            </a:r>
          </a:p>
        </p:txBody>
      </p:sp>
      <p:sp>
        <p:nvSpPr>
          <p:cNvPr id="99" name="Text Box 45">
            <a:extLst>
              <a:ext uri="{FF2B5EF4-FFF2-40B4-BE49-F238E27FC236}">
                <a16:creationId xmlns:a16="http://schemas.microsoft.com/office/drawing/2014/main" id="{E10F6B65-6463-4489-8DA2-60F65FEF2C4C}"/>
              </a:ext>
            </a:extLst>
          </p:cNvPr>
          <p:cNvSpPr txBox="1">
            <a:spLocks noChangeArrowheads="1"/>
          </p:cNvSpPr>
          <p:nvPr/>
        </p:nvSpPr>
        <p:spPr bwMode="auto">
          <a:xfrm>
            <a:off x="0" y="6145465"/>
            <a:ext cx="4197931" cy="861774"/>
          </a:xfrm>
          <a:prstGeom prst="rect">
            <a:avLst/>
          </a:prstGeom>
          <a:noFill/>
          <a:ln w="9525">
            <a:noFill/>
            <a:miter lim="800000"/>
            <a:headEnd/>
            <a:tailEnd/>
          </a:ln>
        </p:spPr>
        <p:txBody>
          <a:bodyPr wrap="square">
            <a:spAutoFit/>
          </a:bodyPr>
          <a:lstStyle/>
          <a:p>
            <a:r>
              <a:rPr lang="en-US" sz="1000" i="1" dirty="0">
                <a:latin typeface="Helvetica" panose="020B0604020202020204" pitchFamily="34" charset="0"/>
                <a:cs typeface="Helvetica" panose="020B0604020202020204" pitchFamily="34" charset="0"/>
              </a:rPr>
              <a:t>A. </a:t>
            </a:r>
            <a:r>
              <a:rPr lang="en-US" sz="1000" i="1" dirty="0" err="1">
                <a:latin typeface="Helvetica" panose="020B0604020202020204" pitchFamily="34" charset="0"/>
                <a:cs typeface="Helvetica" panose="020B0604020202020204" pitchFamily="34" charset="0"/>
              </a:rPr>
              <a:t>Arvanataki</a:t>
            </a:r>
            <a:r>
              <a:rPr lang="en-US" sz="1000" i="1" dirty="0">
                <a:latin typeface="Helvetica" panose="020B0604020202020204" pitchFamily="34" charset="0"/>
                <a:cs typeface="Helvetica" panose="020B0604020202020204" pitchFamily="34" charset="0"/>
              </a:rPr>
              <a:t> et </a:t>
            </a:r>
            <a:r>
              <a:rPr lang="en-US" sz="1000" i="1" dirty="0" err="1">
                <a:latin typeface="Helvetica" panose="020B0604020202020204" pitchFamily="34" charset="0"/>
                <a:cs typeface="Helvetica" panose="020B0604020202020204" pitchFamily="34" charset="0"/>
              </a:rPr>
              <a:t>al.,Phys</a:t>
            </a:r>
            <a:r>
              <a:rPr lang="en-US" sz="1000" i="1" dirty="0">
                <a:latin typeface="Helvetica" panose="020B0604020202020204" pitchFamily="34" charset="0"/>
                <a:cs typeface="Helvetica" panose="020B0604020202020204" pitchFamily="34" charset="0"/>
              </a:rPr>
              <a:t>. Rev. D </a:t>
            </a:r>
            <a:r>
              <a:rPr lang="en-US" sz="1000" b="1" i="1" dirty="0">
                <a:latin typeface="Helvetica" panose="020B0604020202020204" pitchFamily="34" charset="0"/>
                <a:cs typeface="Helvetica" panose="020B0604020202020204" pitchFamily="34" charset="0"/>
              </a:rPr>
              <a:t>91</a:t>
            </a:r>
            <a:r>
              <a:rPr lang="en-US" sz="1000" i="1" dirty="0">
                <a:latin typeface="Helvetica" panose="020B0604020202020204" pitchFamily="34" charset="0"/>
                <a:cs typeface="Helvetica" panose="020B0604020202020204" pitchFamily="34" charset="0"/>
              </a:rPr>
              <a:t>, 015015 (2015)</a:t>
            </a:r>
          </a:p>
          <a:p>
            <a:r>
              <a:rPr lang="en-US" sz="1000" i="1" dirty="0">
                <a:latin typeface="Helvetica" panose="020B0604020202020204" pitchFamily="34" charset="0"/>
                <a:cs typeface="Helvetica" panose="020B0604020202020204" pitchFamily="34" charset="0"/>
              </a:rPr>
              <a:t>Y. V. Stadnik and V. V. </a:t>
            </a:r>
            <a:r>
              <a:rPr lang="en-US" sz="1000" i="1" dirty="0" err="1">
                <a:latin typeface="Helvetica" panose="020B0604020202020204" pitchFamily="34" charset="0"/>
                <a:cs typeface="Helvetica" panose="020B0604020202020204" pitchFamily="34" charset="0"/>
              </a:rPr>
              <a:t>Flambaum</a:t>
            </a:r>
            <a:r>
              <a:rPr lang="en-US" sz="1000" i="1" dirty="0">
                <a:latin typeface="Helvetica" panose="020B0604020202020204" pitchFamily="34" charset="0"/>
                <a:cs typeface="Helvetica" panose="020B0604020202020204" pitchFamily="34" charset="0"/>
              </a:rPr>
              <a:t>, Phys. Rev. Lett. </a:t>
            </a:r>
            <a:r>
              <a:rPr lang="en-US" sz="1000" b="1" i="1" dirty="0">
                <a:latin typeface="Helvetica" panose="020B0604020202020204" pitchFamily="34" charset="0"/>
                <a:cs typeface="Helvetica" panose="020B0604020202020204" pitchFamily="34" charset="0"/>
              </a:rPr>
              <a:t>115</a:t>
            </a:r>
            <a:r>
              <a:rPr lang="en-US" sz="1000" i="1" dirty="0">
                <a:latin typeface="Helvetica" panose="020B0604020202020204" pitchFamily="34" charset="0"/>
                <a:cs typeface="Helvetica" panose="020B0604020202020204" pitchFamily="34" charset="0"/>
              </a:rPr>
              <a:t>, 201301 (2015)</a:t>
            </a:r>
          </a:p>
          <a:p>
            <a:r>
              <a:rPr lang="en-US" sz="1000" i="1" dirty="0">
                <a:latin typeface="Helvetica" panose="020B0604020202020204" pitchFamily="34" charset="0"/>
                <a:cs typeface="Helvetica" panose="020B0604020202020204" pitchFamily="34" charset="0"/>
              </a:rPr>
              <a:t>A. </a:t>
            </a:r>
            <a:r>
              <a:rPr lang="en-US" sz="1000" i="1" dirty="0" err="1">
                <a:latin typeface="Helvetica" panose="020B0604020202020204" pitchFamily="34" charset="0"/>
                <a:cs typeface="Helvetica" panose="020B0604020202020204" pitchFamily="34" charset="0"/>
              </a:rPr>
              <a:t>Derevianko</a:t>
            </a:r>
            <a:r>
              <a:rPr lang="en-US" sz="1000" i="1" dirty="0">
                <a:latin typeface="Helvetica" panose="020B0604020202020204" pitchFamily="34" charset="0"/>
                <a:cs typeface="Helvetica" panose="020B0604020202020204" pitchFamily="34" charset="0"/>
              </a:rPr>
              <a:t> and M. </a:t>
            </a:r>
            <a:r>
              <a:rPr lang="en-US" sz="1000" i="1" dirty="0" err="1">
                <a:latin typeface="Helvetica" panose="020B0604020202020204" pitchFamily="34" charset="0"/>
                <a:cs typeface="Helvetica" panose="020B0604020202020204" pitchFamily="34" charset="0"/>
              </a:rPr>
              <a:t>Pospelov</a:t>
            </a:r>
            <a:r>
              <a:rPr lang="en-US" sz="1000" i="1" dirty="0">
                <a:latin typeface="Helvetica" panose="020B0604020202020204" pitchFamily="34" charset="0"/>
                <a:cs typeface="Helvetica" panose="020B0604020202020204" pitchFamily="34" charset="0"/>
              </a:rPr>
              <a:t>., </a:t>
            </a:r>
            <a:r>
              <a:rPr lang="fr-FR" sz="1000" i="1" dirty="0">
                <a:latin typeface="Helvetica" panose="020B0604020202020204" pitchFamily="34" charset="0"/>
                <a:cs typeface="Helvetica" panose="020B0604020202020204" pitchFamily="34" charset="0"/>
              </a:rPr>
              <a:t>Nature Phys. </a:t>
            </a:r>
            <a:r>
              <a:rPr lang="fr-FR" sz="1000" b="1" i="1" dirty="0">
                <a:latin typeface="Helvetica" panose="020B0604020202020204" pitchFamily="34" charset="0"/>
                <a:cs typeface="Helvetica" panose="020B0604020202020204" pitchFamily="34" charset="0"/>
              </a:rPr>
              <a:t>10</a:t>
            </a:r>
            <a:r>
              <a:rPr lang="fr-FR" sz="1000" i="1" dirty="0">
                <a:latin typeface="Helvetica" panose="020B0604020202020204" pitchFamily="34" charset="0"/>
                <a:cs typeface="Helvetica" panose="020B0604020202020204" pitchFamily="34" charset="0"/>
              </a:rPr>
              <a:t>, 933 (2014)</a:t>
            </a:r>
          </a:p>
          <a:p>
            <a:r>
              <a:rPr lang="en-US" sz="1000" i="1" dirty="0">
                <a:latin typeface="Helvetica" panose="020B0604020202020204" pitchFamily="34" charset="0"/>
                <a:cs typeface="Helvetica" panose="020B0604020202020204" pitchFamily="34" charset="0"/>
              </a:rPr>
              <a:t>Y. V. Stadnik and V. V. </a:t>
            </a:r>
            <a:r>
              <a:rPr lang="en-US" sz="1000" i="1" dirty="0" err="1">
                <a:latin typeface="Helvetica" panose="020B0604020202020204" pitchFamily="34" charset="0"/>
                <a:cs typeface="Helvetica" panose="020B0604020202020204" pitchFamily="34" charset="0"/>
              </a:rPr>
              <a:t>Flambaum</a:t>
            </a:r>
            <a:r>
              <a:rPr lang="en-US" sz="1000" i="1" dirty="0">
                <a:latin typeface="Helvetica" panose="020B0604020202020204" pitchFamily="34" charset="0"/>
                <a:cs typeface="Helvetica" panose="020B0604020202020204" pitchFamily="34" charset="0"/>
              </a:rPr>
              <a:t>, PRA </a:t>
            </a:r>
            <a:r>
              <a:rPr lang="en-US" sz="1000" b="1" i="1" dirty="0">
                <a:latin typeface="Helvetica" panose="020B0604020202020204" pitchFamily="34" charset="0"/>
                <a:cs typeface="Helvetica" panose="020B0604020202020204" pitchFamily="34" charset="0"/>
              </a:rPr>
              <a:t>93</a:t>
            </a:r>
            <a:r>
              <a:rPr lang="en-US" sz="1000" i="1" dirty="0">
                <a:latin typeface="Helvetica" panose="020B0604020202020204" pitchFamily="34" charset="0"/>
                <a:cs typeface="Helvetica" panose="020B0604020202020204" pitchFamily="34" charset="0"/>
              </a:rPr>
              <a:t>, 063630 (2016)</a:t>
            </a:r>
            <a:endParaRPr lang="de-DE" sz="1000" i="1" dirty="0">
              <a:solidFill>
                <a:srgbClr val="000000"/>
              </a:solidFill>
              <a:latin typeface="Helvetica" panose="020B0604020202020204" pitchFamily="34" charset="0"/>
              <a:ea typeface="新細明體" charset="-120"/>
              <a:cs typeface="Helvetica" panose="020B0604020202020204" pitchFamily="34" charset="0"/>
            </a:endParaRPr>
          </a:p>
          <a:p>
            <a:endParaRPr lang="en-US" sz="1000" i="1"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496128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7A5B9B5-AB23-C746-9553-94027500005D}"/>
              </a:ext>
            </a:extLst>
          </p:cNvPr>
          <p:cNvPicPr>
            <a:picLocks noChangeAspect="1"/>
          </p:cNvPicPr>
          <p:nvPr/>
        </p:nvPicPr>
        <p:blipFill>
          <a:blip r:embed="rId3"/>
          <a:stretch>
            <a:fillRect/>
          </a:stretch>
        </p:blipFill>
        <p:spPr>
          <a:xfrm>
            <a:off x="482903" y="1248110"/>
            <a:ext cx="7844692" cy="5139482"/>
          </a:xfrm>
          <a:prstGeom prst="rect">
            <a:avLst/>
          </a:prstGeom>
        </p:spPr>
      </p:pic>
      <p:sp>
        <p:nvSpPr>
          <p:cNvPr id="24" name="TextBox 23">
            <a:extLst>
              <a:ext uri="{FF2B5EF4-FFF2-40B4-BE49-F238E27FC236}">
                <a16:creationId xmlns:a16="http://schemas.microsoft.com/office/drawing/2014/main" id="{34B89BCD-BA1F-E643-817B-CA479D8766EA}"/>
              </a:ext>
            </a:extLst>
          </p:cNvPr>
          <p:cNvSpPr txBox="1"/>
          <p:nvPr/>
        </p:nvSpPr>
        <p:spPr>
          <a:xfrm>
            <a:off x="2982480" y="6045762"/>
            <a:ext cx="2836172" cy="335984"/>
          </a:xfrm>
          <a:prstGeom prst="rect">
            <a:avLst/>
          </a:prstGeom>
          <a:solidFill>
            <a:schemeClr val="bg1"/>
          </a:solidFill>
        </p:spPr>
        <p:txBody>
          <a:bodyPr wrap="none" rtlCol="0">
            <a:spAutoFit/>
          </a:bodyPr>
          <a:lstStyle/>
          <a:p>
            <a:r>
              <a:rPr lang="en-US" dirty="0"/>
              <a:t>Compton frequency, </a:t>
            </a:r>
            <a:r>
              <a:rPr lang="en-US" b="1" i="1" dirty="0" err="1">
                <a:latin typeface="Symbol" charset="2"/>
                <a:ea typeface="Symbol" charset="2"/>
                <a:cs typeface="Symbol" charset="2"/>
              </a:rPr>
              <a:t>w</a:t>
            </a:r>
            <a:r>
              <a:rPr lang="en-US" b="1" i="1" baseline="-25000" dirty="0" err="1"/>
              <a:t>DM</a:t>
            </a:r>
            <a:r>
              <a:rPr lang="en-US" dirty="0"/>
              <a:t> (log)</a:t>
            </a:r>
          </a:p>
        </p:txBody>
      </p:sp>
      <p:sp>
        <p:nvSpPr>
          <p:cNvPr id="25" name="TextBox 24">
            <a:extLst>
              <a:ext uri="{FF2B5EF4-FFF2-40B4-BE49-F238E27FC236}">
                <a16:creationId xmlns:a16="http://schemas.microsoft.com/office/drawing/2014/main" id="{89F52582-2384-4E41-A948-4294C0A345FE}"/>
              </a:ext>
            </a:extLst>
          </p:cNvPr>
          <p:cNvSpPr txBox="1"/>
          <p:nvPr/>
        </p:nvSpPr>
        <p:spPr>
          <a:xfrm rot="16200000">
            <a:off x="-151493" y="3631746"/>
            <a:ext cx="2430284" cy="348093"/>
          </a:xfrm>
          <a:prstGeom prst="rect">
            <a:avLst/>
          </a:prstGeom>
          <a:solidFill>
            <a:schemeClr val="bg1"/>
          </a:solidFill>
        </p:spPr>
        <p:txBody>
          <a:bodyPr wrap="none" rtlCol="0">
            <a:spAutoFit/>
          </a:bodyPr>
          <a:lstStyle/>
          <a:p>
            <a:r>
              <a:rPr lang="en-US" dirty="0"/>
              <a:t>Coupling strength, </a:t>
            </a:r>
            <a:r>
              <a:rPr lang="en-US" i="1" dirty="0"/>
              <a:t>d</a:t>
            </a:r>
            <a:r>
              <a:rPr lang="en-US" baseline="-25000" dirty="0"/>
              <a:t>e</a:t>
            </a:r>
            <a:r>
              <a:rPr lang="en-US" dirty="0"/>
              <a:t> (log)</a:t>
            </a:r>
          </a:p>
        </p:txBody>
      </p:sp>
      <p:sp>
        <p:nvSpPr>
          <p:cNvPr id="5" name="Right Arrow 4"/>
          <p:cNvSpPr/>
          <p:nvPr/>
        </p:nvSpPr>
        <p:spPr>
          <a:xfrm rot="5400000">
            <a:off x="-1544013" y="3439344"/>
            <a:ext cx="4241025" cy="603121"/>
          </a:xfrm>
          <a:prstGeom prst="rightArrow">
            <a:avLst/>
          </a:prstGeom>
          <a:gradFill flip="none" rotWithShape="1">
            <a:gsLst>
              <a:gs pos="0">
                <a:srgbClr val="AE1600"/>
              </a:gs>
              <a:gs pos="53000">
                <a:srgbClr val="D77383"/>
              </a:gs>
              <a:gs pos="100000">
                <a:srgbClr val="F8C4BF"/>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90F26661-021C-FF46-B2CB-CB82238F22D2}"/>
              </a:ext>
            </a:extLst>
          </p:cNvPr>
          <p:cNvSpPr txBox="1"/>
          <p:nvPr/>
        </p:nvSpPr>
        <p:spPr>
          <a:xfrm rot="16200000">
            <a:off x="-1152785" y="3636937"/>
            <a:ext cx="3420931" cy="400110"/>
          </a:xfrm>
          <a:prstGeom prst="rect">
            <a:avLst/>
          </a:prstGeom>
          <a:noFill/>
        </p:spPr>
        <p:txBody>
          <a:bodyPr wrap="square" rtlCol="0">
            <a:spAutoFit/>
          </a:bodyPr>
          <a:lstStyle/>
          <a:p>
            <a:pPr algn="ctr"/>
            <a:r>
              <a:rPr lang="en-US" sz="2000">
                <a:solidFill>
                  <a:schemeClr val="bg1"/>
                </a:solidFill>
              </a:rPr>
              <a:t>Decreasing DM Coupling </a:t>
            </a:r>
            <a:endParaRPr lang="en-US" sz="2000" dirty="0">
              <a:solidFill>
                <a:schemeClr val="bg1"/>
              </a:solidFill>
            </a:endParaRPr>
          </a:p>
        </p:txBody>
      </p:sp>
      <p:sp>
        <p:nvSpPr>
          <p:cNvPr id="22" name="Right Arrow 21"/>
          <p:cNvSpPr/>
          <p:nvPr/>
        </p:nvSpPr>
        <p:spPr>
          <a:xfrm rot="10800000">
            <a:off x="1483040" y="6328210"/>
            <a:ext cx="6150162" cy="579829"/>
          </a:xfrm>
          <a:prstGeom prst="rightArrow">
            <a:avLst/>
          </a:prstGeom>
          <a:gradFill flip="none" rotWithShape="1">
            <a:gsLst>
              <a:gs pos="0">
                <a:srgbClr val="0070C0"/>
              </a:gs>
              <a:gs pos="50000">
                <a:schemeClr val="accent1">
                  <a:lumMod val="60000"/>
                  <a:lumOff val="40000"/>
                </a:schemeClr>
              </a:gs>
              <a:gs pos="100000">
                <a:schemeClr val="accent1">
                  <a:lumMod val="20000"/>
                  <a:lumOff val="80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1D14356C-169C-4643-88F1-D5B1546D9860}"/>
              </a:ext>
            </a:extLst>
          </p:cNvPr>
          <p:cNvSpPr txBox="1"/>
          <p:nvPr/>
        </p:nvSpPr>
        <p:spPr>
          <a:xfrm>
            <a:off x="2721652" y="6410768"/>
            <a:ext cx="3420931" cy="400110"/>
          </a:xfrm>
          <a:prstGeom prst="rect">
            <a:avLst/>
          </a:prstGeom>
          <a:noFill/>
        </p:spPr>
        <p:txBody>
          <a:bodyPr wrap="square" rtlCol="0">
            <a:spAutoFit/>
          </a:bodyPr>
          <a:lstStyle/>
          <a:p>
            <a:pPr algn="ctr"/>
            <a:r>
              <a:rPr lang="en-US" sz="2000" dirty="0">
                <a:solidFill>
                  <a:schemeClr val="bg1"/>
                </a:solidFill>
              </a:rPr>
              <a:t>Decreasing DM Mass</a:t>
            </a:r>
          </a:p>
        </p:txBody>
      </p:sp>
      <p:cxnSp>
        <p:nvCxnSpPr>
          <p:cNvPr id="13" name="Straight Connector 12"/>
          <p:cNvCxnSpPr/>
          <p:nvPr/>
        </p:nvCxnSpPr>
        <p:spPr>
          <a:xfrm>
            <a:off x="1483041" y="2476947"/>
            <a:ext cx="60551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966116" y="1770465"/>
            <a:ext cx="2686505" cy="369332"/>
          </a:xfrm>
          <a:prstGeom prst="rect">
            <a:avLst/>
          </a:prstGeom>
          <a:solidFill>
            <a:srgbClr val="E0CAC1"/>
          </a:solidFill>
        </p:spPr>
        <p:txBody>
          <a:bodyPr wrap="none" rtlCol="0">
            <a:spAutoFit/>
          </a:bodyPr>
          <a:lstStyle/>
          <a:p>
            <a:r>
              <a:rPr lang="en-US" dirty="0"/>
              <a:t>Equivalence Principle Tests</a:t>
            </a:r>
          </a:p>
        </p:txBody>
      </p:sp>
      <p:sp>
        <p:nvSpPr>
          <p:cNvPr id="33" name="Freeform 32"/>
          <p:cNvSpPr/>
          <p:nvPr/>
        </p:nvSpPr>
        <p:spPr>
          <a:xfrm>
            <a:off x="1494916" y="2536324"/>
            <a:ext cx="4868883" cy="2956956"/>
          </a:xfrm>
          <a:custGeom>
            <a:avLst/>
            <a:gdLst>
              <a:gd name="connsiteX0" fmla="*/ 11875 w 4868883"/>
              <a:gd name="connsiteY0" fmla="*/ 1567543 h 2956956"/>
              <a:gd name="connsiteX1" fmla="*/ 0 w 4868883"/>
              <a:gd name="connsiteY1" fmla="*/ 2541319 h 2956956"/>
              <a:gd name="connsiteX2" fmla="*/ 368135 w 4868883"/>
              <a:gd name="connsiteY2" fmla="*/ 2838203 h 2956956"/>
              <a:gd name="connsiteX3" fmla="*/ 581891 w 4868883"/>
              <a:gd name="connsiteY3" fmla="*/ 2933205 h 2956956"/>
              <a:gd name="connsiteX4" fmla="*/ 581891 w 4868883"/>
              <a:gd name="connsiteY4" fmla="*/ 2933205 h 2956956"/>
              <a:gd name="connsiteX5" fmla="*/ 724395 w 4868883"/>
              <a:gd name="connsiteY5" fmla="*/ 2956956 h 2956956"/>
              <a:gd name="connsiteX6" fmla="*/ 926275 w 4868883"/>
              <a:gd name="connsiteY6" fmla="*/ 2826327 h 2956956"/>
              <a:gd name="connsiteX7" fmla="*/ 1045029 w 4868883"/>
              <a:gd name="connsiteY7" fmla="*/ 2683823 h 2956956"/>
              <a:gd name="connsiteX8" fmla="*/ 1128156 w 4868883"/>
              <a:gd name="connsiteY8" fmla="*/ 2517569 h 2956956"/>
              <a:gd name="connsiteX9" fmla="*/ 1235034 w 4868883"/>
              <a:gd name="connsiteY9" fmla="*/ 2517569 h 2956956"/>
              <a:gd name="connsiteX10" fmla="*/ 1377538 w 4868883"/>
              <a:gd name="connsiteY10" fmla="*/ 2375065 h 2956956"/>
              <a:gd name="connsiteX11" fmla="*/ 1377538 w 4868883"/>
              <a:gd name="connsiteY11" fmla="*/ 2375065 h 2956956"/>
              <a:gd name="connsiteX12" fmla="*/ 1377538 w 4868883"/>
              <a:gd name="connsiteY12" fmla="*/ 2375065 h 2956956"/>
              <a:gd name="connsiteX13" fmla="*/ 1710047 w 4868883"/>
              <a:gd name="connsiteY13" fmla="*/ 2161309 h 2956956"/>
              <a:gd name="connsiteX14" fmla="*/ 1900052 w 4868883"/>
              <a:gd name="connsiteY14" fmla="*/ 2078182 h 2956956"/>
              <a:gd name="connsiteX15" fmla="*/ 2220686 w 4868883"/>
              <a:gd name="connsiteY15" fmla="*/ 1793174 h 2956956"/>
              <a:gd name="connsiteX16" fmla="*/ 2565070 w 4868883"/>
              <a:gd name="connsiteY16" fmla="*/ 1555667 h 2956956"/>
              <a:gd name="connsiteX17" fmla="*/ 2731325 w 4868883"/>
              <a:gd name="connsiteY17" fmla="*/ 1436914 h 2956956"/>
              <a:gd name="connsiteX18" fmla="*/ 2921330 w 4868883"/>
              <a:gd name="connsiteY18" fmla="*/ 1353787 h 2956956"/>
              <a:gd name="connsiteX19" fmla="*/ 3194462 w 4868883"/>
              <a:gd name="connsiteY19" fmla="*/ 1211283 h 2956956"/>
              <a:gd name="connsiteX20" fmla="*/ 3491345 w 4868883"/>
              <a:gd name="connsiteY20" fmla="*/ 1068779 h 2956956"/>
              <a:gd name="connsiteX21" fmla="*/ 3906982 w 4868883"/>
              <a:gd name="connsiteY21" fmla="*/ 771896 h 2956956"/>
              <a:gd name="connsiteX22" fmla="*/ 4868883 w 4868883"/>
              <a:gd name="connsiteY22" fmla="*/ 0 h 2956956"/>
              <a:gd name="connsiteX23" fmla="*/ 4073236 w 4868883"/>
              <a:gd name="connsiteY23" fmla="*/ 510639 h 2956956"/>
              <a:gd name="connsiteX24" fmla="*/ 3859481 w 4868883"/>
              <a:gd name="connsiteY24" fmla="*/ 546265 h 2956956"/>
              <a:gd name="connsiteX25" fmla="*/ 3598223 w 4868883"/>
              <a:gd name="connsiteY25" fmla="*/ 807522 h 2956956"/>
              <a:gd name="connsiteX26" fmla="*/ 3455719 w 4868883"/>
              <a:gd name="connsiteY26" fmla="*/ 831273 h 2956956"/>
              <a:gd name="connsiteX27" fmla="*/ 2838203 w 4868883"/>
              <a:gd name="connsiteY27" fmla="*/ 439387 h 2956956"/>
              <a:gd name="connsiteX28" fmla="*/ 2838203 w 4868883"/>
              <a:gd name="connsiteY28" fmla="*/ 1140031 h 2956956"/>
              <a:gd name="connsiteX29" fmla="*/ 1235034 w 4868883"/>
              <a:gd name="connsiteY29" fmla="*/ 2339439 h 2956956"/>
              <a:gd name="connsiteX30" fmla="*/ 1033153 w 4868883"/>
              <a:gd name="connsiteY30" fmla="*/ 2291938 h 2956956"/>
              <a:gd name="connsiteX31" fmla="*/ 475013 w 4868883"/>
              <a:gd name="connsiteY31" fmla="*/ 1923803 h 2956956"/>
              <a:gd name="connsiteX32" fmla="*/ 11875 w 4868883"/>
              <a:gd name="connsiteY32" fmla="*/ 1567543 h 29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868883" h="2956956">
                <a:moveTo>
                  <a:pt x="11875" y="1567543"/>
                </a:moveTo>
                <a:lnTo>
                  <a:pt x="0" y="2541319"/>
                </a:lnTo>
                <a:lnTo>
                  <a:pt x="368135" y="2838203"/>
                </a:lnTo>
                <a:lnTo>
                  <a:pt x="581891" y="2933205"/>
                </a:lnTo>
                <a:lnTo>
                  <a:pt x="581891" y="2933205"/>
                </a:lnTo>
                <a:lnTo>
                  <a:pt x="724395" y="2956956"/>
                </a:lnTo>
                <a:lnTo>
                  <a:pt x="926275" y="2826327"/>
                </a:lnTo>
                <a:lnTo>
                  <a:pt x="1045029" y="2683823"/>
                </a:lnTo>
                <a:lnTo>
                  <a:pt x="1128156" y="2517569"/>
                </a:lnTo>
                <a:lnTo>
                  <a:pt x="1235034" y="2517569"/>
                </a:lnTo>
                <a:lnTo>
                  <a:pt x="1377538" y="2375065"/>
                </a:lnTo>
                <a:lnTo>
                  <a:pt x="1377538" y="2375065"/>
                </a:lnTo>
                <a:lnTo>
                  <a:pt x="1377538" y="2375065"/>
                </a:lnTo>
                <a:lnTo>
                  <a:pt x="1710047" y="2161309"/>
                </a:lnTo>
                <a:lnTo>
                  <a:pt x="1900052" y="2078182"/>
                </a:lnTo>
                <a:lnTo>
                  <a:pt x="2220686" y="1793174"/>
                </a:lnTo>
                <a:lnTo>
                  <a:pt x="2565070" y="1555667"/>
                </a:lnTo>
                <a:lnTo>
                  <a:pt x="2731325" y="1436914"/>
                </a:lnTo>
                <a:lnTo>
                  <a:pt x="2921330" y="1353787"/>
                </a:lnTo>
                <a:lnTo>
                  <a:pt x="3194462" y="1211283"/>
                </a:lnTo>
                <a:lnTo>
                  <a:pt x="3491345" y="1068779"/>
                </a:lnTo>
                <a:lnTo>
                  <a:pt x="3906982" y="771896"/>
                </a:lnTo>
                <a:lnTo>
                  <a:pt x="4868883" y="0"/>
                </a:lnTo>
                <a:lnTo>
                  <a:pt x="4073236" y="510639"/>
                </a:lnTo>
                <a:lnTo>
                  <a:pt x="3859481" y="546265"/>
                </a:lnTo>
                <a:lnTo>
                  <a:pt x="3598223" y="807522"/>
                </a:lnTo>
                <a:lnTo>
                  <a:pt x="3455719" y="831273"/>
                </a:lnTo>
                <a:lnTo>
                  <a:pt x="2838203" y="439387"/>
                </a:lnTo>
                <a:lnTo>
                  <a:pt x="2838203" y="1140031"/>
                </a:lnTo>
                <a:lnTo>
                  <a:pt x="1235034" y="2339439"/>
                </a:lnTo>
                <a:lnTo>
                  <a:pt x="1033153" y="2291938"/>
                </a:lnTo>
                <a:lnTo>
                  <a:pt x="475013" y="1923803"/>
                </a:lnTo>
                <a:lnTo>
                  <a:pt x="11875" y="1567543"/>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p:cNvSpPr/>
          <p:nvPr/>
        </p:nvSpPr>
        <p:spPr>
          <a:xfrm>
            <a:off x="2456817" y="2468087"/>
            <a:ext cx="4524499" cy="3048945"/>
          </a:xfrm>
          <a:custGeom>
            <a:avLst/>
            <a:gdLst>
              <a:gd name="connsiteX0" fmla="*/ 0 w 4524499"/>
              <a:gd name="connsiteY0" fmla="*/ 2885704 h 3063834"/>
              <a:gd name="connsiteX1" fmla="*/ 261257 w 4524499"/>
              <a:gd name="connsiteY1" fmla="*/ 3063834 h 3063834"/>
              <a:gd name="connsiteX2" fmla="*/ 451263 w 4524499"/>
              <a:gd name="connsiteY2" fmla="*/ 3040083 h 3063834"/>
              <a:gd name="connsiteX3" fmla="*/ 665018 w 4524499"/>
              <a:gd name="connsiteY3" fmla="*/ 2826328 h 3063834"/>
              <a:gd name="connsiteX4" fmla="*/ 665018 w 4524499"/>
              <a:gd name="connsiteY4" fmla="*/ 2826328 h 3063834"/>
              <a:gd name="connsiteX5" fmla="*/ 783772 w 4524499"/>
              <a:gd name="connsiteY5" fmla="*/ 2814452 h 3063834"/>
              <a:gd name="connsiteX6" fmla="*/ 783772 w 4524499"/>
              <a:gd name="connsiteY6" fmla="*/ 2814452 h 3063834"/>
              <a:gd name="connsiteX7" fmla="*/ 843148 w 4524499"/>
              <a:gd name="connsiteY7" fmla="*/ 2624447 h 3063834"/>
              <a:gd name="connsiteX8" fmla="*/ 866899 w 4524499"/>
              <a:gd name="connsiteY8" fmla="*/ 2671948 h 3063834"/>
              <a:gd name="connsiteX9" fmla="*/ 866899 w 4524499"/>
              <a:gd name="connsiteY9" fmla="*/ 2671948 h 3063834"/>
              <a:gd name="connsiteX10" fmla="*/ 950026 w 4524499"/>
              <a:gd name="connsiteY10" fmla="*/ 2731325 h 3063834"/>
              <a:gd name="connsiteX11" fmla="*/ 961902 w 4524499"/>
              <a:gd name="connsiteY11" fmla="*/ 2612572 h 3063834"/>
              <a:gd name="connsiteX12" fmla="*/ 1128156 w 4524499"/>
              <a:gd name="connsiteY12" fmla="*/ 2470068 h 3063834"/>
              <a:gd name="connsiteX13" fmla="*/ 1128156 w 4524499"/>
              <a:gd name="connsiteY13" fmla="*/ 2470068 h 3063834"/>
              <a:gd name="connsiteX14" fmla="*/ 1128156 w 4524499"/>
              <a:gd name="connsiteY14" fmla="*/ 2470068 h 3063834"/>
              <a:gd name="connsiteX15" fmla="*/ 1199408 w 4524499"/>
              <a:gd name="connsiteY15" fmla="*/ 2541320 h 3063834"/>
              <a:gd name="connsiteX16" fmla="*/ 1270660 w 4524499"/>
              <a:gd name="connsiteY16" fmla="*/ 2208811 h 3063834"/>
              <a:gd name="connsiteX17" fmla="*/ 1318161 w 4524499"/>
              <a:gd name="connsiteY17" fmla="*/ 2375065 h 3063834"/>
              <a:gd name="connsiteX18" fmla="*/ 1377538 w 4524499"/>
              <a:gd name="connsiteY18" fmla="*/ 2303813 h 3063834"/>
              <a:gd name="connsiteX19" fmla="*/ 1413164 w 4524499"/>
              <a:gd name="connsiteY19" fmla="*/ 1995055 h 3063834"/>
              <a:gd name="connsiteX20" fmla="*/ 1448790 w 4524499"/>
              <a:gd name="connsiteY20" fmla="*/ 2315689 h 3063834"/>
              <a:gd name="connsiteX21" fmla="*/ 1508167 w 4524499"/>
              <a:gd name="connsiteY21" fmla="*/ 2185060 h 3063834"/>
              <a:gd name="connsiteX22" fmla="*/ 1555668 w 4524499"/>
              <a:gd name="connsiteY22" fmla="*/ 2244437 h 3063834"/>
              <a:gd name="connsiteX23" fmla="*/ 1662546 w 4524499"/>
              <a:gd name="connsiteY23" fmla="*/ 2078182 h 3063834"/>
              <a:gd name="connsiteX24" fmla="*/ 1662546 w 4524499"/>
              <a:gd name="connsiteY24" fmla="*/ 2078182 h 3063834"/>
              <a:gd name="connsiteX25" fmla="*/ 1686296 w 4524499"/>
              <a:gd name="connsiteY25" fmla="*/ 2149434 h 3063834"/>
              <a:gd name="connsiteX26" fmla="*/ 1757548 w 4524499"/>
              <a:gd name="connsiteY26" fmla="*/ 1983180 h 3063834"/>
              <a:gd name="connsiteX27" fmla="*/ 1840676 w 4524499"/>
              <a:gd name="connsiteY27" fmla="*/ 1971304 h 3063834"/>
              <a:gd name="connsiteX28" fmla="*/ 1852551 w 4524499"/>
              <a:gd name="connsiteY28" fmla="*/ 2101933 h 3063834"/>
              <a:gd name="connsiteX29" fmla="*/ 1876302 w 4524499"/>
              <a:gd name="connsiteY29" fmla="*/ 1923803 h 3063834"/>
              <a:gd name="connsiteX30" fmla="*/ 1947554 w 4524499"/>
              <a:gd name="connsiteY30" fmla="*/ 1923803 h 3063834"/>
              <a:gd name="connsiteX31" fmla="*/ 1947554 w 4524499"/>
              <a:gd name="connsiteY31" fmla="*/ 1923803 h 3063834"/>
              <a:gd name="connsiteX32" fmla="*/ 1947554 w 4524499"/>
              <a:gd name="connsiteY32" fmla="*/ 1923803 h 3063834"/>
              <a:gd name="connsiteX33" fmla="*/ 1947554 w 4524499"/>
              <a:gd name="connsiteY33" fmla="*/ 1852551 h 3063834"/>
              <a:gd name="connsiteX34" fmla="*/ 1947554 w 4524499"/>
              <a:gd name="connsiteY34" fmla="*/ 1852551 h 3063834"/>
              <a:gd name="connsiteX35" fmla="*/ 2066307 w 4524499"/>
              <a:gd name="connsiteY35" fmla="*/ 1816925 h 3063834"/>
              <a:gd name="connsiteX36" fmla="*/ 2113808 w 4524499"/>
              <a:gd name="connsiteY36" fmla="*/ 1911928 h 3063834"/>
              <a:gd name="connsiteX37" fmla="*/ 2173185 w 4524499"/>
              <a:gd name="connsiteY37" fmla="*/ 1864426 h 3063834"/>
              <a:gd name="connsiteX38" fmla="*/ 2196935 w 4524499"/>
              <a:gd name="connsiteY38" fmla="*/ 1733798 h 3063834"/>
              <a:gd name="connsiteX39" fmla="*/ 2280063 w 4524499"/>
              <a:gd name="connsiteY39" fmla="*/ 1757548 h 3063834"/>
              <a:gd name="connsiteX40" fmla="*/ 2327564 w 4524499"/>
              <a:gd name="connsiteY40" fmla="*/ 1543793 h 3063834"/>
              <a:gd name="connsiteX41" fmla="*/ 2386941 w 4524499"/>
              <a:gd name="connsiteY41" fmla="*/ 1733798 h 3063834"/>
              <a:gd name="connsiteX42" fmla="*/ 2434442 w 4524499"/>
              <a:gd name="connsiteY42" fmla="*/ 1472541 h 3063834"/>
              <a:gd name="connsiteX43" fmla="*/ 2660073 w 4524499"/>
              <a:gd name="connsiteY43" fmla="*/ 1318161 h 3063834"/>
              <a:gd name="connsiteX44" fmla="*/ 2778826 w 4524499"/>
              <a:gd name="connsiteY44" fmla="*/ 1282535 h 3063834"/>
              <a:gd name="connsiteX45" fmla="*/ 2778826 w 4524499"/>
              <a:gd name="connsiteY45" fmla="*/ 1377538 h 3063834"/>
              <a:gd name="connsiteX46" fmla="*/ 2873829 w 4524499"/>
              <a:gd name="connsiteY46" fmla="*/ 1092530 h 3063834"/>
              <a:gd name="connsiteX47" fmla="*/ 2933205 w 4524499"/>
              <a:gd name="connsiteY47" fmla="*/ 1223159 h 3063834"/>
              <a:gd name="connsiteX48" fmla="*/ 3028208 w 4524499"/>
              <a:gd name="connsiteY48" fmla="*/ 1068780 h 3063834"/>
              <a:gd name="connsiteX49" fmla="*/ 3158837 w 4524499"/>
              <a:gd name="connsiteY49" fmla="*/ 1163782 h 3063834"/>
              <a:gd name="connsiteX50" fmla="*/ 3218213 w 4524499"/>
              <a:gd name="connsiteY50" fmla="*/ 950026 h 3063834"/>
              <a:gd name="connsiteX51" fmla="*/ 3218213 w 4524499"/>
              <a:gd name="connsiteY51" fmla="*/ 950026 h 3063834"/>
              <a:gd name="connsiteX52" fmla="*/ 3336967 w 4524499"/>
              <a:gd name="connsiteY52" fmla="*/ 843148 h 3063834"/>
              <a:gd name="connsiteX53" fmla="*/ 3420094 w 4524499"/>
              <a:gd name="connsiteY53" fmla="*/ 950026 h 3063834"/>
              <a:gd name="connsiteX54" fmla="*/ 3443844 w 4524499"/>
              <a:gd name="connsiteY54" fmla="*/ 819398 h 3063834"/>
              <a:gd name="connsiteX55" fmla="*/ 3610099 w 4524499"/>
              <a:gd name="connsiteY55" fmla="*/ 688769 h 3063834"/>
              <a:gd name="connsiteX56" fmla="*/ 3621974 w 4524499"/>
              <a:gd name="connsiteY56" fmla="*/ 843148 h 3063834"/>
              <a:gd name="connsiteX57" fmla="*/ 3657600 w 4524499"/>
              <a:gd name="connsiteY57" fmla="*/ 676894 h 3063834"/>
              <a:gd name="connsiteX58" fmla="*/ 4500748 w 4524499"/>
              <a:gd name="connsiteY58" fmla="*/ 35626 h 3063834"/>
              <a:gd name="connsiteX59" fmla="*/ 4524499 w 4524499"/>
              <a:gd name="connsiteY59" fmla="*/ 0 h 3063834"/>
              <a:gd name="connsiteX60" fmla="*/ 4037611 w 4524499"/>
              <a:gd name="connsiteY60" fmla="*/ 0 h 3063834"/>
              <a:gd name="connsiteX61" fmla="*/ 2493818 w 4524499"/>
              <a:gd name="connsiteY61" fmla="*/ 1163782 h 3063834"/>
              <a:gd name="connsiteX62" fmla="*/ 534390 w 4524499"/>
              <a:gd name="connsiteY62" fmla="*/ 2375065 h 3063834"/>
              <a:gd name="connsiteX63" fmla="*/ 534390 w 4524499"/>
              <a:gd name="connsiteY63" fmla="*/ 2375065 h 3063834"/>
              <a:gd name="connsiteX64" fmla="*/ 486889 w 4524499"/>
              <a:gd name="connsiteY64" fmla="*/ 2517569 h 3063834"/>
              <a:gd name="connsiteX65" fmla="*/ 427512 w 4524499"/>
              <a:gd name="connsiteY65" fmla="*/ 2410691 h 3063834"/>
              <a:gd name="connsiteX66" fmla="*/ 261257 w 4524499"/>
              <a:gd name="connsiteY66" fmla="*/ 2576946 h 3063834"/>
              <a:gd name="connsiteX67" fmla="*/ 142504 w 4524499"/>
              <a:gd name="connsiteY67" fmla="*/ 2553195 h 3063834"/>
              <a:gd name="connsiteX68" fmla="*/ 0 w 4524499"/>
              <a:gd name="connsiteY68" fmla="*/ 2885704 h 3063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524499" h="3063834">
                <a:moveTo>
                  <a:pt x="0" y="2885704"/>
                </a:moveTo>
                <a:lnTo>
                  <a:pt x="261257" y="3063834"/>
                </a:lnTo>
                <a:lnTo>
                  <a:pt x="451263" y="3040083"/>
                </a:lnTo>
                <a:lnTo>
                  <a:pt x="665018" y="2826328"/>
                </a:lnTo>
                <a:lnTo>
                  <a:pt x="665018" y="2826328"/>
                </a:lnTo>
                <a:lnTo>
                  <a:pt x="783772" y="2814452"/>
                </a:lnTo>
                <a:lnTo>
                  <a:pt x="783772" y="2814452"/>
                </a:lnTo>
                <a:lnTo>
                  <a:pt x="843148" y="2624447"/>
                </a:lnTo>
                <a:lnTo>
                  <a:pt x="866899" y="2671948"/>
                </a:lnTo>
                <a:lnTo>
                  <a:pt x="866899" y="2671948"/>
                </a:lnTo>
                <a:lnTo>
                  <a:pt x="950026" y="2731325"/>
                </a:lnTo>
                <a:lnTo>
                  <a:pt x="961902" y="2612572"/>
                </a:lnTo>
                <a:lnTo>
                  <a:pt x="1128156" y="2470068"/>
                </a:lnTo>
                <a:lnTo>
                  <a:pt x="1128156" y="2470068"/>
                </a:lnTo>
                <a:lnTo>
                  <a:pt x="1128156" y="2470068"/>
                </a:lnTo>
                <a:lnTo>
                  <a:pt x="1199408" y="2541320"/>
                </a:lnTo>
                <a:lnTo>
                  <a:pt x="1270660" y="2208811"/>
                </a:lnTo>
                <a:lnTo>
                  <a:pt x="1318161" y="2375065"/>
                </a:lnTo>
                <a:lnTo>
                  <a:pt x="1377538" y="2303813"/>
                </a:lnTo>
                <a:lnTo>
                  <a:pt x="1413164" y="1995055"/>
                </a:lnTo>
                <a:lnTo>
                  <a:pt x="1448790" y="2315689"/>
                </a:lnTo>
                <a:lnTo>
                  <a:pt x="1508167" y="2185060"/>
                </a:lnTo>
                <a:lnTo>
                  <a:pt x="1555668" y="2244437"/>
                </a:lnTo>
                <a:lnTo>
                  <a:pt x="1662546" y="2078182"/>
                </a:lnTo>
                <a:lnTo>
                  <a:pt x="1662546" y="2078182"/>
                </a:lnTo>
                <a:lnTo>
                  <a:pt x="1686296" y="2149434"/>
                </a:lnTo>
                <a:lnTo>
                  <a:pt x="1757548" y="1983180"/>
                </a:lnTo>
                <a:lnTo>
                  <a:pt x="1840676" y="1971304"/>
                </a:lnTo>
                <a:lnTo>
                  <a:pt x="1852551" y="2101933"/>
                </a:lnTo>
                <a:lnTo>
                  <a:pt x="1876302" y="1923803"/>
                </a:lnTo>
                <a:lnTo>
                  <a:pt x="1947554" y="1923803"/>
                </a:lnTo>
                <a:lnTo>
                  <a:pt x="1947554" y="1923803"/>
                </a:lnTo>
                <a:lnTo>
                  <a:pt x="1947554" y="1923803"/>
                </a:lnTo>
                <a:lnTo>
                  <a:pt x="1947554" y="1852551"/>
                </a:lnTo>
                <a:lnTo>
                  <a:pt x="1947554" y="1852551"/>
                </a:lnTo>
                <a:lnTo>
                  <a:pt x="2066307" y="1816925"/>
                </a:lnTo>
                <a:lnTo>
                  <a:pt x="2113808" y="1911928"/>
                </a:lnTo>
                <a:lnTo>
                  <a:pt x="2173185" y="1864426"/>
                </a:lnTo>
                <a:lnTo>
                  <a:pt x="2196935" y="1733798"/>
                </a:lnTo>
                <a:lnTo>
                  <a:pt x="2280063" y="1757548"/>
                </a:lnTo>
                <a:lnTo>
                  <a:pt x="2327564" y="1543793"/>
                </a:lnTo>
                <a:lnTo>
                  <a:pt x="2386941" y="1733798"/>
                </a:lnTo>
                <a:lnTo>
                  <a:pt x="2434442" y="1472541"/>
                </a:lnTo>
                <a:lnTo>
                  <a:pt x="2660073" y="1318161"/>
                </a:lnTo>
                <a:lnTo>
                  <a:pt x="2778826" y="1282535"/>
                </a:lnTo>
                <a:lnTo>
                  <a:pt x="2778826" y="1377538"/>
                </a:lnTo>
                <a:lnTo>
                  <a:pt x="2873829" y="1092530"/>
                </a:lnTo>
                <a:lnTo>
                  <a:pt x="2933205" y="1223159"/>
                </a:lnTo>
                <a:lnTo>
                  <a:pt x="3028208" y="1068780"/>
                </a:lnTo>
                <a:lnTo>
                  <a:pt x="3158837" y="1163782"/>
                </a:lnTo>
                <a:lnTo>
                  <a:pt x="3218213" y="950026"/>
                </a:lnTo>
                <a:lnTo>
                  <a:pt x="3218213" y="950026"/>
                </a:lnTo>
                <a:lnTo>
                  <a:pt x="3336967" y="843148"/>
                </a:lnTo>
                <a:lnTo>
                  <a:pt x="3420094" y="950026"/>
                </a:lnTo>
                <a:lnTo>
                  <a:pt x="3443844" y="819398"/>
                </a:lnTo>
                <a:lnTo>
                  <a:pt x="3610099" y="688769"/>
                </a:lnTo>
                <a:lnTo>
                  <a:pt x="3621974" y="843148"/>
                </a:lnTo>
                <a:lnTo>
                  <a:pt x="3657600" y="676894"/>
                </a:lnTo>
                <a:lnTo>
                  <a:pt x="4500748" y="35626"/>
                </a:lnTo>
                <a:lnTo>
                  <a:pt x="4524499" y="0"/>
                </a:lnTo>
                <a:lnTo>
                  <a:pt x="4037611" y="0"/>
                </a:lnTo>
                <a:lnTo>
                  <a:pt x="2493818" y="1163782"/>
                </a:lnTo>
                <a:lnTo>
                  <a:pt x="534390" y="2375065"/>
                </a:lnTo>
                <a:lnTo>
                  <a:pt x="534390" y="2375065"/>
                </a:lnTo>
                <a:lnTo>
                  <a:pt x="486889" y="2517569"/>
                </a:lnTo>
                <a:lnTo>
                  <a:pt x="427512" y="2410691"/>
                </a:lnTo>
                <a:lnTo>
                  <a:pt x="261257" y="2576946"/>
                </a:lnTo>
                <a:lnTo>
                  <a:pt x="142504" y="2553195"/>
                </a:lnTo>
                <a:lnTo>
                  <a:pt x="0" y="2885704"/>
                </a:lnTo>
                <a:close/>
              </a:path>
            </a:pathLst>
          </a:custGeom>
          <a:solidFill>
            <a:srgbClr val="36B052">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4">
            <a:extLst>
              <a:ext uri="{FF2B5EF4-FFF2-40B4-BE49-F238E27FC236}">
                <a16:creationId xmlns:a16="http://schemas.microsoft.com/office/drawing/2014/main" id="{E8CF9686-4191-4729-9F12-6EE05577BE6F}"/>
              </a:ext>
            </a:extLst>
          </p:cNvPr>
          <p:cNvSpPr txBox="1"/>
          <p:nvPr/>
        </p:nvSpPr>
        <p:spPr>
          <a:xfrm>
            <a:off x="3091245" y="2107662"/>
            <a:ext cx="2402774" cy="261610"/>
          </a:xfrm>
          <a:prstGeom prst="rect">
            <a:avLst/>
          </a:prstGeom>
          <a:solidFill>
            <a:srgbClr val="E0CAC1"/>
          </a:solid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b="1" i="1" dirty="0"/>
              <a:t>Tilburg et al., PRL 115, 011802 (</a:t>
            </a:r>
            <a:r>
              <a:rPr lang="en-US" sz="1100" b="1" i="1"/>
              <a:t>2015) </a:t>
            </a:r>
            <a:endParaRPr lang="en-US" sz="1100" b="1" i="1" dirty="0"/>
          </a:p>
        </p:txBody>
      </p:sp>
      <p:sp>
        <p:nvSpPr>
          <p:cNvPr id="20" name="TextBox 19">
            <a:extLst>
              <a:ext uri="{FF2B5EF4-FFF2-40B4-BE49-F238E27FC236}">
                <a16:creationId xmlns:a16="http://schemas.microsoft.com/office/drawing/2014/main" id="{AEB9D35D-AD7B-2347-BED2-69CFC435BFBA}"/>
              </a:ext>
            </a:extLst>
          </p:cNvPr>
          <p:cNvSpPr txBox="1"/>
          <p:nvPr/>
        </p:nvSpPr>
        <p:spPr>
          <a:xfrm>
            <a:off x="0" y="787296"/>
            <a:ext cx="9144000" cy="461665"/>
          </a:xfrm>
          <a:prstGeom prst="rect">
            <a:avLst/>
          </a:prstGeom>
          <a:solidFill>
            <a:schemeClr val="bg1">
              <a:lumMod val="50000"/>
            </a:schemeClr>
          </a:solidFill>
          <a:ln>
            <a:noFill/>
          </a:ln>
        </p:spPr>
        <p:txBody>
          <a:bodyPr wrap="square" rtlCol="0">
            <a:spAutoFit/>
          </a:bodyPr>
          <a:lstStyle/>
          <a:p>
            <a:pPr algn="ctr"/>
            <a:r>
              <a:rPr lang="en-US" sz="2400" i="1" dirty="0">
                <a:solidFill>
                  <a:schemeClr val="bg1"/>
                </a:solidFill>
              </a:rPr>
              <a:t>Improve coupling constraint over 6 decades in DM mass.</a:t>
            </a:r>
          </a:p>
        </p:txBody>
      </p:sp>
      <p:sp>
        <p:nvSpPr>
          <p:cNvPr id="35" name="Rectangle 34">
            <a:extLst>
              <a:ext uri="{FF2B5EF4-FFF2-40B4-BE49-F238E27FC236}">
                <a16:creationId xmlns:a16="http://schemas.microsoft.com/office/drawing/2014/main" id="{CCCFFA1D-1D08-5E42-87F7-FFCED491D857}"/>
              </a:ext>
            </a:extLst>
          </p:cNvPr>
          <p:cNvSpPr/>
          <p:nvPr/>
        </p:nvSpPr>
        <p:spPr>
          <a:xfrm>
            <a:off x="0" y="1"/>
            <a:ext cx="9144000" cy="78115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Exclusion plot for dark matter coupling</a:t>
            </a:r>
          </a:p>
        </p:txBody>
      </p:sp>
      <p:sp>
        <p:nvSpPr>
          <p:cNvPr id="36" name="Rectangle 35"/>
          <p:cNvSpPr/>
          <p:nvPr/>
        </p:nvSpPr>
        <p:spPr>
          <a:xfrm>
            <a:off x="1494916" y="5576408"/>
            <a:ext cx="2239716" cy="261610"/>
          </a:xfrm>
          <a:prstGeom prst="rect">
            <a:avLst/>
          </a:prstGeom>
        </p:spPr>
        <p:txBody>
          <a:bodyPr wrap="none">
            <a:spAutoFit/>
          </a:bodyPr>
          <a:lstStyle/>
          <a:p>
            <a:r>
              <a:rPr lang="en-US" sz="1100" b="1" i="1" dirty="0" err="1">
                <a:solidFill>
                  <a:srgbClr val="1C37D5"/>
                </a:solidFill>
              </a:rPr>
              <a:t>Hees</a:t>
            </a:r>
            <a:r>
              <a:rPr lang="en-US" sz="1100" b="1" i="1" dirty="0">
                <a:solidFill>
                  <a:srgbClr val="1C37D5"/>
                </a:solidFill>
              </a:rPr>
              <a:t> et al., PRL 117, 061301 (2016)</a:t>
            </a:r>
          </a:p>
        </p:txBody>
      </p:sp>
      <p:sp>
        <p:nvSpPr>
          <p:cNvPr id="37" name="Rectangle 36"/>
          <p:cNvSpPr/>
          <p:nvPr/>
        </p:nvSpPr>
        <p:spPr>
          <a:xfrm>
            <a:off x="1969931" y="2126525"/>
            <a:ext cx="1131300" cy="258433"/>
          </a:xfrm>
          <a:prstGeom prst="rect">
            <a:avLst/>
          </a:prstGeom>
          <a:solidFill>
            <a:srgbClr val="E0CA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1494915" y="1644869"/>
            <a:ext cx="6067040" cy="417880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6BAF4F-18B9-534A-9F93-C5DC37009BEA}"/>
              </a:ext>
            </a:extLst>
          </p:cNvPr>
          <p:cNvSpPr txBox="1"/>
          <p:nvPr/>
        </p:nvSpPr>
        <p:spPr>
          <a:xfrm>
            <a:off x="931297" y="1436913"/>
            <a:ext cx="1972180" cy="923330"/>
          </a:xfrm>
          <a:prstGeom prst="rect">
            <a:avLst/>
          </a:prstGeom>
          <a:solidFill>
            <a:schemeClr val="accent4">
              <a:lumMod val="40000"/>
              <a:lumOff val="60000"/>
            </a:schemeClr>
          </a:solidFill>
          <a:ln>
            <a:solidFill>
              <a:schemeClr val="tx1"/>
            </a:solidFill>
          </a:ln>
          <a:effectLst>
            <a:outerShdw blurRad="50800" dist="76200" dir="2700000" algn="tl" rotWithShape="0">
              <a:prstClr val="black">
                <a:alpha val="40000"/>
              </a:prstClr>
            </a:outerShdw>
          </a:effectLst>
        </p:spPr>
        <p:txBody>
          <a:bodyPr wrap="square" rtlCol="0">
            <a:spAutoFit/>
          </a:bodyPr>
          <a:lstStyle/>
          <a:p>
            <a:r>
              <a:rPr lang="en-US"/>
              <a:t>DM coupling/mass </a:t>
            </a:r>
            <a:r>
              <a:rPr lang="en-US" dirty="0"/>
              <a:t>excluded in shaded regions</a:t>
            </a:r>
          </a:p>
        </p:txBody>
      </p:sp>
      <p:sp>
        <p:nvSpPr>
          <p:cNvPr id="2" name="TextBox 1"/>
          <p:cNvSpPr txBox="1"/>
          <p:nvPr/>
        </p:nvSpPr>
        <p:spPr>
          <a:xfrm>
            <a:off x="5665873" y="1297921"/>
            <a:ext cx="2280304" cy="338554"/>
          </a:xfrm>
          <a:prstGeom prst="rect">
            <a:avLst/>
          </a:prstGeom>
          <a:noFill/>
        </p:spPr>
        <p:txBody>
          <a:bodyPr wrap="none" rtlCol="0">
            <a:spAutoFit/>
          </a:bodyPr>
          <a:lstStyle/>
          <a:p>
            <a:r>
              <a:rPr lang="en-US" sz="1600" i="1" dirty="0" err="1">
                <a:solidFill>
                  <a:schemeClr val="tx1">
                    <a:lumMod val="50000"/>
                    <a:lumOff val="50000"/>
                  </a:schemeClr>
                </a:solidFill>
              </a:rPr>
              <a:t>Hees</a:t>
            </a:r>
            <a:r>
              <a:rPr lang="en-US" sz="1600" i="1" dirty="0">
                <a:solidFill>
                  <a:schemeClr val="tx1">
                    <a:lumMod val="50000"/>
                    <a:lumOff val="50000"/>
                  </a:schemeClr>
                </a:solidFill>
              </a:rPr>
              <a:t> et al  PRD </a:t>
            </a:r>
            <a:r>
              <a:rPr lang="en-US" sz="1600" b="1" i="1" dirty="0">
                <a:solidFill>
                  <a:schemeClr val="tx1">
                    <a:lumMod val="50000"/>
                    <a:lumOff val="50000"/>
                  </a:schemeClr>
                </a:solidFill>
              </a:rPr>
              <a:t>98 </a:t>
            </a:r>
            <a:r>
              <a:rPr lang="en-US" sz="1600" i="1" dirty="0">
                <a:solidFill>
                  <a:schemeClr val="tx1">
                    <a:lumMod val="50000"/>
                    <a:lumOff val="50000"/>
                  </a:schemeClr>
                </a:solidFill>
              </a:rPr>
              <a:t>(2018)</a:t>
            </a:r>
          </a:p>
        </p:txBody>
      </p:sp>
      <p:sp>
        <p:nvSpPr>
          <p:cNvPr id="21" name="TextBox 20">
            <a:extLst>
              <a:ext uri="{FF2B5EF4-FFF2-40B4-BE49-F238E27FC236}">
                <a16:creationId xmlns:a16="http://schemas.microsoft.com/office/drawing/2014/main" id="{10575859-6312-0D48-99DD-A25933D28887}"/>
              </a:ext>
            </a:extLst>
          </p:cNvPr>
          <p:cNvSpPr txBox="1"/>
          <p:nvPr/>
        </p:nvSpPr>
        <p:spPr>
          <a:xfrm>
            <a:off x="6514626" y="6081680"/>
            <a:ext cx="2364302" cy="338554"/>
          </a:xfrm>
          <a:prstGeom prst="rect">
            <a:avLst/>
          </a:prstGeom>
          <a:noFill/>
        </p:spPr>
        <p:txBody>
          <a:bodyPr wrap="none" rtlCol="0">
            <a:spAutoFit/>
          </a:bodyPr>
          <a:lstStyle/>
          <a:p>
            <a:r>
              <a:rPr lang="en-US" sz="1600" dirty="0">
                <a:solidFill>
                  <a:schemeClr val="tx1">
                    <a:lumMod val="50000"/>
                    <a:lumOff val="50000"/>
                  </a:schemeClr>
                </a:solidFill>
              </a:rPr>
              <a:t>BACON </a:t>
            </a:r>
            <a:r>
              <a:rPr lang="en-US" sz="1600" i="1" dirty="0">
                <a:solidFill>
                  <a:schemeClr val="tx1">
                    <a:lumMod val="50000"/>
                    <a:lumOff val="50000"/>
                  </a:schemeClr>
                </a:solidFill>
              </a:rPr>
              <a:t>Nature</a:t>
            </a:r>
            <a:r>
              <a:rPr lang="en-US" sz="1600" dirty="0">
                <a:solidFill>
                  <a:schemeClr val="tx1">
                    <a:lumMod val="50000"/>
                    <a:lumOff val="50000"/>
                  </a:schemeClr>
                </a:solidFill>
              </a:rPr>
              <a:t> </a:t>
            </a:r>
            <a:r>
              <a:rPr lang="en-US" sz="1600" b="1" dirty="0">
                <a:solidFill>
                  <a:schemeClr val="tx1">
                    <a:lumMod val="50000"/>
                    <a:lumOff val="50000"/>
                  </a:schemeClr>
                </a:solidFill>
              </a:rPr>
              <a:t>591</a:t>
            </a:r>
            <a:r>
              <a:rPr lang="en-US" sz="1600" dirty="0">
                <a:solidFill>
                  <a:schemeClr val="tx1">
                    <a:lumMod val="50000"/>
                    <a:lumOff val="50000"/>
                  </a:schemeClr>
                </a:solidFill>
              </a:rPr>
              <a:t> (2021)</a:t>
            </a:r>
          </a:p>
        </p:txBody>
      </p:sp>
    </p:spTree>
    <p:extLst>
      <p:ext uri="{BB962C8B-B14F-4D97-AF65-F5344CB8AC3E}">
        <p14:creationId xmlns:p14="http://schemas.microsoft.com/office/powerpoint/2010/main" val="227843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a:extLst>
              <a:ext uri="{FF2B5EF4-FFF2-40B4-BE49-F238E27FC236}">
                <a16:creationId xmlns:a16="http://schemas.microsoft.com/office/drawing/2014/main" id="{081FCBDC-0A52-4247-A53B-C478E97AE4C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0642" t="736" r="2976" b="10879"/>
          <a:stretch/>
        </p:blipFill>
        <p:spPr>
          <a:xfrm>
            <a:off x="824294" y="1112357"/>
            <a:ext cx="4465372" cy="2763095"/>
          </a:xfrm>
          <a:prstGeom prst="rect">
            <a:avLst/>
          </a:prstGeom>
        </p:spPr>
      </p:pic>
      <p:sp>
        <p:nvSpPr>
          <p:cNvPr id="35" name="TextBox 34">
            <a:extLst>
              <a:ext uri="{FF2B5EF4-FFF2-40B4-BE49-F238E27FC236}">
                <a16:creationId xmlns:a16="http://schemas.microsoft.com/office/drawing/2014/main" id="{60AF267B-EB93-2D41-AA72-88C9BAC2B013}"/>
              </a:ext>
            </a:extLst>
          </p:cNvPr>
          <p:cNvSpPr txBox="1"/>
          <p:nvPr/>
        </p:nvSpPr>
        <p:spPr>
          <a:xfrm>
            <a:off x="1544591" y="174759"/>
            <a:ext cx="55976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JILA</a:t>
            </a:r>
          </a:p>
        </p:txBody>
      </p:sp>
      <p:grpSp>
        <p:nvGrpSpPr>
          <p:cNvPr id="4" name="Group 3">
            <a:extLst>
              <a:ext uri="{FF2B5EF4-FFF2-40B4-BE49-F238E27FC236}">
                <a16:creationId xmlns:a16="http://schemas.microsoft.com/office/drawing/2014/main" id="{911A5368-2339-9C4F-B910-CB1D23426694}"/>
              </a:ext>
            </a:extLst>
          </p:cNvPr>
          <p:cNvGrpSpPr/>
          <p:nvPr/>
        </p:nvGrpSpPr>
        <p:grpSpPr>
          <a:xfrm>
            <a:off x="0" y="-246"/>
            <a:ext cx="9144000" cy="768698"/>
            <a:chOff x="0" y="0"/>
            <a:chExt cx="12192000" cy="780836"/>
          </a:xfrm>
        </p:grpSpPr>
        <p:sp>
          <p:nvSpPr>
            <p:cNvPr id="7" name="Rectangle 6">
              <a:extLst>
                <a:ext uri="{FF2B5EF4-FFF2-40B4-BE49-F238E27FC236}">
                  <a16:creationId xmlns:a16="http://schemas.microsoft.com/office/drawing/2014/main" id="{CCCFFA1D-1D08-5E42-87F7-FFCED491D857}"/>
                </a:ext>
              </a:extLst>
            </p:cNvPr>
            <p:cNvSpPr/>
            <p:nvPr/>
          </p:nvSpPr>
          <p:spPr>
            <a:xfrm>
              <a:off x="0" y="0"/>
              <a:ext cx="12192000" cy="78083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F1E34227-5C6B-9749-A949-3131A709FE74}"/>
                </a:ext>
              </a:extLst>
            </p:cNvPr>
            <p:cNvSpPr txBox="1"/>
            <p:nvPr/>
          </p:nvSpPr>
          <p:spPr>
            <a:xfrm>
              <a:off x="3061427" y="40584"/>
              <a:ext cx="6418339" cy="719064"/>
            </a:xfrm>
            <a:prstGeom prst="rect">
              <a:avLst/>
            </a:prstGeom>
            <a:noFill/>
            <a:ln>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Calibri" panose="020F0502020204030204"/>
                  <a:ea typeface="+mn-ea"/>
                  <a:cs typeface="+mn-cs"/>
                </a:rPr>
                <a:t>Free-space optical link</a:t>
              </a:r>
              <a:endParaRPr kumimoji="0" lang="en-US" sz="4000" b="0" i="0" u="none" strike="noStrike" kern="1200" cap="none" spc="0" normalizeH="0" baseline="30000" noProof="0" dirty="0">
                <a:ln>
                  <a:noFill/>
                </a:ln>
                <a:solidFill>
                  <a:prstClr val="white"/>
                </a:solidFill>
                <a:effectLst/>
                <a:uLnTx/>
                <a:uFillTx/>
                <a:latin typeface="Calibri" panose="020F0502020204030204"/>
                <a:ea typeface="+mn-ea"/>
                <a:cs typeface="+mn-cs"/>
              </a:endParaRPr>
            </a:p>
          </p:txBody>
        </p:sp>
      </p:grpSp>
      <p:sp>
        <p:nvSpPr>
          <p:cNvPr id="94" name="TextBox 93">
            <a:extLst>
              <a:ext uri="{FF2B5EF4-FFF2-40B4-BE49-F238E27FC236}">
                <a16:creationId xmlns:a16="http://schemas.microsoft.com/office/drawing/2014/main" id="{81102D09-AA1B-9D45-84F3-3E73FFEC2CCE}"/>
              </a:ext>
            </a:extLst>
          </p:cNvPr>
          <p:cNvSpPr txBox="1"/>
          <p:nvPr/>
        </p:nvSpPr>
        <p:spPr>
          <a:xfrm>
            <a:off x="5296786" y="2310355"/>
            <a:ext cx="3790418" cy="1323439"/>
          </a:xfrm>
          <a:prstGeom prst="rect">
            <a:avLst/>
          </a:prstGeom>
          <a:noFill/>
          <a:ln>
            <a:noFill/>
          </a:ln>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Residual link noise at 10</a:t>
            </a:r>
            <a:r>
              <a:rPr kumimoji="0" lang="en-US" sz="2000" b="0" i="0" u="none" strike="noStrike" kern="1200" cap="none" spc="0" normalizeH="0" baseline="30000" noProof="0" dirty="0">
                <a:ln>
                  <a:noFill/>
                </a:ln>
                <a:solidFill>
                  <a:prstClr val="black"/>
                </a:solidFill>
                <a:effectLst/>
                <a:uLnTx/>
                <a:uFillTx/>
                <a:latin typeface="Calibri" panose="020F0502020204030204"/>
                <a:ea typeface="+mn-ea"/>
                <a:cs typeface="+mn-cs"/>
              </a:rPr>
              <a:t>-17</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@1s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Free-space and BRAN link agreement near 10</a:t>
            </a:r>
            <a:r>
              <a:rPr kumimoji="0" lang="en-US" sz="2000" b="0" i="0" u="none" strike="noStrike" kern="1200" cap="none" spc="0" normalizeH="0" baseline="30000" noProof="0" dirty="0">
                <a:ln>
                  <a:noFill/>
                </a:ln>
                <a:solidFill>
                  <a:prstClr val="black"/>
                </a:solidFill>
                <a:effectLst/>
                <a:uLnTx/>
                <a:uFillTx/>
                <a:latin typeface="Calibri" panose="020F0502020204030204"/>
                <a:ea typeface="+mn-ea"/>
                <a:cs typeface="+mn-cs"/>
              </a:rPr>
              <a:t>-18</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(consistent with statistics)</a:t>
            </a:r>
            <a:endParaRPr kumimoji="0" lang="en-US" sz="20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EECA3208-AC9A-BD42-9281-F1F644F9BEA0}"/>
              </a:ext>
            </a:extLst>
          </p:cNvPr>
          <p:cNvGrpSpPr/>
          <p:nvPr/>
        </p:nvGrpSpPr>
        <p:grpSpPr>
          <a:xfrm>
            <a:off x="5693303" y="1125032"/>
            <a:ext cx="2844275" cy="945828"/>
            <a:chOff x="350389" y="1200617"/>
            <a:chExt cx="4292133" cy="1393643"/>
          </a:xfrm>
        </p:grpSpPr>
        <p:grpSp>
          <p:nvGrpSpPr>
            <p:cNvPr id="10" name="Group 9">
              <a:extLst>
                <a:ext uri="{FF2B5EF4-FFF2-40B4-BE49-F238E27FC236}">
                  <a16:creationId xmlns:a16="http://schemas.microsoft.com/office/drawing/2014/main" id="{BF0A8FB9-604D-5043-B805-A4DFB7D471B8}"/>
                </a:ext>
              </a:extLst>
            </p:cNvPr>
            <p:cNvGrpSpPr/>
            <p:nvPr/>
          </p:nvGrpSpPr>
          <p:grpSpPr>
            <a:xfrm>
              <a:off x="350389" y="1200617"/>
              <a:ext cx="4292133" cy="1388693"/>
              <a:chOff x="1074224" y="3713280"/>
              <a:chExt cx="3203284" cy="927973"/>
            </a:xfrm>
          </p:grpSpPr>
          <p:pic>
            <p:nvPicPr>
              <p:cNvPr id="12" name="Picture 11">
                <a:extLst>
                  <a:ext uri="{FF2B5EF4-FFF2-40B4-BE49-F238E27FC236}">
                    <a16:creationId xmlns:a16="http://schemas.microsoft.com/office/drawing/2014/main" id="{1B246458-FD30-C445-A1B9-5FD2ACDAD36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50162" y="3935767"/>
                <a:ext cx="705459" cy="688513"/>
              </a:xfrm>
              <a:prstGeom prst="rect">
                <a:avLst/>
              </a:prstGeom>
              <a:solidFill>
                <a:schemeClr val="bg1"/>
              </a:solidFill>
            </p:spPr>
          </p:pic>
          <p:pic>
            <p:nvPicPr>
              <p:cNvPr id="13" name="Picture 12">
                <a:extLst>
                  <a:ext uri="{FF2B5EF4-FFF2-40B4-BE49-F238E27FC236}">
                    <a16:creationId xmlns:a16="http://schemas.microsoft.com/office/drawing/2014/main" id="{F2F99EAE-6FA3-2F48-8D9B-5749E86F3BA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38152" y="3935767"/>
                <a:ext cx="705459" cy="705486"/>
              </a:xfrm>
              <a:prstGeom prst="rect">
                <a:avLst/>
              </a:prstGeom>
              <a:solidFill>
                <a:schemeClr val="bg1"/>
              </a:solidFill>
            </p:spPr>
          </p:pic>
          <p:sp>
            <p:nvSpPr>
              <p:cNvPr id="15" name="TextBox 14">
                <a:extLst>
                  <a:ext uri="{FF2B5EF4-FFF2-40B4-BE49-F238E27FC236}">
                    <a16:creationId xmlns:a16="http://schemas.microsoft.com/office/drawing/2014/main" id="{59111556-2A9B-6945-95C0-6B343763C9FA}"/>
                  </a:ext>
                </a:extLst>
              </p:cNvPr>
              <p:cNvSpPr txBox="1"/>
              <p:nvPr/>
            </p:nvSpPr>
            <p:spPr>
              <a:xfrm>
                <a:off x="3805955" y="3713280"/>
                <a:ext cx="471553" cy="3526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Yb</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5965B807-C175-F14C-A3AC-DC6C1BA9E861}"/>
                  </a:ext>
                </a:extLst>
              </p:cNvPr>
              <p:cNvSpPr txBox="1"/>
              <p:nvPr/>
            </p:nvSpPr>
            <p:spPr>
              <a:xfrm>
                <a:off x="1074224" y="3738740"/>
                <a:ext cx="417393" cy="35266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Sr</a:t>
                </a:r>
              </a:p>
            </p:txBody>
          </p:sp>
          <p:cxnSp>
            <p:nvCxnSpPr>
              <p:cNvPr id="21" name="Straight Arrow Connector 20">
                <a:extLst>
                  <a:ext uri="{FF2B5EF4-FFF2-40B4-BE49-F238E27FC236}">
                    <a16:creationId xmlns:a16="http://schemas.microsoft.com/office/drawing/2014/main" id="{8BE28735-8608-5B4D-94AE-14BA376D623C}"/>
                  </a:ext>
                </a:extLst>
              </p:cNvPr>
              <p:cNvCxnSpPr>
                <a:cxnSpLocks/>
              </p:cNvCxnSpPr>
              <p:nvPr/>
            </p:nvCxnSpPr>
            <p:spPr>
              <a:xfrm>
                <a:off x="1919436" y="4080028"/>
                <a:ext cx="1403136" cy="1"/>
              </a:xfrm>
              <a:prstGeom prst="straightConnector1">
                <a:avLst/>
              </a:prstGeom>
              <a:ln w="38100">
                <a:solidFill>
                  <a:schemeClr val="accent4"/>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 name="Oval 1"/>
            <p:cNvSpPr/>
            <p:nvPr/>
          </p:nvSpPr>
          <p:spPr>
            <a:xfrm>
              <a:off x="2136576" y="1310415"/>
              <a:ext cx="377208" cy="414131"/>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Oval 25"/>
            <p:cNvSpPr/>
            <p:nvPr/>
          </p:nvSpPr>
          <p:spPr>
            <a:xfrm>
              <a:off x="2225476" y="1310415"/>
              <a:ext cx="377208" cy="414131"/>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Oval 26"/>
            <p:cNvSpPr/>
            <p:nvPr/>
          </p:nvSpPr>
          <p:spPr>
            <a:xfrm>
              <a:off x="2314377" y="1310415"/>
              <a:ext cx="377208" cy="414131"/>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6" name="Group 5"/>
            <p:cNvGrpSpPr/>
            <p:nvPr/>
          </p:nvGrpSpPr>
          <p:grpSpPr>
            <a:xfrm>
              <a:off x="1419402" y="2112548"/>
              <a:ext cx="2091320" cy="481712"/>
              <a:chOff x="1020181" y="2055441"/>
              <a:chExt cx="2091320" cy="481712"/>
            </a:xfrm>
          </p:grpSpPr>
          <p:sp>
            <p:nvSpPr>
              <p:cNvPr id="33" name="Freeform 5">
                <a:extLst>
                  <a:ext uri="{FF2B5EF4-FFF2-40B4-BE49-F238E27FC236}">
                    <a16:creationId xmlns:a16="http://schemas.microsoft.com/office/drawing/2014/main" id="{8830C147-D67A-DF4E-B7AE-2860F5630F57}"/>
                  </a:ext>
                </a:extLst>
              </p:cNvPr>
              <p:cNvSpPr>
                <a:spLocks/>
              </p:cNvSpPr>
              <p:nvPr/>
            </p:nvSpPr>
            <p:spPr bwMode="auto">
              <a:xfrm rot="10800000" flipH="1">
                <a:off x="2779882" y="2088500"/>
                <a:ext cx="331619" cy="448653"/>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solidFill>
                <a:schemeClr val="bg1"/>
              </a:solidFill>
              <a:ln w="25400" cap="flat">
                <a:solidFill>
                  <a:srgbClr val="FF0000"/>
                </a:solidFill>
                <a:prstDash val="solid"/>
                <a:round/>
                <a:headEnd type="none" w="med" len="med"/>
                <a:tailEnd type="none" w="med" len="med"/>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Freeform 6">
                <a:extLst>
                  <a:ext uri="{FF2B5EF4-FFF2-40B4-BE49-F238E27FC236}">
                    <a16:creationId xmlns:a16="http://schemas.microsoft.com/office/drawing/2014/main" id="{4E66DF28-696C-5544-8AAF-B72A2A70F808}"/>
                  </a:ext>
                </a:extLst>
              </p:cNvPr>
              <p:cNvSpPr>
                <a:spLocks/>
              </p:cNvSpPr>
              <p:nvPr/>
            </p:nvSpPr>
            <p:spPr bwMode="auto">
              <a:xfrm>
                <a:off x="1446708" y="2055441"/>
                <a:ext cx="331619" cy="448653"/>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solidFill>
                <a:schemeClr val="bg1"/>
              </a:solidFill>
              <a:ln w="25400" cap="flat">
                <a:solidFill>
                  <a:srgbClr val="FF0000"/>
                </a:solidFill>
                <a:prstDash val="solid"/>
                <a:round/>
                <a:headEnd type="none" w="med" len="med"/>
                <a:tailEnd type="none" w="med" len="med"/>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Freeform 7">
                <a:extLst>
                  <a:ext uri="{FF2B5EF4-FFF2-40B4-BE49-F238E27FC236}">
                    <a16:creationId xmlns:a16="http://schemas.microsoft.com/office/drawing/2014/main" id="{5CCA8E90-B829-4840-9322-D8C5E5375A1D}"/>
                  </a:ext>
                </a:extLst>
              </p:cNvPr>
              <p:cNvSpPr>
                <a:spLocks/>
              </p:cNvSpPr>
              <p:nvPr/>
            </p:nvSpPr>
            <p:spPr bwMode="auto">
              <a:xfrm rot="10800000" flipH="1">
                <a:off x="1888866" y="2088500"/>
                <a:ext cx="333852" cy="448653"/>
              </a:xfrm>
              <a:custGeom>
                <a:avLst/>
                <a:gdLst>
                  <a:gd name="T0" fmla="*/ 5 w 21600"/>
                  <a:gd name="T1" fmla="*/ 409 h 21600"/>
                  <a:gd name="T2" fmla="*/ 11 w 21600"/>
                  <a:gd name="T3" fmla="*/ 409 h 21600"/>
                  <a:gd name="T4" fmla="*/ 17 w 21600"/>
                  <a:gd name="T5" fmla="*/ 409 h 21600"/>
                  <a:gd name="T6" fmla="*/ 23 w 21600"/>
                  <a:gd name="T7" fmla="*/ 408 h 21600"/>
                  <a:gd name="T8" fmla="*/ 29 w 21600"/>
                  <a:gd name="T9" fmla="*/ 407 h 21600"/>
                  <a:gd name="T10" fmla="*/ 35 w 21600"/>
                  <a:gd name="T11" fmla="*/ 407 h 21600"/>
                  <a:gd name="T12" fmla="*/ 41 w 21600"/>
                  <a:gd name="T13" fmla="*/ 411 h 21600"/>
                  <a:gd name="T14" fmla="*/ 47 w 21600"/>
                  <a:gd name="T15" fmla="*/ 416 h 21600"/>
                  <a:gd name="T16" fmla="*/ 53 w 21600"/>
                  <a:gd name="T17" fmla="*/ 418 h 21600"/>
                  <a:gd name="T18" fmla="*/ 59 w 21600"/>
                  <a:gd name="T19" fmla="*/ 408 h 21600"/>
                  <a:gd name="T20" fmla="*/ 65 w 21600"/>
                  <a:gd name="T21" fmla="*/ 387 h 21600"/>
                  <a:gd name="T22" fmla="*/ 71 w 21600"/>
                  <a:gd name="T23" fmla="*/ 372 h 21600"/>
                  <a:gd name="T24" fmla="*/ 77 w 21600"/>
                  <a:gd name="T25" fmla="*/ 392 h 21600"/>
                  <a:gd name="T26" fmla="*/ 83 w 21600"/>
                  <a:gd name="T27" fmla="*/ 454 h 21600"/>
                  <a:gd name="T28" fmla="*/ 89 w 21600"/>
                  <a:gd name="T29" fmla="*/ 512 h 21600"/>
                  <a:gd name="T30" fmla="*/ 95 w 21600"/>
                  <a:gd name="T31" fmla="*/ 485 h 21600"/>
                  <a:gd name="T32" fmla="*/ 101 w 21600"/>
                  <a:gd name="T33" fmla="*/ 356 h 21600"/>
                  <a:gd name="T34" fmla="*/ 107 w 21600"/>
                  <a:gd name="T35" fmla="*/ 211 h 21600"/>
                  <a:gd name="T36" fmla="*/ 113 w 21600"/>
                  <a:gd name="T37" fmla="*/ 208 h 21600"/>
                  <a:gd name="T38" fmla="*/ 119 w 21600"/>
                  <a:gd name="T39" fmla="*/ 411 h 21600"/>
                  <a:gd name="T40" fmla="*/ 125 w 21600"/>
                  <a:gd name="T41" fmla="*/ 675 h 21600"/>
                  <a:gd name="T42" fmla="*/ 131 w 21600"/>
                  <a:gd name="T43" fmla="*/ 751 h 21600"/>
                  <a:gd name="T44" fmla="*/ 137 w 21600"/>
                  <a:gd name="T45" fmla="*/ 528 h 21600"/>
                  <a:gd name="T46" fmla="*/ 143 w 21600"/>
                  <a:gd name="T47" fmla="*/ 172 h 21600"/>
                  <a:gd name="T48" fmla="*/ 149 w 21600"/>
                  <a:gd name="T49" fmla="*/ 0 h 21600"/>
                  <a:gd name="T50" fmla="*/ 155 w 21600"/>
                  <a:gd name="T51" fmla="*/ 172 h 21600"/>
                  <a:gd name="T52" fmla="*/ 161 w 21600"/>
                  <a:gd name="T53" fmla="*/ 528 h 21600"/>
                  <a:gd name="T54" fmla="*/ 167 w 21600"/>
                  <a:gd name="T55" fmla="*/ 751 h 21600"/>
                  <a:gd name="T56" fmla="*/ 173 w 21600"/>
                  <a:gd name="T57" fmla="*/ 675 h 21600"/>
                  <a:gd name="T58" fmla="*/ 179 w 21600"/>
                  <a:gd name="T59" fmla="*/ 411 h 21600"/>
                  <a:gd name="T60" fmla="*/ 185 w 21600"/>
                  <a:gd name="T61" fmla="*/ 208 h 21600"/>
                  <a:gd name="T62" fmla="*/ 191 w 21600"/>
                  <a:gd name="T63" fmla="*/ 211 h 21600"/>
                  <a:gd name="T64" fmla="*/ 197 w 21600"/>
                  <a:gd name="T65" fmla="*/ 356 h 21600"/>
                  <a:gd name="T66" fmla="*/ 203 w 21600"/>
                  <a:gd name="T67" fmla="*/ 485 h 21600"/>
                  <a:gd name="T68" fmla="*/ 209 w 21600"/>
                  <a:gd name="T69" fmla="*/ 512 h 21600"/>
                  <a:gd name="T70" fmla="*/ 215 w 21600"/>
                  <a:gd name="T71" fmla="*/ 454 h 21600"/>
                  <a:gd name="T72" fmla="*/ 221 w 21600"/>
                  <a:gd name="T73" fmla="*/ 392 h 21600"/>
                  <a:gd name="T74" fmla="*/ 227 w 21600"/>
                  <a:gd name="T75" fmla="*/ 372 h 21600"/>
                  <a:gd name="T76" fmla="*/ 233 w 21600"/>
                  <a:gd name="T77" fmla="*/ 387 h 21600"/>
                  <a:gd name="T78" fmla="*/ 239 w 21600"/>
                  <a:gd name="T79" fmla="*/ 408 h 21600"/>
                  <a:gd name="T80" fmla="*/ 245 w 21600"/>
                  <a:gd name="T81" fmla="*/ 418 h 21600"/>
                  <a:gd name="T82" fmla="*/ 251 w 21600"/>
                  <a:gd name="T83" fmla="*/ 416 h 21600"/>
                  <a:gd name="T84" fmla="*/ 257 w 21600"/>
                  <a:gd name="T85" fmla="*/ 411 h 21600"/>
                  <a:gd name="T86" fmla="*/ 263 w 21600"/>
                  <a:gd name="T87" fmla="*/ 407 h 21600"/>
                  <a:gd name="T88" fmla="*/ 269 w 21600"/>
                  <a:gd name="T89" fmla="*/ 407 h 21600"/>
                  <a:gd name="T90" fmla="*/ 275 w 21600"/>
                  <a:gd name="T91" fmla="*/ 408 h 21600"/>
                  <a:gd name="T92" fmla="*/ 281 w 21600"/>
                  <a:gd name="T93" fmla="*/ 409 h 21600"/>
                  <a:gd name="T94" fmla="*/ 287 w 21600"/>
                  <a:gd name="T95" fmla="*/ 409 h 21600"/>
                  <a:gd name="T96" fmla="*/ 293 w 21600"/>
                  <a:gd name="T97" fmla="*/ 409 h 21600"/>
                  <a:gd name="T98" fmla="*/ 299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solidFill>
                <a:schemeClr val="bg1"/>
              </a:solidFill>
              <a:ln w="25400" cap="flat">
                <a:solidFill>
                  <a:srgbClr val="FF0000"/>
                </a:solidFill>
                <a:prstDash val="solid"/>
                <a:round/>
                <a:headEnd type="none" w="med" len="med"/>
                <a:tailEnd type="none" w="med" len="med"/>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 name="Freeform 8">
                <a:extLst>
                  <a:ext uri="{FF2B5EF4-FFF2-40B4-BE49-F238E27FC236}">
                    <a16:creationId xmlns:a16="http://schemas.microsoft.com/office/drawing/2014/main" id="{68249D96-4D3E-8143-A896-946509EC1DB9}"/>
                  </a:ext>
                </a:extLst>
              </p:cNvPr>
              <p:cNvSpPr>
                <a:spLocks/>
              </p:cNvSpPr>
              <p:nvPr/>
            </p:nvSpPr>
            <p:spPr bwMode="auto">
              <a:xfrm>
                <a:off x="2335491" y="2055441"/>
                <a:ext cx="331619" cy="448653"/>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solidFill>
                <a:schemeClr val="bg1"/>
              </a:solidFill>
              <a:ln w="25400" cap="flat">
                <a:solidFill>
                  <a:srgbClr val="FF0000"/>
                </a:solidFill>
                <a:prstDash val="solid"/>
                <a:round/>
                <a:headEnd type="none" w="med" len="med"/>
                <a:tailEnd type="none" w="med" len="med"/>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Freeform 12">
                <a:extLst>
                  <a:ext uri="{FF2B5EF4-FFF2-40B4-BE49-F238E27FC236}">
                    <a16:creationId xmlns:a16="http://schemas.microsoft.com/office/drawing/2014/main" id="{69ECDE19-AB74-F647-B7A7-6814AFA01705}"/>
                  </a:ext>
                </a:extLst>
              </p:cNvPr>
              <p:cNvSpPr>
                <a:spLocks/>
              </p:cNvSpPr>
              <p:nvPr/>
            </p:nvSpPr>
            <p:spPr bwMode="auto">
              <a:xfrm rot="10800000" flipH="1">
                <a:off x="1020181" y="2088500"/>
                <a:ext cx="331619" cy="448653"/>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solidFill>
                <a:schemeClr val="bg1"/>
              </a:solidFill>
              <a:ln w="25400" cap="flat">
                <a:solidFill>
                  <a:srgbClr val="FF0000"/>
                </a:solidFill>
                <a:prstDash val="solid"/>
                <a:round/>
                <a:headEnd type="none" w="med" len="med"/>
                <a:tailEnd type="none" w="med" len="med"/>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20" name="TextBox 19">
            <a:extLst>
              <a:ext uri="{FF2B5EF4-FFF2-40B4-BE49-F238E27FC236}">
                <a16:creationId xmlns:a16="http://schemas.microsoft.com/office/drawing/2014/main" id="{AE1E7AAA-DBB5-5749-9B8E-9785CFCAF046}"/>
              </a:ext>
            </a:extLst>
          </p:cNvPr>
          <p:cNvSpPr txBox="1"/>
          <p:nvPr/>
        </p:nvSpPr>
        <p:spPr>
          <a:xfrm>
            <a:off x="1669144" y="826894"/>
            <a:ext cx="253486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Fidelity of free-space link</a:t>
            </a:r>
          </a:p>
        </p:txBody>
      </p:sp>
      <p:sp>
        <p:nvSpPr>
          <p:cNvPr id="46" name="TextBox 45">
            <a:extLst>
              <a:ext uri="{FF2B5EF4-FFF2-40B4-BE49-F238E27FC236}">
                <a16:creationId xmlns:a16="http://schemas.microsoft.com/office/drawing/2014/main" id="{F51F69B5-BEFF-B945-B90F-3C1894E34AFA}"/>
              </a:ext>
            </a:extLst>
          </p:cNvPr>
          <p:cNvSpPr txBox="1"/>
          <p:nvPr/>
        </p:nvSpPr>
        <p:spPr>
          <a:xfrm rot="16200000">
            <a:off x="-927113" y="2280982"/>
            <a:ext cx="2342963" cy="338554"/>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Fractional Instability</a:t>
            </a:r>
          </a:p>
        </p:txBody>
      </p:sp>
      <p:grpSp>
        <p:nvGrpSpPr>
          <p:cNvPr id="29" name="Group 28">
            <a:extLst>
              <a:ext uri="{FF2B5EF4-FFF2-40B4-BE49-F238E27FC236}">
                <a16:creationId xmlns:a16="http://schemas.microsoft.com/office/drawing/2014/main" id="{820BA235-FEEE-364A-9125-B38CA2B07819}"/>
              </a:ext>
            </a:extLst>
          </p:cNvPr>
          <p:cNvGrpSpPr/>
          <p:nvPr/>
        </p:nvGrpSpPr>
        <p:grpSpPr>
          <a:xfrm>
            <a:off x="384913" y="4439831"/>
            <a:ext cx="8055624" cy="2083615"/>
            <a:chOff x="716922" y="4031911"/>
            <a:chExt cx="8055624" cy="2083615"/>
          </a:xfrm>
        </p:grpSpPr>
        <p:grpSp>
          <p:nvGrpSpPr>
            <p:cNvPr id="19" name="Group 18"/>
            <p:cNvGrpSpPr/>
            <p:nvPr/>
          </p:nvGrpSpPr>
          <p:grpSpPr>
            <a:xfrm>
              <a:off x="716922" y="4031911"/>
              <a:ext cx="8055624" cy="1859963"/>
              <a:chOff x="671418" y="3605344"/>
              <a:chExt cx="7495533" cy="1874455"/>
            </a:xfrm>
          </p:grpSpPr>
          <p:grpSp>
            <p:nvGrpSpPr>
              <p:cNvPr id="14" name="Group 13"/>
              <p:cNvGrpSpPr/>
              <p:nvPr/>
            </p:nvGrpSpPr>
            <p:grpSpPr>
              <a:xfrm>
                <a:off x="671418" y="3913206"/>
                <a:ext cx="7495533" cy="1566593"/>
                <a:chOff x="1277233" y="4563208"/>
                <a:chExt cx="6866000" cy="1326295"/>
              </a:xfrm>
            </p:grpSpPr>
            <p:pic>
              <p:nvPicPr>
                <p:cNvPr id="9" name="Picture 8">
                  <a:extLst>
                    <a:ext uri="{FF2B5EF4-FFF2-40B4-BE49-F238E27FC236}">
                      <a16:creationId xmlns:a16="http://schemas.microsoft.com/office/drawing/2014/main" id="{1DDB11BA-21E5-FB46-B474-5A2473F5379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277233" y="4563208"/>
                  <a:ext cx="6866000" cy="1326295"/>
                </a:xfrm>
                <a:prstGeom prst="rect">
                  <a:avLst/>
                </a:prstGeom>
              </p:spPr>
            </p:pic>
            <p:sp>
              <p:nvSpPr>
                <p:cNvPr id="22" name="Rectangle 21">
                  <a:extLst>
                    <a:ext uri="{FF2B5EF4-FFF2-40B4-BE49-F238E27FC236}">
                      <a16:creationId xmlns:a16="http://schemas.microsoft.com/office/drawing/2014/main" id="{A7C2388F-BBF0-2342-9BA9-95B592F22FBA}"/>
                    </a:ext>
                  </a:extLst>
                </p:cNvPr>
                <p:cNvSpPr/>
                <p:nvPr/>
              </p:nvSpPr>
              <p:spPr>
                <a:xfrm>
                  <a:off x="2429161" y="4640345"/>
                  <a:ext cx="5288437" cy="1038768"/>
                </a:xfrm>
                <a:prstGeom prst="rect">
                  <a:avLst/>
                </a:prstGeom>
                <a:no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4" name="TextBox 23">
                <a:extLst>
                  <a:ext uri="{FF2B5EF4-FFF2-40B4-BE49-F238E27FC236}">
                    <a16:creationId xmlns:a16="http://schemas.microsoft.com/office/drawing/2014/main" id="{0EC05CE0-6FF6-F644-B792-ED808CD47049}"/>
                  </a:ext>
                </a:extLst>
              </p:cNvPr>
              <p:cNvSpPr txBox="1"/>
              <p:nvPr/>
            </p:nvSpPr>
            <p:spPr>
              <a:xfrm>
                <a:off x="2434960" y="3605344"/>
                <a:ext cx="4930837" cy="369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Link agreement in optical clock ratio measurement</a:t>
                </a:r>
              </a:p>
            </p:txBody>
          </p:sp>
        </p:grpSp>
        <p:sp>
          <p:nvSpPr>
            <p:cNvPr id="23" name="TextBox 22">
              <a:extLst>
                <a:ext uri="{FF2B5EF4-FFF2-40B4-BE49-F238E27FC236}">
                  <a16:creationId xmlns:a16="http://schemas.microsoft.com/office/drawing/2014/main" id="{BBF34586-48B7-A54F-A403-60902206DAA0}"/>
                </a:ext>
              </a:extLst>
            </p:cNvPr>
            <p:cNvSpPr txBox="1"/>
            <p:nvPr/>
          </p:nvSpPr>
          <p:spPr>
            <a:xfrm>
              <a:off x="2223973" y="5776972"/>
              <a:ext cx="575799"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2/28</a:t>
              </a:r>
            </a:p>
          </p:txBody>
        </p:sp>
        <p:sp>
          <p:nvSpPr>
            <p:cNvPr id="47" name="TextBox 46">
              <a:extLst>
                <a:ext uri="{FF2B5EF4-FFF2-40B4-BE49-F238E27FC236}">
                  <a16:creationId xmlns:a16="http://schemas.microsoft.com/office/drawing/2014/main" id="{09CB46F5-67CA-6F4D-9E4C-FFA36DE0E18B}"/>
                </a:ext>
              </a:extLst>
            </p:cNvPr>
            <p:cNvSpPr txBox="1"/>
            <p:nvPr/>
          </p:nvSpPr>
          <p:spPr>
            <a:xfrm>
              <a:off x="3113842" y="5776972"/>
              <a:ext cx="575799"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3/01</a:t>
              </a:r>
            </a:p>
          </p:txBody>
        </p:sp>
        <p:sp>
          <p:nvSpPr>
            <p:cNvPr id="48" name="TextBox 47">
              <a:extLst>
                <a:ext uri="{FF2B5EF4-FFF2-40B4-BE49-F238E27FC236}">
                  <a16:creationId xmlns:a16="http://schemas.microsoft.com/office/drawing/2014/main" id="{100926DE-45B9-CF4B-87BC-86197C6BBBA3}"/>
                </a:ext>
              </a:extLst>
            </p:cNvPr>
            <p:cNvSpPr txBox="1"/>
            <p:nvPr/>
          </p:nvSpPr>
          <p:spPr>
            <a:xfrm>
              <a:off x="4003711" y="5776972"/>
              <a:ext cx="575799"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3/05</a:t>
              </a:r>
            </a:p>
          </p:txBody>
        </p:sp>
        <p:sp>
          <p:nvSpPr>
            <p:cNvPr id="49" name="TextBox 48">
              <a:extLst>
                <a:ext uri="{FF2B5EF4-FFF2-40B4-BE49-F238E27FC236}">
                  <a16:creationId xmlns:a16="http://schemas.microsoft.com/office/drawing/2014/main" id="{79BDB0ED-77EE-D24D-B8B7-E98DBC8C8D2E}"/>
                </a:ext>
              </a:extLst>
            </p:cNvPr>
            <p:cNvSpPr txBox="1"/>
            <p:nvPr/>
          </p:nvSpPr>
          <p:spPr>
            <a:xfrm>
              <a:off x="4893580" y="5776972"/>
              <a:ext cx="575799"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3/06</a:t>
              </a:r>
            </a:p>
          </p:txBody>
        </p:sp>
        <p:sp>
          <p:nvSpPr>
            <p:cNvPr id="50" name="TextBox 49">
              <a:extLst>
                <a:ext uri="{FF2B5EF4-FFF2-40B4-BE49-F238E27FC236}">
                  <a16:creationId xmlns:a16="http://schemas.microsoft.com/office/drawing/2014/main" id="{E4486B33-DA6F-9941-91DA-CFD4D039313A}"/>
                </a:ext>
              </a:extLst>
            </p:cNvPr>
            <p:cNvSpPr txBox="1"/>
            <p:nvPr/>
          </p:nvSpPr>
          <p:spPr>
            <a:xfrm>
              <a:off x="5783449" y="5776972"/>
              <a:ext cx="575799"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3/09</a:t>
              </a:r>
            </a:p>
          </p:txBody>
        </p:sp>
        <p:sp>
          <p:nvSpPr>
            <p:cNvPr id="51" name="TextBox 50">
              <a:extLst>
                <a:ext uri="{FF2B5EF4-FFF2-40B4-BE49-F238E27FC236}">
                  <a16:creationId xmlns:a16="http://schemas.microsoft.com/office/drawing/2014/main" id="{A2B14996-A300-6447-B3CF-231DB5962294}"/>
                </a:ext>
              </a:extLst>
            </p:cNvPr>
            <p:cNvSpPr txBox="1"/>
            <p:nvPr/>
          </p:nvSpPr>
          <p:spPr>
            <a:xfrm>
              <a:off x="6673318" y="5776972"/>
              <a:ext cx="575799"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3/23</a:t>
              </a:r>
            </a:p>
          </p:txBody>
        </p:sp>
        <p:sp>
          <p:nvSpPr>
            <p:cNvPr id="52" name="TextBox 51">
              <a:extLst>
                <a:ext uri="{FF2B5EF4-FFF2-40B4-BE49-F238E27FC236}">
                  <a16:creationId xmlns:a16="http://schemas.microsoft.com/office/drawing/2014/main" id="{B057EB93-B3B7-3542-903E-925D0C4F2065}"/>
                </a:ext>
              </a:extLst>
            </p:cNvPr>
            <p:cNvSpPr txBox="1"/>
            <p:nvPr/>
          </p:nvSpPr>
          <p:spPr>
            <a:xfrm>
              <a:off x="7563186" y="5776972"/>
              <a:ext cx="575799"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4/03</a:t>
              </a:r>
            </a:p>
          </p:txBody>
        </p:sp>
      </p:grpSp>
      <p:sp>
        <p:nvSpPr>
          <p:cNvPr id="31" name="TextBox 30">
            <a:extLst>
              <a:ext uri="{FF2B5EF4-FFF2-40B4-BE49-F238E27FC236}">
                <a16:creationId xmlns:a16="http://schemas.microsoft.com/office/drawing/2014/main" id="{755B0649-CCC9-CD49-8A5A-C0F2C759F25B}"/>
              </a:ext>
            </a:extLst>
          </p:cNvPr>
          <p:cNvSpPr txBox="1"/>
          <p:nvPr/>
        </p:nvSpPr>
        <p:spPr>
          <a:xfrm>
            <a:off x="4091743" y="6427117"/>
            <a:ext cx="128772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Date (2018)</a:t>
            </a:r>
          </a:p>
        </p:txBody>
      </p:sp>
      <p:sp>
        <p:nvSpPr>
          <p:cNvPr id="25" name="TextBox 24">
            <a:extLst>
              <a:ext uri="{FF2B5EF4-FFF2-40B4-BE49-F238E27FC236}">
                <a16:creationId xmlns:a16="http://schemas.microsoft.com/office/drawing/2014/main" id="{6A1EA491-F9EA-7F46-A642-21C4C0096530}"/>
              </a:ext>
            </a:extLst>
          </p:cNvPr>
          <p:cNvSpPr txBox="1"/>
          <p:nvPr/>
        </p:nvSpPr>
        <p:spPr>
          <a:xfrm>
            <a:off x="2630342" y="1659885"/>
            <a:ext cx="121668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Calibri" panose="020F0502020204030204"/>
                <a:ea typeface="+mn-ea"/>
                <a:cs typeface="+mn-cs"/>
              </a:rPr>
              <a:t>Before IMS</a:t>
            </a:r>
          </a:p>
        </p:txBody>
      </p:sp>
      <p:sp>
        <p:nvSpPr>
          <p:cNvPr id="59" name="TextBox 58">
            <a:extLst>
              <a:ext uri="{FF2B5EF4-FFF2-40B4-BE49-F238E27FC236}">
                <a16:creationId xmlns:a16="http://schemas.microsoft.com/office/drawing/2014/main" id="{5C06D08F-BFE5-A944-95C3-03527777981B}"/>
              </a:ext>
            </a:extLst>
          </p:cNvPr>
          <p:cNvSpPr txBox="1"/>
          <p:nvPr/>
        </p:nvSpPr>
        <p:spPr>
          <a:xfrm>
            <a:off x="1311547" y="2256384"/>
            <a:ext cx="87075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314ED"/>
                </a:solidFill>
                <a:effectLst/>
                <a:uLnTx/>
                <a:uFillTx/>
                <a:latin typeface="Calibri" panose="020F0502020204030204"/>
                <a:ea typeface="+mn-ea"/>
                <a:cs typeface="+mn-cs"/>
              </a:rPr>
              <a:t>FY2018</a:t>
            </a:r>
          </a:p>
        </p:txBody>
      </p:sp>
      <p:sp>
        <p:nvSpPr>
          <p:cNvPr id="58" name="Oval 57">
            <a:extLst>
              <a:ext uri="{FF2B5EF4-FFF2-40B4-BE49-F238E27FC236}">
                <a16:creationId xmlns:a16="http://schemas.microsoft.com/office/drawing/2014/main" id="{BD7D87CA-942D-3E4A-9447-C703B1BDC8B9}"/>
              </a:ext>
            </a:extLst>
          </p:cNvPr>
          <p:cNvSpPr/>
          <p:nvPr/>
        </p:nvSpPr>
        <p:spPr>
          <a:xfrm>
            <a:off x="2817263" y="2710891"/>
            <a:ext cx="439881" cy="323165"/>
          </a:xfrm>
          <a:prstGeom prst="ellipse">
            <a:avLst/>
          </a:prstGeom>
          <a:solidFill>
            <a:schemeClr val="accent4">
              <a:alpha val="42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61" name="Straight Connector 60">
            <a:extLst>
              <a:ext uri="{FF2B5EF4-FFF2-40B4-BE49-F238E27FC236}">
                <a16:creationId xmlns:a16="http://schemas.microsoft.com/office/drawing/2014/main" id="{9ABD15F5-96AC-A248-A7F7-0EE18C84E3A4}"/>
              </a:ext>
            </a:extLst>
          </p:cNvPr>
          <p:cNvCxnSpPr/>
          <p:nvPr/>
        </p:nvCxnSpPr>
        <p:spPr>
          <a:xfrm>
            <a:off x="927091" y="2872473"/>
            <a:ext cx="211570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17129FD0-EACF-554B-9199-37EE6982E1D3}"/>
              </a:ext>
            </a:extLst>
          </p:cNvPr>
          <p:cNvCxnSpPr>
            <a:cxnSpLocks/>
            <a:stCxn id="56" idx="0"/>
          </p:cNvCxnSpPr>
          <p:nvPr/>
        </p:nvCxnSpPr>
        <p:spPr>
          <a:xfrm flipH="1" flipV="1">
            <a:off x="3031908" y="2872473"/>
            <a:ext cx="0" cy="89726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609AEEDD-F974-E740-ABF6-A63654BC8F1B}"/>
              </a:ext>
            </a:extLst>
          </p:cNvPr>
          <p:cNvSpPr txBox="1"/>
          <p:nvPr/>
        </p:nvSpPr>
        <p:spPr>
          <a:xfrm>
            <a:off x="1746922" y="2913054"/>
            <a:ext cx="10887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10</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-17</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@1s</a:t>
            </a:r>
          </a:p>
        </p:txBody>
      </p:sp>
      <p:sp>
        <p:nvSpPr>
          <p:cNvPr id="3" name="Rectangle 2">
            <a:extLst>
              <a:ext uri="{FF2B5EF4-FFF2-40B4-BE49-F238E27FC236}">
                <a16:creationId xmlns:a16="http://schemas.microsoft.com/office/drawing/2014/main" id="{C5A689E3-406B-8D49-BFF2-FB5D2ECB028A}"/>
              </a:ext>
            </a:extLst>
          </p:cNvPr>
          <p:cNvSpPr/>
          <p:nvPr/>
        </p:nvSpPr>
        <p:spPr>
          <a:xfrm>
            <a:off x="432975" y="1130703"/>
            <a:ext cx="422375" cy="2713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5" name="Group 4">
            <a:extLst>
              <a:ext uri="{FF2B5EF4-FFF2-40B4-BE49-F238E27FC236}">
                <a16:creationId xmlns:a16="http://schemas.microsoft.com/office/drawing/2014/main" id="{CFD9E85B-C3D0-1247-A095-8504C0BA832D}"/>
              </a:ext>
            </a:extLst>
          </p:cNvPr>
          <p:cNvGrpSpPr/>
          <p:nvPr/>
        </p:nvGrpSpPr>
        <p:grpSpPr>
          <a:xfrm>
            <a:off x="370167" y="1086944"/>
            <a:ext cx="556924" cy="2842939"/>
            <a:chOff x="370167" y="1086944"/>
            <a:chExt cx="556924" cy="2842939"/>
          </a:xfrm>
        </p:grpSpPr>
        <p:sp>
          <p:nvSpPr>
            <p:cNvPr id="32" name="TextBox 31">
              <a:extLst>
                <a:ext uri="{FF2B5EF4-FFF2-40B4-BE49-F238E27FC236}">
                  <a16:creationId xmlns:a16="http://schemas.microsoft.com/office/drawing/2014/main" id="{8CA8E62E-A9E0-8A4E-BDF6-F2B3BC4A5F5B}"/>
                </a:ext>
              </a:extLst>
            </p:cNvPr>
            <p:cNvSpPr txBox="1"/>
            <p:nvPr/>
          </p:nvSpPr>
          <p:spPr>
            <a:xfrm>
              <a:off x="376940" y="2766794"/>
              <a:ext cx="550151"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10</a:t>
              </a:r>
              <a:r>
                <a:rPr kumimoji="0" lang="en-US" sz="1500" b="0" i="0" u="none" strike="noStrike" kern="1200" cap="none" spc="0" normalizeH="0" baseline="30000" noProof="0" dirty="0">
                  <a:ln>
                    <a:noFill/>
                  </a:ln>
                  <a:solidFill>
                    <a:prstClr val="black"/>
                  </a:solidFill>
                  <a:effectLst/>
                  <a:uLnTx/>
                  <a:uFillTx/>
                  <a:latin typeface="Calibri" panose="020F0502020204030204"/>
                  <a:ea typeface="+mn-ea"/>
                  <a:cs typeface="+mn-cs"/>
                </a:rPr>
                <a:t>-17</a:t>
              </a:r>
            </a:p>
          </p:txBody>
        </p:sp>
        <p:sp>
          <p:nvSpPr>
            <p:cNvPr id="40" name="TextBox 39">
              <a:extLst>
                <a:ext uri="{FF2B5EF4-FFF2-40B4-BE49-F238E27FC236}">
                  <a16:creationId xmlns:a16="http://schemas.microsoft.com/office/drawing/2014/main" id="{6C088A6D-2556-864E-99C4-CB4862B4B94C}"/>
                </a:ext>
              </a:extLst>
            </p:cNvPr>
            <p:cNvSpPr txBox="1"/>
            <p:nvPr/>
          </p:nvSpPr>
          <p:spPr>
            <a:xfrm>
              <a:off x="376940" y="1926869"/>
              <a:ext cx="550151"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10</a:t>
              </a:r>
              <a:r>
                <a:rPr kumimoji="0" lang="en-US" sz="1500" b="0" i="0" u="none" strike="noStrike" kern="1200" cap="none" spc="0" normalizeH="0" baseline="30000" noProof="0" dirty="0">
                  <a:ln>
                    <a:noFill/>
                  </a:ln>
                  <a:solidFill>
                    <a:prstClr val="black"/>
                  </a:solidFill>
                  <a:effectLst/>
                  <a:uLnTx/>
                  <a:uFillTx/>
                  <a:latin typeface="Calibri" panose="020F0502020204030204"/>
                  <a:ea typeface="+mn-ea"/>
                  <a:cs typeface="+mn-cs"/>
                </a:rPr>
                <a:t>-15</a:t>
              </a:r>
            </a:p>
          </p:txBody>
        </p:sp>
        <p:sp>
          <p:nvSpPr>
            <p:cNvPr id="41" name="TextBox 40">
              <a:extLst>
                <a:ext uri="{FF2B5EF4-FFF2-40B4-BE49-F238E27FC236}">
                  <a16:creationId xmlns:a16="http://schemas.microsoft.com/office/drawing/2014/main" id="{DA70E172-E11E-3044-9202-B09151BCAB68}"/>
                </a:ext>
              </a:extLst>
            </p:cNvPr>
            <p:cNvSpPr txBox="1"/>
            <p:nvPr/>
          </p:nvSpPr>
          <p:spPr>
            <a:xfrm>
              <a:off x="376940" y="1086944"/>
              <a:ext cx="550151"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10</a:t>
              </a:r>
              <a:r>
                <a:rPr kumimoji="0" lang="en-US" sz="1500" b="0" i="0" u="none" strike="noStrike" kern="1200" cap="none" spc="0" normalizeH="0" baseline="30000" noProof="0" dirty="0">
                  <a:ln>
                    <a:noFill/>
                  </a:ln>
                  <a:solidFill>
                    <a:prstClr val="black"/>
                  </a:solidFill>
                  <a:effectLst/>
                  <a:uLnTx/>
                  <a:uFillTx/>
                  <a:latin typeface="Calibri" panose="020F0502020204030204"/>
                  <a:ea typeface="+mn-ea"/>
                  <a:cs typeface="+mn-cs"/>
                </a:rPr>
                <a:t>-13</a:t>
              </a:r>
            </a:p>
          </p:txBody>
        </p:sp>
        <p:sp>
          <p:nvSpPr>
            <p:cNvPr id="54" name="TextBox 53">
              <a:extLst>
                <a:ext uri="{FF2B5EF4-FFF2-40B4-BE49-F238E27FC236}">
                  <a16:creationId xmlns:a16="http://schemas.microsoft.com/office/drawing/2014/main" id="{F9E8006D-7E26-6445-B979-B7B635EF0CE9}"/>
                </a:ext>
              </a:extLst>
            </p:cNvPr>
            <p:cNvSpPr txBox="1"/>
            <p:nvPr/>
          </p:nvSpPr>
          <p:spPr>
            <a:xfrm>
              <a:off x="370167" y="3606718"/>
              <a:ext cx="550151"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10</a:t>
              </a:r>
              <a:r>
                <a:rPr kumimoji="0" lang="en-US" sz="1500" b="0" i="0" u="none" strike="noStrike" kern="1200" cap="none" spc="0" normalizeH="0" baseline="30000" noProof="0" dirty="0">
                  <a:ln>
                    <a:noFill/>
                  </a:ln>
                  <a:solidFill>
                    <a:prstClr val="black"/>
                  </a:solidFill>
                  <a:effectLst/>
                  <a:uLnTx/>
                  <a:uFillTx/>
                  <a:latin typeface="Calibri" panose="020F0502020204030204"/>
                  <a:ea typeface="+mn-ea"/>
                  <a:cs typeface="+mn-cs"/>
                </a:rPr>
                <a:t>-19</a:t>
              </a:r>
            </a:p>
          </p:txBody>
        </p:sp>
      </p:grpSp>
      <p:sp>
        <p:nvSpPr>
          <p:cNvPr id="17" name="Rectangle 16">
            <a:extLst>
              <a:ext uri="{FF2B5EF4-FFF2-40B4-BE49-F238E27FC236}">
                <a16:creationId xmlns:a16="http://schemas.microsoft.com/office/drawing/2014/main" id="{CCAEC2E9-302C-7A47-A987-055A6429EDA2}"/>
              </a:ext>
            </a:extLst>
          </p:cNvPr>
          <p:cNvSpPr/>
          <p:nvPr/>
        </p:nvSpPr>
        <p:spPr>
          <a:xfrm>
            <a:off x="244368" y="3875453"/>
            <a:ext cx="5207072" cy="2589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8" name="Group 17">
            <a:extLst>
              <a:ext uri="{FF2B5EF4-FFF2-40B4-BE49-F238E27FC236}">
                <a16:creationId xmlns:a16="http://schemas.microsoft.com/office/drawing/2014/main" id="{1E218794-A51F-444C-B2A6-21F48D98D045}"/>
              </a:ext>
            </a:extLst>
          </p:cNvPr>
          <p:cNvGrpSpPr/>
          <p:nvPr/>
        </p:nvGrpSpPr>
        <p:grpSpPr>
          <a:xfrm>
            <a:off x="657271" y="3769741"/>
            <a:ext cx="4767998" cy="323165"/>
            <a:chOff x="657271" y="3769741"/>
            <a:chExt cx="4767998" cy="323165"/>
          </a:xfrm>
        </p:grpSpPr>
        <p:sp>
          <p:nvSpPr>
            <p:cNvPr id="42" name="TextBox 41">
              <a:extLst>
                <a:ext uri="{FF2B5EF4-FFF2-40B4-BE49-F238E27FC236}">
                  <a16:creationId xmlns:a16="http://schemas.microsoft.com/office/drawing/2014/main" id="{47386CA7-F8CE-9341-A2B4-B34ECA0EE7B8}"/>
                </a:ext>
              </a:extLst>
            </p:cNvPr>
            <p:cNvSpPr txBox="1"/>
            <p:nvPr/>
          </p:nvSpPr>
          <p:spPr>
            <a:xfrm>
              <a:off x="1385175" y="3769741"/>
              <a:ext cx="526106"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0.01</a:t>
              </a:r>
              <a:endParaRPr kumimoji="0" lang="en-US" sz="15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43" name="TextBox 42">
              <a:extLst>
                <a:ext uri="{FF2B5EF4-FFF2-40B4-BE49-F238E27FC236}">
                  <a16:creationId xmlns:a16="http://schemas.microsoft.com/office/drawing/2014/main" id="{A609B60E-7DFF-8C4C-95B9-67848257FFC1}"/>
                </a:ext>
              </a:extLst>
            </p:cNvPr>
            <p:cNvSpPr txBox="1"/>
            <p:nvPr/>
          </p:nvSpPr>
          <p:spPr>
            <a:xfrm>
              <a:off x="4180355" y="3769741"/>
              <a:ext cx="478016"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100</a:t>
              </a:r>
              <a:endParaRPr kumimoji="0" lang="en-US" sz="15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558EA086-9C4D-B240-BE1D-744CF947A6F7}"/>
                </a:ext>
              </a:extLst>
            </p:cNvPr>
            <p:cNvSpPr txBox="1"/>
            <p:nvPr/>
          </p:nvSpPr>
          <p:spPr>
            <a:xfrm>
              <a:off x="4849470" y="3769741"/>
              <a:ext cx="575799"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1000</a:t>
              </a:r>
              <a:endParaRPr kumimoji="0" lang="en-US" sz="15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45" name="TextBox 44">
              <a:extLst>
                <a:ext uri="{FF2B5EF4-FFF2-40B4-BE49-F238E27FC236}">
                  <a16:creationId xmlns:a16="http://schemas.microsoft.com/office/drawing/2014/main" id="{52E41C53-9D5E-424A-9E74-3627160724B8}"/>
                </a:ext>
              </a:extLst>
            </p:cNvPr>
            <p:cNvSpPr txBox="1"/>
            <p:nvPr/>
          </p:nvSpPr>
          <p:spPr>
            <a:xfrm>
              <a:off x="657271" y="3769741"/>
              <a:ext cx="623889"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0.001</a:t>
              </a:r>
              <a:endParaRPr kumimoji="0" lang="en-US" sz="15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55" name="TextBox 54">
              <a:extLst>
                <a:ext uri="{FF2B5EF4-FFF2-40B4-BE49-F238E27FC236}">
                  <a16:creationId xmlns:a16="http://schemas.microsoft.com/office/drawing/2014/main" id="{70C872CB-9150-544E-AE49-F182B0C97957}"/>
                </a:ext>
              </a:extLst>
            </p:cNvPr>
            <p:cNvSpPr txBox="1"/>
            <p:nvPr/>
          </p:nvSpPr>
          <p:spPr>
            <a:xfrm>
              <a:off x="2135042" y="3769741"/>
              <a:ext cx="428322"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0.1</a:t>
              </a:r>
              <a:endParaRPr kumimoji="0" lang="en-US" sz="15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56" name="TextBox 55">
              <a:extLst>
                <a:ext uri="{FF2B5EF4-FFF2-40B4-BE49-F238E27FC236}">
                  <a16:creationId xmlns:a16="http://schemas.microsoft.com/office/drawing/2014/main" id="{C7F902D4-F90E-B940-A121-4E3D75C1ACB7}"/>
                </a:ext>
              </a:extLst>
            </p:cNvPr>
            <p:cNvSpPr txBox="1"/>
            <p:nvPr/>
          </p:nvSpPr>
          <p:spPr>
            <a:xfrm>
              <a:off x="2906865" y="3769741"/>
              <a:ext cx="282450"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1</a:t>
              </a:r>
              <a:endParaRPr kumimoji="0" lang="en-US" sz="15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57" name="TextBox 56">
              <a:extLst>
                <a:ext uri="{FF2B5EF4-FFF2-40B4-BE49-F238E27FC236}">
                  <a16:creationId xmlns:a16="http://schemas.microsoft.com/office/drawing/2014/main" id="{8E4075AB-3C4F-BC40-98DC-D462101BDD0B}"/>
                </a:ext>
              </a:extLst>
            </p:cNvPr>
            <p:cNvSpPr txBox="1"/>
            <p:nvPr/>
          </p:nvSpPr>
          <p:spPr>
            <a:xfrm>
              <a:off x="3500162" y="3769741"/>
              <a:ext cx="380232"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rPr>
                <a:t>10</a:t>
              </a:r>
              <a:endParaRPr kumimoji="0" lang="en-US" sz="15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grpSp>
      <p:sp>
        <p:nvSpPr>
          <p:cNvPr id="30" name="TextBox 29">
            <a:extLst>
              <a:ext uri="{FF2B5EF4-FFF2-40B4-BE49-F238E27FC236}">
                <a16:creationId xmlns:a16="http://schemas.microsoft.com/office/drawing/2014/main" id="{30626267-457C-6246-AE75-AD53E2E72438}"/>
              </a:ext>
            </a:extLst>
          </p:cNvPr>
          <p:cNvSpPr txBox="1"/>
          <p:nvPr/>
        </p:nvSpPr>
        <p:spPr>
          <a:xfrm>
            <a:off x="1998160" y="4001456"/>
            <a:ext cx="1638205"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Averaging time(s)</a:t>
            </a:r>
          </a:p>
        </p:txBody>
      </p:sp>
    </p:spTree>
    <p:extLst>
      <p:ext uri="{BB962C8B-B14F-4D97-AF65-F5344CB8AC3E}">
        <p14:creationId xmlns:p14="http://schemas.microsoft.com/office/powerpoint/2010/main" val="5599868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FB9CFCE-875B-9BB0-0BC2-5C6DE4468DB5}"/>
              </a:ext>
            </a:extLst>
          </p:cNvPr>
          <p:cNvSpPr txBox="1"/>
          <p:nvPr/>
        </p:nvSpPr>
        <p:spPr>
          <a:xfrm>
            <a:off x="1689897" y="3136739"/>
            <a:ext cx="1165704" cy="584775"/>
          </a:xfrm>
          <a:prstGeom prst="rect">
            <a:avLst/>
          </a:prstGeom>
          <a:solidFill>
            <a:schemeClr val="tx1"/>
          </a:solidFill>
        </p:spPr>
        <p:txBody>
          <a:bodyPr wrap="none" rtlCol="0">
            <a:spAutoFit/>
          </a:bodyPr>
          <a:lstStyle/>
          <a:p>
            <a:r>
              <a:rPr lang="en-US" sz="3200" dirty="0">
                <a:solidFill>
                  <a:schemeClr val="bg1"/>
                </a:solidFill>
              </a:rPr>
              <a:t>Comb</a:t>
            </a:r>
          </a:p>
        </p:txBody>
      </p:sp>
      <p:pic>
        <p:nvPicPr>
          <p:cNvPr id="5" name="Picture 2" descr="https://external-preview.redd.it/8WwgF4ahsAWcwVkb8f3bsVckKq9aBEEivFB80bKTNws.png?width=640&amp;crop=smart&amp;auto=webp&amp;s=a2be535a7bdd9eb4bcc1aa27be916e2814c11caa">
            <a:extLst>
              <a:ext uri="{FF2B5EF4-FFF2-40B4-BE49-F238E27FC236}">
                <a16:creationId xmlns:a16="http://schemas.microsoft.com/office/drawing/2014/main" id="{A61592A6-0A61-309F-99CD-AA519201F0C4}"/>
              </a:ext>
            </a:extLst>
          </p:cNvPr>
          <p:cNvPicPr>
            <a:picLocks noChangeAspect="1" noChangeArrowheads="1"/>
          </p:cNvPicPr>
          <p:nvPr/>
        </p:nvPicPr>
        <p:blipFill>
          <a:blip r:embed="rId2" cstate="hqprint">
            <a:extLst>
              <a:ext uri="{28A0092B-C50C-407E-A947-70E740481C1C}">
                <a14:useLocalDpi xmlns:a14="http://schemas.microsoft.com/office/drawing/2010/main"/>
              </a:ext>
            </a:extLst>
          </a:blip>
          <a:srcRect/>
          <a:stretch>
            <a:fillRect/>
          </a:stretch>
        </p:blipFill>
        <p:spPr bwMode="auto">
          <a:xfrm>
            <a:off x="1906989" y="1388972"/>
            <a:ext cx="731520" cy="81697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82C7C556-EA39-1E66-2DCA-B351211A4D2A}"/>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866630" y="1412934"/>
            <a:ext cx="731520" cy="712917"/>
          </a:xfrm>
          <a:prstGeom prst="rect">
            <a:avLst/>
          </a:prstGeom>
        </p:spPr>
      </p:pic>
      <p:pic>
        <p:nvPicPr>
          <p:cNvPr id="7" name="Picture 6">
            <a:extLst>
              <a:ext uri="{FF2B5EF4-FFF2-40B4-BE49-F238E27FC236}">
                <a16:creationId xmlns:a16="http://schemas.microsoft.com/office/drawing/2014/main" id="{5EDCF7F7-44F0-D78D-02EF-1D541765FB59}"/>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885080" y="1348194"/>
            <a:ext cx="783619" cy="845515"/>
          </a:xfrm>
          <a:prstGeom prst="rect">
            <a:avLst/>
          </a:prstGeom>
          <a:solidFill>
            <a:schemeClr val="bg1"/>
          </a:solidFill>
        </p:spPr>
      </p:pic>
      <p:cxnSp>
        <p:nvCxnSpPr>
          <p:cNvPr id="9" name="Straight Arrow Connector 8">
            <a:extLst>
              <a:ext uri="{FF2B5EF4-FFF2-40B4-BE49-F238E27FC236}">
                <a16:creationId xmlns:a16="http://schemas.microsoft.com/office/drawing/2014/main" id="{DCFF6A9F-B022-C39F-C481-471A7607A27D}"/>
              </a:ext>
            </a:extLst>
          </p:cNvPr>
          <p:cNvCxnSpPr>
            <a:stCxn id="5" idx="2"/>
            <a:endCxn id="4" idx="0"/>
          </p:cNvCxnSpPr>
          <p:nvPr/>
        </p:nvCxnSpPr>
        <p:spPr>
          <a:xfrm>
            <a:off x="2272749" y="2205946"/>
            <a:ext cx="0" cy="93079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Elbow Connector 10">
            <a:extLst>
              <a:ext uri="{FF2B5EF4-FFF2-40B4-BE49-F238E27FC236}">
                <a16:creationId xmlns:a16="http://schemas.microsoft.com/office/drawing/2014/main" id="{76F73280-7679-832B-AF48-3B67C6821CF5}"/>
              </a:ext>
            </a:extLst>
          </p:cNvPr>
          <p:cNvCxnSpPr>
            <a:cxnSpLocks/>
          </p:cNvCxnSpPr>
          <p:nvPr/>
        </p:nvCxnSpPr>
        <p:spPr>
          <a:xfrm rot="5400000">
            <a:off x="2501228" y="2439073"/>
            <a:ext cx="890603" cy="493805"/>
          </a:xfrm>
          <a:prstGeom prst="bentConnector3">
            <a:avLst>
              <a:gd name="adj1" fmla="val 50000"/>
            </a:avLst>
          </a:prstGeom>
          <a:ln w="285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Elbow Connector 15">
            <a:extLst>
              <a:ext uri="{FF2B5EF4-FFF2-40B4-BE49-F238E27FC236}">
                <a16:creationId xmlns:a16="http://schemas.microsoft.com/office/drawing/2014/main" id="{C5790945-6CAD-563F-475C-521C972CD862}"/>
              </a:ext>
            </a:extLst>
          </p:cNvPr>
          <p:cNvCxnSpPr>
            <a:cxnSpLocks/>
          </p:cNvCxnSpPr>
          <p:nvPr/>
        </p:nvCxnSpPr>
        <p:spPr>
          <a:xfrm rot="16200000" flipH="1">
            <a:off x="1168493" y="2340924"/>
            <a:ext cx="896065" cy="695563"/>
          </a:xfrm>
          <a:prstGeom prst="bentConnector3">
            <a:avLst>
              <a:gd name="adj1" fmla="val 50000"/>
            </a:avLst>
          </a:prstGeom>
          <a:ln w="285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3" name="Picture 2" descr="Agilent/ HP 53131A Universal Counter">
            <a:extLst>
              <a:ext uri="{FF2B5EF4-FFF2-40B4-BE49-F238E27FC236}">
                <a16:creationId xmlns:a16="http://schemas.microsoft.com/office/drawing/2014/main" id="{A6D4905C-02D0-4E02-476A-E7E5774A3B3A}"/>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2774408" y="4508120"/>
            <a:ext cx="1393732" cy="777088"/>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8B3375D8-7B15-CFDB-75EE-51E8C8E2A52D}"/>
              </a:ext>
            </a:extLst>
          </p:cNvPr>
          <p:cNvSpPr txBox="1"/>
          <p:nvPr/>
        </p:nvSpPr>
        <p:spPr>
          <a:xfrm>
            <a:off x="479089" y="4299142"/>
            <a:ext cx="553357" cy="369332"/>
          </a:xfrm>
          <a:prstGeom prst="rect">
            <a:avLst/>
          </a:prstGeom>
          <a:noFill/>
        </p:spPr>
        <p:txBody>
          <a:bodyPr wrap="none" rtlCol="0">
            <a:spAutoFit/>
          </a:bodyPr>
          <a:lstStyle/>
          <a:p>
            <a:r>
              <a:rPr lang="en-US" dirty="0" err="1">
                <a:latin typeface="Symbol" pitchFamily="2" charset="2"/>
              </a:rPr>
              <a:t>D</a:t>
            </a:r>
            <a:r>
              <a:rPr lang="en-US" dirty="0" err="1"/>
              <a:t>f</a:t>
            </a:r>
            <a:r>
              <a:rPr lang="en-US" baseline="-25000" dirty="0" err="1"/>
              <a:t>Yb</a:t>
            </a:r>
            <a:endParaRPr lang="en-US" baseline="-25000" dirty="0"/>
          </a:p>
        </p:txBody>
      </p:sp>
      <p:cxnSp>
        <p:nvCxnSpPr>
          <p:cNvPr id="25" name="Elbow Connector 24">
            <a:extLst>
              <a:ext uri="{FF2B5EF4-FFF2-40B4-BE49-F238E27FC236}">
                <a16:creationId xmlns:a16="http://schemas.microsoft.com/office/drawing/2014/main" id="{234D65E6-1BD8-8BB4-4DC8-E21890CA10B8}"/>
              </a:ext>
            </a:extLst>
          </p:cNvPr>
          <p:cNvCxnSpPr>
            <a:cxnSpLocks/>
          </p:cNvCxnSpPr>
          <p:nvPr/>
        </p:nvCxnSpPr>
        <p:spPr>
          <a:xfrm rot="16200000" flipH="1">
            <a:off x="2515710" y="3821768"/>
            <a:ext cx="896065" cy="695563"/>
          </a:xfrm>
          <a:prstGeom prst="bentConnector3">
            <a:avLst>
              <a:gd name="adj1" fmla="val 50000"/>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pic>
        <p:nvPicPr>
          <p:cNvPr id="27" name="Picture 2" descr="Agilent/ HP 53131A Universal Counter">
            <a:extLst>
              <a:ext uri="{FF2B5EF4-FFF2-40B4-BE49-F238E27FC236}">
                <a16:creationId xmlns:a16="http://schemas.microsoft.com/office/drawing/2014/main" id="{F8A93915-A784-EE2A-0CAB-F5EF4E2DF9AF}"/>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57726" y="4617582"/>
            <a:ext cx="1393732" cy="777088"/>
          </a:xfrm>
          <a:prstGeom prst="rect">
            <a:avLst/>
          </a:prstGeom>
          <a:noFill/>
          <a:extLst>
            <a:ext uri="{909E8E84-426E-40DD-AFC4-6F175D3DCCD1}">
              <a14:hiddenFill xmlns:a14="http://schemas.microsoft.com/office/drawing/2010/main">
                <a:solidFill>
                  <a:srgbClr val="FFFFFF"/>
                </a:solidFill>
              </a14:hiddenFill>
            </a:ext>
          </a:extLst>
        </p:spPr>
      </p:pic>
      <p:cxnSp>
        <p:nvCxnSpPr>
          <p:cNvPr id="28" name="Elbow Connector 27">
            <a:extLst>
              <a:ext uri="{FF2B5EF4-FFF2-40B4-BE49-F238E27FC236}">
                <a16:creationId xmlns:a16="http://schemas.microsoft.com/office/drawing/2014/main" id="{2CCAA675-D6AA-AB97-4B9C-8B8CCF288A0C}"/>
              </a:ext>
            </a:extLst>
          </p:cNvPr>
          <p:cNvCxnSpPr>
            <a:cxnSpLocks/>
          </p:cNvCxnSpPr>
          <p:nvPr/>
        </p:nvCxnSpPr>
        <p:spPr>
          <a:xfrm rot="5400000">
            <a:off x="899798" y="3906378"/>
            <a:ext cx="1011828" cy="746527"/>
          </a:xfrm>
          <a:prstGeom prst="bentConnector3">
            <a:avLst>
              <a:gd name="adj1" fmla="val 50000"/>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11DE5DDC-6CB3-084D-7DB6-E276950327CF}"/>
              </a:ext>
            </a:extLst>
          </p:cNvPr>
          <p:cNvSpPr txBox="1"/>
          <p:nvPr/>
        </p:nvSpPr>
        <p:spPr>
          <a:xfrm>
            <a:off x="3270321" y="4215780"/>
            <a:ext cx="521297" cy="369332"/>
          </a:xfrm>
          <a:prstGeom prst="rect">
            <a:avLst/>
          </a:prstGeom>
          <a:noFill/>
        </p:spPr>
        <p:txBody>
          <a:bodyPr wrap="none" rtlCol="0">
            <a:spAutoFit/>
          </a:bodyPr>
          <a:lstStyle/>
          <a:p>
            <a:r>
              <a:rPr lang="en-US" dirty="0" err="1">
                <a:latin typeface="Symbol" pitchFamily="2" charset="2"/>
              </a:rPr>
              <a:t>D</a:t>
            </a:r>
            <a:r>
              <a:rPr lang="en-US" dirty="0" err="1"/>
              <a:t>f</a:t>
            </a:r>
            <a:r>
              <a:rPr lang="en-US" baseline="-25000" dirty="0" err="1"/>
              <a:t>Al</a:t>
            </a:r>
            <a:endParaRPr lang="en-US" baseline="-25000" dirty="0"/>
          </a:p>
        </p:txBody>
      </p:sp>
      <p:sp>
        <p:nvSpPr>
          <p:cNvPr id="31" name="TextBox 30">
            <a:extLst>
              <a:ext uri="{FF2B5EF4-FFF2-40B4-BE49-F238E27FC236}">
                <a16:creationId xmlns:a16="http://schemas.microsoft.com/office/drawing/2014/main" id="{A532ACEB-5286-2C31-A621-C981EB1483FE}"/>
              </a:ext>
            </a:extLst>
          </p:cNvPr>
          <p:cNvSpPr txBox="1"/>
          <p:nvPr/>
        </p:nvSpPr>
        <p:spPr>
          <a:xfrm>
            <a:off x="1946839" y="4531254"/>
            <a:ext cx="519694" cy="369332"/>
          </a:xfrm>
          <a:prstGeom prst="rect">
            <a:avLst/>
          </a:prstGeom>
          <a:noFill/>
        </p:spPr>
        <p:txBody>
          <a:bodyPr wrap="none" rtlCol="0">
            <a:spAutoFit/>
          </a:bodyPr>
          <a:lstStyle/>
          <a:p>
            <a:r>
              <a:rPr lang="en-US" dirty="0" err="1">
                <a:latin typeface="Symbol" pitchFamily="2" charset="2"/>
              </a:rPr>
              <a:t>D</a:t>
            </a:r>
            <a:r>
              <a:rPr lang="en-US" dirty="0" err="1"/>
              <a:t>f</a:t>
            </a:r>
            <a:r>
              <a:rPr lang="en-US" baseline="-25000" dirty="0" err="1"/>
              <a:t>Sr</a:t>
            </a:r>
            <a:endParaRPr lang="en-US" baseline="-25000" dirty="0"/>
          </a:p>
        </p:txBody>
      </p:sp>
      <p:cxnSp>
        <p:nvCxnSpPr>
          <p:cNvPr id="32" name="Elbow Connector 31">
            <a:extLst>
              <a:ext uri="{FF2B5EF4-FFF2-40B4-BE49-F238E27FC236}">
                <a16:creationId xmlns:a16="http://schemas.microsoft.com/office/drawing/2014/main" id="{F50F4FF9-0C69-D6B2-CF4C-39A0518F20D0}"/>
              </a:ext>
            </a:extLst>
          </p:cNvPr>
          <p:cNvCxnSpPr>
            <a:cxnSpLocks/>
            <a:stCxn id="4" idx="2"/>
            <a:endCxn id="26" idx="0"/>
          </p:cNvCxnSpPr>
          <p:nvPr/>
        </p:nvCxnSpPr>
        <p:spPr>
          <a:xfrm rot="16200000" flipH="1">
            <a:off x="1621971" y="4372292"/>
            <a:ext cx="1533055" cy="231498"/>
          </a:xfrm>
          <a:prstGeom prst="bentConnector3">
            <a:avLst>
              <a:gd name="adj1" fmla="val 50000"/>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A8701159-EE9A-4D30-CD6B-5625E7649B1B}"/>
              </a:ext>
            </a:extLst>
          </p:cNvPr>
          <p:cNvGrpSpPr/>
          <p:nvPr/>
        </p:nvGrpSpPr>
        <p:grpSpPr>
          <a:xfrm>
            <a:off x="5467811" y="5516349"/>
            <a:ext cx="2480675" cy="1030615"/>
            <a:chOff x="2837813" y="5533771"/>
            <a:chExt cx="1855352" cy="640717"/>
          </a:xfrm>
        </p:grpSpPr>
        <p:pic>
          <p:nvPicPr>
            <p:cNvPr id="38" name="Picture 37" descr="Image result for HP5071a">
              <a:extLst>
                <a:ext uri="{FF2B5EF4-FFF2-40B4-BE49-F238E27FC236}">
                  <a16:creationId xmlns:a16="http://schemas.microsoft.com/office/drawing/2014/main" id="{DC5105E7-139B-3D79-1DEA-D5BA0D07CF25}"/>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701779" y="5566185"/>
              <a:ext cx="991386" cy="608303"/>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Image result for hydrogen maser">
              <a:extLst>
                <a:ext uri="{FF2B5EF4-FFF2-40B4-BE49-F238E27FC236}">
                  <a16:creationId xmlns:a16="http://schemas.microsoft.com/office/drawing/2014/main" id="{2E383067-0707-496D-DB4F-DABF26399404}"/>
                </a:ext>
              </a:extLst>
            </p:cNvPr>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2837813" y="5547001"/>
              <a:ext cx="368434" cy="52808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descr="Image result for hydrogen maser">
              <a:extLst>
                <a:ext uri="{FF2B5EF4-FFF2-40B4-BE49-F238E27FC236}">
                  <a16:creationId xmlns:a16="http://schemas.microsoft.com/office/drawing/2014/main" id="{334F6301-0342-94FE-78BD-53AD9801233B}"/>
                </a:ext>
              </a:extLst>
            </p:cNvPr>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3281517" y="5533771"/>
              <a:ext cx="368434" cy="528088"/>
            </a:xfrm>
            <a:prstGeom prst="rect">
              <a:avLst/>
            </a:prstGeom>
            <a:noFill/>
            <a:extLst>
              <a:ext uri="{909E8E84-426E-40DD-AFC4-6F175D3DCCD1}">
                <a14:hiddenFill xmlns:a14="http://schemas.microsoft.com/office/drawing/2010/main">
                  <a:solidFill>
                    <a:srgbClr val="FFFFFF"/>
                  </a:solidFill>
                </a14:hiddenFill>
              </a:ext>
            </a:extLst>
          </p:spPr>
        </p:pic>
      </p:grpSp>
      <p:pic>
        <p:nvPicPr>
          <p:cNvPr id="42" name="Picture 2" descr="Agilent/ HP 53131A Universal Counter">
            <a:extLst>
              <a:ext uri="{FF2B5EF4-FFF2-40B4-BE49-F238E27FC236}">
                <a16:creationId xmlns:a16="http://schemas.microsoft.com/office/drawing/2014/main" id="{8E5917F1-9083-68BA-553A-986A24F6466A}"/>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4774705" y="3873595"/>
            <a:ext cx="1393732" cy="777088"/>
          </a:xfrm>
          <a:prstGeom prst="rect">
            <a:avLst/>
          </a:prstGeom>
          <a:noFill/>
          <a:extLst>
            <a:ext uri="{909E8E84-426E-40DD-AFC4-6F175D3DCCD1}">
              <a14:hiddenFill xmlns:a14="http://schemas.microsoft.com/office/drawing/2010/main">
                <a:solidFill>
                  <a:srgbClr val="FFFFFF"/>
                </a:solidFill>
              </a14:hiddenFill>
            </a:ext>
          </a:extLst>
        </p:spPr>
      </p:pic>
      <p:cxnSp>
        <p:nvCxnSpPr>
          <p:cNvPr id="43" name="Elbow Connector 42">
            <a:extLst>
              <a:ext uri="{FF2B5EF4-FFF2-40B4-BE49-F238E27FC236}">
                <a16:creationId xmlns:a16="http://schemas.microsoft.com/office/drawing/2014/main" id="{45772AF8-A089-14E0-B57A-42AA65EE06FA}"/>
              </a:ext>
            </a:extLst>
          </p:cNvPr>
          <p:cNvCxnSpPr>
            <a:cxnSpLocks/>
            <a:stCxn id="4" idx="3"/>
            <a:endCxn id="42" idx="1"/>
          </p:cNvCxnSpPr>
          <p:nvPr/>
        </p:nvCxnSpPr>
        <p:spPr>
          <a:xfrm>
            <a:off x="2855601" y="3429127"/>
            <a:ext cx="1919104" cy="833012"/>
          </a:xfrm>
          <a:prstGeom prst="bentConnector3">
            <a:avLst>
              <a:gd name="adj1" fmla="val 50000"/>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A1D8491A-E592-347A-BDB9-B45791F87219}"/>
              </a:ext>
            </a:extLst>
          </p:cNvPr>
          <p:cNvSpPr txBox="1"/>
          <p:nvPr/>
        </p:nvSpPr>
        <p:spPr>
          <a:xfrm>
            <a:off x="4144987" y="3672055"/>
            <a:ext cx="1888850" cy="369332"/>
          </a:xfrm>
          <a:prstGeom prst="rect">
            <a:avLst/>
          </a:prstGeom>
          <a:noFill/>
        </p:spPr>
        <p:txBody>
          <a:bodyPr wrap="none" rtlCol="0">
            <a:spAutoFit/>
          </a:bodyPr>
          <a:lstStyle/>
          <a:p>
            <a:r>
              <a:rPr lang="en-US" dirty="0"/>
              <a:t>Comb frequencies</a:t>
            </a:r>
          </a:p>
        </p:txBody>
      </p:sp>
      <p:sp>
        <p:nvSpPr>
          <p:cNvPr id="48" name="TextBox 47">
            <a:extLst>
              <a:ext uri="{FF2B5EF4-FFF2-40B4-BE49-F238E27FC236}">
                <a16:creationId xmlns:a16="http://schemas.microsoft.com/office/drawing/2014/main" id="{1C332BA4-D609-4AB7-0876-54A518450C54}"/>
              </a:ext>
            </a:extLst>
          </p:cNvPr>
          <p:cNvSpPr txBox="1"/>
          <p:nvPr/>
        </p:nvSpPr>
        <p:spPr>
          <a:xfrm>
            <a:off x="495249" y="1180537"/>
            <a:ext cx="789187" cy="427913"/>
          </a:xfrm>
          <a:prstGeom prst="rect">
            <a:avLst/>
          </a:prstGeom>
          <a:noFill/>
        </p:spPr>
        <p:txBody>
          <a:bodyPr wrap="none" rtlCol="0">
            <a:spAutoFit/>
          </a:bodyPr>
          <a:lstStyle/>
          <a:p>
            <a:r>
              <a:rPr lang="en-US" dirty="0"/>
              <a:t> </a:t>
            </a:r>
            <a:r>
              <a:rPr lang="en-US" baseline="30000" dirty="0"/>
              <a:t>171</a:t>
            </a:r>
            <a:r>
              <a:rPr lang="en-US" dirty="0"/>
              <a:t>Yb</a:t>
            </a:r>
          </a:p>
        </p:txBody>
      </p:sp>
      <p:sp>
        <p:nvSpPr>
          <p:cNvPr id="49" name="TextBox 48">
            <a:extLst>
              <a:ext uri="{FF2B5EF4-FFF2-40B4-BE49-F238E27FC236}">
                <a16:creationId xmlns:a16="http://schemas.microsoft.com/office/drawing/2014/main" id="{D78C71FD-7B7A-5F26-E27A-51F4441F3AEA}"/>
              </a:ext>
            </a:extLst>
          </p:cNvPr>
          <p:cNvSpPr txBox="1"/>
          <p:nvPr/>
        </p:nvSpPr>
        <p:spPr>
          <a:xfrm>
            <a:off x="1720697" y="1162343"/>
            <a:ext cx="647877" cy="427913"/>
          </a:xfrm>
          <a:prstGeom prst="rect">
            <a:avLst/>
          </a:prstGeom>
          <a:noFill/>
        </p:spPr>
        <p:txBody>
          <a:bodyPr wrap="none" rtlCol="0">
            <a:spAutoFit/>
          </a:bodyPr>
          <a:lstStyle/>
          <a:p>
            <a:r>
              <a:rPr lang="en-US" dirty="0"/>
              <a:t> </a:t>
            </a:r>
            <a:r>
              <a:rPr lang="en-US" baseline="30000" dirty="0"/>
              <a:t>87</a:t>
            </a:r>
            <a:r>
              <a:rPr lang="en-US" dirty="0"/>
              <a:t>Sr</a:t>
            </a:r>
          </a:p>
        </p:txBody>
      </p:sp>
      <p:sp>
        <p:nvSpPr>
          <p:cNvPr id="50" name="TextBox 49">
            <a:extLst>
              <a:ext uri="{FF2B5EF4-FFF2-40B4-BE49-F238E27FC236}">
                <a16:creationId xmlns:a16="http://schemas.microsoft.com/office/drawing/2014/main" id="{EF0B8EB1-FDEF-2B78-C3FE-87DA3AD97E70}"/>
              </a:ext>
            </a:extLst>
          </p:cNvPr>
          <p:cNvSpPr txBox="1"/>
          <p:nvPr/>
        </p:nvSpPr>
        <p:spPr>
          <a:xfrm>
            <a:off x="2525841" y="1163527"/>
            <a:ext cx="776666" cy="369332"/>
          </a:xfrm>
          <a:prstGeom prst="rect">
            <a:avLst/>
          </a:prstGeom>
          <a:noFill/>
        </p:spPr>
        <p:txBody>
          <a:bodyPr wrap="square" rtlCol="0">
            <a:spAutoFit/>
          </a:bodyPr>
          <a:lstStyle/>
          <a:p>
            <a:r>
              <a:rPr lang="en-US" dirty="0"/>
              <a:t> </a:t>
            </a:r>
            <a:r>
              <a:rPr lang="en-US" baseline="30000" dirty="0"/>
              <a:t>27</a:t>
            </a:r>
            <a:r>
              <a:rPr lang="en-US" dirty="0"/>
              <a:t>Al+</a:t>
            </a:r>
          </a:p>
        </p:txBody>
      </p:sp>
      <p:cxnSp>
        <p:nvCxnSpPr>
          <p:cNvPr id="52" name="Curved Connector 51">
            <a:extLst>
              <a:ext uri="{FF2B5EF4-FFF2-40B4-BE49-F238E27FC236}">
                <a16:creationId xmlns:a16="http://schemas.microsoft.com/office/drawing/2014/main" id="{7BFD795F-A88C-E901-0A09-37F96B8DCBE0}"/>
              </a:ext>
            </a:extLst>
          </p:cNvPr>
          <p:cNvCxnSpPr>
            <a:stCxn id="39" idx="1"/>
            <a:endCxn id="42" idx="2"/>
          </p:cNvCxnSpPr>
          <p:nvPr/>
        </p:nvCxnSpPr>
        <p:spPr>
          <a:xfrm rot="10800000" flipH="1">
            <a:off x="5467811" y="4650684"/>
            <a:ext cx="3760" cy="1311671"/>
          </a:xfrm>
          <a:prstGeom prst="curvedConnector4">
            <a:avLst>
              <a:gd name="adj1" fmla="val -6079787"/>
              <a:gd name="adj2" fmla="val 6619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urved Connector 53">
            <a:extLst>
              <a:ext uri="{FF2B5EF4-FFF2-40B4-BE49-F238E27FC236}">
                <a16:creationId xmlns:a16="http://schemas.microsoft.com/office/drawing/2014/main" id="{8910F16E-96A6-F211-503A-33A3E9338A50}"/>
              </a:ext>
            </a:extLst>
          </p:cNvPr>
          <p:cNvCxnSpPr>
            <a:cxnSpLocks/>
            <a:stCxn id="39" idx="1"/>
            <a:endCxn id="23" idx="2"/>
          </p:cNvCxnSpPr>
          <p:nvPr/>
        </p:nvCxnSpPr>
        <p:spPr>
          <a:xfrm rot="10800000">
            <a:off x="3471275" y="5285208"/>
            <a:ext cx="1996537" cy="677146"/>
          </a:xfrm>
          <a:prstGeom prst="curved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Curved Connector 57">
            <a:extLst>
              <a:ext uri="{FF2B5EF4-FFF2-40B4-BE49-F238E27FC236}">
                <a16:creationId xmlns:a16="http://schemas.microsoft.com/office/drawing/2014/main" id="{200BD4C6-C224-00C3-49B5-2F01433EF941}"/>
              </a:ext>
            </a:extLst>
          </p:cNvPr>
          <p:cNvCxnSpPr>
            <a:cxnSpLocks/>
            <a:stCxn id="39" idx="1"/>
            <a:endCxn id="26" idx="2"/>
          </p:cNvCxnSpPr>
          <p:nvPr/>
        </p:nvCxnSpPr>
        <p:spPr>
          <a:xfrm rot="10800000" flipV="1">
            <a:off x="2504247" y="5962353"/>
            <a:ext cx="2963564" cy="69303"/>
          </a:xfrm>
          <a:prstGeom prst="curvedConnector4">
            <a:avLst>
              <a:gd name="adj1" fmla="val 38243"/>
              <a:gd name="adj2" fmla="val 942705"/>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Curved Connector 61">
            <a:extLst>
              <a:ext uri="{FF2B5EF4-FFF2-40B4-BE49-F238E27FC236}">
                <a16:creationId xmlns:a16="http://schemas.microsoft.com/office/drawing/2014/main" id="{9CA7A116-D9A4-05C4-2281-92E1CE633860}"/>
              </a:ext>
            </a:extLst>
          </p:cNvPr>
          <p:cNvCxnSpPr>
            <a:cxnSpLocks/>
            <a:stCxn id="39" idx="1"/>
            <a:endCxn id="27" idx="2"/>
          </p:cNvCxnSpPr>
          <p:nvPr/>
        </p:nvCxnSpPr>
        <p:spPr>
          <a:xfrm rot="10800000">
            <a:off x="1054593" y="5394670"/>
            <a:ext cx="4413219" cy="567684"/>
          </a:xfrm>
          <a:prstGeom prst="curved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6" name="Picture 2" descr="Agilent/ HP 53131A Universal Counter">
            <a:extLst>
              <a:ext uri="{FF2B5EF4-FFF2-40B4-BE49-F238E27FC236}">
                <a16:creationId xmlns:a16="http://schemas.microsoft.com/office/drawing/2014/main" id="{EBD8BF55-7A25-8DE2-C9A5-91BDD473CD5A}"/>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807381" y="5254569"/>
            <a:ext cx="1393732" cy="777088"/>
          </a:xfrm>
          <a:prstGeom prst="rect">
            <a:avLst/>
          </a:prstGeom>
          <a:noFill/>
          <a:extLst>
            <a:ext uri="{909E8E84-426E-40DD-AFC4-6F175D3DCCD1}">
              <a14:hiddenFill xmlns:a14="http://schemas.microsoft.com/office/drawing/2010/main">
                <a:solidFill>
                  <a:srgbClr val="FFFFFF"/>
                </a:solidFill>
              </a14:hiddenFill>
            </a:ext>
          </a:extLst>
        </p:spPr>
      </p:pic>
      <p:sp>
        <p:nvSpPr>
          <p:cNvPr id="65" name="TextBox 64">
            <a:extLst>
              <a:ext uri="{FF2B5EF4-FFF2-40B4-BE49-F238E27FC236}">
                <a16:creationId xmlns:a16="http://schemas.microsoft.com/office/drawing/2014/main" id="{7B1D4FCF-F693-E5BE-DA5C-44A1E3E748EC}"/>
              </a:ext>
            </a:extLst>
          </p:cNvPr>
          <p:cNvSpPr txBox="1"/>
          <p:nvPr/>
        </p:nvSpPr>
        <p:spPr>
          <a:xfrm>
            <a:off x="5817700" y="4859311"/>
            <a:ext cx="2328523" cy="646331"/>
          </a:xfrm>
          <a:prstGeom prst="rect">
            <a:avLst/>
          </a:prstGeom>
          <a:noFill/>
        </p:spPr>
        <p:txBody>
          <a:bodyPr wrap="none" rtlCol="0">
            <a:spAutoFit/>
          </a:bodyPr>
          <a:lstStyle/>
          <a:p>
            <a:pPr algn="ctr"/>
            <a:r>
              <a:rPr lang="en-US" dirty="0"/>
              <a:t>UTC(NIST)</a:t>
            </a:r>
          </a:p>
          <a:p>
            <a:pPr algn="ctr"/>
            <a:r>
              <a:rPr lang="en-US" dirty="0"/>
              <a:t>Time base for counters</a:t>
            </a:r>
          </a:p>
        </p:txBody>
      </p:sp>
      <p:sp>
        <p:nvSpPr>
          <p:cNvPr id="68" name="TextBox 67">
            <a:extLst>
              <a:ext uri="{FF2B5EF4-FFF2-40B4-BE49-F238E27FC236}">
                <a16:creationId xmlns:a16="http://schemas.microsoft.com/office/drawing/2014/main" id="{8781CAAA-BC9D-3812-9D8A-64CB3D96B137}"/>
              </a:ext>
            </a:extLst>
          </p:cNvPr>
          <p:cNvSpPr txBox="1"/>
          <p:nvPr/>
        </p:nvSpPr>
        <p:spPr>
          <a:xfrm>
            <a:off x="0" y="-4635"/>
            <a:ext cx="9144000" cy="584775"/>
          </a:xfrm>
          <a:prstGeom prst="rect">
            <a:avLst/>
          </a:prstGeom>
          <a:solidFill>
            <a:schemeClr val="tx1"/>
          </a:solidFill>
        </p:spPr>
        <p:txBody>
          <a:bodyPr wrap="square" rtlCol="0">
            <a:spAutoFit/>
          </a:bodyPr>
          <a:lstStyle/>
          <a:p>
            <a:pPr algn="ctr"/>
            <a:r>
              <a:rPr lang="en-US" sz="3200" dirty="0">
                <a:solidFill>
                  <a:schemeClr val="bg1"/>
                </a:solidFill>
              </a:rPr>
              <a:t>Counting optical frequencies for comparisons</a:t>
            </a:r>
          </a:p>
        </p:txBody>
      </p:sp>
      <p:sp>
        <p:nvSpPr>
          <p:cNvPr id="69" name="TextBox 68">
            <a:extLst>
              <a:ext uri="{FF2B5EF4-FFF2-40B4-BE49-F238E27FC236}">
                <a16:creationId xmlns:a16="http://schemas.microsoft.com/office/drawing/2014/main" id="{35863D01-CC62-73F4-EE14-AFCC27D13F45}"/>
              </a:ext>
            </a:extLst>
          </p:cNvPr>
          <p:cNvSpPr txBox="1"/>
          <p:nvPr/>
        </p:nvSpPr>
        <p:spPr>
          <a:xfrm>
            <a:off x="4144987" y="734631"/>
            <a:ext cx="4825389" cy="2708434"/>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square" rtlCol="0">
            <a:spAutoFit/>
          </a:bodyPr>
          <a:lstStyle/>
          <a:p>
            <a:pPr marL="342900" indent="-342900">
              <a:buAutoNum type="arabicPeriod"/>
            </a:pPr>
            <a:r>
              <a:rPr lang="en-US" sz="1600" dirty="0"/>
              <a:t>Counter data is recorded on a computer as multiple columns of microwave frequencies, averaged over a 1s gate time.</a:t>
            </a:r>
          </a:p>
          <a:p>
            <a:pPr marL="342900" indent="-342900">
              <a:buAutoNum type="arabicPeriod"/>
            </a:pPr>
            <a:endParaRPr lang="en-US" sz="500" dirty="0"/>
          </a:p>
          <a:p>
            <a:pPr marL="342900" indent="-342900">
              <a:buAutoNum type="arabicPeriod"/>
            </a:pPr>
            <a:r>
              <a:rPr lang="en-US" sz="1600" dirty="0"/>
              <a:t>Data is filtered at 5-sigma + uptime data from clock labs.</a:t>
            </a:r>
          </a:p>
          <a:p>
            <a:pPr marL="342900" indent="-342900">
              <a:buAutoNum type="arabicPeriod"/>
            </a:pPr>
            <a:endParaRPr lang="en-US" sz="500" dirty="0"/>
          </a:p>
          <a:p>
            <a:pPr marL="342900" indent="-342900">
              <a:buAutoNum type="arabicPeriod"/>
            </a:pPr>
            <a:r>
              <a:rPr lang="en-US" sz="1600" dirty="0"/>
              <a:t>Optical frequencies/ratios are calculated using the comb data + shifts provided by each clock lab that correct for time-dependent perturbations to the ideal transition frequency (temperature, E + B fields, collisional shifts)</a:t>
            </a:r>
          </a:p>
        </p:txBody>
      </p:sp>
    </p:spTree>
    <p:extLst>
      <p:ext uri="{BB962C8B-B14F-4D97-AF65-F5344CB8AC3E}">
        <p14:creationId xmlns:p14="http://schemas.microsoft.com/office/powerpoint/2010/main" val="1425124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AAE5F0B-8321-48AC-849A-59154875A0E1}"/>
              </a:ext>
            </a:extLst>
          </p:cNvPr>
          <p:cNvGrpSpPr/>
          <p:nvPr/>
        </p:nvGrpSpPr>
        <p:grpSpPr>
          <a:xfrm>
            <a:off x="447705" y="1907554"/>
            <a:ext cx="8268151" cy="4645757"/>
            <a:chOff x="12975423" y="19138312"/>
            <a:chExt cx="8268151" cy="4645757"/>
          </a:xfrm>
        </p:grpSpPr>
        <p:sp>
          <p:nvSpPr>
            <p:cNvPr id="7" name="TextBox 2">
              <a:extLst>
                <a:ext uri="{FF2B5EF4-FFF2-40B4-BE49-F238E27FC236}">
                  <a16:creationId xmlns:a16="http://schemas.microsoft.com/office/drawing/2014/main" id="{6673D54D-B715-A709-4FE5-D53EF08C34B6}"/>
                </a:ext>
              </a:extLst>
            </p:cNvPr>
            <p:cNvSpPr txBox="1"/>
            <p:nvPr/>
          </p:nvSpPr>
          <p:spPr>
            <a:xfrm>
              <a:off x="17649464" y="23132329"/>
              <a:ext cx="987836" cy="65174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err="1">
                  <a:solidFill>
                    <a:schemeClr val="accent4">
                      <a:lumMod val="75000"/>
                    </a:schemeClr>
                  </a:solidFill>
                </a:rPr>
                <a:t>Yb</a:t>
              </a:r>
              <a:r>
                <a:rPr lang="en-US" b="1" dirty="0">
                  <a:solidFill>
                    <a:schemeClr val="accent4">
                      <a:lumMod val="75000"/>
                    </a:schemeClr>
                  </a:solidFill>
                </a:rPr>
                <a:t> clock</a:t>
              </a:r>
            </a:p>
            <a:p>
              <a:r>
                <a:rPr lang="en-US" b="1" dirty="0">
                  <a:solidFill>
                    <a:schemeClr val="accent4">
                      <a:lumMod val="75000"/>
                    </a:schemeClr>
                  </a:solidFill>
                </a:rPr>
                <a:t>1.4x10</a:t>
              </a:r>
              <a:r>
                <a:rPr lang="en-US" b="1" baseline="30000" dirty="0">
                  <a:solidFill>
                    <a:schemeClr val="accent4">
                      <a:lumMod val="75000"/>
                    </a:schemeClr>
                  </a:solidFill>
                </a:rPr>
                <a:t>-18</a:t>
              </a:r>
            </a:p>
          </p:txBody>
        </p:sp>
        <p:pic>
          <p:nvPicPr>
            <p:cNvPr id="8" name="Picture 7">
              <a:extLst>
                <a:ext uri="{FF2B5EF4-FFF2-40B4-BE49-F238E27FC236}">
                  <a16:creationId xmlns:a16="http://schemas.microsoft.com/office/drawing/2014/main" id="{EF9FC0DC-B354-0E7E-077D-F2EA5AAA2708}"/>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3551362" y="19384227"/>
              <a:ext cx="909700" cy="995518"/>
            </a:xfrm>
            <a:prstGeom prst="rect">
              <a:avLst/>
            </a:prstGeom>
          </p:spPr>
        </p:pic>
        <p:sp>
          <p:nvSpPr>
            <p:cNvPr id="9" name="TextBox 9">
              <a:extLst>
                <a:ext uri="{FF2B5EF4-FFF2-40B4-BE49-F238E27FC236}">
                  <a16:creationId xmlns:a16="http://schemas.microsoft.com/office/drawing/2014/main" id="{21E52339-B0B3-7DAE-DAF0-5E72C960A4B5}"/>
                </a:ext>
              </a:extLst>
            </p:cNvPr>
            <p:cNvSpPr txBox="1"/>
            <p:nvPr/>
          </p:nvSpPr>
          <p:spPr>
            <a:xfrm>
              <a:off x="20204659" y="20281042"/>
              <a:ext cx="1038915" cy="65174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err="1">
                  <a:solidFill>
                    <a:srgbClr val="C00000"/>
                  </a:solidFill>
                </a:rPr>
                <a:t>Sr</a:t>
              </a:r>
              <a:r>
                <a:rPr lang="en-US" b="1" dirty="0">
                  <a:solidFill>
                    <a:srgbClr val="C00000"/>
                  </a:solidFill>
                </a:rPr>
                <a:t> clock</a:t>
              </a:r>
            </a:p>
            <a:p>
              <a:r>
                <a:rPr lang="en-US" b="1" dirty="0">
                  <a:solidFill>
                    <a:srgbClr val="C00000"/>
                  </a:solidFill>
                </a:rPr>
                <a:t>4.8 x10</a:t>
              </a:r>
              <a:r>
                <a:rPr lang="en-US" b="1" baseline="30000" dirty="0">
                  <a:solidFill>
                    <a:srgbClr val="C00000"/>
                  </a:solidFill>
                </a:rPr>
                <a:t>-18</a:t>
              </a:r>
            </a:p>
          </p:txBody>
        </p:sp>
        <p:cxnSp>
          <p:nvCxnSpPr>
            <p:cNvPr id="10" name="Straight Arrow Connector 9">
              <a:extLst>
                <a:ext uri="{FF2B5EF4-FFF2-40B4-BE49-F238E27FC236}">
                  <a16:creationId xmlns:a16="http://schemas.microsoft.com/office/drawing/2014/main" id="{D6D2F955-C410-2512-094C-AB10F3648C99}"/>
                </a:ext>
              </a:extLst>
            </p:cNvPr>
            <p:cNvCxnSpPr/>
            <p:nvPr/>
          </p:nvCxnSpPr>
          <p:spPr>
            <a:xfrm flipV="1">
              <a:off x="14585177" y="19737715"/>
              <a:ext cx="5052309" cy="9273"/>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5336CAF-6CD2-04C7-296F-C4F3ADEC65B0}"/>
                </a:ext>
              </a:extLst>
            </p:cNvPr>
            <p:cNvCxnSpPr/>
            <p:nvPr/>
          </p:nvCxnSpPr>
          <p:spPr>
            <a:xfrm>
              <a:off x="14246847" y="20270722"/>
              <a:ext cx="2428099" cy="2861608"/>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0117F24-064A-1A9C-58BE-814BEA810686}"/>
                </a:ext>
              </a:extLst>
            </p:cNvPr>
            <p:cNvCxnSpPr/>
            <p:nvPr/>
          </p:nvCxnSpPr>
          <p:spPr>
            <a:xfrm flipH="1">
              <a:off x="17454526" y="20259581"/>
              <a:ext cx="2348663" cy="288720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86600124-398D-6983-D92E-B23A66E5483C}"/>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6587694" y="22834300"/>
              <a:ext cx="989684" cy="938252"/>
            </a:xfrm>
            <a:prstGeom prst="rect">
              <a:avLst/>
            </a:prstGeom>
          </p:spPr>
        </p:pic>
        <p:sp>
          <p:nvSpPr>
            <p:cNvPr id="14" name="TextBox 30">
              <a:extLst>
                <a:ext uri="{FF2B5EF4-FFF2-40B4-BE49-F238E27FC236}">
                  <a16:creationId xmlns:a16="http://schemas.microsoft.com/office/drawing/2014/main" id="{1CB177E8-0A66-E084-EF6E-2BDC4ABA2A89}"/>
                </a:ext>
              </a:extLst>
            </p:cNvPr>
            <p:cNvSpPr txBox="1"/>
            <p:nvPr/>
          </p:nvSpPr>
          <p:spPr>
            <a:xfrm>
              <a:off x="12975423" y="20158123"/>
              <a:ext cx="1038915" cy="65174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75000"/>
                    </a:schemeClr>
                  </a:solidFill>
                </a:rPr>
                <a:t>Al clock</a:t>
              </a:r>
            </a:p>
            <a:p>
              <a:r>
                <a:rPr lang="en-US" b="1" dirty="0">
                  <a:solidFill>
                    <a:schemeClr val="accent5">
                      <a:lumMod val="75000"/>
                    </a:schemeClr>
                  </a:solidFill>
                </a:rPr>
                <a:t>1.7 x10</a:t>
              </a:r>
              <a:r>
                <a:rPr lang="en-US" b="1" baseline="30000" dirty="0">
                  <a:solidFill>
                    <a:schemeClr val="accent5">
                      <a:lumMod val="75000"/>
                    </a:schemeClr>
                  </a:solidFill>
                </a:rPr>
                <a:t>-18</a:t>
              </a:r>
            </a:p>
          </p:txBody>
        </p:sp>
        <p:sp>
          <p:nvSpPr>
            <p:cNvPr id="23" name="Rectangle 22">
              <a:extLst>
                <a:ext uri="{FF2B5EF4-FFF2-40B4-BE49-F238E27FC236}">
                  <a16:creationId xmlns:a16="http://schemas.microsoft.com/office/drawing/2014/main" id="{1719A8ED-A4A2-23A8-28AA-05AF40AA6223}"/>
                </a:ext>
              </a:extLst>
            </p:cNvPr>
            <p:cNvSpPr/>
            <p:nvPr/>
          </p:nvSpPr>
          <p:spPr>
            <a:xfrm rot="2946195">
              <a:off x="13828801" y="21626549"/>
              <a:ext cx="2851683" cy="32690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600" dirty="0">
                  <a:latin typeface="Calibri" charset="0"/>
                  <a:ea typeface="Calibri" charset="0"/>
                  <a:cs typeface="Calibri" charset="0"/>
                </a:rPr>
                <a:t>2.162 887 127 516 663 703(13) </a:t>
              </a:r>
            </a:p>
          </p:txBody>
        </p:sp>
        <p:sp>
          <p:nvSpPr>
            <p:cNvPr id="24" name="Rectangle 23">
              <a:extLst>
                <a:ext uri="{FF2B5EF4-FFF2-40B4-BE49-F238E27FC236}">
                  <a16:creationId xmlns:a16="http://schemas.microsoft.com/office/drawing/2014/main" id="{006DEF2F-1F71-BC00-B9B4-8E244DD9441E}"/>
                </a:ext>
              </a:extLst>
            </p:cNvPr>
            <p:cNvSpPr/>
            <p:nvPr/>
          </p:nvSpPr>
          <p:spPr>
            <a:xfrm>
              <a:off x="15842986" y="19386156"/>
              <a:ext cx="2730712" cy="34138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s-IS" sz="1600">
                  <a:latin typeface="Calibri" charset="0"/>
                  <a:ea typeface="Calibri" charset="0"/>
                  <a:cs typeface="Calibri" charset="0"/>
                </a:rPr>
                <a:t>2.611 701 431 781 463 025(21) </a:t>
              </a:r>
            </a:p>
          </p:txBody>
        </p:sp>
        <p:sp>
          <p:nvSpPr>
            <p:cNvPr id="25" name="Rectangle 24">
              <a:extLst>
                <a:ext uri="{FF2B5EF4-FFF2-40B4-BE49-F238E27FC236}">
                  <a16:creationId xmlns:a16="http://schemas.microsoft.com/office/drawing/2014/main" id="{D4326491-B54D-8C5C-B442-F3E82E1EB3E4}"/>
                </a:ext>
              </a:extLst>
            </p:cNvPr>
            <p:cNvSpPr/>
            <p:nvPr/>
          </p:nvSpPr>
          <p:spPr>
            <a:xfrm rot="18509243">
              <a:off x="17433580" y="21574476"/>
              <a:ext cx="3003627" cy="326905"/>
            </a:xfrm>
            <a:prstGeom prst="rect">
              <a:avLst/>
            </a:prstGeom>
            <a:solidFill>
              <a:schemeClr val="bg1"/>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s-IS" sz="1600" dirty="0">
                  <a:latin typeface="Calibri" charset="0"/>
                  <a:ea typeface="Calibri" charset="0"/>
                  <a:cs typeface="Calibri" charset="0"/>
                </a:rPr>
                <a:t>1.207 507 039 343 337 848 2(82) </a:t>
              </a:r>
            </a:p>
          </p:txBody>
        </p:sp>
        <p:pic>
          <p:nvPicPr>
            <p:cNvPr id="30" name="Picture 29">
              <a:extLst>
                <a:ext uri="{FF2B5EF4-FFF2-40B4-BE49-F238E27FC236}">
                  <a16:creationId xmlns:a16="http://schemas.microsoft.com/office/drawing/2014/main" id="{1B2F0DD2-C4D2-166F-9DF4-B85B1559C06C}"/>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19672827" y="19438250"/>
              <a:ext cx="958731" cy="104157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4" name="Rectangle 33">
                  <a:extLst>
                    <a:ext uri="{FF2B5EF4-FFF2-40B4-BE49-F238E27FC236}">
                      <a16:creationId xmlns:a16="http://schemas.microsoft.com/office/drawing/2014/main" id="{33729C4B-6DEF-179D-BA72-0B9512BD531C}"/>
                    </a:ext>
                  </a:extLst>
                </p:cNvPr>
                <p:cNvSpPr/>
                <p:nvPr/>
              </p:nvSpPr>
              <p:spPr>
                <a:xfrm>
                  <a:off x="16296572" y="19138312"/>
                  <a:ext cx="1762069" cy="34138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1600" b="0" i="1" smtClean="0">
                            <a:latin typeface="Cambria Math" charset="0"/>
                            <a:ea typeface="Cambria Math" charset="0"/>
                            <a:cs typeface="Cambria Math" charset="0"/>
                          </a:rPr>
                          <m:t>𝛿</m:t>
                        </m:r>
                        <m:r>
                          <a:rPr lang="en-US" sz="1600" b="0" i="1" baseline="-25000" smtClean="0">
                            <a:latin typeface="Cambria Math" charset="0"/>
                            <a:ea typeface="Cambria Math" charset="0"/>
                            <a:cs typeface="Cambria Math" charset="0"/>
                          </a:rPr>
                          <m:t>𝐴𝑙</m:t>
                        </m:r>
                        <m:r>
                          <a:rPr lang="en-US" sz="1600" b="0" i="1" baseline="-25000" smtClean="0">
                            <a:latin typeface="Cambria Math" charset="0"/>
                            <a:ea typeface="Cambria Math" charset="0"/>
                            <a:cs typeface="Cambria Math" charset="0"/>
                          </a:rPr>
                          <m:t>/</m:t>
                        </m:r>
                        <m:r>
                          <a:rPr lang="en-US" sz="1600" b="0" i="1" baseline="-25000" smtClean="0">
                            <a:latin typeface="Cambria Math" charset="0"/>
                            <a:ea typeface="Cambria Math" charset="0"/>
                            <a:cs typeface="Cambria Math" charset="0"/>
                          </a:rPr>
                          <m:t>𝑆𝑟</m:t>
                        </m:r>
                        <m:r>
                          <a:rPr lang="en-US" sz="1600" b="0" i="1" smtClean="0">
                            <a:latin typeface="Cambria Math" charset="0"/>
                            <a:ea typeface="Cambria Math" charset="0"/>
                            <a:cs typeface="Cambria Math" charset="0"/>
                          </a:rPr>
                          <m:t>=8</m:t>
                        </m:r>
                        <m:r>
                          <a:rPr lang="en-US" sz="1600" i="1">
                            <a:latin typeface="Cambria Math" charset="0"/>
                            <a:ea typeface="Cambria Math" charset="0"/>
                            <a:cs typeface="Cambria Math" charset="0"/>
                          </a:rPr>
                          <m:t>×</m:t>
                        </m:r>
                        <m:sSup>
                          <m:sSupPr>
                            <m:ctrlPr>
                              <a:rPr lang="en-US" sz="1600" i="1">
                                <a:latin typeface="Cambria Math" panose="02040503050406030204" pitchFamily="18" charset="0"/>
                                <a:ea typeface="Cambria Math" charset="0"/>
                                <a:cs typeface="Cambria Math" charset="0"/>
                              </a:rPr>
                            </m:ctrlPr>
                          </m:sSupPr>
                          <m:e>
                            <m:r>
                              <a:rPr lang="en-US" sz="1600" i="1">
                                <a:latin typeface="Cambria Math" charset="0"/>
                                <a:ea typeface="Cambria Math" charset="0"/>
                                <a:cs typeface="Cambria Math" charset="0"/>
                              </a:rPr>
                              <m:t>10</m:t>
                            </m:r>
                          </m:e>
                          <m:sup>
                            <m:r>
                              <a:rPr lang="en-US" sz="1600" i="1">
                                <a:latin typeface="Cambria Math" charset="0"/>
                                <a:ea typeface="Cambria Math" charset="0"/>
                                <a:cs typeface="Cambria Math" charset="0"/>
                              </a:rPr>
                              <m:t>−1</m:t>
                            </m:r>
                            <m:r>
                              <a:rPr lang="en-US" sz="1600" b="0" i="1" smtClean="0">
                                <a:latin typeface="Cambria Math" charset="0"/>
                                <a:ea typeface="Cambria Math" charset="0"/>
                                <a:cs typeface="Cambria Math" charset="0"/>
                              </a:rPr>
                              <m:t>8</m:t>
                            </m:r>
                          </m:sup>
                        </m:sSup>
                      </m:oMath>
                    </m:oMathPara>
                  </a14:m>
                  <a:endParaRPr lang="en-US" sz="1600" dirty="0"/>
                </a:p>
              </p:txBody>
            </p:sp>
          </mc:Choice>
          <mc:Fallback xmlns="">
            <p:sp>
              <p:nvSpPr>
                <p:cNvPr id="675" name="Rectangle 674">
                  <a:extLst>
                    <a:ext uri="{FF2B5EF4-FFF2-40B4-BE49-F238E27FC236}">
                      <a16:creationId xmlns:a16="http://schemas.microsoft.com/office/drawing/2014/main" id="{F4BCF486-1069-0CA5-25AA-AD434151FCC0}"/>
                    </a:ext>
                  </a:extLst>
                </p:cNvPr>
                <p:cNvSpPr>
                  <a:spLocks noRot="1" noChangeAspect="1" noMove="1" noResize="1" noEditPoints="1" noAdjustHandles="1" noChangeArrowheads="1" noChangeShapeType="1" noTextEdit="1"/>
                </p:cNvSpPr>
                <p:nvPr/>
              </p:nvSpPr>
              <p:spPr>
                <a:xfrm>
                  <a:off x="16296572" y="19138312"/>
                  <a:ext cx="1762069" cy="341387"/>
                </a:xfrm>
                <a:prstGeom prst="rect">
                  <a:avLst/>
                </a:prstGeom>
                <a:blipFill>
                  <a:blip r:embed="rId17"/>
                  <a:stretch>
                    <a:fillRect b="-214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Rectangle 34">
                  <a:extLst>
                    <a:ext uri="{FF2B5EF4-FFF2-40B4-BE49-F238E27FC236}">
                      <a16:creationId xmlns:a16="http://schemas.microsoft.com/office/drawing/2014/main" id="{E5743C47-D7B2-3967-F50E-D42D8F2D9B2E}"/>
                    </a:ext>
                  </a:extLst>
                </p:cNvPr>
                <p:cNvSpPr/>
                <p:nvPr/>
              </p:nvSpPr>
              <p:spPr>
                <a:xfrm rot="18475243">
                  <a:off x="18128269" y="21840143"/>
                  <a:ext cx="1863923" cy="32690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1600" b="0" i="1" smtClean="0">
                            <a:latin typeface="Cambria Math" charset="0"/>
                            <a:ea typeface="Cambria Math" charset="0"/>
                            <a:cs typeface="Cambria Math" charset="0"/>
                          </a:rPr>
                          <m:t>𝛿</m:t>
                        </m:r>
                        <m:r>
                          <a:rPr lang="en-US" sz="1600" b="0" i="1" baseline="-25000" smtClean="0">
                            <a:latin typeface="Cambria Math" charset="0"/>
                            <a:ea typeface="Cambria Math" charset="0"/>
                            <a:cs typeface="Cambria Math" charset="0"/>
                          </a:rPr>
                          <m:t>𝑌𝑏</m:t>
                        </m:r>
                        <m:r>
                          <a:rPr lang="en-US" sz="1600" b="0" i="1" baseline="-25000" smtClean="0">
                            <a:latin typeface="Cambria Math" charset="0"/>
                            <a:ea typeface="Cambria Math" charset="0"/>
                            <a:cs typeface="Cambria Math" charset="0"/>
                          </a:rPr>
                          <m:t>/</m:t>
                        </m:r>
                        <m:r>
                          <a:rPr lang="en-US" sz="1600" b="0" i="1" baseline="-25000" smtClean="0">
                            <a:latin typeface="Cambria Math" charset="0"/>
                            <a:ea typeface="Cambria Math" charset="0"/>
                            <a:cs typeface="Cambria Math" charset="0"/>
                          </a:rPr>
                          <m:t>𝑆𝑟</m:t>
                        </m:r>
                        <m:r>
                          <a:rPr lang="en-US" sz="1600" b="0" i="1" smtClean="0">
                            <a:latin typeface="Cambria Math" charset="0"/>
                            <a:ea typeface="Cambria Math" charset="0"/>
                            <a:cs typeface="Cambria Math" charset="0"/>
                          </a:rPr>
                          <m:t>=7</m:t>
                        </m:r>
                        <m:r>
                          <a:rPr lang="en-US" sz="1600" i="1">
                            <a:latin typeface="Cambria Math" charset="0"/>
                            <a:ea typeface="Cambria Math" charset="0"/>
                            <a:cs typeface="Cambria Math" charset="0"/>
                          </a:rPr>
                          <m:t>×</m:t>
                        </m:r>
                        <m:sSup>
                          <m:sSupPr>
                            <m:ctrlPr>
                              <a:rPr lang="en-US" sz="1600" i="1">
                                <a:latin typeface="Cambria Math" panose="02040503050406030204" pitchFamily="18" charset="0"/>
                                <a:ea typeface="Cambria Math" charset="0"/>
                                <a:cs typeface="Cambria Math" charset="0"/>
                              </a:rPr>
                            </m:ctrlPr>
                          </m:sSupPr>
                          <m:e>
                            <m:r>
                              <a:rPr lang="en-US" sz="1600" i="1">
                                <a:latin typeface="Cambria Math" charset="0"/>
                                <a:ea typeface="Cambria Math" charset="0"/>
                                <a:cs typeface="Cambria Math" charset="0"/>
                              </a:rPr>
                              <m:t>10</m:t>
                            </m:r>
                          </m:e>
                          <m:sup>
                            <m:r>
                              <a:rPr lang="en-US" sz="1600" i="1">
                                <a:latin typeface="Cambria Math" charset="0"/>
                                <a:ea typeface="Cambria Math" charset="0"/>
                                <a:cs typeface="Cambria Math" charset="0"/>
                              </a:rPr>
                              <m:t>−1</m:t>
                            </m:r>
                            <m:r>
                              <a:rPr lang="en-US" sz="1600" b="0" i="1" smtClean="0">
                                <a:latin typeface="Cambria Math" charset="0"/>
                                <a:ea typeface="Cambria Math" charset="0"/>
                                <a:cs typeface="Cambria Math" charset="0"/>
                              </a:rPr>
                              <m:t>8</m:t>
                            </m:r>
                          </m:sup>
                        </m:sSup>
                      </m:oMath>
                    </m:oMathPara>
                  </a14:m>
                  <a:endParaRPr lang="en-US" sz="1600" dirty="0"/>
                </a:p>
              </p:txBody>
            </p:sp>
          </mc:Choice>
          <mc:Fallback xmlns="">
            <p:sp>
              <p:nvSpPr>
                <p:cNvPr id="676" name="Rectangle 675">
                  <a:extLst>
                    <a:ext uri="{FF2B5EF4-FFF2-40B4-BE49-F238E27FC236}">
                      <a16:creationId xmlns:a16="http://schemas.microsoft.com/office/drawing/2014/main" id="{97617760-33D7-57D7-18AD-F541C5CD9670}"/>
                    </a:ext>
                  </a:extLst>
                </p:cNvPr>
                <p:cNvSpPr>
                  <a:spLocks noRot="1" noChangeAspect="1" noMove="1" noResize="1" noEditPoints="1" noAdjustHandles="1" noChangeArrowheads="1" noChangeShapeType="1" noTextEdit="1"/>
                </p:cNvSpPr>
                <p:nvPr/>
              </p:nvSpPr>
              <p:spPr>
                <a:xfrm rot="18475243">
                  <a:off x="18128269" y="21840143"/>
                  <a:ext cx="1863923" cy="326905"/>
                </a:xfrm>
                <a:prstGeom prst="rect">
                  <a:avLst/>
                </a:prstGeom>
                <a:blipFill>
                  <a:blip r:embed="rId1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FF3B477B-9D62-63E1-1329-1FF340F1DEFC}"/>
                    </a:ext>
                  </a:extLst>
                </p:cNvPr>
                <p:cNvSpPr/>
                <p:nvPr/>
              </p:nvSpPr>
              <p:spPr>
                <a:xfrm rot="2905150">
                  <a:off x="14031771" y="21734784"/>
                  <a:ext cx="1857910" cy="32690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1600" b="0" i="1" smtClean="0">
                            <a:latin typeface="Cambria Math" charset="0"/>
                            <a:ea typeface="Cambria Math" charset="0"/>
                            <a:cs typeface="Cambria Math" charset="0"/>
                          </a:rPr>
                          <m:t>𝛿</m:t>
                        </m:r>
                        <m:r>
                          <a:rPr lang="en-US" sz="1600" b="0" i="1" baseline="-25000" smtClean="0">
                            <a:latin typeface="Cambria Math" charset="0"/>
                            <a:ea typeface="Cambria Math" charset="0"/>
                            <a:cs typeface="Cambria Math" charset="0"/>
                          </a:rPr>
                          <m:t>𝐴𝑙</m:t>
                        </m:r>
                        <m:r>
                          <a:rPr lang="en-US" sz="1600" b="0" i="1" baseline="-25000" smtClean="0">
                            <a:latin typeface="Cambria Math" charset="0"/>
                            <a:ea typeface="Cambria Math" charset="0"/>
                            <a:cs typeface="Cambria Math" charset="0"/>
                          </a:rPr>
                          <m:t>/</m:t>
                        </m:r>
                        <m:r>
                          <a:rPr lang="en-US" sz="1600" b="0" i="1" baseline="-25000" smtClean="0">
                            <a:latin typeface="Cambria Math" charset="0"/>
                            <a:ea typeface="Cambria Math" charset="0"/>
                            <a:cs typeface="Cambria Math" charset="0"/>
                          </a:rPr>
                          <m:t>𝑌𝑏</m:t>
                        </m:r>
                        <m:r>
                          <a:rPr lang="en-US" sz="1600" b="0" i="1" smtClean="0">
                            <a:latin typeface="Cambria Math" charset="0"/>
                            <a:ea typeface="Cambria Math" charset="0"/>
                            <a:cs typeface="Cambria Math" charset="0"/>
                          </a:rPr>
                          <m:t>=6</m:t>
                        </m:r>
                        <m:r>
                          <a:rPr lang="en-US" sz="1600" i="1">
                            <a:latin typeface="Cambria Math" charset="0"/>
                            <a:ea typeface="Cambria Math" charset="0"/>
                            <a:cs typeface="Cambria Math" charset="0"/>
                          </a:rPr>
                          <m:t>×</m:t>
                        </m:r>
                        <m:sSup>
                          <m:sSupPr>
                            <m:ctrlPr>
                              <a:rPr lang="en-US" sz="1600" i="1">
                                <a:latin typeface="Cambria Math" panose="02040503050406030204" pitchFamily="18" charset="0"/>
                                <a:ea typeface="Cambria Math" charset="0"/>
                                <a:cs typeface="Cambria Math" charset="0"/>
                              </a:rPr>
                            </m:ctrlPr>
                          </m:sSupPr>
                          <m:e>
                            <m:r>
                              <a:rPr lang="en-US" sz="1600" i="1">
                                <a:latin typeface="Cambria Math" charset="0"/>
                                <a:ea typeface="Cambria Math" charset="0"/>
                                <a:cs typeface="Cambria Math" charset="0"/>
                              </a:rPr>
                              <m:t>10</m:t>
                            </m:r>
                          </m:e>
                          <m:sup>
                            <m:r>
                              <a:rPr lang="en-US" sz="1600" i="1">
                                <a:latin typeface="Cambria Math" charset="0"/>
                                <a:ea typeface="Cambria Math" charset="0"/>
                                <a:cs typeface="Cambria Math" charset="0"/>
                              </a:rPr>
                              <m:t>−1</m:t>
                            </m:r>
                            <m:r>
                              <a:rPr lang="en-US" sz="1600" b="0" i="1" smtClean="0">
                                <a:latin typeface="Cambria Math" charset="0"/>
                                <a:ea typeface="Cambria Math" charset="0"/>
                                <a:cs typeface="Cambria Math" charset="0"/>
                              </a:rPr>
                              <m:t>8</m:t>
                            </m:r>
                          </m:sup>
                        </m:sSup>
                      </m:oMath>
                    </m:oMathPara>
                  </a14:m>
                  <a:endParaRPr lang="en-US" sz="1600" dirty="0"/>
                </a:p>
              </p:txBody>
            </p:sp>
          </mc:Choice>
          <mc:Fallback xmlns="">
            <p:sp>
              <p:nvSpPr>
                <p:cNvPr id="677" name="Rectangle 676">
                  <a:extLst>
                    <a:ext uri="{FF2B5EF4-FFF2-40B4-BE49-F238E27FC236}">
                      <a16:creationId xmlns:a16="http://schemas.microsoft.com/office/drawing/2014/main" id="{3A9EF594-8E20-F6F3-9463-8C395720115B}"/>
                    </a:ext>
                  </a:extLst>
                </p:cNvPr>
                <p:cNvSpPr>
                  <a:spLocks noRot="1" noChangeAspect="1" noMove="1" noResize="1" noEditPoints="1" noAdjustHandles="1" noChangeArrowheads="1" noChangeShapeType="1" noTextEdit="1"/>
                </p:cNvSpPr>
                <p:nvPr/>
              </p:nvSpPr>
              <p:spPr>
                <a:xfrm rot="2905150">
                  <a:off x="14031771" y="21734784"/>
                  <a:ext cx="1857910" cy="326905"/>
                </a:xfrm>
                <a:prstGeom prst="rect">
                  <a:avLst/>
                </a:prstGeom>
                <a:blipFill>
                  <a:blip r:embed="rId19"/>
                  <a:stretch>
                    <a:fillRect/>
                  </a:stretch>
                </a:blipFill>
              </p:spPr>
              <p:txBody>
                <a:bodyPr/>
                <a:lstStyle/>
                <a:p>
                  <a:r>
                    <a:rPr lang="en-US">
                      <a:noFill/>
                    </a:rPr>
                    <a:t> </a:t>
                  </a:r>
                </a:p>
              </p:txBody>
            </p:sp>
          </mc:Fallback>
        </mc:AlternateContent>
      </p:grpSp>
      <p:grpSp>
        <p:nvGrpSpPr>
          <p:cNvPr id="37" name="Group 36">
            <a:extLst>
              <a:ext uri="{FF2B5EF4-FFF2-40B4-BE49-F238E27FC236}">
                <a16:creationId xmlns:a16="http://schemas.microsoft.com/office/drawing/2014/main" id="{2562C9EE-9102-B785-BF51-66BC2CC61D60}"/>
              </a:ext>
            </a:extLst>
          </p:cNvPr>
          <p:cNvGrpSpPr/>
          <p:nvPr/>
        </p:nvGrpSpPr>
        <p:grpSpPr>
          <a:xfrm>
            <a:off x="2623496" y="812735"/>
            <a:ext cx="5443189" cy="1220234"/>
            <a:chOff x="4245079" y="564960"/>
            <a:chExt cx="5637152" cy="1210108"/>
          </a:xfrm>
        </p:grpSpPr>
        <p:sp>
          <p:nvSpPr>
            <p:cNvPr id="38" name="Rectangle 37">
              <a:extLst>
                <a:ext uri="{FF2B5EF4-FFF2-40B4-BE49-F238E27FC236}">
                  <a16:creationId xmlns:a16="http://schemas.microsoft.com/office/drawing/2014/main" id="{DFD73169-D15E-A38E-3F29-4C35567A6F29}"/>
                </a:ext>
              </a:extLst>
            </p:cNvPr>
            <p:cNvSpPr/>
            <p:nvPr/>
          </p:nvSpPr>
          <p:spPr>
            <a:xfrm>
              <a:off x="4245079" y="564960"/>
              <a:ext cx="5600670" cy="78550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800"/>
            </a:p>
          </p:txBody>
        </p:sp>
        <mc:AlternateContent xmlns:mc="http://schemas.openxmlformats.org/markup-compatibility/2006" xmlns:a14="http://schemas.microsoft.com/office/drawing/2010/main">
          <mc:Choice Requires="a14">
            <p:sp>
              <p:nvSpPr>
                <p:cNvPr id="39" name="TextBox 105">
                  <a:extLst>
                    <a:ext uri="{FF2B5EF4-FFF2-40B4-BE49-F238E27FC236}">
                      <a16:creationId xmlns:a16="http://schemas.microsoft.com/office/drawing/2014/main" id="{D667F905-CA74-5A65-9374-3A329AFEE46D}"/>
                    </a:ext>
                  </a:extLst>
                </p:cNvPr>
                <p:cNvSpPr txBox="1"/>
                <p:nvPr/>
              </p:nvSpPr>
              <p:spPr>
                <a:xfrm>
                  <a:off x="4465582" y="611434"/>
                  <a:ext cx="3560579" cy="576504"/>
                </a:xfrm>
                <a:prstGeom prst="rect">
                  <a:avLst/>
                </a:prstGeom>
                <a:noFill/>
                <a:ln>
                  <a:no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14:m>
                    <m:oMath xmlns:m="http://schemas.openxmlformats.org/officeDocument/2006/math">
                      <m:r>
                        <a:rPr lang="en-US" sz="2800" b="0" i="1" smtClean="0">
                          <a:latin typeface="Cambria Math" charset="0"/>
                          <a:ea typeface="Cambria Math" panose="02040503050406030204" pitchFamily="18" charset="0"/>
                        </a:rPr>
                        <m:t>1−</m:t>
                      </m:r>
                      <m:f>
                        <m:fPr>
                          <m:ctrlPr>
                            <a:rPr lang="en-US" sz="2800" i="1" smtClean="0">
                              <a:latin typeface="Cambria Math" panose="02040503050406030204" pitchFamily="18" charset="0"/>
                              <a:ea typeface="Cambria Math" panose="02040503050406030204" pitchFamily="18" charset="0"/>
                            </a:rPr>
                          </m:ctrlPr>
                        </m:fPr>
                        <m:num>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𝐴𝑙</m:t>
                          </m:r>
                        </m:num>
                        <m:den>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𝑌𝑏</m:t>
                          </m:r>
                        </m:den>
                      </m:f>
                      <m:r>
                        <a:rPr lang="en-US" sz="2800" i="1">
                          <a:latin typeface="Cambria Math" panose="02040503050406030204" pitchFamily="18" charset="0"/>
                          <a:ea typeface="Cambria Math" panose="02040503050406030204" pitchFamily="18" charset="0"/>
                        </a:rPr>
                        <m:t>×</m:t>
                      </m:r>
                      <m:f>
                        <m:fPr>
                          <m:ctrlPr>
                            <a:rPr lang="en-US" sz="2800" i="1">
                              <a:latin typeface="Cambria Math" panose="02040503050406030204" pitchFamily="18" charset="0"/>
                              <a:ea typeface="Cambria Math" panose="02040503050406030204" pitchFamily="18" charset="0"/>
                            </a:rPr>
                          </m:ctrlPr>
                        </m:fPr>
                        <m:num>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𝑆𝑟</m:t>
                          </m:r>
                        </m:num>
                        <m:den>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𝐴𝑙</m:t>
                          </m:r>
                        </m:den>
                      </m:f>
                      <m:r>
                        <a:rPr lang="en-US" sz="2800" i="1">
                          <a:latin typeface="Cambria Math" panose="02040503050406030204" pitchFamily="18" charset="0"/>
                          <a:ea typeface="Cambria Math" panose="02040503050406030204" pitchFamily="18" charset="0"/>
                        </a:rPr>
                        <m:t>×</m:t>
                      </m:r>
                      <m:f>
                        <m:fPr>
                          <m:ctrlPr>
                            <a:rPr lang="en-US" sz="2800" i="1">
                              <a:latin typeface="Cambria Math" panose="02040503050406030204" pitchFamily="18" charset="0"/>
                              <a:ea typeface="Cambria Math" panose="02040503050406030204" pitchFamily="18" charset="0"/>
                            </a:rPr>
                          </m:ctrlPr>
                        </m:fPr>
                        <m:num>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𝑌𝑏</m:t>
                          </m:r>
                        </m:num>
                        <m:den>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𝑆𝑟</m:t>
                          </m:r>
                        </m:den>
                      </m:f>
                    </m:oMath>
                  </a14:m>
                  <a:r>
                    <a:rPr lang="en-US" sz="2800" dirty="0"/>
                    <a:t>   </a:t>
                  </a:r>
                </a:p>
              </p:txBody>
            </p:sp>
          </mc:Choice>
          <mc:Fallback xmlns="">
            <p:sp>
              <p:nvSpPr>
                <p:cNvPr id="76" name="TextBox 105">
                  <a:extLst>
                    <a:ext uri="{FF2B5EF4-FFF2-40B4-BE49-F238E27FC236}">
                      <a16:creationId xmlns:a16="http://schemas.microsoft.com/office/drawing/2014/main" id="{FD592A76-B501-2649-A313-B27BDBF03626}"/>
                    </a:ext>
                  </a:extLst>
                </p:cNvPr>
                <p:cNvSpPr txBox="1">
                  <a:spLocks noRot="1" noChangeAspect="1" noMove="1" noResize="1" noEditPoints="1" noAdjustHandles="1" noChangeArrowheads="1" noChangeShapeType="1" noTextEdit="1"/>
                </p:cNvSpPr>
                <p:nvPr/>
              </p:nvSpPr>
              <p:spPr>
                <a:xfrm>
                  <a:off x="4465582" y="611434"/>
                  <a:ext cx="3560579" cy="576504"/>
                </a:xfrm>
                <a:prstGeom prst="rect">
                  <a:avLst/>
                </a:prstGeom>
                <a:blipFill>
                  <a:blip r:embed="rId20"/>
                  <a:stretch>
                    <a:fillRect b="-14894"/>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106">
                  <a:extLst>
                    <a:ext uri="{FF2B5EF4-FFF2-40B4-BE49-F238E27FC236}">
                      <a16:creationId xmlns:a16="http://schemas.microsoft.com/office/drawing/2014/main" id="{B2A04FEE-F836-0335-098F-825DA32ABF3B}"/>
                    </a:ext>
                  </a:extLst>
                </p:cNvPr>
                <p:cNvSpPr txBox="1"/>
                <p:nvPr/>
              </p:nvSpPr>
              <p:spPr>
                <a:xfrm>
                  <a:off x="6838137" y="684128"/>
                  <a:ext cx="3044094" cy="1090940"/>
                </a:xfrm>
                <a:prstGeom prst="rect">
                  <a:avLst/>
                </a:prstGeom>
                <a:noFill/>
                <a:ln>
                  <a:no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2400" b="0" i="1" smtClean="0">
                            <a:latin typeface="Cambria Math" charset="0"/>
                            <a:ea typeface="Cambria Math" charset="0"/>
                            <a:cs typeface="Cambria Math" charset="0"/>
                          </a:rPr>
                          <m:t> </m:t>
                        </m:r>
                        <m:r>
                          <a:rPr lang="en-US" sz="2400" i="1" smtClean="0">
                            <a:latin typeface="Cambria Math" charset="0"/>
                            <a:ea typeface="Cambria Math" charset="0"/>
                            <a:cs typeface="Cambria Math" charset="0"/>
                          </a:rPr>
                          <m:t>=</m:t>
                        </m:r>
                        <m:r>
                          <a:rPr lang="en-US" sz="2400" b="0" i="1" smtClean="0">
                            <a:latin typeface="Cambria Math" charset="0"/>
                            <a:ea typeface="Cambria Math" charset="0"/>
                            <a:cs typeface="Cambria Math" charset="0"/>
                          </a:rPr>
                          <m:t>0.06±2</m:t>
                        </m:r>
                        <m:r>
                          <a:rPr lang="en-US" sz="2400" i="1">
                            <a:latin typeface="Cambria Math" charset="0"/>
                            <a:ea typeface="Cambria Math" charset="0"/>
                            <a:cs typeface="Cambria Math" charset="0"/>
                          </a:rPr>
                          <m:t>×</m:t>
                        </m:r>
                        <m:sSup>
                          <m:sSupPr>
                            <m:ctrlPr>
                              <a:rPr lang="en-US" sz="2400" i="1">
                                <a:latin typeface="Cambria Math" panose="02040503050406030204" pitchFamily="18" charset="0"/>
                                <a:ea typeface="Cambria Math" charset="0"/>
                                <a:cs typeface="Cambria Math" charset="0"/>
                              </a:rPr>
                            </m:ctrlPr>
                          </m:sSupPr>
                          <m:e>
                            <m:r>
                              <a:rPr lang="en-US" sz="2400" i="1">
                                <a:latin typeface="Cambria Math" charset="0"/>
                                <a:ea typeface="Cambria Math" charset="0"/>
                                <a:cs typeface="Cambria Math" charset="0"/>
                              </a:rPr>
                              <m:t>10</m:t>
                            </m:r>
                          </m:e>
                          <m:sup>
                            <m:r>
                              <a:rPr lang="en-US" sz="2400" i="1">
                                <a:latin typeface="Cambria Math" charset="0"/>
                                <a:ea typeface="Cambria Math" charset="0"/>
                                <a:cs typeface="Cambria Math" charset="0"/>
                              </a:rPr>
                              <m:t>−17</m:t>
                            </m:r>
                          </m:sup>
                        </m:sSup>
                      </m:oMath>
                    </m:oMathPara>
                  </a14:m>
                  <a:endParaRPr lang="en-US" sz="2400" dirty="0"/>
                </a:p>
              </p:txBody>
            </p:sp>
          </mc:Choice>
          <mc:Fallback xmlns="">
            <p:sp>
              <p:nvSpPr>
                <p:cNvPr id="77" name="TextBox 106">
                  <a:extLst>
                    <a:ext uri="{FF2B5EF4-FFF2-40B4-BE49-F238E27FC236}">
                      <a16:creationId xmlns:a16="http://schemas.microsoft.com/office/drawing/2014/main" id="{FD592A76-B501-2649-A313-B27BDBF03626}"/>
                    </a:ext>
                  </a:extLst>
                </p:cNvPr>
                <p:cNvSpPr txBox="1">
                  <a:spLocks noRot="1" noChangeAspect="1" noMove="1" noResize="1" noEditPoints="1" noAdjustHandles="1" noChangeArrowheads="1" noChangeShapeType="1" noTextEdit="1"/>
                </p:cNvSpPr>
                <p:nvPr/>
              </p:nvSpPr>
              <p:spPr>
                <a:xfrm>
                  <a:off x="6838137" y="684128"/>
                  <a:ext cx="3044094" cy="1090940"/>
                </a:xfrm>
                <a:prstGeom prst="rect">
                  <a:avLst/>
                </a:prstGeom>
                <a:blipFill>
                  <a:blip r:embed="rId21"/>
                  <a:stretch>
                    <a:fillRect t="-559"/>
                  </a:stretch>
                </a:blipFill>
                <a:ln>
                  <a:noFill/>
                </a:ln>
              </p:spPr>
              <p:txBody>
                <a:bodyPr/>
                <a:lstStyle/>
                <a:p>
                  <a:r>
                    <a:rPr lang="en-US">
                      <a:noFill/>
                    </a:rPr>
                    <a:t> </a:t>
                  </a:r>
                </a:p>
              </p:txBody>
            </p:sp>
          </mc:Fallback>
        </mc:AlternateContent>
      </p:grpSp>
      <p:sp>
        <p:nvSpPr>
          <p:cNvPr id="41" name="TextBox 40">
            <a:extLst>
              <a:ext uri="{FF2B5EF4-FFF2-40B4-BE49-F238E27FC236}">
                <a16:creationId xmlns:a16="http://schemas.microsoft.com/office/drawing/2014/main" id="{8560DF2D-2E6A-4075-A676-C386395B8551}"/>
              </a:ext>
            </a:extLst>
          </p:cNvPr>
          <p:cNvSpPr txBox="1"/>
          <p:nvPr/>
        </p:nvSpPr>
        <p:spPr>
          <a:xfrm>
            <a:off x="562113" y="920003"/>
            <a:ext cx="1917256" cy="461665"/>
          </a:xfrm>
          <a:prstGeom prst="rect">
            <a:avLst/>
          </a:prstGeom>
          <a:noFill/>
        </p:spPr>
        <p:txBody>
          <a:bodyPr wrap="none" rtlCol="0">
            <a:spAutoFit/>
          </a:bodyPr>
          <a:lstStyle/>
          <a:p>
            <a:r>
              <a:rPr lang="en-US" sz="2400" b="1" dirty="0">
                <a:solidFill>
                  <a:schemeClr val="accent1">
                    <a:lumMod val="75000"/>
                  </a:schemeClr>
                </a:solidFill>
              </a:rPr>
              <a:t>Loop Closure:</a:t>
            </a:r>
          </a:p>
        </p:txBody>
      </p:sp>
      <p:sp>
        <p:nvSpPr>
          <p:cNvPr id="42" name="TextBox 41">
            <a:extLst>
              <a:ext uri="{FF2B5EF4-FFF2-40B4-BE49-F238E27FC236}">
                <a16:creationId xmlns:a16="http://schemas.microsoft.com/office/drawing/2014/main" id="{AE73EB8A-EAE7-1CDD-319E-499791A00784}"/>
              </a:ext>
            </a:extLst>
          </p:cNvPr>
          <p:cNvSpPr txBox="1"/>
          <p:nvPr/>
        </p:nvSpPr>
        <p:spPr>
          <a:xfrm>
            <a:off x="121070" y="5038860"/>
            <a:ext cx="3378453" cy="1754326"/>
          </a:xfrm>
          <a:prstGeom prst="rect">
            <a:avLst/>
          </a:prstGeom>
          <a:noFill/>
        </p:spPr>
        <p:txBody>
          <a:bodyPr wrap="square" rtlCol="0">
            <a:spAutoFit/>
          </a:bodyPr>
          <a:lstStyle/>
          <a:p>
            <a:r>
              <a:rPr lang="en-US" dirty="0"/>
              <a:t>Measurements of </a:t>
            </a:r>
          </a:p>
          <a:p>
            <a:r>
              <a:rPr lang="en-US" dirty="0"/>
              <a:t>3 clocks or more permit </a:t>
            </a:r>
          </a:p>
          <a:p>
            <a:r>
              <a:rPr lang="en-US" dirty="0"/>
              <a:t>evaluation of a loop closure, </a:t>
            </a:r>
          </a:p>
          <a:p>
            <a:r>
              <a:rPr lang="en-US" dirty="0"/>
              <a:t>which assesses consistency in the measurements of clocks against one another &amp; against </a:t>
            </a:r>
            <a:r>
              <a:rPr lang="en-US" baseline="30000" dirty="0"/>
              <a:t>133</a:t>
            </a:r>
            <a:r>
              <a:rPr lang="en-US" dirty="0"/>
              <a:t>Cs.</a:t>
            </a:r>
          </a:p>
        </p:txBody>
      </p:sp>
      <p:sp>
        <p:nvSpPr>
          <p:cNvPr id="44" name="Title 1">
            <a:extLst>
              <a:ext uri="{FF2B5EF4-FFF2-40B4-BE49-F238E27FC236}">
                <a16:creationId xmlns:a16="http://schemas.microsoft.com/office/drawing/2014/main" id="{9ACA1D4E-07DA-1727-EAAB-313BC22A02A2}"/>
              </a:ext>
            </a:extLst>
          </p:cNvPr>
          <p:cNvSpPr>
            <a:spLocks noGrp="1"/>
          </p:cNvSpPr>
          <p:nvPr>
            <p:ph type="title"/>
          </p:nvPr>
        </p:nvSpPr>
        <p:spPr>
          <a:xfrm>
            <a:off x="0" y="-9749"/>
            <a:ext cx="9144000" cy="585216"/>
          </a:xfrm>
          <a:solidFill>
            <a:schemeClr val="tx1"/>
          </a:solidFill>
        </p:spPr>
        <p:txBody>
          <a:bodyPr>
            <a:normAutofit fontScale="90000"/>
          </a:bodyPr>
          <a:lstStyle/>
          <a:p>
            <a:pPr algn="ctr"/>
            <a:r>
              <a:rPr lang="en-US" sz="4000" dirty="0">
                <a:solidFill>
                  <a:schemeClr val="bg1"/>
                </a:solidFill>
                <a:latin typeface="Calibri" panose="020F0502020204030204" pitchFamily="34" charset="0"/>
                <a:cs typeface="Calibri" panose="020F0502020204030204" pitchFamily="34" charset="0"/>
              </a:rPr>
              <a:t>Ratios for loop closures</a:t>
            </a:r>
          </a:p>
        </p:txBody>
      </p:sp>
    </p:spTree>
    <p:extLst>
      <p:ext uri="{BB962C8B-B14F-4D97-AF65-F5344CB8AC3E}">
        <p14:creationId xmlns:p14="http://schemas.microsoft.com/office/powerpoint/2010/main" val="3830014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a:extLst>
              <a:ext uri="{FF2B5EF4-FFF2-40B4-BE49-F238E27FC236}">
                <a16:creationId xmlns:a16="http://schemas.microsoft.com/office/drawing/2014/main" id="{6673D54D-B715-A709-4FE5-D53EF08C34B6}"/>
              </a:ext>
            </a:extLst>
          </p:cNvPr>
          <p:cNvSpPr txBox="1"/>
          <p:nvPr/>
        </p:nvSpPr>
        <p:spPr>
          <a:xfrm>
            <a:off x="5121746" y="5901571"/>
            <a:ext cx="987836" cy="65174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err="1">
                <a:solidFill>
                  <a:schemeClr val="accent4">
                    <a:lumMod val="75000"/>
                  </a:schemeClr>
                </a:solidFill>
              </a:rPr>
              <a:t>Yb</a:t>
            </a:r>
            <a:r>
              <a:rPr lang="en-US" b="1" dirty="0">
                <a:solidFill>
                  <a:schemeClr val="accent4">
                    <a:lumMod val="75000"/>
                  </a:schemeClr>
                </a:solidFill>
              </a:rPr>
              <a:t> clock</a:t>
            </a:r>
          </a:p>
          <a:p>
            <a:r>
              <a:rPr lang="en-US" b="1" dirty="0">
                <a:solidFill>
                  <a:schemeClr val="accent4">
                    <a:lumMod val="75000"/>
                  </a:schemeClr>
                </a:solidFill>
              </a:rPr>
              <a:t>1.4x10</a:t>
            </a:r>
            <a:r>
              <a:rPr lang="en-US" b="1" baseline="30000" dirty="0">
                <a:solidFill>
                  <a:schemeClr val="accent4">
                    <a:lumMod val="75000"/>
                  </a:schemeClr>
                </a:solidFill>
              </a:rPr>
              <a:t>-18</a:t>
            </a:r>
          </a:p>
        </p:txBody>
      </p:sp>
      <p:pic>
        <p:nvPicPr>
          <p:cNvPr id="8" name="Picture 7">
            <a:extLst>
              <a:ext uri="{FF2B5EF4-FFF2-40B4-BE49-F238E27FC236}">
                <a16:creationId xmlns:a16="http://schemas.microsoft.com/office/drawing/2014/main" id="{EF9FC0DC-B354-0E7E-077D-F2EA5AAA2708}"/>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023644" y="2153469"/>
            <a:ext cx="909700" cy="995518"/>
          </a:xfrm>
          <a:prstGeom prst="rect">
            <a:avLst/>
          </a:prstGeom>
        </p:spPr>
      </p:pic>
      <p:sp>
        <p:nvSpPr>
          <p:cNvPr id="9" name="TextBox 9">
            <a:extLst>
              <a:ext uri="{FF2B5EF4-FFF2-40B4-BE49-F238E27FC236}">
                <a16:creationId xmlns:a16="http://schemas.microsoft.com/office/drawing/2014/main" id="{21E52339-B0B3-7DAE-DAF0-5E72C960A4B5}"/>
              </a:ext>
            </a:extLst>
          </p:cNvPr>
          <p:cNvSpPr txBox="1"/>
          <p:nvPr/>
        </p:nvSpPr>
        <p:spPr>
          <a:xfrm>
            <a:off x="7676941" y="3050284"/>
            <a:ext cx="1038915" cy="65174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err="1">
                <a:solidFill>
                  <a:srgbClr val="C00000"/>
                </a:solidFill>
              </a:rPr>
              <a:t>Sr</a:t>
            </a:r>
            <a:r>
              <a:rPr lang="en-US" b="1" dirty="0">
                <a:solidFill>
                  <a:srgbClr val="C00000"/>
                </a:solidFill>
              </a:rPr>
              <a:t> clock</a:t>
            </a:r>
          </a:p>
          <a:p>
            <a:r>
              <a:rPr lang="en-US" b="1" dirty="0">
                <a:solidFill>
                  <a:srgbClr val="C00000"/>
                </a:solidFill>
              </a:rPr>
              <a:t>4.8 x10</a:t>
            </a:r>
            <a:r>
              <a:rPr lang="en-US" b="1" baseline="30000" dirty="0">
                <a:solidFill>
                  <a:srgbClr val="C00000"/>
                </a:solidFill>
              </a:rPr>
              <a:t>-18</a:t>
            </a:r>
          </a:p>
        </p:txBody>
      </p:sp>
      <p:cxnSp>
        <p:nvCxnSpPr>
          <p:cNvPr id="10" name="Straight Arrow Connector 9">
            <a:extLst>
              <a:ext uri="{FF2B5EF4-FFF2-40B4-BE49-F238E27FC236}">
                <a16:creationId xmlns:a16="http://schemas.microsoft.com/office/drawing/2014/main" id="{D6D2F955-C410-2512-094C-AB10F3648C99}"/>
              </a:ext>
            </a:extLst>
          </p:cNvPr>
          <p:cNvCxnSpPr/>
          <p:nvPr/>
        </p:nvCxnSpPr>
        <p:spPr>
          <a:xfrm flipV="1">
            <a:off x="2057459" y="2506957"/>
            <a:ext cx="5052309" cy="9273"/>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5336CAF-6CD2-04C7-296F-C4F3ADEC65B0}"/>
              </a:ext>
            </a:extLst>
          </p:cNvPr>
          <p:cNvCxnSpPr/>
          <p:nvPr/>
        </p:nvCxnSpPr>
        <p:spPr>
          <a:xfrm>
            <a:off x="1719129" y="3039964"/>
            <a:ext cx="2428099" cy="2861608"/>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0117F24-064A-1A9C-58BE-814BEA810686}"/>
              </a:ext>
            </a:extLst>
          </p:cNvPr>
          <p:cNvCxnSpPr/>
          <p:nvPr/>
        </p:nvCxnSpPr>
        <p:spPr>
          <a:xfrm flipH="1">
            <a:off x="4926808" y="3028823"/>
            <a:ext cx="2348663" cy="288720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86600124-398D-6983-D92E-B23A66E5483C}"/>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059976" y="5603542"/>
            <a:ext cx="989684" cy="938252"/>
          </a:xfrm>
          <a:prstGeom prst="rect">
            <a:avLst/>
          </a:prstGeom>
        </p:spPr>
      </p:pic>
      <p:sp>
        <p:nvSpPr>
          <p:cNvPr id="14" name="TextBox 30">
            <a:extLst>
              <a:ext uri="{FF2B5EF4-FFF2-40B4-BE49-F238E27FC236}">
                <a16:creationId xmlns:a16="http://schemas.microsoft.com/office/drawing/2014/main" id="{1CB177E8-0A66-E084-EF6E-2BDC4ABA2A89}"/>
              </a:ext>
            </a:extLst>
          </p:cNvPr>
          <p:cNvSpPr txBox="1"/>
          <p:nvPr/>
        </p:nvSpPr>
        <p:spPr>
          <a:xfrm>
            <a:off x="447705" y="2927365"/>
            <a:ext cx="1038915" cy="65174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75000"/>
                  </a:schemeClr>
                </a:solidFill>
              </a:rPr>
              <a:t>Al clock</a:t>
            </a:r>
          </a:p>
          <a:p>
            <a:r>
              <a:rPr lang="en-US" b="1" dirty="0">
                <a:solidFill>
                  <a:schemeClr val="accent5">
                    <a:lumMod val="75000"/>
                  </a:schemeClr>
                </a:solidFill>
              </a:rPr>
              <a:t>1.7 x10</a:t>
            </a:r>
            <a:r>
              <a:rPr lang="en-US" b="1" baseline="30000" dirty="0">
                <a:solidFill>
                  <a:schemeClr val="accent5">
                    <a:lumMod val="75000"/>
                  </a:schemeClr>
                </a:solidFill>
              </a:rPr>
              <a:t>-18</a:t>
            </a:r>
          </a:p>
        </p:txBody>
      </p:sp>
      <p:grpSp>
        <p:nvGrpSpPr>
          <p:cNvPr id="3" name="Group 2">
            <a:extLst>
              <a:ext uri="{FF2B5EF4-FFF2-40B4-BE49-F238E27FC236}">
                <a16:creationId xmlns:a16="http://schemas.microsoft.com/office/drawing/2014/main" id="{503AD835-C593-320A-ED15-D43149CBD064}"/>
              </a:ext>
            </a:extLst>
          </p:cNvPr>
          <p:cNvGrpSpPr/>
          <p:nvPr/>
        </p:nvGrpSpPr>
        <p:grpSpPr>
          <a:xfrm>
            <a:off x="2002338" y="2761811"/>
            <a:ext cx="5095653" cy="2841731"/>
            <a:chOff x="2002338" y="2761811"/>
            <a:chExt cx="5095653" cy="2841731"/>
          </a:xfrm>
        </p:grpSpPr>
        <p:cxnSp>
          <p:nvCxnSpPr>
            <p:cNvPr id="15" name="Straight Arrow Connector 14">
              <a:extLst>
                <a:ext uri="{FF2B5EF4-FFF2-40B4-BE49-F238E27FC236}">
                  <a16:creationId xmlns:a16="http://schemas.microsoft.com/office/drawing/2014/main" id="{FA4079ED-3B90-13B6-AB2A-6ACF0410AEAA}"/>
                </a:ext>
              </a:extLst>
            </p:cNvPr>
            <p:cNvCxnSpPr/>
            <p:nvPr/>
          </p:nvCxnSpPr>
          <p:spPr>
            <a:xfrm flipH="1">
              <a:off x="5014029" y="2761811"/>
              <a:ext cx="2083962" cy="959751"/>
            </a:xfrm>
            <a:prstGeom prst="straightConnector1">
              <a:avLst/>
            </a:prstGeom>
            <a:ln w="28575">
              <a:solidFill>
                <a:schemeClr val="tx1"/>
              </a:solidFill>
              <a:prstDash val="sys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C0A147A-7CA5-C515-3535-01038D3E738A}"/>
                </a:ext>
              </a:extLst>
            </p:cNvPr>
            <p:cNvCxnSpPr/>
            <p:nvPr/>
          </p:nvCxnSpPr>
          <p:spPr>
            <a:xfrm flipH="1" flipV="1">
              <a:off x="2002338" y="2794575"/>
              <a:ext cx="2122725" cy="926988"/>
            </a:xfrm>
            <a:prstGeom prst="straightConnector1">
              <a:avLst/>
            </a:prstGeom>
            <a:ln w="28575">
              <a:solidFill>
                <a:schemeClr val="tx1"/>
              </a:solidFill>
              <a:prstDash val="sys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55A37A05-FE9A-F6F8-1FEF-DE30A5F791FC}"/>
                </a:ext>
              </a:extLst>
            </p:cNvPr>
            <p:cNvCxnSpPr>
              <a:cxnSpLocks/>
              <a:endCxn id="13" idx="0"/>
            </p:cNvCxnSpPr>
            <p:nvPr/>
          </p:nvCxnSpPr>
          <p:spPr>
            <a:xfrm flipH="1">
              <a:off x="4554818" y="4340454"/>
              <a:ext cx="11867" cy="1263088"/>
            </a:xfrm>
            <a:prstGeom prst="straightConnector1">
              <a:avLst/>
            </a:prstGeom>
            <a:ln w="28575">
              <a:solidFill>
                <a:schemeClr val="tx1"/>
              </a:solidFill>
              <a:prstDash val="sys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82EA71D7-3802-55F7-568B-708DEBFBCE75}"/>
                </a:ext>
              </a:extLst>
            </p:cNvPr>
            <p:cNvSpPr/>
            <p:nvPr/>
          </p:nvSpPr>
          <p:spPr>
            <a:xfrm>
              <a:off x="4154681" y="3481721"/>
              <a:ext cx="824008" cy="80809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a:p>
          </p:txBody>
        </p:sp>
        <p:sp>
          <p:nvSpPr>
            <p:cNvPr id="19" name="TextBox 8">
              <a:extLst>
                <a:ext uri="{FF2B5EF4-FFF2-40B4-BE49-F238E27FC236}">
                  <a16:creationId xmlns:a16="http://schemas.microsoft.com/office/drawing/2014/main" id="{86D455B4-9649-92D8-D7CC-B39CB3CF67F9}"/>
                </a:ext>
              </a:extLst>
            </p:cNvPr>
            <p:cNvSpPr txBox="1"/>
            <p:nvPr/>
          </p:nvSpPr>
          <p:spPr>
            <a:xfrm>
              <a:off x="4136229" y="3542243"/>
              <a:ext cx="860913" cy="71381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aseline="30000" dirty="0">
                  <a:solidFill>
                    <a:schemeClr val="bg1"/>
                  </a:solidFill>
                </a:rPr>
                <a:t>133</a:t>
              </a:r>
              <a:r>
                <a:rPr lang="en-US" sz="2000" dirty="0">
                  <a:solidFill>
                    <a:schemeClr val="bg1"/>
                  </a:solidFill>
                </a:rPr>
                <a:t>Cs</a:t>
              </a:r>
            </a:p>
            <a:p>
              <a:pPr algn="ctr"/>
              <a:r>
                <a:rPr lang="en-US" sz="2000" dirty="0">
                  <a:solidFill>
                    <a:schemeClr val="bg1"/>
                  </a:solidFill>
                </a:rPr>
                <a:t>The Hz</a:t>
              </a:r>
            </a:p>
          </p:txBody>
        </p:sp>
        <p:sp>
          <p:nvSpPr>
            <p:cNvPr id="20" name="TextBox 45">
              <a:extLst>
                <a:ext uri="{FF2B5EF4-FFF2-40B4-BE49-F238E27FC236}">
                  <a16:creationId xmlns:a16="http://schemas.microsoft.com/office/drawing/2014/main" id="{99F354B8-A2C6-6374-C27E-CD48742DB619}"/>
                </a:ext>
              </a:extLst>
            </p:cNvPr>
            <p:cNvSpPr txBox="1"/>
            <p:nvPr/>
          </p:nvSpPr>
          <p:spPr>
            <a:xfrm rot="5400000">
              <a:off x="4117964" y="4783526"/>
              <a:ext cx="918449" cy="338554"/>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  2.1e-16</a:t>
              </a:r>
            </a:p>
          </p:txBody>
        </p:sp>
        <p:sp>
          <p:nvSpPr>
            <p:cNvPr id="21" name="TextBox 50">
              <a:extLst>
                <a:ext uri="{FF2B5EF4-FFF2-40B4-BE49-F238E27FC236}">
                  <a16:creationId xmlns:a16="http://schemas.microsoft.com/office/drawing/2014/main" id="{0339318E-C658-D520-7CF5-5B5BEC94E19A}"/>
                </a:ext>
              </a:extLst>
            </p:cNvPr>
            <p:cNvSpPr txBox="1"/>
            <p:nvPr/>
          </p:nvSpPr>
          <p:spPr>
            <a:xfrm rot="1402940">
              <a:off x="2706321" y="3154096"/>
              <a:ext cx="834599" cy="341387"/>
            </a:xfrm>
            <a:prstGeom prst="rect">
              <a:avLst/>
            </a:prstGeom>
            <a:solidFill>
              <a:schemeClr val="bg1"/>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 3.2e-16</a:t>
              </a:r>
            </a:p>
          </p:txBody>
        </p:sp>
        <p:sp>
          <p:nvSpPr>
            <p:cNvPr id="22" name="TextBox 51">
              <a:extLst>
                <a:ext uri="{FF2B5EF4-FFF2-40B4-BE49-F238E27FC236}">
                  <a16:creationId xmlns:a16="http://schemas.microsoft.com/office/drawing/2014/main" id="{F71EBA6B-EE9C-A728-EB77-BE2489C2CAFA}"/>
                </a:ext>
              </a:extLst>
            </p:cNvPr>
            <p:cNvSpPr txBox="1"/>
            <p:nvPr/>
          </p:nvSpPr>
          <p:spPr>
            <a:xfrm rot="19990622">
              <a:off x="5481844" y="3160126"/>
              <a:ext cx="834599" cy="341387"/>
            </a:xfrm>
            <a:prstGeom prst="rect">
              <a:avLst/>
            </a:prstGeom>
            <a:solidFill>
              <a:schemeClr val="bg1"/>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 3.6e-16</a:t>
              </a:r>
            </a:p>
          </p:txBody>
        </p:sp>
      </p:grpSp>
      <p:sp>
        <p:nvSpPr>
          <p:cNvPr id="23" name="Rectangle 22">
            <a:extLst>
              <a:ext uri="{FF2B5EF4-FFF2-40B4-BE49-F238E27FC236}">
                <a16:creationId xmlns:a16="http://schemas.microsoft.com/office/drawing/2014/main" id="{1719A8ED-A4A2-23A8-28AA-05AF40AA6223}"/>
              </a:ext>
            </a:extLst>
          </p:cNvPr>
          <p:cNvSpPr/>
          <p:nvPr/>
        </p:nvSpPr>
        <p:spPr>
          <a:xfrm rot="2946195">
            <a:off x="1301083" y="4395791"/>
            <a:ext cx="2851683" cy="32690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600" dirty="0">
                <a:latin typeface="Calibri" charset="0"/>
                <a:ea typeface="Calibri" charset="0"/>
                <a:cs typeface="Calibri" charset="0"/>
              </a:rPr>
              <a:t>2.162 887 127 516 663 703(13) </a:t>
            </a:r>
          </a:p>
        </p:txBody>
      </p:sp>
      <p:sp>
        <p:nvSpPr>
          <p:cNvPr id="24" name="Rectangle 23">
            <a:extLst>
              <a:ext uri="{FF2B5EF4-FFF2-40B4-BE49-F238E27FC236}">
                <a16:creationId xmlns:a16="http://schemas.microsoft.com/office/drawing/2014/main" id="{006DEF2F-1F71-BC00-B9B4-8E244DD9441E}"/>
              </a:ext>
            </a:extLst>
          </p:cNvPr>
          <p:cNvSpPr/>
          <p:nvPr/>
        </p:nvSpPr>
        <p:spPr>
          <a:xfrm>
            <a:off x="3315268" y="2155398"/>
            <a:ext cx="2730712" cy="34138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s-IS" sz="1600">
                <a:latin typeface="Calibri" charset="0"/>
                <a:ea typeface="Calibri" charset="0"/>
                <a:cs typeface="Calibri" charset="0"/>
              </a:rPr>
              <a:t>2.611 701 431 781 463 025(21) </a:t>
            </a:r>
          </a:p>
        </p:txBody>
      </p:sp>
      <p:sp>
        <p:nvSpPr>
          <p:cNvPr id="25" name="Rectangle 24">
            <a:extLst>
              <a:ext uri="{FF2B5EF4-FFF2-40B4-BE49-F238E27FC236}">
                <a16:creationId xmlns:a16="http://schemas.microsoft.com/office/drawing/2014/main" id="{D4326491-B54D-8C5C-B442-F3E82E1EB3E4}"/>
              </a:ext>
            </a:extLst>
          </p:cNvPr>
          <p:cNvSpPr/>
          <p:nvPr/>
        </p:nvSpPr>
        <p:spPr>
          <a:xfrm rot="18509243">
            <a:off x="4905862" y="4343718"/>
            <a:ext cx="3003627" cy="326905"/>
          </a:xfrm>
          <a:prstGeom prst="rect">
            <a:avLst/>
          </a:prstGeom>
          <a:solidFill>
            <a:schemeClr val="bg1"/>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s-IS" sz="1600" dirty="0">
                <a:latin typeface="Calibri" charset="0"/>
                <a:ea typeface="Calibri" charset="0"/>
                <a:cs typeface="Calibri" charset="0"/>
              </a:rPr>
              <a:t>1.207 507 039 343 337 848 2(82) </a:t>
            </a:r>
          </a:p>
        </p:txBody>
      </p:sp>
      <p:sp>
        <p:nvSpPr>
          <p:cNvPr id="26" name="Rectangle 25">
            <a:extLst>
              <a:ext uri="{FF2B5EF4-FFF2-40B4-BE49-F238E27FC236}">
                <a16:creationId xmlns:a16="http://schemas.microsoft.com/office/drawing/2014/main" id="{4225C00D-18C9-E355-DC91-6670ECB001A3}"/>
              </a:ext>
            </a:extLst>
          </p:cNvPr>
          <p:cNvSpPr/>
          <p:nvPr/>
        </p:nvSpPr>
        <p:spPr>
          <a:xfrm>
            <a:off x="399903" y="1843842"/>
            <a:ext cx="2560449" cy="34138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i-FI" sz="1600" b="1" dirty="0">
                <a:solidFill>
                  <a:schemeClr val="accent5">
                    <a:lumMod val="75000"/>
                  </a:schemeClr>
                </a:solidFill>
                <a:latin typeface="Calibri" charset="0"/>
                <a:ea typeface="Calibri" charset="0"/>
                <a:cs typeface="Calibri" charset="0"/>
              </a:rPr>
              <a:t>1121015393207859.5(36) Hz </a:t>
            </a:r>
          </a:p>
        </p:txBody>
      </p:sp>
      <p:sp>
        <p:nvSpPr>
          <p:cNvPr id="27" name="Rectangle 26">
            <a:extLst>
              <a:ext uri="{FF2B5EF4-FFF2-40B4-BE49-F238E27FC236}">
                <a16:creationId xmlns:a16="http://schemas.microsoft.com/office/drawing/2014/main" id="{A34E02FA-0A3D-4677-B020-F9DA4795472E}"/>
              </a:ext>
            </a:extLst>
          </p:cNvPr>
          <p:cNvSpPr/>
          <p:nvPr/>
        </p:nvSpPr>
        <p:spPr>
          <a:xfrm>
            <a:off x="6335505" y="1892488"/>
            <a:ext cx="2311245" cy="34138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s-IS" sz="1600" b="1" dirty="0">
                <a:solidFill>
                  <a:srgbClr val="C00000"/>
                </a:solidFill>
                <a:latin typeface="Calibri" charset="0"/>
                <a:ea typeface="Calibri" charset="0"/>
                <a:cs typeface="Calibri" charset="0"/>
              </a:rPr>
              <a:t>429228004229873.19(15) </a:t>
            </a:r>
          </a:p>
        </p:txBody>
      </p:sp>
      <p:sp>
        <p:nvSpPr>
          <p:cNvPr id="28" name="Rectangle 27">
            <a:extLst>
              <a:ext uri="{FF2B5EF4-FFF2-40B4-BE49-F238E27FC236}">
                <a16:creationId xmlns:a16="http://schemas.microsoft.com/office/drawing/2014/main" id="{A069E391-ACB1-63A6-A50B-7D887B646396}"/>
              </a:ext>
            </a:extLst>
          </p:cNvPr>
          <p:cNvSpPr/>
          <p:nvPr/>
        </p:nvSpPr>
        <p:spPr>
          <a:xfrm>
            <a:off x="3449721" y="6508778"/>
            <a:ext cx="2445908" cy="34138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600" b="1" dirty="0">
                <a:solidFill>
                  <a:schemeClr val="accent4">
                    <a:lumMod val="75000"/>
                  </a:schemeClr>
                </a:solidFill>
                <a:latin typeface="Calibri" charset="0"/>
                <a:ea typeface="Calibri" charset="0"/>
                <a:cs typeface="Calibri" charset="0"/>
              </a:rPr>
              <a:t>518 295 836 590 863.71(11)</a:t>
            </a:r>
            <a:endParaRPr lang="en-US" sz="1600" b="1" dirty="0">
              <a:solidFill>
                <a:schemeClr val="accent4">
                  <a:lumMod val="75000"/>
                </a:schemeClr>
              </a:solidFill>
              <a:latin typeface="Calibri" charset="0"/>
              <a:ea typeface="Calibri" charset="0"/>
              <a:cs typeface="Calibri" charset="0"/>
            </a:endParaRPr>
          </a:p>
        </p:txBody>
      </p:sp>
      <p:pic>
        <p:nvPicPr>
          <p:cNvPr id="30" name="Picture 29">
            <a:extLst>
              <a:ext uri="{FF2B5EF4-FFF2-40B4-BE49-F238E27FC236}">
                <a16:creationId xmlns:a16="http://schemas.microsoft.com/office/drawing/2014/main" id="{1B2F0DD2-C4D2-166F-9DF4-B85B1559C06C}"/>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7145109" y="2207492"/>
            <a:ext cx="958731" cy="104157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4" name="Rectangle 33">
                <a:extLst>
                  <a:ext uri="{FF2B5EF4-FFF2-40B4-BE49-F238E27FC236}">
                    <a16:creationId xmlns:a16="http://schemas.microsoft.com/office/drawing/2014/main" id="{33729C4B-6DEF-179D-BA72-0B9512BD531C}"/>
                  </a:ext>
                </a:extLst>
              </p:cNvPr>
              <p:cNvSpPr/>
              <p:nvPr/>
            </p:nvSpPr>
            <p:spPr>
              <a:xfrm>
                <a:off x="3768854" y="1907554"/>
                <a:ext cx="1762069" cy="34138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1600" b="0" i="1" smtClean="0">
                          <a:latin typeface="Cambria Math" charset="0"/>
                          <a:ea typeface="Cambria Math" charset="0"/>
                          <a:cs typeface="Cambria Math" charset="0"/>
                        </a:rPr>
                        <m:t>𝛿</m:t>
                      </m:r>
                      <m:r>
                        <a:rPr lang="en-US" sz="1600" b="0" i="1" baseline="-25000" smtClean="0">
                          <a:latin typeface="Cambria Math" charset="0"/>
                          <a:ea typeface="Cambria Math" charset="0"/>
                          <a:cs typeface="Cambria Math" charset="0"/>
                        </a:rPr>
                        <m:t>𝐴𝑙</m:t>
                      </m:r>
                      <m:r>
                        <a:rPr lang="en-US" sz="1600" b="0" i="1" baseline="-25000" smtClean="0">
                          <a:latin typeface="Cambria Math" charset="0"/>
                          <a:ea typeface="Cambria Math" charset="0"/>
                          <a:cs typeface="Cambria Math" charset="0"/>
                        </a:rPr>
                        <m:t>/</m:t>
                      </m:r>
                      <m:r>
                        <a:rPr lang="en-US" sz="1600" b="0" i="1" baseline="-25000" smtClean="0">
                          <a:latin typeface="Cambria Math" charset="0"/>
                          <a:ea typeface="Cambria Math" charset="0"/>
                          <a:cs typeface="Cambria Math" charset="0"/>
                        </a:rPr>
                        <m:t>𝑆𝑟</m:t>
                      </m:r>
                      <m:r>
                        <a:rPr lang="en-US" sz="1600" b="0" i="1" smtClean="0">
                          <a:latin typeface="Cambria Math" charset="0"/>
                          <a:ea typeface="Cambria Math" charset="0"/>
                          <a:cs typeface="Cambria Math" charset="0"/>
                        </a:rPr>
                        <m:t>=8</m:t>
                      </m:r>
                      <m:r>
                        <a:rPr lang="en-US" sz="1600" i="1">
                          <a:latin typeface="Cambria Math" charset="0"/>
                          <a:ea typeface="Cambria Math" charset="0"/>
                          <a:cs typeface="Cambria Math" charset="0"/>
                        </a:rPr>
                        <m:t>×</m:t>
                      </m:r>
                      <m:sSup>
                        <m:sSupPr>
                          <m:ctrlPr>
                            <a:rPr lang="en-US" sz="1600" i="1">
                              <a:latin typeface="Cambria Math" panose="02040503050406030204" pitchFamily="18" charset="0"/>
                              <a:ea typeface="Cambria Math" charset="0"/>
                              <a:cs typeface="Cambria Math" charset="0"/>
                            </a:rPr>
                          </m:ctrlPr>
                        </m:sSupPr>
                        <m:e>
                          <m:r>
                            <a:rPr lang="en-US" sz="1600" i="1">
                              <a:latin typeface="Cambria Math" charset="0"/>
                              <a:ea typeface="Cambria Math" charset="0"/>
                              <a:cs typeface="Cambria Math" charset="0"/>
                            </a:rPr>
                            <m:t>10</m:t>
                          </m:r>
                        </m:e>
                        <m:sup>
                          <m:r>
                            <a:rPr lang="en-US" sz="1600" i="1">
                              <a:latin typeface="Cambria Math" charset="0"/>
                              <a:ea typeface="Cambria Math" charset="0"/>
                              <a:cs typeface="Cambria Math" charset="0"/>
                            </a:rPr>
                            <m:t>−1</m:t>
                          </m:r>
                          <m:r>
                            <a:rPr lang="en-US" sz="1600" b="0" i="1" smtClean="0">
                              <a:latin typeface="Cambria Math" charset="0"/>
                              <a:ea typeface="Cambria Math" charset="0"/>
                              <a:cs typeface="Cambria Math" charset="0"/>
                            </a:rPr>
                            <m:t>8</m:t>
                          </m:r>
                        </m:sup>
                      </m:sSup>
                    </m:oMath>
                  </m:oMathPara>
                </a14:m>
                <a:endParaRPr lang="en-US" sz="1600" dirty="0"/>
              </a:p>
            </p:txBody>
          </p:sp>
        </mc:Choice>
        <mc:Fallback xmlns="">
          <p:sp>
            <p:nvSpPr>
              <p:cNvPr id="34" name="Rectangle 33">
                <a:extLst>
                  <a:ext uri="{FF2B5EF4-FFF2-40B4-BE49-F238E27FC236}">
                    <a16:creationId xmlns:a16="http://schemas.microsoft.com/office/drawing/2014/main" id="{33729C4B-6DEF-179D-BA72-0B9512BD531C}"/>
                  </a:ext>
                </a:extLst>
              </p:cNvPr>
              <p:cNvSpPr>
                <a:spLocks noRot="1" noChangeAspect="1" noMove="1" noResize="1" noEditPoints="1" noAdjustHandles="1" noChangeArrowheads="1" noChangeShapeType="1" noTextEdit="1"/>
              </p:cNvSpPr>
              <p:nvPr/>
            </p:nvSpPr>
            <p:spPr>
              <a:xfrm>
                <a:off x="3768854" y="1907554"/>
                <a:ext cx="1762069" cy="341387"/>
              </a:xfrm>
              <a:prstGeom prst="rect">
                <a:avLst/>
              </a:prstGeom>
              <a:blipFill>
                <a:blip r:embed="rId5"/>
                <a:stretch>
                  <a:fillRect b="-142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Rectangle 34">
                <a:extLst>
                  <a:ext uri="{FF2B5EF4-FFF2-40B4-BE49-F238E27FC236}">
                    <a16:creationId xmlns:a16="http://schemas.microsoft.com/office/drawing/2014/main" id="{E5743C47-D7B2-3967-F50E-D42D8F2D9B2E}"/>
                  </a:ext>
                </a:extLst>
              </p:cNvPr>
              <p:cNvSpPr/>
              <p:nvPr/>
            </p:nvSpPr>
            <p:spPr>
              <a:xfrm rot="18475243">
                <a:off x="5600551" y="4609385"/>
                <a:ext cx="1863923" cy="32690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1600" b="0" i="1" smtClean="0">
                          <a:latin typeface="Cambria Math" charset="0"/>
                          <a:ea typeface="Cambria Math" charset="0"/>
                          <a:cs typeface="Cambria Math" charset="0"/>
                        </a:rPr>
                        <m:t>𝛿</m:t>
                      </m:r>
                      <m:r>
                        <a:rPr lang="en-US" sz="1600" b="0" i="1" baseline="-25000" smtClean="0">
                          <a:latin typeface="Cambria Math" charset="0"/>
                          <a:ea typeface="Cambria Math" charset="0"/>
                          <a:cs typeface="Cambria Math" charset="0"/>
                        </a:rPr>
                        <m:t>𝑌𝑏</m:t>
                      </m:r>
                      <m:r>
                        <a:rPr lang="en-US" sz="1600" b="0" i="1" baseline="-25000" smtClean="0">
                          <a:latin typeface="Cambria Math" charset="0"/>
                          <a:ea typeface="Cambria Math" charset="0"/>
                          <a:cs typeface="Cambria Math" charset="0"/>
                        </a:rPr>
                        <m:t>/</m:t>
                      </m:r>
                      <m:r>
                        <a:rPr lang="en-US" sz="1600" b="0" i="1" baseline="-25000" smtClean="0">
                          <a:latin typeface="Cambria Math" charset="0"/>
                          <a:ea typeface="Cambria Math" charset="0"/>
                          <a:cs typeface="Cambria Math" charset="0"/>
                        </a:rPr>
                        <m:t>𝑆𝑟</m:t>
                      </m:r>
                      <m:r>
                        <a:rPr lang="en-US" sz="1600" b="0" i="1" smtClean="0">
                          <a:latin typeface="Cambria Math" charset="0"/>
                          <a:ea typeface="Cambria Math" charset="0"/>
                          <a:cs typeface="Cambria Math" charset="0"/>
                        </a:rPr>
                        <m:t>=7</m:t>
                      </m:r>
                      <m:r>
                        <a:rPr lang="en-US" sz="1600" i="1">
                          <a:latin typeface="Cambria Math" charset="0"/>
                          <a:ea typeface="Cambria Math" charset="0"/>
                          <a:cs typeface="Cambria Math" charset="0"/>
                        </a:rPr>
                        <m:t>×</m:t>
                      </m:r>
                      <m:sSup>
                        <m:sSupPr>
                          <m:ctrlPr>
                            <a:rPr lang="en-US" sz="1600" i="1">
                              <a:latin typeface="Cambria Math" panose="02040503050406030204" pitchFamily="18" charset="0"/>
                              <a:ea typeface="Cambria Math" charset="0"/>
                              <a:cs typeface="Cambria Math" charset="0"/>
                            </a:rPr>
                          </m:ctrlPr>
                        </m:sSupPr>
                        <m:e>
                          <m:r>
                            <a:rPr lang="en-US" sz="1600" i="1">
                              <a:latin typeface="Cambria Math" charset="0"/>
                              <a:ea typeface="Cambria Math" charset="0"/>
                              <a:cs typeface="Cambria Math" charset="0"/>
                            </a:rPr>
                            <m:t>10</m:t>
                          </m:r>
                        </m:e>
                        <m:sup>
                          <m:r>
                            <a:rPr lang="en-US" sz="1600" i="1">
                              <a:latin typeface="Cambria Math" charset="0"/>
                              <a:ea typeface="Cambria Math" charset="0"/>
                              <a:cs typeface="Cambria Math" charset="0"/>
                            </a:rPr>
                            <m:t>−1</m:t>
                          </m:r>
                          <m:r>
                            <a:rPr lang="en-US" sz="1600" b="0" i="1" smtClean="0">
                              <a:latin typeface="Cambria Math" charset="0"/>
                              <a:ea typeface="Cambria Math" charset="0"/>
                              <a:cs typeface="Cambria Math" charset="0"/>
                            </a:rPr>
                            <m:t>8</m:t>
                          </m:r>
                        </m:sup>
                      </m:sSup>
                    </m:oMath>
                  </m:oMathPara>
                </a14:m>
                <a:endParaRPr lang="en-US" sz="1600" dirty="0"/>
              </a:p>
            </p:txBody>
          </p:sp>
        </mc:Choice>
        <mc:Fallback xmlns="">
          <p:sp>
            <p:nvSpPr>
              <p:cNvPr id="35" name="Rectangle 34">
                <a:extLst>
                  <a:ext uri="{FF2B5EF4-FFF2-40B4-BE49-F238E27FC236}">
                    <a16:creationId xmlns:a16="http://schemas.microsoft.com/office/drawing/2014/main" id="{E5743C47-D7B2-3967-F50E-D42D8F2D9B2E}"/>
                  </a:ext>
                </a:extLst>
              </p:cNvPr>
              <p:cNvSpPr>
                <a:spLocks noRot="1" noChangeAspect="1" noMove="1" noResize="1" noEditPoints="1" noAdjustHandles="1" noChangeArrowheads="1" noChangeShapeType="1" noTextEdit="1"/>
              </p:cNvSpPr>
              <p:nvPr/>
            </p:nvSpPr>
            <p:spPr>
              <a:xfrm rot="18475243">
                <a:off x="5600551" y="4609385"/>
                <a:ext cx="1863923" cy="326905"/>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FF3B477B-9D62-63E1-1329-1FF340F1DEFC}"/>
                  </a:ext>
                </a:extLst>
              </p:cNvPr>
              <p:cNvSpPr/>
              <p:nvPr/>
            </p:nvSpPr>
            <p:spPr>
              <a:xfrm rot="2905150">
                <a:off x="1504053" y="4504026"/>
                <a:ext cx="1857910" cy="32690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1600" b="0" i="1" smtClean="0">
                          <a:latin typeface="Cambria Math" charset="0"/>
                          <a:ea typeface="Cambria Math" charset="0"/>
                          <a:cs typeface="Cambria Math" charset="0"/>
                        </a:rPr>
                        <m:t>𝛿</m:t>
                      </m:r>
                      <m:r>
                        <a:rPr lang="en-US" sz="1600" b="0" i="1" baseline="-25000" smtClean="0">
                          <a:latin typeface="Cambria Math" charset="0"/>
                          <a:ea typeface="Cambria Math" charset="0"/>
                          <a:cs typeface="Cambria Math" charset="0"/>
                        </a:rPr>
                        <m:t>𝐴𝑙</m:t>
                      </m:r>
                      <m:r>
                        <a:rPr lang="en-US" sz="1600" b="0" i="1" baseline="-25000" smtClean="0">
                          <a:latin typeface="Cambria Math" charset="0"/>
                          <a:ea typeface="Cambria Math" charset="0"/>
                          <a:cs typeface="Cambria Math" charset="0"/>
                        </a:rPr>
                        <m:t>/</m:t>
                      </m:r>
                      <m:r>
                        <a:rPr lang="en-US" sz="1600" b="0" i="1" baseline="-25000" smtClean="0">
                          <a:latin typeface="Cambria Math" charset="0"/>
                          <a:ea typeface="Cambria Math" charset="0"/>
                          <a:cs typeface="Cambria Math" charset="0"/>
                        </a:rPr>
                        <m:t>𝑌𝑏</m:t>
                      </m:r>
                      <m:r>
                        <a:rPr lang="en-US" sz="1600" b="0" i="1" smtClean="0">
                          <a:latin typeface="Cambria Math" charset="0"/>
                          <a:ea typeface="Cambria Math" charset="0"/>
                          <a:cs typeface="Cambria Math" charset="0"/>
                        </a:rPr>
                        <m:t>=6</m:t>
                      </m:r>
                      <m:r>
                        <a:rPr lang="en-US" sz="1600" i="1">
                          <a:latin typeface="Cambria Math" charset="0"/>
                          <a:ea typeface="Cambria Math" charset="0"/>
                          <a:cs typeface="Cambria Math" charset="0"/>
                        </a:rPr>
                        <m:t>×</m:t>
                      </m:r>
                      <m:sSup>
                        <m:sSupPr>
                          <m:ctrlPr>
                            <a:rPr lang="en-US" sz="1600" i="1">
                              <a:latin typeface="Cambria Math" panose="02040503050406030204" pitchFamily="18" charset="0"/>
                              <a:ea typeface="Cambria Math" charset="0"/>
                              <a:cs typeface="Cambria Math" charset="0"/>
                            </a:rPr>
                          </m:ctrlPr>
                        </m:sSupPr>
                        <m:e>
                          <m:r>
                            <a:rPr lang="en-US" sz="1600" i="1">
                              <a:latin typeface="Cambria Math" charset="0"/>
                              <a:ea typeface="Cambria Math" charset="0"/>
                              <a:cs typeface="Cambria Math" charset="0"/>
                            </a:rPr>
                            <m:t>10</m:t>
                          </m:r>
                        </m:e>
                        <m:sup>
                          <m:r>
                            <a:rPr lang="en-US" sz="1600" i="1">
                              <a:latin typeface="Cambria Math" charset="0"/>
                              <a:ea typeface="Cambria Math" charset="0"/>
                              <a:cs typeface="Cambria Math" charset="0"/>
                            </a:rPr>
                            <m:t>−1</m:t>
                          </m:r>
                          <m:r>
                            <a:rPr lang="en-US" sz="1600" b="0" i="1" smtClean="0">
                              <a:latin typeface="Cambria Math" charset="0"/>
                              <a:ea typeface="Cambria Math" charset="0"/>
                              <a:cs typeface="Cambria Math" charset="0"/>
                            </a:rPr>
                            <m:t>8</m:t>
                          </m:r>
                        </m:sup>
                      </m:sSup>
                    </m:oMath>
                  </m:oMathPara>
                </a14:m>
                <a:endParaRPr lang="en-US" sz="1600" dirty="0"/>
              </a:p>
            </p:txBody>
          </p:sp>
        </mc:Choice>
        <mc:Fallback xmlns="">
          <p:sp>
            <p:nvSpPr>
              <p:cNvPr id="36" name="Rectangle 35">
                <a:extLst>
                  <a:ext uri="{FF2B5EF4-FFF2-40B4-BE49-F238E27FC236}">
                    <a16:creationId xmlns:a16="http://schemas.microsoft.com/office/drawing/2014/main" id="{FF3B477B-9D62-63E1-1329-1FF340F1DEFC}"/>
                  </a:ext>
                </a:extLst>
              </p:cNvPr>
              <p:cNvSpPr>
                <a:spLocks noRot="1" noChangeAspect="1" noMove="1" noResize="1" noEditPoints="1" noAdjustHandles="1" noChangeArrowheads="1" noChangeShapeType="1" noTextEdit="1"/>
              </p:cNvSpPr>
              <p:nvPr/>
            </p:nvSpPr>
            <p:spPr>
              <a:xfrm rot="2905150">
                <a:off x="1504053" y="4504026"/>
                <a:ext cx="1857910" cy="326905"/>
              </a:xfrm>
              <a:prstGeom prst="rect">
                <a:avLst/>
              </a:prstGeom>
              <a:blipFill>
                <a:blip r:embed="rId7"/>
                <a:stretch>
                  <a:fillRect/>
                </a:stretch>
              </a:blipFill>
            </p:spPr>
            <p:txBody>
              <a:bodyPr/>
              <a:lstStyle/>
              <a:p>
                <a:r>
                  <a:rPr lang="en-US">
                    <a:noFill/>
                  </a:rPr>
                  <a:t> </a:t>
                </a:r>
              </a:p>
            </p:txBody>
          </p:sp>
        </mc:Fallback>
      </mc:AlternateContent>
      <p:grpSp>
        <p:nvGrpSpPr>
          <p:cNvPr id="37" name="Group 36">
            <a:extLst>
              <a:ext uri="{FF2B5EF4-FFF2-40B4-BE49-F238E27FC236}">
                <a16:creationId xmlns:a16="http://schemas.microsoft.com/office/drawing/2014/main" id="{2562C9EE-9102-B785-BF51-66BC2CC61D60}"/>
              </a:ext>
            </a:extLst>
          </p:cNvPr>
          <p:cNvGrpSpPr/>
          <p:nvPr/>
        </p:nvGrpSpPr>
        <p:grpSpPr>
          <a:xfrm>
            <a:off x="2623496" y="812735"/>
            <a:ext cx="5443189" cy="1220234"/>
            <a:chOff x="4245079" y="564960"/>
            <a:chExt cx="5637152" cy="1210108"/>
          </a:xfrm>
        </p:grpSpPr>
        <p:sp>
          <p:nvSpPr>
            <p:cNvPr id="38" name="Rectangle 37">
              <a:extLst>
                <a:ext uri="{FF2B5EF4-FFF2-40B4-BE49-F238E27FC236}">
                  <a16:creationId xmlns:a16="http://schemas.microsoft.com/office/drawing/2014/main" id="{DFD73169-D15E-A38E-3F29-4C35567A6F29}"/>
                </a:ext>
              </a:extLst>
            </p:cNvPr>
            <p:cNvSpPr/>
            <p:nvPr/>
          </p:nvSpPr>
          <p:spPr>
            <a:xfrm>
              <a:off x="4245079" y="564960"/>
              <a:ext cx="5600670" cy="78550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800"/>
            </a:p>
          </p:txBody>
        </p:sp>
        <mc:AlternateContent xmlns:mc="http://schemas.openxmlformats.org/markup-compatibility/2006" xmlns:a14="http://schemas.microsoft.com/office/drawing/2010/main">
          <mc:Choice Requires="a14">
            <p:sp>
              <p:nvSpPr>
                <p:cNvPr id="39" name="TextBox 105">
                  <a:extLst>
                    <a:ext uri="{FF2B5EF4-FFF2-40B4-BE49-F238E27FC236}">
                      <a16:creationId xmlns:a16="http://schemas.microsoft.com/office/drawing/2014/main" id="{D667F905-CA74-5A65-9374-3A329AFEE46D}"/>
                    </a:ext>
                  </a:extLst>
                </p:cNvPr>
                <p:cNvSpPr txBox="1"/>
                <p:nvPr/>
              </p:nvSpPr>
              <p:spPr>
                <a:xfrm>
                  <a:off x="4465582" y="611434"/>
                  <a:ext cx="3560579" cy="576504"/>
                </a:xfrm>
                <a:prstGeom prst="rect">
                  <a:avLst/>
                </a:prstGeom>
                <a:noFill/>
                <a:ln>
                  <a:no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14:m>
                    <m:oMath xmlns:m="http://schemas.openxmlformats.org/officeDocument/2006/math">
                      <m:r>
                        <a:rPr lang="en-US" sz="2800" b="0" i="1" smtClean="0">
                          <a:latin typeface="Cambria Math" charset="0"/>
                          <a:ea typeface="Cambria Math" panose="02040503050406030204" pitchFamily="18" charset="0"/>
                        </a:rPr>
                        <m:t>1−</m:t>
                      </m:r>
                      <m:f>
                        <m:fPr>
                          <m:ctrlPr>
                            <a:rPr lang="en-US" sz="2800" i="1" smtClean="0">
                              <a:latin typeface="Cambria Math" panose="02040503050406030204" pitchFamily="18" charset="0"/>
                              <a:ea typeface="Cambria Math" panose="02040503050406030204" pitchFamily="18" charset="0"/>
                            </a:rPr>
                          </m:ctrlPr>
                        </m:fPr>
                        <m:num>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𝐴𝑙</m:t>
                          </m:r>
                        </m:num>
                        <m:den>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𝑌𝑏</m:t>
                          </m:r>
                        </m:den>
                      </m:f>
                      <m:r>
                        <a:rPr lang="en-US" sz="2800" i="1">
                          <a:latin typeface="Cambria Math" panose="02040503050406030204" pitchFamily="18" charset="0"/>
                          <a:ea typeface="Cambria Math" panose="02040503050406030204" pitchFamily="18" charset="0"/>
                        </a:rPr>
                        <m:t>×</m:t>
                      </m:r>
                      <m:f>
                        <m:fPr>
                          <m:ctrlPr>
                            <a:rPr lang="en-US" sz="2800" i="1">
                              <a:latin typeface="Cambria Math" panose="02040503050406030204" pitchFamily="18" charset="0"/>
                              <a:ea typeface="Cambria Math" panose="02040503050406030204" pitchFamily="18" charset="0"/>
                            </a:rPr>
                          </m:ctrlPr>
                        </m:fPr>
                        <m:num>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𝑆𝑟</m:t>
                          </m:r>
                        </m:num>
                        <m:den>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𝐴𝑙</m:t>
                          </m:r>
                        </m:den>
                      </m:f>
                      <m:r>
                        <a:rPr lang="en-US" sz="2800" i="1">
                          <a:latin typeface="Cambria Math" panose="02040503050406030204" pitchFamily="18" charset="0"/>
                          <a:ea typeface="Cambria Math" panose="02040503050406030204" pitchFamily="18" charset="0"/>
                        </a:rPr>
                        <m:t>×</m:t>
                      </m:r>
                      <m:f>
                        <m:fPr>
                          <m:ctrlPr>
                            <a:rPr lang="en-US" sz="2800" i="1">
                              <a:latin typeface="Cambria Math" panose="02040503050406030204" pitchFamily="18" charset="0"/>
                              <a:ea typeface="Cambria Math" panose="02040503050406030204" pitchFamily="18" charset="0"/>
                            </a:rPr>
                          </m:ctrlPr>
                        </m:fPr>
                        <m:num>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𝑌𝑏</m:t>
                          </m:r>
                        </m:num>
                        <m:den>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𝑆𝑟</m:t>
                          </m:r>
                        </m:den>
                      </m:f>
                    </m:oMath>
                  </a14:m>
                  <a:r>
                    <a:rPr lang="en-US" sz="2800" dirty="0"/>
                    <a:t>   </a:t>
                  </a:r>
                </a:p>
              </p:txBody>
            </p:sp>
          </mc:Choice>
          <mc:Fallback xmlns="">
            <p:sp>
              <p:nvSpPr>
                <p:cNvPr id="39" name="TextBox 105">
                  <a:extLst>
                    <a:ext uri="{FF2B5EF4-FFF2-40B4-BE49-F238E27FC236}">
                      <a16:creationId xmlns:a16="http://schemas.microsoft.com/office/drawing/2014/main" id="{D667F905-CA74-5A65-9374-3A329AFEE46D}"/>
                    </a:ext>
                  </a:extLst>
                </p:cNvPr>
                <p:cNvSpPr txBox="1">
                  <a:spLocks noRot="1" noChangeAspect="1" noMove="1" noResize="1" noEditPoints="1" noAdjustHandles="1" noChangeArrowheads="1" noChangeShapeType="1" noTextEdit="1"/>
                </p:cNvSpPr>
                <p:nvPr/>
              </p:nvSpPr>
              <p:spPr>
                <a:xfrm>
                  <a:off x="4465582" y="611434"/>
                  <a:ext cx="3560579" cy="576504"/>
                </a:xfrm>
                <a:prstGeom prst="rect">
                  <a:avLst/>
                </a:prstGeom>
                <a:blipFill>
                  <a:blip r:embed="rId8"/>
                  <a:stretch>
                    <a:fillRect l="-3690" b="-21277"/>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106">
                  <a:extLst>
                    <a:ext uri="{FF2B5EF4-FFF2-40B4-BE49-F238E27FC236}">
                      <a16:creationId xmlns:a16="http://schemas.microsoft.com/office/drawing/2014/main" id="{B2A04FEE-F836-0335-098F-825DA32ABF3B}"/>
                    </a:ext>
                  </a:extLst>
                </p:cNvPr>
                <p:cNvSpPr txBox="1"/>
                <p:nvPr/>
              </p:nvSpPr>
              <p:spPr>
                <a:xfrm>
                  <a:off x="6838137" y="684128"/>
                  <a:ext cx="3044094" cy="1090940"/>
                </a:xfrm>
                <a:prstGeom prst="rect">
                  <a:avLst/>
                </a:prstGeom>
                <a:noFill/>
                <a:ln>
                  <a:no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2400" b="0" i="1" smtClean="0">
                            <a:latin typeface="Cambria Math" charset="0"/>
                            <a:ea typeface="Cambria Math" charset="0"/>
                            <a:cs typeface="Cambria Math" charset="0"/>
                          </a:rPr>
                          <m:t> </m:t>
                        </m:r>
                        <m:r>
                          <a:rPr lang="en-US" sz="2400" i="1" smtClean="0">
                            <a:latin typeface="Cambria Math" charset="0"/>
                            <a:ea typeface="Cambria Math" charset="0"/>
                            <a:cs typeface="Cambria Math" charset="0"/>
                          </a:rPr>
                          <m:t>=</m:t>
                        </m:r>
                        <m:r>
                          <a:rPr lang="en-US" sz="2400" b="0" i="1" smtClean="0">
                            <a:latin typeface="Cambria Math" charset="0"/>
                            <a:ea typeface="Cambria Math" charset="0"/>
                            <a:cs typeface="Cambria Math" charset="0"/>
                          </a:rPr>
                          <m:t>0.06±2</m:t>
                        </m:r>
                        <m:r>
                          <a:rPr lang="en-US" sz="2400" i="1">
                            <a:latin typeface="Cambria Math" charset="0"/>
                            <a:ea typeface="Cambria Math" charset="0"/>
                            <a:cs typeface="Cambria Math" charset="0"/>
                          </a:rPr>
                          <m:t>×</m:t>
                        </m:r>
                        <m:sSup>
                          <m:sSupPr>
                            <m:ctrlPr>
                              <a:rPr lang="en-US" sz="2400" i="1">
                                <a:latin typeface="Cambria Math" panose="02040503050406030204" pitchFamily="18" charset="0"/>
                                <a:ea typeface="Cambria Math" charset="0"/>
                                <a:cs typeface="Cambria Math" charset="0"/>
                              </a:rPr>
                            </m:ctrlPr>
                          </m:sSupPr>
                          <m:e>
                            <m:r>
                              <a:rPr lang="en-US" sz="2400" i="1">
                                <a:latin typeface="Cambria Math" charset="0"/>
                                <a:ea typeface="Cambria Math" charset="0"/>
                                <a:cs typeface="Cambria Math" charset="0"/>
                              </a:rPr>
                              <m:t>10</m:t>
                            </m:r>
                          </m:e>
                          <m:sup>
                            <m:r>
                              <a:rPr lang="en-US" sz="2400" i="1">
                                <a:latin typeface="Cambria Math" charset="0"/>
                                <a:ea typeface="Cambria Math" charset="0"/>
                                <a:cs typeface="Cambria Math" charset="0"/>
                              </a:rPr>
                              <m:t>−17</m:t>
                            </m:r>
                          </m:sup>
                        </m:sSup>
                      </m:oMath>
                    </m:oMathPara>
                  </a14:m>
                  <a:endParaRPr lang="en-US" sz="2400" dirty="0"/>
                </a:p>
              </p:txBody>
            </p:sp>
          </mc:Choice>
          <mc:Fallback xmlns="">
            <p:sp>
              <p:nvSpPr>
                <p:cNvPr id="40" name="TextBox 106">
                  <a:extLst>
                    <a:ext uri="{FF2B5EF4-FFF2-40B4-BE49-F238E27FC236}">
                      <a16:creationId xmlns:a16="http://schemas.microsoft.com/office/drawing/2014/main" id="{B2A04FEE-F836-0335-098F-825DA32ABF3B}"/>
                    </a:ext>
                  </a:extLst>
                </p:cNvPr>
                <p:cNvSpPr txBox="1">
                  <a:spLocks noRot="1" noChangeAspect="1" noMove="1" noResize="1" noEditPoints="1" noAdjustHandles="1" noChangeArrowheads="1" noChangeShapeType="1" noTextEdit="1"/>
                </p:cNvSpPr>
                <p:nvPr/>
              </p:nvSpPr>
              <p:spPr>
                <a:xfrm>
                  <a:off x="6838137" y="684128"/>
                  <a:ext cx="3044094" cy="1090940"/>
                </a:xfrm>
                <a:prstGeom prst="rect">
                  <a:avLst/>
                </a:prstGeom>
                <a:blipFill>
                  <a:blip r:embed="rId9"/>
                  <a:stretch>
                    <a:fillRect t="-2299"/>
                  </a:stretch>
                </a:blipFill>
                <a:ln>
                  <a:noFill/>
                </a:ln>
              </p:spPr>
              <p:txBody>
                <a:bodyPr/>
                <a:lstStyle/>
                <a:p>
                  <a:r>
                    <a:rPr lang="en-US">
                      <a:noFill/>
                    </a:rPr>
                    <a:t> </a:t>
                  </a:r>
                </a:p>
              </p:txBody>
            </p:sp>
          </mc:Fallback>
        </mc:AlternateContent>
      </p:grpSp>
      <p:sp>
        <p:nvSpPr>
          <p:cNvPr id="41" name="TextBox 40">
            <a:extLst>
              <a:ext uri="{FF2B5EF4-FFF2-40B4-BE49-F238E27FC236}">
                <a16:creationId xmlns:a16="http://schemas.microsoft.com/office/drawing/2014/main" id="{8560DF2D-2E6A-4075-A676-C386395B8551}"/>
              </a:ext>
            </a:extLst>
          </p:cNvPr>
          <p:cNvSpPr txBox="1"/>
          <p:nvPr/>
        </p:nvSpPr>
        <p:spPr>
          <a:xfrm>
            <a:off x="562113" y="920003"/>
            <a:ext cx="1917256" cy="461665"/>
          </a:xfrm>
          <a:prstGeom prst="rect">
            <a:avLst/>
          </a:prstGeom>
          <a:noFill/>
        </p:spPr>
        <p:txBody>
          <a:bodyPr wrap="none" rtlCol="0">
            <a:spAutoFit/>
          </a:bodyPr>
          <a:lstStyle/>
          <a:p>
            <a:r>
              <a:rPr lang="en-US" sz="2400" b="1" dirty="0">
                <a:solidFill>
                  <a:schemeClr val="accent1">
                    <a:lumMod val="75000"/>
                  </a:schemeClr>
                </a:solidFill>
              </a:rPr>
              <a:t>Loop Closure:</a:t>
            </a:r>
          </a:p>
        </p:txBody>
      </p:sp>
      <p:sp>
        <p:nvSpPr>
          <p:cNvPr id="32" name="TextBox 31">
            <a:extLst>
              <a:ext uri="{FF2B5EF4-FFF2-40B4-BE49-F238E27FC236}">
                <a16:creationId xmlns:a16="http://schemas.microsoft.com/office/drawing/2014/main" id="{DDFE12FD-FD32-2646-0BBA-34A7D38BB994}"/>
              </a:ext>
            </a:extLst>
          </p:cNvPr>
          <p:cNvSpPr txBox="1"/>
          <p:nvPr/>
        </p:nvSpPr>
        <p:spPr>
          <a:xfrm>
            <a:off x="121070" y="5038860"/>
            <a:ext cx="3378453" cy="1754326"/>
          </a:xfrm>
          <a:prstGeom prst="rect">
            <a:avLst/>
          </a:prstGeom>
          <a:noFill/>
        </p:spPr>
        <p:txBody>
          <a:bodyPr wrap="square" rtlCol="0">
            <a:spAutoFit/>
          </a:bodyPr>
          <a:lstStyle/>
          <a:p>
            <a:r>
              <a:rPr lang="en-US" dirty="0"/>
              <a:t>Measurements of </a:t>
            </a:r>
          </a:p>
          <a:p>
            <a:r>
              <a:rPr lang="en-US" dirty="0"/>
              <a:t>3 clocks or more permits </a:t>
            </a:r>
          </a:p>
          <a:p>
            <a:r>
              <a:rPr lang="en-US" dirty="0"/>
              <a:t>evaluation of a loop closure, </a:t>
            </a:r>
          </a:p>
          <a:p>
            <a:r>
              <a:rPr lang="en-US" dirty="0"/>
              <a:t>which assesses consistency in the measurements of clocks against one another &amp; against </a:t>
            </a:r>
            <a:r>
              <a:rPr lang="en-US" baseline="30000" dirty="0"/>
              <a:t>133</a:t>
            </a:r>
            <a:r>
              <a:rPr lang="en-US" dirty="0"/>
              <a:t>Cs.</a:t>
            </a:r>
          </a:p>
        </p:txBody>
      </p:sp>
      <p:sp>
        <p:nvSpPr>
          <p:cNvPr id="45" name="Title 1">
            <a:extLst>
              <a:ext uri="{FF2B5EF4-FFF2-40B4-BE49-F238E27FC236}">
                <a16:creationId xmlns:a16="http://schemas.microsoft.com/office/drawing/2014/main" id="{7185D8E6-C551-D421-0EB1-ECEE2BA032C4}"/>
              </a:ext>
            </a:extLst>
          </p:cNvPr>
          <p:cNvSpPr txBox="1">
            <a:spLocks/>
          </p:cNvSpPr>
          <p:nvPr/>
        </p:nvSpPr>
        <p:spPr>
          <a:xfrm>
            <a:off x="0" y="-9749"/>
            <a:ext cx="9144000" cy="585216"/>
          </a:xfrm>
          <a:prstGeom prst="rect">
            <a:avLst/>
          </a:prstGeom>
          <a:solidFill>
            <a:schemeClr val="tx1"/>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a:solidFill>
                  <a:schemeClr val="bg1"/>
                </a:solidFill>
                <a:latin typeface="Calibri" panose="020F0502020204030204" pitchFamily="34" charset="0"/>
                <a:cs typeface="Calibri" panose="020F0502020204030204" pitchFamily="34" charset="0"/>
              </a:rPr>
              <a:t>Ratios for loop closures</a:t>
            </a:r>
            <a:endParaRPr lang="en-US" sz="40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2051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AAE5F0B-8321-48AC-849A-59154875A0E1}"/>
              </a:ext>
            </a:extLst>
          </p:cNvPr>
          <p:cNvGrpSpPr/>
          <p:nvPr/>
        </p:nvGrpSpPr>
        <p:grpSpPr>
          <a:xfrm>
            <a:off x="399903" y="1292396"/>
            <a:ext cx="8315953" cy="5557769"/>
            <a:chOff x="12927621" y="18523154"/>
            <a:chExt cx="8315953" cy="5557769"/>
          </a:xfrm>
        </p:grpSpPr>
        <p:sp>
          <p:nvSpPr>
            <p:cNvPr id="5" name="Freeform 87">
              <a:extLst>
                <a:ext uri="{FF2B5EF4-FFF2-40B4-BE49-F238E27FC236}">
                  <a16:creationId xmlns:a16="http://schemas.microsoft.com/office/drawing/2014/main" id="{EDF6F48D-C197-D4A4-58D9-4D896A4CB89A}"/>
                </a:ext>
              </a:extLst>
            </p:cNvPr>
            <p:cNvSpPr/>
            <p:nvPr/>
          </p:nvSpPr>
          <p:spPr>
            <a:xfrm rot="13799986">
              <a:off x="15727819" y="18271366"/>
              <a:ext cx="2799258" cy="3302833"/>
            </a:xfrm>
            <a:custGeom>
              <a:avLst/>
              <a:gdLst>
                <a:gd name="connsiteX0" fmla="*/ 134912 w 2683240"/>
                <a:gd name="connsiteY0" fmla="*/ 1364105 h 3237875"/>
                <a:gd name="connsiteX1" fmla="*/ 2683240 w 2683240"/>
                <a:gd name="connsiteY1" fmla="*/ 0 h 3237875"/>
                <a:gd name="connsiteX2" fmla="*/ 0 w 2683240"/>
                <a:gd name="connsiteY2" fmla="*/ 3237875 h 3237875"/>
                <a:gd name="connsiteX3" fmla="*/ 0 w 2683240"/>
                <a:gd name="connsiteY3" fmla="*/ 1454046 h 3237875"/>
                <a:gd name="connsiteX4" fmla="*/ 134912 w 2683240"/>
                <a:gd name="connsiteY4" fmla="*/ 1364105 h 3237875"/>
                <a:gd name="connsiteX0" fmla="*/ 1159974 w 3708302"/>
                <a:gd name="connsiteY0" fmla="*/ 1364105 h 4412847"/>
                <a:gd name="connsiteX1" fmla="*/ 3708302 w 3708302"/>
                <a:gd name="connsiteY1" fmla="*/ 0 h 4412847"/>
                <a:gd name="connsiteX2" fmla="*/ 0 w 3708302"/>
                <a:gd name="connsiteY2" fmla="*/ 4412847 h 4412847"/>
                <a:gd name="connsiteX3" fmla="*/ 1025062 w 3708302"/>
                <a:gd name="connsiteY3" fmla="*/ 1454046 h 4412847"/>
                <a:gd name="connsiteX4" fmla="*/ 1159974 w 3708302"/>
                <a:gd name="connsiteY4" fmla="*/ 1364105 h 4412847"/>
                <a:gd name="connsiteX0" fmla="*/ 1159974 w 3708302"/>
                <a:gd name="connsiteY0" fmla="*/ 1364105 h 4412847"/>
                <a:gd name="connsiteX1" fmla="*/ 3708302 w 3708302"/>
                <a:gd name="connsiteY1" fmla="*/ 0 h 4412847"/>
                <a:gd name="connsiteX2" fmla="*/ 0 w 3708302"/>
                <a:gd name="connsiteY2" fmla="*/ 4412847 h 4412847"/>
                <a:gd name="connsiteX3" fmla="*/ 1082477 w 3708302"/>
                <a:gd name="connsiteY3" fmla="*/ 1502223 h 4412847"/>
                <a:gd name="connsiteX4" fmla="*/ 1159974 w 3708302"/>
                <a:gd name="connsiteY4" fmla="*/ 1364105 h 4412847"/>
                <a:gd name="connsiteX0" fmla="*/ 1082477 w 3708302"/>
                <a:gd name="connsiteY0" fmla="*/ 1502223 h 4412847"/>
                <a:gd name="connsiteX1" fmla="*/ 3708302 w 3708302"/>
                <a:gd name="connsiteY1" fmla="*/ 0 h 4412847"/>
                <a:gd name="connsiteX2" fmla="*/ 0 w 3708302"/>
                <a:gd name="connsiteY2" fmla="*/ 4412847 h 4412847"/>
                <a:gd name="connsiteX3" fmla="*/ 1082477 w 3708302"/>
                <a:gd name="connsiteY3" fmla="*/ 1502223 h 4412847"/>
                <a:gd name="connsiteX0" fmla="*/ 1142138 w 3708302"/>
                <a:gd name="connsiteY0" fmla="*/ 1454443 h 4412847"/>
                <a:gd name="connsiteX1" fmla="*/ 3708302 w 3708302"/>
                <a:gd name="connsiteY1" fmla="*/ 0 h 4412847"/>
                <a:gd name="connsiteX2" fmla="*/ 0 w 3708302"/>
                <a:gd name="connsiteY2" fmla="*/ 4412847 h 4412847"/>
                <a:gd name="connsiteX3" fmla="*/ 1142138 w 3708302"/>
                <a:gd name="connsiteY3" fmla="*/ 1454443 h 4412847"/>
                <a:gd name="connsiteX0" fmla="*/ 1142138 w 3804658"/>
                <a:gd name="connsiteY0" fmla="*/ 1569275 h 4527679"/>
                <a:gd name="connsiteX1" fmla="*/ 3804658 w 3804658"/>
                <a:gd name="connsiteY1" fmla="*/ 0 h 4527679"/>
                <a:gd name="connsiteX2" fmla="*/ 0 w 3804658"/>
                <a:gd name="connsiteY2" fmla="*/ 4527679 h 4527679"/>
                <a:gd name="connsiteX3" fmla="*/ 1142138 w 3804658"/>
                <a:gd name="connsiteY3" fmla="*/ 1569275 h 4527679"/>
              </a:gdLst>
              <a:ahLst/>
              <a:cxnLst>
                <a:cxn ang="0">
                  <a:pos x="connsiteX0" y="connsiteY0"/>
                </a:cxn>
                <a:cxn ang="0">
                  <a:pos x="connsiteX1" y="connsiteY1"/>
                </a:cxn>
                <a:cxn ang="0">
                  <a:pos x="connsiteX2" y="connsiteY2"/>
                </a:cxn>
                <a:cxn ang="0">
                  <a:pos x="connsiteX3" y="connsiteY3"/>
                </a:cxn>
              </a:cxnLst>
              <a:rect l="l" t="t" r="r" b="b"/>
              <a:pathLst>
                <a:path w="3804658" h="4527679">
                  <a:moveTo>
                    <a:pt x="1142138" y="1569275"/>
                  </a:moveTo>
                  <a:lnTo>
                    <a:pt x="3804658" y="0"/>
                  </a:lnTo>
                  <a:lnTo>
                    <a:pt x="0" y="4527679"/>
                  </a:lnTo>
                  <a:lnTo>
                    <a:pt x="1142138" y="1569275"/>
                  </a:lnTo>
                  <a:close/>
                </a:path>
              </a:pathLst>
            </a:custGeom>
            <a:solidFill>
              <a:srgbClr val="C9A1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a:p>
          </p:txBody>
        </p:sp>
        <p:sp>
          <p:nvSpPr>
            <p:cNvPr id="6" name="Freeform 85">
              <a:extLst>
                <a:ext uri="{FF2B5EF4-FFF2-40B4-BE49-F238E27FC236}">
                  <a16:creationId xmlns:a16="http://schemas.microsoft.com/office/drawing/2014/main" id="{4BAC91BC-369E-470B-FFBA-760DAA95591C}"/>
                </a:ext>
              </a:extLst>
            </p:cNvPr>
            <p:cNvSpPr/>
            <p:nvPr/>
          </p:nvSpPr>
          <p:spPr>
            <a:xfrm>
              <a:off x="17451289" y="20266607"/>
              <a:ext cx="2108687" cy="2570110"/>
            </a:xfrm>
            <a:custGeom>
              <a:avLst/>
              <a:gdLst>
                <a:gd name="connsiteX0" fmla="*/ 134912 w 2683240"/>
                <a:gd name="connsiteY0" fmla="*/ 1364105 h 3237875"/>
                <a:gd name="connsiteX1" fmla="*/ 2683240 w 2683240"/>
                <a:gd name="connsiteY1" fmla="*/ 0 h 3237875"/>
                <a:gd name="connsiteX2" fmla="*/ 0 w 2683240"/>
                <a:gd name="connsiteY2" fmla="*/ 3237875 h 3237875"/>
                <a:gd name="connsiteX3" fmla="*/ 0 w 2683240"/>
                <a:gd name="connsiteY3" fmla="*/ 1454046 h 3237875"/>
                <a:gd name="connsiteX4" fmla="*/ 134912 w 2683240"/>
                <a:gd name="connsiteY4" fmla="*/ 1364105 h 3237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3240" h="3237875">
                  <a:moveTo>
                    <a:pt x="134912" y="1364105"/>
                  </a:moveTo>
                  <a:lnTo>
                    <a:pt x="2683240" y="0"/>
                  </a:lnTo>
                  <a:lnTo>
                    <a:pt x="0" y="3237875"/>
                  </a:lnTo>
                  <a:lnTo>
                    <a:pt x="0" y="1454046"/>
                  </a:lnTo>
                  <a:lnTo>
                    <a:pt x="134912" y="1364105"/>
                  </a:lnTo>
                  <a:close/>
                </a:path>
              </a:pathLst>
            </a:cu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a:p>
          </p:txBody>
        </p:sp>
        <p:sp>
          <p:nvSpPr>
            <p:cNvPr id="7" name="TextBox 2">
              <a:extLst>
                <a:ext uri="{FF2B5EF4-FFF2-40B4-BE49-F238E27FC236}">
                  <a16:creationId xmlns:a16="http://schemas.microsoft.com/office/drawing/2014/main" id="{6673D54D-B715-A709-4FE5-D53EF08C34B6}"/>
                </a:ext>
              </a:extLst>
            </p:cNvPr>
            <p:cNvSpPr txBox="1"/>
            <p:nvPr/>
          </p:nvSpPr>
          <p:spPr>
            <a:xfrm>
              <a:off x="17649464" y="23132329"/>
              <a:ext cx="987836" cy="65174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err="1">
                  <a:solidFill>
                    <a:schemeClr val="accent4">
                      <a:lumMod val="75000"/>
                    </a:schemeClr>
                  </a:solidFill>
                </a:rPr>
                <a:t>Yb</a:t>
              </a:r>
              <a:r>
                <a:rPr lang="en-US" b="1" dirty="0">
                  <a:solidFill>
                    <a:schemeClr val="accent4">
                      <a:lumMod val="75000"/>
                    </a:schemeClr>
                  </a:solidFill>
                </a:rPr>
                <a:t> clock</a:t>
              </a:r>
            </a:p>
            <a:p>
              <a:r>
                <a:rPr lang="en-US" b="1" dirty="0">
                  <a:solidFill>
                    <a:schemeClr val="accent4">
                      <a:lumMod val="75000"/>
                    </a:schemeClr>
                  </a:solidFill>
                </a:rPr>
                <a:t>1.4x10</a:t>
              </a:r>
              <a:r>
                <a:rPr lang="en-US" b="1" baseline="30000" dirty="0">
                  <a:solidFill>
                    <a:schemeClr val="accent4">
                      <a:lumMod val="75000"/>
                    </a:schemeClr>
                  </a:solidFill>
                </a:rPr>
                <a:t>-18</a:t>
              </a:r>
            </a:p>
          </p:txBody>
        </p:sp>
        <p:pic>
          <p:nvPicPr>
            <p:cNvPr id="8" name="Picture 7">
              <a:extLst>
                <a:ext uri="{FF2B5EF4-FFF2-40B4-BE49-F238E27FC236}">
                  <a16:creationId xmlns:a16="http://schemas.microsoft.com/office/drawing/2014/main" id="{EF9FC0DC-B354-0E7E-077D-F2EA5AAA2708}"/>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3551362" y="19384227"/>
              <a:ext cx="909700" cy="995518"/>
            </a:xfrm>
            <a:prstGeom prst="rect">
              <a:avLst/>
            </a:prstGeom>
          </p:spPr>
        </p:pic>
        <p:sp>
          <p:nvSpPr>
            <p:cNvPr id="9" name="TextBox 9">
              <a:extLst>
                <a:ext uri="{FF2B5EF4-FFF2-40B4-BE49-F238E27FC236}">
                  <a16:creationId xmlns:a16="http://schemas.microsoft.com/office/drawing/2014/main" id="{21E52339-B0B3-7DAE-DAF0-5E72C960A4B5}"/>
                </a:ext>
              </a:extLst>
            </p:cNvPr>
            <p:cNvSpPr txBox="1"/>
            <p:nvPr/>
          </p:nvSpPr>
          <p:spPr>
            <a:xfrm>
              <a:off x="20204659" y="20281042"/>
              <a:ext cx="1038915" cy="65174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err="1">
                  <a:solidFill>
                    <a:srgbClr val="C00000"/>
                  </a:solidFill>
                </a:rPr>
                <a:t>Sr</a:t>
              </a:r>
              <a:r>
                <a:rPr lang="en-US" b="1" dirty="0">
                  <a:solidFill>
                    <a:srgbClr val="C00000"/>
                  </a:solidFill>
                </a:rPr>
                <a:t> clock</a:t>
              </a:r>
            </a:p>
            <a:p>
              <a:r>
                <a:rPr lang="en-US" b="1" dirty="0">
                  <a:solidFill>
                    <a:srgbClr val="C00000"/>
                  </a:solidFill>
                </a:rPr>
                <a:t>4.8 x10</a:t>
              </a:r>
              <a:r>
                <a:rPr lang="en-US" b="1" baseline="30000" dirty="0">
                  <a:solidFill>
                    <a:srgbClr val="C00000"/>
                  </a:solidFill>
                </a:rPr>
                <a:t>-18</a:t>
              </a:r>
            </a:p>
          </p:txBody>
        </p:sp>
        <p:cxnSp>
          <p:nvCxnSpPr>
            <p:cNvPr id="10" name="Straight Arrow Connector 9">
              <a:extLst>
                <a:ext uri="{FF2B5EF4-FFF2-40B4-BE49-F238E27FC236}">
                  <a16:creationId xmlns:a16="http://schemas.microsoft.com/office/drawing/2014/main" id="{D6D2F955-C410-2512-094C-AB10F3648C99}"/>
                </a:ext>
              </a:extLst>
            </p:cNvPr>
            <p:cNvCxnSpPr/>
            <p:nvPr/>
          </p:nvCxnSpPr>
          <p:spPr>
            <a:xfrm flipV="1">
              <a:off x="14585177" y="19737715"/>
              <a:ext cx="5052309" cy="9273"/>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5336CAF-6CD2-04C7-296F-C4F3ADEC65B0}"/>
                </a:ext>
              </a:extLst>
            </p:cNvPr>
            <p:cNvCxnSpPr/>
            <p:nvPr/>
          </p:nvCxnSpPr>
          <p:spPr>
            <a:xfrm>
              <a:off x="14246847" y="20270722"/>
              <a:ext cx="2428099" cy="2861608"/>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0117F24-064A-1A9C-58BE-814BEA810686}"/>
                </a:ext>
              </a:extLst>
            </p:cNvPr>
            <p:cNvCxnSpPr/>
            <p:nvPr/>
          </p:nvCxnSpPr>
          <p:spPr>
            <a:xfrm flipH="1">
              <a:off x="17454526" y="20259581"/>
              <a:ext cx="2348663" cy="288720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86600124-398D-6983-D92E-B23A66E5483C}"/>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6587694" y="22834300"/>
              <a:ext cx="989684" cy="938252"/>
            </a:xfrm>
            <a:prstGeom prst="rect">
              <a:avLst/>
            </a:prstGeom>
          </p:spPr>
        </p:pic>
        <p:sp>
          <p:nvSpPr>
            <p:cNvPr id="14" name="TextBox 30">
              <a:extLst>
                <a:ext uri="{FF2B5EF4-FFF2-40B4-BE49-F238E27FC236}">
                  <a16:creationId xmlns:a16="http://schemas.microsoft.com/office/drawing/2014/main" id="{1CB177E8-0A66-E084-EF6E-2BDC4ABA2A89}"/>
                </a:ext>
              </a:extLst>
            </p:cNvPr>
            <p:cNvSpPr txBox="1"/>
            <p:nvPr/>
          </p:nvSpPr>
          <p:spPr>
            <a:xfrm>
              <a:off x="12975423" y="20158123"/>
              <a:ext cx="1038915" cy="65174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5">
                      <a:lumMod val="75000"/>
                    </a:schemeClr>
                  </a:solidFill>
                </a:rPr>
                <a:t>Al clock</a:t>
              </a:r>
            </a:p>
            <a:p>
              <a:r>
                <a:rPr lang="en-US" b="1" dirty="0">
                  <a:solidFill>
                    <a:schemeClr val="accent5">
                      <a:lumMod val="75000"/>
                    </a:schemeClr>
                  </a:solidFill>
                </a:rPr>
                <a:t>1.7 x10</a:t>
              </a:r>
              <a:r>
                <a:rPr lang="en-US" b="1" baseline="30000" dirty="0">
                  <a:solidFill>
                    <a:schemeClr val="accent5">
                      <a:lumMod val="75000"/>
                    </a:schemeClr>
                  </a:solidFill>
                </a:rPr>
                <a:t>-18</a:t>
              </a:r>
            </a:p>
          </p:txBody>
        </p:sp>
        <p:cxnSp>
          <p:nvCxnSpPr>
            <p:cNvPr id="15" name="Straight Arrow Connector 14">
              <a:extLst>
                <a:ext uri="{FF2B5EF4-FFF2-40B4-BE49-F238E27FC236}">
                  <a16:creationId xmlns:a16="http://schemas.microsoft.com/office/drawing/2014/main" id="{FA4079ED-3B90-13B6-AB2A-6ACF0410AEAA}"/>
                </a:ext>
              </a:extLst>
            </p:cNvPr>
            <p:cNvCxnSpPr/>
            <p:nvPr/>
          </p:nvCxnSpPr>
          <p:spPr>
            <a:xfrm flipH="1">
              <a:off x="17541747" y="19992569"/>
              <a:ext cx="2083962" cy="959751"/>
            </a:xfrm>
            <a:prstGeom prst="straightConnector1">
              <a:avLst/>
            </a:prstGeom>
            <a:ln w="28575">
              <a:solidFill>
                <a:schemeClr val="tx1"/>
              </a:solidFill>
              <a:prstDash val="sys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C0A147A-7CA5-C515-3535-01038D3E738A}"/>
                </a:ext>
              </a:extLst>
            </p:cNvPr>
            <p:cNvCxnSpPr/>
            <p:nvPr/>
          </p:nvCxnSpPr>
          <p:spPr>
            <a:xfrm flipH="1" flipV="1">
              <a:off x="14530056" y="20025333"/>
              <a:ext cx="2122725" cy="926988"/>
            </a:xfrm>
            <a:prstGeom prst="straightConnector1">
              <a:avLst/>
            </a:prstGeom>
            <a:ln w="28575">
              <a:solidFill>
                <a:schemeClr val="tx1"/>
              </a:solidFill>
              <a:prstDash val="sys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55A37A05-FE9A-F6F8-1FEF-DE30A5F791FC}"/>
                </a:ext>
              </a:extLst>
            </p:cNvPr>
            <p:cNvCxnSpPr/>
            <p:nvPr/>
          </p:nvCxnSpPr>
          <p:spPr>
            <a:xfrm flipH="1">
              <a:off x="17092132" y="21571212"/>
              <a:ext cx="2271" cy="1162553"/>
            </a:xfrm>
            <a:prstGeom prst="straightConnector1">
              <a:avLst/>
            </a:prstGeom>
            <a:ln w="28575">
              <a:solidFill>
                <a:schemeClr val="tx1"/>
              </a:solidFill>
              <a:prstDash val="sysDash"/>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82EA71D7-3802-55F7-568B-708DEBFBCE75}"/>
                </a:ext>
              </a:extLst>
            </p:cNvPr>
            <p:cNvSpPr/>
            <p:nvPr/>
          </p:nvSpPr>
          <p:spPr>
            <a:xfrm>
              <a:off x="16682399" y="20712479"/>
              <a:ext cx="824008" cy="80809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a:p>
          </p:txBody>
        </p:sp>
        <p:sp>
          <p:nvSpPr>
            <p:cNvPr id="19" name="TextBox 8">
              <a:extLst>
                <a:ext uri="{FF2B5EF4-FFF2-40B4-BE49-F238E27FC236}">
                  <a16:creationId xmlns:a16="http://schemas.microsoft.com/office/drawing/2014/main" id="{86D455B4-9649-92D8-D7CC-B39CB3CF67F9}"/>
                </a:ext>
              </a:extLst>
            </p:cNvPr>
            <p:cNvSpPr txBox="1"/>
            <p:nvPr/>
          </p:nvSpPr>
          <p:spPr>
            <a:xfrm>
              <a:off x="16663947" y="20773001"/>
              <a:ext cx="860913" cy="71381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aseline="30000" dirty="0">
                  <a:solidFill>
                    <a:schemeClr val="bg1"/>
                  </a:solidFill>
                </a:rPr>
                <a:t>133</a:t>
              </a:r>
              <a:r>
                <a:rPr lang="en-US" sz="2000" dirty="0">
                  <a:solidFill>
                    <a:schemeClr val="bg1"/>
                  </a:solidFill>
                </a:rPr>
                <a:t>Cs</a:t>
              </a:r>
            </a:p>
            <a:p>
              <a:pPr algn="ctr"/>
              <a:r>
                <a:rPr lang="en-US" sz="2000" dirty="0">
                  <a:solidFill>
                    <a:schemeClr val="bg1"/>
                  </a:solidFill>
                </a:rPr>
                <a:t>The Hz</a:t>
              </a:r>
            </a:p>
          </p:txBody>
        </p:sp>
        <p:sp>
          <p:nvSpPr>
            <p:cNvPr id="20" name="TextBox 45">
              <a:extLst>
                <a:ext uri="{FF2B5EF4-FFF2-40B4-BE49-F238E27FC236}">
                  <a16:creationId xmlns:a16="http://schemas.microsoft.com/office/drawing/2014/main" id="{99F354B8-A2C6-6374-C27E-CD48742DB619}"/>
                </a:ext>
              </a:extLst>
            </p:cNvPr>
            <p:cNvSpPr txBox="1"/>
            <p:nvPr/>
          </p:nvSpPr>
          <p:spPr>
            <a:xfrm rot="5400000">
              <a:off x="16640392" y="21972889"/>
              <a:ext cx="918449" cy="326905"/>
            </a:xfrm>
            <a:prstGeom prst="rect">
              <a:avLst/>
            </a:prstGeom>
            <a:solidFill>
              <a:schemeClr val="bg1"/>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t>  </a:t>
              </a:r>
              <a:r>
                <a:rPr lang="en-US" sz="1600" dirty="0"/>
                <a:t>2.1e-16</a:t>
              </a:r>
            </a:p>
          </p:txBody>
        </p:sp>
        <p:sp>
          <p:nvSpPr>
            <p:cNvPr id="21" name="TextBox 50">
              <a:extLst>
                <a:ext uri="{FF2B5EF4-FFF2-40B4-BE49-F238E27FC236}">
                  <a16:creationId xmlns:a16="http://schemas.microsoft.com/office/drawing/2014/main" id="{0339318E-C658-D520-7CF5-5B5BEC94E19A}"/>
                </a:ext>
              </a:extLst>
            </p:cNvPr>
            <p:cNvSpPr txBox="1"/>
            <p:nvPr/>
          </p:nvSpPr>
          <p:spPr>
            <a:xfrm rot="1402940">
              <a:off x="15234039" y="20384854"/>
              <a:ext cx="834599" cy="341387"/>
            </a:xfrm>
            <a:prstGeom prst="rect">
              <a:avLst/>
            </a:prstGeom>
            <a:solidFill>
              <a:schemeClr val="bg1"/>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 3.2e-16</a:t>
              </a:r>
            </a:p>
          </p:txBody>
        </p:sp>
        <p:sp>
          <p:nvSpPr>
            <p:cNvPr id="22" name="TextBox 51">
              <a:extLst>
                <a:ext uri="{FF2B5EF4-FFF2-40B4-BE49-F238E27FC236}">
                  <a16:creationId xmlns:a16="http://schemas.microsoft.com/office/drawing/2014/main" id="{F71EBA6B-EE9C-A728-EB77-BE2489C2CAFA}"/>
                </a:ext>
              </a:extLst>
            </p:cNvPr>
            <p:cNvSpPr txBox="1"/>
            <p:nvPr/>
          </p:nvSpPr>
          <p:spPr>
            <a:xfrm rot="19990622">
              <a:off x="18009562" y="20390884"/>
              <a:ext cx="834599" cy="341387"/>
            </a:xfrm>
            <a:prstGeom prst="rect">
              <a:avLst/>
            </a:prstGeom>
            <a:solidFill>
              <a:schemeClr val="bg1"/>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 3.6e-16</a:t>
              </a:r>
            </a:p>
          </p:txBody>
        </p:sp>
        <p:sp>
          <p:nvSpPr>
            <p:cNvPr id="23" name="Rectangle 22">
              <a:extLst>
                <a:ext uri="{FF2B5EF4-FFF2-40B4-BE49-F238E27FC236}">
                  <a16:creationId xmlns:a16="http://schemas.microsoft.com/office/drawing/2014/main" id="{1719A8ED-A4A2-23A8-28AA-05AF40AA6223}"/>
                </a:ext>
              </a:extLst>
            </p:cNvPr>
            <p:cNvSpPr/>
            <p:nvPr/>
          </p:nvSpPr>
          <p:spPr>
            <a:xfrm rot="2946195">
              <a:off x="13828801" y="21626549"/>
              <a:ext cx="2851683" cy="32690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600" dirty="0">
                  <a:latin typeface="Calibri" charset="0"/>
                  <a:ea typeface="Calibri" charset="0"/>
                  <a:cs typeface="Calibri" charset="0"/>
                </a:rPr>
                <a:t>2.162 887 127 516 663 703(13) </a:t>
              </a:r>
            </a:p>
          </p:txBody>
        </p:sp>
        <p:sp>
          <p:nvSpPr>
            <p:cNvPr id="24" name="Rectangle 23">
              <a:extLst>
                <a:ext uri="{FF2B5EF4-FFF2-40B4-BE49-F238E27FC236}">
                  <a16:creationId xmlns:a16="http://schemas.microsoft.com/office/drawing/2014/main" id="{006DEF2F-1F71-BC00-B9B4-8E244DD9441E}"/>
                </a:ext>
              </a:extLst>
            </p:cNvPr>
            <p:cNvSpPr/>
            <p:nvPr/>
          </p:nvSpPr>
          <p:spPr>
            <a:xfrm>
              <a:off x="15842986" y="19386156"/>
              <a:ext cx="2730712" cy="34138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s-IS" sz="1600">
                  <a:latin typeface="Calibri" charset="0"/>
                  <a:ea typeface="Calibri" charset="0"/>
                  <a:cs typeface="Calibri" charset="0"/>
                </a:rPr>
                <a:t>2.611 701 431 781 463 025(21) </a:t>
              </a:r>
            </a:p>
          </p:txBody>
        </p:sp>
        <p:sp>
          <p:nvSpPr>
            <p:cNvPr id="25" name="Rectangle 24">
              <a:extLst>
                <a:ext uri="{FF2B5EF4-FFF2-40B4-BE49-F238E27FC236}">
                  <a16:creationId xmlns:a16="http://schemas.microsoft.com/office/drawing/2014/main" id="{D4326491-B54D-8C5C-B442-F3E82E1EB3E4}"/>
                </a:ext>
              </a:extLst>
            </p:cNvPr>
            <p:cNvSpPr/>
            <p:nvPr/>
          </p:nvSpPr>
          <p:spPr>
            <a:xfrm rot="18509243">
              <a:off x="17433580" y="21574476"/>
              <a:ext cx="3003627" cy="326905"/>
            </a:xfrm>
            <a:prstGeom prst="rect">
              <a:avLst/>
            </a:prstGeom>
            <a:solidFill>
              <a:schemeClr val="bg1"/>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s-IS" sz="1600" dirty="0">
                  <a:latin typeface="Calibri" charset="0"/>
                  <a:ea typeface="Calibri" charset="0"/>
                  <a:cs typeface="Calibri" charset="0"/>
                </a:rPr>
                <a:t>1.207 507 039 343 337 848 2(82) </a:t>
              </a:r>
            </a:p>
          </p:txBody>
        </p:sp>
        <p:sp>
          <p:nvSpPr>
            <p:cNvPr id="26" name="Rectangle 25">
              <a:extLst>
                <a:ext uri="{FF2B5EF4-FFF2-40B4-BE49-F238E27FC236}">
                  <a16:creationId xmlns:a16="http://schemas.microsoft.com/office/drawing/2014/main" id="{4225C00D-18C9-E355-DC91-6670ECB001A3}"/>
                </a:ext>
              </a:extLst>
            </p:cNvPr>
            <p:cNvSpPr/>
            <p:nvPr/>
          </p:nvSpPr>
          <p:spPr>
            <a:xfrm>
              <a:off x="12927621" y="19074600"/>
              <a:ext cx="2560449" cy="34138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i-FI" sz="1600" b="1" dirty="0">
                  <a:solidFill>
                    <a:schemeClr val="accent5">
                      <a:lumMod val="75000"/>
                    </a:schemeClr>
                  </a:solidFill>
                  <a:latin typeface="Calibri" charset="0"/>
                  <a:ea typeface="Calibri" charset="0"/>
                  <a:cs typeface="Calibri" charset="0"/>
                </a:rPr>
                <a:t>1121015393207859.5(36) Hz </a:t>
              </a:r>
            </a:p>
          </p:txBody>
        </p:sp>
        <p:sp>
          <p:nvSpPr>
            <p:cNvPr id="27" name="Rectangle 26">
              <a:extLst>
                <a:ext uri="{FF2B5EF4-FFF2-40B4-BE49-F238E27FC236}">
                  <a16:creationId xmlns:a16="http://schemas.microsoft.com/office/drawing/2014/main" id="{A34E02FA-0A3D-4677-B020-F9DA4795472E}"/>
                </a:ext>
              </a:extLst>
            </p:cNvPr>
            <p:cNvSpPr/>
            <p:nvPr/>
          </p:nvSpPr>
          <p:spPr>
            <a:xfrm>
              <a:off x="18863223" y="19123246"/>
              <a:ext cx="2311245" cy="34138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s-IS" sz="1600" b="1" dirty="0">
                  <a:solidFill>
                    <a:srgbClr val="C00000"/>
                  </a:solidFill>
                  <a:latin typeface="Calibri" charset="0"/>
                  <a:ea typeface="Calibri" charset="0"/>
                  <a:cs typeface="Calibri" charset="0"/>
                </a:rPr>
                <a:t>429228004229873.19(15) </a:t>
              </a:r>
            </a:p>
          </p:txBody>
        </p:sp>
        <p:sp>
          <p:nvSpPr>
            <p:cNvPr id="28" name="Rectangle 27">
              <a:extLst>
                <a:ext uri="{FF2B5EF4-FFF2-40B4-BE49-F238E27FC236}">
                  <a16:creationId xmlns:a16="http://schemas.microsoft.com/office/drawing/2014/main" id="{A069E391-ACB1-63A6-A50B-7D887B646396}"/>
                </a:ext>
              </a:extLst>
            </p:cNvPr>
            <p:cNvSpPr/>
            <p:nvPr/>
          </p:nvSpPr>
          <p:spPr>
            <a:xfrm>
              <a:off x="15977439" y="23739536"/>
              <a:ext cx="2445908" cy="34138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1600" b="1" dirty="0">
                  <a:solidFill>
                    <a:schemeClr val="accent4">
                      <a:lumMod val="75000"/>
                    </a:schemeClr>
                  </a:solidFill>
                  <a:latin typeface="Calibri" charset="0"/>
                  <a:ea typeface="Calibri" charset="0"/>
                  <a:cs typeface="Calibri" charset="0"/>
                </a:rPr>
                <a:t>518 295 836 590 863.71(11)</a:t>
              </a:r>
              <a:endParaRPr lang="en-US" sz="1600" b="1" dirty="0">
                <a:solidFill>
                  <a:schemeClr val="accent4">
                    <a:lumMod val="75000"/>
                  </a:schemeClr>
                </a:solidFill>
                <a:latin typeface="Calibri" charset="0"/>
                <a:ea typeface="Calibri" charset="0"/>
                <a:cs typeface="Calibri" charset="0"/>
              </a:endParaRPr>
            </a:p>
          </p:txBody>
        </p:sp>
        <mc:AlternateContent xmlns:mc="http://schemas.openxmlformats.org/markup-compatibility/2006" xmlns:a14="http://schemas.microsoft.com/office/drawing/2010/main">
          <mc:Choice Requires="a14">
            <p:sp>
              <p:nvSpPr>
                <p:cNvPr id="29" name="Rectangle 28">
                  <a:extLst>
                    <a:ext uri="{FF2B5EF4-FFF2-40B4-BE49-F238E27FC236}">
                      <a16:creationId xmlns:a16="http://schemas.microsoft.com/office/drawing/2014/main" id="{E534395F-36A1-0B3B-45A2-96008072B94E}"/>
                    </a:ext>
                  </a:extLst>
                </p:cNvPr>
                <p:cNvSpPr/>
                <p:nvPr/>
              </p:nvSpPr>
              <p:spPr>
                <a:xfrm rot="18629016">
                  <a:off x="17206438" y="21396586"/>
                  <a:ext cx="1940154" cy="32690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1600" i="1" smtClean="0">
                            <a:latin typeface="Cambria Math" charset="0"/>
                            <a:ea typeface="Cambria Math" charset="0"/>
                            <a:cs typeface="Cambria Math" charset="0"/>
                          </a:rPr>
                          <m:t>−</m:t>
                        </m:r>
                        <m:r>
                          <a:rPr lang="en-US" sz="1600" b="0" i="1" smtClean="0">
                            <a:latin typeface="Cambria Math" charset="0"/>
                            <a:ea typeface="Cambria Math" charset="0"/>
                            <a:cs typeface="Cambria Math" charset="0"/>
                          </a:rPr>
                          <m:t>3.1</m:t>
                        </m:r>
                        <m:r>
                          <a:rPr lang="en-US" sz="1600" i="1" smtClean="0">
                            <a:latin typeface="Cambria Math" charset="0"/>
                            <a:ea typeface="Cambria Math" charset="0"/>
                            <a:cs typeface="Cambria Math" charset="0"/>
                          </a:rPr>
                          <m:t>±</m:t>
                        </m:r>
                        <m:r>
                          <a:rPr lang="en-US" sz="1600" b="0" i="1" smtClean="0">
                            <a:latin typeface="Cambria Math" charset="0"/>
                            <a:ea typeface="Cambria Math" charset="0"/>
                            <a:cs typeface="Cambria Math" charset="0"/>
                          </a:rPr>
                          <m:t>4.2</m:t>
                        </m:r>
                        <m:r>
                          <a:rPr lang="en-US" sz="1600" i="1">
                            <a:latin typeface="Cambria Math" charset="0"/>
                            <a:ea typeface="Cambria Math" charset="0"/>
                            <a:cs typeface="Cambria Math" charset="0"/>
                          </a:rPr>
                          <m:t>×</m:t>
                        </m:r>
                        <m:sSup>
                          <m:sSupPr>
                            <m:ctrlPr>
                              <a:rPr lang="en-US" sz="1600" i="1">
                                <a:latin typeface="Cambria Math" panose="02040503050406030204" pitchFamily="18" charset="0"/>
                                <a:ea typeface="Cambria Math" charset="0"/>
                                <a:cs typeface="Cambria Math" charset="0"/>
                              </a:rPr>
                            </m:ctrlPr>
                          </m:sSupPr>
                          <m:e>
                            <m:r>
                              <a:rPr lang="en-US" sz="1600" i="1">
                                <a:latin typeface="Cambria Math" charset="0"/>
                                <a:ea typeface="Cambria Math" charset="0"/>
                                <a:cs typeface="Cambria Math" charset="0"/>
                              </a:rPr>
                              <m:t>10</m:t>
                            </m:r>
                          </m:e>
                          <m:sup>
                            <m:r>
                              <a:rPr lang="en-US" sz="1600" i="1">
                                <a:latin typeface="Cambria Math" charset="0"/>
                                <a:ea typeface="Cambria Math" charset="0"/>
                                <a:cs typeface="Cambria Math" charset="0"/>
                              </a:rPr>
                              <m:t>−1</m:t>
                            </m:r>
                            <m:r>
                              <a:rPr lang="en-US" sz="1600" b="0" i="1" smtClean="0">
                                <a:latin typeface="Cambria Math" charset="0"/>
                                <a:ea typeface="Cambria Math" charset="0"/>
                                <a:cs typeface="Cambria Math" charset="0"/>
                              </a:rPr>
                              <m:t>6</m:t>
                            </m:r>
                          </m:sup>
                        </m:sSup>
                      </m:oMath>
                    </m:oMathPara>
                  </a14:m>
                  <a:endParaRPr lang="en-US" sz="1600" dirty="0"/>
                </a:p>
              </p:txBody>
            </p:sp>
          </mc:Choice>
          <mc:Fallback xmlns="">
            <p:sp>
              <p:nvSpPr>
                <p:cNvPr id="29" name="Rectangle 28">
                  <a:extLst>
                    <a:ext uri="{FF2B5EF4-FFF2-40B4-BE49-F238E27FC236}">
                      <a16:creationId xmlns:a16="http://schemas.microsoft.com/office/drawing/2014/main" id="{E534395F-36A1-0B3B-45A2-96008072B94E}"/>
                    </a:ext>
                  </a:extLst>
                </p:cNvPr>
                <p:cNvSpPr>
                  <a:spLocks noRot="1" noChangeAspect="1" noMove="1" noResize="1" noEditPoints="1" noAdjustHandles="1" noChangeArrowheads="1" noChangeShapeType="1" noTextEdit="1"/>
                </p:cNvSpPr>
                <p:nvPr/>
              </p:nvSpPr>
              <p:spPr>
                <a:xfrm rot="18629016">
                  <a:off x="17206438" y="21396586"/>
                  <a:ext cx="1940154" cy="326905"/>
                </a:xfrm>
                <a:prstGeom prst="rect">
                  <a:avLst/>
                </a:prstGeom>
                <a:blipFill>
                  <a:blip r:embed="rId4"/>
                  <a:stretch>
                    <a:fillRect/>
                  </a:stretch>
                </a:blipFill>
              </p:spPr>
              <p:txBody>
                <a:bodyPr/>
                <a:lstStyle/>
                <a:p>
                  <a:r>
                    <a:rPr lang="en-US">
                      <a:noFill/>
                    </a:rPr>
                    <a:t> </a:t>
                  </a:r>
                </a:p>
              </p:txBody>
            </p:sp>
          </mc:Fallback>
        </mc:AlternateContent>
        <p:pic>
          <p:nvPicPr>
            <p:cNvPr id="30" name="Picture 29">
              <a:extLst>
                <a:ext uri="{FF2B5EF4-FFF2-40B4-BE49-F238E27FC236}">
                  <a16:creationId xmlns:a16="http://schemas.microsoft.com/office/drawing/2014/main" id="{1B2F0DD2-C4D2-166F-9DF4-B85B1559C06C}"/>
                </a:ext>
              </a:extLst>
            </p:cNvPr>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19672827" y="19438250"/>
              <a:ext cx="958731" cy="1041572"/>
            </a:xfrm>
            <a:prstGeom prst="rect">
              <a:avLst/>
            </a:prstGeom>
            <a:noFill/>
            <a:extLst>
              <a:ext uri="{909E8E84-426E-40DD-AFC4-6F175D3DCCD1}">
                <a14:hiddenFill xmlns:a14="http://schemas.microsoft.com/office/drawing/2010/main">
                  <a:solidFill>
                    <a:srgbClr val="FFFFFF"/>
                  </a:solidFill>
                </a14:hiddenFill>
              </a:ext>
            </a:extLst>
          </p:spPr>
        </p:pic>
        <p:sp>
          <p:nvSpPr>
            <p:cNvPr id="31" name="Freeform 86">
              <a:extLst>
                <a:ext uri="{FF2B5EF4-FFF2-40B4-BE49-F238E27FC236}">
                  <a16:creationId xmlns:a16="http://schemas.microsoft.com/office/drawing/2014/main" id="{5994B5D5-577C-C985-9982-CE57B0FB34BE}"/>
                </a:ext>
              </a:extLst>
            </p:cNvPr>
            <p:cNvSpPr/>
            <p:nvPr/>
          </p:nvSpPr>
          <p:spPr>
            <a:xfrm rot="10609140" flipV="1">
              <a:off x="14653136" y="20258828"/>
              <a:ext cx="2089125" cy="2641983"/>
            </a:xfrm>
            <a:custGeom>
              <a:avLst/>
              <a:gdLst>
                <a:gd name="connsiteX0" fmla="*/ 134912 w 2683240"/>
                <a:gd name="connsiteY0" fmla="*/ 1364105 h 3237875"/>
                <a:gd name="connsiteX1" fmla="*/ 2683240 w 2683240"/>
                <a:gd name="connsiteY1" fmla="*/ 0 h 3237875"/>
                <a:gd name="connsiteX2" fmla="*/ 0 w 2683240"/>
                <a:gd name="connsiteY2" fmla="*/ 3237875 h 3237875"/>
                <a:gd name="connsiteX3" fmla="*/ 0 w 2683240"/>
                <a:gd name="connsiteY3" fmla="*/ 1454046 h 3237875"/>
                <a:gd name="connsiteX4" fmla="*/ 134912 w 2683240"/>
                <a:gd name="connsiteY4" fmla="*/ 1364105 h 3237875"/>
                <a:gd name="connsiteX0" fmla="*/ 134912 w 2683240"/>
                <a:gd name="connsiteY0" fmla="*/ 1364105 h 3296343"/>
                <a:gd name="connsiteX1" fmla="*/ 2683240 w 2683240"/>
                <a:gd name="connsiteY1" fmla="*/ 0 h 3296343"/>
                <a:gd name="connsiteX2" fmla="*/ 18885 w 2683240"/>
                <a:gd name="connsiteY2" fmla="*/ 3296343 h 3296343"/>
                <a:gd name="connsiteX3" fmla="*/ 0 w 2683240"/>
                <a:gd name="connsiteY3" fmla="*/ 1454046 h 3296343"/>
                <a:gd name="connsiteX4" fmla="*/ 134912 w 2683240"/>
                <a:gd name="connsiteY4" fmla="*/ 1364105 h 3296343"/>
                <a:gd name="connsiteX0" fmla="*/ 0 w 2683240"/>
                <a:gd name="connsiteY0" fmla="*/ 1454046 h 3296343"/>
                <a:gd name="connsiteX1" fmla="*/ 2683240 w 2683240"/>
                <a:gd name="connsiteY1" fmla="*/ 0 h 3296343"/>
                <a:gd name="connsiteX2" fmla="*/ 18885 w 2683240"/>
                <a:gd name="connsiteY2" fmla="*/ 3296343 h 3296343"/>
                <a:gd name="connsiteX3" fmla="*/ 0 w 2683240"/>
                <a:gd name="connsiteY3" fmla="*/ 1454046 h 3296343"/>
                <a:gd name="connsiteX0" fmla="*/ 0 w 2709847"/>
                <a:gd name="connsiteY0" fmla="*/ 1529807 h 3296343"/>
                <a:gd name="connsiteX1" fmla="*/ 2709847 w 2709847"/>
                <a:gd name="connsiteY1" fmla="*/ 0 h 3296343"/>
                <a:gd name="connsiteX2" fmla="*/ 45492 w 2709847"/>
                <a:gd name="connsiteY2" fmla="*/ 3296343 h 3296343"/>
                <a:gd name="connsiteX3" fmla="*/ 0 w 2709847"/>
                <a:gd name="connsiteY3" fmla="*/ 1529807 h 3296343"/>
                <a:gd name="connsiteX0" fmla="*/ 0 w 2744182"/>
                <a:gd name="connsiteY0" fmla="*/ 1472164 h 3296343"/>
                <a:gd name="connsiteX1" fmla="*/ 2744182 w 2744182"/>
                <a:gd name="connsiteY1" fmla="*/ 0 h 3296343"/>
                <a:gd name="connsiteX2" fmla="*/ 79827 w 2744182"/>
                <a:gd name="connsiteY2" fmla="*/ 3296343 h 3296343"/>
                <a:gd name="connsiteX3" fmla="*/ 0 w 2744182"/>
                <a:gd name="connsiteY3" fmla="*/ 1472164 h 3296343"/>
              </a:gdLst>
              <a:ahLst/>
              <a:cxnLst>
                <a:cxn ang="0">
                  <a:pos x="connsiteX0" y="connsiteY0"/>
                </a:cxn>
                <a:cxn ang="0">
                  <a:pos x="connsiteX1" y="connsiteY1"/>
                </a:cxn>
                <a:cxn ang="0">
                  <a:pos x="connsiteX2" y="connsiteY2"/>
                </a:cxn>
                <a:cxn ang="0">
                  <a:pos x="connsiteX3" y="connsiteY3"/>
                </a:cxn>
              </a:cxnLst>
              <a:rect l="l" t="t" r="r" b="b"/>
              <a:pathLst>
                <a:path w="2744182" h="3296343">
                  <a:moveTo>
                    <a:pt x="0" y="1472164"/>
                  </a:moveTo>
                  <a:lnTo>
                    <a:pt x="2744182" y="0"/>
                  </a:lnTo>
                  <a:lnTo>
                    <a:pt x="79827" y="3296343"/>
                  </a:lnTo>
                  <a:lnTo>
                    <a:pt x="0" y="1472164"/>
                  </a:ln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a:p>
          </p:txBody>
        </p:sp>
        <mc:AlternateContent xmlns:mc="http://schemas.openxmlformats.org/markup-compatibility/2006" xmlns:a14="http://schemas.microsoft.com/office/drawing/2010/main">
          <mc:Choice Requires="a14">
            <p:sp>
              <p:nvSpPr>
                <p:cNvPr id="32" name="Rectangle 31">
                  <a:extLst>
                    <a:ext uri="{FF2B5EF4-FFF2-40B4-BE49-F238E27FC236}">
                      <a16:creationId xmlns:a16="http://schemas.microsoft.com/office/drawing/2014/main" id="{D28CE466-F3A9-D304-834D-AC22B927DA3F}"/>
                    </a:ext>
                  </a:extLst>
                </p:cNvPr>
                <p:cNvSpPr/>
                <p:nvPr/>
              </p:nvSpPr>
              <p:spPr>
                <a:xfrm>
                  <a:off x="16388475" y="20029339"/>
                  <a:ext cx="1857850" cy="34138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1600" b="0" i="1" smtClean="0">
                            <a:latin typeface="Cambria Math" charset="0"/>
                            <a:ea typeface="Cambria Math" charset="0"/>
                            <a:cs typeface="Cambria Math" charset="0"/>
                          </a:rPr>
                          <m:t>−</m:t>
                        </m:r>
                        <m:r>
                          <a:rPr lang="en-US" sz="1600" i="1" smtClean="0">
                            <a:latin typeface="Cambria Math" charset="0"/>
                            <a:ea typeface="Cambria Math" charset="0"/>
                            <a:cs typeface="Cambria Math" charset="0"/>
                          </a:rPr>
                          <m:t>1</m:t>
                        </m:r>
                        <m:r>
                          <a:rPr lang="en-US" sz="1600" b="0" i="1" smtClean="0">
                            <a:latin typeface="Cambria Math" charset="0"/>
                            <a:ea typeface="Cambria Math" charset="0"/>
                            <a:cs typeface="Cambria Math" charset="0"/>
                          </a:rPr>
                          <m:t>.6</m:t>
                        </m:r>
                        <m:r>
                          <a:rPr lang="en-US" sz="1600" i="1" smtClean="0">
                            <a:latin typeface="Cambria Math" charset="0"/>
                            <a:ea typeface="Cambria Math" charset="0"/>
                            <a:cs typeface="Cambria Math" charset="0"/>
                          </a:rPr>
                          <m:t>±</m:t>
                        </m:r>
                        <m:r>
                          <a:rPr lang="en-US" sz="1600" b="0" i="1" smtClean="0">
                            <a:latin typeface="Cambria Math" charset="0"/>
                            <a:ea typeface="Cambria Math" charset="0"/>
                            <a:cs typeface="Cambria Math" charset="0"/>
                          </a:rPr>
                          <m:t>4.8</m:t>
                        </m:r>
                        <m:r>
                          <a:rPr lang="en-US" sz="1600" i="1">
                            <a:latin typeface="Cambria Math" charset="0"/>
                            <a:ea typeface="Cambria Math" charset="0"/>
                            <a:cs typeface="Cambria Math" charset="0"/>
                          </a:rPr>
                          <m:t>×</m:t>
                        </m:r>
                        <m:sSup>
                          <m:sSupPr>
                            <m:ctrlPr>
                              <a:rPr lang="en-US" sz="1600" i="1">
                                <a:latin typeface="Cambria Math" panose="02040503050406030204" pitchFamily="18" charset="0"/>
                                <a:ea typeface="Cambria Math" charset="0"/>
                                <a:cs typeface="Cambria Math" charset="0"/>
                              </a:rPr>
                            </m:ctrlPr>
                          </m:sSupPr>
                          <m:e>
                            <m:r>
                              <a:rPr lang="en-US" sz="1600" i="1">
                                <a:latin typeface="Cambria Math" charset="0"/>
                                <a:ea typeface="Cambria Math" charset="0"/>
                                <a:cs typeface="Cambria Math" charset="0"/>
                              </a:rPr>
                              <m:t>10</m:t>
                            </m:r>
                          </m:e>
                          <m:sup>
                            <m:r>
                              <a:rPr lang="en-US" sz="1600" i="1">
                                <a:latin typeface="Cambria Math" charset="0"/>
                                <a:ea typeface="Cambria Math" charset="0"/>
                                <a:cs typeface="Cambria Math" charset="0"/>
                              </a:rPr>
                              <m:t>−1</m:t>
                            </m:r>
                            <m:r>
                              <a:rPr lang="en-US" sz="1600" b="0" i="1" smtClean="0">
                                <a:latin typeface="Cambria Math" charset="0"/>
                                <a:ea typeface="Cambria Math" charset="0"/>
                                <a:cs typeface="Cambria Math" charset="0"/>
                              </a:rPr>
                              <m:t>6</m:t>
                            </m:r>
                          </m:sup>
                        </m:sSup>
                      </m:oMath>
                    </m:oMathPara>
                  </a14:m>
                  <a:endParaRPr lang="en-US" sz="1600" dirty="0"/>
                </a:p>
              </p:txBody>
            </p:sp>
          </mc:Choice>
          <mc:Fallback xmlns="">
            <p:sp>
              <p:nvSpPr>
                <p:cNvPr id="32" name="Rectangle 31">
                  <a:extLst>
                    <a:ext uri="{FF2B5EF4-FFF2-40B4-BE49-F238E27FC236}">
                      <a16:creationId xmlns:a16="http://schemas.microsoft.com/office/drawing/2014/main" id="{D28CE466-F3A9-D304-834D-AC22B927DA3F}"/>
                    </a:ext>
                  </a:extLst>
                </p:cNvPr>
                <p:cNvSpPr>
                  <a:spLocks noRot="1" noChangeAspect="1" noMove="1" noResize="1" noEditPoints="1" noAdjustHandles="1" noChangeArrowheads="1" noChangeShapeType="1" noTextEdit="1"/>
                </p:cNvSpPr>
                <p:nvPr/>
              </p:nvSpPr>
              <p:spPr>
                <a:xfrm>
                  <a:off x="16388475" y="20029339"/>
                  <a:ext cx="1857850" cy="34138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Rectangle 32">
                  <a:extLst>
                    <a:ext uri="{FF2B5EF4-FFF2-40B4-BE49-F238E27FC236}">
                      <a16:creationId xmlns:a16="http://schemas.microsoft.com/office/drawing/2014/main" id="{41A4EA2B-B102-BD02-904D-763B01B7F93C}"/>
                    </a:ext>
                  </a:extLst>
                </p:cNvPr>
                <p:cNvSpPr/>
                <p:nvPr/>
              </p:nvSpPr>
              <p:spPr>
                <a:xfrm rot="2999296">
                  <a:off x="15170918" y="21477719"/>
                  <a:ext cx="1784978" cy="32690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1600" i="1" smtClean="0">
                            <a:latin typeface="Cambria Math" charset="0"/>
                            <a:ea typeface="Cambria Math" charset="0"/>
                            <a:cs typeface="Cambria Math" charset="0"/>
                          </a:rPr>
                          <m:t>1</m:t>
                        </m:r>
                        <m:r>
                          <a:rPr lang="en-US" sz="1600" b="0" i="1" smtClean="0">
                            <a:latin typeface="Cambria Math" charset="0"/>
                            <a:ea typeface="Cambria Math" charset="0"/>
                            <a:cs typeface="Cambria Math" charset="0"/>
                          </a:rPr>
                          <m:t>.5</m:t>
                        </m:r>
                        <m:r>
                          <a:rPr lang="en-US" sz="1600" i="1" smtClean="0">
                            <a:latin typeface="Cambria Math" charset="0"/>
                            <a:ea typeface="Cambria Math" charset="0"/>
                            <a:cs typeface="Cambria Math" charset="0"/>
                          </a:rPr>
                          <m:t>±</m:t>
                        </m:r>
                        <m:r>
                          <a:rPr lang="en-US" sz="1600" b="0" i="1" smtClean="0">
                            <a:latin typeface="Cambria Math" charset="0"/>
                            <a:ea typeface="Cambria Math" charset="0"/>
                            <a:cs typeface="Cambria Math" charset="0"/>
                          </a:rPr>
                          <m:t>3.8</m:t>
                        </m:r>
                        <m:r>
                          <a:rPr lang="en-US" sz="1600" i="1">
                            <a:latin typeface="Cambria Math" charset="0"/>
                            <a:ea typeface="Cambria Math" charset="0"/>
                            <a:cs typeface="Cambria Math" charset="0"/>
                          </a:rPr>
                          <m:t>×</m:t>
                        </m:r>
                        <m:sSup>
                          <m:sSupPr>
                            <m:ctrlPr>
                              <a:rPr lang="en-US" sz="1600" i="1">
                                <a:latin typeface="Cambria Math" panose="02040503050406030204" pitchFamily="18" charset="0"/>
                                <a:ea typeface="Cambria Math" charset="0"/>
                                <a:cs typeface="Cambria Math" charset="0"/>
                              </a:rPr>
                            </m:ctrlPr>
                          </m:sSupPr>
                          <m:e>
                            <m:r>
                              <a:rPr lang="en-US" sz="1600" i="1">
                                <a:latin typeface="Cambria Math" charset="0"/>
                                <a:ea typeface="Cambria Math" charset="0"/>
                                <a:cs typeface="Cambria Math" charset="0"/>
                              </a:rPr>
                              <m:t>10</m:t>
                            </m:r>
                          </m:e>
                          <m:sup>
                            <m:r>
                              <a:rPr lang="en-US" sz="1600" i="1">
                                <a:latin typeface="Cambria Math" charset="0"/>
                                <a:ea typeface="Cambria Math" charset="0"/>
                                <a:cs typeface="Cambria Math" charset="0"/>
                              </a:rPr>
                              <m:t>−1</m:t>
                            </m:r>
                            <m:r>
                              <a:rPr lang="en-US" sz="1600" b="0" i="1" smtClean="0">
                                <a:latin typeface="Cambria Math" charset="0"/>
                                <a:ea typeface="Cambria Math" charset="0"/>
                                <a:cs typeface="Cambria Math" charset="0"/>
                              </a:rPr>
                              <m:t>6</m:t>
                            </m:r>
                          </m:sup>
                        </m:sSup>
                      </m:oMath>
                    </m:oMathPara>
                  </a14:m>
                  <a:endParaRPr lang="en-US" sz="1600" dirty="0"/>
                </a:p>
              </p:txBody>
            </p:sp>
          </mc:Choice>
          <mc:Fallback xmlns="">
            <p:sp>
              <p:nvSpPr>
                <p:cNvPr id="33" name="Rectangle 32">
                  <a:extLst>
                    <a:ext uri="{FF2B5EF4-FFF2-40B4-BE49-F238E27FC236}">
                      <a16:creationId xmlns:a16="http://schemas.microsoft.com/office/drawing/2014/main" id="{41A4EA2B-B102-BD02-904D-763B01B7F93C}"/>
                    </a:ext>
                  </a:extLst>
                </p:cNvPr>
                <p:cNvSpPr>
                  <a:spLocks noRot="1" noChangeAspect="1" noMove="1" noResize="1" noEditPoints="1" noAdjustHandles="1" noChangeArrowheads="1" noChangeShapeType="1" noTextEdit="1"/>
                </p:cNvSpPr>
                <p:nvPr/>
              </p:nvSpPr>
              <p:spPr>
                <a:xfrm rot="2999296">
                  <a:off x="15170918" y="21477719"/>
                  <a:ext cx="1784978" cy="326905"/>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Rectangle 33">
                  <a:extLst>
                    <a:ext uri="{FF2B5EF4-FFF2-40B4-BE49-F238E27FC236}">
                      <a16:creationId xmlns:a16="http://schemas.microsoft.com/office/drawing/2014/main" id="{33729C4B-6DEF-179D-BA72-0B9512BD531C}"/>
                    </a:ext>
                  </a:extLst>
                </p:cNvPr>
                <p:cNvSpPr/>
                <p:nvPr/>
              </p:nvSpPr>
              <p:spPr>
                <a:xfrm>
                  <a:off x="16296572" y="19138312"/>
                  <a:ext cx="1762069" cy="341387"/>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1600" b="0" i="1" smtClean="0">
                            <a:latin typeface="Cambria Math" charset="0"/>
                            <a:ea typeface="Cambria Math" charset="0"/>
                            <a:cs typeface="Cambria Math" charset="0"/>
                          </a:rPr>
                          <m:t>𝛿</m:t>
                        </m:r>
                        <m:r>
                          <a:rPr lang="en-US" sz="1600" b="0" i="1" baseline="-25000" smtClean="0">
                            <a:latin typeface="Cambria Math" charset="0"/>
                            <a:ea typeface="Cambria Math" charset="0"/>
                            <a:cs typeface="Cambria Math" charset="0"/>
                          </a:rPr>
                          <m:t>𝐴𝑙</m:t>
                        </m:r>
                        <m:r>
                          <a:rPr lang="en-US" sz="1600" b="0" i="1" baseline="-25000" smtClean="0">
                            <a:latin typeface="Cambria Math" charset="0"/>
                            <a:ea typeface="Cambria Math" charset="0"/>
                            <a:cs typeface="Cambria Math" charset="0"/>
                          </a:rPr>
                          <m:t>/</m:t>
                        </m:r>
                        <m:r>
                          <a:rPr lang="en-US" sz="1600" b="0" i="1" baseline="-25000" smtClean="0">
                            <a:latin typeface="Cambria Math" charset="0"/>
                            <a:ea typeface="Cambria Math" charset="0"/>
                            <a:cs typeface="Cambria Math" charset="0"/>
                          </a:rPr>
                          <m:t>𝑆𝑟</m:t>
                        </m:r>
                        <m:r>
                          <a:rPr lang="en-US" sz="1600" b="0" i="1" smtClean="0">
                            <a:latin typeface="Cambria Math" charset="0"/>
                            <a:ea typeface="Cambria Math" charset="0"/>
                            <a:cs typeface="Cambria Math" charset="0"/>
                          </a:rPr>
                          <m:t>=8</m:t>
                        </m:r>
                        <m:r>
                          <a:rPr lang="en-US" sz="1600" i="1">
                            <a:latin typeface="Cambria Math" charset="0"/>
                            <a:ea typeface="Cambria Math" charset="0"/>
                            <a:cs typeface="Cambria Math" charset="0"/>
                          </a:rPr>
                          <m:t>×</m:t>
                        </m:r>
                        <m:sSup>
                          <m:sSupPr>
                            <m:ctrlPr>
                              <a:rPr lang="en-US" sz="1600" i="1">
                                <a:latin typeface="Cambria Math" panose="02040503050406030204" pitchFamily="18" charset="0"/>
                                <a:ea typeface="Cambria Math" charset="0"/>
                                <a:cs typeface="Cambria Math" charset="0"/>
                              </a:rPr>
                            </m:ctrlPr>
                          </m:sSupPr>
                          <m:e>
                            <m:r>
                              <a:rPr lang="en-US" sz="1600" i="1">
                                <a:latin typeface="Cambria Math" charset="0"/>
                                <a:ea typeface="Cambria Math" charset="0"/>
                                <a:cs typeface="Cambria Math" charset="0"/>
                              </a:rPr>
                              <m:t>10</m:t>
                            </m:r>
                          </m:e>
                          <m:sup>
                            <m:r>
                              <a:rPr lang="en-US" sz="1600" i="1">
                                <a:latin typeface="Cambria Math" charset="0"/>
                                <a:ea typeface="Cambria Math" charset="0"/>
                                <a:cs typeface="Cambria Math" charset="0"/>
                              </a:rPr>
                              <m:t>−1</m:t>
                            </m:r>
                            <m:r>
                              <a:rPr lang="en-US" sz="1600" b="0" i="1" smtClean="0">
                                <a:latin typeface="Cambria Math" charset="0"/>
                                <a:ea typeface="Cambria Math" charset="0"/>
                                <a:cs typeface="Cambria Math" charset="0"/>
                              </a:rPr>
                              <m:t>8</m:t>
                            </m:r>
                          </m:sup>
                        </m:sSup>
                      </m:oMath>
                    </m:oMathPara>
                  </a14:m>
                  <a:endParaRPr lang="en-US" sz="1600" dirty="0"/>
                </a:p>
              </p:txBody>
            </p:sp>
          </mc:Choice>
          <mc:Fallback xmlns="">
            <p:sp>
              <p:nvSpPr>
                <p:cNvPr id="34" name="Rectangle 33">
                  <a:extLst>
                    <a:ext uri="{FF2B5EF4-FFF2-40B4-BE49-F238E27FC236}">
                      <a16:creationId xmlns:a16="http://schemas.microsoft.com/office/drawing/2014/main" id="{33729C4B-6DEF-179D-BA72-0B9512BD531C}"/>
                    </a:ext>
                  </a:extLst>
                </p:cNvPr>
                <p:cNvSpPr>
                  <a:spLocks noRot="1" noChangeAspect="1" noMove="1" noResize="1" noEditPoints="1" noAdjustHandles="1" noChangeArrowheads="1" noChangeShapeType="1" noTextEdit="1"/>
                </p:cNvSpPr>
                <p:nvPr/>
              </p:nvSpPr>
              <p:spPr>
                <a:xfrm>
                  <a:off x="16296572" y="19138312"/>
                  <a:ext cx="1762069" cy="341387"/>
                </a:xfrm>
                <a:prstGeom prst="rect">
                  <a:avLst/>
                </a:prstGeom>
                <a:blipFill>
                  <a:blip r:embed="rId8"/>
                  <a:stretch>
                    <a:fillRect b="-142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Rectangle 34">
                  <a:extLst>
                    <a:ext uri="{FF2B5EF4-FFF2-40B4-BE49-F238E27FC236}">
                      <a16:creationId xmlns:a16="http://schemas.microsoft.com/office/drawing/2014/main" id="{E5743C47-D7B2-3967-F50E-D42D8F2D9B2E}"/>
                    </a:ext>
                  </a:extLst>
                </p:cNvPr>
                <p:cNvSpPr/>
                <p:nvPr/>
              </p:nvSpPr>
              <p:spPr>
                <a:xfrm rot="18475243">
                  <a:off x="18128269" y="21840143"/>
                  <a:ext cx="1863923" cy="32690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1600" b="0" i="1" smtClean="0">
                            <a:latin typeface="Cambria Math" charset="0"/>
                            <a:ea typeface="Cambria Math" charset="0"/>
                            <a:cs typeface="Cambria Math" charset="0"/>
                          </a:rPr>
                          <m:t>𝛿</m:t>
                        </m:r>
                        <m:r>
                          <a:rPr lang="en-US" sz="1600" b="0" i="1" baseline="-25000" smtClean="0">
                            <a:latin typeface="Cambria Math" charset="0"/>
                            <a:ea typeface="Cambria Math" charset="0"/>
                            <a:cs typeface="Cambria Math" charset="0"/>
                          </a:rPr>
                          <m:t>𝑌𝑏</m:t>
                        </m:r>
                        <m:r>
                          <a:rPr lang="en-US" sz="1600" b="0" i="1" baseline="-25000" smtClean="0">
                            <a:latin typeface="Cambria Math" charset="0"/>
                            <a:ea typeface="Cambria Math" charset="0"/>
                            <a:cs typeface="Cambria Math" charset="0"/>
                          </a:rPr>
                          <m:t>/</m:t>
                        </m:r>
                        <m:r>
                          <a:rPr lang="en-US" sz="1600" b="0" i="1" baseline="-25000" smtClean="0">
                            <a:latin typeface="Cambria Math" charset="0"/>
                            <a:ea typeface="Cambria Math" charset="0"/>
                            <a:cs typeface="Cambria Math" charset="0"/>
                          </a:rPr>
                          <m:t>𝑆𝑟</m:t>
                        </m:r>
                        <m:r>
                          <a:rPr lang="en-US" sz="1600" b="0" i="1" smtClean="0">
                            <a:latin typeface="Cambria Math" charset="0"/>
                            <a:ea typeface="Cambria Math" charset="0"/>
                            <a:cs typeface="Cambria Math" charset="0"/>
                          </a:rPr>
                          <m:t>=7</m:t>
                        </m:r>
                        <m:r>
                          <a:rPr lang="en-US" sz="1600" i="1">
                            <a:latin typeface="Cambria Math" charset="0"/>
                            <a:ea typeface="Cambria Math" charset="0"/>
                            <a:cs typeface="Cambria Math" charset="0"/>
                          </a:rPr>
                          <m:t>×</m:t>
                        </m:r>
                        <m:sSup>
                          <m:sSupPr>
                            <m:ctrlPr>
                              <a:rPr lang="en-US" sz="1600" i="1">
                                <a:latin typeface="Cambria Math" panose="02040503050406030204" pitchFamily="18" charset="0"/>
                                <a:ea typeface="Cambria Math" charset="0"/>
                                <a:cs typeface="Cambria Math" charset="0"/>
                              </a:rPr>
                            </m:ctrlPr>
                          </m:sSupPr>
                          <m:e>
                            <m:r>
                              <a:rPr lang="en-US" sz="1600" i="1">
                                <a:latin typeface="Cambria Math" charset="0"/>
                                <a:ea typeface="Cambria Math" charset="0"/>
                                <a:cs typeface="Cambria Math" charset="0"/>
                              </a:rPr>
                              <m:t>10</m:t>
                            </m:r>
                          </m:e>
                          <m:sup>
                            <m:r>
                              <a:rPr lang="en-US" sz="1600" i="1">
                                <a:latin typeface="Cambria Math" charset="0"/>
                                <a:ea typeface="Cambria Math" charset="0"/>
                                <a:cs typeface="Cambria Math" charset="0"/>
                              </a:rPr>
                              <m:t>−1</m:t>
                            </m:r>
                            <m:r>
                              <a:rPr lang="en-US" sz="1600" b="0" i="1" smtClean="0">
                                <a:latin typeface="Cambria Math" charset="0"/>
                                <a:ea typeface="Cambria Math" charset="0"/>
                                <a:cs typeface="Cambria Math" charset="0"/>
                              </a:rPr>
                              <m:t>8</m:t>
                            </m:r>
                          </m:sup>
                        </m:sSup>
                      </m:oMath>
                    </m:oMathPara>
                  </a14:m>
                  <a:endParaRPr lang="en-US" sz="1600" dirty="0"/>
                </a:p>
              </p:txBody>
            </p:sp>
          </mc:Choice>
          <mc:Fallback xmlns="">
            <p:sp>
              <p:nvSpPr>
                <p:cNvPr id="35" name="Rectangle 34">
                  <a:extLst>
                    <a:ext uri="{FF2B5EF4-FFF2-40B4-BE49-F238E27FC236}">
                      <a16:creationId xmlns:a16="http://schemas.microsoft.com/office/drawing/2014/main" id="{E5743C47-D7B2-3967-F50E-D42D8F2D9B2E}"/>
                    </a:ext>
                  </a:extLst>
                </p:cNvPr>
                <p:cNvSpPr>
                  <a:spLocks noRot="1" noChangeAspect="1" noMove="1" noResize="1" noEditPoints="1" noAdjustHandles="1" noChangeArrowheads="1" noChangeShapeType="1" noTextEdit="1"/>
                </p:cNvSpPr>
                <p:nvPr/>
              </p:nvSpPr>
              <p:spPr>
                <a:xfrm rot="18475243">
                  <a:off x="18128269" y="21840143"/>
                  <a:ext cx="1863923" cy="326905"/>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FF3B477B-9D62-63E1-1329-1FF340F1DEFC}"/>
                    </a:ext>
                  </a:extLst>
                </p:cNvPr>
                <p:cNvSpPr/>
                <p:nvPr/>
              </p:nvSpPr>
              <p:spPr>
                <a:xfrm rot="2905150">
                  <a:off x="14031771" y="21734784"/>
                  <a:ext cx="1857910" cy="32690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1600" b="0" i="1" smtClean="0">
                            <a:latin typeface="Cambria Math" charset="0"/>
                            <a:ea typeface="Cambria Math" charset="0"/>
                            <a:cs typeface="Cambria Math" charset="0"/>
                          </a:rPr>
                          <m:t>𝛿</m:t>
                        </m:r>
                        <m:r>
                          <a:rPr lang="en-US" sz="1600" b="0" i="1" baseline="-25000" smtClean="0">
                            <a:latin typeface="Cambria Math" charset="0"/>
                            <a:ea typeface="Cambria Math" charset="0"/>
                            <a:cs typeface="Cambria Math" charset="0"/>
                          </a:rPr>
                          <m:t>𝐴𝑙</m:t>
                        </m:r>
                        <m:r>
                          <a:rPr lang="en-US" sz="1600" b="0" i="1" baseline="-25000" smtClean="0">
                            <a:latin typeface="Cambria Math" charset="0"/>
                            <a:ea typeface="Cambria Math" charset="0"/>
                            <a:cs typeface="Cambria Math" charset="0"/>
                          </a:rPr>
                          <m:t>/</m:t>
                        </m:r>
                        <m:r>
                          <a:rPr lang="en-US" sz="1600" b="0" i="1" baseline="-25000" smtClean="0">
                            <a:latin typeface="Cambria Math" charset="0"/>
                            <a:ea typeface="Cambria Math" charset="0"/>
                            <a:cs typeface="Cambria Math" charset="0"/>
                          </a:rPr>
                          <m:t>𝑌𝑏</m:t>
                        </m:r>
                        <m:r>
                          <a:rPr lang="en-US" sz="1600" b="0" i="1" smtClean="0">
                            <a:latin typeface="Cambria Math" charset="0"/>
                            <a:ea typeface="Cambria Math" charset="0"/>
                            <a:cs typeface="Cambria Math" charset="0"/>
                          </a:rPr>
                          <m:t>=6</m:t>
                        </m:r>
                        <m:r>
                          <a:rPr lang="en-US" sz="1600" i="1">
                            <a:latin typeface="Cambria Math" charset="0"/>
                            <a:ea typeface="Cambria Math" charset="0"/>
                            <a:cs typeface="Cambria Math" charset="0"/>
                          </a:rPr>
                          <m:t>×</m:t>
                        </m:r>
                        <m:sSup>
                          <m:sSupPr>
                            <m:ctrlPr>
                              <a:rPr lang="en-US" sz="1600" i="1">
                                <a:latin typeface="Cambria Math" panose="02040503050406030204" pitchFamily="18" charset="0"/>
                                <a:ea typeface="Cambria Math" charset="0"/>
                                <a:cs typeface="Cambria Math" charset="0"/>
                              </a:rPr>
                            </m:ctrlPr>
                          </m:sSupPr>
                          <m:e>
                            <m:r>
                              <a:rPr lang="en-US" sz="1600" i="1">
                                <a:latin typeface="Cambria Math" charset="0"/>
                                <a:ea typeface="Cambria Math" charset="0"/>
                                <a:cs typeface="Cambria Math" charset="0"/>
                              </a:rPr>
                              <m:t>10</m:t>
                            </m:r>
                          </m:e>
                          <m:sup>
                            <m:r>
                              <a:rPr lang="en-US" sz="1600" i="1">
                                <a:latin typeface="Cambria Math" charset="0"/>
                                <a:ea typeface="Cambria Math" charset="0"/>
                                <a:cs typeface="Cambria Math" charset="0"/>
                              </a:rPr>
                              <m:t>−1</m:t>
                            </m:r>
                            <m:r>
                              <a:rPr lang="en-US" sz="1600" b="0" i="1" smtClean="0">
                                <a:latin typeface="Cambria Math" charset="0"/>
                                <a:ea typeface="Cambria Math" charset="0"/>
                                <a:cs typeface="Cambria Math" charset="0"/>
                              </a:rPr>
                              <m:t>8</m:t>
                            </m:r>
                          </m:sup>
                        </m:sSup>
                      </m:oMath>
                    </m:oMathPara>
                  </a14:m>
                  <a:endParaRPr lang="en-US" sz="1600" dirty="0"/>
                </a:p>
              </p:txBody>
            </p:sp>
          </mc:Choice>
          <mc:Fallback xmlns="">
            <p:sp>
              <p:nvSpPr>
                <p:cNvPr id="36" name="Rectangle 35">
                  <a:extLst>
                    <a:ext uri="{FF2B5EF4-FFF2-40B4-BE49-F238E27FC236}">
                      <a16:creationId xmlns:a16="http://schemas.microsoft.com/office/drawing/2014/main" id="{FF3B477B-9D62-63E1-1329-1FF340F1DEFC}"/>
                    </a:ext>
                  </a:extLst>
                </p:cNvPr>
                <p:cNvSpPr>
                  <a:spLocks noRot="1" noChangeAspect="1" noMove="1" noResize="1" noEditPoints="1" noAdjustHandles="1" noChangeArrowheads="1" noChangeShapeType="1" noTextEdit="1"/>
                </p:cNvSpPr>
                <p:nvPr/>
              </p:nvSpPr>
              <p:spPr>
                <a:xfrm rot="2905150">
                  <a:off x="14031771" y="21734784"/>
                  <a:ext cx="1857910" cy="326905"/>
                </a:xfrm>
                <a:prstGeom prst="rect">
                  <a:avLst/>
                </a:prstGeom>
                <a:blipFill>
                  <a:blip r:embed="rId10"/>
                  <a:stretch>
                    <a:fillRect/>
                  </a:stretch>
                </a:blipFill>
              </p:spPr>
              <p:txBody>
                <a:bodyPr/>
                <a:lstStyle/>
                <a:p>
                  <a:r>
                    <a:rPr lang="en-US">
                      <a:noFill/>
                    </a:rPr>
                    <a:t> </a:t>
                  </a:r>
                </a:p>
              </p:txBody>
            </p:sp>
          </mc:Fallback>
        </mc:AlternateContent>
      </p:grpSp>
      <p:grpSp>
        <p:nvGrpSpPr>
          <p:cNvPr id="37" name="Group 36">
            <a:extLst>
              <a:ext uri="{FF2B5EF4-FFF2-40B4-BE49-F238E27FC236}">
                <a16:creationId xmlns:a16="http://schemas.microsoft.com/office/drawing/2014/main" id="{2562C9EE-9102-B785-BF51-66BC2CC61D60}"/>
              </a:ext>
            </a:extLst>
          </p:cNvPr>
          <p:cNvGrpSpPr/>
          <p:nvPr/>
        </p:nvGrpSpPr>
        <p:grpSpPr>
          <a:xfrm>
            <a:off x="2623496" y="812735"/>
            <a:ext cx="5443189" cy="1220234"/>
            <a:chOff x="4245079" y="564960"/>
            <a:chExt cx="5637152" cy="1210108"/>
          </a:xfrm>
        </p:grpSpPr>
        <p:sp>
          <p:nvSpPr>
            <p:cNvPr id="38" name="Rectangle 37">
              <a:extLst>
                <a:ext uri="{FF2B5EF4-FFF2-40B4-BE49-F238E27FC236}">
                  <a16:creationId xmlns:a16="http://schemas.microsoft.com/office/drawing/2014/main" id="{DFD73169-D15E-A38E-3F29-4C35567A6F29}"/>
                </a:ext>
              </a:extLst>
            </p:cNvPr>
            <p:cNvSpPr/>
            <p:nvPr/>
          </p:nvSpPr>
          <p:spPr>
            <a:xfrm>
              <a:off x="4245079" y="564960"/>
              <a:ext cx="5600670" cy="78550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2800"/>
            </a:p>
          </p:txBody>
        </p:sp>
        <mc:AlternateContent xmlns:mc="http://schemas.openxmlformats.org/markup-compatibility/2006" xmlns:a14="http://schemas.microsoft.com/office/drawing/2010/main">
          <mc:Choice Requires="a14">
            <p:sp>
              <p:nvSpPr>
                <p:cNvPr id="39" name="TextBox 105">
                  <a:extLst>
                    <a:ext uri="{FF2B5EF4-FFF2-40B4-BE49-F238E27FC236}">
                      <a16:creationId xmlns:a16="http://schemas.microsoft.com/office/drawing/2014/main" id="{D667F905-CA74-5A65-9374-3A329AFEE46D}"/>
                    </a:ext>
                  </a:extLst>
                </p:cNvPr>
                <p:cNvSpPr txBox="1"/>
                <p:nvPr/>
              </p:nvSpPr>
              <p:spPr>
                <a:xfrm>
                  <a:off x="4465582" y="611434"/>
                  <a:ext cx="3560579" cy="576504"/>
                </a:xfrm>
                <a:prstGeom prst="rect">
                  <a:avLst/>
                </a:prstGeom>
                <a:noFill/>
                <a:ln>
                  <a:no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14:m>
                    <m:oMath xmlns:m="http://schemas.openxmlformats.org/officeDocument/2006/math">
                      <m:r>
                        <a:rPr lang="en-US" sz="2800" b="0" i="1" smtClean="0">
                          <a:latin typeface="Cambria Math" charset="0"/>
                          <a:ea typeface="Cambria Math" panose="02040503050406030204" pitchFamily="18" charset="0"/>
                        </a:rPr>
                        <m:t>1−</m:t>
                      </m:r>
                      <m:f>
                        <m:fPr>
                          <m:ctrlPr>
                            <a:rPr lang="en-US" sz="2800" i="1" smtClean="0">
                              <a:latin typeface="Cambria Math" panose="02040503050406030204" pitchFamily="18" charset="0"/>
                              <a:ea typeface="Cambria Math" panose="02040503050406030204" pitchFamily="18" charset="0"/>
                            </a:rPr>
                          </m:ctrlPr>
                        </m:fPr>
                        <m:num>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𝐴𝑙</m:t>
                          </m:r>
                        </m:num>
                        <m:den>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𝑌𝑏</m:t>
                          </m:r>
                        </m:den>
                      </m:f>
                      <m:r>
                        <a:rPr lang="en-US" sz="2800" i="1">
                          <a:latin typeface="Cambria Math" panose="02040503050406030204" pitchFamily="18" charset="0"/>
                          <a:ea typeface="Cambria Math" panose="02040503050406030204" pitchFamily="18" charset="0"/>
                        </a:rPr>
                        <m:t>×</m:t>
                      </m:r>
                      <m:f>
                        <m:fPr>
                          <m:ctrlPr>
                            <a:rPr lang="en-US" sz="2800" i="1">
                              <a:latin typeface="Cambria Math" panose="02040503050406030204" pitchFamily="18" charset="0"/>
                              <a:ea typeface="Cambria Math" panose="02040503050406030204" pitchFamily="18" charset="0"/>
                            </a:rPr>
                          </m:ctrlPr>
                        </m:fPr>
                        <m:num>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𝑆𝑟</m:t>
                          </m:r>
                        </m:num>
                        <m:den>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𝐴𝑙</m:t>
                          </m:r>
                        </m:den>
                      </m:f>
                      <m:r>
                        <a:rPr lang="en-US" sz="2800" i="1">
                          <a:latin typeface="Cambria Math" panose="02040503050406030204" pitchFamily="18" charset="0"/>
                          <a:ea typeface="Cambria Math" panose="02040503050406030204" pitchFamily="18" charset="0"/>
                        </a:rPr>
                        <m:t>×</m:t>
                      </m:r>
                      <m:f>
                        <m:fPr>
                          <m:ctrlPr>
                            <a:rPr lang="en-US" sz="2800" i="1">
                              <a:latin typeface="Cambria Math" panose="02040503050406030204" pitchFamily="18" charset="0"/>
                              <a:ea typeface="Cambria Math" panose="02040503050406030204" pitchFamily="18" charset="0"/>
                            </a:rPr>
                          </m:ctrlPr>
                        </m:fPr>
                        <m:num>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𝑌𝑏</m:t>
                          </m:r>
                        </m:num>
                        <m:den>
                          <m:r>
                            <a:rPr lang="en-US" sz="2800" i="1">
                              <a:latin typeface="Cambria Math" charset="0"/>
                              <a:ea typeface="Cambria Math" charset="0"/>
                              <a:cs typeface="Cambria Math" charset="0"/>
                            </a:rPr>
                            <m:t>𝜐</m:t>
                          </m:r>
                          <m:r>
                            <a:rPr lang="en-US" sz="2800" i="1" baseline="-25000">
                              <a:latin typeface="Cambria Math" charset="0"/>
                              <a:ea typeface="Cambria Math" charset="0"/>
                              <a:cs typeface="Cambria Math" charset="0"/>
                            </a:rPr>
                            <m:t>𝑆𝑟</m:t>
                          </m:r>
                        </m:den>
                      </m:f>
                    </m:oMath>
                  </a14:m>
                  <a:r>
                    <a:rPr lang="en-US" sz="2800" dirty="0"/>
                    <a:t>   </a:t>
                  </a:r>
                </a:p>
              </p:txBody>
            </p:sp>
          </mc:Choice>
          <mc:Fallback xmlns="">
            <p:sp>
              <p:nvSpPr>
                <p:cNvPr id="39" name="TextBox 105">
                  <a:extLst>
                    <a:ext uri="{FF2B5EF4-FFF2-40B4-BE49-F238E27FC236}">
                      <a16:creationId xmlns:a16="http://schemas.microsoft.com/office/drawing/2014/main" id="{D667F905-CA74-5A65-9374-3A329AFEE46D}"/>
                    </a:ext>
                  </a:extLst>
                </p:cNvPr>
                <p:cNvSpPr txBox="1">
                  <a:spLocks noRot="1" noChangeAspect="1" noMove="1" noResize="1" noEditPoints="1" noAdjustHandles="1" noChangeArrowheads="1" noChangeShapeType="1" noTextEdit="1"/>
                </p:cNvSpPr>
                <p:nvPr/>
              </p:nvSpPr>
              <p:spPr>
                <a:xfrm>
                  <a:off x="4465582" y="611434"/>
                  <a:ext cx="3560579" cy="576504"/>
                </a:xfrm>
                <a:prstGeom prst="rect">
                  <a:avLst/>
                </a:prstGeom>
                <a:blipFill>
                  <a:blip r:embed="rId11"/>
                  <a:stretch>
                    <a:fillRect l="-3690" b="-21277"/>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106">
                  <a:extLst>
                    <a:ext uri="{FF2B5EF4-FFF2-40B4-BE49-F238E27FC236}">
                      <a16:creationId xmlns:a16="http://schemas.microsoft.com/office/drawing/2014/main" id="{B2A04FEE-F836-0335-098F-825DA32ABF3B}"/>
                    </a:ext>
                  </a:extLst>
                </p:cNvPr>
                <p:cNvSpPr txBox="1"/>
                <p:nvPr/>
              </p:nvSpPr>
              <p:spPr>
                <a:xfrm>
                  <a:off x="6838137" y="684128"/>
                  <a:ext cx="3044094" cy="1090940"/>
                </a:xfrm>
                <a:prstGeom prst="rect">
                  <a:avLst/>
                </a:prstGeom>
                <a:noFill/>
                <a:ln>
                  <a:noFill/>
                </a:ln>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sz="2400" b="0" i="1" smtClean="0">
                            <a:latin typeface="Cambria Math" charset="0"/>
                            <a:ea typeface="Cambria Math" charset="0"/>
                            <a:cs typeface="Cambria Math" charset="0"/>
                          </a:rPr>
                          <m:t> </m:t>
                        </m:r>
                        <m:r>
                          <a:rPr lang="en-US" sz="2400" i="1" smtClean="0">
                            <a:latin typeface="Cambria Math" charset="0"/>
                            <a:ea typeface="Cambria Math" charset="0"/>
                            <a:cs typeface="Cambria Math" charset="0"/>
                          </a:rPr>
                          <m:t>=</m:t>
                        </m:r>
                        <m:r>
                          <a:rPr lang="en-US" sz="2400" b="0" i="1" smtClean="0">
                            <a:latin typeface="Cambria Math" charset="0"/>
                            <a:ea typeface="Cambria Math" charset="0"/>
                            <a:cs typeface="Cambria Math" charset="0"/>
                          </a:rPr>
                          <m:t>0.06±2</m:t>
                        </m:r>
                        <m:r>
                          <a:rPr lang="en-US" sz="2400" i="1">
                            <a:latin typeface="Cambria Math" charset="0"/>
                            <a:ea typeface="Cambria Math" charset="0"/>
                            <a:cs typeface="Cambria Math" charset="0"/>
                          </a:rPr>
                          <m:t>×</m:t>
                        </m:r>
                        <m:sSup>
                          <m:sSupPr>
                            <m:ctrlPr>
                              <a:rPr lang="en-US" sz="2400" i="1">
                                <a:latin typeface="Cambria Math" panose="02040503050406030204" pitchFamily="18" charset="0"/>
                                <a:ea typeface="Cambria Math" charset="0"/>
                                <a:cs typeface="Cambria Math" charset="0"/>
                              </a:rPr>
                            </m:ctrlPr>
                          </m:sSupPr>
                          <m:e>
                            <m:r>
                              <a:rPr lang="en-US" sz="2400" i="1">
                                <a:latin typeface="Cambria Math" charset="0"/>
                                <a:ea typeface="Cambria Math" charset="0"/>
                                <a:cs typeface="Cambria Math" charset="0"/>
                              </a:rPr>
                              <m:t>10</m:t>
                            </m:r>
                          </m:e>
                          <m:sup>
                            <m:r>
                              <a:rPr lang="en-US" sz="2400" i="1">
                                <a:latin typeface="Cambria Math" charset="0"/>
                                <a:ea typeface="Cambria Math" charset="0"/>
                                <a:cs typeface="Cambria Math" charset="0"/>
                              </a:rPr>
                              <m:t>−17</m:t>
                            </m:r>
                          </m:sup>
                        </m:sSup>
                      </m:oMath>
                    </m:oMathPara>
                  </a14:m>
                  <a:endParaRPr lang="en-US" sz="2400" dirty="0"/>
                </a:p>
              </p:txBody>
            </p:sp>
          </mc:Choice>
          <mc:Fallback xmlns="">
            <p:sp>
              <p:nvSpPr>
                <p:cNvPr id="40" name="TextBox 106">
                  <a:extLst>
                    <a:ext uri="{FF2B5EF4-FFF2-40B4-BE49-F238E27FC236}">
                      <a16:creationId xmlns:a16="http://schemas.microsoft.com/office/drawing/2014/main" id="{B2A04FEE-F836-0335-098F-825DA32ABF3B}"/>
                    </a:ext>
                  </a:extLst>
                </p:cNvPr>
                <p:cNvSpPr txBox="1">
                  <a:spLocks noRot="1" noChangeAspect="1" noMove="1" noResize="1" noEditPoints="1" noAdjustHandles="1" noChangeArrowheads="1" noChangeShapeType="1" noTextEdit="1"/>
                </p:cNvSpPr>
                <p:nvPr/>
              </p:nvSpPr>
              <p:spPr>
                <a:xfrm>
                  <a:off x="6838137" y="684128"/>
                  <a:ext cx="3044094" cy="1090940"/>
                </a:xfrm>
                <a:prstGeom prst="rect">
                  <a:avLst/>
                </a:prstGeom>
                <a:blipFill>
                  <a:blip r:embed="rId12"/>
                  <a:stretch>
                    <a:fillRect t="-2299"/>
                  </a:stretch>
                </a:blipFill>
                <a:ln>
                  <a:noFill/>
                </a:ln>
              </p:spPr>
              <p:txBody>
                <a:bodyPr/>
                <a:lstStyle/>
                <a:p>
                  <a:r>
                    <a:rPr lang="en-US">
                      <a:noFill/>
                    </a:rPr>
                    <a:t> </a:t>
                  </a:r>
                </a:p>
              </p:txBody>
            </p:sp>
          </mc:Fallback>
        </mc:AlternateContent>
      </p:grpSp>
      <p:sp>
        <p:nvSpPr>
          <p:cNvPr id="41" name="TextBox 40">
            <a:extLst>
              <a:ext uri="{FF2B5EF4-FFF2-40B4-BE49-F238E27FC236}">
                <a16:creationId xmlns:a16="http://schemas.microsoft.com/office/drawing/2014/main" id="{8560DF2D-2E6A-4075-A676-C386395B8551}"/>
              </a:ext>
            </a:extLst>
          </p:cNvPr>
          <p:cNvSpPr txBox="1"/>
          <p:nvPr/>
        </p:nvSpPr>
        <p:spPr>
          <a:xfrm>
            <a:off x="562113" y="920003"/>
            <a:ext cx="1917256" cy="461665"/>
          </a:xfrm>
          <a:prstGeom prst="rect">
            <a:avLst/>
          </a:prstGeom>
          <a:noFill/>
        </p:spPr>
        <p:txBody>
          <a:bodyPr wrap="none" rtlCol="0">
            <a:spAutoFit/>
          </a:bodyPr>
          <a:lstStyle/>
          <a:p>
            <a:r>
              <a:rPr lang="en-US" sz="2400" b="1" dirty="0">
                <a:solidFill>
                  <a:schemeClr val="accent1">
                    <a:lumMod val="75000"/>
                  </a:schemeClr>
                </a:solidFill>
              </a:rPr>
              <a:t>Loop Closure:</a:t>
            </a:r>
          </a:p>
        </p:txBody>
      </p:sp>
      <p:sp>
        <p:nvSpPr>
          <p:cNvPr id="46" name="TextBox 45">
            <a:extLst>
              <a:ext uri="{FF2B5EF4-FFF2-40B4-BE49-F238E27FC236}">
                <a16:creationId xmlns:a16="http://schemas.microsoft.com/office/drawing/2014/main" id="{1C68429B-8C09-C47B-BAC7-52743862F1F8}"/>
              </a:ext>
            </a:extLst>
          </p:cNvPr>
          <p:cNvSpPr txBox="1"/>
          <p:nvPr/>
        </p:nvSpPr>
        <p:spPr>
          <a:xfrm>
            <a:off x="121070" y="5038860"/>
            <a:ext cx="3378453" cy="1754326"/>
          </a:xfrm>
          <a:prstGeom prst="rect">
            <a:avLst/>
          </a:prstGeom>
          <a:noFill/>
        </p:spPr>
        <p:txBody>
          <a:bodyPr wrap="square" rtlCol="0">
            <a:spAutoFit/>
          </a:bodyPr>
          <a:lstStyle/>
          <a:p>
            <a:r>
              <a:rPr lang="en-US" dirty="0"/>
              <a:t>Measurements of </a:t>
            </a:r>
          </a:p>
          <a:p>
            <a:r>
              <a:rPr lang="en-US" dirty="0"/>
              <a:t>3 clocks or more permits </a:t>
            </a:r>
          </a:p>
          <a:p>
            <a:r>
              <a:rPr lang="en-US" dirty="0"/>
              <a:t>evaluation of a loop closure, </a:t>
            </a:r>
          </a:p>
          <a:p>
            <a:r>
              <a:rPr lang="en-US" dirty="0"/>
              <a:t>which assesses consistency in the measurements of clocks against one another &amp; against </a:t>
            </a:r>
            <a:r>
              <a:rPr lang="en-US" baseline="30000" dirty="0"/>
              <a:t>133</a:t>
            </a:r>
            <a:r>
              <a:rPr lang="en-US" dirty="0"/>
              <a:t>Cs.</a:t>
            </a:r>
          </a:p>
        </p:txBody>
      </p:sp>
      <p:sp>
        <p:nvSpPr>
          <p:cNvPr id="49" name="Title 1">
            <a:extLst>
              <a:ext uri="{FF2B5EF4-FFF2-40B4-BE49-F238E27FC236}">
                <a16:creationId xmlns:a16="http://schemas.microsoft.com/office/drawing/2014/main" id="{7E1BA790-EB23-5D58-3677-6A4A5961A989}"/>
              </a:ext>
            </a:extLst>
          </p:cNvPr>
          <p:cNvSpPr txBox="1">
            <a:spLocks/>
          </p:cNvSpPr>
          <p:nvPr/>
        </p:nvSpPr>
        <p:spPr>
          <a:xfrm>
            <a:off x="0" y="-9749"/>
            <a:ext cx="9144000" cy="585216"/>
          </a:xfrm>
          <a:prstGeom prst="rect">
            <a:avLst/>
          </a:prstGeom>
          <a:solidFill>
            <a:schemeClr val="tx1"/>
          </a:solidFill>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a:solidFill>
                  <a:schemeClr val="bg1"/>
                </a:solidFill>
                <a:latin typeface="Calibri" panose="020F0502020204030204" pitchFamily="34" charset="0"/>
                <a:cs typeface="Calibri" panose="020F0502020204030204" pitchFamily="34" charset="0"/>
              </a:rPr>
              <a:t>Ratios for loop closures</a:t>
            </a:r>
            <a:endParaRPr lang="en-US" sz="40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74379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a:spLocks noGrp="1"/>
          </p:cNvSpPr>
          <p:nvPr>
            <p:ph type="title"/>
          </p:nvPr>
        </p:nvSpPr>
        <p:spPr>
          <a:xfrm>
            <a:off x="0" y="-9749"/>
            <a:ext cx="9144000" cy="585216"/>
          </a:xfrm>
          <a:solidFill>
            <a:schemeClr val="tx1"/>
          </a:solidFill>
        </p:spPr>
        <p:txBody>
          <a:bodyPr>
            <a:normAutofit fontScale="90000"/>
          </a:bodyPr>
          <a:lstStyle/>
          <a:p>
            <a:pPr algn="ctr"/>
            <a:r>
              <a:rPr lang="en-US" sz="4000" dirty="0">
                <a:solidFill>
                  <a:schemeClr val="bg1"/>
                </a:solidFill>
                <a:latin typeface="Calibri" panose="020F0502020204030204" pitchFamily="34" charset="0"/>
                <a:cs typeface="Calibri" panose="020F0502020204030204" pitchFamily="34" charset="0"/>
              </a:rPr>
              <a:t>2018 Clock ratio data</a:t>
            </a:r>
          </a:p>
        </p:txBody>
      </p:sp>
      <p:grpSp>
        <p:nvGrpSpPr>
          <p:cNvPr id="58" name="Group 57"/>
          <p:cNvGrpSpPr/>
          <p:nvPr/>
        </p:nvGrpSpPr>
        <p:grpSpPr>
          <a:xfrm>
            <a:off x="163509" y="567421"/>
            <a:ext cx="8630489" cy="2564914"/>
            <a:chOff x="-313493" y="538173"/>
            <a:chExt cx="8630489" cy="2564914"/>
          </a:xfrm>
        </p:grpSpPr>
        <p:grpSp>
          <p:nvGrpSpPr>
            <p:cNvPr id="51" name="Group 50"/>
            <p:cNvGrpSpPr/>
            <p:nvPr/>
          </p:nvGrpSpPr>
          <p:grpSpPr>
            <a:xfrm>
              <a:off x="-313493" y="538173"/>
              <a:ext cx="8630489" cy="2564914"/>
              <a:chOff x="-402393" y="525473"/>
              <a:chExt cx="8630489" cy="2564914"/>
            </a:xfrm>
          </p:grpSpPr>
          <p:grpSp>
            <p:nvGrpSpPr>
              <p:cNvPr id="14" name="Group 13"/>
              <p:cNvGrpSpPr/>
              <p:nvPr/>
            </p:nvGrpSpPr>
            <p:grpSpPr>
              <a:xfrm>
                <a:off x="-215900" y="525473"/>
                <a:ext cx="8242299" cy="2564914"/>
                <a:chOff x="-205166" y="622639"/>
                <a:chExt cx="7748965" cy="2218011"/>
              </a:xfrm>
            </p:grpSpPr>
            <p:pic>
              <p:nvPicPr>
                <p:cNvPr id="8" name="Picture 7">
                  <a:extLst>
                    <a:ext uri="{FF2B5EF4-FFF2-40B4-BE49-F238E27FC236}">
                      <a16:creationId xmlns:a16="http://schemas.microsoft.com/office/drawing/2014/main" id="{C8AEDE79-EB9A-423D-BF69-8021A899293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50676"/>
                <a:stretch/>
              </p:blipFill>
              <p:spPr>
                <a:xfrm>
                  <a:off x="-205166" y="622639"/>
                  <a:ext cx="7748965" cy="2218011"/>
                </a:xfrm>
                <a:prstGeom prst="rect">
                  <a:avLst/>
                </a:prstGeom>
                <a:noFill/>
                <a:effectLst/>
              </p:spPr>
            </p:pic>
            <p:grpSp>
              <p:nvGrpSpPr>
                <p:cNvPr id="13" name="Group 12"/>
                <p:cNvGrpSpPr/>
                <p:nvPr/>
              </p:nvGrpSpPr>
              <p:grpSpPr>
                <a:xfrm>
                  <a:off x="469900" y="2304534"/>
                  <a:ext cx="6642100" cy="536116"/>
                  <a:chOff x="469900" y="2304534"/>
                  <a:chExt cx="6642100" cy="536116"/>
                </a:xfrm>
              </p:grpSpPr>
              <p:sp>
                <p:nvSpPr>
                  <p:cNvPr id="10" name="Rectangle 9"/>
                  <p:cNvSpPr/>
                  <p:nvPr/>
                </p:nvSpPr>
                <p:spPr>
                  <a:xfrm>
                    <a:off x="469900" y="2540000"/>
                    <a:ext cx="6642100" cy="300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a:off x="774700" y="2489200"/>
                    <a:ext cx="6070600" cy="0"/>
                  </a:xfrm>
                  <a:prstGeom prst="straightConnector1">
                    <a:avLst/>
                  </a:prstGeom>
                  <a:ln w="28575">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205868" y="2304534"/>
                    <a:ext cx="1003095" cy="369332"/>
                  </a:xfrm>
                  <a:prstGeom prst="rect">
                    <a:avLst/>
                  </a:prstGeom>
                  <a:solidFill>
                    <a:schemeClr val="bg1"/>
                  </a:solidFill>
                </p:spPr>
                <p:txBody>
                  <a:bodyPr wrap="none" rtlCol="0">
                    <a:spAutoFit/>
                  </a:bodyPr>
                  <a:lstStyle/>
                  <a:p>
                    <a:r>
                      <a:rPr lang="en-US"/>
                      <a:t>14 hours</a:t>
                    </a:r>
                  </a:p>
                </p:txBody>
              </p:sp>
            </p:grpSp>
          </p:grpSp>
          <p:sp>
            <p:nvSpPr>
              <p:cNvPr id="15" name="Rectangle 14"/>
              <p:cNvSpPr/>
              <p:nvPr/>
            </p:nvSpPr>
            <p:spPr>
              <a:xfrm>
                <a:off x="355600" y="730353"/>
                <a:ext cx="1481627" cy="1713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94022" y="780415"/>
                <a:ext cx="732327" cy="1975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rot="16200000">
                <a:off x="-723680" y="1263814"/>
                <a:ext cx="1565903" cy="923330"/>
              </a:xfrm>
              <a:prstGeom prst="rect">
                <a:avLst/>
              </a:prstGeom>
              <a:noFill/>
            </p:spPr>
            <p:txBody>
              <a:bodyPr wrap="square" rtlCol="0">
                <a:spAutoFit/>
              </a:bodyPr>
              <a:lstStyle/>
              <a:p>
                <a:pPr algn="ctr"/>
                <a:r>
                  <a:rPr lang="en-US" b="1" dirty="0"/>
                  <a:t>Ratio frac. offset from BIPM</a:t>
                </a:r>
              </a:p>
            </p:txBody>
          </p:sp>
          <p:cxnSp>
            <p:nvCxnSpPr>
              <p:cNvPr id="19" name="Straight Arrow Connector 18"/>
              <p:cNvCxnSpPr/>
              <p:nvPr/>
            </p:nvCxnSpPr>
            <p:spPr>
              <a:xfrm flipH="1">
                <a:off x="7338510" y="914400"/>
                <a:ext cx="1" cy="1794969"/>
              </a:xfrm>
              <a:prstGeom prst="straightConnector1">
                <a:avLst/>
              </a:prstGeom>
              <a:ln w="28575">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389405" y="2267020"/>
                <a:ext cx="838691" cy="369332"/>
              </a:xfrm>
              <a:prstGeom prst="rect">
                <a:avLst/>
              </a:prstGeom>
              <a:solidFill>
                <a:schemeClr val="bg1"/>
              </a:solidFill>
            </p:spPr>
            <p:txBody>
              <a:bodyPr wrap="none" rtlCol="0">
                <a:spAutoFit/>
              </a:bodyPr>
              <a:lstStyle/>
              <a:p>
                <a:r>
                  <a:rPr lang="en-US" dirty="0"/>
                  <a:t>4x10</a:t>
                </a:r>
                <a:r>
                  <a:rPr lang="en-US" baseline="30000" dirty="0"/>
                  <a:t>-15</a:t>
                </a:r>
              </a:p>
            </p:txBody>
          </p:sp>
        </p:grpSp>
        <p:sp>
          <p:nvSpPr>
            <p:cNvPr id="53" name="TextBox 52"/>
            <p:cNvSpPr txBox="1"/>
            <p:nvPr/>
          </p:nvSpPr>
          <p:spPr>
            <a:xfrm>
              <a:off x="600957" y="2473903"/>
              <a:ext cx="372218" cy="369332"/>
            </a:xfrm>
            <a:prstGeom prst="rect">
              <a:avLst/>
            </a:prstGeom>
            <a:noFill/>
          </p:spPr>
          <p:txBody>
            <a:bodyPr wrap="none" rtlCol="0">
              <a:spAutoFit/>
            </a:bodyPr>
            <a:lstStyle/>
            <a:p>
              <a:r>
                <a:rPr lang="en-US" dirty="0"/>
                <a:t>-1</a:t>
              </a:r>
            </a:p>
          </p:txBody>
        </p:sp>
        <p:sp>
          <p:nvSpPr>
            <p:cNvPr id="54" name="TextBox 53"/>
            <p:cNvSpPr txBox="1"/>
            <p:nvPr/>
          </p:nvSpPr>
          <p:spPr>
            <a:xfrm>
              <a:off x="664457" y="2030581"/>
              <a:ext cx="301686" cy="369332"/>
            </a:xfrm>
            <a:prstGeom prst="rect">
              <a:avLst/>
            </a:prstGeom>
            <a:noFill/>
          </p:spPr>
          <p:txBody>
            <a:bodyPr wrap="none" rtlCol="0">
              <a:spAutoFit/>
            </a:bodyPr>
            <a:lstStyle/>
            <a:p>
              <a:r>
                <a:rPr lang="en-US"/>
                <a:t>0</a:t>
              </a:r>
            </a:p>
          </p:txBody>
        </p:sp>
        <p:sp>
          <p:nvSpPr>
            <p:cNvPr id="55" name="TextBox 54"/>
            <p:cNvSpPr txBox="1"/>
            <p:nvPr/>
          </p:nvSpPr>
          <p:spPr>
            <a:xfrm>
              <a:off x="664457" y="1635703"/>
              <a:ext cx="301686" cy="369332"/>
            </a:xfrm>
            <a:prstGeom prst="rect">
              <a:avLst/>
            </a:prstGeom>
            <a:noFill/>
          </p:spPr>
          <p:txBody>
            <a:bodyPr wrap="none" rtlCol="0">
              <a:spAutoFit/>
            </a:bodyPr>
            <a:lstStyle/>
            <a:p>
              <a:r>
                <a:rPr lang="en-US"/>
                <a:t>1</a:t>
              </a:r>
              <a:endParaRPr lang="en-US" dirty="0"/>
            </a:p>
          </p:txBody>
        </p:sp>
        <p:sp>
          <p:nvSpPr>
            <p:cNvPr id="56" name="TextBox 55"/>
            <p:cNvSpPr txBox="1"/>
            <p:nvPr/>
          </p:nvSpPr>
          <p:spPr>
            <a:xfrm>
              <a:off x="667244" y="1167320"/>
              <a:ext cx="301686" cy="369332"/>
            </a:xfrm>
            <a:prstGeom prst="rect">
              <a:avLst/>
            </a:prstGeom>
            <a:noFill/>
          </p:spPr>
          <p:txBody>
            <a:bodyPr wrap="none" rtlCol="0">
              <a:spAutoFit/>
            </a:bodyPr>
            <a:lstStyle/>
            <a:p>
              <a:r>
                <a:rPr lang="en-US"/>
                <a:t>2</a:t>
              </a:r>
              <a:endParaRPr lang="en-US" dirty="0"/>
            </a:p>
          </p:txBody>
        </p:sp>
        <p:sp>
          <p:nvSpPr>
            <p:cNvPr id="57" name="TextBox 56"/>
            <p:cNvSpPr txBox="1"/>
            <p:nvPr/>
          </p:nvSpPr>
          <p:spPr>
            <a:xfrm>
              <a:off x="667244" y="760920"/>
              <a:ext cx="301686" cy="369332"/>
            </a:xfrm>
            <a:prstGeom prst="rect">
              <a:avLst/>
            </a:prstGeom>
            <a:noFill/>
          </p:spPr>
          <p:txBody>
            <a:bodyPr wrap="none" rtlCol="0">
              <a:spAutoFit/>
            </a:bodyPr>
            <a:lstStyle/>
            <a:p>
              <a:r>
                <a:rPr lang="en-US"/>
                <a:t>3</a:t>
              </a:r>
              <a:endParaRPr lang="en-US" dirty="0"/>
            </a:p>
          </p:txBody>
        </p:sp>
      </p:grpSp>
      <p:sp>
        <p:nvSpPr>
          <p:cNvPr id="60" name="TextBox 59">
            <a:extLst>
              <a:ext uri="{FF2B5EF4-FFF2-40B4-BE49-F238E27FC236}">
                <a16:creationId xmlns:a16="http://schemas.microsoft.com/office/drawing/2014/main" id="{DAADCDD4-3FDE-4ED7-9C98-3184A19F975D}"/>
              </a:ext>
            </a:extLst>
          </p:cNvPr>
          <p:cNvSpPr txBox="1"/>
          <p:nvPr/>
        </p:nvSpPr>
        <p:spPr>
          <a:xfrm>
            <a:off x="58358" y="3749480"/>
            <a:ext cx="1876725" cy="1754326"/>
          </a:xfrm>
          <a:prstGeom prst="rect">
            <a:avLst/>
          </a:prstGeom>
          <a:solidFill>
            <a:schemeClr val="bg1"/>
          </a:solidFill>
        </p:spPr>
        <p:txBody>
          <a:bodyPr wrap="square" rtlCol="0">
            <a:spAutoFit/>
          </a:bodyPr>
          <a:lstStyle/>
          <a:p>
            <a:pPr algn="ctr"/>
            <a:r>
              <a:rPr lang="en-US" dirty="0">
                <a:solidFill>
                  <a:srgbClr val="C00000"/>
                </a:solidFill>
              </a:rPr>
              <a:t>Optical network performance better than clocks so does not add measurement errors/instability</a:t>
            </a:r>
            <a:endParaRPr lang="en-US" baseline="30000" dirty="0">
              <a:solidFill>
                <a:srgbClr val="C00000"/>
              </a:solidFill>
            </a:endParaRPr>
          </a:p>
        </p:txBody>
      </p:sp>
      <p:sp>
        <p:nvSpPr>
          <p:cNvPr id="5" name="TextBox 4">
            <a:extLst>
              <a:ext uri="{FF2B5EF4-FFF2-40B4-BE49-F238E27FC236}">
                <a16:creationId xmlns:a16="http://schemas.microsoft.com/office/drawing/2014/main" id="{432D384C-0C24-5943-8694-8F0BDD1AAEC5}"/>
              </a:ext>
            </a:extLst>
          </p:cNvPr>
          <p:cNvSpPr txBox="1"/>
          <p:nvPr/>
        </p:nvSpPr>
        <p:spPr>
          <a:xfrm>
            <a:off x="56424" y="6477281"/>
            <a:ext cx="3920945" cy="369332"/>
          </a:xfrm>
          <a:prstGeom prst="rect">
            <a:avLst/>
          </a:prstGeom>
          <a:noFill/>
        </p:spPr>
        <p:txBody>
          <a:bodyPr wrap="none" rtlCol="0">
            <a:spAutoFit/>
          </a:bodyPr>
          <a:lstStyle/>
          <a:p>
            <a:r>
              <a:rPr lang="en-US" dirty="0"/>
              <a:t>BACON collaboration </a:t>
            </a:r>
            <a:r>
              <a:rPr lang="en-US" i="1" dirty="0"/>
              <a:t>Nature</a:t>
            </a:r>
            <a:r>
              <a:rPr lang="en-US" dirty="0"/>
              <a:t> </a:t>
            </a:r>
            <a:r>
              <a:rPr lang="en-US" b="1" dirty="0"/>
              <a:t>591</a:t>
            </a:r>
            <a:r>
              <a:rPr lang="en-US" dirty="0"/>
              <a:t> (2021)</a:t>
            </a:r>
          </a:p>
        </p:txBody>
      </p:sp>
      <p:sp>
        <p:nvSpPr>
          <p:cNvPr id="7" name="TextBox 6">
            <a:extLst>
              <a:ext uri="{FF2B5EF4-FFF2-40B4-BE49-F238E27FC236}">
                <a16:creationId xmlns:a16="http://schemas.microsoft.com/office/drawing/2014/main" id="{29B464C8-73FA-D2A5-3D9D-1D4B4D8939CF}"/>
              </a:ext>
            </a:extLst>
          </p:cNvPr>
          <p:cNvSpPr txBox="1"/>
          <p:nvPr/>
        </p:nvSpPr>
        <p:spPr>
          <a:xfrm>
            <a:off x="3575504" y="759950"/>
            <a:ext cx="2112310" cy="400110"/>
          </a:xfrm>
          <a:prstGeom prst="rect">
            <a:avLst/>
          </a:prstGeom>
          <a:solidFill>
            <a:schemeClr val="bg1"/>
          </a:solidFill>
        </p:spPr>
        <p:txBody>
          <a:bodyPr wrap="none" rtlCol="0">
            <a:spAutoFit/>
          </a:bodyPr>
          <a:lstStyle/>
          <a:p>
            <a:r>
              <a:rPr lang="en-US" sz="2000" dirty="0"/>
              <a:t>1 good day of data</a:t>
            </a:r>
          </a:p>
        </p:txBody>
      </p:sp>
      <p:grpSp>
        <p:nvGrpSpPr>
          <p:cNvPr id="39" name="Group 38">
            <a:extLst>
              <a:ext uri="{FF2B5EF4-FFF2-40B4-BE49-F238E27FC236}">
                <a16:creationId xmlns:a16="http://schemas.microsoft.com/office/drawing/2014/main" id="{815C2FC4-5BC3-5B1E-44F7-6FE88594C902}"/>
              </a:ext>
            </a:extLst>
          </p:cNvPr>
          <p:cNvGrpSpPr/>
          <p:nvPr/>
        </p:nvGrpSpPr>
        <p:grpSpPr>
          <a:xfrm>
            <a:off x="1958483" y="2880063"/>
            <a:ext cx="7304244" cy="3966550"/>
            <a:chOff x="1958483" y="2880063"/>
            <a:chExt cx="7304244" cy="3966550"/>
          </a:xfrm>
        </p:grpSpPr>
        <p:pic>
          <p:nvPicPr>
            <p:cNvPr id="2" name="Picture 1">
              <a:extLst>
                <a:ext uri="{FF2B5EF4-FFF2-40B4-BE49-F238E27FC236}">
                  <a16:creationId xmlns:a16="http://schemas.microsoft.com/office/drawing/2014/main" id="{C47E9A10-DDE3-8844-BFB1-F2AB3E6AE1A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25503" y="2880063"/>
              <a:ext cx="6537224" cy="3750650"/>
            </a:xfrm>
            <a:prstGeom prst="rect">
              <a:avLst/>
            </a:prstGeom>
          </p:spPr>
        </p:pic>
        <p:sp>
          <p:nvSpPr>
            <p:cNvPr id="28" name="TextBox 27"/>
            <p:cNvSpPr txBox="1"/>
            <p:nvPr/>
          </p:nvSpPr>
          <p:spPr>
            <a:xfrm>
              <a:off x="8070682" y="6213401"/>
              <a:ext cx="497252" cy="369332"/>
            </a:xfrm>
            <a:prstGeom prst="rect">
              <a:avLst/>
            </a:prstGeom>
            <a:solidFill>
              <a:schemeClr val="bg1"/>
            </a:solidFill>
          </p:spPr>
          <p:txBody>
            <a:bodyPr wrap="none" rtlCol="0">
              <a:spAutoFit/>
            </a:bodyPr>
            <a:lstStyle/>
            <a:p>
              <a:r>
                <a:rPr lang="en-US" dirty="0"/>
                <a:t>10</a:t>
              </a:r>
              <a:r>
                <a:rPr lang="en-US" baseline="30000" dirty="0"/>
                <a:t>4</a:t>
              </a:r>
            </a:p>
          </p:txBody>
        </p:sp>
        <p:sp>
          <p:nvSpPr>
            <p:cNvPr id="29" name="TextBox 28"/>
            <p:cNvSpPr txBox="1"/>
            <p:nvPr/>
          </p:nvSpPr>
          <p:spPr>
            <a:xfrm>
              <a:off x="6878637" y="6213401"/>
              <a:ext cx="497252" cy="369332"/>
            </a:xfrm>
            <a:prstGeom prst="rect">
              <a:avLst/>
            </a:prstGeom>
            <a:solidFill>
              <a:schemeClr val="bg1"/>
            </a:solidFill>
          </p:spPr>
          <p:txBody>
            <a:bodyPr wrap="none" rtlCol="0">
              <a:spAutoFit/>
            </a:bodyPr>
            <a:lstStyle/>
            <a:p>
              <a:r>
                <a:rPr lang="en-US" dirty="0"/>
                <a:t>10</a:t>
              </a:r>
              <a:r>
                <a:rPr lang="en-US" baseline="30000" dirty="0"/>
                <a:t>3</a:t>
              </a:r>
            </a:p>
          </p:txBody>
        </p:sp>
        <p:sp>
          <p:nvSpPr>
            <p:cNvPr id="30" name="TextBox 29"/>
            <p:cNvSpPr txBox="1"/>
            <p:nvPr/>
          </p:nvSpPr>
          <p:spPr>
            <a:xfrm>
              <a:off x="5619531" y="6213401"/>
              <a:ext cx="497252" cy="369332"/>
            </a:xfrm>
            <a:prstGeom prst="rect">
              <a:avLst/>
            </a:prstGeom>
            <a:solidFill>
              <a:schemeClr val="bg1"/>
            </a:solidFill>
          </p:spPr>
          <p:txBody>
            <a:bodyPr wrap="none" rtlCol="0">
              <a:spAutoFit/>
            </a:bodyPr>
            <a:lstStyle/>
            <a:p>
              <a:r>
                <a:rPr lang="en-US" dirty="0"/>
                <a:t>10</a:t>
              </a:r>
              <a:r>
                <a:rPr lang="en-US" baseline="30000" dirty="0"/>
                <a:t>2</a:t>
              </a:r>
            </a:p>
          </p:txBody>
        </p:sp>
        <p:sp>
          <p:nvSpPr>
            <p:cNvPr id="27" name="TextBox 26"/>
            <p:cNvSpPr txBox="1"/>
            <p:nvPr/>
          </p:nvSpPr>
          <p:spPr>
            <a:xfrm>
              <a:off x="5369967" y="6477281"/>
              <a:ext cx="1627753" cy="369332"/>
            </a:xfrm>
            <a:prstGeom prst="rect">
              <a:avLst/>
            </a:prstGeom>
            <a:solidFill>
              <a:schemeClr val="bg1"/>
            </a:solidFill>
          </p:spPr>
          <p:txBody>
            <a:bodyPr wrap="none" rtlCol="0">
              <a:spAutoFit/>
            </a:bodyPr>
            <a:lstStyle/>
            <a:p>
              <a:r>
                <a:rPr lang="en-US"/>
                <a:t>Averaging Time</a:t>
              </a:r>
            </a:p>
          </p:txBody>
        </p:sp>
        <p:sp>
          <p:nvSpPr>
            <p:cNvPr id="31" name="TextBox 30"/>
            <p:cNvSpPr txBox="1"/>
            <p:nvPr/>
          </p:nvSpPr>
          <p:spPr>
            <a:xfrm>
              <a:off x="4427486" y="6213401"/>
              <a:ext cx="497252" cy="369332"/>
            </a:xfrm>
            <a:prstGeom prst="rect">
              <a:avLst/>
            </a:prstGeom>
            <a:solidFill>
              <a:schemeClr val="bg1"/>
            </a:solidFill>
          </p:spPr>
          <p:txBody>
            <a:bodyPr wrap="none" rtlCol="0">
              <a:spAutoFit/>
            </a:bodyPr>
            <a:lstStyle/>
            <a:p>
              <a:r>
                <a:rPr lang="en-US" dirty="0"/>
                <a:t>10</a:t>
              </a:r>
              <a:r>
                <a:rPr lang="en-US" baseline="30000" dirty="0"/>
                <a:t>1</a:t>
              </a:r>
            </a:p>
          </p:txBody>
        </p:sp>
        <p:sp>
          <p:nvSpPr>
            <p:cNvPr id="32" name="TextBox 31"/>
            <p:cNvSpPr txBox="1"/>
            <p:nvPr/>
          </p:nvSpPr>
          <p:spPr>
            <a:xfrm>
              <a:off x="3235441" y="6213401"/>
              <a:ext cx="497252" cy="369332"/>
            </a:xfrm>
            <a:prstGeom prst="rect">
              <a:avLst/>
            </a:prstGeom>
            <a:solidFill>
              <a:schemeClr val="bg1"/>
            </a:solidFill>
          </p:spPr>
          <p:txBody>
            <a:bodyPr wrap="none" rtlCol="0">
              <a:spAutoFit/>
            </a:bodyPr>
            <a:lstStyle/>
            <a:p>
              <a:r>
                <a:rPr lang="en-US" dirty="0"/>
                <a:t>10</a:t>
              </a:r>
              <a:r>
                <a:rPr lang="en-US" baseline="30000" dirty="0"/>
                <a:t>0</a:t>
              </a:r>
            </a:p>
          </p:txBody>
        </p:sp>
        <p:sp>
          <p:nvSpPr>
            <p:cNvPr id="49" name="Rectangle 48"/>
            <p:cNvSpPr/>
            <p:nvPr/>
          </p:nvSpPr>
          <p:spPr>
            <a:xfrm>
              <a:off x="2469957" y="3020628"/>
              <a:ext cx="516427" cy="3266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2751618" y="5947108"/>
              <a:ext cx="622286" cy="369332"/>
            </a:xfrm>
            <a:prstGeom prst="rect">
              <a:avLst/>
            </a:prstGeom>
            <a:solidFill>
              <a:schemeClr val="bg1"/>
            </a:solidFill>
          </p:spPr>
          <p:txBody>
            <a:bodyPr wrap="none" rtlCol="0">
              <a:spAutoFit/>
            </a:bodyPr>
            <a:lstStyle/>
            <a:p>
              <a:r>
                <a:rPr lang="en-US" dirty="0"/>
                <a:t>10</a:t>
              </a:r>
              <a:r>
                <a:rPr lang="en-US" baseline="30000" dirty="0"/>
                <a:t>-19</a:t>
              </a:r>
            </a:p>
          </p:txBody>
        </p:sp>
        <p:sp>
          <p:nvSpPr>
            <p:cNvPr id="37" name="TextBox 36"/>
            <p:cNvSpPr txBox="1"/>
            <p:nvPr/>
          </p:nvSpPr>
          <p:spPr>
            <a:xfrm>
              <a:off x="2764844" y="5311483"/>
              <a:ext cx="622286" cy="369332"/>
            </a:xfrm>
            <a:prstGeom prst="rect">
              <a:avLst/>
            </a:prstGeom>
            <a:solidFill>
              <a:schemeClr val="bg1"/>
            </a:solidFill>
          </p:spPr>
          <p:txBody>
            <a:bodyPr wrap="none" rtlCol="0">
              <a:spAutoFit/>
            </a:bodyPr>
            <a:lstStyle/>
            <a:p>
              <a:r>
                <a:rPr lang="en-US" dirty="0"/>
                <a:t>10</a:t>
              </a:r>
              <a:r>
                <a:rPr lang="en-US" baseline="30000" dirty="0"/>
                <a:t>-18</a:t>
              </a:r>
            </a:p>
          </p:txBody>
        </p:sp>
        <p:sp>
          <p:nvSpPr>
            <p:cNvPr id="46" name="TextBox 45"/>
            <p:cNvSpPr txBox="1"/>
            <p:nvPr/>
          </p:nvSpPr>
          <p:spPr>
            <a:xfrm>
              <a:off x="2748048" y="4624339"/>
              <a:ext cx="622286" cy="369332"/>
            </a:xfrm>
            <a:prstGeom prst="rect">
              <a:avLst/>
            </a:prstGeom>
            <a:solidFill>
              <a:schemeClr val="bg1"/>
            </a:solidFill>
          </p:spPr>
          <p:txBody>
            <a:bodyPr wrap="none" rtlCol="0">
              <a:spAutoFit/>
            </a:bodyPr>
            <a:lstStyle/>
            <a:p>
              <a:r>
                <a:rPr lang="en-US" dirty="0"/>
                <a:t>10</a:t>
              </a:r>
              <a:r>
                <a:rPr lang="en-US" baseline="30000" dirty="0"/>
                <a:t>-17</a:t>
              </a:r>
            </a:p>
          </p:txBody>
        </p:sp>
        <p:sp>
          <p:nvSpPr>
            <p:cNvPr id="47" name="TextBox 46"/>
            <p:cNvSpPr txBox="1"/>
            <p:nvPr/>
          </p:nvSpPr>
          <p:spPr>
            <a:xfrm>
              <a:off x="2776804" y="3937195"/>
              <a:ext cx="622286" cy="369332"/>
            </a:xfrm>
            <a:prstGeom prst="rect">
              <a:avLst/>
            </a:prstGeom>
            <a:solidFill>
              <a:schemeClr val="bg1"/>
            </a:solidFill>
          </p:spPr>
          <p:txBody>
            <a:bodyPr wrap="none" rtlCol="0">
              <a:spAutoFit/>
            </a:bodyPr>
            <a:lstStyle/>
            <a:p>
              <a:r>
                <a:rPr lang="en-US" dirty="0"/>
                <a:t>10</a:t>
              </a:r>
              <a:r>
                <a:rPr lang="en-US" baseline="30000" dirty="0"/>
                <a:t>-16</a:t>
              </a:r>
            </a:p>
          </p:txBody>
        </p:sp>
        <p:sp>
          <p:nvSpPr>
            <p:cNvPr id="48" name="TextBox 47"/>
            <p:cNvSpPr txBox="1"/>
            <p:nvPr/>
          </p:nvSpPr>
          <p:spPr>
            <a:xfrm>
              <a:off x="2752551" y="3284516"/>
              <a:ext cx="622286" cy="369332"/>
            </a:xfrm>
            <a:prstGeom prst="rect">
              <a:avLst/>
            </a:prstGeom>
            <a:solidFill>
              <a:schemeClr val="bg1"/>
            </a:solidFill>
          </p:spPr>
          <p:txBody>
            <a:bodyPr wrap="none" rtlCol="0">
              <a:spAutoFit/>
            </a:bodyPr>
            <a:lstStyle/>
            <a:p>
              <a:r>
                <a:rPr lang="en-US" dirty="0"/>
                <a:t>10</a:t>
              </a:r>
              <a:r>
                <a:rPr lang="en-US" baseline="30000" dirty="0"/>
                <a:t>-15</a:t>
              </a:r>
            </a:p>
          </p:txBody>
        </p:sp>
        <p:sp>
          <p:nvSpPr>
            <p:cNvPr id="3" name="Down Arrow 2">
              <a:extLst>
                <a:ext uri="{FF2B5EF4-FFF2-40B4-BE49-F238E27FC236}">
                  <a16:creationId xmlns:a16="http://schemas.microsoft.com/office/drawing/2014/main" id="{C7707EDF-95ED-9B40-9FCB-93AE209752B9}"/>
                </a:ext>
              </a:extLst>
            </p:cNvPr>
            <p:cNvSpPr/>
            <p:nvPr/>
          </p:nvSpPr>
          <p:spPr>
            <a:xfrm>
              <a:off x="1958483" y="2985813"/>
              <a:ext cx="429271" cy="32851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883C7589-428E-7C42-AC17-34A3D1D62686}"/>
                </a:ext>
              </a:extLst>
            </p:cNvPr>
            <p:cNvSpPr txBox="1"/>
            <p:nvPr/>
          </p:nvSpPr>
          <p:spPr>
            <a:xfrm rot="16200000">
              <a:off x="1119862" y="4522648"/>
              <a:ext cx="2090252" cy="369332"/>
            </a:xfrm>
            <a:prstGeom prst="rect">
              <a:avLst/>
            </a:prstGeom>
            <a:noFill/>
          </p:spPr>
          <p:txBody>
            <a:bodyPr wrap="none" rtlCol="0">
              <a:spAutoFit/>
            </a:bodyPr>
            <a:lstStyle/>
            <a:p>
              <a:r>
                <a:rPr lang="en-US" dirty="0">
                  <a:solidFill>
                    <a:schemeClr val="bg1"/>
                  </a:solidFill>
                </a:rPr>
                <a:t>Improved resolution</a:t>
              </a:r>
            </a:p>
          </p:txBody>
        </p:sp>
        <p:sp>
          <p:nvSpPr>
            <p:cNvPr id="33" name="TextBox 32"/>
            <p:cNvSpPr txBox="1"/>
            <p:nvPr/>
          </p:nvSpPr>
          <p:spPr>
            <a:xfrm rot="16200000">
              <a:off x="1078231" y="4464495"/>
              <a:ext cx="2950680" cy="369332"/>
            </a:xfrm>
            <a:prstGeom prst="rect">
              <a:avLst/>
            </a:prstGeom>
            <a:solidFill>
              <a:schemeClr val="bg1"/>
            </a:solidFill>
          </p:spPr>
          <p:txBody>
            <a:bodyPr wrap="none" rtlCol="0">
              <a:spAutoFit/>
            </a:bodyPr>
            <a:lstStyle/>
            <a:p>
              <a:r>
                <a:rPr lang="en-US" dirty="0"/>
                <a:t>Fractional Frequency Stability</a:t>
              </a:r>
            </a:p>
          </p:txBody>
        </p:sp>
        <p:sp>
          <p:nvSpPr>
            <p:cNvPr id="4" name="TextBox 3"/>
            <p:cNvSpPr txBox="1"/>
            <p:nvPr/>
          </p:nvSpPr>
          <p:spPr>
            <a:xfrm>
              <a:off x="5128312" y="4770591"/>
              <a:ext cx="1357166" cy="323165"/>
            </a:xfrm>
            <a:prstGeom prst="rect">
              <a:avLst/>
            </a:prstGeom>
            <a:solidFill>
              <a:schemeClr val="bg1"/>
            </a:solidFill>
          </p:spPr>
          <p:txBody>
            <a:bodyPr wrap="none" rtlCol="0">
              <a:spAutoFit/>
            </a:bodyPr>
            <a:lstStyle/>
            <a:p>
              <a:r>
                <a:rPr lang="en-US" sz="1500" dirty="0">
                  <a:solidFill>
                    <a:schemeClr val="accent5"/>
                  </a:solidFill>
                </a:rPr>
                <a:t>Free-space link</a:t>
              </a:r>
            </a:p>
          </p:txBody>
        </p:sp>
        <p:sp>
          <p:nvSpPr>
            <p:cNvPr id="45" name="TextBox 44"/>
            <p:cNvSpPr txBox="1"/>
            <p:nvPr/>
          </p:nvSpPr>
          <p:spPr>
            <a:xfrm>
              <a:off x="3973701" y="5328380"/>
              <a:ext cx="715332" cy="323165"/>
            </a:xfrm>
            <a:prstGeom prst="rect">
              <a:avLst/>
            </a:prstGeom>
            <a:solidFill>
              <a:schemeClr val="bg1"/>
            </a:solidFill>
          </p:spPr>
          <p:txBody>
            <a:bodyPr wrap="square" rtlCol="0">
              <a:spAutoFit/>
            </a:bodyPr>
            <a:lstStyle/>
            <a:p>
              <a:r>
                <a:rPr lang="en-US" sz="1500"/>
                <a:t>Combs</a:t>
              </a:r>
            </a:p>
          </p:txBody>
        </p:sp>
        <p:sp>
          <p:nvSpPr>
            <p:cNvPr id="59" name="TextBox 58"/>
            <p:cNvSpPr txBox="1"/>
            <p:nvPr/>
          </p:nvSpPr>
          <p:spPr>
            <a:xfrm>
              <a:off x="7116265" y="5628304"/>
              <a:ext cx="1100634" cy="323165"/>
            </a:xfrm>
            <a:prstGeom prst="rect">
              <a:avLst/>
            </a:prstGeom>
            <a:solidFill>
              <a:schemeClr val="bg1"/>
            </a:solidFill>
          </p:spPr>
          <p:txBody>
            <a:bodyPr wrap="square" rtlCol="0">
              <a:spAutoFit/>
            </a:bodyPr>
            <a:lstStyle/>
            <a:p>
              <a:pPr algn="ctr"/>
              <a:r>
                <a:rPr lang="en-US" sz="1500"/>
                <a:t>Fiber link</a:t>
              </a:r>
              <a:endParaRPr lang="en-US" sz="1500" dirty="0"/>
            </a:p>
          </p:txBody>
        </p:sp>
      </p:grpSp>
      <p:sp>
        <p:nvSpPr>
          <p:cNvPr id="22" name="TextBox 21"/>
          <p:cNvSpPr txBox="1"/>
          <p:nvPr/>
        </p:nvSpPr>
        <p:spPr>
          <a:xfrm>
            <a:off x="7818014" y="3204019"/>
            <a:ext cx="809713" cy="369332"/>
          </a:xfrm>
          <a:prstGeom prst="rect">
            <a:avLst/>
          </a:prstGeom>
          <a:solidFill>
            <a:schemeClr val="bg1"/>
          </a:solidFill>
        </p:spPr>
        <p:txBody>
          <a:bodyPr wrap="square" rtlCol="0">
            <a:spAutoFit/>
          </a:bodyPr>
          <a:lstStyle/>
          <a:p>
            <a:pPr algn="ctr"/>
            <a:r>
              <a:rPr lang="en-US" dirty="0">
                <a:solidFill>
                  <a:srgbClr val="C00000"/>
                </a:solidFill>
              </a:rPr>
              <a:t>Al</a:t>
            </a:r>
            <a:r>
              <a:rPr lang="en-US" baseline="30000" dirty="0">
                <a:solidFill>
                  <a:srgbClr val="C00000"/>
                </a:solidFill>
              </a:rPr>
              <a:t>+</a:t>
            </a:r>
            <a:r>
              <a:rPr lang="en-US" dirty="0">
                <a:solidFill>
                  <a:srgbClr val="C00000"/>
                </a:solidFill>
              </a:rPr>
              <a:t>/</a:t>
            </a:r>
            <a:r>
              <a:rPr lang="en-US" dirty="0" err="1">
                <a:solidFill>
                  <a:srgbClr val="C00000"/>
                </a:solidFill>
              </a:rPr>
              <a:t>Yb</a:t>
            </a:r>
            <a:endParaRPr lang="en-US" dirty="0">
              <a:solidFill>
                <a:srgbClr val="C00000"/>
              </a:solidFill>
            </a:endParaRPr>
          </a:p>
        </p:txBody>
      </p:sp>
      <p:sp>
        <p:nvSpPr>
          <p:cNvPr id="23" name="TextBox 22"/>
          <p:cNvSpPr txBox="1"/>
          <p:nvPr/>
        </p:nvSpPr>
        <p:spPr>
          <a:xfrm>
            <a:off x="7813208" y="3537783"/>
            <a:ext cx="809713" cy="369332"/>
          </a:xfrm>
          <a:prstGeom prst="rect">
            <a:avLst/>
          </a:prstGeom>
          <a:solidFill>
            <a:schemeClr val="bg1"/>
          </a:solidFill>
        </p:spPr>
        <p:txBody>
          <a:bodyPr wrap="square" rtlCol="0">
            <a:spAutoFit/>
          </a:bodyPr>
          <a:lstStyle/>
          <a:p>
            <a:pPr algn="ctr"/>
            <a:r>
              <a:rPr lang="en-US" dirty="0">
                <a:solidFill>
                  <a:schemeClr val="accent5"/>
                </a:solidFill>
              </a:rPr>
              <a:t>Al</a:t>
            </a:r>
            <a:r>
              <a:rPr lang="en-US" baseline="30000" dirty="0">
                <a:solidFill>
                  <a:schemeClr val="accent5"/>
                </a:solidFill>
              </a:rPr>
              <a:t>+</a:t>
            </a:r>
            <a:r>
              <a:rPr lang="en-US" dirty="0">
                <a:solidFill>
                  <a:schemeClr val="accent5"/>
                </a:solidFill>
              </a:rPr>
              <a:t>/</a:t>
            </a:r>
            <a:r>
              <a:rPr lang="en-US" dirty="0" err="1">
                <a:solidFill>
                  <a:schemeClr val="accent5"/>
                </a:solidFill>
              </a:rPr>
              <a:t>Sr</a:t>
            </a:r>
            <a:endParaRPr lang="en-US" dirty="0">
              <a:solidFill>
                <a:schemeClr val="accent5"/>
              </a:solidFill>
            </a:endParaRPr>
          </a:p>
        </p:txBody>
      </p:sp>
      <p:sp>
        <p:nvSpPr>
          <p:cNvPr id="24" name="TextBox 23"/>
          <p:cNvSpPr txBox="1"/>
          <p:nvPr/>
        </p:nvSpPr>
        <p:spPr>
          <a:xfrm>
            <a:off x="7818014" y="3858603"/>
            <a:ext cx="809713" cy="369332"/>
          </a:xfrm>
          <a:prstGeom prst="rect">
            <a:avLst/>
          </a:prstGeom>
          <a:solidFill>
            <a:schemeClr val="bg1"/>
          </a:solidFill>
        </p:spPr>
        <p:txBody>
          <a:bodyPr wrap="square" rtlCol="0">
            <a:spAutoFit/>
          </a:bodyPr>
          <a:lstStyle/>
          <a:p>
            <a:pPr algn="ctr"/>
            <a:r>
              <a:rPr lang="en-US" dirty="0" err="1">
                <a:solidFill>
                  <a:schemeClr val="accent4">
                    <a:lumMod val="75000"/>
                  </a:schemeClr>
                </a:solidFill>
              </a:rPr>
              <a:t>Yb</a:t>
            </a:r>
            <a:r>
              <a:rPr lang="en-US" dirty="0">
                <a:solidFill>
                  <a:schemeClr val="accent4">
                    <a:lumMod val="75000"/>
                  </a:schemeClr>
                </a:solidFill>
              </a:rPr>
              <a:t>/</a:t>
            </a:r>
            <a:r>
              <a:rPr lang="en-US" dirty="0" err="1">
                <a:solidFill>
                  <a:schemeClr val="accent4">
                    <a:lumMod val="75000"/>
                  </a:schemeClr>
                </a:solidFill>
              </a:rPr>
              <a:t>Sr</a:t>
            </a:r>
            <a:endParaRPr lang="en-US" dirty="0">
              <a:solidFill>
                <a:schemeClr val="accent4">
                  <a:lumMod val="75000"/>
                </a:schemeClr>
              </a:solidFill>
            </a:endParaRPr>
          </a:p>
        </p:txBody>
      </p:sp>
      <p:sp>
        <p:nvSpPr>
          <p:cNvPr id="25" name="Rectangle 24"/>
          <p:cNvSpPr/>
          <p:nvPr/>
        </p:nvSpPr>
        <p:spPr>
          <a:xfrm>
            <a:off x="7800508" y="3204019"/>
            <a:ext cx="850392" cy="10239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2170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descr="page3image1869788336">
            <a:extLst>
              <a:ext uri="{FF2B5EF4-FFF2-40B4-BE49-F238E27FC236}">
                <a16:creationId xmlns:a16="http://schemas.microsoft.com/office/drawing/2014/main" id="{35D48144-542C-6E4E-8A55-8377366FCC9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700" y="663045"/>
            <a:ext cx="7976679" cy="58420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2D1B4162-3AD7-064F-A70D-A53574071B4F}"/>
              </a:ext>
            </a:extLst>
          </p:cNvPr>
          <p:cNvSpPr/>
          <p:nvPr/>
        </p:nvSpPr>
        <p:spPr>
          <a:xfrm>
            <a:off x="6790271" y="1340765"/>
            <a:ext cx="334571" cy="4470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825B07-34AA-8544-B331-CB120E885941}"/>
              </a:ext>
            </a:extLst>
          </p:cNvPr>
          <p:cNvSpPr/>
          <p:nvPr/>
        </p:nvSpPr>
        <p:spPr>
          <a:xfrm>
            <a:off x="1451461" y="1340764"/>
            <a:ext cx="5673378" cy="420399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6D310A4-FE0A-3944-8AE4-20E6D42A38CF}"/>
              </a:ext>
            </a:extLst>
          </p:cNvPr>
          <p:cNvSpPr/>
          <p:nvPr/>
        </p:nvSpPr>
        <p:spPr>
          <a:xfrm>
            <a:off x="249144" y="865175"/>
            <a:ext cx="602487" cy="5111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0F84F87-19E7-434A-8B59-960E28A1D13E}"/>
              </a:ext>
            </a:extLst>
          </p:cNvPr>
          <p:cNvSpPr txBox="1"/>
          <p:nvPr/>
        </p:nvSpPr>
        <p:spPr>
          <a:xfrm rot="16200000">
            <a:off x="-1097759" y="3314567"/>
            <a:ext cx="3012042" cy="523220"/>
          </a:xfrm>
          <a:prstGeom prst="rect">
            <a:avLst/>
          </a:prstGeom>
          <a:noFill/>
        </p:spPr>
        <p:txBody>
          <a:bodyPr wrap="none" rtlCol="0">
            <a:spAutoFit/>
          </a:bodyPr>
          <a:lstStyle/>
          <a:p>
            <a:pPr algn="ctr"/>
            <a:r>
              <a:rPr lang="en-US" sz="2800" dirty="0"/>
              <a:t>Fractional Accuracy</a:t>
            </a:r>
          </a:p>
        </p:txBody>
      </p:sp>
      <p:sp>
        <p:nvSpPr>
          <p:cNvPr id="17" name="Rectangle 16"/>
          <p:cNvSpPr/>
          <p:nvPr/>
        </p:nvSpPr>
        <p:spPr>
          <a:xfrm>
            <a:off x="3342989" y="5960136"/>
            <a:ext cx="1795606" cy="5285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3875822" y="5791041"/>
            <a:ext cx="821110" cy="544446"/>
          </a:xfrm>
          <a:prstGeom prst="rect">
            <a:avLst/>
          </a:prstGeom>
          <a:noFill/>
        </p:spPr>
        <p:txBody>
          <a:bodyPr wrap="none" rtlCol="0">
            <a:spAutoFit/>
          </a:bodyPr>
          <a:lstStyle/>
          <a:p>
            <a:r>
              <a:rPr lang="en-US" sz="2400"/>
              <a:t>Year</a:t>
            </a:r>
          </a:p>
        </p:txBody>
      </p:sp>
      <p:cxnSp>
        <p:nvCxnSpPr>
          <p:cNvPr id="2051" name="Straight Connector 2050"/>
          <p:cNvCxnSpPr/>
          <p:nvPr/>
        </p:nvCxnSpPr>
        <p:spPr>
          <a:xfrm>
            <a:off x="6897493" y="1592155"/>
            <a:ext cx="0" cy="610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1418892" y="4221430"/>
            <a:ext cx="7646442" cy="646331"/>
            <a:chOff x="1353948" y="4347433"/>
            <a:chExt cx="6985672" cy="580782"/>
          </a:xfrm>
        </p:grpSpPr>
        <p:cxnSp>
          <p:nvCxnSpPr>
            <p:cNvPr id="33" name="Straight Connector 32">
              <a:extLst>
                <a:ext uri="{FF2B5EF4-FFF2-40B4-BE49-F238E27FC236}">
                  <a16:creationId xmlns:a16="http://schemas.microsoft.com/office/drawing/2014/main" id="{56662BF2-690E-8B47-912F-5A82D652D429}"/>
                </a:ext>
              </a:extLst>
            </p:cNvPr>
            <p:cNvCxnSpPr>
              <a:cxnSpLocks/>
            </p:cNvCxnSpPr>
            <p:nvPr/>
          </p:nvCxnSpPr>
          <p:spPr>
            <a:xfrm>
              <a:off x="1353948" y="4596449"/>
              <a:ext cx="5860051" cy="0"/>
            </a:xfrm>
            <a:prstGeom prst="line">
              <a:avLst/>
            </a:prstGeom>
            <a:ln w="28575">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070DA468-D09B-7142-8B92-DFED9DB9274A}"/>
                </a:ext>
              </a:extLst>
            </p:cNvPr>
            <p:cNvSpPr txBox="1"/>
            <p:nvPr/>
          </p:nvSpPr>
          <p:spPr>
            <a:xfrm>
              <a:off x="6625582" y="4347433"/>
              <a:ext cx="1714038" cy="580782"/>
            </a:xfrm>
            <a:prstGeom prst="rect">
              <a:avLst/>
            </a:prstGeom>
            <a:solidFill>
              <a:schemeClr val="bg1"/>
            </a:solidFill>
          </p:spPr>
          <p:txBody>
            <a:bodyPr wrap="square" rtlCol="0">
              <a:spAutoFit/>
            </a:bodyPr>
            <a:lstStyle/>
            <a:p>
              <a:pPr algn="ctr"/>
              <a:r>
                <a:rPr lang="en-US" dirty="0">
                  <a:solidFill>
                    <a:schemeClr val="accent5"/>
                  </a:solidFill>
                  <a:latin typeface="Arial" panose="020B0604020202020204" pitchFamily="34" charset="0"/>
                  <a:cs typeface="Arial" panose="020B0604020202020204" pitchFamily="34" charset="0"/>
                </a:rPr>
                <a:t>Accuracy </a:t>
              </a:r>
              <a:r>
                <a:rPr lang="en-US" baseline="30000" dirty="0">
                  <a:solidFill>
                    <a:schemeClr val="accent5"/>
                  </a:solidFill>
                  <a:latin typeface="Arial" panose="020B0604020202020204" pitchFamily="34" charset="0"/>
                  <a:cs typeface="Arial" panose="020B0604020202020204" pitchFamily="34" charset="0"/>
                </a:rPr>
                <a:t>133</a:t>
              </a:r>
              <a:r>
                <a:rPr lang="en-US" dirty="0">
                  <a:solidFill>
                    <a:schemeClr val="accent5"/>
                  </a:solidFill>
                  <a:latin typeface="Arial" panose="020B0604020202020204" pitchFamily="34" charset="0"/>
                  <a:cs typeface="Arial" panose="020B0604020202020204" pitchFamily="34" charset="0"/>
                </a:rPr>
                <a:t>Cs</a:t>
              </a:r>
            </a:p>
            <a:p>
              <a:pPr algn="ctr"/>
              <a:r>
                <a:rPr lang="en-US" dirty="0">
                  <a:solidFill>
                    <a:schemeClr val="accent5"/>
                  </a:solidFill>
                  <a:latin typeface="Arial" panose="020B0604020202020204" pitchFamily="34" charset="0"/>
                  <a:cs typeface="Arial" panose="020B0604020202020204" pitchFamily="34" charset="0"/>
                </a:rPr>
                <a:t>~10</a:t>
              </a:r>
              <a:r>
                <a:rPr lang="en-US" baseline="30000" dirty="0">
                  <a:solidFill>
                    <a:schemeClr val="accent5"/>
                  </a:solidFill>
                  <a:latin typeface="Arial" panose="020B0604020202020204" pitchFamily="34" charset="0"/>
                  <a:cs typeface="Arial" panose="020B0604020202020204" pitchFamily="34" charset="0"/>
                </a:rPr>
                <a:t>-16</a:t>
              </a:r>
            </a:p>
          </p:txBody>
        </p:sp>
      </p:grpSp>
      <p:sp>
        <p:nvSpPr>
          <p:cNvPr id="36" name="TextBox 35">
            <a:extLst>
              <a:ext uri="{FF2B5EF4-FFF2-40B4-BE49-F238E27FC236}">
                <a16:creationId xmlns:a16="http://schemas.microsoft.com/office/drawing/2014/main" id="{BCC583A6-7914-4DF6-B0D4-21FAFED78C52}"/>
              </a:ext>
            </a:extLst>
          </p:cNvPr>
          <p:cNvSpPr txBox="1"/>
          <p:nvPr/>
        </p:nvSpPr>
        <p:spPr>
          <a:xfrm>
            <a:off x="7053145" y="5466077"/>
            <a:ext cx="410409" cy="326667"/>
          </a:xfrm>
          <a:prstGeom prst="rect">
            <a:avLst/>
          </a:prstGeom>
          <a:noFill/>
        </p:spPr>
        <p:txBody>
          <a:bodyPr wrap="none" rtlCol="0">
            <a:spAutoFit/>
          </a:bodyPr>
          <a:lstStyle/>
          <a:p>
            <a:r>
              <a:rPr lang="en-US" sz="1200" dirty="0"/>
              <a:t>Al</a:t>
            </a:r>
            <a:r>
              <a:rPr lang="en-US" sz="1200" baseline="30000" dirty="0"/>
              <a:t>+</a:t>
            </a:r>
          </a:p>
        </p:txBody>
      </p:sp>
      <p:sp>
        <p:nvSpPr>
          <p:cNvPr id="37" name="TextBox 36">
            <a:extLst>
              <a:ext uri="{FF2B5EF4-FFF2-40B4-BE49-F238E27FC236}">
                <a16:creationId xmlns:a16="http://schemas.microsoft.com/office/drawing/2014/main" id="{DF162326-1617-4FEA-B16D-A3E016294EB8}"/>
              </a:ext>
            </a:extLst>
          </p:cNvPr>
          <p:cNvSpPr txBox="1"/>
          <p:nvPr/>
        </p:nvSpPr>
        <p:spPr>
          <a:xfrm>
            <a:off x="6736498" y="5187194"/>
            <a:ext cx="386718" cy="326667"/>
          </a:xfrm>
          <a:prstGeom prst="rect">
            <a:avLst/>
          </a:prstGeom>
          <a:noFill/>
        </p:spPr>
        <p:txBody>
          <a:bodyPr wrap="none" rtlCol="0">
            <a:spAutoFit/>
          </a:bodyPr>
          <a:lstStyle/>
          <a:p>
            <a:r>
              <a:rPr lang="en-US" sz="1200" dirty="0" err="1"/>
              <a:t>Yb</a:t>
            </a:r>
            <a:endParaRPr lang="en-US" sz="1200" dirty="0"/>
          </a:p>
        </p:txBody>
      </p:sp>
      <p:cxnSp>
        <p:nvCxnSpPr>
          <p:cNvPr id="38" name="Straight Connector 37">
            <a:extLst>
              <a:ext uri="{FF2B5EF4-FFF2-40B4-BE49-F238E27FC236}">
                <a16:creationId xmlns:a16="http://schemas.microsoft.com/office/drawing/2014/main" id="{D1D62272-893F-4CAD-B875-E18EDE248BE2}"/>
              </a:ext>
            </a:extLst>
          </p:cNvPr>
          <p:cNvCxnSpPr>
            <a:cxnSpLocks/>
          </p:cNvCxnSpPr>
          <p:nvPr/>
        </p:nvCxnSpPr>
        <p:spPr>
          <a:xfrm>
            <a:off x="6608969" y="5192130"/>
            <a:ext cx="512664" cy="904290"/>
          </a:xfrm>
          <a:prstGeom prst="line">
            <a:avLst/>
          </a:prstGeom>
          <a:ln w="3175">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50CB6155-2B83-4748-9B11-9A6F1D6A2928}"/>
              </a:ext>
            </a:extLst>
          </p:cNvPr>
          <p:cNvSpPr txBox="1"/>
          <p:nvPr/>
        </p:nvSpPr>
        <p:spPr>
          <a:xfrm>
            <a:off x="6483758" y="5206595"/>
            <a:ext cx="350270" cy="326667"/>
          </a:xfrm>
          <a:prstGeom prst="rect">
            <a:avLst/>
          </a:prstGeom>
          <a:noFill/>
        </p:spPr>
        <p:txBody>
          <a:bodyPr wrap="none" rtlCol="0">
            <a:spAutoFit/>
          </a:bodyPr>
          <a:lstStyle/>
          <a:p>
            <a:r>
              <a:rPr lang="en-US" sz="1200" dirty="0"/>
              <a:t>Sr</a:t>
            </a:r>
          </a:p>
        </p:txBody>
      </p:sp>
      <p:sp>
        <p:nvSpPr>
          <p:cNvPr id="40" name="Oval 39">
            <a:extLst>
              <a:ext uri="{FF2B5EF4-FFF2-40B4-BE49-F238E27FC236}">
                <a16:creationId xmlns:a16="http://schemas.microsoft.com/office/drawing/2014/main" id="{185837C1-79BF-4E36-B97F-216FAADBF3C9}"/>
              </a:ext>
            </a:extLst>
          </p:cNvPr>
          <p:cNvSpPr/>
          <p:nvPr/>
        </p:nvSpPr>
        <p:spPr>
          <a:xfrm>
            <a:off x="6840042" y="5217008"/>
            <a:ext cx="103956" cy="10783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303C389E-C585-4662-848F-450D91B86598}"/>
              </a:ext>
            </a:extLst>
          </p:cNvPr>
          <p:cNvSpPr txBox="1"/>
          <p:nvPr/>
        </p:nvSpPr>
        <p:spPr>
          <a:xfrm>
            <a:off x="6716505" y="4977653"/>
            <a:ext cx="410409" cy="326667"/>
          </a:xfrm>
          <a:prstGeom prst="rect">
            <a:avLst/>
          </a:prstGeom>
          <a:noFill/>
        </p:spPr>
        <p:txBody>
          <a:bodyPr wrap="none" rtlCol="0">
            <a:spAutoFit/>
          </a:bodyPr>
          <a:lstStyle/>
          <a:p>
            <a:r>
              <a:rPr lang="en-US" sz="1200" dirty="0"/>
              <a:t>Al</a:t>
            </a:r>
            <a:r>
              <a:rPr lang="en-US" sz="1200" baseline="30000" dirty="0"/>
              <a:t>+</a:t>
            </a:r>
          </a:p>
        </p:txBody>
      </p:sp>
      <p:sp>
        <p:nvSpPr>
          <p:cNvPr id="42" name="Triangle 13">
            <a:extLst>
              <a:ext uri="{FF2B5EF4-FFF2-40B4-BE49-F238E27FC236}">
                <a16:creationId xmlns:a16="http://schemas.microsoft.com/office/drawing/2014/main" id="{60C68759-5717-437D-BECE-D81EDA31E64A}"/>
              </a:ext>
            </a:extLst>
          </p:cNvPr>
          <p:cNvSpPr/>
          <p:nvPr/>
        </p:nvSpPr>
        <p:spPr>
          <a:xfrm>
            <a:off x="6993404" y="5517857"/>
            <a:ext cx="107541" cy="123950"/>
          </a:xfrm>
          <a:prstGeom prst="triangl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riangle 18">
            <a:extLst>
              <a:ext uri="{FF2B5EF4-FFF2-40B4-BE49-F238E27FC236}">
                <a16:creationId xmlns:a16="http://schemas.microsoft.com/office/drawing/2014/main" id="{D0ECBEFC-5698-4117-BFD1-083EE754C1E3}"/>
              </a:ext>
            </a:extLst>
          </p:cNvPr>
          <p:cNvSpPr/>
          <p:nvPr/>
        </p:nvSpPr>
        <p:spPr>
          <a:xfrm>
            <a:off x="6963531" y="5412502"/>
            <a:ext cx="107541" cy="123950"/>
          </a:xfrm>
          <a:prstGeom prst="triangl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riangle 23">
            <a:extLst>
              <a:ext uri="{FF2B5EF4-FFF2-40B4-BE49-F238E27FC236}">
                <a16:creationId xmlns:a16="http://schemas.microsoft.com/office/drawing/2014/main" id="{B3516806-6DB2-46BA-9A36-A51F8835C4F6}"/>
              </a:ext>
            </a:extLst>
          </p:cNvPr>
          <p:cNvSpPr/>
          <p:nvPr/>
        </p:nvSpPr>
        <p:spPr>
          <a:xfrm>
            <a:off x="6991584" y="5300625"/>
            <a:ext cx="107541" cy="123950"/>
          </a:xfrm>
          <a:prstGeom prst="triangl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FBBBB939-A7A3-4334-A0BD-EBD1BECD795E}"/>
              </a:ext>
            </a:extLst>
          </p:cNvPr>
          <p:cNvSpPr txBox="1"/>
          <p:nvPr/>
        </p:nvSpPr>
        <p:spPr>
          <a:xfrm>
            <a:off x="7045159" y="5209855"/>
            <a:ext cx="350270" cy="326667"/>
          </a:xfrm>
          <a:prstGeom prst="rect">
            <a:avLst/>
          </a:prstGeom>
          <a:noFill/>
        </p:spPr>
        <p:txBody>
          <a:bodyPr wrap="none" rtlCol="0">
            <a:spAutoFit/>
          </a:bodyPr>
          <a:lstStyle/>
          <a:p>
            <a:r>
              <a:rPr lang="en-US" sz="1200" dirty="0"/>
              <a:t>Sr</a:t>
            </a:r>
          </a:p>
        </p:txBody>
      </p:sp>
      <p:sp>
        <p:nvSpPr>
          <p:cNvPr id="47" name="Oval 46">
            <a:extLst>
              <a:ext uri="{FF2B5EF4-FFF2-40B4-BE49-F238E27FC236}">
                <a16:creationId xmlns:a16="http://schemas.microsoft.com/office/drawing/2014/main" id="{77E99B99-E62C-4CE9-958D-AB677CDDC15E}"/>
              </a:ext>
            </a:extLst>
          </p:cNvPr>
          <p:cNvSpPr/>
          <p:nvPr/>
        </p:nvSpPr>
        <p:spPr>
          <a:xfrm>
            <a:off x="6727762" y="5318118"/>
            <a:ext cx="103956" cy="10783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441784" y="1740130"/>
            <a:ext cx="1041975" cy="708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a:xfrm>
            <a:off x="-1" y="-1"/>
            <a:ext cx="9166479" cy="585216"/>
          </a:xfrm>
          <a:prstGeom prst="rect">
            <a:avLst/>
          </a:prstGeom>
          <a:solidFill>
            <a:srgbClr val="000000"/>
          </a:solidFill>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solidFill>
                  <a:schemeClr val="bg1"/>
                </a:solidFill>
              </a:rPr>
              <a:t>Historical Performance of Atomic Clocks</a:t>
            </a:r>
          </a:p>
        </p:txBody>
      </p:sp>
      <p:sp>
        <p:nvSpPr>
          <p:cNvPr id="28" name="TextBox 27">
            <a:extLst>
              <a:ext uri="{FF2B5EF4-FFF2-40B4-BE49-F238E27FC236}">
                <a16:creationId xmlns:a16="http://schemas.microsoft.com/office/drawing/2014/main" id="{0F43D501-501C-264B-9760-795FCDCFF4F0}"/>
              </a:ext>
            </a:extLst>
          </p:cNvPr>
          <p:cNvSpPr txBox="1"/>
          <p:nvPr/>
        </p:nvSpPr>
        <p:spPr>
          <a:xfrm>
            <a:off x="4749022" y="639888"/>
            <a:ext cx="4285995" cy="830997"/>
          </a:xfrm>
          <a:prstGeom prst="rect">
            <a:avLst/>
          </a:prstGeom>
          <a:noFill/>
        </p:spPr>
        <p:txBody>
          <a:bodyPr wrap="square" rtlCol="0">
            <a:spAutoFit/>
          </a:bodyPr>
          <a:lstStyle/>
          <a:p>
            <a:r>
              <a:rPr lang="it" sz="1600" i="1" dirty="0">
                <a:solidFill>
                  <a:schemeClr val="tx1">
                    <a:lumMod val="50000"/>
                    <a:lumOff val="50000"/>
                  </a:schemeClr>
                </a:solidFill>
              </a:rPr>
              <a:t>N. Poli et al, Rivista del Nuovo Cimento, </a:t>
            </a:r>
            <a:r>
              <a:rPr lang="it" sz="1600" b="1" i="1" dirty="0">
                <a:solidFill>
                  <a:schemeClr val="tx1">
                    <a:lumMod val="50000"/>
                    <a:lumOff val="50000"/>
                  </a:schemeClr>
                </a:solidFill>
              </a:rPr>
              <a:t>36</a:t>
            </a:r>
            <a:r>
              <a:rPr lang="it" sz="1600" i="1" dirty="0">
                <a:solidFill>
                  <a:schemeClr val="tx1">
                    <a:lumMod val="50000"/>
                    <a:lumOff val="50000"/>
                  </a:schemeClr>
                </a:solidFill>
              </a:rPr>
              <a:t> </a:t>
            </a:r>
            <a:r>
              <a:rPr lang="en-US" sz="1600" i="1" dirty="0">
                <a:solidFill>
                  <a:schemeClr val="tx1">
                    <a:lumMod val="50000"/>
                    <a:lumOff val="50000"/>
                  </a:schemeClr>
                </a:solidFill>
              </a:rPr>
              <a:t>(2013)</a:t>
            </a:r>
          </a:p>
          <a:p>
            <a:r>
              <a:rPr lang="en-US" sz="1600" i="1" dirty="0">
                <a:solidFill>
                  <a:schemeClr val="tx1">
                    <a:lumMod val="50000"/>
                    <a:lumOff val="50000"/>
                  </a:schemeClr>
                </a:solidFill>
              </a:rPr>
              <a:t>A. Ludlow et al. Rev. Mod. Phys. 87, 637 (2015) </a:t>
            </a:r>
          </a:p>
          <a:p>
            <a:endParaRPr lang="en-US" sz="1600" i="1" dirty="0">
              <a:solidFill>
                <a:schemeClr val="tx1">
                  <a:lumMod val="50000"/>
                  <a:lumOff val="50000"/>
                </a:schemeClr>
              </a:solidFill>
            </a:endParaRPr>
          </a:p>
        </p:txBody>
      </p:sp>
      <p:sp>
        <p:nvSpPr>
          <p:cNvPr id="16" name="TextBox 15">
            <a:extLst>
              <a:ext uri="{FF2B5EF4-FFF2-40B4-BE49-F238E27FC236}">
                <a16:creationId xmlns:a16="http://schemas.microsoft.com/office/drawing/2014/main" id="{D518AD37-AA37-5744-B8D2-1BC9CC1CB867}"/>
              </a:ext>
            </a:extLst>
          </p:cNvPr>
          <p:cNvSpPr txBox="1"/>
          <p:nvPr/>
        </p:nvSpPr>
        <p:spPr>
          <a:xfrm>
            <a:off x="5785015" y="1489842"/>
            <a:ext cx="3080541" cy="1231106"/>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square" rtlCol="0">
            <a:spAutoFit/>
          </a:bodyPr>
          <a:lstStyle/>
          <a:p>
            <a:pPr algn="ctr"/>
            <a:r>
              <a:rPr lang="en-US" sz="2000" b="1" dirty="0"/>
              <a:t>Clock accuracy: </a:t>
            </a:r>
            <a:r>
              <a:rPr lang="en-US" sz="2000" b="1" dirty="0" err="1">
                <a:latin typeface="Symbol" charset="2"/>
                <a:ea typeface="Symbol" charset="2"/>
                <a:cs typeface="Symbol" charset="2"/>
              </a:rPr>
              <a:t>Dn</a:t>
            </a:r>
            <a:r>
              <a:rPr lang="en-US" sz="2000" b="1" dirty="0"/>
              <a:t>/</a:t>
            </a:r>
            <a:r>
              <a:rPr lang="en-US" sz="2000" b="1" dirty="0">
                <a:latin typeface="Symbol" charset="2"/>
                <a:ea typeface="Symbol" charset="2"/>
                <a:cs typeface="Symbol" charset="2"/>
              </a:rPr>
              <a:t>n</a:t>
            </a:r>
            <a:r>
              <a:rPr lang="en-US" sz="2000" b="1" baseline="-25000" dirty="0">
                <a:latin typeface="Symbol" charset="2"/>
                <a:ea typeface="Symbol" charset="2"/>
                <a:cs typeface="Symbol" charset="2"/>
              </a:rPr>
              <a:t>0</a:t>
            </a:r>
            <a:r>
              <a:rPr lang="en-US" sz="2000" b="1" dirty="0"/>
              <a:t> </a:t>
            </a:r>
            <a:endParaRPr lang="en-US" sz="2000" baseline="-25000" dirty="0"/>
          </a:p>
          <a:p>
            <a:pPr marL="285750" indent="-285750">
              <a:buFont typeface="Arial" panose="020B0604020202020204" pitchFamily="34" charset="0"/>
              <a:buChar char="•"/>
            </a:pPr>
            <a:r>
              <a:rPr lang="en-US" dirty="0"/>
              <a:t>10</a:t>
            </a:r>
            <a:r>
              <a:rPr lang="en-US" baseline="30000" dirty="0"/>
              <a:t>5</a:t>
            </a:r>
            <a:r>
              <a:rPr lang="en-US" dirty="0"/>
              <a:t> time higher constraint on microwave transitions to achieve the same accuracy</a:t>
            </a:r>
          </a:p>
        </p:txBody>
      </p:sp>
      <p:sp>
        <p:nvSpPr>
          <p:cNvPr id="13" name="TextBox 12">
            <a:extLst>
              <a:ext uri="{FF2B5EF4-FFF2-40B4-BE49-F238E27FC236}">
                <a16:creationId xmlns:a16="http://schemas.microsoft.com/office/drawing/2014/main" id="{79257546-7868-0B4E-9A7A-972D5FC69F3C}"/>
              </a:ext>
            </a:extLst>
          </p:cNvPr>
          <p:cNvSpPr txBox="1"/>
          <p:nvPr/>
        </p:nvSpPr>
        <p:spPr>
          <a:xfrm>
            <a:off x="1856886" y="4129222"/>
            <a:ext cx="2449710" cy="369332"/>
          </a:xfrm>
          <a:prstGeom prst="rect">
            <a:avLst/>
          </a:prstGeom>
          <a:noFill/>
        </p:spPr>
        <p:txBody>
          <a:bodyPr wrap="none" rtlCol="0">
            <a:spAutoFit/>
          </a:bodyPr>
          <a:lstStyle/>
          <a:p>
            <a:r>
              <a:rPr lang="en-US" b="1" dirty="0" err="1">
                <a:latin typeface="Symbol" charset="2"/>
                <a:ea typeface="Symbol" charset="2"/>
                <a:cs typeface="Symbol" charset="2"/>
              </a:rPr>
              <a:t>Dn</a:t>
            </a:r>
            <a:r>
              <a:rPr lang="en-US" b="1" dirty="0">
                <a:latin typeface="Symbol" charset="2"/>
                <a:ea typeface="Symbol" charset="2"/>
                <a:cs typeface="Symbol" charset="2"/>
              </a:rPr>
              <a:t> = 10 </a:t>
            </a:r>
            <a:r>
              <a:rPr lang="en-US" b="1" dirty="0" err="1">
                <a:latin typeface="Symbol" charset="2"/>
                <a:ea typeface="Symbol" charset="2"/>
                <a:cs typeface="Symbol" charset="2"/>
              </a:rPr>
              <a:t>m</a:t>
            </a:r>
            <a:r>
              <a:rPr lang="en-US" dirty="0" err="1">
                <a:latin typeface="Times" pitchFamily="2" charset="0"/>
                <a:ea typeface="Symbol" charset="2"/>
                <a:cs typeface="Symbol" charset="2"/>
              </a:rPr>
              <a:t>Hz</a:t>
            </a:r>
            <a:r>
              <a:rPr lang="en-US" dirty="0">
                <a:latin typeface="Times" pitchFamily="2" charset="0"/>
                <a:ea typeface="Symbol" charset="2"/>
                <a:cs typeface="Symbol" charset="2"/>
              </a:rPr>
              <a:t> </a:t>
            </a:r>
            <a:r>
              <a:rPr lang="en-US" dirty="0">
                <a:latin typeface="Calibri" panose="020F0502020204030204" pitchFamily="34" charset="0"/>
                <a:ea typeface="Symbol" charset="2"/>
                <a:cs typeface="Calibri" panose="020F0502020204030204" pitchFamily="34" charset="0"/>
              </a:rPr>
              <a:t>on 10 GHz</a:t>
            </a:r>
            <a:endParaRPr lang="en-US" dirty="0">
              <a:latin typeface="Calibri" panose="020F0502020204030204" pitchFamily="34" charset="0"/>
              <a:cs typeface="Calibri" panose="020F0502020204030204" pitchFamily="34" charset="0"/>
            </a:endParaRPr>
          </a:p>
        </p:txBody>
      </p:sp>
      <p:sp>
        <p:nvSpPr>
          <p:cNvPr id="14" name="Rectangle 13">
            <a:extLst>
              <a:ext uri="{FF2B5EF4-FFF2-40B4-BE49-F238E27FC236}">
                <a16:creationId xmlns:a16="http://schemas.microsoft.com/office/drawing/2014/main" id="{E64F4F60-4631-A942-BAEB-987D8CA8CBCE}"/>
              </a:ext>
            </a:extLst>
          </p:cNvPr>
          <p:cNvSpPr/>
          <p:nvPr/>
        </p:nvSpPr>
        <p:spPr>
          <a:xfrm>
            <a:off x="1499605" y="4862953"/>
            <a:ext cx="2799471" cy="624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400FA67-133F-F14B-8DB1-F59394590429}"/>
              </a:ext>
            </a:extLst>
          </p:cNvPr>
          <p:cNvSpPr txBox="1"/>
          <p:nvPr/>
        </p:nvSpPr>
        <p:spPr>
          <a:xfrm rot="1777904">
            <a:off x="2707826" y="2419792"/>
            <a:ext cx="1831592" cy="369332"/>
          </a:xfrm>
          <a:prstGeom prst="rect">
            <a:avLst/>
          </a:prstGeom>
          <a:noFill/>
        </p:spPr>
        <p:txBody>
          <a:bodyPr wrap="none" rtlCol="0">
            <a:spAutoFit/>
          </a:bodyPr>
          <a:lstStyle/>
          <a:p>
            <a:r>
              <a:rPr lang="en-US" dirty="0">
                <a:solidFill>
                  <a:srgbClr val="1C37D5"/>
                </a:solidFill>
              </a:rPr>
              <a:t>Microwave clocks</a:t>
            </a:r>
          </a:p>
        </p:txBody>
      </p:sp>
      <p:sp>
        <p:nvSpPr>
          <p:cNvPr id="48" name="TextBox 47">
            <a:extLst>
              <a:ext uri="{FF2B5EF4-FFF2-40B4-BE49-F238E27FC236}">
                <a16:creationId xmlns:a16="http://schemas.microsoft.com/office/drawing/2014/main" id="{FFD4CF56-3FC1-6645-829A-317ACF297485}"/>
              </a:ext>
            </a:extLst>
          </p:cNvPr>
          <p:cNvSpPr txBox="1"/>
          <p:nvPr/>
        </p:nvSpPr>
        <p:spPr>
          <a:xfrm rot="3554044">
            <a:off x="3990986" y="2265495"/>
            <a:ext cx="1462003" cy="369332"/>
          </a:xfrm>
          <a:prstGeom prst="rect">
            <a:avLst/>
          </a:prstGeom>
          <a:noFill/>
        </p:spPr>
        <p:txBody>
          <a:bodyPr wrap="none" rtlCol="0">
            <a:spAutoFit/>
          </a:bodyPr>
          <a:lstStyle/>
          <a:p>
            <a:r>
              <a:rPr lang="en-US" dirty="0">
                <a:solidFill>
                  <a:srgbClr val="FF0000"/>
                </a:solidFill>
              </a:rPr>
              <a:t>Optical clocks</a:t>
            </a:r>
          </a:p>
        </p:txBody>
      </p:sp>
      <p:sp>
        <p:nvSpPr>
          <p:cNvPr id="18" name="Rectangle 17">
            <a:extLst>
              <a:ext uri="{FF2B5EF4-FFF2-40B4-BE49-F238E27FC236}">
                <a16:creationId xmlns:a16="http://schemas.microsoft.com/office/drawing/2014/main" id="{2EDCF903-4DC3-094D-93C1-1C83F527D6BC}"/>
              </a:ext>
            </a:extLst>
          </p:cNvPr>
          <p:cNvSpPr/>
          <p:nvPr/>
        </p:nvSpPr>
        <p:spPr>
          <a:xfrm>
            <a:off x="5416383" y="2336800"/>
            <a:ext cx="133517" cy="520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8BF8031-913A-A548-B9D0-2271209DF07B}"/>
              </a:ext>
            </a:extLst>
          </p:cNvPr>
          <p:cNvSpPr/>
          <p:nvPr/>
        </p:nvSpPr>
        <p:spPr>
          <a:xfrm>
            <a:off x="4001039" y="3790514"/>
            <a:ext cx="1065217" cy="3387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740C5BD8-C684-AA47-92C4-1AFF97125802}"/>
              </a:ext>
            </a:extLst>
          </p:cNvPr>
          <p:cNvSpPr/>
          <p:nvPr/>
        </p:nvSpPr>
        <p:spPr>
          <a:xfrm>
            <a:off x="4137500" y="3713844"/>
            <a:ext cx="709367" cy="3387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D665138A-DB81-8A4A-8438-16A00DA15C13}"/>
              </a:ext>
            </a:extLst>
          </p:cNvPr>
          <p:cNvSpPr/>
          <p:nvPr/>
        </p:nvSpPr>
        <p:spPr>
          <a:xfrm>
            <a:off x="1950037" y="1402492"/>
            <a:ext cx="1065217" cy="3387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8FC898E5-FA69-3562-E246-BD29AA271D34}"/>
              </a:ext>
            </a:extLst>
          </p:cNvPr>
          <p:cNvGrpSpPr/>
          <p:nvPr/>
        </p:nvGrpSpPr>
        <p:grpSpPr>
          <a:xfrm>
            <a:off x="1439594" y="5104402"/>
            <a:ext cx="7579116" cy="586501"/>
            <a:chOff x="1439594" y="5104402"/>
            <a:chExt cx="7579116" cy="586501"/>
          </a:xfrm>
        </p:grpSpPr>
        <p:cxnSp>
          <p:nvCxnSpPr>
            <p:cNvPr id="32" name="Straight Connector 31">
              <a:extLst>
                <a:ext uri="{FF2B5EF4-FFF2-40B4-BE49-F238E27FC236}">
                  <a16:creationId xmlns:a16="http://schemas.microsoft.com/office/drawing/2014/main" id="{E5C5E27F-696A-E943-A687-D1E47CB65AD4}"/>
                </a:ext>
              </a:extLst>
            </p:cNvPr>
            <p:cNvCxnSpPr>
              <a:cxnSpLocks/>
            </p:cNvCxnSpPr>
            <p:nvPr/>
          </p:nvCxnSpPr>
          <p:spPr>
            <a:xfrm>
              <a:off x="1439594" y="5530914"/>
              <a:ext cx="6414350" cy="0"/>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C531D21C-F39B-7144-A49D-E37F307BAD89}"/>
                </a:ext>
              </a:extLst>
            </p:cNvPr>
            <p:cNvSpPr txBox="1"/>
            <p:nvPr/>
          </p:nvSpPr>
          <p:spPr>
            <a:xfrm>
              <a:off x="1944058" y="5104402"/>
              <a:ext cx="2226892" cy="369332"/>
            </a:xfrm>
            <a:prstGeom prst="rect">
              <a:avLst/>
            </a:prstGeom>
            <a:noFill/>
          </p:spPr>
          <p:txBody>
            <a:bodyPr wrap="none" rtlCol="0">
              <a:spAutoFit/>
            </a:bodyPr>
            <a:lstStyle/>
            <a:p>
              <a:r>
                <a:rPr lang="en-US" b="1" dirty="0" err="1">
                  <a:latin typeface="Symbol" charset="2"/>
                  <a:ea typeface="Symbol" charset="2"/>
                  <a:cs typeface="Symbol" charset="2"/>
                </a:rPr>
                <a:t>Dn</a:t>
              </a:r>
              <a:r>
                <a:rPr lang="en-US" b="1" dirty="0">
                  <a:latin typeface="Symbol" charset="2"/>
                  <a:ea typeface="Symbol" charset="2"/>
                  <a:cs typeface="Symbol" charset="2"/>
                </a:rPr>
                <a:t> = 1 </a:t>
              </a:r>
              <a:r>
                <a:rPr lang="en-US" dirty="0" err="1">
                  <a:latin typeface="Times" pitchFamily="2" charset="0"/>
                  <a:ea typeface="Symbol" charset="2"/>
                  <a:cs typeface="Symbol" charset="2"/>
                </a:rPr>
                <a:t>mHz</a:t>
              </a:r>
              <a:r>
                <a:rPr lang="en-US" dirty="0">
                  <a:latin typeface="Times" pitchFamily="2" charset="0"/>
                  <a:ea typeface="Symbol" charset="2"/>
                  <a:cs typeface="Symbol" charset="2"/>
                </a:rPr>
                <a:t> </a:t>
              </a:r>
              <a:r>
                <a:rPr lang="en-US" dirty="0">
                  <a:latin typeface="Calibri" panose="020F0502020204030204" pitchFamily="34" charset="0"/>
                  <a:ea typeface="Symbol" charset="2"/>
                  <a:cs typeface="Calibri" panose="020F0502020204030204" pitchFamily="34" charset="0"/>
                </a:rPr>
                <a:t>on 1 </a:t>
              </a:r>
              <a:r>
                <a:rPr lang="en-US" dirty="0" err="1">
                  <a:latin typeface="Calibri" panose="020F0502020204030204" pitchFamily="34" charset="0"/>
                  <a:ea typeface="Symbol" charset="2"/>
                  <a:cs typeface="Calibri" panose="020F0502020204030204" pitchFamily="34" charset="0"/>
                </a:rPr>
                <a:t>PHz</a:t>
              </a:r>
              <a:endParaRPr lang="en-US" dirty="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B84D90AD-ED92-60E8-071F-EC9C2993E92D}"/>
                </a:ext>
              </a:extLst>
            </p:cNvPr>
            <p:cNvSpPr txBox="1"/>
            <p:nvPr/>
          </p:nvSpPr>
          <p:spPr>
            <a:xfrm>
              <a:off x="7439170" y="5321571"/>
              <a:ext cx="1579540" cy="369332"/>
            </a:xfrm>
            <a:prstGeom prst="rect">
              <a:avLst/>
            </a:prstGeom>
            <a:solidFill>
              <a:schemeClr val="bg1"/>
            </a:solidFill>
          </p:spPr>
          <p:txBody>
            <a:bodyPr wrap="square" rtlCol="0">
              <a:spAutoFit/>
            </a:bodyPr>
            <a:lstStyle/>
            <a:p>
              <a:pPr algn="ctr"/>
              <a:r>
                <a:rPr lang="en-US" dirty="0">
                  <a:solidFill>
                    <a:srgbClr val="C00000"/>
                  </a:solidFill>
                  <a:latin typeface="Arial" panose="020B0604020202020204" pitchFamily="34" charset="0"/>
                  <a:cs typeface="Arial" panose="020B0604020202020204" pitchFamily="34" charset="0"/>
                </a:rPr>
                <a:t>Optical ~10</a:t>
              </a:r>
              <a:r>
                <a:rPr lang="en-US" baseline="30000" dirty="0">
                  <a:solidFill>
                    <a:srgbClr val="C00000"/>
                  </a:solidFill>
                  <a:latin typeface="Arial" panose="020B0604020202020204" pitchFamily="34" charset="0"/>
                  <a:cs typeface="Arial" panose="020B0604020202020204" pitchFamily="34" charset="0"/>
                </a:rPr>
                <a:t>-18</a:t>
              </a:r>
            </a:p>
          </p:txBody>
        </p:sp>
      </p:grpSp>
      <p:sp>
        <p:nvSpPr>
          <p:cNvPr id="9" name="TextBox 8">
            <a:extLst>
              <a:ext uri="{FF2B5EF4-FFF2-40B4-BE49-F238E27FC236}">
                <a16:creationId xmlns:a16="http://schemas.microsoft.com/office/drawing/2014/main" id="{052C9A5C-50DA-9A3D-FF07-4A49B15E38EF}"/>
              </a:ext>
            </a:extLst>
          </p:cNvPr>
          <p:cNvSpPr txBox="1"/>
          <p:nvPr/>
        </p:nvSpPr>
        <p:spPr>
          <a:xfrm>
            <a:off x="-22480" y="6335487"/>
            <a:ext cx="9166479" cy="523220"/>
          </a:xfrm>
          <a:prstGeom prst="rect">
            <a:avLst/>
          </a:prstGeom>
          <a:solidFill>
            <a:schemeClr val="tx1">
              <a:lumMod val="50000"/>
              <a:lumOff val="50000"/>
            </a:schemeClr>
          </a:solidFill>
        </p:spPr>
        <p:txBody>
          <a:bodyPr wrap="square" rtlCol="0">
            <a:spAutoFit/>
          </a:bodyPr>
          <a:lstStyle/>
          <a:p>
            <a:pPr algn="ctr"/>
            <a:r>
              <a:rPr lang="en-US" sz="2800" b="1" dirty="0">
                <a:solidFill>
                  <a:schemeClr val="bg1"/>
                </a:solidFill>
              </a:rPr>
              <a:t>Is it time to redefine the SI second?</a:t>
            </a:r>
          </a:p>
        </p:txBody>
      </p:sp>
    </p:spTree>
    <p:extLst>
      <p:ext uri="{BB962C8B-B14F-4D97-AF65-F5344CB8AC3E}">
        <p14:creationId xmlns:p14="http://schemas.microsoft.com/office/powerpoint/2010/main" val="2958626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2C64A-AF72-FB4F-8CF6-B5488B4815E1}"/>
              </a:ext>
            </a:extLst>
          </p:cNvPr>
          <p:cNvSpPr txBox="1">
            <a:spLocks/>
          </p:cNvSpPr>
          <p:nvPr/>
        </p:nvSpPr>
        <p:spPr>
          <a:xfrm>
            <a:off x="-1" y="0"/>
            <a:ext cx="9166479" cy="585216"/>
          </a:xfrm>
          <a:prstGeom prst="rect">
            <a:avLst/>
          </a:prstGeom>
          <a:solidFill>
            <a:srgbClr val="000000"/>
          </a:solidFill>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solidFill>
                  <a:schemeClr val="bg1"/>
                </a:solidFill>
              </a:rPr>
              <a:t>Atomic Clock Applications</a:t>
            </a:r>
          </a:p>
        </p:txBody>
      </p:sp>
      <p:sp>
        <p:nvSpPr>
          <p:cNvPr id="3" name="Rectangle 2">
            <a:extLst>
              <a:ext uri="{FF2B5EF4-FFF2-40B4-BE49-F238E27FC236}">
                <a16:creationId xmlns:a16="http://schemas.microsoft.com/office/drawing/2014/main" id="{72791FCA-A9DC-2244-81DA-C2EFD717284E}"/>
              </a:ext>
            </a:extLst>
          </p:cNvPr>
          <p:cNvSpPr/>
          <p:nvPr/>
        </p:nvSpPr>
        <p:spPr>
          <a:xfrm>
            <a:off x="179502" y="3277045"/>
            <a:ext cx="3074599" cy="553998"/>
          </a:xfrm>
          <a:prstGeom prst="rect">
            <a:avLst/>
          </a:prstGeom>
        </p:spPr>
        <p:txBody>
          <a:bodyPr wrap="square">
            <a:spAutoFit/>
          </a:bodyPr>
          <a:lstStyle/>
          <a:p>
            <a:r>
              <a:rPr lang="en-US" sz="1000" dirty="0"/>
              <a:t>F. Riehle, et. al., </a:t>
            </a:r>
            <a:r>
              <a:rPr lang="en-US" sz="1000" i="1" dirty="0" err="1"/>
              <a:t>Metrologia</a:t>
            </a:r>
            <a:r>
              <a:rPr lang="en-US" sz="1000" dirty="0"/>
              <a:t> 55.2  188 (2018).</a:t>
            </a:r>
          </a:p>
          <a:p>
            <a:r>
              <a:rPr lang="en-US" sz="1000" dirty="0"/>
              <a:t>T. E. </a:t>
            </a:r>
            <a:r>
              <a:rPr lang="en-US" sz="1000" dirty="0" err="1"/>
              <a:t>Mehlstäubler</a:t>
            </a:r>
            <a:r>
              <a:rPr lang="en-US" sz="1000" dirty="0"/>
              <a:t> et. al., </a:t>
            </a:r>
            <a:r>
              <a:rPr lang="en-US" sz="1000" i="1" dirty="0"/>
              <a:t>Rep. Prog. Phys.</a:t>
            </a:r>
            <a:r>
              <a:rPr lang="en-US" sz="1000" dirty="0"/>
              <a:t> 81 (2018)</a:t>
            </a:r>
          </a:p>
          <a:p>
            <a:r>
              <a:rPr lang="en-US" sz="1000" dirty="0">
                <a:ea typeface="Helvetica Light" charset="0"/>
                <a:cs typeface="Helvetica Light" charset="0"/>
              </a:rPr>
              <a:t>C. </a:t>
            </a:r>
            <a:r>
              <a:rPr lang="en-US" sz="1000" dirty="0" err="1">
                <a:ea typeface="Helvetica Light" charset="0"/>
                <a:cs typeface="Helvetica Light" charset="0"/>
              </a:rPr>
              <a:t>Grebing</a:t>
            </a:r>
            <a:r>
              <a:rPr lang="en-US" sz="1000" dirty="0">
                <a:ea typeface="Helvetica Light" charset="0"/>
                <a:cs typeface="Helvetica Light" charset="0"/>
              </a:rPr>
              <a:t>, et. al.,, </a:t>
            </a:r>
            <a:r>
              <a:rPr lang="en-US" sz="1000" i="1" dirty="0">
                <a:ea typeface="Helvetica Light" charset="0"/>
                <a:cs typeface="Helvetica Light" charset="0"/>
              </a:rPr>
              <a:t>Optica, 3(6) (2016).</a:t>
            </a:r>
          </a:p>
        </p:txBody>
      </p:sp>
      <p:grpSp>
        <p:nvGrpSpPr>
          <p:cNvPr id="7" name="Group 6">
            <a:extLst>
              <a:ext uri="{FF2B5EF4-FFF2-40B4-BE49-F238E27FC236}">
                <a16:creationId xmlns:a16="http://schemas.microsoft.com/office/drawing/2014/main" id="{17EF923F-B01D-354E-8B29-1360988D0F8A}"/>
              </a:ext>
            </a:extLst>
          </p:cNvPr>
          <p:cNvGrpSpPr/>
          <p:nvPr/>
        </p:nvGrpSpPr>
        <p:grpSpPr>
          <a:xfrm>
            <a:off x="501134" y="910250"/>
            <a:ext cx="2108627" cy="2171481"/>
            <a:chOff x="367873" y="1244821"/>
            <a:chExt cx="2614764" cy="2660194"/>
          </a:xfrm>
        </p:grpSpPr>
        <p:pic>
          <p:nvPicPr>
            <p:cNvPr id="8" name="Picture 7">
              <a:extLst>
                <a:ext uri="{FF2B5EF4-FFF2-40B4-BE49-F238E27FC236}">
                  <a16:creationId xmlns:a16="http://schemas.microsoft.com/office/drawing/2014/main" id="{16F18CDC-F260-AB4C-BC82-EB955C6747B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7873" y="1674775"/>
              <a:ext cx="2614764" cy="2230240"/>
            </a:xfrm>
            <a:prstGeom prst="rect">
              <a:avLst/>
            </a:prstGeom>
          </p:spPr>
        </p:pic>
        <p:sp>
          <p:nvSpPr>
            <p:cNvPr id="9" name="Rectangle 8">
              <a:extLst>
                <a:ext uri="{FF2B5EF4-FFF2-40B4-BE49-F238E27FC236}">
                  <a16:creationId xmlns:a16="http://schemas.microsoft.com/office/drawing/2014/main" id="{5DF74AFD-D23B-294D-879F-5834FE11E429}"/>
                </a:ext>
              </a:extLst>
            </p:cNvPr>
            <p:cNvSpPr/>
            <p:nvPr/>
          </p:nvSpPr>
          <p:spPr>
            <a:xfrm>
              <a:off x="545478" y="1244821"/>
              <a:ext cx="2297866" cy="414749"/>
            </a:xfrm>
            <a:prstGeom prst="rect">
              <a:avLst/>
            </a:prstGeom>
          </p:spPr>
          <p:txBody>
            <a:bodyPr wrap="none">
              <a:spAutoFit/>
            </a:bodyPr>
            <a:lstStyle/>
            <a:p>
              <a:r>
                <a:rPr lang="en-US" sz="1600" b="1" dirty="0">
                  <a:cs typeface="Arial" panose="020B0604020202020204" pitchFamily="34" charset="0"/>
                </a:rPr>
                <a:t>GPS and Navigation</a:t>
              </a:r>
              <a:endParaRPr lang="en-US" sz="1600" b="1" dirty="0"/>
            </a:p>
          </p:txBody>
        </p:sp>
      </p:grpSp>
      <p:grpSp>
        <p:nvGrpSpPr>
          <p:cNvPr id="10" name="Group 9">
            <a:extLst>
              <a:ext uri="{FF2B5EF4-FFF2-40B4-BE49-F238E27FC236}">
                <a16:creationId xmlns:a16="http://schemas.microsoft.com/office/drawing/2014/main" id="{4AF7E0B0-D682-1540-A033-639BE58B0BA4}"/>
              </a:ext>
            </a:extLst>
          </p:cNvPr>
          <p:cNvGrpSpPr/>
          <p:nvPr/>
        </p:nvGrpSpPr>
        <p:grpSpPr>
          <a:xfrm>
            <a:off x="3198197" y="891794"/>
            <a:ext cx="2521320" cy="3208219"/>
            <a:chOff x="6232967" y="937906"/>
            <a:chExt cx="2521320" cy="3208219"/>
          </a:xfrm>
        </p:grpSpPr>
        <p:pic>
          <p:nvPicPr>
            <p:cNvPr id="11" name="Picture 10">
              <a:extLst>
                <a:ext uri="{FF2B5EF4-FFF2-40B4-BE49-F238E27FC236}">
                  <a16:creationId xmlns:a16="http://schemas.microsoft.com/office/drawing/2014/main" id="{3A8E970D-A2DF-3F49-943C-C4AECB443B6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59187" y="1677245"/>
              <a:ext cx="2468880" cy="2468880"/>
            </a:xfrm>
            <a:prstGeom prst="rect">
              <a:avLst/>
            </a:prstGeom>
          </p:spPr>
        </p:pic>
        <p:sp>
          <p:nvSpPr>
            <p:cNvPr id="12" name="Rectangle 11">
              <a:extLst>
                <a:ext uri="{FF2B5EF4-FFF2-40B4-BE49-F238E27FC236}">
                  <a16:creationId xmlns:a16="http://schemas.microsoft.com/office/drawing/2014/main" id="{3865FF0E-D259-D14C-9D9D-2C59A37FBBE6}"/>
                </a:ext>
              </a:extLst>
            </p:cNvPr>
            <p:cNvSpPr/>
            <p:nvPr/>
          </p:nvSpPr>
          <p:spPr>
            <a:xfrm>
              <a:off x="6232967" y="937906"/>
              <a:ext cx="2521320" cy="830997"/>
            </a:xfrm>
            <a:prstGeom prst="rect">
              <a:avLst/>
            </a:prstGeom>
          </p:spPr>
          <p:txBody>
            <a:bodyPr wrap="square">
              <a:spAutoFit/>
            </a:bodyPr>
            <a:lstStyle/>
            <a:p>
              <a:pPr algn="ctr"/>
              <a:r>
                <a:rPr lang="en-US" sz="2400" b="1" dirty="0">
                  <a:cs typeface="Arial" panose="020B0604020202020204" pitchFamily="34" charset="0"/>
                </a:rPr>
                <a:t>Defining the SI second</a:t>
              </a:r>
              <a:endParaRPr lang="en-US" sz="2400" b="1" dirty="0"/>
            </a:p>
          </p:txBody>
        </p:sp>
      </p:grpSp>
      <p:grpSp>
        <p:nvGrpSpPr>
          <p:cNvPr id="13" name="Group 12">
            <a:extLst>
              <a:ext uri="{FF2B5EF4-FFF2-40B4-BE49-F238E27FC236}">
                <a16:creationId xmlns:a16="http://schemas.microsoft.com/office/drawing/2014/main" id="{9DD1303F-CC4A-69D7-2AA6-068F1A4C4F12}"/>
              </a:ext>
            </a:extLst>
          </p:cNvPr>
          <p:cNvGrpSpPr/>
          <p:nvPr/>
        </p:nvGrpSpPr>
        <p:grpSpPr>
          <a:xfrm>
            <a:off x="401025" y="4144512"/>
            <a:ext cx="8425084" cy="2616231"/>
            <a:chOff x="401025" y="4217664"/>
            <a:chExt cx="8425084" cy="2616231"/>
          </a:xfrm>
        </p:grpSpPr>
        <p:grpSp>
          <p:nvGrpSpPr>
            <p:cNvPr id="4" name="Group 3">
              <a:extLst>
                <a:ext uri="{FF2B5EF4-FFF2-40B4-BE49-F238E27FC236}">
                  <a16:creationId xmlns:a16="http://schemas.microsoft.com/office/drawing/2014/main" id="{8150FE66-CBF9-F544-815F-F6EF5C46275C}"/>
                </a:ext>
              </a:extLst>
            </p:cNvPr>
            <p:cNvGrpSpPr/>
            <p:nvPr/>
          </p:nvGrpSpPr>
          <p:grpSpPr>
            <a:xfrm>
              <a:off x="401025" y="4308804"/>
              <a:ext cx="2108627" cy="2401092"/>
              <a:chOff x="3445720" y="4116020"/>
              <a:chExt cx="2376412" cy="2669159"/>
            </a:xfrm>
          </p:grpSpPr>
          <p:pic>
            <p:nvPicPr>
              <p:cNvPr id="5" name="Picture 4">
                <a:extLst>
                  <a:ext uri="{FF2B5EF4-FFF2-40B4-BE49-F238E27FC236}">
                    <a16:creationId xmlns:a16="http://schemas.microsoft.com/office/drawing/2014/main" id="{0F4E7875-6EF6-F94D-BE1A-2D710C2547C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712955" y="4116020"/>
                <a:ext cx="1949689" cy="1964769"/>
              </a:xfrm>
              <a:prstGeom prst="rect">
                <a:avLst/>
              </a:prstGeom>
            </p:spPr>
          </p:pic>
          <p:sp>
            <p:nvSpPr>
              <p:cNvPr id="6" name="Rectangle 5">
                <a:extLst>
                  <a:ext uri="{FF2B5EF4-FFF2-40B4-BE49-F238E27FC236}">
                    <a16:creationId xmlns:a16="http://schemas.microsoft.com/office/drawing/2014/main" id="{B6C69C0B-02AF-434B-8945-51EDCB6232CE}"/>
                  </a:ext>
                </a:extLst>
              </p:cNvPr>
              <p:cNvSpPr/>
              <p:nvPr/>
            </p:nvSpPr>
            <p:spPr>
              <a:xfrm>
                <a:off x="3445720" y="6138848"/>
                <a:ext cx="2376412" cy="646331"/>
              </a:xfrm>
              <a:prstGeom prst="rect">
                <a:avLst/>
              </a:prstGeom>
            </p:spPr>
            <p:txBody>
              <a:bodyPr wrap="square">
                <a:spAutoFit/>
              </a:bodyPr>
              <a:lstStyle/>
              <a:p>
                <a:pPr algn="ctr"/>
                <a:r>
                  <a:rPr lang="en-US" sz="1600" b="1" dirty="0">
                    <a:cs typeface="Arial" panose="020B0604020202020204" pitchFamily="34" charset="0"/>
                  </a:rPr>
                  <a:t>Improve local geodesic measurements</a:t>
                </a:r>
                <a:endParaRPr lang="en-US" sz="1600" b="1" dirty="0"/>
              </a:p>
            </p:txBody>
          </p:sp>
        </p:grpSp>
        <p:grpSp>
          <p:nvGrpSpPr>
            <p:cNvPr id="19" name="Group 18">
              <a:extLst>
                <a:ext uri="{FF2B5EF4-FFF2-40B4-BE49-F238E27FC236}">
                  <a16:creationId xmlns:a16="http://schemas.microsoft.com/office/drawing/2014/main" id="{5746661F-856C-3A44-8F52-4A457308173E}"/>
                </a:ext>
              </a:extLst>
            </p:cNvPr>
            <p:cNvGrpSpPr/>
            <p:nvPr/>
          </p:nvGrpSpPr>
          <p:grpSpPr>
            <a:xfrm>
              <a:off x="3114884" y="4217664"/>
              <a:ext cx="2868961" cy="2616231"/>
              <a:chOff x="374134" y="4080433"/>
              <a:chExt cx="2868961" cy="2616231"/>
            </a:xfrm>
          </p:grpSpPr>
          <p:grpSp>
            <p:nvGrpSpPr>
              <p:cNvPr id="20" name="Group 19">
                <a:extLst>
                  <a:ext uri="{FF2B5EF4-FFF2-40B4-BE49-F238E27FC236}">
                    <a16:creationId xmlns:a16="http://schemas.microsoft.com/office/drawing/2014/main" id="{D3B18485-EE1E-5040-AE0B-74F9460C74B2}"/>
                  </a:ext>
                </a:extLst>
              </p:cNvPr>
              <p:cNvGrpSpPr/>
              <p:nvPr/>
            </p:nvGrpSpPr>
            <p:grpSpPr>
              <a:xfrm>
                <a:off x="374134" y="4080433"/>
                <a:ext cx="2868961" cy="2297699"/>
                <a:chOff x="779203" y="3221998"/>
                <a:chExt cx="2482074" cy="1939531"/>
              </a:xfrm>
            </p:grpSpPr>
            <p:grpSp>
              <p:nvGrpSpPr>
                <p:cNvPr id="22" name="Group 21">
                  <a:extLst>
                    <a:ext uri="{FF2B5EF4-FFF2-40B4-BE49-F238E27FC236}">
                      <a16:creationId xmlns:a16="http://schemas.microsoft.com/office/drawing/2014/main" id="{F6E8C043-6244-C24A-BEC3-B67BBBEEFCE2}"/>
                    </a:ext>
                  </a:extLst>
                </p:cNvPr>
                <p:cNvGrpSpPr/>
                <p:nvPr/>
              </p:nvGrpSpPr>
              <p:grpSpPr>
                <a:xfrm>
                  <a:off x="779203" y="3221998"/>
                  <a:ext cx="2446175" cy="1939531"/>
                  <a:chOff x="3799518" y="3229732"/>
                  <a:chExt cx="2446175" cy="1939531"/>
                </a:xfrm>
              </p:grpSpPr>
              <p:grpSp>
                <p:nvGrpSpPr>
                  <p:cNvPr id="27" name="Group 26">
                    <a:extLst>
                      <a:ext uri="{FF2B5EF4-FFF2-40B4-BE49-F238E27FC236}">
                        <a16:creationId xmlns:a16="http://schemas.microsoft.com/office/drawing/2014/main" id="{1E7D421E-B63A-1144-A858-3E53FBB93136}"/>
                      </a:ext>
                    </a:extLst>
                  </p:cNvPr>
                  <p:cNvGrpSpPr/>
                  <p:nvPr/>
                </p:nvGrpSpPr>
                <p:grpSpPr>
                  <a:xfrm>
                    <a:off x="3799518" y="3229732"/>
                    <a:ext cx="2446175" cy="1939531"/>
                    <a:chOff x="3799518" y="3229732"/>
                    <a:chExt cx="2446175" cy="1939531"/>
                  </a:xfrm>
                </p:grpSpPr>
                <p:pic>
                  <p:nvPicPr>
                    <p:cNvPr id="29" name="Picture 28">
                      <a:extLst>
                        <a:ext uri="{FF2B5EF4-FFF2-40B4-BE49-F238E27FC236}">
                          <a16:creationId xmlns:a16="http://schemas.microsoft.com/office/drawing/2014/main" id="{86206EE6-C1A6-944B-9387-09A45283757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19961" y="3229732"/>
                      <a:ext cx="2325732" cy="1690944"/>
                    </a:xfrm>
                    <a:prstGeom prst="rect">
                      <a:avLst/>
                    </a:prstGeom>
                  </p:spPr>
                </p:pic>
                <p:sp>
                  <p:nvSpPr>
                    <p:cNvPr id="30" name="TextBox 29">
                      <a:extLst>
                        <a:ext uri="{FF2B5EF4-FFF2-40B4-BE49-F238E27FC236}">
                          <a16:creationId xmlns:a16="http://schemas.microsoft.com/office/drawing/2014/main" id="{C59CA0E7-DDB6-B94E-9C57-6A5FD324C24A}"/>
                        </a:ext>
                      </a:extLst>
                    </p:cNvPr>
                    <p:cNvSpPr txBox="1"/>
                    <p:nvPr/>
                  </p:nvSpPr>
                  <p:spPr>
                    <a:xfrm rot="16200000">
                      <a:off x="3092962" y="4061765"/>
                      <a:ext cx="1639443" cy="226331"/>
                    </a:xfrm>
                    <a:prstGeom prst="rect">
                      <a:avLst/>
                    </a:prstGeom>
                    <a:solidFill>
                      <a:schemeClr val="bg1"/>
                    </a:solidFill>
                  </p:spPr>
                  <p:txBody>
                    <a:bodyPr wrap="square" rtlCol="0">
                      <a:spAutoFit/>
                    </a:bodyPr>
                    <a:lstStyle/>
                    <a:p>
                      <a:r>
                        <a:rPr lang="en-US" sz="1100" dirty="0"/>
                        <a:t>Difference in clock readings</a:t>
                      </a:r>
                    </a:p>
                  </p:txBody>
                </p:sp>
                <p:sp>
                  <p:nvSpPr>
                    <p:cNvPr id="31" name="Rectangle 30">
                      <a:extLst>
                        <a:ext uri="{FF2B5EF4-FFF2-40B4-BE49-F238E27FC236}">
                          <a16:creationId xmlns:a16="http://schemas.microsoft.com/office/drawing/2014/main" id="{C8BDA145-529D-7248-BB90-A2E9C3FF9661}"/>
                        </a:ext>
                      </a:extLst>
                    </p:cNvPr>
                    <p:cNvSpPr/>
                    <p:nvPr/>
                  </p:nvSpPr>
                  <p:spPr>
                    <a:xfrm>
                      <a:off x="5082827" y="3384575"/>
                      <a:ext cx="269626" cy="214335"/>
                    </a:xfrm>
                    <a:prstGeom prst="rect">
                      <a:avLst/>
                    </a:prstGeom>
                    <a:solidFill>
                      <a:schemeClr val="bg1"/>
                    </a:solidFill>
                  </p:spPr>
                  <p:txBody>
                    <a:bodyPr wrap="square">
                      <a:spAutoFit/>
                    </a:bodyPr>
                    <a:lstStyle/>
                    <a:p>
                      <a:r>
                        <a:rPr lang="en-US" sz="1050" i="1" dirty="0">
                          <a:latin typeface="Book Antiqua" panose="02040602050305030304" pitchFamily="18" charset="0"/>
                        </a:rPr>
                        <a:t>v</a:t>
                      </a:r>
                      <a:r>
                        <a:rPr lang="en-US" sz="1050" i="1" baseline="-25000" dirty="0">
                          <a:latin typeface="Book Antiqua" panose="02040602050305030304" pitchFamily="18" charset="0"/>
                        </a:rPr>
                        <a:t>g</a:t>
                      </a:r>
                      <a:endParaRPr lang="en-US" sz="1050" dirty="0"/>
                    </a:p>
                  </p:txBody>
                </p:sp>
                <p:sp>
                  <p:nvSpPr>
                    <p:cNvPr id="32" name="TextBox 31">
                      <a:extLst>
                        <a:ext uri="{FF2B5EF4-FFF2-40B4-BE49-F238E27FC236}">
                          <a16:creationId xmlns:a16="http://schemas.microsoft.com/office/drawing/2014/main" id="{B4166B71-5124-D94E-BE9C-CDF1D45DCBA2}"/>
                        </a:ext>
                      </a:extLst>
                    </p:cNvPr>
                    <p:cNvSpPr txBox="1"/>
                    <p:nvPr/>
                  </p:nvSpPr>
                  <p:spPr>
                    <a:xfrm>
                      <a:off x="3945287" y="4923042"/>
                      <a:ext cx="2011119" cy="246221"/>
                    </a:xfrm>
                    <a:prstGeom prst="rect">
                      <a:avLst/>
                    </a:prstGeom>
                    <a:noFill/>
                  </p:spPr>
                  <p:txBody>
                    <a:bodyPr wrap="square" rtlCol="0">
                      <a:spAutoFit/>
                    </a:bodyPr>
                    <a:lstStyle/>
                    <a:p>
                      <a:r>
                        <a:rPr lang="en-US" sz="1000" dirty="0">
                          <a:solidFill>
                            <a:schemeClr val="bg2">
                              <a:lumMod val="50000"/>
                            </a:schemeClr>
                          </a:solidFill>
                        </a:rPr>
                        <a:t>Credit: A. </a:t>
                      </a:r>
                      <a:r>
                        <a:rPr lang="en-US" sz="1000" dirty="0" err="1">
                          <a:solidFill>
                            <a:schemeClr val="bg2">
                              <a:lumMod val="50000"/>
                            </a:schemeClr>
                          </a:solidFill>
                        </a:rPr>
                        <a:t>Derevianko</a:t>
                      </a:r>
                      <a:endParaRPr lang="en-US" sz="1000" dirty="0">
                        <a:solidFill>
                          <a:schemeClr val="bg2">
                            <a:lumMod val="50000"/>
                          </a:schemeClr>
                        </a:solidFill>
                      </a:endParaRPr>
                    </a:p>
                  </p:txBody>
                </p:sp>
              </p:grpSp>
              <p:cxnSp>
                <p:nvCxnSpPr>
                  <p:cNvPr id="28" name="Straight Arrow Connector 27">
                    <a:extLst>
                      <a:ext uri="{FF2B5EF4-FFF2-40B4-BE49-F238E27FC236}">
                        <a16:creationId xmlns:a16="http://schemas.microsoft.com/office/drawing/2014/main" id="{D33AB925-7761-7147-9E41-5002D813F305}"/>
                      </a:ext>
                    </a:extLst>
                  </p:cNvPr>
                  <p:cNvCxnSpPr/>
                  <p:nvPr/>
                </p:nvCxnSpPr>
                <p:spPr>
                  <a:xfrm flipV="1">
                    <a:off x="5049865" y="3601165"/>
                    <a:ext cx="42433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ACC3CF8D-900F-0A4C-9873-3E6F57F7A367}"/>
                    </a:ext>
                  </a:extLst>
                </p:cNvPr>
                <p:cNvGrpSpPr/>
                <p:nvPr/>
              </p:nvGrpSpPr>
              <p:grpSpPr>
                <a:xfrm>
                  <a:off x="1473671" y="4756197"/>
                  <a:ext cx="1787606" cy="224318"/>
                  <a:chOff x="4465364" y="4777302"/>
                  <a:chExt cx="1787606" cy="224318"/>
                </a:xfrm>
              </p:grpSpPr>
              <p:sp>
                <p:nvSpPr>
                  <p:cNvPr id="24" name="TextBox 23">
                    <a:extLst>
                      <a:ext uri="{FF2B5EF4-FFF2-40B4-BE49-F238E27FC236}">
                        <a16:creationId xmlns:a16="http://schemas.microsoft.com/office/drawing/2014/main" id="{FE60B756-C7E2-D14D-B9F6-543BC901F188}"/>
                      </a:ext>
                    </a:extLst>
                  </p:cNvPr>
                  <p:cNvSpPr txBox="1"/>
                  <p:nvPr/>
                </p:nvSpPr>
                <p:spPr>
                  <a:xfrm>
                    <a:off x="5779769" y="4780790"/>
                    <a:ext cx="473201" cy="220830"/>
                  </a:xfrm>
                  <a:prstGeom prst="rect">
                    <a:avLst/>
                  </a:prstGeom>
                  <a:solidFill>
                    <a:schemeClr val="bg1"/>
                  </a:solidFill>
                </p:spPr>
                <p:txBody>
                  <a:bodyPr wrap="square" rtlCol="0">
                    <a:spAutoFit/>
                  </a:bodyPr>
                  <a:lstStyle/>
                  <a:p>
                    <a:r>
                      <a:rPr lang="en-US" sz="1100" dirty="0"/>
                      <a:t>Time</a:t>
                    </a:r>
                  </a:p>
                </p:txBody>
              </p:sp>
              <p:cxnSp>
                <p:nvCxnSpPr>
                  <p:cNvPr id="25" name="Straight Arrow Connector 24">
                    <a:extLst>
                      <a:ext uri="{FF2B5EF4-FFF2-40B4-BE49-F238E27FC236}">
                        <a16:creationId xmlns:a16="http://schemas.microsoft.com/office/drawing/2014/main" id="{022E6DA5-980E-A24F-B330-A3F24BF88A0F}"/>
                      </a:ext>
                    </a:extLst>
                  </p:cNvPr>
                  <p:cNvCxnSpPr/>
                  <p:nvPr/>
                </p:nvCxnSpPr>
                <p:spPr>
                  <a:xfrm>
                    <a:off x="4465364" y="4816080"/>
                    <a:ext cx="1266693"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57193337-4835-664C-9412-5E264CBAEFEC}"/>
                      </a:ext>
                    </a:extLst>
                  </p:cNvPr>
                  <p:cNvSpPr txBox="1"/>
                  <p:nvPr/>
                </p:nvSpPr>
                <p:spPr>
                  <a:xfrm>
                    <a:off x="4922225" y="4777302"/>
                    <a:ext cx="329578" cy="207840"/>
                  </a:xfrm>
                  <a:prstGeom prst="rect">
                    <a:avLst/>
                  </a:prstGeom>
                  <a:solidFill>
                    <a:schemeClr val="bg1"/>
                  </a:solidFill>
                </p:spPr>
                <p:txBody>
                  <a:bodyPr wrap="square" rtlCol="0">
                    <a:spAutoFit/>
                  </a:bodyPr>
                  <a:lstStyle/>
                  <a:p>
                    <a:r>
                      <a:rPr lang="en-US" sz="1000" i="1" dirty="0">
                        <a:latin typeface="Book Antiqua" panose="02040602050305030304" pitchFamily="18" charset="0"/>
                      </a:rPr>
                      <a:t>l/v</a:t>
                    </a:r>
                    <a:r>
                      <a:rPr lang="en-US" sz="1000" i="1" baseline="-25000" dirty="0">
                        <a:latin typeface="Book Antiqua" panose="02040602050305030304" pitchFamily="18" charset="0"/>
                      </a:rPr>
                      <a:t>g</a:t>
                    </a:r>
                  </a:p>
                </p:txBody>
              </p:sp>
            </p:grpSp>
          </p:grpSp>
          <p:sp>
            <p:nvSpPr>
              <p:cNvPr id="21" name="Rectangle 20">
                <a:extLst>
                  <a:ext uri="{FF2B5EF4-FFF2-40B4-BE49-F238E27FC236}">
                    <a16:creationId xmlns:a16="http://schemas.microsoft.com/office/drawing/2014/main" id="{20C82EBD-E0A5-D54D-8879-7102F3EF8173}"/>
                  </a:ext>
                </a:extLst>
              </p:cNvPr>
              <p:cNvSpPr/>
              <p:nvPr/>
            </p:nvSpPr>
            <p:spPr>
              <a:xfrm>
                <a:off x="608243" y="6327332"/>
                <a:ext cx="2303003" cy="369332"/>
              </a:xfrm>
              <a:prstGeom prst="rect">
                <a:avLst/>
              </a:prstGeom>
            </p:spPr>
            <p:txBody>
              <a:bodyPr wrap="none">
                <a:spAutoFit/>
              </a:bodyPr>
              <a:lstStyle/>
              <a:p>
                <a:r>
                  <a:rPr lang="en-US" b="1" dirty="0">
                    <a:cs typeface="Arial" panose="020B0604020202020204" pitchFamily="34" charset="0"/>
                  </a:rPr>
                  <a:t>Dark matter detection</a:t>
                </a:r>
                <a:endParaRPr lang="en-US" b="1" dirty="0"/>
              </a:p>
            </p:txBody>
          </p:sp>
        </p:grpSp>
        <p:grpSp>
          <p:nvGrpSpPr>
            <p:cNvPr id="33" name="Group 32">
              <a:extLst>
                <a:ext uri="{FF2B5EF4-FFF2-40B4-BE49-F238E27FC236}">
                  <a16:creationId xmlns:a16="http://schemas.microsoft.com/office/drawing/2014/main" id="{7448D561-4497-054E-A1BE-56E8DF238D17}"/>
                </a:ext>
              </a:extLst>
            </p:cNvPr>
            <p:cNvGrpSpPr/>
            <p:nvPr/>
          </p:nvGrpSpPr>
          <p:grpSpPr>
            <a:xfrm>
              <a:off x="6682510" y="4221150"/>
              <a:ext cx="2143599" cy="2384991"/>
              <a:chOff x="4477752" y="4371061"/>
              <a:chExt cx="2143599" cy="2384991"/>
            </a:xfrm>
          </p:grpSpPr>
          <p:sp>
            <p:nvSpPr>
              <p:cNvPr id="34" name="Rectangle 33">
                <a:extLst>
                  <a:ext uri="{FF2B5EF4-FFF2-40B4-BE49-F238E27FC236}">
                    <a16:creationId xmlns:a16="http://schemas.microsoft.com/office/drawing/2014/main" id="{93ED6D68-A0C8-8C45-8308-2B8E4A96E616}"/>
                  </a:ext>
                </a:extLst>
              </p:cNvPr>
              <p:cNvSpPr/>
              <p:nvPr/>
            </p:nvSpPr>
            <p:spPr>
              <a:xfrm>
                <a:off x="4477752" y="6171277"/>
                <a:ext cx="2143599" cy="584775"/>
              </a:xfrm>
              <a:prstGeom prst="rect">
                <a:avLst/>
              </a:prstGeom>
            </p:spPr>
            <p:txBody>
              <a:bodyPr wrap="none">
                <a:spAutoFit/>
              </a:bodyPr>
              <a:lstStyle/>
              <a:p>
                <a:pPr algn="ctr"/>
                <a:r>
                  <a:rPr lang="en-US" sz="1600" b="1" dirty="0">
                    <a:cs typeface="Arial" panose="020B0604020202020204" pitchFamily="34" charset="0"/>
                  </a:rPr>
                  <a:t>Variation of </a:t>
                </a:r>
              </a:p>
              <a:p>
                <a:pPr algn="ctr"/>
                <a:r>
                  <a:rPr lang="en-US" sz="1600" b="1" dirty="0">
                    <a:cs typeface="Arial" panose="020B0604020202020204" pitchFamily="34" charset="0"/>
                  </a:rPr>
                  <a:t>fundamental constants</a:t>
                </a:r>
                <a:endParaRPr lang="en-US" sz="1600" b="1" dirty="0"/>
              </a:p>
            </p:txBody>
          </p:sp>
          <p:grpSp>
            <p:nvGrpSpPr>
              <p:cNvPr id="35" name="Group 34">
                <a:extLst>
                  <a:ext uri="{FF2B5EF4-FFF2-40B4-BE49-F238E27FC236}">
                    <a16:creationId xmlns:a16="http://schemas.microsoft.com/office/drawing/2014/main" id="{2423D806-C953-BC42-AB85-5CB2B9543B40}"/>
                  </a:ext>
                </a:extLst>
              </p:cNvPr>
              <p:cNvGrpSpPr/>
              <p:nvPr/>
            </p:nvGrpSpPr>
            <p:grpSpPr>
              <a:xfrm>
                <a:off x="4556838" y="4371061"/>
                <a:ext cx="1941127" cy="1817946"/>
                <a:chOff x="3003768" y="2474678"/>
                <a:chExt cx="2007673" cy="1880268"/>
              </a:xfrm>
            </p:grpSpPr>
            <p:grpSp>
              <p:nvGrpSpPr>
                <p:cNvPr id="36" name="Group 35">
                  <a:extLst>
                    <a:ext uri="{FF2B5EF4-FFF2-40B4-BE49-F238E27FC236}">
                      <a16:creationId xmlns:a16="http://schemas.microsoft.com/office/drawing/2014/main" id="{677552E8-D26F-EC4A-A8BA-6F734818B7D0}"/>
                    </a:ext>
                  </a:extLst>
                </p:cNvPr>
                <p:cNvGrpSpPr/>
                <p:nvPr/>
              </p:nvGrpSpPr>
              <p:grpSpPr>
                <a:xfrm>
                  <a:off x="3003768" y="2474678"/>
                  <a:ext cx="2007673" cy="1880268"/>
                  <a:chOff x="2454241" y="2552617"/>
                  <a:chExt cx="6158067" cy="4329348"/>
                </a:xfrm>
              </p:grpSpPr>
              <p:pic>
                <p:nvPicPr>
                  <p:cNvPr id="40" name="Picture 39">
                    <a:extLst>
                      <a:ext uri="{FF2B5EF4-FFF2-40B4-BE49-F238E27FC236}">
                        <a16:creationId xmlns:a16="http://schemas.microsoft.com/office/drawing/2014/main" id="{9A0C7D62-203E-F94B-B9C9-BEF4E6BD4BA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454241" y="2552617"/>
                    <a:ext cx="5772463" cy="4329348"/>
                  </a:xfrm>
                  <a:prstGeom prst="rect">
                    <a:avLst/>
                  </a:prstGeom>
                </p:spPr>
              </p:pic>
              <p:sp>
                <p:nvSpPr>
                  <p:cNvPr id="41" name="TextBox 40">
                    <a:extLst>
                      <a:ext uri="{FF2B5EF4-FFF2-40B4-BE49-F238E27FC236}">
                        <a16:creationId xmlns:a16="http://schemas.microsoft.com/office/drawing/2014/main" id="{2F3F537D-98FA-594B-A496-9A7CE659FDA5}"/>
                      </a:ext>
                    </a:extLst>
                  </p:cNvPr>
                  <p:cNvSpPr txBox="1"/>
                  <p:nvPr/>
                </p:nvSpPr>
                <p:spPr>
                  <a:xfrm>
                    <a:off x="7232687" y="3892480"/>
                    <a:ext cx="1379621" cy="1392613"/>
                  </a:xfrm>
                  <a:prstGeom prst="rect">
                    <a:avLst/>
                  </a:prstGeom>
                  <a:noFill/>
                </p:spPr>
                <p:txBody>
                  <a:bodyPr wrap="square" rtlCol="0">
                    <a:spAutoFit/>
                  </a:bodyPr>
                  <a:lstStyle/>
                  <a:p>
                    <a:endParaRPr lang="en-US" sz="3200" b="1" dirty="0">
                      <a:latin typeface="Symbol" charset="2"/>
                      <a:ea typeface="Symbol" charset="2"/>
                      <a:cs typeface="Symbol" charset="2"/>
                    </a:endParaRPr>
                  </a:p>
                </p:txBody>
              </p:sp>
            </p:grpSp>
            <p:sp>
              <p:nvSpPr>
                <p:cNvPr id="37" name="TextBox 36">
                  <a:extLst>
                    <a:ext uri="{FF2B5EF4-FFF2-40B4-BE49-F238E27FC236}">
                      <a16:creationId xmlns:a16="http://schemas.microsoft.com/office/drawing/2014/main" id="{10ADDF0F-2C54-D649-A7EB-325BCED59AA5}"/>
                    </a:ext>
                  </a:extLst>
                </p:cNvPr>
                <p:cNvSpPr txBox="1"/>
                <p:nvPr/>
              </p:nvSpPr>
              <p:spPr>
                <a:xfrm rot="740594">
                  <a:off x="3988950" y="3639228"/>
                  <a:ext cx="325333" cy="413826"/>
                </a:xfrm>
                <a:prstGeom prst="rect">
                  <a:avLst/>
                </a:prstGeom>
                <a:solidFill>
                  <a:srgbClr val="FCFCF2"/>
                </a:solidFill>
              </p:spPr>
              <p:txBody>
                <a:bodyPr wrap="square" rtlCol="0">
                  <a:spAutoFit/>
                </a:bodyPr>
                <a:lstStyle/>
                <a:p>
                  <a:r>
                    <a:rPr lang="en-US" sz="2000" b="1" dirty="0">
                      <a:latin typeface="Symbol" charset="2"/>
                      <a:ea typeface="Symbol" charset="2"/>
                      <a:cs typeface="Symbol" charset="2"/>
                    </a:rPr>
                    <a:t>a</a:t>
                  </a:r>
                </a:p>
              </p:txBody>
            </p:sp>
            <p:pic>
              <p:nvPicPr>
                <p:cNvPr id="38" name="Picture 37">
                  <a:extLst>
                    <a:ext uri="{FF2B5EF4-FFF2-40B4-BE49-F238E27FC236}">
                      <a16:creationId xmlns:a16="http://schemas.microsoft.com/office/drawing/2014/main" id="{763380A5-ECB9-3845-889E-0346082D2D6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463775">
                  <a:off x="4467228" y="3435018"/>
                  <a:ext cx="457987" cy="508990"/>
                </a:xfrm>
                <a:prstGeom prst="rect">
                  <a:avLst/>
                </a:prstGeom>
                <a:solidFill>
                  <a:srgbClr val="FBFBF1"/>
                </a:solidFill>
              </p:spPr>
            </p:pic>
            <p:cxnSp>
              <p:nvCxnSpPr>
                <p:cNvPr id="39" name="Straight Arrow Connector 38">
                  <a:extLst>
                    <a:ext uri="{FF2B5EF4-FFF2-40B4-BE49-F238E27FC236}">
                      <a16:creationId xmlns:a16="http://schemas.microsoft.com/office/drawing/2014/main" id="{2E48ADFB-72AF-8B4D-86A3-6685DF608DB8}"/>
                    </a:ext>
                  </a:extLst>
                </p:cNvPr>
                <p:cNvCxnSpPr/>
                <p:nvPr/>
              </p:nvCxnSpPr>
              <p:spPr>
                <a:xfrm flipH="1">
                  <a:off x="4206920" y="3239762"/>
                  <a:ext cx="188961" cy="444265"/>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pic>
        <p:nvPicPr>
          <p:cNvPr id="42" name="Picture 41">
            <a:extLst>
              <a:ext uri="{FF2B5EF4-FFF2-40B4-BE49-F238E27FC236}">
                <a16:creationId xmlns:a16="http://schemas.microsoft.com/office/drawing/2014/main" id="{87F043CF-06CA-4741-A181-45993CC3C8B6}"/>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5983845" y="1444586"/>
            <a:ext cx="2792981" cy="1967041"/>
          </a:xfrm>
          <a:prstGeom prst="rect">
            <a:avLst/>
          </a:prstGeom>
        </p:spPr>
      </p:pic>
      <p:sp>
        <p:nvSpPr>
          <p:cNvPr id="43" name="TextBox 42">
            <a:extLst>
              <a:ext uri="{FF2B5EF4-FFF2-40B4-BE49-F238E27FC236}">
                <a16:creationId xmlns:a16="http://schemas.microsoft.com/office/drawing/2014/main" id="{52C486A2-8FE0-564D-88EC-06AEA182FE9C}"/>
              </a:ext>
            </a:extLst>
          </p:cNvPr>
          <p:cNvSpPr txBox="1"/>
          <p:nvPr/>
        </p:nvSpPr>
        <p:spPr>
          <a:xfrm>
            <a:off x="5655068" y="792361"/>
            <a:ext cx="3511410" cy="646331"/>
          </a:xfrm>
          <a:prstGeom prst="rect">
            <a:avLst/>
          </a:prstGeom>
          <a:noFill/>
        </p:spPr>
        <p:txBody>
          <a:bodyPr wrap="square" rtlCol="0">
            <a:spAutoFit/>
          </a:bodyPr>
          <a:lstStyle/>
          <a:p>
            <a:pPr algn="ctr"/>
            <a:r>
              <a:rPr lang="en-US" b="1" dirty="0"/>
              <a:t>Synchronization in communications networks</a:t>
            </a:r>
          </a:p>
        </p:txBody>
      </p:sp>
    </p:spTree>
    <p:extLst>
      <p:ext uri="{BB962C8B-B14F-4D97-AF65-F5344CB8AC3E}">
        <p14:creationId xmlns:p14="http://schemas.microsoft.com/office/powerpoint/2010/main" val="3807244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87EB391-1B3B-A84A-9637-68DF8E37029B}"/>
              </a:ext>
            </a:extLst>
          </p:cNvPr>
          <p:cNvSpPr txBox="1"/>
          <p:nvPr/>
        </p:nvSpPr>
        <p:spPr>
          <a:xfrm>
            <a:off x="0" y="1021"/>
            <a:ext cx="9143999" cy="585216"/>
          </a:xfrm>
          <a:prstGeom prst="rect">
            <a:avLst/>
          </a:prstGeom>
          <a:solidFill>
            <a:schemeClr val="tx1"/>
          </a:solidFill>
        </p:spPr>
        <p:txBody>
          <a:bodyPr wrap="square" rtlCol="0">
            <a:spAutoFit/>
          </a:bodyPr>
          <a:lstStyle/>
          <a:p>
            <a:pPr algn="ctr"/>
            <a:r>
              <a:rPr lang="en-US" sz="2800" dirty="0">
                <a:solidFill>
                  <a:schemeClr val="bg1"/>
                </a:solidFill>
              </a:rPr>
              <a:t>Applications requiring comparison of two dissimilar clocks</a:t>
            </a:r>
          </a:p>
        </p:txBody>
      </p:sp>
      <p:pic>
        <p:nvPicPr>
          <p:cNvPr id="25" name="Picture 24">
            <a:extLst>
              <a:ext uri="{FF2B5EF4-FFF2-40B4-BE49-F238E27FC236}">
                <a16:creationId xmlns:a16="http://schemas.microsoft.com/office/drawing/2014/main" id="{1CA91623-B644-2A45-9D38-29AB44A5E1B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181600" y="1624216"/>
            <a:ext cx="842510" cy="912824"/>
          </a:xfrm>
          <a:prstGeom prst="rect">
            <a:avLst/>
          </a:prstGeom>
        </p:spPr>
      </p:pic>
      <p:pic>
        <p:nvPicPr>
          <p:cNvPr id="26" name="Picture 2" descr="https://external-preview.redd.it/8WwgF4ahsAWcwVkb8f3bsVckKq9aBEEivFB80bKTNws.png?width=640&amp;crop=smart&amp;auto=webp&amp;s=a2be535a7bdd9eb4bcc1aa27be916e2814c11caa">
            <a:extLst>
              <a:ext uri="{FF2B5EF4-FFF2-40B4-BE49-F238E27FC236}">
                <a16:creationId xmlns:a16="http://schemas.microsoft.com/office/drawing/2014/main" id="{BCB2564F-B198-B540-9389-30C6BACFCF8E}"/>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631394" y="922741"/>
            <a:ext cx="1304333" cy="1402949"/>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Straight Arrow Connector 26">
            <a:extLst>
              <a:ext uri="{FF2B5EF4-FFF2-40B4-BE49-F238E27FC236}">
                <a16:creationId xmlns:a16="http://schemas.microsoft.com/office/drawing/2014/main" id="{F8D43153-AC8A-EA44-9002-9AA0EF5A24EE}"/>
              </a:ext>
            </a:extLst>
          </p:cNvPr>
          <p:cNvCxnSpPr>
            <a:cxnSpLocks/>
          </p:cNvCxnSpPr>
          <p:nvPr/>
        </p:nvCxnSpPr>
        <p:spPr>
          <a:xfrm flipV="1">
            <a:off x="5916550" y="1686179"/>
            <a:ext cx="842510" cy="378863"/>
          </a:xfrm>
          <a:prstGeom prst="straightConnector1">
            <a:avLst/>
          </a:prstGeom>
          <a:ln w="381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aphicFrame>
        <p:nvGraphicFramePr>
          <p:cNvPr id="28" name="Table 27">
            <a:extLst>
              <a:ext uri="{FF2B5EF4-FFF2-40B4-BE49-F238E27FC236}">
                <a16:creationId xmlns:a16="http://schemas.microsoft.com/office/drawing/2014/main" id="{7855AE3F-A6A4-D14D-BF82-792DF7528A14}"/>
              </a:ext>
            </a:extLst>
          </p:cNvPr>
          <p:cNvGraphicFramePr>
            <a:graphicFrameLocks noGrp="1"/>
          </p:cNvGraphicFramePr>
          <p:nvPr/>
        </p:nvGraphicFramePr>
        <p:xfrm>
          <a:off x="720628" y="1263054"/>
          <a:ext cx="3846854" cy="1915485"/>
        </p:xfrm>
        <a:graphic>
          <a:graphicData uri="http://schemas.openxmlformats.org/drawingml/2006/table">
            <a:tbl>
              <a:tblPr firstRow="1" bandRow="1">
                <a:tableStyleId>{5C22544A-7EE6-4342-B048-85BDC9FD1C3A}</a:tableStyleId>
              </a:tblPr>
              <a:tblGrid>
                <a:gridCol w="895336">
                  <a:extLst>
                    <a:ext uri="{9D8B030D-6E8A-4147-A177-3AD203B41FA5}">
                      <a16:colId xmlns:a16="http://schemas.microsoft.com/office/drawing/2014/main" val="2882938757"/>
                    </a:ext>
                  </a:extLst>
                </a:gridCol>
                <a:gridCol w="1019439">
                  <a:extLst>
                    <a:ext uri="{9D8B030D-6E8A-4147-A177-3AD203B41FA5}">
                      <a16:colId xmlns:a16="http://schemas.microsoft.com/office/drawing/2014/main" val="3605717290"/>
                    </a:ext>
                  </a:extLst>
                </a:gridCol>
                <a:gridCol w="977155">
                  <a:extLst>
                    <a:ext uri="{9D8B030D-6E8A-4147-A177-3AD203B41FA5}">
                      <a16:colId xmlns:a16="http://schemas.microsoft.com/office/drawing/2014/main" val="1248249159"/>
                    </a:ext>
                  </a:extLst>
                </a:gridCol>
                <a:gridCol w="954924">
                  <a:extLst>
                    <a:ext uri="{9D8B030D-6E8A-4147-A177-3AD203B41FA5}">
                      <a16:colId xmlns:a16="http://schemas.microsoft.com/office/drawing/2014/main" val="2667491370"/>
                    </a:ext>
                  </a:extLst>
                </a:gridCol>
              </a:tblGrid>
              <a:tr h="505407">
                <a:tc>
                  <a:txBody>
                    <a:bodyPr/>
                    <a:lstStyle/>
                    <a:p>
                      <a:pPr algn="ctr"/>
                      <a:r>
                        <a:rPr lang="en-US" sz="1400" b="0" dirty="0"/>
                        <a:t>Atomic Clock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74AE"/>
                    </a:solidFill>
                  </a:tcPr>
                </a:tc>
                <a:tc>
                  <a:txBody>
                    <a:bodyPr/>
                    <a:lstStyle/>
                    <a:p>
                      <a:pPr algn="ctr"/>
                      <a:r>
                        <a:rPr lang="en-US" sz="1400" b="0" dirty="0"/>
                        <a:t>Resolution</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dirty="0"/>
                        <a:t>✕ </a:t>
                      </a:r>
                      <a:r>
                        <a:rPr lang="en-US" sz="1400" b="0" dirty="0"/>
                        <a:t>10</a:t>
                      </a:r>
                      <a:r>
                        <a:rPr lang="en-US" sz="1400" b="0" baseline="30000" dirty="0"/>
                        <a:t>-18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74AE"/>
                    </a:solidFill>
                  </a:tcPr>
                </a:tc>
                <a:tc>
                  <a:txBody>
                    <a:bodyPr/>
                    <a:lstStyle/>
                    <a:p>
                      <a:pPr algn="ctr"/>
                      <a:r>
                        <a:rPr lang="en-US" sz="1400" b="0" dirty="0"/>
                        <a:t>Accuracy</a:t>
                      </a:r>
                    </a:p>
                    <a:p>
                      <a:pPr algn="ctr"/>
                      <a:r>
                        <a:rPr lang="en-US" sz="1050" b="0" dirty="0"/>
                        <a:t>✕ </a:t>
                      </a:r>
                      <a:r>
                        <a:rPr lang="en-US" sz="1400" b="0" dirty="0"/>
                        <a:t>10</a:t>
                      </a:r>
                      <a:r>
                        <a:rPr lang="en-US" sz="1400" b="0" baseline="30000" dirty="0"/>
                        <a:t>-18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74AE"/>
                    </a:solidFill>
                  </a:tcPr>
                </a:tc>
                <a:tc>
                  <a:txBody>
                    <a:bodyPr/>
                    <a:lstStyle/>
                    <a:p>
                      <a:pPr algn="ctr"/>
                      <a:r>
                        <a:rPr lang="en-US" sz="1600" b="0" dirty="0">
                          <a:latin typeface="Symbol" pitchFamily="2" charset="2"/>
                        </a:rPr>
                        <a:t>a-</a:t>
                      </a:r>
                      <a:endParaRPr lang="en-US" sz="1400" b="0" dirty="0">
                        <a:latin typeface="Symbol" pitchFamily="2" charset="2"/>
                      </a:endParaRPr>
                    </a:p>
                    <a:p>
                      <a:pPr algn="ctr"/>
                      <a:r>
                        <a:rPr lang="en-US" sz="1400" b="0" dirty="0"/>
                        <a:t>Sensitivity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474AE"/>
                    </a:solidFill>
                  </a:tcPr>
                </a:tc>
                <a:extLst>
                  <a:ext uri="{0D108BD9-81ED-4DB2-BD59-A6C34878D82A}">
                    <a16:rowId xmlns:a16="http://schemas.microsoft.com/office/drawing/2014/main" val="775128167"/>
                  </a:ext>
                </a:extLst>
              </a:tr>
              <a:tr h="207578">
                <a:tc>
                  <a:txBody>
                    <a:bodyPr/>
                    <a:lstStyle/>
                    <a:p>
                      <a:pPr algn="ctr"/>
                      <a:r>
                        <a:rPr lang="en-US" sz="1600" baseline="30000" dirty="0"/>
                        <a:t>171</a:t>
                      </a:r>
                      <a:r>
                        <a:rPr lang="en-US" sz="1600" dirty="0"/>
                        <a:t>Yb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+0.06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3621226"/>
                  </a:ext>
                </a:extLst>
              </a:tr>
              <a:tr h="207578">
                <a:tc>
                  <a:txBody>
                    <a:bodyPr/>
                    <a:lstStyle/>
                    <a:p>
                      <a:pPr algn="ctr"/>
                      <a:r>
                        <a:rPr lang="en-US" sz="1600" baseline="30000" dirty="0"/>
                        <a:t>87</a:t>
                      </a:r>
                      <a:r>
                        <a:rPr lang="en-US" sz="1600" baseline="0" dirty="0"/>
                        <a:t>Sr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+0.31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47014438"/>
                  </a:ext>
                </a:extLst>
              </a:tr>
              <a:tr h="20757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aseline="30000" dirty="0"/>
                        <a:t>199</a:t>
                      </a:r>
                      <a:r>
                        <a:rPr lang="en-US" sz="1600" baseline="0" dirty="0"/>
                        <a:t>Hg</a:t>
                      </a:r>
                      <a:r>
                        <a:rPr lang="en-US" sz="1600" baseline="300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08832525"/>
                  </a:ext>
                </a:extLst>
              </a:tr>
              <a:tr h="36100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aseline="30000" dirty="0"/>
                        <a:t>27</a:t>
                      </a:r>
                      <a:r>
                        <a:rPr lang="en-US" sz="1600" dirty="0"/>
                        <a:t>Al</a:t>
                      </a:r>
                      <a:r>
                        <a:rPr lang="en-US" sz="1600" baseline="30000" dirty="0"/>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t>+0.0079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71726569"/>
                  </a:ext>
                </a:extLst>
              </a:tr>
            </a:tbl>
          </a:graphicData>
        </a:graphic>
      </p:graphicFrame>
      <p:sp>
        <p:nvSpPr>
          <p:cNvPr id="19" name="TextBox 18">
            <a:extLst>
              <a:ext uri="{FF2B5EF4-FFF2-40B4-BE49-F238E27FC236}">
                <a16:creationId xmlns:a16="http://schemas.microsoft.com/office/drawing/2014/main" id="{78D97E61-5EE9-A64E-92A7-FE1509318E40}"/>
              </a:ext>
            </a:extLst>
          </p:cNvPr>
          <p:cNvSpPr txBox="1"/>
          <p:nvPr/>
        </p:nvSpPr>
        <p:spPr>
          <a:xfrm>
            <a:off x="1256465" y="737446"/>
            <a:ext cx="2798330" cy="461665"/>
          </a:xfrm>
          <a:prstGeom prst="rect">
            <a:avLst/>
          </a:prstGeom>
          <a:noFill/>
        </p:spPr>
        <p:txBody>
          <a:bodyPr wrap="none" rtlCol="0">
            <a:spAutoFit/>
          </a:bodyPr>
          <a:lstStyle/>
          <a:p>
            <a:r>
              <a:rPr lang="en-US" sz="2400" dirty="0"/>
              <a:t>Fundamental physics</a:t>
            </a:r>
          </a:p>
        </p:txBody>
      </p:sp>
      <p:sp>
        <p:nvSpPr>
          <p:cNvPr id="36" name="TextBox 35">
            <a:extLst>
              <a:ext uri="{FF2B5EF4-FFF2-40B4-BE49-F238E27FC236}">
                <a16:creationId xmlns:a16="http://schemas.microsoft.com/office/drawing/2014/main" id="{328CAB58-C661-7042-8904-4527CF5B3C0D}"/>
              </a:ext>
            </a:extLst>
          </p:cNvPr>
          <p:cNvSpPr txBox="1"/>
          <p:nvPr/>
        </p:nvSpPr>
        <p:spPr>
          <a:xfrm>
            <a:off x="5385412" y="2599003"/>
            <a:ext cx="2600968" cy="523220"/>
          </a:xfrm>
          <a:prstGeom prst="rect">
            <a:avLst/>
          </a:prstGeom>
          <a:noFill/>
        </p:spPr>
        <p:txBody>
          <a:bodyPr wrap="none" rtlCol="0">
            <a:spAutoFit/>
          </a:bodyPr>
          <a:lstStyle/>
          <a:p>
            <a:r>
              <a:rPr lang="en-US" sz="1400" i="1" dirty="0" err="1"/>
              <a:t>Hees</a:t>
            </a:r>
            <a:r>
              <a:rPr lang="en-US" sz="1400" i="1" dirty="0"/>
              <a:t> et al, Phys. Rev. D. (2018)</a:t>
            </a:r>
          </a:p>
          <a:p>
            <a:r>
              <a:rPr lang="en-US" sz="1400" i="1" dirty="0" err="1"/>
              <a:t>T.Rosenband</a:t>
            </a:r>
            <a:r>
              <a:rPr lang="en-US" sz="1400" i="1" dirty="0"/>
              <a:t> et al. Science (2008)</a:t>
            </a:r>
          </a:p>
        </p:txBody>
      </p:sp>
      <p:pic>
        <p:nvPicPr>
          <p:cNvPr id="3" name="Picture 2">
            <a:extLst>
              <a:ext uri="{FF2B5EF4-FFF2-40B4-BE49-F238E27FC236}">
                <a16:creationId xmlns:a16="http://schemas.microsoft.com/office/drawing/2014/main" id="{A6ED7EBB-15C3-9848-FDB7-BEB752A394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16550" y="3986469"/>
            <a:ext cx="2468880" cy="2468880"/>
          </a:xfrm>
          <a:prstGeom prst="rect">
            <a:avLst/>
          </a:prstGeom>
        </p:spPr>
      </p:pic>
      <p:sp>
        <p:nvSpPr>
          <p:cNvPr id="4" name="Rectangle 3">
            <a:extLst>
              <a:ext uri="{FF2B5EF4-FFF2-40B4-BE49-F238E27FC236}">
                <a16:creationId xmlns:a16="http://schemas.microsoft.com/office/drawing/2014/main" id="{574D09BC-662A-76E2-EE5A-B4586E5BAC23}"/>
              </a:ext>
            </a:extLst>
          </p:cNvPr>
          <p:cNvSpPr/>
          <p:nvPr/>
        </p:nvSpPr>
        <p:spPr>
          <a:xfrm>
            <a:off x="534112" y="3855797"/>
            <a:ext cx="5068743" cy="2508379"/>
          </a:xfrm>
          <a:prstGeom prst="rect">
            <a:avLst/>
          </a:prstGeom>
        </p:spPr>
        <p:txBody>
          <a:bodyPr wrap="square">
            <a:spAutoFit/>
          </a:bodyPr>
          <a:lstStyle/>
          <a:p>
            <a:r>
              <a:rPr lang="en-US" sz="2400" dirty="0">
                <a:cs typeface="Arial" panose="020B0604020202020204" pitchFamily="34" charset="0"/>
              </a:rPr>
              <a:t>Roadmap for redefining the SI second</a:t>
            </a:r>
          </a:p>
          <a:p>
            <a:endParaRPr lang="en-US" sz="900" b="1" dirty="0">
              <a:cs typeface="Arial" panose="020B0604020202020204" pitchFamily="34" charset="0"/>
            </a:endParaRPr>
          </a:p>
          <a:p>
            <a:r>
              <a:rPr lang="en-US" sz="2000" b="1" dirty="0">
                <a:cs typeface="Arial" panose="020B0604020202020204" pitchFamily="34" charset="0"/>
              </a:rPr>
              <a:t>Demonstrate robustness of optical systems, consistency between the new and current SI, and 100 improved accuracy</a:t>
            </a:r>
            <a:br>
              <a:rPr lang="en-US" sz="2400" b="1" dirty="0">
                <a:cs typeface="Arial" panose="020B0604020202020204" pitchFamily="34" charset="0"/>
              </a:rPr>
            </a:br>
            <a:endParaRPr lang="en-US" sz="2400" b="1" dirty="0">
              <a:cs typeface="Arial" panose="020B0604020202020204" pitchFamily="34" charset="0"/>
            </a:endParaRPr>
          </a:p>
          <a:p>
            <a:pPr marL="342900" indent="-342900">
              <a:buFont typeface="Wingdings" pitchFamily="2" charset="2"/>
              <a:buChar char="Ø"/>
            </a:pPr>
            <a:r>
              <a:rPr lang="en-US" sz="2000" dirty="0">
                <a:cs typeface="Arial" panose="020B0604020202020204" pitchFamily="34" charset="0"/>
              </a:rPr>
              <a:t>Demonstrating comparison between different atomic clock species at 5 x 10</a:t>
            </a:r>
            <a:r>
              <a:rPr lang="en-US" sz="2000" baseline="30000" dirty="0">
                <a:cs typeface="Arial" panose="020B0604020202020204" pitchFamily="34" charset="0"/>
              </a:rPr>
              <a:t>-18</a:t>
            </a:r>
            <a:endParaRPr lang="en-US" sz="2400" baseline="30000" dirty="0"/>
          </a:p>
        </p:txBody>
      </p:sp>
    </p:spTree>
    <p:extLst>
      <p:ext uri="{BB962C8B-B14F-4D97-AF65-F5344CB8AC3E}">
        <p14:creationId xmlns:p14="http://schemas.microsoft.com/office/powerpoint/2010/main" val="2944345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500EB34-A1D3-A29F-8679-08747F4C4C53}"/>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rot="5400000">
            <a:off x="-699548" y="1740417"/>
            <a:ext cx="6016752" cy="3665963"/>
          </a:xfrm>
          <a:prstGeom prst="rect">
            <a:avLst/>
          </a:prstGeom>
        </p:spPr>
      </p:pic>
      <p:sp>
        <p:nvSpPr>
          <p:cNvPr id="7" name="Cloud Callout 6">
            <a:extLst>
              <a:ext uri="{FF2B5EF4-FFF2-40B4-BE49-F238E27FC236}">
                <a16:creationId xmlns:a16="http://schemas.microsoft.com/office/drawing/2014/main" id="{97E5287C-A349-9D00-B460-A2234E4623FC}"/>
              </a:ext>
            </a:extLst>
          </p:cNvPr>
          <p:cNvSpPr/>
          <p:nvPr/>
        </p:nvSpPr>
        <p:spPr>
          <a:xfrm>
            <a:off x="4571641" y="243840"/>
            <a:ext cx="4096512" cy="2657856"/>
          </a:xfrm>
          <a:prstGeom prst="cloudCallou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65FA0B9-AFE1-954E-B37D-2A422DBF322C}"/>
              </a:ext>
            </a:extLst>
          </p:cNvPr>
          <p:cNvSpPr txBox="1"/>
          <p:nvPr/>
        </p:nvSpPr>
        <p:spPr>
          <a:xfrm>
            <a:off x="4839506" y="775395"/>
            <a:ext cx="3609550" cy="1569660"/>
          </a:xfrm>
          <a:prstGeom prst="rect">
            <a:avLst/>
          </a:prstGeom>
          <a:noFill/>
        </p:spPr>
        <p:txBody>
          <a:bodyPr wrap="square" rtlCol="0">
            <a:spAutoFit/>
          </a:bodyPr>
          <a:lstStyle/>
          <a:p>
            <a:pPr algn="ctr"/>
            <a:r>
              <a:rPr lang="en-US" sz="2400" dirty="0"/>
              <a:t>How do you compare optical clocks when they operate at different optical frequencies?</a:t>
            </a:r>
          </a:p>
        </p:txBody>
      </p:sp>
      <p:sp>
        <p:nvSpPr>
          <p:cNvPr id="9" name="TextBox 8">
            <a:extLst>
              <a:ext uri="{FF2B5EF4-FFF2-40B4-BE49-F238E27FC236}">
                <a16:creationId xmlns:a16="http://schemas.microsoft.com/office/drawing/2014/main" id="{98187D50-6C9A-AC05-86C2-3C2E38551A67}"/>
              </a:ext>
            </a:extLst>
          </p:cNvPr>
          <p:cNvSpPr txBox="1"/>
          <p:nvPr/>
        </p:nvSpPr>
        <p:spPr>
          <a:xfrm>
            <a:off x="4297321" y="5967829"/>
            <a:ext cx="3286103" cy="646331"/>
          </a:xfrm>
          <a:prstGeom prst="rect">
            <a:avLst/>
          </a:prstGeom>
          <a:noFill/>
        </p:spPr>
        <p:txBody>
          <a:bodyPr wrap="square">
            <a:spAutoFit/>
          </a:bodyPr>
          <a:lstStyle/>
          <a:p>
            <a:pPr algn="l" fontAlgn="base"/>
            <a:r>
              <a:rPr lang="en-US" b="0" i="0" u="none" strike="noStrike" dirty="0">
                <a:solidFill>
                  <a:srgbClr val="202124"/>
                </a:solidFill>
                <a:effectLst/>
                <a:latin typeface="Google Sans"/>
              </a:rPr>
              <a:t>Skeptical bush stone-curlew: </a:t>
            </a:r>
            <a:r>
              <a:rPr lang="en-US" b="0" i="0" u="none" strike="noStrike" dirty="0" err="1">
                <a:solidFill>
                  <a:srgbClr val="202124"/>
                </a:solidFill>
                <a:effectLst/>
                <a:latin typeface="Google Sans"/>
              </a:rPr>
              <a:t>Currumbin</a:t>
            </a:r>
            <a:r>
              <a:rPr lang="en-US" b="0" i="0" u="none" strike="noStrike" dirty="0">
                <a:solidFill>
                  <a:srgbClr val="202124"/>
                </a:solidFill>
                <a:effectLst/>
                <a:latin typeface="Google Sans"/>
              </a:rPr>
              <a:t> Wildlife Sanctuary</a:t>
            </a:r>
          </a:p>
        </p:txBody>
      </p:sp>
    </p:spTree>
    <p:extLst>
      <p:ext uri="{BB962C8B-B14F-4D97-AF65-F5344CB8AC3E}">
        <p14:creationId xmlns:p14="http://schemas.microsoft.com/office/powerpoint/2010/main" val="3735061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extBox 128"/>
          <p:cNvSpPr txBox="1"/>
          <p:nvPr/>
        </p:nvSpPr>
        <p:spPr>
          <a:xfrm>
            <a:off x="0" y="-4635"/>
            <a:ext cx="9144000" cy="584775"/>
          </a:xfrm>
          <a:prstGeom prst="rect">
            <a:avLst/>
          </a:prstGeom>
          <a:solidFill>
            <a:schemeClr val="tx1"/>
          </a:solidFill>
        </p:spPr>
        <p:txBody>
          <a:bodyPr wrap="square" rtlCol="0">
            <a:spAutoFit/>
          </a:bodyPr>
          <a:lstStyle/>
          <a:p>
            <a:pPr algn="ctr"/>
            <a:r>
              <a:rPr lang="en-US" sz="3200" dirty="0">
                <a:solidFill>
                  <a:schemeClr val="bg1"/>
                </a:solidFill>
              </a:rPr>
              <a:t>Frequency comb: a pulsed harmonic synthesizer</a:t>
            </a:r>
          </a:p>
        </p:txBody>
      </p:sp>
      <p:sp>
        <p:nvSpPr>
          <p:cNvPr id="17" name="TextBox 16">
            <a:extLst>
              <a:ext uri="{FF2B5EF4-FFF2-40B4-BE49-F238E27FC236}">
                <a16:creationId xmlns:a16="http://schemas.microsoft.com/office/drawing/2014/main" id="{1E6A49FF-A11C-955F-5CC6-B5E053B0029D}"/>
              </a:ext>
            </a:extLst>
          </p:cNvPr>
          <p:cNvSpPr txBox="1"/>
          <p:nvPr/>
        </p:nvSpPr>
        <p:spPr>
          <a:xfrm>
            <a:off x="872044" y="1013676"/>
            <a:ext cx="629403" cy="461665"/>
          </a:xfrm>
          <a:prstGeom prst="rect">
            <a:avLst/>
          </a:prstGeom>
          <a:noFill/>
        </p:spPr>
        <p:txBody>
          <a:bodyPr wrap="none" rtlCol="0">
            <a:spAutoFit/>
          </a:bodyPr>
          <a:lstStyle/>
          <a:p>
            <a:r>
              <a:rPr lang="en-US" sz="2400" dirty="0" err="1">
                <a:latin typeface="Symbol" pitchFamily="2" charset="2"/>
              </a:rPr>
              <a:t>n</a:t>
            </a:r>
            <a:r>
              <a:rPr lang="en-US" sz="2400" baseline="-25000" dirty="0" err="1"/>
              <a:t>opt</a:t>
            </a:r>
            <a:endParaRPr lang="en-US" sz="2400" baseline="-25000" dirty="0"/>
          </a:p>
        </p:txBody>
      </p:sp>
      <p:sp>
        <p:nvSpPr>
          <p:cNvPr id="275" name="Freeform 11">
            <a:extLst>
              <a:ext uri="{FF2B5EF4-FFF2-40B4-BE49-F238E27FC236}">
                <a16:creationId xmlns:a16="http://schemas.microsoft.com/office/drawing/2014/main" id="{9658ED47-B41E-11B0-9B7E-83A631B928FF}"/>
              </a:ext>
            </a:extLst>
          </p:cNvPr>
          <p:cNvSpPr/>
          <p:nvPr/>
        </p:nvSpPr>
        <p:spPr>
          <a:xfrm>
            <a:off x="5081832" y="2540532"/>
            <a:ext cx="101493" cy="1215906"/>
          </a:xfrm>
          <a:custGeom>
            <a:avLst/>
            <a:gdLst>
              <a:gd name="connsiteX0" fmla="*/ 41643 w 145749"/>
              <a:gd name="connsiteY0" fmla="*/ 1304798 h 1304798"/>
              <a:gd name="connsiteX1" fmla="*/ 145749 w 145749"/>
              <a:gd name="connsiteY1" fmla="*/ 1200692 h 1304798"/>
              <a:gd name="connsiteX2" fmla="*/ 138809 w 145749"/>
              <a:gd name="connsiteY2" fmla="*/ 0 h 1304798"/>
              <a:gd name="connsiteX3" fmla="*/ 0 w 145749"/>
              <a:gd name="connsiteY3" fmla="*/ 117987 h 1304798"/>
              <a:gd name="connsiteX4" fmla="*/ 41643 w 145749"/>
              <a:gd name="connsiteY4" fmla="*/ 1304798 h 1304798"/>
              <a:gd name="connsiteX0" fmla="*/ 6941 w 111047"/>
              <a:gd name="connsiteY0" fmla="*/ 1304798 h 1304798"/>
              <a:gd name="connsiteX1" fmla="*/ 111047 w 111047"/>
              <a:gd name="connsiteY1" fmla="*/ 1200692 h 1304798"/>
              <a:gd name="connsiteX2" fmla="*/ 104107 w 111047"/>
              <a:gd name="connsiteY2" fmla="*/ 0 h 1304798"/>
              <a:gd name="connsiteX3" fmla="*/ 0 w 111047"/>
              <a:gd name="connsiteY3" fmla="*/ 104106 h 1304798"/>
              <a:gd name="connsiteX4" fmla="*/ 6941 w 111047"/>
              <a:gd name="connsiteY4" fmla="*/ 1304798 h 13047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047" h="1304798">
                <a:moveTo>
                  <a:pt x="6941" y="1304798"/>
                </a:moveTo>
                <a:lnTo>
                  <a:pt x="111047" y="1200692"/>
                </a:lnTo>
                <a:cubicBezTo>
                  <a:pt x="108734" y="800461"/>
                  <a:pt x="106420" y="400231"/>
                  <a:pt x="104107" y="0"/>
                </a:cubicBezTo>
                <a:lnTo>
                  <a:pt x="0" y="104106"/>
                </a:lnTo>
                <a:cubicBezTo>
                  <a:pt x="2314" y="504337"/>
                  <a:pt x="4627" y="904567"/>
                  <a:pt x="6941" y="1304798"/>
                </a:cubicBezTo>
                <a:close/>
              </a:path>
            </a:pathLst>
          </a:cu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276" name="Freeform 13">
            <a:extLst>
              <a:ext uri="{FF2B5EF4-FFF2-40B4-BE49-F238E27FC236}">
                <a16:creationId xmlns:a16="http://schemas.microsoft.com/office/drawing/2014/main" id="{E85AB5ED-B95E-F39C-8CE1-5984A86E8BED}"/>
              </a:ext>
            </a:extLst>
          </p:cNvPr>
          <p:cNvSpPr/>
          <p:nvPr/>
        </p:nvSpPr>
        <p:spPr>
          <a:xfrm>
            <a:off x="951572" y="2527066"/>
            <a:ext cx="4208428" cy="145493"/>
          </a:xfrm>
          <a:custGeom>
            <a:avLst/>
            <a:gdLst>
              <a:gd name="connsiteX0" fmla="*/ 0 w 4427986"/>
              <a:gd name="connsiteY0" fmla="*/ 180451 h 194332"/>
              <a:gd name="connsiteX1" fmla="*/ 333140 w 4427986"/>
              <a:gd name="connsiteY1" fmla="*/ 41643 h 194332"/>
              <a:gd name="connsiteX2" fmla="*/ 4427986 w 4427986"/>
              <a:gd name="connsiteY2" fmla="*/ 0 h 194332"/>
              <a:gd name="connsiteX3" fmla="*/ 4261416 w 4427986"/>
              <a:gd name="connsiteY3" fmla="*/ 194332 h 194332"/>
              <a:gd name="connsiteX4" fmla="*/ 0 w 4427986"/>
              <a:gd name="connsiteY4" fmla="*/ 180451 h 194332"/>
              <a:gd name="connsiteX0" fmla="*/ 0 w 4427986"/>
              <a:gd name="connsiteY0" fmla="*/ 180451 h 215440"/>
              <a:gd name="connsiteX1" fmla="*/ 333140 w 4427986"/>
              <a:gd name="connsiteY1" fmla="*/ 41643 h 215440"/>
              <a:gd name="connsiteX2" fmla="*/ 4427986 w 4427986"/>
              <a:gd name="connsiteY2" fmla="*/ 0 h 215440"/>
              <a:gd name="connsiteX3" fmla="*/ 4317644 w 4427986"/>
              <a:gd name="connsiteY3" fmla="*/ 215440 h 215440"/>
              <a:gd name="connsiteX4" fmla="*/ 0 w 4427986"/>
              <a:gd name="connsiteY4" fmla="*/ 180451 h 215440"/>
              <a:gd name="connsiteX0" fmla="*/ 0 w 4427986"/>
              <a:gd name="connsiteY0" fmla="*/ 180451 h 215440"/>
              <a:gd name="connsiteX1" fmla="*/ 227712 w 4427986"/>
              <a:gd name="connsiteY1" fmla="*/ 31089 h 215440"/>
              <a:gd name="connsiteX2" fmla="*/ 4427986 w 4427986"/>
              <a:gd name="connsiteY2" fmla="*/ 0 h 215440"/>
              <a:gd name="connsiteX3" fmla="*/ 4317644 w 4427986"/>
              <a:gd name="connsiteY3" fmla="*/ 215440 h 215440"/>
              <a:gd name="connsiteX4" fmla="*/ 0 w 4427986"/>
              <a:gd name="connsiteY4" fmla="*/ 180451 h 215440"/>
              <a:gd name="connsiteX0" fmla="*/ 0 w 4427986"/>
              <a:gd name="connsiteY0" fmla="*/ 180451 h 215440"/>
              <a:gd name="connsiteX1" fmla="*/ 199598 w 4427986"/>
              <a:gd name="connsiteY1" fmla="*/ 9981 h 215440"/>
              <a:gd name="connsiteX2" fmla="*/ 4427986 w 4427986"/>
              <a:gd name="connsiteY2" fmla="*/ 0 h 215440"/>
              <a:gd name="connsiteX3" fmla="*/ 4317644 w 4427986"/>
              <a:gd name="connsiteY3" fmla="*/ 215440 h 215440"/>
              <a:gd name="connsiteX4" fmla="*/ 0 w 4427986"/>
              <a:gd name="connsiteY4" fmla="*/ 180451 h 2154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27986" h="215440">
                <a:moveTo>
                  <a:pt x="0" y="180451"/>
                </a:moveTo>
                <a:lnTo>
                  <a:pt x="199598" y="9981"/>
                </a:lnTo>
                <a:lnTo>
                  <a:pt x="4427986" y="0"/>
                </a:lnTo>
                <a:lnTo>
                  <a:pt x="4317644" y="215440"/>
                </a:lnTo>
                <a:lnTo>
                  <a:pt x="0" y="180451"/>
                </a:lnTo>
                <a:close/>
              </a:path>
            </a:pathLst>
          </a:cu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278" name="Rectangle 277">
            <a:extLst>
              <a:ext uri="{FF2B5EF4-FFF2-40B4-BE49-F238E27FC236}">
                <a16:creationId xmlns:a16="http://schemas.microsoft.com/office/drawing/2014/main" id="{1C0D9352-7B28-D546-9F6F-C5302D08BD4C}"/>
              </a:ext>
            </a:extLst>
          </p:cNvPr>
          <p:cNvSpPr/>
          <p:nvPr/>
        </p:nvSpPr>
        <p:spPr>
          <a:xfrm>
            <a:off x="953025" y="2681233"/>
            <a:ext cx="4125228" cy="1098268"/>
          </a:xfrm>
          <a:prstGeom prst="rect">
            <a:avLst/>
          </a:prstGeom>
          <a:solidFill>
            <a:schemeClr val="bg1">
              <a:lumMod val="75000"/>
            </a:schemeClr>
          </a:solidFill>
          <a:ln>
            <a:solidFill>
              <a:schemeClr val="tx1">
                <a:lumMod val="65000"/>
                <a:lumOff val="35000"/>
              </a:schemeClr>
            </a:solidFill>
          </a:ln>
          <a:effectLst>
            <a:outerShdw blurRad="40000" dist="23000" dir="5400000" rotWithShape="0">
              <a:srgbClr val="000000">
                <a:alpha val="35000"/>
              </a:srgbClr>
            </a:outerShdw>
          </a:effectLst>
          <a:scene3d>
            <a:camera prst="orthographicFront"/>
            <a:lightRig rig="threePt" dir="t">
              <a:rot lat="0" lon="0" rev="1980000"/>
            </a:lightRig>
          </a:scene3d>
          <a:sp3d prstMaterial="metal">
            <a:bevelT w="57150" prst="hardEdg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a:p>
        </p:txBody>
      </p:sp>
      <p:sp>
        <p:nvSpPr>
          <p:cNvPr id="279" name="Oval 278">
            <a:extLst>
              <a:ext uri="{FF2B5EF4-FFF2-40B4-BE49-F238E27FC236}">
                <a16:creationId xmlns:a16="http://schemas.microsoft.com/office/drawing/2014/main" id="{3E48DA8C-7FC1-CF01-66FF-7EEC0BB4B9E3}"/>
              </a:ext>
            </a:extLst>
          </p:cNvPr>
          <p:cNvSpPr/>
          <p:nvPr/>
        </p:nvSpPr>
        <p:spPr>
          <a:xfrm>
            <a:off x="1295740" y="3240605"/>
            <a:ext cx="167147" cy="170421"/>
          </a:xfrm>
          <a:prstGeom prst="ellipse">
            <a:avLst/>
          </a:prstGeom>
          <a:solidFill>
            <a:srgbClr val="FFFFFF"/>
          </a:solidFill>
          <a:ln>
            <a:solidFill>
              <a:srgbClr val="000000"/>
            </a:solidFill>
          </a:ln>
          <a:effectLst/>
          <a:scene3d>
            <a:camera prst="orthographicFront">
              <a:rot lat="0" lon="480000" rev="0"/>
            </a:camera>
            <a:lightRig rig="threePt" dir="t"/>
          </a:scene3d>
          <a:sp3d extrusionH="50800" contourW="12700">
            <a:bevelT w="57150" prst="hardEdge"/>
            <a:contourClr>
              <a:schemeClr val="tx1">
                <a:lumMod val="50000"/>
                <a:lumOff val="50000"/>
              </a:schemeClr>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280" name="TextBox 279">
            <a:extLst>
              <a:ext uri="{FF2B5EF4-FFF2-40B4-BE49-F238E27FC236}">
                <a16:creationId xmlns:a16="http://schemas.microsoft.com/office/drawing/2014/main" id="{51B4892E-860F-EAE1-16F1-586B7BA85F25}"/>
              </a:ext>
            </a:extLst>
          </p:cNvPr>
          <p:cNvSpPr txBox="1"/>
          <p:nvPr/>
        </p:nvSpPr>
        <p:spPr>
          <a:xfrm>
            <a:off x="1013065" y="3395607"/>
            <a:ext cx="782032" cy="392254"/>
          </a:xfrm>
          <a:prstGeom prst="rect">
            <a:avLst/>
          </a:prstGeom>
          <a:noFill/>
          <a:effectLst/>
          <a:scene3d>
            <a:camera prst="orthographicFront"/>
            <a:lightRig rig="threePt" dir="t"/>
          </a:scene3d>
          <a:sp3d>
            <a:bevelT w="57150" prst="hardEdge"/>
          </a:sp3d>
        </p:spPr>
        <p:txBody>
          <a:bodyPr wrap="none" rtlCol="0">
            <a:spAutoFit/>
          </a:bodyPr>
          <a:lstStyle/>
          <a:p>
            <a:pPr algn="ctr"/>
            <a:r>
              <a:rPr lang="en-US" sz="800" dirty="0"/>
              <a:t>Optical IN</a:t>
            </a:r>
          </a:p>
          <a:p>
            <a:pPr algn="ctr"/>
            <a:r>
              <a:rPr lang="en-US" sz="800" dirty="0"/>
              <a:t>250-500 THz</a:t>
            </a:r>
          </a:p>
        </p:txBody>
      </p:sp>
      <p:sp>
        <p:nvSpPr>
          <p:cNvPr id="281" name="TextBox 280">
            <a:extLst>
              <a:ext uri="{FF2B5EF4-FFF2-40B4-BE49-F238E27FC236}">
                <a16:creationId xmlns:a16="http://schemas.microsoft.com/office/drawing/2014/main" id="{087DD35C-C9A8-835B-0C0D-159EBAA5F939}"/>
              </a:ext>
            </a:extLst>
          </p:cNvPr>
          <p:cNvSpPr txBox="1"/>
          <p:nvPr/>
        </p:nvSpPr>
        <p:spPr>
          <a:xfrm>
            <a:off x="4051223" y="3035868"/>
            <a:ext cx="1030666" cy="463573"/>
          </a:xfrm>
          <a:prstGeom prst="rect">
            <a:avLst/>
          </a:prstGeom>
          <a:noFill/>
          <a:effectLst/>
          <a:scene3d>
            <a:camera prst="orthographicFront"/>
            <a:lightRig rig="threePt" dir="t"/>
          </a:scene3d>
          <a:sp3d>
            <a:bevelT w="57150" prst="hardEdge"/>
          </a:sp3d>
        </p:spPr>
        <p:txBody>
          <a:bodyPr wrap="none" rtlCol="0">
            <a:spAutoFit/>
          </a:bodyPr>
          <a:lstStyle/>
          <a:p>
            <a:pPr algn="ctr"/>
            <a:r>
              <a:rPr lang="en-US" sz="1000" dirty="0"/>
              <a:t>Optical OUT</a:t>
            </a:r>
          </a:p>
          <a:p>
            <a:pPr algn="ctr"/>
            <a:r>
              <a:rPr lang="en-US" sz="1000" dirty="0"/>
              <a:t>150 – 280 THz</a:t>
            </a:r>
          </a:p>
        </p:txBody>
      </p:sp>
      <p:sp>
        <p:nvSpPr>
          <p:cNvPr id="282" name="TextBox 281">
            <a:extLst>
              <a:ext uri="{FF2B5EF4-FFF2-40B4-BE49-F238E27FC236}">
                <a16:creationId xmlns:a16="http://schemas.microsoft.com/office/drawing/2014/main" id="{58862A5D-7C8B-4FA3-7E93-C30E5E56CC65}"/>
              </a:ext>
            </a:extLst>
          </p:cNvPr>
          <p:cNvSpPr txBox="1"/>
          <p:nvPr/>
        </p:nvSpPr>
        <p:spPr>
          <a:xfrm>
            <a:off x="3457845" y="2690302"/>
            <a:ext cx="1574439" cy="303105"/>
          </a:xfrm>
          <a:prstGeom prst="rect">
            <a:avLst/>
          </a:prstGeom>
          <a:noFill/>
          <a:effectLst/>
          <a:scene3d>
            <a:camera prst="orthographicFront"/>
            <a:lightRig rig="threePt" dir="t"/>
          </a:scene3d>
          <a:sp3d>
            <a:bevelT w="57150" prst="hardEdge"/>
          </a:sp3d>
        </p:spPr>
        <p:txBody>
          <a:bodyPr wrap="none" rtlCol="0">
            <a:spAutoFit/>
          </a:bodyPr>
          <a:lstStyle/>
          <a:p>
            <a:r>
              <a:rPr lang="en-US" sz="1100" b="1" dirty="0"/>
              <a:t>Photonic Synthesizer</a:t>
            </a:r>
          </a:p>
        </p:txBody>
      </p:sp>
      <p:sp>
        <p:nvSpPr>
          <p:cNvPr id="283" name="Oval 282">
            <a:extLst>
              <a:ext uri="{FF2B5EF4-FFF2-40B4-BE49-F238E27FC236}">
                <a16:creationId xmlns:a16="http://schemas.microsoft.com/office/drawing/2014/main" id="{0B92E547-0E3A-BFD1-1413-D6922E9CC7F4}"/>
              </a:ext>
            </a:extLst>
          </p:cNvPr>
          <p:cNvSpPr/>
          <p:nvPr/>
        </p:nvSpPr>
        <p:spPr>
          <a:xfrm>
            <a:off x="1418010" y="1625321"/>
            <a:ext cx="237878" cy="243885"/>
          </a:xfrm>
          <a:prstGeom prst="ellipse">
            <a:avLst/>
          </a:prstGeom>
          <a:solidFill>
            <a:schemeClr val="bg1">
              <a:lumMod val="65000"/>
            </a:schemeClr>
          </a:solidFill>
          <a:ln>
            <a:solidFill>
              <a:schemeClr val="bg1">
                <a:lumMod val="50000"/>
              </a:schemeClr>
            </a:solidFill>
          </a:ln>
          <a:effectLst/>
          <a:scene3d>
            <a:camera prst="isometricOffAxis2Right">
              <a:rot lat="60000" lon="17820000" rev="0"/>
            </a:camera>
            <a:lightRig rig="threePt" dir="t"/>
          </a:scene3d>
          <a:sp3d extrusionH="889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grpSp>
        <p:nvGrpSpPr>
          <p:cNvPr id="284" name="Group 283">
            <a:extLst>
              <a:ext uri="{FF2B5EF4-FFF2-40B4-BE49-F238E27FC236}">
                <a16:creationId xmlns:a16="http://schemas.microsoft.com/office/drawing/2014/main" id="{8CD6EEA6-F542-6276-FF37-66FF910869CE}"/>
              </a:ext>
            </a:extLst>
          </p:cNvPr>
          <p:cNvGrpSpPr/>
          <p:nvPr/>
        </p:nvGrpSpPr>
        <p:grpSpPr>
          <a:xfrm>
            <a:off x="1529129" y="1702927"/>
            <a:ext cx="618732" cy="116551"/>
            <a:chOff x="1423037" y="657471"/>
            <a:chExt cx="676973" cy="125072"/>
          </a:xfrm>
        </p:grpSpPr>
        <p:sp>
          <p:nvSpPr>
            <p:cNvPr id="389" name="Rectangle 388">
              <a:extLst>
                <a:ext uri="{FF2B5EF4-FFF2-40B4-BE49-F238E27FC236}">
                  <a16:creationId xmlns:a16="http://schemas.microsoft.com/office/drawing/2014/main" id="{E23BB4AF-FCAD-DAC8-0A03-41DCCB6676BD}"/>
                </a:ext>
              </a:extLst>
            </p:cNvPr>
            <p:cNvSpPr/>
            <p:nvPr/>
          </p:nvSpPr>
          <p:spPr>
            <a:xfrm rot="60000">
              <a:off x="1423898" y="682819"/>
              <a:ext cx="669832" cy="72171"/>
            </a:xfrm>
            <a:prstGeom prst="rect">
              <a:avLst/>
            </a:prstGeom>
            <a:solidFill>
              <a:srgbClr val="FF000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390" name="Rectangle 389">
              <a:extLst>
                <a:ext uri="{FF2B5EF4-FFF2-40B4-BE49-F238E27FC236}">
                  <a16:creationId xmlns:a16="http://schemas.microsoft.com/office/drawing/2014/main" id="{1E4FF01E-D229-8796-34C4-793A10321B01}"/>
                </a:ext>
              </a:extLst>
            </p:cNvPr>
            <p:cNvSpPr/>
            <p:nvPr/>
          </p:nvSpPr>
          <p:spPr>
            <a:xfrm rot="60000">
              <a:off x="1423037" y="657471"/>
              <a:ext cx="669832" cy="125072"/>
            </a:xfrm>
            <a:prstGeom prst="rect">
              <a:avLst/>
            </a:prstGeom>
            <a:solidFill>
              <a:srgbClr val="FF0000">
                <a:alpha val="2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cxnSp>
          <p:nvCxnSpPr>
            <p:cNvPr id="391" name="Straight Connector 390">
              <a:extLst>
                <a:ext uri="{FF2B5EF4-FFF2-40B4-BE49-F238E27FC236}">
                  <a16:creationId xmlns:a16="http://schemas.microsoft.com/office/drawing/2014/main" id="{46037F8E-0F47-2FA4-21A5-B0EAD006333C}"/>
                </a:ext>
              </a:extLst>
            </p:cNvPr>
            <p:cNvCxnSpPr/>
            <p:nvPr/>
          </p:nvCxnSpPr>
          <p:spPr>
            <a:xfrm>
              <a:off x="1424039" y="708171"/>
              <a:ext cx="669833" cy="15395"/>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2" name="Straight Connector 391">
              <a:extLst>
                <a:ext uri="{FF2B5EF4-FFF2-40B4-BE49-F238E27FC236}">
                  <a16:creationId xmlns:a16="http://schemas.microsoft.com/office/drawing/2014/main" id="{05316669-A38D-09BC-B426-F5AEDE6B1C83}"/>
                </a:ext>
              </a:extLst>
            </p:cNvPr>
            <p:cNvCxnSpPr/>
            <p:nvPr/>
          </p:nvCxnSpPr>
          <p:spPr>
            <a:xfrm>
              <a:off x="1430177" y="705563"/>
              <a:ext cx="669833" cy="15395"/>
            </a:xfrm>
            <a:prstGeom prst="line">
              <a:avLst/>
            </a:prstGeom>
            <a:ln w="9525" cmpd="sng">
              <a:solidFill>
                <a:srgbClr val="FFFF00"/>
              </a:solidFill>
            </a:ln>
          </p:spPr>
          <p:style>
            <a:lnRef idx="2">
              <a:schemeClr val="accent1"/>
            </a:lnRef>
            <a:fillRef idx="0">
              <a:schemeClr val="accent1"/>
            </a:fillRef>
            <a:effectRef idx="1">
              <a:schemeClr val="accent1"/>
            </a:effectRef>
            <a:fontRef idx="minor">
              <a:schemeClr val="tx1"/>
            </a:fontRef>
          </p:style>
        </p:cxnSp>
      </p:grpSp>
      <p:grpSp>
        <p:nvGrpSpPr>
          <p:cNvPr id="285" name="Group 284">
            <a:extLst>
              <a:ext uri="{FF2B5EF4-FFF2-40B4-BE49-F238E27FC236}">
                <a16:creationId xmlns:a16="http://schemas.microsoft.com/office/drawing/2014/main" id="{E96E3AF9-FDD6-18F8-0F1F-A8E530949A5D}"/>
              </a:ext>
            </a:extLst>
          </p:cNvPr>
          <p:cNvGrpSpPr/>
          <p:nvPr/>
        </p:nvGrpSpPr>
        <p:grpSpPr>
          <a:xfrm>
            <a:off x="3087135" y="1714310"/>
            <a:ext cx="850777" cy="116551"/>
            <a:chOff x="1423018" y="659727"/>
            <a:chExt cx="930860" cy="125072"/>
          </a:xfrm>
        </p:grpSpPr>
        <p:sp>
          <p:nvSpPr>
            <p:cNvPr id="385" name="Rectangle 384">
              <a:extLst>
                <a:ext uri="{FF2B5EF4-FFF2-40B4-BE49-F238E27FC236}">
                  <a16:creationId xmlns:a16="http://schemas.microsoft.com/office/drawing/2014/main" id="{C313DA12-5845-B977-0235-2F8642CC195E}"/>
                </a:ext>
              </a:extLst>
            </p:cNvPr>
            <p:cNvSpPr/>
            <p:nvPr/>
          </p:nvSpPr>
          <p:spPr>
            <a:xfrm rot="60000">
              <a:off x="1423879" y="685075"/>
              <a:ext cx="923701" cy="72171"/>
            </a:xfrm>
            <a:prstGeom prst="rect">
              <a:avLst/>
            </a:prstGeom>
            <a:solidFill>
              <a:srgbClr val="FF000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386" name="Rectangle 385">
              <a:extLst>
                <a:ext uri="{FF2B5EF4-FFF2-40B4-BE49-F238E27FC236}">
                  <a16:creationId xmlns:a16="http://schemas.microsoft.com/office/drawing/2014/main" id="{49A5EFCF-A488-F8C8-2479-700113C12533}"/>
                </a:ext>
              </a:extLst>
            </p:cNvPr>
            <p:cNvSpPr/>
            <p:nvPr/>
          </p:nvSpPr>
          <p:spPr>
            <a:xfrm rot="60000">
              <a:off x="1423018" y="659727"/>
              <a:ext cx="923701" cy="125072"/>
            </a:xfrm>
            <a:prstGeom prst="rect">
              <a:avLst/>
            </a:prstGeom>
            <a:solidFill>
              <a:srgbClr val="FF0000">
                <a:alpha val="2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cxnSp>
          <p:nvCxnSpPr>
            <p:cNvPr id="387" name="Straight Connector 386">
              <a:extLst>
                <a:ext uri="{FF2B5EF4-FFF2-40B4-BE49-F238E27FC236}">
                  <a16:creationId xmlns:a16="http://schemas.microsoft.com/office/drawing/2014/main" id="{091B73AF-553C-07ED-EF23-06EDA5FB1572}"/>
                </a:ext>
              </a:extLst>
            </p:cNvPr>
            <p:cNvCxnSpPr/>
            <p:nvPr/>
          </p:nvCxnSpPr>
          <p:spPr>
            <a:xfrm>
              <a:off x="1424039" y="708171"/>
              <a:ext cx="923701" cy="15395"/>
            </a:xfrm>
            <a:prstGeom prst="line">
              <a:avLst/>
            </a:prstGeom>
            <a:ln w="381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88" name="Straight Connector 387">
              <a:extLst>
                <a:ext uri="{FF2B5EF4-FFF2-40B4-BE49-F238E27FC236}">
                  <a16:creationId xmlns:a16="http://schemas.microsoft.com/office/drawing/2014/main" id="{C5670D8B-8311-5A8D-D36F-FCB1E6E6DDD0}"/>
                </a:ext>
              </a:extLst>
            </p:cNvPr>
            <p:cNvCxnSpPr/>
            <p:nvPr/>
          </p:nvCxnSpPr>
          <p:spPr>
            <a:xfrm>
              <a:off x="1430177" y="705563"/>
              <a:ext cx="923701" cy="15395"/>
            </a:xfrm>
            <a:prstGeom prst="line">
              <a:avLst/>
            </a:prstGeom>
            <a:ln w="9525" cmpd="sng">
              <a:solidFill>
                <a:srgbClr val="FFFF00"/>
              </a:solidFill>
            </a:ln>
          </p:spPr>
          <p:style>
            <a:lnRef idx="2">
              <a:schemeClr val="accent1"/>
            </a:lnRef>
            <a:fillRef idx="0">
              <a:schemeClr val="accent1"/>
            </a:fillRef>
            <a:effectRef idx="1">
              <a:schemeClr val="accent1"/>
            </a:effectRef>
            <a:fontRef idx="minor">
              <a:schemeClr val="tx1"/>
            </a:fontRef>
          </p:style>
        </p:cxnSp>
      </p:grpSp>
      <p:sp>
        <p:nvSpPr>
          <p:cNvPr id="286" name="Oval 285">
            <a:extLst>
              <a:ext uri="{FF2B5EF4-FFF2-40B4-BE49-F238E27FC236}">
                <a16:creationId xmlns:a16="http://schemas.microsoft.com/office/drawing/2014/main" id="{05977A38-2907-1781-1252-C8F8B257C10A}"/>
              </a:ext>
            </a:extLst>
          </p:cNvPr>
          <p:cNvSpPr>
            <a:spLocks noChangeAspect="1"/>
          </p:cNvSpPr>
          <p:nvPr/>
        </p:nvSpPr>
        <p:spPr>
          <a:xfrm>
            <a:off x="3925264" y="1699420"/>
            <a:ext cx="171379" cy="175712"/>
          </a:xfrm>
          <a:prstGeom prst="ellipse">
            <a:avLst/>
          </a:prstGeom>
          <a:solidFill>
            <a:schemeClr val="tx2">
              <a:lumMod val="20000"/>
              <a:lumOff val="80000"/>
            </a:schemeClr>
          </a:solidFill>
          <a:ln>
            <a:solidFill>
              <a:schemeClr val="tx2">
                <a:lumMod val="60000"/>
                <a:lumOff val="40000"/>
              </a:schemeClr>
            </a:solidFill>
          </a:ln>
          <a:effectLst/>
          <a:scene3d>
            <a:camera prst="isometricOffAxis2Right">
              <a:rot lat="60000" lon="17820000" rev="0"/>
            </a:camera>
            <a:lightRig rig="threePt" dir="t"/>
          </a:scene3d>
          <a:sp3d extrusionH="889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cxnSp>
        <p:nvCxnSpPr>
          <p:cNvPr id="287" name="Straight Connector 286">
            <a:extLst>
              <a:ext uri="{FF2B5EF4-FFF2-40B4-BE49-F238E27FC236}">
                <a16:creationId xmlns:a16="http://schemas.microsoft.com/office/drawing/2014/main" id="{FEB933AE-C06A-FB8A-02C6-6856467E32F9}"/>
              </a:ext>
            </a:extLst>
          </p:cNvPr>
          <p:cNvCxnSpPr/>
          <p:nvPr/>
        </p:nvCxnSpPr>
        <p:spPr>
          <a:xfrm>
            <a:off x="810980" y="1728367"/>
            <a:ext cx="607030" cy="14675"/>
          </a:xfrm>
          <a:prstGeom prst="line">
            <a:avLst/>
          </a:pr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88" name="Freeform 38">
            <a:extLst>
              <a:ext uri="{FF2B5EF4-FFF2-40B4-BE49-F238E27FC236}">
                <a16:creationId xmlns:a16="http://schemas.microsoft.com/office/drawing/2014/main" id="{DF29B081-BD77-4FC9-7332-5368F26C979E}"/>
              </a:ext>
            </a:extLst>
          </p:cNvPr>
          <p:cNvSpPr/>
          <p:nvPr/>
        </p:nvSpPr>
        <p:spPr>
          <a:xfrm>
            <a:off x="897192" y="1651192"/>
            <a:ext cx="24917" cy="170505"/>
          </a:xfrm>
          <a:custGeom>
            <a:avLst/>
            <a:gdLst>
              <a:gd name="connsiteX0" fmla="*/ 49821 w 49821"/>
              <a:gd name="connsiteY0" fmla="*/ 0 h 172207"/>
              <a:gd name="connsiteX1" fmla="*/ 1388 w 49821"/>
              <a:gd name="connsiteY1" fmla="*/ 86104 h 172207"/>
              <a:gd name="connsiteX2" fmla="*/ 12151 w 49821"/>
              <a:gd name="connsiteY2" fmla="*/ 172207 h 172207"/>
              <a:gd name="connsiteX3" fmla="*/ 12151 w 49821"/>
              <a:gd name="connsiteY3" fmla="*/ 172207 h 172207"/>
              <a:gd name="connsiteX4" fmla="*/ 12151 w 49821"/>
              <a:gd name="connsiteY4" fmla="*/ 172207 h 172207"/>
              <a:gd name="connsiteX0" fmla="*/ 27263 w 27263"/>
              <a:gd name="connsiteY0" fmla="*/ 0 h 182970"/>
              <a:gd name="connsiteX1" fmla="*/ 356 w 27263"/>
              <a:gd name="connsiteY1" fmla="*/ 96867 h 182970"/>
              <a:gd name="connsiteX2" fmla="*/ 11119 w 27263"/>
              <a:gd name="connsiteY2" fmla="*/ 182970 h 182970"/>
              <a:gd name="connsiteX3" fmla="*/ 11119 w 27263"/>
              <a:gd name="connsiteY3" fmla="*/ 182970 h 182970"/>
              <a:gd name="connsiteX4" fmla="*/ 11119 w 27263"/>
              <a:gd name="connsiteY4" fmla="*/ 182970 h 1829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63" h="182970">
                <a:moveTo>
                  <a:pt x="27263" y="0"/>
                </a:moveTo>
                <a:cubicBezTo>
                  <a:pt x="6185" y="28701"/>
                  <a:pt x="3047" y="66372"/>
                  <a:pt x="356" y="96867"/>
                </a:cubicBezTo>
                <a:cubicBezTo>
                  <a:pt x="-2335" y="127362"/>
                  <a:pt x="11119" y="182970"/>
                  <a:pt x="11119" y="182970"/>
                </a:cubicBezTo>
                <a:lnTo>
                  <a:pt x="11119" y="182970"/>
                </a:lnTo>
                <a:lnTo>
                  <a:pt x="11119" y="182970"/>
                </a:lnTo>
              </a:path>
            </a:pathLst>
          </a:cu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p>
        </p:txBody>
      </p:sp>
      <p:sp>
        <p:nvSpPr>
          <p:cNvPr id="289" name="Freeform 39">
            <a:extLst>
              <a:ext uri="{FF2B5EF4-FFF2-40B4-BE49-F238E27FC236}">
                <a16:creationId xmlns:a16="http://schemas.microsoft.com/office/drawing/2014/main" id="{F5BABC6C-3F3B-72ED-E225-BDF830E41A15}"/>
              </a:ext>
            </a:extLst>
          </p:cNvPr>
          <p:cNvSpPr>
            <a:spLocks noChangeAspect="1"/>
          </p:cNvSpPr>
          <p:nvPr/>
        </p:nvSpPr>
        <p:spPr>
          <a:xfrm>
            <a:off x="837565" y="1662227"/>
            <a:ext cx="134558" cy="138971"/>
          </a:xfrm>
          <a:custGeom>
            <a:avLst/>
            <a:gdLst>
              <a:gd name="connsiteX0" fmla="*/ 49821 w 49821"/>
              <a:gd name="connsiteY0" fmla="*/ 0 h 172207"/>
              <a:gd name="connsiteX1" fmla="*/ 1388 w 49821"/>
              <a:gd name="connsiteY1" fmla="*/ 86104 h 172207"/>
              <a:gd name="connsiteX2" fmla="*/ 12151 w 49821"/>
              <a:gd name="connsiteY2" fmla="*/ 172207 h 172207"/>
              <a:gd name="connsiteX3" fmla="*/ 12151 w 49821"/>
              <a:gd name="connsiteY3" fmla="*/ 172207 h 172207"/>
              <a:gd name="connsiteX4" fmla="*/ 12151 w 49821"/>
              <a:gd name="connsiteY4" fmla="*/ 172207 h 172207"/>
              <a:gd name="connsiteX0" fmla="*/ 27263 w 27263"/>
              <a:gd name="connsiteY0" fmla="*/ 0 h 182970"/>
              <a:gd name="connsiteX1" fmla="*/ 356 w 27263"/>
              <a:gd name="connsiteY1" fmla="*/ 96867 h 182970"/>
              <a:gd name="connsiteX2" fmla="*/ 11119 w 27263"/>
              <a:gd name="connsiteY2" fmla="*/ 182970 h 182970"/>
              <a:gd name="connsiteX3" fmla="*/ 11119 w 27263"/>
              <a:gd name="connsiteY3" fmla="*/ 182970 h 182970"/>
              <a:gd name="connsiteX4" fmla="*/ 11119 w 27263"/>
              <a:gd name="connsiteY4" fmla="*/ 182970 h 182970"/>
              <a:gd name="connsiteX0" fmla="*/ 5791 w 44717"/>
              <a:gd name="connsiteY0" fmla="*/ 0 h 198180"/>
              <a:gd name="connsiteX1" fmla="*/ 33954 w 44717"/>
              <a:gd name="connsiteY1" fmla="*/ 112077 h 198180"/>
              <a:gd name="connsiteX2" fmla="*/ 44717 w 44717"/>
              <a:gd name="connsiteY2" fmla="*/ 198180 h 198180"/>
              <a:gd name="connsiteX3" fmla="*/ 44717 w 44717"/>
              <a:gd name="connsiteY3" fmla="*/ 198180 h 198180"/>
              <a:gd name="connsiteX4" fmla="*/ 44717 w 44717"/>
              <a:gd name="connsiteY4" fmla="*/ 198180 h 198180"/>
              <a:gd name="connsiteX0" fmla="*/ 6941 w 45867"/>
              <a:gd name="connsiteY0" fmla="*/ 0 h 198180"/>
              <a:gd name="connsiteX1" fmla="*/ 25386 w 45867"/>
              <a:gd name="connsiteY1" fmla="*/ 112077 h 198180"/>
              <a:gd name="connsiteX2" fmla="*/ 45867 w 45867"/>
              <a:gd name="connsiteY2" fmla="*/ 198180 h 198180"/>
              <a:gd name="connsiteX3" fmla="*/ 45867 w 45867"/>
              <a:gd name="connsiteY3" fmla="*/ 198180 h 198180"/>
              <a:gd name="connsiteX4" fmla="*/ 45867 w 45867"/>
              <a:gd name="connsiteY4" fmla="*/ 198180 h 198180"/>
              <a:gd name="connsiteX0" fmla="*/ 0 w 38926"/>
              <a:gd name="connsiteY0" fmla="*/ 0 h 198180"/>
              <a:gd name="connsiteX1" fmla="*/ 18445 w 38926"/>
              <a:gd name="connsiteY1" fmla="*/ 112077 h 198180"/>
              <a:gd name="connsiteX2" fmla="*/ 38926 w 38926"/>
              <a:gd name="connsiteY2" fmla="*/ 198180 h 198180"/>
              <a:gd name="connsiteX3" fmla="*/ 38926 w 38926"/>
              <a:gd name="connsiteY3" fmla="*/ 198180 h 198180"/>
              <a:gd name="connsiteX4" fmla="*/ 38926 w 38926"/>
              <a:gd name="connsiteY4" fmla="*/ 198180 h 198180"/>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42166"/>
              <a:gd name="connsiteY0" fmla="*/ 0 h 167761"/>
              <a:gd name="connsiteX1" fmla="*/ 21304 w 42166"/>
              <a:gd name="connsiteY1" fmla="*/ 99814 h 167761"/>
              <a:gd name="connsiteX2" fmla="*/ 42166 w 42166"/>
              <a:gd name="connsiteY2" fmla="*/ 167761 h 167761"/>
              <a:gd name="connsiteX3" fmla="*/ 42166 w 42166"/>
              <a:gd name="connsiteY3" fmla="*/ 167761 h 167761"/>
              <a:gd name="connsiteX4" fmla="*/ 42166 w 42166"/>
              <a:gd name="connsiteY4" fmla="*/ 167761 h 167761"/>
              <a:gd name="connsiteX0" fmla="*/ 0 w 46634"/>
              <a:gd name="connsiteY0" fmla="*/ 0 h 156490"/>
              <a:gd name="connsiteX1" fmla="*/ 25772 w 46634"/>
              <a:gd name="connsiteY1" fmla="*/ 88543 h 156490"/>
              <a:gd name="connsiteX2" fmla="*/ 46634 w 46634"/>
              <a:gd name="connsiteY2" fmla="*/ 156490 h 156490"/>
              <a:gd name="connsiteX3" fmla="*/ 46634 w 46634"/>
              <a:gd name="connsiteY3" fmla="*/ 156490 h 156490"/>
              <a:gd name="connsiteX4" fmla="*/ 46634 w 46634"/>
              <a:gd name="connsiteY4" fmla="*/ 156490 h 156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634" h="156490">
                <a:moveTo>
                  <a:pt x="0" y="0"/>
                </a:moveTo>
                <a:cubicBezTo>
                  <a:pt x="7694" y="44826"/>
                  <a:pt x="18000" y="62461"/>
                  <a:pt x="25772" y="88543"/>
                </a:cubicBezTo>
                <a:cubicBezTo>
                  <a:pt x="33544" y="114625"/>
                  <a:pt x="43157" y="145166"/>
                  <a:pt x="46634" y="156490"/>
                </a:cubicBezTo>
                <a:lnTo>
                  <a:pt x="46634" y="156490"/>
                </a:lnTo>
                <a:lnTo>
                  <a:pt x="46634" y="156490"/>
                </a:lnTo>
              </a:path>
            </a:pathLst>
          </a:cu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p>
        </p:txBody>
      </p:sp>
      <p:sp>
        <p:nvSpPr>
          <p:cNvPr id="290" name="Freeform 40">
            <a:extLst>
              <a:ext uri="{FF2B5EF4-FFF2-40B4-BE49-F238E27FC236}">
                <a16:creationId xmlns:a16="http://schemas.microsoft.com/office/drawing/2014/main" id="{B7D56BFA-0B54-09A5-7F3B-CBB863F2E41D}"/>
              </a:ext>
            </a:extLst>
          </p:cNvPr>
          <p:cNvSpPr/>
          <p:nvPr/>
        </p:nvSpPr>
        <p:spPr>
          <a:xfrm>
            <a:off x="197182" y="1775078"/>
            <a:ext cx="4400878" cy="1642683"/>
          </a:xfrm>
          <a:custGeom>
            <a:avLst/>
            <a:gdLst>
              <a:gd name="connsiteX0" fmla="*/ 4213715 w 4773743"/>
              <a:gd name="connsiteY0" fmla="*/ 0 h 2039225"/>
              <a:gd name="connsiteX1" fmla="*/ 4706355 w 4773743"/>
              <a:gd name="connsiteY1" fmla="*/ 146253 h 2039225"/>
              <a:gd name="connsiteX2" fmla="*/ 4629380 w 4773743"/>
              <a:gd name="connsiteY2" fmla="*/ 477246 h 2039225"/>
              <a:gd name="connsiteX3" fmla="*/ 3428569 w 4773743"/>
              <a:gd name="connsiteY3" fmla="*/ 646591 h 2039225"/>
              <a:gd name="connsiteX4" fmla="*/ 1111618 w 4773743"/>
              <a:gd name="connsiteY4" fmla="*/ 754356 h 2039225"/>
              <a:gd name="connsiteX5" fmla="*/ 257195 w 4773743"/>
              <a:gd name="connsiteY5" fmla="*/ 977584 h 2039225"/>
              <a:gd name="connsiteX6" fmla="*/ 3177 w 4773743"/>
              <a:gd name="connsiteY6" fmla="*/ 1577989 h 2039225"/>
              <a:gd name="connsiteX7" fmla="*/ 388053 w 4773743"/>
              <a:gd name="connsiteY7" fmla="*/ 2016747 h 2039225"/>
              <a:gd name="connsiteX8" fmla="*/ 949971 w 4773743"/>
              <a:gd name="connsiteY8" fmla="*/ 1939772 h 2039225"/>
              <a:gd name="connsiteX9" fmla="*/ 1065433 w 4773743"/>
              <a:gd name="connsiteY9" fmla="*/ 1631872 h 2039225"/>
              <a:gd name="connsiteX0" fmla="*/ 4213715 w 4773743"/>
              <a:gd name="connsiteY0" fmla="*/ 0 h 2002205"/>
              <a:gd name="connsiteX1" fmla="*/ 4706355 w 4773743"/>
              <a:gd name="connsiteY1" fmla="*/ 146253 h 2002205"/>
              <a:gd name="connsiteX2" fmla="*/ 4629380 w 4773743"/>
              <a:gd name="connsiteY2" fmla="*/ 477246 h 2002205"/>
              <a:gd name="connsiteX3" fmla="*/ 3428569 w 4773743"/>
              <a:gd name="connsiteY3" fmla="*/ 646591 h 2002205"/>
              <a:gd name="connsiteX4" fmla="*/ 1111618 w 4773743"/>
              <a:gd name="connsiteY4" fmla="*/ 754356 h 2002205"/>
              <a:gd name="connsiteX5" fmla="*/ 257195 w 4773743"/>
              <a:gd name="connsiteY5" fmla="*/ 977584 h 2002205"/>
              <a:gd name="connsiteX6" fmla="*/ 3177 w 4773743"/>
              <a:gd name="connsiteY6" fmla="*/ 1577989 h 2002205"/>
              <a:gd name="connsiteX7" fmla="*/ 388053 w 4773743"/>
              <a:gd name="connsiteY7" fmla="*/ 1970562 h 2002205"/>
              <a:gd name="connsiteX8" fmla="*/ 949971 w 4773743"/>
              <a:gd name="connsiteY8" fmla="*/ 1939772 h 2002205"/>
              <a:gd name="connsiteX9" fmla="*/ 1065433 w 4773743"/>
              <a:gd name="connsiteY9" fmla="*/ 1631872 h 2002205"/>
              <a:gd name="connsiteX0" fmla="*/ 4154399 w 4714427"/>
              <a:gd name="connsiteY0" fmla="*/ 0 h 2005033"/>
              <a:gd name="connsiteX1" fmla="*/ 4647039 w 4714427"/>
              <a:gd name="connsiteY1" fmla="*/ 146253 h 2005033"/>
              <a:gd name="connsiteX2" fmla="*/ 4570064 w 4714427"/>
              <a:gd name="connsiteY2" fmla="*/ 477246 h 2005033"/>
              <a:gd name="connsiteX3" fmla="*/ 3369253 w 4714427"/>
              <a:gd name="connsiteY3" fmla="*/ 646591 h 2005033"/>
              <a:gd name="connsiteX4" fmla="*/ 1052302 w 4714427"/>
              <a:gd name="connsiteY4" fmla="*/ 754356 h 2005033"/>
              <a:gd name="connsiteX5" fmla="*/ 197879 w 4714427"/>
              <a:gd name="connsiteY5" fmla="*/ 977584 h 2005033"/>
              <a:gd name="connsiteX6" fmla="*/ 5441 w 4714427"/>
              <a:gd name="connsiteY6" fmla="*/ 1539501 h 2005033"/>
              <a:gd name="connsiteX7" fmla="*/ 328737 w 4714427"/>
              <a:gd name="connsiteY7" fmla="*/ 1970562 h 2005033"/>
              <a:gd name="connsiteX8" fmla="*/ 890655 w 4714427"/>
              <a:gd name="connsiteY8" fmla="*/ 1939772 h 2005033"/>
              <a:gd name="connsiteX9" fmla="*/ 1006117 w 4714427"/>
              <a:gd name="connsiteY9" fmla="*/ 1631872 h 2005033"/>
              <a:gd name="connsiteX0" fmla="*/ 4155447 w 4715475"/>
              <a:gd name="connsiteY0" fmla="*/ 0 h 2005033"/>
              <a:gd name="connsiteX1" fmla="*/ 4648087 w 4715475"/>
              <a:gd name="connsiteY1" fmla="*/ 146253 h 2005033"/>
              <a:gd name="connsiteX2" fmla="*/ 4571112 w 4715475"/>
              <a:gd name="connsiteY2" fmla="*/ 477246 h 2005033"/>
              <a:gd name="connsiteX3" fmla="*/ 3370301 w 4715475"/>
              <a:gd name="connsiteY3" fmla="*/ 646591 h 2005033"/>
              <a:gd name="connsiteX4" fmla="*/ 1053350 w 4715475"/>
              <a:gd name="connsiteY4" fmla="*/ 754356 h 2005033"/>
              <a:gd name="connsiteX5" fmla="*/ 191230 w 4715475"/>
              <a:gd name="connsiteY5" fmla="*/ 1177719 h 2005033"/>
              <a:gd name="connsiteX6" fmla="*/ 6489 w 4715475"/>
              <a:gd name="connsiteY6" fmla="*/ 1539501 h 2005033"/>
              <a:gd name="connsiteX7" fmla="*/ 329785 w 4715475"/>
              <a:gd name="connsiteY7" fmla="*/ 1970562 h 2005033"/>
              <a:gd name="connsiteX8" fmla="*/ 891703 w 4715475"/>
              <a:gd name="connsiteY8" fmla="*/ 1939772 h 2005033"/>
              <a:gd name="connsiteX9" fmla="*/ 1007165 w 4715475"/>
              <a:gd name="connsiteY9" fmla="*/ 1631872 h 2005033"/>
              <a:gd name="connsiteX0" fmla="*/ 4156729 w 4716757"/>
              <a:gd name="connsiteY0" fmla="*/ 0 h 2005033"/>
              <a:gd name="connsiteX1" fmla="*/ 4649369 w 4716757"/>
              <a:gd name="connsiteY1" fmla="*/ 146253 h 2005033"/>
              <a:gd name="connsiteX2" fmla="*/ 4572394 w 4716757"/>
              <a:gd name="connsiteY2" fmla="*/ 477246 h 2005033"/>
              <a:gd name="connsiteX3" fmla="*/ 3371583 w 4716757"/>
              <a:gd name="connsiteY3" fmla="*/ 646591 h 2005033"/>
              <a:gd name="connsiteX4" fmla="*/ 1139305 w 4716757"/>
              <a:gd name="connsiteY4" fmla="*/ 885214 h 2005033"/>
              <a:gd name="connsiteX5" fmla="*/ 192512 w 4716757"/>
              <a:gd name="connsiteY5" fmla="*/ 1177719 h 2005033"/>
              <a:gd name="connsiteX6" fmla="*/ 7771 w 4716757"/>
              <a:gd name="connsiteY6" fmla="*/ 1539501 h 2005033"/>
              <a:gd name="connsiteX7" fmla="*/ 331067 w 4716757"/>
              <a:gd name="connsiteY7" fmla="*/ 1970562 h 2005033"/>
              <a:gd name="connsiteX8" fmla="*/ 892985 w 4716757"/>
              <a:gd name="connsiteY8" fmla="*/ 1939772 h 2005033"/>
              <a:gd name="connsiteX9" fmla="*/ 1008447 w 4716757"/>
              <a:gd name="connsiteY9" fmla="*/ 1631872 h 2005033"/>
              <a:gd name="connsiteX0" fmla="*/ 4143017 w 4703045"/>
              <a:gd name="connsiteY0" fmla="*/ 0 h 1992634"/>
              <a:gd name="connsiteX1" fmla="*/ 4635657 w 4703045"/>
              <a:gd name="connsiteY1" fmla="*/ 146253 h 1992634"/>
              <a:gd name="connsiteX2" fmla="*/ 4558682 w 4703045"/>
              <a:gd name="connsiteY2" fmla="*/ 477246 h 1992634"/>
              <a:gd name="connsiteX3" fmla="*/ 3357871 w 4703045"/>
              <a:gd name="connsiteY3" fmla="*/ 646591 h 1992634"/>
              <a:gd name="connsiteX4" fmla="*/ 1125593 w 4703045"/>
              <a:gd name="connsiteY4" fmla="*/ 885214 h 1992634"/>
              <a:gd name="connsiteX5" fmla="*/ 178800 w 4703045"/>
              <a:gd name="connsiteY5" fmla="*/ 1177719 h 1992634"/>
              <a:gd name="connsiteX6" fmla="*/ 9454 w 4703045"/>
              <a:gd name="connsiteY6" fmla="*/ 1708847 h 1992634"/>
              <a:gd name="connsiteX7" fmla="*/ 317355 w 4703045"/>
              <a:gd name="connsiteY7" fmla="*/ 1970562 h 1992634"/>
              <a:gd name="connsiteX8" fmla="*/ 879273 w 4703045"/>
              <a:gd name="connsiteY8" fmla="*/ 1939772 h 1992634"/>
              <a:gd name="connsiteX9" fmla="*/ 994735 w 4703045"/>
              <a:gd name="connsiteY9" fmla="*/ 1631872 h 1992634"/>
              <a:gd name="connsiteX0" fmla="*/ 4150077 w 4710105"/>
              <a:gd name="connsiteY0" fmla="*/ 0 h 2023310"/>
              <a:gd name="connsiteX1" fmla="*/ 4642717 w 4710105"/>
              <a:gd name="connsiteY1" fmla="*/ 146253 h 2023310"/>
              <a:gd name="connsiteX2" fmla="*/ 4565742 w 4710105"/>
              <a:gd name="connsiteY2" fmla="*/ 477246 h 2023310"/>
              <a:gd name="connsiteX3" fmla="*/ 3364931 w 4710105"/>
              <a:gd name="connsiteY3" fmla="*/ 646591 h 2023310"/>
              <a:gd name="connsiteX4" fmla="*/ 1132653 w 4710105"/>
              <a:gd name="connsiteY4" fmla="*/ 885214 h 2023310"/>
              <a:gd name="connsiteX5" fmla="*/ 185860 w 4710105"/>
              <a:gd name="connsiteY5" fmla="*/ 1177719 h 2023310"/>
              <a:gd name="connsiteX6" fmla="*/ 16514 w 4710105"/>
              <a:gd name="connsiteY6" fmla="*/ 1708847 h 2023310"/>
              <a:gd name="connsiteX7" fmla="*/ 424483 w 4710105"/>
              <a:gd name="connsiteY7" fmla="*/ 2009050 h 2023310"/>
              <a:gd name="connsiteX8" fmla="*/ 886333 w 4710105"/>
              <a:gd name="connsiteY8" fmla="*/ 1939772 h 2023310"/>
              <a:gd name="connsiteX9" fmla="*/ 1001795 w 4710105"/>
              <a:gd name="connsiteY9" fmla="*/ 1631872 h 2023310"/>
              <a:gd name="connsiteX0" fmla="*/ 4150077 w 4710105"/>
              <a:gd name="connsiteY0" fmla="*/ 0 h 2009303"/>
              <a:gd name="connsiteX1" fmla="*/ 4642717 w 4710105"/>
              <a:gd name="connsiteY1" fmla="*/ 146253 h 2009303"/>
              <a:gd name="connsiteX2" fmla="*/ 4565742 w 4710105"/>
              <a:gd name="connsiteY2" fmla="*/ 477246 h 2009303"/>
              <a:gd name="connsiteX3" fmla="*/ 3364931 w 4710105"/>
              <a:gd name="connsiteY3" fmla="*/ 646591 h 2009303"/>
              <a:gd name="connsiteX4" fmla="*/ 1132653 w 4710105"/>
              <a:gd name="connsiteY4" fmla="*/ 885214 h 2009303"/>
              <a:gd name="connsiteX5" fmla="*/ 185860 w 4710105"/>
              <a:gd name="connsiteY5" fmla="*/ 1177719 h 2009303"/>
              <a:gd name="connsiteX6" fmla="*/ 16514 w 4710105"/>
              <a:gd name="connsiteY6" fmla="*/ 1708847 h 2009303"/>
              <a:gd name="connsiteX7" fmla="*/ 424483 w 4710105"/>
              <a:gd name="connsiteY7" fmla="*/ 2009050 h 2009303"/>
              <a:gd name="connsiteX8" fmla="*/ 886333 w 4710105"/>
              <a:gd name="connsiteY8" fmla="*/ 1939772 h 2009303"/>
              <a:gd name="connsiteX9" fmla="*/ 1001795 w 4710105"/>
              <a:gd name="connsiteY9" fmla="*/ 1631872 h 2009303"/>
              <a:gd name="connsiteX0" fmla="*/ 4150077 w 4710105"/>
              <a:gd name="connsiteY0" fmla="*/ 0 h 2009267"/>
              <a:gd name="connsiteX1" fmla="*/ 4642717 w 4710105"/>
              <a:gd name="connsiteY1" fmla="*/ 146253 h 2009267"/>
              <a:gd name="connsiteX2" fmla="*/ 4565742 w 4710105"/>
              <a:gd name="connsiteY2" fmla="*/ 477246 h 2009267"/>
              <a:gd name="connsiteX3" fmla="*/ 3364931 w 4710105"/>
              <a:gd name="connsiteY3" fmla="*/ 646591 h 2009267"/>
              <a:gd name="connsiteX4" fmla="*/ 1132653 w 4710105"/>
              <a:gd name="connsiteY4" fmla="*/ 885214 h 2009267"/>
              <a:gd name="connsiteX5" fmla="*/ 185860 w 4710105"/>
              <a:gd name="connsiteY5" fmla="*/ 1177719 h 2009267"/>
              <a:gd name="connsiteX6" fmla="*/ 16514 w 4710105"/>
              <a:gd name="connsiteY6" fmla="*/ 1708847 h 2009267"/>
              <a:gd name="connsiteX7" fmla="*/ 424483 w 4710105"/>
              <a:gd name="connsiteY7" fmla="*/ 2009050 h 2009267"/>
              <a:gd name="connsiteX8" fmla="*/ 755476 w 4710105"/>
              <a:gd name="connsiteY8" fmla="*/ 1755032 h 2009267"/>
              <a:gd name="connsiteX9" fmla="*/ 1001795 w 4710105"/>
              <a:gd name="connsiteY9" fmla="*/ 1631872 h 2009267"/>
              <a:gd name="connsiteX0" fmla="*/ 4147342 w 4707370"/>
              <a:gd name="connsiteY0" fmla="*/ 0 h 1825182"/>
              <a:gd name="connsiteX1" fmla="*/ 4639982 w 4707370"/>
              <a:gd name="connsiteY1" fmla="*/ 146253 h 1825182"/>
              <a:gd name="connsiteX2" fmla="*/ 4563007 w 4707370"/>
              <a:gd name="connsiteY2" fmla="*/ 477246 h 1825182"/>
              <a:gd name="connsiteX3" fmla="*/ 3362196 w 4707370"/>
              <a:gd name="connsiteY3" fmla="*/ 646591 h 1825182"/>
              <a:gd name="connsiteX4" fmla="*/ 1129918 w 4707370"/>
              <a:gd name="connsiteY4" fmla="*/ 885214 h 1825182"/>
              <a:gd name="connsiteX5" fmla="*/ 183125 w 4707370"/>
              <a:gd name="connsiteY5" fmla="*/ 1177719 h 1825182"/>
              <a:gd name="connsiteX6" fmla="*/ 13779 w 4707370"/>
              <a:gd name="connsiteY6" fmla="*/ 1708847 h 1825182"/>
              <a:gd name="connsiteX7" fmla="*/ 383261 w 4707370"/>
              <a:gd name="connsiteY7" fmla="*/ 1824310 h 1825182"/>
              <a:gd name="connsiteX8" fmla="*/ 752741 w 4707370"/>
              <a:gd name="connsiteY8" fmla="*/ 1755032 h 1825182"/>
              <a:gd name="connsiteX9" fmla="*/ 999060 w 4707370"/>
              <a:gd name="connsiteY9" fmla="*/ 1631872 h 1825182"/>
              <a:gd name="connsiteX0" fmla="*/ 4140770 w 4700798"/>
              <a:gd name="connsiteY0" fmla="*/ 0 h 1829881"/>
              <a:gd name="connsiteX1" fmla="*/ 4633410 w 4700798"/>
              <a:gd name="connsiteY1" fmla="*/ 146253 h 1829881"/>
              <a:gd name="connsiteX2" fmla="*/ 4556435 w 4700798"/>
              <a:gd name="connsiteY2" fmla="*/ 477246 h 1829881"/>
              <a:gd name="connsiteX3" fmla="*/ 3355624 w 4700798"/>
              <a:gd name="connsiteY3" fmla="*/ 646591 h 1829881"/>
              <a:gd name="connsiteX4" fmla="*/ 1123346 w 4700798"/>
              <a:gd name="connsiteY4" fmla="*/ 885214 h 1829881"/>
              <a:gd name="connsiteX5" fmla="*/ 176553 w 4700798"/>
              <a:gd name="connsiteY5" fmla="*/ 1177719 h 1829881"/>
              <a:gd name="connsiteX6" fmla="*/ 14904 w 4700798"/>
              <a:gd name="connsiteY6" fmla="*/ 1608779 h 1829881"/>
              <a:gd name="connsiteX7" fmla="*/ 376689 w 4700798"/>
              <a:gd name="connsiteY7" fmla="*/ 1824310 h 1829881"/>
              <a:gd name="connsiteX8" fmla="*/ 746169 w 4700798"/>
              <a:gd name="connsiteY8" fmla="*/ 1755032 h 1829881"/>
              <a:gd name="connsiteX9" fmla="*/ 992488 w 4700798"/>
              <a:gd name="connsiteY9" fmla="*/ 1631872 h 1829881"/>
              <a:gd name="connsiteX0" fmla="*/ 4141324 w 4701352"/>
              <a:gd name="connsiteY0" fmla="*/ 0 h 1815522"/>
              <a:gd name="connsiteX1" fmla="*/ 4633964 w 4701352"/>
              <a:gd name="connsiteY1" fmla="*/ 146253 h 1815522"/>
              <a:gd name="connsiteX2" fmla="*/ 4556989 w 4701352"/>
              <a:gd name="connsiteY2" fmla="*/ 477246 h 1815522"/>
              <a:gd name="connsiteX3" fmla="*/ 3356178 w 4701352"/>
              <a:gd name="connsiteY3" fmla="*/ 646591 h 1815522"/>
              <a:gd name="connsiteX4" fmla="*/ 1123900 w 4701352"/>
              <a:gd name="connsiteY4" fmla="*/ 885214 h 1815522"/>
              <a:gd name="connsiteX5" fmla="*/ 177107 w 4701352"/>
              <a:gd name="connsiteY5" fmla="*/ 1177719 h 1815522"/>
              <a:gd name="connsiteX6" fmla="*/ 15458 w 4701352"/>
              <a:gd name="connsiteY6" fmla="*/ 1608779 h 1815522"/>
              <a:gd name="connsiteX7" fmla="*/ 384940 w 4701352"/>
              <a:gd name="connsiteY7" fmla="*/ 1808915 h 1815522"/>
              <a:gd name="connsiteX8" fmla="*/ 746723 w 4701352"/>
              <a:gd name="connsiteY8" fmla="*/ 1755032 h 1815522"/>
              <a:gd name="connsiteX9" fmla="*/ 993042 w 4701352"/>
              <a:gd name="connsiteY9" fmla="*/ 1631872 h 1815522"/>
              <a:gd name="connsiteX0" fmla="*/ 4165258 w 4725286"/>
              <a:gd name="connsiteY0" fmla="*/ 0 h 1815522"/>
              <a:gd name="connsiteX1" fmla="*/ 4657898 w 4725286"/>
              <a:gd name="connsiteY1" fmla="*/ 146253 h 1815522"/>
              <a:gd name="connsiteX2" fmla="*/ 4580923 w 4725286"/>
              <a:gd name="connsiteY2" fmla="*/ 477246 h 1815522"/>
              <a:gd name="connsiteX3" fmla="*/ 3380112 w 4725286"/>
              <a:gd name="connsiteY3" fmla="*/ 646591 h 1815522"/>
              <a:gd name="connsiteX4" fmla="*/ 1725147 w 4725286"/>
              <a:gd name="connsiteY4" fmla="*/ 800541 h 1815522"/>
              <a:gd name="connsiteX5" fmla="*/ 201041 w 4725286"/>
              <a:gd name="connsiteY5" fmla="*/ 1177719 h 1815522"/>
              <a:gd name="connsiteX6" fmla="*/ 39392 w 4725286"/>
              <a:gd name="connsiteY6" fmla="*/ 1608779 h 1815522"/>
              <a:gd name="connsiteX7" fmla="*/ 408874 w 4725286"/>
              <a:gd name="connsiteY7" fmla="*/ 1808915 h 1815522"/>
              <a:gd name="connsiteX8" fmla="*/ 770657 w 4725286"/>
              <a:gd name="connsiteY8" fmla="*/ 1755032 h 1815522"/>
              <a:gd name="connsiteX9" fmla="*/ 1016976 w 4725286"/>
              <a:gd name="connsiteY9" fmla="*/ 1631872 h 1815522"/>
              <a:gd name="connsiteX0" fmla="*/ 4133946 w 4693974"/>
              <a:gd name="connsiteY0" fmla="*/ 0 h 1815522"/>
              <a:gd name="connsiteX1" fmla="*/ 4626586 w 4693974"/>
              <a:gd name="connsiteY1" fmla="*/ 146253 h 1815522"/>
              <a:gd name="connsiteX2" fmla="*/ 4549611 w 4693974"/>
              <a:gd name="connsiteY2" fmla="*/ 477246 h 1815522"/>
              <a:gd name="connsiteX3" fmla="*/ 3348800 w 4693974"/>
              <a:gd name="connsiteY3" fmla="*/ 646591 h 1815522"/>
              <a:gd name="connsiteX4" fmla="*/ 1693835 w 4693974"/>
              <a:gd name="connsiteY4" fmla="*/ 800541 h 1815522"/>
              <a:gd name="connsiteX5" fmla="*/ 262099 w 4693974"/>
              <a:gd name="connsiteY5" fmla="*/ 1170022 h 1815522"/>
              <a:gd name="connsiteX6" fmla="*/ 8080 w 4693974"/>
              <a:gd name="connsiteY6" fmla="*/ 1608779 h 1815522"/>
              <a:gd name="connsiteX7" fmla="*/ 377562 w 4693974"/>
              <a:gd name="connsiteY7" fmla="*/ 1808915 h 1815522"/>
              <a:gd name="connsiteX8" fmla="*/ 739345 w 4693974"/>
              <a:gd name="connsiteY8" fmla="*/ 1755032 h 1815522"/>
              <a:gd name="connsiteX9" fmla="*/ 985664 w 4693974"/>
              <a:gd name="connsiteY9" fmla="*/ 1631872 h 1815522"/>
              <a:gd name="connsiteX0" fmla="*/ 4120467 w 4680495"/>
              <a:gd name="connsiteY0" fmla="*/ 0 h 1813657"/>
              <a:gd name="connsiteX1" fmla="*/ 4613107 w 4680495"/>
              <a:gd name="connsiteY1" fmla="*/ 146253 h 1813657"/>
              <a:gd name="connsiteX2" fmla="*/ 4536132 w 4680495"/>
              <a:gd name="connsiteY2" fmla="*/ 477246 h 1813657"/>
              <a:gd name="connsiteX3" fmla="*/ 3335321 w 4680495"/>
              <a:gd name="connsiteY3" fmla="*/ 646591 h 1813657"/>
              <a:gd name="connsiteX4" fmla="*/ 1680356 w 4680495"/>
              <a:gd name="connsiteY4" fmla="*/ 800541 h 1813657"/>
              <a:gd name="connsiteX5" fmla="*/ 248620 w 4680495"/>
              <a:gd name="connsiteY5" fmla="*/ 1170022 h 1813657"/>
              <a:gd name="connsiteX6" fmla="*/ 9996 w 4680495"/>
              <a:gd name="connsiteY6" fmla="*/ 1639569 h 1813657"/>
              <a:gd name="connsiteX7" fmla="*/ 364083 w 4680495"/>
              <a:gd name="connsiteY7" fmla="*/ 1808915 h 1813657"/>
              <a:gd name="connsiteX8" fmla="*/ 725866 w 4680495"/>
              <a:gd name="connsiteY8" fmla="*/ 1755032 h 1813657"/>
              <a:gd name="connsiteX9" fmla="*/ 972185 w 4680495"/>
              <a:gd name="connsiteY9" fmla="*/ 1631872 h 1813657"/>
              <a:gd name="connsiteX0" fmla="*/ 4115899 w 4675927"/>
              <a:gd name="connsiteY0" fmla="*/ 0 h 1813657"/>
              <a:gd name="connsiteX1" fmla="*/ 4608539 w 4675927"/>
              <a:gd name="connsiteY1" fmla="*/ 146253 h 1813657"/>
              <a:gd name="connsiteX2" fmla="*/ 4531564 w 4675927"/>
              <a:gd name="connsiteY2" fmla="*/ 477246 h 1813657"/>
              <a:gd name="connsiteX3" fmla="*/ 3330753 w 4675927"/>
              <a:gd name="connsiteY3" fmla="*/ 646591 h 1813657"/>
              <a:gd name="connsiteX4" fmla="*/ 1675788 w 4675927"/>
              <a:gd name="connsiteY4" fmla="*/ 800541 h 1813657"/>
              <a:gd name="connsiteX5" fmla="*/ 267145 w 4675927"/>
              <a:gd name="connsiteY5" fmla="*/ 1239299 h 1813657"/>
              <a:gd name="connsiteX6" fmla="*/ 5428 w 4675927"/>
              <a:gd name="connsiteY6" fmla="*/ 1639569 h 1813657"/>
              <a:gd name="connsiteX7" fmla="*/ 359515 w 4675927"/>
              <a:gd name="connsiteY7" fmla="*/ 1808915 h 1813657"/>
              <a:gd name="connsiteX8" fmla="*/ 721298 w 4675927"/>
              <a:gd name="connsiteY8" fmla="*/ 1755032 h 1813657"/>
              <a:gd name="connsiteX9" fmla="*/ 967617 w 4675927"/>
              <a:gd name="connsiteY9" fmla="*/ 1631872 h 1813657"/>
              <a:gd name="connsiteX0" fmla="*/ 4114753 w 4674781"/>
              <a:gd name="connsiteY0" fmla="*/ 0 h 1813657"/>
              <a:gd name="connsiteX1" fmla="*/ 4607393 w 4674781"/>
              <a:gd name="connsiteY1" fmla="*/ 146253 h 1813657"/>
              <a:gd name="connsiteX2" fmla="*/ 4530418 w 4674781"/>
              <a:gd name="connsiteY2" fmla="*/ 477246 h 1813657"/>
              <a:gd name="connsiteX3" fmla="*/ 3329607 w 4674781"/>
              <a:gd name="connsiteY3" fmla="*/ 646591 h 1813657"/>
              <a:gd name="connsiteX4" fmla="*/ 1674642 w 4674781"/>
              <a:gd name="connsiteY4" fmla="*/ 800541 h 1813657"/>
              <a:gd name="connsiteX5" fmla="*/ 273697 w 4674781"/>
              <a:gd name="connsiteY5" fmla="*/ 1277787 h 1813657"/>
              <a:gd name="connsiteX6" fmla="*/ 4282 w 4674781"/>
              <a:gd name="connsiteY6" fmla="*/ 1639569 h 1813657"/>
              <a:gd name="connsiteX7" fmla="*/ 358369 w 4674781"/>
              <a:gd name="connsiteY7" fmla="*/ 1808915 h 1813657"/>
              <a:gd name="connsiteX8" fmla="*/ 720152 w 4674781"/>
              <a:gd name="connsiteY8" fmla="*/ 1755032 h 1813657"/>
              <a:gd name="connsiteX9" fmla="*/ 966471 w 4674781"/>
              <a:gd name="connsiteY9" fmla="*/ 1631872 h 1813657"/>
              <a:gd name="connsiteX0" fmla="*/ 4119662 w 4679690"/>
              <a:gd name="connsiteY0" fmla="*/ 0 h 1813657"/>
              <a:gd name="connsiteX1" fmla="*/ 4612302 w 4679690"/>
              <a:gd name="connsiteY1" fmla="*/ 146253 h 1813657"/>
              <a:gd name="connsiteX2" fmla="*/ 4535327 w 4679690"/>
              <a:gd name="connsiteY2" fmla="*/ 477246 h 1813657"/>
              <a:gd name="connsiteX3" fmla="*/ 3334516 w 4679690"/>
              <a:gd name="connsiteY3" fmla="*/ 646591 h 1813657"/>
              <a:gd name="connsiteX4" fmla="*/ 1941266 w 4679690"/>
              <a:gd name="connsiteY4" fmla="*/ 908307 h 1813657"/>
              <a:gd name="connsiteX5" fmla="*/ 278606 w 4679690"/>
              <a:gd name="connsiteY5" fmla="*/ 1277787 h 1813657"/>
              <a:gd name="connsiteX6" fmla="*/ 9191 w 4679690"/>
              <a:gd name="connsiteY6" fmla="*/ 1639569 h 1813657"/>
              <a:gd name="connsiteX7" fmla="*/ 363278 w 4679690"/>
              <a:gd name="connsiteY7" fmla="*/ 1808915 h 1813657"/>
              <a:gd name="connsiteX8" fmla="*/ 725061 w 4679690"/>
              <a:gd name="connsiteY8" fmla="*/ 1755032 h 1813657"/>
              <a:gd name="connsiteX9" fmla="*/ 971380 w 4679690"/>
              <a:gd name="connsiteY9" fmla="*/ 1631872 h 1813657"/>
              <a:gd name="connsiteX0" fmla="*/ 4119662 w 4671502"/>
              <a:gd name="connsiteY0" fmla="*/ 0 h 1813657"/>
              <a:gd name="connsiteX1" fmla="*/ 4612302 w 4671502"/>
              <a:gd name="connsiteY1" fmla="*/ 146253 h 1813657"/>
              <a:gd name="connsiteX2" fmla="*/ 4519932 w 4671502"/>
              <a:gd name="connsiteY2" fmla="*/ 454153 h 1813657"/>
              <a:gd name="connsiteX3" fmla="*/ 3334516 w 4671502"/>
              <a:gd name="connsiteY3" fmla="*/ 646591 h 1813657"/>
              <a:gd name="connsiteX4" fmla="*/ 1941266 w 4671502"/>
              <a:gd name="connsiteY4" fmla="*/ 908307 h 1813657"/>
              <a:gd name="connsiteX5" fmla="*/ 278606 w 4671502"/>
              <a:gd name="connsiteY5" fmla="*/ 1277787 h 1813657"/>
              <a:gd name="connsiteX6" fmla="*/ 9191 w 4671502"/>
              <a:gd name="connsiteY6" fmla="*/ 1639569 h 1813657"/>
              <a:gd name="connsiteX7" fmla="*/ 363278 w 4671502"/>
              <a:gd name="connsiteY7" fmla="*/ 1808915 h 1813657"/>
              <a:gd name="connsiteX8" fmla="*/ 725061 w 4671502"/>
              <a:gd name="connsiteY8" fmla="*/ 1755032 h 1813657"/>
              <a:gd name="connsiteX9" fmla="*/ 971380 w 4671502"/>
              <a:gd name="connsiteY9" fmla="*/ 1631872 h 1813657"/>
              <a:gd name="connsiteX0" fmla="*/ 4119662 w 4780167"/>
              <a:gd name="connsiteY0" fmla="*/ 0 h 1813657"/>
              <a:gd name="connsiteX1" fmla="*/ 4612302 w 4780167"/>
              <a:gd name="connsiteY1" fmla="*/ 146253 h 1813657"/>
              <a:gd name="connsiteX2" fmla="*/ 4519932 w 4780167"/>
              <a:gd name="connsiteY2" fmla="*/ 454153 h 1813657"/>
              <a:gd name="connsiteX3" fmla="*/ 3334516 w 4780167"/>
              <a:gd name="connsiteY3" fmla="*/ 646591 h 1813657"/>
              <a:gd name="connsiteX4" fmla="*/ 1941266 w 4780167"/>
              <a:gd name="connsiteY4" fmla="*/ 908307 h 1813657"/>
              <a:gd name="connsiteX5" fmla="*/ 278606 w 4780167"/>
              <a:gd name="connsiteY5" fmla="*/ 1277787 h 1813657"/>
              <a:gd name="connsiteX6" fmla="*/ 9191 w 4780167"/>
              <a:gd name="connsiteY6" fmla="*/ 1639569 h 1813657"/>
              <a:gd name="connsiteX7" fmla="*/ 363278 w 4780167"/>
              <a:gd name="connsiteY7" fmla="*/ 1808915 h 1813657"/>
              <a:gd name="connsiteX8" fmla="*/ 725061 w 4780167"/>
              <a:gd name="connsiteY8" fmla="*/ 1755032 h 1813657"/>
              <a:gd name="connsiteX9" fmla="*/ 971380 w 4780167"/>
              <a:gd name="connsiteY9" fmla="*/ 1631872 h 1813657"/>
              <a:gd name="connsiteX0" fmla="*/ 4119662 w 4703281"/>
              <a:gd name="connsiteY0" fmla="*/ 0 h 1813657"/>
              <a:gd name="connsiteX1" fmla="*/ 4612302 w 4703281"/>
              <a:gd name="connsiteY1" fmla="*/ 146253 h 1813657"/>
              <a:gd name="connsiteX2" fmla="*/ 4519932 w 4703281"/>
              <a:gd name="connsiteY2" fmla="*/ 454153 h 1813657"/>
              <a:gd name="connsiteX3" fmla="*/ 3334516 w 4703281"/>
              <a:gd name="connsiteY3" fmla="*/ 646591 h 1813657"/>
              <a:gd name="connsiteX4" fmla="*/ 1941266 w 4703281"/>
              <a:gd name="connsiteY4" fmla="*/ 908307 h 1813657"/>
              <a:gd name="connsiteX5" fmla="*/ 278606 w 4703281"/>
              <a:gd name="connsiteY5" fmla="*/ 1277787 h 1813657"/>
              <a:gd name="connsiteX6" fmla="*/ 9191 w 4703281"/>
              <a:gd name="connsiteY6" fmla="*/ 1639569 h 1813657"/>
              <a:gd name="connsiteX7" fmla="*/ 363278 w 4703281"/>
              <a:gd name="connsiteY7" fmla="*/ 1808915 h 1813657"/>
              <a:gd name="connsiteX8" fmla="*/ 725061 w 4703281"/>
              <a:gd name="connsiteY8" fmla="*/ 1755032 h 1813657"/>
              <a:gd name="connsiteX9" fmla="*/ 971380 w 4703281"/>
              <a:gd name="connsiteY9" fmla="*/ 1631872 h 1813657"/>
              <a:gd name="connsiteX0" fmla="*/ 4119662 w 4707752"/>
              <a:gd name="connsiteY0" fmla="*/ 0 h 1813657"/>
              <a:gd name="connsiteX1" fmla="*/ 4666185 w 4707752"/>
              <a:gd name="connsiteY1" fmla="*/ 146253 h 1813657"/>
              <a:gd name="connsiteX2" fmla="*/ 4519932 w 4707752"/>
              <a:gd name="connsiteY2" fmla="*/ 454153 h 1813657"/>
              <a:gd name="connsiteX3" fmla="*/ 3334516 w 4707752"/>
              <a:gd name="connsiteY3" fmla="*/ 646591 h 1813657"/>
              <a:gd name="connsiteX4" fmla="*/ 1941266 w 4707752"/>
              <a:gd name="connsiteY4" fmla="*/ 908307 h 1813657"/>
              <a:gd name="connsiteX5" fmla="*/ 278606 w 4707752"/>
              <a:gd name="connsiteY5" fmla="*/ 1277787 h 1813657"/>
              <a:gd name="connsiteX6" fmla="*/ 9191 w 4707752"/>
              <a:gd name="connsiteY6" fmla="*/ 1639569 h 1813657"/>
              <a:gd name="connsiteX7" fmla="*/ 363278 w 4707752"/>
              <a:gd name="connsiteY7" fmla="*/ 1808915 h 1813657"/>
              <a:gd name="connsiteX8" fmla="*/ 725061 w 4707752"/>
              <a:gd name="connsiteY8" fmla="*/ 1755032 h 1813657"/>
              <a:gd name="connsiteX9" fmla="*/ 971380 w 4707752"/>
              <a:gd name="connsiteY9" fmla="*/ 1631872 h 1813657"/>
              <a:gd name="connsiteX0" fmla="*/ 4119662 w 4738356"/>
              <a:gd name="connsiteY0" fmla="*/ 0 h 1813657"/>
              <a:gd name="connsiteX1" fmla="*/ 4666185 w 4738356"/>
              <a:gd name="connsiteY1" fmla="*/ 146253 h 1813657"/>
              <a:gd name="connsiteX2" fmla="*/ 4519932 w 4738356"/>
              <a:gd name="connsiteY2" fmla="*/ 454153 h 1813657"/>
              <a:gd name="connsiteX3" fmla="*/ 3334516 w 4738356"/>
              <a:gd name="connsiteY3" fmla="*/ 646591 h 1813657"/>
              <a:gd name="connsiteX4" fmla="*/ 1941266 w 4738356"/>
              <a:gd name="connsiteY4" fmla="*/ 908307 h 1813657"/>
              <a:gd name="connsiteX5" fmla="*/ 278606 w 4738356"/>
              <a:gd name="connsiteY5" fmla="*/ 1277787 h 1813657"/>
              <a:gd name="connsiteX6" fmla="*/ 9191 w 4738356"/>
              <a:gd name="connsiteY6" fmla="*/ 1639569 h 1813657"/>
              <a:gd name="connsiteX7" fmla="*/ 363278 w 4738356"/>
              <a:gd name="connsiteY7" fmla="*/ 1808915 h 1813657"/>
              <a:gd name="connsiteX8" fmla="*/ 725061 w 4738356"/>
              <a:gd name="connsiteY8" fmla="*/ 1755032 h 1813657"/>
              <a:gd name="connsiteX9" fmla="*/ 971380 w 4738356"/>
              <a:gd name="connsiteY9" fmla="*/ 1631872 h 1813657"/>
              <a:gd name="connsiteX0" fmla="*/ 4119662 w 4738040"/>
              <a:gd name="connsiteY0" fmla="*/ 0 h 1813657"/>
              <a:gd name="connsiteX1" fmla="*/ 4666185 w 4738040"/>
              <a:gd name="connsiteY1" fmla="*/ 146253 h 1813657"/>
              <a:gd name="connsiteX2" fmla="*/ 4519932 w 4738040"/>
              <a:gd name="connsiteY2" fmla="*/ 454153 h 1813657"/>
              <a:gd name="connsiteX3" fmla="*/ 3342214 w 4738040"/>
              <a:gd name="connsiteY3" fmla="*/ 692776 h 1813657"/>
              <a:gd name="connsiteX4" fmla="*/ 1941266 w 4738040"/>
              <a:gd name="connsiteY4" fmla="*/ 908307 h 1813657"/>
              <a:gd name="connsiteX5" fmla="*/ 278606 w 4738040"/>
              <a:gd name="connsiteY5" fmla="*/ 1277787 h 1813657"/>
              <a:gd name="connsiteX6" fmla="*/ 9191 w 4738040"/>
              <a:gd name="connsiteY6" fmla="*/ 1639569 h 1813657"/>
              <a:gd name="connsiteX7" fmla="*/ 363278 w 4738040"/>
              <a:gd name="connsiteY7" fmla="*/ 1808915 h 1813657"/>
              <a:gd name="connsiteX8" fmla="*/ 725061 w 4738040"/>
              <a:gd name="connsiteY8" fmla="*/ 1755032 h 1813657"/>
              <a:gd name="connsiteX9" fmla="*/ 971380 w 4738040"/>
              <a:gd name="connsiteY9" fmla="*/ 1631872 h 1813657"/>
              <a:gd name="connsiteX0" fmla="*/ 4115283 w 4733661"/>
              <a:gd name="connsiteY0" fmla="*/ 0 h 1813657"/>
              <a:gd name="connsiteX1" fmla="*/ 4661806 w 4733661"/>
              <a:gd name="connsiteY1" fmla="*/ 146253 h 1813657"/>
              <a:gd name="connsiteX2" fmla="*/ 4515553 w 4733661"/>
              <a:gd name="connsiteY2" fmla="*/ 454153 h 1813657"/>
              <a:gd name="connsiteX3" fmla="*/ 3337835 w 4733661"/>
              <a:gd name="connsiteY3" fmla="*/ 692776 h 1813657"/>
              <a:gd name="connsiteX4" fmla="*/ 1936887 w 4733661"/>
              <a:gd name="connsiteY4" fmla="*/ 908307 h 1813657"/>
              <a:gd name="connsiteX5" fmla="*/ 274227 w 4733661"/>
              <a:gd name="connsiteY5" fmla="*/ 1277787 h 1813657"/>
              <a:gd name="connsiteX6" fmla="*/ 4812 w 4733661"/>
              <a:gd name="connsiteY6" fmla="*/ 1639569 h 1813657"/>
              <a:gd name="connsiteX7" fmla="*/ 297319 w 4733661"/>
              <a:gd name="connsiteY7" fmla="*/ 1808915 h 1813657"/>
              <a:gd name="connsiteX8" fmla="*/ 720682 w 4733661"/>
              <a:gd name="connsiteY8" fmla="*/ 1755032 h 1813657"/>
              <a:gd name="connsiteX9" fmla="*/ 967001 w 4733661"/>
              <a:gd name="connsiteY9" fmla="*/ 1631872 h 1813657"/>
              <a:gd name="connsiteX0" fmla="*/ 4143078 w 4761456"/>
              <a:gd name="connsiteY0" fmla="*/ 0 h 1814113"/>
              <a:gd name="connsiteX1" fmla="*/ 4689601 w 4761456"/>
              <a:gd name="connsiteY1" fmla="*/ 146253 h 1814113"/>
              <a:gd name="connsiteX2" fmla="*/ 4543348 w 4761456"/>
              <a:gd name="connsiteY2" fmla="*/ 454153 h 1814113"/>
              <a:gd name="connsiteX3" fmla="*/ 3365630 w 4761456"/>
              <a:gd name="connsiteY3" fmla="*/ 692776 h 1814113"/>
              <a:gd name="connsiteX4" fmla="*/ 1964682 w 4761456"/>
              <a:gd name="connsiteY4" fmla="*/ 908307 h 1814113"/>
              <a:gd name="connsiteX5" fmla="*/ 302022 w 4761456"/>
              <a:gd name="connsiteY5" fmla="*/ 1277787 h 1814113"/>
              <a:gd name="connsiteX6" fmla="*/ 1817 w 4761456"/>
              <a:gd name="connsiteY6" fmla="*/ 1631871 h 1814113"/>
              <a:gd name="connsiteX7" fmla="*/ 325114 w 4761456"/>
              <a:gd name="connsiteY7" fmla="*/ 1808915 h 1814113"/>
              <a:gd name="connsiteX8" fmla="*/ 748477 w 4761456"/>
              <a:gd name="connsiteY8" fmla="*/ 1755032 h 1814113"/>
              <a:gd name="connsiteX9" fmla="*/ 994796 w 4761456"/>
              <a:gd name="connsiteY9" fmla="*/ 1631872 h 1814113"/>
              <a:gd name="connsiteX0" fmla="*/ 4143078 w 4761456"/>
              <a:gd name="connsiteY0" fmla="*/ 0 h 1823666"/>
              <a:gd name="connsiteX1" fmla="*/ 4689601 w 4761456"/>
              <a:gd name="connsiteY1" fmla="*/ 146253 h 1823666"/>
              <a:gd name="connsiteX2" fmla="*/ 4543348 w 4761456"/>
              <a:gd name="connsiteY2" fmla="*/ 454153 h 1823666"/>
              <a:gd name="connsiteX3" fmla="*/ 3365630 w 4761456"/>
              <a:gd name="connsiteY3" fmla="*/ 692776 h 1823666"/>
              <a:gd name="connsiteX4" fmla="*/ 1964682 w 4761456"/>
              <a:gd name="connsiteY4" fmla="*/ 908307 h 1823666"/>
              <a:gd name="connsiteX5" fmla="*/ 302022 w 4761456"/>
              <a:gd name="connsiteY5" fmla="*/ 1277787 h 1823666"/>
              <a:gd name="connsiteX6" fmla="*/ 1817 w 4761456"/>
              <a:gd name="connsiteY6" fmla="*/ 1631871 h 1823666"/>
              <a:gd name="connsiteX7" fmla="*/ 325114 w 4761456"/>
              <a:gd name="connsiteY7" fmla="*/ 1808915 h 1823666"/>
              <a:gd name="connsiteX8" fmla="*/ 786965 w 4761456"/>
              <a:gd name="connsiteY8" fmla="*/ 1793519 h 1823666"/>
              <a:gd name="connsiteX9" fmla="*/ 994796 w 4761456"/>
              <a:gd name="connsiteY9" fmla="*/ 1631872 h 1823666"/>
              <a:gd name="connsiteX0" fmla="*/ 4143078 w 4761456"/>
              <a:gd name="connsiteY0" fmla="*/ 0 h 1815322"/>
              <a:gd name="connsiteX1" fmla="*/ 4689601 w 4761456"/>
              <a:gd name="connsiteY1" fmla="*/ 146253 h 1815322"/>
              <a:gd name="connsiteX2" fmla="*/ 4543348 w 4761456"/>
              <a:gd name="connsiteY2" fmla="*/ 454153 h 1815322"/>
              <a:gd name="connsiteX3" fmla="*/ 3365630 w 4761456"/>
              <a:gd name="connsiteY3" fmla="*/ 692776 h 1815322"/>
              <a:gd name="connsiteX4" fmla="*/ 1964682 w 4761456"/>
              <a:gd name="connsiteY4" fmla="*/ 908307 h 1815322"/>
              <a:gd name="connsiteX5" fmla="*/ 302022 w 4761456"/>
              <a:gd name="connsiteY5" fmla="*/ 1277787 h 1815322"/>
              <a:gd name="connsiteX6" fmla="*/ 1817 w 4761456"/>
              <a:gd name="connsiteY6" fmla="*/ 1631871 h 1815322"/>
              <a:gd name="connsiteX7" fmla="*/ 325114 w 4761456"/>
              <a:gd name="connsiteY7" fmla="*/ 1808915 h 1815322"/>
              <a:gd name="connsiteX8" fmla="*/ 786965 w 4761456"/>
              <a:gd name="connsiteY8" fmla="*/ 1762729 h 1815322"/>
              <a:gd name="connsiteX9" fmla="*/ 994796 w 4761456"/>
              <a:gd name="connsiteY9" fmla="*/ 1631872 h 1815322"/>
              <a:gd name="connsiteX0" fmla="*/ 4143078 w 4761456"/>
              <a:gd name="connsiteY0" fmla="*/ 0 h 1815322"/>
              <a:gd name="connsiteX1" fmla="*/ 4689601 w 4761456"/>
              <a:gd name="connsiteY1" fmla="*/ 146253 h 1815322"/>
              <a:gd name="connsiteX2" fmla="*/ 4543348 w 4761456"/>
              <a:gd name="connsiteY2" fmla="*/ 454153 h 1815322"/>
              <a:gd name="connsiteX3" fmla="*/ 3365630 w 4761456"/>
              <a:gd name="connsiteY3" fmla="*/ 692776 h 1815322"/>
              <a:gd name="connsiteX4" fmla="*/ 1964682 w 4761456"/>
              <a:gd name="connsiteY4" fmla="*/ 908307 h 1815322"/>
              <a:gd name="connsiteX5" fmla="*/ 302022 w 4761456"/>
              <a:gd name="connsiteY5" fmla="*/ 1082390 h 1815322"/>
              <a:gd name="connsiteX6" fmla="*/ 1817 w 4761456"/>
              <a:gd name="connsiteY6" fmla="*/ 1631871 h 1815322"/>
              <a:gd name="connsiteX7" fmla="*/ 325114 w 4761456"/>
              <a:gd name="connsiteY7" fmla="*/ 1808915 h 1815322"/>
              <a:gd name="connsiteX8" fmla="*/ 786965 w 4761456"/>
              <a:gd name="connsiteY8" fmla="*/ 1762729 h 1815322"/>
              <a:gd name="connsiteX9" fmla="*/ 994796 w 4761456"/>
              <a:gd name="connsiteY9" fmla="*/ 1631872 h 1815322"/>
              <a:gd name="connsiteX0" fmla="*/ 4143078 w 4761456"/>
              <a:gd name="connsiteY0" fmla="*/ 0 h 1830575"/>
              <a:gd name="connsiteX1" fmla="*/ 4689601 w 4761456"/>
              <a:gd name="connsiteY1" fmla="*/ 146253 h 1830575"/>
              <a:gd name="connsiteX2" fmla="*/ 4543348 w 4761456"/>
              <a:gd name="connsiteY2" fmla="*/ 454153 h 1830575"/>
              <a:gd name="connsiteX3" fmla="*/ 3365630 w 4761456"/>
              <a:gd name="connsiteY3" fmla="*/ 692776 h 1830575"/>
              <a:gd name="connsiteX4" fmla="*/ 1964682 w 4761456"/>
              <a:gd name="connsiteY4" fmla="*/ 908307 h 1830575"/>
              <a:gd name="connsiteX5" fmla="*/ 302022 w 4761456"/>
              <a:gd name="connsiteY5" fmla="*/ 1082390 h 1830575"/>
              <a:gd name="connsiteX6" fmla="*/ 1817 w 4761456"/>
              <a:gd name="connsiteY6" fmla="*/ 1412049 h 1830575"/>
              <a:gd name="connsiteX7" fmla="*/ 325114 w 4761456"/>
              <a:gd name="connsiteY7" fmla="*/ 1808915 h 1830575"/>
              <a:gd name="connsiteX8" fmla="*/ 786965 w 4761456"/>
              <a:gd name="connsiteY8" fmla="*/ 1762729 h 1830575"/>
              <a:gd name="connsiteX9" fmla="*/ 994796 w 4761456"/>
              <a:gd name="connsiteY9" fmla="*/ 1631872 h 1830575"/>
              <a:gd name="connsiteX0" fmla="*/ 4143078 w 4761456"/>
              <a:gd name="connsiteY0" fmla="*/ 0 h 1819679"/>
              <a:gd name="connsiteX1" fmla="*/ 4689601 w 4761456"/>
              <a:gd name="connsiteY1" fmla="*/ 146253 h 1819679"/>
              <a:gd name="connsiteX2" fmla="*/ 4543348 w 4761456"/>
              <a:gd name="connsiteY2" fmla="*/ 454153 h 1819679"/>
              <a:gd name="connsiteX3" fmla="*/ 3365630 w 4761456"/>
              <a:gd name="connsiteY3" fmla="*/ 692776 h 1819679"/>
              <a:gd name="connsiteX4" fmla="*/ 1964682 w 4761456"/>
              <a:gd name="connsiteY4" fmla="*/ 908307 h 1819679"/>
              <a:gd name="connsiteX5" fmla="*/ 302022 w 4761456"/>
              <a:gd name="connsiteY5" fmla="*/ 1082390 h 1819679"/>
              <a:gd name="connsiteX6" fmla="*/ 1817 w 4761456"/>
              <a:gd name="connsiteY6" fmla="*/ 1566739 h 1819679"/>
              <a:gd name="connsiteX7" fmla="*/ 325114 w 4761456"/>
              <a:gd name="connsiteY7" fmla="*/ 1808915 h 1819679"/>
              <a:gd name="connsiteX8" fmla="*/ 786965 w 4761456"/>
              <a:gd name="connsiteY8" fmla="*/ 1762729 h 1819679"/>
              <a:gd name="connsiteX9" fmla="*/ 994796 w 4761456"/>
              <a:gd name="connsiteY9" fmla="*/ 1631872 h 1819679"/>
              <a:gd name="connsiteX0" fmla="*/ 4143078 w 4761456"/>
              <a:gd name="connsiteY0" fmla="*/ 0 h 1819679"/>
              <a:gd name="connsiteX1" fmla="*/ 4689601 w 4761456"/>
              <a:gd name="connsiteY1" fmla="*/ 146253 h 1819679"/>
              <a:gd name="connsiteX2" fmla="*/ 4543348 w 4761456"/>
              <a:gd name="connsiteY2" fmla="*/ 454153 h 1819679"/>
              <a:gd name="connsiteX3" fmla="*/ 3365630 w 4761456"/>
              <a:gd name="connsiteY3" fmla="*/ 692776 h 1819679"/>
              <a:gd name="connsiteX4" fmla="*/ 1964682 w 4761456"/>
              <a:gd name="connsiteY4" fmla="*/ 802467 h 1819679"/>
              <a:gd name="connsiteX5" fmla="*/ 302022 w 4761456"/>
              <a:gd name="connsiteY5" fmla="*/ 1082390 h 1819679"/>
              <a:gd name="connsiteX6" fmla="*/ 1817 w 4761456"/>
              <a:gd name="connsiteY6" fmla="*/ 1566739 h 1819679"/>
              <a:gd name="connsiteX7" fmla="*/ 325114 w 4761456"/>
              <a:gd name="connsiteY7" fmla="*/ 1808915 h 1819679"/>
              <a:gd name="connsiteX8" fmla="*/ 786965 w 4761456"/>
              <a:gd name="connsiteY8" fmla="*/ 1762729 h 1819679"/>
              <a:gd name="connsiteX9" fmla="*/ 994796 w 4761456"/>
              <a:gd name="connsiteY9" fmla="*/ 1631872 h 1819679"/>
              <a:gd name="connsiteX0" fmla="*/ 4143078 w 4761456"/>
              <a:gd name="connsiteY0" fmla="*/ 0 h 1819679"/>
              <a:gd name="connsiteX1" fmla="*/ 4689601 w 4761456"/>
              <a:gd name="connsiteY1" fmla="*/ 146253 h 1819679"/>
              <a:gd name="connsiteX2" fmla="*/ 4543348 w 4761456"/>
              <a:gd name="connsiteY2" fmla="*/ 454153 h 1819679"/>
              <a:gd name="connsiteX3" fmla="*/ 3365630 w 4761456"/>
              <a:gd name="connsiteY3" fmla="*/ 692776 h 1819679"/>
              <a:gd name="connsiteX4" fmla="*/ 1964682 w 4761456"/>
              <a:gd name="connsiteY4" fmla="*/ 802467 h 1819679"/>
              <a:gd name="connsiteX5" fmla="*/ 302022 w 4761456"/>
              <a:gd name="connsiteY5" fmla="*/ 968408 h 1819679"/>
              <a:gd name="connsiteX6" fmla="*/ 1817 w 4761456"/>
              <a:gd name="connsiteY6" fmla="*/ 1566739 h 1819679"/>
              <a:gd name="connsiteX7" fmla="*/ 325114 w 4761456"/>
              <a:gd name="connsiteY7" fmla="*/ 1808915 h 1819679"/>
              <a:gd name="connsiteX8" fmla="*/ 786965 w 4761456"/>
              <a:gd name="connsiteY8" fmla="*/ 1762729 h 1819679"/>
              <a:gd name="connsiteX9" fmla="*/ 994796 w 4761456"/>
              <a:gd name="connsiteY9" fmla="*/ 1631872 h 1819679"/>
              <a:gd name="connsiteX0" fmla="*/ 4135514 w 4753892"/>
              <a:gd name="connsiteY0" fmla="*/ 0 h 1828246"/>
              <a:gd name="connsiteX1" fmla="*/ 4682037 w 4753892"/>
              <a:gd name="connsiteY1" fmla="*/ 146253 h 1828246"/>
              <a:gd name="connsiteX2" fmla="*/ 4535784 w 4753892"/>
              <a:gd name="connsiteY2" fmla="*/ 454153 h 1828246"/>
              <a:gd name="connsiteX3" fmla="*/ 3358066 w 4753892"/>
              <a:gd name="connsiteY3" fmla="*/ 692776 h 1828246"/>
              <a:gd name="connsiteX4" fmla="*/ 1957118 w 4753892"/>
              <a:gd name="connsiteY4" fmla="*/ 802467 h 1828246"/>
              <a:gd name="connsiteX5" fmla="*/ 294458 w 4753892"/>
              <a:gd name="connsiteY5" fmla="*/ 968408 h 1828246"/>
              <a:gd name="connsiteX6" fmla="*/ 2395 w 4753892"/>
              <a:gd name="connsiteY6" fmla="*/ 1444616 h 1828246"/>
              <a:gd name="connsiteX7" fmla="*/ 317550 w 4753892"/>
              <a:gd name="connsiteY7" fmla="*/ 1808915 h 1828246"/>
              <a:gd name="connsiteX8" fmla="*/ 779401 w 4753892"/>
              <a:gd name="connsiteY8" fmla="*/ 1762729 h 1828246"/>
              <a:gd name="connsiteX9" fmla="*/ 987232 w 4753892"/>
              <a:gd name="connsiteY9" fmla="*/ 1631872 h 1828246"/>
              <a:gd name="connsiteX0" fmla="*/ 4158579 w 4776957"/>
              <a:gd name="connsiteY0" fmla="*/ 0 h 1827666"/>
              <a:gd name="connsiteX1" fmla="*/ 4705102 w 4776957"/>
              <a:gd name="connsiteY1" fmla="*/ 146253 h 1827666"/>
              <a:gd name="connsiteX2" fmla="*/ 4558849 w 4776957"/>
              <a:gd name="connsiteY2" fmla="*/ 454153 h 1827666"/>
              <a:gd name="connsiteX3" fmla="*/ 3381131 w 4776957"/>
              <a:gd name="connsiteY3" fmla="*/ 692776 h 1827666"/>
              <a:gd name="connsiteX4" fmla="*/ 1980183 w 4776957"/>
              <a:gd name="connsiteY4" fmla="*/ 802467 h 1827666"/>
              <a:gd name="connsiteX5" fmla="*/ 317523 w 4776957"/>
              <a:gd name="connsiteY5" fmla="*/ 968408 h 1827666"/>
              <a:gd name="connsiteX6" fmla="*/ 1035 w 4776957"/>
              <a:gd name="connsiteY6" fmla="*/ 1452757 h 1827666"/>
              <a:gd name="connsiteX7" fmla="*/ 340615 w 4776957"/>
              <a:gd name="connsiteY7" fmla="*/ 1808915 h 1827666"/>
              <a:gd name="connsiteX8" fmla="*/ 802466 w 4776957"/>
              <a:gd name="connsiteY8" fmla="*/ 1762729 h 1827666"/>
              <a:gd name="connsiteX9" fmla="*/ 1010297 w 4776957"/>
              <a:gd name="connsiteY9" fmla="*/ 1631872 h 1827666"/>
              <a:gd name="connsiteX0" fmla="*/ 4158975 w 4777353"/>
              <a:gd name="connsiteY0" fmla="*/ 0 h 1807479"/>
              <a:gd name="connsiteX1" fmla="*/ 4705498 w 4777353"/>
              <a:gd name="connsiteY1" fmla="*/ 146253 h 1807479"/>
              <a:gd name="connsiteX2" fmla="*/ 4559245 w 4777353"/>
              <a:gd name="connsiteY2" fmla="*/ 454153 h 1807479"/>
              <a:gd name="connsiteX3" fmla="*/ 3381527 w 4777353"/>
              <a:gd name="connsiteY3" fmla="*/ 692776 h 1807479"/>
              <a:gd name="connsiteX4" fmla="*/ 1980579 w 4777353"/>
              <a:gd name="connsiteY4" fmla="*/ 802467 h 1807479"/>
              <a:gd name="connsiteX5" fmla="*/ 317919 w 4777353"/>
              <a:gd name="connsiteY5" fmla="*/ 968408 h 1807479"/>
              <a:gd name="connsiteX6" fmla="*/ 1431 w 4777353"/>
              <a:gd name="connsiteY6" fmla="*/ 1452757 h 1807479"/>
              <a:gd name="connsiteX7" fmla="*/ 349152 w 4777353"/>
              <a:gd name="connsiteY7" fmla="*/ 1784490 h 1807479"/>
              <a:gd name="connsiteX8" fmla="*/ 802862 w 4777353"/>
              <a:gd name="connsiteY8" fmla="*/ 1762729 h 1807479"/>
              <a:gd name="connsiteX9" fmla="*/ 1010693 w 4777353"/>
              <a:gd name="connsiteY9" fmla="*/ 1631872 h 1807479"/>
              <a:gd name="connsiteX0" fmla="*/ 4158975 w 4777353"/>
              <a:gd name="connsiteY0" fmla="*/ 0 h 1800249"/>
              <a:gd name="connsiteX1" fmla="*/ 4705498 w 4777353"/>
              <a:gd name="connsiteY1" fmla="*/ 146253 h 1800249"/>
              <a:gd name="connsiteX2" fmla="*/ 4559245 w 4777353"/>
              <a:gd name="connsiteY2" fmla="*/ 454153 h 1800249"/>
              <a:gd name="connsiteX3" fmla="*/ 3381527 w 4777353"/>
              <a:gd name="connsiteY3" fmla="*/ 692776 h 1800249"/>
              <a:gd name="connsiteX4" fmla="*/ 1980579 w 4777353"/>
              <a:gd name="connsiteY4" fmla="*/ 802467 h 1800249"/>
              <a:gd name="connsiteX5" fmla="*/ 317919 w 4777353"/>
              <a:gd name="connsiteY5" fmla="*/ 968408 h 1800249"/>
              <a:gd name="connsiteX6" fmla="*/ 1431 w 4777353"/>
              <a:gd name="connsiteY6" fmla="*/ 1452757 h 1800249"/>
              <a:gd name="connsiteX7" fmla="*/ 349152 w 4777353"/>
              <a:gd name="connsiteY7" fmla="*/ 1784490 h 1800249"/>
              <a:gd name="connsiteX8" fmla="*/ 802862 w 4777353"/>
              <a:gd name="connsiteY8" fmla="*/ 1762729 h 1800249"/>
              <a:gd name="connsiteX9" fmla="*/ 1010693 w 4777353"/>
              <a:gd name="connsiteY9" fmla="*/ 1631872 h 1800249"/>
              <a:gd name="connsiteX0" fmla="*/ 4206865 w 4825243"/>
              <a:gd name="connsiteY0" fmla="*/ 0 h 1809287"/>
              <a:gd name="connsiteX1" fmla="*/ 4753388 w 4825243"/>
              <a:gd name="connsiteY1" fmla="*/ 146253 h 1809287"/>
              <a:gd name="connsiteX2" fmla="*/ 4607135 w 4825243"/>
              <a:gd name="connsiteY2" fmla="*/ 454153 h 1809287"/>
              <a:gd name="connsiteX3" fmla="*/ 3429417 w 4825243"/>
              <a:gd name="connsiteY3" fmla="*/ 692776 h 1809287"/>
              <a:gd name="connsiteX4" fmla="*/ 2028469 w 4825243"/>
              <a:gd name="connsiteY4" fmla="*/ 802467 h 1809287"/>
              <a:gd name="connsiteX5" fmla="*/ 365809 w 4825243"/>
              <a:gd name="connsiteY5" fmla="*/ 968408 h 1809287"/>
              <a:gd name="connsiteX6" fmla="*/ 472 w 4825243"/>
              <a:gd name="connsiteY6" fmla="*/ 1428333 h 1809287"/>
              <a:gd name="connsiteX7" fmla="*/ 397042 w 4825243"/>
              <a:gd name="connsiteY7" fmla="*/ 1784490 h 1809287"/>
              <a:gd name="connsiteX8" fmla="*/ 850752 w 4825243"/>
              <a:gd name="connsiteY8" fmla="*/ 1762729 h 1809287"/>
              <a:gd name="connsiteX9" fmla="*/ 1058583 w 4825243"/>
              <a:gd name="connsiteY9" fmla="*/ 1631872 h 1809287"/>
              <a:gd name="connsiteX0" fmla="*/ 4206865 w 4825243"/>
              <a:gd name="connsiteY0" fmla="*/ 0 h 1809287"/>
              <a:gd name="connsiteX1" fmla="*/ 4753388 w 4825243"/>
              <a:gd name="connsiteY1" fmla="*/ 146253 h 1809287"/>
              <a:gd name="connsiteX2" fmla="*/ 4607135 w 4825243"/>
              <a:gd name="connsiteY2" fmla="*/ 454153 h 1809287"/>
              <a:gd name="connsiteX3" fmla="*/ 3429417 w 4825243"/>
              <a:gd name="connsiteY3" fmla="*/ 692776 h 1809287"/>
              <a:gd name="connsiteX4" fmla="*/ 2028469 w 4825243"/>
              <a:gd name="connsiteY4" fmla="*/ 802467 h 1809287"/>
              <a:gd name="connsiteX5" fmla="*/ 365809 w 4825243"/>
              <a:gd name="connsiteY5" fmla="*/ 935842 h 1809287"/>
              <a:gd name="connsiteX6" fmla="*/ 472 w 4825243"/>
              <a:gd name="connsiteY6" fmla="*/ 1428333 h 1809287"/>
              <a:gd name="connsiteX7" fmla="*/ 397042 w 4825243"/>
              <a:gd name="connsiteY7" fmla="*/ 1784490 h 1809287"/>
              <a:gd name="connsiteX8" fmla="*/ 850752 w 4825243"/>
              <a:gd name="connsiteY8" fmla="*/ 1762729 h 1809287"/>
              <a:gd name="connsiteX9" fmla="*/ 1058583 w 4825243"/>
              <a:gd name="connsiteY9" fmla="*/ 1631872 h 1809287"/>
              <a:gd name="connsiteX0" fmla="*/ 4206865 w 4825243"/>
              <a:gd name="connsiteY0" fmla="*/ 0 h 1814109"/>
              <a:gd name="connsiteX1" fmla="*/ 4753388 w 4825243"/>
              <a:gd name="connsiteY1" fmla="*/ 146253 h 1814109"/>
              <a:gd name="connsiteX2" fmla="*/ 4607135 w 4825243"/>
              <a:gd name="connsiteY2" fmla="*/ 454153 h 1814109"/>
              <a:gd name="connsiteX3" fmla="*/ 3429417 w 4825243"/>
              <a:gd name="connsiteY3" fmla="*/ 692776 h 1814109"/>
              <a:gd name="connsiteX4" fmla="*/ 2028469 w 4825243"/>
              <a:gd name="connsiteY4" fmla="*/ 802467 h 1814109"/>
              <a:gd name="connsiteX5" fmla="*/ 365809 w 4825243"/>
              <a:gd name="connsiteY5" fmla="*/ 935842 h 1814109"/>
              <a:gd name="connsiteX6" fmla="*/ 472 w 4825243"/>
              <a:gd name="connsiteY6" fmla="*/ 1363201 h 1814109"/>
              <a:gd name="connsiteX7" fmla="*/ 397042 w 4825243"/>
              <a:gd name="connsiteY7" fmla="*/ 1784490 h 1814109"/>
              <a:gd name="connsiteX8" fmla="*/ 850752 w 4825243"/>
              <a:gd name="connsiteY8" fmla="*/ 1762729 h 1814109"/>
              <a:gd name="connsiteX9" fmla="*/ 1058583 w 4825243"/>
              <a:gd name="connsiteY9" fmla="*/ 1631872 h 1814109"/>
              <a:gd name="connsiteX0" fmla="*/ 4208532 w 4826910"/>
              <a:gd name="connsiteY0" fmla="*/ 0 h 1814109"/>
              <a:gd name="connsiteX1" fmla="*/ 4755055 w 4826910"/>
              <a:gd name="connsiteY1" fmla="*/ 146253 h 1814109"/>
              <a:gd name="connsiteX2" fmla="*/ 4608802 w 4826910"/>
              <a:gd name="connsiteY2" fmla="*/ 454153 h 1814109"/>
              <a:gd name="connsiteX3" fmla="*/ 3431084 w 4826910"/>
              <a:gd name="connsiteY3" fmla="*/ 692776 h 1814109"/>
              <a:gd name="connsiteX4" fmla="*/ 2030136 w 4826910"/>
              <a:gd name="connsiteY4" fmla="*/ 802467 h 1814109"/>
              <a:gd name="connsiteX5" fmla="*/ 367476 w 4826910"/>
              <a:gd name="connsiteY5" fmla="*/ 935842 h 1814109"/>
              <a:gd name="connsiteX6" fmla="*/ 2139 w 4826910"/>
              <a:gd name="connsiteY6" fmla="*/ 1363201 h 1814109"/>
              <a:gd name="connsiteX7" fmla="*/ 398709 w 4826910"/>
              <a:gd name="connsiteY7" fmla="*/ 1784490 h 1814109"/>
              <a:gd name="connsiteX8" fmla="*/ 852419 w 4826910"/>
              <a:gd name="connsiteY8" fmla="*/ 1762729 h 1814109"/>
              <a:gd name="connsiteX9" fmla="*/ 1060250 w 4826910"/>
              <a:gd name="connsiteY9" fmla="*/ 1631872 h 1814109"/>
              <a:gd name="connsiteX0" fmla="*/ 4206729 w 4825107"/>
              <a:gd name="connsiteY0" fmla="*/ 0 h 1814109"/>
              <a:gd name="connsiteX1" fmla="*/ 4753252 w 4825107"/>
              <a:gd name="connsiteY1" fmla="*/ 146253 h 1814109"/>
              <a:gd name="connsiteX2" fmla="*/ 4606999 w 4825107"/>
              <a:gd name="connsiteY2" fmla="*/ 454153 h 1814109"/>
              <a:gd name="connsiteX3" fmla="*/ 3429281 w 4825107"/>
              <a:gd name="connsiteY3" fmla="*/ 692776 h 1814109"/>
              <a:gd name="connsiteX4" fmla="*/ 2028333 w 4825107"/>
              <a:gd name="connsiteY4" fmla="*/ 802467 h 1814109"/>
              <a:gd name="connsiteX5" fmla="*/ 365673 w 4825107"/>
              <a:gd name="connsiteY5" fmla="*/ 935842 h 1814109"/>
              <a:gd name="connsiteX6" fmla="*/ 336 w 4825107"/>
              <a:gd name="connsiteY6" fmla="*/ 1363201 h 1814109"/>
              <a:gd name="connsiteX7" fmla="*/ 396906 w 4825107"/>
              <a:gd name="connsiteY7" fmla="*/ 1784490 h 1814109"/>
              <a:gd name="connsiteX8" fmla="*/ 850616 w 4825107"/>
              <a:gd name="connsiteY8" fmla="*/ 1762729 h 1814109"/>
              <a:gd name="connsiteX9" fmla="*/ 1058447 w 4825107"/>
              <a:gd name="connsiteY9" fmla="*/ 1631872 h 1814109"/>
              <a:gd name="connsiteX0" fmla="*/ 4206729 w 4825107"/>
              <a:gd name="connsiteY0" fmla="*/ 0 h 1814109"/>
              <a:gd name="connsiteX1" fmla="*/ 4753252 w 4825107"/>
              <a:gd name="connsiteY1" fmla="*/ 146253 h 1814109"/>
              <a:gd name="connsiteX2" fmla="*/ 4606999 w 4825107"/>
              <a:gd name="connsiteY2" fmla="*/ 454153 h 1814109"/>
              <a:gd name="connsiteX3" fmla="*/ 3429281 w 4825107"/>
              <a:gd name="connsiteY3" fmla="*/ 692776 h 1814109"/>
              <a:gd name="connsiteX4" fmla="*/ 2028333 w 4825107"/>
              <a:gd name="connsiteY4" fmla="*/ 802467 h 1814109"/>
              <a:gd name="connsiteX5" fmla="*/ 365673 w 4825107"/>
              <a:gd name="connsiteY5" fmla="*/ 935842 h 1814109"/>
              <a:gd name="connsiteX6" fmla="*/ 336 w 4825107"/>
              <a:gd name="connsiteY6" fmla="*/ 1363201 h 1814109"/>
              <a:gd name="connsiteX7" fmla="*/ 396906 w 4825107"/>
              <a:gd name="connsiteY7" fmla="*/ 1784490 h 1814109"/>
              <a:gd name="connsiteX8" fmla="*/ 850616 w 4825107"/>
              <a:gd name="connsiteY8" fmla="*/ 1762729 h 1814109"/>
              <a:gd name="connsiteX9" fmla="*/ 1058447 w 4825107"/>
              <a:gd name="connsiteY9" fmla="*/ 1631872 h 1814109"/>
              <a:gd name="connsiteX0" fmla="*/ 4210707 w 4829085"/>
              <a:gd name="connsiteY0" fmla="*/ 0 h 1814109"/>
              <a:gd name="connsiteX1" fmla="*/ 4757230 w 4829085"/>
              <a:gd name="connsiteY1" fmla="*/ 146253 h 1814109"/>
              <a:gd name="connsiteX2" fmla="*/ 4610977 w 4829085"/>
              <a:gd name="connsiteY2" fmla="*/ 454153 h 1814109"/>
              <a:gd name="connsiteX3" fmla="*/ 3433259 w 4829085"/>
              <a:gd name="connsiteY3" fmla="*/ 692776 h 1814109"/>
              <a:gd name="connsiteX4" fmla="*/ 2032311 w 4829085"/>
              <a:gd name="connsiteY4" fmla="*/ 802467 h 1814109"/>
              <a:gd name="connsiteX5" fmla="*/ 369651 w 4829085"/>
              <a:gd name="connsiteY5" fmla="*/ 935842 h 1814109"/>
              <a:gd name="connsiteX6" fmla="*/ 4314 w 4829085"/>
              <a:gd name="connsiteY6" fmla="*/ 1363201 h 1814109"/>
              <a:gd name="connsiteX7" fmla="*/ 400884 w 4829085"/>
              <a:gd name="connsiteY7" fmla="*/ 1784490 h 1814109"/>
              <a:gd name="connsiteX8" fmla="*/ 854594 w 4829085"/>
              <a:gd name="connsiteY8" fmla="*/ 1762729 h 1814109"/>
              <a:gd name="connsiteX9" fmla="*/ 1062425 w 4829085"/>
              <a:gd name="connsiteY9" fmla="*/ 1631872 h 1814109"/>
              <a:gd name="connsiteX0" fmla="*/ 4206418 w 4824796"/>
              <a:gd name="connsiteY0" fmla="*/ 0 h 1814109"/>
              <a:gd name="connsiteX1" fmla="*/ 4752941 w 4824796"/>
              <a:gd name="connsiteY1" fmla="*/ 146253 h 1814109"/>
              <a:gd name="connsiteX2" fmla="*/ 4606688 w 4824796"/>
              <a:gd name="connsiteY2" fmla="*/ 454153 h 1814109"/>
              <a:gd name="connsiteX3" fmla="*/ 3428970 w 4824796"/>
              <a:gd name="connsiteY3" fmla="*/ 692776 h 1814109"/>
              <a:gd name="connsiteX4" fmla="*/ 2028022 w 4824796"/>
              <a:gd name="connsiteY4" fmla="*/ 802467 h 1814109"/>
              <a:gd name="connsiteX5" fmla="*/ 365362 w 4824796"/>
              <a:gd name="connsiteY5" fmla="*/ 935842 h 1814109"/>
              <a:gd name="connsiteX6" fmla="*/ 25 w 4824796"/>
              <a:gd name="connsiteY6" fmla="*/ 1363201 h 1814109"/>
              <a:gd name="connsiteX7" fmla="*/ 396595 w 4824796"/>
              <a:gd name="connsiteY7" fmla="*/ 1784490 h 1814109"/>
              <a:gd name="connsiteX8" fmla="*/ 850305 w 4824796"/>
              <a:gd name="connsiteY8" fmla="*/ 1762729 h 1814109"/>
              <a:gd name="connsiteX9" fmla="*/ 1058136 w 4824796"/>
              <a:gd name="connsiteY9" fmla="*/ 1631872 h 1814109"/>
              <a:gd name="connsiteX0" fmla="*/ 4206418 w 4824796"/>
              <a:gd name="connsiteY0" fmla="*/ 0 h 1830718"/>
              <a:gd name="connsiteX1" fmla="*/ 4752941 w 4824796"/>
              <a:gd name="connsiteY1" fmla="*/ 146253 h 1830718"/>
              <a:gd name="connsiteX2" fmla="*/ 4606688 w 4824796"/>
              <a:gd name="connsiteY2" fmla="*/ 454153 h 1830718"/>
              <a:gd name="connsiteX3" fmla="*/ 3428970 w 4824796"/>
              <a:gd name="connsiteY3" fmla="*/ 692776 h 1830718"/>
              <a:gd name="connsiteX4" fmla="*/ 2028022 w 4824796"/>
              <a:gd name="connsiteY4" fmla="*/ 802467 h 1830718"/>
              <a:gd name="connsiteX5" fmla="*/ 365362 w 4824796"/>
              <a:gd name="connsiteY5" fmla="*/ 935842 h 1830718"/>
              <a:gd name="connsiteX6" fmla="*/ 25 w 4824796"/>
              <a:gd name="connsiteY6" fmla="*/ 1363201 h 1830718"/>
              <a:gd name="connsiteX7" fmla="*/ 396595 w 4824796"/>
              <a:gd name="connsiteY7" fmla="*/ 1784490 h 1830718"/>
              <a:gd name="connsiteX8" fmla="*/ 838014 w 4824796"/>
              <a:gd name="connsiteY8" fmla="*/ 1817364 h 1830718"/>
              <a:gd name="connsiteX9" fmla="*/ 850305 w 4824796"/>
              <a:gd name="connsiteY9" fmla="*/ 1762729 h 1830718"/>
              <a:gd name="connsiteX10" fmla="*/ 1058136 w 4824796"/>
              <a:gd name="connsiteY10" fmla="*/ 1631872 h 1830718"/>
              <a:gd name="connsiteX0" fmla="*/ 4206402 w 4824780"/>
              <a:gd name="connsiteY0" fmla="*/ 0 h 1826723"/>
              <a:gd name="connsiteX1" fmla="*/ 4752925 w 4824780"/>
              <a:gd name="connsiteY1" fmla="*/ 146253 h 1826723"/>
              <a:gd name="connsiteX2" fmla="*/ 4606672 w 4824780"/>
              <a:gd name="connsiteY2" fmla="*/ 454153 h 1826723"/>
              <a:gd name="connsiteX3" fmla="*/ 3428954 w 4824780"/>
              <a:gd name="connsiteY3" fmla="*/ 692776 h 1826723"/>
              <a:gd name="connsiteX4" fmla="*/ 2028006 w 4824780"/>
              <a:gd name="connsiteY4" fmla="*/ 802467 h 1826723"/>
              <a:gd name="connsiteX5" fmla="*/ 365346 w 4824780"/>
              <a:gd name="connsiteY5" fmla="*/ 935842 h 1826723"/>
              <a:gd name="connsiteX6" fmla="*/ 9 w 4824780"/>
              <a:gd name="connsiteY6" fmla="*/ 1363201 h 1826723"/>
              <a:gd name="connsiteX7" fmla="*/ 355872 w 4824780"/>
              <a:gd name="connsiteY7" fmla="*/ 1776349 h 1826723"/>
              <a:gd name="connsiteX8" fmla="*/ 837998 w 4824780"/>
              <a:gd name="connsiteY8" fmla="*/ 1817364 h 1826723"/>
              <a:gd name="connsiteX9" fmla="*/ 850289 w 4824780"/>
              <a:gd name="connsiteY9" fmla="*/ 1762729 h 1826723"/>
              <a:gd name="connsiteX10" fmla="*/ 1058120 w 4824780"/>
              <a:gd name="connsiteY10" fmla="*/ 1631872 h 1826723"/>
              <a:gd name="connsiteX0" fmla="*/ 4207696 w 4826074"/>
              <a:gd name="connsiteY0" fmla="*/ 0 h 1820943"/>
              <a:gd name="connsiteX1" fmla="*/ 4754219 w 4826074"/>
              <a:gd name="connsiteY1" fmla="*/ 146253 h 1820943"/>
              <a:gd name="connsiteX2" fmla="*/ 4607966 w 4826074"/>
              <a:gd name="connsiteY2" fmla="*/ 454153 h 1820943"/>
              <a:gd name="connsiteX3" fmla="*/ 3430248 w 4826074"/>
              <a:gd name="connsiteY3" fmla="*/ 692776 h 1820943"/>
              <a:gd name="connsiteX4" fmla="*/ 2029300 w 4826074"/>
              <a:gd name="connsiteY4" fmla="*/ 802467 h 1820943"/>
              <a:gd name="connsiteX5" fmla="*/ 366640 w 4826074"/>
              <a:gd name="connsiteY5" fmla="*/ 935842 h 1820943"/>
              <a:gd name="connsiteX6" fmla="*/ 1303 w 4826074"/>
              <a:gd name="connsiteY6" fmla="*/ 1363201 h 1820943"/>
              <a:gd name="connsiteX7" fmla="*/ 267608 w 4826074"/>
              <a:gd name="connsiteY7" fmla="*/ 1760065 h 1820943"/>
              <a:gd name="connsiteX8" fmla="*/ 839292 w 4826074"/>
              <a:gd name="connsiteY8" fmla="*/ 1817364 h 1820943"/>
              <a:gd name="connsiteX9" fmla="*/ 851583 w 4826074"/>
              <a:gd name="connsiteY9" fmla="*/ 1762729 h 1820943"/>
              <a:gd name="connsiteX10" fmla="*/ 1059414 w 4826074"/>
              <a:gd name="connsiteY10" fmla="*/ 1631872 h 1820943"/>
              <a:gd name="connsiteX0" fmla="*/ 4207696 w 4826074"/>
              <a:gd name="connsiteY0" fmla="*/ 0 h 1820943"/>
              <a:gd name="connsiteX1" fmla="*/ 4754219 w 4826074"/>
              <a:gd name="connsiteY1" fmla="*/ 146253 h 1820943"/>
              <a:gd name="connsiteX2" fmla="*/ 4607966 w 4826074"/>
              <a:gd name="connsiteY2" fmla="*/ 454153 h 1820943"/>
              <a:gd name="connsiteX3" fmla="*/ 3430248 w 4826074"/>
              <a:gd name="connsiteY3" fmla="*/ 692776 h 1820943"/>
              <a:gd name="connsiteX4" fmla="*/ 2029300 w 4826074"/>
              <a:gd name="connsiteY4" fmla="*/ 802467 h 1820943"/>
              <a:gd name="connsiteX5" fmla="*/ 366640 w 4826074"/>
              <a:gd name="connsiteY5" fmla="*/ 935842 h 1820943"/>
              <a:gd name="connsiteX6" fmla="*/ 1303 w 4826074"/>
              <a:gd name="connsiteY6" fmla="*/ 1363201 h 1820943"/>
              <a:gd name="connsiteX7" fmla="*/ 267608 w 4826074"/>
              <a:gd name="connsiteY7" fmla="*/ 1760065 h 1820943"/>
              <a:gd name="connsiteX8" fmla="*/ 839292 w 4826074"/>
              <a:gd name="connsiteY8" fmla="*/ 1817364 h 1820943"/>
              <a:gd name="connsiteX9" fmla="*/ 851583 w 4826074"/>
              <a:gd name="connsiteY9" fmla="*/ 1762729 h 1820943"/>
              <a:gd name="connsiteX10" fmla="*/ 1344369 w 4826074"/>
              <a:gd name="connsiteY10" fmla="*/ 1631872 h 1820943"/>
              <a:gd name="connsiteX0" fmla="*/ 4207696 w 4826074"/>
              <a:gd name="connsiteY0" fmla="*/ 0 h 1820943"/>
              <a:gd name="connsiteX1" fmla="*/ 4754219 w 4826074"/>
              <a:gd name="connsiteY1" fmla="*/ 146253 h 1820943"/>
              <a:gd name="connsiteX2" fmla="*/ 4607966 w 4826074"/>
              <a:gd name="connsiteY2" fmla="*/ 454153 h 1820943"/>
              <a:gd name="connsiteX3" fmla="*/ 3430248 w 4826074"/>
              <a:gd name="connsiteY3" fmla="*/ 692776 h 1820943"/>
              <a:gd name="connsiteX4" fmla="*/ 2029300 w 4826074"/>
              <a:gd name="connsiteY4" fmla="*/ 802467 h 1820943"/>
              <a:gd name="connsiteX5" fmla="*/ 366640 w 4826074"/>
              <a:gd name="connsiteY5" fmla="*/ 935842 h 1820943"/>
              <a:gd name="connsiteX6" fmla="*/ 1303 w 4826074"/>
              <a:gd name="connsiteY6" fmla="*/ 1363201 h 1820943"/>
              <a:gd name="connsiteX7" fmla="*/ 267608 w 4826074"/>
              <a:gd name="connsiteY7" fmla="*/ 1760065 h 1820943"/>
              <a:gd name="connsiteX8" fmla="*/ 839292 w 4826074"/>
              <a:gd name="connsiteY8" fmla="*/ 1817364 h 1820943"/>
              <a:gd name="connsiteX9" fmla="*/ 1103972 w 4826074"/>
              <a:gd name="connsiteY9" fmla="*/ 1762729 h 1820943"/>
              <a:gd name="connsiteX10" fmla="*/ 1344369 w 4826074"/>
              <a:gd name="connsiteY10" fmla="*/ 1631872 h 1820943"/>
              <a:gd name="connsiteX0" fmla="*/ 4207696 w 4826074"/>
              <a:gd name="connsiteY0" fmla="*/ 0 h 1820943"/>
              <a:gd name="connsiteX1" fmla="*/ 4754219 w 4826074"/>
              <a:gd name="connsiteY1" fmla="*/ 146253 h 1820943"/>
              <a:gd name="connsiteX2" fmla="*/ 4607966 w 4826074"/>
              <a:gd name="connsiteY2" fmla="*/ 454153 h 1820943"/>
              <a:gd name="connsiteX3" fmla="*/ 3430248 w 4826074"/>
              <a:gd name="connsiteY3" fmla="*/ 692776 h 1820943"/>
              <a:gd name="connsiteX4" fmla="*/ 2029300 w 4826074"/>
              <a:gd name="connsiteY4" fmla="*/ 802467 h 1820943"/>
              <a:gd name="connsiteX5" fmla="*/ 366640 w 4826074"/>
              <a:gd name="connsiteY5" fmla="*/ 935842 h 1820943"/>
              <a:gd name="connsiteX6" fmla="*/ 1303 w 4826074"/>
              <a:gd name="connsiteY6" fmla="*/ 1363201 h 1820943"/>
              <a:gd name="connsiteX7" fmla="*/ 267608 w 4826074"/>
              <a:gd name="connsiteY7" fmla="*/ 1760065 h 1820943"/>
              <a:gd name="connsiteX8" fmla="*/ 839292 w 4826074"/>
              <a:gd name="connsiteY8" fmla="*/ 1817364 h 1820943"/>
              <a:gd name="connsiteX9" fmla="*/ 1103972 w 4826074"/>
              <a:gd name="connsiteY9" fmla="*/ 1762729 h 1820943"/>
              <a:gd name="connsiteX10" fmla="*/ 1311803 w 4826074"/>
              <a:gd name="connsiteY10" fmla="*/ 1623731 h 1820943"/>
              <a:gd name="connsiteX0" fmla="*/ 4207587 w 4825965"/>
              <a:gd name="connsiteY0" fmla="*/ 0 h 1820943"/>
              <a:gd name="connsiteX1" fmla="*/ 4754110 w 4825965"/>
              <a:gd name="connsiteY1" fmla="*/ 146253 h 1820943"/>
              <a:gd name="connsiteX2" fmla="*/ 4607857 w 4825965"/>
              <a:gd name="connsiteY2" fmla="*/ 454153 h 1820943"/>
              <a:gd name="connsiteX3" fmla="*/ 3430139 w 4825965"/>
              <a:gd name="connsiteY3" fmla="*/ 692776 h 1820943"/>
              <a:gd name="connsiteX4" fmla="*/ 2029191 w 4825965"/>
              <a:gd name="connsiteY4" fmla="*/ 802467 h 1820943"/>
              <a:gd name="connsiteX5" fmla="*/ 366531 w 4825965"/>
              <a:gd name="connsiteY5" fmla="*/ 935842 h 1820943"/>
              <a:gd name="connsiteX6" fmla="*/ 1194 w 4825965"/>
              <a:gd name="connsiteY6" fmla="*/ 1363201 h 1820943"/>
              <a:gd name="connsiteX7" fmla="*/ 267499 w 4825965"/>
              <a:gd name="connsiteY7" fmla="*/ 1760065 h 1820943"/>
              <a:gd name="connsiteX8" fmla="*/ 749626 w 4825965"/>
              <a:gd name="connsiteY8" fmla="*/ 1817364 h 1820943"/>
              <a:gd name="connsiteX9" fmla="*/ 1103863 w 4825965"/>
              <a:gd name="connsiteY9" fmla="*/ 1762729 h 1820943"/>
              <a:gd name="connsiteX10" fmla="*/ 1311694 w 4825965"/>
              <a:gd name="connsiteY10" fmla="*/ 1623731 h 182094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28971 w 4825745"/>
              <a:gd name="connsiteY4" fmla="*/ 802467 h 1817693"/>
              <a:gd name="connsiteX5" fmla="*/ 366311 w 4825745"/>
              <a:gd name="connsiteY5" fmla="*/ 935842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28971 w 4825745"/>
              <a:gd name="connsiteY4" fmla="*/ 802467 h 1817693"/>
              <a:gd name="connsiteX5" fmla="*/ 366311 w 4825745"/>
              <a:gd name="connsiteY5" fmla="*/ 935842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28971 w 4825745"/>
              <a:gd name="connsiteY4" fmla="*/ 802467 h 1817693"/>
              <a:gd name="connsiteX5" fmla="*/ 366311 w 4825745"/>
              <a:gd name="connsiteY5" fmla="*/ 878851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28971 w 4825745"/>
              <a:gd name="connsiteY4" fmla="*/ 835034 h 1817693"/>
              <a:gd name="connsiteX5" fmla="*/ 366311 w 4825745"/>
              <a:gd name="connsiteY5" fmla="*/ 878851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7367 w 4825745"/>
              <a:gd name="connsiteY0" fmla="*/ 0 h 1817693"/>
              <a:gd name="connsiteX1" fmla="*/ 4753890 w 4825745"/>
              <a:gd name="connsiteY1" fmla="*/ 146253 h 1817693"/>
              <a:gd name="connsiteX2" fmla="*/ 4607637 w 4825745"/>
              <a:gd name="connsiteY2" fmla="*/ 454153 h 1817693"/>
              <a:gd name="connsiteX3" fmla="*/ 3429919 w 4825745"/>
              <a:gd name="connsiteY3" fmla="*/ 692776 h 1817693"/>
              <a:gd name="connsiteX4" fmla="*/ 2037113 w 4825745"/>
              <a:gd name="connsiteY4" fmla="*/ 802468 h 1817693"/>
              <a:gd name="connsiteX5" fmla="*/ 366311 w 4825745"/>
              <a:gd name="connsiteY5" fmla="*/ 878851 h 1817693"/>
              <a:gd name="connsiteX6" fmla="*/ 974 w 4825745"/>
              <a:gd name="connsiteY6" fmla="*/ 1363201 h 1817693"/>
              <a:gd name="connsiteX7" fmla="*/ 275420 w 4825745"/>
              <a:gd name="connsiteY7" fmla="*/ 1719358 h 1817693"/>
              <a:gd name="connsiteX8" fmla="*/ 749406 w 4825745"/>
              <a:gd name="connsiteY8" fmla="*/ 1817364 h 1817693"/>
              <a:gd name="connsiteX9" fmla="*/ 1103643 w 4825745"/>
              <a:gd name="connsiteY9" fmla="*/ 1762729 h 1817693"/>
              <a:gd name="connsiteX10" fmla="*/ 1311474 w 4825745"/>
              <a:gd name="connsiteY10" fmla="*/ 1623731 h 1817693"/>
              <a:gd name="connsiteX0" fmla="*/ 4208745 w 4827123"/>
              <a:gd name="connsiteY0" fmla="*/ 0 h 1817693"/>
              <a:gd name="connsiteX1" fmla="*/ 4755268 w 4827123"/>
              <a:gd name="connsiteY1" fmla="*/ 146253 h 1817693"/>
              <a:gd name="connsiteX2" fmla="*/ 4609015 w 4827123"/>
              <a:gd name="connsiteY2" fmla="*/ 454153 h 1817693"/>
              <a:gd name="connsiteX3" fmla="*/ 3431297 w 4827123"/>
              <a:gd name="connsiteY3" fmla="*/ 692776 h 1817693"/>
              <a:gd name="connsiteX4" fmla="*/ 2038491 w 4827123"/>
              <a:gd name="connsiteY4" fmla="*/ 802468 h 1817693"/>
              <a:gd name="connsiteX5" fmla="*/ 424680 w 4827123"/>
              <a:gd name="connsiteY5" fmla="*/ 927700 h 1817693"/>
              <a:gd name="connsiteX6" fmla="*/ 2352 w 4827123"/>
              <a:gd name="connsiteY6" fmla="*/ 1363201 h 1817693"/>
              <a:gd name="connsiteX7" fmla="*/ 276798 w 4827123"/>
              <a:gd name="connsiteY7" fmla="*/ 1719358 h 1817693"/>
              <a:gd name="connsiteX8" fmla="*/ 750784 w 4827123"/>
              <a:gd name="connsiteY8" fmla="*/ 1817364 h 1817693"/>
              <a:gd name="connsiteX9" fmla="*/ 1105021 w 4827123"/>
              <a:gd name="connsiteY9" fmla="*/ 1762729 h 1817693"/>
              <a:gd name="connsiteX10" fmla="*/ 1312852 w 4827123"/>
              <a:gd name="connsiteY10" fmla="*/ 1623731 h 1817693"/>
              <a:gd name="connsiteX0" fmla="*/ 4200688 w 4819066"/>
              <a:gd name="connsiteY0" fmla="*/ 0 h 1817693"/>
              <a:gd name="connsiteX1" fmla="*/ 4747211 w 4819066"/>
              <a:gd name="connsiteY1" fmla="*/ 146253 h 1817693"/>
              <a:gd name="connsiteX2" fmla="*/ 4600958 w 4819066"/>
              <a:gd name="connsiteY2" fmla="*/ 454153 h 1817693"/>
              <a:gd name="connsiteX3" fmla="*/ 3423240 w 4819066"/>
              <a:gd name="connsiteY3" fmla="*/ 692776 h 1817693"/>
              <a:gd name="connsiteX4" fmla="*/ 2030434 w 4819066"/>
              <a:gd name="connsiteY4" fmla="*/ 802468 h 1817693"/>
              <a:gd name="connsiteX5" fmla="*/ 416623 w 4819066"/>
              <a:gd name="connsiteY5" fmla="*/ 927700 h 1817693"/>
              <a:gd name="connsiteX6" fmla="*/ 2437 w 4819066"/>
              <a:gd name="connsiteY6" fmla="*/ 1363201 h 1817693"/>
              <a:gd name="connsiteX7" fmla="*/ 268741 w 4819066"/>
              <a:gd name="connsiteY7" fmla="*/ 1719358 h 1817693"/>
              <a:gd name="connsiteX8" fmla="*/ 742727 w 4819066"/>
              <a:gd name="connsiteY8" fmla="*/ 1817364 h 1817693"/>
              <a:gd name="connsiteX9" fmla="*/ 1096964 w 4819066"/>
              <a:gd name="connsiteY9" fmla="*/ 1762729 h 1817693"/>
              <a:gd name="connsiteX10" fmla="*/ 1304795 w 4819066"/>
              <a:gd name="connsiteY10" fmla="*/ 1623731 h 1817693"/>
              <a:gd name="connsiteX0" fmla="*/ 4198750 w 4817128"/>
              <a:gd name="connsiteY0" fmla="*/ 0 h 1817693"/>
              <a:gd name="connsiteX1" fmla="*/ 4745273 w 4817128"/>
              <a:gd name="connsiteY1" fmla="*/ 146253 h 1817693"/>
              <a:gd name="connsiteX2" fmla="*/ 4599020 w 4817128"/>
              <a:gd name="connsiteY2" fmla="*/ 454153 h 1817693"/>
              <a:gd name="connsiteX3" fmla="*/ 3421302 w 4817128"/>
              <a:gd name="connsiteY3" fmla="*/ 692776 h 1817693"/>
              <a:gd name="connsiteX4" fmla="*/ 2028496 w 4817128"/>
              <a:gd name="connsiteY4" fmla="*/ 802468 h 1817693"/>
              <a:gd name="connsiteX5" fmla="*/ 414685 w 4817128"/>
              <a:gd name="connsiteY5" fmla="*/ 927700 h 1817693"/>
              <a:gd name="connsiteX6" fmla="*/ 499 w 4817128"/>
              <a:gd name="connsiteY6" fmla="*/ 1363201 h 1817693"/>
              <a:gd name="connsiteX7" fmla="*/ 266803 w 4817128"/>
              <a:gd name="connsiteY7" fmla="*/ 1719358 h 1817693"/>
              <a:gd name="connsiteX8" fmla="*/ 740789 w 4817128"/>
              <a:gd name="connsiteY8" fmla="*/ 1817364 h 1817693"/>
              <a:gd name="connsiteX9" fmla="*/ 1095026 w 4817128"/>
              <a:gd name="connsiteY9" fmla="*/ 1762729 h 1817693"/>
              <a:gd name="connsiteX10" fmla="*/ 1302857 w 4817128"/>
              <a:gd name="connsiteY10" fmla="*/ 1623731 h 1817693"/>
              <a:gd name="connsiteX0" fmla="*/ 4204077 w 4822455"/>
              <a:gd name="connsiteY0" fmla="*/ 0 h 1817693"/>
              <a:gd name="connsiteX1" fmla="*/ 4750600 w 4822455"/>
              <a:gd name="connsiteY1" fmla="*/ 146253 h 1817693"/>
              <a:gd name="connsiteX2" fmla="*/ 4604347 w 4822455"/>
              <a:gd name="connsiteY2" fmla="*/ 454153 h 1817693"/>
              <a:gd name="connsiteX3" fmla="*/ 3426629 w 4822455"/>
              <a:gd name="connsiteY3" fmla="*/ 692776 h 1817693"/>
              <a:gd name="connsiteX4" fmla="*/ 2033823 w 4822455"/>
              <a:gd name="connsiteY4" fmla="*/ 802468 h 1817693"/>
              <a:gd name="connsiteX5" fmla="*/ 517711 w 4822455"/>
              <a:gd name="connsiteY5" fmla="*/ 878851 h 1817693"/>
              <a:gd name="connsiteX6" fmla="*/ 5826 w 4822455"/>
              <a:gd name="connsiteY6" fmla="*/ 1363201 h 1817693"/>
              <a:gd name="connsiteX7" fmla="*/ 272130 w 4822455"/>
              <a:gd name="connsiteY7" fmla="*/ 1719358 h 1817693"/>
              <a:gd name="connsiteX8" fmla="*/ 746116 w 4822455"/>
              <a:gd name="connsiteY8" fmla="*/ 1817364 h 1817693"/>
              <a:gd name="connsiteX9" fmla="*/ 1100353 w 4822455"/>
              <a:gd name="connsiteY9" fmla="*/ 1762729 h 1817693"/>
              <a:gd name="connsiteX10" fmla="*/ 1308184 w 4822455"/>
              <a:gd name="connsiteY10" fmla="*/ 1623731 h 1817693"/>
              <a:gd name="connsiteX0" fmla="*/ 4198584 w 4816962"/>
              <a:gd name="connsiteY0" fmla="*/ 0 h 1817693"/>
              <a:gd name="connsiteX1" fmla="*/ 4745107 w 4816962"/>
              <a:gd name="connsiteY1" fmla="*/ 146253 h 1817693"/>
              <a:gd name="connsiteX2" fmla="*/ 4598854 w 4816962"/>
              <a:gd name="connsiteY2" fmla="*/ 454153 h 1817693"/>
              <a:gd name="connsiteX3" fmla="*/ 3421136 w 4816962"/>
              <a:gd name="connsiteY3" fmla="*/ 692776 h 1817693"/>
              <a:gd name="connsiteX4" fmla="*/ 2028330 w 4816962"/>
              <a:gd name="connsiteY4" fmla="*/ 802468 h 1817693"/>
              <a:gd name="connsiteX5" fmla="*/ 512218 w 4816962"/>
              <a:gd name="connsiteY5" fmla="*/ 878851 h 1817693"/>
              <a:gd name="connsiteX6" fmla="*/ 333 w 4816962"/>
              <a:gd name="connsiteY6" fmla="*/ 1363201 h 1817693"/>
              <a:gd name="connsiteX7" fmla="*/ 266637 w 4816962"/>
              <a:gd name="connsiteY7" fmla="*/ 1719358 h 1817693"/>
              <a:gd name="connsiteX8" fmla="*/ 740623 w 4816962"/>
              <a:gd name="connsiteY8" fmla="*/ 1817364 h 1817693"/>
              <a:gd name="connsiteX9" fmla="*/ 1094860 w 4816962"/>
              <a:gd name="connsiteY9" fmla="*/ 1762729 h 1817693"/>
              <a:gd name="connsiteX10" fmla="*/ 1302691 w 4816962"/>
              <a:gd name="connsiteY10" fmla="*/ 1623731 h 1817693"/>
              <a:gd name="connsiteX0" fmla="*/ 4198584 w 4816962"/>
              <a:gd name="connsiteY0" fmla="*/ 0 h 1817693"/>
              <a:gd name="connsiteX1" fmla="*/ 4745107 w 4816962"/>
              <a:gd name="connsiteY1" fmla="*/ 146253 h 1817693"/>
              <a:gd name="connsiteX2" fmla="*/ 4598854 w 4816962"/>
              <a:gd name="connsiteY2" fmla="*/ 454153 h 1817693"/>
              <a:gd name="connsiteX3" fmla="*/ 3421136 w 4816962"/>
              <a:gd name="connsiteY3" fmla="*/ 692776 h 1817693"/>
              <a:gd name="connsiteX4" fmla="*/ 2028330 w 4816962"/>
              <a:gd name="connsiteY4" fmla="*/ 761761 h 1817693"/>
              <a:gd name="connsiteX5" fmla="*/ 512218 w 4816962"/>
              <a:gd name="connsiteY5" fmla="*/ 878851 h 1817693"/>
              <a:gd name="connsiteX6" fmla="*/ 333 w 4816962"/>
              <a:gd name="connsiteY6" fmla="*/ 1363201 h 1817693"/>
              <a:gd name="connsiteX7" fmla="*/ 266637 w 4816962"/>
              <a:gd name="connsiteY7" fmla="*/ 1719358 h 1817693"/>
              <a:gd name="connsiteX8" fmla="*/ 740623 w 4816962"/>
              <a:gd name="connsiteY8" fmla="*/ 1817364 h 1817693"/>
              <a:gd name="connsiteX9" fmla="*/ 1094860 w 4816962"/>
              <a:gd name="connsiteY9" fmla="*/ 1762729 h 1817693"/>
              <a:gd name="connsiteX10" fmla="*/ 1302691 w 4816962"/>
              <a:gd name="connsiteY10" fmla="*/ 1623731 h 1817693"/>
              <a:gd name="connsiteX0" fmla="*/ 4198584 w 4816962"/>
              <a:gd name="connsiteY0" fmla="*/ 0 h 1817693"/>
              <a:gd name="connsiteX1" fmla="*/ 4745107 w 4816962"/>
              <a:gd name="connsiteY1" fmla="*/ 146253 h 1817693"/>
              <a:gd name="connsiteX2" fmla="*/ 4598854 w 4816962"/>
              <a:gd name="connsiteY2" fmla="*/ 454153 h 1817693"/>
              <a:gd name="connsiteX3" fmla="*/ 3421136 w 4816962"/>
              <a:gd name="connsiteY3" fmla="*/ 692776 h 1817693"/>
              <a:gd name="connsiteX4" fmla="*/ 2028330 w 4816962"/>
              <a:gd name="connsiteY4" fmla="*/ 761761 h 1817693"/>
              <a:gd name="connsiteX5" fmla="*/ 512218 w 4816962"/>
              <a:gd name="connsiteY5" fmla="*/ 878851 h 1817693"/>
              <a:gd name="connsiteX6" fmla="*/ 333 w 4816962"/>
              <a:gd name="connsiteY6" fmla="*/ 1363201 h 1817693"/>
              <a:gd name="connsiteX7" fmla="*/ 266637 w 4816962"/>
              <a:gd name="connsiteY7" fmla="*/ 1719358 h 1817693"/>
              <a:gd name="connsiteX8" fmla="*/ 740623 w 4816962"/>
              <a:gd name="connsiteY8" fmla="*/ 1817364 h 1817693"/>
              <a:gd name="connsiteX9" fmla="*/ 1094860 w 4816962"/>
              <a:gd name="connsiteY9" fmla="*/ 1762729 h 1817693"/>
              <a:gd name="connsiteX10" fmla="*/ 1302691 w 4816962"/>
              <a:gd name="connsiteY10" fmla="*/ 1623731 h 1817693"/>
              <a:gd name="connsiteX0" fmla="*/ 4198588 w 4816966"/>
              <a:gd name="connsiteY0" fmla="*/ 0 h 1778947"/>
              <a:gd name="connsiteX1" fmla="*/ 4745111 w 4816966"/>
              <a:gd name="connsiteY1" fmla="*/ 146253 h 1778947"/>
              <a:gd name="connsiteX2" fmla="*/ 4598858 w 4816966"/>
              <a:gd name="connsiteY2" fmla="*/ 454153 h 1778947"/>
              <a:gd name="connsiteX3" fmla="*/ 3421140 w 4816966"/>
              <a:gd name="connsiteY3" fmla="*/ 692776 h 1778947"/>
              <a:gd name="connsiteX4" fmla="*/ 2028334 w 4816966"/>
              <a:gd name="connsiteY4" fmla="*/ 761761 h 1778947"/>
              <a:gd name="connsiteX5" fmla="*/ 512222 w 4816966"/>
              <a:gd name="connsiteY5" fmla="*/ 878851 h 1778947"/>
              <a:gd name="connsiteX6" fmla="*/ 337 w 4816966"/>
              <a:gd name="connsiteY6" fmla="*/ 1363201 h 1778947"/>
              <a:gd name="connsiteX7" fmla="*/ 266641 w 4816966"/>
              <a:gd name="connsiteY7" fmla="*/ 1719358 h 1778947"/>
              <a:gd name="connsiteX8" fmla="*/ 756910 w 4816966"/>
              <a:gd name="connsiteY8" fmla="*/ 1776656 h 1778947"/>
              <a:gd name="connsiteX9" fmla="*/ 1094864 w 4816966"/>
              <a:gd name="connsiteY9" fmla="*/ 1762729 h 1778947"/>
              <a:gd name="connsiteX10" fmla="*/ 1302695 w 4816966"/>
              <a:gd name="connsiteY10" fmla="*/ 1623731 h 1778947"/>
              <a:gd name="connsiteX0" fmla="*/ 4204147 w 4822525"/>
              <a:gd name="connsiteY0" fmla="*/ 0 h 1777001"/>
              <a:gd name="connsiteX1" fmla="*/ 4750670 w 4822525"/>
              <a:gd name="connsiteY1" fmla="*/ 146253 h 1777001"/>
              <a:gd name="connsiteX2" fmla="*/ 4604417 w 4822525"/>
              <a:gd name="connsiteY2" fmla="*/ 454153 h 1777001"/>
              <a:gd name="connsiteX3" fmla="*/ 3426699 w 4822525"/>
              <a:gd name="connsiteY3" fmla="*/ 692776 h 1777001"/>
              <a:gd name="connsiteX4" fmla="*/ 2033893 w 4822525"/>
              <a:gd name="connsiteY4" fmla="*/ 761761 h 1777001"/>
              <a:gd name="connsiteX5" fmla="*/ 517781 w 4822525"/>
              <a:gd name="connsiteY5" fmla="*/ 878851 h 1777001"/>
              <a:gd name="connsiteX6" fmla="*/ 5896 w 4822525"/>
              <a:gd name="connsiteY6" fmla="*/ 1363201 h 1777001"/>
              <a:gd name="connsiteX7" fmla="*/ 272200 w 4822525"/>
              <a:gd name="connsiteY7" fmla="*/ 1686792 h 1777001"/>
              <a:gd name="connsiteX8" fmla="*/ 762469 w 4822525"/>
              <a:gd name="connsiteY8" fmla="*/ 1776656 h 1777001"/>
              <a:gd name="connsiteX9" fmla="*/ 1100423 w 4822525"/>
              <a:gd name="connsiteY9" fmla="*/ 1762729 h 1777001"/>
              <a:gd name="connsiteX10" fmla="*/ 1308254 w 4822525"/>
              <a:gd name="connsiteY10" fmla="*/ 1623731 h 1777001"/>
              <a:gd name="connsiteX0" fmla="*/ 4188258 w 4806636"/>
              <a:gd name="connsiteY0" fmla="*/ 0 h 1777248"/>
              <a:gd name="connsiteX1" fmla="*/ 4734781 w 4806636"/>
              <a:gd name="connsiteY1" fmla="*/ 146253 h 1777248"/>
              <a:gd name="connsiteX2" fmla="*/ 4588528 w 4806636"/>
              <a:gd name="connsiteY2" fmla="*/ 454153 h 1777248"/>
              <a:gd name="connsiteX3" fmla="*/ 3410810 w 4806636"/>
              <a:gd name="connsiteY3" fmla="*/ 692776 h 1777248"/>
              <a:gd name="connsiteX4" fmla="*/ 2018004 w 4806636"/>
              <a:gd name="connsiteY4" fmla="*/ 761761 h 1777248"/>
              <a:gd name="connsiteX5" fmla="*/ 501892 w 4806636"/>
              <a:gd name="connsiteY5" fmla="*/ 878851 h 1777248"/>
              <a:gd name="connsiteX6" fmla="*/ 6290 w 4806636"/>
              <a:gd name="connsiteY6" fmla="*/ 1281786 h 1777248"/>
              <a:gd name="connsiteX7" fmla="*/ 256311 w 4806636"/>
              <a:gd name="connsiteY7" fmla="*/ 1686792 h 1777248"/>
              <a:gd name="connsiteX8" fmla="*/ 746580 w 4806636"/>
              <a:gd name="connsiteY8" fmla="*/ 1776656 h 1777248"/>
              <a:gd name="connsiteX9" fmla="*/ 1084534 w 4806636"/>
              <a:gd name="connsiteY9" fmla="*/ 1762729 h 1777248"/>
              <a:gd name="connsiteX10" fmla="*/ 1292365 w 4806636"/>
              <a:gd name="connsiteY10" fmla="*/ 1623731 h 1777248"/>
              <a:gd name="connsiteX0" fmla="*/ 4188258 w 4806636"/>
              <a:gd name="connsiteY0" fmla="*/ 0 h 1777096"/>
              <a:gd name="connsiteX1" fmla="*/ 4734781 w 4806636"/>
              <a:gd name="connsiteY1" fmla="*/ 146253 h 1777096"/>
              <a:gd name="connsiteX2" fmla="*/ 4588528 w 4806636"/>
              <a:gd name="connsiteY2" fmla="*/ 454153 h 1777096"/>
              <a:gd name="connsiteX3" fmla="*/ 3410810 w 4806636"/>
              <a:gd name="connsiteY3" fmla="*/ 692776 h 1777096"/>
              <a:gd name="connsiteX4" fmla="*/ 2018004 w 4806636"/>
              <a:gd name="connsiteY4" fmla="*/ 761761 h 1777096"/>
              <a:gd name="connsiteX5" fmla="*/ 501892 w 4806636"/>
              <a:gd name="connsiteY5" fmla="*/ 878851 h 1777096"/>
              <a:gd name="connsiteX6" fmla="*/ 6290 w 4806636"/>
              <a:gd name="connsiteY6" fmla="*/ 1322494 h 1777096"/>
              <a:gd name="connsiteX7" fmla="*/ 256311 w 4806636"/>
              <a:gd name="connsiteY7" fmla="*/ 1686792 h 1777096"/>
              <a:gd name="connsiteX8" fmla="*/ 746580 w 4806636"/>
              <a:gd name="connsiteY8" fmla="*/ 1776656 h 1777096"/>
              <a:gd name="connsiteX9" fmla="*/ 1084534 w 4806636"/>
              <a:gd name="connsiteY9" fmla="*/ 1762729 h 1777096"/>
              <a:gd name="connsiteX10" fmla="*/ 1292365 w 4806636"/>
              <a:gd name="connsiteY10" fmla="*/ 1623731 h 1777096"/>
              <a:gd name="connsiteX0" fmla="*/ 4184633 w 4803011"/>
              <a:gd name="connsiteY0" fmla="*/ 0 h 1777096"/>
              <a:gd name="connsiteX1" fmla="*/ 4731156 w 4803011"/>
              <a:gd name="connsiteY1" fmla="*/ 146253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80909 w 4803011"/>
              <a:gd name="connsiteY9" fmla="*/ 1762729 h 1777096"/>
              <a:gd name="connsiteX10" fmla="*/ 1288740 w 4803011"/>
              <a:gd name="connsiteY10" fmla="*/ 1623731 h 1777096"/>
              <a:gd name="connsiteX0" fmla="*/ 4184633 w 4803011"/>
              <a:gd name="connsiteY0" fmla="*/ 0 h 1777096"/>
              <a:gd name="connsiteX1" fmla="*/ 4731156 w 4803011"/>
              <a:gd name="connsiteY1" fmla="*/ 146253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97192 w 4803011"/>
              <a:gd name="connsiteY9" fmla="*/ 1730163 h 1777096"/>
              <a:gd name="connsiteX10" fmla="*/ 1288740 w 4803011"/>
              <a:gd name="connsiteY10" fmla="*/ 1623731 h 1777096"/>
              <a:gd name="connsiteX0" fmla="*/ 4184633 w 4803011"/>
              <a:gd name="connsiteY0" fmla="*/ 0 h 1777096"/>
              <a:gd name="connsiteX1" fmla="*/ 4731156 w 4803011"/>
              <a:gd name="connsiteY1" fmla="*/ 146253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97192 w 4803011"/>
              <a:gd name="connsiteY9" fmla="*/ 1730163 h 1777096"/>
              <a:gd name="connsiteX10" fmla="*/ 1288740 w 4803011"/>
              <a:gd name="connsiteY10" fmla="*/ 1623731 h 1777096"/>
              <a:gd name="connsiteX0" fmla="*/ 4184633 w 4803011"/>
              <a:gd name="connsiteY0" fmla="*/ 0 h 1777096"/>
              <a:gd name="connsiteX1" fmla="*/ 4731156 w 4803011"/>
              <a:gd name="connsiteY1" fmla="*/ 146253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97192 w 4803011"/>
              <a:gd name="connsiteY9" fmla="*/ 1730163 h 1777096"/>
              <a:gd name="connsiteX10" fmla="*/ 1288740 w 4803011"/>
              <a:gd name="connsiteY10" fmla="*/ 1623731 h 1777096"/>
              <a:gd name="connsiteX0" fmla="*/ 4184633 w 4803011"/>
              <a:gd name="connsiteY0" fmla="*/ 0 h 1777096"/>
              <a:gd name="connsiteX1" fmla="*/ 4731156 w 4803011"/>
              <a:gd name="connsiteY1" fmla="*/ 160134 h 1777096"/>
              <a:gd name="connsiteX2" fmla="*/ 4584903 w 4803011"/>
              <a:gd name="connsiteY2" fmla="*/ 454153 h 1777096"/>
              <a:gd name="connsiteX3" fmla="*/ 3407185 w 4803011"/>
              <a:gd name="connsiteY3" fmla="*/ 692776 h 1777096"/>
              <a:gd name="connsiteX4" fmla="*/ 2014379 w 4803011"/>
              <a:gd name="connsiteY4" fmla="*/ 761761 h 1777096"/>
              <a:gd name="connsiteX5" fmla="*/ 498267 w 4803011"/>
              <a:gd name="connsiteY5" fmla="*/ 878851 h 1777096"/>
              <a:gd name="connsiteX6" fmla="*/ 2665 w 4803011"/>
              <a:gd name="connsiteY6" fmla="*/ 1322494 h 1777096"/>
              <a:gd name="connsiteX7" fmla="*/ 252686 w 4803011"/>
              <a:gd name="connsiteY7" fmla="*/ 1686792 h 1777096"/>
              <a:gd name="connsiteX8" fmla="*/ 742955 w 4803011"/>
              <a:gd name="connsiteY8" fmla="*/ 1776656 h 1777096"/>
              <a:gd name="connsiteX9" fmla="*/ 1097192 w 4803011"/>
              <a:gd name="connsiteY9" fmla="*/ 1730163 h 1777096"/>
              <a:gd name="connsiteX10" fmla="*/ 1288740 w 4803011"/>
              <a:gd name="connsiteY10" fmla="*/ 1623731 h 1777096"/>
              <a:gd name="connsiteX0" fmla="*/ 4188257 w 4806635"/>
              <a:gd name="connsiteY0" fmla="*/ 0 h 1777096"/>
              <a:gd name="connsiteX1" fmla="*/ 4734780 w 4806635"/>
              <a:gd name="connsiteY1" fmla="*/ 160134 h 1777096"/>
              <a:gd name="connsiteX2" fmla="*/ 4588527 w 4806635"/>
              <a:gd name="connsiteY2" fmla="*/ 454153 h 1777096"/>
              <a:gd name="connsiteX3" fmla="*/ 3410809 w 4806635"/>
              <a:gd name="connsiteY3" fmla="*/ 692776 h 1777096"/>
              <a:gd name="connsiteX4" fmla="*/ 2018003 w 4806635"/>
              <a:gd name="connsiteY4" fmla="*/ 761761 h 1777096"/>
              <a:gd name="connsiteX5" fmla="*/ 501891 w 4806635"/>
              <a:gd name="connsiteY5" fmla="*/ 816388 h 1777096"/>
              <a:gd name="connsiteX6" fmla="*/ 6289 w 4806635"/>
              <a:gd name="connsiteY6" fmla="*/ 1322494 h 1777096"/>
              <a:gd name="connsiteX7" fmla="*/ 256310 w 4806635"/>
              <a:gd name="connsiteY7" fmla="*/ 1686792 h 1777096"/>
              <a:gd name="connsiteX8" fmla="*/ 746579 w 4806635"/>
              <a:gd name="connsiteY8" fmla="*/ 1776656 h 1777096"/>
              <a:gd name="connsiteX9" fmla="*/ 1100816 w 4806635"/>
              <a:gd name="connsiteY9" fmla="*/ 1730163 h 1777096"/>
              <a:gd name="connsiteX10" fmla="*/ 1292364 w 4806635"/>
              <a:gd name="connsiteY10" fmla="*/ 1623731 h 1777096"/>
              <a:gd name="connsiteX0" fmla="*/ 4188257 w 4806635"/>
              <a:gd name="connsiteY0" fmla="*/ 0 h 1777096"/>
              <a:gd name="connsiteX1" fmla="*/ 4734780 w 4806635"/>
              <a:gd name="connsiteY1" fmla="*/ 160134 h 1777096"/>
              <a:gd name="connsiteX2" fmla="*/ 4588527 w 4806635"/>
              <a:gd name="connsiteY2" fmla="*/ 454153 h 1777096"/>
              <a:gd name="connsiteX3" fmla="*/ 3410809 w 4806635"/>
              <a:gd name="connsiteY3" fmla="*/ 692776 h 1777096"/>
              <a:gd name="connsiteX4" fmla="*/ 2018003 w 4806635"/>
              <a:gd name="connsiteY4" fmla="*/ 699297 h 1777096"/>
              <a:gd name="connsiteX5" fmla="*/ 501891 w 4806635"/>
              <a:gd name="connsiteY5" fmla="*/ 816388 h 1777096"/>
              <a:gd name="connsiteX6" fmla="*/ 6289 w 4806635"/>
              <a:gd name="connsiteY6" fmla="*/ 1322494 h 1777096"/>
              <a:gd name="connsiteX7" fmla="*/ 256310 w 4806635"/>
              <a:gd name="connsiteY7" fmla="*/ 1686792 h 1777096"/>
              <a:gd name="connsiteX8" fmla="*/ 746579 w 4806635"/>
              <a:gd name="connsiteY8" fmla="*/ 1776656 h 1777096"/>
              <a:gd name="connsiteX9" fmla="*/ 1100816 w 4806635"/>
              <a:gd name="connsiteY9" fmla="*/ 1730163 h 1777096"/>
              <a:gd name="connsiteX10" fmla="*/ 1292364 w 4806635"/>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16388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16388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16388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16388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02507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02507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2179 w 4800842"/>
              <a:gd name="connsiteY0" fmla="*/ 0 h 1777096"/>
              <a:gd name="connsiteX1" fmla="*/ 4728702 w 4800842"/>
              <a:gd name="connsiteY1" fmla="*/ 160134 h 1777096"/>
              <a:gd name="connsiteX2" fmla="*/ 4582449 w 4800842"/>
              <a:gd name="connsiteY2" fmla="*/ 454153 h 1777096"/>
              <a:gd name="connsiteX3" fmla="*/ 3397790 w 4800842"/>
              <a:gd name="connsiteY3" fmla="*/ 665014 h 1777096"/>
              <a:gd name="connsiteX4" fmla="*/ 2011925 w 4800842"/>
              <a:gd name="connsiteY4" fmla="*/ 699297 h 1777096"/>
              <a:gd name="connsiteX5" fmla="*/ 495813 w 4800842"/>
              <a:gd name="connsiteY5" fmla="*/ 802507 h 1777096"/>
              <a:gd name="connsiteX6" fmla="*/ 211 w 4800842"/>
              <a:gd name="connsiteY6" fmla="*/ 1322494 h 1777096"/>
              <a:gd name="connsiteX7" fmla="*/ 250232 w 4800842"/>
              <a:gd name="connsiteY7" fmla="*/ 1686792 h 1777096"/>
              <a:gd name="connsiteX8" fmla="*/ 740501 w 4800842"/>
              <a:gd name="connsiteY8" fmla="*/ 1776656 h 1777096"/>
              <a:gd name="connsiteX9" fmla="*/ 1094738 w 4800842"/>
              <a:gd name="connsiteY9" fmla="*/ 1730163 h 1777096"/>
              <a:gd name="connsiteX10" fmla="*/ 1286286 w 4800842"/>
              <a:gd name="connsiteY10" fmla="*/ 1623731 h 1777096"/>
              <a:gd name="connsiteX0" fmla="*/ 4182179 w 4800842"/>
              <a:gd name="connsiteY0" fmla="*/ 0 h 1777096"/>
              <a:gd name="connsiteX1" fmla="*/ 4728702 w 4800842"/>
              <a:gd name="connsiteY1" fmla="*/ 160134 h 1777096"/>
              <a:gd name="connsiteX2" fmla="*/ 4582449 w 4800842"/>
              <a:gd name="connsiteY2" fmla="*/ 454153 h 1777096"/>
              <a:gd name="connsiteX3" fmla="*/ 3397790 w 4800842"/>
              <a:gd name="connsiteY3" fmla="*/ 665014 h 1777096"/>
              <a:gd name="connsiteX4" fmla="*/ 2011925 w 4800842"/>
              <a:gd name="connsiteY4" fmla="*/ 699297 h 1777096"/>
              <a:gd name="connsiteX5" fmla="*/ 495813 w 4800842"/>
              <a:gd name="connsiteY5" fmla="*/ 802507 h 1777096"/>
              <a:gd name="connsiteX6" fmla="*/ 211 w 4800842"/>
              <a:gd name="connsiteY6" fmla="*/ 1322494 h 1777096"/>
              <a:gd name="connsiteX7" fmla="*/ 250232 w 4800842"/>
              <a:gd name="connsiteY7" fmla="*/ 1686792 h 1777096"/>
              <a:gd name="connsiteX8" fmla="*/ 740501 w 4800842"/>
              <a:gd name="connsiteY8" fmla="*/ 1776656 h 1777096"/>
              <a:gd name="connsiteX9" fmla="*/ 1094738 w 4800842"/>
              <a:gd name="connsiteY9" fmla="*/ 1730163 h 1777096"/>
              <a:gd name="connsiteX10" fmla="*/ 1286286 w 4800842"/>
              <a:gd name="connsiteY10" fmla="*/ 1623731 h 1777096"/>
              <a:gd name="connsiteX0" fmla="*/ 4188257 w 4806920"/>
              <a:gd name="connsiteY0" fmla="*/ 0 h 1777096"/>
              <a:gd name="connsiteX1" fmla="*/ 4734780 w 4806920"/>
              <a:gd name="connsiteY1" fmla="*/ 160134 h 1777096"/>
              <a:gd name="connsiteX2" fmla="*/ 4588527 w 4806920"/>
              <a:gd name="connsiteY2" fmla="*/ 454153 h 1777096"/>
              <a:gd name="connsiteX3" fmla="*/ 3403868 w 4806920"/>
              <a:gd name="connsiteY3" fmla="*/ 665014 h 1777096"/>
              <a:gd name="connsiteX4" fmla="*/ 2018003 w 4806920"/>
              <a:gd name="connsiteY4" fmla="*/ 699297 h 1777096"/>
              <a:gd name="connsiteX5" fmla="*/ 501891 w 4806920"/>
              <a:gd name="connsiteY5" fmla="*/ 802507 h 1777096"/>
              <a:gd name="connsiteX6" fmla="*/ 6289 w 4806920"/>
              <a:gd name="connsiteY6" fmla="*/ 1322494 h 1777096"/>
              <a:gd name="connsiteX7" fmla="*/ 256310 w 4806920"/>
              <a:gd name="connsiteY7" fmla="*/ 1686792 h 1777096"/>
              <a:gd name="connsiteX8" fmla="*/ 746579 w 4806920"/>
              <a:gd name="connsiteY8" fmla="*/ 1776656 h 1777096"/>
              <a:gd name="connsiteX9" fmla="*/ 1100816 w 4806920"/>
              <a:gd name="connsiteY9" fmla="*/ 1730163 h 1777096"/>
              <a:gd name="connsiteX10" fmla="*/ 1292364 w 4806920"/>
              <a:gd name="connsiteY10" fmla="*/ 1623731 h 1777096"/>
              <a:gd name="connsiteX0" fmla="*/ 4182833 w 4801496"/>
              <a:gd name="connsiteY0" fmla="*/ 0 h 1777096"/>
              <a:gd name="connsiteX1" fmla="*/ 4729356 w 4801496"/>
              <a:gd name="connsiteY1" fmla="*/ 160134 h 1777096"/>
              <a:gd name="connsiteX2" fmla="*/ 4583103 w 4801496"/>
              <a:gd name="connsiteY2" fmla="*/ 454153 h 1777096"/>
              <a:gd name="connsiteX3" fmla="*/ 3398444 w 4801496"/>
              <a:gd name="connsiteY3" fmla="*/ 665014 h 1777096"/>
              <a:gd name="connsiteX4" fmla="*/ 2012579 w 4801496"/>
              <a:gd name="connsiteY4" fmla="*/ 699297 h 1777096"/>
              <a:gd name="connsiteX5" fmla="*/ 496467 w 4801496"/>
              <a:gd name="connsiteY5" fmla="*/ 802507 h 1777096"/>
              <a:gd name="connsiteX6" fmla="*/ 865 w 4801496"/>
              <a:gd name="connsiteY6" fmla="*/ 1322494 h 1777096"/>
              <a:gd name="connsiteX7" fmla="*/ 250886 w 4801496"/>
              <a:gd name="connsiteY7" fmla="*/ 1686792 h 1777096"/>
              <a:gd name="connsiteX8" fmla="*/ 741155 w 4801496"/>
              <a:gd name="connsiteY8" fmla="*/ 1776656 h 1777096"/>
              <a:gd name="connsiteX9" fmla="*/ 1095392 w 4801496"/>
              <a:gd name="connsiteY9" fmla="*/ 1730163 h 1777096"/>
              <a:gd name="connsiteX10" fmla="*/ 1286940 w 4801496"/>
              <a:gd name="connsiteY10" fmla="*/ 1623731 h 1777096"/>
              <a:gd name="connsiteX0" fmla="*/ 4175926 w 4794589"/>
              <a:gd name="connsiteY0" fmla="*/ 0 h 1777721"/>
              <a:gd name="connsiteX1" fmla="*/ 4722449 w 4794589"/>
              <a:gd name="connsiteY1" fmla="*/ 160134 h 1777721"/>
              <a:gd name="connsiteX2" fmla="*/ 4576196 w 4794589"/>
              <a:gd name="connsiteY2" fmla="*/ 454153 h 1777721"/>
              <a:gd name="connsiteX3" fmla="*/ 3391537 w 4794589"/>
              <a:gd name="connsiteY3" fmla="*/ 665014 h 1777721"/>
              <a:gd name="connsiteX4" fmla="*/ 2005672 w 4794589"/>
              <a:gd name="connsiteY4" fmla="*/ 699297 h 1777721"/>
              <a:gd name="connsiteX5" fmla="*/ 489560 w 4794589"/>
              <a:gd name="connsiteY5" fmla="*/ 802507 h 1777721"/>
              <a:gd name="connsiteX6" fmla="*/ 899 w 4794589"/>
              <a:gd name="connsiteY6" fmla="*/ 1218388 h 1777721"/>
              <a:gd name="connsiteX7" fmla="*/ 243979 w 4794589"/>
              <a:gd name="connsiteY7" fmla="*/ 1686792 h 1777721"/>
              <a:gd name="connsiteX8" fmla="*/ 734248 w 4794589"/>
              <a:gd name="connsiteY8" fmla="*/ 1776656 h 1777721"/>
              <a:gd name="connsiteX9" fmla="*/ 1088485 w 4794589"/>
              <a:gd name="connsiteY9" fmla="*/ 1730163 h 1777721"/>
              <a:gd name="connsiteX10" fmla="*/ 1280033 w 4794589"/>
              <a:gd name="connsiteY10" fmla="*/ 1623731 h 1777721"/>
              <a:gd name="connsiteX0" fmla="*/ 4196650 w 4815313"/>
              <a:gd name="connsiteY0" fmla="*/ 0 h 1777582"/>
              <a:gd name="connsiteX1" fmla="*/ 4743173 w 4815313"/>
              <a:gd name="connsiteY1" fmla="*/ 160134 h 1777582"/>
              <a:gd name="connsiteX2" fmla="*/ 4596920 w 4815313"/>
              <a:gd name="connsiteY2" fmla="*/ 454153 h 1777582"/>
              <a:gd name="connsiteX3" fmla="*/ 3412261 w 4815313"/>
              <a:gd name="connsiteY3" fmla="*/ 665014 h 1777582"/>
              <a:gd name="connsiteX4" fmla="*/ 2026396 w 4815313"/>
              <a:gd name="connsiteY4" fmla="*/ 699297 h 1777582"/>
              <a:gd name="connsiteX5" fmla="*/ 510284 w 4815313"/>
              <a:gd name="connsiteY5" fmla="*/ 802507 h 1777582"/>
              <a:gd name="connsiteX6" fmla="*/ 802 w 4815313"/>
              <a:gd name="connsiteY6" fmla="*/ 1232269 h 1777582"/>
              <a:gd name="connsiteX7" fmla="*/ 264703 w 4815313"/>
              <a:gd name="connsiteY7" fmla="*/ 1686792 h 1777582"/>
              <a:gd name="connsiteX8" fmla="*/ 754972 w 4815313"/>
              <a:gd name="connsiteY8" fmla="*/ 1776656 h 1777582"/>
              <a:gd name="connsiteX9" fmla="*/ 1109209 w 4815313"/>
              <a:gd name="connsiteY9" fmla="*/ 1730163 h 1777582"/>
              <a:gd name="connsiteX10" fmla="*/ 1300757 w 4815313"/>
              <a:gd name="connsiteY10" fmla="*/ 1623731 h 1777582"/>
              <a:gd name="connsiteX0" fmla="*/ 4201798 w 4820461"/>
              <a:gd name="connsiteY0" fmla="*/ 0 h 1776800"/>
              <a:gd name="connsiteX1" fmla="*/ 4748321 w 4820461"/>
              <a:gd name="connsiteY1" fmla="*/ 160134 h 1776800"/>
              <a:gd name="connsiteX2" fmla="*/ 4602068 w 4820461"/>
              <a:gd name="connsiteY2" fmla="*/ 454153 h 1776800"/>
              <a:gd name="connsiteX3" fmla="*/ 3417409 w 4820461"/>
              <a:gd name="connsiteY3" fmla="*/ 665014 h 1776800"/>
              <a:gd name="connsiteX4" fmla="*/ 2031544 w 4820461"/>
              <a:gd name="connsiteY4" fmla="*/ 699297 h 1776800"/>
              <a:gd name="connsiteX5" fmla="*/ 515432 w 4820461"/>
              <a:gd name="connsiteY5" fmla="*/ 802507 h 1776800"/>
              <a:gd name="connsiteX6" fmla="*/ 5950 w 4820461"/>
              <a:gd name="connsiteY6" fmla="*/ 1232269 h 1776800"/>
              <a:gd name="connsiteX7" fmla="*/ 269851 w 4820461"/>
              <a:gd name="connsiteY7" fmla="*/ 1624328 h 1776800"/>
              <a:gd name="connsiteX8" fmla="*/ 760120 w 4820461"/>
              <a:gd name="connsiteY8" fmla="*/ 1776656 h 1776800"/>
              <a:gd name="connsiteX9" fmla="*/ 1114357 w 4820461"/>
              <a:gd name="connsiteY9" fmla="*/ 1730163 h 1776800"/>
              <a:gd name="connsiteX10" fmla="*/ 1305905 w 4820461"/>
              <a:gd name="connsiteY10" fmla="*/ 1623731 h 1776800"/>
              <a:gd name="connsiteX0" fmla="*/ 4201798 w 4820461"/>
              <a:gd name="connsiteY0" fmla="*/ 0 h 1749109"/>
              <a:gd name="connsiteX1" fmla="*/ 4748321 w 4820461"/>
              <a:gd name="connsiteY1" fmla="*/ 160134 h 1749109"/>
              <a:gd name="connsiteX2" fmla="*/ 4602068 w 4820461"/>
              <a:gd name="connsiteY2" fmla="*/ 454153 h 1749109"/>
              <a:gd name="connsiteX3" fmla="*/ 3417409 w 4820461"/>
              <a:gd name="connsiteY3" fmla="*/ 665014 h 1749109"/>
              <a:gd name="connsiteX4" fmla="*/ 2031544 w 4820461"/>
              <a:gd name="connsiteY4" fmla="*/ 699297 h 1749109"/>
              <a:gd name="connsiteX5" fmla="*/ 515432 w 4820461"/>
              <a:gd name="connsiteY5" fmla="*/ 802507 h 1749109"/>
              <a:gd name="connsiteX6" fmla="*/ 5950 w 4820461"/>
              <a:gd name="connsiteY6" fmla="*/ 1232269 h 1749109"/>
              <a:gd name="connsiteX7" fmla="*/ 269851 w 4820461"/>
              <a:gd name="connsiteY7" fmla="*/ 1624328 h 1749109"/>
              <a:gd name="connsiteX8" fmla="*/ 760120 w 4820461"/>
              <a:gd name="connsiteY8" fmla="*/ 1748894 h 1749109"/>
              <a:gd name="connsiteX9" fmla="*/ 1114357 w 4820461"/>
              <a:gd name="connsiteY9" fmla="*/ 1730163 h 1749109"/>
              <a:gd name="connsiteX10" fmla="*/ 1305905 w 4820461"/>
              <a:gd name="connsiteY10" fmla="*/ 1623731 h 1749109"/>
              <a:gd name="connsiteX0" fmla="*/ 4201798 w 4820461"/>
              <a:gd name="connsiteY0" fmla="*/ 0 h 1762947"/>
              <a:gd name="connsiteX1" fmla="*/ 4748321 w 4820461"/>
              <a:gd name="connsiteY1" fmla="*/ 160134 h 1762947"/>
              <a:gd name="connsiteX2" fmla="*/ 4602068 w 4820461"/>
              <a:gd name="connsiteY2" fmla="*/ 454153 h 1762947"/>
              <a:gd name="connsiteX3" fmla="*/ 3417409 w 4820461"/>
              <a:gd name="connsiteY3" fmla="*/ 665014 h 1762947"/>
              <a:gd name="connsiteX4" fmla="*/ 2031544 w 4820461"/>
              <a:gd name="connsiteY4" fmla="*/ 699297 h 1762947"/>
              <a:gd name="connsiteX5" fmla="*/ 515432 w 4820461"/>
              <a:gd name="connsiteY5" fmla="*/ 802507 h 1762947"/>
              <a:gd name="connsiteX6" fmla="*/ 5950 w 4820461"/>
              <a:gd name="connsiteY6" fmla="*/ 1232269 h 1762947"/>
              <a:gd name="connsiteX7" fmla="*/ 269851 w 4820461"/>
              <a:gd name="connsiteY7" fmla="*/ 1624328 h 1762947"/>
              <a:gd name="connsiteX8" fmla="*/ 760120 w 4820461"/>
              <a:gd name="connsiteY8" fmla="*/ 1762775 h 1762947"/>
              <a:gd name="connsiteX9" fmla="*/ 1114357 w 4820461"/>
              <a:gd name="connsiteY9" fmla="*/ 1730163 h 1762947"/>
              <a:gd name="connsiteX10" fmla="*/ 1305905 w 4820461"/>
              <a:gd name="connsiteY10" fmla="*/ 1623731 h 1762947"/>
              <a:gd name="connsiteX0" fmla="*/ 4201798 w 4820461"/>
              <a:gd name="connsiteY0" fmla="*/ 0 h 1762775"/>
              <a:gd name="connsiteX1" fmla="*/ 4748321 w 4820461"/>
              <a:gd name="connsiteY1" fmla="*/ 160134 h 1762775"/>
              <a:gd name="connsiteX2" fmla="*/ 4602068 w 4820461"/>
              <a:gd name="connsiteY2" fmla="*/ 454153 h 1762775"/>
              <a:gd name="connsiteX3" fmla="*/ 3417409 w 4820461"/>
              <a:gd name="connsiteY3" fmla="*/ 665014 h 1762775"/>
              <a:gd name="connsiteX4" fmla="*/ 2031544 w 4820461"/>
              <a:gd name="connsiteY4" fmla="*/ 699297 h 1762775"/>
              <a:gd name="connsiteX5" fmla="*/ 515432 w 4820461"/>
              <a:gd name="connsiteY5" fmla="*/ 802507 h 1762775"/>
              <a:gd name="connsiteX6" fmla="*/ 5950 w 4820461"/>
              <a:gd name="connsiteY6" fmla="*/ 1232269 h 1762775"/>
              <a:gd name="connsiteX7" fmla="*/ 269851 w 4820461"/>
              <a:gd name="connsiteY7" fmla="*/ 1624328 h 1762775"/>
              <a:gd name="connsiteX8" fmla="*/ 760120 w 4820461"/>
              <a:gd name="connsiteY8" fmla="*/ 1762775 h 1762775"/>
              <a:gd name="connsiteX9" fmla="*/ 1114357 w 4820461"/>
              <a:gd name="connsiteY9" fmla="*/ 1730163 h 1762775"/>
              <a:gd name="connsiteX10" fmla="*/ 1305905 w 4820461"/>
              <a:gd name="connsiteY10" fmla="*/ 1623731 h 1762775"/>
              <a:gd name="connsiteX0" fmla="*/ 4201798 w 4820461"/>
              <a:gd name="connsiteY0" fmla="*/ 0 h 1762775"/>
              <a:gd name="connsiteX1" fmla="*/ 4748321 w 4820461"/>
              <a:gd name="connsiteY1" fmla="*/ 160134 h 1762775"/>
              <a:gd name="connsiteX2" fmla="*/ 4602068 w 4820461"/>
              <a:gd name="connsiteY2" fmla="*/ 454153 h 1762775"/>
              <a:gd name="connsiteX3" fmla="*/ 3417409 w 4820461"/>
              <a:gd name="connsiteY3" fmla="*/ 665014 h 1762775"/>
              <a:gd name="connsiteX4" fmla="*/ 2031544 w 4820461"/>
              <a:gd name="connsiteY4" fmla="*/ 699297 h 1762775"/>
              <a:gd name="connsiteX5" fmla="*/ 515432 w 4820461"/>
              <a:gd name="connsiteY5" fmla="*/ 802507 h 1762775"/>
              <a:gd name="connsiteX6" fmla="*/ 5950 w 4820461"/>
              <a:gd name="connsiteY6" fmla="*/ 1232269 h 1762775"/>
              <a:gd name="connsiteX7" fmla="*/ 269851 w 4820461"/>
              <a:gd name="connsiteY7" fmla="*/ 1624328 h 1762775"/>
              <a:gd name="connsiteX8" fmla="*/ 760120 w 4820461"/>
              <a:gd name="connsiteY8" fmla="*/ 1762775 h 1762775"/>
              <a:gd name="connsiteX9" fmla="*/ 1114357 w 4820461"/>
              <a:gd name="connsiteY9" fmla="*/ 1730163 h 1762775"/>
              <a:gd name="connsiteX10" fmla="*/ 1305905 w 4820461"/>
              <a:gd name="connsiteY10" fmla="*/ 1623731 h 1762775"/>
              <a:gd name="connsiteX0" fmla="*/ 4200730 w 4819393"/>
              <a:gd name="connsiteY0" fmla="*/ 0 h 1762775"/>
              <a:gd name="connsiteX1" fmla="*/ 4747253 w 4819393"/>
              <a:gd name="connsiteY1" fmla="*/ 160134 h 1762775"/>
              <a:gd name="connsiteX2" fmla="*/ 4601000 w 4819393"/>
              <a:gd name="connsiteY2" fmla="*/ 454153 h 1762775"/>
              <a:gd name="connsiteX3" fmla="*/ 3416341 w 4819393"/>
              <a:gd name="connsiteY3" fmla="*/ 665014 h 1762775"/>
              <a:gd name="connsiteX4" fmla="*/ 2030476 w 4819393"/>
              <a:gd name="connsiteY4" fmla="*/ 699297 h 1762775"/>
              <a:gd name="connsiteX5" fmla="*/ 514364 w 4819393"/>
              <a:gd name="connsiteY5" fmla="*/ 802507 h 1762775"/>
              <a:gd name="connsiteX6" fmla="*/ 4882 w 4819393"/>
              <a:gd name="connsiteY6" fmla="*/ 1232269 h 1762775"/>
              <a:gd name="connsiteX7" fmla="*/ 268783 w 4819393"/>
              <a:gd name="connsiteY7" fmla="*/ 1624328 h 1762775"/>
              <a:gd name="connsiteX8" fmla="*/ 759052 w 4819393"/>
              <a:gd name="connsiteY8" fmla="*/ 1762775 h 1762775"/>
              <a:gd name="connsiteX9" fmla="*/ 1113289 w 4819393"/>
              <a:gd name="connsiteY9" fmla="*/ 1730163 h 1762775"/>
              <a:gd name="connsiteX10" fmla="*/ 1304837 w 4819393"/>
              <a:gd name="connsiteY10" fmla="*/ 1623731 h 1762775"/>
              <a:gd name="connsiteX0" fmla="*/ 4196469 w 4815132"/>
              <a:gd name="connsiteY0" fmla="*/ 0 h 1762775"/>
              <a:gd name="connsiteX1" fmla="*/ 4742992 w 4815132"/>
              <a:gd name="connsiteY1" fmla="*/ 160134 h 1762775"/>
              <a:gd name="connsiteX2" fmla="*/ 4596739 w 4815132"/>
              <a:gd name="connsiteY2" fmla="*/ 454153 h 1762775"/>
              <a:gd name="connsiteX3" fmla="*/ 3412080 w 4815132"/>
              <a:gd name="connsiteY3" fmla="*/ 665014 h 1762775"/>
              <a:gd name="connsiteX4" fmla="*/ 2026215 w 4815132"/>
              <a:gd name="connsiteY4" fmla="*/ 699297 h 1762775"/>
              <a:gd name="connsiteX5" fmla="*/ 510103 w 4815132"/>
              <a:gd name="connsiteY5" fmla="*/ 802507 h 1762775"/>
              <a:gd name="connsiteX6" fmla="*/ 621 w 4815132"/>
              <a:gd name="connsiteY6" fmla="*/ 1232269 h 1762775"/>
              <a:gd name="connsiteX7" fmla="*/ 264522 w 4815132"/>
              <a:gd name="connsiteY7" fmla="*/ 1624328 h 1762775"/>
              <a:gd name="connsiteX8" fmla="*/ 754791 w 4815132"/>
              <a:gd name="connsiteY8" fmla="*/ 1762775 h 1762775"/>
              <a:gd name="connsiteX9" fmla="*/ 1109028 w 4815132"/>
              <a:gd name="connsiteY9" fmla="*/ 1730163 h 1762775"/>
              <a:gd name="connsiteX10" fmla="*/ 1300576 w 4815132"/>
              <a:gd name="connsiteY10" fmla="*/ 1623731 h 1762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15132" h="1762775">
                <a:moveTo>
                  <a:pt x="4196469" y="0"/>
                </a:moveTo>
                <a:cubicBezTo>
                  <a:pt x="4408150" y="33356"/>
                  <a:pt x="4607003" y="45954"/>
                  <a:pt x="4742992" y="160134"/>
                </a:cubicBezTo>
                <a:cubicBezTo>
                  <a:pt x="4878981" y="274314"/>
                  <a:pt x="4818558" y="370006"/>
                  <a:pt x="4596739" y="454153"/>
                </a:cubicBezTo>
                <a:cubicBezTo>
                  <a:pt x="4374920" y="538300"/>
                  <a:pt x="3840501" y="624157"/>
                  <a:pt x="3412080" y="665014"/>
                </a:cubicBezTo>
                <a:cubicBezTo>
                  <a:pt x="2983659" y="705871"/>
                  <a:pt x="2502938" y="690263"/>
                  <a:pt x="2026215" y="699297"/>
                </a:cubicBezTo>
                <a:cubicBezTo>
                  <a:pt x="1549492" y="708331"/>
                  <a:pt x="847702" y="713678"/>
                  <a:pt x="510103" y="802507"/>
                </a:cubicBezTo>
                <a:cubicBezTo>
                  <a:pt x="172504" y="891336"/>
                  <a:pt x="13790" y="991193"/>
                  <a:pt x="621" y="1232269"/>
                </a:cubicBezTo>
                <a:cubicBezTo>
                  <a:pt x="-12548" y="1473345"/>
                  <a:pt x="187410" y="1577552"/>
                  <a:pt x="264522" y="1624328"/>
                </a:cubicBezTo>
                <a:cubicBezTo>
                  <a:pt x="341634" y="1671104"/>
                  <a:pt x="623650" y="1752521"/>
                  <a:pt x="754791" y="1762775"/>
                </a:cubicBezTo>
                <a:cubicBezTo>
                  <a:pt x="872870" y="1761158"/>
                  <a:pt x="1018064" y="1753337"/>
                  <a:pt x="1109028" y="1730163"/>
                </a:cubicBezTo>
                <a:cubicBezTo>
                  <a:pt x="1199992" y="1706989"/>
                  <a:pt x="1300576" y="1623731"/>
                  <a:pt x="1300576" y="1623731"/>
                </a:cubicBezTo>
              </a:path>
            </a:pathLst>
          </a:custGeom>
          <a:ln w="38100">
            <a:solidFill>
              <a:srgbClr val="FFC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p>
        </p:txBody>
      </p:sp>
      <p:sp>
        <p:nvSpPr>
          <p:cNvPr id="291" name="Freeform 41">
            <a:extLst>
              <a:ext uri="{FF2B5EF4-FFF2-40B4-BE49-F238E27FC236}">
                <a16:creationId xmlns:a16="http://schemas.microsoft.com/office/drawing/2014/main" id="{EFA99403-9EFA-F351-71B8-C0330A92BA07}"/>
              </a:ext>
            </a:extLst>
          </p:cNvPr>
          <p:cNvSpPr/>
          <p:nvPr/>
        </p:nvSpPr>
        <p:spPr>
          <a:xfrm rot="16200000">
            <a:off x="841568" y="1662335"/>
            <a:ext cx="125123" cy="148242"/>
          </a:xfrm>
          <a:custGeom>
            <a:avLst/>
            <a:gdLst>
              <a:gd name="connsiteX0" fmla="*/ 49821 w 49821"/>
              <a:gd name="connsiteY0" fmla="*/ 0 h 172207"/>
              <a:gd name="connsiteX1" fmla="*/ 1388 w 49821"/>
              <a:gd name="connsiteY1" fmla="*/ 86104 h 172207"/>
              <a:gd name="connsiteX2" fmla="*/ 12151 w 49821"/>
              <a:gd name="connsiteY2" fmla="*/ 172207 h 172207"/>
              <a:gd name="connsiteX3" fmla="*/ 12151 w 49821"/>
              <a:gd name="connsiteY3" fmla="*/ 172207 h 172207"/>
              <a:gd name="connsiteX4" fmla="*/ 12151 w 49821"/>
              <a:gd name="connsiteY4" fmla="*/ 172207 h 172207"/>
              <a:gd name="connsiteX0" fmla="*/ 27263 w 27263"/>
              <a:gd name="connsiteY0" fmla="*/ 0 h 182970"/>
              <a:gd name="connsiteX1" fmla="*/ 356 w 27263"/>
              <a:gd name="connsiteY1" fmla="*/ 96867 h 182970"/>
              <a:gd name="connsiteX2" fmla="*/ 11119 w 27263"/>
              <a:gd name="connsiteY2" fmla="*/ 182970 h 182970"/>
              <a:gd name="connsiteX3" fmla="*/ 11119 w 27263"/>
              <a:gd name="connsiteY3" fmla="*/ 182970 h 182970"/>
              <a:gd name="connsiteX4" fmla="*/ 11119 w 27263"/>
              <a:gd name="connsiteY4" fmla="*/ 182970 h 182970"/>
              <a:gd name="connsiteX0" fmla="*/ 5791 w 44717"/>
              <a:gd name="connsiteY0" fmla="*/ 0 h 198180"/>
              <a:gd name="connsiteX1" fmla="*/ 33954 w 44717"/>
              <a:gd name="connsiteY1" fmla="*/ 112077 h 198180"/>
              <a:gd name="connsiteX2" fmla="*/ 44717 w 44717"/>
              <a:gd name="connsiteY2" fmla="*/ 198180 h 198180"/>
              <a:gd name="connsiteX3" fmla="*/ 44717 w 44717"/>
              <a:gd name="connsiteY3" fmla="*/ 198180 h 198180"/>
              <a:gd name="connsiteX4" fmla="*/ 44717 w 44717"/>
              <a:gd name="connsiteY4" fmla="*/ 198180 h 198180"/>
              <a:gd name="connsiteX0" fmla="*/ 6941 w 45867"/>
              <a:gd name="connsiteY0" fmla="*/ 0 h 198180"/>
              <a:gd name="connsiteX1" fmla="*/ 25386 w 45867"/>
              <a:gd name="connsiteY1" fmla="*/ 112077 h 198180"/>
              <a:gd name="connsiteX2" fmla="*/ 45867 w 45867"/>
              <a:gd name="connsiteY2" fmla="*/ 198180 h 198180"/>
              <a:gd name="connsiteX3" fmla="*/ 45867 w 45867"/>
              <a:gd name="connsiteY3" fmla="*/ 198180 h 198180"/>
              <a:gd name="connsiteX4" fmla="*/ 45867 w 45867"/>
              <a:gd name="connsiteY4" fmla="*/ 198180 h 198180"/>
              <a:gd name="connsiteX0" fmla="*/ 0 w 38926"/>
              <a:gd name="connsiteY0" fmla="*/ 0 h 198180"/>
              <a:gd name="connsiteX1" fmla="*/ 18445 w 38926"/>
              <a:gd name="connsiteY1" fmla="*/ 112077 h 198180"/>
              <a:gd name="connsiteX2" fmla="*/ 38926 w 38926"/>
              <a:gd name="connsiteY2" fmla="*/ 198180 h 198180"/>
              <a:gd name="connsiteX3" fmla="*/ 38926 w 38926"/>
              <a:gd name="connsiteY3" fmla="*/ 198180 h 198180"/>
              <a:gd name="connsiteX4" fmla="*/ 38926 w 38926"/>
              <a:gd name="connsiteY4" fmla="*/ 198180 h 198180"/>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21685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42166"/>
              <a:gd name="connsiteY0" fmla="*/ 0 h 167761"/>
              <a:gd name="connsiteX1" fmla="*/ 15206 w 42166"/>
              <a:gd name="connsiteY1" fmla="*/ 81658 h 167761"/>
              <a:gd name="connsiteX2" fmla="*/ 42166 w 42166"/>
              <a:gd name="connsiteY2" fmla="*/ 167761 h 167761"/>
              <a:gd name="connsiteX3" fmla="*/ 42166 w 42166"/>
              <a:gd name="connsiteY3" fmla="*/ 167761 h 167761"/>
              <a:gd name="connsiteX4" fmla="*/ 42166 w 42166"/>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58299"/>
              <a:gd name="connsiteY0" fmla="*/ 0 h 167761"/>
              <a:gd name="connsiteX1" fmla="*/ 54847 w 58299"/>
              <a:gd name="connsiteY1" fmla="*/ 34000 h 167761"/>
              <a:gd name="connsiteX2" fmla="*/ 42166 w 58299"/>
              <a:gd name="connsiteY2" fmla="*/ 167761 h 167761"/>
              <a:gd name="connsiteX3" fmla="*/ 42166 w 58299"/>
              <a:gd name="connsiteY3" fmla="*/ 167761 h 167761"/>
              <a:gd name="connsiteX4" fmla="*/ 42166 w 58299"/>
              <a:gd name="connsiteY4" fmla="*/ 167761 h 167761"/>
              <a:gd name="connsiteX0" fmla="*/ 0 w 42166"/>
              <a:gd name="connsiteY0" fmla="*/ 0 h 167761"/>
              <a:gd name="connsiteX1" fmla="*/ 21304 w 42166"/>
              <a:gd name="connsiteY1" fmla="*/ 99814 h 167761"/>
              <a:gd name="connsiteX2" fmla="*/ 42166 w 42166"/>
              <a:gd name="connsiteY2" fmla="*/ 167761 h 167761"/>
              <a:gd name="connsiteX3" fmla="*/ 42166 w 42166"/>
              <a:gd name="connsiteY3" fmla="*/ 167761 h 167761"/>
              <a:gd name="connsiteX4" fmla="*/ 42166 w 42166"/>
              <a:gd name="connsiteY4" fmla="*/ 167761 h 167761"/>
              <a:gd name="connsiteX0" fmla="*/ 0 w 52592"/>
              <a:gd name="connsiteY0" fmla="*/ 0 h 160245"/>
              <a:gd name="connsiteX1" fmla="*/ 31730 w 52592"/>
              <a:gd name="connsiteY1" fmla="*/ 92298 h 160245"/>
              <a:gd name="connsiteX2" fmla="*/ 52592 w 52592"/>
              <a:gd name="connsiteY2" fmla="*/ 160245 h 160245"/>
              <a:gd name="connsiteX3" fmla="*/ 52592 w 52592"/>
              <a:gd name="connsiteY3" fmla="*/ 160245 h 160245"/>
              <a:gd name="connsiteX4" fmla="*/ 52592 w 52592"/>
              <a:gd name="connsiteY4" fmla="*/ 160245 h 160245"/>
              <a:gd name="connsiteX0" fmla="*/ 0 w 52592"/>
              <a:gd name="connsiteY0" fmla="*/ 0 h 160245"/>
              <a:gd name="connsiteX1" fmla="*/ 28751 w 52592"/>
              <a:gd name="connsiteY1" fmla="*/ 73516 h 160245"/>
              <a:gd name="connsiteX2" fmla="*/ 52592 w 52592"/>
              <a:gd name="connsiteY2" fmla="*/ 160245 h 160245"/>
              <a:gd name="connsiteX3" fmla="*/ 52592 w 52592"/>
              <a:gd name="connsiteY3" fmla="*/ 160245 h 160245"/>
              <a:gd name="connsiteX4" fmla="*/ 52592 w 52592"/>
              <a:gd name="connsiteY4" fmla="*/ 160245 h 160245"/>
              <a:gd name="connsiteX0" fmla="*/ 0 w 52592"/>
              <a:gd name="connsiteY0" fmla="*/ 0 h 160245"/>
              <a:gd name="connsiteX1" fmla="*/ 28751 w 52592"/>
              <a:gd name="connsiteY1" fmla="*/ 73516 h 160245"/>
              <a:gd name="connsiteX2" fmla="*/ 52592 w 52592"/>
              <a:gd name="connsiteY2" fmla="*/ 160245 h 160245"/>
              <a:gd name="connsiteX3" fmla="*/ 52592 w 52592"/>
              <a:gd name="connsiteY3" fmla="*/ 160245 h 160245"/>
              <a:gd name="connsiteX4" fmla="*/ 52592 w 52592"/>
              <a:gd name="connsiteY4" fmla="*/ 160245 h 160245"/>
              <a:gd name="connsiteX0" fmla="*/ 0 w 57060"/>
              <a:gd name="connsiteY0" fmla="*/ 0 h 160245"/>
              <a:gd name="connsiteX1" fmla="*/ 28751 w 57060"/>
              <a:gd name="connsiteY1" fmla="*/ 73516 h 160245"/>
              <a:gd name="connsiteX2" fmla="*/ 52592 w 57060"/>
              <a:gd name="connsiteY2" fmla="*/ 160245 h 160245"/>
              <a:gd name="connsiteX3" fmla="*/ 52592 w 57060"/>
              <a:gd name="connsiteY3" fmla="*/ 160245 h 160245"/>
              <a:gd name="connsiteX4" fmla="*/ 57060 w 57060"/>
              <a:gd name="connsiteY4" fmla="*/ 148978 h 160245"/>
              <a:gd name="connsiteX0" fmla="*/ 0 w 57060"/>
              <a:gd name="connsiteY0" fmla="*/ 0 h 160245"/>
              <a:gd name="connsiteX1" fmla="*/ 28751 w 57060"/>
              <a:gd name="connsiteY1" fmla="*/ 73516 h 160245"/>
              <a:gd name="connsiteX2" fmla="*/ 52592 w 57060"/>
              <a:gd name="connsiteY2" fmla="*/ 160245 h 160245"/>
              <a:gd name="connsiteX3" fmla="*/ 52592 w 57060"/>
              <a:gd name="connsiteY3" fmla="*/ 160245 h 160245"/>
              <a:gd name="connsiteX4" fmla="*/ 57060 w 57060"/>
              <a:gd name="connsiteY4" fmla="*/ 148978 h 160245"/>
              <a:gd name="connsiteX0" fmla="*/ 0 w 57060"/>
              <a:gd name="connsiteY0" fmla="*/ 0 h 160245"/>
              <a:gd name="connsiteX1" fmla="*/ 28751 w 57060"/>
              <a:gd name="connsiteY1" fmla="*/ 73516 h 160245"/>
              <a:gd name="connsiteX2" fmla="*/ 52592 w 57060"/>
              <a:gd name="connsiteY2" fmla="*/ 160245 h 160245"/>
              <a:gd name="connsiteX3" fmla="*/ 52592 w 57060"/>
              <a:gd name="connsiteY3" fmla="*/ 160245 h 160245"/>
              <a:gd name="connsiteX4" fmla="*/ 57060 w 57060"/>
              <a:gd name="connsiteY4" fmla="*/ 148978 h 160245"/>
              <a:gd name="connsiteX0" fmla="*/ 0 w 52592"/>
              <a:gd name="connsiteY0" fmla="*/ 0 h 160245"/>
              <a:gd name="connsiteX1" fmla="*/ 28751 w 52592"/>
              <a:gd name="connsiteY1" fmla="*/ 73516 h 160245"/>
              <a:gd name="connsiteX2" fmla="*/ 52592 w 52592"/>
              <a:gd name="connsiteY2" fmla="*/ 160245 h 160245"/>
              <a:gd name="connsiteX3" fmla="*/ 52592 w 52592"/>
              <a:gd name="connsiteY3" fmla="*/ 160245 h 160245"/>
            </a:gdLst>
            <a:ahLst/>
            <a:cxnLst>
              <a:cxn ang="0">
                <a:pos x="connsiteX0" y="connsiteY0"/>
              </a:cxn>
              <a:cxn ang="0">
                <a:pos x="connsiteX1" y="connsiteY1"/>
              </a:cxn>
              <a:cxn ang="0">
                <a:pos x="connsiteX2" y="connsiteY2"/>
              </a:cxn>
              <a:cxn ang="0">
                <a:pos x="connsiteX3" y="connsiteY3"/>
              </a:cxn>
            </a:cxnLst>
            <a:rect l="l" t="t" r="r" b="b"/>
            <a:pathLst>
              <a:path w="52592" h="160245">
                <a:moveTo>
                  <a:pt x="0" y="0"/>
                </a:moveTo>
                <a:cubicBezTo>
                  <a:pt x="13651" y="22287"/>
                  <a:pt x="19986" y="46809"/>
                  <a:pt x="28751" y="73516"/>
                </a:cubicBezTo>
                <a:cubicBezTo>
                  <a:pt x="37516" y="100223"/>
                  <a:pt x="42662" y="115739"/>
                  <a:pt x="52592" y="160245"/>
                </a:cubicBezTo>
                <a:lnTo>
                  <a:pt x="52592" y="160245"/>
                </a:lnTo>
              </a:path>
            </a:pathLst>
          </a:custGeom>
          <a:ln w="1905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p>
        </p:txBody>
      </p:sp>
      <p:sp>
        <p:nvSpPr>
          <p:cNvPr id="292" name="Freeform 42">
            <a:extLst>
              <a:ext uri="{FF2B5EF4-FFF2-40B4-BE49-F238E27FC236}">
                <a16:creationId xmlns:a16="http://schemas.microsoft.com/office/drawing/2014/main" id="{7F6CAB99-7B0B-135B-A858-4D15DD13979B}"/>
              </a:ext>
            </a:extLst>
          </p:cNvPr>
          <p:cNvSpPr/>
          <p:nvPr/>
        </p:nvSpPr>
        <p:spPr>
          <a:xfrm>
            <a:off x="1237019" y="3366208"/>
            <a:ext cx="158584" cy="77612"/>
          </a:xfrm>
          <a:custGeom>
            <a:avLst/>
            <a:gdLst>
              <a:gd name="connsiteX0" fmla="*/ 0 w 131868"/>
              <a:gd name="connsiteY0" fmla="*/ 76345 h 76345"/>
              <a:gd name="connsiteX1" fmla="*/ 131868 w 131868"/>
              <a:gd name="connsiteY1" fmla="*/ 0 h 76345"/>
              <a:gd name="connsiteX2" fmla="*/ 131868 w 131868"/>
              <a:gd name="connsiteY2" fmla="*/ 0 h 76345"/>
              <a:gd name="connsiteX0" fmla="*/ 0 w 215153"/>
              <a:gd name="connsiteY0" fmla="*/ 111047 h 111047"/>
              <a:gd name="connsiteX1" fmla="*/ 215153 w 215153"/>
              <a:gd name="connsiteY1" fmla="*/ 0 h 111047"/>
              <a:gd name="connsiteX2" fmla="*/ 215153 w 215153"/>
              <a:gd name="connsiteY2" fmla="*/ 0 h 111047"/>
              <a:gd name="connsiteX0" fmla="*/ 0 w 215153"/>
              <a:gd name="connsiteY0" fmla="*/ 111047 h 111047"/>
              <a:gd name="connsiteX1" fmla="*/ 215153 w 215153"/>
              <a:gd name="connsiteY1" fmla="*/ 0 h 111047"/>
              <a:gd name="connsiteX2" fmla="*/ 215153 w 215153"/>
              <a:gd name="connsiteY2" fmla="*/ 0 h 111047"/>
              <a:gd name="connsiteX0" fmla="*/ 0 w 159630"/>
              <a:gd name="connsiteY0" fmla="*/ 62464 h 62464"/>
              <a:gd name="connsiteX1" fmla="*/ 159630 w 159630"/>
              <a:gd name="connsiteY1" fmla="*/ 0 h 62464"/>
              <a:gd name="connsiteX2" fmla="*/ 159630 w 159630"/>
              <a:gd name="connsiteY2" fmla="*/ 0 h 62464"/>
              <a:gd name="connsiteX0" fmla="*/ 0 w 173511"/>
              <a:gd name="connsiteY0" fmla="*/ 83286 h 83286"/>
              <a:gd name="connsiteX1" fmla="*/ 173511 w 173511"/>
              <a:gd name="connsiteY1" fmla="*/ 0 h 83286"/>
              <a:gd name="connsiteX2" fmla="*/ 173511 w 173511"/>
              <a:gd name="connsiteY2" fmla="*/ 0 h 83286"/>
            </a:gdLst>
            <a:ahLst/>
            <a:cxnLst>
              <a:cxn ang="0">
                <a:pos x="connsiteX0" y="connsiteY0"/>
              </a:cxn>
              <a:cxn ang="0">
                <a:pos x="connsiteX1" y="connsiteY1"/>
              </a:cxn>
              <a:cxn ang="0">
                <a:pos x="connsiteX2" y="connsiteY2"/>
              </a:cxn>
            </a:cxnLst>
            <a:rect l="l" t="t" r="r" b="b"/>
            <a:pathLst>
              <a:path w="173511" h="83286">
                <a:moveTo>
                  <a:pt x="0" y="83286"/>
                </a:moveTo>
                <a:cubicBezTo>
                  <a:pt x="155003" y="25449"/>
                  <a:pt x="144593" y="13881"/>
                  <a:pt x="173511" y="0"/>
                </a:cubicBezTo>
                <a:lnTo>
                  <a:pt x="173511" y="0"/>
                </a:lnTo>
              </a:path>
            </a:pathLst>
          </a:custGeom>
          <a:ln w="5715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p>
        </p:txBody>
      </p:sp>
      <p:sp>
        <p:nvSpPr>
          <p:cNvPr id="293" name="Freeform 43">
            <a:extLst>
              <a:ext uri="{FF2B5EF4-FFF2-40B4-BE49-F238E27FC236}">
                <a16:creationId xmlns:a16="http://schemas.microsoft.com/office/drawing/2014/main" id="{07AEBA8D-B934-1EA6-27A6-59ADD638D508}"/>
              </a:ext>
            </a:extLst>
          </p:cNvPr>
          <p:cNvSpPr/>
          <p:nvPr/>
        </p:nvSpPr>
        <p:spPr>
          <a:xfrm rot="17880000" flipV="1">
            <a:off x="4073967" y="1678825"/>
            <a:ext cx="93806" cy="233717"/>
          </a:xfrm>
          <a:custGeom>
            <a:avLst/>
            <a:gdLst>
              <a:gd name="connsiteX0" fmla="*/ 0 w 131868"/>
              <a:gd name="connsiteY0" fmla="*/ 76345 h 76345"/>
              <a:gd name="connsiteX1" fmla="*/ 131868 w 131868"/>
              <a:gd name="connsiteY1" fmla="*/ 0 h 76345"/>
              <a:gd name="connsiteX2" fmla="*/ 131868 w 131868"/>
              <a:gd name="connsiteY2" fmla="*/ 0 h 76345"/>
              <a:gd name="connsiteX0" fmla="*/ 0 w 215153"/>
              <a:gd name="connsiteY0" fmla="*/ 111047 h 111047"/>
              <a:gd name="connsiteX1" fmla="*/ 215153 w 215153"/>
              <a:gd name="connsiteY1" fmla="*/ 0 h 111047"/>
              <a:gd name="connsiteX2" fmla="*/ 215153 w 215153"/>
              <a:gd name="connsiteY2" fmla="*/ 0 h 111047"/>
              <a:gd name="connsiteX0" fmla="*/ 0 w 215153"/>
              <a:gd name="connsiteY0" fmla="*/ 111047 h 111047"/>
              <a:gd name="connsiteX1" fmla="*/ 215153 w 215153"/>
              <a:gd name="connsiteY1" fmla="*/ 0 h 111047"/>
              <a:gd name="connsiteX2" fmla="*/ 215153 w 215153"/>
              <a:gd name="connsiteY2" fmla="*/ 0 h 111047"/>
              <a:gd name="connsiteX0" fmla="*/ 0 w 159630"/>
              <a:gd name="connsiteY0" fmla="*/ 62464 h 62464"/>
              <a:gd name="connsiteX1" fmla="*/ 159630 w 159630"/>
              <a:gd name="connsiteY1" fmla="*/ 0 h 62464"/>
              <a:gd name="connsiteX2" fmla="*/ 159630 w 159630"/>
              <a:gd name="connsiteY2" fmla="*/ 0 h 62464"/>
              <a:gd name="connsiteX0" fmla="*/ 0 w 173511"/>
              <a:gd name="connsiteY0" fmla="*/ 83286 h 83286"/>
              <a:gd name="connsiteX1" fmla="*/ 173511 w 173511"/>
              <a:gd name="connsiteY1" fmla="*/ 0 h 83286"/>
              <a:gd name="connsiteX2" fmla="*/ 173511 w 173511"/>
              <a:gd name="connsiteY2" fmla="*/ 0 h 83286"/>
            </a:gdLst>
            <a:ahLst/>
            <a:cxnLst>
              <a:cxn ang="0">
                <a:pos x="connsiteX0" y="connsiteY0"/>
              </a:cxn>
              <a:cxn ang="0">
                <a:pos x="connsiteX1" y="connsiteY1"/>
              </a:cxn>
              <a:cxn ang="0">
                <a:pos x="connsiteX2" y="connsiteY2"/>
              </a:cxn>
            </a:cxnLst>
            <a:rect l="l" t="t" r="r" b="b"/>
            <a:pathLst>
              <a:path w="173511" h="83286">
                <a:moveTo>
                  <a:pt x="0" y="83286"/>
                </a:moveTo>
                <a:cubicBezTo>
                  <a:pt x="155003" y="25449"/>
                  <a:pt x="144593" y="13881"/>
                  <a:pt x="173511" y="0"/>
                </a:cubicBezTo>
                <a:lnTo>
                  <a:pt x="173511" y="0"/>
                </a:lnTo>
              </a:path>
            </a:pathLst>
          </a:custGeom>
          <a:ln w="57150" cmpd="sng">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p>
        </p:txBody>
      </p:sp>
      <p:sp>
        <p:nvSpPr>
          <p:cNvPr id="294" name="Oval 293">
            <a:extLst>
              <a:ext uri="{FF2B5EF4-FFF2-40B4-BE49-F238E27FC236}">
                <a16:creationId xmlns:a16="http://schemas.microsoft.com/office/drawing/2014/main" id="{C833B0AE-71B8-F61F-9DF1-3688B5AB7475}"/>
              </a:ext>
            </a:extLst>
          </p:cNvPr>
          <p:cNvSpPr/>
          <p:nvPr/>
        </p:nvSpPr>
        <p:spPr>
          <a:xfrm>
            <a:off x="1345135" y="3319220"/>
            <a:ext cx="68779" cy="73197"/>
          </a:xfrm>
          <a:prstGeom prst="ellipse">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295" name="Oval 294">
            <a:extLst>
              <a:ext uri="{FF2B5EF4-FFF2-40B4-BE49-F238E27FC236}">
                <a16:creationId xmlns:a16="http://schemas.microsoft.com/office/drawing/2014/main" id="{69CC9413-3C98-5F87-44CE-D59C88D7CCAD}"/>
              </a:ext>
            </a:extLst>
          </p:cNvPr>
          <p:cNvSpPr/>
          <p:nvPr/>
        </p:nvSpPr>
        <p:spPr>
          <a:xfrm>
            <a:off x="3987554" y="1741895"/>
            <a:ext cx="41786" cy="90546"/>
          </a:xfrm>
          <a:prstGeom prst="ellipse">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grpSp>
        <p:nvGrpSpPr>
          <p:cNvPr id="296" name="Group 295">
            <a:extLst>
              <a:ext uri="{FF2B5EF4-FFF2-40B4-BE49-F238E27FC236}">
                <a16:creationId xmlns:a16="http://schemas.microsoft.com/office/drawing/2014/main" id="{A96A5384-4C30-71D1-2F02-6B7635D89425}"/>
              </a:ext>
            </a:extLst>
          </p:cNvPr>
          <p:cNvGrpSpPr/>
          <p:nvPr/>
        </p:nvGrpSpPr>
        <p:grpSpPr>
          <a:xfrm>
            <a:off x="4444096" y="3484329"/>
            <a:ext cx="167147" cy="170421"/>
            <a:chOff x="4249051" y="3219718"/>
            <a:chExt cx="149792" cy="147090"/>
          </a:xfrm>
        </p:grpSpPr>
        <p:sp>
          <p:nvSpPr>
            <p:cNvPr id="383" name="Oval 382">
              <a:extLst>
                <a:ext uri="{FF2B5EF4-FFF2-40B4-BE49-F238E27FC236}">
                  <a16:creationId xmlns:a16="http://schemas.microsoft.com/office/drawing/2014/main" id="{9A94B088-7EE4-C0FA-778A-8D0E9B965CB6}"/>
                </a:ext>
              </a:extLst>
            </p:cNvPr>
            <p:cNvSpPr/>
            <p:nvPr/>
          </p:nvSpPr>
          <p:spPr>
            <a:xfrm>
              <a:off x="4249051" y="3219718"/>
              <a:ext cx="149792" cy="147090"/>
            </a:xfrm>
            <a:prstGeom prst="ellipse">
              <a:avLst/>
            </a:prstGeom>
            <a:solidFill>
              <a:srgbClr val="FFFFFF"/>
            </a:solidFill>
            <a:ln>
              <a:solidFill>
                <a:srgbClr val="000000"/>
              </a:solidFill>
            </a:ln>
            <a:effectLst/>
            <a:scene3d>
              <a:camera prst="orthographicFront">
                <a:rot lat="0" lon="480000" rev="0"/>
              </a:camera>
              <a:lightRig rig="threePt" dir="t"/>
            </a:scene3d>
            <a:sp3d extrusionH="44450">
              <a:bevelT w="57150" prst="hardEdg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384" name="Oval 383">
              <a:extLst>
                <a:ext uri="{FF2B5EF4-FFF2-40B4-BE49-F238E27FC236}">
                  <a16:creationId xmlns:a16="http://schemas.microsoft.com/office/drawing/2014/main" id="{E837F975-00A8-9E82-379E-447CCE02EB2B}"/>
                </a:ext>
              </a:extLst>
            </p:cNvPr>
            <p:cNvSpPr/>
            <p:nvPr/>
          </p:nvSpPr>
          <p:spPr>
            <a:xfrm>
              <a:off x="4303901" y="3279430"/>
              <a:ext cx="41751" cy="39075"/>
            </a:xfrm>
            <a:prstGeom prst="ellipse">
              <a:avLst/>
            </a:pr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grpSp>
      <p:sp>
        <p:nvSpPr>
          <p:cNvPr id="297" name="Freeform 2">
            <a:extLst>
              <a:ext uri="{FF2B5EF4-FFF2-40B4-BE49-F238E27FC236}">
                <a16:creationId xmlns:a16="http://schemas.microsoft.com/office/drawing/2014/main" id="{C76906BF-EB04-5AEE-C282-92B8D9543ED8}"/>
              </a:ext>
            </a:extLst>
          </p:cNvPr>
          <p:cNvSpPr>
            <a:spLocks/>
          </p:cNvSpPr>
          <p:nvPr/>
        </p:nvSpPr>
        <p:spPr bwMode="auto">
          <a:xfrm>
            <a:off x="1034038" y="2746840"/>
            <a:ext cx="790990" cy="197782"/>
          </a:xfrm>
          <a:custGeom>
            <a:avLst/>
            <a:gdLst>
              <a:gd name="T0" fmla="*/ 0 w 21600"/>
              <a:gd name="T1" fmla="*/ 768 h 21600"/>
              <a:gd name="T2" fmla="*/ 179 w 21600"/>
              <a:gd name="T3" fmla="*/ 725 h 21600"/>
              <a:gd name="T4" fmla="*/ 239 w 21600"/>
              <a:gd name="T5" fmla="*/ 640 h 21600"/>
              <a:gd name="T6" fmla="*/ 358 w 21600"/>
              <a:gd name="T7" fmla="*/ 555 h 21600"/>
              <a:gd name="T8" fmla="*/ 657 w 21600"/>
              <a:gd name="T9" fmla="*/ 512 h 21600"/>
              <a:gd name="T10" fmla="*/ 776 w 21600"/>
              <a:gd name="T11" fmla="*/ 384 h 21600"/>
              <a:gd name="T12" fmla="*/ 956 w 21600"/>
              <a:gd name="T13" fmla="*/ 256 h 21600"/>
              <a:gd name="T14" fmla="*/ 1195 w 21600"/>
              <a:gd name="T15" fmla="*/ 128 h 21600"/>
              <a:gd name="T16" fmla="*/ 1433 w 21600"/>
              <a:gd name="T17" fmla="*/ 43 h 21600"/>
              <a:gd name="T18" fmla="*/ 1852 w 21600"/>
              <a:gd name="T19" fmla="*/ 0 h 21600"/>
              <a:gd name="T20" fmla="*/ 2210 w 21600"/>
              <a:gd name="T21" fmla="*/ 43 h 21600"/>
              <a:gd name="T22" fmla="*/ 2568 w 21600"/>
              <a:gd name="T23" fmla="*/ 213 h 21600"/>
              <a:gd name="T24" fmla="*/ 2807 w 21600"/>
              <a:gd name="T25" fmla="*/ 427 h 21600"/>
              <a:gd name="T26" fmla="*/ 2986 w 21600"/>
              <a:gd name="T27" fmla="*/ 512 h 21600"/>
              <a:gd name="T28" fmla="*/ 3225 w 21600"/>
              <a:gd name="T29" fmla="*/ 512 h 21600"/>
              <a:gd name="T30" fmla="*/ 3404 w 21600"/>
              <a:gd name="T31" fmla="*/ 597 h 21600"/>
              <a:gd name="T32" fmla="*/ 3524 w 21600"/>
              <a:gd name="T33" fmla="*/ 683 h 21600"/>
              <a:gd name="T34" fmla="*/ 3703 w 21600"/>
              <a:gd name="T35" fmla="*/ 768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0" y="21600"/>
                </a:moveTo>
                <a:cubicBezTo>
                  <a:pt x="406" y="21300"/>
                  <a:pt x="813" y="21000"/>
                  <a:pt x="1045" y="20400"/>
                </a:cubicBezTo>
                <a:cubicBezTo>
                  <a:pt x="1277" y="19800"/>
                  <a:pt x="1219" y="18800"/>
                  <a:pt x="1394" y="18000"/>
                </a:cubicBezTo>
                <a:cubicBezTo>
                  <a:pt x="1568" y="17200"/>
                  <a:pt x="1684" y="16200"/>
                  <a:pt x="2090" y="15600"/>
                </a:cubicBezTo>
                <a:cubicBezTo>
                  <a:pt x="2497" y="15000"/>
                  <a:pt x="3426" y="15200"/>
                  <a:pt x="3832" y="14400"/>
                </a:cubicBezTo>
                <a:cubicBezTo>
                  <a:pt x="4239" y="13600"/>
                  <a:pt x="4239" y="12000"/>
                  <a:pt x="4529" y="10800"/>
                </a:cubicBezTo>
                <a:cubicBezTo>
                  <a:pt x="4819" y="9600"/>
                  <a:pt x="5168" y="8400"/>
                  <a:pt x="5574" y="7200"/>
                </a:cubicBezTo>
                <a:cubicBezTo>
                  <a:pt x="5981" y="6000"/>
                  <a:pt x="6503" y="4600"/>
                  <a:pt x="6968" y="3600"/>
                </a:cubicBezTo>
                <a:cubicBezTo>
                  <a:pt x="7432" y="2600"/>
                  <a:pt x="7723" y="1800"/>
                  <a:pt x="8361" y="1200"/>
                </a:cubicBezTo>
                <a:cubicBezTo>
                  <a:pt x="9000" y="600"/>
                  <a:pt x="10045" y="0"/>
                  <a:pt x="10800" y="0"/>
                </a:cubicBezTo>
                <a:cubicBezTo>
                  <a:pt x="11555" y="0"/>
                  <a:pt x="12194" y="200"/>
                  <a:pt x="12890" y="1200"/>
                </a:cubicBezTo>
                <a:cubicBezTo>
                  <a:pt x="13587" y="2200"/>
                  <a:pt x="14400" y="4200"/>
                  <a:pt x="14981" y="6000"/>
                </a:cubicBezTo>
                <a:cubicBezTo>
                  <a:pt x="15561" y="7800"/>
                  <a:pt x="15968" y="10600"/>
                  <a:pt x="16374" y="12000"/>
                </a:cubicBezTo>
                <a:cubicBezTo>
                  <a:pt x="16781" y="13400"/>
                  <a:pt x="17013" y="14000"/>
                  <a:pt x="17419" y="14400"/>
                </a:cubicBezTo>
                <a:cubicBezTo>
                  <a:pt x="17826" y="14800"/>
                  <a:pt x="18406" y="14000"/>
                  <a:pt x="18813" y="14400"/>
                </a:cubicBezTo>
                <a:cubicBezTo>
                  <a:pt x="19219" y="14800"/>
                  <a:pt x="19568" y="16000"/>
                  <a:pt x="19858" y="16800"/>
                </a:cubicBezTo>
                <a:cubicBezTo>
                  <a:pt x="20148" y="17600"/>
                  <a:pt x="20265" y="18400"/>
                  <a:pt x="20555" y="19200"/>
                </a:cubicBezTo>
                <a:cubicBezTo>
                  <a:pt x="20845" y="20000"/>
                  <a:pt x="21223" y="20800"/>
                  <a:pt x="21600" y="21600"/>
                </a:cubicBezTo>
              </a:path>
            </a:pathLst>
          </a:custGeom>
          <a:gradFill rotWithShape="0">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1"/>
          </a:gradFill>
          <a:ln w="38100" cap="flat" cmpd="sng">
            <a:solidFill>
              <a:srgbClr val="CACACA"/>
            </a:solidFill>
            <a:round/>
            <a:headEnd type="none" w="med" len="med"/>
            <a:tailEnd type="none" w="med" len="med"/>
          </a:ln>
        </p:spPr>
        <p:txBody>
          <a:bodyPr lIns="0" tIns="0" rIns="0" bIns="0"/>
          <a:lstStyle/>
          <a:p>
            <a:endParaRPr lang="en-US" sz="1400"/>
          </a:p>
        </p:txBody>
      </p:sp>
      <p:sp>
        <p:nvSpPr>
          <p:cNvPr id="298" name="Line 10">
            <a:extLst>
              <a:ext uri="{FF2B5EF4-FFF2-40B4-BE49-F238E27FC236}">
                <a16:creationId xmlns:a16="http://schemas.microsoft.com/office/drawing/2014/main" id="{ADF2BBC4-4ED5-37D7-ABD0-22FDB4AA0AA4}"/>
              </a:ext>
            </a:extLst>
          </p:cNvPr>
          <p:cNvSpPr>
            <a:spLocks noChangeShapeType="1"/>
          </p:cNvSpPr>
          <p:nvPr/>
        </p:nvSpPr>
        <p:spPr bwMode="auto">
          <a:xfrm flipH="1">
            <a:off x="1766009" y="2763074"/>
            <a:ext cx="2517" cy="257757"/>
          </a:xfrm>
          <a:prstGeom prst="line">
            <a:avLst/>
          </a:prstGeom>
          <a:noFill/>
          <a:ln w="38100" cmpd="sng">
            <a:solidFill>
              <a:srgbClr val="CACACA"/>
            </a:solidFill>
            <a:round/>
            <a:headEnd/>
            <a:tailEnd/>
          </a:ln>
          <a:extLst>
            <a:ext uri="{909E8E84-426E-40dd-AFC4-6F175D3DCCD1}">
              <a14:hiddenFill xmlns="" xmlns:a14="http://schemas.microsoft.com/office/drawing/2010/main">
                <a:noFill/>
              </a14:hiddenFill>
            </a:ext>
          </a:extLst>
        </p:spPr>
        <p:txBody>
          <a:bodyPr lIns="0" tIns="0" rIns="0" bIns="0"/>
          <a:lstStyle/>
          <a:p>
            <a:endParaRPr lang="en-US" sz="1400"/>
          </a:p>
        </p:txBody>
      </p:sp>
      <p:sp>
        <p:nvSpPr>
          <p:cNvPr id="299" name="Line 11">
            <a:extLst>
              <a:ext uri="{FF2B5EF4-FFF2-40B4-BE49-F238E27FC236}">
                <a16:creationId xmlns:a16="http://schemas.microsoft.com/office/drawing/2014/main" id="{01E4A7F8-F67F-917D-0B0E-D61286FE2225}"/>
              </a:ext>
            </a:extLst>
          </p:cNvPr>
          <p:cNvSpPr>
            <a:spLocks noChangeShapeType="1"/>
          </p:cNvSpPr>
          <p:nvPr/>
        </p:nvSpPr>
        <p:spPr bwMode="auto">
          <a:xfrm flipH="1">
            <a:off x="1706239" y="2763074"/>
            <a:ext cx="2517" cy="257757"/>
          </a:xfrm>
          <a:prstGeom prst="line">
            <a:avLst/>
          </a:prstGeom>
          <a:noFill/>
          <a:ln w="38100" cmpd="sng">
            <a:solidFill>
              <a:srgbClr val="CACACA"/>
            </a:solidFill>
            <a:round/>
            <a:headEnd/>
            <a:tailEnd/>
          </a:ln>
          <a:extLst>
            <a:ext uri="{909E8E84-426E-40dd-AFC4-6F175D3DCCD1}">
              <a14:hiddenFill xmlns="" xmlns:a14="http://schemas.microsoft.com/office/drawing/2010/main">
                <a:noFill/>
              </a14:hiddenFill>
            </a:ext>
          </a:extLst>
        </p:spPr>
        <p:txBody>
          <a:bodyPr lIns="0" tIns="0" rIns="0" bIns="0"/>
          <a:lstStyle/>
          <a:p>
            <a:endParaRPr lang="en-US" sz="1400"/>
          </a:p>
        </p:txBody>
      </p:sp>
      <p:sp>
        <p:nvSpPr>
          <p:cNvPr id="300" name="Line 12">
            <a:extLst>
              <a:ext uri="{FF2B5EF4-FFF2-40B4-BE49-F238E27FC236}">
                <a16:creationId xmlns:a16="http://schemas.microsoft.com/office/drawing/2014/main" id="{D832EE30-2BF8-F207-E680-9F07D6B0DEF2}"/>
              </a:ext>
            </a:extLst>
          </p:cNvPr>
          <p:cNvSpPr>
            <a:spLocks noChangeShapeType="1"/>
          </p:cNvSpPr>
          <p:nvPr/>
        </p:nvSpPr>
        <p:spPr bwMode="auto">
          <a:xfrm flipH="1">
            <a:off x="1645840" y="2763074"/>
            <a:ext cx="2517" cy="257757"/>
          </a:xfrm>
          <a:prstGeom prst="line">
            <a:avLst/>
          </a:prstGeom>
          <a:noFill/>
          <a:ln w="38100" cmpd="sng">
            <a:solidFill>
              <a:srgbClr val="CACACA"/>
            </a:solidFill>
            <a:round/>
            <a:headEnd/>
            <a:tailEnd/>
          </a:ln>
          <a:extLst>
            <a:ext uri="{909E8E84-426E-40dd-AFC4-6F175D3DCCD1}">
              <a14:hiddenFill xmlns="" xmlns:a14="http://schemas.microsoft.com/office/drawing/2010/main">
                <a:noFill/>
              </a14:hiddenFill>
            </a:ext>
          </a:extLst>
        </p:spPr>
        <p:txBody>
          <a:bodyPr lIns="0" tIns="0" rIns="0" bIns="0"/>
          <a:lstStyle/>
          <a:p>
            <a:endParaRPr lang="en-US" sz="1400"/>
          </a:p>
        </p:txBody>
      </p:sp>
      <p:sp>
        <p:nvSpPr>
          <p:cNvPr id="301" name="Line 13">
            <a:extLst>
              <a:ext uri="{FF2B5EF4-FFF2-40B4-BE49-F238E27FC236}">
                <a16:creationId xmlns:a16="http://schemas.microsoft.com/office/drawing/2014/main" id="{43C3CE57-9BAE-9B00-14E0-BE761E653A66}"/>
              </a:ext>
            </a:extLst>
          </p:cNvPr>
          <p:cNvSpPr>
            <a:spLocks noChangeShapeType="1"/>
          </p:cNvSpPr>
          <p:nvPr/>
        </p:nvSpPr>
        <p:spPr bwMode="auto">
          <a:xfrm flipH="1">
            <a:off x="1585756" y="2763074"/>
            <a:ext cx="2517" cy="257757"/>
          </a:xfrm>
          <a:prstGeom prst="line">
            <a:avLst/>
          </a:prstGeom>
          <a:noFill/>
          <a:ln w="38100" cmpd="sng">
            <a:solidFill>
              <a:srgbClr val="CACACA"/>
            </a:solidFill>
            <a:round/>
            <a:headEnd/>
            <a:tailEnd/>
          </a:ln>
          <a:extLst>
            <a:ext uri="{909E8E84-426E-40dd-AFC4-6F175D3DCCD1}">
              <a14:hiddenFill xmlns="" xmlns:a14="http://schemas.microsoft.com/office/drawing/2010/main">
                <a:noFill/>
              </a14:hiddenFill>
            </a:ext>
          </a:extLst>
        </p:spPr>
        <p:txBody>
          <a:bodyPr lIns="0" tIns="0" rIns="0" bIns="0"/>
          <a:lstStyle/>
          <a:p>
            <a:endParaRPr lang="en-US" sz="1400"/>
          </a:p>
        </p:txBody>
      </p:sp>
      <p:sp>
        <p:nvSpPr>
          <p:cNvPr id="302" name="Line 14">
            <a:extLst>
              <a:ext uri="{FF2B5EF4-FFF2-40B4-BE49-F238E27FC236}">
                <a16:creationId xmlns:a16="http://schemas.microsoft.com/office/drawing/2014/main" id="{D0266082-AAF4-4CF9-67E1-BE6124CFC206}"/>
              </a:ext>
            </a:extLst>
          </p:cNvPr>
          <p:cNvSpPr>
            <a:spLocks noChangeShapeType="1"/>
          </p:cNvSpPr>
          <p:nvPr/>
        </p:nvSpPr>
        <p:spPr bwMode="auto">
          <a:xfrm flipH="1">
            <a:off x="1525672" y="2763074"/>
            <a:ext cx="2517" cy="257757"/>
          </a:xfrm>
          <a:prstGeom prst="line">
            <a:avLst/>
          </a:prstGeom>
          <a:noFill/>
          <a:ln w="38100" cmpd="sng">
            <a:solidFill>
              <a:srgbClr val="CACACA"/>
            </a:solidFill>
            <a:round/>
            <a:headEnd/>
            <a:tailEnd/>
          </a:ln>
          <a:extLst>
            <a:ext uri="{909E8E84-426E-40dd-AFC4-6F175D3DCCD1}">
              <a14:hiddenFill xmlns="" xmlns:a14="http://schemas.microsoft.com/office/drawing/2010/main">
                <a:noFill/>
              </a14:hiddenFill>
            </a:ext>
          </a:extLst>
        </p:spPr>
        <p:txBody>
          <a:bodyPr lIns="0" tIns="0" rIns="0" bIns="0"/>
          <a:lstStyle/>
          <a:p>
            <a:endParaRPr lang="en-US" sz="1400"/>
          </a:p>
        </p:txBody>
      </p:sp>
      <p:sp>
        <p:nvSpPr>
          <p:cNvPr id="303" name="Line 15">
            <a:extLst>
              <a:ext uri="{FF2B5EF4-FFF2-40B4-BE49-F238E27FC236}">
                <a16:creationId xmlns:a16="http://schemas.microsoft.com/office/drawing/2014/main" id="{941D757F-9459-B400-5924-07ABD48181AB}"/>
              </a:ext>
            </a:extLst>
          </p:cNvPr>
          <p:cNvSpPr>
            <a:spLocks noChangeShapeType="1"/>
          </p:cNvSpPr>
          <p:nvPr/>
        </p:nvSpPr>
        <p:spPr bwMode="auto">
          <a:xfrm flipH="1">
            <a:off x="1465587" y="2763074"/>
            <a:ext cx="2517" cy="257757"/>
          </a:xfrm>
          <a:prstGeom prst="line">
            <a:avLst/>
          </a:prstGeom>
          <a:noFill/>
          <a:ln w="38100" cmpd="sng">
            <a:solidFill>
              <a:srgbClr val="CACACA"/>
            </a:solidFill>
            <a:round/>
            <a:headEnd/>
            <a:tailEnd/>
          </a:ln>
          <a:extLst>
            <a:ext uri="{909E8E84-426E-40dd-AFC4-6F175D3DCCD1}">
              <a14:hiddenFill xmlns="" xmlns:a14="http://schemas.microsoft.com/office/drawing/2010/main">
                <a:noFill/>
              </a14:hiddenFill>
            </a:ext>
          </a:extLst>
        </p:spPr>
        <p:txBody>
          <a:bodyPr lIns="0" tIns="0" rIns="0" bIns="0"/>
          <a:lstStyle/>
          <a:p>
            <a:endParaRPr lang="en-US" sz="1400"/>
          </a:p>
        </p:txBody>
      </p:sp>
      <p:sp>
        <p:nvSpPr>
          <p:cNvPr id="304" name="Line 16">
            <a:extLst>
              <a:ext uri="{FF2B5EF4-FFF2-40B4-BE49-F238E27FC236}">
                <a16:creationId xmlns:a16="http://schemas.microsoft.com/office/drawing/2014/main" id="{93608BB0-3922-B2F7-4A67-6C23A9CC53EE}"/>
              </a:ext>
            </a:extLst>
          </p:cNvPr>
          <p:cNvSpPr>
            <a:spLocks noChangeShapeType="1"/>
          </p:cNvSpPr>
          <p:nvPr/>
        </p:nvSpPr>
        <p:spPr bwMode="auto">
          <a:xfrm flipH="1">
            <a:off x="1405817" y="2763074"/>
            <a:ext cx="2517" cy="257757"/>
          </a:xfrm>
          <a:prstGeom prst="line">
            <a:avLst/>
          </a:prstGeom>
          <a:noFill/>
          <a:ln w="38100" cmpd="sng">
            <a:solidFill>
              <a:srgbClr val="CACACA"/>
            </a:solidFill>
            <a:round/>
            <a:headEnd/>
            <a:tailEnd/>
          </a:ln>
          <a:extLst>
            <a:ext uri="{909E8E84-426E-40dd-AFC4-6F175D3DCCD1}">
              <a14:hiddenFill xmlns="" xmlns:a14="http://schemas.microsoft.com/office/drawing/2010/main">
                <a:noFill/>
              </a14:hiddenFill>
            </a:ext>
          </a:extLst>
        </p:spPr>
        <p:txBody>
          <a:bodyPr lIns="0" tIns="0" rIns="0" bIns="0"/>
          <a:lstStyle/>
          <a:p>
            <a:endParaRPr lang="en-US" sz="1400"/>
          </a:p>
        </p:txBody>
      </p:sp>
      <p:sp>
        <p:nvSpPr>
          <p:cNvPr id="305" name="Line 17">
            <a:extLst>
              <a:ext uri="{FF2B5EF4-FFF2-40B4-BE49-F238E27FC236}">
                <a16:creationId xmlns:a16="http://schemas.microsoft.com/office/drawing/2014/main" id="{42C0556D-64F5-146E-CFF6-424975459167}"/>
              </a:ext>
            </a:extLst>
          </p:cNvPr>
          <p:cNvSpPr>
            <a:spLocks noChangeShapeType="1"/>
          </p:cNvSpPr>
          <p:nvPr/>
        </p:nvSpPr>
        <p:spPr bwMode="auto">
          <a:xfrm flipH="1">
            <a:off x="1345418" y="2763074"/>
            <a:ext cx="2517" cy="257757"/>
          </a:xfrm>
          <a:prstGeom prst="line">
            <a:avLst/>
          </a:prstGeom>
          <a:noFill/>
          <a:ln w="38100" cmpd="sng">
            <a:solidFill>
              <a:srgbClr val="CACACA"/>
            </a:solidFill>
            <a:round/>
            <a:headEnd/>
            <a:tailEnd/>
          </a:ln>
          <a:extLst>
            <a:ext uri="{909E8E84-426E-40dd-AFC4-6F175D3DCCD1}">
              <a14:hiddenFill xmlns="" xmlns:a14="http://schemas.microsoft.com/office/drawing/2010/main">
                <a:noFill/>
              </a14:hiddenFill>
            </a:ext>
          </a:extLst>
        </p:spPr>
        <p:txBody>
          <a:bodyPr lIns="0" tIns="0" rIns="0" bIns="0"/>
          <a:lstStyle/>
          <a:p>
            <a:endParaRPr lang="en-US" sz="1400"/>
          </a:p>
        </p:txBody>
      </p:sp>
      <p:sp>
        <p:nvSpPr>
          <p:cNvPr id="306" name="Line 18">
            <a:extLst>
              <a:ext uri="{FF2B5EF4-FFF2-40B4-BE49-F238E27FC236}">
                <a16:creationId xmlns:a16="http://schemas.microsoft.com/office/drawing/2014/main" id="{E6438976-795C-EF48-27F1-58226AC77AA0}"/>
              </a:ext>
            </a:extLst>
          </p:cNvPr>
          <p:cNvSpPr>
            <a:spLocks noChangeShapeType="1"/>
          </p:cNvSpPr>
          <p:nvPr/>
        </p:nvSpPr>
        <p:spPr bwMode="auto">
          <a:xfrm flipH="1">
            <a:off x="1285333" y="2763074"/>
            <a:ext cx="2517" cy="257757"/>
          </a:xfrm>
          <a:prstGeom prst="line">
            <a:avLst/>
          </a:prstGeom>
          <a:noFill/>
          <a:ln w="38100" cmpd="sng">
            <a:solidFill>
              <a:srgbClr val="CACACA"/>
            </a:solidFill>
            <a:round/>
            <a:headEnd/>
            <a:tailEnd/>
          </a:ln>
          <a:extLst>
            <a:ext uri="{909E8E84-426E-40dd-AFC4-6F175D3DCCD1}">
              <a14:hiddenFill xmlns="" xmlns:a14="http://schemas.microsoft.com/office/drawing/2010/main">
                <a:noFill/>
              </a14:hiddenFill>
            </a:ext>
          </a:extLst>
        </p:spPr>
        <p:txBody>
          <a:bodyPr lIns="0" tIns="0" rIns="0" bIns="0"/>
          <a:lstStyle/>
          <a:p>
            <a:endParaRPr lang="en-US" sz="1400"/>
          </a:p>
        </p:txBody>
      </p:sp>
      <p:sp>
        <p:nvSpPr>
          <p:cNvPr id="307" name="Line 19">
            <a:extLst>
              <a:ext uri="{FF2B5EF4-FFF2-40B4-BE49-F238E27FC236}">
                <a16:creationId xmlns:a16="http://schemas.microsoft.com/office/drawing/2014/main" id="{2FD601FC-D662-A64A-A43C-500BB88AD714}"/>
              </a:ext>
            </a:extLst>
          </p:cNvPr>
          <p:cNvSpPr>
            <a:spLocks noChangeShapeType="1"/>
          </p:cNvSpPr>
          <p:nvPr/>
        </p:nvSpPr>
        <p:spPr bwMode="auto">
          <a:xfrm flipH="1">
            <a:off x="1225249" y="2764102"/>
            <a:ext cx="2517" cy="258087"/>
          </a:xfrm>
          <a:prstGeom prst="line">
            <a:avLst/>
          </a:prstGeom>
          <a:noFill/>
          <a:ln w="38100" cmpd="sng">
            <a:solidFill>
              <a:srgbClr val="CACACA"/>
            </a:solidFill>
            <a:round/>
            <a:headEnd/>
            <a:tailEnd/>
          </a:ln>
          <a:extLst>
            <a:ext uri="{909E8E84-426E-40dd-AFC4-6F175D3DCCD1}">
              <a14:hiddenFill xmlns="" xmlns:a14="http://schemas.microsoft.com/office/drawing/2010/main">
                <a:noFill/>
              </a14:hiddenFill>
            </a:ext>
          </a:extLst>
        </p:spPr>
        <p:txBody>
          <a:bodyPr lIns="0" tIns="0" rIns="0" bIns="0"/>
          <a:lstStyle/>
          <a:p>
            <a:endParaRPr lang="en-US" sz="1400"/>
          </a:p>
        </p:txBody>
      </p:sp>
      <p:sp>
        <p:nvSpPr>
          <p:cNvPr id="308" name="Line 20">
            <a:extLst>
              <a:ext uri="{FF2B5EF4-FFF2-40B4-BE49-F238E27FC236}">
                <a16:creationId xmlns:a16="http://schemas.microsoft.com/office/drawing/2014/main" id="{EBCCFAFC-6258-06EF-902F-CAD0AA625123}"/>
              </a:ext>
            </a:extLst>
          </p:cNvPr>
          <p:cNvSpPr>
            <a:spLocks noChangeShapeType="1"/>
          </p:cNvSpPr>
          <p:nvPr/>
        </p:nvSpPr>
        <p:spPr bwMode="auto">
          <a:xfrm flipH="1">
            <a:off x="1165165" y="2764102"/>
            <a:ext cx="2517" cy="258087"/>
          </a:xfrm>
          <a:prstGeom prst="line">
            <a:avLst/>
          </a:prstGeom>
          <a:noFill/>
          <a:ln w="38100" cmpd="sng">
            <a:solidFill>
              <a:srgbClr val="CACACA"/>
            </a:solidFill>
            <a:round/>
            <a:headEnd/>
            <a:tailEnd/>
          </a:ln>
          <a:extLst>
            <a:ext uri="{909E8E84-426E-40dd-AFC4-6F175D3DCCD1}">
              <a14:hiddenFill xmlns="" xmlns:a14="http://schemas.microsoft.com/office/drawing/2010/main">
                <a:noFill/>
              </a14:hiddenFill>
            </a:ext>
          </a:extLst>
        </p:spPr>
        <p:txBody>
          <a:bodyPr lIns="0" tIns="0" rIns="0" bIns="0"/>
          <a:lstStyle/>
          <a:p>
            <a:endParaRPr lang="en-US" sz="1400"/>
          </a:p>
        </p:txBody>
      </p:sp>
      <p:sp>
        <p:nvSpPr>
          <p:cNvPr id="309" name="Line 21">
            <a:extLst>
              <a:ext uri="{FF2B5EF4-FFF2-40B4-BE49-F238E27FC236}">
                <a16:creationId xmlns:a16="http://schemas.microsoft.com/office/drawing/2014/main" id="{9702A20C-E4F6-231F-F4B4-FA24A50D38D2}"/>
              </a:ext>
            </a:extLst>
          </p:cNvPr>
          <p:cNvSpPr>
            <a:spLocks noChangeShapeType="1"/>
          </p:cNvSpPr>
          <p:nvPr/>
        </p:nvSpPr>
        <p:spPr bwMode="auto">
          <a:xfrm flipH="1">
            <a:off x="1105079" y="2764102"/>
            <a:ext cx="2517" cy="258087"/>
          </a:xfrm>
          <a:prstGeom prst="line">
            <a:avLst/>
          </a:prstGeom>
          <a:noFill/>
          <a:ln w="38100" cmpd="sng">
            <a:solidFill>
              <a:srgbClr val="CACACA"/>
            </a:solidFill>
            <a:round/>
            <a:headEnd/>
            <a:tailEnd/>
          </a:ln>
          <a:extLst>
            <a:ext uri="{909E8E84-426E-40dd-AFC4-6F175D3DCCD1}">
              <a14:hiddenFill xmlns="" xmlns:a14="http://schemas.microsoft.com/office/drawing/2010/main">
                <a:noFill/>
              </a14:hiddenFill>
            </a:ext>
          </a:extLst>
        </p:spPr>
        <p:txBody>
          <a:bodyPr lIns="0" tIns="0" rIns="0" bIns="0"/>
          <a:lstStyle/>
          <a:p>
            <a:endParaRPr lang="en-US" sz="1400"/>
          </a:p>
        </p:txBody>
      </p:sp>
      <p:sp>
        <p:nvSpPr>
          <p:cNvPr id="310" name="Line 22">
            <a:extLst>
              <a:ext uri="{FF2B5EF4-FFF2-40B4-BE49-F238E27FC236}">
                <a16:creationId xmlns:a16="http://schemas.microsoft.com/office/drawing/2014/main" id="{152EC71E-8919-CD80-8058-A9035D2ED220}"/>
              </a:ext>
            </a:extLst>
          </p:cNvPr>
          <p:cNvSpPr>
            <a:spLocks noChangeShapeType="1"/>
          </p:cNvSpPr>
          <p:nvPr/>
        </p:nvSpPr>
        <p:spPr bwMode="auto">
          <a:xfrm flipH="1">
            <a:off x="1045310" y="2764102"/>
            <a:ext cx="2517" cy="258087"/>
          </a:xfrm>
          <a:prstGeom prst="line">
            <a:avLst/>
          </a:prstGeom>
          <a:noFill/>
          <a:ln w="38100" cmpd="sng">
            <a:solidFill>
              <a:srgbClr val="CACACA"/>
            </a:solidFill>
            <a:round/>
            <a:headEnd/>
            <a:tailEnd/>
          </a:ln>
          <a:extLst>
            <a:ext uri="{909E8E84-426E-40dd-AFC4-6F175D3DCCD1}">
              <a14:hiddenFill xmlns="" xmlns:a14="http://schemas.microsoft.com/office/drawing/2010/main">
                <a:noFill/>
              </a14:hiddenFill>
            </a:ext>
          </a:extLst>
        </p:spPr>
        <p:txBody>
          <a:bodyPr lIns="0" tIns="0" rIns="0" bIns="0"/>
          <a:lstStyle/>
          <a:p>
            <a:endParaRPr lang="en-US" sz="1400"/>
          </a:p>
        </p:txBody>
      </p:sp>
      <p:grpSp>
        <p:nvGrpSpPr>
          <p:cNvPr id="311" name="Group 310">
            <a:extLst>
              <a:ext uri="{FF2B5EF4-FFF2-40B4-BE49-F238E27FC236}">
                <a16:creationId xmlns:a16="http://schemas.microsoft.com/office/drawing/2014/main" id="{A4AC211A-6267-2F77-75E0-8BEC7392757B}"/>
              </a:ext>
            </a:extLst>
          </p:cNvPr>
          <p:cNvGrpSpPr/>
          <p:nvPr/>
        </p:nvGrpSpPr>
        <p:grpSpPr>
          <a:xfrm>
            <a:off x="2141674" y="1280911"/>
            <a:ext cx="981648" cy="972409"/>
            <a:chOff x="2176954" y="1258803"/>
            <a:chExt cx="901793" cy="897007"/>
          </a:xfrm>
        </p:grpSpPr>
        <p:sp>
          <p:nvSpPr>
            <p:cNvPr id="381" name="Rectangle 380">
              <a:extLst>
                <a:ext uri="{FF2B5EF4-FFF2-40B4-BE49-F238E27FC236}">
                  <a16:creationId xmlns:a16="http://schemas.microsoft.com/office/drawing/2014/main" id="{AAB10BAA-CC1D-B51D-987F-EBDD3F2B4FC7}"/>
                </a:ext>
              </a:extLst>
            </p:cNvPr>
            <p:cNvSpPr/>
            <p:nvPr/>
          </p:nvSpPr>
          <p:spPr>
            <a:xfrm>
              <a:off x="2176954" y="1258803"/>
              <a:ext cx="901793" cy="897007"/>
            </a:xfrm>
            <a:prstGeom prst="rect">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2" name="Picture 381">
              <a:extLst>
                <a:ext uri="{FF2B5EF4-FFF2-40B4-BE49-F238E27FC236}">
                  <a16:creationId xmlns:a16="http://schemas.microsoft.com/office/drawing/2014/main" id="{F9FE50ED-2567-AF8B-EA07-A9075006A2A8}"/>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270527" y="1323579"/>
              <a:ext cx="719873" cy="779953"/>
            </a:xfrm>
            <a:prstGeom prst="rect">
              <a:avLst/>
            </a:prstGeom>
            <a:solidFill>
              <a:schemeClr val="bg1"/>
            </a:solidFill>
          </p:spPr>
        </p:pic>
      </p:grpSp>
      <p:sp>
        <p:nvSpPr>
          <p:cNvPr id="312" name="Rounded Rectangle 14">
            <a:extLst>
              <a:ext uri="{FF2B5EF4-FFF2-40B4-BE49-F238E27FC236}">
                <a16:creationId xmlns:a16="http://schemas.microsoft.com/office/drawing/2014/main" id="{0FC76C09-8A5E-C2D5-67C8-8505FDBAE297}"/>
              </a:ext>
            </a:extLst>
          </p:cNvPr>
          <p:cNvSpPr/>
          <p:nvPr/>
        </p:nvSpPr>
        <p:spPr>
          <a:xfrm>
            <a:off x="4324252" y="3778823"/>
            <a:ext cx="196170" cy="46752"/>
          </a:xfrm>
          <a:prstGeom prst="roundRec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313" name="Rectangle 312">
            <a:extLst>
              <a:ext uri="{FF2B5EF4-FFF2-40B4-BE49-F238E27FC236}">
                <a16:creationId xmlns:a16="http://schemas.microsoft.com/office/drawing/2014/main" id="{E9BDFD22-0EFB-8A05-5B14-29286034F492}"/>
              </a:ext>
            </a:extLst>
          </p:cNvPr>
          <p:cNvSpPr/>
          <p:nvPr/>
        </p:nvSpPr>
        <p:spPr>
          <a:xfrm>
            <a:off x="3859725" y="4271311"/>
            <a:ext cx="3603040" cy="845513"/>
          </a:xfrm>
          <a:prstGeom prst="rect">
            <a:avLst/>
          </a:prstGeom>
          <a:gradFill>
            <a:gsLst>
              <a:gs pos="100000">
                <a:srgbClr val="A603AB"/>
              </a:gs>
              <a:gs pos="81000">
                <a:srgbClr val="0819FB"/>
              </a:gs>
              <a:gs pos="64000">
                <a:srgbClr val="1A8D48"/>
              </a:gs>
              <a:gs pos="45000">
                <a:srgbClr val="FFFF00"/>
              </a:gs>
              <a:gs pos="22000">
                <a:srgbClr val="EE3F17"/>
              </a:gs>
              <a:gs pos="0">
                <a:srgbClr val="E81766"/>
              </a:gs>
              <a:gs pos="100000">
                <a:srgbClr val="A603AB"/>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4" name="Group 313">
            <a:extLst>
              <a:ext uri="{FF2B5EF4-FFF2-40B4-BE49-F238E27FC236}">
                <a16:creationId xmlns:a16="http://schemas.microsoft.com/office/drawing/2014/main" id="{3A7E01C1-FD8E-22A3-7EC3-EADFC6DE6AEF}"/>
              </a:ext>
            </a:extLst>
          </p:cNvPr>
          <p:cNvGrpSpPr/>
          <p:nvPr/>
        </p:nvGrpSpPr>
        <p:grpSpPr>
          <a:xfrm>
            <a:off x="3679701" y="4232050"/>
            <a:ext cx="1941609" cy="1029203"/>
            <a:chOff x="5197053" y="2453547"/>
            <a:chExt cx="2567515" cy="598552"/>
          </a:xfrm>
        </p:grpSpPr>
        <p:sp>
          <p:nvSpPr>
            <p:cNvPr id="366" name="Line 3">
              <a:extLst>
                <a:ext uri="{FF2B5EF4-FFF2-40B4-BE49-F238E27FC236}">
                  <a16:creationId xmlns:a16="http://schemas.microsoft.com/office/drawing/2014/main" id="{C9BC300C-FC6C-4907-D02E-873773B99385}"/>
                </a:ext>
              </a:extLst>
            </p:cNvPr>
            <p:cNvSpPr>
              <a:spLocks noChangeShapeType="1"/>
            </p:cNvSpPr>
            <p:nvPr/>
          </p:nvSpPr>
          <p:spPr bwMode="auto">
            <a:xfrm flipH="1">
              <a:off x="7764568"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67" name="Line 4">
              <a:extLst>
                <a:ext uri="{FF2B5EF4-FFF2-40B4-BE49-F238E27FC236}">
                  <a16:creationId xmlns:a16="http://schemas.microsoft.com/office/drawing/2014/main" id="{BDBAD19C-A65E-3E48-13E2-7AD5F4C21AA0}"/>
                </a:ext>
              </a:extLst>
            </p:cNvPr>
            <p:cNvSpPr>
              <a:spLocks noChangeShapeType="1"/>
            </p:cNvSpPr>
            <p:nvPr/>
          </p:nvSpPr>
          <p:spPr bwMode="auto">
            <a:xfrm flipH="1">
              <a:off x="7580886"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68" name="Line 5">
              <a:extLst>
                <a:ext uri="{FF2B5EF4-FFF2-40B4-BE49-F238E27FC236}">
                  <a16:creationId xmlns:a16="http://schemas.microsoft.com/office/drawing/2014/main" id="{0540EAF7-A899-9454-09D8-A2185F3ED0B0}"/>
                </a:ext>
              </a:extLst>
            </p:cNvPr>
            <p:cNvSpPr>
              <a:spLocks noChangeShapeType="1"/>
            </p:cNvSpPr>
            <p:nvPr/>
          </p:nvSpPr>
          <p:spPr bwMode="auto">
            <a:xfrm flipH="1">
              <a:off x="7399228"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69" name="Line 6">
              <a:extLst>
                <a:ext uri="{FF2B5EF4-FFF2-40B4-BE49-F238E27FC236}">
                  <a16:creationId xmlns:a16="http://schemas.microsoft.com/office/drawing/2014/main" id="{DB1AD19B-C771-A31D-80E0-81484502A9FB}"/>
                </a:ext>
              </a:extLst>
            </p:cNvPr>
            <p:cNvSpPr>
              <a:spLocks noChangeShapeType="1"/>
            </p:cNvSpPr>
            <p:nvPr/>
          </p:nvSpPr>
          <p:spPr bwMode="auto">
            <a:xfrm flipH="1">
              <a:off x="7214194"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70" name="Line 7">
              <a:extLst>
                <a:ext uri="{FF2B5EF4-FFF2-40B4-BE49-F238E27FC236}">
                  <a16:creationId xmlns:a16="http://schemas.microsoft.com/office/drawing/2014/main" id="{077502FC-5D48-B09B-4E6A-A633DDF14270}"/>
                </a:ext>
              </a:extLst>
            </p:cNvPr>
            <p:cNvSpPr>
              <a:spLocks noChangeShapeType="1"/>
            </p:cNvSpPr>
            <p:nvPr/>
          </p:nvSpPr>
          <p:spPr bwMode="auto">
            <a:xfrm flipH="1">
              <a:off x="7030510"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71" name="Line 8">
              <a:extLst>
                <a:ext uri="{FF2B5EF4-FFF2-40B4-BE49-F238E27FC236}">
                  <a16:creationId xmlns:a16="http://schemas.microsoft.com/office/drawing/2014/main" id="{5A3C7F81-83A2-9238-E4D7-82F997881A58}"/>
                </a:ext>
              </a:extLst>
            </p:cNvPr>
            <p:cNvSpPr>
              <a:spLocks noChangeShapeType="1"/>
            </p:cNvSpPr>
            <p:nvPr/>
          </p:nvSpPr>
          <p:spPr bwMode="auto">
            <a:xfrm flipH="1">
              <a:off x="6847503"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72" name="Line 9">
              <a:extLst>
                <a:ext uri="{FF2B5EF4-FFF2-40B4-BE49-F238E27FC236}">
                  <a16:creationId xmlns:a16="http://schemas.microsoft.com/office/drawing/2014/main" id="{B52B1519-74F1-E3BC-8ACD-CBFABB8A0A93}"/>
                </a:ext>
              </a:extLst>
            </p:cNvPr>
            <p:cNvSpPr>
              <a:spLocks noChangeShapeType="1"/>
            </p:cNvSpPr>
            <p:nvPr/>
          </p:nvSpPr>
          <p:spPr bwMode="auto">
            <a:xfrm flipH="1">
              <a:off x="6663819"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73" name="Line 10">
              <a:extLst>
                <a:ext uri="{FF2B5EF4-FFF2-40B4-BE49-F238E27FC236}">
                  <a16:creationId xmlns:a16="http://schemas.microsoft.com/office/drawing/2014/main" id="{F2C067DE-3E64-A5ED-43F1-53BABAB19DF3}"/>
                </a:ext>
              </a:extLst>
            </p:cNvPr>
            <p:cNvSpPr>
              <a:spLocks noChangeShapeType="1"/>
            </p:cNvSpPr>
            <p:nvPr/>
          </p:nvSpPr>
          <p:spPr bwMode="auto">
            <a:xfrm flipH="1">
              <a:off x="6480136" y="2453547"/>
              <a:ext cx="5403"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74" name="Line 11">
              <a:extLst>
                <a:ext uri="{FF2B5EF4-FFF2-40B4-BE49-F238E27FC236}">
                  <a16:creationId xmlns:a16="http://schemas.microsoft.com/office/drawing/2014/main" id="{2BCA06E5-3D74-BD3B-DB87-74C881ABF4C6}"/>
                </a:ext>
              </a:extLst>
            </p:cNvPr>
            <p:cNvSpPr>
              <a:spLocks noChangeShapeType="1"/>
            </p:cNvSpPr>
            <p:nvPr/>
          </p:nvSpPr>
          <p:spPr bwMode="auto">
            <a:xfrm flipH="1">
              <a:off x="629780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75" name="Line 12">
              <a:extLst>
                <a:ext uri="{FF2B5EF4-FFF2-40B4-BE49-F238E27FC236}">
                  <a16:creationId xmlns:a16="http://schemas.microsoft.com/office/drawing/2014/main" id="{52536F49-EFF4-1E26-2C4A-00D469086235}"/>
                </a:ext>
              </a:extLst>
            </p:cNvPr>
            <p:cNvSpPr>
              <a:spLocks noChangeShapeType="1"/>
            </p:cNvSpPr>
            <p:nvPr/>
          </p:nvSpPr>
          <p:spPr bwMode="auto">
            <a:xfrm flipH="1">
              <a:off x="611411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76" name="Line 13">
              <a:extLst>
                <a:ext uri="{FF2B5EF4-FFF2-40B4-BE49-F238E27FC236}">
                  <a16:creationId xmlns:a16="http://schemas.microsoft.com/office/drawing/2014/main" id="{AE7DDC9F-5D81-1D81-074D-C98CE913E8C0}"/>
                </a:ext>
              </a:extLst>
            </p:cNvPr>
            <p:cNvSpPr>
              <a:spLocks noChangeShapeType="1"/>
            </p:cNvSpPr>
            <p:nvPr/>
          </p:nvSpPr>
          <p:spPr bwMode="auto">
            <a:xfrm flipH="1">
              <a:off x="5931111"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77" name="Line 14">
              <a:extLst>
                <a:ext uri="{FF2B5EF4-FFF2-40B4-BE49-F238E27FC236}">
                  <a16:creationId xmlns:a16="http://schemas.microsoft.com/office/drawing/2014/main" id="{5B980E51-BC04-479A-E340-BA6B1FEDAFC0}"/>
                </a:ext>
              </a:extLst>
            </p:cNvPr>
            <p:cNvSpPr>
              <a:spLocks noChangeShapeType="1"/>
            </p:cNvSpPr>
            <p:nvPr/>
          </p:nvSpPr>
          <p:spPr bwMode="auto">
            <a:xfrm flipH="1">
              <a:off x="574742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78" name="Line 15">
              <a:extLst>
                <a:ext uri="{FF2B5EF4-FFF2-40B4-BE49-F238E27FC236}">
                  <a16:creationId xmlns:a16="http://schemas.microsoft.com/office/drawing/2014/main" id="{D58EF077-DA7C-F5A5-51D0-58528A3D19FE}"/>
                </a:ext>
              </a:extLst>
            </p:cNvPr>
            <p:cNvSpPr>
              <a:spLocks noChangeShapeType="1"/>
            </p:cNvSpPr>
            <p:nvPr/>
          </p:nvSpPr>
          <p:spPr bwMode="auto">
            <a:xfrm flipH="1">
              <a:off x="556441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79" name="Line 16">
              <a:extLst>
                <a:ext uri="{FF2B5EF4-FFF2-40B4-BE49-F238E27FC236}">
                  <a16:creationId xmlns:a16="http://schemas.microsoft.com/office/drawing/2014/main" id="{694E79B4-B910-9985-D0C2-FF97BC6FAB9B}"/>
                </a:ext>
              </a:extLst>
            </p:cNvPr>
            <p:cNvSpPr>
              <a:spLocks noChangeShapeType="1"/>
            </p:cNvSpPr>
            <p:nvPr/>
          </p:nvSpPr>
          <p:spPr bwMode="auto">
            <a:xfrm flipH="1">
              <a:off x="5381412" y="2453547"/>
              <a:ext cx="5403"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80" name="Line 17">
              <a:extLst>
                <a:ext uri="{FF2B5EF4-FFF2-40B4-BE49-F238E27FC236}">
                  <a16:creationId xmlns:a16="http://schemas.microsoft.com/office/drawing/2014/main" id="{B7274318-1D93-306F-D573-BD22421CBC4F}"/>
                </a:ext>
              </a:extLst>
            </p:cNvPr>
            <p:cNvSpPr>
              <a:spLocks noChangeShapeType="1"/>
            </p:cNvSpPr>
            <p:nvPr/>
          </p:nvSpPr>
          <p:spPr bwMode="auto">
            <a:xfrm flipH="1">
              <a:off x="5197053" y="2453547"/>
              <a:ext cx="5403"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grpSp>
        <p:nvGrpSpPr>
          <p:cNvPr id="315" name="Group 314">
            <a:extLst>
              <a:ext uri="{FF2B5EF4-FFF2-40B4-BE49-F238E27FC236}">
                <a16:creationId xmlns:a16="http://schemas.microsoft.com/office/drawing/2014/main" id="{AA65D36D-3E00-C506-7C1E-48749E318A4E}"/>
              </a:ext>
            </a:extLst>
          </p:cNvPr>
          <p:cNvGrpSpPr/>
          <p:nvPr/>
        </p:nvGrpSpPr>
        <p:grpSpPr>
          <a:xfrm>
            <a:off x="5769203" y="4113963"/>
            <a:ext cx="1945696" cy="1029203"/>
            <a:chOff x="5197053" y="2453547"/>
            <a:chExt cx="2572919" cy="598552"/>
          </a:xfrm>
        </p:grpSpPr>
        <p:sp>
          <p:nvSpPr>
            <p:cNvPr id="351" name="Line 3">
              <a:extLst>
                <a:ext uri="{FF2B5EF4-FFF2-40B4-BE49-F238E27FC236}">
                  <a16:creationId xmlns:a16="http://schemas.microsoft.com/office/drawing/2014/main" id="{2B08469C-1445-7C36-8D45-F3D4A3B549FA}"/>
                </a:ext>
              </a:extLst>
            </p:cNvPr>
            <p:cNvSpPr>
              <a:spLocks noChangeShapeType="1"/>
            </p:cNvSpPr>
            <p:nvPr/>
          </p:nvSpPr>
          <p:spPr bwMode="auto">
            <a:xfrm flipH="1">
              <a:off x="7764569" y="2455694"/>
              <a:ext cx="5403"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52" name="Line 4">
              <a:extLst>
                <a:ext uri="{FF2B5EF4-FFF2-40B4-BE49-F238E27FC236}">
                  <a16:creationId xmlns:a16="http://schemas.microsoft.com/office/drawing/2014/main" id="{EB76B371-0679-E21E-2046-059FB903F7F7}"/>
                </a:ext>
              </a:extLst>
            </p:cNvPr>
            <p:cNvSpPr>
              <a:spLocks noChangeShapeType="1"/>
            </p:cNvSpPr>
            <p:nvPr/>
          </p:nvSpPr>
          <p:spPr bwMode="auto">
            <a:xfrm flipH="1">
              <a:off x="7580886" y="2455694"/>
              <a:ext cx="5403"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53" name="Line 5">
              <a:extLst>
                <a:ext uri="{FF2B5EF4-FFF2-40B4-BE49-F238E27FC236}">
                  <a16:creationId xmlns:a16="http://schemas.microsoft.com/office/drawing/2014/main" id="{7741C6ED-EE74-D3A9-E6F9-7442BC8D475D}"/>
                </a:ext>
              </a:extLst>
            </p:cNvPr>
            <p:cNvSpPr>
              <a:spLocks noChangeShapeType="1"/>
            </p:cNvSpPr>
            <p:nvPr/>
          </p:nvSpPr>
          <p:spPr bwMode="auto">
            <a:xfrm flipH="1">
              <a:off x="7399228" y="2455694"/>
              <a:ext cx="5403"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54" name="Line 6">
              <a:extLst>
                <a:ext uri="{FF2B5EF4-FFF2-40B4-BE49-F238E27FC236}">
                  <a16:creationId xmlns:a16="http://schemas.microsoft.com/office/drawing/2014/main" id="{C3F50886-FCB0-8649-B725-089A57D7DAC6}"/>
                </a:ext>
              </a:extLst>
            </p:cNvPr>
            <p:cNvSpPr>
              <a:spLocks noChangeShapeType="1"/>
            </p:cNvSpPr>
            <p:nvPr/>
          </p:nvSpPr>
          <p:spPr bwMode="auto">
            <a:xfrm flipH="1">
              <a:off x="7228104"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55" name="Line 7">
              <a:extLst>
                <a:ext uri="{FF2B5EF4-FFF2-40B4-BE49-F238E27FC236}">
                  <a16:creationId xmlns:a16="http://schemas.microsoft.com/office/drawing/2014/main" id="{DF9B0F60-DE77-6C67-DEE3-618297035F01}"/>
                </a:ext>
              </a:extLst>
            </p:cNvPr>
            <p:cNvSpPr>
              <a:spLocks noChangeShapeType="1"/>
            </p:cNvSpPr>
            <p:nvPr/>
          </p:nvSpPr>
          <p:spPr bwMode="auto">
            <a:xfrm flipH="1">
              <a:off x="7030510"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56" name="Line 8">
              <a:extLst>
                <a:ext uri="{FF2B5EF4-FFF2-40B4-BE49-F238E27FC236}">
                  <a16:creationId xmlns:a16="http://schemas.microsoft.com/office/drawing/2014/main" id="{93D6141A-4DF0-FA4C-39E6-6DD18D5AE3B4}"/>
                </a:ext>
              </a:extLst>
            </p:cNvPr>
            <p:cNvSpPr>
              <a:spLocks noChangeShapeType="1"/>
            </p:cNvSpPr>
            <p:nvPr/>
          </p:nvSpPr>
          <p:spPr bwMode="auto">
            <a:xfrm flipH="1">
              <a:off x="6847503"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57" name="Line 9">
              <a:extLst>
                <a:ext uri="{FF2B5EF4-FFF2-40B4-BE49-F238E27FC236}">
                  <a16:creationId xmlns:a16="http://schemas.microsoft.com/office/drawing/2014/main" id="{4E66620E-A2CC-E09F-7F6C-717AB2AAD946}"/>
                </a:ext>
              </a:extLst>
            </p:cNvPr>
            <p:cNvSpPr>
              <a:spLocks noChangeShapeType="1"/>
            </p:cNvSpPr>
            <p:nvPr/>
          </p:nvSpPr>
          <p:spPr bwMode="auto">
            <a:xfrm flipH="1">
              <a:off x="6663820"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58" name="Line 10">
              <a:extLst>
                <a:ext uri="{FF2B5EF4-FFF2-40B4-BE49-F238E27FC236}">
                  <a16:creationId xmlns:a16="http://schemas.microsoft.com/office/drawing/2014/main" id="{7B82CE3C-475F-5AFA-2F2B-B6AB380D8E3F}"/>
                </a:ext>
              </a:extLst>
            </p:cNvPr>
            <p:cNvSpPr>
              <a:spLocks noChangeShapeType="1"/>
            </p:cNvSpPr>
            <p:nvPr/>
          </p:nvSpPr>
          <p:spPr bwMode="auto">
            <a:xfrm flipH="1">
              <a:off x="6480136"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59" name="Line 11">
              <a:extLst>
                <a:ext uri="{FF2B5EF4-FFF2-40B4-BE49-F238E27FC236}">
                  <a16:creationId xmlns:a16="http://schemas.microsoft.com/office/drawing/2014/main" id="{A897D0DC-2DE3-C70E-FB8F-ABBA66D4B87A}"/>
                </a:ext>
              </a:extLst>
            </p:cNvPr>
            <p:cNvSpPr>
              <a:spLocks noChangeShapeType="1"/>
            </p:cNvSpPr>
            <p:nvPr/>
          </p:nvSpPr>
          <p:spPr bwMode="auto">
            <a:xfrm flipH="1">
              <a:off x="629780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60" name="Line 12">
              <a:extLst>
                <a:ext uri="{FF2B5EF4-FFF2-40B4-BE49-F238E27FC236}">
                  <a16:creationId xmlns:a16="http://schemas.microsoft.com/office/drawing/2014/main" id="{5A2EF9E0-0964-3FFA-4F4C-6E53CB0A97A2}"/>
                </a:ext>
              </a:extLst>
            </p:cNvPr>
            <p:cNvSpPr>
              <a:spLocks noChangeShapeType="1"/>
            </p:cNvSpPr>
            <p:nvPr/>
          </p:nvSpPr>
          <p:spPr bwMode="auto">
            <a:xfrm flipH="1">
              <a:off x="611411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61" name="Line 13">
              <a:extLst>
                <a:ext uri="{FF2B5EF4-FFF2-40B4-BE49-F238E27FC236}">
                  <a16:creationId xmlns:a16="http://schemas.microsoft.com/office/drawing/2014/main" id="{AFF46848-C866-5311-0562-8171E77E944B}"/>
                </a:ext>
              </a:extLst>
            </p:cNvPr>
            <p:cNvSpPr>
              <a:spLocks noChangeShapeType="1"/>
            </p:cNvSpPr>
            <p:nvPr/>
          </p:nvSpPr>
          <p:spPr bwMode="auto">
            <a:xfrm flipH="1">
              <a:off x="5931111"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62" name="Line 14">
              <a:extLst>
                <a:ext uri="{FF2B5EF4-FFF2-40B4-BE49-F238E27FC236}">
                  <a16:creationId xmlns:a16="http://schemas.microsoft.com/office/drawing/2014/main" id="{3F32CD28-40BB-1596-0103-8B7678D90EB9}"/>
                </a:ext>
              </a:extLst>
            </p:cNvPr>
            <p:cNvSpPr>
              <a:spLocks noChangeShapeType="1"/>
            </p:cNvSpPr>
            <p:nvPr/>
          </p:nvSpPr>
          <p:spPr bwMode="auto">
            <a:xfrm flipH="1">
              <a:off x="574742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63" name="Line 15">
              <a:extLst>
                <a:ext uri="{FF2B5EF4-FFF2-40B4-BE49-F238E27FC236}">
                  <a16:creationId xmlns:a16="http://schemas.microsoft.com/office/drawing/2014/main" id="{BF9B0060-03FD-F95B-4B1C-33F8E49230E0}"/>
                </a:ext>
              </a:extLst>
            </p:cNvPr>
            <p:cNvSpPr>
              <a:spLocks noChangeShapeType="1"/>
            </p:cNvSpPr>
            <p:nvPr/>
          </p:nvSpPr>
          <p:spPr bwMode="auto">
            <a:xfrm flipH="1">
              <a:off x="5564419"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64" name="Line 16">
              <a:extLst>
                <a:ext uri="{FF2B5EF4-FFF2-40B4-BE49-F238E27FC236}">
                  <a16:creationId xmlns:a16="http://schemas.microsoft.com/office/drawing/2014/main" id="{0BCD48CF-0077-3334-BA8A-F65C11FCC27C}"/>
                </a:ext>
              </a:extLst>
            </p:cNvPr>
            <p:cNvSpPr>
              <a:spLocks noChangeShapeType="1"/>
            </p:cNvSpPr>
            <p:nvPr/>
          </p:nvSpPr>
          <p:spPr bwMode="auto">
            <a:xfrm flipH="1">
              <a:off x="538141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65" name="Line 17">
              <a:extLst>
                <a:ext uri="{FF2B5EF4-FFF2-40B4-BE49-F238E27FC236}">
                  <a16:creationId xmlns:a16="http://schemas.microsoft.com/office/drawing/2014/main" id="{DB151CB8-F3FA-CF91-96D0-6F84089B4EB1}"/>
                </a:ext>
              </a:extLst>
            </p:cNvPr>
            <p:cNvSpPr>
              <a:spLocks noChangeShapeType="1"/>
            </p:cNvSpPr>
            <p:nvPr/>
          </p:nvSpPr>
          <p:spPr bwMode="auto">
            <a:xfrm flipH="1">
              <a:off x="519705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316" name="Right Triangle 12">
            <a:extLst>
              <a:ext uri="{FF2B5EF4-FFF2-40B4-BE49-F238E27FC236}">
                <a16:creationId xmlns:a16="http://schemas.microsoft.com/office/drawing/2014/main" id="{5D78ACCA-8918-5691-6E58-B74FAC6317CD}"/>
              </a:ext>
            </a:extLst>
          </p:cNvPr>
          <p:cNvSpPr/>
          <p:nvPr/>
        </p:nvSpPr>
        <p:spPr>
          <a:xfrm>
            <a:off x="3855591" y="3589363"/>
            <a:ext cx="3575616" cy="508102"/>
          </a:xfrm>
          <a:custGeom>
            <a:avLst/>
            <a:gdLst>
              <a:gd name="connsiteX0" fmla="*/ 0 w 1980172"/>
              <a:gd name="connsiteY0" fmla="*/ 481712 h 481712"/>
              <a:gd name="connsiteX1" fmla="*/ 0 w 1980172"/>
              <a:gd name="connsiteY1" fmla="*/ 0 h 481712"/>
              <a:gd name="connsiteX2" fmla="*/ 1980172 w 1980172"/>
              <a:gd name="connsiteY2" fmla="*/ 481712 h 481712"/>
              <a:gd name="connsiteX3" fmla="*/ 0 w 1980172"/>
              <a:gd name="connsiteY3" fmla="*/ 481712 h 481712"/>
              <a:gd name="connsiteX0" fmla="*/ 0 w 2446164"/>
              <a:gd name="connsiteY0" fmla="*/ 481712 h 481712"/>
              <a:gd name="connsiteX1" fmla="*/ 465992 w 2446164"/>
              <a:gd name="connsiteY1" fmla="*/ 0 h 481712"/>
              <a:gd name="connsiteX2" fmla="*/ 2446164 w 2446164"/>
              <a:gd name="connsiteY2" fmla="*/ 481712 h 481712"/>
              <a:gd name="connsiteX3" fmla="*/ 0 w 2446164"/>
              <a:gd name="connsiteY3" fmla="*/ 481712 h 481712"/>
            </a:gdLst>
            <a:ahLst/>
            <a:cxnLst>
              <a:cxn ang="0">
                <a:pos x="connsiteX0" y="connsiteY0"/>
              </a:cxn>
              <a:cxn ang="0">
                <a:pos x="connsiteX1" y="connsiteY1"/>
              </a:cxn>
              <a:cxn ang="0">
                <a:pos x="connsiteX2" y="connsiteY2"/>
              </a:cxn>
              <a:cxn ang="0">
                <a:pos x="connsiteX3" y="connsiteY3"/>
              </a:cxn>
            </a:cxnLst>
            <a:rect l="l" t="t" r="r" b="b"/>
            <a:pathLst>
              <a:path w="2446164" h="481712">
                <a:moveTo>
                  <a:pt x="0" y="481712"/>
                </a:moveTo>
                <a:lnTo>
                  <a:pt x="465992" y="0"/>
                </a:lnTo>
                <a:lnTo>
                  <a:pt x="2446164" y="481712"/>
                </a:lnTo>
                <a:lnTo>
                  <a:pt x="0" y="481712"/>
                </a:lnTo>
                <a:close/>
              </a:path>
            </a:pathLst>
          </a:custGeom>
          <a:solidFill>
            <a:schemeClr val="bg2">
              <a:lumMod val="7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 name="TextBox 316">
            <a:extLst>
              <a:ext uri="{FF2B5EF4-FFF2-40B4-BE49-F238E27FC236}">
                <a16:creationId xmlns:a16="http://schemas.microsoft.com/office/drawing/2014/main" id="{B293672B-C2A4-5F96-2D96-F83B298494EA}"/>
              </a:ext>
            </a:extLst>
          </p:cNvPr>
          <p:cNvSpPr txBox="1"/>
          <p:nvPr/>
        </p:nvSpPr>
        <p:spPr>
          <a:xfrm>
            <a:off x="3157200" y="1178400"/>
            <a:ext cx="1257333" cy="427913"/>
          </a:xfrm>
          <a:prstGeom prst="rect">
            <a:avLst/>
          </a:prstGeom>
          <a:noFill/>
        </p:spPr>
        <p:txBody>
          <a:bodyPr wrap="none" rtlCol="0">
            <a:spAutoFit/>
          </a:bodyPr>
          <a:lstStyle/>
          <a:p>
            <a:r>
              <a:rPr lang="en-US" dirty="0"/>
              <a:t>Reference</a:t>
            </a:r>
          </a:p>
        </p:txBody>
      </p:sp>
      <p:grpSp>
        <p:nvGrpSpPr>
          <p:cNvPr id="318" name="Group 317">
            <a:extLst>
              <a:ext uri="{FF2B5EF4-FFF2-40B4-BE49-F238E27FC236}">
                <a16:creationId xmlns:a16="http://schemas.microsoft.com/office/drawing/2014/main" id="{C3EE083F-EFFE-22C0-850E-BF4B0FB8462E}"/>
              </a:ext>
            </a:extLst>
          </p:cNvPr>
          <p:cNvGrpSpPr/>
          <p:nvPr/>
        </p:nvGrpSpPr>
        <p:grpSpPr>
          <a:xfrm>
            <a:off x="4654522" y="3457599"/>
            <a:ext cx="3398741" cy="266047"/>
            <a:chOff x="1694122" y="1477238"/>
            <a:chExt cx="3603625" cy="1295400"/>
          </a:xfrm>
          <a:solidFill>
            <a:schemeClr val="bg1"/>
          </a:solidFill>
        </p:grpSpPr>
        <p:sp>
          <p:nvSpPr>
            <p:cNvPr id="345" name="Freeform 5">
              <a:extLst>
                <a:ext uri="{FF2B5EF4-FFF2-40B4-BE49-F238E27FC236}">
                  <a16:creationId xmlns:a16="http://schemas.microsoft.com/office/drawing/2014/main" id="{477A84CC-D210-1859-B9EB-5DB4E2F6E4A4}"/>
                </a:ext>
              </a:extLst>
            </p:cNvPr>
            <p:cNvSpPr>
              <a:spLocks/>
            </p:cNvSpPr>
            <p:nvPr/>
          </p:nvSpPr>
          <p:spPr bwMode="auto">
            <a:xfrm rot="10800000" flipH="1">
              <a:off x="41960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346" name="Freeform 6">
              <a:extLst>
                <a:ext uri="{FF2B5EF4-FFF2-40B4-BE49-F238E27FC236}">
                  <a16:creationId xmlns:a16="http://schemas.microsoft.com/office/drawing/2014/main" id="{071644A6-AA4E-1AC4-009A-C78DFA2851AE}"/>
                </a:ext>
              </a:extLst>
            </p:cNvPr>
            <p:cNvSpPr>
              <a:spLocks/>
            </p:cNvSpPr>
            <p:nvPr/>
          </p:nvSpPr>
          <p:spPr bwMode="auto">
            <a:xfrm>
              <a:off x="230054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347" name="Freeform 7">
              <a:extLst>
                <a:ext uri="{FF2B5EF4-FFF2-40B4-BE49-F238E27FC236}">
                  <a16:creationId xmlns:a16="http://schemas.microsoft.com/office/drawing/2014/main" id="{2F99A726-F0CA-CCB7-41D2-7D33C522B71F}"/>
                </a:ext>
              </a:extLst>
            </p:cNvPr>
            <p:cNvSpPr>
              <a:spLocks/>
            </p:cNvSpPr>
            <p:nvPr/>
          </p:nvSpPr>
          <p:spPr bwMode="auto">
            <a:xfrm rot="10800000" flipH="1">
              <a:off x="2929197" y="1566138"/>
              <a:ext cx="474663" cy="1206500"/>
            </a:xfrm>
            <a:custGeom>
              <a:avLst/>
              <a:gdLst>
                <a:gd name="T0" fmla="*/ 5 w 21600"/>
                <a:gd name="T1" fmla="*/ 409 h 21600"/>
                <a:gd name="T2" fmla="*/ 11 w 21600"/>
                <a:gd name="T3" fmla="*/ 409 h 21600"/>
                <a:gd name="T4" fmla="*/ 17 w 21600"/>
                <a:gd name="T5" fmla="*/ 409 h 21600"/>
                <a:gd name="T6" fmla="*/ 23 w 21600"/>
                <a:gd name="T7" fmla="*/ 408 h 21600"/>
                <a:gd name="T8" fmla="*/ 29 w 21600"/>
                <a:gd name="T9" fmla="*/ 407 h 21600"/>
                <a:gd name="T10" fmla="*/ 35 w 21600"/>
                <a:gd name="T11" fmla="*/ 407 h 21600"/>
                <a:gd name="T12" fmla="*/ 41 w 21600"/>
                <a:gd name="T13" fmla="*/ 411 h 21600"/>
                <a:gd name="T14" fmla="*/ 47 w 21600"/>
                <a:gd name="T15" fmla="*/ 416 h 21600"/>
                <a:gd name="T16" fmla="*/ 53 w 21600"/>
                <a:gd name="T17" fmla="*/ 418 h 21600"/>
                <a:gd name="T18" fmla="*/ 59 w 21600"/>
                <a:gd name="T19" fmla="*/ 408 h 21600"/>
                <a:gd name="T20" fmla="*/ 65 w 21600"/>
                <a:gd name="T21" fmla="*/ 387 h 21600"/>
                <a:gd name="T22" fmla="*/ 71 w 21600"/>
                <a:gd name="T23" fmla="*/ 372 h 21600"/>
                <a:gd name="T24" fmla="*/ 77 w 21600"/>
                <a:gd name="T25" fmla="*/ 392 h 21600"/>
                <a:gd name="T26" fmla="*/ 83 w 21600"/>
                <a:gd name="T27" fmla="*/ 454 h 21600"/>
                <a:gd name="T28" fmla="*/ 89 w 21600"/>
                <a:gd name="T29" fmla="*/ 512 h 21600"/>
                <a:gd name="T30" fmla="*/ 95 w 21600"/>
                <a:gd name="T31" fmla="*/ 485 h 21600"/>
                <a:gd name="T32" fmla="*/ 101 w 21600"/>
                <a:gd name="T33" fmla="*/ 356 h 21600"/>
                <a:gd name="T34" fmla="*/ 107 w 21600"/>
                <a:gd name="T35" fmla="*/ 211 h 21600"/>
                <a:gd name="T36" fmla="*/ 113 w 21600"/>
                <a:gd name="T37" fmla="*/ 208 h 21600"/>
                <a:gd name="T38" fmla="*/ 119 w 21600"/>
                <a:gd name="T39" fmla="*/ 411 h 21600"/>
                <a:gd name="T40" fmla="*/ 125 w 21600"/>
                <a:gd name="T41" fmla="*/ 675 h 21600"/>
                <a:gd name="T42" fmla="*/ 131 w 21600"/>
                <a:gd name="T43" fmla="*/ 751 h 21600"/>
                <a:gd name="T44" fmla="*/ 137 w 21600"/>
                <a:gd name="T45" fmla="*/ 528 h 21600"/>
                <a:gd name="T46" fmla="*/ 143 w 21600"/>
                <a:gd name="T47" fmla="*/ 172 h 21600"/>
                <a:gd name="T48" fmla="*/ 149 w 21600"/>
                <a:gd name="T49" fmla="*/ 0 h 21600"/>
                <a:gd name="T50" fmla="*/ 155 w 21600"/>
                <a:gd name="T51" fmla="*/ 172 h 21600"/>
                <a:gd name="T52" fmla="*/ 161 w 21600"/>
                <a:gd name="T53" fmla="*/ 528 h 21600"/>
                <a:gd name="T54" fmla="*/ 167 w 21600"/>
                <a:gd name="T55" fmla="*/ 751 h 21600"/>
                <a:gd name="T56" fmla="*/ 173 w 21600"/>
                <a:gd name="T57" fmla="*/ 675 h 21600"/>
                <a:gd name="T58" fmla="*/ 179 w 21600"/>
                <a:gd name="T59" fmla="*/ 411 h 21600"/>
                <a:gd name="T60" fmla="*/ 185 w 21600"/>
                <a:gd name="T61" fmla="*/ 208 h 21600"/>
                <a:gd name="T62" fmla="*/ 191 w 21600"/>
                <a:gd name="T63" fmla="*/ 211 h 21600"/>
                <a:gd name="T64" fmla="*/ 197 w 21600"/>
                <a:gd name="T65" fmla="*/ 356 h 21600"/>
                <a:gd name="T66" fmla="*/ 203 w 21600"/>
                <a:gd name="T67" fmla="*/ 485 h 21600"/>
                <a:gd name="T68" fmla="*/ 209 w 21600"/>
                <a:gd name="T69" fmla="*/ 512 h 21600"/>
                <a:gd name="T70" fmla="*/ 215 w 21600"/>
                <a:gd name="T71" fmla="*/ 454 h 21600"/>
                <a:gd name="T72" fmla="*/ 221 w 21600"/>
                <a:gd name="T73" fmla="*/ 392 h 21600"/>
                <a:gd name="T74" fmla="*/ 227 w 21600"/>
                <a:gd name="T75" fmla="*/ 372 h 21600"/>
                <a:gd name="T76" fmla="*/ 233 w 21600"/>
                <a:gd name="T77" fmla="*/ 387 h 21600"/>
                <a:gd name="T78" fmla="*/ 239 w 21600"/>
                <a:gd name="T79" fmla="*/ 408 h 21600"/>
                <a:gd name="T80" fmla="*/ 245 w 21600"/>
                <a:gd name="T81" fmla="*/ 418 h 21600"/>
                <a:gd name="T82" fmla="*/ 251 w 21600"/>
                <a:gd name="T83" fmla="*/ 416 h 21600"/>
                <a:gd name="T84" fmla="*/ 257 w 21600"/>
                <a:gd name="T85" fmla="*/ 411 h 21600"/>
                <a:gd name="T86" fmla="*/ 263 w 21600"/>
                <a:gd name="T87" fmla="*/ 407 h 21600"/>
                <a:gd name="T88" fmla="*/ 269 w 21600"/>
                <a:gd name="T89" fmla="*/ 407 h 21600"/>
                <a:gd name="T90" fmla="*/ 275 w 21600"/>
                <a:gd name="T91" fmla="*/ 408 h 21600"/>
                <a:gd name="T92" fmla="*/ 281 w 21600"/>
                <a:gd name="T93" fmla="*/ 409 h 21600"/>
                <a:gd name="T94" fmla="*/ 287 w 21600"/>
                <a:gd name="T95" fmla="*/ 409 h 21600"/>
                <a:gd name="T96" fmla="*/ 293 w 21600"/>
                <a:gd name="T97" fmla="*/ 409 h 21600"/>
                <a:gd name="T98" fmla="*/ 299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348" name="Freeform 8">
              <a:extLst>
                <a:ext uri="{FF2B5EF4-FFF2-40B4-BE49-F238E27FC236}">
                  <a16:creationId xmlns:a16="http://schemas.microsoft.com/office/drawing/2014/main" id="{8752EE3F-D064-FF3A-B11E-A31A0D4E75D1}"/>
                </a:ext>
              </a:extLst>
            </p:cNvPr>
            <p:cNvSpPr>
              <a:spLocks/>
            </p:cNvSpPr>
            <p:nvPr/>
          </p:nvSpPr>
          <p:spPr bwMode="auto">
            <a:xfrm>
              <a:off x="3564197" y="14772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349" name="Freeform 10">
              <a:extLst>
                <a:ext uri="{FF2B5EF4-FFF2-40B4-BE49-F238E27FC236}">
                  <a16:creationId xmlns:a16="http://schemas.microsoft.com/office/drawing/2014/main" id="{2D98B49C-E1F0-708C-EE81-D79DD09C22ED}"/>
                </a:ext>
              </a:extLst>
            </p:cNvPr>
            <p:cNvSpPr>
              <a:spLocks/>
            </p:cNvSpPr>
            <p:nvPr/>
          </p:nvSpPr>
          <p:spPr bwMode="auto">
            <a:xfrm>
              <a:off x="4824672" y="1477238"/>
              <a:ext cx="473075"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5 w 21600"/>
                <a:gd name="T11" fmla="*/ 407 h 21600"/>
                <a:gd name="T12" fmla="*/ 40 w 21600"/>
                <a:gd name="T13" fmla="*/ 411 h 21600"/>
                <a:gd name="T14" fmla="*/ 46 w 21600"/>
                <a:gd name="T15" fmla="*/ 416 h 21600"/>
                <a:gd name="T16" fmla="*/ 53 w 21600"/>
                <a:gd name="T17" fmla="*/ 418 h 21600"/>
                <a:gd name="T18" fmla="*/ 58 w 21600"/>
                <a:gd name="T19" fmla="*/ 408 h 21600"/>
                <a:gd name="T20" fmla="*/ 64 w 21600"/>
                <a:gd name="T21" fmla="*/ 387 h 21600"/>
                <a:gd name="T22" fmla="*/ 71 w 21600"/>
                <a:gd name="T23" fmla="*/ 372 h 21600"/>
                <a:gd name="T24" fmla="*/ 77 w 21600"/>
                <a:gd name="T25" fmla="*/ 392 h 21600"/>
                <a:gd name="T26" fmla="*/ 82 w 21600"/>
                <a:gd name="T27" fmla="*/ 454 h 21600"/>
                <a:gd name="T28" fmla="*/ 88 w 21600"/>
                <a:gd name="T29" fmla="*/ 512 h 21600"/>
                <a:gd name="T30" fmla="*/ 95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5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6 w 21600"/>
                <a:gd name="T65" fmla="*/ 356 h 21600"/>
                <a:gd name="T66" fmla="*/ 202 w 21600"/>
                <a:gd name="T67" fmla="*/ 485 h 21600"/>
                <a:gd name="T68" fmla="*/ 208 w 21600"/>
                <a:gd name="T69" fmla="*/ 512 h 21600"/>
                <a:gd name="T70" fmla="*/ 214 w 21600"/>
                <a:gd name="T71" fmla="*/ 454 h 21600"/>
                <a:gd name="T72" fmla="*/ 220 w 21600"/>
                <a:gd name="T73" fmla="*/ 392 h 21600"/>
                <a:gd name="T74" fmla="*/ 226 w 21600"/>
                <a:gd name="T75" fmla="*/ 372 h 21600"/>
                <a:gd name="T76" fmla="*/ 232 w 21600"/>
                <a:gd name="T77" fmla="*/ 387 h 21600"/>
                <a:gd name="T78" fmla="*/ 238 w 21600"/>
                <a:gd name="T79" fmla="*/ 408 h 21600"/>
                <a:gd name="T80" fmla="*/ 244 w 21600"/>
                <a:gd name="T81" fmla="*/ 418 h 21600"/>
                <a:gd name="T82" fmla="*/ 250 w 21600"/>
                <a:gd name="T83" fmla="*/ 416 h 21600"/>
                <a:gd name="T84" fmla="*/ 256 w 21600"/>
                <a:gd name="T85" fmla="*/ 411 h 21600"/>
                <a:gd name="T86" fmla="*/ 262 w 21600"/>
                <a:gd name="T87" fmla="*/ 407 h 21600"/>
                <a:gd name="T88" fmla="*/ 268 w 21600"/>
                <a:gd name="T89" fmla="*/ 407 h 21600"/>
                <a:gd name="T90" fmla="*/ 274 w 21600"/>
                <a:gd name="T91" fmla="*/ 408 h 21600"/>
                <a:gd name="T92" fmla="*/ 280 w 21600"/>
                <a:gd name="T93" fmla="*/ 409 h 21600"/>
                <a:gd name="T94" fmla="*/ 286 w 21600"/>
                <a:gd name="T95" fmla="*/ 409 h 21600"/>
                <a:gd name="T96" fmla="*/ 292 w 21600"/>
                <a:gd name="T97" fmla="*/ 409 h 21600"/>
                <a:gd name="T98" fmla="*/ 298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sp>
          <p:nvSpPr>
            <p:cNvPr id="350" name="Freeform 12">
              <a:extLst>
                <a:ext uri="{FF2B5EF4-FFF2-40B4-BE49-F238E27FC236}">
                  <a16:creationId xmlns:a16="http://schemas.microsoft.com/office/drawing/2014/main" id="{0DFD781D-05C8-9E90-1AD5-837B54E59D0F}"/>
                </a:ext>
              </a:extLst>
            </p:cNvPr>
            <p:cNvSpPr>
              <a:spLocks/>
            </p:cNvSpPr>
            <p:nvPr/>
          </p:nvSpPr>
          <p:spPr bwMode="auto">
            <a:xfrm rot="10800000" flipH="1">
              <a:off x="1694122" y="1566138"/>
              <a:ext cx="471488" cy="1206500"/>
            </a:xfrm>
            <a:custGeom>
              <a:avLst/>
              <a:gdLst>
                <a:gd name="T0" fmla="*/ 5 w 21600"/>
                <a:gd name="T1" fmla="*/ 409 h 21600"/>
                <a:gd name="T2" fmla="*/ 11 w 21600"/>
                <a:gd name="T3" fmla="*/ 409 h 21600"/>
                <a:gd name="T4" fmla="*/ 17 w 21600"/>
                <a:gd name="T5" fmla="*/ 409 h 21600"/>
                <a:gd name="T6" fmla="*/ 22 w 21600"/>
                <a:gd name="T7" fmla="*/ 408 h 21600"/>
                <a:gd name="T8" fmla="*/ 29 w 21600"/>
                <a:gd name="T9" fmla="*/ 407 h 21600"/>
                <a:gd name="T10" fmla="*/ 34 w 21600"/>
                <a:gd name="T11" fmla="*/ 407 h 21600"/>
                <a:gd name="T12" fmla="*/ 40 w 21600"/>
                <a:gd name="T13" fmla="*/ 411 h 21600"/>
                <a:gd name="T14" fmla="*/ 46 w 21600"/>
                <a:gd name="T15" fmla="*/ 416 h 21600"/>
                <a:gd name="T16" fmla="*/ 52 w 21600"/>
                <a:gd name="T17" fmla="*/ 418 h 21600"/>
                <a:gd name="T18" fmla="*/ 58 w 21600"/>
                <a:gd name="T19" fmla="*/ 408 h 21600"/>
                <a:gd name="T20" fmla="*/ 64 w 21600"/>
                <a:gd name="T21" fmla="*/ 387 h 21600"/>
                <a:gd name="T22" fmla="*/ 70 w 21600"/>
                <a:gd name="T23" fmla="*/ 372 h 21600"/>
                <a:gd name="T24" fmla="*/ 76 w 21600"/>
                <a:gd name="T25" fmla="*/ 392 h 21600"/>
                <a:gd name="T26" fmla="*/ 82 w 21600"/>
                <a:gd name="T27" fmla="*/ 454 h 21600"/>
                <a:gd name="T28" fmla="*/ 88 w 21600"/>
                <a:gd name="T29" fmla="*/ 512 h 21600"/>
                <a:gd name="T30" fmla="*/ 94 w 21600"/>
                <a:gd name="T31" fmla="*/ 485 h 21600"/>
                <a:gd name="T32" fmla="*/ 100 w 21600"/>
                <a:gd name="T33" fmla="*/ 356 h 21600"/>
                <a:gd name="T34" fmla="*/ 106 w 21600"/>
                <a:gd name="T35" fmla="*/ 211 h 21600"/>
                <a:gd name="T36" fmla="*/ 112 w 21600"/>
                <a:gd name="T37" fmla="*/ 208 h 21600"/>
                <a:gd name="T38" fmla="*/ 118 w 21600"/>
                <a:gd name="T39" fmla="*/ 411 h 21600"/>
                <a:gd name="T40" fmla="*/ 124 w 21600"/>
                <a:gd name="T41" fmla="*/ 675 h 21600"/>
                <a:gd name="T42" fmla="*/ 130 w 21600"/>
                <a:gd name="T43" fmla="*/ 751 h 21600"/>
                <a:gd name="T44" fmla="*/ 136 w 21600"/>
                <a:gd name="T45" fmla="*/ 528 h 21600"/>
                <a:gd name="T46" fmla="*/ 142 w 21600"/>
                <a:gd name="T47" fmla="*/ 172 h 21600"/>
                <a:gd name="T48" fmla="*/ 148 w 21600"/>
                <a:gd name="T49" fmla="*/ 0 h 21600"/>
                <a:gd name="T50" fmla="*/ 154 w 21600"/>
                <a:gd name="T51" fmla="*/ 172 h 21600"/>
                <a:gd name="T52" fmla="*/ 160 w 21600"/>
                <a:gd name="T53" fmla="*/ 528 h 21600"/>
                <a:gd name="T54" fmla="*/ 166 w 21600"/>
                <a:gd name="T55" fmla="*/ 751 h 21600"/>
                <a:gd name="T56" fmla="*/ 172 w 21600"/>
                <a:gd name="T57" fmla="*/ 675 h 21600"/>
                <a:gd name="T58" fmla="*/ 178 w 21600"/>
                <a:gd name="T59" fmla="*/ 411 h 21600"/>
                <a:gd name="T60" fmla="*/ 184 w 21600"/>
                <a:gd name="T61" fmla="*/ 208 h 21600"/>
                <a:gd name="T62" fmla="*/ 190 w 21600"/>
                <a:gd name="T63" fmla="*/ 211 h 21600"/>
                <a:gd name="T64" fmla="*/ 195 w 21600"/>
                <a:gd name="T65" fmla="*/ 356 h 21600"/>
                <a:gd name="T66" fmla="*/ 202 w 21600"/>
                <a:gd name="T67" fmla="*/ 485 h 21600"/>
                <a:gd name="T68" fmla="*/ 208 w 21600"/>
                <a:gd name="T69" fmla="*/ 512 h 21600"/>
                <a:gd name="T70" fmla="*/ 213 w 21600"/>
                <a:gd name="T71" fmla="*/ 454 h 21600"/>
                <a:gd name="T72" fmla="*/ 220 w 21600"/>
                <a:gd name="T73" fmla="*/ 392 h 21600"/>
                <a:gd name="T74" fmla="*/ 226 w 21600"/>
                <a:gd name="T75" fmla="*/ 372 h 21600"/>
                <a:gd name="T76" fmla="*/ 231 w 21600"/>
                <a:gd name="T77" fmla="*/ 387 h 21600"/>
                <a:gd name="T78" fmla="*/ 237 w 21600"/>
                <a:gd name="T79" fmla="*/ 408 h 21600"/>
                <a:gd name="T80" fmla="*/ 243 w 21600"/>
                <a:gd name="T81" fmla="*/ 418 h 21600"/>
                <a:gd name="T82" fmla="*/ 249 w 21600"/>
                <a:gd name="T83" fmla="*/ 416 h 21600"/>
                <a:gd name="T84" fmla="*/ 255 w 21600"/>
                <a:gd name="T85" fmla="*/ 411 h 21600"/>
                <a:gd name="T86" fmla="*/ 261 w 21600"/>
                <a:gd name="T87" fmla="*/ 407 h 21600"/>
                <a:gd name="T88" fmla="*/ 267 w 21600"/>
                <a:gd name="T89" fmla="*/ 407 h 21600"/>
                <a:gd name="T90" fmla="*/ 273 w 21600"/>
                <a:gd name="T91" fmla="*/ 408 h 21600"/>
                <a:gd name="T92" fmla="*/ 279 w 21600"/>
                <a:gd name="T93" fmla="*/ 409 h 21600"/>
                <a:gd name="T94" fmla="*/ 285 w 21600"/>
                <a:gd name="T95" fmla="*/ 409 h 21600"/>
                <a:gd name="T96" fmla="*/ 291 w 21600"/>
                <a:gd name="T97" fmla="*/ 409 h 21600"/>
                <a:gd name="T98" fmla="*/ 297 w 21600"/>
                <a:gd name="T99" fmla="*/ 409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0" y="11633"/>
                  </a:moveTo>
                  <a:lnTo>
                    <a:pt x="107" y="11633"/>
                  </a:lnTo>
                  <a:lnTo>
                    <a:pt x="213" y="11633"/>
                  </a:lnTo>
                  <a:lnTo>
                    <a:pt x="347" y="11633"/>
                  </a:lnTo>
                  <a:lnTo>
                    <a:pt x="453" y="11633"/>
                  </a:lnTo>
                  <a:lnTo>
                    <a:pt x="560" y="11633"/>
                  </a:lnTo>
                  <a:lnTo>
                    <a:pt x="667" y="11633"/>
                  </a:lnTo>
                  <a:lnTo>
                    <a:pt x="773" y="11633"/>
                  </a:lnTo>
                  <a:lnTo>
                    <a:pt x="880" y="11633"/>
                  </a:lnTo>
                  <a:lnTo>
                    <a:pt x="987" y="11633"/>
                  </a:lnTo>
                  <a:lnTo>
                    <a:pt x="1093" y="11633"/>
                  </a:lnTo>
                  <a:lnTo>
                    <a:pt x="1200" y="11633"/>
                  </a:lnTo>
                  <a:lnTo>
                    <a:pt x="1307" y="11633"/>
                  </a:lnTo>
                  <a:lnTo>
                    <a:pt x="1413" y="11633"/>
                  </a:lnTo>
                  <a:lnTo>
                    <a:pt x="1520" y="11598"/>
                  </a:lnTo>
                  <a:lnTo>
                    <a:pt x="1627" y="11598"/>
                  </a:lnTo>
                  <a:lnTo>
                    <a:pt x="1733" y="11598"/>
                  </a:lnTo>
                  <a:lnTo>
                    <a:pt x="1867" y="11598"/>
                  </a:lnTo>
                  <a:lnTo>
                    <a:pt x="1947" y="11598"/>
                  </a:lnTo>
                  <a:lnTo>
                    <a:pt x="2080" y="11563"/>
                  </a:lnTo>
                  <a:lnTo>
                    <a:pt x="2187" y="11563"/>
                  </a:lnTo>
                  <a:lnTo>
                    <a:pt x="2293" y="11563"/>
                  </a:lnTo>
                  <a:lnTo>
                    <a:pt x="2400" y="11563"/>
                  </a:lnTo>
                  <a:lnTo>
                    <a:pt x="2507" y="11563"/>
                  </a:lnTo>
                  <a:lnTo>
                    <a:pt x="2613" y="11598"/>
                  </a:lnTo>
                  <a:lnTo>
                    <a:pt x="2720" y="11598"/>
                  </a:lnTo>
                  <a:lnTo>
                    <a:pt x="2827" y="11633"/>
                  </a:lnTo>
                  <a:lnTo>
                    <a:pt x="2933" y="11669"/>
                  </a:lnTo>
                  <a:lnTo>
                    <a:pt x="3040" y="11704"/>
                  </a:lnTo>
                  <a:lnTo>
                    <a:pt x="3147" y="11740"/>
                  </a:lnTo>
                  <a:lnTo>
                    <a:pt x="3253" y="11775"/>
                  </a:lnTo>
                  <a:lnTo>
                    <a:pt x="3360" y="11811"/>
                  </a:lnTo>
                  <a:lnTo>
                    <a:pt x="3493" y="11846"/>
                  </a:lnTo>
                  <a:lnTo>
                    <a:pt x="3600" y="11882"/>
                  </a:lnTo>
                  <a:lnTo>
                    <a:pt x="3707" y="11882"/>
                  </a:lnTo>
                  <a:lnTo>
                    <a:pt x="3813" y="11882"/>
                  </a:lnTo>
                  <a:lnTo>
                    <a:pt x="3920" y="11846"/>
                  </a:lnTo>
                  <a:lnTo>
                    <a:pt x="4027" y="11811"/>
                  </a:lnTo>
                  <a:lnTo>
                    <a:pt x="4133" y="11740"/>
                  </a:lnTo>
                  <a:lnTo>
                    <a:pt x="4240" y="11598"/>
                  </a:lnTo>
                  <a:lnTo>
                    <a:pt x="4347" y="11492"/>
                  </a:lnTo>
                  <a:lnTo>
                    <a:pt x="4453" y="11314"/>
                  </a:lnTo>
                  <a:lnTo>
                    <a:pt x="4560" y="11172"/>
                  </a:lnTo>
                  <a:lnTo>
                    <a:pt x="4667" y="10995"/>
                  </a:lnTo>
                  <a:lnTo>
                    <a:pt x="4773" y="10818"/>
                  </a:lnTo>
                  <a:lnTo>
                    <a:pt x="4880" y="10711"/>
                  </a:lnTo>
                  <a:lnTo>
                    <a:pt x="5013" y="10605"/>
                  </a:lnTo>
                  <a:lnTo>
                    <a:pt x="5120" y="10569"/>
                  </a:lnTo>
                  <a:lnTo>
                    <a:pt x="5227" y="10569"/>
                  </a:lnTo>
                  <a:lnTo>
                    <a:pt x="5333" y="10676"/>
                  </a:lnTo>
                  <a:lnTo>
                    <a:pt x="5440" y="10889"/>
                  </a:lnTo>
                  <a:lnTo>
                    <a:pt x="5547" y="11137"/>
                  </a:lnTo>
                  <a:lnTo>
                    <a:pt x="5653" y="11492"/>
                  </a:lnTo>
                  <a:lnTo>
                    <a:pt x="5760" y="11953"/>
                  </a:lnTo>
                  <a:lnTo>
                    <a:pt x="5867" y="12414"/>
                  </a:lnTo>
                  <a:lnTo>
                    <a:pt x="5973" y="12910"/>
                  </a:lnTo>
                  <a:lnTo>
                    <a:pt x="6080" y="13442"/>
                  </a:lnTo>
                  <a:lnTo>
                    <a:pt x="6187" y="13868"/>
                  </a:lnTo>
                  <a:lnTo>
                    <a:pt x="6293" y="14258"/>
                  </a:lnTo>
                  <a:lnTo>
                    <a:pt x="6400" y="14542"/>
                  </a:lnTo>
                  <a:lnTo>
                    <a:pt x="6533" y="14648"/>
                  </a:lnTo>
                  <a:lnTo>
                    <a:pt x="6640" y="14577"/>
                  </a:lnTo>
                  <a:lnTo>
                    <a:pt x="6747" y="14294"/>
                  </a:lnTo>
                  <a:lnTo>
                    <a:pt x="6853" y="13797"/>
                  </a:lnTo>
                  <a:lnTo>
                    <a:pt x="6960" y="13123"/>
                  </a:lnTo>
                  <a:lnTo>
                    <a:pt x="7067" y="12236"/>
                  </a:lnTo>
                  <a:lnTo>
                    <a:pt x="7173" y="11208"/>
                  </a:lnTo>
                  <a:lnTo>
                    <a:pt x="7280" y="10108"/>
                  </a:lnTo>
                  <a:lnTo>
                    <a:pt x="7387" y="8938"/>
                  </a:lnTo>
                  <a:lnTo>
                    <a:pt x="7493" y="7803"/>
                  </a:lnTo>
                  <a:lnTo>
                    <a:pt x="7600" y="6810"/>
                  </a:lnTo>
                  <a:lnTo>
                    <a:pt x="7707" y="5994"/>
                  </a:lnTo>
                  <a:lnTo>
                    <a:pt x="7813" y="5462"/>
                  </a:lnTo>
                  <a:lnTo>
                    <a:pt x="7947" y="5249"/>
                  </a:lnTo>
                  <a:lnTo>
                    <a:pt x="8027" y="5391"/>
                  </a:lnTo>
                  <a:lnTo>
                    <a:pt x="8133" y="5923"/>
                  </a:lnTo>
                  <a:lnTo>
                    <a:pt x="8267" y="6881"/>
                  </a:lnTo>
                  <a:lnTo>
                    <a:pt x="8373" y="8193"/>
                  </a:lnTo>
                  <a:lnTo>
                    <a:pt x="8480" y="9825"/>
                  </a:lnTo>
                  <a:lnTo>
                    <a:pt x="8587" y="11669"/>
                  </a:lnTo>
                  <a:lnTo>
                    <a:pt x="8693" y="13655"/>
                  </a:lnTo>
                  <a:lnTo>
                    <a:pt x="8800" y="15641"/>
                  </a:lnTo>
                  <a:lnTo>
                    <a:pt x="8907" y="17521"/>
                  </a:lnTo>
                  <a:lnTo>
                    <a:pt x="9013" y="19188"/>
                  </a:lnTo>
                  <a:lnTo>
                    <a:pt x="9120" y="20465"/>
                  </a:lnTo>
                  <a:lnTo>
                    <a:pt x="9227" y="21316"/>
                  </a:lnTo>
                  <a:lnTo>
                    <a:pt x="9333" y="21600"/>
                  </a:lnTo>
                  <a:lnTo>
                    <a:pt x="9440" y="21352"/>
                  </a:lnTo>
                  <a:lnTo>
                    <a:pt x="9547" y="20500"/>
                  </a:lnTo>
                  <a:lnTo>
                    <a:pt x="9680" y="19117"/>
                  </a:lnTo>
                  <a:lnTo>
                    <a:pt x="9787" y="17237"/>
                  </a:lnTo>
                  <a:lnTo>
                    <a:pt x="9893" y="15003"/>
                  </a:lnTo>
                  <a:lnTo>
                    <a:pt x="10000" y="12485"/>
                  </a:lnTo>
                  <a:lnTo>
                    <a:pt x="10107" y="9825"/>
                  </a:lnTo>
                  <a:lnTo>
                    <a:pt x="10213" y="7235"/>
                  </a:lnTo>
                  <a:lnTo>
                    <a:pt x="10320" y="4895"/>
                  </a:lnTo>
                  <a:lnTo>
                    <a:pt x="10427" y="2837"/>
                  </a:lnTo>
                  <a:lnTo>
                    <a:pt x="10533" y="1312"/>
                  </a:lnTo>
                  <a:lnTo>
                    <a:pt x="10640" y="319"/>
                  </a:lnTo>
                  <a:lnTo>
                    <a:pt x="10747" y="0"/>
                  </a:lnTo>
                  <a:lnTo>
                    <a:pt x="10853" y="319"/>
                  </a:lnTo>
                  <a:lnTo>
                    <a:pt x="10960" y="1312"/>
                  </a:lnTo>
                  <a:lnTo>
                    <a:pt x="11067" y="2837"/>
                  </a:lnTo>
                  <a:lnTo>
                    <a:pt x="11200" y="4895"/>
                  </a:lnTo>
                  <a:lnTo>
                    <a:pt x="11307" y="7235"/>
                  </a:lnTo>
                  <a:lnTo>
                    <a:pt x="11413" y="9825"/>
                  </a:lnTo>
                  <a:lnTo>
                    <a:pt x="11520" y="12485"/>
                  </a:lnTo>
                  <a:lnTo>
                    <a:pt x="11627" y="15003"/>
                  </a:lnTo>
                  <a:lnTo>
                    <a:pt x="11733" y="17237"/>
                  </a:lnTo>
                  <a:lnTo>
                    <a:pt x="11840" y="19117"/>
                  </a:lnTo>
                  <a:lnTo>
                    <a:pt x="11947" y="20500"/>
                  </a:lnTo>
                  <a:lnTo>
                    <a:pt x="12053" y="21352"/>
                  </a:lnTo>
                  <a:lnTo>
                    <a:pt x="12160" y="21600"/>
                  </a:lnTo>
                  <a:lnTo>
                    <a:pt x="12267" y="21316"/>
                  </a:lnTo>
                  <a:lnTo>
                    <a:pt x="12373" y="20465"/>
                  </a:lnTo>
                  <a:lnTo>
                    <a:pt x="12480" y="19188"/>
                  </a:lnTo>
                  <a:lnTo>
                    <a:pt x="12587" y="17521"/>
                  </a:lnTo>
                  <a:lnTo>
                    <a:pt x="12720" y="15641"/>
                  </a:lnTo>
                  <a:lnTo>
                    <a:pt x="12800" y="13655"/>
                  </a:lnTo>
                  <a:lnTo>
                    <a:pt x="12933" y="11669"/>
                  </a:lnTo>
                  <a:lnTo>
                    <a:pt x="13040" y="9825"/>
                  </a:lnTo>
                  <a:lnTo>
                    <a:pt x="13147" y="8193"/>
                  </a:lnTo>
                  <a:lnTo>
                    <a:pt x="13253" y="6881"/>
                  </a:lnTo>
                  <a:lnTo>
                    <a:pt x="13360" y="5923"/>
                  </a:lnTo>
                  <a:lnTo>
                    <a:pt x="13467" y="5391"/>
                  </a:lnTo>
                  <a:lnTo>
                    <a:pt x="13573" y="5249"/>
                  </a:lnTo>
                  <a:lnTo>
                    <a:pt x="13680" y="5462"/>
                  </a:lnTo>
                  <a:lnTo>
                    <a:pt x="13787" y="5994"/>
                  </a:lnTo>
                  <a:lnTo>
                    <a:pt x="13893" y="6810"/>
                  </a:lnTo>
                  <a:lnTo>
                    <a:pt x="14000" y="7803"/>
                  </a:lnTo>
                  <a:lnTo>
                    <a:pt x="14107" y="8938"/>
                  </a:lnTo>
                  <a:lnTo>
                    <a:pt x="14213" y="10108"/>
                  </a:lnTo>
                  <a:lnTo>
                    <a:pt x="14347" y="11208"/>
                  </a:lnTo>
                  <a:lnTo>
                    <a:pt x="14453" y="12236"/>
                  </a:lnTo>
                  <a:lnTo>
                    <a:pt x="14560" y="13123"/>
                  </a:lnTo>
                  <a:lnTo>
                    <a:pt x="14667" y="13797"/>
                  </a:lnTo>
                  <a:lnTo>
                    <a:pt x="14773" y="14294"/>
                  </a:lnTo>
                  <a:lnTo>
                    <a:pt x="14880" y="14577"/>
                  </a:lnTo>
                  <a:lnTo>
                    <a:pt x="14987" y="14648"/>
                  </a:lnTo>
                  <a:lnTo>
                    <a:pt x="15093" y="14542"/>
                  </a:lnTo>
                  <a:lnTo>
                    <a:pt x="15200" y="14258"/>
                  </a:lnTo>
                  <a:lnTo>
                    <a:pt x="15307" y="13868"/>
                  </a:lnTo>
                  <a:lnTo>
                    <a:pt x="15413" y="13442"/>
                  </a:lnTo>
                  <a:lnTo>
                    <a:pt x="15520" y="12910"/>
                  </a:lnTo>
                  <a:lnTo>
                    <a:pt x="15627" y="12414"/>
                  </a:lnTo>
                  <a:lnTo>
                    <a:pt x="15733" y="11953"/>
                  </a:lnTo>
                  <a:lnTo>
                    <a:pt x="15867" y="11492"/>
                  </a:lnTo>
                  <a:lnTo>
                    <a:pt x="15973" y="11137"/>
                  </a:lnTo>
                  <a:lnTo>
                    <a:pt x="16080" y="10889"/>
                  </a:lnTo>
                  <a:lnTo>
                    <a:pt x="16187" y="10676"/>
                  </a:lnTo>
                  <a:lnTo>
                    <a:pt x="16293" y="10569"/>
                  </a:lnTo>
                  <a:lnTo>
                    <a:pt x="16400" y="10569"/>
                  </a:lnTo>
                  <a:lnTo>
                    <a:pt x="16507" y="10605"/>
                  </a:lnTo>
                  <a:lnTo>
                    <a:pt x="16613" y="10711"/>
                  </a:lnTo>
                  <a:lnTo>
                    <a:pt x="16720" y="10818"/>
                  </a:lnTo>
                  <a:lnTo>
                    <a:pt x="16827" y="10995"/>
                  </a:lnTo>
                  <a:lnTo>
                    <a:pt x="16933" y="11172"/>
                  </a:lnTo>
                  <a:lnTo>
                    <a:pt x="17040" y="11314"/>
                  </a:lnTo>
                  <a:lnTo>
                    <a:pt x="17147" y="11492"/>
                  </a:lnTo>
                  <a:lnTo>
                    <a:pt x="17253" y="11598"/>
                  </a:lnTo>
                  <a:lnTo>
                    <a:pt x="17387" y="11740"/>
                  </a:lnTo>
                  <a:lnTo>
                    <a:pt x="17467" y="11811"/>
                  </a:lnTo>
                  <a:lnTo>
                    <a:pt x="17600" y="11846"/>
                  </a:lnTo>
                  <a:lnTo>
                    <a:pt x="17707" y="11882"/>
                  </a:lnTo>
                  <a:lnTo>
                    <a:pt x="17813" y="11882"/>
                  </a:lnTo>
                  <a:lnTo>
                    <a:pt x="17920" y="11882"/>
                  </a:lnTo>
                  <a:lnTo>
                    <a:pt x="18027" y="11846"/>
                  </a:lnTo>
                  <a:lnTo>
                    <a:pt x="18133" y="11811"/>
                  </a:lnTo>
                  <a:lnTo>
                    <a:pt x="18240" y="11775"/>
                  </a:lnTo>
                  <a:lnTo>
                    <a:pt x="18347" y="11740"/>
                  </a:lnTo>
                  <a:lnTo>
                    <a:pt x="18453" y="11704"/>
                  </a:lnTo>
                  <a:lnTo>
                    <a:pt x="18560" y="11669"/>
                  </a:lnTo>
                  <a:lnTo>
                    <a:pt x="18667" y="11633"/>
                  </a:lnTo>
                  <a:lnTo>
                    <a:pt x="18773" y="11598"/>
                  </a:lnTo>
                  <a:lnTo>
                    <a:pt x="18880" y="11598"/>
                  </a:lnTo>
                  <a:lnTo>
                    <a:pt x="18987" y="11563"/>
                  </a:lnTo>
                  <a:lnTo>
                    <a:pt x="19120" y="11563"/>
                  </a:lnTo>
                  <a:lnTo>
                    <a:pt x="19227" y="11563"/>
                  </a:lnTo>
                  <a:lnTo>
                    <a:pt x="19333" y="11563"/>
                  </a:lnTo>
                  <a:lnTo>
                    <a:pt x="19440" y="11563"/>
                  </a:lnTo>
                  <a:lnTo>
                    <a:pt x="19547" y="11598"/>
                  </a:lnTo>
                  <a:lnTo>
                    <a:pt x="19653" y="11598"/>
                  </a:lnTo>
                  <a:lnTo>
                    <a:pt x="19760" y="11598"/>
                  </a:lnTo>
                  <a:lnTo>
                    <a:pt x="19867" y="11598"/>
                  </a:lnTo>
                  <a:lnTo>
                    <a:pt x="19973" y="11598"/>
                  </a:lnTo>
                  <a:lnTo>
                    <a:pt x="20080" y="11633"/>
                  </a:lnTo>
                  <a:lnTo>
                    <a:pt x="20187" y="11633"/>
                  </a:lnTo>
                  <a:lnTo>
                    <a:pt x="20293" y="11633"/>
                  </a:lnTo>
                  <a:lnTo>
                    <a:pt x="20400" y="11633"/>
                  </a:lnTo>
                  <a:lnTo>
                    <a:pt x="20533" y="11633"/>
                  </a:lnTo>
                  <a:lnTo>
                    <a:pt x="20640" y="11633"/>
                  </a:lnTo>
                  <a:lnTo>
                    <a:pt x="20747" y="11633"/>
                  </a:lnTo>
                  <a:lnTo>
                    <a:pt x="20853" y="11633"/>
                  </a:lnTo>
                  <a:lnTo>
                    <a:pt x="20960" y="11633"/>
                  </a:lnTo>
                  <a:lnTo>
                    <a:pt x="21067" y="11633"/>
                  </a:lnTo>
                  <a:lnTo>
                    <a:pt x="21173" y="11633"/>
                  </a:lnTo>
                  <a:lnTo>
                    <a:pt x="21280" y="11633"/>
                  </a:lnTo>
                  <a:lnTo>
                    <a:pt x="21387" y="11633"/>
                  </a:lnTo>
                  <a:lnTo>
                    <a:pt x="21493" y="11633"/>
                  </a:lnTo>
                  <a:lnTo>
                    <a:pt x="21600" y="11633"/>
                  </a:lnTo>
                </a:path>
              </a:pathLst>
            </a:custGeom>
            <a:grpFill/>
            <a:ln w="25400" cap="flat">
              <a:solidFill>
                <a:srgbClr val="FF0000"/>
              </a:solidFill>
              <a:prstDash val="solid"/>
              <a:round/>
              <a:headEnd type="none" w="med" len="med"/>
              <a:tailEnd type="none" w="med" len="med"/>
            </a:ln>
          </p:spPr>
          <p:txBody>
            <a:bodyPr lIns="0" tIns="0" rIns="0" bIns="0"/>
            <a:lstStyle/>
            <a:p>
              <a:endParaRPr lang="en-US"/>
            </a:p>
          </p:txBody>
        </p:sp>
      </p:grpSp>
      <p:cxnSp>
        <p:nvCxnSpPr>
          <p:cNvPr id="319" name="Straight Arrow Connector 318">
            <a:extLst>
              <a:ext uri="{FF2B5EF4-FFF2-40B4-BE49-F238E27FC236}">
                <a16:creationId xmlns:a16="http://schemas.microsoft.com/office/drawing/2014/main" id="{F226D529-5F27-C405-2F7B-50F653FBC34E}"/>
              </a:ext>
            </a:extLst>
          </p:cNvPr>
          <p:cNvCxnSpPr/>
          <p:nvPr/>
        </p:nvCxnSpPr>
        <p:spPr>
          <a:xfrm>
            <a:off x="6621404" y="3379676"/>
            <a:ext cx="602369"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0" name="TextBox 319">
            <a:extLst>
              <a:ext uri="{FF2B5EF4-FFF2-40B4-BE49-F238E27FC236}">
                <a16:creationId xmlns:a16="http://schemas.microsoft.com/office/drawing/2014/main" id="{0897308E-121C-5584-63CE-2EBF02400F80}"/>
              </a:ext>
            </a:extLst>
          </p:cNvPr>
          <p:cNvSpPr txBox="1"/>
          <p:nvPr/>
        </p:nvSpPr>
        <p:spPr>
          <a:xfrm>
            <a:off x="6200586" y="2932679"/>
            <a:ext cx="1484894" cy="369332"/>
          </a:xfrm>
          <a:prstGeom prst="rect">
            <a:avLst/>
          </a:prstGeom>
          <a:noFill/>
        </p:spPr>
        <p:txBody>
          <a:bodyPr wrap="none" rtlCol="0">
            <a:spAutoFit/>
          </a:bodyPr>
          <a:lstStyle/>
          <a:p>
            <a:r>
              <a:rPr lang="en-US" dirty="0">
                <a:latin typeface="Symbol" charset="2"/>
                <a:ea typeface="Symbol" charset="2"/>
                <a:cs typeface="Symbol" charset="2"/>
              </a:rPr>
              <a:t>D</a:t>
            </a:r>
            <a:r>
              <a:rPr lang="en-US" dirty="0"/>
              <a:t>T = 1/</a:t>
            </a:r>
            <a:r>
              <a:rPr lang="en-US" dirty="0" err="1"/>
              <a:t>f</a:t>
            </a:r>
            <a:r>
              <a:rPr lang="en-US" baseline="-25000" dirty="0" err="1"/>
              <a:t>r</a:t>
            </a:r>
            <a:r>
              <a:rPr lang="en-US" dirty="0"/>
              <a:t> &lt; 1fs</a:t>
            </a:r>
          </a:p>
        </p:txBody>
      </p:sp>
      <p:grpSp>
        <p:nvGrpSpPr>
          <p:cNvPr id="321" name="Group 320">
            <a:extLst>
              <a:ext uri="{FF2B5EF4-FFF2-40B4-BE49-F238E27FC236}">
                <a16:creationId xmlns:a16="http://schemas.microsoft.com/office/drawing/2014/main" id="{92F71D3A-9098-3F78-EEF7-239E87018873}"/>
              </a:ext>
            </a:extLst>
          </p:cNvPr>
          <p:cNvGrpSpPr/>
          <p:nvPr/>
        </p:nvGrpSpPr>
        <p:grpSpPr>
          <a:xfrm>
            <a:off x="3023441" y="3473830"/>
            <a:ext cx="167147" cy="170421"/>
            <a:chOff x="4249051" y="3219718"/>
            <a:chExt cx="149792" cy="147090"/>
          </a:xfrm>
        </p:grpSpPr>
        <p:sp>
          <p:nvSpPr>
            <p:cNvPr id="343" name="Oval 342">
              <a:extLst>
                <a:ext uri="{FF2B5EF4-FFF2-40B4-BE49-F238E27FC236}">
                  <a16:creationId xmlns:a16="http://schemas.microsoft.com/office/drawing/2014/main" id="{FB13E9F3-A3A6-4BFE-EDFE-26AEADD3EF01}"/>
                </a:ext>
              </a:extLst>
            </p:cNvPr>
            <p:cNvSpPr/>
            <p:nvPr/>
          </p:nvSpPr>
          <p:spPr>
            <a:xfrm>
              <a:off x="4249051" y="3219718"/>
              <a:ext cx="149792" cy="147090"/>
            </a:xfrm>
            <a:prstGeom prst="ellipse">
              <a:avLst/>
            </a:prstGeom>
            <a:solidFill>
              <a:srgbClr val="FFFFFF"/>
            </a:solidFill>
            <a:ln>
              <a:solidFill>
                <a:srgbClr val="000000"/>
              </a:solidFill>
            </a:ln>
            <a:effectLst/>
            <a:scene3d>
              <a:camera prst="orthographicFront">
                <a:rot lat="0" lon="480000" rev="0"/>
              </a:camera>
              <a:lightRig rig="threePt" dir="t"/>
            </a:scene3d>
            <a:sp3d extrusionH="44450">
              <a:bevelT w="57150" prst="hardEdge"/>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344" name="Oval 343">
              <a:extLst>
                <a:ext uri="{FF2B5EF4-FFF2-40B4-BE49-F238E27FC236}">
                  <a16:creationId xmlns:a16="http://schemas.microsoft.com/office/drawing/2014/main" id="{9BF54F83-70DD-3C8C-0DCC-5A8A6718F6BF}"/>
                </a:ext>
              </a:extLst>
            </p:cNvPr>
            <p:cNvSpPr/>
            <p:nvPr/>
          </p:nvSpPr>
          <p:spPr>
            <a:xfrm>
              <a:off x="4303901" y="3279430"/>
              <a:ext cx="41751" cy="39075"/>
            </a:xfrm>
            <a:prstGeom prst="ellipse">
              <a:avLst/>
            </a:pr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grpSp>
      <p:sp>
        <p:nvSpPr>
          <p:cNvPr id="322" name="TextBox 321">
            <a:extLst>
              <a:ext uri="{FF2B5EF4-FFF2-40B4-BE49-F238E27FC236}">
                <a16:creationId xmlns:a16="http://schemas.microsoft.com/office/drawing/2014/main" id="{987928BE-B4F1-BA6F-FBCA-523223FE76FF}"/>
              </a:ext>
            </a:extLst>
          </p:cNvPr>
          <p:cNvSpPr txBox="1"/>
          <p:nvPr/>
        </p:nvSpPr>
        <p:spPr>
          <a:xfrm>
            <a:off x="2533032" y="3037453"/>
            <a:ext cx="1171975" cy="463573"/>
          </a:xfrm>
          <a:prstGeom prst="rect">
            <a:avLst/>
          </a:prstGeom>
          <a:noFill/>
          <a:effectLst/>
          <a:scene3d>
            <a:camera prst="orthographicFront"/>
            <a:lightRig rig="threePt" dir="t"/>
          </a:scene3d>
          <a:sp3d>
            <a:bevelT w="57150" prst="hardEdge"/>
          </a:sp3d>
        </p:spPr>
        <p:txBody>
          <a:bodyPr wrap="none" rtlCol="0">
            <a:spAutoFit/>
          </a:bodyPr>
          <a:lstStyle/>
          <a:p>
            <a:pPr algn="ctr"/>
            <a:r>
              <a:rPr lang="en-US" sz="1000" dirty="0"/>
              <a:t>Microwave  OUT</a:t>
            </a:r>
          </a:p>
          <a:p>
            <a:pPr algn="ctr"/>
            <a:r>
              <a:rPr lang="en-US" sz="1000" dirty="0"/>
              <a:t>DC – 100 GHz</a:t>
            </a:r>
          </a:p>
        </p:txBody>
      </p:sp>
      <p:grpSp>
        <p:nvGrpSpPr>
          <p:cNvPr id="28" name="Group 27">
            <a:extLst>
              <a:ext uri="{FF2B5EF4-FFF2-40B4-BE49-F238E27FC236}">
                <a16:creationId xmlns:a16="http://schemas.microsoft.com/office/drawing/2014/main" id="{A2059105-490F-BD1B-25B4-B88D2829AE3B}"/>
              </a:ext>
            </a:extLst>
          </p:cNvPr>
          <p:cNvGrpSpPr/>
          <p:nvPr/>
        </p:nvGrpSpPr>
        <p:grpSpPr>
          <a:xfrm>
            <a:off x="791659" y="3607112"/>
            <a:ext cx="2298393" cy="1668875"/>
            <a:chOff x="791659" y="3607112"/>
            <a:chExt cx="2298393" cy="1668875"/>
          </a:xfrm>
        </p:grpSpPr>
        <p:pic>
          <p:nvPicPr>
            <p:cNvPr id="272" name="Picture 271">
              <a:extLst>
                <a:ext uri="{FF2B5EF4-FFF2-40B4-BE49-F238E27FC236}">
                  <a16:creationId xmlns:a16="http://schemas.microsoft.com/office/drawing/2014/main" id="{95428EBE-BC63-F218-F1CD-1DBDD9E31AA1}"/>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1034"/>
            <a:stretch/>
          </p:blipFill>
          <p:spPr>
            <a:xfrm>
              <a:off x="791659" y="4117308"/>
              <a:ext cx="1956869" cy="192733"/>
            </a:xfrm>
            <a:prstGeom prst="rect">
              <a:avLst/>
            </a:prstGeom>
          </p:spPr>
        </p:pic>
        <p:sp>
          <p:nvSpPr>
            <p:cNvPr id="277" name="Rounded Rectangle 15">
              <a:extLst>
                <a:ext uri="{FF2B5EF4-FFF2-40B4-BE49-F238E27FC236}">
                  <a16:creationId xmlns:a16="http://schemas.microsoft.com/office/drawing/2014/main" id="{A74C62BE-F9B9-3516-BE88-DD5C295288C6}"/>
                </a:ext>
              </a:extLst>
            </p:cNvPr>
            <p:cNvSpPr/>
            <p:nvPr/>
          </p:nvSpPr>
          <p:spPr>
            <a:xfrm>
              <a:off x="1180615" y="3802667"/>
              <a:ext cx="152238" cy="46752"/>
            </a:xfrm>
            <a:prstGeom prst="roundRec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323" name="Rectangle 322">
              <a:extLst>
                <a:ext uri="{FF2B5EF4-FFF2-40B4-BE49-F238E27FC236}">
                  <a16:creationId xmlns:a16="http://schemas.microsoft.com/office/drawing/2014/main" id="{CB1B80EC-F362-7A2D-ACB0-88DFC87469C5}"/>
                </a:ext>
              </a:extLst>
            </p:cNvPr>
            <p:cNvSpPr/>
            <p:nvPr/>
          </p:nvSpPr>
          <p:spPr>
            <a:xfrm flipH="1">
              <a:off x="936890" y="4286044"/>
              <a:ext cx="1729198" cy="845513"/>
            </a:xfrm>
            <a:prstGeom prst="rect">
              <a:avLst/>
            </a:prstGeom>
            <a:gradFill>
              <a:gsLst>
                <a:gs pos="0">
                  <a:schemeClr val="bg1">
                    <a:lumMod val="75000"/>
                  </a:schemeClr>
                </a:gs>
                <a:gs pos="100000">
                  <a:schemeClr val="tx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4" name="Right Triangle 12">
              <a:extLst>
                <a:ext uri="{FF2B5EF4-FFF2-40B4-BE49-F238E27FC236}">
                  <a16:creationId xmlns:a16="http://schemas.microsoft.com/office/drawing/2014/main" id="{6914A5A4-BF61-AAA9-042E-D84F28D1F3F1}"/>
                </a:ext>
              </a:extLst>
            </p:cNvPr>
            <p:cNvSpPr/>
            <p:nvPr/>
          </p:nvSpPr>
          <p:spPr>
            <a:xfrm flipH="1">
              <a:off x="908639" y="3607112"/>
              <a:ext cx="2181413" cy="495639"/>
            </a:xfrm>
            <a:custGeom>
              <a:avLst/>
              <a:gdLst>
                <a:gd name="connsiteX0" fmla="*/ 0 w 1980172"/>
                <a:gd name="connsiteY0" fmla="*/ 481712 h 481712"/>
                <a:gd name="connsiteX1" fmla="*/ 0 w 1980172"/>
                <a:gd name="connsiteY1" fmla="*/ 0 h 481712"/>
                <a:gd name="connsiteX2" fmla="*/ 1980172 w 1980172"/>
                <a:gd name="connsiteY2" fmla="*/ 481712 h 481712"/>
                <a:gd name="connsiteX3" fmla="*/ 0 w 1980172"/>
                <a:gd name="connsiteY3" fmla="*/ 481712 h 481712"/>
                <a:gd name="connsiteX0" fmla="*/ 0 w 2446164"/>
                <a:gd name="connsiteY0" fmla="*/ 481712 h 481712"/>
                <a:gd name="connsiteX1" fmla="*/ 465992 w 2446164"/>
                <a:gd name="connsiteY1" fmla="*/ 0 h 481712"/>
                <a:gd name="connsiteX2" fmla="*/ 2446164 w 2446164"/>
                <a:gd name="connsiteY2" fmla="*/ 481712 h 481712"/>
                <a:gd name="connsiteX3" fmla="*/ 0 w 2446164"/>
                <a:gd name="connsiteY3" fmla="*/ 481712 h 481712"/>
                <a:gd name="connsiteX0" fmla="*/ 721532 w 3167696"/>
                <a:gd name="connsiteY0" fmla="*/ 505346 h 505346"/>
                <a:gd name="connsiteX1" fmla="*/ 0 w 3167696"/>
                <a:gd name="connsiteY1" fmla="*/ 0 h 505346"/>
                <a:gd name="connsiteX2" fmla="*/ 3167696 w 3167696"/>
                <a:gd name="connsiteY2" fmla="*/ 505346 h 505346"/>
                <a:gd name="connsiteX3" fmla="*/ 721532 w 3167696"/>
                <a:gd name="connsiteY3" fmla="*/ 505346 h 505346"/>
                <a:gd name="connsiteX0" fmla="*/ 636709 w 3082873"/>
                <a:gd name="connsiteY0" fmla="*/ 469896 h 469896"/>
                <a:gd name="connsiteX1" fmla="*/ 0 w 3082873"/>
                <a:gd name="connsiteY1" fmla="*/ 0 h 469896"/>
                <a:gd name="connsiteX2" fmla="*/ 3082873 w 3082873"/>
                <a:gd name="connsiteY2" fmla="*/ 469896 h 469896"/>
                <a:gd name="connsiteX3" fmla="*/ 636709 w 3082873"/>
                <a:gd name="connsiteY3" fmla="*/ 469896 h 469896"/>
              </a:gdLst>
              <a:ahLst/>
              <a:cxnLst>
                <a:cxn ang="0">
                  <a:pos x="connsiteX0" y="connsiteY0"/>
                </a:cxn>
                <a:cxn ang="0">
                  <a:pos x="connsiteX1" y="connsiteY1"/>
                </a:cxn>
                <a:cxn ang="0">
                  <a:pos x="connsiteX2" y="connsiteY2"/>
                </a:cxn>
                <a:cxn ang="0">
                  <a:pos x="connsiteX3" y="connsiteY3"/>
                </a:cxn>
              </a:cxnLst>
              <a:rect l="l" t="t" r="r" b="b"/>
              <a:pathLst>
                <a:path w="3082873" h="469896">
                  <a:moveTo>
                    <a:pt x="636709" y="469896"/>
                  </a:moveTo>
                  <a:lnTo>
                    <a:pt x="0" y="0"/>
                  </a:lnTo>
                  <a:lnTo>
                    <a:pt x="3082873" y="469896"/>
                  </a:lnTo>
                  <a:lnTo>
                    <a:pt x="636709" y="469896"/>
                  </a:lnTo>
                  <a:close/>
                </a:path>
              </a:pathLst>
            </a:custGeom>
            <a:solidFill>
              <a:schemeClr val="bg2">
                <a:lumMod val="7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5" name="Group 324">
              <a:extLst>
                <a:ext uri="{FF2B5EF4-FFF2-40B4-BE49-F238E27FC236}">
                  <a16:creationId xmlns:a16="http://schemas.microsoft.com/office/drawing/2014/main" id="{140AA250-8C67-FEAB-2990-D099BF3C182F}"/>
                </a:ext>
              </a:extLst>
            </p:cNvPr>
            <p:cNvGrpSpPr/>
            <p:nvPr/>
          </p:nvGrpSpPr>
          <p:grpSpPr>
            <a:xfrm flipH="1">
              <a:off x="892498" y="4246779"/>
              <a:ext cx="1941929" cy="1029208"/>
              <a:chOff x="5197053" y="2453546"/>
              <a:chExt cx="2568146" cy="598555"/>
            </a:xfrm>
          </p:grpSpPr>
          <p:sp>
            <p:nvSpPr>
              <p:cNvPr id="328" name="Line 3">
                <a:extLst>
                  <a:ext uri="{FF2B5EF4-FFF2-40B4-BE49-F238E27FC236}">
                    <a16:creationId xmlns:a16="http://schemas.microsoft.com/office/drawing/2014/main" id="{39EB4683-4FF0-2FE1-A1F2-76347E301739}"/>
                  </a:ext>
                </a:extLst>
              </p:cNvPr>
              <p:cNvSpPr>
                <a:spLocks noChangeShapeType="1"/>
              </p:cNvSpPr>
              <p:nvPr/>
            </p:nvSpPr>
            <p:spPr bwMode="auto">
              <a:xfrm flipH="1">
                <a:off x="7765199"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29" name="Line 4">
                <a:extLst>
                  <a:ext uri="{FF2B5EF4-FFF2-40B4-BE49-F238E27FC236}">
                    <a16:creationId xmlns:a16="http://schemas.microsoft.com/office/drawing/2014/main" id="{2E5E1496-FDA8-CC71-0FB6-1BAEDEA8708F}"/>
                  </a:ext>
                </a:extLst>
              </p:cNvPr>
              <p:cNvSpPr>
                <a:spLocks noChangeShapeType="1"/>
              </p:cNvSpPr>
              <p:nvPr/>
            </p:nvSpPr>
            <p:spPr bwMode="auto">
              <a:xfrm flipH="1">
                <a:off x="7581500"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0" name="Line 5">
                <a:extLst>
                  <a:ext uri="{FF2B5EF4-FFF2-40B4-BE49-F238E27FC236}">
                    <a16:creationId xmlns:a16="http://schemas.microsoft.com/office/drawing/2014/main" id="{19C1340A-7FAB-1829-3F8B-8E958BC32E19}"/>
                  </a:ext>
                </a:extLst>
              </p:cNvPr>
              <p:cNvSpPr>
                <a:spLocks noChangeShapeType="1"/>
              </p:cNvSpPr>
              <p:nvPr/>
            </p:nvSpPr>
            <p:spPr bwMode="auto">
              <a:xfrm flipH="1">
                <a:off x="7399827"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1" name="Line 6">
                <a:extLst>
                  <a:ext uri="{FF2B5EF4-FFF2-40B4-BE49-F238E27FC236}">
                    <a16:creationId xmlns:a16="http://schemas.microsoft.com/office/drawing/2014/main" id="{90577E75-F3E9-8710-BB2D-6B4B944D36C3}"/>
                  </a:ext>
                </a:extLst>
              </p:cNvPr>
              <p:cNvSpPr>
                <a:spLocks noChangeShapeType="1"/>
              </p:cNvSpPr>
              <p:nvPr/>
            </p:nvSpPr>
            <p:spPr bwMode="auto">
              <a:xfrm flipH="1">
                <a:off x="7214778"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2" name="Line 7">
                <a:extLst>
                  <a:ext uri="{FF2B5EF4-FFF2-40B4-BE49-F238E27FC236}">
                    <a16:creationId xmlns:a16="http://schemas.microsoft.com/office/drawing/2014/main" id="{2745E8E2-D9C4-4756-2F96-10735B0F0356}"/>
                  </a:ext>
                </a:extLst>
              </p:cNvPr>
              <p:cNvSpPr>
                <a:spLocks noChangeShapeType="1"/>
              </p:cNvSpPr>
              <p:nvPr/>
            </p:nvSpPr>
            <p:spPr bwMode="auto">
              <a:xfrm flipH="1">
                <a:off x="7031079"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3" name="Line 8">
                <a:extLst>
                  <a:ext uri="{FF2B5EF4-FFF2-40B4-BE49-F238E27FC236}">
                    <a16:creationId xmlns:a16="http://schemas.microsoft.com/office/drawing/2014/main" id="{4F8A8E63-BEC5-96FA-81E8-04FFD955C955}"/>
                  </a:ext>
                </a:extLst>
              </p:cNvPr>
              <p:cNvSpPr>
                <a:spLocks noChangeShapeType="1"/>
              </p:cNvSpPr>
              <p:nvPr/>
            </p:nvSpPr>
            <p:spPr bwMode="auto">
              <a:xfrm flipH="1">
                <a:off x="6848059" y="2455695"/>
                <a:ext cx="0" cy="596406"/>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4" name="Line 9">
                <a:extLst>
                  <a:ext uri="{FF2B5EF4-FFF2-40B4-BE49-F238E27FC236}">
                    <a16:creationId xmlns:a16="http://schemas.microsoft.com/office/drawing/2014/main" id="{E79AE4C0-94B5-5A46-DA5E-FACADA460689}"/>
                  </a:ext>
                </a:extLst>
              </p:cNvPr>
              <p:cNvSpPr>
                <a:spLocks noChangeShapeType="1"/>
              </p:cNvSpPr>
              <p:nvPr/>
            </p:nvSpPr>
            <p:spPr bwMode="auto">
              <a:xfrm flipH="1">
                <a:off x="6664362" y="2455694"/>
                <a:ext cx="0" cy="596405"/>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5" name="Line 10">
                <a:extLst>
                  <a:ext uri="{FF2B5EF4-FFF2-40B4-BE49-F238E27FC236}">
                    <a16:creationId xmlns:a16="http://schemas.microsoft.com/office/drawing/2014/main" id="{30787BF6-47A0-3B7C-9EA4-DA45ABDB7581}"/>
                  </a:ext>
                </a:extLst>
              </p:cNvPr>
              <p:cNvSpPr>
                <a:spLocks noChangeShapeType="1"/>
              </p:cNvSpPr>
              <p:nvPr/>
            </p:nvSpPr>
            <p:spPr bwMode="auto">
              <a:xfrm flipH="1">
                <a:off x="6480662" y="2453547"/>
                <a:ext cx="5404"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6" name="Line 11">
                <a:extLst>
                  <a:ext uri="{FF2B5EF4-FFF2-40B4-BE49-F238E27FC236}">
                    <a16:creationId xmlns:a16="http://schemas.microsoft.com/office/drawing/2014/main" id="{4F77DADB-3121-BDEF-AC93-C5BB8EB49BC6}"/>
                  </a:ext>
                </a:extLst>
              </p:cNvPr>
              <p:cNvSpPr>
                <a:spLocks noChangeShapeType="1"/>
              </p:cNvSpPr>
              <p:nvPr/>
            </p:nvSpPr>
            <p:spPr bwMode="auto">
              <a:xfrm flipH="1">
                <a:off x="629831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7" name="Line 12">
                <a:extLst>
                  <a:ext uri="{FF2B5EF4-FFF2-40B4-BE49-F238E27FC236}">
                    <a16:creationId xmlns:a16="http://schemas.microsoft.com/office/drawing/2014/main" id="{11655FE0-1BD4-B54F-7EFD-0BC090C8C341}"/>
                  </a:ext>
                </a:extLst>
              </p:cNvPr>
              <p:cNvSpPr>
                <a:spLocks noChangeShapeType="1"/>
              </p:cNvSpPr>
              <p:nvPr/>
            </p:nvSpPr>
            <p:spPr bwMode="auto">
              <a:xfrm flipH="1">
                <a:off x="6114617"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8" name="Line 13">
                <a:extLst>
                  <a:ext uri="{FF2B5EF4-FFF2-40B4-BE49-F238E27FC236}">
                    <a16:creationId xmlns:a16="http://schemas.microsoft.com/office/drawing/2014/main" id="{8765D190-8774-5365-AD12-7517E3D30176}"/>
                  </a:ext>
                </a:extLst>
              </p:cNvPr>
              <p:cNvSpPr>
                <a:spLocks noChangeShapeType="1"/>
              </p:cNvSpPr>
              <p:nvPr/>
            </p:nvSpPr>
            <p:spPr bwMode="auto">
              <a:xfrm flipH="1">
                <a:off x="5931593"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39" name="Line 14">
                <a:extLst>
                  <a:ext uri="{FF2B5EF4-FFF2-40B4-BE49-F238E27FC236}">
                    <a16:creationId xmlns:a16="http://schemas.microsoft.com/office/drawing/2014/main" id="{C2329DAB-9BE4-F66F-3BC4-60F88E69517B}"/>
                  </a:ext>
                </a:extLst>
              </p:cNvPr>
              <p:cNvSpPr>
                <a:spLocks noChangeShapeType="1"/>
              </p:cNvSpPr>
              <p:nvPr/>
            </p:nvSpPr>
            <p:spPr bwMode="auto">
              <a:xfrm flipH="1">
                <a:off x="5747900"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40" name="Line 15">
                <a:extLst>
                  <a:ext uri="{FF2B5EF4-FFF2-40B4-BE49-F238E27FC236}">
                    <a16:creationId xmlns:a16="http://schemas.microsoft.com/office/drawing/2014/main" id="{F55E6F1D-FD31-83FA-2061-0BE2E33F837E}"/>
                  </a:ext>
                </a:extLst>
              </p:cNvPr>
              <p:cNvSpPr>
                <a:spLocks noChangeShapeType="1"/>
              </p:cNvSpPr>
              <p:nvPr/>
            </p:nvSpPr>
            <p:spPr bwMode="auto">
              <a:xfrm flipH="1">
                <a:off x="5564870" y="2453547"/>
                <a:ext cx="0"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41" name="Line 16">
                <a:extLst>
                  <a:ext uri="{FF2B5EF4-FFF2-40B4-BE49-F238E27FC236}">
                    <a16:creationId xmlns:a16="http://schemas.microsoft.com/office/drawing/2014/main" id="{B3060CB6-1701-B0F4-CC95-33C03E8F4C10}"/>
                  </a:ext>
                </a:extLst>
              </p:cNvPr>
              <p:cNvSpPr>
                <a:spLocks noChangeShapeType="1"/>
              </p:cNvSpPr>
              <p:nvPr/>
            </p:nvSpPr>
            <p:spPr bwMode="auto">
              <a:xfrm flipH="1">
                <a:off x="5381857" y="2453546"/>
                <a:ext cx="5404"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42" name="Line 17">
                <a:extLst>
                  <a:ext uri="{FF2B5EF4-FFF2-40B4-BE49-F238E27FC236}">
                    <a16:creationId xmlns:a16="http://schemas.microsoft.com/office/drawing/2014/main" id="{9BE7A8BD-3436-4D59-AA4F-15510CAA7D94}"/>
                  </a:ext>
                </a:extLst>
              </p:cNvPr>
              <p:cNvSpPr>
                <a:spLocks noChangeShapeType="1"/>
              </p:cNvSpPr>
              <p:nvPr/>
            </p:nvSpPr>
            <p:spPr bwMode="auto">
              <a:xfrm flipH="1">
                <a:off x="5197053" y="2453547"/>
                <a:ext cx="5404" cy="595331"/>
              </a:xfrm>
              <a:prstGeom prst="line">
                <a:avLst/>
              </a:prstGeom>
              <a:noFill/>
              <a:ln w="76200">
                <a:solidFill>
                  <a:schemeClr val="bg1"/>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sp>
          <p:nvSpPr>
            <p:cNvPr id="326" name="TextBox 325">
              <a:extLst>
                <a:ext uri="{FF2B5EF4-FFF2-40B4-BE49-F238E27FC236}">
                  <a16:creationId xmlns:a16="http://schemas.microsoft.com/office/drawing/2014/main" id="{B9403A3C-3E45-5C0D-537C-BC75966B9585}"/>
                </a:ext>
              </a:extLst>
            </p:cNvPr>
            <p:cNvSpPr txBox="1"/>
            <p:nvPr/>
          </p:nvSpPr>
          <p:spPr>
            <a:xfrm>
              <a:off x="1249815" y="4358369"/>
              <a:ext cx="1069524" cy="646331"/>
            </a:xfrm>
            <a:prstGeom prst="rect">
              <a:avLst/>
            </a:prstGeom>
            <a:solidFill>
              <a:schemeClr val="bg1">
                <a:alpha val="76000"/>
              </a:schemeClr>
            </a:solidFill>
          </p:spPr>
          <p:txBody>
            <a:bodyPr wrap="none" rtlCol="0">
              <a:spAutoFit/>
            </a:bodyPr>
            <a:lstStyle/>
            <a:p>
              <a:pPr algn="ctr"/>
              <a:r>
                <a:rPr lang="en-US" b="1" dirty="0">
                  <a:latin typeface="Symbol" pitchFamily="2" charset="2"/>
                </a:rPr>
                <a:t>m</a:t>
              </a:r>
              <a:r>
                <a:rPr lang="en-US" b="1" dirty="0"/>
                <a:t>-wave </a:t>
              </a:r>
            </a:p>
            <a:p>
              <a:pPr algn="ctr"/>
              <a:r>
                <a:rPr lang="en-US" dirty="0" err="1"/>
                <a:t>f</a:t>
              </a:r>
              <a:r>
                <a:rPr lang="en-US" baseline="-25000" dirty="0" err="1"/>
                <a:t>N</a:t>
              </a:r>
              <a:r>
                <a:rPr lang="en-US" dirty="0"/>
                <a:t> = N * </a:t>
              </a:r>
              <a:r>
                <a:rPr lang="en-US" dirty="0" err="1"/>
                <a:t>f</a:t>
              </a:r>
              <a:r>
                <a:rPr lang="en-US" baseline="-25000" dirty="0" err="1"/>
                <a:t>r</a:t>
              </a:r>
              <a:endParaRPr lang="en-US" baseline="-25000" dirty="0"/>
            </a:p>
          </p:txBody>
        </p:sp>
      </p:grpSp>
      <p:sp>
        <p:nvSpPr>
          <p:cNvPr id="393" name="TextBox 392">
            <a:extLst>
              <a:ext uri="{FF2B5EF4-FFF2-40B4-BE49-F238E27FC236}">
                <a16:creationId xmlns:a16="http://schemas.microsoft.com/office/drawing/2014/main" id="{EA262E2D-9057-A807-C4C0-42F6651D094A}"/>
              </a:ext>
            </a:extLst>
          </p:cNvPr>
          <p:cNvSpPr txBox="1"/>
          <p:nvPr/>
        </p:nvSpPr>
        <p:spPr>
          <a:xfrm>
            <a:off x="4796105" y="4392156"/>
            <a:ext cx="1838319" cy="646331"/>
          </a:xfrm>
          <a:prstGeom prst="rect">
            <a:avLst/>
          </a:prstGeom>
          <a:solidFill>
            <a:schemeClr val="bg1">
              <a:alpha val="76000"/>
            </a:schemeClr>
          </a:solidFill>
        </p:spPr>
        <p:txBody>
          <a:bodyPr wrap="square" rtlCol="0">
            <a:spAutoFit/>
          </a:bodyPr>
          <a:lstStyle/>
          <a:p>
            <a:pPr algn="ctr"/>
            <a:r>
              <a:rPr lang="en-US" b="1" dirty="0">
                <a:latin typeface="Calibri" panose="020F0502020204030204" pitchFamily="34" charset="0"/>
                <a:cs typeface="Calibri" panose="020F0502020204030204" pitchFamily="34" charset="0"/>
              </a:rPr>
              <a:t>optical</a:t>
            </a:r>
            <a:r>
              <a:rPr lang="en-US" b="1" dirty="0">
                <a:latin typeface="Symbol" pitchFamily="2" charset="2"/>
              </a:rPr>
              <a:t> </a:t>
            </a:r>
          </a:p>
          <a:p>
            <a:pPr algn="ctr"/>
            <a:r>
              <a:rPr lang="en-US" b="1" dirty="0" err="1">
                <a:latin typeface="Symbol" pitchFamily="2" charset="2"/>
              </a:rPr>
              <a:t>n</a:t>
            </a:r>
            <a:r>
              <a:rPr lang="en-US" b="1" baseline="-25000" dirty="0" err="1"/>
              <a:t>N</a:t>
            </a:r>
            <a:r>
              <a:rPr lang="en-US" b="1" dirty="0"/>
              <a:t> = N * </a:t>
            </a:r>
            <a:r>
              <a:rPr lang="en-US" b="1" dirty="0" err="1"/>
              <a:t>f</a:t>
            </a:r>
            <a:r>
              <a:rPr lang="en-US" b="1" baseline="-25000" dirty="0" err="1"/>
              <a:t>r</a:t>
            </a:r>
            <a:r>
              <a:rPr lang="en-US" b="1" dirty="0"/>
              <a:t> + </a:t>
            </a:r>
            <a:r>
              <a:rPr lang="en-US" b="1" dirty="0" err="1"/>
              <a:t>f</a:t>
            </a:r>
            <a:r>
              <a:rPr lang="en-US" b="1" baseline="-25000" dirty="0" err="1"/>
              <a:t>CE</a:t>
            </a:r>
            <a:endParaRPr lang="en-US" b="1" baseline="-25000" dirty="0"/>
          </a:p>
        </p:txBody>
      </p:sp>
      <p:sp>
        <p:nvSpPr>
          <p:cNvPr id="13" name="TextBox 12">
            <a:extLst>
              <a:ext uri="{FF2B5EF4-FFF2-40B4-BE49-F238E27FC236}">
                <a16:creationId xmlns:a16="http://schemas.microsoft.com/office/drawing/2014/main" id="{0192E9BF-8466-C5A0-FEAC-705A131AFE17}"/>
              </a:ext>
            </a:extLst>
          </p:cNvPr>
          <p:cNvSpPr txBox="1"/>
          <p:nvPr/>
        </p:nvSpPr>
        <p:spPr>
          <a:xfrm>
            <a:off x="5503210" y="806372"/>
            <a:ext cx="3352753" cy="1754326"/>
          </a:xfrm>
          <a:prstGeom prst="rect">
            <a:avLst/>
          </a:prstGeom>
          <a:solidFill>
            <a:schemeClr val="bg1"/>
          </a:solidFill>
          <a:ln>
            <a:solidFill>
              <a:schemeClr val="tx1">
                <a:lumMod val="50000"/>
                <a:lumOff val="50000"/>
              </a:schemeClr>
            </a:solidFill>
          </a:ln>
          <a:effectLst>
            <a:outerShdw blurRad="50800" dist="38100" dir="2700000" algn="tl" rotWithShape="0">
              <a:prstClr val="black">
                <a:alpha val="40000"/>
              </a:prstClr>
            </a:outerShdw>
          </a:effectLst>
        </p:spPr>
        <p:txBody>
          <a:bodyPr wrap="square" rtlCol="0">
            <a:spAutoFit/>
          </a:bodyPr>
          <a:lstStyle/>
          <a:p>
            <a:pPr marL="285750" indent="-285750">
              <a:buFont typeface="Arial" panose="020B0604020202020204" pitchFamily="34" charset="0"/>
              <a:buChar char="•"/>
            </a:pPr>
            <a:r>
              <a:rPr lang="en-US" dirty="0"/>
              <a:t>The OFC is referenced using an atomic clock.</a:t>
            </a:r>
          </a:p>
          <a:p>
            <a:pPr marL="285750" indent="-285750">
              <a:buFont typeface="Arial" panose="020B0604020202020204" pitchFamily="34" charset="0"/>
              <a:buChar char="•"/>
            </a:pPr>
            <a:r>
              <a:rPr lang="en-US" dirty="0"/>
              <a:t>It synthesizes a stable optical pulse train comprised of coherently and harmonically related optical modes.</a:t>
            </a:r>
          </a:p>
        </p:txBody>
      </p:sp>
      <p:sp>
        <p:nvSpPr>
          <p:cNvPr id="20" name="TextBox 19">
            <a:extLst>
              <a:ext uri="{FF2B5EF4-FFF2-40B4-BE49-F238E27FC236}">
                <a16:creationId xmlns:a16="http://schemas.microsoft.com/office/drawing/2014/main" id="{1BD352AF-DC74-78BF-D274-E93004B9F55E}"/>
              </a:ext>
            </a:extLst>
          </p:cNvPr>
          <p:cNvSpPr txBox="1"/>
          <p:nvPr/>
        </p:nvSpPr>
        <p:spPr>
          <a:xfrm>
            <a:off x="3767161" y="6508664"/>
            <a:ext cx="5325304" cy="338554"/>
          </a:xfrm>
          <a:prstGeom prst="rect">
            <a:avLst/>
          </a:prstGeom>
          <a:noFill/>
        </p:spPr>
        <p:txBody>
          <a:bodyPr wrap="none" rtlCol="0">
            <a:spAutoFit/>
          </a:bodyPr>
          <a:lstStyle/>
          <a:p>
            <a:r>
              <a:rPr lang="en-US" sz="1600" i="1" dirty="0">
                <a:solidFill>
                  <a:schemeClr val="tx1">
                    <a:lumMod val="50000"/>
                    <a:lumOff val="50000"/>
                  </a:schemeClr>
                </a:solidFill>
              </a:rPr>
              <a:t>Review: Fortier and Baumann, Communications Physics (2019)</a:t>
            </a:r>
          </a:p>
        </p:txBody>
      </p:sp>
      <p:pic>
        <p:nvPicPr>
          <p:cNvPr id="22" name="Picture 21">
            <a:extLst>
              <a:ext uri="{FF2B5EF4-FFF2-40B4-BE49-F238E27FC236}">
                <a16:creationId xmlns:a16="http://schemas.microsoft.com/office/drawing/2014/main" id="{74D11E72-6C1B-790F-FBD5-47B034F49928}"/>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t="-41200" r="-3516"/>
          <a:stretch/>
        </p:blipFill>
        <p:spPr>
          <a:xfrm>
            <a:off x="3835341" y="4055407"/>
            <a:ext cx="3815801" cy="226803"/>
          </a:xfrm>
          <a:prstGeom prst="rect">
            <a:avLst/>
          </a:prstGeom>
        </p:spPr>
      </p:pic>
      <p:grpSp>
        <p:nvGrpSpPr>
          <p:cNvPr id="33" name="Group 32">
            <a:extLst>
              <a:ext uri="{FF2B5EF4-FFF2-40B4-BE49-F238E27FC236}">
                <a16:creationId xmlns:a16="http://schemas.microsoft.com/office/drawing/2014/main" id="{B7EA5DEF-D772-462B-320C-AD807E37A7D2}"/>
              </a:ext>
            </a:extLst>
          </p:cNvPr>
          <p:cNvGrpSpPr/>
          <p:nvPr/>
        </p:nvGrpSpPr>
        <p:grpSpPr>
          <a:xfrm>
            <a:off x="1784578" y="3344951"/>
            <a:ext cx="6875163" cy="1659749"/>
            <a:chOff x="1784578" y="3344951"/>
            <a:chExt cx="6875163" cy="1659749"/>
          </a:xfrm>
        </p:grpSpPr>
        <p:grpSp>
          <p:nvGrpSpPr>
            <p:cNvPr id="23" name="Group 6">
              <a:extLst>
                <a:ext uri="{FF2B5EF4-FFF2-40B4-BE49-F238E27FC236}">
                  <a16:creationId xmlns:a16="http://schemas.microsoft.com/office/drawing/2014/main" id="{D9CEA8E3-8EE0-D895-CE65-228C13786597}"/>
                </a:ext>
              </a:extLst>
            </p:cNvPr>
            <p:cNvGrpSpPr>
              <a:grpSpLocks noChangeAspect="1"/>
            </p:cNvGrpSpPr>
            <p:nvPr/>
          </p:nvGrpSpPr>
          <p:grpSpPr bwMode="auto">
            <a:xfrm>
              <a:off x="8188807" y="3344951"/>
              <a:ext cx="470934" cy="457200"/>
              <a:chOff x="0" y="0"/>
              <a:chExt cx="823" cy="799"/>
            </a:xfrm>
          </p:grpSpPr>
          <p:sp>
            <p:nvSpPr>
              <p:cNvPr id="24" name="Oval 2">
                <a:extLst>
                  <a:ext uri="{FF2B5EF4-FFF2-40B4-BE49-F238E27FC236}">
                    <a16:creationId xmlns:a16="http://schemas.microsoft.com/office/drawing/2014/main" id="{BEE4174D-3C91-F3BB-C5FB-BEEF46D9518A}"/>
                  </a:ext>
                </a:extLst>
              </p:cNvPr>
              <p:cNvSpPr>
                <a:spLocks/>
              </p:cNvSpPr>
              <p:nvPr/>
            </p:nvSpPr>
            <p:spPr bwMode="auto">
              <a:xfrm>
                <a:off x="0" y="11"/>
                <a:ext cx="823" cy="788"/>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endParaRPr lang="en-US" altLang="en-US" sz="2672">
                  <a:solidFill>
                    <a:srgbClr val="FFFFFF"/>
                  </a:solidFill>
                </a:endParaRPr>
              </a:p>
            </p:txBody>
          </p:sp>
          <p:sp>
            <p:nvSpPr>
              <p:cNvPr id="25" name="AutoShape 3">
                <a:extLst>
                  <a:ext uri="{FF2B5EF4-FFF2-40B4-BE49-F238E27FC236}">
                    <a16:creationId xmlns:a16="http://schemas.microsoft.com/office/drawing/2014/main" id="{23ABB82D-3C96-F3B3-DE1D-CA850D5C7A30}"/>
                  </a:ext>
                </a:extLst>
              </p:cNvPr>
              <p:cNvSpPr>
                <a:spLocks/>
              </p:cNvSpPr>
              <p:nvPr/>
            </p:nvSpPr>
            <p:spPr bwMode="auto">
              <a:xfrm>
                <a:off x="78" y="213"/>
                <a:ext cx="668" cy="352"/>
              </a:xfrm>
              <a:prstGeom prst="triangle">
                <a:avLst>
                  <a:gd name="adj" fmla="val 50000"/>
                </a:avLst>
              </a:prstGeom>
              <a:solidFill>
                <a:schemeClr val="tx1"/>
              </a:solidFill>
              <a:ln w="28575">
                <a:solidFill>
                  <a:schemeClr val="tx1"/>
                </a:solidFill>
                <a:miter lim="800000"/>
                <a:headEnd/>
                <a:tailEnd/>
              </a:ln>
            </p:spPr>
            <p:txBody>
              <a:bodyPr lIns="0" tIns="0" rIns="0" bIns="0"/>
              <a:lstStyle>
                <a:lvl1pPr>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1pPr>
                <a:lvl2pPr marL="742950" indent="-28575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2pPr>
                <a:lvl3pPr marL="11430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3pPr>
                <a:lvl4pPr marL="16002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4pPr>
                <a:lvl5pPr marL="2057400" indent="-228600">
                  <a:spcBef>
                    <a:spcPts val="2300"/>
                  </a:spcBef>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5pPr>
                <a:lvl6pPr marL="25146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6pPr>
                <a:lvl7pPr marL="29718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7pPr>
                <a:lvl8pPr marL="34290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8pPr>
                <a:lvl9pPr marL="3886200" indent="-228600" eaLnBrk="0" fontAlgn="base" hangingPunct="0">
                  <a:spcBef>
                    <a:spcPts val="2300"/>
                  </a:spcBef>
                  <a:spcAft>
                    <a:spcPct val="0"/>
                  </a:spcAft>
                  <a:buSzPct val="171000"/>
                  <a:buFont typeface="Gill Sans" panose="020B0502020104020203" pitchFamily="34" charset="-79"/>
                  <a:buChar char="•"/>
                  <a:defRPr sz="3800">
                    <a:solidFill>
                      <a:schemeClr val="tx1"/>
                    </a:solidFill>
                    <a:latin typeface="Gill Sans" panose="020B0502020104020203" pitchFamily="34" charset="-79"/>
                    <a:ea typeface="ヒラギノ角ゴシック W3" panose="020B0400000000000000" pitchFamily="34" charset="-128"/>
                    <a:sym typeface="Gill Sans" panose="020B0502020104020203" pitchFamily="34" charset="-79"/>
                  </a:defRPr>
                </a:lvl9pPr>
              </a:lstStyle>
              <a:p>
                <a:pPr algn="ctr" eaLnBrk="1" hangingPunct="1">
                  <a:spcBef>
                    <a:spcPct val="0"/>
                  </a:spcBef>
                  <a:buSzTx/>
                  <a:buFontTx/>
                  <a:buNone/>
                </a:pPr>
                <a:endParaRPr lang="en-US" altLang="en-US" sz="2672">
                  <a:solidFill>
                    <a:srgbClr val="FFFFFF"/>
                  </a:solidFill>
                </a:endParaRPr>
              </a:p>
            </p:txBody>
          </p:sp>
          <p:sp>
            <p:nvSpPr>
              <p:cNvPr id="26" name="Line 4">
                <a:extLst>
                  <a:ext uri="{FF2B5EF4-FFF2-40B4-BE49-F238E27FC236}">
                    <a16:creationId xmlns:a16="http://schemas.microsoft.com/office/drawing/2014/main" id="{5057B0E6-B55E-60A8-5106-41E4FC9DA956}"/>
                  </a:ext>
                </a:extLst>
              </p:cNvPr>
              <p:cNvSpPr>
                <a:spLocks noChangeShapeType="1"/>
              </p:cNvSpPr>
              <p:nvPr/>
            </p:nvSpPr>
            <p:spPr bwMode="auto">
              <a:xfrm>
                <a:off x="408" y="0"/>
                <a:ext cx="1" cy="78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949"/>
              </a:p>
            </p:txBody>
          </p:sp>
          <p:sp>
            <p:nvSpPr>
              <p:cNvPr id="27" name="Line 5">
                <a:extLst>
                  <a:ext uri="{FF2B5EF4-FFF2-40B4-BE49-F238E27FC236}">
                    <a16:creationId xmlns:a16="http://schemas.microsoft.com/office/drawing/2014/main" id="{05E2D676-C016-A0E8-834D-E9852D1E72A4}"/>
                  </a:ext>
                </a:extLst>
              </p:cNvPr>
              <p:cNvSpPr>
                <a:spLocks noChangeShapeType="1"/>
              </p:cNvSpPr>
              <p:nvPr/>
            </p:nvSpPr>
            <p:spPr bwMode="auto">
              <a:xfrm>
                <a:off x="49" y="196"/>
                <a:ext cx="722" cy="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n-US" sz="949"/>
              </a:p>
            </p:txBody>
          </p:sp>
        </p:grpSp>
        <p:cxnSp>
          <p:nvCxnSpPr>
            <p:cNvPr id="30" name="Curved Connector 29">
              <a:extLst>
                <a:ext uri="{FF2B5EF4-FFF2-40B4-BE49-F238E27FC236}">
                  <a16:creationId xmlns:a16="http://schemas.microsoft.com/office/drawing/2014/main" id="{23467721-B550-F9F0-064B-646BD5EF8655}"/>
                </a:ext>
              </a:extLst>
            </p:cNvPr>
            <p:cNvCxnSpPr>
              <a:stCxn id="24" idx="4"/>
              <a:endCxn id="326" idx="2"/>
            </p:cNvCxnSpPr>
            <p:nvPr/>
          </p:nvCxnSpPr>
          <p:spPr>
            <a:xfrm rot="5400000">
              <a:off x="4503152" y="1083577"/>
              <a:ext cx="1202549" cy="6639697"/>
            </a:xfrm>
            <a:prstGeom prst="curvedConnector3">
              <a:avLst>
                <a:gd name="adj1" fmla="val 172910"/>
              </a:avLst>
            </a:prstGeom>
            <a:ln w="3810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grpSp>
      <p:sp>
        <p:nvSpPr>
          <p:cNvPr id="37" name="TextBox 36">
            <a:extLst>
              <a:ext uri="{FF2B5EF4-FFF2-40B4-BE49-F238E27FC236}">
                <a16:creationId xmlns:a16="http://schemas.microsoft.com/office/drawing/2014/main" id="{384A3757-17E2-0F44-5FF7-2288ED555645}"/>
              </a:ext>
            </a:extLst>
          </p:cNvPr>
          <p:cNvSpPr txBox="1"/>
          <p:nvPr/>
        </p:nvSpPr>
        <p:spPr>
          <a:xfrm>
            <a:off x="378484" y="5969770"/>
            <a:ext cx="1488613" cy="461665"/>
          </a:xfrm>
          <a:prstGeom prst="rect">
            <a:avLst/>
          </a:prstGeom>
          <a:solidFill>
            <a:schemeClr val="accent4">
              <a:lumMod val="40000"/>
              <a:lumOff val="60000"/>
            </a:schemeClr>
          </a:solidFill>
        </p:spPr>
        <p:txBody>
          <a:bodyPr wrap="none" rtlCol="0">
            <a:spAutoFit/>
          </a:bodyPr>
          <a:lstStyle/>
          <a:p>
            <a:r>
              <a:rPr lang="en-US" dirty="0" err="1"/>
              <a:t>f</a:t>
            </a:r>
            <a:r>
              <a:rPr lang="en-US" baseline="-25000" dirty="0" err="1"/>
              <a:t>r</a:t>
            </a:r>
            <a:r>
              <a:rPr lang="en-US" dirty="0"/>
              <a:t> ~  </a:t>
            </a:r>
            <a:r>
              <a:rPr lang="en-US" sz="2400" dirty="0" err="1">
                <a:latin typeface="Symbol" pitchFamily="2" charset="2"/>
              </a:rPr>
              <a:t>n</a:t>
            </a:r>
            <a:r>
              <a:rPr lang="en-US" sz="2400" baseline="-25000" dirty="0" err="1"/>
              <a:t>opt</a:t>
            </a:r>
            <a:r>
              <a:rPr lang="en-US" sz="2400" baseline="-25000" dirty="0"/>
              <a:t> ➗ </a:t>
            </a:r>
            <a:r>
              <a:rPr lang="en-US" sz="2400" dirty="0"/>
              <a:t>C</a:t>
            </a:r>
            <a:endParaRPr lang="en-US" dirty="0"/>
          </a:p>
        </p:txBody>
      </p:sp>
      <p:cxnSp>
        <p:nvCxnSpPr>
          <p:cNvPr id="38" name="Straight Arrow Connector 37">
            <a:extLst>
              <a:ext uri="{FF2B5EF4-FFF2-40B4-BE49-F238E27FC236}">
                <a16:creationId xmlns:a16="http://schemas.microsoft.com/office/drawing/2014/main" id="{FF678434-E999-6471-DA7B-76B3271BB637}"/>
              </a:ext>
            </a:extLst>
          </p:cNvPr>
          <p:cNvCxnSpPr>
            <a:cxnSpLocks/>
            <a:stCxn id="39" idx="1"/>
            <a:endCxn id="37" idx="3"/>
          </p:cNvCxnSpPr>
          <p:nvPr/>
        </p:nvCxnSpPr>
        <p:spPr>
          <a:xfrm flipH="1" flipV="1">
            <a:off x="1867097" y="6200603"/>
            <a:ext cx="235510" cy="332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61BE4FBA-CCC8-6C4B-08C7-686A12B35E35}"/>
              </a:ext>
            </a:extLst>
          </p:cNvPr>
          <p:cNvSpPr txBox="1"/>
          <p:nvPr/>
        </p:nvSpPr>
        <p:spPr>
          <a:xfrm>
            <a:off x="2102607" y="6003875"/>
            <a:ext cx="2844818" cy="400110"/>
          </a:xfrm>
          <a:prstGeom prst="rect">
            <a:avLst/>
          </a:prstGeom>
          <a:noFill/>
        </p:spPr>
        <p:txBody>
          <a:bodyPr wrap="none" rtlCol="0">
            <a:spAutoFit/>
          </a:bodyPr>
          <a:lstStyle/>
          <a:p>
            <a:r>
              <a:rPr lang="en-US" sz="2000" dirty="0"/>
              <a:t>C ~ 500,000 (non-integer)</a:t>
            </a:r>
          </a:p>
        </p:txBody>
      </p:sp>
    </p:spTree>
    <p:extLst>
      <p:ext uri="{BB962C8B-B14F-4D97-AF65-F5344CB8AC3E}">
        <p14:creationId xmlns:p14="http://schemas.microsoft.com/office/powerpoint/2010/main" val="2588350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77527</TotalTime>
  <Words>5022</Words>
  <Application>Microsoft Macintosh PowerPoint</Application>
  <PresentationFormat>On-screen Show (4:3)</PresentationFormat>
  <Paragraphs>1002</Paragraphs>
  <Slides>48</Slides>
  <Notes>21</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48</vt:i4>
      </vt:variant>
    </vt:vector>
  </HeadingPairs>
  <TitlesOfParts>
    <vt:vector size="62" baseType="lpstr">
      <vt:lpstr>Arial</vt:lpstr>
      <vt:lpstr>Book Antiqua</vt:lpstr>
      <vt:lpstr>Calibri</vt:lpstr>
      <vt:lpstr>Calibri Light</vt:lpstr>
      <vt:lpstr>Cambria Math</vt:lpstr>
      <vt:lpstr>Gill Sans</vt:lpstr>
      <vt:lpstr>Google Sans</vt:lpstr>
      <vt:lpstr>Harding</vt:lpstr>
      <vt:lpstr>Helvetica</vt:lpstr>
      <vt:lpstr>Symbol</vt:lpstr>
      <vt:lpstr>Times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Ratios Day by Day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Ratios Day by Day</vt:lpstr>
      <vt:lpstr>Comparison with previous results</vt:lpstr>
      <vt:lpstr>PowerPoint Presentation</vt:lpstr>
      <vt:lpstr>PowerPoint Presentation</vt:lpstr>
      <vt:lpstr>PowerPoint Presentation</vt:lpstr>
      <vt:lpstr>PowerPoint Presentation</vt:lpstr>
      <vt:lpstr>PowerPoint Presentation</vt:lpstr>
      <vt:lpstr>Ratios for loop closures</vt:lpstr>
      <vt:lpstr>PowerPoint Presentation</vt:lpstr>
      <vt:lpstr>PowerPoint Presentation</vt:lpstr>
      <vt:lpstr>2018 Clock ratio data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Fortier, Tara M. (Fed)</cp:lastModifiedBy>
  <cp:revision>1013</cp:revision>
  <dcterms:created xsi:type="dcterms:W3CDTF">2018-11-25T20:54:45Z</dcterms:created>
  <dcterms:modified xsi:type="dcterms:W3CDTF">2023-10-15T23:44:30Z</dcterms:modified>
</cp:coreProperties>
</file>