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52" r:id="rId2"/>
    <p:sldId id="372" r:id="rId3"/>
    <p:sldId id="571" r:id="rId4"/>
    <p:sldId id="592" r:id="rId5"/>
    <p:sldId id="614" r:id="rId6"/>
    <p:sldId id="616" r:id="rId7"/>
    <p:sldId id="617" r:id="rId8"/>
    <p:sldId id="626" r:id="rId9"/>
    <p:sldId id="585" r:id="rId10"/>
    <p:sldId id="625" r:id="rId11"/>
    <p:sldId id="627" r:id="rId12"/>
    <p:sldId id="629" r:id="rId13"/>
    <p:sldId id="634" r:id="rId14"/>
    <p:sldId id="628" r:id="rId15"/>
    <p:sldId id="635" r:id="rId16"/>
    <p:sldId id="622" r:id="rId17"/>
    <p:sldId id="636" r:id="rId18"/>
    <p:sldId id="638" r:id="rId19"/>
    <p:sldId id="652" r:id="rId20"/>
    <p:sldId id="666" r:id="rId21"/>
    <p:sldId id="663" r:id="rId22"/>
    <p:sldId id="66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22E5D0B-8AC9-3244-A362-0CA168DB2F6D}">
          <p14:sldIdLst/>
        </p14:section>
        <p14:section name="Untitled Section" id="{18BF21C7-47E8-FE4C-A0D9-3E8F9FE28494}">
          <p14:sldIdLst>
            <p14:sldId id="552"/>
            <p14:sldId id="372"/>
            <p14:sldId id="571"/>
            <p14:sldId id="592"/>
            <p14:sldId id="614"/>
            <p14:sldId id="616"/>
            <p14:sldId id="617"/>
            <p14:sldId id="626"/>
            <p14:sldId id="585"/>
            <p14:sldId id="625"/>
            <p14:sldId id="627"/>
            <p14:sldId id="629"/>
            <p14:sldId id="634"/>
            <p14:sldId id="628"/>
            <p14:sldId id="635"/>
            <p14:sldId id="622"/>
            <p14:sldId id="636"/>
            <p14:sldId id="638"/>
            <p14:sldId id="652"/>
            <p14:sldId id="666"/>
            <p14:sldId id="663"/>
            <p14:sldId id="6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EDFA0"/>
    <a:srgbClr val="92D050"/>
    <a:srgbClr val="FFF6EB"/>
    <a:srgbClr val="FF9300"/>
    <a:srgbClr val="3949F8"/>
    <a:srgbClr val="E5FBF2"/>
    <a:srgbClr val="EBEBEB"/>
    <a:srgbClr val="424242"/>
    <a:srgbClr val="F2F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48" autoAdjust="0"/>
    <p:restoredTop sz="95761" autoAdjust="0"/>
  </p:normalViewPr>
  <p:slideViewPr>
    <p:cSldViewPr snapToGrid="0" snapToObjects="1">
      <p:cViewPr varScale="1">
        <p:scale>
          <a:sx n="112" d="100"/>
          <a:sy n="112" d="100"/>
        </p:scale>
        <p:origin x="122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6E33A-B199-FE4D-A4E5-1059B4EA4C48}" type="datetimeFigureOut">
              <a:rPr lang="en-US" smtClean="0"/>
              <a:t>10/15/23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E65FC-DEE5-2B4F-A7E8-3FE1D4C20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4701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87900-90D1-ED47-A736-1A9365561D29}" type="datetimeFigureOut">
              <a:rPr lang="en-US" smtClean="0"/>
              <a:t>10/15/23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1766D-3B72-784F-9804-32DE05F9DC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5471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A1766D-3B72-784F-9804-32DE05F9DCB6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4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2033-87D1-AF45-BDD0-6588CA3A7DA7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830E-E7F8-CD4B-8C52-F5EC5CC2B45C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F0549-E371-404A-9005-FA357188A2C7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01FF-6C10-A748-8DDA-66BA52E61FA7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DB7A-8AAD-C446-AD23-661C4042C5E6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986F5-9E04-D047-B043-E3EA46405EF4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4A8B5-4822-4245-B9E2-2C100D0D1934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94068-5C56-E547-8B66-D61B606517F3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987A8-9926-2142-8E88-B3AA375C0C34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5120-7B00-D940-9381-1F0BF6A73A5E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E423-827E-5A40-9444-C78BBCAEF215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ED572-2151-5E45-9CD7-B03BF0321C8C}" type="datetime1">
              <a:rPr lang="en-AU" smtClean="0"/>
              <a:t>15/10/2023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D81C-D0E8-C140-862B-710B2DD6F0C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11" Type="http://schemas.openxmlformats.org/officeDocument/2006/relationships/image" Target="../media/image52.emf"/><Relationship Id="rId5" Type="http://schemas.openxmlformats.org/officeDocument/2006/relationships/image" Target="../media/image46.emf"/><Relationship Id="rId10" Type="http://schemas.openxmlformats.org/officeDocument/2006/relationships/image" Target="../media/image51.emf"/><Relationship Id="rId4" Type="http://schemas.openxmlformats.org/officeDocument/2006/relationships/image" Target="../media/image45.emf"/><Relationship Id="rId9" Type="http://schemas.openxmlformats.org/officeDocument/2006/relationships/image" Target="../media/image5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Relationship Id="rId9" Type="http://schemas.openxmlformats.org/officeDocument/2006/relationships/image" Target="../media/image7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B3173906-6BB3-884E-904C-19A91FD4B54F}"/>
              </a:ext>
            </a:extLst>
          </p:cNvPr>
          <p:cNvSpPr txBox="1"/>
          <p:nvPr/>
        </p:nvSpPr>
        <p:spPr>
          <a:xfrm>
            <a:off x="2161666" y="282453"/>
            <a:ext cx="537655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>
                <a:solidFill>
                  <a:srgbClr val="424242"/>
                </a:solidFill>
                <a:latin typeface="Cambria"/>
                <a:cs typeface="Cambria"/>
              </a:rPr>
              <a:t>Low Phase Noise Microwave Sapphire Oscillators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B956F4-CE69-784E-B2C7-68003C6E98E3}"/>
              </a:ext>
            </a:extLst>
          </p:cNvPr>
          <p:cNvSpPr/>
          <p:nvPr/>
        </p:nvSpPr>
        <p:spPr>
          <a:xfrm>
            <a:off x="2412370" y="1093337"/>
            <a:ext cx="456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>
                <a:latin typeface="Cambria" panose="02040503050406030204" pitchFamily="18" charset="0"/>
              </a:rPr>
              <a:t>Eugene Ivanov and Michael Tobar</a:t>
            </a:r>
          </a:p>
          <a:p>
            <a:pPr algn="ctr"/>
            <a:r>
              <a:rPr lang="en-US" sz="1400" i="1" dirty="0">
                <a:latin typeface="Cambria" panose="02040503050406030204" pitchFamily="18" charset="0"/>
              </a:rPr>
              <a:t>School of Physics, The University of Western Australia</a:t>
            </a:r>
            <a:endParaRPr lang="en-AU" sz="1400" i="1" dirty="0">
              <a:latin typeface="Cambria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DB883B-BA9B-9C46-86EC-C2E6B8E68626}"/>
              </a:ext>
            </a:extLst>
          </p:cNvPr>
          <p:cNvSpPr/>
          <p:nvPr/>
        </p:nvSpPr>
        <p:spPr>
          <a:xfrm>
            <a:off x="1953457" y="2239956"/>
            <a:ext cx="5792976" cy="2378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Talk Outline</a:t>
            </a:r>
          </a:p>
          <a:p>
            <a:pPr algn="ctr">
              <a:lnSpc>
                <a:spcPct val="150000"/>
              </a:lnSpc>
            </a:pPr>
            <a:endParaRPr lang="en-US" sz="1500" b="1" dirty="0">
              <a:solidFill>
                <a:srgbClr val="7030A0"/>
              </a:solidFill>
              <a:latin typeface="Cambria" panose="02040503050406030204" pitchFamily="18" charset="0"/>
            </a:endParaRPr>
          </a:p>
          <a:p>
            <a:pPr marR="330835" algn="ctr">
              <a:lnSpc>
                <a:spcPct val="115000"/>
              </a:lnSpc>
            </a:pPr>
            <a:r>
              <a:rPr lang="en-US" sz="1500" b="1" dirty="0">
                <a:solidFill>
                  <a:srgbClr val="7030A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Phase noise in Oscillators: </a:t>
            </a:r>
          </a:p>
          <a:p>
            <a:pPr marR="330835" algn="ctr">
              <a:lnSpc>
                <a:spcPct val="115000"/>
              </a:lnSpc>
            </a:pPr>
            <a:r>
              <a:rPr lang="en-US" sz="1500" dirty="0">
                <a:solidFill>
                  <a:srgbClr val="7030A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Characterization &amp; Measurements &amp; Suppression</a:t>
            </a:r>
          </a:p>
          <a:p>
            <a:pPr marR="330835" algn="ctr">
              <a:lnSpc>
                <a:spcPct val="115000"/>
              </a:lnSpc>
            </a:pPr>
            <a:endParaRPr lang="en-US" sz="1500" b="1" dirty="0">
              <a:solidFill>
                <a:srgbClr val="7030A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R="330835" algn="ctr">
              <a:lnSpc>
                <a:spcPct val="115000"/>
              </a:lnSpc>
            </a:pPr>
            <a:r>
              <a:rPr lang="en-AU" sz="1500" b="1" dirty="0">
                <a:solidFill>
                  <a:srgbClr val="7030A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Sapphire Oscillators with Improved Frequency Stability</a:t>
            </a:r>
          </a:p>
          <a:p>
            <a:pPr marR="330835" algn="ctr">
              <a:lnSpc>
                <a:spcPct val="115000"/>
              </a:lnSpc>
            </a:pPr>
            <a:endParaRPr lang="en-AU" sz="1500" b="1" dirty="0">
              <a:solidFill>
                <a:srgbClr val="7030A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R="330835" algn="ctr">
              <a:lnSpc>
                <a:spcPct val="115000"/>
              </a:lnSpc>
            </a:pPr>
            <a:r>
              <a:rPr lang="en-US" sz="1500" b="1" dirty="0">
                <a:solidFill>
                  <a:srgbClr val="7030A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Cryogenic </a:t>
            </a:r>
            <a:r>
              <a:rPr lang="en-US" sz="1500" b="1" dirty="0">
                <a:solidFill>
                  <a:srgbClr val="7030A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Sapphire</a:t>
            </a:r>
            <a:r>
              <a:rPr lang="en-US" sz="1500" b="1" dirty="0">
                <a:solidFill>
                  <a:srgbClr val="7030A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 Resonators and </a:t>
            </a:r>
            <a:r>
              <a:rPr lang="en-US" sz="1500" b="1" dirty="0">
                <a:solidFill>
                  <a:srgbClr val="7030A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O</a:t>
            </a:r>
            <a:r>
              <a:rPr lang="en-US" sz="1500" b="1" dirty="0">
                <a:solidFill>
                  <a:srgbClr val="7030A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scillators</a:t>
            </a:r>
            <a:endParaRPr lang="en-AU" sz="1500" b="1" dirty="0">
              <a:solidFill>
                <a:srgbClr val="7030A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95DADE-D1A7-E6A7-2C68-F5088A772931}"/>
              </a:ext>
            </a:extLst>
          </p:cNvPr>
          <p:cNvSpPr txBox="1"/>
          <p:nvPr/>
        </p:nvSpPr>
        <p:spPr>
          <a:xfrm>
            <a:off x="1413607" y="6206214"/>
            <a:ext cx="655985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>
                <a:latin typeface="Cambria" panose="02040503050406030204" pitchFamily="18" charset="0"/>
                <a:ea typeface="Times New Roman" panose="02020603050405020304" pitchFamily="18" charset="0"/>
                <a:cs typeface="Arial"/>
              </a:rPr>
              <a:t>This work is supported by the </a:t>
            </a:r>
            <a:r>
              <a:rPr lang="en-AU" sz="1400" b="1" dirty="0">
                <a:latin typeface="Cambria" panose="02040503050406030204" pitchFamily="18" charset="0"/>
                <a:ea typeface="Times New Roman" panose="02020603050405020304" pitchFamily="18" charset="0"/>
              </a:rPr>
              <a:t>Australian Research Council</a:t>
            </a:r>
            <a:endParaRPr lang="en-US" sz="1400" b="1" dirty="0">
              <a:latin typeface="Cambria" panose="02040503050406030204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9982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7F6225D-F85E-6D31-1913-DF729C862DCF}"/>
              </a:ext>
            </a:extLst>
          </p:cNvPr>
          <p:cNvSpPr txBox="1"/>
          <p:nvPr/>
        </p:nvSpPr>
        <p:spPr>
          <a:xfrm>
            <a:off x="412086" y="4589046"/>
            <a:ext cx="318764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Sapphire oscillator frequency tuning coefficient is derived from the transfer function measured by the VNA in Fig. 1: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80D505-8CFC-1C0A-B459-5C0A60BD8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653" y="995423"/>
            <a:ext cx="3564874" cy="20299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27A02E6-6AC7-16A3-5282-CDD21CBEE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36" y="693076"/>
            <a:ext cx="3424664" cy="33575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B7B635-251B-DC52-D58B-A3C406E1F6A9}"/>
              </a:ext>
            </a:extLst>
          </p:cNvPr>
          <p:cNvSpPr txBox="1"/>
          <p:nvPr/>
        </p:nvSpPr>
        <p:spPr>
          <a:xfrm>
            <a:off x="4740803" y="3290500"/>
            <a:ext cx="36392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i="1" dirty="0">
                <a:latin typeface="Cambria"/>
                <a:cs typeface="Cambria"/>
              </a:rPr>
              <a:t>Fig. 2. Sapphire oscillator frequency tuning coefficient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55F3A6-FF87-ADF8-7BBC-5836FDDD74F2}"/>
              </a:ext>
            </a:extLst>
          </p:cNvPr>
          <p:cNvSpPr txBox="1"/>
          <p:nvPr/>
        </p:nvSpPr>
        <p:spPr>
          <a:xfrm>
            <a:off x="388936" y="4181318"/>
            <a:ext cx="297929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i="1" dirty="0">
                <a:latin typeface="Cambria"/>
                <a:cs typeface="Cambria"/>
              </a:rPr>
              <a:t>Fig. 1. Experimental setup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43257A5-B5D7-6D91-E2AD-3E0644D68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152" y="5366106"/>
            <a:ext cx="2150279" cy="475200"/>
          </a:xfrm>
          <a:prstGeom prst="rect">
            <a:avLst/>
          </a:prstGeom>
        </p:spPr>
      </p:pic>
      <p:sp>
        <p:nvSpPr>
          <p:cNvPr id="21" name="Text Box 2">
            <a:extLst>
              <a:ext uri="{FF2B5EF4-FFF2-40B4-BE49-F238E27FC236}">
                <a16:creationId xmlns:a16="http://schemas.microsoft.com/office/drawing/2014/main" id="{1EABC2E4-1E06-8A87-F718-C79B335A2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515" y="133900"/>
            <a:ext cx="556291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FF0000"/>
                </a:solidFill>
                <a:latin typeface="Cambria" panose="02040503050406030204" pitchFamily="18" charset="0"/>
              </a:rPr>
              <a:t>Frequency Stable Microwave Sapphire Oscillator: PLL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A9C161-569E-9805-4A88-417E75F53DA9}"/>
              </a:ext>
            </a:extLst>
          </p:cNvPr>
          <p:cNvGrpSpPr/>
          <p:nvPr/>
        </p:nvGrpSpPr>
        <p:grpSpPr>
          <a:xfrm>
            <a:off x="4530333" y="4125209"/>
            <a:ext cx="3849738" cy="2236290"/>
            <a:chOff x="4530333" y="4125209"/>
            <a:chExt cx="3849738" cy="223629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5EE2DE-B57A-5019-05F0-F0BBB73A54DA}"/>
                </a:ext>
              </a:extLst>
            </p:cNvPr>
            <p:cNvSpPr txBox="1"/>
            <p:nvPr/>
          </p:nvSpPr>
          <p:spPr>
            <a:xfrm>
              <a:off x="4571999" y="6084500"/>
              <a:ext cx="364852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latin typeface="Cambria"/>
                  <a:cs typeface="Cambria"/>
                </a:rPr>
                <a:t>Fig. 3. Phase-locked Loop filter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4D72E22-539A-D32C-1EB9-251D5FF59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0333" y="4125209"/>
              <a:ext cx="3849738" cy="1585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179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C32F2D04-DB0A-7CD6-C109-8C29278B2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8181" y="98364"/>
            <a:ext cx="556291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FF0000"/>
                </a:solidFill>
                <a:latin typeface="Cambria" panose="02040503050406030204" pitchFamily="18" charset="0"/>
              </a:rPr>
              <a:t>Phase Noise &amp; Frequency Stability Measurements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007DC2-7A0D-8620-C6DC-AA8AF631B54A}"/>
              </a:ext>
            </a:extLst>
          </p:cNvPr>
          <p:cNvSpPr txBox="1"/>
          <p:nvPr/>
        </p:nvSpPr>
        <p:spPr>
          <a:xfrm>
            <a:off x="1073009" y="2800522"/>
            <a:ext cx="25249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Phase noise measurements system: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9EBD51-FE44-28DC-B932-A43CB8EE30D2}"/>
              </a:ext>
            </a:extLst>
          </p:cNvPr>
          <p:cNvGrpSpPr/>
          <p:nvPr/>
        </p:nvGrpSpPr>
        <p:grpSpPr>
          <a:xfrm>
            <a:off x="5468227" y="751579"/>
            <a:ext cx="3479800" cy="2325942"/>
            <a:chOff x="5468227" y="751579"/>
            <a:chExt cx="3479800" cy="232594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6CEB7C-9417-4AC2-2BDC-5A684188784C}"/>
                </a:ext>
              </a:extLst>
            </p:cNvPr>
            <p:cNvSpPr txBox="1"/>
            <p:nvPr/>
          </p:nvSpPr>
          <p:spPr>
            <a:xfrm>
              <a:off x="5757864" y="2800522"/>
              <a:ext cx="252490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solidFill>
                    <a:srgbClr val="0432FF"/>
                  </a:solidFill>
                  <a:latin typeface="Cambria"/>
                  <a:cs typeface="Cambria"/>
                </a:rPr>
                <a:t>Frequency stability measurements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0BE39B1-4797-5417-7ADD-D8F25BABA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8227" y="751579"/>
              <a:ext cx="3479800" cy="168910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A71720B-EFB5-15C5-A8E6-4D8073E24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86" y="835496"/>
            <a:ext cx="4000500" cy="18669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22FEC43-48A0-C50E-3F97-336C714BFB6C}"/>
              </a:ext>
            </a:extLst>
          </p:cNvPr>
          <p:cNvGrpSpPr/>
          <p:nvPr/>
        </p:nvGrpSpPr>
        <p:grpSpPr>
          <a:xfrm>
            <a:off x="324138" y="3309573"/>
            <a:ext cx="4055996" cy="3311375"/>
            <a:chOff x="351886" y="3225916"/>
            <a:chExt cx="4055996" cy="331137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AFE500-1F12-CD70-D05A-59A83B3C22A8}"/>
                </a:ext>
              </a:extLst>
            </p:cNvPr>
            <p:cNvSpPr txBox="1"/>
            <p:nvPr/>
          </p:nvSpPr>
          <p:spPr>
            <a:xfrm>
              <a:off x="855730" y="6260292"/>
              <a:ext cx="252490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solidFill>
                    <a:srgbClr val="0432FF"/>
                  </a:solidFill>
                  <a:latin typeface="Cambria"/>
                  <a:cs typeface="Cambria"/>
                </a:rPr>
                <a:t>SSB phase noise spectra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4D61F4-5302-A8CC-229D-68B570A50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1886" y="3643498"/>
              <a:ext cx="4055996" cy="2287998"/>
            </a:xfrm>
            <a:prstGeom prst="rect">
              <a:avLst/>
            </a:prstGeom>
          </p:spPr>
        </p:pic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83E14F34-2F83-992E-D8C4-D52A62B1C300}"/>
                </a:ext>
              </a:extLst>
            </p:cNvPr>
            <p:cNvSpPr/>
            <p:nvPr/>
          </p:nvSpPr>
          <p:spPr>
            <a:xfrm rot="5400000">
              <a:off x="2143345" y="3255077"/>
              <a:ext cx="417582" cy="359260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C610633-DC6A-AA6D-49DE-6A054E179185}"/>
              </a:ext>
            </a:extLst>
          </p:cNvPr>
          <p:cNvGrpSpPr/>
          <p:nvPr/>
        </p:nvGrpSpPr>
        <p:grpSpPr>
          <a:xfrm>
            <a:off x="4874265" y="3227358"/>
            <a:ext cx="3777694" cy="3393590"/>
            <a:chOff x="4874265" y="3227358"/>
            <a:chExt cx="3777694" cy="339359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CCAC86-5CEA-F924-679E-2E985B233DE3}"/>
                </a:ext>
              </a:extLst>
            </p:cNvPr>
            <p:cNvSpPr txBox="1"/>
            <p:nvPr/>
          </p:nvSpPr>
          <p:spPr>
            <a:xfrm>
              <a:off x="5004520" y="6159283"/>
              <a:ext cx="36474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solidFill>
                    <a:srgbClr val="0432FF"/>
                  </a:solidFill>
                  <a:latin typeface="Cambria"/>
                  <a:cs typeface="Cambria"/>
                </a:rPr>
                <a:t>Fractional frequency stability of the phase-referenced sapphire oscillator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0BBE47-868F-5CB4-E42E-7DDEF7C0F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4265" y="3784260"/>
              <a:ext cx="3777694" cy="2214149"/>
            </a:xfrm>
            <a:prstGeom prst="rect">
              <a:avLst/>
            </a:prstGeom>
          </p:spPr>
        </p:pic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A504D4F6-1ABB-70AA-64F3-FC3FB97A8BFF}"/>
                </a:ext>
              </a:extLst>
            </p:cNvPr>
            <p:cNvSpPr/>
            <p:nvPr/>
          </p:nvSpPr>
          <p:spPr>
            <a:xfrm rot="5400000">
              <a:off x="6847218" y="3256519"/>
              <a:ext cx="417582" cy="359260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212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B37E167-2FC3-6C91-143B-FD9C65AA3685}"/>
              </a:ext>
            </a:extLst>
          </p:cNvPr>
          <p:cNvSpPr txBox="1"/>
          <p:nvPr/>
        </p:nvSpPr>
        <p:spPr>
          <a:xfrm>
            <a:off x="134758" y="4124261"/>
            <a:ext cx="372474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400" b="1" i="1" dirty="0">
                <a:solidFill>
                  <a:srgbClr val="0432FF"/>
                </a:solidFill>
                <a:latin typeface="Cambria"/>
                <a:cs typeface="Cambria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D4D06-E160-1851-81BA-2374104D99E0}"/>
              </a:ext>
            </a:extLst>
          </p:cNvPr>
          <p:cNvSpPr txBox="1"/>
          <p:nvPr/>
        </p:nvSpPr>
        <p:spPr>
          <a:xfrm>
            <a:off x="2091875" y="5607285"/>
            <a:ext cx="558674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b="1" i="1" dirty="0">
                <a:solidFill>
                  <a:srgbClr val="0432FF"/>
                </a:solidFill>
                <a:latin typeface="Cambria"/>
                <a:cs typeface="Cambria"/>
              </a:rPr>
              <a:t>Phase noise spectra of the beat notes between two cryogenic loop oscillators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08DB6F-FD8A-0156-D393-8491FFD46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875" y="2219191"/>
            <a:ext cx="6046491" cy="3113369"/>
          </a:xfrm>
          <a:prstGeom prst="rect">
            <a:avLst/>
          </a:prstGeom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id="{6514AD1A-61E1-6575-5B52-97164DDC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8090" y="123364"/>
            <a:ext cx="28228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Cryogenic Sapphire Oscillators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F57662-D7C9-E8CB-4E6A-F5E369284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239" y="557143"/>
            <a:ext cx="1978526" cy="15942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67EF28-C78D-2854-B580-71F13FA98E84}"/>
              </a:ext>
            </a:extLst>
          </p:cNvPr>
          <p:cNvSpPr txBox="1"/>
          <p:nvPr/>
        </p:nvSpPr>
        <p:spPr>
          <a:xfrm>
            <a:off x="5115120" y="5903639"/>
            <a:ext cx="267249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Resonant  frequency ~ 11.2 GHz</a:t>
            </a:r>
          </a:p>
          <a:p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Beat note frequency ~ 2 MHz</a:t>
            </a:r>
          </a:p>
          <a:p>
            <a:r>
              <a:rPr lang="en-AU" sz="1200" i="1" dirty="0">
                <a:solidFill>
                  <a:srgbClr val="C00000"/>
                </a:solidFill>
                <a:latin typeface="Cambria"/>
                <a:cs typeface="Cambria"/>
              </a:rPr>
              <a:t>Resonator linewidth ~ 50 Hz</a:t>
            </a:r>
          </a:p>
          <a:p>
            <a:r>
              <a:rPr lang="en-AU" sz="1200" b="1" i="1" dirty="0">
                <a:solidFill>
                  <a:srgbClr val="C00000"/>
                </a:solidFill>
                <a:latin typeface="Cambria"/>
                <a:cs typeface="Cambria"/>
              </a:rPr>
              <a:t>Transmission peak contrast ~ 50 dB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4E8A6C0A-EFCB-6D9C-FA32-30D88C96B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2339" y="6519446"/>
            <a:ext cx="443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904331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7A17B2-A788-2A41-AC5F-F812B6760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648" y="2948054"/>
            <a:ext cx="999013" cy="1806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BAC785-B3E2-0C46-B1E6-563B771BC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74" y="4400775"/>
            <a:ext cx="2888166" cy="17489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C7181B-6C54-6A44-B16A-B82596119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2663" y="4411925"/>
            <a:ext cx="2888166" cy="17489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682196-D251-0141-B165-B5822F16E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149" y="2546139"/>
            <a:ext cx="2397512" cy="15117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11F746-CC3D-064C-AA26-63819D089B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717" y="2534564"/>
            <a:ext cx="2610057" cy="16457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DBDF42-3873-1442-B9A8-FE78E43E35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9631" y="2966908"/>
            <a:ext cx="992144" cy="1794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EB99DD-B02C-B14F-99D2-64D95644F2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0037" y="4411925"/>
            <a:ext cx="2977376" cy="18029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8556BBC-0940-0A41-A391-0E09BF1BB4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6491" y="2534564"/>
            <a:ext cx="2765459" cy="17437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59AE038-6D61-1A43-8BDB-3C949EE100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8150" y="2928583"/>
            <a:ext cx="998685" cy="180613"/>
          </a:xfrm>
          <a:prstGeom prst="rect">
            <a:avLst/>
          </a:prstGeom>
        </p:spPr>
      </p:pic>
      <p:sp>
        <p:nvSpPr>
          <p:cNvPr id="30" name="Rectangle 2">
            <a:extLst>
              <a:ext uri="{FF2B5EF4-FFF2-40B4-BE49-F238E27FC236}">
                <a16:creationId xmlns:a16="http://schemas.microsoft.com/office/drawing/2014/main" id="{E4E768E1-CC01-2656-8634-C839139EE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1130" y="82910"/>
            <a:ext cx="28923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Cryogenic Sapphire Resonators: 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9891CA-9DD6-5886-EE49-3AA521D502F7}"/>
              </a:ext>
            </a:extLst>
          </p:cNvPr>
          <p:cNvSpPr txBox="1"/>
          <p:nvPr/>
        </p:nvSpPr>
        <p:spPr>
          <a:xfrm>
            <a:off x="2128643" y="6266434"/>
            <a:ext cx="46320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Transmission coefficients of the 11.2 GHz cryogenic resonator: </a:t>
            </a:r>
          </a:p>
          <a:p>
            <a:pPr algn="ctr"/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The height of the copper shield varies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415563F-EF4F-74DD-F1DB-A214953C74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16837" y="414624"/>
            <a:ext cx="2255674" cy="20301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D70711E-0EC4-9CD0-21B2-CD6F33C03D6C}"/>
              </a:ext>
            </a:extLst>
          </p:cNvPr>
          <p:cNvSpPr txBox="1"/>
          <p:nvPr/>
        </p:nvSpPr>
        <p:spPr>
          <a:xfrm>
            <a:off x="26587" y="3992958"/>
            <a:ext cx="1083660" cy="276999"/>
          </a:xfrm>
          <a:prstGeom prst="rect">
            <a:avLst/>
          </a:prstGeom>
          <a:solidFill>
            <a:srgbClr val="92D050">
              <a:alpha val="23137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200" b="1" i="1" dirty="0">
                <a:solidFill>
                  <a:srgbClr val="0432FF"/>
                </a:solidFill>
                <a:latin typeface="Cambria"/>
                <a:cs typeface="Cambria"/>
              </a:rPr>
              <a:t>10 kHz span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A0D49C-821C-D781-69BC-796178F860F6}"/>
              </a:ext>
            </a:extLst>
          </p:cNvPr>
          <p:cNvSpPr txBox="1"/>
          <p:nvPr/>
        </p:nvSpPr>
        <p:spPr>
          <a:xfrm>
            <a:off x="26587" y="5794169"/>
            <a:ext cx="1083660" cy="276999"/>
          </a:xfrm>
          <a:prstGeom prst="rect">
            <a:avLst/>
          </a:prstGeom>
          <a:solidFill>
            <a:srgbClr val="92D050">
              <a:alpha val="23137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200" b="1" i="1" dirty="0">
                <a:solidFill>
                  <a:srgbClr val="0432FF"/>
                </a:solidFill>
                <a:latin typeface="Cambria"/>
                <a:cs typeface="Cambria"/>
              </a:rPr>
              <a:t>8 MHz span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12C9E82-55FF-54A4-058F-AE934C857245}"/>
              </a:ext>
            </a:extLst>
          </p:cNvPr>
          <p:cNvCxnSpPr/>
          <p:nvPr/>
        </p:nvCxnSpPr>
        <p:spPr>
          <a:xfrm>
            <a:off x="328074" y="4262275"/>
            <a:ext cx="8557344" cy="32936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624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6514AD1A-61E1-6575-5B52-97164DDC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3312" y="123364"/>
            <a:ext cx="28923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Cryogenic Sapphire Resonators: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4E9A17-0380-5AD7-96CC-01A12292A7BE}"/>
              </a:ext>
            </a:extLst>
          </p:cNvPr>
          <p:cNvSpPr txBox="1"/>
          <p:nvPr/>
        </p:nvSpPr>
        <p:spPr>
          <a:xfrm>
            <a:off x="4449414" y="6951031"/>
            <a:ext cx="423707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50" i="1" dirty="0">
                <a:latin typeface="Cambria"/>
                <a:cs typeface="Cambria"/>
              </a:rPr>
              <a:t>(d)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74E823A-40FC-E1DC-E389-5899DC702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82" y="618881"/>
            <a:ext cx="2658054" cy="204953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5B15E27-053D-1F6F-943E-B776DEB61A22}"/>
              </a:ext>
            </a:extLst>
          </p:cNvPr>
          <p:cNvGrpSpPr/>
          <p:nvPr/>
        </p:nvGrpSpPr>
        <p:grpSpPr>
          <a:xfrm>
            <a:off x="128425" y="3138264"/>
            <a:ext cx="8836350" cy="3331687"/>
            <a:chOff x="128425" y="3138264"/>
            <a:chExt cx="8836350" cy="333168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DFF03-4DE0-60EE-0CC1-870103A62997}"/>
                </a:ext>
              </a:extLst>
            </p:cNvPr>
            <p:cNvSpPr txBox="1"/>
            <p:nvPr/>
          </p:nvSpPr>
          <p:spPr>
            <a:xfrm>
              <a:off x="2255969" y="6008286"/>
              <a:ext cx="463206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solidFill>
                    <a:srgbClr val="0432FF"/>
                  </a:solidFill>
                  <a:latin typeface="Cambria"/>
                  <a:cs typeface="Cambria"/>
                </a:rPr>
                <a:t>Transmission coefficients of the 11.2 GHz cryogenic resonator: </a:t>
              </a:r>
            </a:p>
            <a:p>
              <a:pPr algn="ctr"/>
              <a:r>
                <a:rPr lang="en-AU" sz="1200" i="1" dirty="0">
                  <a:solidFill>
                    <a:srgbClr val="0432FF"/>
                  </a:solidFill>
                  <a:latin typeface="Cambria"/>
                  <a:cs typeface="Cambria"/>
                </a:rPr>
                <a:t>Sapphire spindle is rotated relative to coupling probes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6787F34-DEBC-752E-B3F1-853381E13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425" y="3138264"/>
              <a:ext cx="2832100" cy="16383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EA86496-FCB9-E900-38A8-62897CA51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5950" y="3144782"/>
              <a:ext cx="2832100" cy="16383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89C094-EFAE-29FD-D291-37F3BDB16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83475" y="3199293"/>
              <a:ext cx="2781300" cy="16383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9A5A14-478C-1106-DEF5-73753226937E}"/>
                </a:ext>
              </a:extLst>
            </p:cNvPr>
            <p:cNvSpPr txBox="1"/>
            <p:nvPr/>
          </p:nvSpPr>
          <p:spPr>
            <a:xfrm>
              <a:off x="1335304" y="5080828"/>
              <a:ext cx="10322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1200" dirty="0" err="1">
                  <a:solidFill>
                    <a:srgbClr val="0432FF"/>
                  </a:solidFill>
                  <a:latin typeface="Cambria"/>
                  <a:cs typeface="Cambria"/>
                </a:rPr>
                <a:t>Δφ</a:t>
              </a:r>
              <a:r>
                <a:rPr lang="el-GR" sz="1200" dirty="0">
                  <a:solidFill>
                    <a:srgbClr val="0432FF"/>
                  </a:solidFill>
                  <a:latin typeface="Cambria"/>
                  <a:cs typeface="Cambria"/>
                </a:rPr>
                <a:t> ~ - 4 </a:t>
              </a:r>
              <a:r>
                <a:rPr lang="en-AU" sz="1200" dirty="0">
                  <a:solidFill>
                    <a:srgbClr val="0432FF"/>
                  </a:solidFill>
                  <a:latin typeface="Cambria"/>
                  <a:cs typeface="Cambria"/>
                </a:rPr>
                <a:t>deg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91C193-DF0D-F536-B956-6610C60CC307}"/>
                </a:ext>
              </a:extLst>
            </p:cNvPr>
            <p:cNvSpPr txBox="1"/>
            <p:nvPr/>
          </p:nvSpPr>
          <p:spPr>
            <a:xfrm>
              <a:off x="7292587" y="5069688"/>
              <a:ext cx="10322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1200" dirty="0" err="1">
                  <a:solidFill>
                    <a:srgbClr val="0432FF"/>
                  </a:solidFill>
                  <a:latin typeface="Cambria"/>
                  <a:cs typeface="Cambria"/>
                </a:rPr>
                <a:t>Δφ</a:t>
              </a:r>
              <a:r>
                <a:rPr lang="el-GR" sz="1200" dirty="0">
                  <a:solidFill>
                    <a:srgbClr val="0432FF"/>
                  </a:solidFill>
                  <a:latin typeface="Cambria"/>
                  <a:cs typeface="Cambria"/>
                </a:rPr>
                <a:t> ~ - </a:t>
              </a:r>
              <a:r>
                <a:rPr lang="en-AU" sz="1200" dirty="0">
                  <a:solidFill>
                    <a:srgbClr val="0432FF"/>
                  </a:solidFill>
                  <a:latin typeface="Cambria"/>
                  <a:cs typeface="Cambria"/>
                </a:rPr>
                <a:t>1</a:t>
              </a:r>
              <a:r>
                <a:rPr lang="el-GR" sz="1200" dirty="0">
                  <a:solidFill>
                    <a:srgbClr val="0432FF"/>
                  </a:solidFill>
                  <a:latin typeface="Cambria"/>
                  <a:cs typeface="Cambria"/>
                </a:rPr>
                <a:t> </a:t>
              </a:r>
              <a:r>
                <a:rPr lang="en-AU" sz="1200" dirty="0">
                  <a:solidFill>
                    <a:srgbClr val="0432FF"/>
                  </a:solidFill>
                  <a:latin typeface="Cambria"/>
                  <a:cs typeface="Cambria"/>
                </a:rPr>
                <a:t>deg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2DCBB37-E074-96D3-7613-BBCAC28195B5}"/>
                </a:ext>
              </a:extLst>
            </p:cNvPr>
            <p:cNvSpPr txBox="1"/>
            <p:nvPr/>
          </p:nvSpPr>
          <p:spPr>
            <a:xfrm>
              <a:off x="4357012" y="5090398"/>
              <a:ext cx="10322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1200" dirty="0" err="1">
                  <a:solidFill>
                    <a:srgbClr val="0432FF"/>
                  </a:solidFill>
                  <a:latin typeface="Cambria"/>
                  <a:cs typeface="Cambria"/>
                </a:rPr>
                <a:t>Δφ</a:t>
              </a:r>
              <a:r>
                <a:rPr lang="el-GR" sz="1200" dirty="0">
                  <a:solidFill>
                    <a:srgbClr val="0432FF"/>
                  </a:solidFill>
                  <a:latin typeface="Cambria"/>
                  <a:cs typeface="Cambria"/>
                </a:rPr>
                <a:t> ~ - </a:t>
              </a:r>
              <a:r>
                <a:rPr lang="en-AU" sz="1200" dirty="0">
                  <a:solidFill>
                    <a:srgbClr val="0432FF"/>
                  </a:solidFill>
                  <a:latin typeface="Cambria"/>
                  <a:cs typeface="Cambria"/>
                </a:rPr>
                <a:t>2</a:t>
              </a:r>
              <a:r>
                <a:rPr lang="el-GR" sz="1200" dirty="0">
                  <a:solidFill>
                    <a:srgbClr val="0432FF"/>
                  </a:solidFill>
                  <a:latin typeface="Cambria"/>
                  <a:cs typeface="Cambria"/>
                </a:rPr>
                <a:t> </a:t>
              </a:r>
              <a:r>
                <a:rPr lang="en-AU" sz="1200" dirty="0">
                  <a:solidFill>
                    <a:srgbClr val="0432FF"/>
                  </a:solidFill>
                  <a:latin typeface="Cambria"/>
                  <a:cs typeface="Cambria"/>
                </a:rPr>
                <a:t>deg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640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6514AD1A-61E1-6575-5B52-97164DDC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8620" y="144515"/>
            <a:ext cx="48414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Resonator Noise Suppression Factor &amp; Its Measurements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DCCF7A-030F-22B5-51A7-5C008139C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596" y="502130"/>
            <a:ext cx="1833140" cy="25326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709BC9D-85AD-1373-8332-410FC2D098D3}"/>
              </a:ext>
            </a:extLst>
          </p:cNvPr>
          <p:cNvGrpSpPr/>
          <p:nvPr/>
        </p:nvGrpSpPr>
        <p:grpSpPr>
          <a:xfrm>
            <a:off x="1406823" y="2270204"/>
            <a:ext cx="3086422" cy="2656503"/>
            <a:chOff x="1406823" y="2270204"/>
            <a:chExt cx="3086422" cy="26565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BC1B0D4-39AB-4F6F-953F-F9395FB12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6823" y="2270204"/>
              <a:ext cx="3086422" cy="221290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393C29D-EF5D-1EAF-0581-4E63BC6C90F1}"/>
                </a:ext>
              </a:extLst>
            </p:cNvPr>
            <p:cNvSpPr txBox="1"/>
            <p:nvPr/>
          </p:nvSpPr>
          <p:spPr>
            <a:xfrm>
              <a:off x="1552926" y="4649708"/>
              <a:ext cx="278525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200" b="1" i="1" dirty="0">
                  <a:latin typeface="Cambria"/>
                  <a:cs typeface="Cambria"/>
                </a:rPr>
                <a:t>T</a:t>
              </a:r>
              <a:r>
                <a:rPr lang="en-AU" sz="1400" b="1" i="1" baseline="-25000" dirty="0">
                  <a:latin typeface="Cambria"/>
                  <a:cs typeface="Cambria"/>
                </a:rPr>
                <a:t>1</a:t>
              </a:r>
              <a:r>
                <a:rPr lang="en-AU" sz="1200" i="1" dirty="0">
                  <a:latin typeface="Cambria"/>
                  <a:cs typeface="Cambria"/>
                </a:rPr>
                <a:t>(F) - VNA-measured transfer function </a:t>
              </a:r>
              <a:endParaRPr lang="en-AU" sz="1200" i="1" baseline="-25000" dirty="0">
                <a:latin typeface="Cambria"/>
                <a:cs typeface="Cambria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8D49DE2-0516-8720-57E3-556D3AB459DE}"/>
              </a:ext>
            </a:extLst>
          </p:cNvPr>
          <p:cNvSpPr txBox="1"/>
          <p:nvPr/>
        </p:nvSpPr>
        <p:spPr>
          <a:xfrm>
            <a:off x="2502668" y="975618"/>
            <a:ext cx="451313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i="1" dirty="0">
                <a:solidFill>
                  <a:srgbClr val="0432FF"/>
                </a:solidFill>
                <a:latin typeface="Cambria"/>
                <a:cs typeface="Cambria"/>
              </a:rPr>
              <a:t>For the noiseless resonator with Lorentzian lineshape tuned to signal frequency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9A45C5-BD6B-364C-71CE-1AF4769A6012}"/>
              </a:ext>
            </a:extLst>
          </p:cNvPr>
          <p:cNvGrpSpPr/>
          <p:nvPr/>
        </p:nvGrpSpPr>
        <p:grpSpPr>
          <a:xfrm>
            <a:off x="5172080" y="2356882"/>
            <a:ext cx="3169907" cy="3079666"/>
            <a:chOff x="5172080" y="2356882"/>
            <a:chExt cx="3169907" cy="307966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365EA97-A627-8672-06E0-BC6110174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15633" y="5220648"/>
              <a:ext cx="2082800" cy="2159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8AAAA01-E19D-94E0-3AFD-905295C6D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72080" y="2356882"/>
              <a:ext cx="3169907" cy="193054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4B45232-D8BE-A8EE-F71E-A026F4242FC9}"/>
                </a:ext>
              </a:extLst>
            </p:cNvPr>
            <p:cNvSpPr txBox="1"/>
            <p:nvPr/>
          </p:nvSpPr>
          <p:spPr>
            <a:xfrm>
              <a:off x="5556736" y="4645042"/>
              <a:ext cx="278525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200" b="1" i="1" dirty="0">
                  <a:latin typeface="Cambria"/>
                  <a:cs typeface="Cambria"/>
                </a:rPr>
                <a:t>T</a:t>
              </a:r>
              <a:r>
                <a:rPr lang="en-AU" sz="1400" b="1" i="1" baseline="-25000" dirty="0">
                  <a:latin typeface="Cambria"/>
                  <a:cs typeface="Cambria"/>
                </a:rPr>
                <a:t>2</a:t>
              </a:r>
              <a:r>
                <a:rPr lang="en-AU" sz="1200" i="1" dirty="0">
                  <a:latin typeface="Cambria"/>
                  <a:cs typeface="Cambria"/>
                </a:rPr>
                <a:t>(F) - VNA-measured transfer function </a:t>
              </a:r>
              <a:endParaRPr lang="en-AU" sz="1200" i="1" baseline="-25000" dirty="0">
                <a:latin typeface="Cambria"/>
                <a:cs typeface="Cambria"/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14EE1921-A72E-BB7F-D4E1-BD6CD8D2D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1564" y="1506568"/>
            <a:ext cx="1580882" cy="43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51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CD4D06-E160-1851-81BA-2374104D99E0}"/>
              </a:ext>
            </a:extLst>
          </p:cNvPr>
          <p:cNvSpPr txBox="1"/>
          <p:nvPr/>
        </p:nvSpPr>
        <p:spPr>
          <a:xfrm>
            <a:off x="2327256" y="4295161"/>
            <a:ext cx="474560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b="1" i="1" dirty="0">
                <a:solidFill>
                  <a:srgbClr val="0432FF"/>
                </a:solidFill>
                <a:latin typeface="Cambria"/>
                <a:cs typeface="Cambria"/>
              </a:rPr>
              <a:t>Transmission coefficients (insets) and Noise Suppression Factors of various cryogenic resonators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6514AD1A-61E1-6575-5B52-97164DDC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257" y="240541"/>
            <a:ext cx="329160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Resonator Noise Suppression Factor: 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F58D18-F71F-C149-77B8-EF6CA843B37F}"/>
              </a:ext>
            </a:extLst>
          </p:cNvPr>
          <p:cNvGrpSpPr/>
          <p:nvPr/>
        </p:nvGrpSpPr>
        <p:grpSpPr>
          <a:xfrm>
            <a:off x="492106" y="1599243"/>
            <a:ext cx="3670300" cy="2197100"/>
            <a:chOff x="4979446" y="1662029"/>
            <a:chExt cx="3670300" cy="21971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7722398-44C1-7431-8EB7-593803394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79446" y="1662029"/>
              <a:ext cx="3670300" cy="21971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38EB67D-D027-CF84-9DB9-B34254F00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8251" y="2824320"/>
              <a:ext cx="1641107" cy="1034809"/>
            </a:xfrm>
            <a:prstGeom prst="rect">
              <a:avLst/>
            </a:prstGeom>
            <a:solidFill>
              <a:srgbClr val="FEDFA0">
                <a:alpha val="36863"/>
              </a:srgbClr>
            </a:solidFill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6D73387-3F33-5E90-23FC-2A9F6C7E7D5E}"/>
              </a:ext>
            </a:extLst>
          </p:cNvPr>
          <p:cNvGrpSpPr/>
          <p:nvPr/>
        </p:nvGrpSpPr>
        <p:grpSpPr>
          <a:xfrm>
            <a:off x="4572000" y="1591645"/>
            <a:ext cx="3543300" cy="2197100"/>
            <a:chOff x="552909" y="3118876"/>
            <a:chExt cx="3543300" cy="22225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1145D5-6BB6-2CD2-2D6C-6A1F6E0BB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909" y="3118876"/>
              <a:ext cx="3543300" cy="2222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F3E6C1-EB89-D44C-60C4-33FFECE38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5688" y="4210495"/>
              <a:ext cx="1680692" cy="1041095"/>
            </a:xfrm>
            <a:prstGeom prst="rect">
              <a:avLst/>
            </a:prstGeom>
            <a:solidFill>
              <a:srgbClr val="FFF8E8"/>
            </a:solidFill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8B3033B-12BB-683A-C8FB-37D4B3CE0A58}"/>
              </a:ext>
            </a:extLst>
          </p:cNvPr>
          <p:cNvSpPr txBox="1"/>
          <p:nvPr/>
        </p:nvSpPr>
        <p:spPr>
          <a:xfrm>
            <a:off x="274925" y="6186572"/>
            <a:ext cx="50862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algn="just"/>
            <a:r>
              <a:rPr lang="en-GB" sz="1100" dirty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E. Ivanov and M. Tobar, </a:t>
            </a:r>
            <a:r>
              <a:rPr lang="en-AU" sz="1100" dirty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Noise Suppression with Cryogenic Resonators, </a:t>
            </a:r>
            <a:r>
              <a:rPr lang="en-AU" sz="11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Microwave and Wireless Components Letters</a:t>
            </a:r>
            <a:r>
              <a:rPr lang="en-AU" sz="1100" i="1" dirty="0">
                <a:solidFill>
                  <a:srgbClr val="0432FF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, </a:t>
            </a:r>
            <a:r>
              <a:rPr lang="en-AU" sz="1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vol. 31, Issue 4, pp. 405-408, </a:t>
            </a:r>
            <a:r>
              <a:rPr lang="en-AU" sz="1100" dirty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April 2021</a:t>
            </a:r>
          </a:p>
        </p:txBody>
      </p:sp>
    </p:spTree>
    <p:extLst>
      <p:ext uri="{BB962C8B-B14F-4D97-AF65-F5344CB8AC3E}">
        <p14:creationId xmlns:p14="http://schemas.microsoft.com/office/powerpoint/2010/main" val="4200290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CD4D06-E160-1851-81BA-2374104D99E0}"/>
              </a:ext>
            </a:extLst>
          </p:cNvPr>
          <p:cNvSpPr txBox="1"/>
          <p:nvPr/>
        </p:nvSpPr>
        <p:spPr>
          <a:xfrm>
            <a:off x="2132017" y="3404749"/>
            <a:ext cx="51461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200" i="1" dirty="0">
                <a:latin typeface="Cambria"/>
                <a:cs typeface="Cambria"/>
              </a:rPr>
              <a:t>Experimental setup for measuring the power-to-frequency conversion of the cryogenic sapphire resonator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6514AD1A-61E1-6575-5B52-97164DDC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741" y="123364"/>
            <a:ext cx="578555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Power-to-Frequency Conversion in Cryogenic Sapphire Resonators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F91631-720F-CA6A-F861-89BCBBD4D894}"/>
              </a:ext>
            </a:extLst>
          </p:cNvPr>
          <p:cNvGrpSpPr/>
          <p:nvPr/>
        </p:nvGrpSpPr>
        <p:grpSpPr>
          <a:xfrm>
            <a:off x="266650" y="3882484"/>
            <a:ext cx="8069866" cy="2606549"/>
            <a:chOff x="266650" y="3699604"/>
            <a:chExt cx="8069866" cy="260654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6EC2F07-F2E1-6F7D-B411-EF9440B3A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991" y="4052624"/>
              <a:ext cx="2095500" cy="3302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007ED97-08AE-2AA6-07DD-F12049DC5545}"/>
                </a:ext>
              </a:extLst>
            </p:cNvPr>
            <p:cNvSpPr txBox="1"/>
            <p:nvPr/>
          </p:nvSpPr>
          <p:spPr>
            <a:xfrm>
              <a:off x="281932" y="3699604"/>
              <a:ext cx="358260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200" b="1" i="1" dirty="0">
                  <a:solidFill>
                    <a:srgbClr val="0432FF"/>
                  </a:solidFill>
                  <a:latin typeface="Cambria"/>
                  <a:cs typeface="Cambria"/>
                </a:rPr>
                <a:t>Set of equations needed for the data processing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F1B544-2437-D2EC-58AE-AC353A41A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484" y="4606043"/>
              <a:ext cx="1473200" cy="254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13A0FAE-A829-B9E0-6D6F-F815C6F36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416" y="5034626"/>
              <a:ext cx="3429000" cy="2413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F06A9E-B36E-B6CB-B642-18CAE029D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6650" y="5823553"/>
              <a:ext cx="1841500" cy="4826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475EC05-EC8F-570D-360E-141D907CA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03670" y="5815632"/>
              <a:ext cx="1638300" cy="4445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9D648B9-A6FD-0513-8F8F-3B801276B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82161" y="5825855"/>
              <a:ext cx="1638300" cy="4572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380596C-DD4C-B7C8-0075-B7F697ADF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82116" y="4078993"/>
              <a:ext cx="3454400" cy="1054100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46BE56A-5DAB-CB1F-D25B-45F2A874C2D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554016" y="5309977"/>
              <a:ext cx="486259" cy="479525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C53985D-7D32-0984-83CC-37A0D49856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60541" y="5303968"/>
              <a:ext cx="486259" cy="479525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E23C7D1-07DC-4D71-E685-E9DFCF354A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43360" y="5303968"/>
              <a:ext cx="0" cy="535098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509EF3D-1CC9-991E-5984-86ED755ECDBD}"/>
                </a:ext>
              </a:extLst>
            </p:cNvPr>
            <p:cNvGrpSpPr/>
            <p:nvPr/>
          </p:nvGrpSpPr>
          <p:grpSpPr>
            <a:xfrm>
              <a:off x="3764426" y="4706409"/>
              <a:ext cx="805783" cy="303965"/>
              <a:chOff x="266650" y="2531832"/>
              <a:chExt cx="805783" cy="303965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CC82101E-72C4-66D3-D620-D06F6695A7B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650" y="2531832"/>
                <a:ext cx="805783" cy="0"/>
              </a:xfrm>
              <a:prstGeom prst="straightConnector1">
                <a:avLst/>
              </a:prstGeom>
              <a:noFill/>
              <a:ln w="3175">
                <a:solidFill>
                  <a:srgbClr val="0000FF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E499A6D-9BD4-0829-19EE-1673DF0AD0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650" y="2531832"/>
                <a:ext cx="0" cy="303965"/>
              </a:xfrm>
              <a:prstGeom prst="straightConnector1">
                <a:avLst/>
              </a:prstGeom>
              <a:noFill/>
              <a:ln w="3175">
                <a:solidFill>
                  <a:srgbClr val="0000FF"/>
                </a:solidFill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28C3D92-E7B3-49A6-9F0E-158653AADA2D}"/>
                </a:ext>
              </a:extLst>
            </p:cNvPr>
            <p:cNvGrpSpPr/>
            <p:nvPr/>
          </p:nvGrpSpPr>
          <p:grpSpPr>
            <a:xfrm>
              <a:off x="2609648" y="4576123"/>
              <a:ext cx="1960561" cy="442434"/>
              <a:chOff x="266650" y="2531832"/>
              <a:chExt cx="805783" cy="303965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3D1429C4-065B-209C-59CD-3DCC69E92B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650" y="2531832"/>
                <a:ext cx="805783" cy="0"/>
              </a:xfrm>
              <a:prstGeom prst="straightConnector1">
                <a:avLst/>
              </a:prstGeom>
              <a:noFill/>
              <a:ln w="3175">
                <a:solidFill>
                  <a:srgbClr val="0000FF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7E88CDD7-CC45-E615-F907-B1FE0E5BBC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6650" y="2531832"/>
                <a:ext cx="0" cy="303965"/>
              </a:xfrm>
              <a:prstGeom prst="straightConnector1">
                <a:avLst/>
              </a:prstGeom>
              <a:noFill/>
              <a:ln w="3175">
                <a:solidFill>
                  <a:srgbClr val="0000FF"/>
                </a:solidFill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" name="Left Brace 29">
              <a:extLst>
                <a:ext uri="{FF2B5EF4-FFF2-40B4-BE49-F238E27FC236}">
                  <a16:creationId xmlns:a16="http://schemas.microsoft.com/office/drawing/2014/main" id="{EB098BCC-C741-D0AE-27EF-DD4F734527E7}"/>
                </a:ext>
              </a:extLst>
            </p:cNvPr>
            <p:cNvSpPr/>
            <p:nvPr/>
          </p:nvSpPr>
          <p:spPr>
            <a:xfrm>
              <a:off x="4617428" y="4212354"/>
              <a:ext cx="175362" cy="833955"/>
            </a:xfrm>
            <a:prstGeom prst="leftBrace">
              <a:avLst/>
            </a:prstGeom>
            <a:ln w="3175">
              <a:solidFill>
                <a:srgbClr val="0432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F7DA81F5-1D1B-233F-21AB-EFBE6E4604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5070" y="682412"/>
            <a:ext cx="3136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1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6514AD1A-61E1-6575-5B52-97164DDC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221" y="248640"/>
            <a:ext cx="578555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Power-to-Frequency Conversion in Cryogenic Sapphire Resonators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BE3D60-8406-9F7A-4E2E-6A8C68D7A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042" y="663190"/>
            <a:ext cx="4455107" cy="27658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1DE311-73DE-BF36-7A29-902C81F2ABCC}"/>
              </a:ext>
            </a:extLst>
          </p:cNvPr>
          <p:cNvSpPr txBox="1"/>
          <p:nvPr/>
        </p:nvSpPr>
        <p:spPr>
          <a:xfrm>
            <a:off x="2178791" y="3776750"/>
            <a:ext cx="5785558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3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Voltage noise spectra at the mixer output</a:t>
            </a:r>
            <a:r>
              <a:rPr lang="en-AU" sz="1300" b="1" dirty="0">
                <a:solidFill>
                  <a:srgbClr val="0432FF"/>
                </a:solidFill>
                <a:latin typeface="Cambria" panose="02040503050406030204" pitchFamily="18" charset="0"/>
              </a:rPr>
              <a:t> due to:</a:t>
            </a:r>
          </a:p>
          <a:p>
            <a:r>
              <a:rPr lang="en-AU" sz="1300" dirty="0">
                <a:solidFill>
                  <a:srgbClr val="C00000"/>
                </a:solidFill>
                <a:latin typeface="Cambria" panose="02040503050406030204" pitchFamily="18" charset="0"/>
              </a:rPr>
              <a:t>1 - S</a:t>
            </a:r>
            <a:r>
              <a:rPr lang="en-AU" sz="1300" dirty="0">
                <a:solidFill>
                  <a:srgbClr val="C00000"/>
                </a:solidFill>
                <a:effectLst/>
                <a:latin typeface="Cambria" panose="02040503050406030204" pitchFamily="18" charset="0"/>
              </a:rPr>
              <a:t>ynthesizer phase fluctuations (mea</a:t>
            </a:r>
            <a:r>
              <a:rPr lang="en-AU" sz="1300" dirty="0">
                <a:solidFill>
                  <a:srgbClr val="C00000"/>
                </a:solidFill>
                <a:latin typeface="Cambria" panose="02040503050406030204" pitchFamily="18" charset="0"/>
              </a:rPr>
              <a:t>sured spectrum);</a:t>
            </a:r>
            <a:endParaRPr lang="en-AU" sz="1300" dirty="0">
              <a:solidFill>
                <a:srgbClr val="C00000"/>
              </a:solidFill>
              <a:effectLst/>
              <a:latin typeface="Cambria" panose="02040503050406030204" pitchFamily="18" charset="0"/>
            </a:endParaRPr>
          </a:p>
          <a:p>
            <a:r>
              <a:rPr lang="en-AU" sz="1300" dirty="0">
                <a:solidFill>
                  <a:srgbClr val="C00000"/>
                </a:solidFill>
                <a:effectLst/>
                <a:latin typeface="Cambria" panose="02040503050406030204" pitchFamily="18" charset="0"/>
              </a:rPr>
              <a:t>2</a:t>
            </a:r>
            <a:r>
              <a:rPr lang="en-AU" sz="1300" dirty="0">
                <a:solidFill>
                  <a:srgbClr val="C00000"/>
                </a:solidFill>
                <a:latin typeface="Cambria" panose="02040503050406030204" pitchFamily="18" charset="0"/>
              </a:rPr>
              <a:t> - C</a:t>
            </a:r>
            <a:r>
              <a:rPr lang="en-AU" sz="1300" dirty="0">
                <a:solidFill>
                  <a:srgbClr val="C00000"/>
                </a:solidFill>
                <a:effectLst/>
                <a:latin typeface="Cambria" panose="02040503050406030204" pitchFamily="18" charset="0"/>
              </a:rPr>
              <a:t>ombined effect of all noise sources (</a:t>
            </a:r>
            <a:r>
              <a:rPr lang="en-AU" sz="1300" dirty="0">
                <a:solidFill>
                  <a:srgbClr val="C00000"/>
                </a:solidFill>
                <a:latin typeface="Cambria" panose="02040503050406030204" pitchFamily="18" charset="0"/>
              </a:rPr>
              <a:t>measured spectrum</a:t>
            </a:r>
            <a:r>
              <a:rPr lang="en-AU" sz="1300" dirty="0">
                <a:solidFill>
                  <a:srgbClr val="C00000"/>
                </a:solidFill>
                <a:effectLst/>
                <a:latin typeface="Cambria" panose="02040503050406030204" pitchFamily="18" charset="0"/>
              </a:rPr>
              <a:t>);</a:t>
            </a:r>
          </a:p>
          <a:p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3</a:t>
            </a:r>
            <a:r>
              <a:rPr lang="en-AU" sz="1300" dirty="0">
                <a:solidFill>
                  <a:srgbClr val="0432FF"/>
                </a:solidFill>
                <a:latin typeface="Cambria" panose="02040503050406030204" pitchFamily="18" charset="0"/>
              </a:rPr>
              <a:t> – Power-induced resonator </a:t>
            </a:r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frequency fluctuations;</a:t>
            </a:r>
          </a:p>
          <a:p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4</a:t>
            </a:r>
            <a:r>
              <a:rPr lang="en-AU" sz="1300" dirty="0">
                <a:solidFill>
                  <a:srgbClr val="0432FF"/>
                </a:solidFill>
                <a:latin typeface="Cambria" panose="02040503050406030204" pitchFamily="18" charset="0"/>
              </a:rPr>
              <a:t> - C</a:t>
            </a:r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ombined effect of all noise sources (calculations);</a:t>
            </a:r>
          </a:p>
          <a:p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5</a:t>
            </a:r>
            <a:r>
              <a:rPr lang="en-AU" sz="1300" dirty="0">
                <a:solidFill>
                  <a:srgbClr val="0432FF"/>
                </a:solidFill>
                <a:latin typeface="Cambria" panose="02040503050406030204" pitchFamily="18" charset="0"/>
              </a:rPr>
              <a:t> - </a:t>
            </a:r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VCA-induced spurious phase modulation (d</a:t>
            </a:r>
            <a:r>
              <a:rPr lang="el-GR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φ/</a:t>
            </a:r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du ~ 0.01 rad/V);</a:t>
            </a:r>
            <a:endParaRPr lang="en-AU" sz="1300" dirty="0">
              <a:solidFill>
                <a:srgbClr val="0432FF"/>
              </a:solidFill>
              <a:latin typeface="Cambria" panose="02040503050406030204" pitchFamily="18" charset="0"/>
            </a:endParaRPr>
          </a:p>
          <a:p>
            <a:r>
              <a:rPr lang="en-AU" sz="13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6 - Residual amplitude sensitivity of the frequency discriminator </a:t>
            </a:r>
            <a:r>
              <a:rPr lang="en-AU" sz="1300" dirty="0">
                <a:solidFill>
                  <a:srgbClr val="0432FF"/>
                </a:solidFill>
                <a:latin typeface="Cambria" panose="02040503050406030204" pitchFamily="18" charset="0"/>
              </a:rPr>
              <a:t> (</a:t>
            </a:r>
            <a:r>
              <a:rPr lang="el-GR" sz="1300" dirty="0" err="1">
                <a:solidFill>
                  <a:srgbClr val="0432FF"/>
                </a:solidFill>
                <a:latin typeface="Cambria" panose="02040503050406030204" pitchFamily="18" charset="0"/>
              </a:rPr>
              <a:t>δΦ</a:t>
            </a:r>
            <a:r>
              <a:rPr lang="el-GR" sz="1300" dirty="0">
                <a:solidFill>
                  <a:srgbClr val="0432FF"/>
                </a:solidFill>
                <a:latin typeface="Cambria" panose="02040503050406030204" pitchFamily="18" charset="0"/>
              </a:rPr>
              <a:t> ~ 1 </a:t>
            </a:r>
            <a:r>
              <a:rPr lang="en-AU" sz="1300" dirty="0">
                <a:solidFill>
                  <a:srgbClr val="0432FF"/>
                </a:solidFill>
                <a:latin typeface="Cambria" panose="02040503050406030204" pitchFamily="18" charset="0"/>
              </a:rPr>
              <a:t>deg).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0F25127-6AA4-99C2-3A2D-F54ADF3D547E}"/>
              </a:ext>
            </a:extLst>
          </p:cNvPr>
          <p:cNvGrpSpPr/>
          <p:nvPr/>
        </p:nvGrpSpPr>
        <p:grpSpPr>
          <a:xfrm>
            <a:off x="480150" y="5627059"/>
            <a:ext cx="6131022" cy="823023"/>
            <a:chOff x="480150" y="5627059"/>
            <a:chExt cx="6131022" cy="82302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172A473-9B3C-4786-FCB7-369B56B4D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4672" y="5636902"/>
              <a:ext cx="1638300" cy="4826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D0CAC81-DAB5-7EBE-790F-A1507BA36761}"/>
                </a:ext>
              </a:extLst>
            </p:cNvPr>
            <p:cNvSpPr txBox="1"/>
            <p:nvPr/>
          </p:nvSpPr>
          <p:spPr>
            <a:xfrm>
              <a:off x="480150" y="5627059"/>
              <a:ext cx="365452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AU" sz="1300" b="1" dirty="0">
                  <a:latin typeface="Cambria" panose="02040503050406030204" pitchFamily="18" charset="0"/>
                </a:rPr>
                <a:t>P</a:t>
              </a:r>
              <a:r>
                <a:rPr lang="en-AU" sz="1300" b="1" dirty="0">
                  <a:effectLst/>
                  <a:latin typeface="Cambria" panose="02040503050406030204" pitchFamily="18" charset="0"/>
                </a:rPr>
                <a:t>ower-to-frequency conversion fit inferred from the above noise spectra</a:t>
              </a:r>
              <a:endParaRPr lang="en-AU" sz="1300" b="1" dirty="0">
                <a:latin typeface="Cambria" panose="02040503050406030204" pitchFamily="18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335EF5C-2386-9BE7-5BEC-E832021FC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34672" y="6234182"/>
              <a:ext cx="2476500" cy="215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680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83C290-35AD-E194-CC0C-D1FD8EADEBD3}"/>
              </a:ext>
            </a:extLst>
          </p:cNvPr>
          <p:cNvGrpSpPr/>
          <p:nvPr/>
        </p:nvGrpSpPr>
        <p:grpSpPr>
          <a:xfrm>
            <a:off x="2770520" y="3339905"/>
            <a:ext cx="3943940" cy="2414344"/>
            <a:chOff x="2770520" y="3339905"/>
            <a:chExt cx="3943940" cy="241434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EB0C646-7C95-F8EB-6B7A-DE7B4A94F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9280" y="3471777"/>
              <a:ext cx="3096007" cy="184994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7E779EF-2F67-A907-702F-1011BCA8FA87}"/>
                </a:ext>
              </a:extLst>
            </p:cNvPr>
            <p:cNvSpPr txBox="1"/>
            <p:nvPr/>
          </p:nvSpPr>
          <p:spPr>
            <a:xfrm>
              <a:off x="2876400" y="3339905"/>
              <a:ext cx="1648933" cy="3068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100" i="1" dirty="0">
                  <a:latin typeface="Cambria"/>
                  <a:cs typeface="Cambria"/>
                </a:rPr>
                <a:t>df/</a:t>
              </a:r>
              <a:r>
                <a:rPr lang="en-AU" sz="1100" i="1" dirty="0" err="1">
                  <a:latin typeface="Cambria"/>
                  <a:cs typeface="Cambria"/>
                </a:rPr>
                <a:t>dP</a:t>
              </a:r>
              <a:r>
                <a:rPr lang="en-AU" sz="1100" i="1" dirty="0">
                  <a:latin typeface="Cambria"/>
                  <a:cs typeface="Cambria"/>
                </a:rPr>
                <a:t> (Hz/mW)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57212A-5611-186D-0144-AF1AA91313E5}"/>
                </a:ext>
              </a:extLst>
            </p:cNvPr>
            <p:cNvSpPr txBox="1"/>
            <p:nvPr/>
          </p:nvSpPr>
          <p:spPr>
            <a:xfrm>
              <a:off x="5724702" y="5024887"/>
              <a:ext cx="984451" cy="3068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100" i="1" dirty="0">
                  <a:latin typeface="Cambria"/>
                  <a:cs typeface="Cambria"/>
                </a:rPr>
                <a:t>P</a:t>
              </a:r>
              <a:r>
                <a:rPr lang="en-AU" sz="1300" i="1" baseline="-25000" dirty="0">
                  <a:latin typeface="Cambria"/>
                  <a:cs typeface="Cambria"/>
                </a:rPr>
                <a:t>inc</a:t>
              </a:r>
              <a:r>
                <a:rPr lang="en-AU" sz="1100" i="1" dirty="0">
                  <a:latin typeface="Cambria"/>
                  <a:cs typeface="Cambria"/>
                </a:rPr>
                <a:t> (mW)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B8701B1-DBDF-5B8F-009D-126B45FB2FC7}"/>
                </a:ext>
              </a:extLst>
            </p:cNvPr>
            <p:cNvSpPr txBox="1"/>
            <p:nvPr/>
          </p:nvSpPr>
          <p:spPr>
            <a:xfrm>
              <a:off x="2770520" y="5477250"/>
              <a:ext cx="394394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200" b="1" i="1" dirty="0">
                  <a:latin typeface="Cambria"/>
                  <a:cs typeface="Cambria"/>
                </a:rPr>
                <a:t>Power-to-frequency conversion vs incident power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D263B38-B0E6-3682-4384-AACFBDC5E532}"/>
              </a:ext>
            </a:extLst>
          </p:cNvPr>
          <p:cNvSpPr txBox="1"/>
          <p:nvPr/>
        </p:nvSpPr>
        <p:spPr>
          <a:xfrm>
            <a:off x="1828198" y="2875687"/>
            <a:ext cx="5606801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200" b="1" i="1" dirty="0">
                <a:latin typeface="Cambria"/>
                <a:cs typeface="Cambria"/>
              </a:rPr>
              <a:t>Voltage noise spectra at the mixer output at different levels of incident power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0205827F-CC83-6B15-3CDF-371281B13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9314" y="192616"/>
            <a:ext cx="42269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Effect of Paramagnetic Impurities on the </a:t>
            </a:r>
            <a:r>
              <a:rPr lang="en-US" altLang="en-US" sz="1500" b="1" i="1" dirty="0" err="1">
                <a:solidFill>
                  <a:srgbClr val="7030A0"/>
                </a:solidFill>
                <a:latin typeface="Cambria" panose="02040503050406030204" pitchFamily="18" charset="0"/>
              </a:rPr>
              <a:t>df</a:t>
            </a:r>
            <a:r>
              <a:rPr lang="en-US" altLang="en-US" sz="1800" b="1" i="1" baseline="-25000" dirty="0" err="1">
                <a:solidFill>
                  <a:srgbClr val="7030A0"/>
                </a:solidFill>
                <a:latin typeface="Cambria" panose="02040503050406030204" pitchFamily="18" charset="0"/>
              </a:rPr>
              <a:t>res</a:t>
            </a:r>
            <a:r>
              <a:rPr lang="en-US" altLang="en-US" sz="1500" b="1" i="1" dirty="0">
                <a:solidFill>
                  <a:srgbClr val="7030A0"/>
                </a:solidFill>
                <a:latin typeface="Cambria" panose="02040503050406030204" pitchFamily="18" charset="0"/>
              </a:rPr>
              <a:t>/</a:t>
            </a:r>
            <a:r>
              <a:rPr lang="en-US" altLang="en-US" sz="1500" b="1" i="1" dirty="0" err="1">
                <a:solidFill>
                  <a:srgbClr val="7030A0"/>
                </a:solidFill>
                <a:latin typeface="Cambria" panose="02040503050406030204" pitchFamily="18" charset="0"/>
              </a:rPr>
              <a:t>dP</a:t>
            </a:r>
            <a:endParaRPr lang="en-US" altLang="en-US" sz="1500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51B216-F2B4-8789-EC61-35F00EF2914C}"/>
              </a:ext>
            </a:extLst>
          </p:cNvPr>
          <p:cNvSpPr txBox="1"/>
          <p:nvPr/>
        </p:nvSpPr>
        <p:spPr>
          <a:xfrm>
            <a:off x="187162" y="6196765"/>
            <a:ext cx="599621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92075" algn="just"/>
            <a:r>
              <a:rPr lang="en-GB" sz="1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E. Ivanov and M. Tobar, “</a:t>
            </a:r>
            <a:r>
              <a:rPr lang="en-AU" sz="1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Power-to-Frequency Conversion in Cryogenic Sapphire Resonators,” </a:t>
            </a:r>
            <a:r>
              <a:rPr lang="en-AU" sz="11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Microwave and Wireless Technology Letters, </a:t>
            </a:r>
            <a:r>
              <a:rPr lang="en-AU" sz="1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vol. 33, issue 7, pp. 1090-1093, July 2023</a:t>
            </a:r>
            <a:endParaRPr lang="en-A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E9B224-9B1E-BA5A-7D27-16F82C79E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87" y="826281"/>
            <a:ext cx="2956059" cy="18393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08F070-761A-03EE-D5FE-B7E8BE7D09A2}"/>
              </a:ext>
            </a:extLst>
          </p:cNvPr>
          <p:cNvSpPr txBox="1"/>
          <p:nvPr/>
        </p:nvSpPr>
        <p:spPr>
          <a:xfrm>
            <a:off x="308722" y="718824"/>
            <a:ext cx="2461798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P</a:t>
            </a:r>
            <a:r>
              <a:rPr lang="en-AU" sz="1200" b="1" i="1" baseline="-25000" dirty="0">
                <a:solidFill>
                  <a:srgbClr val="0432FF"/>
                </a:solidFill>
                <a:latin typeface="Cambria"/>
                <a:cs typeface="Cambria"/>
              </a:rPr>
              <a:t>inc</a:t>
            </a:r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 ~ 12.5 dBm  &amp;  df/</a:t>
            </a:r>
            <a:r>
              <a:rPr lang="en-AU" sz="1050" b="1" i="1" dirty="0" err="1">
                <a:solidFill>
                  <a:srgbClr val="0432FF"/>
                </a:solidFill>
                <a:latin typeface="Cambria"/>
                <a:cs typeface="Cambria"/>
              </a:rPr>
              <a:t>dP</a:t>
            </a:r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 ~ 1.1 Hz/mW    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CEB02-D1FE-1958-D00E-5502DBB45C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3970" y="849142"/>
            <a:ext cx="2956059" cy="18393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7DA80D6-B838-6487-0D58-A39131748149}"/>
              </a:ext>
            </a:extLst>
          </p:cNvPr>
          <p:cNvSpPr txBox="1"/>
          <p:nvPr/>
        </p:nvSpPr>
        <p:spPr>
          <a:xfrm>
            <a:off x="3358973" y="735781"/>
            <a:ext cx="2545253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P</a:t>
            </a:r>
            <a:r>
              <a:rPr lang="en-AU" sz="1200" b="1" i="1" baseline="-25000" dirty="0">
                <a:solidFill>
                  <a:srgbClr val="0432FF"/>
                </a:solidFill>
                <a:latin typeface="Cambria"/>
                <a:cs typeface="Cambria"/>
              </a:rPr>
              <a:t>inc</a:t>
            </a:r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 ~ 15.7 dBm &amp; df/</a:t>
            </a:r>
            <a:r>
              <a:rPr lang="en-AU" sz="1050" b="1" i="1" dirty="0" err="1">
                <a:solidFill>
                  <a:srgbClr val="0432FF"/>
                </a:solidFill>
                <a:latin typeface="Cambria"/>
                <a:cs typeface="Cambria"/>
              </a:rPr>
              <a:t>dP</a:t>
            </a:r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 ~ 0.6 Hz/mW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37CBD4-7475-5AE3-85D8-04EA3B94FF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253" y="897029"/>
            <a:ext cx="2956061" cy="18393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13A6BE-27DC-6D7D-B063-AE336D2EF933}"/>
              </a:ext>
            </a:extLst>
          </p:cNvPr>
          <p:cNvSpPr txBox="1"/>
          <p:nvPr/>
        </p:nvSpPr>
        <p:spPr>
          <a:xfrm>
            <a:off x="6344256" y="789824"/>
            <a:ext cx="2545253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P</a:t>
            </a:r>
            <a:r>
              <a:rPr lang="en-AU" sz="1200" b="1" i="1" baseline="-25000" dirty="0">
                <a:solidFill>
                  <a:srgbClr val="0432FF"/>
                </a:solidFill>
                <a:latin typeface="Cambria"/>
                <a:cs typeface="Cambria"/>
              </a:rPr>
              <a:t>inc</a:t>
            </a:r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 ~ 18.5 dBm &amp; df/</a:t>
            </a:r>
            <a:r>
              <a:rPr lang="en-AU" sz="1050" b="1" i="1" dirty="0" err="1">
                <a:solidFill>
                  <a:srgbClr val="0432FF"/>
                </a:solidFill>
                <a:latin typeface="Cambria"/>
                <a:cs typeface="Cambria"/>
              </a:rPr>
              <a:t>dP</a:t>
            </a:r>
            <a:r>
              <a:rPr lang="en-AU" sz="1050" b="1" i="1" dirty="0">
                <a:solidFill>
                  <a:srgbClr val="0432FF"/>
                </a:solidFill>
                <a:latin typeface="Cambria"/>
                <a:cs typeface="Cambria"/>
              </a:rPr>
              <a:t> ~ 0.32 Hz/mW </a:t>
            </a:r>
          </a:p>
        </p:txBody>
      </p:sp>
    </p:spTree>
    <p:extLst>
      <p:ext uri="{BB962C8B-B14F-4D97-AF65-F5344CB8AC3E}">
        <p14:creationId xmlns:p14="http://schemas.microsoft.com/office/powerpoint/2010/main" val="136887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>
            <a:extLst>
              <a:ext uri="{FF2B5EF4-FFF2-40B4-BE49-F238E27FC236}">
                <a16:creationId xmlns:a16="http://schemas.microsoft.com/office/drawing/2014/main" id="{17005D4B-3CE9-744F-9DD6-1ADA7DD8E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883" y="24032"/>
            <a:ext cx="6381453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Characterization of Phase Fluctuations in Frequency Domain: Continuous Time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9CB902-9622-1BB8-2474-EAF8EA220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273" y="743540"/>
            <a:ext cx="2962675" cy="172418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5FDF32D-C0E5-233E-ECD0-6F52E77269A6}"/>
              </a:ext>
            </a:extLst>
          </p:cNvPr>
          <p:cNvGrpSpPr/>
          <p:nvPr/>
        </p:nvGrpSpPr>
        <p:grpSpPr>
          <a:xfrm>
            <a:off x="1280870" y="2813203"/>
            <a:ext cx="6129432" cy="2482761"/>
            <a:chOff x="1280870" y="2813203"/>
            <a:chExt cx="6129432" cy="2482761"/>
          </a:xfrm>
        </p:grpSpPr>
        <p:sp>
          <p:nvSpPr>
            <p:cNvPr id="47" name="Down Arrow 46">
              <a:extLst>
                <a:ext uri="{FF2B5EF4-FFF2-40B4-BE49-F238E27FC236}">
                  <a16:creationId xmlns:a16="http://schemas.microsoft.com/office/drawing/2014/main" id="{3DB64C32-BC90-9A4E-9441-271CED085D50}"/>
                </a:ext>
              </a:extLst>
            </p:cNvPr>
            <p:cNvSpPr/>
            <p:nvPr/>
          </p:nvSpPr>
          <p:spPr>
            <a:xfrm>
              <a:off x="4408183" y="4510362"/>
              <a:ext cx="187287" cy="235017"/>
            </a:xfrm>
            <a:prstGeom prst="down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 Box 5">
              <a:extLst>
                <a:ext uri="{FF2B5EF4-FFF2-40B4-BE49-F238E27FC236}">
                  <a16:creationId xmlns:a16="http://schemas.microsoft.com/office/drawing/2014/main" id="{3C2C9550-FFF5-7643-AF67-68DC0594AA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870" y="4902005"/>
              <a:ext cx="2870670" cy="344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Power Spectral Density (PSD) of  </a:t>
              </a:r>
              <a:r>
                <a:rPr lang="el-GR" altLang="zh-CN" sz="1300" i="1" dirty="0" err="1">
                  <a:solidFill>
                    <a:srgbClr val="0432FF"/>
                  </a:solidFill>
                  <a:latin typeface="Cambria" panose="02040503050406030204" pitchFamily="18" charset="0"/>
                </a:rPr>
                <a:t>δφ</a:t>
              </a:r>
              <a:r>
                <a:rPr lang="el-GR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</a:t>
              </a: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t</a:t>
              </a:r>
              <a:r>
                <a:rPr lang="el-GR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)</a:t>
              </a:r>
              <a:r>
                <a:rPr lang="en-US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 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2" name="Text Box 5">
              <a:extLst>
                <a:ext uri="{FF2B5EF4-FFF2-40B4-BE49-F238E27FC236}">
                  <a16:creationId xmlns:a16="http://schemas.microsoft.com/office/drawing/2014/main" id="{C3A953D6-E1B2-7346-9277-C99D2A90E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3176" y="2956594"/>
              <a:ext cx="2391261" cy="344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A fraction</a:t>
              </a:r>
              <a:r>
                <a:rPr lang="en-US" altLang="zh-CN" sz="1300" b="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 of </a:t>
              </a:r>
              <a:r>
                <a:rPr lang="el-GR" altLang="zh-CN" sz="1300" b="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α </a:t>
              </a:r>
              <a:r>
                <a:rPr lang="en-US" altLang="zh-CN" sz="1300" b="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random process </a:t>
              </a:r>
            </a:p>
          </p:txBody>
        </p:sp>
        <p:sp>
          <p:nvSpPr>
            <p:cNvPr id="20" name="Down Arrow 19">
              <a:extLst>
                <a:ext uri="{FF2B5EF4-FFF2-40B4-BE49-F238E27FC236}">
                  <a16:creationId xmlns:a16="http://schemas.microsoft.com/office/drawing/2014/main" id="{4810347C-5646-9C43-9FE0-32EC0F6394D8}"/>
                </a:ext>
              </a:extLst>
            </p:cNvPr>
            <p:cNvSpPr/>
            <p:nvPr/>
          </p:nvSpPr>
          <p:spPr>
            <a:xfrm>
              <a:off x="4383855" y="3592770"/>
              <a:ext cx="187287" cy="235017"/>
            </a:xfrm>
            <a:prstGeom prst="down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0275F2C-85BC-0348-BC29-9C2F3FCF3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0568" y="3945491"/>
              <a:ext cx="2286000" cy="406400"/>
            </a:xfrm>
            <a:prstGeom prst="rect">
              <a:avLst/>
            </a:prstGeom>
          </p:spPr>
        </p:pic>
        <p:sp>
          <p:nvSpPr>
            <p:cNvPr id="33" name="Text Box 5">
              <a:extLst>
                <a:ext uri="{FF2B5EF4-FFF2-40B4-BE49-F238E27FC236}">
                  <a16:creationId xmlns:a16="http://schemas.microsoft.com/office/drawing/2014/main" id="{24455E6F-AC8B-404C-8F1E-B9F2A4D5B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282" y="3929299"/>
              <a:ext cx="2130003" cy="344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Fourier transform of  </a:t>
              </a:r>
              <a:r>
                <a:rPr lang="el-GR" altLang="zh-CN" sz="1300" i="1" dirty="0" err="1">
                  <a:solidFill>
                    <a:srgbClr val="0432FF"/>
                  </a:solidFill>
                  <a:latin typeface="Cambria" panose="02040503050406030204" pitchFamily="18" charset="0"/>
                </a:rPr>
                <a:t>δφ</a:t>
              </a:r>
              <a:r>
                <a:rPr lang="en-AU" altLang="zh-CN" sz="1300" i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T</a:t>
              </a: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(t)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A408CE-5DBE-7439-189F-66A1C0957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6201" y="2813203"/>
              <a:ext cx="2514600" cy="72390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E3687EE-F37C-F23D-0970-E99C40D29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16366" y="4813364"/>
              <a:ext cx="2654300" cy="482600"/>
            </a:xfrm>
            <a:prstGeom prst="rect">
              <a:avLst/>
            </a:prstGeom>
          </p:spPr>
        </p:pic>
        <p:sp>
          <p:nvSpPr>
            <p:cNvPr id="2" name="Text Box 5">
              <a:extLst>
                <a:ext uri="{FF2B5EF4-FFF2-40B4-BE49-F238E27FC236}">
                  <a16:creationId xmlns:a16="http://schemas.microsoft.com/office/drawing/2014/main" id="{B0013400-A23F-8EEE-4CBB-38BC67D167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4110" y="3976318"/>
              <a:ext cx="896192" cy="344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(rad/Hz)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" name="Text Box 5">
              <a:extLst>
                <a:ext uri="{FF2B5EF4-FFF2-40B4-BE49-F238E27FC236}">
                  <a16:creationId xmlns:a16="http://schemas.microsoft.com/office/drawing/2014/main" id="{69F279BA-7310-AA89-0663-857090125F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9300" y="4902005"/>
              <a:ext cx="896192" cy="3447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(rad</a:t>
              </a:r>
              <a:r>
                <a:rPr lang="en-AU" altLang="zh-CN" sz="1600" i="1" baseline="30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</a:t>
              </a: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/Hz)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F165BED-891B-F128-01D3-AA2CBD8ACA02}"/>
              </a:ext>
            </a:extLst>
          </p:cNvPr>
          <p:cNvGrpSpPr/>
          <p:nvPr/>
        </p:nvGrpSpPr>
        <p:grpSpPr>
          <a:xfrm>
            <a:off x="1320282" y="5404300"/>
            <a:ext cx="5615210" cy="710160"/>
            <a:chOff x="1320282" y="5404300"/>
            <a:chExt cx="5615210" cy="710160"/>
          </a:xfrm>
        </p:grpSpPr>
        <p:sp>
          <p:nvSpPr>
            <p:cNvPr id="70" name="Text Box 18">
              <a:extLst>
                <a:ext uri="{FF2B5EF4-FFF2-40B4-BE49-F238E27FC236}">
                  <a16:creationId xmlns:a16="http://schemas.microsoft.com/office/drawing/2014/main" id="{EE5C15EE-8845-514B-A03D-7AC439933B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282" y="5732635"/>
              <a:ext cx="2673413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300" b="0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Single-sideband (SSB) phase noise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FC939FB-58F1-E08A-11A8-4C0080B3B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78693" y="5720760"/>
              <a:ext cx="2527300" cy="393700"/>
            </a:xfrm>
            <a:prstGeom prst="rect">
              <a:avLst/>
            </a:prstGeom>
          </p:spPr>
        </p:pic>
        <p:sp>
          <p:nvSpPr>
            <p:cNvPr id="17" name="Down Arrow 16">
              <a:extLst>
                <a:ext uri="{FF2B5EF4-FFF2-40B4-BE49-F238E27FC236}">
                  <a16:creationId xmlns:a16="http://schemas.microsoft.com/office/drawing/2014/main" id="{E19620DF-A863-88D3-9D82-C6F8EAE75C29}"/>
                </a:ext>
              </a:extLst>
            </p:cNvPr>
            <p:cNvSpPr/>
            <p:nvPr/>
          </p:nvSpPr>
          <p:spPr>
            <a:xfrm>
              <a:off x="4383854" y="5404300"/>
              <a:ext cx="187287" cy="235017"/>
            </a:xfrm>
            <a:prstGeom prst="downArrow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A127240B-36C6-D3A9-E943-34FA2AAFE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9300" y="5746167"/>
              <a:ext cx="896192" cy="3447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(dB/Hz)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532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E4AF2C9-8257-8332-74D1-A56AD1648051}"/>
              </a:ext>
            </a:extLst>
          </p:cNvPr>
          <p:cNvSpPr txBox="1"/>
          <p:nvPr/>
        </p:nvSpPr>
        <p:spPr>
          <a:xfrm>
            <a:off x="2702281" y="672876"/>
            <a:ext cx="3533698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i="1" dirty="0">
                <a:solidFill>
                  <a:srgbClr val="FF0000"/>
                </a:solidFill>
                <a:latin typeface="Cambria" panose="02040503050406030204" pitchFamily="18" charset="0"/>
                <a:cs typeface="Arial"/>
              </a:rPr>
              <a:t>Cryogenic Sapphire Oscillators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E4A652-EB29-1309-CE1A-974564474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99" y="1098911"/>
            <a:ext cx="8754801" cy="560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462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8116AA-6257-D3BD-D799-D3D381C4511E}"/>
              </a:ext>
            </a:extLst>
          </p:cNvPr>
          <p:cNvGrpSpPr/>
          <p:nvPr/>
        </p:nvGrpSpPr>
        <p:grpSpPr>
          <a:xfrm>
            <a:off x="2171133" y="2931346"/>
            <a:ext cx="5346044" cy="3679143"/>
            <a:chOff x="2171133" y="2931346"/>
            <a:chExt cx="5346044" cy="367914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FE0198-6632-1C2F-374B-D40448DCBC49}"/>
                </a:ext>
              </a:extLst>
            </p:cNvPr>
            <p:cNvSpPr txBox="1"/>
            <p:nvPr/>
          </p:nvSpPr>
          <p:spPr>
            <a:xfrm>
              <a:off x="2477120" y="6333490"/>
              <a:ext cx="41897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>
                  <a:latin typeface="Cambria" charset="0"/>
                  <a:ea typeface="Cambria" charset="0"/>
                  <a:cs typeface="Cambria" charset="0"/>
                </a:rPr>
                <a:t>SSB phase noise of an individual 11. 2 GHz oscillator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3C571A7-D52C-CE87-1A29-D6C159D15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1133" y="2931346"/>
              <a:ext cx="5346044" cy="3214394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D7C6E64-B0C7-0321-3027-974A12531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487" y="726707"/>
            <a:ext cx="3929408" cy="19933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EF005E-163B-E89A-26D1-5DDC857D36BF}"/>
              </a:ext>
            </a:extLst>
          </p:cNvPr>
          <p:cNvSpPr txBox="1"/>
          <p:nvPr/>
        </p:nvSpPr>
        <p:spPr>
          <a:xfrm>
            <a:off x="1622493" y="192247"/>
            <a:ext cx="6084207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i="1" dirty="0">
                <a:solidFill>
                  <a:srgbClr val="FF0000"/>
                </a:solidFill>
                <a:latin typeface="Cambria" panose="02040503050406030204" pitchFamily="18" charset="0"/>
                <a:cs typeface="Arial"/>
              </a:rPr>
              <a:t>Phase Noise Performance of the Cryogenic Sapphire Oscillators </a:t>
            </a:r>
          </a:p>
        </p:txBody>
      </p:sp>
    </p:spTree>
    <p:extLst>
      <p:ext uri="{BB962C8B-B14F-4D97-AF65-F5344CB8AC3E}">
        <p14:creationId xmlns:p14="http://schemas.microsoft.com/office/powerpoint/2010/main" val="70627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EF005E-163B-E89A-26D1-5DDC857D36BF}"/>
              </a:ext>
            </a:extLst>
          </p:cNvPr>
          <p:cNvSpPr txBox="1"/>
          <p:nvPr/>
        </p:nvSpPr>
        <p:spPr>
          <a:xfrm>
            <a:off x="3222691" y="649434"/>
            <a:ext cx="225227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rgbClr val="0432FF"/>
                </a:solidFill>
                <a:latin typeface="Cambria" panose="02040503050406030204" pitchFamily="18" charset="0"/>
                <a:cs typeface="Arial"/>
              </a:rPr>
              <a:t>Conclusions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3E97EB-289E-BCA3-0A41-4FD5F67DDF01}"/>
              </a:ext>
            </a:extLst>
          </p:cNvPr>
          <p:cNvSpPr/>
          <p:nvPr/>
        </p:nvSpPr>
        <p:spPr>
          <a:xfrm>
            <a:off x="1151790" y="1151996"/>
            <a:ext cx="67577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We proved that fractional frequency instability of the low phase noise sapphire oscillators could be reduced to the level of the best RF signal sources, i.e.,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el-GR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σ</a:t>
            </a:r>
            <a:r>
              <a:rPr lang="en-AU" b="1" baseline="-250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y</a:t>
            </a: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 (5…50 s) ~ 2 10</a:t>
            </a:r>
            <a:r>
              <a:rPr lang="en-AU" sz="1600" b="1" baseline="30000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-13</a:t>
            </a: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  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en-AU" sz="1400" dirty="0">
              <a:solidFill>
                <a:srgbClr val="0432FF"/>
              </a:solidFill>
              <a:effectLst/>
              <a:latin typeface="Cambria" panose="020405030504060302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We found that the transmission peak contrasts of the cryogenic sapphire resonators could be as high as 60 dB, allowing strong suppression of technical fluctuations of the incoming signal with a modest loss of power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en-AU" sz="1400" dirty="0">
              <a:solidFill>
                <a:srgbClr val="0432FF"/>
              </a:solidFill>
              <a:effectLst/>
              <a:latin typeface="Cambria" panose="020405030504060302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We measured the power-to-frequency conversion of in the cryogenic sapphire resonators as a function of Fourier frequency.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en-AU" sz="1400" dirty="0">
              <a:solidFill>
                <a:srgbClr val="0432FF"/>
              </a:solidFill>
              <a:effectLst/>
              <a:latin typeface="Cambria" panose="020405030504060302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AU" sz="1400" b="1" dirty="0">
                <a:solidFill>
                  <a:srgbClr val="0432FF"/>
                </a:solidFill>
                <a:effectLst/>
                <a:latin typeface="Cambria" panose="02040503050406030204" pitchFamily="18" charset="0"/>
              </a:rPr>
              <a:t>We showed that the power of technical fluctuations of the cryogenic sapphire oscillator could be reduced by 18 orders of magnitude relative to carrier at offset frequencies above a few kHz.</a:t>
            </a:r>
            <a:endParaRPr lang="en-AU" sz="1400" dirty="0">
              <a:solidFill>
                <a:srgbClr val="0432FF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BA1E08-196B-8F1C-A3AD-4B89DA4F426B}"/>
              </a:ext>
            </a:extLst>
          </p:cNvPr>
          <p:cNvSpPr/>
          <p:nvPr/>
        </p:nvSpPr>
        <p:spPr>
          <a:xfrm>
            <a:off x="1064760" y="4817798"/>
            <a:ext cx="67577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7030A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Serious attention must be paid to vibration isolation of the cryogenic resonators to enable further progress in oscillator noise reduction</a:t>
            </a:r>
          </a:p>
        </p:txBody>
      </p:sp>
    </p:spTree>
    <p:extLst>
      <p:ext uri="{BB962C8B-B14F-4D97-AF65-F5344CB8AC3E}">
        <p14:creationId xmlns:p14="http://schemas.microsoft.com/office/powerpoint/2010/main" val="89470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Arrow 17">
            <a:extLst>
              <a:ext uri="{FF2B5EF4-FFF2-40B4-BE49-F238E27FC236}">
                <a16:creationId xmlns:a16="http://schemas.microsoft.com/office/drawing/2014/main" id="{20C84514-1EEA-F446-A7AA-B6A5C39BB274}"/>
              </a:ext>
            </a:extLst>
          </p:cNvPr>
          <p:cNvSpPr/>
          <p:nvPr/>
        </p:nvSpPr>
        <p:spPr>
          <a:xfrm>
            <a:off x="4151078" y="1592436"/>
            <a:ext cx="337471" cy="251510"/>
          </a:xfrm>
          <a:prstGeom prst="right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FF2EC9-3757-93E5-0F4B-57CA0E19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4942" y="73362"/>
            <a:ext cx="6163251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Characterization of Phase Fluctuations in Frequency Domain: </a:t>
            </a:r>
            <a:r>
              <a:rPr lang="en-AU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Discrete</a:t>
            </a:r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 Time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09EE36-C446-F172-8C26-4FA04A1D7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020" y="838242"/>
            <a:ext cx="2609128" cy="1538132"/>
          </a:xfrm>
          <a:prstGeom prst="rect">
            <a:avLst/>
          </a:prstGeom>
        </p:spPr>
      </p:pic>
      <p:sp>
        <p:nvSpPr>
          <p:cNvPr id="31" name="Text Box 5">
            <a:extLst>
              <a:ext uri="{FF2B5EF4-FFF2-40B4-BE49-F238E27FC236}">
                <a16:creationId xmlns:a16="http://schemas.microsoft.com/office/drawing/2014/main" id="{57417E64-BC51-39B9-0D7A-AB923679F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664" y="2898856"/>
            <a:ext cx="2056889" cy="34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 i="1" dirty="0">
                <a:solidFill>
                  <a:srgbClr val="0432FF"/>
                </a:solidFill>
                <a:latin typeface="Cambria" panose="02040503050406030204" pitchFamily="18" charset="0"/>
              </a:rPr>
              <a:t>Sampled phase fluctuations</a:t>
            </a:r>
            <a:endParaRPr lang="en-US" altLang="zh-CN" sz="1200" b="0" i="1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  <p:sp>
        <p:nvSpPr>
          <p:cNvPr id="35" name="Text Box 5">
            <a:extLst>
              <a:ext uri="{FF2B5EF4-FFF2-40B4-BE49-F238E27FC236}">
                <a16:creationId xmlns:a16="http://schemas.microsoft.com/office/drawing/2014/main" id="{F9DC256A-C581-1272-8449-0FEC9836E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1826" y="3367393"/>
            <a:ext cx="1743950" cy="28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 b="0" i="1" dirty="0">
                <a:solidFill>
                  <a:srgbClr val="0432FF"/>
                </a:solidFill>
                <a:latin typeface="Cambria" panose="02040503050406030204" pitchFamily="18" charset="0"/>
              </a:rPr>
              <a:t>- m</a:t>
            </a:r>
            <a:r>
              <a:rPr lang="en-US" altLang="zh-CN" sz="1200" i="1" dirty="0">
                <a:solidFill>
                  <a:srgbClr val="0432FF"/>
                </a:solidFill>
                <a:latin typeface="Cambria" panose="02040503050406030204" pitchFamily="18" charset="0"/>
              </a:rPr>
              <a:t>easurements time</a:t>
            </a:r>
            <a:endParaRPr lang="en-US" altLang="zh-CN" sz="1200" b="0" i="1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44AE2E2-4646-E1E7-7E88-97BB8F470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2104" y="2726354"/>
            <a:ext cx="2209800" cy="5715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B007816-BAE2-93F4-6E59-3627C9E06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741" y="751368"/>
            <a:ext cx="2502025" cy="1664138"/>
          </a:xfrm>
          <a:prstGeom prst="rect">
            <a:avLst/>
          </a:prstGeom>
        </p:spPr>
      </p:pic>
      <p:sp>
        <p:nvSpPr>
          <p:cNvPr id="2" name="Text Box 5">
            <a:extLst>
              <a:ext uri="{FF2B5EF4-FFF2-40B4-BE49-F238E27FC236}">
                <a16:creationId xmlns:a16="http://schemas.microsoft.com/office/drawing/2014/main" id="{E753EAB2-4DAB-E227-614D-A2D56FD15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9724" y="2856216"/>
            <a:ext cx="631677" cy="34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zh-CN" sz="1300" i="1" dirty="0">
                <a:solidFill>
                  <a:srgbClr val="0432FF"/>
                </a:solidFill>
                <a:latin typeface="Cambria" panose="02040503050406030204" pitchFamily="18" charset="0"/>
              </a:rPr>
              <a:t>(rad)</a:t>
            </a:r>
            <a:endParaRPr lang="en-US" altLang="zh-CN" sz="1300" b="0" i="1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B324EA-90DD-B51D-FBBD-9BD6DDF81BD0}"/>
              </a:ext>
            </a:extLst>
          </p:cNvPr>
          <p:cNvGrpSpPr/>
          <p:nvPr/>
        </p:nvGrpSpPr>
        <p:grpSpPr>
          <a:xfrm>
            <a:off x="1172366" y="3963991"/>
            <a:ext cx="6064325" cy="2254218"/>
            <a:chOff x="1172366" y="3963991"/>
            <a:chExt cx="6064325" cy="2254218"/>
          </a:xfrm>
        </p:grpSpPr>
        <p:sp>
          <p:nvSpPr>
            <p:cNvPr id="29" name="Text Box 5">
              <a:extLst>
                <a:ext uri="{FF2B5EF4-FFF2-40B4-BE49-F238E27FC236}">
                  <a16:creationId xmlns:a16="http://schemas.microsoft.com/office/drawing/2014/main" id="{B8143802-076C-AB88-D374-8EE764F94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2366" y="3977342"/>
              <a:ext cx="2609129" cy="698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Discrete Fourier Transform (DFT) of periodically extended function </a:t>
              </a:r>
              <a:r>
                <a:rPr lang="el-GR" altLang="zh-CN" sz="1200" i="1" dirty="0" err="1">
                  <a:latin typeface="Cambria" panose="02040503050406030204" pitchFamily="18" charset="0"/>
                </a:rPr>
                <a:t>δφ</a:t>
              </a:r>
              <a:r>
                <a:rPr lang="el-GR" altLang="zh-CN" sz="1200" i="1" baseline="30000" dirty="0">
                  <a:latin typeface="Cambria" panose="02040503050406030204" pitchFamily="18" charset="0"/>
                </a:rPr>
                <a:t>(</a:t>
              </a:r>
              <a:r>
                <a:rPr lang="en-AU" altLang="zh-CN" sz="1200" i="1" baseline="30000" dirty="0">
                  <a:latin typeface="Cambria" panose="02040503050406030204" pitchFamily="18" charset="0"/>
                </a:rPr>
                <a:t>S</a:t>
              </a:r>
              <a:r>
                <a:rPr lang="el-GR" altLang="zh-CN" sz="1200" i="1" baseline="30000" dirty="0">
                  <a:latin typeface="Cambria" panose="02040503050406030204" pitchFamily="18" charset="0"/>
                </a:rPr>
                <a:t>)</a:t>
              </a:r>
              <a:r>
                <a:rPr lang="en-US" altLang="zh-CN" sz="1200" i="1" baseline="30000" dirty="0">
                  <a:latin typeface="Cambria" panose="02040503050406030204" pitchFamily="18" charset="0"/>
                </a:rPr>
                <a:t> </a:t>
              </a:r>
              <a:r>
                <a:rPr lang="en-US" altLang="zh-CN" sz="1200" i="1" dirty="0">
                  <a:latin typeface="Cambria" panose="02040503050406030204" pitchFamily="18" charset="0"/>
                </a:rPr>
                <a:t> </a:t>
              </a:r>
              <a:r>
                <a:rPr lang="en-US" altLang="zh-CN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at frequency </a:t>
              </a:r>
              <a:r>
                <a:rPr lang="el-GR" altLang="zh-CN" sz="1200" i="1" dirty="0">
                  <a:latin typeface="Cambria" panose="02040503050406030204" pitchFamily="18" charset="0"/>
                </a:rPr>
                <a:t>Ω</a:t>
              </a:r>
              <a:r>
                <a:rPr lang="en-AU" altLang="zh-CN" sz="1400" i="1" baseline="-25000" dirty="0">
                  <a:latin typeface="Cambria" panose="02040503050406030204" pitchFamily="18" charset="0"/>
                </a:rPr>
                <a:t>n</a:t>
              </a:r>
              <a:r>
                <a:rPr lang="el-GR" altLang="zh-CN" sz="1200" i="1" dirty="0">
                  <a:latin typeface="Cambria" panose="02040503050406030204" pitchFamily="18" charset="0"/>
                </a:rPr>
                <a:t> =</a:t>
              </a:r>
              <a:r>
                <a:rPr lang="el-GR" altLang="zh-CN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 </a:t>
              </a:r>
              <a:r>
                <a:rPr lang="en-US" altLang="zh-CN" sz="1200" i="1" dirty="0">
                  <a:latin typeface="Cambria" panose="02040503050406030204" pitchFamily="18" charset="0"/>
                </a:rPr>
                <a:t>2 </a:t>
              </a:r>
              <a:r>
                <a:rPr lang="el-GR" altLang="zh-CN" sz="1200" i="1" dirty="0">
                  <a:latin typeface="Cambria" panose="02040503050406030204" pitchFamily="18" charset="0"/>
                </a:rPr>
                <a:t>π </a:t>
              </a:r>
              <a:r>
                <a:rPr lang="en-AU" altLang="zh-CN" sz="1200" i="1" dirty="0">
                  <a:latin typeface="Cambria" panose="02040503050406030204" pitchFamily="18" charset="0"/>
                </a:rPr>
                <a:t>n/T</a:t>
              </a:r>
              <a:endParaRPr lang="en-US" altLang="zh-CN" sz="1200" b="0" i="1" baseline="30000" dirty="0">
                <a:latin typeface="Cambria" panose="02040503050406030204" pitchFamily="18" charset="0"/>
              </a:endParaRPr>
            </a:p>
          </p:txBody>
        </p:sp>
        <p:sp>
          <p:nvSpPr>
            <p:cNvPr id="32" name="Text Box 5">
              <a:extLst>
                <a:ext uri="{FF2B5EF4-FFF2-40B4-BE49-F238E27FC236}">
                  <a16:creationId xmlns:a16="http://schemas.microsoft.com/office/drawing/2014/main" id="{6E8CB7FD-CADF-8901-7808-B2C81CFF9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0388" y="4999620"/>
              <a:ext cx="2040026" cy="288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200" b="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Phase noise Power Spectral Density (PSD)</a:t>
              </a:r>
            </a:p>
          </p:txBody>
        </p:sp>
        <p:sp>
          <p:nvSpPr>
            <p:cNvPr id="38" name="Text Box 5">
              <a:extLst>
                <a:ext uri="{FF2B5EF4-FFF2-40B4-BE49-F238E27FC236}">
                  <a16:creationId xmlns:a16="http://schemas.microsoft.com/office/drawing/2014/main" id="{D665AE17-9757-B472-3883-C516E61997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6224" y="5726054"/>
              <a:ext cx="2400173" cy="412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Phase noise PSD estimate a</a:t>
              </a:r>
              <a:r>
                <a:rPr lang="en-US" altLang="zh-CN" sz="1200" b="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fter M </a:t>
              </a:r>
              <a:r>
                <a:rPr lang="en-US" altLang="zh-CN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consecutive measurements</a:t>
              </a:r>
              <a:endParaRPr lang="en-US" altLang="zh-CN" sz="12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74290E44-4EB8-7E31-7F10-EA3FFC950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22924" y="3963991"/>
              <a:ext cx="2336800" cy="571500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14DD39F-EADD-935C-1598-9DE688509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22924" y="4997510"/>
              <a:ext cx="1295400" cy="254000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89EA63A-396A-56DF-6D2F-8BDCFB904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17419" y="5646709"/>
              <a:ext cx="1917700" cy="571500"/>
            </a:xfrm>
            <a:prstGeom prst="rect">
              <a:avLst/>
            </a:prstGeom>
          </p:spPr>
        </p:pic>
        <p:sp>
          <p:nvSpPr>
            <p:cNvPr id="3" name="Text Box 5">
              <a:extLst>
                <a:ext uri="{FF2B5EF4-FFF2-40B4-BE49-F238E27FC236}">
                  <a16:creationId xmlns:a16="http://schemas.microsoft.com/office/drawing/2014/main" id="{54223AAC-F400-6C65-5BF7-D6340E8D1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5014" y="4034626"/>
              <a:ext cx="631677" cy="344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(rad)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" name="Text Box 5">
              <a:extLst>
                <a:ext uri="{FF2B5EF4-FFF2-40B4-BE49-F238E27FC236}">
                  <a16:creationId xmlns:a16="http://schemas.microsoft.com/office/drawing/2014/main" id="{E0128071-1DFD-4813-E339-178323F8C6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3771" y="4979276"/>
              <a:ext cx="896192" cy="3447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(rad</a:t>
              </a:r>
              <a:r>
                <a:rPr lang="en-AU" altLang="zh-CN" sz="1600" i="1" baseline="30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</a:t>
              </a: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/Hz)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" name="Text Box 5">
              <a:extLst>
                <a:ext uri="{FF2B5EF4-FFF2-40B4-BE49-F238E27FC236}">
                  <a16:creationId xmlns:a16="http://schemas.microsoft.com/office/drawing/2014/main" id="{68440CE5-6B28-998B-B19F-A760296CF8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6918" y="5778757"/>
              <a:ext cx="896192" cy="3447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(rad</a:t>
              </a:r>
              <a:r>
                <a:rPr lang="en-AU" altLang="zh-CN" sz="1600" i="1" baseline="30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</a:t>
              </a:r>
              <a:r>
                <a:rPr lang="en-AU" altLang="zh-CN" sz="13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/Hz)</a:t>
              </a:r>
              <a:endParaRPr lang="en-US" altLang="zh-CN" sz="1300" b="0" i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91E648C2-8E1F-AA7E-7613-7E6659F998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4362" y="3399107"/>
            <a:ext cx="635000" cy="215900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3901A0E7-F2DF-7F01-C182-BAD9AFD1C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6599" y="6450866"/>
            <a:ext cx="5859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*  *</a:t>
            </a:r>
          </a:p>
        </p:txBody>
      </p:sp>
    </p:spTree>
    <p:extLst>
      <p:ext uri="{BB962C8B-B14F-4D97-AF65-F5344CB8AC3E}">
        <p14:creationId xmlns:p14="http://schemas.microsoft.com/office/powerpoint/2010/main" val="382373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37774" y="113953"/>
            <a:ext cx="583076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>
                <a:solidFill>
                  <a:srgbClr val="0432FF"/>
                </a:solidFill>
                <a:latin typeface="Cambria"/>
                <a:cs typeface="Cambria"/>
              </a:rPr>
              <a:t>Spectrum of a Signal with Random Walk of Phase</a:t>
            </a:r>
            <a:endParaRPr lang="en-US" sz="1600" b="1" i="1" dirty="0">
              <a:solidFill>
                <a:srgbClr val="0432FF"/>
              </a:solidFill>
              <a:latin typeface="Cambria"/>
              <a:cs typeface="Cambri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A8B344-ABA2-2731-7588-4F235057B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743" y="586905"/>
            <a:ext cx="2044700" cy="203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BEB3422-C732-7055-5DDA-0C1B768C7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355" y="799509"/>
            <a:ext cx="1143000" cy="3937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13655AF-2353-D016-DCF0-6D8BBDCE2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929" y="1208226"/>
            <a:ext cx="4356100" cy="2032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AA63647-72FF-F713-3B41-D52836B6E6EF}"/>
              </a:ext>
            </a:extLst>
          </p:cNvPr>
          <p:cNvGrpSpPr/>
          <p:nvPr/>
        </p:nvGrpSpPr>
        <p:grpSpPr>
          <a:xfrm>
            <a:off x="193333" y="1945297"/>
            <a:ext cx="3797300" cy="2547787"/>
            <a:chOff x="193333" y="1945297"/>
            <a:chExt cx="3797300" cy="254778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E16813F-1B0F-231D-470B-EF00124A5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3333" y="1945297"/>
              <a:ext cx="3797300" cy="223520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DFA8810-4A67-2886-7276-F4CD1419B7C0}"/>
                </a:ext>
              </a:extLst>
            </p:cNvPr>
            <p:cNvSpPr txBox="1"/>
            <p:nvPr/>
          </p:nvSpPr>
          <p:spPr>
            <a:xfrm>
              <a:off x="413900" y="4216085"/>
              <a:ext cx="302826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latin typeface="Cambria"/>
                  <a:cs typeface="Cambria"/>
                </a:rPr>
                <a:t>Power Spectral Density of </a:t>
              </a:r>
              <a:r>
                <a:rPr lang="el-GR" sz="1200" i="1" dirty="0" err="1">
                  <a:latin typeface="Cambria"/>
                  <a:cs typeface="Cambria"/>
                </a:rPr>
                <a:t>δφ</a:t>
              </a:r>
              <a:r>
                <a:rPr lang="en-AU" sz="1200" i="1" dirty="0">
                  <a:latin typeface="Cambria"/>
                  <a:cs typeface="Cambria"/>
                </a:rPr>
                <a:t>(t)</a:t>
              </a:r>
              <a:endParaRPr lang="en-US" sz="1200" i="1" dirty="0">
                <a:latin typeface="Cambria"/>
                <a:cs typeface="Cambria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A358511-20F2-36FB-BCF9-331F87456479}"/>
              </a:ext>
            </a:extLst>
          </p:cNvPr>
          <p:cNvGrpSpPr/>
          <p:nvPr/>
        </p:nvGrpSpPr>
        <p:grpSpPr>
          <a:xfrm>
            <a:off x="4488781" y="1700878"/>
            <a:ext cx="4317637" cy="4769919"/>
            <a:chOff x="4488781" y="1700878"/>
            <a:chExt cx="4317637" cy="47699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DFD86A0-AAD4-DEA3-5B1C-032EFA82A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15418" y="1700878"/>
              <a:ext cx="4191000" cy="25654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2752AC5-943D-1EB9-F61B-A71E49769CFE}"/>
                </a:ext>
              </a:extLst>
            </p:cNvPr>
            <p:cNvSpPr txBox="1"/>
            <p:nvPr/>
          </p:nvSpPr>
          <p:spPr>
            <a:xfrm>
              <a:off x="4488781" y="4383722"/>
              <a:ext cx="395151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latin typeface="Cambria"/>
                  <a:cs typeface="Cambria"/>
                </a:rPr>
                <a:t>Power Spectral Density of u(t)  at  </a:t>
              </a:r>
              <a:r>
                <a:rPr lang="el-GR" sz="1200" i="1" dirty="0">
                  <a:latin typeface="Cambria"/>
                  <a:cs typeface="Cambria"/>
                </a:rPr>
                <a:t>σ </a:t>
              </a:r>
              <a:r>
                <a:rPr lang="en-AU" sz="1200" i="1" dirty="0">
                  <a:latin typeface="Cambria"/>
                  <a:cs typeface="Cambria"/>
                </a:rPr>
                <a:t>&lt;&lt; 1</a:t>
              </a:r>
              <a:endParaRPr lang="en-US" sz="1200" i="1" dirty="0">
                <a:latin typeface="Cambria"/>
                <a:cs typeface="Cambria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81EA73A-DFDB-7250-92EC-321569832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11029" y="5426875"/>
              <a:ext cx="2755900" cy="5207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0EBA7BA-32DA-887E-0498-25FE7780D0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78224" y="6193798"/>
              <a:ext cx="783910" cy="220045"/>
            </a:xfrm>
            <a:prstGeom prst="rect">
              <a:avLst/>
            </a:prstGeom>
          </p:spPr>
        </p:pic>
        <p:sp>
          <p:nvSpPr>
            <p:cNvPr id="14" name="Text Box 18">
              <a:extLst>
                <a:ext uri="{FF2B5EF4-FFF2-40B4-BE49-F238E27FC236}">
                  <a16:creationId xmlns:a16="http://schemas.microsoft.com/office/drawing/2014/main" id="{F6BEEF99-85D5-0FB3-1DBF-B209CA47C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9181" y="5063172"/>
              <a:ext cx="2620264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300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Shape of signal spectrum</a:t>
              </a:r>
              <a:endParaRPr lang="en-US" altLang="en-US" sz="1300" i="1" dirty="0">
                <a:solidFill>
                  <a:srgbClr val="0000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7" name="Text Box 18">
              <a:extLst>
                <a:ext uri="{FF2B5EF4-FFF2-40B4-BE49-F238E27FC236}">
                  <a16:creationId xmlns:a16="http://schemas.microsoft.com/office/drawing/2014/main" id="{C39C64B6-0B78-CCC4-AA75-A0736B98C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9036" y="6193798"/>
              <a:ext cx="20869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200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Schawlow-Townes formula</a:t>
              </a:r>
              <a:endParaRPr lang="en-US" altLang="en-US" sz="1200" i="1" dirty="0">
                <a:solidFill>
                  <a:srgbClr val="0000FF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236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67">
            <a:extLst>
              <a:ext uri="{FF2B5EF4-FFF2-40B4-BE49-F238E27FC236}">
                <a16:creationId xmlns:a16="http://schemas.microsoft.com/office/drawing/2014/main" id="{54B02519-CC13-DC4B-9F73-05AA2B34D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318" y="2530352"/>
            <a:ext cx="4669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200" b="1" i="1" dirty="0">
                <a:solidFill>
                  <a:srgbClr val="0000FF"/>
                </a:solidFill>
                <a:latin typeface="Cambria" panose="02040503050406030204" pitchFamily="18" charset="0"/>
              </a:rPr>
              <a:t>Microwave Loop Oscillator &amp; Expressions for the power spectral densities of the phase fluctuations</a:t>
            </a:r>
            <a:endParaRPr lang="en-US" altLang="en-US" sz="1200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30A4ED-766D-3365-774A-7AC6D1D16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031" y="518458"/>
            <a:ext cx="2890270" cy="18954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E1A279D-0320-F144-F5E4-EC3AF991F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829" y="1047223"/>
            <a:ext cx="2102028" cy="49538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EB27494-42B3-73A9-B679-CD1201BF0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1829" y="1529134"/>
            <a:ext cx="2568572" cy="500872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938171E0-1279-2D83-5BD3-AA2C473D4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4683" y="54809"/>
            <a:ext cx="36546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Phase Noise in Microwave Oscillators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598888-9D6F-ED4A-6C05-937494A2C715}"/>
              </a:ext>
            </a:extLst>
          </p:cNvPr>
          <p:cNvGrpSpPr/>
          <p:nvPr/>
        </p:nvGrpSpPr>
        <p:grpSpPr>
          <a:xfrm>
            <a:off x="2357925" y="3424633"/>
            <a:ext cx="4827962" cy="3246360"/>
            <a:chOff x="2357925" y="3424633"/>
            <a:chExt cx="4827962" cy="3246360"/>
          </a:xfrm>
        </p:grpSpPr>
        <p:sp>
          <p:nvSpPr>
            <p:cNvPr id="7" name="Rectangle 67">
              <a:extLst>
                <a:ext uri="{FF2B5EF4-FFF2-40B4-BE49-F238E27FC236}">
                  <a16:creationId xmlns:a16="http://schemas.microsoft.com/office/drawing/2014/main" id="{F4282D2D-E6B5-DD4E-7DEB-76A555995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7925" y="6209328"/>
              <a:ext cx="46696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200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Fit to SSB phase noise spectrum of a 10 GHz loop oscillator: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200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 Resonator loaded Q-factor ~ 100 000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1DFB0D0-FA8B-ECF2-310A-7F830F77D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53845" y="3424633"/>
              <a:ext cx="4432042" cy="2582912"/>
            </a:xfrm>
            <a:prstGeom prst="rect">
              <a:avLst/>
            </a:prstGeom>
          </p:spPr>
        </p:pic>
      </p:grpSp>
      <p:sp>
        <p:nvSpPr>
          <p:cNvPr id="11" name="Rectangle 67">
            <a:extLst>
              <a:ext uri="{FF2B5EF4-FFF2-40B4-BE49-F238E27FC236}">
                <a16:creationId xmlns:a16="http://schemas.microsoft.com/office/drawing/2014/main" id="{87E8BF61-525C-D94F-5EFD-6383FEA10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8163" y="1863550"/>
            <a:ext cx="822276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300" dirty="0">
                <a:solidFill>
                  <a:srgbClr val="0000FF"/>
                </a:solidFill>
                <a:latin typeface="Cambria" panose="02040503050406030204" pitchFamily="18" charset="0"/>
              </a:rPr>
              <a:t>2 </a:t>
            </a:r>
            <a:r>
              <a:rPr lang="el-GR" altLang="en-US" sz="1300" dirty="0">
                <a:solidFill>
                  <a:srgbClr val="0000FF"/>
                </a:solidFill>
                <a:latin typeface="Cambria" panose="02040503050406030204" pitchFamily="18" charset="0"/>
              </a:rPr>
              <a:t>Δ</a:t>
            </a:r>
            <a:r>
              <a:rPr lang="en-AU" altLang="en-US" sz="1300" dirty="0">
                <a:solidFill>
                  <a:srgbClr val="0000FF"/>
                </a:solidFill>
                <a:latin typeface="Cambria" panose="02040503050406030204" pitchFamily="18" charset="0"/>
              </a:rPr>
              <a:t>f</a:t>
            </a:r>
            <a:r>
              <a:rPr lang="en-AU" altLang="en-US" sz="1400" baseline="-25000" dirty="0">
                <a:solidFill>
                  <a:srgbClr val="0000FF"/>
                </a:solidFill>
                <a:latin typeface="Cambria" panose="02040503050406030204" pitchFamily="18" charset="0"/>
              </a:rPr>
              <a:t>0.5</a:t>
            </a:r>
            <a:endParaRPr lang="en-US" altLang="en-US" sz="1400" baseline="-25000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67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2">
            <a:extLst>
              <a:ext uri="{FF2B5EF4-FFF2-40B4-BE49-F238E27FC236}">
                <a16:creationId xmlns:a16="http://schemas.microsoft.com/office/drawing/2014/main" id="{F634EA67-C47C-5E4B-8457-44299F50A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403" y="32168"/>
            <a:ext cx="4579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Oscillator Phase Noise Reduction: 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44C6A3-A728-F077-91B6-959D9C765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22" y="400127"/>
            <a:ext cx="2986826" cy="23948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E2606E-2A80-2FF3-14E9-07954A989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304" y="597309"/>
            <a:ext cx="2986826" cy="200047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885FD59-4673-1445-9A70-6B65A1BDFF76}"/>
              </a:ext>
            </a:extLst>
          </p:cNvPr>
          <p:cNvGrpSpPr/>
          <p:nvPr/>
        </p:nvGrpSpPr>
        <p:grpSpPr>
          <a:xfrm>
            <a:off x="1994877" y="3308328"/>
            <a:ext cx="5315334" cy="3414028"/>
            <a:chOff x="1994877" y="3308328"/>
            <a:chExt cx="5315334" cy="3414028"/>
          </a:xfrm>
        </p:grpSpPr>
        <p:sp>
          <p:nvSpPr>
            <p:cNvPr id="2" name="Rectangle 67">
              <a:extLst>
                <a:ext uri="{FF2B5EF4-FFF2-40B4-BE49-F238E27FC236}">
                  <a16:creationId xmlns:a16="http://schemas.microsoft.com/office/drawing/2014/main" id="{167B2B21-DFB8-2661-CD57-E65B28EB9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4877" y="6260691"/>
              <a:ext cx="531533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200" b="1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Loop Oscillator Expected Phase Noise Spectra: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200" b="1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Signal frequency 10 GHz, resonator Q-factor 100 000 </a:t>
              </a:r>
              <a:endParaRPr lang="en-US" altLang="en-US" sz="1200" b="1" dirty="0">
                <a:solidFill>
                  <a:srgbClr val="0000FF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82002B6-03A3-4E13-2BDD-BAB447606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44035" y="3308328"/>
              <a:ext cx="4655930" cy="2676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009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CAE530C-90C6-4746-AF7B-D312FA550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835" y="517941"/>
            <a:ext cx="6373226" cy="354271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B49E917-B4FE-5743-1FB6-464165E8716A}"/>
              </a:ext>
            </a:extLst>
          </p:cNvPr>
          <p:cNvGrpSpPr/>
          <p:nvPr/>
        </p:nvGrpSpPr>
        <p:grpSpPr>
          <a:xfrm>
            <a:off x="374935" y="4521147"/>
            <a:ext cx="8478487" cy="1260224"/>
            <a:chOff x="374935" y="4521147"/>
            <a:chExt cx="8478487" cy="1260224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4C9F287-41AC-FC8F-F821-36A0BE9EC0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256293" y="4988366"/>
              <a:ext cx="140079" cy="179796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8B5A23C-D2DE-C59D-8241-42C3FD72E7D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6653491" y="4898329"/>
              <a:ext cx="144643" cy="225740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Rectangle 67">
              <a:extLst>
                <a:ext uri="{FF2B5EF4-FFF2-40B4-BE49-F238E27FC236}">
                  <a16:creationId xmlns:a16="http://schemas.microsoft.com/office/drawing/2014/main" id="{4F7C010E-CBEA-966C-63B7-8E52CB631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5140" y="5167498"/>
              <a:ext cx="20343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Power incident on resonator</a:t>
              </a:r>
              <a:endParaRPr lang="en-US" altLang="en-US" sz="12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4" name="Rectangle 67">
              <a:extLst>
                <a:ext uri="{FF2B5EF4-FFF2-40B4-BE49-F238E27FC236}">
                  <a16:creationId xmlns:a16="http://schemas.microsoft.com/office/drawing/2014/main" id="{138E6341-E51B-46A5-D0C4-5F0102677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606" y="5090708"/>
              <a:ext cx="239981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Resonator loaded half-linewidth</a:t>
              </a:r>
              <a:endParaRPr lang="en-US" altLang="en-US" sz="12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F83CD3B-FD28-1613-3B99-2696739E20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568724" y="4817066"/>
              <a:ext cx="402444" cy="529887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Rectangle 67">
              <a:extLst>
                <a:ext uri="{FF2B5EF4-FFF2-40B4-BE49-F238E27FC236}">
                  <a16:creationId xmlns:a16="http://schemas.microsoft.com/office/drawing/2014/main" id="{9B559900-504E-4116-56CE-CD869EDFA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556" y="5504372"/>
              <a:ext cx="22716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LNA effective noise temperature</a:t>
              </a:r>
              <a:endParaRPr lang="en-US" altLang="en-US" sz="12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BEF921-3D3D-9971-9275-1D057B25C12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5724333" y="5028225"/>
              <a:ext cx="216556" cy="311649"/>
            </a:xfrm>
            <a:prstGeom prst="straightConnector1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Rectangle 67">
              <a:extLst>
                <a:ext uri="{FF2B5EF4-FFF2-40B4-BE49-F238E27FC236}">
                  <a16:creationId xmlns:a16="http://schemas.microsoft.com/office/drawing/2014/main" id="{D4D3EE72-3861-1102-EB02-DB6714E63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2115" y="5388046"/>
              <a:ext cx="211139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200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Resonator coupling coefficient</a:t>
              </a:r>
              <a:endParaRPr lang="en-US" altLang="en-US" sz="12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9" name="Rectangle 67">
              <a:extLst>
                <a:ext uri="{FF2B5EF4-FFF2-40B4-BE49-F238E27FC236}">
                  <a16:creationId xmlns:a16="http://schemas.microsoft.com/office/drawing/2014/main" id="{B1DF1ADC-5ABA-1038-1328-BC05DA1BE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35" y="4595672"/>
              <a:ext cx="2872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200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Frequency discriminator noise floor</a:t>
              </a:r>
              <a:endParaRPr lang="en-US" altLang="en-US" sz="1200" b="1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19901D4-10F1-77B4-2261-5626225A8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2905" y="4521147"/>
              <a:ext cx="3848100" cy="49530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32C92ED-9E52-BFF5-F860-47EFC44F616C}"/>
              </a:ext>
            </a:extLst>
          </p:cNvPr>
          <p:cNvSpPr txBox="1"/>
          <p:nvPr/>
        </p:nvSpPr>
        <p:spPr>
          <a:xfrm>
            <a:off x="399168" y="6229347"/>
            <a:ext cx="4572000" cy="448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AU" sz="10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“Low Phase Noise Sapphire Crystal Microwave Oscillators: Current Status”, </a:t>
            </a:r>
            <a:r>
              <a:rPr lang="en-AU" sz="105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IEEE Trans. on UFFC, </a:t>
            </a:r>
            <a:r>
              <a:rPr lang="en-AU" sz="105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v. 56,  no.2 , pp.263-269 , 2009.</a:t>
            </a:r>
            <a:endParaRPr lang="en-A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E1BA9DCF-C341-8028-7288-1AB472CD0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982" y="115055"/>
            <a:ext cx="4579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Oscillator Phase Noise Reduction: 2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A5E588B8-8AD0-97D2-2D89-93CECA084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9459" y="6453799"/>
            <a:ext cx="443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44150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D86D1D3C-690E-48CC-BC87-976D8B1C1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5690" y="37520"/>
            <a:ext cx="4579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i="1" dirty="0">
                <a:solidFill>
                  <a:srgbClr val="0432FF"/>
                </a:solidFill>
                <a:latin typeface="Cambria" panose="02040503050406030204" pitchFamily="18" charset="0"/>
              </a:rPr>
              <a:t>Oscillator Phase Noise Reduction: 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E8198B-DBAA-0551-CEA9-8AA7991B2745}"/>
              </a:ext>
            </a:extLst>
          </p:cNvPr>
          <p:cNvGrpSpPr/>
          <p:nvPr/>
        </p:nvGrpSpPr>
        <p:grpSpPr>
          <a:xfrm>
            <a:off x="251633" y="3429000"/>
            <a:ext cx="4579194" cy="3129156"/>
            <a:chOff x="114300" y="3540961"/>
            <a:chExt cx="4579194" cy="31291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E0DAB24-6EA8-E2F8-73A6-07F79011DFF6}"/>
                </a:ext>
              </a:extLst>
            </p:cNvPr>
            <p:cNvSpPr txBox="1"/>
            <p:nvPr/>
          </p:nvSpPr>
          <p:spPr>
            <a:xfrm>
              <a:off x="114300" y="6208629"/>
              <a:ext cx="4508897" cy="461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>
                  <a:latin typeface="Cambria"/>
                  <a:cs typeface="Cambria"/>
                </a:rPr>
                <a:t>SSB phase noise of an individual 9 GHz oscillator with automatic carrier suppression (</a:t>
              </a:r>
              <a:r>
                <a:rPr lang="en-AU" sz="1200" b="1" i="1" dirty="0">
                  <a:latin typeface="Cambria"/>
                  <a:cs typeface="Cambria"/>
                </a:rPr>
                <a:t>UWA &amp; </a:t>
              </a:r>
              <a:r>
                <a:rPr lang="en-AU" sz="1200" b="1" i="1" dirty="0" err="1">
                  <a:latin typeface="Cambria"/>
                  <a:cs typeface="Cambria"/>
                </a:rPr>
                <a:t>QuantX</a:t>
              </a:r>
              <a:r>
                <a:rPr lang="en-AU" sz="1200" b="1" i="1" dirty="0">
                  <a:latin typeface="Cambria"/>
                  <a:cs typeface="Cambria"/>
                </a:rPr>
                <a:t> Labs </a:t>
              </a:r>
              <a:r>
                <a:rPr lang="en-AU" sz="1200" i="1" dirty="0">
                  <a:latin typeface="Cambria"/>
                  <a:cs typeface="Cambria"/>
                </a:rPr>
                <a:t>collaboration)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66469A0-D43A-4E67-771D-2EA88FBE4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7531" y="3540961"/>
              <a:ext cx="4295963" cy="2478074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808D4E6-495A-7BCA-2DF9-60F8A0A63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563" y="458748"/>
            <a:ext cx="3599447" cy="299953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635B58C4-C4E6-6CF7-1E73-C21B2A22C2AA}"/>
              </a:ext>
            </a:extLst>
          </p:cNvPr>
          <p:cNvGrpSpPr/>
          <p:nvPr/>
        </p:nvGrpSpPr>
        <p:grpSpPr>
          <a:xfrm>
            <a:off x="4760530" y="3540961"/>
            <a:ext cx="4056664" cy="3124413"/>
            <a:chOff x="4815252" y="3698403"/>
            <a:chExt cx="4056664" cy="312441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F4C58CA-C8CC-7080-AB3E-B0D35C321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5462" y="3698403"/>
              <a:ext cx="3703598" cy="2693526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6A5985A-6062-0FBB-03F2-2358B6C13E27}"/>
                </a:ext>
              </a:extLst>
            </p:cNvPr>
            <p:cNvSpPr/>
            <p:nvPr/>
          </p:nvSpPr>
          <p:spPr>
            <a:xfrm>
              <a:off x="4815252" y="6391929"/>
              <a:ext cx="405666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56515" algn="just">
                <a:spcAft>
                  <a:spcPts val="0"/>
                </a:spcAft>
              </a:pPr>
              <a:r>
                <a:rPr lang="en-AU" sz="1100" i="1" dirty="0">
                  <a:solidFill>
                    <a:srgbClr val="000000"/>
                  </a:solidFill>
                  <a:latin typeface="Cambria" panose="020405030504060302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Photonic microwave signals with zepto-second-level absolute timing noise</a:t>
              </a:r>
              <a:r>
                <a:rPr lang="en-AU" sz="1100" dirty="0">
                  <a:solidFill>
                    <a:srgbClr val="000000"/>
                  </a:solidFill>
                  <a:latin typeface="Cambria" panose="020405030504060302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, </a:t>
              </a:r>
              <a:r>
                <a:rPr lang="en-AU" sz="1100" b="1" dirty="0">
                  <a:solidFill>
                    <a:srgbClr val="000000"/>
                  </a:solidFill>
                  <a:latin typeface="Cambria" panose="020405030504060302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Nature Photonics</a:t>
              </a:r>
              <a:r>
                <a:rPr lang="en-AU" sz="1100" dirty="0">
                  <a:solidFill>
                    <a:srgbClr val="000000"/>
                  </a:solidFill>
                  <a:latin typeface="Cambria" panose="020405030504060302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, v. 11, January 2017, pp. 44-47.</a:t>
              </a:r>
              <a:endParaRPr lang="en-AU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391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D09483BB-D978-4DDE-90CC-6F3A197EF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2346" y="226447"/>
            <a:ext cx="571080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500" b="1" i="1" dirty="0">
                <a:solidFill>
                  <a:srgbClr val="FF0000"/>
                </a:solidFill>
                <a:latin typeface="Cambria" panose="02040503050406030204" pitchFamily="18" charset="0"/>
              </a:rPr>
              <a:t>Frequency Stable Microwave Sapphire Oscillator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821DC8-CC9B-9725-67DF-1D1CC6158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743" y="1151428"/>
            <a:ext cx="5311636" cy="35358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8E1211-0F48-6259-3D7E-B3A74A023D04}"/>
              </a:ext>
            </a:extLst>
          </p:cNvPr>
          <p:cNvSpPr txBox="1"/>
          <p:nvPr/>
        </p:nvSpPr>
        <p:spPr>
          <a:xfrm>
            <a:off x="194310" y="6142196"/>
            <a:ext cx="531163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algn="just"/>
            <a:r>
              <a:rPr lang="en-GB" sz="1100" dirty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E. Ivanov and M. Tobar, </a:t>
            </a:r>
            <a:r>
              <a:rPr lang="en-AU" sz="1100" dirty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Frequency Stable Microwave Sapphire Oscillators, </a:t>
            </a:r>
            <a:r>
              <a:rPr lang="en-AU" sz="11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Microwave and Wireless Technology Letters</a:t>
            </a:r>
            <a:r>
              <a:rPr lang="en-AU" sz="1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, Online ISSN: 2771-9588, Digital Object Identifier: </a:t>
            </a:r>
            <a:r>
              <a:rPr lang="en-AU" sz="1100" dirty="0"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10.1109/LMWT.2023.3318530</a:t>
            </a:r>
            <a:r>
              <a:rPr lang="en-AU" sz="1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</a:rPr>
              <a:t>.</a:t>
            </a:r>
            <a:endParaRPr lang="en-AU" sz="1100" dirty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820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237353</TotalTime>
  <Words>1100</Words>
  <Application>Microsoft Macintosh PowerPoint</Application>
  <PresentationFormat>On-screen Show (4:3)</PresentationFormat>
  <Paragraphs>129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Western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Eugene Ivanov</dc:creator>
  <cp:lastModifiedBy>Eugene Ivanov</cp:lastModifiedBy>
  <cp:revision>3249</cp:revision>
  <cp:lastPrinted>2019-05-20T08:15:49Z</cp:lastPrinted>
  <dcterms:created xsi:type="dcterms:W3CDTF">2012-08-15T23:21:43Z</dcterms:created>
  <dcterms:modified xsi:type="dcterms:W3CDTF">2023-10-18T12:38:35Z</dcterms:modified>
</cp:coreProperties>
</file>