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4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6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notesSlides/notesSlide7.xml" ContentType="application/vnd.openxmlformats-officedocument.presentationml.notesSlide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8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notesSlides/notesSlide9.xml" ContentType="application/vnd.openxmlformats-officedocument.presentationml.notesSlide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notesSlides/notesSlide10.xml" ContentType="application/vnd.openxmlformats-officedocument.presentationml.notesSlide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notesSlides/notesSlide11.xml" ContentType="application/vnd.openxmlformats-officedocument.presentationml.notesSlide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notesSlides/notesSlide12.xml" ContentType="application/vnd.openxmlformats-officedocument.presentationml.notesSlide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notesSlides/notesSlide13.xml" ContentType="application/vnd.openxmlformats-officedocument.presentationml.notesSlide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notesSlides/notesSlide14.xml" ContentType="application/vnd.openxmlformats-officedocument.presentationml.notesSlide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notesSlides/notesSlide15.xml" ContentType="application/vnd.openxmlformats-officedocument.presentationml.notesSlide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notesSlides/notesSlide16.xml" ContentType="application/vnd.openxmlformats-officedocument.presentationml.notesSlide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notesSlides/notesSlide17.xml" ContentType="application/vnd.openxmlformats-officedocument.presentationml.notesSlide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notesSlides/notesSlide18.xml" ContentType="application/vnd.openxmlformats-officedocument.presentationml.notesSlide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notesSlides/notesSlide19.xml" ContentType="application/vnd.openxmlformats-officedocument.presentationml.notesSlide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notesSlides/notesSlide20.xml" ContentType="application/vnd.openxmlformats-officedocument.presentationml.notesSlide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notesSlides/notesSlide21.xml" ContentType="application/vnd.openxmlformats-officedocument.presentationml.notesSlide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notesSlides/notesSlide22.xml" ContentType="application/vnd.openxmlformats-officedocument.presentationml.notesSlide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notesSlides/notesSlide23.xml" ContentType="application/vnd.openxmlformats-officedocument.presentationml.notesSlide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87" r:id="rId1"/>
    <p:sldMasterId id="2147483699" r:id="rId2"/>
  </p:sldMasterIdLst>
  <p:notesMasterIdLst>
    <p:notesMasterId r:id="rId37"/>
  </p:notesMasterIdLst>
  <p:handoutMasterIdLst>
    <p:handoutMasterId r:id="rId38"/>
  </p:handoutMasterIdLst>
  <p:sldIdLst>
    <p:sldId id="1079" r:id="rId3"/>
    <p:sldId id="1014" r:id="rId4"/>
    <p:sldId id="1069" r:id="rId5"/>
    <p:sldId id="1066" r:id="rId6"/>
    <p:sldId id="1073" r:id="rId7"/>
    <p:sldId id="1080" r:id="rId8"/>
    <p:sldId id="1081" r:id="rId9"/>
    <p:sldId id="1082" r:id="rId10"/>
    <p:sldId id="789" r:id="rId11"/>
    <p:sldId id="886" r:id="rId12"/>
    <p:sldId id="1083" r:id="rId13"/>
    <p:sldId id="1096" r:id="rId14"/>
    <p:sldId id="1089" r:id="rId15"/>
    <p:sldId id="1091" r:id="rId16"/>
    <p:sldId id="1095" r:id="rId17"/>
    <p:sldId id="1098" r:id="rId18"/>
    <p:sldId id="1113" r:id="rId19"/>
    <p:sldId id="1102" r:id="rId20"/>
    <p:sldId id="1108" r:id="rId21"/>
    <p:sldId id="1103" r:id="rId22"/>
    <p:sldId id="1107" r:id="rId23"/>
    <p:sldId id="1088" r:id="rId24"/>
    <p:sldId id="1114" r:id="rId25"/>
    <p:sldId id="1111" r:id="rId26"/>
    <p:sldId id="1109" r:id="rId27"/>
    <p:sldId id="1100" r:id="rId28"/>
    <p:sldId id="1112" r:id="rId29"/>
    <p:sldId id="1009" r:id="rId30"/>
    <p:sldId id="1119" r:id="rId31"/>
    <p:sldId id="1115" r:id="rId32"/>
    <p:sldId id="1116" r:id="rId33"/>
    <p:sldId id="1120" r:id="rId34"/>
    <p:sldId id="299" r:id="rId35"/>
    <p:sldId id="1118" r:id="rId36"/>
  </p:sldIdLst>
  <p:sldSz cx="9144000" cy="6858000" type="screen4x3"/>
  <p:notesSz cx="7099300" cy="10234613"/>
  <p:embeddedFontLst>
    <p:embeddedFont>
      <p:font typeface="Calibri" panose="020F0502020204030204" pitchFamily="34" charset="0"/>
      <p:regular r:id="rId39"/>
      <p:bold r:id="rId40"/>
      <p:italic r:id="rId41"/>
      <p:boldItalic r:id="rId42"/>
    </p:embeddedFont>
    <p:embeddedFont>
      <p:font typeface="Cambria Math" panose="02040503050406030204" pitchFamily="18" charset="0"/>
      <p:regular r:id="rId43"/>
    </p:embeddedFont>
    <p:embeddedFont>
      <p:font typeface="CMR" panose="020B0604020202020204"/>
      <p:regular r:id="rId44"/>
    </p:embeddedFont>
    <p:embeddedFont>
      <p:font typeface="Comic Sans MS" panose="030F0702030302020204" pitchFamily="66" charset="0"/>
      <p:regular r:id="rId45"/>
      <p:bold r:id="rId46"/>
      <p:italic r:id="rId47"/>
      <p:boldItalic r:id="rId48"/>
    </p:embeddedFont>
  </p:embeddedFontLst>
  <p:custDataLst>
    <p:tags r:id="rId49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792">
          <p15:clr>
            <a:srgbClr val="A4A3A4"/>
          </p15:clr>
        </p15:guide>
        <p15:guide id="2" pos="321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F11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21" autoAdjust="0"/>
    <p:restoredTop sz="93265" autoAdjust="0"/>
  </p:normalViewPr>
  <p:slideViewPr>
    <p:cSldViewPr snapToGrid="0">
      <p:cViewPr varScale="1">
        <p:scale>
          <a:sx n="72" d="100"/>
          <a:sy n="72" d="100"/>
        </p:scale>
        <p:origin x="392" y="80"/>
      </p:cViewPr>
      <p:guideLst>
        <p:guide orient="horz" pos="3792"/>
        <p:guide pos="32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-3221" y="-72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.fntdata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notesMaster" Target="notesMasters/notesMaster1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6.fntdata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8" Type="http://schemas.openxmlformats.org/officeDocument/2006/relationships/slide" Target="slides/slide6.xml"/><Relationship Id="rId51" Type="http://schemas.openxmlformats.org/officeDocument/2006/relationships/viewProps" Target="view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handoutMaster" Target="handoutMasters/handoutMaster1.xml"/><Relationship Id="rId46" Type="http://schemas.openxmlformats.org/officeDocument/2006/relationships/font" Target="fonts/font8.fntdata"/><Relationship Id="rId20" Type="http://schemas.openxmlformats.org/officeDocument/2006/relationships/slide" Target="slides/slide18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MR" pitchFamily="2" charset="0"/>
              </a:defRPr>
            </a:lvl1pPr>
          </a:lstStyle>
          <a:p>
            <a:endParaRPr lang="de-DE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MR" pitchFamily="2" charset="0"/>
              </a:defRPr>
            </a:lvl1pPr>
          </a:lstStyle>
          <a:p>
            <a:endParaRPr lang="de-DE"/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MR" pitchFamily="2" charset="0"/>
              </a:defRPr>
            </a:lvl1pPr>
          </a:lstStyle>
          <a:p>
            <a:endParaRPr lang="de-DE"/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MR" pitchFamily="2" charset="0"/>
              </a:defRPr>
            </a:lvl1pPr>
          </a:lstStyle>
          <a:p>
            <a:fld id="{2D9B8707-825D-4C49-BAB8-FF19DB5E262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877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MR" pitchFamily="2" charset="0"/>
              </a:defRPr>
            </a:lvl1pPr>
          </a:lstStyle>
          <a:p>
            <a:endParaRPr lang="de-DE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MR" pitchFamily="2" charset="0"/>
              </a:defRPr>
            </a:lvl1pPr>
          </a:lstStyle>
          <a:p>
            <a:endParaRPr lang="de-DE"/>
          </a:p>
        </p:txBody>
      </p:sp>
      <p:sp>
        <p:nvSpPr>
          <p:cNvPr id="757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5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5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Klicken Sie, um die Formate des Vorlagentextes zu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CMR" pitchFamily="2" charset="0"/>
              </a:defRPr>
            </a:lvl1pPr>
          </a:lstStyle>
          <a:p>
            <a:endParaRPr lang="de-DE"/>
          </a:p>
        </p:txBody>
      </p:sp>
      <p:sp>
        <p:nvSpPr>
          <p:cNvPr id="75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CMR" pitchFamily="2" charset="0"/>
              </a:defRPr>
            </a:lvl1pPr>
          </a:lstStyle>
          <a:p>
            <a:fld id="{CC29741B-C08F-4471-8258-C6DFEB523DC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2896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C29741B-C08F-4471-8258-C6DFEB523DCC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89027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20253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6281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256263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975472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771569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4336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162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31296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7095572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7331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Artifact can get lost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01585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tune-out wavelength for the 2S is 515.572 nm</a:t>
            </a:r>
          </a:p>
          <a:p>
            <a:r>
              <a:rPr lang="en-US" dirty="0"/>
              <a:t>Magic wavelength for the 1S-2S is 514.646 nm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561778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1382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HHG target</a:t>
            </a:r>
            <a:r>
              <a:rPr lang="en-US" baseline="0" dirty="0"/>
              <a:t>: </a:t>
            </a:r>
            <a:r>
              <a:rPr lang="en-US" baseline="0"/>
              <a:t>some fluorides </a:t>
            </a:r>
            <a:r>
              <a:rPr lang="en-US" baseline="0" dirty="0"/>
              <a:t>(Li, Ba…) because of XUV transparencies. Not good comparisons  yet.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306678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14987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63425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36406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952333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43985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696609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63767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16283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61071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Famous examples: Michelson-Morley, black body, maximum parity violation in weak interaction. </a:t>
            </a:r>
          </a:p>
          <a:p>
            <a:r>
              <a:rPr lang="en-US" dirty="0"/>
              <a:t>Proton decay, free fall of antimatter, </a:t>
            </a:r>
            <a:r>
              <a:rPr lang="en-US" dirty="0" err="1"/>
              <a:t>edm</a:t>
            </a:r>
            <a:r>
              <a:rPr lang="en-US" dirty="0"/>
              <a:t>…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494577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635875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29741B-C08F-4471-8258-C6DFEB523DCC}" type="slidenum">
              <a:rPr kumimoji="0" lang="de-DE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MR" pitchFamily="2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de-DE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MR" pitchFamily="2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5542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544103411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121833903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694362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694362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349913453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55BC29-7794-438D-BBC8-6625412C8CBB}" type="datetimeFigureOut">
              <a:rPr lang="de-DE" sz="18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16.10.2023</a:t>
            </a:fld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0714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55BC29-7794-438D-BBC8-6625412C8CBB}" type="datetimeFigureOut">
              <a:rPr lang="de-DE" sz="18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16.10.2023</a:t>
            </a:fld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3083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55BC29-7794-438D-BBC8-6625412C8CBB}" type="datetimeFigureOut">
              <a:rPr lang="de-DE" sz="18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16.10.2023</a:t>
            </a:fld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241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55BC29-7794-438D-BBC8-6625412C8CBB}" type="datetimeFigureOut">
              <a:rPr lang="de-DE" sz="18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16.10.2023</a:t>
            </a:fld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250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55BC29-7794-438D-BBC8-6625412C8CBB}" type="datetimeFigureOut">
              <a:rPr lang="de-DE" sz="18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16.10.2023</a:t>
            </a:fld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6464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55BC29-7794-438D-BBC8-6625412C8CBB}" type="datetimeFigureOut">
              <a:rPr lang="de-DE" sz="18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16.10.2023</a:t>
            </a:fld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2718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55BC29-7794-438D-BBC8-6625412C8CBB}" type="datetimeFigureOut">
              <a:rPr lang="de-DE" sz="18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16.10.2023</a:t>
            </a:fld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985322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55BC29-7794-438D-BBC8-6625412C8CBB}" type="datetimeFigureOut">
              <a:rPr lang="de-DE" sz="18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16.10.2023</a:t>
            </a:fld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391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617919924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55BC29-7794-438D-BBC8-6625412C8CBB}" type="datetimeFigureOut">
              <a:rPr lang="de-DE" sz="18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16.10.2023</a:t>
            </a:fld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386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55BC29-7794-438D-BBC8-6625412C8CBB}" type="datetimeFigureOut">
              <a:rPr lang="de-DE" sz="18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16.10.2023</a:t>
            </a:fld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0571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D755BC29-7794-438D-BBC8-6625412C8CBB}" type="datetimeFigureOut">
              <a:rPr lang="de-DE" sz="1800" smtClean="0">
                <a:solidFill>
                  <a:prstClr val="black"/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16.10.2023</a:t>
            </a:fld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889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5998769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89000" y="889000"/>
            <a:ext cx="360680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889000"/>
            <a:ext cx="3606800" cy="508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4816080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70387760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135648316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858113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00163213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009228986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9000" y="889000"/>
            <a:ext cx="7366000" cy="5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Arial" charset="0"/>
              </a:rPr>
              <a:t>Click to edit Master text styles</a:t>
            </a:r>
          </a:p>
          <a:p>
            <a:pPr lvl="1"/>
            <a:r>
              <a:rPr lang="en-US">
                <a:sym typeface="Arial" charset="0"/>
              </a:rPr>
              <a:t>Second level</a:t>
            </a:r>
          </a:p>
          <a:p>
            <a:pPr lvl="2"/>
            <a:r>
              <a:rPr lang="en-US">
                <a:sym typeface="Arial" charset="0"/>
              </a:rPr>
              <a:t>Third level</a:t>
            </a:r>
          </a:p>
          <a:p>
            <a:pPr lvl="3"/>
            <a:r>
              <a:rPr lang="en-US">
                <a:sym typeface="Arial" charset="0"/>
              </a:rPr>
              <a:t>Fourth level</a:t>
            </a:r>
          </a:p>
          <a:p>
            <a:pPr lvl="4"/>
            <a:r>
              <a:rPr lang="en-US">
                <a:sym typeface="Arial" charset="0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2347128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/>
  <p:txStyles>
    <p:titleStyle>
      <a:lvl1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+mj-lt"/>
          <a:ea typeface="+mj-ea"/>
          <a:cs typeface="+mj-cs"/>
          <a:sym typeface="Arial" charset="0"/>
        </a:defRPr>
      </a:lvl1pPr>
      <a:lvl2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Arial" charset="0"/>
          <a:ea typeface="Arial" charset="0"/>
          <a:cs typeface="Arial" charset="0"/>
          <a:sym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Arial" charset="0"/>
          <a:ea typeface="Arial" charset="0"/>
          <a:cs typeface="Arial" charset="0"/>
          <a:sym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Arial" charset="0"/>
          <a:ea typeface="Arial" charset="0"/>
          <a:cs typeface="Arial" charset="0"/>
          <a:sym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Arial" charset="0"/>
          <a:ea typeface="Arial" charset="0"/>
          <a:cs typeface="Arial" charset="0"/>
          <a:sym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Arial" charset="0"/>
          <a:ea typeface="Arial" charset="0"/>
          <a:cs typeface="Arial" charset="0"/>
          <a:sym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Arial" charset="0"/>
          <a:ea typeface="Arial" charset="0"/>
          <a:cs typeface="Arial" charset="0"/>
          <a:sym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Arial" charset="0"/>
          <a:ea typeface="Arial" charset="0"/>
          <a:cs typeface="Arial" charset="0"/>
          <a:sym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5600">
          <a:solidFill>
            <a:schemeClr val="tx1"/>
          </a:solidFill>
          <a:latin typeface="Arial" charset="0"/>
          <a:ea typeface="Arial" charset="0"/>
          <a:cs typeface="Arial" charset="0"/>
          <a:sym typeface="Arial" charset="0"/>
        </a:defRPr>
      </a:lvl9pPr>
    </p:titleStyle>
    <p:bodyStyle>
      <a:lvl1pPr marL="660400" indent="-444500" algn="l" rtl="0" fontAlgn="base">
        <a:spcBef>
          <a:spcPts val="3300"/>
        </a:spcBef>
        <a:spcAft>
          <a:spcPct val="0"/>
        </a:spcAft>
        <a:buSzPct val="171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1pPr>
      <a:lvl2pPr marL="1003300" indent="-444500" algn="l" rtl="0" fontAlgn="base">
        <a:spcBef>
          <a:spcPts val="3300"/>
        </a:spcBef>
        <a:spcAft>
          <a:spcPct val="0"/>
        </a:spcAft>
        <a:buSzPct val="171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2pPr>
      <a:lvl3pPr marL="1346200" indent="-444500" algn="l" rtl="0" fontAlgn="base">
        <a:spcBef>
          <a:spcPts val="3300"/>
        </a:spcBef>
        <a:spcAft>
          <a:spcPct val="0"/>
        </a:spcAft>
        <a:buSzPct val="171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3pPr>
      <a:lvl4pPr marL="1701800" indent="-444500" algn="l" rtl="0" fontAlgn="base">
        <a:spcBef>
          <a:spcPts val="3300"/>
        </a:spcBef>
        <a:spcAft>
          <a:spcPct val="0"/>
        </a:spcAft>
        <a:buSzPct val="171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4pPr>
      <a:lvl5pPr marL="2044700" indent="-444500" algn="l" rtl="0" fontAlgn="base">
        <a:spcBef>
          <a:spcPts val="3300"/>
        </a:spcBef>
        <a:spcAft>
          <a:spcPct val="0"/>
        </a:spcAft>
        <a:buSzPct val="171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5pPr>
      <a:lvl6pPr marL="2501900" indent="-444500" algn="l" rtl="0" fontAlgn="base">
        <a:spcBef>
          <a:spcPts val="3300"/>
        </a:spcBef>
        <a:spcAft>
          <a:spcPct val="0"/>
        </a:spcAft>
        <a:buSzPct val="171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6pPr>
      <a:lvl7pPr marL="2959100" indent="-444500" algn="l" rtl="0" fontAlgn="base">
        <a:spcBef>
          <a:spcPts val="3300"/>
        </a:spcBef>
        <a:spcAft>
          <a:spcPct val="0"/>
        </a:spcAft>
        <a:buSzPct val="171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7pPr>
      <a:lvl8pPr marL="3416300" indent="-444500" algn="l" rtl="0" fontAlgn="base">
        <a:spcBef>
          <a:spcPts val="3300"/>
        </a:spcBef>
        <a:spcAft>
          <a:spcPct val="0"/>
        </a:spcAft>
        <a:buSzPct val="171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8pPr>
      <a:lvl9pPr marL="3873500" indent="-444500" algn="l" rtl="0" fontAlgn="base">
        <a:spcBef>
          <a:spcPts val="3300"/>
        </a:spcBef>
        <a:spcAft>
          <a:spcPct val="0"/>
        </a:spcAft>
        <a:buSzPct val="171000"/>
        <a:buFont typeface="Arial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Arial" charset="0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20000"/>
                <a:lumOff val="80000"/>
              </a:schemeClr>
            </a:gs>
            <a:gs pos="39999">
              <a:srgbClr val="85C2FF">
                <a:lumMod val="47000"/>
                <a:lumOff val="53000"/>
              </a:srgbClr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 userDrawn="1"/>
        </p:nvSpPr>
        <p:spPr>
          <a:xfrm>
            <a:off x="0" y="0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white"/>
              </a:solidFill>
            </a:endParaRP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0" y="52503"/>
            <a:ext cx="9144000" cy="49006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/>
              <a:t>Titelmasterformat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028383" y="6597352"/>
            <a:ext cx="1109429" cy="2606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E1BC677-E6D0-4AAC-BBDD-89E801E2A1C6}" type="slidenum">
              <a:rPr 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‹Nr.›</a:t>
            </a:fld>
            <a:endParaRPr 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9816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png"/><Relationship Id="rId3" Type="http://schemas.openxmlformats.org/officeDocument/2006/relationships/tags" Target="../tags/tag83.xml"/><Relationship Id="rId7" Type="http://schemas.openxmlformats.org/officeDocument/2006/relationships/image" Target="../media/image88.png"/><Relationship Id="rId2" Type="http://schemas.openxmlformats.org/officeDocument/2006/relationships/tags" Target="../tags/tag82.xml"/><Relationship Id="rId1" Type="http://schemas.openxmlformats.org/officeDocument/2006/relationships/tags" Target="../tags/tag81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92.png"/><Relationship Id="rId5" Type="http://schemas.openxmlformats.org/officeDocument/2006/relationships/tags" Target="../tags/tag85.xml"/><Relationship Id="rId10" Type="http://schemas.openxmlformats.org/officeDocument/2006/relationships/image" Target="../media/image91.png"/><Relationship Id="rId4" Type="http://schemas.openxmlformats.org/officeDocument/2006/relationships/tags" Target="../tags/tag84.xml"/><Relationship Id="rId9" Type="http://schemas.openxmlformats.org/officeDocument/2006/relationships/image" Target="../media/image9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7" Type="http://schemas.openxmlformats.org/officeDocument/2006/relationships/image" Target="../media/image94.png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image" Target="../media/image93.png"/><Relationship Id="rId5" Type="http://schemas.openxmlformats.org/officeDocument/2006/relationships/image" Target="../media/image39.png"/><Relationship Id="rId4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95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98.png"/><Relationship Id="rId26" Type="http://schemas.openxmlformats.org/officeDocument/2006/relationships/image" Target="../media/image106.png"/><Relationship Id="rId3" Type="http://schemas.openxmlformats.org/officeDocument/2006/relationships/tags" Target="../tags/tag90.xml"/><Relationship Id="rId21" Type="http://schemas.openxmlformats.org/officeDocument/2006/relationships/image" Target="../media/image101.png"/><Relationship Id="rId7" Type="http://schemas.openxmlformats.org/officeDocument/2006/relationships/tags" Target="../tags/tag94.xml"/><Relationship Id="rId12" Type="http://schemas.openxmlformats.org/officeDocument/2006/relationships/tags" Target="../tags/tag99.xml"/><Relationship Id="rId17" Type="http://schemas.openxmlformats.org/officeDocument/2006/relationships/image" Target="../media/image97.png"/><Relationship Id="rId25" Type="http://schemas.openxmlformats.org/officeDocument/2006/relationships/image" Target="../media/image105.png"/><Relationship Id="rId2" Type="http://schemas.openxmlformats.org/officeDocument/2006/relationships/tags" Target="../tags/tag89.xml"/><Relationship Id="rId16" Type="http://schemas.openxmlformats.org/officeDocument/2006/relationships/image" Target="../media/image96.png"/><Relationship Id="rId20" Type="http://schemas.openxmlformats.org/officeDocument/2006/relationships/image" Target="../media/image100.png"/><Relationship Id="rId1" Type="http://schemas.openxmlformats.org/officeDocument/2006/relationships/tags" Target="../tags/tag88.xml"/><Relationship Id="rId6" Type="http://schemas.openxmlformats.org/officeDocument/2006/relationships/tags" Target="../tags/tag93.xml"/><Relationship Id="rId11" Type="http://schemas.openxmlformats.org/officeDocument/2006/relationships/tags" Target="../tags/tag98.xml"/><Relationship Id="rId24" Type="http://schemas.openxmlformats.org/officeDocument/2006/relationships/image" Target="../media/image104.png"/><Relationship Id="rId5" Type="http://schemas.openxmlformats.org/officeDocument/2006/relationships/tags" Target="../tags/tag92.xml"/><Relationship Id="rId15" Type="http://schemas.openxmlformats.org/officeDocument/2006/relationships/image" Target="../media/image95.png"/><Relationship Id="rId23" Type="http://schemas.openxmlformats.org/officeDocument/2006/relationships/image" Target="../media/image103.png"/><Relationship Id="rId10" Type="http://schemas.openxmlformats.org/officeDocument/2006/relationships/tags" Target="../tags/tag97.xml"/><Relationship Id="rId19" Type="http://schemas.openxmlformats.org/officeDocument/2006/relationships/image" Target="../media/image99.png"/><Relationship Id="rId4" Type="http://schemas.openxmlformats.org/officeDocument/2006/relationships/tags" Target="../tags/tag91.xml"/><Relationship Id="rId9" Type="http://schemas.openxmlformats.org/officeDocument/2006/relationships/tags" Target="../tags/tag96.xml"/><Relationship Id="rId14" Type="http://schemas.openxmlformats.org/officeDocument/2006/relationships/notesSlide" Target="../notesSlides/notesSlide10.xml"/><Relationship Id="rId22" Type="http://schemas.openxmlformats.org/officeDocument/2006/relationships/image" Target="../media/image10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tags" Target="../tags/tag102.xml"/><Relationship Id="rId7" Type="http://schemas.openxmlformats.org/officeDocument/2006/relationships/image" Target="../media/image108.png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image" Target="../media/image107.png"/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11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110.xml"/><Relationship Id="rId13" Type="http://schemas.openxmlformats.org/officeDocument/2006/relationships/tags" Target="../tags/tag115.xml"/><Relationship Id="rId18" Type="http://schemas.openxmlformats.org/officeDocument/2006/relationships/image" Target="../media/image97.png"/><Relationship Id="rId26" Type="http://schemas.openxmlformats.org/officeDocument/2006/relationships/image" Target="../media/image113.png"/><Relationship Id="rId3" Type="http://schemas.openxmlformats.org/officeDocument/2006/relationships/tags" Target="../tags/tag105.xml"/><Relationship Id="rId21" Type="http://schemas.openxmlformats.org/officeDocument/2006/relationships/image" Target="../media/image100.png"/><Relationship Id="rId7" Type="http://schemas.openxmlformats.org/officeDocument/2006/relationships/tags" Target="../tags/tag109.xml"/><Relationship Id="rId12" Type="http://schemas.openxmlformats.org/officeDocument/2006/relationships/tags" Target="../tags/tag114.xml"/><Relationship Id="rId17" Type="http://schemas.openxmlformats.org/officeDocument/2006/relationships/image" Target="../media/image96.png"/><Relationship Id="rId25" Type="http://schemas.openxmlformats.org/officeDocument/2006/relationships/image" Target="../media/image112.png"/><Relationship Id="rId2" Type="http://schemas.openxmlformats.org/officeDocument/2006/relationships/tags" Target="../tags/tag104.xml"/><Relationship Id="rId16" Type="http://schemas.openxmlformats.org/officeDocument/2006/relationships/image" Target="../media/image95.png"/><Relationship Id="rId20" Type="http://schemas.openxmlformats.org/officeDocument/2006/relationships/image" Target="../media/image99.png"/><Relationship Id="rId29" Type="http://schemas.openxmlformats.org/officeDocument/2006/relationships/image" Target="../media/image106.png"/><Relationship Id="rId1" Type="http://schemas.openxmlformats.org/officeDocument/2006/relationships/tags" Target="../tags/tag103.xml"/><Relationship Id="rId6" Type="http://schemas.openxmlformats.org/officeDocument/2006/relationships/tags" Target="../tags/tag108.xml"/><Relationship Id="rId11" Type="http://schemas.openxmlformats.org/officeDocument/2006/relationships/tags" Target="../tags/tag113.xml"/><Relationship Id="rId24" Type="http://schemas.openxmlformats.org/officeDocument/2006/relationships/image" Target="../media/image111.png"/><Relationship Id="rId5" Type="http://schemas.openxmlformats.org/officeDocument/2006/relationships/tags" Target="../tags/tag107.xml"/><Relationship Id="rId15" Type="http://schemas.openxmlformats.org/officeDocument/2006/relationships/notesSlide" Target="../notesSlides/notesSlide12.xml"/><Relationship Id="rId23" Type="http://schemas.openxmlformats.org/officeDocument/2006/relationships/image" Target="../media/image105.png"/><Relationship Id="rId28" Type="http://schemas.openxmlformats.org/officeDocument/2006/relationships/image" Target="../media/image114.png"/><Relationship Id="rId10" Type="http://schemas.openxmlformats.org/officeDocument/2006/relationships/tags" Target="../tags/tag112.xml"/><Relationship Id="rId19" Type="http://schemas.openxmlformats.org/officeDocument/2006/relationships/image" Target="../media/image98.png"/><Relationship Id="rId4" Type="http://schemas.openxmlformats.org/officeDocument/2006/relationships/tags" Target="../tags/tag106.xml"/><Relationship Id="rId9" Type="http://schemas.openxmlformats.org/officeDocument/2006/relationships/tags" Target="../tags/tag111.xml"/><Relationship Id="rId14" Type="http://schemas.openxmlformats.org/officeDocument/2006/relationships/slideLayout" Target="../slideLayouts/slideLayout13.xml"/><Relationship Id="rId22" Type="http://schemas.openxmlformats.org/officeDocument/2006/relationships/image" Target="../media/image101.png"/><Relationship Id="rId27" Type="http://schemas.openxmlformats.org/officeDocument/2006/relationships/image" Target="../media/image10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123.xml"/><Relationship Id="rId13" Type="http://schemas.openxmlformats.org/officeDocument/2006/relationships/tags" Target="../tags/tag128.xml"/><Relationship Id="rId18" Type="http://schemas.openxmlformats.org/officeDocument/2006/relationships/image" Target="../media/image115.png"/><Relationship Id="rId26" Type="http://schemas.openxmlformats.org/officeDocument/2006/relationships/image" Target="../media/image122.png"/><Relationship Id="rId3" Type="http://schemas.openxmlformats.org/officeDocument/2006/relationships/tags" Target="../tags/tag118.xml"/><Relationship Id="rId21" Type="http://schemas.openxmlformats.org/officeDocument/2006/relationships/image" Target="../media/image106.png"/><Relationship Id="rId7" Type="http://schemas.openxmlformats.org/officeDocument/2006/relationships/tags" Target="../tags/tag122.xml"/><Relationship Id="rId12" Type="http://schemas.openxmlformats.org/officeDocument/2006/relationships/tags" Target="../tags/tag127.xml"/><Relationship Id="rId17" Type="http://schemas.openxmlformats.org/officeDocument/2006/relationships/image" Target="../media/image97.png"/><Relationship Id="rId25" Type="http://schemas.openxmlformats.org/officeDocument/2006/relationships/image" Target="../media/image121.png"/><Relationship Id="rId2" Type="http://schemas.openxmlformats.org/officeDocument/2006/relationships/tags" Target="../tags/tag117.xml"/><Relationship Id="rId16" Type="http://schemas.openxmlformats.org/officeDocument/2006/relationships/image" Target="../media/image96.png"/><Relationship Id="rId20" Type="http://schemas.openxmlformats.org/officeDocument/2006/relationships/image" Target="../media/image117.png"/><Relationship Id="rId1" Type="http://schemas.openxmlformats.org/officeDocument/2006/relationships/tags" Target="../tags/tag116.xml"/><Relationship Id="rId6" Type="http://schemas.openxmlformats.org/officeDocument/2006/relationships/tags" Target="../tags/tag121.xml"/><Relationship Id="rId11" Type="http://schemas.openxmlformats.org/officeDocument/2006/relationships/tags" Target="../tags/tag126.xml"/><Relationship Id="rId24" Type="http://schemas.openxmlformats.org/officeDocument/2006/relationships/image" Target="../media/image120.png"/><Relationship Id="rId5" Type="http://schemas.openxmlformats.org/officeDocument/2006/relationships/tags" Target="../tags/tag120.xml"/><Relationship Id="rId15" Type="http://schemas.openxmlformats.org/officeDocument/2006/relationships/notesSlide" Target="../notesSlides/notesSlide13.xml"/><Relationship Id="rId23" Type="http://schemas.openxmlformats.org/officeDocument/2006/relationships/image" Target="../media/image119.png"/><Relationship Id="rId10" Type="http://schemas.openxmlformats.org/officeDocument/2006/relationships/tags" Target="../tags/tag125.xml"/><Relationship Id="rId19" Type="http://schemas.openxmlformats.org/officeDocument/2006/relationships/image" Target="../media/image116.png"/><Relationship Id="rId4" Type="http://schemas.openxmlformats.org/officeDocument/2006/relationships/tags" Target="../tags/tag119.xml"/><Relationship Id="rId9" Type="http://schemas.openxmlformats.org/officeDocument/2006/relationships/tags" Target="../tags/tag124.xml"/><Relationship Id="rId14" Type="http://schemas.openxmlformats.org/officeDocument/2006/relationships/slideLayout" Target="../slideLayouts/slideLayout13.xml"/><Relationship Id="rId22" Type="http://schemas.openxmlformats.org/officeDocument/2006/relationships/image" Target="../media/image11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36.xml"/><Relationship Id="rId13" Type="http://schemas.openxmlformats.org/officeDocument/2006/relationships/tags" Target="../tags/tag141.xml"/><Relationship Id="rId18" Type="http://schemas.openxmlformats.org/officeDocument/2006/relationships/image" Target="../media/image123.png"/><Relationship Id="rId26" Type="http://schemas.openxmlformats.org/officeDocument/2006/relationships/image" Target="../media/image128.png"/><Relationship Id="rId3" Type="http://schemas.openxmlformats.org/officeDocument/2006/relationships/tags" Target="../tags/tag131.xml"/><Relationship Id="rId21" Type="http://schemas.openxmlformats.org/officeDocument/2006/relationships/image" Target="../media/image96.png"/><Relationship Id="rId7" Type="http://schemas.openxmlformats.org/officeDocument/2006/relationships/tags" Target="../tags/tag135.xml"/><Relationship Id="rId12" Type="http://schemas.openxmlformats.org/officeDocument/2006/relationships/tags" Target="../tags/tag140.xml"/><Relationship Id="rId17" Type="http://schemas.openxmlformats.org/officeDocument/2006/relationships/notesSlide" Target="../notesSlides/notesSlide14.xml"/><Relationship Id="rId25" Type="http://schemas.openxmlformats.org/officeDocument/2006/relationships/image" Target="../media/image127.png"/><Relationship Id="rId2" Type="http://schemas.openxmlformats.org/officeDocument/2006/relationships/tags" Target="../tags/tag130.xml"/><Relationship Id="rId16" Type="http://schemas.openxmlformats.org/officeDocument/2006/relationships/slideLayout" Target="../slideLayouts/slideLayout13.xml"/><Relationship Id="rId20" Type="http://schemas.openxmlformats.org/officeDocument/2006/relationships/image" Target="../media/image125.png"/><Relationship Id="rId29" Type="http://schemas.openxmlformats.org/officeDocument/2006/relationships/image" Target="../media/image131.png"/><Relationship Id="rId1" Type="http://schemas.openxmlformats.org/officeDocument/2006/relationships/tags" Target="../tags/tag129.xml"/><Relationship Id="rId6" Type="http://schemas.openxmlformats.org/officeDocument/2006/relationships/tags" Target="../tags/tag134.xml"/><Relationship Id="rId11" Type="http://schemas.openxmlformats.org/officeDocument/2006/relationships/tags" Target="../tags/tag139.xml"/><Relationship Id="rId24" Type="http://schemas.openxmlformats.org/officeDocument/2006/relationships/image" Target="../media/image126.png"/><Relationship Id="rId5" Type="http://schemas.openxmlformats.org/officeDocument/2006/relationships/tags" Target="../tags/tag133.xml"/><Relationship Id="rId15" Type="http://schemas.openxmlformats.org/officeDocument/2006/relationships/tags" Target="../tags/tag143.xml"/><Relationship Id="rId23" Type="http://schemas.openxmlformats.org/officeDocument/2006/relationships/image" Target="../media/image106.png"/><Relationship Id="rId28" Type="http://schemas.openxmlformats.org/officeDocument/2006/relationships/image" Target="../media/image130.png"/><Relationship Id="rId10" Type="http://schemas.openxmlformats.org/officeDocument/2006/relationships/tags" Target="../tags/tag138.xml"/><Relationship Id="rId19" Type="http://schemas.openxmlformats.org/officeDocument/2006/relationships/image" Target="../media/image124.png"/><Relationship Id="rId4" Type="http://schemas.openxmlformats.org/officeDocument/2006/relationships/tags" Target="../tags/tag132.xml"/><Relationship Id="rId9" Type="http://schemas.openxmlformats.org/officeDocument/2006/relationships/tags" Target="../tags/tag137.xml"/><Relationship Id="rId14" Type="http://schemas.openxmlformats.org/officeDocument/2006/relationships/tags" Target="../tags/tag142.xml"/><Relationship Id="rId22" Type="http://schemas.openxmlformats.org/officeDocument/2006/relationships/image" Target="../media/image97.png"/><Relationship Id="rId27" Type="http://schemas.openxmlformats.org/officeDocument/2006/relationships/image" Target="../media/image129.png"/><Relationship Id="rId30" Type="http://schemas.openxmlformats.org/officeDocument/2006/relationships/image" Target="../media/image13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44.xml"/><Relationship Id="rId5" Type="http://schemas.openxmlformats.org/officeDocument/2006/relationships/image" Target="../media/image135.png"/><Relationship Id="rId4" Type="http://schemas.openxmlformats.org/officeDocument/2006/relationships/image" Target="../media/image134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13" Type="http://schemas.openxmlformats.org/officeDocument/2006/relationships/image" Target="../media/image142.png"/><Relationship Id="rId3" Type="http://schemas.openxmlformats.org/officeDocument/2006/relationships/tags" Target="../tags/tag147.xml"/><Relationship Id="rId7" Type="http://schemas.openxmlformats.org/officeDocument/2006/relationships/image" Target="../media/image136.png"/><Relationship Id="rId12" Type="http://schemas.openxmlformats.org/officeDocument/2006/relationships/image" Target="../media/image141.png"/><Relationship Id="rId2" Type="http://schemas.openxmlformats.org/officeDocument/2006/relationships/tags" Target="../tags/tag146.xml"/><Relationship Id="rId1" Type="http://schemas.openxmlformats.org/officeDocument/2006/relationships/tags" Target="../tags/tag145.xml"/><Relationship Id="rId6" Type="http://schemas.openxmlformats.org/officeDocument/2006/relationships/notesSlide" Target="../notesSlides/notesSlide15.xml"/><Relationship Id="rId11" Type="http://schemas.openxmlformats.org/officeDocument/2006/relationships/image" Target="../media/image140.png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39.png"/><Relationship Id="rId4" Type="http://schemas.openxmlformats.org/officeDocument/2006/relationships/tags" Target="../tags/tag148.xml"/><Relationship Id="rId9" Type="http://schemas.openxmlformats.org/officeDocument/2006/relationships/image" Target="../media/image13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tags" Target="../tags/tag151.xml"/><Relationship Id="rId7" Type="http://schemas.openxmlformats.org/officeDocument/2006/relationships/image" Target="../media/image142.png"/><Relationship Id="rId2" Type="http://schemas.openxmlformats.org/officeDocument/2006/relationships/tags" Target="../tags/tag150.xml"/><Relationship Id="rId1" Type="http://schemas.openxmlformats.org/officeDocument/2006/relationships/tags" Target="../tags/tag149.xml"/><Relationship Id="rId6" Type="http://schemas.openxmlformats.org/officeDocument/2006/relationships/image" Target="../media/image143.png"/><Relationship Id="rId5" Type="http://schemas.openxmlformats.org/officeDocument/2006/relationships/notesSlide" Target="../notesSlides/notesSlide16.xml"/><Relationship Id="rId10" Type="http://schemas.openxmlformats.org/officeDocument/2006/relationships/image" Target="../media/image146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14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image" Target="../media/image6.png"/><Relationship Id="rId18" Type="http://schemas.openxmlformats.org/officeDocument/2006/relationships/image" Target="../media/image11.png"/><Relationship Id="rId3" Type="http://schemas.openxmlformats.org/officeDocument/2006/relationships/tags" Target="../tags/tag4.xml"/><Relationship Id="rId21" Type="http://schemas.openxmlformats.org/officeDocument/2006/relationships/image" Target="../media/image14.png"/><Relationship Id="rId7" Type="http://schemas.openxmlformats.org/officeDocument/2006/relationships/tags" Target="../tags/tag8.xml"/><Relationship Id="rId12" Type="http://schemas.openxmlformats.org/officeDocument/2006/relationships/image" Target="../media/image5.png"/><Relationship Id="rId17" Type="http://schemas.openxmlformats.org/officeDocument/2006/relationships/image" Target="../media/image10.jpg"/><Relationship Id="rId2" Type="http://schemas.openxmlformats.org/officeDocument/2006/relationships/tags" Target="../tags/tag3.xml"/><Relationship Id="rId16" Type="http://schemas.openxmlformats.org/officeDocument/2006/relationships/image" Target="../media/image9.jpeg"/><Relationship Id="rId20" Type="http://schemas.openxmlformats.org/officeDocument/2006/relationships/image" Target="../media/image13.png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4.png"/><Relationship Id="rId5" Type="http://schemas.openxmlformats.org/officeDocument/2006/relationships/tags" Target="../tags/tag6.xml"/><Relationship Id="rId15" Type="http://schemas.openxmlformats.org/officeDocument/2006/relationships/image" Target="../media/image8.png"/><Relationship Id="rId10" Type="http://schemas.openxmlformats.org/officeDocument/2006/relationships/notesSlide" Target="../notesSlides/notesSlide2.xml"/><Relationship Id="rId19" Type="http://schemas.openxmlformats.org/officeDocument/2006/relationships/image" Target="../media/image12.png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3.xml"/><Relationship Id="rId1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tags" Target="../tags/tag164.xml"/><Relationship Id="rId18" Type="http://schemas.openxmlformats.org/officeDocument/2006/relationships/tags" Target="../tags/tag169.xml"/><Relationship Id="rId26" Type="http://schemas.openxmlformats.org/officeDocument/2006/relationships/tags" Target="../tags/tag177.xml"/><Relationship Id="rId39" Type="http://schemas.openxmlformats.org/officeDocument/2006/relationships/image" Target="../media/image157.png"/><Relationship Id="rId21" Type="http://schemas.openxmlformats.org/officeDocument/2006/relationships/tags" Target="../tags/tag172.xml"/><Relationship Id="rId34" Type="http://schemas.openxmlformats.org/officeDocument/2006/relationships/image" Target="../media/image152.png"/><Relationship Id="rId42" Type="http://schemas.openxmlformats.org/officeDocument/2006/relationships/image" Target="../media/image160.png"/><Relationship Id="rId47" Type="http://schemas.openxmlformats.org/officeDocument/2006/relationships/image" Target="../media/image165.png"/><Relationship Id="rId50" Type="http://schemas.openxmlformats.org/officeDocument/2006/relationships/image" Target="../media/image168.png"/><Relationship Id="rId7" Type="http://schemas.openxmlformats.org/officeDocument/2006/relationships/tags" Target="../tags/tag158.xml"/><Relationship Id="rId2" Type="http://schemas.openxmlformats.org/officeDocument/2006/relationships/tags" Target="../tags/tag153.xml"/><Relationship Id="rId16" Type="http://schemas.openxmlformats.org/officeDocument/2006/relationships/tags" Target="../tags/tag167.xml"/><Relationship Id="rId29" Type="http://schemas.openxmlformats.org/officeDocument/2006/relationships/image" Target="../media/image147.png"/><Relationship Id="rId11" Type="http://schemas.openxmlformats.org/officeDocument/2006/relationships/tags" Target="../tags/tag162.xml"/><Relationship Id="rId24" Type="http://schemas.openxmlformats.org/officeDocument/2006/relationships/tags" Target="../tags/tag175.xml"/><Relationship Id="rId32" Type="http://schemas.openxmlformats.org/officeDocument/2006/relationships/image" Target="../media/image150.png"/><Relationship Id="rId37" Type="http://schemas.openxmlformats.org/officeDocument/2006/relationships/image" Target="../media/image155.png"/><Relationship Id="rId40" Type="http://schemas.openxmlformats.org/officeDocument/2006/relationships/image" Target="../media/image158.png"/><Relationship Id="rId45" Type="http://schemas.openxmlformats.org/officeDocument/2006/relationships/image" Target="../media/image163.png"/><Relationship Id="rId53" Type="http://schemas.openxmlformats.org/officeDocument/2006/relationships/image" Target="../media/image171.png"/><Relationship Id="rId5" Type="http://schemas.openxmlformats.org/officeDocument/2006/relationships/tags" Target="../tags/tag156.xml"/><Relationship Id="rId10" Type="http://schemas.openxmlformats.org/officeDocument/2006/relationships/tags" Target="../tags/tag161.xml"/><Relationship Id="rId19" Type="http://schemas.openxmlformats.org/officeDocument/2006/relationships/tags" Target="../tags/tag170.xml"/><Relationship Id="rId31" Type="http://schemas.openxmlformats.org/officeDocument/2006/relationships/image" Target="../media/image149.png"/><Relationship Id="rId44" Type="http://schemas.openxmlformats.org/officeDocument/2006/relationships/image" Target="../media/image162.png"/><Relationship Id="rId52" Type="http://schemas.openxmlformats.org/officeDocument/2006/relationships/image" Target="../media/image170.png"/><Relationship Id="rId4" Type="http://schemas.openxmlformats.org/officeDocument/2006/relationships/tags" Target="../tags/tag155.xml"/><Relationship Id="rId9" Type="http://schemas.openxmlformats.org/officeDocument/2006/relationships/tags" Target="../tags/tag160.xml"/><Relationship Id="rId14" Type="http://schemas.openxmlformats.org/officeDocument/2006/relationships/tags" Target="../tags/tag165.xml"/><Relationship Id="rId22" Type="http://schemas.openxmlformats.org/officeDocument/2006/relationships/tags" Target="../tags/tag173.xml"/><Relationship Id="rId27" Type="http://schemas.openxmlformats.org/officeDocument/2006/relationships/slideLayout" Target="../slideLayouts/slideLayout13.xml"/><Relationship Id="rId30" Type="http://schemas.openxmlformats.org/officeDocument/2006/relationships/image" Target="../media/image148.png"/><Relationship Id="rId35" Type="http://schemas.openxmlformats.org/officeDocument/2006/relationships/image" Target="../media/image153.png"/><Relationship Id="rId43" Type="http://schemas.openxmlformats.org/officeDocument/2006/relationships/image" Target="../media/image161.png"/><Relationship Id="rId48" Type="http://schemas.openxmlformats.org/officeDocument/2006/relationships/image" Target="../media/image166.png"/><Relationship Id="rId8" Type="http://schemas.openxmlformats.org/officeDocument/2006/relationships/tags" Target="../tags/tag159.xml"/><Relationship Id="rId51" Type="http://schemas.openxmlformats.org/officeDocument/2006/relationships/image" Target="../media/image169.png"/><Relationship Id="rId3" Type="http://schemas.openxmlformats.org/officeDocument/2006/relationships/tags" Target="../tags/tag154.xml"/><Relationship Id="rId12" Type="http://schemas.openxmlformats.org/officeDocument/2006/relationships/tags" Target="../tags/tag163.xml"/><Relationship Id="rId17" Type="http://schemas.openxmlformats.org/officeDocument/2006/relationships/tags" Target="../tags/tag168.xml"/><Relationship Id="rId25" Type="http://schemas.openxmlformats.org/officeDocument/2006/relationships/tags" Target="../tags/tag176.xml"/><Relationship Id="rId33" Type="http://schemas.openxmlformats.org/officeDocument/2006/relationships/image" Target="../media/image151.png"/><Relationship Id="rId38" Type="http://schemas.openxmlformats.org/officeDocument/2006/relationships/image" Target="../media/image156.png"/><Relationship Id="rId46" Type="http://schemas.openxmlformats.org/officeDocument/2006/relationships/image" Target="../media/image164.png"/><Relationship Id="rId20" Type="http://schemas.openxmlformats.org/officeDocument/2006/relationships/tags" Target="../tags/tag171.xml"/><Relationship Id="rId41" Type="http://schemas.openxmlformats.org/officeDocument/2006/relationships/image" Target="../media/image159.png"/><Relationship Id="rId1" Type="http://schemas.openxmlformats.org/officeDocument/2006/relationships/tags" Target="../tags/tag152.xml"/><Relationship Id="rId6" Type="http://schemas.openxmlformats.org/officeDocument/2006/relationships/tags" Target="../tags/tag157.xml"/><Relationship Id="rId15" Type="http://schemas.openxmlformats.org/officeDocument/2006/relationships/tags" Target="../tags/tag166.xml"/><Relationship Id="rId23" Type="http://schemas.openxmlformats.org/officeDocument/2006/relationships/tags" Target="../tags/tag174.xml"/><Relationship Id="rId28" Type="http://schemas.openxmlformats.org/officeDocument/2006/relationships/notesSlide" Target="../notesSlides/notesSlide17.xml"/><Relationship Id="rId36" Type="http://schemas.openxmlformats.org/officeDocument/2006/relationships/image" Target="../media/image154.png"/><Relationship Id="rId49" Type="http://schemas.openxmlformats.org/officeDocument/2006/relationships/image" Target="../media/image16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tags" Target="../tags/tag180.xml"/><Relationship Id="rId7" Type="http://schemas.openxmlformats.org/officeDocument/2006/relationships/notesSlide" Target="../notesSlides/notesSlide18.xml"/><Relationship Id="rId2" Type="http://schemas.openxmlformats.org/officeDocument/2006/relationships/tags" Target="../tags/tag179.xml"/><Relationship Id="rId1" Type="http://schemas.openxmlformats.org/officeDocument/2006/relationships/tags" Target="../tags/tag178.xml"/><Relationship Id="rId6" Type="http://schemas.openxmlformats.org/officeDocument/2006/relationships/slideLayout" Target="../slideLayouts/slideLayout13.xml"/><Relationship Id="rId5" Type="http://schemas.openxmlformats.org/officeDocument/2006/relationships/tags" Target="../tags/tag182.xml"/><Relationship Id="rId10" Type="http://schemas.openxmlformats.org/officeDocument/2006/relationships/image" Target="../media/image106.png"/><Relationship Id="rId4" Type="http://schemas.openxmlformats.org/officeDocument/2006/relationships/tags" Target="../tags/tag181.xml"/><Relationship Id="rId9" Type="http://schemas.openxmlformats.org/officeDocument/2006/relationships/image" Target="../media/image9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84.xml"/><Relationship Id="rId1" Type="http://schemas.openxmlformats.org/officeDocument/2006/relationships/tags" Target="../tags/tag183.xml"/><Relationship Id="rId6" Type="http://schemas.openxmlformats.org/officeDocument/2006/relationships/image" Target="../media/image173.png"/><Relationship Id="rId5" Type="http://schemas.openxmlformats.org/officeDocument/2006/relationships/image" Target="../media/image172.png"/><Relationship Id="rId4" Type="http://schemas.openxmlformats.org/officeDocument/2006/relationships/notesSlide" Target="../notesSlides/notesSlide19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tags" Target="../tags/tag192.xml"/><Relationship Id="rId13" Type="http://schemas.openxmlformats.org/officeDocument/2006/relationships/image" Target="../media/image96.png"/><Relationship Id="rId18" Type="http://schemas.openxmlformats.org/officeDocument/2006/relationships/image" Target="../media/image174.png"/><Relationship Id="rId3" Type="http://schemas.openxmlformats.org/officeDocument/2006/relationships/tags" Target="../tags/tag187.xml"/><Relationship Id="rId7" Type="http://schemas.openxmlformats.org/officeDocument/2006/relationships/tags" Target="../tags/tag191.xml"/><Relationship Id="rId12" Type="http://schemas.openxmlformats.org/officeDocument/2006/relationships/notesSlide" Target="../notesSlides/notesSlide20.xml"/><Relationship Id="rId17" Type="http://schemas.openxmlformats.org/officeDocument/2006/relationships/image" Target="../media/image117.png"/><Relationship Id="rId2" Type="http://schemas.openxmlformats.org/officeDocument/2006/relationships/tags" Target="../tags/tag186.xml"/><Relationship Id="rId16" Type="http://schemas.openxmlformats.org/officeDocument/2006/relationships/image" Target="../media/image116.png"/><Relationship Id="rId20" Type="http://schemas.openxmlformats.org/officeDocument/2006/relationships/image" Target="../media/image121.png"/><Relationship Id="rId1" Type="http://schemas.openxmlformats.org/officeDocument/2006/relationships/tags" Target="../tags/tag185.xml"/><Relationship Id="rId6" Type="http://schemas.openxmlformats.org/officeDocument/2006/relationships/tags" Target="../tags/tag190.xml"/><Relationship Id="rId11" Type="http://schemas.openxmlformats.org/officeDocument/2006/relationships/slideLayout" Target="../slideLayouts/slideLayout13.xml"/><Relationship Id="rId5" Type="http://schemas.openxmlformats.org/officeDocument/2006/relationships/tags" Target="../tags/tag189.xml"/><Relationship Id="rId15" Type="http://schemas.openxmlformats.org/officeDocument/2006/relationships/image" Target="../media/image115.png"/><Relationship Id="rId10" Type="http://schemas.openxmlformats.org/officeDocument/2006/relationships/tags" Target="../tags/tag194.xml"/><Relationship Id="rId19" Type="http://schemas.openxmlformats.org/officeDocument/2006/relationships/image" Target="../media/image175.png"/><Relationship Id="rId4" Type="http://schemas.openxmlformats.org/officeDocument/2006/relationships/tags" Target="../tags/tag188.xml"/><Relationship Id="rId9" Type="http://schemas.openxmlformats.org/officeDocument/2006/relationships/tags" Target="../tags/tag193.xml"/><Relationship Id="rId14" Type="http://schemas.openxmlformats.org/officeDocument/2006/relationships/image" Target="../media/image9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96.xml"/><Relationship Id="rId1" Type="http://schemas.openxmlformats.org/officeDocument/2006/relationships/tags" Target="../tags/tag195.xml"/><Relationship Id="rId6" Type="http://schemas.openxmlformats.org/officeDocument/2006/relationships/image" Target="../media/image177.png"/><Relationship Id="rId5" Type="http://schemas.openxmlformats.org/officeDocument/2006/relationships/image" Target="../media/image176.png"/><Relationship Id="rId4" Type="http://schemas.openxmlformats.org/officeDocument/2006/relationships/notesSlide" Target="../notesSlides/notesSlide2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9.png"/><Relationship Id="rId3" Type="http://schemas.openxmlformats.org/officeDocument/2006/relationships/tags" Target="../tags/tag199.xml"/><Relationship Id="rId7" Type="http://schemas.openxmlformats.org/officeDocument/2006/relationships/image" Target="../media/image178.png"/><Relationship Id="rId12" Type="http://schemas.openxmlformats.org/officeDocument/2006/relationships/image" Target="../media/image183.png"/><Relationship Id="rId2" Type="http://schemas.openxmlformats.org/officeDocument/2006/relationships/tags" Target="../tags/tag198.xml"/><Relationship Id="rId1" Type="http://schemas.openxmlformats.org/officeDocument/2006/relationships/tags" Target="../tags/tag197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182.png"/><Relationship Id="rId5" Type="http://schemas.openxmlformats.org/officeDocument/2006/relationships/tags" Target="../tags/tag201.xml"/><Relationship Id="rId10" Type="http://schemas.openxmlformats.org/officeDocument/2006/relationships/image" Target="../media/image181.png"/><Relationship Id="rId4" Type="http://schemas.openxmlformats.org/officeDocument/2006/relationships/tags" Target="../tags/tag200.xml"/><Relationship Id="rId9" Type="http://schemas.openxmlformats.org/officeDocument/2006/relationships/image" Target="../media/image180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187.png"/><Relationship Id="rId3" Type="http://schemas.openxmlformats.org/officeDocument/2006/relationships/tags" Target="../tags/tag204.xml"/><Relationship Id="rId7" Type="http://schemas.openxmlformats.org/officeDocument/2006/relationships/tags" Target="../tags/tag208.xml"/><Relationship Id="rId12" Type="http://schemas.openxmlformats.org/officeDocument/2006/relationships/image" Target="../media/image186.png"/><Relationship Id="rId17" Type="http://schemas.openxmlformats.org/officeDocument/2006/relationships/image" Target="../media/image191.png"/><Relationship Id="rId2" Type="http://schemas.openxmlformats.org/officeDocument/2006/relationships/tags" Target="../tags/tag203.xml"/><Relationship Id="rId16" Type="http://schemas.openxmlformats.org/officeDocument/2006/relationships/image" Target="../media/image190.png"/><Relationship Id="rId1" Type="http://schemas.openxmlformats.org/officeDocument/2006/relationships/tags" Target="../tags/tag202.xml"/><Relationship Id="rId6" Type="http://schemas.openxmlformats.org/officeDocument/2006/relationships/tags" Target="../tags/tag207.xml"/><Relationship Id="rId11" Type="http://schemas.openxmlformats.org/officeDocument/2006/relationships/image" Target="../media/image185.png"/><Relationship Id="rId5" Type="http://schemas.openxmlformats.org/officeDocument/2006/relationships/tags" Target="../tags/tag206.xml"/><Relationship Id="rId15" Type="http://schemas.openxmlformats.org/officeDocument/2006/relationships/image" Target="../media/image189.png"/><Relationship Id="rId10" Type="http://schemas.openxmlformats.org/officeDocument/2006/relationships/image" Target="../media/image184.png"/><Relationship Id="rId4" Type="http://schemas.openxmlformats.org/officeDocument/2006/relationships/tags" Target="../tags/tag205.xml"/><Relationship Id="rId9" Type="http://schemas.openxmlformats.org/officeDocument/2006/relationships/notesSlide" Target="../notesSlides/notesSlide22.xml"/><Relationship Id="rId14" Type="http://schemas.openxmlformats.org/officeDocument/2006/relationships/image" Target="../media/image18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2.png"/><Relationship Id="rId3" Type="http://schemas.openxmlformats.org/officeDocument/2006/relationships/tags" Target="../tags/tag211.xml"/><Relationship Id="rId7" Type="http://schemas.openxmlformats.org/officeDocument/2006/relationships/notesSlide" Target="../notesSlides/notesSlide23.xml"/><Relationship Id="rId12" Type="http://schemas.openxmlformats.org/officeDocument/2006/relationships/image" Target="../media/image196.png"/><Relationship Id="rId2" Type="http://schemas.openxmlformats.org/officeDocument/2006/relationships/tags" Target="../tags/tag210.xml"/><Relationship Id="rId1" Type="http://schemas.openxmlformats.org/officeDocument/2006/relationships/tags" Target="../tags/tag209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195.png"/><Relationship Id="rId5" Type="http://schemas.openxmlformats.org/officeDocument/2006/relationships/tags" Target="../tags/tag213.xml"/><Relationship Id="rId10" Type="http://schemas.openxmlformats.org/officeDocument/2006/relationships/image" Target="../media/image194.png"/><Relationship Id="rId4" Type="http://schemas.openxmlformats.org/officeDocument/2006/relationships/tags" Target="../tags/tag212.xml"/><Relationship Id="rId9" Type="http://schemas.openxmlformats.org/officeDocument/2006/relationships/image" Target="../media/image19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4.xml"/><Relationship Id="rId13" Type="http://schemas.openxmlformats.org/officeDocument/2006/relationships/image" Target="../media/image201.png"/><Relationship Id="rId3" Type="http://schemas.openxmlformats.org/officeDocument/2006/relationships/tags" Target="../tags/tag216.xml"/><Relationship Id="rId7" Type="http://schemas.openxmlformats.org/officeDocument/2006/relationships/slideLayout" Target="../slideLayouts/slideLayout13.xml"/><Relationship Id="rId12" Type="http://schemas.openxmlformats.org/officeDocument/2006/relationships/image" Target="../media/image200.png"/><Relationship Id="rId2" Type="http://schemas.openxmlformats.org/officeDocument/2006/relationships/tags" Target="../tags/tag215.xml"/><Relationship Id="rId1" Type="http://schemas.openxmlformats.org/officeDocument/2006/relationships/tags" Target="../tags/tag214.xml"/><Relationship Id="rId6" Type="http://schemas.openxmlformats.org/officeDocument/2006/relationships/tags" Target="../tags/tag219.xml"/><Relationship Id="rId11" Type="http://schemas.openxmlformats.org/officeDocument/2006/relationships/image" Target="../media/image199.png"/><Relationship Id="rId5" Type="http://schemas.openxmlformats.org/officeDocument/2006/relationships/tags" Target="../tags/tag218.xml"/><Relationship Id="rId10" Type="http://schemas.openxmlformats.org/officeDocument/2006/relationships/image" Target="../media/image198.png"/><Relationship Id="rId4" Type="http://schemas.openxmlformats.org/officeDocument/2006/relationships/tags" Target="../tags/tag217.xml"/><Relationship Id="rId9" Type="http://schemas.openxmlformats.org/officeDocument/2006/relationships/image" Target="../media/image197.png"/><Relationship Id="rId14" Type="http://schemas.openxmlformats.org/officeDocument/2006/relationships/image" Target="../media/image20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2.xml"/><Relationship Id="rId7" Type="http://schemas.openxmlformats.org/officeDocument/2006/relationships/notesSlide" Target="../notesSlides/notesSlide3.xml"/><Relationship Id="rId12" Type="http://schemas.openxmlformats.org/officeDocument/2006/relationships/image" Target="../media/image19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18.png"/><Relationship Id="rId5" Type="http://schemas.openxmlformats.org/officeDocument/2006/relationships/tags" Target="../tags/tag14.xml"/><Relationship Id="rId10" Type="http://schemas.openxmlformats.org/officeDocument/2006/relationships/image" Target="../media/image17.png"/><Relationship Id="rId4" Type="http://schemas.openxmlformats.org/officeDocument/2006/relationships/tags" Target="../tags/tag13.xml"/><Relationship Id="rId9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9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21.xml"/><Relationship Id="rId1" Type="http://schemas.openxmlformats.org/officeDocument/2006/relationships/tags" Target="../tags/tag220.xml"/><Relationship Id="rId6" Type="http://schemas.openxmlformats.org/officeDocument/2006/relationships/image" Target="../media/image205.png"/><Relationship Id="rId5" Type="http://schemas.openxmlformats.org/officeDocument/2006/relationships/image" Target="../media/image204.png"/><Relationship Id="rId4" Type="http://schemas.openxmlformats.org/officeDocument/2006/relationships/notesSlide" Target="../notesSlides/notesSlide2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tags" Target="../tags/tag17.xml"/><Relationship Id="rId7" Type="http://schemas.openxmlformats.org/officeDocument/2006/relationships/image" Target="../media/image21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0.pn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24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20.xml"/><Relationship Id="rId7" Type="http://schemas.openxmlformats.org/officeDocument/2006/relationships/image" Target="../media/image25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image" Target="../media/image20.png"/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tags" Target="../tags/tag23.xml"/><Relationship Id="rId7" Type="http://schemas.openxmlformats.org/officeDocument/2006/relationships/notesSlide" Target="../notesSlides/notesSlide6.xml"/><Relationship Id="rId12" Type="http://schemas.openxmlformats.org/officeDocument/2006/relationships/image" Target="../media/image32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31.png"/><Relationship Id="rId5" Type="http://schemas.openxmlformats.org/officeDocument/2006/relationships/tags" Target="../tags/tag25.xml"/><Relationship Id="rId10" Type="http://schemas.openxmlformats.org/officeDocument/2006/relationships/image" Target="../media/image30.png"/><Relationship Id="rId4" Type="http://schemas.openxmlformats.org/officeDocument/2006/relationships/tags" Target="../tags/tag24.xml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35.png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image" Target="../media/image34.png"/><Relationship Id="rId2" Type="http://schemas.openxmlformats.org/officeDocument/2006/relationships/tags" Target="../tags/tag27.xml"/><Relationship Id="rId16" Type="http://schemas.openxmlformats.org/officeDocument/2006/relationships/image" Target="../media/image38.png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image" Target="../media/image33.png"/><Relationship Id="rId5" Type="http://schemas.openxmlformats.org/officeDocument/2006/relationships/tags" Target="../tags/tag30.xml"/><Relationship Id="rId15" Type="http://schemas.openxmlformats.org/officeDocument/2006/relationships/image" Target="../media/image37.png"/><Relationship Id="rId10" Type="http://schemas.openxmlformats.org/officeDocument/2006/relationships/image" Target="../media/image28.png"/><Relationship Id="rId4" Type="http://schemas.openxmlformats.org/officeDocument/2006/relationships/tags" Target="../tags/tag29.xml"/><Relationship Id="rId9" Type="http://schemas.openxmlformats.org/officeDocument/2006/relationships/notesSlide" Target="../notesSlides/notesSlide7.xml"/><Relationship Id="rId14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tags" Target="../tags/tag35.xml"/><Relationship Id="rId7" Type="http://schemas.openxmlformats.org/officeDocument/2006/relationships/image" Target="../media/image40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39.png"/><Relationship Id="rId5" Type="http://schemas.openxmlformats.org/officeDocument/2006/relationships/notesSlide" Target="../notesSlides/notesSlide8.xml"/><Relationship Id="rId10" Type="http://schemas.openxmlformats.org/officeDocument/2006/relationships/image" Target="../media/image43.png"/><Relationship Id="rId4" Type="http://schemas.openxmlformats.org/officeDocument/2006/relationships/slideLayout" Target="../slideLayouts/slideLayout13.xml"/><Relationship Id="rId9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26" Type="http://schemas.openxmlformats.org/officeDocument/2006/relationships/tags" Target="../tags/tag61.xml"/><Relationship Id="rId21" Type="http://schemas.openxmlformats.org/officeDocument/2006/relationships/tags" Target="../tags/tag56.xml"/><Relationship Id="rId42" Type="http://schemas.openxmlformats.org/officeDocument/2006/relationships/tags" Target="../tags/tag77.xml"/><Relationship Id="rId47" Type="http://schemas.openxmlformats.org/officeDocument/2006/relationships/image" Target="../media/image44.png"/><Relationship Id="rId63" Type="http://schemas.openxmlformats.org/officeDocument/2006/relationships/image" Target="../media/image60.png"/><Relationship Id="rId68" Type="http://schemas.openxmlformats.org/officeDocument/2006/relationships/image" Target="../media/image65.png"/><Relationship Id="rId84" Type="http://schemas.openxmlformats.org/officeDocument/2006/relationships/image" Target="../media/image81.png"/><Relationship Id="rId89" Type="http://schemas.openxmlformats.org/officeDocument/2006/relationships/image" Target="../media/image86.png"/><Relationship Id="rId16" Type="http://schemas.openxmlformats.org/officeDocument/2006/relationships/tags" Target="../tags/tag51.xml"/><Relationship Id="rId11" Type="http://schemas.openxmlformats.org/officeDocument/2006/relationships/tags" Target="../tags/tag46.xml"/><Relationship Id="rId32" Type="http://schemas.openxmlformats.org/officeDocument/2006/relationships/tags" Target="../tags/tag67.xml"/><Relationship Id="rId37" Type="http://schemas.openxmlformats.org/officeDocument/2006/relationships/tags" Target="../tags/tag72.xml"/><Relationship Id="rId53" Type="http://schemas.openxmlformats.org/officeDocument/2006/relationships/image" Target="../media/image50.png"/><Relationship Id="rId58" Type="http://schemas.openxmlformats.org/officeDocument/2006/relationships/image" Target="../media/image55.png"/><Relationship Id="rId74" Type="http://schemas.openxmlformats.org/officeDocument/2006/relationships/image" Target="../media/image71.png"/><Relationship Id="rId79" Type="http://schemas.openxmlformats.org/officeDocument/2006/relationships/image" Target="../media/image76.png"/><Relationship Id="rId5" Type="http://schemas.openxmlformats.org/officeDocument/2006/relationships/tags" Target="../tags/tag40.xml"/><Relationship Id="rId90" Type="http://schemas.openxmlformats.org/officeDocument/2006/relationships/image" Target="../media/image87.png"/><Relationship Id="rId14" Type="http://schemas.openxmlformats.org/officeDocument/2006/relationships/tags" Target="../tags/tag49.xml"/><Relationship Id="rId22" Type="http://schemas.openxmlformats.org/officeDocument/2006/relationships/tags" Target="../tags/tag57.xml"/><Relationship Id="rId27" Type="http://schemas.openxmlformats.org/officeDocument/2006/relationships/tags" Target="../tags/tag62.xml"/><Relationship Id="rId30" Type="http://schemas.openxmlformats.org/officeDocument/2006/relationships/tags" Target="../tags/tag65.xml"/><Relationship Id="rId35" Type="http://schemas.openxmlformats.org/officeDocument/2006/relationships/tags" Target="../tags/tag70.xml"/><Relationship Id="rId43" Type="http://schemas.openxmlformats.org/officeDocument/2006/relationships/tags" Target="../tags/tag78.xml"/><Relationship Id="rId48" Type="http://schemas.openxmlformats.org/officeDocument/2006/relationships/image" Target="../media/image45.png"/><Relationship Id="rId56" Type="http://schemas.openxmlformats.org/officeDocument/2006/relationships/image" Target="../media/image53.png"/><Relationship Id="rId64" Type="http://schemas.openxmlformats.org/officeDocument/2006/relationships/image" Target="../media/image61.png"/><Relationship Id="rId69" Type="http://schemas.openxmlformats.org/officeDocument/2006/relationships/image" Target="../media/image66.png"/><Relationship Id="rId77" Type="http://schemas.openxmlformats.org/officeDocument/2006/relationships/image" Target="../media/image74.png"/><Relationship Id="rId8" Type="http://schemas.openxmlformats.org/officeDocument/2006/relationships/tags" Target="../tags/tag43.xml"/><Relationship Id="rId51" Type="http://schemas.openxmlformats.org/officeDocument/2006/relationships/image" Target="../media/image48.png"/><Relationship Id="rId72" Type="http://schemas.openxmlformats.org/officeDocument/2006/relationships/image" Target="../media/image69.png"/><Relationship Id="rId80" Type="http://schemas.openxmlformats.org/officeDocument/2006/relationships/image" Target="../media/image77.png"/><Relationship Id="rId85" Type="http://schemas.openxmlformats.org/officeDocument/2006/relationships/image" Target="../media/image82.png"/><Relationship Id="rId3" Type="http://schemas.openxmlformats.org/officeDocument/2006/relationships/tags" Target="../tags/tag38.xml"/><Relationship Id="rId12" Type="http://schemas.openxmlformats.org/officeDocument/2006/relationships/tags" Target="../tags/tag47.xml"/><Relationship Id="rId17" Type="http://schemas.openxmlformats.org/officeDocument/2006/relationships/tags" Target="../tags/tag52.xml"/><Relationship Id="rId25" Type="http://schemas.openxmlformats.org/officeDocument/2006/relationships/tags" Target="../tags/tag60.xml"/><Relationship Id="rId33" Type="http://schemas.openxmlformats.org/officeDocument/2006/relationships/tags" Target="../tags/tag68.xml"/><Relationship Id="rId38" Type="http://schemas.openxmlformats.org/officeDocument/2006/relationships/tags" Target="../tags/tag73.xml"/><Relationship Id="rId46" Type="http://schemas.openxmlformats.org/officeDocument/2006/relationships/slideLayout" Target="../slideLayouts/slideLayout13.xml"/><Relationship Id="rId59" Type="http://schemas.openxmlformats.org/officeDocument/2006/relationships/image" Target="../media/image56.png"/><Relationship Id="rId67" Type="http://schemas.openxmlformats.org/officeDocument/2006/relationships/image" Target="../media/image64.png"/><Relationship Id="rId20" Type="http://schemas.openxmlformats.org/officeDocument/2006/relationships/tags" Target="../tags/tag55.xml"/><Relationship Id="rId41" Type="http://schemas.openxmlformats.org/officeDocument/2006/relationships/tags" Target="../tags/tag76.xml"/><Relationship Id="rId54" Type="http://schemas.openxmlformats.org/officeDocument/2006/relationships/image" Target="../media/image51.png"/><Relationship Id="rId62" Type="http://schemas.openxmlformats.org/officeDocument/2006/relationships/image" Target="../media/image59.png"/><Relationship Id="rId70" Type="http://schemas.openxmlformats.org/officeDocument/2006/relationships/image" Target="../media/image67.png"/><Relationship Id="rId75" Type="http://schemas.openxmlformats.org/officeDocument/2006/relationships/image" Target="../media/image72.png"/><Relationship Id="rId83" Type="http://schemas.openxmlformats.org/officeDocument/2006/relationships/image" Target="../media/image80.png"/><Relationship Id="rId88" Type="http://schemas.openxmlformats.org/officeDocument/2006/relationships/image" Target="../media/image85.png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5" Type="http://schemas.openxmlformats.org/officeDocument/2006/relationships/tags" Target="../tags/tag50.xml"/><Relationship Id="rId23" Type="http://schemas.openxmlformats.org/officeDocument/2006/relationships/tags" Target="../tags/tag58.xml"/><Relationship Id="rId28" Type="http://schemas.openxmlformats.org/officeDocument/2006/relationships/tags" Target="../tags/tag63.xml"/><Relationship Id="rId36" Type="http://schemas.openxmlformats.org/officeDocument/2006/relationships/tags" Target="../tags/tag71.xml"/><Relationship Id="rId49" Type="http://schemas.openxmlformats.org/officeDocument/2006/relationships/image" Target="../media/image46.png"/><Relationship Id="rId57" Type="http://schemas.openxmlformats.org/officeDocument/2006/relationships/image" Target="../media/image54.png"/><Relationship Id="rId10" Type="http://schemas.openxmlformats.org/officeDocument/2006/relationships/tags" Target="../tags/tag45.xml"/><Relationship Id="rId31" Type="http://schemas.openxmlformats.org/officeDocument/2006/relationships/tags" Target="../tags/tag66.xml"/><Relationship Id="rId44" Type="http://schemas.openxmlformats.org/officeDocument/2006/relationships/tags" Target="../tags/tag79.xml"/><Relationship Id="rId52" Type="http://schemas.openxmlformats.org/officeDocument/2006/relationships/image" Target="../media/image49.png"/><Relationship Id="rId60" Type="http://schemas.openxmlformats.org/officeDocument/2006/relationships/image" Target="../media/image57.png"/><Relationship Id="rId65" Type="http://schemas.openxmlformats.org/officeDocument/2006/relationships/image" Target="../media/image62.png"/><Relationship Id="rId73" Type="http://schemas.openxmlformats.org/officeDocument/2006/relationships/image" Target="../media/image70.png"/><Relationship Id="rId78" Type="http://schemas.openxmlformats.org/officeDocument/2006/relationships/image" Target="../media/image75.png"/><Relationship Id="rId81" Type="http://schemas.openxmlformats.org/officeDocument/2006/relationships/image" Target="../media/image78.png"/><Relationship Id="rId86" Type="http://schemas.openxmlformats.org/officeDocument/2006/relationships/image" Target="../media/image83.png"/><Relationship Id="rId4" Type="http://schemas.openxmlformats.org/officeDocument/2006/relationships/tags" Target="../tags/tag39.xml"/><Relationship Id="rId9" Type="http://schemas.openxmlformats.org/officeDocument/2006/relationships/tags" Target="../tags/tag44.xml"/><Relationship Id="rId13" Type="http://schemas.openxmlformats.org/officeDocument/2006/relationships/tags" Target="../tags/tag48.xml"/><Relationship Id="rId18" Type="http://schemas.openxmlformats.org/officeDocument/2006/relationships/tags" Target="../tags/tag53.xml"/><Relationship Id="rId39" Type="http://schemas.openxmlformats.org/officeDocument/2006/relationships/tags" Target="../tags/tag74.xml"/><Relationship Id="rId34" Type="http://schemas.openxmlformats.org/officeDocument/2006/relationships/tags" Target="../tags/tag69.xml"/><Relationship Id="rId50" Type="http://schemas.openxmlformats.org/officeDocument/2006/relationships/image" Target="../media/image47.png"/><Relationship Id="rId55" Type="http://schemas.openxmlformats.org/officeDocument/2006/relationships/image" Target="../media/image52.png"/><Relationship Id="rId76" Type="http://schemas.openxmlformats.org/officeDocument/2006/relationships/image" Target="../media/image73.png"/><Relationship Id="rId7" Type="http://schemas.openxmlformats.org/officeDocument/2006/relationships/tags" Target="../tags/tag42.xml"/><Relationship Id="rId71" Type="http://schemas.openxmlformats.org/officeDocument/2006/relationships/image" Target="../media/image68.png"/><Relationship Id="rId2" Type="http://schemas.openxmlformats.org/officeDocument/2006/relationships/tags" Target="../tags/tag37.xml"/><Relationship Id="rId29" Type="http://schemas.openxmlformats.org/officeDocument/2006/relationships/tags" Target="../tags/tag64.xml"/><Relationship Id="rId24" Type="http://schemas.openxmlformats.org/officeDocument/2006/relationships/tags" Target="../tags/tag59.xml"/><Relationship Id="rId40" Type="http://schemas.openxmlformats.org/officeDocument/2006/relationships/tags" Target="../tags/tag75.xml"/><Relationship Id="rId45" Type="http://schemas.openxmlformats.org/officeDocument/2006/relationships/tags" Target="../tags/tag80.xml"/><Relationship Id="rId66" Type="http://schemas.openxmlformats.org/officeDocument/2006/relationships/image" Target="../media/image63.png"/><Relationship Id="rId87" Type="http://schemas.openxmlformats.org/officeDocument/2006/relationships/image" Target="../media/image84.png"/><Relationship Id="rId61" Type="http://schemas.openxmlformats.org/officeDocument/2006/relationships/image" Target="../media/image58.png"/><Relationship Id="rId82" Type="http://schemas.openxmlformats.org/officeDocument/2006/relationships/image" Target="../media/image79.png"/><Relationship Id="rId19" Type="http://schemas.openxmlformats.org/officeDocument/2006/relationships/tags" Target="../tags/tag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1"/>
          <p:cNvSpPr>
            <a:spLocks/>
          </p:cNvSpPr>
          <p:nvPr/>
        </p:nvSpPr>
        <p:spPr bwMode="auto">
          <a:xfrm>
            <a:off x="143508" y="667054"/>
            <a:ext cx="8856984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pPr algn="ctr">
              <a:defRPr/>
            </a:pPr>
            <a:r>
              <a:rPr lang="en-US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 computable Hydrogen optical Lattice Clock</a:t>
            </a:r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B08F0797-D358-4502-928E-0E5019988D86}"/>
              </a:ext>
            </a:extLst>
          </p:cNvPr>
          <p:cNvSpPr/>
          <p:nvPr/>
        </p:nvSpPr>
        <p:spPr>
          <a:xfrm>
            <a:off x="143505" y="3783098"/>
            <a:ext cx="89614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sz="2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O.Amit</a:t>
            </a:r>
            <a:r>
              <a:rPr lang="en-US" sz="2000" baseline="30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</a:t>
            </a:r>
            <a:r>
              <a:rPr lang="en-US" sz="20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, </a:t>
            </a:r>
            <a:r>
              <a:rPr lang="en-US" sz="2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V.Wirthl</a:t>
            </a:r>
            <a:r>
              <a:rPr lang="en-US" sz="2000" baseline="30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</a:t>
            </a:r>
            <a:r>
              <a:rPr lang="en-US" sz="20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, </a:t>
            </a:r>
            <a:r>
              <a:rPr lang="en-US" sz="2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D.Taray</a:t>
            </a:r>
            <a:r>
              <a:rPr lang="en-US" sz="20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, </a:t>
            </a:r>
            <a:r>
              <a:rPr lang="en-US" sz="2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V.Weis</a:t>
            </a:r>
            <a:r>
              <a:rPr lang="en-US" sz="2000" baseline="30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</a:t>
            </a:r>
            <a:r>
              <a:rPr lang="en-US" sz="20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, </a:t>
            </a:r>
            <a:r>
              <a:rPr lang="en-US" sz="2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D.Yost</a:t>
            </a:r>
            <a:r>
              <a:rPr lang="en-US" sz="2000" baseline="30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b</a:t>
            </a:r>
            <a:r>
              <a:rPr lang="en-US" sz="20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, </a:t>
            </a:r>
            <a:r>
              <a:rPr lang="en-US" sz="2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T.W.Hänsch</a:t>
            </a:r>
            <a:r>
              <a:rPr lang="en-US" sz="2000" baseline="30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a,c</a:t>
            </a:r>
            <a:r>
              <a:rPr lang="en-US" sz="20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 </a:t>
            </a:r>
          </a:p>
          <a:p>
            <a:pPr lvl="0" algn="ctr">
              <a:defRPr/>
            </a:pPr>
            <a:r>
              <a:rPr lang="en-US" sz="20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and </a:t>
            </a:r>
            <a:r>
              <a:rPr lang="en-US" sz="2000" u="sng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Th.Udem</a:t>
            </a:r>
            <a:r>
              <a:rPr lang="en-US" sz="2000" u="sng" baseline="300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a,c</a:t>
            </a:r>
            <a:endParaRPr lang="en-US" sz="2000" u="sng" baseline="30000" dirty="0">
              <a:solidFill>
                <a:srgbClr val="FFFBC6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CAA771C-AD46-4A3D-8BFA-28B60A90F596}"/>
              </a:ext>
            </a:extLst>
          </p:cNvPr>
          <p:cNvSpPr/>
          <p:nvPr/>
        </p:nvSpPr>
        <p:spPr>
          <a:xfrm>
            <a:off x="476849" y="4539843"/>
            <a:ext cx="829471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 algn="ctr">
              <a:buAutoNum type="alphaLcParenR"/>
              <a:defRPr/>
            </a:pPr>
            <a:r>
              <a:rPr lang="en-US" sz="12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Max-Planck Institute of Quantum Optics, </a:t>
            </a:r>
            <a:r>
              <a:rPr lang="en-US" sz="12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Garching</a:t>
            </a:r>
            <a:r>
              <a:rPr lang="en-US" sz="12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, German</a:t>
            </a:r>
          </a:p>
          <a:p>
            <a:pPr marL="228600" lvl="0" indent="-228600" algn="ctr">
              <a:buAutoNum type="alphaLcParenR"/>
              <a:defRPr/>
            </a:pPr>
            <a:r>
              <a:rPr lang="en-US" sz="12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Department of Physics, Colorado State University, Fort Collins, Colorado, USA</a:t>
            </a:r>
          </a:p>
          <a:p>
            <a:pPr algn="ctr">
              <a:defRPr/>
            </a:pPr>
            <a:r>
              <a:rPr lang="en-US" sz="12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c)  Ludwig-</a:t>
            </a:r>
            <a:r>
              <a:rPr lang="en-US" sz="1200" dirty="0" err="1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Maximilians</a:t>
            </a:r>
            <a:r>
              <a:rPr lang="en-US" sz="1200" dirty="0">
                <a:solidFill>
                  <a:srgbClr val="FFFBC6"/>
                </a:solidFill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-Universität, München, Germany</a:t>
            </a:r>
          </a:p>
          <a:p>
            <a:pPr algn="ctr">
              <a:defRPr/>
            </a:pPr>
            <a:endParaRPr lang="en-US" sz="1200" u="sng" dirty="0">
              <a:solidFill>
                <a:srgbClr val="FFFBC6"/>
              </a:solidFill>
              <a:latin typeface="Comic Sans MS" charset="0"/>
              <a:ea typeface="Comic Sans MS" charset="0"/>
              <a:cs typeface="Comic Sans MS" charset="0"/>
              <a:sym typeface="Comic Sans MS" charset="0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F8F5886-3589-41B4-A056-E43D914379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505" y="5195039"/>
            <a:ext cx="1339934" cy="1547544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3AABAED7-30B7-449C-A7D5-AEDFC8353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1897" y="5072276"/>
            <a:ext cx="1688595" cy="1670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205786"/>
      </p:ext>
    </p:extLst>
  </p:cSld>
  <p:clrMapOvr>
    <a:masterClrMapping/>
  </p:clrMapOvr>
  <p:transition spd="med"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>
            <a:off x="6032" y="3096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Levels of atomic Hydrogen</a:t>
            </a:r>
          </a:p>
        </p:txBody>
      </p:sp>
      <p:pic>
        <p:nvPicPr>
          <p:cNvPr id="27" name="Grafik 2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1411" y="908720"/>
            <a:ext cx="4899606" cy="27567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prstShdw prst="shdw14" dist="35921" dir="2700000">
                    <a:srgbClr val="000000"/>
                  </a:prst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Grafik 3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4942" y="1915928"/>
            <a:ext cx="7816666" cy="78894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prstShdw prst="shdw14" dist="35921" dir="2700000">
                    <a:srgbClr val="000000"/>
                  </a:prst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Grafik 9" descr="\documentclass{article}\pagestyle{empty}&#10;\textwidth=18cm&#10;\begin{document}&#10;\noindent E. Tiesinga {\sl et al.} Rev. Mod. Phys. 93, 025010 (2021) CODATA 2018\\&#10;M. Horbatsch and E. A. Hessels, Phys. Rev. A 93, 022513 (2016)\\&#10;M. Eides {\sl et al.} Theory of Light Hydrogenic Bound States, Springer 2007 &#10;\end{document}&#10;" title="IguanaTex Bitmap Display">
            <a:extLst>
              <a:ext uri="{FF2B5EF4-FFF2-40B4-BE49-F238E27FC236}">
                <a16:creationId xmlns:a16="http://schemas.microsoft.com/office/drawing/2014/main" id="{29B9E678-FCE7-4ABE-8B0D-6E5BA160500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617" y="6011862"/>
            <a:ext cx="7119230" cy="751593"/>
          </a:xfrm>
          <a:prstGeom prst="rect">
            <a:avLst/>
          </a:prstGeom>
          <a:noFill/>
          <a:ln/>
          <a:effectLst/>
        </p:spPr>
      </p:pic>
      <p:sp>
        <p:nvSpPr>
          <p:cNvPr id="7" name="AutoShape 29 1 1 2">
            <a:extLst>
              <a:ext uri="{FF2B5EF4-FFF2-40B4-BE49-F238E27FC236}">
                <a16:creationId xmlns:a16="http://schemas.microsoft.com/office/drawing/2014/main" id="{BC5886D9-B193-45F1-9B7D-1B69C4FD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016" y="3757450"/>
            <a:ext cx="669774" cy="376231"/>
          </a:xfrm>
          <a:prstGeom prst="rightArrow">
            <a:avLst>
              <a:gd name="adj1" fmla="val 49454"/>
              <a:gd name="adj2" fmla="val 8098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62000">
                <a:schemeClr val="accent1"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3500000" scaled="1"/>
            <a:tileRect/>
          </a:gra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Grafik 2" descr="\documentclass{slides}\pagestyle{empty}&#10;\usepackage{color}&#10;\textwidth=26cm&#10;\begin{document}&#10;any other atomic or molecular transition frequency is written as:&#10;\end{document}&#10;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422" y="3849561"/>
            <a:ext cx="7443665" cy="194062"/>
          </a:xfrm>
          <a:prstGeom prst="rect">
            <a:avLst/>
          </a:prstGeom>
          <a:noFill/>
          <a:ln/>
          <a:effectLst/>
        </p:spPr>
      </p:pic>
      <p:pic>
        <p:nvPicPr>
          <p:cNvPr id="11" name="Grafik 10" descr="\documentclass{slides}\pagestyle{empty}&#10;\usepackage{color}&#10;\begin{document}&#10;\[&#10;\Delta E= \textcolor{black}{R_\infty} \, \times \,&#10;\mbox{theory}&#10;\]&#10;\end{document}&#10;&#10;&#10;" title="IguanaTex Bitmap Display">
            <a:extLst>
              <a:ext uri="{FF2B5EF4-FFF2-40B4-BE49-F238E27FC236}">
                <a16:creationId xmlns:a16="http://schemas.microsoft.com/office/drawing/2014/main" id="{BF86B071-9B5B-4A2D-AA61-8E673E0B830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63385" y="4491383"/>
            <a:ext cx="2867993" cy="24455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</p:spTree>
    <p:extLst>
      <p:ext uri="{BB962C8B-B14F-4D97-AF65-F5344CB8AC3E}">
        <p14:creationId xmlns:p14="http://schemas.microsoft.com/office/powerpoint/2010/main" val="955401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833" y="805288"/>
            <a:ext cx="5201270" cy="499301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Everything tied to the Second</a:t>
            </a:r>
          </a:p>
        </p:txBody>
      </p:sp>
      <p:pic>
        <p:nvPicPr>
          <p:cNvPr id="3" name="Grafik 2" descr="\documentclass{slides}\pagestyle{empty}&#10;\usepackage{color}&#10;\textwidth=26cm&#10;\begin{document}&#10;$R_\infty$&#10;\end{document}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63" y="1115074"/>
            <a:ext cx="360011" cy="185148"/>
          </a:xfrm>
          <a:prstGeom prst="rect">
            <a:avLst/>
          </a:prstGeom>
          <a:noFill/>
          <a:ln/>
          <a:effectLst/>
        </p:spPr>
      </p:pic>
      <p:pic>
        <p:nvPicPr>
          <p:cNvPr id="7" name="Grafik 6" descr="\documentclass{slides}\pagestyle{empty}&#10;\usepackage{color}&#10;\textwidth=26cm&#10;\begin{document}&#10;$\nu_\mathrm{Cs}$&#10;\end{document}&#10;" title="IguanaTex Bitmap Display">
            <a:extLst>
              <a:ext uri="{FF2B5EF4-FFF2-40B4-BE49-F238E27FC236}">
                <a16:creationId xmlns:a16="http://schemas.microsoft.com/office/drawing/2014/main" id="{689C8D42-FDC3-482B-9525-4081B084835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1456" y="1130160"/>
            <a:ext cx="342182" cy="154976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455516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cooling atomic Hydrogen ?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3290799" y="1067545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64D44C8A-E81B-423D-A2DF-3D43B9E4C360}"/>
              </a:ext>
            </a:extLst>
          </p:cNvPr>
          <p:cNvCxnSpPr>
            <a:cxnSpLocks/>
          </p:cNvCxnSpPr>
          <p:nvPr/>
        </p:nvCxnSpPr>
        <p:spPr>
          <a:xfrm>
            <a:off x="3770750" y="3813048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19" descr="\documentclass{slides}\pagestyle{empty}&#10;\usepackage{color}&#10;\textwidth=26cm&#10;\begin{document}&#10;clock $\Delta \nu=1.3$~Hz&#10;\end{document}&#10;" title="IguanaTex Bitmap Display">
            <a:extLst>
              <a:ext uri="{FF2B5EF4-FFF2-40B4-BE49-F238E27FC236}">
                <a16:creationId xmlns:a16="http://schemas.microsoft.com/office/drawing/2014/main" id="{5CE07BF7-B8A6-42DC-8211-7DB9DC20A6B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53" y="2263152"/>
            <a:ext cx="2146352" cy="161834"/>
          </a:xfrm>
          <a:prstGeom prst="rect">
            <a:avLst/>
          </a:prstGeom>
          <a:noFill/>
          <a:ln/>
          <a:effectLst/>
        </p:spPr>
      </p:pic>
      <p:pic>
        <p:nvPicPr>
          <p:cNvPr id="4" name="Grafik 3" descr="\documentclass{slides}\pagestyle{empty}&#10;\usepackage{color}&#10;\textwidth=26cm&#10;\begin{document}&#10;2S&#10;\end{document}&#10;" title="IguanaTex Bitmap Display">
            <a:extLst>
              <a:ext uri="{FF2B5EF4-FFF2-40B4-BE49-F238E27FC236}">
                <a16:creationId xmlns:a16="http://schemas.microsoft.com/office/drawing/2014/main" id="{ADDB7CFF-948C-478F-AAAD-FD9AE38129E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279" y="980521"/>
            <a:ext cx="272237" cy="164576"/>
          </a:xfrm>
          <a:prstGeom prst="rect">
            <a:avLst/>
          </a:prstGeom>
          <a:noFill/>
          <a:ln/>
          <a:effectLst/>
        </p:spPr>
      </p:pic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87B99113-02A5-404E-B041-2596D50659A6}"/>
              </a:ext>
            </a:extLst>
          </p:cNvPr>
          <p:cNvCxnSpPr>
            <a:cxnSpLocks/>
          </p:cNvCxnSpPr>
          <p:nvPr/>
        </p:nvCxnSpPr>
        <p:spPr>
          <a:xfrm>
            <a:off x="5366624" y="1045783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fik 5" descr="\documentclass{slides}\pagestyle{empty}&#10;\usepackage{color}&#10;\textwidth=26cm&#10;\begin{document}&#10;1S&#10;\end{document}&#10;" title="IguanaTex Bitmap Display">
            <a:extLst>
              <a:ext uri="{FF2B5EF4-FFF2-40B4-BE49-F238E27FC236}">
                <a16:creationId xmlns:a16="http://schemas.microsoft.com/office/drawing/2014/main" id="{6A8A6A20-FAC6-432E-98F4-780A89535C6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42" y="3730760"/>
            <a:ext cx="257151" cy="164576"/>
          </a:xfrm>
          <a:prstGeom prst="rect">
            <a:avLst/>
          </a:prstGeom>
          <a:noFill/>
          <a:ln/>
          <a:effectLst/>
        </p:spPr>
      </p:pic>
      <p:pic>
        <p:nvPicPr>
          <p:cNvPr id="9" name="Grafik 8" descr="\documentclass{slides}\pagestyle{empty}&#10;\usepackage{color}&#10;\textwidth=26cm&#10;\begin{document}&#10;2P&#10;\end{document}&#10;" title="IguanaTex Bitmap Display">
            <a:extLst>
              <a:ext uri="{FF2B5EF4-FFF2-40B4-BE49-F238E27FC236}">
                <a16:creationId xmlns:a16="http://schemas.microsoft.com/office/drawing/2014/main" id="{D5DEF9EB-706A-4BF4-A166-72E4977EC59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321" y="949862"/>
            <a:ext cx="292809" cy="154976"/>
          </a:xfrm>
          <a:prstGeom prst="rect">
            <a:avLst/>
          </a:prstGeom>
          <a:noFill/>
          <a:ln/>
          <a:effectLst/>
        </p:spPr>
      </p:pic>
      <p:sp>
        <p:nvSpPr>
          <p:cNvPr id="35" name="Line 20 2">
            <a:extLst>
              <a:ext uri="{FF2B5EF4-FFF2-40B4-BE49-F238E27FC236}">
                <a16:creationId xmlns:a16="http://schemas.microsoft.com/office/drawing/2014/main" id="{935EEF4D-7F0C-4418-AD00-FC68E3BFE6A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386455" y="1063535"/>
            <a:ext cx="1159368" cy="2737033"/>
          </a:xfrm>
          <a:prstGeom prst="line">
            <a:avLst/>
          </a:prstGeom>
          <a:noFill/>
          <a:ln w="28575" cap="rnd">
            <a:solidFill>
              <a:srgbClr val="FF0000"/>
            </a:solidFill>
            <a:round/>
            <a:headEnd type="arrow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3" name="Grafik 42" descr="\documentclass{slides}\pagestyle{empty}&#10;\usepackage{color}&#10;\textwidth=26cm&#10;\begin{document}&#10;cooling $\Delta \nu=100$~MHz&#10;\end{document}&#10;" title="IguanaTex Bitmap Display">
            <a:extLst>
              <a:ext uri="{FF2B5EF4-FFF2-40B4-BE49-F238E27FC236}">
                <a16:creationId xmlns:a16="http://schemas.microsoft.com/office/drawing/2014/main" id="{0CA97C22-656C-4700-A94A-B0BEADA410EA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2258" y="2021743"/>
            <a:ext cx="2680539" cy="194064"/>
          </a:xfrm>
          <a:prstGeom prst="rect">
            <a:avLst/>
          </a:prstGeom>
          <a:noFill/>
          <a:ln/>
          <a:effectLst/>
        </p:spPr>
      </p:pic>
      <p:pic>
        <p:nvPicPr>
          <p:cNvPr id="27" name="Grafik 26" descr="\documentclass{slides}\pagestyle{empty}&#10;\usepackage{color}&#10;\textwidth=26cm&#10;\begin{document}&#10;121.5~nm&#10;\end{document}&#10;" title="IguanaTex Bitmap Display">
            <a:extLst>
              <a:ext uri="{FF2B5EF4-FFF2-40B4-BE49-F238E27FC236}">
                <a16:creationId xmlns:a16="http://schemas.microsoft.com/office/drawing/2014/main" id="{C34BDED8-DD6B-42A3-A55E-81CFFF84897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562" y="2951483"/>
            <a:ext cx="1053290" cy="159090"/>
          </a:xfrm>
          <a:prstGeom prst="rect">
            <a:avLst/>
          </a:prstGeom>
          <a:noFill/>
          <a:ln/>
          <a:effectLst/>
        </p:spPr>
      </p:pic>
      <p:pic>
        <p:nvPicPr>
          <p:cNvPr id="17" name="Grafik 16" descr="\documentclass{slides}\pagestyle{empty}&#10;\usepackage{color}&#10;\textwidth=26cm&#10;\begin{document}&#10;Large photon recoil: $v_r=3.26$~m/s&#10;\end{document}&#10;" title="IguanaTex Bitmap Display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42" y="4508403"/>
            <a:ext cx="4064354" cy="220806"/>
          </a:xfrm>
          <a:prstGeom prst="rect">
            <a:avLst/>
          </a:prstGeom>
          <a:noFill/>
          <a:ln/>
          <a:effectLst/>
        </p:spPr>
      </p:pic>
      <p:pic>
        <p:nvPicPr>
          <p:cNvPr id="5" name="Grafik 4" descr="\documentclass{slides}\pagestyle{empty}&#10;\usepackage{color}&#10;\textwidth=26cm&#10;\begin{document}&#10;Doppler limit $h\Delta \nu/k_B=2.4$~mK&#10;\end{document}&#10;" title="IguanaTex Bitmap Display">
            <a:extLst>
              <a:ext uri="{FF2B5EF4-FFF2-40B4-BE49-F238E27FC236}">
                <a16:creationId xmlns:a16="http://schemas.microsoft.com/office/drawing/2014/main" id="{0213AE52-498B-4B81-A9B8-088C17D382A2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4044" y="5033876"/>
            <a:ext cx="3700229" cy="226977"/>
          </a:xfrm>
          <a:prstGeom prst="rect">
            <a:avLst/>
          </a:prstGeom>
          <a:noFill/>
          <a:ln/>
          <a:effectLst/>
        </p:spPr>
      </p:pic>
      <p:pic>
        <p:nvPicPr>
          <p:cNvPr id="8" name="Grafik 7" descr="\documentclass{slides}\pagestyle{empty}&#10;\usepackage{color}&#10;\textwidth=26cm&#10;\begin{document}&#10;Recoil limit $(h/\lambda)^2/mk_B=1.3$~mK&#10;\end{document}&#10;" title="IguanaTex Bitmap Display">
            <a:extLst>
              <a:ext uri="{FF2B5EF4-FFF2-40B4-BE49-F238E27FC236}">
                <a16:creationId xmlns:a16="http://schemas.microsoft.com/office/drawing/2014/main" id="{2C01BC64-9AE7-43C0-B2BD-FE2115F80BEB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2668" y="5562433"/>
            <a:ext cx="3943664" cy="266064"/>
          </a:xfrm>
          <a:prstGeom prst="rect">
            <a:avLst/>
          </a:prstGeom>
          <a:noFill/>
          <a:ln/>
          <a:effectLst/>
        </p:spPr>
      </p:pic>
      <p:pic>
        <p:nvPicPr>
          <p:cNvPr id="23" name="Grafik 22" descr="\documentclass{slides}\pagestyle{empty}&#10;\usepackage{color}&#10;\textwidth=26cm&#10;\begin{document}&#10;cw laser at 121.5~nm very difficult&#10;\end{document}&#10;" title="IguanaTex Bitmap Display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70" y="6110534"/>
            <a:ext cx="3969036" cy="194062"/>
          </a:xfrm>
          <a:prstGeom prst="rect">
            <a:avLst/>
          </a:prstGeom>
          <a:noFill/>
          <a:ln/>
          <a:effectLst/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31" y="4470915"/>
            <a:ext cx="301220" cy="295783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31" y="4999473"/>
            <a:ext cx="301220" cy="295783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31" y="5547574"/>
            <a:ext cx="301220" cy="295783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31" y="6059674"/>
            <a:ext cx="301220" cy="295783"/>
          </a:xfrm>
          <a:prstGeom prst="rect">
            <a:avLst/>
          </a:prstGeom>
        </p:spPr>
      </p:pic>
      <p:pic>
        <p:nvPicPr>
          <p:cNvPr id="39" name="Grafik 38" descr="\documentclass{slides}\pagestyle{empty}&#10;\usepackage{color}&#10;\textwidth=26cm&#10;\begin{document}&#10;243~nm&#10;\end{document}&#10;" title="IguanaTex Bitmap Display">
            <a:extLst>
              <a:ext uri="{FF2B5EF4-FFF2-40B4-BE49-F238E27FC236}">
                <a16:creationId xmlns:a16="http://schemas.microsoft.com/office/drawing/2014/main" id="{932B8166-967A-447F-9AF3-38065BD5E681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958" y="2946479"/>
            <a:ext cx="848255" cy="159090"/>
          </a:xfrm>
          <a:prstGeom prst="rect">
            <a:avLst/>
          </a:prstGeom>
          <a:noFill/>
          <a:ln/>
          <a:effectLst/>
        </p:spPr>
      </p:pic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847DD86-9A9D-4604-A6F7-33ECAEC8A091}"/>
              </a:ext>
            </a:extLst>
          </p:cNvPr>
          <p:cNvCxnSpPr>
            <a:cxnSpLocks/>
          </p:cNvCxnSpPr>
          <p:nvPr/>
        </p:nvCxnSpPr>
        <p:spPr>
          <a:xfrm>
            <a:off x="3632086" y="2453390"/>
            <a:ext cx="758401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Line 64 2 1 1 3 3 1">
            <a:extLst>
              <a:ext uri="{FF2B5EF4-FFF2-40B4-BE49-F238E27FC236}">
                <a16:creationId xmlns:a16="http://schemas.microsoft.com/office/drawing/2014/main" id="{77B6C210-2D44-42D6-9F33-DC559F06985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11286" y="1087333"/>
            <a:ext cx="0" cy="1337653"/>
          </a:xfrm>
          <a:prstGeom prst="line">
            <a:avLst/>
          </a:prstGeom>
          <a:noFill/>
          <a:ln w="28575" cap="rnd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2" name="Grafik 41" descr="\documentclass{slides}\pagestyle{empty}&#10;\usepackage{color}&#10;\textwidth=26cm&#10;\begin{document}&#10;243~nm&#10;\end{document}&#10;" title="IguanaTex Bitmap Display">
            <a:extLst>
              <a:ext uri="{FF2B5EF4-FFF2-40B4-BE49-F238E27FC236}">
                <a16:creationId xmlns:a16="http://schemas.microsoft.com/office/drawing/2014/main" id="{54185BD7-712A-4ED0-B9E9-16B12FBDC1F5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959" y="1694368"/>
            <a:ext cx="848255" cy="159090"/>
          </a:xfrm>
          <a:prstGeom prst="rect">
            <a:avLst/>
          </a:prstGeom>
          <a:noFill/>
          <a:ln/>
          <a:effectLst/>
        </p:spPr>
      </p:pic>
      <p:sp>
        <p:nvSpPr>
          <p:cNvPr id="44" name="Line 64 2 1 1 3 3 2">
            <a:extLst>
              <a:ext uri="{FF2B5EF4-FFF2-40B4-BE49-F238E27FC236}">
                <a16:creationId xmlns:a16="http://schemas.microsoft.com/office/drawing/2014/main" id="{4C9EBA0F-64F1-41E4-929D-CC27F1543A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11286" y="2453390"/>
            <a:ext cx="0" cy="1337653"/>
          </a:xfrm>
          <a:prstGeom prst="line">
            <a:avLst/>
          </a:prstGeom>
          <a:noFill/>
          <a:ln w="28575" cap="rnd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1931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bgerundetes Rechteck 20"/>
          <p:cNvSpPr/>
          <p:nvPr/>
        </p:nvSpPr>
        <p:spPr>
          <a:xfrm>
            <a:off x="1457325" y="803960"/>
            <a:ext cx="6534150" cy="4600575"/>
          </a:xfrm>
          <a:prstGeom prst="roundRect">
            <a:avLst>
              <a:gd name="adj" fmla="val 6708"/>
            </a:avLst>
          </a:prstGeom>
          <a:solidFill>
            <a:schemeClr val="accent1">
              <a:alpha val="12000"/>
            </a:schemeClr>
          </a:solidFill>
          <a:effectLst>
            <a:outerShdw blurRad="76200" dist="12700" dir="8100000" sy="-23000" kx="800400" algn="b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cooling Antihydrogen !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1008107"/>
            <a:ext cx="5143500" cy="4086718"/>
          </a:xfrm>
          <a:prstGeom prst="rect">
            <a:avLst/>
          </a:prstGeom>
        </p:spPr>
      </p:pic>
      <p:pic>
        <p:nvPicPr>
          <p:cNvPr id="26" name="Grafik 25" descr="\documentclass{slides}\pagestyle{empty}&#10;\usepackage{color}&#10;\textwidth=26cm&#10;\begin{document}&#10;\textcolor{blue}{The ALPHA collaboration, Nature 592, 35 (2021)}&#10;\end{document}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6066" y="5204280"/>
            <a:ext cx="4036667" cy="153333"/>
          </a:xfrm>
          <a:prstGeom prst="rect">
            <a:avLst/>
          </a:prstGeom>
          <a:noFill/>
          <a:ln/>
          <a:effectLst/>
        </p:spPr>
      </p:pic>
      <p:sp>
        <p:nvSpPr>
          <p:cNvPr id="18" name="Textfeld 17"/>
          <p:cNvSpPr txBox="1"/>
          <p:nvPr/>
        </p:nvSpPr>
        <p:spPr>
          <a:xfrm>
            <a:off x="1157412" y="7323516"/>
            <a:ext cx="53527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- Normally cooling to trap, H: trap to cool (antihydrogen)</a:t>
            </a:r>
          </a:p>
          <a:p>
            <a:r>
              <a:rPr lang="en-US" sz="1000" dirty="0"/>
              <a:t>- Magnetic trapping possible (H and anti-H) but complicated and B~T not a good clock environment</a:t>
            </a:r>
          </a:p>
        </p:txBody>
      </p:sp>
      <p:sp>
        <p:nvSpPr>
          <p:cNvPr id="33" name="AutoShape 29 1 1 1 1">
            <a:extLst>
              <a:ext uri="{FF2B5EF4-FFF2-40B4-BE49-F238E27FC236}">
                <a16:creationId xmlns:a16="http://schemas.microsoft.com/office/drawing/2014/main" id="{BC5886D9-B193-45F1-9B7D-1B69C4FD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809" y="5744026"/>
            <a:ext cx="669774" cy="376231"/>
          </a:xfrm>
          <a:prstGeom prst="rightArrow">
            <a:avLst>
              <a:gd name="adj1" fmla="val 49454"/>
              <a:gd name="adj2" fmla="val 8098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62000">
                <a:schemeClr val="accent1"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3500000" scaled="1"/>
            <a:tileRect/>
          </a:gra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2" name="Grafik 21" descr="\documentclass{slides}\pagestyle{empty}&#10;\usepackage{color}&#10;\textwidth=26cm&#10;\begin{document}&#10;\textcolor{red}{6 hours cooling time!}&#10;\end{document}&#10;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214" y="5836137"/>
            <a:ext cx="2428191" cy="194062"/>
          </a:xfrm>
          <a:prstGeom prst="rect">
            <a:avLst/>
          </a:prstGeom>
          <a:noFill/>
          <a:ln/>
          <a:effectLst/>
        </p:spPr>
      </p:pic>
      <p:sp>
        <p:nvSpPr>
          <p:cNvPr id="36" name="AutoShape 29 1 1 1 2">
            <a:extLst>
              <a:ext uri="{FF2B5EF4-FFF2-40B4-BE49-F238E27FC236}">
                <a16:creationId xmlns:a16="http://schemas.microsoft.com/office/drawing/2014/main" id="{BC5886D9-B193-45F1-9B7D-1B69C4FD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3809" y="6229510"/>
            <a:ext cx="669774" cy="376231"/>
          </a:xfrm>
          <a:prstGeom prst="rightArrow">
            <a:avLst>
              <a:gd name="adj1" fmla="val 49454"/>
              <a:gd name="adj2" fmla="val 8098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62000">
                <a:schemeClr val="accent1"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3500000" scaled="1"/>
            <a:tileRect/>
          </a:gra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9" name="Grafik 38" descr="\documentclass{slides}\pagestyle{empty}&#10;\usepackage{color}&#10;\textwidth=26cm&#10;\begin{document}&#10;Magnetic trapping: Zeeman shift by $\sim\!18$~GHz/Tesla&#10;\end{document}&#10;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215" y="6321621"/>
            <a:ext cx="6080421" cy="220806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781776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cooling atomic Hydrogen ?</a:t>
            </a:r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3290799" y="1067545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64D44C8A-E81B-423D-A2DF-3D43B9E4C360}"/>
              </a:ext>
            </a:extLst>
          </p:cNvPr>
          <p:cNvCxnSpPr>
            <a:cxnSpLocks/>
          </p:cNvCxnSpPr>
          <p:nvPr/>
        </p:nvCxnSpPr>
        <p:spPr>
          <a:xfrm>
            <a:off x="3770750" y="3813048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fik 19" descr="\documentclass{slides}\pagestyle{empty}&#10;\usepackage{color}&#10;\textwidth=26cm&#10;\begin{document}&#10;clock $\Delta \nu=1.3$~Hz&#10;\end{document}&#10;" title="IguanaTex Bitmap Display">
            <a:extLst>
              <a:ext uri="{FF2B5EF4-FFF2-40B4-BE49-F238E27FC236}">
                <a16:creationId xmlns:a16="http://schemas.microsoft.com/office/drawing/2014/main" id="{5CE07BF7-B8A6-42DC-8211-7DB9DC20A6B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753" y="2263152"/>
            <a:ext cx="2146352" cy="161834"/>
          </a:xfrm>
          <a:prstGeom prst="rect">
            <a:avLst/>
          </a:prstGeom>
          <a:noFill/>
          <a:ln/>
          <a:effectLst/>
        </p:spPr>
      </p:pic>
      <p:pic>
        <p:nvPicPr>
          <p:cNvPr id="4" name="Grafik 3" descr="\documentclass{slides}\pagestyle{empty}&#10;\usepackage{color}&#10;\textwidth=26cm&#10;\begin{document}&#10;2S&#10;\end{document}&#10;" title="IguanaTex Bitmap Display">
            <a:extLst>
              <a:ext uri="{FF2B5EF4-FFF2-40B4-BE49-F238E27FC236}">
                <a16:creationId xmlns:a16="http://schemas.microsoft.com/office/drawing/2014/main" id="{ADDB7CFF-948C-478F-AAAD-FD9AE38129E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1279" y="980521"/>
            <a:ext cx="272237" cy="164576"/>
          </a:xfrm>
          <a:prstGeom prst="rect">
            <a:avLst/>
          </a:prstGeom>
          <a:noFill/>
          <a:ln/>
          <a:effectLst/>
        </p:spPr>
      </p:pic>
      <p:pic>
        <p:nvPicPr>
          <p:cNvPr id="6" name="Grafik 5" descr="\documentclass{slides}\pagestyle{empty}&#10;\usepackage{color}&#10;\textwidth=26cm&#10;\begin{document}&#10;1S&#10;\end{document}&#10;" title="IguanaTex Bitmap Display">
            <a:extLst>
              <a:ext uri="{FF2B5EF4-FFF2-40B4-BE49-F238E27FC236}">
                <a16:creationId xmlns:a16="http://schemas.microsoft.com/office/drawing/2014/main" id="{6A8A6A20-FAC6-432E-98F4-780A89535C6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642" y="3730760"/>
            <a:ext cx="257151" cy="164576"/>
          </a:xfrm>
          <a:prstGeom prst="rect">
            <a:avLst/>
          </a:prstGeom>
          <a:noFill/>
          <a:ln/>
          <a:effectLst/>
        </p:spPr>
      </p:pic>
      <p:grpSp>
        <p:nvGrpSpPr>
          <p:cNvPr id="3" name="Gruppieren 2"/>
          <p:cNvGrpSpPr/>
          <p:nvPr/>
        </p:nvGrpSpPr>
        <p:grpSpPr>
          <a:xfrm>
            <a:off x="4386455" y="949862"/>
            <a:ext cx="3926342" cy="2850706"/>
            <a:chOff x="4386455" y="949862"/>
            <a:chExt cx="3926342" cy="2850706"/>
          </a:xfrm>
        </p:grpSpPr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87B99113-02A5-404E-B041-2596D50659A6}"/>
                </a:ext>
              </a:extLst>
            </p:cNvPr>
            <p:cNvCxnSpPr>
              <a:cxnSpLocks/>
            </p:cNvCxnSpPr>
            <p:nvPr/>
          </p:nvCxnSpPr>
          <p:spPr>
            <a:xfrm>
              <a:off x="5366624" y="1045783"/>
              <a:ext cx="995414" cy="0"/>
            </a:xfrm>
            <a:prstGeom prst="line">
              <a:avLst/>
            </a:prstGeom>
            <a:ln w="317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Grafik 8" descr="\documentclass{slides}\pagestyle{empty}&#10;\usepackage{color}&#10;\textwidth=26cm&#10;\begin{document}&#10;2P&#10;\end{document}&#10;" title="IguanaTex Bitmap Display">
              <a:extLst>
                <a:ext uri="{FF2B5EF4-FFF2-40B4-BE49-F238E27FC236}">
                  <a16:creationId xmlns:a16="http://schemas.microsoft.com/office/drawing/2014/main" id="{D5DEF9EB-706A-4BF4-A166-72E4977EC594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69321" y="949862"/>
              <a:ext cx="292809" cy="15497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5" name="Line 20 2">
              <a:extLst>
                <a:ext uri="{FF2B5EF4-FFF2-40B4-BE49-F238E27FC236}">
                  <a16:creationId xmlns:a16="http://schemas.microsoft.com/office/drawing/2014/main" id="{935EEF4D-7F0C-4418-AD00-FC68E3BFE6A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386455" y="1063535"/>
              <a:ext cx="1159368" cy="2737033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round/>
              <a:headEnd type="arrow"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43" name="Grafik 42" descr="\documentclass{slides}\pagestyle{empty}&#10;\usepackage{color}&#10;\textwidth=26cm&#10;\begin{document}&#10;cooling $\Delta \nu=100$~MHz&#10;\end{document}&#10;" title="IguanaTex Bitmap Display">
              <a:extLst>
                <a:ext uri="{FF2B5EF4-FFF2-40B4-BE49-F238E27FC236}">
                  <a16:creationId xmlns:a16="http://schemas.microsoft.com/office/drawing/2014/main" id="{0CA97C22-656C-4700-A94A-B0BEADA410EA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2258" y="2021743"/>
              <a:ext cx="2680539" cy="194064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7" name="Grafik 26" descr="\documentclass{slides}\pagestyle{empty}&#10;\usepackage{color}&#10;\textwidth=26cm&#10;\begin{document}&#10;121.5~nm&#10;\end{document}&#10;" title="IguanaTex Bitmap Display">
              <a:extLst>
                <a:ext uri="{FF2B5EF4-FFF2-40B4-BE49-F238E27FC236}">
                  <a16:creationId xmlns:a16="http://schemas.microsoft.com/office/drawing/2014/main" id="{C34BDED8-DD6B-42A3-A55E-81CFFF84897B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0562" y="2951483"/>
              <a:ext cx="1053290" cy="159090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17" name="Grafik 16" descr="\documentclass{slides}\pagestyle{empty}&#10;\usepackage{color}&#10;\textwidth=26cm&#10;\begin{document}&#10;Large photon recoil: $v_r=3.26$~m/s&#10;\end{document}&#10;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042" y="4508403"/>
            <a:ext cx="4064354" cy="220806"/>
          </a:xfrm>
          <a:prstGeom prst="rect">
            <a:avLst/>
          </a:prstGeom>
          <a:noFill/>
          <a:ln/>
          <a:effectLst/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231" y="4470915"/>
            <a:ext cx="301220" cy="295783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68" y="4467652"/>
            <a:ext cx="295783" cy="302308"/>
          </a:xfrm>
          <a:prstGeom prst="rect">
            <a:avLst/>
          </a:prstGeom>
        </p:spPr>
      </p:pic>
      <p:grpSp>
        <p:nvGrpSpPr>
          <p:cNvPr id="7" name="Gruppieren 6"/>
          <p:cNvGrpSpPr/>
          <p:nvPr/>
        </p:nvGrpSpPr>
        <p:grpSpPr>
          <a:xfrm>
            <a:off x="272231" y="4999473"/>
            <a:ext cx="4747310" cy="1355984"/>
            <a:chOff x="272231" y="4999473"/>
            <a:chExt cx="4747310" cy="1355984"/>
          </a:xfrm>
        </p:grpSpPr>
        <p:pic>
          <p:nvPicPr>
            <p:cNvPr id="19" name="Grafik 18" descr="\documentclass{slides}\pagestyle{empty}&#10;\usepackage{color}&#10;\textwidth=26cm&#10;\begin{document}&#10;Doppler limit $h\Delta \nu/k_B=4.8$~mK&#10;\end{document}&#10;" title="IguanaTex Bitmap Display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4043" y="5033876"/>
              <a:ext cx="3700229" cy="22697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2" name="Grafik 21" descr="\documentclass{slides}\pagestyle{empty}&#10;\usepackage{color}&#10;\textwidth=26cm&#10;\begin{document}&#10;Recoil limit $(h/\lambda)^2/2mk_B=0.64$~mK&#10;\end{document}&#10;" title="IguanaTex Bitmap Display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2668" y="5562433"/>
              <a:ext cx="4226873" cy="266064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3" name="Grafik 22" descr="\documentclass{slides}\pagestyle{empty}&#10;\usepackage{color}&#10;\textwidth=26cm&#10;\begin{document}&#10;cw laser at 121.5~nm very difficult&#10;\end{document}&#10;" title="IguanaTex Bitmap Display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6070" y="6110534"/>
              <a:ext cx="3969036" cy="19406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4" name="Grafik 33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231" y="4999473"/>
              <a:ext cx="301220" cy="295783"/>
            </a:xfrm>
            <a:prstGeom prst="rect">
              <a:avLst/>
            </a:prstGeom>
          </p:spPr>
        </p:pic>
        <p:pic>
          <p:nvPicPr>
            <p:cNvPr id="36" name="Grafik 35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231" y="5547574"/>
              <a:ext cx="301220" cy="295783"/>
            </a:xfrm>
            <a:prstGeom prst="rect">
              <a:avLst/>
            </a:prstGeom>
          </p:spPr>
        </p:pic>
        <p:pic>
          <p:nvPicPr>
            <p:cNvPr id="37" name="Grafik 36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231" y="6059674"/>
              <a:ext cx="301220" cy="295783"/>
            </a:xfrm>
            <a:prstGeom prst="rect">
              <a:avLst/>
            </a:prstGeom>
          </p:spPr>
        </p:pic>
      </p:grpSp>
      <p:pic>
        <p:nvPicPr>
          <p:cNvPr id="10" name="Grafik 9" descr="\documentclass{slides}\pagestyle{empty}&#10;\usepackage{color}&#10;\textwidth=26cm&#10;\begin{document}&#10;Doppler free two-photon transition: don't need to be very cold!&#10;\end{document}&#10;" title="IguanaTex Bitmap Display">
            <a:extLst>
              <a:ext uri="{FF2B5EF4-FFF2-40B4-BE49-F238E27FC236}">
                <a16:creationId xmlns:a16="http://schemas.microsoft.com/office/drawing/2014/main" id="{DD2D05B8-34D3-4127-87EB-90090C4B782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3909" y="5043257"/>
            <a:ext cx="7347656" cy="194063"/>
          </a:xfrm>
          <a:prstGeom prst="rect">
            <a:avLst/>
          </a:prstGeom>
          <a:noFill/>
          <a:ln/>
          <a:effectLst/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68" y="4998579"/>
            <a:ext cx="295783" cy="302308"/>
          </a:xfrm>
          <a:prstGeom prst="rect">
            <a:avLst/>
          </a:prstGeom>
        </p:spPr>
      </p:pic>
      <p:pic>
        <p:nvPicPr>
          <p:cNvPr id="39" name="Grafik 38" descr="\documentclass{slides}\pagestyle{empty}&#10;\usepackage{color}&#10;\textwidth=26cm&#10;\begin{document}&#10;243~nm&#10;\end{document}&#10;" title="IguanaTex Bitmap Display">
            <a:extLst>
              <a:ext uri="{FF2B5EF4-FFF2-40B4-BE49-F238E27FC236}">
                <a16:creationId xmlns:a16="http://schemas.microsoft.com/office/drawing/2014/main" id="{932B8166-967A-447F-9AF3-38065BD5E68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958" y="2946479"/>
            <a:ext cx="848255" cy="159090"/>
          </a:xfrm>
          <a:prstGeom prst="rect">
            <a:avLst/>
          </a:prstGeom>
          <a:noFill/>
          <a:ln/>
          <a:effectLst/>
        </p:spPr>
      </p:pic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E847DD86-9A9D-4604-A6F7-33ECAEC8A091}"/>
              </a:ext>
            </a:extLst>
          </p:cNvPr>
          <p:cNvCxnSpPr>
            <a:cxnSpLocks/>
          </p:cNvCxnSpPr>
          <p:nvPr/>
        </p:nvCxnSpPr>
        <p:spPr>
          <a:xfrm>
            <a:off x="3632086" y="2453390"/>
            <a:ext cx="758401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Line 64 2 1 1 3 3 1">
            <a:extLst>
              <a:ext uri="{FF2B5EF4-FFF2-40B4-BE49-F238E27FC236}">
                <a16:creationId xmlns:a16="http://schemas.microsoft.com/office/drawing/2014/main" id="{77B6C210-2D44-42D6-9F33-DC559F06985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11286" y="1087333"/>
            <a:ext cx="0" cy="1337653"/>
          </a:xfrm>
          <a:prstGeom prst="line">
            <a:avLst/>
          </a:prstGeom>
          <a:noFill/>
          <a:ln w="28575" cap="rnd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2" name="Grafik 41" descr="\documentclass{slides}\pagestyle{empty}&#10;\usepackage{color}&#10;\textwidth=26cm&#10;\begin{document}&#10;243~nm&#10;\end{document}&#10;" title="IguanaTex Bitmap Display">
            <a:extLst>
              <a:ext uri="{FF2B5EF4-FFF2-40B4-BE49-F238E27FC236}">
                <a16:creationId xmlns:a16="http://schemas.microsoft.com/office/drawing/2014/main" id="{54185BD7-712A-4ED0-B9E9-16B12FBDC1F5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959" y="1694368"/>
            <a:ext cx="848255" cy="159090"/>
          </a:xfrm>
          <a:prstGeom prst="rect">
            <a:avLst/>
          </a:prstGeom>
          <a:noFill/>
          <a:ln/>
          <a:effectLst/>
        </p:spPr>
      </p:pic>
      <p:sp>
        <p:nvSpPr>
          <p:cNvPr id="44" name="Line 64 2 1 1 3 3 2">
            <a:extLst>
              <a:ext uri="{FF2B5EF4-FFF2-40B4-BE49-F238E27FC236}">
                <a16:creationId xmlns:a16="http://schemas.microsoft.com/office/drawing/2014/main" id="{4C9EBA0F-64F1-41E4-929D-CC27F1543A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011286" y="2453390"/>
            <a:ext cx="0" cy="1337653"/>
          </a:xfrm>
          <a:prstGeom prst="line">
            <a:avLst/>
          </a:prstGeom>
          <a:noFill/>
          <a:ln w="28575" cap="rnd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9038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Optical Dipole Trap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1F4AD57-057E-4F4C-9BA1-502423D18053}"/>
              </a:ext>
            </a:extLst>
          </p:cNvPr>
          <p:cNvSpPr txBox="1"/>
          <p:nvPr/>
        </p:nvSpPr>
        <p:spPr>
          <a:xfrm>
            <a:off x="1527393" y="7129635"/>
            <a:ext cx="5373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 Magic wavelength convenient 514.6nm (SHG(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Yag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 but large slope (magic wavelength can act as standard)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 Planned setup not more complex than a common lattice clock</a:t>
            </a: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1292968" y="2511804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64D44C8A-E81B-423D-A2DF-3D43B9E4C360}"/>
              </a:ext>
            </a:extLst>
          </p:cNvPr>
          <p:cNvCxnSpPr>
            <a:cxnSpLocks/>
          </p:cNvCxnSpPr>
          <p:nvPr/>
        </p:nvCxnSpPr>
        <p:spPr>
          <a:xfrm>
            <a:off x="1292968" y="4844692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fik 23" descr="\documentclass{slides}\pagestyle{empty}&#10;\usepackage{color}&#10;\textwidth=26cm&#10;\begin{document}&#10;2S&#10;\end{document}&#10;" title="IguanaTex Bitmap Display">
            <a:extLst>
              <a:ext uri="{FF2B5EF4-FFF2-40B4-BE49-F238E27FC236}">
                <a16:creationId xmlns:a16="http://schemas.microsoft.com/office/drawing/2014/main" id="{ADDB7CFF-948C-478F-AAAD-FD9AE38129E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93" y="2429516"/>
            <a:ext cx="272237" cy="164576"/>
          </a:xfrm>
          <a:prstGeom prst="rect">
            <a:avLst/>
          </a:prstGeom>
          <a:noFill/>
          <a:ln/>
          <a:effectLst/>
        </p:spPr>
      </p:pic>
      <p:pic>
        <p:nvPicPr>
          <p:cNvPr id="25" name="Grafik 24" descr="\documentclass{slides}\pagestyle{empty}&#10;\usepackage{color}&#10;\textwidth=26cm&#10;\begin{document}&#10;1S&#10;\end{document}&#10;" title="IguanaTex Bitmap Display">
            <a:extLst>
              <a:ext uri="{FF2B5EF4-FFF2-40B4-BE49-F238E27FC236}">
                <a16:creationId xmlns:a16="http://schemas.microsoft.com/office/drawing/2014/main" id="{6A8A6A20-FAC6-432E-98F4-780A89535C6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93" y="4759356"/>
            <a:ext cx="257151" cy="164576"/>
          </a:xfrm>
          <a:prstGeom prst="rect">
            <a:avLst/>
          </a:prstGeom>
          <a:noFill/>
          <a:ln/>
          <a:effectLst/>
        </p:spPr>
      </p:pic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1292968" y="1495471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Grafik 28" descr="\documentclass{slides}\pagestyle{empty}&#10;\usepackage{color}&#10;\textwidth=26cm&#10;\begin{document}&#10;3P&#10;\end{document}&#10;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38" y="1432639"/>
            <a:ext cx="292809" cy="159776"/>
          </a:xfrm>
          <a:prstGeom prst="rect">
            <a:avLst/>
          </a:prstGeom>
          <a:noFill/>
          <a:ln/>
          <a:effectLst/>
        </p:spPr>
      </p:pic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D53B9B77-5759-48AE-A724-F93D2D309B3A}"/>
              </a:ext>
            </a:extLst>
          </p:cNvPr>
          <p:cNvGrpSpPr/>
          <p:nvPr/>
        </p:nvGrpSpPr>
        <p:grpSpPr>
          <a:xfrm>
            <a:off x="1440981" y="1162095"/>
            <a:ext cx="953679" cy="1322849"/>
            <a:chOff x="1440981" y="1162095"/>
            <a:chExt cx="953679" cy="1322849"/>
          </a:xfrm>
        </p:grpSpPr>
        <p:sp>
          <p:nvSpPr>
            <p:cNvPr id="33" name="Line 64 2 1 1 1 1">
              <a:extLst>
                <a:ext uri="{FF2B5EF4-FFF2-40B4-BE49-F238E27FC236}">
                  <a16:creationId xmlns:a16="http://schemas.microsoft.com/office/drawing/2014/main" id="{5BD0759F-C4F1-4895-9111-0A58D69509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40981" y="1162095"/>
              <a:ext cx="0" cy="1322849"/>
            </a:xfrm>
            <a:prstGeom prst="line">
              <a:avLst/>
            </a:prstGeom>
            <a:noFill/>
            <a:ln w="28575" cap="rnd">
              <a:solidFill>
                <a:srgbClr val="00B05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8" name="Grafik 7" descr="\documentclass{slides}\pagestyle{empty}&#10;\usepackage{color}&#10;\textwidth=26cm&#10;\begin{document}&#10;515~nm&#10;\end{document}&#10;" title="IguanaTex Bitmap Display">
              <a:extLst>
                <a:ext uri="{FF2B5EF4-FFF2-40B4-BE49-F238E27FC236}">
                  <a16:creationId xmlns:a16="http://schemas.microsoft.com/office/drawing/2014/main" id="{86F53B27-E671-41EA-8091-3BECEF486EA3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1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47091" y="1899634"/>
              <a:ext cx="847569" cy="159090"/>
            </a:xfrm>
            <a:prstGeom prst="rect">
              <a:avLst/>
            </a:prstGeom>
            <a:noFill/>
            <a:ln/>
            <a:effectLst/>
          </p:spPr>
        </p:pic>
      </p:grp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1292926" y="1160380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1292968" y="989484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fik 40" descr="\documentclass{slides}\pagestyle{empty}&#10;\usepackage{color}&#10;\textwidth=26cm&#10;\begin{document}&#10;4P&#10;\end{document}&#10;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38" y="926652"/>
            <a:ext cx="296923" cy="154976"/>
          </a:xfrm>
          <a:prstGeom prst="rect">
            <a:avLst/>
          </a:prstGeom>
          <a:noFill/>
          <a:ln/>
          <a:effectLst/>
        </p:spPr>
      </p:pic>
      <p:sp>
        <p:nvSpPr>
          <p:cNvPr id="7" name="Freeform 5 1">
            <a:extLst>
              <a:ext uri="{FF2B5EF4-FFF2-40B4-BE49-F238E27FC236}">
                <a16:creationId xmlns:a16="http://schemas.microsoft.com/office/drawing/2014/main" id="{85F386F6-756B-4E13-88E0-43C8D555E14B}"/>
              </a:ext>
            </a:extLst>
          </p:cNvPr>
          <p:cNvSpPr>
            <a:spLocks/>
          </p:cNvSpPr>
          <p:nvPr/>
        </p:nvSpPr>
        <p:spPr bwMode="auto">
          <a:xfrm flipV="1">
            <a:off x="2757974" y="4841644"/>
            <a:ext cx="5373577" cy="490067"/>
          </a:xfrm>
          <a:custGeom>
            <a:avLst/>
            <a:gdLst>
              <a:gd name="T0" fmla="*/ 0 w 1152"/>
              <a:gd name="T1" fmla="*/ 283 h 283"/>
              <a:gd name="T2" fmla="*/ 175 w 1152"/>
              <a:gd name="T3" fmla="*/ 246 h 283"/>
              <a:gd name="T4" fmla="*/ 314 w 1152"/>
              <a:gd name="T5" fmla="*/ 163 h 283"/>
              <a:gd name="T6" fmla="*/ 460 w 1152"/>
              <a:gd name="T7" fmla="*/ 43 h 283"/>
              <a:gd name="T8" fmla="*/ 576 w 1152"/>
              <a:gd name="T9" fmla="*/ 0 h 283"/>
              <a:gd name="T10" fmla="*/ 692 w 1152"/>
              <a:gd name="T11" fmla="*/ 43 h 283"/>
              <a:gd name="T12" fmla="*/ 838 w 1152"/>
              <a:gd name="T13" fmla="*/ 163 h 283"/>
              <a:gd name="T14" fmla="*/ 977 w 1152"/>
              <a:gd name="T15" fmla="*/ 246 h 283"/>
              <a:gd name="T16" fmla="*/ 1152 w 1152"/>
              <a:gd name="T1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2" h="283">
                <a:moveTo>
                  <a:pt x="0" y="283"/>
                </a:moveTo>
                <a:cubicBezTo>
                  <a:pt x="60" y="278"/>
                  <a:pt x="119" y="269"/>
                  <a:pt x="175" y="246"/>
                </a:cubicBezTo>
                <a:cubicBezTo>
                  <a:pt x="226" y="226"/>
                  <a:pt x="271" y="196"/>
                  <a:pt x="314" y="163"/>
                </a:cubicBezTo>
                <a:cubicBezTo>
                  <a:pt x="363" y="123"/>
                  <a:pt x="408" y="79"/>
                  <a:pt x="460" y="43"/>
                </a:cubicBezTo>
                <a:cubicBezTo>
                  <a:pt x="494" y="20"/>
                  <a:pt x="533" y="0"/>
                  <a:pt x="576" y="0"/>
                </a:cubicBezTo>
                <a:cubicBezTo>
                  <a:pt x="619" y="0"/>
                  <a:pt x="658" y="20"/>
                  <a:pt x="692" y="43"/>
                </a:cubicBezTo>
                <a:cubicBezTo>
                  <a:pt x="744" y="79"/>
                  <a:pt x="789" y="123"/>
                  <a:pt x="838" y="163"/>
                </a:cubicBezTo>
                <a:cubicBezTo>
                  <a:pt x="881" y="196"/>
                  <a:pt x="926" y="226"/>
                  <a:pt x="977" y="246"/>
                </a:cubicBezTo>
                <a:cubicBezTo>
                  <a:pt x="1033" y="269"/>
                  <a:pt x="1092" y="278"/>
                  <a:pt x="1152" y="283"/>
                </a:cubicBezTo>
              </a:path>
            </a:pathLst>
          </a:custGeom>
          <a:noFill/>
          <a:ln w="22225" cap="rnd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5 2 1">
            <a:extLst>
              <a:ext uri="{FF2B5EF4-FFF2-40B4-BE49-F238E27FC236}">
                <a16:creationId xmlns:a16="http://schemas.microsoft.com/office/drawing/2014/main" id="{6727C571-065A-488C-8B4A-75FCA2631D8F}"/>
              </a:ext>
            </a:extLst>
          </p:cNvPr>
          <p:cNvSpPr>
            <a:spLocks/>
          </p:cNvSpPr>
          <p:nvPr/>
        </p:nvSpPr>
        <p:spPr bwMode="auto">
          <a:xfrm flipV="1">
            <a:off x="2757974" y="2511804"/>
            <a:ext cx="5373577" cy="490067"/>
          </a:xfrm>
          <a:custGeom>
            <a:avLst/>
            <a:gdLst>
              <a:gd name="T0" fmla="*/ 0 w 1152"/>
              <a:gd name="T1" fmla="*/ 283 h 283"/>
              <a:gd name="T2" fmla="*/ 175 w 1152"/>
              <a:gd name="T3" fmla="*/ 246 h 283"/>
              <a:gd name="T4" fmla="*/ 314 w 1152"/>
              <a:gd name="T5" fmla="*/ 163 h 283"/>
              <a:gd name="T6" fmla="*/ 460 w 1152"/>
              <a:gd name="T7" fmla="*/ 43 h 283"/>
              <a:gd name="T8" fmla="*/ 576 w 1152"/>
              <a:gd name="T9" fmla="*/ 0 h 283"/>
              <a:gd name="T10" fmla="*/ 692 w 1152"/>
              <a:gd name="T11" fmla="*/ 43 h 283"/>
              <a:gd name="T12" fmla="*/ 838 w 1152"/>
              <a:gd name="T13" fmla="*/ 163 h 283"/>
              <a:gd name="T14" fmla="*/ 977 w 1152"/>
              <a:gd name="T15" fmla="*/ 246 h 283"/>
              <a:gd name="T16" fmla="*/ 1152 w 1152"/>
              <a:gd name="T1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2" h="283">
                <a:moveTo>
                  <a:pt x="0" y="283"/>
                </a:moveTo>
                <a:cubicBezTo>
                  <a:pt x="60" y="278"/>
                  <a:pt x="119" y="269"/>
                  <a:pt x="175" y="246"/>
                </a:cubicBezTo>
                <a:cubicBezTo>
                  <a:pt x="226" y="226"/>
                  <a:pt x="271" y="196"/>
                  <a:pt x="314" y="163"/>
                </a:cubicBezTo>
                <a:cubicBezTo>
                  <a:pt x="363" y="123"/>
                  <a:pt x="408" y="79"/>
                  <a:pt x="460" y="43"/>
                </a:cubicBezTo>
                <a:cubicBezTo>
                  <a:pt x="494" y="20"/>
                  <a:pt x="533" y="0"/>
                  <a:pt x="576" y="0"/>
                </a:cubicBezTo>
                <a:cubicBezTo>
                  <a:pt x="619" y="0"/>
                  <a:pt x="658" y="20"/>
                  <a:pt x="692" y="43"/>
                </a:cubicBezTo>
                <a:cubicBezTo>
                  <a:pt x="744" y="79"/>
                  <a:pt x="789" y="123"/>
                  <a:pt x="838" y="163"/>
                </a:cubicBezTo>
                <a:cubicBezTo>
                  <a:pt x="881" y="196"/>
                  <a:pt x="926" y="226"/>
                  <a:pt x="977" y="246"/>
                </a:cubicBezTo>
                <a:cubicBezTo>
                  <a:pt x="1033" y="269"/>
                  <a:pt x="1092" y="278"/>
                  <a:pt x="1152" y="283"/>
                </a:cubicBezTo>
              </a:path>
            </a:pathLst>
          </a:custGeom>
          <a:noFill/>
          <a:ln w="22225" cap="rnd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1160CAC2-415E-485F-8B0E-3DFE8D262449}"/>
              </a:ext>
            </a:extLst>
          </p:cNvPr>
          <p:cNvGrpSpPr/>
          <p:nvPr/>
        </p:nvGrpSpPr>
        <p:grpSpPr>
          <a:xfrm>
            <a:off x="2836513" y="2648245"/>
            <a:ext cx="1416370" cy="2284564"/>
            <a:chOff x="2958436" y="3005298"/>
            <a:chExt cx="1416370" cy="2284564"/>
          </a:xfrm>
        </p:grpSpPr>
        <p:sp>
          <p:nvSpPr>
            <p:cNvPr id="42" name="Line 64 2 1 1 3 2">
              <a:extLst>
                <a:ext uri="{FF2B5EF4-FFF2-40B4-BE49-F238E27FC236}">
                  <a16:creationId xmlns:a16="http://schemas.microsoft.com/office/drawing/2014/main" id="{EA1B02EF-3FEF-4B34-BFDC-EFE39EF1690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5606" y="4163628"/>
              <a:ext cx="0" cy="1126234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1" name="Grafik 10" descr="\documentclass{slides}\pagestyle{empty}&#10;\usepackage{color}&#10;\textwidth=26cm&#10;\begin{document}&#10;243~nm&#10;\end{document}&#10;" title="IguanaTex Bitmap Display">
              <a:extLst>
                <a:ext uri="{FF2B5EF4-FFF2-40B4-BE49-F238E27FC236}">
                  <a16:creationId xmlns:a16="http://schemas.microsoft.com/office/drawing/2014/main" id="{F806B9EF-64D2-49DE-8F4A-7CCA82FB46E0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8437" y="4603741"/>
              <a:ext cx="848255" cy="159090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1A0F9116-2A2C-4C88-B16E-215B665046EC}"/>
                </a:ext>
              </a:extLst>
            </p:cNvPr>
            <p:cNvCxnSpPr>
              <a:cxnSpLocks/>
            </p:cNvCxnSpPr>
            <p:nvPr/>
          </p:nvCxnSpPr>
          <p:spPr>
            <a:xfrm>
              <a:off x="3616405" y="4167875"/>
              <a:ext cx="758401" cy="0"/>
            </a:xfrm>
            <a:prstGeom prst="line">
              <a:avLst/>
            </a:prstGeom>
            <a:ln w="31750" cap="rnd">
              <a:solidFill>
                <a:schemeClr val="tx2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Line 64 2 1 1 3 3">
              <a:extLst>
                <a:ext uri="{FF2B5EF4-FFF2-40B4-BE49-F238E27FC236}">
                  <a16:creationId xmlns:a16="http://schemas.microsoft.com/office/drawing/2014/main" id="{A8D4F830-A291-484E-B89E-09B3E3B8B51B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995606" y="3005298"/>
              <a:ext cx="0" cy="1126234"/>
            </a:xfrm>
            <a:prstGeom prst="line">
              <a:avLst/>
            </a:prstGeom>
            <a:noFill/>
            <a:ln w="28575" cap="rnd">
              <a:solidFill>
                <a:srgbClr val="FF00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49" name="Grafik 48" descr="\documentclass{slides}\pagestyle{empty}&#10;\usepackage{color}&#10;\textwidth=26cm&#10;\begin{document}&#10;243~nm&#10;\end{document}&#10;" title="IguanaTex Bitmap Display">
              <a:extLst>
                <a:ext uri="{FF2B5EF4-FFF2-40B4-BE49-F238E27FC236}">
                  <a16:creationId xmlns:a16="http://schemas.microsoft.com/office/drawing/2014/main" id="{CB0C0EC4-3C50-4AC9-9A90-51FC543E85A4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58436" y="3547640"/>
              <a:ext cx="848255" cy="15909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5" name="Gruppieren 14">
            <a:extLst>
              <a:ext uri="{FF2B5EF4-FFF2-40B4-BE49-F238E27FC236}">
                <a16:creationId xmlns:a16="http://schemas.microsoft.com/office/drawing/2014/main" id="{8A70D1AA-8B65-4265-9955-0505A9A5C340}"/>
              </a:ext>
            </a:extLst>
          </p:cNvPr>
          <p:cNvGrpSpPr/>
          <p:nvPr/>
        </p:nvGrpSpPr>
        <p:grpSpPr>
          <a:xfrm>
            <a:off x="1405470" y="3493268"/>
            <a:ext cx="953679" cy="1322849"/>
            <a:chOff x="1405470" y="3493268"/>
            <a:chExt cx="953679" cy="1322849"/>
          </a:xfrm>
        </p:grpSpPr>
        <p:sp>
          <p:nvSpPr>
            <p:cNvPr id="51" name="Line 64 2 1 1 1 2 1">
              <a:extLst>
                <a:ext uri="{FF2B5EF4-FFF2-40B4-BE49-F238E27FC236}">
                  <a16:creationId xmlns:a16="http://schemas.microsoft.com/office/drawing/2014/main" id="{FC49056A-3F76-4DE5-ADB0-23846540B9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405470" y="3493268"/>
              <a:ext cx="0" cy="1322849"/>
            </a:xfrm>
            <a:prstGeom prst="line">
              <a:avLst/>
            </a:prstGeom>
            <a:noFill/>
            <a:ln w="28575" cap="rnd">
              <a:solidFill>
                <a:srgbClr val="00B05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4" name="Grafik 13" descr="\documentclass{slides}\pagestyle{empty}&#10;\usepackage{color}&#10;\textwidth=26cm&#10;\begin{document}&#10;515~nm&#10;\end{document}&#10;" title="IguanaTex Bitmap Display">
              <a:extLst>
                <a:ext uri="{FF2B5EF4-FFF2-40B4-BE49-F238E27FC236}">
                  <a16:creationId xmlns:a16="http://schemas.microsoft.com/office/drawing/2014/main" id="{2DFEF959-5121-41C0-B6BF-637A0F78A96E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11580" y="4230807"/>
              <a:ext cx="847569" cy="15909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71" name="Freeform 23">
            <a:extLst>
              <a:ext uri="{FF2B5EF4-FFF2-40B4-BE49-F238E27FC236}">
                <a16:creationId xmlns:a16="http://schemas.microsoft.com/office/drawing/2014/main" id="{8917F890-A07E-452D-A8C4-F9D0A89DD1A9}"/>
              </a:ext>
            </a:extLst>
          </p:cNvPr>
          <p:cNvSpPr>
            <a:spLocks/>
          </p:cNvSpPr>
          <p:nvPr/>
        </p:nvSpPr>
        <p:spPr bwMode="auto">
          <a:xfrm flipV="1">
            <a:off x="5274819" y="3001871"/>
            <a:ext cx="213925" cy="2326287"/>
          </a:xfrm>
          <a:custGeom>
            <a:avLst/>
            <a:gdLst>
              <a:gd name="T0" fmla="*/ 242 w 347"/>
              <a:gd name="T1" fmla="*/ 2501 h 2501"/>
              <a:gd name="T2" fmla="*/ 208 w 347"/>
              <a:gd name="T3" fmla="*/ 2281 h 2501"/>
              <a:gd name="T4" fmla="*/ 22 w 347"/>
              <a:gd name="T5" fmla="*/ 2083 h 2501"/>
              <a:gd name="T6" fmla="*/ 338 w 347"/>
              <a:gd name="T7" fmla="*/ 1807 h 2501"/>
              <a:gd name="T8" fmla="*/ 21 w 347"/>
              <a:gd name="T9" fmla="*/ 1563 h 2501"/>
              <a:gd name="T10" fmla="*/ 338 w 347"/>
              <a:gd name="T11" fmla="*/ 1248 h 2501"/>
              <a:gd name="T12" fmla="*/ 22 w 347"/>
              <a:gd name="T13" fmla="*/ 965 h 2501"/>
              <a:gd name="T14" fmla="*/ 343 w 347"/>
              <a:gd name="T15" fmla="*/ 700 h 2501"/>
              <a:gd name="T16" fmla="*/ 44 w 347"/>
              <a:gd name="T17" fmla="*/ 474 h 2501"/>
              <a:gd name="T18" fmla="*/ 202 w 347"/>
              <a:gd name="T19" fmla="*/ 265 h 2501"/>
              <a:gd name="T20" fmla="*/ 214 w 347"/>
              <a:gd name="T21" fmla="*/ 0 h 2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2501">
                <a:moveTo>
                  <a:pt x="242" y="2501"/>
                </a:moveTo>
                <a:cubicBezTo>
                  <a:pt x="236" y="2464"/>
                  <a:pt x="245" y="2351"/>
                  <a:pt x="208" y="2281"/>
                </a:cubicBezTo>
                <a:cubicBezTo>
                  <a:pt x="171" y="2211"/>
                  <a:pt x="0" y="2162"/>
                  <a:pt x="22" y="2083"/>
                </a:cubicBezTo>
                <a:cubicBezTo>
                  <a:pt x="44" y="2004"/>
                  <a:pt x="338" y="1894"/>
                  <a:pt x="338" y="1807"/>
                </a:cubicBezTo>
                <a:cubicBezTo>
                  <a:pt x="338" y="1720"/>
                  <a:pt x="21" y="1656"/>
                  <a:pt x="21" y="1563"/>
                </a:cubicBezTo>
                <a:cubicBezTo>
                  <a:pt x="21" y="1470"/>
                  <a:pt x="338" y="1348"/>
                  <a:pt x="338" y="1248"/>
                </a:cubicBezTo>
                <a:cubicBezTo>
                  <a:pt x="338" y="1148"/>
                  <a:pt x="21" y="1056"/>
                  <a:pt x="22" y="965"/>
                </a:cubicBezTo>
                <a:cubicBezTo>
                  <a:pt x="23" y="874"/>
                  <a:pt x="339" y="782"/>
                  <a:pt x="343" y="700"/>
                </a:cubicBezTo>
                <a:cubicBezTo>
                  <a:pt x="347" y="618"/>
                  <a:pt x="68" y="547"/>
                  <a:pt x="44" y="474"/>
                </a:cubicBezTo>
                <a:cubicBezTo>
                  <a:pt x="20" y="401"/>
                  <a:pt x="174" y="344"/>
                  <a:pt x="202" y="265"/>
                </a:cubicBezTo>
                <a:cubicBezTo>
                  <a:pt x="230" y="186"/>
                  <a:pt x="212" y="55"/>
                  <a:pt x="214" y="0"/>
                </a:cubicBezTo>
              </a:path>
            </a:pathLst>
          </a:custGeom>
          <a:noFill/>
          <a:ln w="22225">
            <a:solidFill>
              <a:srgbClr val="FF00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63" name="Gruppieren 62">
            <a:extLst>
              <a:ext uri="{FF2B5EF4-FFF2-40B4-BE49-F238E27FC236}">
                <a16:creationId xmlns:a16="http://schemas.microsoft.com/office/drawing/2014/main" id="{C8135B2D-E80C-4C23-9822-783F3774373A}"/>
              </a:ext>
            </a:extLst>
          </p:cNvPr>
          <p:cNvGrpSpPr/>
          <p:nvPr/>
        </p:nvGrpSpPr>
        <p:grpSpPr>
          <a:xfrm>
            <a:off x="2261363" y="2672291"/>
            <a:ext cx="3113149" cy="541538"/>
            <a:chOff x="2383286" y="3029344"/>
            <a:chExt cx="3113149" cy="541538"/>
          </a:xfrm>
        </p:grpSpPr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4950FD97-F3B3-4FE3-A6A6-E3030889D0C3}"/>
                </a:ext>
              </a:extLst>
            </p:cNvPr>
            <p:cNvSpPr/>
            <p:nvPr/>
          </p:nvSpPr>
          <p:spPr>
            <a:xfrm flipV="1">
              <a:off x="3055076" y="3029344"/>
              <a:ext cx="2441359" cy="541538"/>
            </a:xfrm>
            <a:custGeom>
              <a:avLst/>
              <a:gdLst>
                <a:gd name="connsiteX0" fmla="*/ 0 w 2441359"/>
                <a:gd name="connsiteY0" fmla="*/ 541538 h 541538"/>
                <a:gd name="connsiteX1" fmla="*/ 754602 w 2441359"/>
                <a:gd name="connsiteY1" fmla="*/ 452761 h 541538"/>
                <a:gd name="connsiteX2" fmla="*/ 1757778 w 2441359"/>
                <a:gd name="connsiteY2" fmla="*/ 124287 h 541538"/>
                <a:gd name="connsiteX3" fmla="*/ 2441359 w 2441359"/>
                <a:gd name="connsiteY3" fmla="*/ 0 h 54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1359" h="541538">
                  <a:moveTo>
                    <a:pt x="0" y="541538"/>
                  </a:moveTo>
                  <a:cubicBezTo>
                    <a:pt x="230819" y="531920"/>
                    <a:pt x="461639" y="522303"/>
                    <a:pt x="754602" y="452761"/>
                  </a:cubicBezTo>
                  <a:cubicBezTo>
                    <a:pt x="1047565" y="383219"/>
                    <a:pt x="1476652" y="199747"/>
                    <a:pt x="1757778" y="124287"/>
                  </a:cubicBezTo>
                  <a:cubicBezTo>
                    <a:pt x="2038904" y="48827"/>
                    <a:pt x="2315592" y="19235"/>
                    <a:pt x="2441359" y="0"/>
                  </a:cubicBezTo>
                </a:path>
              </a:pathLst>
            </a:custGeom>
            <a:noFill/>
            <a:ln>
              <a:solidFill>
                <a:srgbClr val="0F11FF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Grafik 29" descr="\documentclass{slides}\pagestyle{empty}&#10;\usepackage{color}&#10;\textwidth=26cm&#10;\begin{document}&#10;\textcolor{blue}{$v_z \approx 5$~m/s}&#10;\end{document}&#10;" title="IguanaTex Bitmap Display">
              <a:extLst>
                <a:ext uri="{FF2B5EF4-FFF2-40B4-BE49-F238E27FC236}">
                  <a16:creationId xmlns:a16="http://schemas.microsoft.com/office/drawing/2014/main" id="{2BC4DE0E-6DE4-465C-9323-4A5094DA8BF6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83286" y="3187693"/>
              <a:ext cx="1377524" cy="245333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93C06080-048B-43DF-ADE6-911A4BBDD2FD}"/>
              </a:ext>
            </a:extLst>
          </p:cNvPr>
          <p:cNvGrpSpPr/>
          <p:nvPr/>
        </p:nvGrpSpPr>
        <p:grpSpPr>
          <a:xfrm>
            <a:off x="4606138" y="3999317"/>
            <a:ext cx="2777592" cy="245333"/>
            <a:chOff x="4728061" y="4356370"/>
            <a:chExt cx="2777592" cy="245333"/>
          </a:xfrm>
        </p:grpSpPr>
        <p:pic>
          <p:nvPicPr>
            <p:cNvPr id="62" name="Grafik 61" descr="\documentclass{slides}\pagestyle{empty}&#10;\usepackage{color}&#10;\textwidth=26cm&#10;\begin{document}&#10;\textcolor{blue}{$v_r = 3.26$~m/s}&#10;\end{document}&#10;" title="IguanaTex Bitmap Display">
              <a:extLst>
                <a:ext uri="{FF2B5EF4-FFF2-40B4-BE49-F238E27FC236}">
                  <a16:creationId xmlns:a16="http://schemas.microsoft.com/office/drawing/2014/main" id="{D5874E16-BACF-4413-87C8-F31FD8869554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08320" y="4356370"/>
              <a:ext cx="1797333" cy="24533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80" name="Line 64 2 1 1 1 2 2">
              <a:extLst>
                <a:ext uri="{FF2B5EF4-FFF2-40B4-BE49-F238E27FC236}">
                  <a16:creationId xmlns:a16="http://schemas.microsoft.com/office/drawing/2014/main" id="{0F8D65DE-156A-4816-A231-6DC5E12A8F8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728061" y="4480795"/>
              <a:ext cx="719091" cy="1"/>
            </a:xfrm>
            <a:prstGeom prst="line">
              <a:avLst/>
            </a:prstGeom>
            <a:noFill/>
            <a:ln w="28575" cap="rnd">
              <a:solidFill>
                <a:srgbClr val="0F11FF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4" name="AutoShape 29 1 1 2 1">
            <a:extLst>
              <a:ext uri="{FF2B5EF4-FFF2-40B4-BE49-F238E27FC236}">
                <a16:creationId xmlns:a16="http://schemas.microsoft.com/office/drawing/2014/main" id="{BC5886D9-B193-45F1-9B7D-1B69C4FD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7622" y="5650596"/>
            <a:ext cx="669774" cy="376231"/>
          </a:xfrm>
          <a:prstGeom prst="rightArrow">
            <a:avLst>
              <a:gd name="adj1" fmla="val 49454"/>
              <a:gd name="adj2" fmla="val 8098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62000">
                <a:schemeClr val="accent1"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3500000" scaled="1"/>
            <a:tileRect/>
          </a:gra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Grafik 4" descr="\documentclass{slides}\pagestyle{empty}&#10;\usepackage{color}&#10;\textwidth=26cm&#10;\begin{document}&#10;atoms recoil only inside the trap&#10;\end{document}&#10;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0028" y="5742708"/>
            <a:ext cx="3723547" cy="192005"/>
          </a:xfrm>
          <a:prstGeom prst="rect">
            <a:avLst/>
          </a:prstGeom>
          <a:noFill/>
          <a:ln/>
          <a:effectLst/>
        </p:spPr>
      </p:pic>
      <p:pic>
        <p:nvPicPr>
          <p:cNvPr id="4" name="Grafik 3" descr="\documentclass{slides}\pagestyle{empty}&#10;\usepackage{color}&#10;\textwidth=26cm&#10;\begin{document}&#10;\[&#10;\Delta \nu_\mathrm{AC} \propto \sum_n \frac{d_n}{\delta \nu_n} &#10;\]&#10;\end{document}&#10;" title="IguanaTex Bitmap Display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883" y="1231994"/>
            <a:ext cx="1661538" cy="536243"/>
          </a:xfrm>
          <a:prstGeom prst="rect">
            <a:avLst/>
          </a:prstGeom>
          <a:noFill/>
          <a:ln/>
          <a:effectLst/>
        </p:spPr>
      </p:pic>
      <p:sp>
        <p:nvSpPr>
          <p:cNvPr id="37" name="AutoShape 29 1 1 2 2">
            <a:extLst>
              <a:ext uri="{FF2B5EF4-FFF2-40B4-BE49-F238E27FC236}">
                <a16:creationId xmlns:a16="http://schemas.microsoft.com/office/drawing/2014/main" id="{BC5886D9-B193-45F1-9B7D-1B69C4FD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2926" y="6264619"/>
            <a:ext cx="669774" cy="376231"/>
          </a:xfrm>
          <a:prstGeom prst="rightArrow">
            <a:avLst>
              <a:gd name="adj1" fmla="val 49454"/>
              <a:gd name="adj2" fmla="val 8098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62000">
                <a:schemeClr val="accent1"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3500000" scaled="1"/>
            <a:tileRect/>
          </a:gra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8" name="Grafik 37" descr="\documentclass{slides}\pagestyle{empty}&#10;\usepackage{color}&#10;\textwidth=26cm&#10;\begin{document}&#10;515~nm easy (SHG Ytterbium fiber laser)&#10;\end{document}&#10;" title="IguanaTex Bitmap Display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332" y="6356731"/>
            <a:ext cx="4780952" cy="220806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882363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34" grpId="0" animBg="1"/>
      <p:bldP spid="3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637" y="3198083"/>
            <a:ext cx="4738322" cy="1145159"/>
          </a:xfrm>
          <a:prstGeom prst="rect">
            <a:avLst/>
          </a:prstGeom>
        </p:spPr>
      </p:pic>
      <p:sp>
        <p:nvSpPr>
          <p:cNvPr id="59" name="Line 64 2 1 1 3 3 3 2 1 2">
            <a:extLst>
              <a:ext uri="{FF2B5EF4-FFF2-40B4-BE49-F238E27FC236}">
                <a16:creationId xmlns:a16="http://schemas.microsoft.com/office/drawing/2014/main" id="{4C9EBA0F-64F1-41E4-929D-CC27F1543A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1798" y="2751430"/>
            <a:ext cx="0" cy="829995"/>
          </a:xfrm>
          <a:prstGeom prst="line">
            <a:avLst/>
          </a:prstGeom>
          <a:noFill/>
          <a:ln w="22225" cap="rnd">
            <a:solidFill>
              <a:schemeClr val="tx1"/>
            </a:solidFill>
            <a:prstDash val="sysDash"/>
            <a:round/>
            <a:headEnd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Selection</a:t>
            </a:r>
          </a:p>
        </p:txBody>
      </p:sp>
      <p:pic>
        <p:nvPicPr>
          <p:cNvPr id="53" name="Grafik 52" descr="\documentclass{slides}\pagestyle{empty}&#10;\usepackage{color}&#10;\begin{document}&#10;\[&#10;\beta = \arctan(v_r/v_z) = 33^\circ &#10;\]&#10;\end{document}&#10;&#10;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663" y="978595"/>
            <a:ext cx="2654000" cy="23066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51" name="Grafik 50" descr="\documentclass{slides}\pagestyle{empty}&#10;\usepackage{color}&#10;\begin{document}&#10;\[&#10;v_r=\frac{2 \hbar k}{m_\mathrm{H}}= 3.26~\mbox{m/s}&#10;\]&#10;\end{document}&#10;&#10;&#10;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08" y="4714374"/>
            <a:ext cx="2364000" cy="521334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1071801" y="1389444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64D44C8A-E81B-423D-A2DF-3D43B9E4C360}"/>
              </a:ext>
            </a:extLst>
          </p:cNvPr>
          <p:cNvCxnSpPr>
            <a:cxnSpLocks/>
          </p:cNvCxnSpPr>
          <p:nvPr/>
        </p:nvCxnSpPr>
        <p:spPr>
          <a:xfrm>
            <a:off x="1071801" y="4111188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\documentclass{slides}\pagestyle{empty}&#10;\usepackage{color}&#10;\textwidth=26cm&#10;\begin{document}&#10;2S&#10;\end{document}&#10;" title="IguanaTex Bitmap Display">
            <a:extLst>
              <a:ext uri="{FF2B5EF4-FFF2-40B4-BE49-F238E27FC236}">
                <a16:creationId xmlns:a16="http://schemas.microsoft.com/office/drawing/2014/main" id="{ADDB7CFF-948C-478F-AAAD-FD9AE38129EF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49" y="1302420"/>
            <a:ext cx="272237" cy="164576"/>
          </a:xfrm>
          <a:prstGeom prst="rect">
            <a:avLst/>
          </a:prstGeom>
          <a:noFill/>
          <a:ln/>
          <a:effectLst/>
        </p:spPr>
      </p:pic>
      <p:pic>
        <p:nvPicPr>
          <p:cNvPr id="10" name="Grafik 9" descr="\documentclass{slides}\pagestyle{empty}&#10;\usepackage{color}&#10;\textwidth=26cm&#10;\begin{document}&#10;1S&#10;\end{document}&#10;" title="IguanaTex Bitmap Display">
            <a:extLst>
              <a:ext uri="{FF2B5EF4-FFF2-40B4-BE49-F238E27FC236}">
                <a16:creationId xmlns:a16="http://schemas.microsoft.com/office/drawing/2014/main" id="{6A8A6A20-FAC6-432E-98F4-780A89535C6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519" y="4028900"/>
            <a:ext cx="257151" cy="164576"/>
          </a:xfrm>
          <a:prstGeom prst="rect">
            <a:avLst/>
          </a:prstGeom>
          <a:noFill/>
          <a:ln/>
          <a:effectLst/>
        </p:spPr>
      </p:pic>
      <p:pic>
        <p:nvPicPr>
          <p:cNvPr id="17" name="Grafik 16" descr="\documentclass{slides}\pagestyle{empty}&#10;\usepackage{color}&#10;\textwidth=26cm&#10;\begin{document}&#10;243~nm&#10;\end{document}&#10;" title="IguanaTex Bitmap Display">
            <a:extLst>
              <a:ext uri="{FF2B5EF4-FFF2-40B4-BE49-F238E27FC236}">
                <a16:creationId xmlns:a16="http://schemas.microsoft.com/office/drawing/2014/main" id="{932B8166-967A-447F-9AF3-38065BD5E68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17" y="3244619"/>
            <a:ext cx="848255" cy="159090"/>
          </a:xfrm>
          <a:prstGeom prst="rect">
            <a:avLst/>
          </a:prstGeom>
          <a:noFill/>
          <a:ln/>
          <a:effectLst/>
        </p:spPr>
      </p:pic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E847DD86-9A9D-4604-A6F7-33ECAEC8A091}"/>
              </a:ext>
            </a:extLst>
          </p:cNvPr>
          <p:cNvCxnSpPr>
            <a:cxnSpLocks/>
          </p:cNvCxnSpPr>
          <p:nvPr/>
        </p:nvCxnSpPr>
        <p:spPr>
          <a:xfrm>
            <a:off x="1190308" y="2751530"/>
            <a:ext cx="758401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ine 64 2 1 1 3 3 1">
            <a:extLst>
              <a:ext uri="{FF2B5EF4-FFF2-40B4-BE49-F238E27FC236}">
                <a16:creationId xmlns:a16="http://schemas.microsoft.com/office/drawing/2014/main" id="{77B6C210-2D44-42D6-9F33-DC559F06985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69508" y="1385473"/>
            <a:ext cx="0" cy="1337653"/>
          </a:xfrm>
          <a:prstGeom prst="line">
            <a:avLst/>
          </a:prstGeom>
          <a:noFill/>
          <a:ln w="28575" cap="rnd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1" name="Grafik 20" descr="\documentclass{slides}\pagestyle{empty}&#10;\usepackage{color}&#10;\textwidth=26cm&#10;\begin{document}&#10;243~nm&#10;\end{document}&#10;" title="IguanaTex Bitmap Display">
            <a:extLst>
              <a:ext uri="{FF2B5EF4-FFF2-40B4-BE49-F238E27FC236}">
                <a16:creationId xmlns:a16="http://schemas.microsoft.com/office/drawing/2014/main" id="{54185BD7-712A-4ED0-B9E9-16B12FBDC1F5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18" y="1992508"/>
            <a:ext cx="848255" cy="159090"/>
          </a:xfrm>
          <a:prstGeom prst="rect">
            <a:avLst/>
          </a:prstGeom>
          <a:noFill/>
          <a:ln/>
          <a:effectLst/>
        </p:spPr>
      </p:pic>
      <p:sp>
        <p:nvSpPr>
          <p:cNvPr id="22" name="Line 64 2 1 1 3 3 2">
            <a:extLst>
              <a:ext uri="{FF2B5EF4-FFF2-40B4-BE49-F238E27FC236}">
                <a16:creationId xmlns:a16="http://schemas.microsoft.com/office/drawing/2014/main" id="{4C9EBA0F-64F1-41E4-929D-CC27F1543A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569508" y="2751530"/>
            <a:ext cx="0" cy="1337653"/>
          </a:xfrm>
          <a:prstGeom prst="line">
            <a:avLst/>
          </a:prstGeom>
          <a:noFill/>
          <a:ln w="28575" cap="rnd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Line 64 2 1 1 3 3 3 1">
            <a:extLst>
              <a:ext uri="{FF2B5EF4-FFF2-40B4-BE49-F238E27FC236}">
                <a16:creationId xmlns:a16="http://schemas.microsoft.com/office/drawing/2014/main" id="{4C9EBA0F-64F1-41E4-929D-CC27F1543A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1798" y="3930823"/>
            <a:ext cx="0" cy="2196732"/>
          </a:xfrm>
          <a:prstGeom prst="line">
            <a:avLst/>
          </a:prstGeom>
          <a:noFill/>
          <a:ln w="28575" cap="rnd">
            <a:solidFill>
              <a:srgbClr val="0F11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2" name="Grafik 61" descr="\documentclass{slides}\pagestyle{empty}&#10;\usepackage{color}&#10;\textwidth=26cm&#10;\begin{document}&#10;%\textcolor{blue}&#10;\[&#10;v_0 = \sqrt{\frac{2 k_B T}{m_\mathrm{H}}}=287~\mbox{m/s}&#10;\]&#10;\end{document}&#10;" title="IguanaTex Bitmap Display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471" y="5377077"/>
            <a:ext cx="3063623" cy="655997"/>
          </a:xfrm>
          <a:prstGeom prst="rect">
            <a:avLst/>
          </a:prstGeom>
          <a:noFill/>
          <a:ln/>
          <a:effectLst/>
        </p:spPr>
      </p:pic>
      <p:pic>
        <p:nvPicPr>
          <p:cNvPr id="36" name="Grafik 35" descr="\documentclass{slides}\pagestyle{empty}&#10;\usepackage{color}&#10;\textwidth=26cm&#10;\begin{document}&#10;\begin{flushright}&#10;atomic beam\\&#10;from a cyogenic\\&#10;nozzle at $T=5$~K&#10;\end{flushright}&#10;\end{document}&#10;" title="IguanaTex Bitmap Display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673" y="5300036"/>
            <a:ext cx="2066121" cy="800248"/>
          </a:xfrm>
          <a:prstGeom prst="rect">
            <a:avLst/>
          </a:prstGeom>
          <a:noFill/>
          <a:ln/>
          <a:effectLst/>
        </p:spPr>
      </p:pic>
      <p:pic>
        <p:nvPicPr>
          <p:cNvPr id="38" name="Grafik 37" descr="\documentclass{slides}\pagestyle{empty}&#10;\usepackage{color}&#10;\textwidth=26cm&#10;\begin{document}&#10;\textcolor{blue}{1S}&#10;\end{document}&#10;" title="IguanaTex Bitmap Display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896" y="4584154"/>
            <a:ext cx="257151" cy="164576"/>
          </a:xfrm>
          <a:prstGeom prst="rect">
            <a:avLst/>
          </a:prstGeom>
          <a:noFill/>
          <a:ln/>
          <a:effectLst/>
        </p:spPr>
      </p:pic>
      <p:sp>
        <p:nvSpPr>
          <p:cNvPr id="39" name="Line 64 2 1 1 3 3 3 2 1 1">
            <a:extLst>
              <a:ext uri="{FF2B5EF4-FFF2-40B4-BE49-F238E27FC236}">
                <a16:creationId xmlns:a16="http://schemas.microsoft.com/office/drawing/2014/main" id="{4C9EBA0F-64F1-41E4-929D-CC27F1543A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331798" y="1384693"/>
            <a:ext cx="0" cy="2196732"/>
          </a:xfrm>
          <a:prstGeom prst="line">
            <a:avLst/>
          </a:prstGeom>
          <a:noFill/>
          <a:ln w="28575" cap="rnd">
            <a:solidFill>
              <a:srgbClr val="0F11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1" name="Grafik 40" descr="\documentclass{slides}\pagestyle{empty}&#10;\usepackage{color}&#10;\textwidth=26cm&#10;\begin{document}&#10;\textcolor{blue}{2S}&#10;\end{document}&#10;" title="IguanaTex Bitmap Display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897" y="2360780"/>
            <a:ext cx="272237" cy="164576"/>
          </a:xfrm>
          <a:prstGeom prst="rect">
            <a:avLst/>
          </a:prstGeom>
          <a:noFill/>
          <a:ln/>
          <a:effectLst/>
        </p:spPr>
      </p:pic>
      <p:sp>
        <p:nvSpPr>
          <p:cNvPr id="43" name="Line 64 2 1 1 3 3 3 2 2">
            <a:extLst>
              <a:ext uri="{FF2B5EF4-FFF2-40B4-BE49-F238E27FC236}">
                <a16:creationId xmlns:a16="http://schemas.microsoft.com/office/drawing/2014/main" id="{4C9EBA0F-64F1-41E4-929D-CC27F1543A52}"/>
              </a:ext>
            </a:extLst>
          </p:cNvPr>
          <p:cNvSpPr>
            <a:spLocks noChangeShapeType="1"/>
          </p:cNvSpPr>
          <p:nvPr/>
        </p:nvSpPr>
        <p:spPr bwMode="auto">
          <a:xfrm rot="1800000" flipV="1">
            <a:off x="6000079" y="1531847"/>
            <a:ext cx="0" cy="2196732"/>
          </a:xfrm>
          <a:prstGeom prst="line">
            <a:avLst/>
          </a:prstGeom>
          <a:noFill/>
          <a:ln w="28575" cap="rnd">
            <a:solidFill>
              <a:srgbClr val="0F11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Line 64 2 1 1 3 3 3 2 3">
            <a:extLst>
              <a:ext uri="{FF2B5EF4-FFF2-40B4-BE49-F238E27FC236}">
                <a16:creationId xmlns:a16="http://schemas.microsoft.com/office/drawing/2014/main" id="{4C9EBA0F-64F1-41E4-929D-CC27F1543A52}"/>
              </a:ext>
            </a:extLst>
          </p:cNvPr>
          <p:cNvSpPr>
            <a:spLocks noChangeShapeType="1"/>
          </p:cNvSpPr>
          <p:nvPr/>
        </p:nvSpPr>
        <p:spPr bwMode="auto">
          <a:xfrm rot="19800000" flipH="1" flipV="1">
            <a:off x="4663518" y="1535793"/>
            <a:ext cx="0" cy="2196732"/>
          </a:xfrm>
          <a:prstGeom prst="line">
            <a:avLst/>
          </a:prstGeom>
          <a:noFill/>
          <a:ln w="28575" cap="rnd">
            <a:solidFill>
              <a:srgbClr val="0F11FF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6" name="Grafik 45" descr="\documentclass{slides}\pagestyle{empty}&#10;\usepackage{color}&#10;\begin{document}&#10;$\beta$&#10;\end{document}&#10;&#10;&#10;" title="IguanaTex Bitmap Display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043" y="3037752"/>
            <a:ext cx="144762" cy="22704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47" name="Bogen 46"/>
          <p:cNvSpPr/>
          <p:nvPr/>
        </p:nvSpPr>
        <p:spPr>
          <a:xfrm>
            <a:off x="4960338" y="2903830"/>
            <a:ext cx="825325" cy="426116"/>
          </a:xfrm>
          <a:prstGeom prst="arc">
            <a:avLst>
              <a:gd name="adj1" fmla="val 16200000"/>
              <a:gd name="adj2" fmla="val 20648096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Bogen 47"/>
          <p:cNvSpPr/>
          <p:nvPr/>
        </p:nvSpPr>
        <p:spPr>
          <a:xfrm flipH="1">
            <a:off x="4867272" y="2903830"/>
            <a:ext cx="825325" cy="426116"/>
          </a:xfrm>
          <a:prstGeom prst="arc">
            <a:avLst>
              <a:gd name="adj1" fmla="val 16200000"/>
              <a:gd name="adj2" fmla="val 20648096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" name="Grafik 48" descr="\documentclass{slides}\pagestyle{empty}&#10;\usepackage{color}&#10;\begin{document}&#10;$\beta$&#10;\end{document}&#10;&#10;&#10;" title="IguanaTex Bitmap Display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071" y="3038098"/>
            <a:ext cx="144762" cy="22704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55" name="Grafik 54" descr="\documentclass{slides}\pagestyle{empty}&#10;\usepackage{color}&#10;\begin{document}&#10;for $v_z=5$~m/s&#10;\end{document}&#10;&#10;&#10;" title="IguanaTex Bitmap Display"/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586" y="978595"/>
            <a:ext cx="1633333" cy="214667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57" name="Grafik 56" descr="\documentclass{slides}\pagestyle{empty}&#10;\usepackage{color}&#10;\textwidth=26cm&#10;\begin{document}&#10;243~nm&#10;\end{document}&#10;" title="IguanaTex Bitmap Display">
            <a:extLst>
              <a:ext uri="{FF2B5EF4-FFF2-40B4-BE49-F238E27FC236}">
                <a16:creationId xmlns:a16="http://schemas.microsoft.com/office/drawing/2014/main" id="{54185BD7-712A-4ED0-B9E9-16B12FBDC1F5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7799" y="3682432"/>
            <a:ext cx="848255" cy="159090"/>
          </a:xfrm>
          <a:prstGeom prst="rect">
            <a:avLst/>
          </a:prstGeom>
          <a:noFill/>
          <a:ln/>
          <a:effectLst/>
        </p:spPr>
      </p:pic>
      <p:pic>
        <p:nvPicPr>
          <p:cNvPr id="11" name="Grafik 10" descr="\documentclass{slides}\pagestyle{empty}&#10;\usepackage{color}&#10;\textwidth=26cm&#10;\begin{document}&#10;\textcolor{blue}{cold and\\&#10;\noindent slow 2S beam}&#10;\end{document}&#10;" title="IguanaTex Bitmap Display"/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1508" y="1920345"/>
            <a:ext cx="1581991" cy="480699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501533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0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1" animBg="1"/>
      <p:bldP spid="39" grpId="0" animBg="1"/>
      <p:bldP spid="43" grpId="0" animBg="1"/>
      <p:bldP spid="4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3C6915C6-AC95-4F68-B878-BECFA18CD8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9243" y="-4068071"/>
            <a:ext cx="6165513" cy="1079130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F450695-0AD7-4FA2-826D-4888510041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599" y="-129099"/>
            <a:ext cx="9515474" cy="8191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1143000" y="14403"/>
            <a:ext cx="6581775" cy="555625"/>
          </a:xfrm>
        </p:spPr>
        <p:txBody>
          <a:bodyPr/>
          <a:lstStyle/>
          <a:p>
            <a:r>
              <a:rPr lang="en-US" dirty="0"/>
              <a:t>Trapping Atomic Hydrogen</a:t>
            </a:r>
          </a:p>
        </p:txBody>
      </p:sp>
      <p:sp>
        <p:nvSpPr>
          <p:cNvPr id="9" name="Abgerundetes Rechteck 8"/>
          <p:cNvSpPr/>
          <p:nvPr/>
        </p:nvSpPr>
        <p:spPr>
          <a:xfrm>
            <a:off x="200297" y="4314094"/>
            <a:ext cx="8708572" cy="890952"/>
          </a:xfrm>
          <a:prstGeom prst="roundRect">
            <a:avLst>
              <a:gd name="adj" fmla="val 6708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  <a:effectLst>
            <a:outerShdw blurRad="76200" dist="12700" dir="8100000" sy="-23000" kx="800400" algn="b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AutoShape 29 1 1 2 1">
            <a:extLst>
              <a:ext uri="{FF2B5EF4-FFF2-40B4-BE49-F238E27FC236}">
                <a16:creationId xmlns:a16="http://schemas.microsoft.com/office/drawing/2014/main" id="{BC5886D9-B193-45F1-9B7D-1B69C4FD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052" y="4562643"/>
            <a:ext cx="669774" cy="376231"/>
          </a:xfrm>
          <a:prstGeom prst="rightArrow">
            <a:avLst>
              <a:gd name="adj1" fmla="val 49454"/>
              <a:gd name="adj2" fmla="val 8098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62000">
                <a:schemeClr val="accent1"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3500000" scaled="1"/>
            <a:tileRect/>
          </a:gra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Grafik 3" descr="\documentclass{slides}\pagestyle{empty}&#10;\usepackage{color}&#10;\textwidth=26cm&#10;\begin{document}&#10;not more complex than a common lattice clock, no exotic lasers&#10;\end{document}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3628" y="4656127"/>
            <a:ext cx="7459438" cy="189262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183400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48148E-6 L 0.01719 0.7199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1" y="359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Distributions</a:t>
            </a:r>
          </a:p>
        </p:txBody>
      </p:sp>
      <p:pic>
        <p:nvPicPr>
          <p:cNvPr id="25" name="Grafik 24" descr="\documentclass{slides}\pagestyle{empty}&#10;\usepackage{color}&#10;\textwidth=26cm&#10;\begin{document}&#10;%\textcolor{blue}&#10;\[&#10;p(v_z)=\frac{4 v_0^3}{\sqrt{\pi}} \,\, v_z^2 \,\, e^{-(v_z/v_0)^2}&#10;\]&#10;\end{document}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65" y="819250"/>
            <a:ext cx="3091815" cy="659807"/>
          </a:xfrm>
          <a:prstGeom prst="rect">
            <a:avLst/>
          </a:prstGeom>
          <a:noFill/>
          <a:ln/>
          <a:effectLst/>
        </p:spPr>
      </p:pic>
      <p:pic>
        <p:nvPicPr>
          <p:cNvPr id="26" name="Grafik 25" descr="\documentclass{slides}\pagestyle{empty}&#10;\usepackage{color}&#10;\textwidth=26cm&#10;\begin{document}&#10;\textcolor{red}{&#10;\[&#10;\times e^{-v_\mathrm{cut}/v_z}&#10;\]}&#10;\end{document}&#10;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1855" y="955123"/>
            <a:ext cx="1171811" cy="264380"/>
          </a:xfrm>
          <a:prstGeom prst="rect">
            <a:avLst/>
          </a:prstGeom>
          <a:noFill/>
          <a:ln/>
          <a:effectLst/>
        </p:spPr>
      </p:pic>
      <p:pic>
        <p:nvPicPr>
          <p:cNvPr id="19" name="Grafik 18" descr="\documentclass{slides}\pagestyle{empty}&#10;\usepackage{color}&#10;\textwidth=26cm&#10;\begin{document}&#10;%\textcolor{blue}&#10;\[&#10;v_\mathrm{cut}=\sqrt{\pi} \sigma^2 r_n N_0 v_0 = 3.8~\mbox{m/s}&#10;\]&#10;\end{document}&#10;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210" y="987578"/>
            <a:ext cx="3354000" cy="266000"/>
          </a:xfrm>
          <a:prstGeom prst="rect">
            <a:avLst/>
          </a:prstGeom>
          <a:noFill/>
          <a:ln/>
          <a:effectLst/>
        </p:spPr>
      </p:pic>
      <p:pic>
        <p:nvPicPr>
          <p:cNvPr id="32" name="Grafik 31" descr="\documentclass{slides}\pagestyle{empty}&#10;\usepackage{color}&#10;\textwidth=26cm&#10;\begin{document}&#10;I.~Estermann, O.C.~Simpson and O.~Stern, Phys. Rev. 71, 238 (1947)&#10;\end{document}&#10;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6056" y="6574587"/>
            <a:ext cx="5705238" cy="153333"/>
          </a:xfrm>
          <a:prstGeom prst="rect">
            <a:avLst/>
          </a:prstGeom>
          <a:noFill/>
          <a:ln/>
          <a:effectLst/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226" y="1660373"/>
            <a:ext cx="6889099" cy="4552101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19" y="1664398"/>
            <a:ext cx="6891582" cy="4553742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80" y="1771450"/>
            <a:ext cx="6560920" cy="4446690"/>
          </a:xfrm>
          <a:prstGeom prst="rect">
            <a:avLst/>
          </a:prstGeom>
        </p:spPr>
      </p:pic>
      <p:sp>
        <p:nvSpPr>
          <p:cNvPr id="8" name="Pfeil nach unten 7"/>
          <p:cNvSpPr/>
          <p:nvPr/>
        </p:nvSpPr>
        <p:spPr>
          <a:xfrm>
            <a:off x="4581526" y="4572000"/>
            <a:ext cx="209549" cy="8561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1278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Velocity Distributions</a:t>
            </a:r>
          </a:p>
        </p:txBody>
      </p:sp>
      <p:pic>
        <p:nvPicPr>
          <p:cNvPr id="3" name="Grafik 2" descr="\documentclass{slides}\pagestyle{empty}&#10;\usepackage{color}&#10;\textwidth=26cm&#10;\begin{document}&#10;High field seekers ($F=1, M_F=-1$) run uphill to leave the nozzle &#10;\end{document}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24" y="933070"/>
            <a:ext cx="7621951" cy="224235"/>
          </a:xfrm>
          <a:prstGeom prst="rect">
            <a:avLst/>
          </a:prstGeom>
          <a:noFill/>
          <a:ln/>
          <a:effectLst/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24" y="1547808"/>
            <a:ext cx="7374750" cy="499826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24" y="1547807"/>
            <a:ext cx="7374750" cy="4998267"/>
          </a:xfrm>
          <a:prstGeom prst="rect">
            <a:avLst/>
          </a:prstGeom>
        </p:spPr>
      </p:pic>
      <p:sp>
        <p:nvSpPr>
          <p:cNvPr id="9" name="Pfeil nach unten 8"/>
          <p:cNvSpPr/>
          <p:nvPr/>
        </p:nvSpPr>
        <p:spPr>
          <a:xfrm flipV="1">
            <a:off x="1743077" y="4371974"/>
            <a:ext cx="209549" cy="8561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fik 10" descr="\documentclass{slides}\pagestyle{empty}&#10;\usepackage{color}&#10;\textwidth=26cm&#10;\begin{document}&#10;4 orders of magnitude&#10;\end{document}&#10;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89652" y="2909456"/>
            <a:ext cx="2548879" cy="196120"/>
          </a:xfrm>
          <a:prstGeom prst="rect">
            <a:avLst/>
          </a:prstGeom>
          <a:noFill/>
          <a:ln/>
          <a:effectLst/>
        </p:spPr>
      </p:pic>
      <p:pic>
        <p:nvPicPr>
          <p:cNvPr id="5" name="Grafik 4" descr="\documentclass{slides}\pagestyle{empty}&#10;\usepackage{color}&#10;\textwidth=26cm&#10;\begin{document}&#10;\textcolor{blue}{$B=1$~T}&#10;\end{document}&#10;" title="IguanaTex Bitmap Display">
            <a:extLst>
              <a:ext uri="{FF2B5EF4-FFF2-40B4-BE49-F238E27FC236}">
                <a16:creationId xmlns:a16="http://schemas.microsoft.com/office/drawing/2014/main" id="{DC857C8F-983D-441C-A9BD-493FBB6F78D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90037" y="1810390"/>
            <a:ext cx="964144" cy="154977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3650335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>
            <a:off x="6032" y="3096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Units</a:t>
            </a:r>
          </a:p>
        </p:txBody>
      </p:sp>
      <p:pic>
        <p:nvPicPr>
          <p:cNvPr id="63" name="Grafik 62" descr="\documentclass{slides}\pagestyle{empty}&#10;\usepackage{color}&#10;\textwidth=26cm&#10;\begin{document}&#10;There are three ways to define units: &#10;\end{document}&#10;" title="IguanaTex Bitmap Display">
            <a:extLst>
              <a:ext uri="{FF2B5EF4-FFF2-40B4-BE49-F238E27FC236}">
                <a16:creationId xmlns:a16="http://schemas.microsoft.com/office/drawing/2014/main" id="{6DF0B47F-942C-4E3E-A929-834CB982A7D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22" y="977903"/>
            <a:ext cx="4849174" cy="220807"/>
          </a:xfrm>
          <a:prstGeom prst="rect">
            <a:avLst/>
          </a:prstGeom>
          <a:noFill/>
          <a:ln/>
          <a:effectLst/>
        </p:spPr>
      </p:pic>
      <p:pic>
        <p:nvPicPr>
          <p:cNvPr id="57" name="Grafik 56" descr="\documentclass{slides}\pagestyle{empty}&#10;\usepackage{color}&#10;\textwidth=26cm&#10;\begin{document}&#10;1) Based on an artifact, like the Kings foot&#10;\end{document}&#10;" title="IguanaTex Bitmap Display">
            <a:extLst>
              <a:ext uri="{FF2B5EF4-FFF2-40B4-BE49-F238E27FC236}">
                <a16:creationId xmlns:a16="http://schemas.microsoft.com/office/drawing/2014/main" id="{EA1B3BE4-9485-4494-82F4-47AB4C88A02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05" y="1679324"/>
            <a:ext cx="5012724" cy="220807"/>
          </a:xfrm>
          <a:prstGeom prst="rect">
            <a:avLst/>
          </a:prstGeom>
          <a:noFill/>
          <a:ln/>
          <a:effectLst/>
        </p:spPr>
      </p:pic>
      <p:pic>
        <p:nvPicPr>
          <p:cNvPr id="59" name="Grafik 58" descr="\documentclass{slides}\pagestyle{empty}&#10;\usepackage{color}&#10;\textwidth=26cm&#10;\begin{document}&#10;2) Based on a natural occurring object, like the cesium atom&#10;\end{document}&#10;" title="IguanaTex Bitmap Display">
            <a:extLst>
              <a:ext uri="{FF2B5EF4-FFF2-40B4-BE49-F238E27FC236}">
                <a16:creationId xmlns:a16="http://schemas.microsoft.com/office/drawing/2014/main" id="{5D4058C6-47E9-478B-81A9-095C57BA8DA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05" y="4456704"/>
            <a:ext cx="7080902" cy="220807"/>
          </a:xfrm>
          <a:prstGeom prst="rect">
            <a:avLst/>
          </a:prstGeom>
          <a:noFill/>
          <a:ln/>
          <a:effectLst/>
        </p:spPr>
      </p:pic>
      <p:pic>
        <p:nvPicPr>
          <p:cNvPr id="28" name="Grafik 27" descr="\documentclass{slides}\pagestyle{empty}&#10;\usepackage{color}&#10;\textwidth=26cm&#10;\begin{document}&#10;or pieces of platinum-iridium&#10;\end{document}&#10;" title="IguanaTex Bitmap Display">
            <a:extLst>
              <a:ext uri="{FF2B5EF4-FFF2-40B4-BE49-F238E27FC236}">
                <a16:creationId xmlns:a16="http://schemas.microsoft.com/office/drawing/2014/main" id="{C9D9AC50-7F44-471C-9748-2F4E1D0D49C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4402" y="1690148"/>
            <a:ext cx="3287414" cy="191320"/>
          </a:xfrm>
          <a:prstGeom prst="rect">
            <a:avLst/>
          </a:prstGeom>
          <a:noFill/>
          <a:ln/>
          <a:effectLst/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EDC59C7E-D37C-485B-91C0-A2E7DC0EABB3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1722" y="2208444"/>
            <a:ext cx="1155584" cy="1155584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22FDD6A7-FEC7-460D-89F9-A0E4845C97CB}"/>
              </a:ext>
            </a:extLst>
          </p:cNvPr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809" y="2115936"/>
            <a:ext cx="3346881" cy="138687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Grafik 23">
            <a:extLst>
              <a:ext uri="{FF2B5EF4-FFF2-40B4-BE49-F238E27FC236}">
                <a16:creationId xmlns:a16="http://schemas.microsoft.com/office/drawing/2014/main" id="{E7AE7671-AEB7-4C04-A029-A0A193DC541B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1194" y="2115936"/>
            <a:ext cx="2292590" cy="138238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0"/>
          </a:effectLst>
        </p:spPr>
      </p:pic>
      <p:sp>
        <p:nvSpPr>
          <p:cNvPr id="35" name="Freeform 23">
            <a:extLst>
              <a:ext uri="{FF2B5EF4-FFF2-40B4-BE49-F238E27FC236}">
                <a16:creationId xmlns:a16="http://schemas.microsoft.com/office/drawing/2014/main" id="{47A92ADE-3052-4D1C-A365-9DC4F2441546}"/>
              </a:ext>
            </a:extLst>
          </p:cNvPr>
          <p:cNvSpPr>
            <a:spLocks/>
          </p:cNvSpPr>
          <p:nvPr/>
        </p:nvSpPr>
        <p:spPr bwMode="auto">
          <a:xfrm>
            <a:off x="3811322" y="5034078"/>
            <a:ext cx="184062" cy="1324248"/>
          </a:xfrm>
          <a:custGeom>
            <a:avLst/>
            <a:gdLst>
              <a:gd name="T0" fmla="*/ 242 w 347"/>
              <a:gd name="T1" fmla="*/ 2501 h 2501"/>
              <a:gd name="T2" fmla="*/ 208 w 347"/>
              <a:gd name="T3" fmla="*/ 2281 h 2501"/>
              <a:gd name="T4" fmla="*/ 22 w 347"/>
              <a:gd name="T5" fmla="*/ 2083 h 2501"/>
              <a:gd name="T6" fmla="*/ 338 w 347"/>
              <a:gd name="T7" fmla="*/ 1807 h 2501"/>
              <a:gd name="T8" fmla="*/ 21 w 347"/>
              <a:gd name="T9" fmla="*/ 1563 h 2501"/>
              <a:gd name="T10" fmla="*/ 338 w 347"/>
              <a:gd name="T11" fmla="*/ 1248 h 2501"/>
              <a:gd name="T12" fmla="*/ 22 w 347"/>
              <a:gd name="T13" fmla="*/ 965 h 2501"/>
              <a:gd name="T14" fmla="*/ 343 w 347"/>
              <a:gd name="T15" fmla="*/ 700 h 2501"/>
              <a:gd name="T16" fmla="*/ 44 w 347"/>
              <a:gd name="T17" fmla="*/ 474 h 2501"/>
              <a:gd name="T18" fmla="*/ 202 w 347"/>
              <a:gd name="T19" fmla="*/ 265 h 2501"/>
              <a:gd name="T20" fmla="*/ 214 w 347"/>
              <a:gd name="T21" fmla="*/ 0 h 2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2501">
                <a:moveTo>
                  <a:pt x="242" y="2501"/>
                </a:moveTo>
                <a:cubicBezTo>
                  <a:pt x="236" y="2464"/>
                  <a:pt x="245" y="2351"/>
                  <a:pt x="208" y="2281"/>
                </a:cubicBezTo>
                <a:cubicBezTo>
                  <a:pt x="171" y="2211"/>
                  <a:pt x="0" y="2162"/>
                  <a:pt x="22" y="2083"/>
                </a:cubicBezTo>
                <a:cubicBezTo>
                  <a:pt x="44" y="2004"/>
                  <a:pt x="338" y="1894"/>
                  <a:pt x="338" y="1807"/>
                </a:cubicBezTo>
                <a:cubicBezTo>
                  <a:pt x="338" y="1720"/>
                  <a:pt x="21" y="1656"/>
                  <a:pt x="21" y="1563"/>
                </a:cubicBezTo>
                <a:cubicBezTo>
                  <a:pt x="21" y="1470"/>
                  <a:pt x="338" y="1348"/>
                  <a:pt x="338" y="1248"/>
                </a:cubicBezTo>
                <a:cubicBezTo>
                  <a:pt x="338" y="1148"/>
                  <a:pt x="21" y="1056"/>
                  <a:pt x="22" y="965"/>
                </a:cubicBezTo>
                <a:cubicBezTo>
                  <a:pt x="23" y="874"/>
                  <a:pt x="339" y="782"/>
                  <a:pt x="343" y="700"/>
                </a:cubicBezTo>
                <a:cubicBezTo>
                  <a:pt x="347" y="618"/>
                  <a:pt x="68" y="547"/>
                  <a:pt x="44" y="474"/>
                </a:cubicBezTo>
                <a:cubicBezTo>
                  <a:pt x="20" y="401"/>
                  <a:pt x="174" y="344"/>
                  <a:pt x="202" y="265"/>
                </a:cubicBezTo>
                <a:cubicBezTo>
                  <a:pt x="230" y="186"/>
                  <a:pt x="212" y="55"/>
                  <a:pt x="214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42C565A1-AA91-4D2C-A296-43739B71D175}"/>
              </a:ext>
            </a:extLst>
          </p:cNvPr>
          <p:cNvCxnSpPr>
            <a:cxnSpLocks/>
          </p:cNvCxnSpPr>
          <p:nvPr/>
        </p:nvCxnSpPr>
        <p:spPr>
          <a:xfrm>
            <a:off x="3410492" y="5034073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Gerader Verbinder 43">
            <a:extLst>
              <a:ext uri="{FF2B5EF4-FFF2-40B4-BE49-F238E27FC236}">
                <a16:creationId xmlns:a16="http://schemas.microsoft.com/office/drawing/2014/main" id="{A676A2C2-4F8E-4B0E-91C7-DA0A39E2BB3D}"/>
              </a:ext>
            </a:extLst>
          </p:cNvPr>
          <p:cNvCxnSpPr>
            <a:cxnSpLocks/>
          </p:cNvCxnSpPr>
          <p:nvPr/>
        </p:nvCxnSpPr>
        <p:spPr>
          <a:xfrm>
            <a:off x="3410492" y="6358326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 3" descr="\documentclass{slides}\pagestyle{empty}&#10;\usepackage{color}&#10;\textwidth=26cm&#10;\begin{document}&#10;$\nu_\mathrm{Cs} \equiv 9\,192\,631\,770$~Hz&#10;\end{document}&#10;" title="IguanaTex Bitmap Display">
            <a:extLst>
              <a:ext uri="{FF2B5EF4-FFF2-40B4-BE49-F238E27FC236}">
                <a16:creationId xmlns:a16="http://schemas.microsoft.com/office/drawing/2014/main" id="{4073DA93-86C6-4961-B95A-ACEB5712701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957" y="5591282"/>
            <a:ext cx="2603052" cy="209835"/>
          </a:xfrm>
          <a:prstGeom prst="rect">
            <a:avLst/>
          </a:prstGeom>
          <a:noFill/>
          <a:ln/>
          <a:effectLst/>
        </p:spPr>
      </p:pic>
      <p:pic>
        <p:nvPicPr>
          <p:cNvPr id="52" name="Grafik 51" descr="\documentclass{slides}\pagestyle{empty}&#10;\usepackage{color}&#10;\textwidth=26cm&#10;\begin{document}&#10;$F=4$&#10;\end{document}&#10;" title="IguanaTex Bitmap Display">
            <a:extLst>
              <a:ext uri="{FF2B5EF4-FFF2-40B4-BE49-F238E27FC236}">
                <a16:creationId xmlns:a16="http://schemas.microsoft.com/office/drawing/2014/main" id="{81EDA94C-2179-4ECE-855A-2EC3569B8BA7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809" y="4956928"/>
            <a:ext cx="663106" cy="154290"/>
          </a:xfrm>
          <a:prstGeom prst="rect">
            <a:avLst/>
          </a:prstGeom>
          <a:noFill/>
          <a:ln/>
          <a:effectLst/>
        </p:spPr>
      </p:pic>
      <p:pic>
        <p:nvPicPr>
          <p:cNvPr id="55" name="Grafik 54" descr="\documentclass{slides}\pagestyle{empty}&#10;\usepackage{color}&#10;\textwidth=26cm&#10;\begin{document}&#10;$F=3$&#10;\end{document}&#10;" title="IguanaTex Bitmap Display">
            <a:extLst>
              <a:ext uri="{FF2B5EF4-FFF2-40B4-BE49-F238E27FC236}">
                <a16:creationId xmlns:a16="http://schemas.microsoft.com/office/drawing/2014/main" id="{7DD27C2D-FA55-4BE9-B68D-B5EEA6F55B2D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9238" y="6277164"/>
            <a:ext cx="659677" cy="159090"/>
          </a:xfrm>
          <a:prstGeom prst="rect">
            <a:avLst/>
          </a:prstGeom>
          <a:noFill/>
          <a:ln/>
          <a:effectLst/>
        </p:spPr>
      </p:pic>
      <p:pic>
        <p:nvPicPr>
          <p:cNvPr id="68" name="Grafik 67" descr="\documentclass{slides}\pagestyle{empty}&#10;\usepackage{color}&#10;\textwidth=26cm&#10;\begin{document}&#10;Artifact may get lost or damaged&#10;\end{document}&#10;" title="IguanaTex Bitmap Display">
            <a:extLst>
              <a:ext uri="{FF2B5EF4-FFF2-40B4-BE49-F238E27FC236}">
                <a16:creationId xmlns:a16="http://schemas.microsoft.com/office/drawing/2014/main" id="{39377C00-4A28-4D41-924F-78E2664319A7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54" y="3822386"/>
            <a:ext cx="3855203" cy="196120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538832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Trap loading</a:t>
            </a:r>
          </a:p>
        </p:txBody>
      </p:sp>
      <p:grpSp>
        <p:nvGrpSpPr>
          <p:cNvPr id="73" name="Gruppieren 72">
            <a:extLst>
              <a:ext uri="{FF2B5EF4-FFF2-40B4-BE49-F238E27FC236}">
                <a16:creationId xmlns:a16="http://schemas.microsoft.com/office/drawing/2014/main" id="{6DF2FBB4-5EAD-4725-A682-40384B89CA26}"/>
              </a:ext>
            </a:extLst>
          </p:cNvPr>
          <p:cNvGrpSpPr/>
          <p:nvPr/>
        </p:nvGrpSpPr>
        <p:grpSpPr>
          <a:xfrm>
            <a:off x="526338" y="1574950"/>
            <a:ext cx="4667398" cy="209834"/>
            <a:chOff x="437562" y="2586574"/>
            <a:chExt cx="4667398" cy="209834"/>
          </a:xfrm>
        </p:grpSpPr>
        <p:pic>
          <p:nvPicPr>
            <p:cNvPr id="27" name="Grafik 26" descr="\documentclass{slides}\pagestyle{empty}&#10;\usepackage{color}&#10;\textwidth=26cm&#10;\begin{document}&#10;solid angle&#10;\end{document}&#10;" title="IguanaTex Bitmap Display">
              <a:extLst>
                <a:ext uri="{FF2B5EF4-FFF2-40B4-BE49-F238E27FC236}">
                  <a16:creationId xmlns:a16="http://schemas.microsoft.com/office/drawing/2014/main" id="{856C38B0-17EE-4EA1-813B-6F1669F79549}"/>
                </a:ext>
              </a:extLst>
            </p:cNvPr>
            <p:cNvPicPr>
              <a:picLocks noChangeAspect="1"/>
            </p:cNvPicPr>
            <p:nvPr>
              <p:custDataLst>
                <p:tags r:id="rId25"/>
              </p:custDataLst>
            </p:nvPr>
          </p:nvPicPr>
          <p:blipFill>
            <a:blip r:embed="rId2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562" y="2594460"/>
              <a:ext cx="1203466" cy="19406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9" name="Grafik 28" descr="\documentclass{slides}\pagestyle{empty}&#10;\usepackage{color}&#10;\textwidth=26cm&#10;\begin{document}&#10;$4.0 \times 10^{-5}$&#10;\end{document}&#10;" title="IguanaTex Bitmap Display">
              <a:extLst>
                <a:ext uri="{FF2B5EF4-FFF2-40B4-BE49-F238E27FC236}">
                  <a16:creationId xmlns:a16="http://schemas.microsoft.com/office/drawing/2014/main" id="{36A5EAFA-0C97-48B0-BA26-238D69B3A148}"/>
                </a:ext>
              </a:extLst>
            </p:cNvPr>
            <p:cNvPicPr>
              <a:picLocks noChangeAspect="1"/>
            </p:cNvPicPr>
            <p:nvPr>
              <p:custDataLst>
                <p:tags r:id="rId26"/>
              </p:custDataLst>
            </p:nvPr>
          </p:nvPicPr>
          <p:blipFill>
            <a:blip r:embed="rId3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1381" y="2586574"/>
              <a:ext cx="1183579" cy="209834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079F14A4-F24C-4B17-84F2-74A7C5DB351E}"/>
              </a:ext>
            </a:extLst>
          </p:cNvPr>
          <p:cNvGrpSpPr/>
          <p:nvPr/>
        </p:nvGrpSpPr>
        <p:grpSpPr>
          <a:xfrm>
            <a:off x="526338" y="1158050"/>
            <a:ext cx="8284340" cy="220806"/>
            <a:chOff x="437562" y="2115939"/>
            <a:chExt cx="8284340" cy="220806"/>
          </a:xfrm>
        </p:grpSpPr>
        <p:pic>
          <p:nvPicPr>
            <p:cNvPr id="15" name="Grafik 14" descr="\documentclass{slides}\pagestyle{empty}&#10;\usepackage{color}&#10;\textwidth=26cm&#10;\begin{document}&#10;velocity selection&#10;\end{document}&#10;" title="IguanaTex Bitmap Display">
              <a:extLst>
                <a:ext uri="{FF2B5EF4-FFF2-40B4-BE49-F238E27FC236}">
                  <a16:creationId xmlns:a16="http://schemas.microsoft.com/office/drawing/2014/main" id="{6E528AD0-F981-4640-9800-33FDF29D2AC2}"/>
                </a:ext>
              </a:extLst>
            </p:cNvPr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3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562" y="2130340"/>
              <a:ext cx="1937888" cy="19200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8" name="Grafik 17" descr="\documentclass{slides}\pagestyle{empty}&#10;\usepackage{color}&#10;\textwidth=26cm&#10;\begin{document}&#10;$1.5 \times 10^{-6}$&#10;\end{document}&#10;" title="IguanaTex Bitmap Display">
              <a:extLst>
                <a:ext uri="{FF2B5EF4-FFF2-40B4-BE49-F238E27FC236}">
                  <a16:creationId xmlns:a16="http://schemas.microsoft.com/office/drawing/2014/main" id="{8D7DE168-25DC-40CA-A868-FE573FCE88CB}"/>
                </a:ext>
              </a:extLst>
            </p:cNvPr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3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1381" y="2119368"/>
              <a:ext cx="1164379" cy="21394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5" name="Grafik 24" descr="\documentclass{slides}\pagestyle{empty}&#10;\usepackage{color}&#10;\textwidth=26cm&#10;\begin{document}&#10;(4 orders gain with $B$-field)&#10;\end{document}&#10;" title="IguanaTex Bitmap Display">
              <a:extLst>
                <a:ext uri="{FF2B5EF4-FFF2-40B4-BE49-F238E27FC236}">
                  <a16:creationId xmlns:a16="http://schemas.microsoft.com/office/drawing/2014/main" id="{1E4EBAF1-3424-4F76-AE33-7DFABABFE492}"/>
                </a:ext>
              </a:extLst>
            </p:cNvPr>
            <p:cNvPicPr>
              <a:picLocks noChangeAspect="1"/>
            </p:cNvPicPr>
            <p:nvPr>
              <p:custDataLst>
                <p:tags r:id="rId24"/>
              </p:custDataLst>
            </p:nvPr>
          </p:nvPicPr>
          <p:blipFill>
            <a:blip r:embed="rId3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8092" y="2115939"/>
              <a:ext cx="3133810" cy="22080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1D2F4A21-658D-4BC3-832E-43E9A68FD371}"/>
              </a:ext>
            </a:extLst>
          </p:cNvPr>
          <p:cNvGrpSpPr/>
          <p:nvPr/>
        </p:nvGrpSpPr>
        <p:grpSpPr>
          <a:xfrm>
            <a:off x="526338" y="1980878"/>
            <a:ext cx="4663284" cy="213948"/>
            <a:chOff x="437562" y="3069163"/>
            <a:chExt cx="4663284" cy="213948"/>
          </a:xfrm>
        </p:grpSpPr>
        <p:pic>
          <p:nvPicPr>
            <p:cNvPr id="33" name="Grafik 32" descr="\documentclass{slides}\pagestyle{empty}&#10;\usepackage{color}&#10;\textwidth=26cm&#10;\begin{document}&#10;trapping probability&#10;\end{document}&#10;" title="IguanaTex Bitmap Display">
              <a:extLst>
                <a:ext uri="{FF2B5EF4-FFF2-40B4-BE49-F238E27FC236}">
                  <a16:creationId xmlns:a16="http://schemas.microsoft.com/office/drawing/2014/main" id="{74D33C93-3432-4C99-BC60-969DA9FB825C}"/>
                </a:ext>
              </a:extLst>
            </p:cNvPr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3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562" y="3079106"/>
              <a:ext cx="2238926" cy="19406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5" name="Grafik 34" descr="\documentclass{slides}\pagestyle{empty}&#10;\usepackage{color}&#10;\textwidth=26cm&#10;\begin{document}&#10;$6.0 \times 10^{-3}$&#10;\end{document}&#10;" title="IguanaTex Bitmap Display">
              <a:extLst>
                <a:ext uri="{FF2B5EF4-FFF2-40B4-BE49-F238E27FC236}">
                  <a16:creationId xmlns:a16="http://schemas.microsoft.com/office/drawing/2014/main" id="{EE0F06E2-B14D-4303-A8D3-AC2282867C39}"/>
                </a:ext>
              </a:extLst>
            </p:cNvPr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3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1381" y="3069163"/>
              <a:ext cx="1179465" cy="21394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00655EE1-F815-464E-8561-8584C42680BA}"/>
              </a:ext>
            </a:extLst>
          </p:cNvPr>
          <p:cNvGrpSpPr/>
          <p:nvPr/>
        </p:nvGrpSpPr>
        <p:grpSpPr>
          <a:xfrm>
            <a:off x="526338" y="2390920"/>
            <a:ext cx="8279540" cy="220806"/>
            <a:chOff x="526338" y="2390920"/>
            <a:chExt cx="8279540" cy="220806"/>
          </a:xfrm>
        </p:grpSpPr>
        <p:pic>
          <p:nvPicPr>
            <p:cNvPr id="39" name="Grafik 38" descr="\documentclass{slides}\pagestyle{empty}&#10;\usepackage{color}&#10;\textwidth=26cm&#10;\begin{document}&#10;1S-2S excitation probability&#10;\end{document}&#10;" title="IguanaTex Bitmap Display">
              <a:extLst>
                <a:ext uri="{FF2B5EF4-FFF2-40B4-BE49-F238E27FC236}">
                  <a16:creationId xmlns:a16="http://schemas.microsoft.com/office/drawing/2014/main" id="{FA25886F-2EC2-464C-B657-8CD4E4D60FD0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3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338" y="2404292"/>
              <a:ext cx="3169469" cy="19406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52" name="Grafik 51" descr="\documentclass{slides}\pagestyle{empty}&#10;\usepackage{color}&#10;\textwidth=26cm&#10;\begin{document}&#10;0.14&#10;\end{document}&#10;" title="IguanaTex Bitmap Display">
              <a:extLst>
                <a:ext uri="{FF2B5EF4-FFF2-40B4-BE49-F238E27FC236}">
                  <a16:creationId xmlns:a16="http://schemas.microsoft.com/office/drawing/2014/main" id="{EE2C6233-D5D0-4256-B3F5-C8853F93202F}"/>
                </a:ext>
              </a:extLst>
            </p:cNvPr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3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0157" y="2421778"/>
              <a:ext cx="482757" cy="15909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7" name="Grafik 6" descr="\documentclass{slides}\pagestyle{empty}&#10;\usepackage{color}&#10;\textwidth=26cm&#10;\begin{document}&#10;(assuming 6~W at 243~nm)&#10;\end{document}&#10;" title="IguanaTex Bitmap Display">
              <a:extLst>
                <a:ext uri="{FF2B5EF4-FFF2-40B4-BE49-F238E27FC236}">
                  <a16:creationId xmlns:a16="http://schemas.microsoft.com/office/drawing/2014/main" id="{0FABFDC5-6DB8-45FF-9B7C-70C004CC203D}"/>
                </a:ext>
              </a:extLst>
            </p:cNvPr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3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76868" y="2390920"/>
              <a:ext cx="3129010" cy="22080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1AEDEB5F-23E5-4DF9-A746-78151D0D184A}"/>
              </a:ext>
            </a:extLst>
          </p:cNvPr>
          <p:cNvGrpSpPr/>
          <p:nvPr/>
        </p:nvGrpSpPr>
        <p:grpSpPr>
          <a:xfrm>
            <a:off x="526338" y="2807820"/>
            <a:ext cx="3806800" cy="160461"/>
            <a:chOff x="526338" y="2807820"/>
            <a:chExt cx="3806800" cy="160461"/>
          </a:xfrm>
        </p:grpSpPr>
        <p:pic>
          <p:nvPicPr>
            <p:cNvPr id="5" name="Grafik 4" descr="\documentclass{slides}\pagestyle{empty}&#10;\usepackage{color}&#10;\textwidth=26cm&#10;\begin{document}&#10;intra-beam collissions&#10;\end{document}&#10;" title="IguanaTex Bitmap Display">
              <a:extLst>
                <a:ext uri="{FF2B5EF4-FFF2-40B4-BE49-F238E27FC236}">
                  <a16:creationId xmlns:a16="http://schemas.microsoft.com/office/drawing/2014/main" id="{F6D8D119-7D8F-41A8-8C6F-FEEEE604FC63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3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26338" y="2807820"/>
              <a:ext cx="2456303" cy="16046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50" name="Grafik 49" descr="\documentclass{slides}\pagestyle{empty}&#10;\usepackage{color}&#10;\textwidth=26cm&#10;\begin{document}&#10;$0.5$&#10;\end{document}&#10;" title="IguanaTex Bitmap Display">
              <a:extLst>
                <a:ext uri="{FF2B5EF4-FFF2-40B4-BE49-F238E27FC236}">
                  <a16:creationId xmlns:a16="http://schemas.microsoft.com/office/drawing/2014/main" id="{9399F4B7-2FC2-4550-AB82-7CAF461BC9A8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4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0157" y="2808505"/>
              <a:ext cx="322981" cy="15909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77" name="Gruppieren 76">
            <a:extLst>
              <a:ext uri="{FF2B5EF4-FFF2-40B4-BE49-F238E27FC236}">
                <a16:creationId xmlns:a16="http://schemas.microsoft.com/office/drawing/2014/main" id="{17004648-F2D5-4154-954D-A91D0B5B633D}"/>
              </a:ext>
            </a:extLst>
          </p:cNvPr>
          <p:cNvGrpSpPr/>
          <p:nvPr/>
        </p:nvGrpSpPr>
        <p:grpSpPr>
          <a:xfrm>
            <a:off x="526338" y="3164375"/>
            <a:ext cx="7847526" cy="220806"/>
            <a:chOff x="437562" y="4980269"/>
            <a:chExt cx="7847526" cy="220806"/>
          </a:xfrm>
        </p:grpSpPr>
        <p:pic>
          <p:nvPicPr>
            <p:cNvPr id="56" name="Grafik 55" descr="\documentclass{slides}\pagestyle{empty}&#10;\usepackage{color}&#10;\textwidth=26cm&#10;\begin{document}&#10;2S life time &#10;\end{document}&#10;" title="IguanaTex Bitmap Display">
              <a:extLst>
                <a:ext uri="{FF2B5EF4-FFF2-40B4-BE49-F238E27FC236}">
                  <a16:creationId xmlns:a16="http://schemas.microsoft.com/office/drawing/2014/main" id="{C77D41AF-2A62-4631-957B-59E07F99DCB1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4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562" y="5008385"/>
              <a:ext cx="1317983" cy="16457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1" name="Grafik 60" descr="\documentclass{slides}\pagestyle{empty}&#10;\usepackage{color}&#10;\textwidth=26cm&#10;\begin{document}&#10;$0.21$&#10;\end{document}&#10;" title="IguanaTex Bitmap Display">
              <a:extLst>
                <a:ext uri="{FF2B5EF4-FFF2-40B4-BE49-F238E27FC236}">
                  <a16:creationId xmlns:a16="http://schemas.microsoft.com/office/drawing/2014/main" id="{3B964DA0-C3B7-4811-8775-6B73826C00B0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4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21381" y="5011127"/>
              <a:ext cx="456014" cy="15909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59" name="Grafik 58" descr="\documentclass{slides}\pagestyle{empty}&#10;\usepackage{color}&#10;\textwidth=26cm&#10;\begin{document}&#10;(natural and collisional)&#10;\end{document}&#10;" title="IguanaTex Bitmap Display">
              <a:extLst>
                <a:ext uri="{FF2B5EF4-FFF2-40B4-BE49-F238E27FC236}">
                  <a16:creationId xmlns:a16="http://schemas.microsoft.com/office/drawing/2014/main" id="{A1B23617-ED4C-4529-A33E-70986C8A91A7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4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8092" y="4980269"/>
              <a:ext cx="2696996" cy="220806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16" name="Gruppieren 115">
            <a:extLst>
              <a:ext uri="{FF2B5EF4-FFF2-40B4-BE49-F238E27FC236}">
                <a16:creationId xmlns:a16="http://schemas.microsoft.com/office/drawing/2014/main" id="{87FF025F-E2D3-4BDE-AF9A-509DF155B3FD}"/>
              </a:ext>
            </a:extLst>
          </p:cNvPr>
          <p:cNvGrpSpPr/>
          <p:nvPr/>
        </p:nvGrpSpPr>
        <p:grpSpPr>
          <a:xfrm>
            <a:off x="526338" y="3581275"/>
            <a:ext cx="7818725" cy="224235"/>
            <a:chOff x="526338" y="3581275"/>
            <a:chExt cx="7818725" cy="224235"/>
          </a:xfrm>
        </p:grpSpPr>
        <p:pic>
          <p:nvPicPr>
            <p:cNvPr id="115" name="Grafik 114" descr="\documentclass{slides}\pagestyle{empty}&#10;\usepackage{color}&#10;\textwidth=26cm&#10;\begin{document}&#10;hyperfine selection &#10;\end{document}&#10;" title="IguanaTex Bitmap Display">
              <a:extLst>
                <a:ext uri="{FF2B5EF4-FFF2-40B4-BE49-F238E27FC236}">
                  <a16:creationId xmlns:a16="http://schemas.microsoft.com/office/drawing/2014/main" id="{69E3B9AA-A886-4A76-B907-D8710FA9C3FD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4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338" y="3596363"/>
              <a:ext cx="2103150" cy="19406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7" name="Grafik 66" descr="\documentclass{slides}\pagestyle{empty}&#10;\usepackage{color}&#10;\textwidth=26cm&#10;\begin{document}&#10;$0.25$&#10;\end{document}&#10;" title="IguanaTex Bitmap Display">
              <a:extLst>
                <a:ext uri="{FF2B5EF4-FFF2-40B4-BE49-F238E27FC236}">
                  <a16:creationId xmlns:a16="http://schemas.microsoft.com/office/drawing/2014/main" id="{42759C53-188C-4362-B613-FEBCDC676C6D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4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10157" y="3613847"/>
              <a:ext cx="464929" cy="15909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70" name="Grafik 69" descr="\documentclass{slides}\pagestyle{empty}&#10;\usepackage{color}&#10;\textwidth=26cm&#10;\begin{document}&#10;(only $F=1$, $M_F=-1$)&#10;\end{document}&#10;" title="IguanaTex Bitmap Display">
              <a:extLst>
                <a:ext uri="{FF2B5EF4-FFF2-40B4-BE49-F238E27FC236}">
                  <a16:creationId xmlns:a16="http://schemas.microsoft.com/office/drawing/2014/main" id="{F9BEE685-288F-4B50-A74A-E6BA0E8F2C96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4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6868" y="3581275"/>
              <a:ext cx="2668195" cy="224235"/>
            </a:xfrm>
            <a:prstGeom prst="rect">
              <a:avLst/>
            </a:prstGeom>
            <a:noFill/>
            <a:ln/>
            <a:effectLst/>
          </p:spPr>
        </p:pic>
      </p:grpSp>
      <p:cxnSp>
        <p:nvCxnSpPr>
          <p:cNvPr id="80" name="Gerader Verbinder 79">
            <a:extLst>
              <a:ext uri="{FF2B5EF4-FFF2-40B4-BE49-F238E27FC236}">
                <a16:creationId xmlns:a16="http://schemas.microsoft.com/office/drawing/2014/main" id="{47000F64-E517-4148-B9CE-C16E93122DF3}"/>
              </a:ext>
            </a:extLst>
          </p:cNvPr>
          <p:cNvCxnSpPr/>
          <p:nvPr/>
        </p:nvCxnSpPr>
        <p:spPr>
          <a:xfrm>
            <a:off x="296991" y="3954834"/>
            <a:ext cx="85136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6" name="Grafik 85" descr="\documentclass{slides}\pagestyle{empty}&#10;\usepackage{color}&#10;\textwidth=26cm&#10;\begin{document}&#10;trapping probability&#10;\end{document}&#10;" title="IguanaTex Bitmap Display">
            <a:extLst>
              <a:ext uri="{FF2B5EF4-FFF2-40B4-BE49-F238E27FC236}">
                <a16:creationId xmlns:a16="http://schemas.microsoft.com/office/drawing/2014/main" id="{32B7A6B9-ADE3-48E4-BF58-FEDC7AFAC60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11" y="4136020"/>
            <a:ext cx="2238926" cy="194062"/>
          </a:xfrm>
          <a:prstGeom prst="rect">
            <a:avLst/>
          </a:prstGeom>
          <a:noFill/>
          <a:ln/>
          <a:effectLst/>
        </p:spPr>
      </p:pic>
      <p:pic>
        <p:nvPicPr>
          <p:cNvPr id="89" name="Grafik 88" descr="\documentclass{slides}\pagestyle{empty}&#10;\usepackage{color}&#10;\textwidth=26cm&#10;\begin{document}&#10;$1.3 \times 10^{-15}$&#10;\end{document}&#10;" title="IguanaTex Bitmap Display">
            <a:extLst>
              <a:ext uri="{FF2B5EF4-FFF2-40B4-BE49-F238E27FC236}">
                <a16:creationId xmlns:a16="http://schemas.microsoft.com/office/drawing/2014/main" id="{F2DE801A-FE03-484F-9E8B-104204E8997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158" y="4126077"/>
            <a:ext cx="1282325" cy="213948"/>
          </a:xfrm>
          <a:prstGeom prst="rect">
            <a:avLst/>
          </a:prstGeom>
          <a:noFill/>
          <a:ln/>
          <a:effectLst/>
        </p:spPr>
      </p:pic>
      <p:cxnSp>
        <p:nvCxnSpPr>
          <p:cNvPr id="92" name="Gerader Verbinder 91">
            <a:extLst>
              <a:ext uri="{FF2B5EF4-FFF2-40B4-BE49-F238E27FC236}">
                <a16:creationId xmlns:a16="http://schemas.microsoft.com/office/drawing/2014/main" id="{708E091C-4D88-4610-AD43-6E0C515C61F5}"/>
              </a:ext>
            </a:extLst>
          </p:cNvPr>
          <p:cNvCxnSpPr/>
          <p:nvPr/>
        </p:nvCxnSpPr>
        <p:spPr>
          <a:xfrm>
            <a:off x="296991" y="4516703"/>
            <a:ext cx="85136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Grafik 95" descr="\documentclass{slides}\pagestyle{empty}&#10;\usepackage{color}&#10;\textwidth=26cm&#10;\begin{document}&#10;flux from the nozzle &#10;\end{document}&#10;" title="IguanaTex Bitmap Display">
            <a:extLst>
              <a:ext uri="{FF2B5EF4-FFF2-40B4-BE49-F238E27FC236}">
                <a16:creationId xmlns:a16="http://schemas.microsoft.com/office/drawing/2014/main" id="{7113873E-FE10-473F-988F-0D6A270F7D9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11" y="4726108"/>
            <a:ext cx="2314357" cy="161833"/>
          </a:xfrm>
          <a:prstGeom prst="rect">
            <a:avLst/>
          </a:prstGeom>
          <a:noFill/>
          <a:ln/>
          <a:effectLst/>
        </p:spPr>
      </p:pic>
      <p:pic>
        <p:nvPicPr>
          <p:cNvPr id="98" name="Grafik 97" descr="\documentclass{slides}\pagestyle{empty}&#10;\usepackage{color}&#10;\textwidth=26cm&#10;\begin{document}&#10;$1.0 \times 10^{18}$ atoms/sec&#10;\end{document}&#10;" title="IguanaTex Bitmap Display">
            <a:extLst>
              <a:ext uri="{FF2B5EF4-FFF2-40B4-BE49-F238E27FC236}">
                <a16:creationId xmlns:a16="http://schemas.microsoft.com/office/drawing/2014/main" id="{31B77CDC-8ADB-4822-B70C-6F522F7773E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4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159" y="4716165"/>
            <a:ext cx="2437789" cy="256463"/>
          </a:xfrm>
          <a:prstGeom prst="rect">
            <a:avLst/>
          </a:prstGeom>
          <a:noFill/>
          <a:ln/>
          <a:effectLst/>
        </p:spPr>
      </p:pic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F1446601-7BE7-4235-B447-FA448A9E3894}"/>
              </a:ext>
            </a:extLst>
          </p:cNvPr>
          <p:cNvCxnSpPr/>
          <p:nvPr/>
        </p:nvCxnSpPr>
        <p:spPr>
          <a:xfrm>
            <a:off x="296991" y="5078572"/>
            <a:ext cx="85136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Grafik 102" descr="\documentclass{slides}\pagestyle{empty}&#10;\usepackage{color}&#10;\textwidth=26cm&#10;\begin{document}&#10;loss by collissions&#10;\end{document}&#10;" title="IguanaTex Bitmap Display">
            <a:extLst>
              <a:ext uri="{FF2B5EF4-FFF2-40B4-BE49-F238E27FC236}">
                <a16:creationId xmlns:a16="http://schemas.microsoft.com/office/drawing/2014/main" id="{7749C83A-CAFF-4392-8A36-5304DF218EAC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5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710" y="5296368"/>
            <a:ext cx="1970803" cy="192005"/>
          </a:xfrm>
          <a:prstGeom prst="rect">
            <a:avLst/>
          </a:prstGeom>
          <a:noFill/>
          <a:ln/>
          <a:effectLst/>
        </p:spPr>
      </p:pic>
      <p:pic>
        <p:nvPicPr>
          <p:cNvPr id="105" name="Grafik 104" descr="\documentclass{slides}\pagestyle{empty}&#10;\usepackage{color}&#10;\textwidth=26cm&#10;\begin{document}&#10;10\% per sec&#10;\end{document}&#10;" title="IguanaTex Bitmap Display">
            <a:extLst>
              <a:ext uri="{FF2B5EF4-FFF2-40B4-BE49-F238E27FC236}">
                <a16:creationId xmlns:a16="http://schemas.microsoft.com/office/drawing/2014/main" id="{89778CC5-5D9C-4527-B16A-7E2EBC24086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5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0157" y="5286425"/>
            <a:ext cx="1403700" cy="205033"/>
          </a:xfrm>
          <a:prstGeom prst="rect">
            <a:avLst/>
          </a:prstGeom>
          <a:noFill/>
          <a:ln/>
          <a:effectLst/>
        </p:spPr>
      </p:pic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FBF510BF-D2EC-4284-8A8F-D8491039E17C}"/>
              </a:ext>
            </a:extLst>
          </p:cNvPr>
          <p:cNvCxnSpPr/>
          <p:nvPr/>
        </p:nvCxnSpPr>
        <p:spPr>
          <a:xfrm>
            <a:off x="296991" y="5640442"/>
            <a:ext cx="85136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ADB7141A-A123-4A90-8459-98FCED364CD2}"/>
              </a:ext>
            </a:extLst>
          </p:cNvPr>
          <p:cNvCxnSpPr/>
          <p:nvPr/>
        </p:nvCxnSpPr>
        <p:spPr>
          <a:xfrm>
            <a:off x="296991" y="981145"/>
            <a:ext cx="85136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AutoShape 29 1 1 2">
            <a:extLst>
              <a:ext uri="{FF2B5EF4-FFF2-40B4-BE49-F238E27FC236}">
                <a16:creationId xmlns:a16="http://schemas.microsoft.com/office/drawing/2014/main" id="{FE46622E-68F1-4C1C-9B28-24E7AE5612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710" y="6014196"/>
            <a:ext cx="669774" cy="376231"/>
          </a:xfrm>
          <a:prstGeom prst="rightArrow">
            <a:avLst>
              <a:gd name="adj1" fmla="val 49454"/>
              <a:gd name="adj2" fmla="val 8098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62000">
                <a:schemeClr val="accent1"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3500000" scaled="1"/>
            <a:tileRect/>
          </a:gra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3" name="Grafik 112" descr="\documentclass{slides}\pagestyle{empty}&#10;\usepackage{color}&#10;\textwidth=26cm&#10;\begin{document}&#10;loading rate: 1000 atoms/sec; steady state: $10^4$ atoms &#10;\end{document}&#10;" title="IguanaTex Bitmap Display">
            <a:extLst>
              <a:ext uri="{FF2B5EF4-FFF2-40B4-BE49-F238E27FC236}">
                <a16:creationId xmlns:a16="http://schemas.microsoft.com/office/drawing/2014/main" id="{7EF39B65-842A-434D-9098-FA974C33CB3B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5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3004" y="6075109"/>
            <a:ext cx="6413690" cy="254406"/>
          </a:xfrm>
          <a:prstGeom prst="rect">
            <a:avLst/>
          </a:prstGeom>
          <a:noFill/>
          <a:ln/>
          <a:effectLst/>
        </p:spPr>
      </p:pic>
      <p:pic>
        <p:nvPicPr>
          <p:cNvPr id="8" name="Grafik 7" descr="\documentclass{slides}\pagestyle{empty}&#10;\usepackage{color}&#10;\textwidth=26cm&#10;\begin{document}&#10;\textcolor{red}{&#10;$1.0 \times 10^{18}$ atoms/sec}&#10;\end{document}&#10;" title="IguanaTex Bitmap Display">
            <a:extLst>
              <a:ext uri="{FF2B5EF4-FFF2-40B4-BE49-F238E27FC236}">
                <a16:creationId xmlns:a16="http://schemas.microsoft.com/office/drawing/2014/main" id="{57518D6D-018C-4884-AC3D-5E0B4B77BC1A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5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0157" y="4718183"/>
            <a:ext cx="2437789" cy="256463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3441685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Ion Detection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4134664" y="2770569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64D44C8A-E81B-423D-A2DF-3D43B9E4C360}"/>
              </a:ext>
            </a:extLst>
          </p:cNvPr>
          <p:cNvCxnSpPr>
            <a:cxnSpLocks/>
          </p:cNvCxnSpPr>
          <p:nvPr/>
        </p:nvCxnSpPr>
        <p:spPr>
          <a:xfrm>
            <a:off x="4134664" y="5492313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Grafik 8" descr="\documentclass{slides}\pagestyle{empty}&#10;\usepackage{color}&#10;\textwidth=26cm&#10;\begin{document}&#10;2S&#10;\end{document}&#10;" title="IguanaTex Bitmap Display">
            <a:extLst>
              <a:ext uri="{FF2B5EF4-FFF2-40B4-BE49-F238E27FC236}">
                <a16:creationId xmlns:a16="http://schemas.microsoft.com/office/drawing/2014/main" id="{ADDB7CFF-948C-478F-AAAD-FD9AE38129E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663" y="2683545"/>
            <a:ext cx="272237" cy="164576"/>
          </a:xfrm>
          <a:prstGeom prst="rect">
            <a:avLst/>
          </a:prstGeom>
          <a:noFill/>
          <a:ln/>
          <a:effectLst/>
        </p:spPr>
      </p:pic>
      <p:pic>
        <p:nvPicPr>
          <p:cNvPr id="10" name="Grafik 9" descr="\documentclass{slides}\pagestyle{empty}&#10;\usepackage{color}&#10;\textwidth=26cm&#10;\begin{document}&#10;1S&#10;\end{document}&#10;" title="IguanaTex Bitmap Display">
            <a:extLst>
              <a:ext uri="{FF2B5EF4-FFF2-40B4-BE49-F238E27FC236}">
                <a16:creationId xmlns:a16="http://schemas.microsoft.com/office/drawing/2014/main" id="{6A8A6A20-FAC6-432E-98F4-780A89535C6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233" y="5410025"/>
            <a:ext cx="257151" cy="164576"/>
          </a:xfrm>
          <a:prstGeom prst="rect">
            <a:avLst/>
          </a:prstGeom>
          <a:noFill/>
          <a:ln/>
          <a:effectLst/>
        </p:spPr>
      </p:pic>
      <p:pic>
        <p:nvPicPr>
          <p:cNvPr id="17" name="Grafik 16" descr="\documentclass{slides}\pagestyle{empty}&#10;\usepackage{color}&#10;\textwidth=26cm&#10;\begin{document}&#10;243~nm&#10;\end{document}&#10;" title="IguanaTex Bitmap Display">
            <a:extLst>
              <a:ext uri="{FF2B5EF4-FFF2-40B4-BE49-F238E27FC236}">
                <a16:creationId xmlns:a16="http://schemas.microsoft.com/office/drawing/2014/main" id="{932B8166-967A-447F-9AF3-38065BD5E681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041" y="4625744"/>
            <a:ext cx="848255" cy="159090"/>
          </a:xfrm>
          <a:prstGeom prst="rect">
            <a:avLst/>
          </a:prstGeom>
          <a:noFill/>
          <a:ln/>
          <a:effectLst/>
        </p:spPr>
      </p:pic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E847DD86-9A9D-4604-A6F7-33ECAEC8A091}"/>
              </a:ext>
            </a:extLst>
          </p:cNvPr>
          <p:cNvCxnSpPr>
            <a:cxnSpLocks/>
          </p:cNvCxnSpPr>
          <p:nvPr/>
        </p:nvCxnSpPr>
        <p:spPr>
          <a:xfrm>
            <a:off x="4253171" y="4132655"/>
            <a:ext cx="758401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ine 64 2 1 1 3 3 1">
            <a:extLst>
              <a:ext uri="{FF2B5EF4-FFF2-40B4-BE49-F238E27FC236}">
                <a16:creationId xmlns:a16="http://schemas.microsoft.com/office/drawing/2014/main" id="{77B6C210-2D44-42D6-9F33-DC559F06985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32371" y="2766598"/>
            <a:ext cx="0" cy="1337653"/>
          </a:xfrm>
          <a:prstGeom prst="line">
            <a:avLst/>
          </a:prstGeom>
          <a:noFill/>
          <a:ln w="28575" cap="rnd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1" name="Grafik 20" descr="\documentclass{slides}\pagestyle{empty}&#10;\usepackage{color}&#10;\textwidth=26cm&#10;\begin{document}&#10;243~nm&#10;\end{document}&#10;" title="IguanaTex Bitmap Display">
            <a:extLst>
              <a:ext uri="{FF2B5EF4-FFF2-40B4-BE49-F238E27FC236}">
                <a16:creationId xmlns:a16="http://schemas.microsoft.com/office/drawing/2014/main" id="{54185BD7-712A-4ED0-B9E9-16B12FBDC1F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042" y="3373633"/>
            <a:ext cx="848255" cy="159090"/>
          </a:xfrm>
          <a:prstGeom prst="rect">
            <a:avLst/>
          </a:prstGeom>
          <a:noFill/>
          <a:ln/>
          <a:effectLst/>
        </p:spPr>
      </p:pic>
      <p:sp>
        <p:nvSpPr>
          <p:cNvPr id="22" name="Line 64 2 1 1 3 3 2">
            <a:extLst>
              <a:ext uri="{FF2B5EF4-FFF2-40B4-BE49-F238E27FC236}">
                <a16:creationId xmlns:a16="http://schemas.microsoft.com/office/drawing/2014/main" id="{4C9EBA0F-64F1-41E4-929D-CC27F1543A5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32371" y="4132655"/>
            <a:ext cx="0" cy="1337653"/>
          </a:xfrm>
          <a:prstGeom prst="line">
            <a:avLst/>
          </a:prstGeom>
          <a:noFill/>
          <a:ln w="28575" cap="rnd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7" name="Grafik 36" descr="\documentclass{slides}\pagestyle{empty}&#10;\usepackage{color}&#10;\textwidth=26cm&#10;\begin{document}&#10;243~nm&#10;\end{document}&#10;" title="IguanaTex Bitmap Display">
            <a:extLst>
              <a:ext uri="{FF2B5EF4-FFF2-40B4-BE49-F238E27FC236}">
                <a16:creationId xmlns:a16="http://schemas.microsoft.com/office/drawing/2014/main" id="{54185BD7-712A-4ED0-B9E9-16B12FBDC1F5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7672" y="2080482"/>
            <a:ext cx="848255" cy="159090"/>
          </a:xfrm>
          <a:prstGeom prst="rect">
            <a:avLst/>
          </a:prstGeom>
          <a:noFill/>
          <a:ln/>
          <a:effectLst/>
        </p:spPr>
      </p:pic>
      <p:grpSp>
        <p:nvGrpSpPr>
          <p:cNvPr id="5" name="Gruppieren 4"/>
          <p:cNvGrpSpPr/>
          <p:nvPr/>
        </p:nvGrpSpPr>
        <p:grpSpPr>
          <a:xfrm>
            <a:off x="4134664" y="1748648"/>
            <a:ext cx="1014118" cy="372368"/>
            <a:chOff x="4182289" y="1805798"/>
            <a:chExt cx="1014118" cy="372368"/>
          </a:xfrm>
        </p:grpSpPr>
        <p:cxnSp>
          <p:nvCxnSpPr>
            <p:cNvPr id="40" name="Gerader Verbinder 39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>
              <a:off x="4182289" y="1982254"/>
              <a:ext cx="995414" cy="0"/>
            </a:xfrm>
            <a:prstGeom prst="line">
              <a:avLst/>
            </a:prstGeom>
            <a:ln w="317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>
              <a:off x="4182289" y="2062957"/>
              <a:ext cx="995414" cy="0"/>
            </a:xfrm>
            <a:prstGeom prst="line">
              <a:avLst/>
            </a:prstGeom>
            <a:ln w="317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>
              <a:off x="4182289" y="2178166"/>
              <a:ext cx="995414" cy="0"/>
            </a:xfrm>
            <a:prstGeom prst="line">
              <a:avLst/>
            </a:prstGeom>
            <a:ln w="317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>
              <a:off x="4182289" y="1930306"/>
              <a:ext cx="995414" cy="0"/>
            </a:xfrm>
            <a:prstGeom prst="line">
              <a:avLst/>
            </a:prstGeom>
            <a:ln w="317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Gerader Verbinder 49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36699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Gerader Verbinder 51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18213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99727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Gerader Verbinder 55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81241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Gerader Verbinder 57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562755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Gerader Verbinder 59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44269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r Verbinder 60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25783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Gerader Verbinder 62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07297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Gerader Verbinder 63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888811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Gerader Verbinder 64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70325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rader Verbinder 65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51839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Gerader Verbinder 66">
              <a:extLst>
                <a:ext uri="{FF2B5EF4-FFF2-40B4-BE49-F238E27FC236}">
                  <a16:creationId xmlns:a16="http://schemas.microsoft.com/office/drawing/2014/main" id="{169FE7A5-5F09-4535-990E-B16FC1B3F2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3353" y="1805798"/>
              <a:ext cx="63054" cy="109571"/>
            </a:xfrm>
            <a:prstGeom prst="line">
              <a:avLst/>
            </a:prstGeom>
            <a:ln w="19050" cap="rnd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Line 64 2 1 1 3 3 1">
            <a:extLst>
              <a:ext uri="{FF2B5EF4-FFF2-40B4-BE49-F238E27FC236}">
                <a16:creationId xmlns:a16="http://schemas.microsoft.com/office/drawing/2014/main" id="{77B6C210-2D44-42D6-9F33-DC559F06985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632371" y="1403042"/>
            <a:ext cx="0" cy="1337653"/>
          </a:xfrm>
          <a:prstGeom prst="line">
            <a:avLst/>
          </a:prstGeom>
          <a:noFill/>
          <a:ln w="28575" cap="rnd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794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Outlook/Prospects</a:t>
            </a:r>
          </a:p>
        </p:txBody>
      </p:sp>
      <p:pic>
        <p:nvPicPr>
          <p:cNvPr id="3" name="Grafik 2" descr="\documentclass{slides}\pagestyle{empty}&#10;\usepackage{color}&#10;\textwidth=26cm&#10;\begin{document}&#10;$\bullet$ Non-destructive detection might be possible  &#10;\end{document}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70" y="1163535"/>
            <a:ext cx="5306904" cy="194062"/>
          </a:xfrm>
          <a:prstGeom prst="rect">
            <a:avLst/>
          </a:prstGeom>
          <a:noFill/>
          <a:ln/>
          <a:effectLst/>
        </p:spPr>
      </p:pic>
      <p:pic>
        <p:nvPicPr>
          <p:cNvPr id="7" name="Grafik 6" descr="\documentclass{slides}\pagestyle{empty}&#10;\usepackage{color}&#10;\textwidth=26cm&#10;\begin{document}&#10;$\bullet$ Several improvements of the loading scheme are possible ...&#10;\end{document}&#10;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371" y="1734759"/>
            <a:ext cx="7115873" cy="196119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25554409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Sisyphus loading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81F4AD57-057E-4F4C-9BA1-502423D18053}"/>
              </a:ext>
            </a:extLst>
          </p:cNvPr>
          <p:cNvSpPr txBox="1"/>
          <p:nvPr/>
        </p:nvSpPr>
        <p:spPr>
          <a:xfrm>
            <a:off x="1569508" y="6960851"/>
            <a:ext cx="53735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 Magic wavelength convenient 514.6nm (SHG(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Yag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))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 but large slope (magic wavelength can act as standard)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- Planned setup not more complex than a common lattice clock</a:t>
            </a:r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1227109" y="3025337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64D44C8A-E81B-423D-A2DF-3D43B9E4C360}"/>
              </a:ext>
            </a:extLst>
          </p:cNvPr>
          <p:cNvCxnSpPr>
            <a:cxnSpLocks/>
          </p:cNvCxnSpPr>
          <p:nvPr/>
        </p:nvCxnSpPr>
        <p:spPr>
          <a:xfrm>
            <a:off x="1227109" y="5358225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Grafik 23" descr="\documentclass{slides}\pagestyle{empty}&#10;\usepackage{color}&#10;\textwidth=26cm&#10;\begin{document}&#10;2S&#10;\end{document}&#10;" title="IguanaTex Bitmap Display">
            <a:extLst>
              <a:ext uri="{FF2B5EF4-FFF2-40B4-BE49-F238E27FC236}">
                <a16:creationId xmlns:a16="http://schemas.microsoft.com/office/drawing/2014/main" id="{ADDB7CFF-948C-478F-AAAD-FD9AE38129E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34" y="2943049"/>
            <a:ext cx="272237" cy="164576"/>
          </a:xfrm>
          <a:prstGeom prst="rect">
            <a:avLst/>
          </a:prstGeom>
          <a:noFill/>
          <a:ln/>
          <a:effectLst/>
        </p:spPr>
      </p:pic>
      <p:pic>
        <p:nvPicPr>
          <p:cNvPr id="25" name="Grafik 24" descr="\documentclass{slides}\pagestyle{empty}&#10;\usepackage{color}&#10;\textwidth=26cm&#10;\begin{document}&#10;1S&#10;\end{document}&#10;" title="IguanaTex Bitmap Display">
            <a:extLst>
              <a:ext uri="{FF2B5EF4-FFF2-40B4-BE49-F238E27FC236}">
                <a16:creationId xmlns:a16="http://schemas.microsoft.com/office/drawing/2014/main" id="{6A8A6A20-FAC6-432E-98F4-780A89535C6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134" y="5272889"/>
            <a:ext cx="257151" cy="164576"/>
          </a:xfrm>
          <a:prstGeom prst="rect">
            <a:avLst/>
          </a:prstGeom>
          <a:noFill/>
          <a:ln/>
          <a:effectLst/>
        </p:spPr>
      </p:pic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1227109" y="2009004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Grafik 28" descr="\documentclass{slides}\pagestyle{empty}&#10;\usepackage{color}&#10;\textwidth=26cm&#10;\begin{document}&#10;3P&#10;\end{document}&#10;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79" y="1946172"/>
            <a:ext cx="292809" cy="159776"/>
          </a:xfrm>
          <a:prstGeom prst="rect">
            <a:avLst/>
          </a:prstGeom>
          <a:noFill/>
          <a:ln/>
          <a:effectLst/>
        </p:spPr>
      </p:pic>
      <p:grpSp>
        <p:nvGrpSpPr>
          <p:cNvPr id="8" name="Gruppieren 7">
            <a:extLst>
              <a:ext uri="{FF2B5EF4-FFF2-40B4-BE49-F238E27FC236}">
                <a16:creationId xmlns:a16="http://schemas.microsoft.com/office/drawing/2014/main" id="{4915F3A3-EB6D-40E1-A2D8-7DB94205CBFC}"/>
              </a:ext>
            </a:extLst>
          </p:cNvPr>
          <p:cNvGrpSpPr/>
          <p:nvPr/>
        </p:nvGrpSpPr>
        <p:grpSpPr>
          <a:xfrm>
            <a:off x="1375122" y="1675628"/>
            <a:ext cx="953679" cy="1322849"/>
            <a:chOff x="1375122" y="1675628"/>
            <a:chExt cx="953679" cy="1322849"/>
          </a:xfrm>
        </p:grpSpPr>
        <p:sp>
          <p:nvSpPr>
            <p:cNvPr id="33" name="Line 64 2 1 1 1 1">
              <a:extLst>
                <a:ext uri="{FF2B5EF4-FFF2-40B4-BE49-F238E27FC236}">
                  <a16:creationId xmlns:a16="http://schemas.microsoft.com/office/drawing/2014/main" id="{5BD0759F-C4F1-4895-9111-0A58D69509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75122" y="1675628"/>
              <a:ext cx="0" cy="1322849"/>
            </a:xfrm>
            <a:prstGeom prst="line">
              <a:avLst/>
            </a:prstGeom>
            <a:noFill/>
            <a:ln w="28575" cap="rnd">
              <a:solidFill>
                <a:srgbClr val="00B05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6" name="Grafik 5" descr="\documentclass{slides}\pagestyle{empty}&#10;\usepackage{color}&#10;\textwidth=26cm&#10;\begin{document}&#10;515~nm&#10;\end{document}&#10;" title="IguanaTex Bitmap Display">
              <a:extLst>
                <a:ext uri="{FF2B5EF4-FFF2-40B4-BE49-F238E27FC236}">
                  <a16:creationId xmlns:a16="http://schemas.microsoft.com/office/drawing/2014/main" id="{A7EB1C08-3B03-42DF-ADB3-6C48B1E95CF4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81232" y="2413167"/>
              <a:ext cx="847569" cy="159090"/>
            </a:xfrm>
            <a:prstGeom prst="rect">
              <a:avLst/>
            </a:prstGeom>
            <a:noFill/>
            <a:ln/>
            <a:effectLst/>
          </p:spPr>
        </p:pic>
      </p:grpSp>
      <p:cxnSp>
        <p:nvCxnSpPr>
          <p:cNvPr id="36" name="Gerader Verbinder 35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1227067" y="1673913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rader Verbinder 38">
            <a:extLst>
              <a:ext uri="{FF2B5EF4-FFF2-40B4-BE49-F238E27FC236}">
                <a16:creationId xmlns:a16="http://schemas.microsoft.com/office/drawing/2014/main" id="{169FE7A5-5F09-4535-990E-B16FC1B3F203}"/>
              </a:ext>
            </a:extLst>
          </p:cNvPr>
          <p:cNvCxnSpPr>
            <a:cxnSpLocks/>
          </p:cNvCxnSpPr>
          <p:nvPr/>
        </p:nvCxnSpPr>
        <p:spPr>
          <a:xfrm>
            <a:off x="1227109" y="1503017"/>
            <a:ext cx="995414" cy="0"/>
          </a:xfrm>
          <a:prstGeom prst="line">
            <a:avLst/>
          </a:prstGeom>
          <a:ln w="31750" cap="rnd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Grafik 40" descr="\documentclass{slides}\pagestyle{empty}&#10;\usepackage{color}&#10;\textwidth=26cm&#10;\begin{document}&#10;4P&#10;\end{document}&#10;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979" y="1440185"/>
            <a:ext cx="296923" cy="154976"/>
          </a:xfrm>
          <a:prstGeom prst="rect">
            <a:avLst/>
          </a:prstGeom>
          <a:noFill/>
          <a:ln/>
          <a:effectLst/>
        </p:spPr>
      </p:pic>
      <p:grpSp>
        <p:nvGrpSpPr>
          <p:cNvPr id="31" name="Gruppieren 30">
            <a:extLst>
              <a:ext uri="{FF2B5EF4-FFF2-40B4-BE49-F238E27FC236}">
                <a16:creationId xmlns:a16="http://schemas.microsoft.com/office/drawing/2014/main" id="{824F682E-9534-486C-9F60-7F9FB995420A}"/>
              </a:ext>
            </a:extLst>
          </p:cNvPr>
          <p:cNvGrpSpPr/>
          <p:nvPr/>
        </p:nvGrpSpPr>
        <p:grpSpPr>
          <a:xfrm>
            <a:off x="1374952" y="1717059"/>
            <a:ext cx="953680" cy="1278085"/>
            <a:chOff x="2424401" y="1709070"/>
            <a:chExt cx="953680" cy="1278085"/>
          </a:xfrm>
        </p:grpSpPr>
        <p:sp>
          <p:nvSpPr>
            <p:cNvPr id="61" name="Line 64 2 1 1 3 1 1">
              <a:extLst>
                <a:ext uri="{FF2B5EF4-FFF2-40B4-BE49-F238E27FC236}">
                  <a16:creationId xmlns:a16="http://schemas.microsoft.com/office/drawing/2014/main" id="{5BD0759F-C4F1-4895-9111-0A58D69509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24401" y="1709070"/>
              <a:ext cx="0" cy="1278085"/>
            </a:xfrm>
            <a:prstGeom prst="line">
              <a:avLst/>
            </a:prstGeom>
            <a:noFill/>
            <a:ln w="28575" cap="rnd">
              <a:solidFill>
                <a:srgbClr val="00B05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6" name="Grafik 15" descr="\documentclass{slides}\pagestyle{empty}&#10;\usepackage{color}&#10;\textwidth=26cm&#10;\begin{document}&#10;516~nm&#10;\end{document}&#10;" title="IguanaTex Bitmap Display">
              <a:extLst>
                <a:ext uri="{FF2B5EF4-FFF2-40B4-BE49-F238E27FC236}">
                  <a16:creationId xmlns:a16="http://schemas.microsoft.com/office/drawing/2014/main" id="{A7C1D630-1E80-4606-80F8-C57E0B30D483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0512" y="2401847"/>
              <a:ext cx="847569" cy="15909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7" name="Freeform 5 1">
            <a:extLst>
              <a:ext uri="{FF2B5EF4-FFF2-40B4-BE49-F238E27FC236}">
                <a16:creationId xmlns:a16="http://schemas.microsoft.com/office/drawing/2014/main" id="{85F386F6-756B-4E13-88E0-43C8D555E14B}"/>
              </a:ext>
            </a:extLst>
          </p:cNvPr>
          <p:cNvSpPr>
            <a:spLocks/>
          </p:cNvSpPr>
          <p:nvPr/>
        </p:nvSpPr>
        <p:spPr bwMode="auto">
          <a:xfrm flipV="1">
            <a:off x="2692115" y="5355177"/>
            <a:ext cx="5373577" cy="490067"/>
          </a:xfrm>
          <a:custGeom>
            <a:avLst/>
            <a:gdLst>
              <a:gd name="T0" fmla="*/ 0 w 1152"/>
              <a:gd name="T1" fmla="*/ 283 h 283"/>
              <a:gd name="T2" fmla="*/ 175 w 1152"/>
              <a:gd name="T3" fmla="*/ 246 h 283"/>
              <a:gd name="T4" fmla="*/ 314 w 1152"/>
              <a:gd name="T5" fmla="*/ 163 h 283"/>
              <a:gd name="T6" fmla="*/ 460 w 1152"/>
              <a:gd name="T7" fmla="*/ 43 h 283"/>
              <a:gd name="T8" fmla="*/ 576 w 1152"/>
              <a:gd name="T9" fmla="*/ 0 h 283"/>
              <a:gd name="T10" fmla="*/ 692 w 1152"/>
              <a:gd name="T11" fmla="*/ 43 h 283"/>
              <a:gd name="T12" fmla="*/ 838 w 1152"/>
              <a:gd name="T13" fmla="*/ 163 h 283"/>
              <a:gd name="T14" fmla="*/ 977 w 1152"/>
              <a:gd name="T15" fmla="*/ 246 h 283"/>
              <a:gd name="T16" fmla="*/ 1152 w 1152"/>
              <a:gd name="T1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2" h="283">
                <a:moveTo>
                  <a:pt x="0" y="283"/>
                </a:moveTo>
                <a:cubicBezTo>
                  <a:pt x="60" y="278"/>
                  <a:pt x="119" y="269"/>
                  <a:pt x="175" y="246"/>
                </a:cubicBezTo>
                <a:cubicBezTo>
                  <a:pt x="226" y="226"/>
                  <a:pt x="271" y="196"/>
                  <a:pt x="314" y="163"/>
                </a:cubicBezTo>
                <a:cubicBezTo>
                  <a:pt x="363" y="123"/>
                  <a:pt x="408" y="79"/>
                  <a:pt x="460" y="43"/>
                </a:cubicBezTo>
                <a:cubicBezTo>
                  <a:pt x="494" y="20"/>
                  <a:pt x="533" y="0"/>
                  <a:pt x="576" y="0"/>
                </a:cubicBezTo>
                <a:cubicBezTo>
                  <a:pt x="619" y="0"/>
                  <a:pt x="658" y="20"/>
                  <a:pt x="692" y="43"/>
                </a:cubicBezTo>
                <a:cubicBezTo>
                  <a:pt x="744" y="79"/>
                  <a:pt x="789" y="123"/>
                  <a:pt x="838" y="163"/>
                </a:cubicBezTo>
                <a:cubicBezTo>
                  <a:pt x="881" y="196"/>
                  <a:pt x="926" y="226"/>
                  <a:pt x="977" y="246"/>
                </a:cubicBezTo>
                <a:cubicBezTo>
                  <a:pt x="1033" y="269"/>
                  <a:pt x="1092" y="278"/>
                  <a:pt x="1152" y="283"/>
                </a:cubicBezTo>
              </a:path>
            </a:pathLst>
          </a:custGeom>
          <a:noFill/>
          <a:ln w="22225" cap="rnd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32" name="Freeform 5 2 1">
            <a:extLst>
              <a:ext uri="{FF2B5EF4-FFF2-40B4-BE49-F238E27FC236}">
                <a16:creationId xmlns:a16="http://schemas.microsoft.com/office/drawing/2014/main" id="{6727C571-065A-488C-8B4A-75FCA2631D8F}"/>
              </a:ext>
            </a:extLst>
          </p:cNvPr>
          <p:cNvSpPr>
            <a:spLocks/>
          </p:cNvSpPr>
          <p:nvPr/>
        </p:nvSpPr>
        <p:spPr bwMode="auto">
          <a:xfrm flipV="1">
            <a:off x="2692115" y="3025337"/>
            <a:ext cx="5373577" cy="490067"/>
          </a:xfrm>
          <a:custGeom>
            <a:avLst/>
            <a:gdLst>
              <a:gd name="T0" fmla="*/ 0 w 1152"/>
              <a:gd name="T1" fmla="*/ 283 h 283"/>
              <a:gd name="T2" fmla="*/ 175 w 1152"/>
              <a:gd name="T3" fmla="*/ 246 h 283"/>
              <a:gd name="T4" fmla="*/ 314 w 1152"/>
              <a:gd name="T5" fmla="*/ 163 h 283"/>
              <a:gd name="T6" fmla="*/ 460 w 1152"/>
              <a:gd name="T7" fmla="*/ 43 h 283"/>
              <a:gd name="T8" fmla="*/ 576 w 1152"/>
              <a:gd name="T9" fmla="*/ 0 h 283"/>
              <a:gd name="T10" fmla="*/ 692 w 1152"/>
              <a:gd name="T11" fmla="*/ 43 h 283"/>
              <a:gd name="T12" fmla="*/ 838 w 1152"/>
              <a:gd name="T13" fmla="*/ 163 h 283"/>
              <a:gd name="T14" fmla="*/ 977 w 1152"/>
              <a:gd name="T15" fmla="*/ 246 h 283"/>
              <a:gd name="T16" fmla="*/ 1152 w 1152"/>
              <a:gd name="T1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2" h="283">
                <a:moveTo>
                  <a:pt x="0" y="283"/>
                </a:moveTo>
                <a:cubicBezTo>
                  <a:pt x="60" y="278"/>
                  <a:pt x="119" y="269"/>
                  <a:pt x="175" y="246"/>
                </a:cubicBezTo>
                <a:cubicBezTo>
                  <a:pt x="226" y="226"/>
                  <a:pt x="271" y="196"/>
                  <a:pt x="314" y="163"/>
                </a:cubicBezTo>
                <a:cubicBezTo>
                  <a:pt x="363" y="123"/>
                  <a:pt x="408" y="79"/>
                  <a:pt x="460" y="43"/>
                </a:cubicBezTo>
                <a:cubicBezTo>
                  <a:pt x="494" y="20"/>
                  <a:pt x="533" y="0"/>
                  <a:pt x="576" y="0"/>
                </a:cubicBezTo>
                <a:cubicBezTo>
                  <a:pt x="619" y="0"/>
                  <a:pt x="658" y="20"/>
                  <a:pt x="692" y="43"/>
                </a:cubicBezTo>
                <a:cubicBezTo>
                  <a:pt x="744" y="79"/>
                  <a:pt x="789" y="123"/>
                  <a:pt x="838" y="163"/>
                </a:cubicBezTo>
                <a:cubicBezTo>
                  <a:pt x="881" y="196"/>
                  <a:pt x="926" y="226"/>
                  <a:pt x="977" y="246"/>
                </a:cubicBezTo>
                <a:cubicBezTo>
                  <a:pt x="1033" y="269"/>
                  <a:pt x="1092" y="278"/>
                  <a:pt x="1152" y="283"/>
                </a:cubicBezTo>
              </a:path>
            </a:pathLst>
          </a:custGeom>
          <a:noFill/>
          <a:ln w="22225" cap="rnd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59D5475B-7F81-4B46-B802-7354C734429D}"/>
              </a:ext>
            </a:extLst>
          </p:cNvPr>
          <p:cNvGrpSpPr/>
          <p:nvPr/>
        </p:nvGrpSpPr>
        <p:grpSpPr>
          <a:xfrm>
            <a:off x="1339611" y="4006801"/>
            <a:ext cx="953679" cy="1322849"/>
            <a:chOff x="1339611" y="4006801"/>
            <a:chExt cx="953679" cy="1322849"/>
          </a:xfrm>
        </p:grpSpPr>
        <p:sp>
          <p:nvSpPr>
            <p:cNvPr id="51" name="Line 64 2 1 1 1 2">
              <a:extLst>
                <a:ext uri="{FF2B5EF4-FFF2-40B4-BE49-F238E27FC236}">
                  <a16:creationId xmlns:a16="http://schemas.microsoft.com/office/drawing/2014/main" id="{FC49056A-3F76-4DE5-ADB0-23846540B9C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39611" y="4006801"/>
              <a:ext cx="0" cy="1322849"/>
            </a:xfrm>
            <a:prstGeom prst="line">
              <a:avLst/>
            </a:prstGeom>
            <a:noFill/>
            <a:ln w="28575" cap="rnd">
              <a:solidFill>
                <a:srgbClr val="00B05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1" name="Grafik 10" descr="\documentclass{slides}\pagestyle{empty}&#10;\usepackage{color}&#10;\textwidth=26cm&#10;\begin{document}&#10;515~nm&#10;\end{document}&#10;" title="IguanaTex Bitmap Display">
              <a:extLst>
                <a:ext uri="{FF2B5EF4-FFF2-40B4-BE49-F238E27FC236}">
                  <a16:creationId xmlns:a16="http://schemas.microsoft.com/office/drawing/2014/main" id="{D6D05509-EE9D-4DCC-AD46-2289C6A31C92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445721" y="4744340"/>
              <a:ext cx="847569" cy="15909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56" name="Freeform 5 2 2">
            <a:extLst>
              <a:ext uri="{FF2B5EF4-FFF2-40B4-BE49-F238E27FC236}">
                <a16:creationId xmlns:a16="http://schemas.microsoft.com/office/drawing/2014/main" id="{EFA98BCB-7857-4190-B7D8-947FDC7B6EDD}"/>
              </a:ext>
            </a:extLst>
          </p:cNvPr>
          <p:cNvSpPr>
            <a:spLocks/>
          </p:cNvSpPr>
          <p:nvPr/>
        </p:nvSpPr>
        <p:spPr bwMode="auto">
          <a:xfrm>
            <a:off x="2692115" y="2530661"/>
            <a:ext cx="5373577" cy="490067"/>
          </a:xfrm>
          <a:custGeom>
            <a:avLst/>
            <a:gdLst>
              <a:gd name="T0" fmla="*/ 0 w 1152"/>
              <a:gd name="T1" fmla="*/ 283 h 283"/>
              <a:gd name="T2" fmla="*/ 175 w 1152"/>
              <a:gd name="T3" fmla="*/ 246 h 283"/>
              <a:gd name="T4" fmla="*/ 314 w 1152"/>
              <a:gd name="T5" fmla="*/ 163 h 283"/>
              <a:gd name="T6" fmla="*/ 460 w 1152"/>
              <a:gd name="T7" fmla="*/ 43 h 283"/>
              <a:gd name="T8" fmla="*/ 576 w 1152"/>
              <a:gd name="T9" fmla="*/ 0 h 283"/>
              <a:gd name="T10" fmla="*/ 692 w 1152"/>
              <a:gd name="T11" fmla="*/ 43 h 283"/>
              <a:gd name="T12" fmla="*/ 838 w 1152"/>
              <a:gd name="T13" fmla="*/ 163 h 283"/>
              <a:gd name="T14" fmla="*/ 977 w 1152"/>
              <a:gd name="T15" fmla="*/ 246 h 283"/>
              <a:gd name="T16" fmla="*/ 1152 w 1152"/>
              <a:gd name="T17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52" h="283">
                <a:moveTo>
                  <a:pt x="0" y="283"/>
                </a:moveTo>
                <a:cubicBezTo>
                  <a:pt x="60" y="278"/>
                  <a:pt x="119" y="269"/>
                  <a:pt x="175" y="246"/>
                </a:cubicBezTo>
                <a:cubicBezTo>
                  <a:pt x="226" y="226"/>
                  <a:pt x="271" y="196"/>
                  <a:pt x="314" y="163"/>
                </a:cubicBezTo>
                <a:cubicBezTo>
                  <a:pt x="363" y="123"/>
                  <a:pt x="408" y="79"/>
                  <a:pt x="460" y="43"/>
                </a:cubicBezTo>
                <a:cubicBezTo>
                  <a:pt x="494" y="20"/>
                  <a:pt x="533" y="0"/>
                  <a:pt x="576" y="0"/>
                </a:cubicBezTo>
                <a:cubicBezTo>
                  <a:pt x="619" y="0"/>
                  <a:pt x="658" y="20"/>
                  <a:pt x="692" y="43"/>
                </a:cubicBezTo>
                <a:cubicBezTo>
                  <a:pt x="744" y="79"/>
                  <a:pt x="789" y="123"/>
                  <a:pt x="838" y="163"/>
                </a:cubicBezTo>
                <a:cubicBezTo>
                  <a:pt x="881" y="196"/>
                  <a:pt x="926" y="226"/>
                  <a:pt x="977" y="246"/>
                </a:cubicBezTo>
                <a:cubicBezTo>
                  <a:pt x="1033" y="269"/>
                  <a:pt x="1092" y="278"/>
                  <a:pt x="1152" y="283"/>
                </a:cubicBezTo>
              </a:path>
            </a:pathLst>
          </a:custGeom>
          <a:noFill/>
          <a:ln w="22225" cap="rnd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grpSp>
        <p:nvGrpSpPr>
          <p:cNvPr id="3" name="Gruppieren 2"/>
          <p:cNvGrpSpPr/>
          <p:nvPr/>
        </p:nvGrpSpPr>
        <p:grpSpPr>
          <a:xfrm>
            <a:off x="2893993" y="2251624"/>
            <a:ext cx="2441359" cy="595977"/>
            <a:chOff x="2951143" y="2051599"/>
            <a:chExt cx="2441359" cy="595977"/>
          </a:xfrm>
        </p:grpSpPr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A9269A38-A23E-4F75-A1BE-14E6AD590A66}"/>
                </a:ext>
              </a:extLst>
            </p:cNvPr>
            <p:cNvSpPr/>
            <p:nvPr/>
          </p:nvSpPr>
          <p:spPr>
            <a:xfrm>
              <a:off x="2951143" y="2106038"/>
              <a:ext cx="2441359" cy="541538"/>
            </a:xfrm>
            <a:custGeom>
              <a:avLst/>
              <a:gdLst>
                <a:gd name="connsiteX0" fmla="*/ 0 w 2441359"/>
                <a:gd name="connsiteY0" fmla="*/ 541538 h 541538"/>
                <a:gd name="connsiteX1" fmla="*/ 754602 w 2441359"/>
                <a:gd name="connsiteY1" fmla="*/ 452761 h 541538"/>
                <a:gd name="connsiteX2" fmla="*/ 1757778 w 2441359"/>
                <a:gd name="connsiteY2" fmla="*/ 124287 h 541538"/>
                <a:gd name="connsiteX3" fmla="*/ 2441359 w 2441359"/>
                <a:gd name="connsiteY3" fmla="*/ 0 h 541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1359" h="541538">
                  <a:moveTo>
                    <a:pt x="0" y="541538"/>
                  </a:moveTo>
                  <a:cubicBezTo>
                    <a:pt x="230819" y="531920"/>
                    <a:pt x="461639" y="522303"/>
                    <a:pt x="754602" y="452761"/>
                  </a:cubicBezTo>
                  <a:cubicBezTo>
                    <a:pt x="1047565" y="383219"/>
                    <a:pt x="1476652" y="199747"/>
                    <a:pt x="1757778" y="124287"/>
                  </a:cubicBezTo>
                  <a:cubicBezTo>
                    <a:pt x="2038904" y="48827"/>
                    <a:pt x="2315592" y="19235"/>
                    <a:pt x="2441359" y="0"/>
                  </a:cubicBezTo>
                </a:path>
              </a:pathLst>
            </a:custGeom>
            <a:noFill/>
            <a:ln>
              <a:solidFill>
                <a:srgbClr val="0F11FF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19" name="Grafik 18" descr="\documentclass{slides}\pagestyle{empty}&#10;\usepackage{color}&#10;\textwidth=26cm&#10;\begin{document}&#10;\textcolor{blue}{$v_z$}&#10;\end{document}&#10;" title="IguanaTex Bitmap Display">
              <a:extLst>
                <a:ext uri="{FF2B5EF4-FFF2-40B4-BE49-F238E27FC236}">
                  <a16:creationId xmlns:a16="http://schemas.microsoft.com/office/drawing/2014/main" id="{868A5F78-EF01-4433-AEAC-012B80E5C20C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2107" y="2051599"/>
              <a:ext cx="282857" cy="181905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64" name="Freeform 23">
            <a:extLst>
              <a:ext uri="{FF2B5EF4-FFF2-40B4-BE49-F238E27FC236}">
                <a16:creationId xmlns:a16="http://schemas.microsoft.com/office/drawing/2014/main" id="{30CC501F-928F-4D63-900C-1C0DFB0BCDD2}"/>
              </a:ext>
            </a:extLst>
          </p:cNvPr>
          <p:cNvSpPr>
            <a:spLocks/>
          </p:cNvSpPr>
          <p:nvPr/>
        </p:nvSpPr>
        <p:spPr bwMode="auto">
          <a:xfrm flipV="1">
            <a:off x="5186242" y="2538830"/>
            <a:ext cx="206883" cy="3306414"/>
          </a:xfrm>
          <a:custGeom>
            <a:avLst/>
            <a:gdLst>
              <a:gd name="T0" fmla="*/ 242 w 347"/>
              <a:gd name="T1" fmla="*/ 2501 h 2501"/>
              <a:gd name="T2" fmla="*/ 208 w 347"/>
              <a:gd name="T3" fmla="*/ 2281 h 2501"/>
              <a:gd name="T4" fmla="*/ 22 w 347"/>
              <a:gd name="T5" fmla="*/ 2083 h 2501"/>
              <a:gd name="T6" fmla="*/ 338 w 347"/>
              <a:gd name="T7" fmla="*/ 1807 h 2501"/>
              <a:gd name="T8" fmla="*/ 21 w 347"/>
              <a:gd name="T9" fmla="*/ 1563 h 2501"/>
              <a:gd name="T10" fmla="*/ 338 w 347"/>
              <a:gd name="T11" fmla="*/ 1248 h 2501"/>
              <a:gd name="T12" fmla="*/ 22 w 347"/>
              <a:gd name="T13" fmla="*/ 965 h 2501"/>
              <a:gd name="T14" fmla="*/ 343 w 347"/>
              <a:gd name="T15" fmla="*/ 700 h 2501"/>
              <a:gd name="T16" fmla="*/ 44 w 347"/>
              <a:gd name="T17" fmla="*/ 474 h 2501"/>
              <a:gd name="T18" fmla="*/ 202 w 347"/>
              <a:gd name="T19" fmla="*/ 265 h 2501"/>
              <a:gd name="T20" fmla="*/ 214 w 347"/>
              <a:gd name="T21" fmla="*/ 0 h 2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7" h="2501">
                <a:moveTo>
                  <a:pt x="242" y="2501"/>
                </a:moveTo>
                <a:cubicBezTo>
                  <a:pt x="236" y="2464"/>
                  <a:pt x="245" y="2351"/>
                  <a:pt x="208" y="2281"/>
                </a:cubicBezTo>
                <a:cubicBezTo>
                  <a:pt x="171" y="2211"/>
                  <a:pt x="0" y="2162"/>
                  <a:pt x="22" y="2083"/>
                </a:cubicBezTo>
                <a:cubicBezTo>
                  <a:pt x="44" y="2004"/>
                  <a:pt x="338" y="1894"/>
                  <a:pt x="338" y="1807"/>
                </a:cubicBezTo>
                <a:cubicBezTo>
                  <a:pt x="338" y="1720"/>
                  <a:pt x="21" y="1656"/>
                  <a:pt x="21" y="1563"/>
                </a:cubicBezTo>
                <a:cubicBezTo>
                  <a:pt x="21" y="1470"/>
                  <a:pt x="338" y="1348"/>
                  <a:pt x="338" y="1248"/>
                </a:cubicBezTo>
                <a:cubicBezTo>
                  <a:pt x="338" y="1148"/>
                  <a:pt x="21" y="1056"/>
                  <a:pt x="22" y="965"/>
                </a:cubicBezTo>
                <a:cubicBezTo>
                  <a:pt x="23" y="874"/>
                  <a:pt x="339" y="782"/>
                  <a:pt x="343" y="700"/>
                </a:cubicBezTo>
                <a:cubicBezTo>
                  <a:pt x="347" y="618"/>
                  <a:pt x="68" y="547"/>
                  <a:pt x="44" y="474"/>
                </a:cubicBezTo>
                <a:cubicBezTo>
                  <a:pt x="20" y="401"/>
                  <a:pt x="174" y="344"/>
                  <a:pt x="202" y="265"/>
                </a:cubicBezTo>
                <a:cubicBezTo>
                  <a:pt x="230" y="186"/>
                  <a:pt x="212" y="55"/>
                  <a:pt x="214" y="0"/>
                </a:cubicBezTo>
              </a:path>
            </a:pathLst>
          </a:custGeom>
          <a:noFill/>
          <a:ln w="22225">
            <a:solidFill>
              <a:srgbClr val="FF000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40" name="Grafik 39" descr="\documentclass{slides}\pagestyle{empty}&#10;\usepackage{color}&#10;\textwidth=26cm&#10;\begin{document}&#10;\[&#10;\Delta \nu_\mathrm{AC} \propto \sum_n \frac{d_n}{\delta \nu_n} &#10;\]&#10;\end{document}&#10;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5168" y="1172827"/>
            <a:ext cx="1661538" cy="536243"/>
          </a:xfrm>
          <a:prstGeom prst="rect">
            <a:avLst/>
          </a:prstGeom>
          <a:noFill/>
          <a:ln/>
          <a:effectLst/>
        </p:spPr>
      </p:pic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79261A3D-6514-45E2-AB95-AAC87D7EB343}"/>
              </a:ext>
            </a:extLst>
          </p:cNvPr>
          <p:cNvGrpSpPr/>
          <p:nvPr/>
        </p:nvGrpSpPr>
        <p:grpSpPr>
          <a:xfrm>
            <a:off x="1339611" y="4051261"/>
            <a:ext cx="953680" cy="1278085"/>
            <a:chOff x="2424401" y="1709070"/>
            <a:chExt cx="953680" cy="1278085"/>
          </a:xfrm>
        </p:grpSpPr>
        <p:sp>
          <p:nvSpPr>
            <p:cNvPr id="58" name="Line 64 2 1 1 3 1 1">
              <a:extLst>
                <a:ext uri="{FF2B5EF4-FFF2-40B4-BE49-F238E27FC236}">
                  <a16:creationId xmlns:a16="http://schemas.microsoft.com/office/drawing/2014/main" id="{1884B78F-BA42-433D-9887-B7D2FFBAB2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424401" y="1709070"/>
              <a:ext cx="0" cy="1278085"/>
            </a:xfrm>
            <a:prstGeom prst="line">
              <a:avLst/>
            </a:prstGeom>
            <a:noFill/>
            <a:ln w="28575" cap="rnd">
              <a:solidFill>
                <a:srgbClr val="00B05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59" name="Grafik 58" descr="\documentclass{slides}\pagestyle{empty}&#10;\usepackage{color}&#10;\textwidth=26cm&#10;\begin{document}&#10;516~nm&#10;\end{document}&#10;" title="IguanaTex Bitmap Display">
              <a:extLst>
                <a:ext uri="{FF2B5EF4-FFF2-40B4-BE49-F238E27FC236}">
                  <a16:creationId xmlns:a16="http://schemas.microsoft.com/office/drawing/2014/main" id="{F79340D6-47D0-4BBE-88BD-7722FA870E5F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530512" y="2401847"/>
              <a:ext cx="847569" cy="159090"/>
            </a:xfrm>
            <a:prstGeom prst="rect">
              <a:avLst/>
            </a:prstGeom>
            <a:noFill/>
            <a:ln/>
            <a:effectLst/>
          </p:spPr>
        </p:pic>
      </p:grpSp>
    </p:spTree>
    <p:extLst>
      <p:ext uri="{BB962C8B-B14F-4D97-AF65-F5344CB8AC3E}">
        <p14:creationId xmlns:p14="http://schemas.microsoft.com/office/powerpoint/2010/main" val="192079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56" grpId="0" animBg="1"/>
      <p:bldP spid="6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Outlook/Prospects</a:t>
            </a:r>
          </a:p>
        </p:txBody>
      </p:sp>
      <p:pic>
        <p:nvPicPr>
          <p:cNvPr id="4" name="Grafik 3" descr="\documentclass{slides}\pagestyle{empty}&#10;\usepackage{color}&#10;\textwidth=26cm&#10;\begin{document}&#10;$\bullet$ Evaporative cooling&#10;\end{document}&#10;" title="IguanaTex Bitmap Display">
            <a:extLst>
              <a:ext uri="{FF2B5EF4-FFF2-40B4-BE49-F238E27FC236}">
                <a16:creationId xmlns:a16="http://schemas.microsoft.com/office/drawing/2014/main" id="{A2C641DB-3650-4490-B049-491DF0779E7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6896" y="1230210"/>
            <a:ext cx="2465218" cy="194062"/>
          </a:xfrm>
          <a:prstGeom prst="rect">
            <a:avLst/>
          </a:prstGeom>
          <a:noFill/>
          <a:ln/>
          <a:effectLst/>
        </p:spPr>
      </p:pic>
      <p:pic>
        <p:nvPicPr>
          <p:cNvPr id="8" name="Grafik 7" descr="\documentclass{slides}\pagestyle{empty}&#10;\usepackage{color}&#10;\textwidth=26cm&#10;\begin{document}&#10;$\bullet$ Other hydrogen like systems conceivable ...&#10;\end{document}&#10;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896" y="1782660"/>
            <a:ext cx="5211587" cy="196119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0872592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rafik 2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9" y="1021177"/>
            <a:ext cx="8753475" cy="389713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1S-2S in hydrogen like helium</a:t>
            </a:r>
            <a:endParaRPr lang="en-US" baseline="30000" dirty="0"/>
          </a:p>
        </p:txBody>
      </p:sp>
      <p:pic>
        <p:nvPicPr>
          <p:cNvPr id="11" name="Grafik 10" descr="\documentclass{slides}\pagestyle{empty}&#10;\usepackage{color}&#10;\textwidth=26cm&#10;\begin{document}&#10;intracavity HHG&#10;\end{document}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720" y="4918309"/>
            <a:ext cx="1513143" cy="161714"/>
          </a:xfrm>
          <a:prstGeom prst="rect">
            <a:avLst/>
          </a:prstGeom>
          <a:noFill/>
          <a:ln/>
          <a:effectLst/>
        </p:spPr>
      </p:pic>
      <p:pic>
        <p:nvPicPr>
          <p:cNvPr id="9" name="Grafik 8" descr="\documentclass{slides}\pagestyle{empty}&#10;\usepackage{color}&#10;\textwidth=26cm&#10;\begin{document}&#10;ion trap&#10;\end{document}&#10;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569" y="2304645"/>
            <a:ext cx="734286" cy="157714"/>
          </a:xfrm>
          <a:prstGeom prst="rect">
            <a:avLst/>
          </a:prstGeom>
          <a:noFill/>
          <a:ln/>
          <a:effectLst/>
        </p:spPr>
      </p:pic>
      <p:pic>
        <p:nvPicPr>
          <p:cNvPr id="13" name="Grafik 12" descr="\documentclass{slides}\pagestyle{empty}&#10;\usepackage{color}&#10;\textwidth=26cm&#10;\begin{document}&#10;XUV beam line 61~nm for 1S-2S&#10;\end{document}&#10;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570" y="4766181"/>
            <a:ext cx="3138857" cy="137143"/>
          </a:xfrm>
          <a:prstGeom prst="rect">
            <a:avLst/>
          </a:prstGeom>
          <a:noFill/>
          <a:ln/>
          <a:effectLst/>
        </p:spPr>
      </p:pic>
      <p:pic>
        <p:nvPicPr>
          <p:cNvPr id="21" name="Grafik 20" descr="\documentclass{slides}\pagestyle{empty}&#10;\usepackage{color}&#10;\textwidth=35cm&#10;\begin{document}&#10;Eur. Phys. J. D, 77, 67 (2023)&#10;\end{document}&#10;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191" y="6479442"/>
            <a:ext cx="2517618" cy="153333"/>
          </a:xfrm>
          <a:prstGeom prst="rect">
            <a:avLst/>
          </a:prstGeom>
          <a:noFill/>
          <a:ln/>
          <a:effectLst/>
        </p:spPr>
      </p:pic>
      <p:pic>
        <p:nvPicPr>
          <p:cNvPr id="22" name="Grafik 21" descr="\documentclass{slides}\pagestyle{empty}&#10;\usepackage{color}&#10;\textwidth=36cm&#10;\begin{document}&#10;J.~Moreno, F.~Schmid, J.~Weitenberg, S.G.~Karshenboim, T.W.~H\&quot;ansch, Th.~Udem and A.~Ozawa&#10;\end{document}&#10;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16" y="6210942"/>
            <a:ext cx="8509768" cy="146314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7779314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31" y="771169"/>
            <a:ext cx="7343775" cy="531540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Miniaturization</a:t>
            </a:r>
          </a:p>
        </p:txBody>
      </p:sp>
      <p:pic>
        <p:nvPicPr>
          <p:cNvPr id="10" name="Grafik 9" descr="\documentclass{slides}\pagestyle{empty}&#10;\usepackage{color}&#10;\textwidth=26cm&#10;\begin{document}&#10;A low repetition rate optical frequency comb, submitted (arXiv:2309.09616)&#10;\end{document}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863" y="6639228"/>
            <a:ext cx="5964763" cy="153333"/>
          </a:xfrm>
          <a:prstGeom prst="rect">
            <a:avLst/>
          </a:prstGeom>
          <a:noFill/>
          <a:ln/>
          <a:effectLst/>
        </p:spPr>
      </p:pic>
      <p:pic>
        <p:nvPicPr>
          <p:cNvPr id="9" name="Grafik 8" descr="\documentclass{slides}\pagestyle{empty}&#10;\usepackage{color}&#10;\textwidth=40cm&#10;\begin{document}&#10;F.~Canella, J.~Weitenberg, M.~Thariq, F.~Schmid, P~Dwivedi, G.~Galzerano, T.W.~H\&quot;ansch, Th.~Udem, A.~Ozawa &#10;\end{document}&#10;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94" y="6402108"/>
            <a:ext cx="8630903" cy="131139"/>
          </a:xfrm>
          <a:prstGeom prst="rect">
            <a:avLst/>
          </a:prstGeom>
          <a:noFill/>
          <a:ln/>
          <a:effectLst/>
        </p:spPr>
      </p:pic>
      <p:pic>
        <p:nvPicPr>
          <p:cNvPr id="12" name="Grafik 11" descr="\documentclass{slides}\pagestyle{empty}&#10;\usepackage{color}&#10;\textwidth=26cm&#10;\begin{document}&#10;driving laser:\\ &#10;IR frequency comb&#10;\end{document}&#10;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94" y="2062808"/>
            <a:ext cx="1808000" cy="425714"/>
          </a:xfrm>
          <a:prstGeom prst="rect">
            <a:avLst/>
          </a:prstGeom>
          <a:noFill/>
          <a:ln/>
          <a:effectLst/>
        </p:spPr>
      </p:pic>
      <p:sp>
        <p:nvSpPr>
          <p:cNvPr id="13" name="Pfeil nach rechts 12"/>
          <p:cNvSpPr/>
          <p:nvPr/>
        </p:nvSpPr>
        <p:spPr>
          <a:xfrm rot="1814022">
            <a:off x="743270" y="1072740"/>
            <a:ext cx="809625" cy="28610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Grafik 14" descr="\documentclass{slides}\pagestyle{empty}&#10;\usepackage{color}&#10;\textwidth=26cm&#10;\begin{document}&#10;HHG target&#10;\end{document}&#10;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350" y="1067434"/>
            <a:ext cx="1093143" cy="163428"/>
          </a:xfrm>
          <a:prstGeom prst="rect">
            <a:avLst/>
          </a:prstGeom>
          <a:noFill/>
          <a:ln/>
          <a:effectLst/>
        </p:spPr>
      </p:pic>
      <p:cxnSp>
        <p:nvCxnSpPr>
          <p:cNvPr id="17" name="Gerade Verbindung mit Pfeil 16"/>
          <p:cNvCxnSpPr/>
          <p:nvPr/>
        </p:nvCxnSpPr>
        <p:spPr>
          <a:xfrm>
            <a:off x="3862387" y="1292023"/>
            <a:ext cx="260031" cy="55034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Grafik 21" descr="\documentclass{slides}\pagestyle{empty}&#10;\usepackage{color}&#10;\textwidth=26cm&#10;\begin{document}&#10;XUV waveguide&#10;\end{document}&#10;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2668" y="1555404"/>
            <a:ext cx="1505714" cy="161714"/>
          </a:xfrm>
          <a:prstGeom prst="rect">
            <a:avLst/>
          </a:prstGeom>
          <a:noFill/>
          <a:ln/>
          <a:effectLst/>
        </p:spPr>
      </p:pic>
      <p:cxnSp>
        <p:nvCxnSpPr>
          <p:cNvPr id="21" name="Gerade Verbindung mit Pfeil 20"/>
          <p:cNvCxnSpPr/>
          <p:nvPr/>
        </p:nvCxnSpPr>
        <p:spPr>
          <a:xfrm flipH="1">
            <a:off x="4648200" y="1770108"/>
            <a:ext cx="876300" cy="127789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Grafik 29" descr="\documentclass{slides}\pagestyle{empty}&#10;\usepackage{color}&#10;\textwidth=26cm&#10;\begin{document}&#10;Al filter&#10;\end{document}&#10;" title="IguanaTex Bitmap Display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0066" y="2077509"/>
            <a:ext cx="717714" cy="134857"/>
          </a:xfrm>
          <a:prstGeom prst="rect">
            <a:avLst/>
          </a:prstGeom>
          <a:noFill/>
          <a:ln/>
          <a:effectLst/>
        </p:spPr>
      </p:pic>
      <p:cxnSp>
        <p:nvCxnSpPr>
          <p:cNvPr id="26" name="Gerade Verbindung mit Pfeil 25"/>
          <p:cNvCxnSpPr/>
          <p:nvPr/>
        </p:nvCxnSpPr>
        <p:spPr>
          <a:xfrm flipH="1">
            <a:off x="5410201" y="2302703"/>
            <a:ext cx="1390649" cy="118701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Grafik 32" descr="\documentclass{slides}\pagestyle{empty}&#10;\usepackage{color}&#10;\textwidth=26cm&#10;\begin{document}&#10;surface ion trap&#10;\end{document}&#10;" title="IguanaTex Bitmap Display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2590" y="2670109"/>
            <a:ext cx="1503999" cy="159428"/>
          </a:xfrm>
          <a:prstGeom prst="rect">
            <a:avLst/>
          </a:prstGeom>
          <a:noFill/>
          <a:ln/>
          <a:effectLst/>
        </p:spPr>
      </p:pic>
      <p:cxnSp>
        <p:nvCxnSpPr>
          <p:cNvPr id="32" name="Gerade Verbindung mit Pfeil 31"/>
          <p:cNvCxnSpPr/>
          <p:nvPr/>
        </p:nvCxnSpPr>
        <p:spPr>
          <a:xfrm flipH="1">
            <a:off x="7086861" y="2896209"/>
            <a:ext cx="475990" cy="144369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7781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Outlook/Prospects</a:t>
            </a:r>
          </a:p>
        </p:txBody>
      </p:sp>
      <p:pic>
        <p:nvPicPr>
          <p:cNvPr id="4" name="Grafik 3" descr="\documentclass{slides}\pagestyle{empty}&#10;\usepackage{color}&#10;\textwidth=26cm&#10;\begin{document}&#10;$\bullet$ Velocity selector useful for other spectrocopy experiments&#10;\end{document}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20" y="1304371"/>
            <a:ext cx="6918382" cy="194062"/>
          </a:xfrm>
          <a:prstGeom prst="rect">
            <a:avLst/>
          </a:prstGeom>
          <a:noFill/>
          <a:ln/>
          <a:effectLst/>
        </p:spPr>
      </p:pic>
      <p:pic>
        <p:nvPicPr>
          <p:cNvPr id="6" name="Grafik 5" descr="\documentclass{slides}\pagestyle{empty}&#10;\usepackage{color}&#10;\textwidth=26cm&#10;\begin{document}&#10;$\bullet$ Trap can be used to extract antihydrogen from magentic confinement&#10;\end{document}&#10;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20" y="1886559"/>
            <a:ext cx="8350882" cy="196119"/>
          </a:xfrm>
          <a:prstGeom prst="rect">
            <a:avLst/>
          </a:prstGeom>
          <a:noFill/>
          <a:ln/>
          <a:effectLst/>
        </p:spPr>
      </p:pic>
      <p:pic>
        <p:nvPicPr>
          <p:cNvPr id="7" name="Grafik 6" descr="\documentclass{slides}\pagestyle{empty}&#10;\usepackage{color}&#10;\textwidth=26cm&#10;\begin{document}&#10;Problems:&#10;\end{document}&#10;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20" y="2943510"/>
            <a:ext cx="1099234" cy="159775"/>
          </a:xfrm>
          <a:prstGeom prst="rect">
            <a:avLst/>
          </a:prstGeom>
          <a:noFill/>
          <a:ln/>
          <a:effectLst/>
        </p:spPr>
      </p:pic>
      <p:pic>
        <p:nvPicPr>
          <p:cNvPr id="11" name="Grafik 10" descr="\documentclass{slides}\pagestyle{empty}&#10;\usepackage{color}&#10;\textwidth=26cm&#10;\begin{document}&#10;$\bullet$ Nuclear charge radius: lattice QCD, He$^+$, leptonic system ... &#10;\end{document}&#10;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20" y="3629327"/>
            <a:ext cx="7245478" cy="247549"/>
          </a:xfrm>
          <a:prstGeom prst="rect">
            <a:avLst/>
          </a:prstGeom>
          <a:noFill/>
          <a:ln/>
          <a:effectLst/>
        </p:spPr>
      </p:pic>
      <p:pic>
        <p:nvPicPr>
          <p:cNvPr id="14" name="Grafik 13" descr="\documentclass{slides}\pagestyle{empty}&#10;\usepackage{color}&#10;\textwidth=26cm&#10;\begin{document}&#10;$\bullet$ Magic wavelength very large slope: other QED test, tune-out ... &#10;\end{document}&#10;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20" y="4294280"/>
            <a:ext cx="7671320" cy="196119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423472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1"/>
          <p:cNvSpPr>
            <a:spLocks/>
          </p:cNvSpPr>
          <p:nvPr/>
        </p:nvSpPr>
        <p:spPr bwMode="auto">
          <a:xfrm>
            <a:off x="103425" y="1421656"/>
            <a:ext cx="8856984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BC6"/>
                </a:solidFill>
                <a:effectLst/>
                <a:uLnTx/>
                <a:uFillTx/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2130486"/>
      </p:ext>
    </p:extLst>
  </p:cSld>
  <p:clrMapOvr>
    <a:masterClrMapping/>
  </p:clrMapOvr>
  <p:transition spd="med">
    <p:fade thruBlk="1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the Rydberg Constant</a:t>
            </a:r>
          </a:p>
        </p:txBody>
      </p:sp>
      <p:pic>
        <p:nvPicPr>
          <p:cNvPr id="3" name="Grafik 2" descr="\documentclass{slides}\pagestyle{empty}&#10;\usepackage{color}&#10;\begin{document}&#10;\[&#10;R_\infty =\frac{\alpha^2 m_e}{2 h}&#10;\]&#10;\end{document}&#10;&#10;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3950" y="1112871"/>
            <a:ext cx="1482667" cy="59809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30" name="Grafik 29" descr="\documentclass{slides}\pagestyle{empty}&#10;\usepackage{color}&#10;\textwidth=26cm&#10;\begin{document}&#10;$\bullet$ This seem to fix the electron mass $m_e$.&#10;\end{document}&#10;" title="IguanaTex Bitmap Display">
            <a:extLst>
              <a:ext uri="{FF2B5EF4-FFF2-40B4-BE49-F238E27FC236}">
                <a16:creationId xmlns:a16="http://schemas.microsoft.com/office/drawing/2014/main" id="{0231F960-F0D8-4F2B-9655-DA4A543A808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65" y="2331797"/>
            <a:ext cx="4702771" cy="189948"/>
          </a:xfrm>
          <a:prstGeom prst="rect">
            <a:avLst/>
          </a:prstGeom>
          <a:noFill/>
          <a:ln/>
          <a:effectLst/>
        </p:spPr>
      </p:pic>
      <p:pic>
        <p:nvPicPr>
          <p:cNvPr id="17" name="Grafik 16" descr="\documentclass{slides}\pagestyle{empty}&#10;\usepackage{color}&#10;\textwidth=26cm&#10;\begin{document}&#10;$\bullet$ How can we? Is the kg not already fixed by $h$?&#10;\end{document}&#10;" title="IguanaTex Bitmap Display">
            <a:extLst>
              <a:ext uri="{FF2B5EF4-FFF2-40B4-BE49-F238E27FC236}">
                <a16:creationId xmlns:a16="http://schemas.microsoft.com/office/drawing/2014/main" id="{CA023814-2F46-4A9B-881E-0AB46E9DF56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65" y="2993750"/>
            <a:ext cx="5615487" cy="196119"/>
          </a:xfrm>
          <a:prstGeom prst="rect">
            <a:avLst/>
          </a:prstGeom>
          <a:noFill/>
          <a:ln/>
          <a:effectLst/>
        </p:spPr>
      </p:pic>
      <p:pic>
        <p:nvPicPr>
          <p:cNvPr id="36" name="Grafik 35" descr="\documentclass{slides}\pagestyle{empty}&#10;\usepackage{color}&#10;\textwidth=26cm&#10;\begin{document}&#10;$\bullet$ Knowing $\alpha$, we would have another microsopic mass reference: &#10;\end{document}&#10;" title="IguanaTex Bitmap Display">
            <a:extLst>
              <a:ext uri="{FF2B5EF4-FFF2-40B4-BE49-F238E27FC236}">
                <a16:creationId xmlns:a16="http://schemas.microsoft.com/office/drawing/2014/main" id="{6EC4DDD1-7823-488D-9265-CE3CE0616CA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66" y="4313493"/>
            <a:ext cx="7470398" cy="196119"/>
          </a:xfrm>
          <a:prstGeom prst="rect">
            <a:avLst/>
          </a:prstGeom>
          <a:noFill/>
          <a:ln/>
          <a:effectLst/>
        </p:spPr>
      </p:pic>
      <p:pic>
        <p:nvPicPr>
          <p:cNvPr id="11" name="Grafik 10" descr="\documentclass{slides}\pagestyle{empty}&#10;\usepackage{color}&#10;\textwidth=26cm&#10;\begin{document}&#10;$\bullet$ No, it is fixed by $h$ {\bf and} $c$ {\bf and} $\nu_\mathrm{Cs}$. $R_\infty$ takes over the role of $\nu_\mathrm{Cs}$.&#10;\end{document}&#10;" title="IguanaTex Bitmap Display">
            <a:extLst>
              <a:ext uri="{FF2B5EF4-FFF2-40B4-BE49-F238E27FC236}">
                <a16:creationId xmlns:a16="http://schemas.microsoft.com/office/drawing/2014/main" id="{A084762F-2856-4EE4-8820-1C5FA006ABD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65" y="3661874"/>
            <a:ext cx="7795438" cy="214634"/>
          </a:xfrm>
          <a:prstGeom prst="rect">
            <a:avLst/>
          </a:prstGeom>
          <a:noFill/>
          <a:ln/>
          <a:effectLst/>
        </p:spPr>
      </p:pic>
      <p:pic>
        <p:nvPicPr>
          <p:cNvPr id="4" name="Grafik 3" descr="\documentclass{slides}\pagestyle{empty}&#10;\usepackage{color}&#10;\textwidth=26cm&#10;\begin{document}&#10;\[&#10;m_e = \frac{2 h R_\infty}{\alpha^2}&#10;\]&#10;\end{document}&#10;" title="IguanaTex Bitmap Display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8320" y="4977812"/>
            <a:ext cx="1491048" cy="541714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54927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>
            <a:off x="6032" y="3096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Fixing the dimensional Constants</a:t>
            </a:r>
          </a:p>
        </p:txBody>
      </p:sp>
      <p:pic>
        <p:nvPicPr>
          <p:cNvPr id="4" name="Grafik 3" descr="\documentclass{slides}\pagestyle{empty}&#10;\usepackage{color}&#10;\textwidth=26cm&#10;\begin{document}&#10;3) By fixing the values of physical constants&#10;\end{document}&#10;" title="IguanaTex Bitmap Display">
            <a:extLst>
              <a:ext uri="{FF2B5EF4-FFF2-40B4-BE49-F238E27FC236}">
                <a16:creationId xmlns:a16="http://schemas.microsoft.com/office/drawing/2014/main" id="{EA87C6CA-FF5C-4ED3-B30B-8F3A303AB91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05" y="1195663"/>
            <a:ext cx="5134785" cy="220807"/>
          </a:xfrm>
          <a:prstGeom prst="rect">
            <a:avLst/>
          </a:prstGeom>
          <a:noFill/>
          <a:ln/>
          <a:effectLst/>
        </p:spPr>
      </p:pic>
      <p:pic>
        <p:nvPicPr>
          <p:cNvPr id="6" name="Grafik 5" descr="\documentclass{slides}\pagestyle{empty}&#10;\usepackage{color}&#10;\textwidth=26cm&#10;\begin{document}&#10;$\bullet$ Seperates the definition from the realization!&#10;\end{document}&#10;" title="IguanaTex Bitmap Display">
            <a:extLst>
              <a:ext uri="{FF2B5EF4-FFF2-40B4-BE49-F238E27FC236}">
                <a16:creationId xmlns:a16="http://schemas.microsoft.com/office/drawing/2014/main" id="{094BE5BE-764B-4502-AEE7-9ED7790C74F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42" y="2176814"/>
            <a:ext cx="5386449" cy="191320"/>
          </a:xfrm>
          <a:prstGeom prst="rect">
            <a:avLst/>
          </a:prstGeom>
          <a:noFill/>
          <a:ln/>
          <a:effectLst/>
        </p:spPr>
      </p:pic>
      <p:pic>
        <p:nvPicPr>
          <p:cNvPr id="8" name="Grafik 7" descr="\documentclass{slides}\pagestyle{empty}&#10;\usepackage{color}&#10;\textwidth=26cm&#10;\begin{document}&#10;$\bullet$ Realization can be adapted to the scale.&#10;\end{document}&#10;" title="IguanaTex Bitmap Display">
            <a:extLst>
              <a:ext uri="{FF2B5EF4-FFF2-40B4-BE49-F238E27FC236}">
                <a16:creationId xmlns:a16="http://schemas.microsoft.com/office/drawing/2014/main" id="{B9556E4B-5F88-46F4-BD67-32662555913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42" y="2838767"/>
            <a:ext cx="4862549" cy="189262"/>
          </a:xfrm>
          <a:prstGeom prst="rect">
            <a:avLst/>
          </a:prstGeom>
          <a:noFill/>
          <a:ln/>
          <a:effectLst/>
        </p:spPr>
      </p:pic>
      <p:pic>
        <p:nvPicPr>
          <p:cNvPr id="15" name="Grafik 14" descr="\documentclass{slides}\pagestyle{empty}&#10;\usepackage{color}&#10;\textwidth=26cm&#10;\begin{document}&#10;$\bullet$ Can define a system of units without reference to an existing object.&#10;\end{document}&#10;" title="IguanaTex Bitmap Display">
            <a:extLst>
              <a:ext uri="{FF2B5EF4-FFF2-40B4-BE49-F238E27FC236}">
                <a16:creationId xmlns:a16="http://schemas.microsoft.com/office/drawing/2014/main" id="{BECF1C85-F9A4-4C90-95C7-07DB4361164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143" y="4158510"/>
            <a:ext cx="8170536" cy="196119"/>
          </a:xfrm>
          <a:prstGeom prst="rect">
            <a:avLst/>
          </a:prstGeom>
          <a:noFill/>
          <a:ln/>
          <a:effectLst/>
        </p:spPr>
      </p:pic>
      <p:pic>
        <p:nvPicPr>
          <p:cNvPr id="11" name="Grafik 10" descr="\documentclass{slides}\pagestyle{empty}&#10;\usepackage{color}&#10;\textwidth=26cm&#10;\begin{document}&#10;$\bullet$ No longer need to improve defintiions, only the realization.&#10;\end{document}&#10;" title="IguanaTex Bitmap Display">
            <a:extLst>
              <a:ext uri="{FF2B5EF4-FFF2-40B4-BE49-F238E27FC236}">
                <a16:creationId xmlns:a16="http://schemas.microsoft.com/office/drawing/2014/main" id="{DF4A3666-A2D5-4558-8400-BB349A991A0B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6143" y="3498614"/>
            <a:ext cx="7009586" cy="196119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704220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Atomic Properties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le 7">
                <a:extLst>
                  <a:ext uri="{FF2B5EF4-FFF2-40B4-BE49-F238E27FC236}">
                    <a16:creationId xmlns:a16="http://schemas.microsoft.com/office/drawing/2014/main" id="{B5C839A3-14C2-49F1-AF82-FCB1CC2FE4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7670811"/>
                  </p:ext>
                </p:extLst>
              </p:nvPr>
            </p:nvGraphicFramePr>
            <p:xfrm>
              <a:off x="583504" y="1288121"/>
              <a:ext cx="3546349" cy="1622472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967522">
                      <a:extLst>
                        <a:ext uri="{9D8B030D-6E8A-4147-A177-3AD203B41FA5}">
                          <a16:colId xmlns:a16="http://schemas.microsoft.com/office/drawing/2014/main" val="3410543427"/>
                        </a:ext>
                      </a:extLst>
                    </a:gridCol>
                    <a:gridCol w="859609">
                      <a:extLst>
                        <a:ext uri="{9D8B030D-6E8A-4147-A177-3AD203B41FA5}">
                          <a16:colId xmlns:a16="http://schemas.microsoft.com/office/drawing/2014/main" val="241817522"/>
                        </a:ext>
                      </a:extLst>
                    </a:gridCol>
                    <a:gridCol w="859609">
                      <a:extLst>
                        <a:ext uri="{9D8B030D-6E8A-4147-A177-3AD203B41FA5}">
                          <a16:colId xmlns:a16="http://schemas.microsoft.com/office/drawing/2014/main" val="2713088356"/>
                        </a:ext>
                      </a:extLst>
                    </a:gridCol>
                    <a:gridCol w="859609">
                      <a:extLst>
                        <a:ext uri="{9D8B030D-6E8A-4147-A177-3AD203B41FA5}">
                          <a16:colId xmlns:a16="http://schemas.microsoft.com/office/drawing/2014/main" val="3651691869"/>
                        </a:ext>
                      </a:extLst>
                    </a:gridCol>
                  </a:tblGrid>
                  <a:tr h="192976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n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S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P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D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extLst>
                      <a:ext uri="{0D108BD9-81ED-4DB2-BD59-A6C34878D82A}">
                        <a16:rowId xmlns:a16="http://schemas.microsoft.com/office/drawing/2014/main" val="3477839051"/>
                      </a:ext>
                    </a:extLst>
                  </a:tr>
                  <a:tr h="196375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2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1.3 </m:t>
                                </m:r>
                                <m:sSup>
                                  <m:sSupPr>
                                    <m:ctrlP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−3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100000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-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extLst>
                      <a:ext uri="{0D108BD9-81ED-4DB2-BD59-A6C34878D82A}">
                        <a16:rowId xmlns:a16="http://schemas.microsoft.com/office/drawing/2014/main" val="4039792959"/>
                      </a:ext>
                    </a:extLst>
                  </a:tr>
                  <a:tr h="263888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3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1000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30000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10000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extLst>
                      <a:ext uri="{0D108BD9-81ED-4DB2-BD59-A6C34878D82A}">
                        <a16:rowId xmlns:a16="http://schemas.microsoft.com/office/drawing/2014/main" val="3588968539"/>
                      </a:ext>
                    </a:extLst>
                  </a:tr>
                  <a:tr h="263888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4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latin typeface="Cambria Math" panose="02040503050406030204" pitchFamily="18" charset="0"/>
                                  </a:rPr>
                                  <m:t>680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13000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4400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extLst>
                      <a:ext uri="{0D108BD9-81ED-4DB2-BD59-A6C34878D82A}">
                        <a16:rowId xmlns:a16="http://schemas.microsoft.com/office/drawing/2014/main" val="3381890655"/>
                      </a:ext>
                    </a:extLst>
                  </a:tr>
                  <a:tr h="263888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5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latin typeface="Cambria Math" panose="02040503050406030204" pitchFamily="18" charset="0"/>
                                  </a:rPr>
                                  <m:t>430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6600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2300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extLst>
                      <a:ext uri="{0D108BD9-81ED-4DB2-BD59-A6C34878D82A}">
                        <a16:rowId xmlns:a16="http://schemas.microsoft.com/office/drawing/2014/main" val="3510573136"/>
                      </a:ext>
                    </a:extLst>
                  </a:tr>
                  <a:tr h="263888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6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i="1" dirty="0" smtClean="0">
                                    <a:latin typeface="Cambria Math" panose="02040503050406030204" pitchFamily="18" charset="0"/>
                                  </a:rPr>
                                  <m:t>280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3900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1300</m:t>
                                </m:r>
                              </m:oMath>
                            </m:oMathPara>
                          </a14:m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extLst>
                      <a:ext uri="{0D108BD9-81ED-4DB2-BD59-A6C34878D82A}">
                        <a16:rowId xmlns:a16="http://schemas.microsoft.com/office/drawing/2014/main" val="330855885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le 7">
                <a:extLst>
                  <a:ext uri="{FF2B5EF4-FFF2-40B4-BE49-F238E27FC236}">
                    <a16:creationId xmlns:a16="http://schemas.microsoft.com/office/drawing/2014/main" id="{B5C839A3-14C2-49F1-AF82-FCB1CC2FE46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57670811"/>
                  </p:ext>
                </p:extLst>
              </p:nvPr>
            </p:nvGraphicFramePr>
            <p:xfrm>
              <a:off x="583504" y="1288121"/>
              <a:ext cx="3546349" cy="1622472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967522">
                      <a:extLst>
                        <a:ext uri="{9D8B030D-6E8A-4147-A177-3AD203B41FA5}">
                          <a16:colId xmlns:a16="http://schemas.microsoft.com/office/drawing/2014/main" val="3410543427"/>
                        </a:ext>
                      </a:extLst>
                    </a:gridCol>
                    <a:gridCol w="859609">
                      <a:extLst>
                        <a:ext uri="{9D8B030D-6E8A-4147-A177-3AD203B41FA5}">
                          <a16:colId xmlns:a16="http://schemas.microsoft.com/office/drawing/2014/main" val="241817522"/>
                        </a:ext>
                      </a:extLst>
                    </a:gridCol>
                    <a:gridCol w="859609">
                      <a:extLst>
                        <a:ext uri="{9D8B030D-6E8A-4147-A177-3AD203B41FA5}">
                          <a16:colId xmlns:a16="http://schemas.microsoft.com/office/drawing/2014/main" val="2713088356"/>
                        </a:ext>
                      </a:extLst>
                    </a:gridCol>
                    <a:gridCol w="859609">
                      <a:extLst>
                        <a:ext uri="{9D8B030D-6E8A-4147-A177-3AD203B41FA5}">
                          <a16:colId xmlns:a16="http://schemas.microsoft.com/office/drawing/2014/main" val="3651691869"/>
                        </a:ext>
                      </a:extLst>
                    </a:gridCol>
                  </a:tblGrid>
                  <a:tr h="2704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n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S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P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D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extLst>
                      <a:ext uri="{0D108BD9-81ED-4DB2-BD59-A6C34878D82A}">
                        <a16:rowId xmlns:a16="http://schemas.microsoft.com/office/drawing/2014/main" val="3477839051"/>
                      </a:ext>
                    </a:extLst>
                  </a:tr>
                  <a:tr h="2704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2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113475" t="-111364" r="-203546" b="-434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211972" t="-111364" r="-102113" b="-434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-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extLst>
                      <a:ext uri="{0D108BD9-81ED-4DB2-BD59-A6C34878D82A}">
                        <a16:rowId xmlns:a16="http://schemas.microsoft.com/office/drawing/2014/main" val="4039792959"/>
                      </a:ext>
                    </a:extLst>
                  </a:tr>
                  <a:tr h="2704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3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113475" t="-206667" r="-203546" b="-32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211972" t="-206667" r="-102113" b="-32444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314184" t="-206667" r="-2837" b="-32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88968539"/>
                      </a:ext>
                    </a:extLst>
                  </a:tr>
                  <a:tr h="2704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4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113475" t="-313636" r="-203546" b="-23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211972" t="-313636" r="-102113" b="-23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314184" t="-313636" r="-2837" b="-23181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81890655"/>
                      </a:ext>
                    </a:extLst>
                  </a:tr>
                  <a:tr h="2704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5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113475" t="-404444" r="-203546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211972" t="-404444" r="-102113" b="-12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314184" t="-404444" r="-2837" b="-126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0573136"/>
                      </a:ext>
                    </a:extLst>
                  </a:tr>
                  <a:tr h="270412">
                    <a:tc>
                      <a:txBody>
                        <a:bodyPr/>
                        <a:lstStyle/>
                        <a:p>
                          <a:r>
                            <a:rPr lang="en-US" sz="1400" dirty="0">
                              <a:latin typeface="+mn-lt"/>
                            </a:rPr>
                            <a:t>6</a:t>
                          </a:r>
                          <a:endParaRPr lang="LID4096" sz="1400" dirty="0">
                            <a:latin typeface="+mn-lt"/>
                          </a:endParaRPr>
                        </a:p>
                      </a:txBody>
                      <a:tcPr marL="57051" marR="57051" marT="28526" marB="28526"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113475" t="-515909" r="-203546" b="-29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211972" t="-515909" r="-102113" b="-29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marL="57051" marR="57051" marT="28526" marB="28526" anchor="ctr">
                        <a:blipFill>
                          <a:blip r:embed="rId3"/>
                          <a:stretch>
                            <a:fillRect l="-314184" t="-515909" r="-2837" b="-295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855885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5" name="Rectangle 8">
            <a:extLst>
              <a:ext uri="{FF2B5EF4-FFF2-40B4-BE49-F238E27FC236}">
                <a16:creationId xmlns:a16="http://schemas.microsoft.com/office/drawing/2014/main" id="{09683FB3-102C-47C4-8FFA-16587F0E7B96}"/>
              </a:ext>
            </a:extLst>
          </p:cNvPr>
          <p:cNvSpPr/>
          <p:nvPr/>
        </p:nvSpPr>
        <p:spPr>
          <a:xfrm>
            <a:off x="1404384" y="949567"/>
            <a:ext cx="2207964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rPr>
              <a:t>Natural width / kHz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10">
                <a:extLst>
                  <a:ext uri="{FF2B5EF4-FFF2-40B4-BE49-F238E27FC236}">
                    <a16:creationId xmlns:a16="http://schemas.microsoft.com/office/drawing/2014/main" id="{90635E6E-A3A8-478A-A4D5-0A668BDF7D8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7603176"/>
                  </p:ext>
                </p:extLst>
              </p:nvPr>
            </p:nvGraphicFramePr>
            <p:xfrm>
              <a:off x="5014148" y="1288121"/>
              <a:ext cx="3400308" cy="3942653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224486">
                      <a:extLst>
                        <a:ext uri="{9D8B030D-6E8A-4147-A177-3AD203B41FA5}">
                          <a16:colId xmlns:a16="http://schemas.microsoft.com/office/drawing/2014/main" val="3410543427"/>
                        </a:ext>
                      </a:extLst>
                    </a:gridCol>
                    <a:gridCol w="1087911">
                      <a:extLst>
                        <a:ext uri="{9D8B030D-6E8A-4147-A177-3AD203B41FA5}">
                          <a16:colId xmlns:a16="http://schemas.microsoft.com/office/drawing/2014/main" val="241817522"/>
                        </a:ext>
                      </a:extLst>
                    </a:gridCol>
                    <a:gridCol w="1087911">
                      <a:extLst>
                        <a:ext uri="{9D8B030D-6E8A-4147-A177-3AD203B41FA5}">
                          <a16:colId xmlns:a16="http://schemas.microsoft.com/office/drawing/2014/main" val="2713088356"/>
                        </a:ext>
                      </a:extLst>
                    </a:gridCol>
                  </a:tblGrid>
                  <a:tr h="339830">
                    <a:tc>
                      <a:txBody>
                        <a:bodyPr/>
                        <a:lstStyle/>
                        <a:p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H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L" sz="1600" dirty="0" err="1"/>
                            <a:t>Rb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77839051"/>
                      </a:ext>
                    </a:extLst>
                  </a:tr>
                  <a:tr h="339830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Mass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1 u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87 u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39792959"/>
                      </a:ext>
                    </a:extLst>
                  </a:tr>
                  <a:tr h="506491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Wavelength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121 nm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780 nm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88968539"/>
                      </a:ext>
                    </a:extLst>
                  </a:tr>
                  <a:tr h="506491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Linewidth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100 MHz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6 MHz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81890655"/>
                      </a:ext>
                    </a:extLst>
                  </a:tr>
                  <a:tr h="506491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Doppler Temp.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2.3 </a:t>
                          </a:r>
                          <a:r>
                            <a:rPr lang="en-IL" sz="1600" dirty="0" err="1"/>
                            <a:t>mK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145 </a:t>
                          </a:r>
                          <a14:m>
                            <m:oMath xmlns:m="http://schemas.openxmlformats.org/officeDocument/2006/math">
                              <m:r>
                                <a:rPr lang="en-IL" sz="1600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LID4096" sz="1600" dirty="0"/>
                            <a:t>K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10573136"/>
                      </a:ext>
                    </a:extLst>
                  </a:tr>
                  <a:tr h="506491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Recoil Temp.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1.2 </a:t>
                          </a:r>
                          <a:r>
                            <a:rPr lang="en-IL" sz="1600" dirty="0" err="1"/>
                            <a:t>mK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360 </a:t>
                          </a:r>
                          <a:r>
                            <a:rPr lang="en-IL" sz="1600" dirty="0" err="1"/>
                            <a:t>nK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08558854"/>
                      </a:ext>
                    </a:extLst>
                  </a:tr>
                  <a:tr h="506491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Recoil velocity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3.2 m/s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5.6 mm/s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77024729"/>
                      </a:ext>
                    </a:extLst>
                  </a:tr>
                  <a:tr h="506491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m:rPr>
                                        <m:nor/>
                                      </m:rPr>
                                      <a:rPr lang="en-IL" sz="1600" dirty="0" smtClean="0"/>
                                      <m:t>Linewidth</m:t>
                                    </m:r>
                                  </m:num>
                                  <m:den>
                                    <m:r>
                                      <m:rPr>
                                        <m:nor/>
                                      </m:rPr>
                                      <a:rPr lang="en-IL" sz="1600" dirty="0" smtClean="0"/>
                                      <m:t>Doppler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IL" sz="1600" dirty="0" smtClean="0"/>
                                      <m:t> </m:t>
                                    </m:r>
                                    <m:r>
                                      <m:rPr>
                                        <m:nor/>
                                      </m:rPr>
                                      <a:rPr lang="en-IL" sz="1600" dirty="0" smtClean="0"/>
                                      <m:t>shift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3.7</m:t>
                                </m:r>
                              </m:oMath>
                            </m:oMathPara>
                          </a14:m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800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1888084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10">
                <a:extLst>
                  <a:ext uri="{FF2B5EF4-FFF2-40B4-BE49-F238E27FC236}">
                    <a16:creationId xmlns:a16="http://schemas.microsoft.com/office/drawing/2014/main" id="{90635E6E-A3A8-478A-A4D5-0A668BDF7D8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57603176"/>
                  </p:ext>
                </p:extLst>
              </p:nvPr>
            </p:nvGraphicFramePr>
            <p:xfrm>
              <a:off x="5014148" y="1288121"/>
              <a:ext cx="3400308" cy="3942653"/>
            </p:xfrm>
            <a:graphic>
              <a:graphicData uri="http://schemas.openxmlformats.org/drawingml/2006/table">
                <a:tbl>
                  <a:tblPr firstRow="1" bandRow="1">
                    <a:tableStyleId>{21E4AEA4-8DFA-4A89-87EB-49C32662AFE0}</a:tableStyleId>
                  </a:tblPr>
                  <a:tblGrid>
                    <a:gridCol w="1224486">
                      <a:extLst>
                        <a:ext uri="{9D8B030D-6E8A-4147-A177-3AD203B41FA5}">
                          <a16:colId xmlns:a16="http://schemas.microsoft.com/office/drawing/2014/main" val="3410543427"/>
                        </a:ext>
                      </a:extLst>
                    </a:gridCol>
                    <a:gridCol w="1087911">
                      <a:extLst>
                        <a:ext uri="{9D8B030D-6E8A-4147-A177-3AD203B41FA5}">
                          <a16:colId xmlns:a16="http://schemas.microsoft.com/office/drawing/2014/main" val="241817522"/>
                        </a:ext>
                      </a:extLst>
                    </a:gridCol>
                    <a:gridCol w="1087911">
                      <a:extLst>
                        <a:ext uri="{9D8B030D-6E8A-4147-A177-3AD203B41FA5}">
                          <a16:colId xmlns:a16="http://schemas.microsoft.com/office/drawing/2014/main" val="2713088356"/>
                        </a:ext>
                      </a:extLst>
                    </a:gridCol>
                  </a:tblGrid>
                  <a:tr h="339830">
                    <a:tc>
                      <a:txBody>
                        <a:bodyPr/>
                        <a:lstStyle/>
                        <a:p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H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IL" sz="1600" dirty="0" err="1"/>
                            <a:t>Rb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77839051"/>
                      </a:ext>
                    </a:extLst>
                  </a:tr>
                  <a:tr h="339830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Mass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1 u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87 u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39792959"/>
                      </a:ext>
                    </a:extLst>
                  </a:tr>
                  <a:tr h="506491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Wavelength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121 nm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780 nm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588968539"/>
                      </a:ext>
                    </a:extLst>
                  </a:tr>
                  <a:tr h="506491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Linewidth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100 MHz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6 MHz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81890655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Doppler Temp.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2.3 </a:t>
                          </a:r>
                          <a:r>
                            <a:rPr lang="en-IL" sz="1600" dirty="0" err="1"/>
                            <a:t>mK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212849" t="-294737" r="-2235" b="-29157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10573136"/>
                      </a:ext>
                    </a:extLst>
                  </a:tr>
                  <a:tr h="506491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Recoil Temp.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1.2 </a:t>
                          </a:r>
                          <a:r>
                            <a:rPr lang="en-IL" sz="1600" dirty="0" err="1"/>
                            <a:t>mK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360 </a:t>
                          </a:r>
                          <a:r>
                            <a:rPr lang="en-IL" sz="1600" dirty="0" err="1"/>
                            <a:t>nK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308558854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r>
                            <a:rPr lang="en-IL" sz="1600" dirty="0"/>
                            <a:t>Recoil velocity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3.2 m/s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IL" sz="1600" dirty="0"/>
                            <a:t>5.6 mm/s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77024729"/>
                      </a:ext>
                    </a:extLst>
                  </a:tr>
                  <a:tr h="58528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498" t="-577083" r="-180100" b="-20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112849" t="-577083" r="-102235" b="-20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800</a:t>
                          </a:r>
                          <a:endParaRPr lang="LID4096" sz="1600" dirty="0">
                            <a:latin typeface="+mj-lt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01888084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635985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Quenching Decay Paths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DFB8CC8-FA0C-40F7-9A1E-BDA9CB0A59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757" y="1301632"/>
            <a:ext cx="8538486" cy="2941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3726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B664529C-B0F1-453D-80CE-3149F3787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2503"/>
            <a:ext cx="9144000" cy="490066"/>
          </a:xfrm>
        </p:spPr>
        <p:txBody>
          <a:bodyPr/>
          <a:lstStyle/>
          <a:p>
            <a:r>
              <a:rPr lang="de-DE" dirty="0"/>
              <a:t>Laser Sources</a:t>
            </a: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85A3CD0D-EBEF-4F3C-B915-F0B5FDB26393}"/>
              </a:ext>
            </a:extLst>
          </p:cNvPr>
          <p:cNvSpPr/>
          <p:nvPr/>
        </p:nvSpPr>
        <p:spPr>
          <a:xfrm>
            <a:off x="133792" y="1763127"/>
            <a:ext cx="2429206" cy="5908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ECDL 1030 </a:t>
            </a:r>
            <a:r>
              <a:rPr lang="de-DE" sz="2800" dirty="0" err="1"/>
              <a:t>nm</a:t>
            </a:r>
            <a:endParaRPr lang="de-DE" sz="2800" dirty="0"/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D3B046D7-1470-4C75-BF66-B423A82CA1CB}"/>
              </a:ext>
            </a:extLst>
          </p:cNvPr>
          <p:cNvSpPr/>
          <p:nvPr/>
        </p:nvSpPr>
        <p:spPr>
          <a:xfrm>
            <a:off x="5891244" y="1763127"/>
            <a:ext cx="2616528" cy="5908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SHG </a:t>
            </a:r>
            <a:r>
              <a:rPr lang="de-DE" sz="2800" dirty="0" err="1"/>
              <a:t>PP-Mg:SLT</a:t>
            </a:r>
            <a:endParaRPr lang="de-DE" sz="2800" dirty="0"/>
          </a:p>
        </p:txBody>
      </p:sp>
      <p:pic>
        <p:nvPicPr>
          <p:cNvPr id="24" name="Grafik 23" descr="\documentclass{slides}\pagestyle{empty}&#10;\usepackage{color}&#10;\textwidth=26cm&#10;\begin{document}&#10;515~nm, 6~kW (power enhanced), $w_0=80~\mu$m&#10;\end{document}&#10;" title="IguanaTex Bitmap Display">
            <a:extLst>
              <a:ext uri="{FF2B5EF4-FFF2-40B4-BE49-F238E27FC236}">
                <a16:creationId xmlns:a16="http://schemas.microsoft.com/office/drawing/2014/main" id="{19CDE258-1A23-4668-ABF3-919F2D210BA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22" y="1183131"/>
            <a:ext cx="7783341" cy="323851"/>
          </a:xfrm>
          <a:prstGeom prst="rect">
            <a:avLst/>
          </a:prstGeom>
          <a:noFill/>
          <a:ln/>
          <a:effectLst/>
        </p:spPr>
      </p:pic>
      <p:sp>
        <p:nvSpPr>
          <p:cNvPr id="26" name="Rechteck: abgerundete Ecken 25">
            <a:extLst>
              <a:ext uri="{FF2B5EF4-FFF2-40B4-BE49-F238E27FC236}">
                <a16:creationId xmlns:a16="http://schemas.microsoft.com/office/drawing/2014/main" id="{307A5513-7D9E-47C1-9238-75660EE8D8D8}"/>
              </a:ext>
            </a:extLst>
          </p:cNvPr>
          <p:cNvSpPr/>
          <p:nvPr/>
        </p:nvSpPr>
        <p:spPr>
          <a:xfrm>
            <a:off x="2918857" y="1763127"/>
            <a:ext cx="2616528" cy="5908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Fiber </a:t>
            </a:r>
            <a:r>
              <a:rPr lang="de-DE" sz="2800" dirty="0" err="1"/>
              <a:t>Amplifier</a:t>
            </a:r>
            <a:endParaRPr lang="de-DE" sz="2800" dirty="0"/>
          </a:p>
        </p:txBody>
      </p: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AD5B1147-A900-4D0E-8858-37C154081E5B}"/>
              </a:ext>
            </a:extLst>
          </p:cNvPr>
          <p:cNvSpPr/>
          <p:nvPr/>
        </p:nvSpPr>
        <p:spPr>
          <a:xfrm>
            <a:off x="133792" y="3552859"/>
            <a:ext cx="2188521" cy="5908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ECDL 972 </a:t>
            </a:r>
            <a:r>
              <a:rPr lang="de-DE" sz="2800" dirty="0" err="1"/>
              <a:t>nm</a:t>
            </a:r>
            <a:endParaRPr lang="de-DE" sz="2800" dirty="0"/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D42695A7-A656-485F-9BF7-5BBAE5BCE4D5}"/>
              </a:ext>
            </a:extLst>
          </p:cNvPr>
          <p:cNvSpPr/>
          <p:nvPr/>
        </p:nvSpPr>
        <p:spPr>
          <a:xfrm>
            <a:off x="2562998" y="3552859"/>
            <a:ext cx="711719" cy="5908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TA</a:t>
            </a:r>
          </a:p>
        </p:txBody>
      </p:sp>
      <p:sp>
        <p:nvSpPr>
          <p:cNvPr id="30" name="Rechteck: abgerundete Ecken 29">
            <a:extLst>
              <a:ext uri="{FF2B5EF4-FFF2-40B4-BE49-F238E27FC236}">
                <a16:creationId xmlns:a16="http://schemas.microsoft.com/office/drawing/2014/main" id="{DDFC2897-10A0-4702-8965-163F09ADCED2}"/>
              </a:ext>
            </a:extLst>
          </p:cNvPr>
          <p:cNvSpPr/>
          <p:nvPr/>
        </p:nvSpPr>
        <p:spPr>
          <a:xfrm>
            <a:off x="3515402" y="3574583"/>
            <a:ext cx="2616528" cy="5908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SHG </a:t>
            </a:r>
            <a:r>
              <a:rPr lang="de-DE" sz="2800" dirty="0" err="1"/>
              <a:t>PP-Mg:SLT</a:t>
            </a:r>
            <a:endParaRPr lang="de-DE" sz="2800" dirty="0"/>
          </a:p>
        </p:txBody>
      </p:sp>
      <p:pic>
        <p:nvPicPr>
          <p:cNvPr id="22" name="Grafik 21" descr="\documentclass{slides}\pagestyle{empty}&#10;\usepackage{color}&#10;\textwidth=26cm&#10;\begin{document}&#10;243~nm, 5~W (power enhanced), $w_0=500~\mu$m&#10;\end{document}&#10;" title="IguanaTex Bitmap Display">
            <a:extLst>
              <a:ext uri="{FF2B5EF4-FFF2-40B4-BE49-F238E27FC236}">
                <a16:creationId xmlns:a16="http://schemas.microsoft.com/office/drawing/2014/main" id="{6C05F5A4-2C11-4B81-810A-6E2198DB2B1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7121" y="2985113"/>
            <a:ext cx="7795226" cy="323851"/>
          </a:xfrm>
          <a:prstGeom prst="rect">
            <a:avLst/>
          </a:prstGeom>
          <a:noFill/>
          <a:ln/>
          <a:effectLst/>
        </p:spPr>
      </p:pic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1371C5E0-E282-4487-B45B-99911DB476E5}"/>
              </a:ext>
            </a:extLst>
          </p:cNvPr>
          <p:cNvSpPr/>
          <p:nvPr/>
        </p:nvSpPr>
        <p:spPr>
          <a:xfrm>
            <a:off x="6372615" y="3574583"/>
            <a:ext cx="2616528" cy="5908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800" dirty="0"/>
              <a:t>Resonant SHG</a:t>
            </a:r>
          </a:p>
        </p:txBody>
      </p:sp>
    </p:spTree>
    <p:extLst>
      <p:ext uri="{BB962C8B-B14F-4D97-AF65-F5344CB8AC3E}">
        <p14:creationId xmlns:p14="http://schemas.microsoft.com/office/powerpoint/2010/main" val="29406828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D7E787-19CC-4E92-83DA-379C854111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19060"/>
            <a:ext cx="8229600" cy="1195095"/>
          </a:xfrm>
        </p:spPr>
        <p:txBody>
          <a:bodyPr/>
          <a:lstStyle/>
          <a:p>
            <a:r>
              <a:rPr lang="en-US" dirty="0"/>
              <a:t>Slow atoms are being pushed out of the atomic beam by fast moving atoms.</a:t>
            </a:r>
            <a:endParaRPr lang="en-DE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B252FB7-A7B2-4325-96E7-802A5E970CF8}"/>
              </a:ext>
            </a:extLst>
          </p:cNvPr>
          <p:cNvSpPr/>
          <p:nvPr/>
        </p:nvSpPr>
        <p:spPr>
          <a:xfrm>
            <a:off x="1211830" y="3429000"/>
            <a:ext cx="293915" cy="293915"/>
          </a:xfrm>
          <a:prstGeom prst="ellipse">
            <a:avLst/>
          </a:prstGeom>
          <a:solidFill>
            <a:srgbClr val="E400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H</a:t>
            </a:r>
            <a:endParaRPr lang="en-DE" sz="2400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1FD2156-72A5-4434-9CEC-9921EF09AF9D}"/>
              </a:ext>
            </a:extLst>
          </p:cNvPr>
          <p:cNvSpPr/>
          <p:nvPr/>
        </p:nvSpPr>
        <p:spPr>
          <a:xfrm>
            <a:off x="766953" y="2875462"/>
            <a:ext cx="293915" cy="293915"/>
          </a:xfrm>
          <a:prstGeom prst="ellipse">
            <a:avLst/>
          </a:prstGeom>
          <a:solidFill>
            <a:srgbClr val="E400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H</a:t>
            </a:r>
            <a:endParaRPr lang="en-DE" sz="2400" dirty="0"/>
          </a:p>
        </p:txBody>
      </p:sp>
      <p:sp>
        <p:nvSpPr>
          <p:cNvPr id="6" name="Equals 5">
            <a:extLst>
              <a:ext uri="{FF2B5EF4-FFF2-40B4-BE49-F238E27FC236}">
                <a16:creationId xmlns:a16="http://schemas.microsoft.com/office/drawing/2014/main" id="{79B9787A-4C9C-42B5-ABDF-3EE12016F263}"/>
              </a:ext>
            </a:extLst>
          </p:cNvPr>
          <p:cNvSpPr/>
          <p:nvPr/>
        </p:nvSpPr>
        <p:spPr>
          <a:xfrm>
            <a:off x="-1022168" y="2509701"/>
            <a:ext cx="10479677" cy="1508760"/>
          </a:xfrm>
          <a:prstGeom prst="mathEqual">
            <a:avLst>
              <a:gd name="adj1" fmla="val 5554"/>
              <a:gd name="adj2" fmla="val 720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sz="2400">
              <a:solidFill>
                <a:schemeClr val="tx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69E6C73-DA00-4796-A015-2C00B2AC32F5}"/>
              </a:ext>
            </a:extLst>
          </p:cNvPr>
          <p:cNvSpPr/>
          <p:nvPr/>
        </p:nvSpPr>
        <p:spPr>
          <a:xfrm>
            <a:off x="340326" y="3135085"/>
            <a:ext cx="293915" cy="293915"/>
          </a:xfrm>
          <a:prstGeom prst="ellipse">
            <a:avLst/>
          </a:prstGeom>
          <a:solidFill>
            <a:srgbClr val="E400D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H</a:t>
            </a:r>
            <a:endParaRPr lang="en-DE" sz="2400" dirty="0"/>
          </a:p>
        </p:txBody>
      </p:sp>
      <p:sp>
        <p:nvSpPr>
          <p:cNvPr id="12" name="Titel 11">
            <a:extLst>
              <a:ext uri="{FF2B5EF4-FFF2-40B4-BE49-F238E27FC236}">
                <a16:creationId xmlns:a16="http://schemas.microsoft.com/office/drawing/2014/main" id="{391C2C53-8F86-4E54-99BE-A7B7882D9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„Zacharias“ </a:t>
            </a:r>
            <a:r>
              <a:rPr lang="de-DE" dirty="0" err="1"/>
              <a:t>Effect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9365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-3.33333E-6 L 0.51536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768" y="-6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9167E-6 -2.22222E-6 L 0.34323 0.000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161" y="2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79167E-6 3.7037E-6 L 0.9608 -0.0016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034" y="-9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34323 0.0007 L 0.80338 0.1854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216" y="9236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.51537 -0.00139 L 0.76146 -0.4611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74" y="-2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7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1"/>
          <p:cNvSpPr>
            <a:spLocks/>
          </p:cNvSpPr>
          <p:nvPr/>
        </p:nvSpPr>
        <p:spPr bwMode="auto">
          <a:xfrm>
            <a:off x="103425" y="1421656"/>
            <a:ext cx="8856984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38100" tIns="38100" rIns="38100" bIns="3810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BC6"/>
                </a:solidFill>
                <a:effectLst/>
                <a:uLnTx/>
                <a:uFillTx/>
                <a:latin typeface="Comic Sans MS" charset="0"/>
                <a:ea typeface="Comic Sans MS" charset="0"/>
                <a:cs typeface="Comic Sans MS" charset="0"/>
                <a:sym typeface="Comic Sans MS" charset="0"/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15824329"/>
      </p:ext>
    </p:extLst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>
            <a:off x="6032" y="3096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#1: Speed of Light</a:t>
            </a:r>
          </a:p>
        </p:txBody>
      </p:sp>
      <p:pic>
        <p:nvPicPr>
          <p:cNvPr id="20" name="Grafik 19" descr="\documentclass{slides}\pagestyle{empty}&#10;\usepackage{color}&#10;\textwidth=26cm&#10;\begin{document}&#10;Definition (1983): $c \equiv 299\,792\,458$~m/s &#10;\end{document}&#10;" title="IguanaTex Bitmap Display">
            <a:extLst>
              <a:ext uri="{FF2B5EF4-FFF2-40B4-BE49-F238E27FC236}">
                <a16:creationId xmlns:a16="http://schemas.microsoft.com/office/drawing/2014/main" id="{ADEDD3BE-470B-4BE2-B94B-268B84B29DE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18" y="1243659"/>
            <a:ext cx="4529283" cy="220806"/>
          </a:xfrm>
          <a:prstGeom prst="rect">
            <a:avLst/>
          </a:prstGeom>
          <a:noFill/>
          <a:ln/>
          <a:effectLst/>
        </p:spPr>
      </p:pic>
      <p:pic>
        <p:nvPicPr>
          <p:cNvPr id="32" name="Grafik 31" descr="\documentclass{slides}\pagestyle{empty}&#10;\usepackage{color}&#10;\textwidth=26cm&#10;\begin{document}&#10;a) Realization of the meter (large distance):&#10;\end{document}&#10;" title="IguanaTex Bitmap Display">
            <a:extLst>
              <a:ext uri="{FF2B5EF4-FFF2-40B4-BE49-F238E27FC236}">
                <a16:creationId xmlns:a16="http://schemas.microsoft.com/office/drawing/2014/main" id="{09790F9F-04D3-4573-984F-15840B63B05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18" y="2385045"/>
            <a:ext cx="5102556" cy="220806"/>
          </a:xfrm>
          <a:prstGeom prst="rect">
            <a:avLst/>
          </a:prstGeom>
          <a:noFill/>
          <a:ln/>
          <a:effectLst/>
        </p:spPr>
      </p:pic>
      <p:pic>
        <p:nvPicPr>
          <p:cNvPr id="42" name="Grafik 41">
            <a:extLst>
              <a:ext uri="{FF2B5EF4-FFF2-40B4-BE49-F238E27FC236}">
                <a16:creationId xmlns:a16="http://schemas.microsoft.com/office/drawing/2014/main" id="{1E20E4BC-0B30-43C1-9949-3E5F52675533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710" y="3469194"/>
            <a:ext cx="1014801" cy="10150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E14EA73A-A37D-448A-9B44-A99947546FF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2914" y="3700450"/>
            <a:ext cx="552527" cy="55252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BAA4C214-5BC9-451F-9A75-ED4A57E2FFB3}"/>
              </a:ext>
            </a:extLst>
          </p:cNvPr>
          <p:cNvCxnSpPr>
            <a:cxnSpLocks/>
          </p:cNvCxnSpPr>
          <p:nvPr/>
        </p:nvCxnSpPr>
        <p:spPr>
          <a:xfrm>
            <a:off x="1931680" y="3825440"/>
            <a:ext cx="358763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llipse 47">
            <a:extLst>
              <a:ext uri="{FF2B5EF4-FFF2-40B4-BE49-F238E27FC236}">
                <a16:creationId xmlns:a16="http://schemas.microsoft.com/office/drawing/2014/main" id="{33805D2B-6DC6-4901-A5C8-1D0F7B032F76}"/>
              </a:ext>
            </a:extLst>
          </p:cNvPr>
          <p:cNvSpPr/>
          <p:nvPr/>
        </p:nvSpPr>
        <p:spPr>
          <a:xfrm>
            <a:off x="5537068" y="3825444"/>
            <a:ext cx="88777" cy="887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Ellipse 48">
            <a:extLst>
              <a:ext uri="{FF2B5EF4-FFF2-40B4-BE49-F238E27FC236}">
                <a16:creationId xmlns:a16="http://schemas.microsoft.com/office/drawing/2014/main" id="{9D0B7E7A-D21A-4EE1-AFB3-66F952BEEB1C}"/>
              </a:ext>
            </a:extLst>
          </p:cNvPr>
          <p:cNvSpPr/>
          <p:nvPr/>
        </p:nvSpPr>
        <p:spPr>
          <a:xfrm>
            <a:off x="1789635" y="3798808"/>
            <a:ext cx="88777" cy="8877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Grafik 53" descr="\documentclass{slides}\pagestyle{empty}&#10;\usepackage{color}&#10;\textwidth=26cm&#10;\begin{document}&#10;time of flight: $\tau = L/c$&#10;\end{document}&#10;" title="IguanaTex Bitmap Display">
            <a:extLst>
              <a:ext uri="{FF2B5EF4-FFF2-40B4-BE49-F238E27FC236}">
                <a16:creationId xmlns:a16="http://schemas.microsoft.com/office/drawing/2014/main" id="{E976164B-5CD8-4444-A6BB-13613D1097F8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8819" y="3525662"/>
            <a:ext cx="2603052" cy="226978"/>
          </a:xfrm>
          <a:prstGeom prst="rect">
            <a:avLst/>
          </a:prstGeom>
          <a:noFill/>
          <a:ln/>
          <a:effectLst/>
        </p:spPr>
      </p:pic>
      <p:cxnSp>
        <p:nvCxnSpPr>
          <p:cNvPr id="56" name="Gerade Verbindung mit Pfeil 55">
            <a:extLst>
              <a:ext uri="{FF2B5EF4-FFF2-40B4-BE49-F238E27FC236}">
                <a16:creationId xmlns:a16="http://schemas.microsoft.com/office/drawing/2014/main" id="{E81998EC-98CB-40BF-BE33-84671DCB0BF9}"/>
              </a:ext>
            </a:extLst>
          </p:cNvPr>
          <p:cNvCxnSpPr>
            <a:cxnSpLocks/>
          </p:cNvCxnSpPr>
          <p:nvPr/>
        </p:nvCxnSpPr>
        <p:spPr>
          <a:xfrm flipH="1">
            <a:off x="1906529" y="3906816"/>
            <a:ext cx="3587632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2946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>
            <a:off x="6032" y="3096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#1: Speed of Light</a:t>
            </a:r>
          </a:p>
        </p:txBody>
      </p:sp>
      <p:pic>
        <p:nvPicPr>
          <p:cNvPr id="20" name="Grafik 19" descr="\documentclass{slides}\pagestyle{empty}&#10;\usepackage{color}&#10;\textwidth=26cm&#10;\begin{document}&#10;Definition (1983): $c \equiv 299\,792\,458$~m/s &#10;\end{document}&#10;" title="IguanaTex Bitmap Display">
            <a:extLst>
              <a:ext uri="{FF2B5EF4-FFF2-40B4-BE49-F238E27FC236}">
                <a16:creationId xmlns:a16="http://schemas.microsoft.com/office/drawing/2014/main" id="{ADEDD3BE-470B-4BE2-B94B-268B84B29DE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18" y="1243659"/>
            <a:ext cx="4529283" cy="220806"/>
          </a:xfrm>
          <a:prstGeom prst="rect">
            <a:avLst/>
          </a:prstGeom>
          <a:noFill/>
          <a:ln/>
          <a:effectLst/>
        </p:spPr>
      </p:pic>
      <p:pic>
        <p:nvPicPr>
          <p:cNvPr id="4" name="Grafik 3" descr="\documentclass{slides}\pagestyle{empty}&#10;\usepackage{color}&#10;\textwidth=26cm&#10;\begin{document}&#10;b) Realization of the meter (short distance):&#10;\end{document}&#10;" title="IguanaTex Bitmap Display">
            <a:extLst>
              <a:ext uri="{FF2B5EF4-FFF2-40B4-BE49-F238E27FC236}">
                <a16:creationId xmlns:a16="http://schemas.microsoft.com/office/drawing/2014/main" id="{36BABFE7-D1C3-4443-86FD-9D8AE527502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19" y="2385045"/>
            <a:ext cx="5132043" cy="220806"/>
          </a:xfrm>
          <a:prstGeom prst="rect">
            <a:avLst/>
          </a:prstGeom>
          <a:noFill/>
          <a:ln/>
          <a:effectLst/>
        </p:spPr>
      </p:pic>
      <p:pic>
        <p:nvPicPr>
          <p:cNvPr id="6" name="Grafik 5" descr="\documentclass{slides}\pagestyle{empty}&#10;\usepackage{color}&#10;\textwidth=26cm&#10;\begin{document}&#10;path length: $\lambda = c/\nu$&#10;\end{document}&#10;" title="IguanaTex Bitmap Display">
            <a:extLst>
              <a:ext uri="{FF2B5EF4-FFF2-40B4-BE49-F238E27FC236}">
                <a16:creationId xmlns:a16="http://schemas.microsoft.com/office/drawing/2014/main" id="{97026AB4-76F5-4E89-A2AF-2044F9C6858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404" y="4475095"/>
            <a:ext cx="2356873" cy="226978"/>
          </a:xfrm>
          <a:prstGeom prst="rect">
            <a:avLst/>
          </a:prstGeom>
          <a:noFill/>
          <a:ln/>
          <a:effectLst/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5EFDE600-AC94-48D3-8F8A-19DA31E56E4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02" y="3083097"/>
            <a:ext cx="5132043" cy="309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644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>
            <a:off x="6032" y="3096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#2: Planck’s Constant</a:t>
            </a:r>
          </a:p>
        </p:txBody>
      </p:sp>
      <p:pic>
        <p:nvPicPr>
          <p:cNvPr id="4" name="Grafik 3" descr="\documentclass{slides}\pagestyle{empty}&#10;\usepackage{color}&#10;\textwidth=26cm&#10;\begin{document}&#10;Definition (2019): $h \equiv 6.626\,070\,15$~Js &#10;\end{document}&#10;" title="IguanaTex Bitmap Display">
            <a:extLst>
              <a:ext uri="{FF2B5EF4-FFF2-40B4-BE49-F238E27FC236}">
                <a16:creationId xmlns:a16="http://schemas.microsoft.com/office/drawing/2014/main" id="{A74A6A6E-22EF-4CDA-BB36-B2D3BD85BD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18" y="1243659"/>
            <a:ext cx="4398993" cy="220806"/>
          </a:xfrm>
          <a:prstGeom prst="rect">
            <a:avLst/>
          </a:prstGeom>
          <a:noFill/>
          <a:ln/>
          <a:effectLst/>
        </p:spPr>
      </p:pic>
      <p:pic>
        <p:nvPicPr>
          <p:cNvPr id="6" name="Grafik 5" descr="\documentclass{slides}\pagestyle{empty}&#10;\usepackage{color}&#10;\textwidth=26cm&#10;\begin{document}&#10;a) Realization of the kg (microscopic):&#10;\end{document}&#10;" title="IguanaTex Bitmap Display">
            <a:extLst>
              <a:ext uri="{FF2B5EF4-FFF2-40B4-BE49-F238E27FC236}">
                <a16:creationId xmlns:a16="http://schemas.microsoft.com/office/drawing/2014/main" id="{CE638F03-351B-42AB-92A8-6A30EED40D0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18" y="2385045"/>
            <a:ext cx="4473052" cy="220806"/>
          </a:xfrm>
          <a:prstGeom prst="rect">
            <a:avLst/>
          </a:prstGeom>
          <a:noFill/>
          <a:ln/>
          <a:effectLst/>
        </p:spPr>
      </p:pic>
      <p:pic>
        <p:nvPicPr>
          <p:cNvPr id="14" name="Grafik 13" descr="\documentclass{slides}\pagestyle{empty}&#10;\usepackage{color}&#10;\textwidth=26cm&#10;\begin{document}&#10;$\bullet$ mass of the ``Cs-photon'':&#10;\end{document}&#10;" title="IguanaTex Bitmap Display">
            <a:extLst>
              <a:ext uri="{FF2B5EF4-FFF2-40B4-BE49-F238E27FC236}">
                <a16:creationId xmlns:a16="http://schemas.microsoft.com/office/drawing/2014/main" id="{347DF2FB-7AD2-411D-BB58-163E26B5675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70" y="3526431"/>
            <a:ext cx="3183182" cy="191320"/>
          </a:xfrm>
          <a:prstGeom prst="rect">
            <a:avLst/>
          </a:prstGeom>
          <a:noFill/>
          <a:ln/>
          <a:effectLst/>
        </p:spPr>
      </p:pic>
      <p:pic>
        <p:nvPicPr>
          <p:cNvPr id="7" name="Grafik 6" descr="\documentclass{slides}\pagestyle{empty}&#10;\usepackage{color}&#10;\textwidth=26cm&#10;\begin{document}&#10;\[&#10;m_{Cs} = \frac{h \nu_\mathrm{Cs}}{c^2}&#10;\]&#10;\end{document}&#10;" title="IguanaTex Bitmap Display">
            <a:extLst>
              <a:ext uri="{FF2B5EF4-FFF2-40B4-BE49-F238E27FC236}">
                <a16:creationId xmlns:a16="http://schemas.microsoft.com/office/drawing/2014/main" id="{A0D91113-B928-495B-B86D-1B1AD043B6C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458" y="4290273"/>
            <a:ext cx="1333754" cy="487557"/>
          </a:xfrm>
          <a:prstGeom prst="rect">
            <a:avLst/>
          </a:prstGeom>
          <a:noFill/>
          <a:ln/>
          <a:effectLst/>
        </p:spPr>
      </p:pic>
      <p:pic>
        <p:nvPicPr>
          <p:cNvPr id="3" name="Grafik 2" descr="\documentclass{slides}\pagestyle{empty}&#10;\usepackage{color}&#10;\textwidth=26cm&#10;\begin{document}&#10;$=2.031773026496172412049138340\ldots \times 10^{-32}$~kg&#10;\end{document}&#10;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446" y="4403619"/>
            <a:ext cx="5948750" cy="245493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4209607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eck 22"/>
          <p:cNvSpPr/>
          <p:nvPr/>
        </p:nvSpPr>
        <p:spPr>
          <a:xfrm>
            <a:off x="6032" y="3096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#2: Planck’s Constant</a:t>
            </a:r>
          </a:p>
        </p:txBody>
      </p:sp>
      <p:pic>
        <p:nvPicPr>
          <p:cNvPr id="4" name="Grafik 3" descr="\documentclass{slides}\pagestyle{empty}&#10;\usepackage{color}&#10;\textwidth=26cm&#10;\begin{document}&#10;Definition (2019): $h \equiv 6.626\,070\,15$~Js &#10;\end{document}&#10;" title="IguanaTex Bitmap Display">
            <a:extLst>
              <a:ext uri="{FF2B5EF4-FFF2-40B4-BE49-F238E27FC236}">
                <a16:creationId xmlns:a16="http://schemas.microsoft.com/office/drawing/2014/main" id="{A74A6A6E-22EF-4CDA-BB36-B2D3BD85BD4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18" y="1243659"/>
            <a:ext cx="4398993" cy="220806"/>
          </a:xfrm>
          <a:prstGeom prst="rect">
            <a:avLst/>
          </a:prstGeom>
          <a:noFill/>
          <a:ln/>
          <a:effectLst/>
        </p:spPr>
      </p:pic>
      <p:pic>
        <p:nvPicPr>
          <p:cNvPr id="3" name="Grafik 2" descr="\documentclass{slides}\pagestyle{empty}&#10;\usepackage{color}&#10;\textwidth=26cm&#10;\begin{document}&#10;b) Realization of the kg (macroscopic):&#10;\end{document}&#10;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18" y="2385045"/>
            <a:ext cx="4543683" cy="220806"/>
          </a:xfrm>
          <a:prstGeom prst="rect">
            <a:avLst/>
          </a:prstGeom>
          <a:noFill/>
          <a:ln/>
          <a:effectLst/>
        </p:spPr>
      </p:pic>
      <p:pic>
        <p:nvPicPr>
          <p:cNvPr id="10" name="Grafik 9" descr="\documentclass{slides}\pagestyle{empty}&#10;\usepackage{color}&#10;\textwidth=26cm&#10;\begin{document}&#10;$\bullet$ the kilogram:&#10;\end{document}&#10;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118" y="3514843"/>
            <a:ext cx="1708852" cy="194063"/>
          </a:xfrm>
          <a:prstGeom prst="rect">
            <a:avLst/>
          </a:prstGeom>
          <a:noFill/>
          <a:ln/>
          <a:effectLst/>
        </p:spPr>
      </p:pic>
      <p:pic>
        <p:nvPicPr>
          <p:cNvPr id="8" name="Grafik 7" descr="\documentclass{slides}\pagestyle{empty}&#10;\usepackage{color}&#10;\textwidth=26cm&#10;\begin{document}&#10;1~kg&#10;\end{document}&#10;" title="IguanaTex Bitmap Display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544" y="4367496"/>
            <a:ext cx="462185" cy="193377"/>
          </a:xfrm>
          <a:prstGeom prst="rect">
            <a:avLst/>
          </a:prstGeom>
          <a:noFill/>
          <a:ln/>
          <a:effectLst/>
        </p:spPr>
      </p:pic>
      <p:pic>
        <p:nvPicPr>
          <p:cNvPr id="5" name="Grafik 4" descr="\documentclass{slides}\pagestyle{empty}&#10;\usepackage{color}&#10;\textwidth=26cm&#10;\begin{document}&#10;$=4921809606482064722472190923569$~Cs photons&#10;\end{document}&#10;" title="IguanaTex Bitmap Display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9551" y="4369553"/>
            <a:ext cx="6054353" cy="191320"/>
          </a:xfrm>
          <a:prstGeom prst="rect">
            <a:avLst/>
          </a:prstGeom>
          <a:noFill/>
          <a:ln/>
          <a:effectLst/>
        </p:spPr>
      </p:pic>
      <p:sp>
        <p:nvSpPr>
          <p:cNvPr id="17" name="AutoShape 29 1 1 1">
            <a:extLst>
              <a:ext uri="{FF2B5EF4-FFF2-40B4-BE49-F238E27FC236}">
                <a16:creationId xmlns:a16="http://schemas.microsoft.com/office/drawing/2014/main" id="{BC5886D9-B193-45F1-9B7D-1B69C4FD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139" y="5216073"/>
            <a:ext cx="669774" cy="376231"/>
          </a:xfrm>
          <a:prstGeom prst="rightArrow">
            <a:avLst>
              <a:gd name="adj1" fmla="val 49454"/>
              <a:gd name="adj2" fmla="val 8098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62000">
                <a:schemeClr val="accent1"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3500000" scaled="1"/>
            <a:tileRect/>
          </a:gra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3" name="Grafik 12" descr="\documentclass{slides}\pagestyle{empty}&#10;\usepackage{color}&#10;\textwidth=26cm&#10;\begin{document}&#10;not very practical!&#10;\end{document}&#10;" title="IguanaTex Bitmap Display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544" y="5308185"/>
            <a:ext cx="2052407" cy="192005"/>
          </a:xfrm>
          <a:prstGeom prst="rect">
            <a:avLst/>
          </a:prstGeom>
          <a:noFill/>
          <a:ln/>
          <a:effectLst/>
        </p:spPr>
      </p:pic>
      <p:sp>
        <p:nvSpPr>
          <p:cNvPr id="22" name="AutoShape 29 1 1 2">
            <a:extLst>
              <a:ext uri="{FF2B5EF4-FFF2-40B4-BE49-F238E27FC236}">
                <a16:creationId xmlns:a16="http://schemas.microsoft.com/office/drawing/2014/main" id="{BC5886D9-B193-45F1-9B7D-1B69C4FD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818" y="5915939"/>
            <a:ext cx="669774" cy="376231"/>
          </a:xfrm>
          <a:prstGeom prst="rightArrow">
            <a:avLst>
              <a:gd name="adj1" fmla="val 49454"/>
              <a:gd name="adj2" fmla="val 8098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62000">
                <a:schemeClr val="accent1"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3500000" scaled="1"/>
            <a:tileRect/>
          </a:gra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6" name="Grafik 25" descr="\documentclass{slides}\pagestyle{empty}&#10;\usepackage{color}&#10;\textwidth=26cm&#10;\begin{document}&#10;current practical realizations by Watt-Balance or silicon sphere&#10;\end{document}&#10;" title="IguanaTex Bitmap Display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224" y="6008051"/>
            <a:ext cx="7264687" cy="192005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375560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Everything tied to the Second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833" y="805288"/>
            <a:ext cx="5201270" cy="499301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833" y="805288"/>
            <a:ext cx="5201270" cy="4993016"/>
          </a:xfrm>
          <a:prstGeom prst="rect">
            <a:avLst/>
          </a:prstGeom>
        </p:spPr>
      </p:pic>
      <p:pic>
        <p:nvPicPr>
          <p:cNvPr id="9" name="Grafik 8" descr="\documentclass{slides}\pagestyle{empty}&#10;\usepackage{color}&#10;\textwidth=26cm&#10;\begin{document}&#10;$\nu_{Cs}$&#10;\end{document}&#10;" title="IguanaTex Bitmap Display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662" y="1149910"/>
            <a:ext cx="345611" cy="154976"/>
          </a:xfrm>
          <a:prstGeom prst="rect">
            <a:avLst/>
          </a:prstGeom>
          <a:noFill/>
          <a:ln/>
          <a:effectLst/>
        </p:spPr>
      </p:pic>
      <p:pic>
        <p:nvPicPr>
          <p:cNvPr id="10" name="Grafik 9" descr="\documentclass{slides}\pagestyle{empty}&#10;\usepackage{color}&#10;\textwidth=26cm&#10;\begin{document}&#10;the last remaining object&#10;\end{document}&#10;" title="IguanaTex Bitmap Display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92" y="1131847"/>
            <a:ext cx="2882146" cy="194062"/>
          </a:xfrm>
          <a:prstGeom prst="rect">
            <a:avLst/>
          </a:prstGeom>
          <a:noFill/>
          <a:ln/>
          <a:effectLst/>
        </p:spPr>
      </p:pic>
      <p:cxnSp>
        <p:nvCxnSpPr>
          <p:cNvPr id="16" name="Gerade Verbindung mit Pfeil 15"/>
          <p:cNvCxnSpPr/>
          <p:nvPr/>
        </p:nvCxnSpPr>
        <p:spPr>
          <a:xfrm>
            <a:off x="3290905" y="1227398"/>
            <a:ext cx="745351" cy="0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utoShape 29 1 1 2">
            <a:extLst>
              <a:ext uri="{FF2B5EF4-FFF2-40B4-BE49-F238E27FC236}">
                <a16:creationId xmlns:a16="http://schemas.microsoft.com/office/drawing/2014/main" id="{BC5886D9-B193-45F1-9B7D-1B69C4FD5F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8270" y="6142926"/>
            <a:ext cx="669774" cy="376231"/>
          </a:xfrm>
          <a:prstGeom prst="rightArrow">
            <a:avLst>
              <a:gd name="adj1" fmla="val 49454"/>
              <a:gd name="adj2" fmla="val 80984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62000">
                <a:schemeClr val="accent1">
                  <a:shade val="67500"/>
                  <a:satMod val="115000"/>
                </a:schemeClr>
              </a:gs>
              <a:gs pos="100000">
                <a:schemeClr val="tx2">
                  <a:lumMod val="20000"/>
                  <a:lumOff val="80000"/>
                </a:schemeClr>
              </a:gs>
            </a:gsLst>
            <a:lin ang="13500000" scaled="1"/>
            <a:tileRect/>
          </a:gradFill>
          <a:ln w="635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  <a:extLst/>
        </p:spPr>
        <p:txBody>
          <a:bodyPr wrap="none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9" name="Grafik 18" descr="\documentclass{slides}\pagestyle{empty}&#10;\usepackage{color}&#10;\textwidth=26cm&#10;\begin{document}&#10;will go away some day...&#10;\end{document}&#10;" title="IguanaTex Bitmap Display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676" y="6235038"/>
            <a:ext cx="2766945" cy="194062"/>
          </a:xfrm>
          <a:prstGeom prst="rect">
            <a:avLst/>
          </a:prstGeom>
          <a:noFill/>
          <a:ln/>
          <a:effectLst/>
        </p:spPr>
      </p:pic>
    </p:spTree>
    <p:extLst>
      <p:ext uri="{BB962C8B-B14F-4D97-AF65-F5344CB8AC3E}">
        <p14:creationId xmlns:p14="http://schemas.microsoft.com/office/powerpoint/2010/main" val="13831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ruppieren 142"/>
          <p:cNvGrpSpPr/>
          <p:nvPr/>
        </p:nvGrpSpPr>
        <p:grpSpPr>
          <a:xfrm>
            <a:off x="35904" y="1461776"/>
            <a:ext cx="9080549" cy="22807849"/>
            <a:chOff x="35904" y="1461776"/>
            <a:chExt cx="9080549" cy="22807849"/>
          </a:xfrm>
        </p:grpSpPr>
        <p:pic>
          <p:nvPicPr>
            <p:cNvPr id="24" name="Grafik 23" descr="txp_fig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4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86068" y="1704154"/>
              <a:ext cx="584269" cy="20291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7" name="Grafik 26" descr="txp_fig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4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18732" y="1461776"/>
              <a:ext cx="7367655" cy="68585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8" name="Grafik 37" descr="txp_fig"/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4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7504" y="2636912"/>
              <a:ext cx="8904554" cy="68590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5" name="Grafik 74" descr="txp_fig"/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5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70041" y="5949520"/>
              <a:ext cx="3252083" cy="55776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8" name="Grafik 27" descr="txp_fig"/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5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763186" y="6950906"/>
              <a:ext cx="5857387" cy="673858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29" name="Grafik 28" descr="txp_fig"/>
            <p:cNvPicPr>
              <a:picLocks noChangeAspect="1"/>
            </p:cNvPicPr>
            <p:nvPr>
              <p:custDataLst>
                <p:tags r:id="rId18"/>
              </p:custDataLst>
            </p:nvPr>
          </p:nvPicPr>
          <p:blipFill>
            <a:blip r:embed="rId5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890" y="6930877"/>
              <a:ext cx="2506246" cy="68685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2" name="Grafik 31" descr="txp_fig"/>
            <p:cNvPicPr>
              <a:picLocks noChangeAspect="1"/>
            </p:cNvPicPr>
            <p:nvPr>
              <p:custDataLst>
                <p:tags r:id="rId19"/>
              </p:custDataLst>
            </p:nvPr>
          </p:nvPicPr>
          <p:blipFill>
            <a:blip r:embed="rId5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890" y="9132016"/>
              <a:ext cx="2506246" cy="68685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3" name="Grafik 32" descr="txp_fig"/>
            <p:cNvPicPr>
              <a:picLocks noChangeAspect="1"/>
            </p:cNvPicPr>
            <p:nvPr>
              <p:custDataLst>
                <p:tags r:id="rId20"/>
              </p:custDataLst>
            </p:nvPr>
          </p:nvPicPr>
          <p:blipFill>
            <a:blip r:embed="rId5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915816" y="10211360"/>
              <a:ext cx="6021446" cy="685987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5" name="Grafik 44" descr="txp_fig"/>
            <p:cNvPicPr>
              <a:picLocks noChangeAspect="1"/>
            </p:cNvPicPr>
            <p:nvPr>
              <p:custDataLst>
                <p:tags r:id="rId21"/>
              </p:custDataLst>
            </p:nvPr>
          </p:nvPicPr>
          <p:blipFill>
            <a:blip r:embed="rId5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843808" y="11233623"/>
              <a:ext cx="5205881" cy="68578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6" name="Grafik 45" descr="txp_fig"/>
            <p:cNvPicPr>
              <a:picLocks noChangeAspect="1"/>
            </p:cNvPicPr>
            <p:nvPr>
              <p:custDataLst>
                <p:tags r:id="rId22"/>
              </p:custDataLst>
            </p:nvPr>
          </p:nvPicPr>
          <p:blipFill>
            <a:blip r:embed="rId5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890" y="11241732"/>
              <a:ext cx="2647211" cy="67477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9" name="Grafik 48" descr="txp_fig"/>
            <p:cNvPicPr>
              <a:picLocks noChangeAspect="1"/>
            </p:cNvPicPr>
            <p:nvPr>
              <p:custDataLst>
                <p:tags r:id="rId23"/>
              </p:custDataLst>
            </p:nvPr>
          </p:nvPicPr>
          <p:blipFill>
            <a:blip r:embed="rId5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641051" y="14443122"/>
              <a:ext cx="6296094" cy="68701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43" name="Grafik 42" descr="txp_fig"/>
            <p:cNvPicPr>
              <a:picLocks noChangeAspect="1"/>
            </p:cNvPicPr>
            <p:nvPr>
              <p:custDataLst>
                <p:tags r:id="rId24"/>
              </p:custDataLst>
            </p:nvPr>
          </p:nvPicPr>
          <p:blipFill>
            <a:blip r:embed="rId5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978367" y="3786230"/>
              <a:ext cx="6058129" cy="78621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1" name="Grafik 60" descr="txp_fig"/>
            <p:cNvPicPr>
              <a:picLocks noChangeAspect="1"/>
            </p:cNvPicPr>
            <p:nvPr>
              <p:custDataLst>
                <p:tags r:id="rId25"/>
              </p:custDataLst>
            </p:nvPr>
          </p:nvPicPr>
          <p:blipFill>
            <a:blip r:embed="rId5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29056" y="4934759"/>
              <a:ext cx="8358092" cy="673646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2" name="Grafik 61" descr="txp_fig"/>
            <p:cNvPicPr>
              <a:picLocks noChangeAspect="1"/>
            </p:cNvPicPr>
            <p:nvPr>
              <p:custDataLst>
                <p:tags r:id="rId26"/>
              </p:custDataLst>
            </p:nvPr>
          </p:nvPicPr>
          <p:blipFill>
            <a:blip r:embed="rId5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6529" y="5890966"/>
              <a:ext cx="1120332" cy="67464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3" name="Grafik 52" descr="txp_fig"/>
            <p:cNvPicPr>
              <a:picLocks noChangeAspect="1"/>
            </p:cNvPicPr>
            <p:nvPr>
              <p:custDataLst>
                <p:tags r:id="rId27"/>
              </p:custDataLst>
            </p:nvPr>
          </p:nvPicPr>
          <p:blipFill>
            <a:blip r:embed="rId6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890" y="17288111"/>
              <a:ext cx="2648234" cy="6750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4" name="Grafik 53" descr="txp_fig"/>
            <p:cNvPicPr>
              <a:picLocks noChangeAspect="1"/>
            </p:cNvPicPr>
            <p:nvPr>
              <p:custDataLst>
                <p:tags r:id="rId28"/>
              </p:custDataLst>
            </p:nvPr>
          </p:nvPicPr>
          <p:blipFill>
            <a:blip r:embed="rId6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20577" y="18436808"/>
              <a:ext cx="7806499" cy="621594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7" name="Grafik 56" descr="txp_fig"/>
            <p:cNvPicPr>
              <a:picLocks noChangeAspect="1"/>
            </p:cNvPicPr>
            <p:nvPr>
              <p:custDataLst>
                <p:tags r:id="rId29"/>
              </p:custDataLst>
            </p:nvPr>
          </p:nvPicPr>
          <p:blipFill>
            <a:blip r:embed="rId6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685548" y="19381458"/>
              <a:ext cx="2931246" cy="68558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8" name="Grafik 67" descr="txp_fig"/>
            <p:cNvPicPr>
              <a:picLocks noChangeAspect="1"/>
            </p:cNvPicPr>
            <p:nvPr>
              <p:custDataLst>
                <p:tags r:id="rId30"/>
              </p:custDataLst>
            </p:nvPr>
          </p:nvPicPr>
          <p:blipFill>
            <a:blip r:embed="rId6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04" y="3827091"/>
              <a:ext cx="2896215" cy="69814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1" name="Grafik 70" descr="txp_fig"/>
            <p:cNvPicPr>
              <a:picLocks noChangeAspect="1"/>
            </p:cNvPicPr>
            <p:nvPr>
              <p:custDataLst>
                <p:tags r:id="rId31"/>
              </p:custDataLst>
            </p:nvPr>
          </p:nvPicPr>
          <p:blipFill>
            <a:blip r:embed="rId6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5818" y="8037512"/>
              <a:ext cx="9070635" cy="673818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72" name="Grafik 71" descr="txp_fig"/>
            <p:cNvPicPr>
              <a:picLocks noChangeAspect="1"/>
            </p:cNvPicPr>
            <p:nvPr>
              <p:custDataLst>
                <p:tags r:id="rId32"/>
              </p:custDataLst>
            </p:nvPr>
          </p:nvPicPr>
          <p:blipFill>
            <a:blip r:embed="rId6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737501" y="9159576"/>
              <a:ext cx="4715078" cy="674018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3" name="Grafik 82" descr="txp_fig"/>
            <p:cNvPicPr>
              <a:picLocks noChangeAspect="1"/>
            </p:cNvPicPr>
            <p:nvPr>
              <p:custDataLst>
                <p:tags r:id="rId33"/>
              </p:custDataLst>
            </p:nvPr>
          </p:nvPicPr>
          <p:blipFill>
            <a:blip r:embed="rId6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29637" y="12237819"/>
              <a:ext cx="8144083" cy="738984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6" name="Grafik 85" descr="txp_fig"/>
            <p:cNvPicPr>
              <a:picLocks noChangeAspect="1"/>
            </p:cNvPicPr>
            <p:nvPr>
              <p:custDataLst>
                <p:tags r:id="rId34"/>
              </p:custDataLst>
            </p:nvPr>
          </p:nvPicPr>
          <p:blipFill>
            <a:blip r:embed="rId6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890" y="13352038"/>
              <a:ext cx="8843162" cy="68705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7" name="Grafik 86" descr="txp_fig"/>
            <p:cNvPicPr>
              <a:picLocks noChangeAspect="1"/>
            </p:cNvPicPr>
            <p:nvPr>
              <p:custDataLst>
                <p:tags r:id="rId35"/>
              </p:custDataLst>
            </p:nvPr>
          </p:nvPicPr>
          <p:blipFill>
            <a:blip r:embed="rId6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29639" y="15355657"/>
              <a:ext cx="6616152" cy="67474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8" name="Grafik 87" descr="txp_fig"/>
            <p:cNvPicPr>
              <a:picLocks noChangeAspect="1"/>
            </p:cNvPicPr>
            <p:nvPr>
              <p:custDataLst>
                <p:tags r:id="rId36"/>
              </p:custDataLst>
            </p:nvPr>
          </p:nvPicPr>
          <p:blipFill>
            <a:blip r:embed="rId6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345219" y="16291761"/>
              <a:ext cx="4604143" cy="67474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1" name="Grafik 90" descr="txp_fig"/>
            <p:cNvPicPr>
              <a:picLocks noChangeAspect="1"/>
            </p:cNvPicPr>
            <p:nvPr>
              <p:custDataLst>
                <p:tags r:id="rId37"/>
              </p:custDataLst>
            </p:nvPr>
          </p:nvPicPr>
          <p:blipFill>
            <a:blip r:embed="rId7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935048" y="17239555"/>
              <a:ext cx="5141165" cy="78579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6" name="Grafik 95" descr="txp_fig"/>
            <p:cNvPicPr>
              <a:picLocks noChangeAspect="1"/>
            </p:cNvPicPr>
            <p:nvPr>
              <p:custDataLst>
                <p:tags r:id="rId38"/>
              </p:custDataLst>
            </p:nvPr>
          </p:nvPicPr>
          <p:blipFill>
            <a:blip r:embed="rId7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890" y="21410354"/>
              <a:ext cx="3003715" cy="711969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98" name="Grafik 97" descr="txp_fig"/>
            <p:cNvPicPr>
              <a:picLocks noChangeAspect="1"/>
            </p:cNvPicPr>
            <p:nvPr>
              <p:custDataLst>
                <p:tags r:id="rId39"/>
              </p:custDataLst>
            </p:nvPr>
          </p:nvPicPr>
          <p:blipFill>
            <a:blip r:embed="rId7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203848" y="21411583"/>
              <a:ext cx="3527989" cy="67330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5" name="Grafik 104" descr="txp_fig"/>
            <p:cNvPicPr>
              <a:picLocks noChangeAspect="1"/>
            </p:cNvPicPr>
            <p:nvPr>
              <p:custDataLst>
                <p:tags r:id="rId40"/>
              </p:custDataLst>
            </p:nvPr>
          </p:nvPicPr>
          <p:blipFill>
            <a:blip r:embed="rId7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869157" y="21456144"/>
              <a:ext cx="1472152" cy="58520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6" name="Grafik 115" descr="txp_fig"/>
            <p:cNvPicPr>
              <a:picLocks noChangeAspect="1"/>
            </p:cNvPicPr>
            <p:nvPr>
              <p:custDataLst>
                <p:tags r:id="rId41"/>
              </p:custDataLst>
            </p:nvPr>
          </p:nvPicPr>
          <p:blipFill>
            <a:blip r:embed="rId7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890" y="20367375"/>
              <a:ext cx="2953829" cy="687292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0" name="Grafik 119" descr="txp_fig"/>
            <p:cNvPicPr>
              <a:picLocks noChangeAspect="1"/>
            </p:cNvPicPr>
            <p:nvPr>
              <p:custDataLst>
                <p:tags r:id="rId42"/>
              </p:custDataLst>
            </p:nvPr>
          </p:nvPicPr>
          <p:blipFill>
            <a:blip r:embed="rId7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148856" y="20370817"/>
              <a:ext cx="5952753" cy="685450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8" name="Grafik 127" descr="txp_fig"/>
            <p:cNvPicPr>
              <a:picLocks noChangeAspect="1"/>
            </p:cNvPicPr>
            <p:nvPr>
              <p:custDataLst>
                <p:tags r:id="rId43"/>
              </p:custDataLst>
            </p:nvPr>
          </p:nvPicPr>
          <p:blipFill>
            <a:blip r:embed="rId7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0890" y="22615899"/>
              <a:ext cx="3995465" cy="68729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7" name="Grafik 126" descr="txp_fig"/>
            <p:cNvPicPr>
              <a:picLocks noChangeAspect="1"/>
            </p:cNvPicPr>
            <p:nvPr>
              <p:custDataLst>
                <p:tags r:id="rId44"/>
              </p:custDataLst>
            </p:nvPr>
          </p:nvPicPr>
          <p:blipFill>
            <a:blip r:embed="rId7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355976" y="22637889"/>
              <a:ext cx="3298550" cy="67311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1" name="Grafik 130" descr="txp_fig"/>
            <p:cNvPicPr>
              <a:picLocks noChangeAspect="1"/>
            </p:cNvPicPr>
            <p:nvPr>
              <p:custDataLst>
                <p:tags r:id="rId45"/>
              </p:custDataLst>
            </p:nvPr>
          </p:nvPicPr>
          <p:blipFill>
            <a:blip r:embed="rId7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37020" y="23596720"/>
              <a:ext cx="8272780" cy="672905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prstShdw prst="shdw14" dist="35921" dir="2700000">
                      <a:srgbClr val="000000"/>
                    </a:prst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 useBgFill="1">
        <p:nvSpPr>
          <p:cNvPr id="4" name="Rechteck 3"/>
          <p:cNvSpPr/>
          <p:nvPr/>
        </p:nvSpPr>
        <p:spPr>
          <a:xfrm>
            <a:off x="-108520" y="599195"/>
            <a:ext cx="9361040" cy="75797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Rechteck 22"/>
          <p:cNvSpPr/>
          <p:nvPr/>
        </p:nvSpPr>
        <p:spPr>
          <a:xfrm>
            <a:off x="6032" y="3096"/>
            <a:ext cx="9144000" cy="620688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de-DE" sz="180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Levels of atomic Hydrogen</a:t>
            </a:r>
          </a:p>
        </p:txBody>
      </p:sp>
      <p:sp>
        <p:nvSpPr>
          <p:cNvPr id="64" name="Textfeld 63"/>
          <p:cNvSpPr txBox="1"/>
          <p:nvPr/>
        </p:nvSpPr>
        <p:spPr>
          <a:xfrm>
            <a:off x="-2703336" y="4869160"/>
            <a:ext cx="20377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prstClr val="black"/>
                </a:solidFill>
                <a:latin typeface="Calibri"/>
              </a:rPr>
              <a:t> Relativistic and higher order recoil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0" name="Textfeld 69"/>
          <p:cNvSpPr txBox="1"/>
          <p:nvPr/>
        </p:nvSpPr>
        <p:spPr>
          <a:xfrm>
            <a:off x="-1637717" y="2494859"/>
            <a:ext cx="87395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>
                <a:solidFill>
                  <a:prstClr val="black"/>
                </a:solidFill>
                <a:latin typeface="Calibri"/>
              </a:rPr>
              <a:t> Dirac +recoil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66" name="Gerade Verbindung mit Pfeil 65"/>
          <p:cNvCxnSpPr/>
          <p:nvPr/>
        </p:nvCxnSpPr>
        <p:spPr>
          <a:xfrm>
            <a:off x="-468560" y="1704154"/>
            <a:ext cx="0" cy="179685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/>
          <p:cNvCxnSpPr/>
          <p:nvPr/>
        </p:nvCxnSpPr>
        <p:spPr>
          <a:xfrm>
            <a:off x="-468560" y="3811551"/>
            <a:ext cx="0" cy="27540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Grafik 1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089519" y="500400"/>
            <a:ext cx="939767" cy="127284"/>
          </a:xfrm>
          <a:prstGeom prst="rect">
            <a:avLst/>
          </a:prstGeom>
          <a:noFill/>
          <a:ln/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>
                    <a:alpha val="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7357" dir="2700000" rotWithShape="0">
                    <a:scrgbClr r="0" g="0" b="0"/>
                  </a:outerShdw>
                </a:effectLst>
              </a14:hiddenEffects>
            </a:ext>
            <a:ext uri="{31F19639-BCED-4A60-ADC4-E9642A236FB7}">
              <a14:hiddenScene3d xmlns:a14="http://schemas.microsoft.com/office/drawing/2010/main">
                <a:camera prst="orthographicFront">
                  <a:rot lat="0" lon="0" rev="0"/>
                </a:camera>
                <a:lightRig rig="threePt" dir="t">
                  <a:rot lat="0" lon="0" rev="0"/>
                </a:lightRig>
              </a14:hiddenScene3d>
            </a:ext>
            <a:ext uri="{E45631CC-5BF2-4C18-A39C-3461C7D3F71A}">
              <a14:hiddenSp3d xmlns:a14="http://schemas.microsoft.com/office/drawing/2010/main" extrusionH="457200">
                <a:contourClr>
                  <a:srgbClr val="000000"/>
                </a:contourClr>
              </a14:hiddenSp3d>
            </a:ex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7" name="Textfeld 76"/>
          <p:cNvSpPr txBox="1"/>
          <p:nvPr/>
        </p:nvSpPr>
        <p:spPr>
          <a:xfrm>
            <a:off x="-1713657" y="7890296"/>
            <a:ext cx="9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err="1">
                <a:solidFill>
                  <a:prstClr val="black"/>
                </a:solidFill>
                <a:latin typeface="Calibri"/>
              </a:rPr>
              <a:t>Selbstenergie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78" name="Gerade Verbindung mit Pfeil 77"/>
          <p:cNvCxnSpPr/>
          <p:nvPr/>
        </p:nvCxnSpPr>
        <p:spPr>
          <a:xfrm>
            <a:off x="-468560" y="7079464"/>
            <a:ext cx="0" cy="205255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feld 80"/>
          <p:cNvSpPr txBox="1"/>
          <p:nvPr/>
        </p:nvSpPr>
        <p:spPr>
          <a:xfrm>
            <a:off x="-1953933" y="9967770"/>
            <a:ext cx="12634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err="1">
                <a:solidFill>
                  <a:prstClr val="black"/>
                </a:solidFill>
                <a:latin typeface="Calibri"/>
              </a:rPr>
              <a:t>Vakuumpolarisation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82" name="Gerade Verbindung mit Pfeil 81"/>
          <p:cNvCxnSpPr/>
          <p:nvPr/>
        </p:nvCxnSpPr>
        <p:spPr>
          <a:xfrm>
            <a:off x="-467220" y="9284416"/>
            <a:ext cx="0" cy="16129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feld 83"/>
          <p:cNvSpPr txBox="1"/>
          <p:nvPr/>
        </p:nvSpPr>
        <p:spPr>
          <a:xfrm>
            <a:off x="-2284252" y="13792872"/>
            <a:ext cx="15969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err="1">
                <a:solidFill>
                  <a:prstClr val="black"/>
                </a:solidFill>
                <a:latin typeface="Calibri"/>
              </a:rPr>
              <a:t>Zweiphotonenkorrekturen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85" name="Gerade Verbindung mit Pfeil 84"/>
          <p:cNvCxnSpPr/>
          <p:nvPr/>
        </p:nvCxnSpPr>
        <p:spPr>
          <a:xfrm>
            <a:off x="-467220" y="11161396"/>
            <a:ext cx="0" cy="55890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/>
          <p:cNvSpPr txBox="1"/>
          <p:nvPr/>
        </p:nvSpPr>
        <p:spPr>
          <a:xfrm>
            <a:off x="-2197709" y="18268220"/>
            <a:ext cx="15648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err="1">
                <a:solidFill>
                  <a:prstClr val="black"/>
                </a:solidFill>
                <a:latin typeface="Calibri"/>
              </a:rPr>
              <a:t>Dreiphotonenkorrekturen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4" name="Gerade Verbindung mit Pfeil 93"/>
          <p:cNvCxnSpPr/>
          <p:nvPr/>
        </p:nvCxnSpPr>
        <p:spPr>
          <a:xfrm>
            <a:off x="-467220" y="17038042"/>
            <a:ext cx="0" cy="295279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feld 98"/>
          <p:cNvSpPr txBox="1"/>
          <p:nvPr/>
        </p:nvSpPr>
        <p:spPr>
          <a:xfrm>
            <a:off x="-2955008" y="21723056"/>
            <a:ext cx="22894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err="1">
                <a:solidFill>
                  <a:prstClr val="black"/>
                </a:solidFill>
                <a:latin typeface="Calibri"/>
              </a:rPr>
              <a:t>Kernselbstenergie</a:t>
            </a:r>
            <a:r>
              <a:rPr lang="en-US" sz="1000" b="1" dirty="0">
                <a:solidFill>
                  <a:prstClr val="black"/>
                </a:solidFill>
                <a:latin typeface="Calibri"/>
              </a:rPr>
              <a:t> und </a:t>
            </a:r>
            <a:r>
              <a:rPr lang="en-US" sz="1000" b="1" dirty="0" err="1">
                <a:solidFill>
                  <a:prstClr val="black"/>
                </a:solidFill>
                <a:latin typeface="Calibri"/>
              </a:rPr>
              <a:t>Polarisierbarkeit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00" name="Gerade Verbindung mit Pfeil 99"/>
          <p:cNvCxnSpPr/>
          <p:nvPr/>
        </p:nvCxnSpPr>
        <p:spPr>
          <a:xfrm>
            <a:off x="-470543" y="21286984"/>
            <a:ext cx="0" cy="111836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uppieren 15"/>
          <p:cNvGrpSpPr/>
          <p:nvPr/>
        </p:nvGrpSpPr>
        <p:grpSpPr>
          <a:xfrm>
            <a:off x="219257" y="926117"/>
            <a:ext cx="20563747" cy="167629"/>
            <a:chOff x="219257" y="926117"/>
            <a:chExt cx="20563747" cy="167629"/>
          </a:xfrm>
        </p:grpSpPr>
        <p:pic>
          <p:nvPicPr>
            <p:cNvPr id="9" name="Grafik 8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19257" y="926125"/>
              <a:ext cx="1744675" cy="163482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3" name="Grafik 12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044303" y="938998"/>
              <a:ext cx="687651" cy="137736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3" name="Grafik 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807035" y="939015"/>
              <a:ext cx="679232" cy="137703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5" name="Grafik 4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3590450" y="939015"/>
              <a:ext cx="1624470" cy="137693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6" name="Grafik 5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8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304426" y="926127"/>
              <a:ext cx="1151571" cy="163478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8" name="Grafik 7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8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6511289" y="926127"/>
              <a:ext cx="1959927" cy="154731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0" name="Grafik 9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8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558816" y="939016"/>
              <a:ext cx="2278140" cy="15473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1" name="Grafik 10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87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0947886" y="939016"/>
              <a:ext cx="2407086" cy="15473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2" name="Grafik 11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88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3480650" y="939003"/>
              <a:ext cx="2518674" cy="137720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4" name="Grafik 13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89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6118901" y="926117"/>
              <a:ext cx="3335475" cy="163498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5" name="Grafik 14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9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9553736" y="926117"/>
              <a:ext cx="1229268" cy="137731"/>
            </a:xfrm>
            <a:prstGeom prst="rect">
              <a:avLst/>
            </a:prstGeom>
            <a:noFill/>
            <a:ln/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0000">
                      <a:alpha val="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7357" dir="2700000" rotWithShape="0">
                      <a:scrgbClr r="0" g="0" b="0"/>
                    </a:outerShdw>
                  </a:effectLst>
                </a14:hiddenEffects>
              </a:ext>
              <a:ext uri="{31F19639-BCED-4A60-ADC4-E9642A236FB7}">
                <a14:hiddenScene3d xmlns:a14="http://schemas.microsoft.com/office/drawing/2010/main">
                  <a:camera prst="orthographicFront">
                    <a:rot lat="0" lon="0" rev="0"/>
                  </a:camera>
                  <a:lightRig rig="threePt" dir="t">
                    <a:rot lat="0" lon="0" rev="0"/>
                  </a:lightRig>
                </a14:hiddenScene3d>
              </a:ext>
              <a:ext uri="{E45631CC-5BF2-4C18-A39C-3461C7D3F71A}">
                <a14:hiddenSp3d xmlns:a14="http://schemas.microsoft.com/office/drawing/2010/main" extrusionH="457200">
                  <a:contourClr>
                    <a:srgbClr val="000000"/>
                  </a:contourClr>
                </a14:hiddenSp3d>
              </a:ex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17" name="Textfeld 116"/>
          <p:cNvSpPr txBox="1"/>
          <p:nvPr/>
        </p:nvSpPr>
        <p:spPr>
          <a:xfrm>
            <a:off x="-2473481" y="20480196"/>
            <a:ext cx="189186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err="1">
                <a:solidFill>
                  <a:prstClr val="black"/>
                </a:solidFill>
                <a:latin typeface="Calibri"/>
              </a:rPr>
              <a:t>StrahlendeRückstoßkorrekturen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18" name="Gerade Verbindung mit Pfeil 117"/>
          <p:cNvCxnSpPr/>
          <p:nvPr/>
        </p:nvCxnSpPr>
        <p:spPr>
          <a:xfrm>
            <a:off x="-467220" y="19999437"/>
            <a:ext cx="0" cy="128754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feld 122"/>
          <p:cNvSpPr txBox="1"/>
          <p:nvPr/>
        </p:nvSpPr>
        <p:spPr>
          <a:xfrm>
            <a:off x="-1322189" y="23464394"/>
            <a:ext cx="7425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b="1" dirty="0" err="1">
                <a:solidFill>
                  <a:prstClr val="black"/>
                </a:solidFill>
                <a:latin typeface="Calibri"/>
              </a:rPr>
              <a:t>Kerngröße</a:t>
            </a:r>
            <a:endParaRPr lang="en-US" sz="1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24" name="Gerade Verbindung mit Pfeil 123"/>
          <p:cNvCxnSpPr/>
          <p:nvPr/>
        </p:nvCxnSpPr>
        <p:spPr>
          <a:xfrm>
            <a:off x="-470140" y="22472873"/>
            <a:ext cx="0" cy="16224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44" name="Rechteck 143"/>
          <p:cNvSpPr/>
          <p:nvPr/>
        </p:nvSpPr>
        <p:spPr>
          <a:xfrm>
            <a:off x="5282284" y="836712"/>
            <a:ext cx="3826521" cy="3600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9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2" presetClass="path" presetSubtype="0" accel="7600" decel="26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L -8.33333E-7 -2.62547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1273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35" presetClass="path" presetSubtype="0" accel="7600" decel="26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2.5E-6 -2.22222E-6 L -1.36511 -2.22222E-6 " pathEditMode="relative" rAng="0" ptsTypes="AA">
                                      <p:cBhvr>
                                        <p:cTn id="11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26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Wahr"/>
  <p:tag name="EMBEDFONTS" val="Falsch"/>
  <p:tag name="USEBOLDAMS" val="Falsch"/>
  <p:tag name="DEFAULTDISPLAYSOURCE" val="\documentclass{slides}\pagestyle{empty}&#10;\begin{document}&#10;&#10;\end{document}&#10;"/>
  <p:tag name="TEX2PS" val="latex $(base).tex; dvips -D $(res) -E -o $(base).ps $(base).dvi"/>
  <p:tag name="EXTERNALEDITCOMMAND" val="notepad %"/>
  <p:tag name="GHOSTSCRIPTCOMMAND" val="C:\Programme\Ghost\GhostScript\gs8.51\bin\gswin32c"/>
  <p:tag name="DEFAULTBITMAP" val="pngmono"/>
  <p:tag name="DEFAULTBLEND" val="Falsch"/>
  <p:tag name="DEFAULTTRANSPARENT" val="Falsch"/>
  <p:tag name="DEFAULTWORKAROUNDTRANSPARENCYBUG" val="Falsch"/>
  <p:tag name="DEFAULTRESOLUTION" val="1200"/>
  <p:tag name="DEFAULTMAGNIFICATION" val="0.9"/>
  <p:tag name="DEFAULTFONTSIZE" val="10"/>
  <p:tag name="DEFAULTWIDTH" val="650"/>
  <p:tag name="DEFAULTHEIGHT" val="24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5615.298"/>
  <p:tag name="LATEXADDIN" val="\documentclass{slides}\pagestyle{empty}&#10;\usepackage{color}&#10;\textwidth=26cm&#10;\begin{document}&#10;3) By fixing the values of physical constants&#10;\end{document}&#10;"/>
  <p:tag name="IGUANATEXSIZE" val="20"/>
  <p:tag name="IGUANATEXCURSOR" val="9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6356.955"/>
  <p:tag name="LATEXADDIN" val="\documentclass{slides}\pagestyle{empty}&#10;\usepackage{color}&#10;\textwidth=26cm&#10;\begin{document}&#10;\textcolor{blue}{The ALPHA collaboration, Nature 592, 35 (2021)}&#10;\end{document}&#10;"/>
  <p:tag name="IGUANATEXSIZE" val="20"/>
  <p:tag name="IGUANATEXCURSOR" val="10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2655.418"/>
  <p:tag name="LATEXADDIN" val="\documentclass{slides}\pagestyle{empty}&#10;\usepackage{color}&#10;\textwidth=26cm&#10;\begin{document}&#10;\textcolor{red}{6 hours cooling time!}&#10;\end{document}&#10;"/>
  <p:tag name="IGUANATEXSIZE" val="20"/>
  <p:tag name="IGUANATEXCURSOR" val="131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6649.418"/>
  <p:tag name="LATEXADDIN" val="\documentclass{slides}\pagestyle{empty}&#10;\usepackage{color}&#10;\textwidth=26cm&#10;\begin{document}&#10;Magnetic trapping: Zeeman shift by $\sim\!18$~GHz/Tesla&#10;\end{document}&#10;"/>
  <p:tag name="IGUANATEXSIZE" val="20"/>
  <p:tag name="IGUANATEXCURSOR" val="13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6.9779"/>
  <p:tag name="ORIGINALWIDTH" val="2347.207"/>
  <p:tag name="LATEXADDIN" val="\documentclass{slides}\pagestyle{empty}&#10;\usepackage{color}&#10;\textwidth=26cm&#10;\begin{document}&#10;clock $\Delta \nu=1.3$~Hz&#10;\end{document}&#10;"/>
  <p:tag name="IGUANATEXSIZE" val="20"/>
  <p:tag name="IGUANATEXCURSOR" val="11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7.7128"/>
  <p:tag name="LATEXADDIN" val="\documentclass{slides}\pagestyle{empty}&#10;\usepackage{color}&#10;\textwidth=26cm&#10;\begin{document}&#10;2S&#10;\end{document}&#10;"/>
  <p:tag name="IGUANATEXSIZE" val="20"/>
  <p:tag name="IGUANATEXCURSOR" val="9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81.2149"/>
  <p:tag name="LATEXADDIN" val="\documentclass{slides}\pagestyle{empty}&#10;\usepackage{color}&#10;\textwidth=26cm&#10;\begin{document}&#10;1S&#10;\end{document}&#10;"/>
  <p:tag name="IGUANATEXSIZE" val="20"/>
  <p:tag name="IGUANATEXCURSOR" val="9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4444.694"/>
  <p:tag name="LATEXADDIN" val="\documentclass{slides}\pagestyle{empty}&#10;\usepackage{color}&#10;\textwidth=26cm&#10;\begin{document}&#10;Large photon recoil: $v_r=3.26$~m/s&#10;\end{document}&#10;"/>
  <p:tag name="IGUANATEXSIZE" val="20"/>
  <p:tag name="IGUANATEXCURSOR" val="9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8035.245"/>
  <p:tag name="LATEXADDIN" val="\documentclass{slides}\pagestyle{empty}&#10;\usepackage{color}&#10;\textwidth=26cm&#10;\begin{document}&#10;Doppler free two-photon transition: don't need to be very cold!&#10;\end{document}&#10;"/>
  <p:tag name="IGUANATEXSIZE" val="20"/>
  <p:tag name="IGUANATEXCURSOR" val="15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9.2239"/>
  <p:tag name="ORIGINALWIDTH" val="5890.513"/>
  <p:tag name="LATEXADDIN" val="\documentclass{slides}\pagestyle{empty}&#10;\usepackage{color}&#10;\textwidth=26cm&#10;\begin{document}&#10;$\bullet$ Seperates the definition from the realization!&#10;\end{document}&#10;"/>
  <p:tag name="IGUANATEXSIZE" val="20"/>
  <p:tag name="IGUANATEXCURSOR" val="14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8.219"/>
  <p:tag name="ORIGINALWIDTH" val="4046.494"/>
  <p:tag name="LATEXADDIN" val="\documentclass{slides}\pagestyle{empty}&#10;\usepackage{color}&#10;\textwidth=26cm&#10;\begin{document}&#10;Doppler limit $h\Delta \nu/k_B=4.8$~mK&#10;\end{document}&#10;"/>
  <p:tag name="IGUANATEXSIZE" val="20"/>
  <p:tag name="IGUANATEXCURSOR" val="9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0.9636"/>
  <p:tag name="ORIGINALWIDTH" val="4622.422"/>
  <p:tag name="LATEXADDIN" val="\documentclass{slides}\pagestyle{empty}&#10;\usepackage{color}&#10;\textwidth=26cm&#10;\begin{document}&#10;Recoil limit $(h/\lambda)^2/2mk_B=0.64$~mK&#10;\end{document}&#10;"/>
  <p:tag name="IGUANATEXSIZE" val="20"/>
  <p:tag name="IGUANATEXCURSOR" val="9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4340.458"/>
  <p:tag name="LATEXADDIN" val="\documentclass{slides}\pagestyle{empty}&#10;\usepackage{color}&#10;\textwidth=26cm&#10;\begin{document}&#10;cw laser at 121.5~nm very difficult&#10;\end{document}&#10;"/>
  <p:tag name="IGUANATEXSIZE" val="20"/>
  <p:tag name="IGUANATEXCURSOR" val="9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9.4788"/>
  <p:tag name="ORIGINALWIDTH" val="320.21"/>
  <p:tag name="LATEXADDIN" val="\documentclass{slides}\pagestyle{empty}&#10;\usepackage{color}&#10;\textwidth=26cm&#10;\begin{document}&#10;2P&#10;\end{document}&#10;"/>
  <p:tag name="IGUANATEXSIZE" val="20"/>
  <p:tag name="IGUANATEXCURSOR" val="9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2931.384"/>
  <p:tag name="LATEXADDIN" val="\documentclass{slides}\pagestyle{empty}&#10;\usepackage{color}&#10;\textwidth=26cm&#10;\begin{document}&#10;cooling $\Delta \nu=100$~MHz&#10;\end{document}&#10;"/>
  <p:tag name="IGUANATEXSIZE" val="20"/>
  <p:tag name="IGUANATEXCURSOR" val="11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1151.856"/>
  <p:tag name="LATEXADDIN" val="\documentclass{slides}\pagestyle{empty}&#10;\usepackage{color}&#10;\textwidth=26cm&#10;\begin{document}&#10;121.5~nm&#10;\end{document}&#10;"/>
  <p:tag name="IGUANATEXSIZE" val="20"/>
  <p:tag name="IGUANATEXCURSOR" val="9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7.7128"/>
  <p:tag name="LATEXADDIN" val="\documentclass{slides}\pagestyle{empty}&#10;\usepackage{color}&#10;\textwidth=26cm&#10;\begin{document}&#10;2S&#10;\end{document}&#10;"/>
  <p:tag name="IGUANATEXSIZE" val="20"/>
  <p:tag name="IGUANATEXCURSOR" val="9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81.2149"/>
  <p:tag name="LATEXADDIN" val="\documentclass{slides}\pagestyle{empty}&#10;\usepackage{color}&#10;\textwidth=26cm&#10;\begin{document}&#10;1S&#10;\end{document}&#10;"/>
  <p:tag name="IGUANATEXSIZE" val="20"/>
  <p:tag name="IGUANATEXCURSOR" val="9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4.7282"/>
  <p:tag name="ORIGINALWIDTH" val="320.21"/>
  <p:tag name="LATEXADDIN" val="\documentclass{slides}\pagestyle{empty}&#10;\usepackage{color}&#10;\textwidth=26cm&#10;\begin{document}&#10;3P&#10;\end{document}&#10;"/>
  <p:tag name="IGUANATEXSIZE" val="20"/>
  <p:tag name="IGUANATEXCURSOR" val="9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9.4788"/>
  <p:tag name="ORIGINALWIDTH" val="324.7094"/>
  <p:tag name="LATEXADDIN" val="\documentclass{slides}\pagestyle{empty}&#10;\usepackage{color}&#10;\textwidth=26cm&#10;\begin{document}&#10;4P&#10;\end{document}&#10;"/>
  <p:tag name="IGUANATEXSIZE" val="20"/>
  <p:tag name="IGUANATEXCURSOR" val="9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6.9741"/>
  <p:tag name="ORIGINALWIDTH" val="5317.585"/>
  <p:tag name="LATEXADDIN" val="\documentclass{slides}\pagestyle{empty}&#10;\usepackage{color}&#10;\textwidth=26cm&#10;\begin{document}&#10;$\bullet$ Realization can be adapted to the scale.&#10;\end{document}&#10;"/>
  <p:tag name="IGUANATEXSIZE" val="20"/>
  <p:tag name="IGUANATEXCURSOR" val="14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9.9738"/>
  <p:tag name="ORIGINALWIDTH" val="4071.991"/>
  <p:tag name="LATEXADDIN" val="\documentclass{slides}\pagestyle{empty}&#10;\usepackage{color}&#10;\textwidth=26cm&#10;\begin{document}&#10;atoms recoil only inside the trap&#10;\end{document}&#10;"/>
  <p:tag name="IGUANATEXSIZE" val="20"/>
  <p:tag name="IGUANATEXCURSOR" val="12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86.4267"/>
  <p:tag name="ORIGINALWIDTH" val="1817.023"/>
  <p:tag name="LATEXADDIN" val="\documentclass{slides}\pagestyle{empty}&#10;\usepackage{color}&#10;\textwidth=26cm&#10;\begin{document}&#10;\[&#10;\Delta \nu_\mathrm{AC} \propto \sum_n \frac{d_n}{\delta \nu_n} &#10;\]&#10;\end{document}&#10;"/>
  <p:tag name="IGUANATEXSIZE" val="20"/>
  <p:tag name="IGUANATEXCURSOR" val="11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5228.347"/>
  <p:tag name="LATEXADDIN" val="\documentclass{slides}\pagestyle{empty}&#10;\usepackage{color}&#10;\textwidth=26cm&#10;\begin{document}&#10;515~nm easy (SHG Ytterbium fiber laser)&#10;\end{document}&#10;"/>
  <p:tag name="IGUANATEXSIZE" val="20"/>
  <p:tag name="IGUANATEXCURSOR" val="131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1769.029"/>
  <p:tag name="LATEXADDIN" val="\documentclass{slides}\pagestyle{empty}&#10;\usepackage{color}&#10;\textwidth=26cm&#10;\begin{document}&#10;\textcolor{blue}{$v_r = 3.26$~m/s}&#10;\end{document}&#10;"/>
  <p:tag name="IGUANATEXSIZE" val="20"/>
  <p:tag name="IGUANATEXCURSOR" val="12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1355.831"/>
  <p:tag name="LATEXADDIN" val="\documentclass{slides}\pagestyle{empty}&#10;\usepackage{color}&#10;\textwidth=26cm&#10;\begin{document}&#10;\textcolor{blue}{$v_z \approx 5$~m/s}&#10;\end{document}&#10;"/>
  <p:tag name="IGUANATEXSIZE" val="20"/>
  <p:tag name="IGUANATEXCURSOR" val="12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6.8841"/>
  <p:tag name="LATEXADDIN" val="\documentclass{slides}\pagestyle{empty}&#10;\usepackage{color}&#10;\textwidth=26cm&#10;\begin{document}&#10;515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6.8841"/>
  <p:tag name="LATEXADDIN" val="\documentclass{slides}\pagestyle{empty}&#10;\usepackage{color}&#10;\textwidth=26cm&#10;\begin{document}&#10;515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9.4676"/>
  <p:tag name="ORIGINALWIDTH" val="2985.377"/>
  <p:tag name="LATEXADDIN" val="\documentclass{slides}\pagestyle{empty}&#10;\usepackage{color}&#10;\begin{document}&#10;\[&#10;\beta = \arctan(v_r/v_z) = 33^\circ &#10;\]&#10;\end{document}&#10;&#10;&#10;"/>
  <p:tag name="IGUANATEXSIZE" val="20"/>
  <p:tag name="IGUANATEXCURSOR" val="11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8935.133"/>
  <p:tag name="LATEXADDIN" val="\documentclass{slides}\pagestyle{empty}&#10;\usepackage{color}&#10;\textwidth=26cm&#10;\begin{document}&#10;$\bullet$ Can define a system of units without reference to an existing object.&#10;\end{document}&#10;"/>
  <p:tag name="IGUANATEXSIZE" val="20"/>
  <p:tag name="IGUANATEXCURSOR" val="11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86.4267"/>
  <p:tag name="ORIGINALWIDTH" val="2659.167"/>
  <p:tag name="LATEXADDIN" val="\documentclass{slides}\pagestyle{empty}&#10;\usepackage{color}&#10;\begin{document}&#10;\[&#10;v_r=\frac{2 \hbar k}{m_\mathrm{H}}= 3.26~\mbox{m/s}&#10;\]&#10;\end{document}&#10;&#10;&#10;"/>
  <p:tag name="IGUANATEXSIZE" val="20"/>
  <p:tag name="IGUANATEXCURSOR" val="11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7.7128"/>
  <p:tag name="LATEXADDIN" val="\documentclass{slides}\pagestyle{empty}&#10;\usepackage{color}&#10;\textwidth=26cm&#10;\begin{document}&#10;2S&#10;\end{document}&#10;"/>
  <p:tag name="IGUANATEXSIZE" val="20"/>
  <p:tag name="IGUANATEXCURSOR" val="9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81.2149"/>
  <p:tag name="LATEXADDIN" val="\documentclass{slides}\pagestyle{empty}&#10;\usepackage{color}&#10;\textwidth=26cm&#10;\begin{document}&#10;1S&#10;\end{document}&#10;"/>
  <p:tag name="IGUANATEXSIZE" val="20"/>
  <p:tag name="IGUANATEXCURSOR" val="9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45.6693"/>
  <p:tag name="ORIGINALWIDTH" val="3015.373"/>
  <p:tag name="LATEXADDIN" val="\documentclass{slides}\pagestyle{empty}&#10;\usepackage{color}&#10;\textwidth=26cm&#10;\begin{document}&#10;%\textcolor{blue}&#10;\[&#10;v_0 = \sqrt{\frac{2 k_B T}{m_\mathrm{H}}}=287~\mbox{m/s}&#10;\]&#10;\end{document}&#10;"/>
  <p:tag name="IGUANATEXSIZE" val="20"/>
  <p:tag name="IGUANATEXCURSOR" val="116"/>
  <p:tag name="TRANSPARENCY" val="Wahr"/>
  <p:tag name="FILENAME" val=""/>
  <p:tag name="LATEXENGINEID" val="0"/>
  <p:tag name="TEMPFOLDER" val="c:\temp\"/>
  <p:tag name="LATEXFORMHEIGHT" val="379.5"/>
  <p:tag name="LATEXFORMWIDTH" val="638.25"/>
  <p:tag name="LATEXFORMWRAP" val="Wahr"/>
  <p:tag name="BITMAPVECTOR" val="0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5.1406"/>
  <p:tag name="ORIGINALWIDTH" val="2259.468"/>
  <p:tag name="LATEXADDIN" val="\documentclass{slides}\pagestyle{empty}&#10;\usepackage{color}&#10;\textwidth=26cm&#10;\begin{document}&#10;\begin{flushright}&#10;atomic beam\\&#10;from a cyogenic\\&#10;nozzle at $T=5$~K&#10;\end{flushright}&#10;\end{document}&#10;"/>
  <p:tag name="IGUANATEXSIZE" val="20"/>
  <p:tag name="IGUANATEXCURSOR" val="13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81.2149"/>
  <p:tag name="LATEXADDIN" val="\documentclass{slides}\pagestyle{empty}&#10;\usepackage{color}&#10;\textwidth=26cm&#10;\begin{document}&#10;\textcolor{blue}{1S}&#10;\end{document}&#10;"/>
  <p:tag name="IGUANATEXSIZE" val="20"/>
  <p:tag name="IGUANATEXCURSOR" val="11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7.7128"/>
  <p:tag name="LATEXADDIN" val="\documentclass{slides}\pagestyle{empty}&#10;\usepackage{color}&#10;\textwidth=26cm&#10;\begin{document}&#10;\textcolor{blue}{2S}&#10;\end{document}&#10;"/>
  <p:tag name="IGUANATEXSIZE" val="20"/>
  <p:tag name="IGUANATEXCURSOR" val="11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3.472"/>
  <p:tag name="ORIGINALWIDTH" val="142.4822"/>
  <p:tag name="LATEXADDIN" val="\documentclass{slides}\pagestyle{empty}&#10;\usepackage{color}&#10;\begin{document}&#10;$\beta$&#10;\end{document}&#10;&#10;&#10;"/>
  <p:tag name="IGUANATEXSIZE" val="20"/>
  <p:tag name="IGUANATEXCURSOR" val="8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7665.542"/>
  <p:tag name="LATEXADDIN" val="\documentclass{slides}\pagestyle{empty}&#10;\usepackage{color}&#10;\textwidth=26cm&#10;\begin{document}&#10;$\bullet$ No longer need to improve defintiions, only the realization.&#10;\end{document}&#10;"/>
  <p:tag name="IGUANATEXSIZE" val="20"/>
  <p:tag name="IGUANATEXCURSOR" val="161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3.472"/>
  <p:tag name="ORIGINALWIDTH" val="142.4822"/>
  <p:tag name="LATEXADDIN" val="\documentclass{slides}\pagestyle{empty}&#10;\usepackage{color}&#10;\begin{document}&#10;$\beta$&#10;\end{document}&#10;&#10;&#10;"/>
  <p:tag name="IGUANATEXSIZE" val="20"/>
  <p:tag name="IGUANATEXCURSOR" val="8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1837.27"/>
  <p:tag name="LATEXADDIN" val="\documentclass{slides}\pagestyle{empty}&#10;\usepackage{color}&#10;\begin{document}&#10;for $v_z=5$~m/s&#10;\end{document}&#10;&#10;&#10;"/>
  <p:tag name="IGUANATEXSIZE" val="20"/>
  <p:tag name="IGUANATEXCURSOR" val="8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25.6843"/>
  <p:tag name="ORIGINALWIDTH" val="1730.034"/>
  <p:tag name="LATEXADDIN" val="\documentclass{slides}\pagestyle{empty}&#10;\usepackage{color}&#10;\textwidth=26cm&#10;\begin{document}&#10;\textcolor{blue}{cold and\\&#10;\noindent slow 2S beam}&#10;\end{document}&#10;"/>
  <p:tag name="IGUANATEXSIZE" val="20"/>
  <p:tag name="IGUANATEXCURSOR" val="12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6.9741"/>
  <p:tag name="ORIGINALWIDTH" val="8157.48"/>
  <p:tag name="LATEXADDIN" val="\documentclass{slides}\pagestyle{empty}&#10;\usepackage{color}&#10;\textwidth=26cm&#10;\begin{document}&#10;not more complex than a common lattice clock, no exotic lasers&#10;\end{document}&#10;"/>
  <p:tag name="IGUANATEXSIZE" val="20"/>
  <p:tag name="IGUANATEXCURSOR" val="14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49.4188"/>
  <p:tag name="ORIGINALWIDTH" val="3043.12"/>
  <p:tag name="LATEXADDIN" val="\documentclass{slides}\pagestyle{empty}&#10;\usepackage{color}&#10;\textwidth=26cm&#10;\begin{document}&#10;%\textcolor{blue}&#10;\[&#10;p(v_z)=\frac{4 v_0^3}{\sqrt{\pi}} \,\, v_z^2 \,\, e^{-(v_z/v_0)^2}&#10;\]&#10;\end{document}&#10;"/>
  <p:tag name="IGUANATEXSIZE" val="20"/>
  <p:tag name="IGUANATEXCURSOR" val="163"/>
  <p:tag name="TRANSPARENCY" val="Wahr"/>
  <p:tag name="FILENAME" val=""/>
  <p:tag name="LATEXENGINEID" val="0"/>
  <p:tag name="TEMPFOLDER" val="c:\temp\"/>
  <p:tag name="LATEXFORMHEIGHT" val="379.5"/>
  <p:tag name="LATEXFORMWIDTH" val="638.25"/>
  <p:tag name="LATEXFORMWRAP" val="Wahr"/>
  <p:tag name="BITMAPVECTOR" val="0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.2175"/>
  <p:tag name="ORIGINALWIDTH" val="1153.356"/>
  <p:tag name="LATEXADDIN" val="\documentclass{slides}\pagestyle{empty}&#10;\usepackage{color}&#10;\textwidth=26cm&#10;\begin{document}&#10;\textcolor{red}{&#10;\[&#10;\times e^{-v_\mathrm{cut}/v_z}&#10;\]}&#10;\end{document}&#10;"/>
  <p:tag name="IGUANATEXSIZE" val="20"/>
  <p:tag name="IGUANATEXCURSOR" val="119"/>
  <p:tag name="TRANSPARENCY" val="Wahr"/>
  <p:tag name="FILENAME" val=""/>
  <p:tag name="LATEXENGINEID" val="0"/>
  <p:tag name="TEMPFOLDER" val="c:\temp\"/>
  <p:tag name="LATEXFORMHEIGHT" val="379.5"/>
  <p:tag name="LATEXFORMWIDTH" val="638.25"/>
  <p:tag name="LATEXFORMWRAP" val="Wahr"/>
  <p:tag name="BITMAPVECTOR" val="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9.2126"/>
  <p:tag name="ORIGINALWIDTH" val="3772.778"/>
  <p:tag name="LATEXADDIN" val="\documentclass{slides}\pagestyle{empty}&#10;\usepackage{color}&#10;\textwidth=26cm&#10;\begin{document}&#10;%\textcolor{blue}&#10;\[&#10;v_\mathrm{cut}=\sqrt{\pi} \sigma^2 r_n N_0 v_0 = 3.8~\mbox{m/s}&#10;\]&#10;\end{document}&#10;"/>
  <p:tag name="IGUANATEXSIZE" val="20"/>
  <p:tag name="IGUANATEXCURSOR" val="135"/>
  <p:tag name="TRANSPARENCY" val="Wahr"/>
  <p:tag name="FILENAME" val=""/>
  <p:tag name="LATEXENGINEID" val="0"/>
  <p:tag name="TEMPFOLDER" val="c:\temp\"/>
  <p:tag name="LATEXFORMHEIGHT" val="379.5"/>
  <p:tag name="LATEXFORMWIDTH" val="638.25"/>
  <p:tag name="LATEXFORMWRAP" val="Wahr"/>
  <p:tag name="BITMAPVECTOR" val="0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8984.627"/>
  <p:tag name="LATEXADDIN" val="\documentclass{slides}\pagestyle{empty}&#10;\usepackage{color}&#10;\textwidth=26cm&#10;\begin{document}&#10;I.~Estermann, O.C.~Simpson and O.~Stern, Phys. Rev. 71, 238 (1947)&#10;\end{document}&#10;"/>
  <p:tag name="IGUANATEXSIZE" val="20"/>
  <p:tag name="IGUANATEXCURSOR" val="15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5.2194"/>
  <p:tag name="ORIGINALWIDTH" val="8335.208"/>
  <p:tag name="LATEXADDIN" val="\documentclass{slides}\pagestyle{empty}&#10;\usepackage{color}&#10;\textwidth=26cm&#10;\begin{document}&#10;High field seekers ($F=1, M_F=-1$) run uphill to leave the nozzle &#10;\end{document}&#10;"/>
  <p:tag name="IGUANATEXSIZE" val="20"/>
  <p:tag name="IGUANATEXCURSOR" val="15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4953.131"/>
  <p:tag name="LATEXADDIN" val="\documentclass{slides}\pagestyle{empty}&#10;\usepackage{color}&#10;\textwidth=26cm&#10;\begin{document}&#10;Definition (1983): $c \equiv 299\,792\,458$~m/s &#10;\end{document}&#10;"/>
  <p:tag name="IGUANATEXSIZE" val="20"/>
  <p:tag name="IGUANATEXCURSOR" val="11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2787.402"/>
  <p:tag name="LATEXADDIN" val="\documentclass{slides}\pagestyle{empty}&#10;\usepackage{color}&#10;\textwidth=26cm&#10;\begin{document}&#10;4 orders of magnitude&#10;\end{document}&#10;"/>
  <p:tag name="IGUANATEXSIZE" val="20"/>
  <p:tag name="IGUANATEXCURSOR" val="11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9.4788"/>
  <p:tag name="ORIGINALWIDTH" val="1054.368"/>
  <p:tag name="LATEXADDIN" val="\documentclass{slides}\pagestyle{empty}&#10;\usepackage{color}&#10;\textwidth=26cm&#10;\begin{document}&#10;\textcolor{blue}{$B=1$~T}&#10;\end{document}&#10;"/>
  <p:tag name="IGUANATEXSIZE" val="20"/>
  <p:tag name="IGUANATEXCURSOR" val="11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2448.444"/>
  <p:tag name="LATEXADDIN" val="\documentclass{slides}\pagestyle{empty}&#10;\usepackage{color}&#10;\textwidth=26cm&#10;\begin{document}&#10;trapping probability&#10;\end{document}&#10;"/>
  <p:tag name="IGUANATEXSIZE" val="20"/>
  <p:tag name="IGUANATEXCURSOR" val="11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3.9708"/>
  <p:tag name="ORIGINALWIDTH" val="1402.325"/>
  <p:tag name="LATEXADDIN" val="\documentclass{slides}\pagestyle{empty}&#10;\usepackage{color}&#10;\textwidth=26cm&#10;\begin{document}&#10;$1.3 \times 10^{-15}$&#10;\end{document}&#10;"/>
  <p:tag name="IGUANATEXSIZE" val="20"/>
  <p:tag name="IGUANATEXCURSOR" val="111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6.9779"/>
  <p:tag name="ORIGINALWIDTH" val="2530.934"/>
  <p:tag name="LATEXADDIN" val="\documentclass{slides}\pagestyle{empty}&#10;\usepackage{color}&#10;\textwidth=26cm&#10;\begin{document}&#10;flux from the nozzle &#10;\end{document}&#10;"/>
  <p:tag name="IGUANATEXSIZE" val="20"/>
  <p:tag name="IGUANATEXCURSOR" val="11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0.465"/>
  <p:tag name="ORIGINALWIDTH" val="2665.917"/>
  <p:tag name="LATEXADDIN" val="\documentclass{slides}\pagestyle{empty}&#10;\usepackage{color}&#10;\textwidth=26cm&#10;\begin{document}&#10;$1.0 \times 10^{18}$ atoms/sec&#10;\end{document}&#10;"/>
  <p:tag name="IGUANATEXSIZE" val="20"/>
  <p:tag name="IGUANATEXCURSOR" val="12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9.9738"/>
  <p:tag name="ORIGINALWIDTH" val="2155.23"/>
  <p:tag name="LATEXADDIN" val="\documentclass{slides}\pagestyle{empty}&#10;\usepackage{color}&#10;\textwidth=26cm&#10;\begin{document}&#10;loss by collissions&#10;\end{document}&#10;"/>
  <p:tag name="IGUANATEXSIZE" val="20"/>
  <p:tag name="IGUANATEXCURSOR" val="11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1535.058"/>
  <p:tag name="LATEXADDIN" val="\documentclass{slides}\pagestyle{empty}&#10;\usepackage{color}&#10;\textwidth=26cm&#10;\begin{document}&#10;10\% per sec&#10;\end{document}&#10;"/>
  <p:tag name="IGUANATEXSIZE" val="20"/>
  <p:tag name="IGUANATEXCURSOR" val="9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8.2152"/>
  <p:tag name="ORIGINALWIDTH" val="7013.874"/>
  <p:tag name="LATEXADDIN" val="\documentclass{slides}\pagestyle{empty}&#10;\usepackage{color}&#10;\textwidth=26cm&#10;\begin{document}&#10;loading rate: 1000 atoms/sec; steady state: $10^4$ atoms &#10;\end{document}&#10;"/>
  <p:tag name="IGUANATEXSIZE" val="20"/>
  <p:tag name="IGUANATEXCURSOR" val="14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0.465"/>
  <p:tag name="ORIGINALWIDTH" val="2665.917"/>
  <p:tag name="LATEXADDIN" val="\documentclass{slides}\pagestyle{empty}&#10;\usepackage{color}&#10;\textwidth=26cm&#10;\begin{document}&#10;\textcolor{red}{&#10;$1.0 \times 10^{18}$ atoms/sec}&#10;\end{document}&#10;"/>
  <p:tag name="IGUANATEXSIZE" val="20"/>
  <p:tag name="IGUANATEXCURSOR" val="9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5580.052"/>
  <p:tag name="LATEXADDIN" val="\documentclass{slides}\pagestyle{empty}&#10;\usepackage{color}&#10;\textwidth=26cm&#10;\begin{document}&#10;a) Realization of the meter (large distance):&#10;\end{document}&#10;"/>
  <p:tag name="IGUANATEXSIZE" val="20"/>
  <p:tag name="IGUANATEXCURSOR" val="13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2299.962"/>
  <p:tag name="LATEXADDIN" val="\documentclass{slides}\pagestyle{empty}&#10;\usepackage{color}&#10;\textwidth=26cm&#10;\begin{document}&#10;hyperfine selection &#10;\end{document}&#10;"/>
  <p:tag name="IGUANATEXSIZE" val="20"/>
  <p:tag name="IGUANATEXCURSOR" val="9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508.4365"/>
  <p:tag name="LATEXADDIN" val="\documentclass{slides}\pagestyle{empty}&#10;\usepackage{color}&#10;\textwidth=26cm&#10;\begin{document}&#10;$0.25$&#10;\end{document}&#10;"/>
  <p:tag name="IGUANATEXSIZE" val="20"/>
  <p:tag name="IGUANATEXCURSOR" val="9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5.2194"/>
  <p:tag name="ORIGINALWIDTH" val="2917.885"/>
  <p:tag name="LATEXADDIN" val="\documentclass{slides}\pagestyle{empty}&#10;\usepackage{color}&#10;\textwidth=26cm&#10;\begin{document}&#10;(only $F=1$, $M_F=-1$)&#10;\end{document}&#10;"/>
  <p:tag name="IGUANATEXSIZE" val="20"/>
  <p:tag name="IGUANATEXCURSOR" val="11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1441.32"/>
  <p:tag name="LATEXADDIN" val="\documentclass{slides}\pagestyle{empty}&#10;\usepackage{color}&#10;\textwidth=26cm&#10;\begin{document}&#10;2S life time &#10;\end{document}&#10;"/>
  <p:tag name="IGUANATEXSIZE" val="20"/>
  <p:tag name="IGUANATEXCURSOR" val="10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498.6877"/>
  <p:tag name="LATEXADDIN" val="\documentclass{slides}\pagestyle{empty}&#10;\usepackage{color}&#10;\textwidth=26cm&#10;\begin{document}&#10;$0.21$&#10;\end{document}&#10;"/>
  <p:tag name="IGUANATEXSIZE" val="20"/>
  <p:tag name="IGUANATEXCURSOR" val="9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2949.381"/>
  <p:tag name="LATEXADDIN" val="\documentclass{slides}\pagestyle{empty}&#10;\usepackage{color}&#10;\textwidth=26cm&#10;\begin{document}&#10;(natural and collisional)&#10;\end{document}&#10;"/>
  <p:tag name="IGUANATEXSIZE" val="20"/>
  <p:tag name="IGUANATEXCURSOR" val="11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5.478"/>
  <p:tag name="ORIGINALWIDTH" val="2686.164"/>
  <p:tag name="LATEXADDIN" val="\documentclass{slides}\pagestyle{empty}&#10;\usepackage{color}&#10;\textwidth=26cm&#10;\begin{document}&#10;intra-beam collissions&#10;\end{document}&#10;"/>
  <p:tag name="IGUANATEXSIZE" val="20"/>
  <p:tag name="IGUANATEXCURSOR" val="9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353.2058"/>
  <p:tag name="LATEXADDIN" val="\documentclass{slides}\pagestyle{empty}&#10;\usepackage{color}&#10;\textwidth=26cm&#10;\begin{document}&#10;$0.5$&#10;\end{document}&#10;"/>
  <p:tag name="IGUANATEXSIZE" val="20"/>
  <p:tag name="IGUANATEXCURSOR" val="9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3466.067"/>
  <p:tag name="LATEXADDIN" val="\documentclass{slides}\pagestyle{empty}&#10;\usepackage{color}&#10;\textwidth=26cm&#10;\begin{document}&#10;1S-2S excitation probability&#10;\end{document}&#10;"/>
  <p:tag name="IGUANATEXSIZE" val="20"/>
  <p:tag name="IGUANATEXCURSOR" val="109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527.934"/>
  <p:tag name="LATEXADDIN" val="\documentclass{slides}\pagestyle{empty}&#10;\usepackage{color}&#10;\textwidth=26cm&#10;\begin{document}&#10;0.14&#10;\end{document}&#10;"/>
  <p:tag name="IGUANATEXSIZE" val="20"/>
  <p:tag name="IGUANATEXCURSOR" val="9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8.219"/>
  <p:tag name="ORIGINALWIDTH" val="2846.644"/>
  <p:tag name="LATEXADDIN" val="\documentclass{slides}\pagestyle{empty}&#10;\usepackage{color}&#10;\textwidth=26cm&#10;\begin{document}&#10;time of flight: $\tau = L/c$&#10;\end{document}&#10;"/>
  <p:tag name="IGUANATEXSIZE" val="20"/>
  <p:tag name="IGUANATEXCURSOR" val="12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3421.822"/>
  <p:tag name="LATEXADDIN" val="\documentclass{slides}\pagestyle{empty}&#10;\usepackage{color}&#10;\textwidth=26cm&#10;\begin{document}&#10;(assuming 6~W at 243~nm)&#10;\end{document}&#10;"/>
  <p:tag name="IGUANATEXSIZE" val="20"/>
  <p:tag name="IGUANATEXCURSOR" val="10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2448.444"/>
  <p:tag name="LATEXADDIN" val="\documentclass{slides}\pagestyle{empty}&#10;\usepackage{color}&#10;\textwidth=26cm&#10;\begin{document}&#10;trapping probability&#10;\end{document}&#10;"/>
  <p:tag name="IGUANATEXSIZE" val="20"/>
  <p:tag name="IGUANATEXCURSOR" val="11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3.9708"/>
  <p:tag name="ORIGINALWIDTH" val="1289.839"/>
  <p:tag name="LATEXADDIN" val="\documentclass{slides}\pagestyle{empty}&#10;\usepackage{color}&#10;\textwidth=26cm&#10;\begin{document}&#10;$6.0 \times 10^{-3}$&#10;\end{document}&#10;"/>
  <p:tag name="IGUANATEXSIZE" val="20"/>
  <p:tag name="IGUANATEXCURSOR" val="11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9.9738"/>
  <p:tag name="ORIGINALWIDTH" val="2119.235"/>
  <p:tag name="LATEXADDIN" val="\documentclass{slides}\pagestyle{empty}&#10;\usepackage{color}&#10;\textwidth=26cm&#10;\begin{document}&#10;velocity selection&#10;\end{document}&#10;"/>
  <p:tag name="IGUANATEXSIZE" val="20"/>
  <p:tag name="IGUANATEXCURSOR" val="9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3.9708"/>
  <p:tag name="ORIGINALWIDTH" val="1273.341"/>
  <p:tag name="LATEXADDIN" val="\documentclass{slides}\pagestyle{empty}&#10;\usepackage{color}&#10;\textwidth=26cm&#10;\begin{document}&#10;$1.5 \times 10^{-6}$&#10;\end{document}&#10;"/>
  <p:tag name="IGUANATEXSIZE" val="20"/>
  <p:tag name="IGUANATEXCURSOR" val="11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3427.072"/>
  <p:tag name="LATEXADDIN" val="\documentclass{slides}\pagestyle{empty}&#10;\usepackage{color}&#10;\textwidth=26cm&#10;\begin{document}&#10;(4 orders gain with $B$-field)&#10;\end{document}&#10;"/>
  <p:tag name="IGUANATEXSIZE" val="20"/>
  <p:tag name="IGUANATEXCURSOR" val="10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1316.086"/>
  <p:tag name="LATEXADDIN" val="\documentclass{slides}\pagestyle{empty}&#10;\usepackage{color}&#10;\textwidth=26cm&#10;\begin{document}&#10;solid angle&#10;\end{document}&#10;"/>
  <p:tag name="IGUANATEXSIZE" val="20"/>
  <p:tag name="IGUANATEXCURSOR" val="10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9.4713"/>
  <p:tag name="ORIGINALWIDTH" val="1294.338"/>
  <p:tag name="LATEXADDIN" val="\documentclass{slides}\pagestyle{empty}&#10;\usepackage{color}&#10;\textwidth=26cm&#10;\begin{document}&#10;$4.0 \times 10^{-5}$&#10;\end{document}&#10;"/>
  <p:tag name="IGUANATEXSIZE" val="20"/>
  <p:tag name="IGUANATEXCURSOR" val="11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7.7128"/>
  <p:tag name="LATEXADDIN" val="\documentclass{slides}\pagestyle{empty}&#10;\usepackage{color}&#10;\textwidth=26cm&#10;\begin{document}&#10;2S&#10;\end{document}&#10;"/>
  <p:tag name="IGUANATEXSIZE" val="20"/>
  <p:tag name="IGUANATEXCURSOR" val="9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81.2149"/>
  <p:tag name="LATEXADDIN" val="\documentclass{slides}\pagestyle{empty}&#10;\usepackage{color}&#10;\textwidth=26cm&#10;\begin{document}&#10;1S&#10;\end{document}&#10;"/>
  <p:tag name="IGUANATEXSIZE" val="20"/>
  <p:tag name="IGUANATEXCURSOR" val="9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4953.131"/>
  <p:tag name="LATEXADDIN" val="\documentclass{slides}\pagestyle{empty}&#10;\usepackage{color}&#10;\textwidth=26cm&#10;\begin{document}&#10;Definition (1983): $c \equiv 299\,792\,458$~m/s &#10;\end{document}&#10;"/>
  <p:tag name="IGUANATEXSIZE" val="20"/>
  <p:tag name="IGUANATEXCURSOR" val="11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5803.524"/>
  <p:tag name="LATEXADDIN" val="\documentclass{slides}\pagestyle{empty}&#10;\usepackage{color}&#10;\textwidth=26cm&#10;\begin{document}&#10;$\bullet$ Non-destructive detection might be possible  &#10;\end{document}&#10;"/>
  <p:tag name="IGUANATEXSIZE" val="20"/>
  <p:tag name="IGUANATEXCURSOR" val="14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7781.777"/>
  <p:tag name="LATEXADDIN" val="\documentclass{slides}\pagestyle{empty}&#10;\usepackage{color}&#10;\textwidth=26cm&#10;\begin{document}&#10;$\bullet$ Several improvements of the loading scheme are possible ...&#10;\end{document}&#10;"/>
  <p:tag name="IGUANATEXSIZE" val="20"/>
  <p:tag name="IGUANATEXCURSOR" val="161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7.7128"/>
  <p:tag name="LATEXADDIN" val="\documentclass{slides}\pagestyle{empty}&#10;\usepackage{color}&#10;\textwidth=26cm&#10;\begin{document}&#10;2S&#10;\end{document}&#10;"/>
  <p:tag name="IGUANATEXSIZE" val="20"/>
  <p:tag name="IGUANATEXCURSOR" val="9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81.2149"/>
  <p:tag name="LATEXADDIN" val="\documentclass{slides}\pagestyle{empty}&#10;\usepackage{color}&#10;\textwidth=26cm&#10;\begin{document}&#10;1S&#10;\end{document}&#10;"/>
  <p:tag name="IGUANATEXSIZE" val="20"/>
  <p:tag name="IGUANATEXCURSOR" val="9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4.7282"/>
  <p:tag name="ORIGINALWIDTH" val="320.21"/>
  <p:tag name="LATEXADDIN" val="\documentclass{slides}\pagestyle{empty}&#10;\usepackage{color}&#10;\textwidth=26cm&#10;\begin{document}&#10;3P&#10;\end{document}&#10;"/>
  <p:tag name="IGUANATEXSIZE" val="20"/>
  <p:tag name="IGUANATEXCURSOR" val="9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9.4788"/>
  <p:tag name="ORIGINALWIDTH" val="324.7094"/>
  <p:tag name="LATEXADDIN" val="\documentclass{slides}\pagestyle{empty}&#10;\usepackage{color}&#10;\textwidth=26cm&#10;\begin{document}&#10;4P&#10;\end{document}&#10;"/>
  <p:tag name="IGUANATEXSIZE" val="20"/>
  <p:tag name="IGUANATEXCURSOR" val="9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86.4267"/>
  <p:tag name="ORIGINALWIDTH" val="1817.023"/>
  <p:tag name="LATEXADDIN" val="\documentclass{slides}\pagestyle{empty}&#10;\usepackage{color}&#10;\textwidth=26cm&#10;\begin{document}&#10;\[&#10;\Delta \nu_\mathrm{AC} \propto \sum_n \frac{d_n}{\delta \nu_n} &#10;\]&#10;\end{document}&#10;"/>
  <p:tag name="IGUANATEXSIZE" val="20"/>
  <p:tag name="IGUANATEXCURSOR" val="11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5612.298"/>
  <p:tag name="LATEXADDIN" val="\documentclass{slides}\pagestyle{empty}&#10;\usepackage{color}&#10;\textwidth=26cm&#10;\begin{document}&#10;b) Realization of the meter (short distance):&#10;\end{document}&#10;"/>
  <p:tag name="IGUANATEXSIZE" val="20"/>
  <p:tag name="IGUANATEXCURSOR" val="13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6.8841"/>
  <p:tag name="LATEXADDIN" val="\documentclass{slides}\pagestyle{empty}&#10;\usepackage{color}&#10;\textwidth=26cm&#10;\begin{document}&#10;516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3.2321"/>
  <p:tag name="ORIGINALWIDTH" val="222.7221"/>
  <p:tag name="LATEXADDIN" val="\documentclass{slides}\pagestyle{empty}&#10;\usepackage{color}&#10;\textwidth=26cm&#10;\begin{document}&#10;\textcolor{blue}{$v_z$}&#10;\end{document}&#10;"/>
  <p:tag name="IGUANATEXSIZE" val="20"/>
  <p:tag name="IGUANATEXCURSOR" val="11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6.8841"/>
  <p:tag name="LATEXADDIN" val="\documentclass{slides}\pagestyle{empty}&#10;\usepackage{color}&#10;\textwidth=26cm&#10;\begin{document}&#10;515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6.8841"/>
  <p:tag name="LATEXADDIN" val="\documentclass{slides}\pagestyle{empty}&#10;\usepackage{color}&#10;\textwidth=26cm&#10;\begin{document}&#10;516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6.8841"/>
  <p:tag name="LATEXADDIN" val="\documentclass{slides}\pagestyle{empty}&#10;\usepackage{color}&#10;\textwidth=26cm&#10;\begin{document}&#10;515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2695.913"/>
  <p:tag name="LATEXADDIN" val="\documentclass{slides}\pagestyle{empty}&#10;\usepackage{color}&#10;\textwidth=26cm&#10;\begin{document}&#10;$\bullet$ Evaporative cooling&#10;\end{document}&#10;"/>
  <p:tag name="IGUANATEXSIZE" val="20"/>
  <p:tag name="IGUANATEXCURSOR" val="11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5699.288"/>
  <p:tag name="LATEXADDIN" val="\documentclass{slides}\pagestyle{empty}&#10;\usepackage{color}&#10;\textwidth=26cm&#10;\begin{document}&#10;$\bullet$ Other hydrogen like systems conceivable ...&#10;\end{document}&#10;"/>
  <p:tag name="IGUANATEXSIZE" val="20"/>
  <p:tag name="IGUANATEXCURSOR" val="14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1985.752"/>
  <p:tag name="LATEXADDIN" val="\documentclass{slides}\pagestyle{empty}&#10;\usepackage{color}&#10;\textwidth=26cm&#10;\begin{document}&#10;intracavity HHG&#10;\end{document}&#10;"/>
  <p:tag name="IGUANATEXSIZE" val="20"/>
  <p:tag name="IGUANATEXCURSOR" val="10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6.9741"/>
  <p:tag name="ORIGINALWIDTH" val="963.6295"/>
  <p:tag name="LATEXADDIN" val="\documentclass{slides}\pagestyle{empty}&#10;\usepackage{color}&#10;\textwidth=26cm&#10;\begin{document}&#10;ion trap&#10;\end{document}&#10;"/>
  <p:tag name="IGUANATEXSIZE" val="20"/>
  <p:tag name="IGUANATEXCURSOR" val="101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4119.235"/>
  <p:tag name="LATEXADDIN" val="\documentclass{slides}\pagestyle{empty}&#10;\usepackage{color}&#10;\textwidth=26cm&#10;\begin{document}&#10;XUV beam line 61~nm for 1S-2S&#10;\end{document}&#10;"/>
  <p:tag name="IGUANATEXSIZE" val="20"/>
  <p:tag name="IGUANATEXCURSOR" val="13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4660.667"/>
  <p:tag name="LATEXADDIN" val="\documentclass{slides}\pagestyle{empty}&#10;\usepackage{color}&#10;\textwidth=26cm&#10;\begin{document}&#10;There are three ways to define units: &#10;\end{document}&#10;"/>
  <p:tag name="IGUANATEXSIZE" val="20"/>
  <p:tag name="IGUANATEXCURSOR" val="91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8.219"/>
  <p:tag name="ORIGINALWIDTH" val="2577.428"/>
  <p:tag name="LATEXADDIN" val="\documentclass{slides}\pagestyle{empty}&#10;\usepackage{color}&#10;\textwidth=26cm&#10;\begin{document}&#10;path length: $\lambda = c/\nu$&#10;\end{document}&#10;"/>
  <p:tag name="IGUANATEXSIZE" val="20"/>
  <p:tag name="IGUANATEXCURSOR" val="121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3964.754"/>
  <p:tag name="LATEXADDIN" val="\documentclass{slides}\pagestyle{empty}&#10;\usepackage{color}&#10;\textwidth=35cm&#10;\begin{document}&#10;Eur. Phys. J. D, 77, 67 (2023)&#10;\end{document}&#10;"/>
  <p:tag name="IGUANATEXSIZE" val="20"/>
  <p:tag name="IGUANATEXCURSOR" val="9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12473.94"/>
  <p:tag name="LATEXADDIN" val="\documentclass{slides}\pagestyle{empty}&#10;\usepackage{color}&#10;\textwidth=36cm&#10;\begin{document}&#10;J.~Moreno, F.~Schmid, J.~Weitenberg, S.G.~Karshenboim, T.W.~H\&quot;ansch, Th.~Udem and A.~Ozawa&#10;\end{document}&#10;"/>
  <p:tag name="IGUANATEXSIZE" val="20"/>
  <p:tag name="IGUANATEXCURSOR" val="7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9393.326"/>
  <p:tag name="LATEXADDIN" val="\documentclass{slides}\pagestyle{empty}&#10;\usepackage{color}&#10;\textwidth=26cm&#10;\begin{document}&#10;A low repetition rate optical frequency comb, submitted (arXiv:2309.09616)&#10;\end{document}&#10;"/>
  <p:tag name="IGUANATEXSIZE" val="20"/>
  <p:tag name="IGUANATEXCURSOR" val="16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14115.49"/>
  <p:tag name="LATEXADDIN" val="\documentclass{slides}\pagestyle{empty}&#10;\usepackage{color}&#10;\textwidth=40cm&#10;\begin{document}&#10;F.~Canella, J.~Weitenberg, M.~Thariq, F.~Schmid, P~Dwivedi, G.~Galzerano, T.W.~H\&quot;ansch, Th.~Udem, A.~Ozawa &#10;\end{document}&#10;"/>
  <p:tag name="IGUANATEXSIZE" val="20"/>
  <p:tag name="IGUANATEXCURSOR" val="7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58.6802"/>
  <p:tag name="ORIGINALWIDTH" val="2372.703"/>
  <p:tag name="LATEXADDIN" val="\documentclass{slides}\pagestyle{empty}&#10;\usepackage{color}&#10;\textwidth=26cm&#10;\begin{document}&#10;driving laser:\\ &#10;IR frequency comb&#10;\end{document}&#10;"/>
  <p:tag name="IGUANATEXSIZE" val="20"/>
  <p:tag name="IGUANATEXCURSOR" val="12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1434.571"/>
  <p:tag name="LATEXADDIN" val="\documentclass{slides}\pagestyle{empty}&#10;\usepackage{color}&#10;\textwidth=26cm&#10;\begin{document}&#10;HHG target&#10;\end{document}&#10;"/>
  <p:tag name="IGUANATEXSIZE" val="20"/>
  <p:tag name="IGUANATEXCURSOR" val="10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1976.003"/>
  <p:tag name="LATEXADDIN" val="\documentclass{slides}\pagestyle{empty}&#10;\usepackage{color}&#10;\textwidth=26cm&#10;\begin{document}&#10;XUV waveguide&#10;\end{document}&#10;"/>
  <p:tag name="IGUANATEXSIZE" val="20"/>
  <p:tag name="IGUANATEXCURSOR" val="10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6.9779"/>
  <p:tag name="ORIGINALWIDTH" val="941.8823"/>
  <p:tag name="LATEXADDIN" val="\documentclass{slides}\pagestyle{empty}&#10;\usepackage{color}&#10;\textwidth=26cm&#10;\begin{document}&#10;Al filter&#10;\end{document}&#10;"/>
  <p:tag name="IGUANATEXSIZE" val="20"/>
  <p:tag name="IGUANATEXCURSOR" val="10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9.2239"/>
  <p:tag name="ORIGINALWIDTH" val="1973.753"/>
  <p:tag name="LATEXADDIN" val="\documentclass{slides}\pagestyle{empty}&#10;\usepackage{color}&#10;\textwidth=26cm&#10;\begin{document}&#10;surface ion trap&#10;\end{document}&#10;"/>
  <p:tag name="IGUANATEXSIZE" val="20"/>
  <p:tag name="IGUANATEXCURSOR" val="10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7565.804"/>
  <p:tag name="LATEXADDIN" val="\documentclass{slides}\pagestyle{empty}&#10;\usepackage{color}&#10;\textwidth=26cm&#10;\begin{document}&#10;$\bullet$ Velocity selector useful for other spectrocopy experiments&#10;\end{document}&#10;"/>
  <p:tag name="IGUANATEXSIZE" val="20"/>
  <p:tag name="IGUANATEXCURSOR" val="16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4810.648"/>
  <p:tag name="LATEXADDIN" val="\documentclass{slides}\pagestyle{empty}&#10;\usepackage{color}&#10;\textwidth=26cm&#10;\begin{document}&#10;Definition (2019): $h \equiv 6.626\,070\,15$~Js &#10;\end{document}&#10;"/>
  <p:tag name="IGUANATEXSIZE" val="20"/>
  <p:tag name="IGUANATEXCURSOR" val="139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9132.358"/>
  <p:tag name="LATEXADDIN" val="\documentclass{slides}\pagestyle{empty}&#10;\usepackage{color}&#10;\textwidth=26cm&#10;\begin{document}&#10;$\bullet$ Trap can be used to extract antihydrogen from magentic confinement&#10;\end{document}&#10;"/>
  <p:tag name="IGUANATEXSIZE" val="20"/>
  <p:tag name="IGUANATEXCURSOR" val="16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4.7282"/>
  <p:tag name="ORIGINALWIDTH" val="1202.1"/>
  <p:tag name="LATEXADDIN" val="\documentclass{slides}\pagestyle{empty}&#10;\usepackage{color}&#10;\textwidth=26cm&#10;\begin{document}&#10;Problems:&#10;\end{document}&#10;"/>
  <p:tag name="IGUANATEXSIZE" val="20"/>
  <p:tag name="IGUANATEXCURSOR" val="10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0.7162"/>
  <p:tag name="ORIGINALWIDTH" val="7923.509"/>
  <p:tag name="LATEXADDIN" val="\documentclass{slides}\pagestyle{empty}&#10;\usepackage{color}&#10;\textwidth=26cm&#10;\begin{document}&#10;$\bullet$ Nuclear charge radius: lattice QCD, He$^+$, leptonic system ... &#10;\end{document}&#10;"/>
  <p:tag name="IGUANATEXSIZE" val="20"/>
  <p:tag name="IGUANATEXCURSOR" val="16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8389.201"/>
  <p:tag name="LATEXADDIN" val="\documentclass{slides}\pagestyle{empty}&#10;\usepackage{color}&#10;\textwidth=26cm&#10;\begin{document}&#10;$\bullet$ Magic wavelength very large slope: other QED test, tune-out ... &#10;\end{document}&#10;"/>
  <p:tag name="IGUANATEXSIZE" val="20"/>
  <p:tag name="IGUANATEXCURSOR" val="161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88.6764"/>
  <p:tag name="ORIGINALWIDTH" val="1459.318"/>
  <p:tag name="LATEXADDIN" val="\documentclass{slides}\pagestyle{empty}&#10;\usepackage{color}&#10;\begin{document}&#10;\[&#10;R_\infty =\frac{\alpha^2 m_e}{2 h}&#10;\]&#10;\end{document}&#10;&#10;&#10;"/>
  <p:tag name="IGUANATEXSIZE" val="20"/>
  <p:tag name="IGUANATEXCURSOR" val="10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7.724"/>
  <p:tag name="ORIGINALWIDTH" val="5142.857"/>
  <p:tag name="LATEXADDIN" val="\documentclass{slides}\pagestyle{empty}&#10;\usepackage{color}&#10;\textwidth=26cm&#10;\begin{document}&#10;$\bullet$ This seem to fix the electron mass $m_e$.&#10;\end{document}&#10;"/>
  <p:tag name="IGUANATEXSIZE" val="20"/>
  <p:tag name="IGUANATEXCURSOR" val="14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6140.982"/>
  <p:tag name="LATEXADDIN" val="\documentclass{slides}\pagestyle{empty}&#10;\usepackage{color}&#10;\textwidth=26cm&#10;\begin{document}&#10;$\bullet$ How can we? Is the kg not already fixed by $h$?&#10;\end{document}&#10;"/>
  <p:tag name="IGUANATEXSIZE" val="20"/>
  <p:tag name="IGUANATEXCURSOR" val="149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8169.479"/>
  <p:tag name="LATEXADDIN" val="\documentclass{slides}\pagestyle{empty}&#10;\usepackage{color}&#10;\textwidth=26cm&#10;\begin{document}&#10;$\bullet$ Knowing $\alpha$, we would have another microsopic mass reference: &#10;\end{document}&#10;"/>
  <p:tag name="IGUANATEXSIZE" val="20"/>
  <p:tag name="IGUANATEXCURSOR" val="17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4.7206"/>
  <p:tag name="ORIGINALWIDTH" val="8524.935"/>
  <p:tag name="LATEXADDIN" val="\documentclass{slides}\pagestyle{empty}&#10;\usepackage{color}&#10;\textwidth=26cm&#10;\begin{document}&#10;$\bullet$ No, it is fixed by $h$ {\bf and} $c$ {\bf and} $\nu_\mathrm{Cs}$. $R_\infty$ takes over the role of $\nu_\mathrm{Cs}$.&#10;\end{document}&#10;"/>
  <p:tag name="IGUANATEXSIZE" val="20"/>
  <p:tag name="IGUANATEXCURSOR" val="16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33.1833"/>
  <p:tag name="ORIGINALWIDTH" val="1467.567"/>
  <p:tag name="LATEXADDIN" val="\documentclass{slides}\pagestyle{empty}&#10;\usepackage{color}&#10;\textwidth=26cm&#10;\begin{document}&#10;\[&#10;m_e = \frac{2 h R_\infty}{\alpha^2}&#10;\]&#10;\end{document}&#10;"/>
  <p:tag name="IGUANATEXSIZE" val="20"/>
  <p:tag name="IGUANATEXCURSOR" val="13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4891.638"/>
  <p:tag name="LATEXADDIN" val="\documentclass{slides}\pagestyle{empty}&#10;\usepackage{color}&#10;\textwidth=26cm&#10;\begin{document}&#10;a) Realization of the kg (microscopic):&#10;\end{document}&#10;"/>
  <p:tag name="IGUANATEXSIZE" val="20"/>
  <p:tag name="IGUANATEXCURSOR" val="129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5.2194"/>
  <p:tag name="ORIGINALWIDTH" val="5893.513"/>
  <p:tag name="LATEXADDIN" val="\documentclass{slides}\pagestyle{empty}&#10;\usepackage{color}&#10;\textwidth=26cm&#10;\begin{document}&#10;515~nm, 6~kW (power enhanced), $w_0=80~\mu$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5.2194"/>
  <p:tag name="ORIGINALWIDTH" val="5902.512"/>
  <p:tag name="LATEXADDIN" val="\documentclass{slides}\pagestyle{empty}&#10;\usepackage{color}&#10;\textwidth=26cm&#10;\begin{document}&#10;243~nm, 5~W (power enhanced), $w_0=500~\mu$m&#10;\end{document}&#10;"/>
  <p:tag name="IGUANATEXSIZE" val="20"/>
  <p:tag name="IGUANATEXCURSOR" val="13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9.2239"/>
  <p:tag name="ORIGINALWIDTH" val="3481.065"/>
  <p:tag name="LATEXADDIN" val="\documentclass{slides}\pagestyle{empty}&#10;\usepackage{color}&#10;\textwidth=26cm&#10;\begin{document}&#10;$\bullet$ mass of the ``Cs-photon'':&#10;\end{document}&#10;"/>
  <p:tag name="IGUANATEXSIZE" val="20"/>
  <p:tag name="IGUANATEXCURSOR" val="10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33.1833"/>
  <p:tag name="ORIGINALWIDTH" val="1458.568"/>
  <p:tag name="LATEXADDIN" val="\documentclass{slides}\pagestyle{empty}&#10;\usepackage{color}&#10;\textwidth=26cm&#10;\begin{document}&#10;\[&#10;m_{Cs} = \frac{h \nu_\mathrm{Cs}}{c^2}&#10;\]&#10;\end{document}&#10;"/>
  <p:tag name="IGUANATEXSIZE" val="20"/>
  <p:tag name="IGUANATEXCURSOR" val="12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8.4665"/>
  <p:tag name="ORIGINALWIDTH" val="6505.437"/>
  <p:tag name="LATEXADDIN" val="\documentclass{slides}\pagestyle{empty}&#10;\usepackage{color}&#10;\textwidth=26cm&#10;\begin{document}&#10;$=2.031773026496172412049138340\ldots \times 10^{-32}$~kg&#10;\end{document}&#10;"/>
  <p:tag name="IGUANATEXSIZE" val="20"/>
  <p:tag name="IGUANATEXCURSOR" val="12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4810.648"/>
  <p:tag name="LATEXADDIN" val="\documentclass{slides}\pagestyle{empty}&#10;\usepackage{color}&#10;\textwidth=26cm&#10;\begin{document}&#10;Definition (2019): $h \equiv 6.626\,070\,15$~Js &#10;\end{document}&#10;"/>
  <p:tag name="IGUANATEXSIZE" val="20"/>
  <p:tag name="IGUANATEXCURSOR" val="139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4968.879"/>
  <p:tag name="LATEXADDIN" val="\documentclass{slides}\pagestyle{empty}&#10;\usepackage{color}&#10;\textwidth=26cm&#10;\begin{document}&#10;b) Realization of the kg (macroscopic):&#10;\end{document}&#10;"/>
  <p:tag name="IGUANATEXSIZE" val="20"/>
  <p:tag name="IGUANATEXCURSOR" val="129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1868.766"/>
  <p:tag name="LATEXADDIN" val="\documentclass{slides}\pagestyle{empty}&#10;\usepackage{color}&#10;\textwidth=26cm&#10;\begin{document}&#10;$\bullet$ the kilogram:&#10;\end{document}&#10;"/>
  <p:tag name="IGUANATEXSIZE" val="20"/>
  <p:tag name="IGUANATEXCURSOR" val="11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1.4735"/>
  <p:tag name="ORIGINALWIDTH" val="505.4369"/>
  <p:tag name="LATEXADDIN" val="\documentclass{slides}\pagestyle{empty}&#10;\usepackage{color}&#10;\textwidth=26cm&#10;\begin{document}&#10;1~kg&#10;\end{document}&#10;"/>
  <p:tag name="IGUANATEXSIZE" val="20"/>
  <p:tag name="IGUANATEXCURSOR" val="9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5481.815"/>
  <p:tag name="LATEXADDIN" val="\documentclass{slides}\pagestyle{empty}&#10;\usepackage{color}&#10;\textwidth=26cm&#10;\begin{document}&#10;1) Based on an artifact, like the Kings foot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9.2239"/>
  <p:tag name="ORIGINALWIDTH" val="6620.922"/>
  <p:tag name="LATEXADDIN" val="\documentclass{slides}\pagestyle{empty}&#10;\usepackage{color}&#10;\textwidth=26cm&#10;\begin{document}&#10;$=4921809606482064722472190923569$~Cs photons&#10;\end{document}&#10;"/>
  <p:tag name="IGUANATEXSIZE" val="20"/>
  <p:tag name="IGUANATEXCURSOR" val="12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9.9738"/>
  <p:tag name="ORIGINALWIDTH" val="2244.469"/>
  <p:tag name="LATEXADDIN" val="\documentclass{slides}\pagestyle{empty}&#10;\usepackage{color}&#10;\textwidth=26cm&#10;\begin{document}&#10;not very practical!&#10;\end{document}&#10;"/>
  <p:tag name="IGUANATEXSIZE" val="20"/>
  <p:tag name="IGUANATEXCURSOR" val="110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9.9738"/>
  <p:tag name="ORIGINALWIDTH" val="7944.507"/>
  <p:tag name="LATEXADDIN" val="\documentclass{slides}\pagestyle{empty}&#10;\usepackage{color}&#10;\textwidth=26cm&#10;\begin{document}&#10;current practical realizations by Watt-Balance or silicon sphere&#10;\end{document}&#10;"/>
  <p:tag name="IGUANATEXSIZE" val="20"/>
  <p:tag name="IGUANATEXCURSOR" val="15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9.4788"/>
  <p:tag name="ORIGINALWIDTH" val="377.9528"/>
  <p:tag name="LATEXADDIN" val="\documentclass{slides}\pagestyle{empty}&#10;\usepackage{color}&#10;\textwidth=26cm&#10;\begin{document}&#10;$\nu_{Cs}$&#10;\end{document}&#10;"/>
  <p:tag name="IGUANATEXSIZE" val="20"/>
  <p:tag name="IGUANATEXCURSOR" val="10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3151.856"/>
  <p:tag name="LATEXADDIN" val="\documentclass{slides}\pagestyle{empty}&#10;\usepackage{color}&#10;\textwidth=26cm&#10;\begin{document}&#10;the last remaining object&#10;\end{document}&#10;"/>
  <p:tag name="IGUANATEXSIZE" val="20"/>
  <p:tag name="IGUANATEXCURSOR" val="11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3025.872"/>
  <p:tag name="LATEXADDIN" val="\documentclass{slides}\pagestyle{empty}&#10;\usepackage{color}&#10;\textwidth=26cm&#10;\begin{document}&#10;will go away some day...&#10;\end{document}&#10;"/>
  <p:tag name="IGUANATEXSIZE" val="20"/>
  <p:tag name="IGUANATEXCURSOR" val="11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textwidth=20cm&#10;\begin{document}&#10;\color[rgb]{0.9,0.9,0.9}&#10;(only $S$-states)&#10;\end{document}&#10;"/>
  <p:tag name="FILENAME" val="TP_tmp"/>
  <p:tag name="FORMAT" val="bmp256"/>
  <p:tag name="RES" val="600"/>
  <p:tag name="BLEND" val="0"/>
  <p:tag name="TRANSPARENT" val="1"/>
  <p:tag name="TBUG" val="0"/>
  <p:tag name="ALLOWFS" val="0"/>
  <p:tag name="ORIGWIDTH" val="148"/>
  <p:tag name="PICTUREFILESIZE" val="20749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textwidth=20cm&#10;\begin{document}&#10;Bohr \&amp; Schr\&quot;odinger&#10;\end{document}&#10;"/>
  <p:tag name="FILENAME" val="TP_tmp"/>
  <p:tag name="FORMAT" val="bmpmono"/>
  <p:tag name="RES" val="1200"/>
  <p:tag name="BLEND" val="0"/>
  <p:tag name="TRANSPARENT" val="1"/>
  <p:tag name="TBUG" val="0"/>
  <p:tag name="ALLOWFS" val="0"/>
  <p:tag name="ORIGWIDTH" val="203"/>
  <p:tag name="PICTUREFILESIZE" val="13447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textwidth=20cm&#10;\begin{document}&#10;\&amp; Dirac&#10;\end{document}&#10;"/>
  <p:tag name="FILENAME" val="TP_tmp"/>
  <p:tag name="FORMAT" val="bmpmono"/>
  <p:tag name="RES" val="1200"/>
  <p:tag name="BLEND" val="0"/>
  <p:tag name="TRANSPARENT" val="1"/>
  <p:tag name="TBUG" val="0"/>
  <p:tag name="ALLOWFS" val="0"/>
  <p:tag name="ORIGWIDTH" val="80"/>
  <p:tag name="PICTUREFILESIZE" val="4491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textwidth=20cm&#10;\begin{document}&#10;\&amp; recoil&#10;\end{document}&#10;"/>
  <p:tag name="FILENAME" val="TP_tmp"/>
  <p:tag name="FORMAT" val="bmpmono"/>
  <p:tag name="RES" val="1200"/>
  <p:tag name="BLEND" val="0"/>
  <p:tag name="TRANSPARENT" val="1"/>
  <p:tag name="TBUG" val="0"/>
  <p:tag name="ALLOWFS" val="0"/>
  <p:tag name="ORIGWIDTH" val="79"/>
  <p:tag name="PICTUREFILESIZE" val="4491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7743.532"/>
  <p:tag name="LATEXADDIN" val="\documentclass{slides}\pagestyle{empty}&#10;\usepackage{color}&#10;\textwidth=26cm&#10;\begin{document}&#10;2) Based on a natural occurring object, like the cesium ato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textwidth=20cm&#10;\begin{document}&#10;\&amp; relativistic recoil&#10;\end{document}&#10;"/>
  <p:tag name="FILENAME" val="TP_tmp"/>
  <p:tag name="FORMAT" val="bmpmono"/>
  <p:tag name="RES" val="1200"/>
  <p:tag name="BLEND" val="0"/>
  <p:tag name="TRANSPARENT" val="1"/>
  <p:tag name="TBUG" val="0"/>
  <p:tag name="ALLOWFS" val="0"/>
  <p:tag name="ORIGWIDTH" val="189"/>
  <p:tag name="PICTUREFILESIZE" val="10579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textwidth=20cm&#10;\begin{document}&#10;\&amp; self energy&#10;\end{document}&#10;"/>
  <p:tag name="FILENAME" val="TP_tmp"/>
  <p:tag name="FORMAT" val="bmpmono"/>
  <p:tag name="RES" val="1200"/>
  <p:tag name="BLEND" val="0"/>
  <p:tag name="TRANSPARENT" val="1"/>
  <p:tag name="TBUG" val="0"/>
  <p:tag name="ALLOWFS" val="0"/>
  <p:tag name="ORIGWIDTH" val="134"/>
  <p:tag name="PICTUREFILESIZE" val="8882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textwidth=20cm&#10;\begin{document}&#10;\&amp; vacuum polarization&#10;\end{document}&#10;"/>
  <p:tag name="FILENAME" val="TP_tmp"/>
  <p:tag name="FORMAT" val="bmpmono"/>
  <p:tag name="RES" val="1200"/>
  <p:tag name="BLEND" val="0"/>
  <p:tag name="TRANSPARENT" val="1"/>
  <p:tag name="TBUG" val="0"/>
  <p:tag name="ALLOWFS" val="0"/>
  <p:tag name="ORIGWIDTH" val="228"/>
  <p:tag name="PICTUREFILESIZE" val="14286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textwidth=20cm&#10;\begin{document}&#10;\&amp; two--photon corrections&#10;\end{document}&#10;"/>
  <p:tag name="FILENAME" val="TP_tmp"/>
  <p:tag name="FORMAT" val="bmpmono"/>
  <p:tag name="RES" val="1200"/>
  <p:tag name="BLEND" val="0"/>
  <p:tag name="TRANSPARENT" val="1"/>
  <p:tag name="TBUG" val="0"/>
  <p:tag name="ALLOWFS" val="0"/>
  <p:tag name="ORIGWIDTH" val="265"/>
  <p:tag name="PICTUREFILESIZE" val="16686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textwidth=20cm&#10;\begin{document}&#10;\&amp; three--photon corrections&#10;\end{document}&#10;"/>
  <p:tag name="FILENAME" val="TP_tmp"/>
  <p:tag name="FORMAT" val="bmpmono"/>
  <p:tag name="RES" val="1200"/>
  <p:tag name="BLEND" val="0"/>
  <p:tag name="TRANSPARENT" val="1"/>
  <p:tag name="TBUG" val="0"/>
  <p:tag name="ALLOWFS" val="0"/>
  <p:tag name="ORIGWIDTH" val="280"/>
  <p:tag name="PICTUREFILESIZE" val="17526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textwidth=20cm&#10;\begin{document}&#10;\&amp; radiative recoil corrections&#10;\end{document}&#10;"/>
  <p:tag name="FILENAME" val="TP_tmp"/>
  <p:tag name="FORMAT" val="bmpmono"/>
  <p:tag name="RES" val="1200"/>
  <p:tag name="BLEND" val="0"/>
  <p:tag name="TRANSPARENT" val="1"/>
  <p:tag name="TBUG" val="0"/>
  <p:tag name="ALLOWFS" val="0"/>
  <p:tag name="ORIGWIDTH" val="293"/>
  <p:tag name="PICTUREFILESIZE" val="16346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textwidth=20cm&#10;\begin{document}&#10;\&amp; nuclear self energy and polarizabilty&#10;\end{document}&#10;"/>
  <p:tag name="FILENAME" val="TP_tmp"/>
  <p:tag name="FORMAT" val="bmpmono"/>
  <p:tag name="RES" val="1200"/>
  <p:tag name="BLEND" val="0"/>
  <p:tag name="TRANSPARENT" val="1"/>
  <p:tag name="TBUG" val="0"/>
  <p:tag name="ALLOWFS" val="0"/>
  <p:tag name="ORIGWIDTH" val="388"/>
  <p:tag name="PICTUREFILESIZE" val="25746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textwidth=20cm&#10;\begin{document}&#10;\&amp; nuclear size&#10;\end{document}&#10;"/>
  <p:tag name="FILENAME" val="TP_tmp"/>
  <p:tag name="FORMAT" val="bmpmono"/>
  <p:tag name="RES" val="1200"/>
  <p:tag name="BLEND" val="0"/>
  <p:tag name="TRANSPARENT" val="1"/>
  <p:tag name="TBUG" val="0"/>
  <p:tag name="ALLOWFS" val="0"/>
  <p:tag name="ORIGWIDTH" val="143"/>
  <p:tag name="PICTUREFILESIZE" val="8016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E=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40"/>
  <p:tag name="PICTUREFILESIZE" val="1082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(-\frac{1}{n^2}&#10;    -\frac{4n-3}{4n^2}\alpha^2&#10;    -\frac{2n^3+6n^2-12n+5}{8n^6}\alpha^4&#10;%    -\frac{8n^5+25n^4+8n^3-120n^2+120n-35}{64n^4}\alpha^6&#10;\ldots \right) \frac{1}{1+m_e/m_p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580"/>
  <p:tag name="PICTUREFILESIZE" val="54557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9.2239"/>
  <p:tag name="ORIGINALWIDTH" val="3595.051"/>
  <p:tag name="LATEXADDIN" val="\documentclass{slides}\pagestyle{empty}&#10;\usepackage{color}&#10;\textwidth=26cm&#10;\begin{document}&#10;or pieces of platinum-iridium&#10;\end{document}&#10;"/>
  <p:tag name="IGUANATEXSIZE" val="20"/>
  <p:tag name="IGUANATEXCURSOR" val="12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+\left(\frac{1}{n^4} \alpha^2&#10;    -\frac{4n-3}{8n^6}\alpha^4&#10;    +\frac{8n^3+40n^2-72n+29}{64n^6}\alpha^6&#10;\ldots \right) \frac{m_e}{m_p}\frac{1}{(1+m_e/m_p)^3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701"/>
  <p:tag name="PICTUREFILESIZE" val="65897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(4 \ln(2)-\frac{7}{2}-\frac{44\alpha}{60\pi}\ln(\alpha)^2 \right)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256"/>
  <p:tag name="PICTUREFILESIZE" val="19652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(\left(\frac{4}{3}-\alpha^2 &#10;+\left(4\sum_m^n\frac{1}{m}+\frac{28}{3}\ln(2)-4\ln(n)-\frac{781}{180}&#10;\right. \right. \right.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461"/>
  <p:tag name="PICTUREFILESIZE" val="42628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+\,\frac{2 \alpha^3}{\pi n^3(1+m_e/m_p)^3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197"/>
  <p:tag name="PICTUREFILESIZE" val="18647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+\,\frac{2 \alpha^3}{\pi n^3(1+m_e/m_p)^3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197"/>
  <p:tag name="PICTUREFILESIZE" val="186478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.&#10;+\left(\frac{19}{45}-\frac{\pi^2}{27}\right) \alpha^2&#10;+\left(\frac{1}{60}-\frac{31\pi^2}{2880}\right) \pi \alpha^3&#10;+G^{(1)}_{VP}(\alpha) \right)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474"/>
  <p:tag name="PICTUREFILESIZE" val="44567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(\frac{3\pi^2}{2}\ln(2)-\frac{10\pi^2}{27}-\frac{2179}{648}&#10;-\frac{9}{8}\zeta(3)+b_{50}\alpha&#10; \right.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410"/>
  <p:tag name="PICTUREFILESIZE" val="38537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+\,\frac{2 \alpha^4}{\pi^2 n^3(1+m_e/m_p)^3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208"/>
  <p:tag name="PICTUREFILESIZE" val="192906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.&#10;-\frac{2\pi^2\ln(2)}{3}+\frac{40\ln(2)^2}{9}+\zeta(3)&#10;+\left(\frac{304}{135}-\frac{32\ln(2)}{9}\right)&#10;\right.&#10;\]&#10;\end{document}&#10;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495"/>
  <p:tag name="PICTUREFILESIZE" val="465478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(-\frac{2}{3}\ln(\alpha)-\frac{8}{3}\ln k_0(n)-\frac{1}{9}&#10;+\frac{14}{3}\left(\ln(\frac{2}{n})+\sum_{m=1}^n\frac{1}{m}\right.\right.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477"/>
  <p:tag name="PICTUREFILESIZE" val="51398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9.4713"/>
  <p:tag name="ORIGINALWIDTH" val="2846.644"/>
  <p:tag name="LATEXADDIN" val="\documentclass{slides}\pagestyle{empty}&#10;\usepackage{color}&#10;\textwidth=26cm&#10;\begin{document}&#10;$\nu_\mathrm{Cs} \equiv 9\,192\,631\,770$~Hz&#10;\end{document}&#10;"/>
  <p:tag name="IGUANATEXSIZE" val="20"/>
  <p:tag name="IGUANATEXCURSOR" val="10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.\left.&#10;+1-\frac{1}{2n}\right)&#10;-\frac{2}{1-(m_e/m_p)^2}\ln(\frac{m_e}{m_p}+1)&#10;+\frac{2}{1-(m_p/m_e)^2}\ln(\frac{m_p}{m_e}+1)&#10;\right)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658"/>
  <p:tag name="PICTUREFILESIZE" val="60750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+\,\frac{2 \alpha^4 m_e}{m_p n^3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88"/>
  <p:tag name="PICTUREFILESIZE" val="8240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+\,\frac{2 \alpha^5}{\pi^3 n^3(1+m_e/m_p)^3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208"/>
  <p:tag name="PICTUREFILESIZE" val="192906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-\frac{84071\zeta(3)}{2304}-\frac{71\ln(2)^4}{27}&#10;-\frac{239\pi^2\ln(2)^4}{135}+\frac{4787\pi^2\ln(2)}{108}&#10;+\frac{1591\pi^4}{3240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615"/>
  <p:tag name="PICTUREFILESIZE" val="52413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.&#10;-\frac{252251\pi^2}{9720}+\frac{679441}{93312} &#10;\right)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231"/>
  <p:tag name="PICTUREFILESIZE" val="21797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+\,\frac{2 \alpha ^3 m_e}{\pi  n^3 m_p \left(1+m_e/m_p \right)^3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228"/>
  <p:tag name="PICTUREFILESIZE" val="219086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.\left.\left.&#10;-\frac{77}{45n^2}\right)\!\!\right)\ln\!\!\left(\frac{1+m_e/m_p}{\alpha^2}\right)&#10;-\frac{4}{3} \ln\! k_0(n)+\!\frac{10}{9}\!+\!\left(\frac{139}{32}\!-\!2\ln(2)\!\!\right)\pi&#10;+\!\alpha^2 G_{SE}(n)\!\!\right)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714"/>
  <p:tag name="PICTUREFILESIZE" val="658774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(-\frac{4}{15}+\frac{5}{48}\pi\alpha-\frac{2}{15}\alpha^2 &#10;\ln\left(\frac{1+m_e/m_p}{\alpha^2}\right)&#10;\right.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371"/>
  <p:tag name="PICTUREFILESIZE" val="34318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-\frac{8}{27}\alpha^2 \ln \left( \frac{1+m_e/m_p}{\alpha^2} \right)^3&#10;+\frac{16}{9}\left(\frac{71}{60}-\ln(2)+\gamma+\Psi(n)-\ln(n)&#10;-\frac{1}{n}\right.&#10;\]&#10;\end{document}&#10;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640"/>
  <p:tag name="PICTUREFILESIZE" val="646734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.+\frac{1}{4n^2}\right) \alpha^2 &#10;\ln\left(\frac{1+m_e/m_p}{\alpha^2}\right)&#10;+\left(\frac{413581}{64800}+\frac{4\mbox{NS}(n)}{3}+\frac{2027\pi^2}{864}&#10;-\frac{616\ln(2)}{135}&#10;\right.&#10;\]&#10;\end{document}&#10;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695"/>
  <p:tag name="PICTUREFILESIZE" val="65267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8.7289"/>
  <p:tag name="ORIGINALWIDTH" val="725.1594"/>
  <p:tag name="LATEXADDIN" val="\documentclass{slides}\pagestyle{empty}&#10;\usepackage{color}&#10;\textwidth=26cm&#10;\begin{document}&#10;$F=4$&#10;\end{document}&#10;"/>
  <p:tag name="IGUANATEXSIZE" val="20"/>
  <p:tag name="IGUANATEXCURSOR" val="9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.&#10;\left(\frac{3}{4}\gamma+4\Psi(n)-\ln(n)-\frac{1}{n}-\frac{1}{4n^2}&#10;\right)\right)\alpha^2\ln\left(\frac{1+m_e/m_p}{\alpha^2}\right)&#10;\]&#10;\end{document}&#10;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520"/>
  <p:tag name="PICTUREFILESIZE" val="48020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.&#10;+B_{60}\alpha^2+\Delta B_{71}\alpha^3\ln\left(\frac{1+m_e/m_p}{\alpha^2}\right)&#10;\right)&#10;\]&#10;\end{document}&#10;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362"/>
  <p:tag name="PICTUREFILESIZE" val="33434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(-\frac{568}{9} \sum_{m=1}^\infty \frac{1}{2^m m^4}&#10;+\frac{85\zeta(5)}{24}-\frac{121\pi^2\zeta(3)}{72}&#10;\right.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405"/>
  <p:tag name="PICTUREFILESIZE" val="43658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+\frac{8 \alpha^3m_e^2}{3\pi n^3 m_p^2 (1+m_e/m_p)^3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236"/>
  <p:tag name="PICTUREFILESIZE" val="23035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(\ln\left(\frac{1+m_p/m_e}{\alpha^2}\right)-\ln k_0(n) \right)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278"/>
  <p:tag name="PICTUREFILESIZE" val="257438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-\,\frac{140 h}{m_e c^2 \alpha^2 n^3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116"/>
  <p:tag name="PICTUREFILESIZE" val="94006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+\frac{2 \alpha^2 m_e}{\pi^2 n^3 m_p (1+m_e/m_p)^3}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232"/>
  <p:tag name="PICTUREFILESIZE" val="218878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(6 \zeta(3)-2 \pi^2 \ln(2)+\frac{35 \pi^2}{36}-\frac{448}{27}&#10;+\frac{8}{3}\pi\alpha\ln(\alpha)^2&#10;\right)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469"/>
  <p:tag name="PICTUREFILESIZE" val="44117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+\frac{4 \alpha^2}{3\pi n^3 m_e^2 (1+m_e/m_p)^3} &#10;\frac{4\pi^2 c^2}{h^2} r_p^2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314"/>
  <p:tag name="PICTUREFILESIZE" val="295378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(1-C_\eta \frac{r_p}{1+m_e/m_p} \frac{2\pi m_e c \alpha}{h}&#10;\right.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260"/>
  <p:tag name="PICTUREFILESIZE" val="24064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721.4099"/>
  <p:tag name="LATEXADDIN" val="\documentclass{slides}\pagestyle{empty}&#10;\usepackage{color}&#10;\textwidth=26cm&#10;\begin{document}&#10;$F=3$&#10;\end{document}&#10;"/>
  <p:tag name="IGUANATEXSIZE" val="20"/>
  <p:tag name="IGUANATEXCURSOR" val="9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eft.&#10;-\left(\ln\left(\frac{1}{1+m_e/m_p}\frac{2\pi m_ec \alpha}{n h} r_p\right)&#10;+\Psi(n)-\frac{(5n+9)(n-1)}{4n^2}-C_\theta \right)\alpha^2&#10;\right) &#10;\]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652"/>
  <p:tag name="PICTUREFILESIZE" val="602198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Full recoil and QED in SI units:&#10;\end{document}&#10;"/>
  <p:tag name="FILENAME" val="txp_fig"/>
  <p:tag name="FORMAT" val="bmp256"/>
  <p:tag name="RES" val="300"/>
  <p:tag name="BLEND" val="0"/>
  <p:tag name="TRANSPARENT" val="1"/>
  <p:tag name="TBUG" val="0"/>
  <p:tag name="ALLOWFS" val="0"/>
  <p:tag name="ORIGWIDTH" val="320"/>
  <p:tag name="PICTUREFILESIZE" val="10127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begin{document}&#10;\[&#10;E_{nlj}= \textcolor{black}{R_\infty} \left(-\frac{1}{n^2} + f_{nlj} \left(\alpha,\frac{m_e}{m_p},\ldots \right) + \frac{16 \pi^2 m_e^2 c^2 \alpha^2}{3 n^3 h^2} \; \textcolor{black}{r_p^2} \right)&#10;\]&#10;\end{document}&#10;&#10;&#10;"/>
  <p:tag name="FILENAME" val="txp_fig"/>
  <p:tag name="FORMAT" val="bmp256"/>
  <p:tag name="RES" val="1200"/>
  <p:tag name="BLEND" val="0"/>
  <p:tag name="TRANSPARENT" val="1"/>
  <p:tag name="TBUG" val="0"/>
  <p:tag name="ALLOWFS" val="0"/>
  <p:tag name="ORIGWIDTH" val="535"/>
  <p:tag name="PICTUREFILESIZE" val="8029078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17,6978"/>
  <p:tag name="ORIGINALWIDTH" val="3969,254"/>
  <p:tag name="LATEXADDIN" val="\documentclass{article}\pagestyle{empty}&#10;\textwidth=18cm&#10;\begin{document}&#10;\noindent E. Tiesinga {\sl et al.} Rev. Mod. Phys. 93, 025010 (2021) CODATA 2018\\&#10;M. Horbatsch and E. A. Hessels, Phys. Rev. A 93, 022513 (2016)\\&#10;M. Eides {\sl et al.} Theory of Light Hydrogenic Bound States, Springer 2007 &#10;\end{document}&#10;"/>
  <p:tag name="IGUANATEXSIZE" val="20"/>
  <p:tag name="IGUANATEXCURSOR" val="8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8140.232"/>
  <p:tag name="LATEXADDIN" val="\documentclass{slides}\pagestyle{empty}&#10;\usepackage{color}&#10;\textwidth=26cm&#10;\begin{document}&#10;any other atomic or molecular transition frequency is written as:&#10;\end{document}&#10;"/>
  <p:tag name="IGUANATEXSIZE" val="20"/>
  <p:tag name="IGUANATEXCURSOR" val="15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9.2239"/>
  <p:tag name="ORIGINALWIDTH" val="2453.693"/>
  <p:tag name="LATEXADDIN" val="\documentclass{slides}\pagestyle{empty}&#10;\usepackage{color}&#10;\begin{document}&#10;\[&#10;\Delta E= \textcolor{black}{R_\infty} \, \times \,&#10;\mbox{theory}&#10;\]&#10;\end{document}&#10;&#10;&#10;"/>
  <p:tag name="IGUANATEXSIZE" val="20"/>
  <p:tag name="IGUANATEXCURSOR" val="141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02.4747"/>
  <p:tag name="ORIGINALWIDTH" val="393.7008"/>
  <p:tag name="LATEXADDIN" val="\documentclass{slides}\pagestyle{empty}&#10;\usepackage{color}&#10;\textwidth=26cm&#10;\begin{document}&#10;$R_\infty$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9.4788"/>
  <p:tag name="ORIGINALWIDTH" val="374.2032"/>
  <p:tag name="LATEXADDIN" val="\documentclass{slides}\pagestyle{empty}&#10;\usepackage{color}&#10;\textwidth=26cm&#10;\begin{document}&#10;$\nu_\mathrm{Cs}$&#10;\end{document}&#10;"/>
  <p:tag name="IGUANATEXSIZE" val="20"/>
  <p:tag name="IGUANATEXCURSOR" val="10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6.9779"/>
  <p:tag name="ORIGINALWIDTH" val="2347.207"/>
  <p:tag name="LATEXADDIN" val="\documentclass{slides}\pagestyle{empty}&#10;\usepackage{color}&#10;\textwidth=26cm&#10;\begin{document}&#10;clock $\Delta \nu=1.3$~Hz&#10;\end{document}&#10;"/>
  <p:tag name="IGUANATEXSIZE" val="20"/>
  <p:tag name="IGUANATEXCURSOR" val="11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97.7128"/>
  <p:tag name="LATEXADDIN" val="\documentclass{slides}\pagestyle{empty}&#10;\usepackage{color}&#10;\textwidth=26cm&#10;\begin{document}&#10;2S&#10;\end{document}&#10;"/>
  <p:tag name="IGUANATEXSIZE" val="20"/>
  <p:tag name="IGUANATEXCURSOR" val="9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4.4731"/>
  <p:tag name="ORIGINALWIDTH" val="4215.973"/>
  <p:tag name="LATEXADDIN" val="\documentclass{slides}\pagestyle{empty}&#10;\usepackage{color}&#10;\textwidth=26cm&#10;\begin{document}&#10;Artifact may get lost or damaged&#10;\end{document}&#10;"/>
  <p:tag name="IGUANATEXSIZE" val="20"/>
  <p:tag name="IGUANATEXCURSOR" val="12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9.9775"/>
  <p:tag name="ORIGINALWIDTH" val="281.2149"/>
  <p:tag name="LATEXADDIN" val="\documentclass{slides}\pagestyle{empty}&#10;\usepackage{color}&#10;\textwidth=26cm&#10;\begin{document}&#10;1S&#10;\end{document}&#10;"/>
  <p:tag name="IGUANATEXSIZE" val="20"/>
  <p:tag name="IGUANATEXCURSOR" val="9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9.4788"/>
  <p:tag name="ORIGINALWIDTH" val="320.21"/>
  <p:tag name="LATEXADDIN" val="\documentclass{slides}\pagestyle{empty}&#10;\usepackage{color}&#10;\textwidth=26cm&#10;\begin{document}&#10;2P&#10;\end{document}&#10;"/>
  <p:tag name="IGUANATEXSIZE" val="20"/>
  <p:tag name="IGUANATEXCURSOR" val="9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2931.384"/>
  <p:tag name="LATEXADDIN" val="\documentclass{slides}\pagestyle{empty}&#10;\usepackage{color}&#10;\textwidth=26cm&#10;\begin{document}&#10;cooling $\Delta \nu=100$~MHz&#10;\end{document}&#10;"/>
  <p:tag name="IGUANATEXSIZE" val="20"/>
  <p:tag name="IGUANATEXCURSOR" val="11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1151.856"/>
  <p:tag name="LATEXADDIN" val="\documentclass{slides}\pagestyle{empty}&#10;\usepackage{color}&#10;\textwidth=26cm&#10;\begin{document}&#10;121.5~nm&#10;\end{document}&#10;"/>
  <p:tag name="IGUANATEXSIZE" val="20"/>
  <p:tag name="IGUANATEXCURSOR" val="97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1.4698"/>
  <p:tag name="ORIGINALWIDTH" val="4444.694"/>
  <p:tag name="LATEXADDIN" val="\documentclass{slides}\pagestyle{empty}&#10;\usepackage{color}&#10;\textwidth=26cm&#10;\begin{document}&#10;Large photon recoil: $v_r=3.26$~m/s&#10;\end{document}&#10;"/>
  <p:tag name="IGUANATEXSIZE" val="20"/>
  <p:tag name="IGUANATEXCURSOR" val="9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48.219"/>
  <p:tag name="ORIGINALWIDTH" val="4046.494"/>
  <p:tag name="LATEXADDIN" val="\documentclass{slides}\pagestyle{empty}&#10;\usepackage{color}&#10;\textwidth=26cm&#10;\begin{document}&#10;Doppler limit $h\Delta \nu/k_B=2.4$~mK&#10;\end{document}&#10;"/>
  <p:tag name="IGUANATEXSIZE" val="20"/>
  <p:tag name="IGUANATEXCURSOR" val="126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0.9636"/>
  <p:tag name="ORIGINALWIDTH" val="4312.711"/>
  <p:tag name="LATEXADDIN" val="\documentclass{slides}\pagestyle{empty}&#10;\usepackage{color}&#10;\textwidth=26cm&#10;\begin{document}&#10;Recoil limit $(h/\lambda)^2/mk_B=1.3$~mK&#10;\end{document}&#10;"/>
  <p:tag name="IGUANATEXSIZE" val="20"/>
  <p:tag name="IGUANATEXCURSOR" val="128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12.2235"/>
  <p:tag name="ORIGINALWIDTH" val="4340.458"/>
  <p:tag name="LATEXADDIN" val="\documentclass{slides}\pagestyle{empty}&#10;\usepackage{color}&#10;\textwidth=26cm&#10;\begin{document}&#10;cw laser at 121.5~nm very difficult&#10;\end{document}&#10;"/>
  <p:tag name="IGUANATEXSIZE" val="20"/>
  <p:tag name="IGUANATEXCURSOR" val="92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73.9783"/>
  <p:tag name="ORIGINALWIDTH" val="927.634"/>
  <p:tag name="LATEXADDIN" val="\documentclass{slides}\pagestyle{empty}&#10;\usepackage{color}&#10;\textwidth=26cm&#10;\begin{document}&#10;243~nm&#10;\end{document}&#10;"/>
  <p:tag name="IGUANATEXSIZE" val="20"/>
  <p:tag name="IGUANATEXCURSOR" val="9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heme/theme1.xml><?xml version="1.0" encoding="utf-8"?>
<a:theme xmlns:a="http://schemas.openxmlformats.org/drawingml/2006/main" name="Aufzählung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BBE0E3"/>
      </a:accent1>
      <a:accent2>
        <a:srgbClr val="333399"/>
      </a:accent2>
      <a:accent3>
        <a:srgbClr val="AAAAAA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ufzählung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ADFE2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355600" algn="l"/>
            <a:tab pos="711200" algn="l"/>
            <a:tab pos="1066800" algn="l"/>
            <a:tab pos="1422400" algn="l"/>
            <a:tab pos="1778000" algn="l"/>
            <a:tab pos="2133600" algn="l"/>
            <a:tab pos="2489200" algn="l"/>
            <a:tab pos="2844800" algn="l"/>
            <a:tab pos="3200400" algn="l"/>
            <a:tab pos="3556000" algn="l"/>
            <a:tab pos="3911600" algn="l"/>
            <a:tab pos="4267200" algn="l"/>
          </a:tabLst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ヒラギノ明朝 ProN W3" charset="0"/>
            <a:cs typeface="ヒラギノ明朝 ProN W3" charset="0"/>
            <a:sym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BADFE2"/>
        </a:solidFill>
        <a:ln w="127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>
            <a:tab pos="355600" algn="l"/>
            <a:tab pos="711200" algn="l"/>
            <a:tab pos="1066800" algn="l"/>
            <a:tab pos="1422400" algn="l"/>
            <a:tab pos="1778000" algn="l"/>
            <a:tab pos="2133600" algn="l"/>
            <a:tab pos="2489200" algn="l"/>
            <a:tab pos="2844800" algn="l"/>
            <a:tab pos="3200400" algn="l"/>
            <a:tab pos="3556000" algn="l"/>
            <a:tab pos="3911600" algn="l"/>
            <a:tab pos="4267200" algn="l"/>
          </a:tabLst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  <a:ea typeface="ヒラギノ明朝 ProN W3" charset="0"/>
            <a:cs typeface="ヒラギノ明朝 ProN W3" charset="0"/>
            <a:sym typeface="Times" charset="0"/>
          </a:defRPr>
        </a:defPPr>
      </a:lstStyle>
    </a:lnDef>
  </a:objectDefaults>
  <a:extraClrSchemeLst>
    <a:extraClrScheme>
      <a:clrScheme name="Aufzählu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7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515</Words>
  <Application>Microsoft Office PowerPoint</Application>
  <PresentationFormat>Bildschirmpräsentation (4:3)</PresentationFormat>
  <Paragraphs>148</Paragraphs>
  <Slides>34</Slides>
  <Notes>27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34</vt:i4>
      </vt:variant>
    </vt:vector>
  </HeadingPairs>
  <TitlesOfParts>
    <vt:vector size="42" baseType="lpstr">
      <vt:lpstr>Times New Roman</vt:lpstr>
      <vt:lpstr>Comic Sans MS</vt:lpstr>
      <vt:lpstr>Cambria Math</vt:lpstr>
      <vt:lpstr>Calibri</vt:lpstr>
      <vt:lpstr>Arial</vt:lpstr>
      <vt:lpstr>CMR</vt:lpstr>
      <vt:lpstr>Aufzählung</vt:lpstr>
      <vt:lpstr>7_Larissa</vt:lpstr>
      <vt:lpstr>PowerPoint-Präsentation</vt:lpstr>
      <vt:lpstr>Units</vt:lpstr>
      <vt:lpstr>Fixing the dimensional Constants</vt:lpstr>
      <vt:lpstr>Example #1: Speed of Light</vt:lpstr>
      <vt:lpstr>Example #1: Speed of Light</vt:lpstr>
      <vt:lpstr>Example #2: Planck’s Constant</vt:lpstr>
      <vt:lpstr>Example #2: Planck’s Constant</vt:lpstr>
      <vt:lpstr>Everything tied to the Second</vt:lpstr>
      <vt:lpstr>Energy Levels of atomic Hydrogen</vt:lpstr>
      <vt:lpstr>Energy Levels of atomic Hydrogen</vt:lpstr>
      <vt:lpstr>Everything tied to the Second</vt:lpstr>
      <vt:lpstr>Laser cooling atomic Hydrogen ?</vt:lpstr>
      <vt:lpstr>Laser cooling Antihydrogen !</vt:lpstr>
      <vt:lpstr>Laser cooling atomic Hydrogen ?</vt:lpstr>
      <vt:lpstr>Optical Dipole Trap</vt:lpstr>
      <vt:lpstr>Velocity Selection</vt:lpstr>
      <vt:lpstr>Trapping Atomic Hydrogen</vt:lpstr>
      <vt:lpstr>Velocity Distributions</vt:lpstr>
      <vt:lpstr>Velocity Distributions</vt:lpstr>
      <vt:lpstr>Expected Trap loading</vt:lpstr>
      <vt:lpstr>Ion Detection</vt:lpstr>
      <vt:lpstr>Outlook/Prospects</vt:lpstr>
      <vt:lpstr>Sisyphus loading</vt:lpstr>
      <vt:lpstr>Outlook/Prospects</vt:lpstr>
      <vt:lpstr>1S-2S in hydrogen like helium</vt:lpstr>
      <vt:lpstr>Miniaturization</vt:lpstr>
      <vt:lpstr>Outlook/Prospects</vt:lpstr>
      <vt:lpstr>PowerPoint-Präsentation</vt:lpstr>
      <vt:lpstr>Fixing the Rydberg Constant</vt:lpstr>
      <vt:lpstr>Atomic Properties</vt:lpstr>
      <vt:lpstr>Quenching Decay Paths</vt:lpstr>
      <vt:lpstr>Laser Sources</vt:lpstr>
      <vt:lpstr>„Zacharias“ Effect</vt:lpstr>
      <vt:lpstr>PowerPoint-Präsentation</vt:lpstr>
    </vt:vector>
  </TitlesOfParts>
  <Company>MPQ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Carrier-Envelope Phase Dynamics</dc:title>
  <dc:creator>kette</dc:creator>
  <cp:lastModifiedBy>Thomas Udem</cp:lastModifiedBy>
  <cp:revision>688</cp:revision>
  <dcterms:created xsi:type="dcterms:W3CDTF">2002-09-05T17:26:40Z</dcterms:created>
  <dcterms:modified xsi:type="dcterms:W3CDTF">2023-10-16T11:23:19Z</dcterms:modified>
</cp:coreProperties>
</file>