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1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  <p:sldMasterId id="2147483707" r:id="rId2"/>
  </p:sldMasterIdLst>
  <p:notesMasterIdLst>
    <p:notesMasterId r:id="rId37"/>
  </p:notesMasterIdLst>
  <p:sldIdLst>
    <p:sldId id="1224" r:id="rId3"/>
    <p:sldId id="3017" r:id="rId4"/>
    <p:sldId id="3019" r:id="rId5"/>
    <p:sldId id="3025" r:id="rId6"/>
    <p:sldId id="3027" r:id="rId7"/>
    <p:sldId id="3028" r:id="rId8"/>
    <p:sldId id="267" r:id="rId9"/>
    <p:sldId id="3214" r:id="rId10"/>
    <p:sldId id="3211" r:id="rId11"/>
    <p:sldId id="329" r:id="rId12"/>
    <p:sldId id="346" r:id="rId13"/>
    <p:sldId id="3213" r:id="rId14"/>
    <p:sldId id="2814" r:id="rId15"/>
    <p:sldId id="2817" r:id="rId16"/>
    <p:sldId id="3005" r:id="rId17"/>
    <p:sldId id="2819" r:id="rId18"/>
    <p:sldId id="2820" r:id="rId19"/>
    <p:sldId id="3024" r:id="rId20"/>
    <p:sldId id="2821" r:id="rId21"/>
    <p:sldId id="3006" r:id="rId22"/>
    <p:sldId id="3013" r:id="rId23"/>
    <p:sldId id="2822" r:id="rId24"/>
    <p:sldId id="3023" r:id="rId25"/>
    <p:sldId id="3008" r:id="rId26"/>
    <p:sldId id="2823" r:id="rId27"/>
    <p:sldId id="3010" r:id="rId28"/>
    <p:sldId id="3009" r:id="rId29"/>
    <p:sldId id="3021" r:id="rId30"/>
    <p:sldId id="2824" r:id="rId31"/>
    <p:sldId id="1140" r:id="rId32"/>
    <p:sldId id="3003" r:id="rId33"/>
    <p:sldId id="3212" r:id="rId34"/>
    <p:sldId id="2825" r:id="rId35"/>
    <p:sldId id="3022" r:id="rId3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omb ustc" initials="cu" lastIdx="2" clrIdx="0">
    <p:extLst>
      <p:ext uri="{19B8F6BF-5375-455C-9EA6-DF929625EA0E}">
        <p15:presenceInfo xmlns:p15="http://schemas.microsoft.com/office/powerpoint/2012/main" userId="efe616cb9bad652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921" autoAdjust="0"/>
    <p:restoredTop sz="76886" autoAdjust="0"/>
  </p:normalViewPr>
  <p:slideViewPr>
    <p:cSldViewPr snapToGrid="0">
      <p:cViewPr varScale="1">
        <p:scale>
          <a:sx n="55" d="100"/>
          <a:sy n="55" d="100"/>
        </p:scale>
        <p:origin x="1140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presProps" Target="pres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2557CE-AD1E-4839-88E0-83A0A2A2D5D3}" type="datetimeFigureOut">
              <a:rPr lang="zh-CN" altLang="en-US" smtClean="0"/>
              <a:t>2023/10/19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C80382-BC5D-4D87-A4C8-CAAD6AC42CC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74695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C80382-BC5D-4D87-A4C8-CAAD6AC42CC8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78217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3905BD-5D49-4FAD-BC1C-E8C4C443E982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9700" y="768350"/>
            <a:ext cx="6819900" cy="3836988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zh-CN" dirty="0">
              <a:solidFill>
                <a:schemeClr val="bg1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A12B0-3B94-4BE8-B47D-295D4313B75A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82535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13905BD-5D49-4FAD-BC1C-E8C4C443E98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1889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9700" y="768350"/>
            <a:ext cx="6819900" cy="3836988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/>
              <a:t>Here, to further verify the 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feasibility of satellite-ground T/F link at high orbit, we designed a 100 km point-to-point straight line </a:t>
            </a:r>
            <a:r>
              <a:rPr lang="en-US" altLang="zh-CN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freespace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link. Compared to previous work, the distance is longer, the link loss is higher. </a:t>
            </a:r>
            <a:r>
              <a:rPr lang="en-US" altLang="zh-CN" dirty="0"/>
              <a:t>This is our experimental setup picture, which is in</a:t>
            </a:r>
            <a:r>
              <a:rPr lang="en-US" altLang="zh-CN" sz="1200" kern="1200" dirty="0">
                <a:solidFill>
                  <a:prstClr val="white"/>
                </a:solidFill>
                <a:latin typeface="+mn-lt"/>
                <a:ea typeface="+mn-ea"/>
                <a:cs typeface="Calibri" panose="020F0502020204030204" pitchFamily="34" charset="0"/>
              </a:rPr>
              <a:t> </a:t>
            </a:r>
            <a:r>
              <a:rPr lang="en-US" altLang="zh-CN" sz="1200" kern="1200" dirty="0" err="1">
                <a:solidFill>
                  <a:prstClr val="white"/>
                </a:solidFill>
                <a:latin typeface="+mn-lt"/>
                <a:ea typeface="+mn-ea"/>
                <a:cs typeface="Calibri" panose="020F0502020204030204" pitchFamily="34" charset="0"/>
              </a:rPr>
              <a:t>Xingjiang</a:t>
            </a:r>
            <a:r>
              <a:rPr lang="en-US" altLang="zh-CN" sz="1200" kern="1200" dirty="0">
                <a:solidFill>
                  <a:prstClr val="white"/>
                </a:solidFill>
                <a:latin typeface="+mn-lt"/>
                <a:ea typeface="+mn-ea"/>
                <a:cs typeface="Calibri" panose="020F0502020204030204" pitchFamily="34" charset="0"/>
              </a:rPr>
              <a:t> Province of China, one terminal is called Nanshan</a:t>
            </a:r>
            <a:r>
              <a:rPr lang="zh-CN" altLang="en-US" sz="1200" kern="1200" dirty="0">
                <a:solidFill>
                  <a:prstClr val="white"/>
                </a:solidFill>
                <a:latin typeface="+mn-lt"/>
                <a:ea typeface="+mn-ea"/>
                <a:cs typeface="Calibri" panose="020F0502020204030204" pitchFamily="34" charset="0"/>
              </a:rPr>
              <a:t>，</a:t>
            </a:r>
            <a:r>
              <a:rPr lang="en-US" altLang="zh-CN" sz="1200" kern="1200" dirty="0">
                <a:solidFill>
                  <a:prstClr val="white"/>
                </a:solidFill>
                <a:latin typeface="+mn-lt"/>
                <a:ea typeface="+mn-ea"/>
                <a:cs typeface="Calibri" panose="020F0502020204030204" pitchFamily="34" charset="0"/>
              </a:rPr>
              <a:t>another called </a:t>
            </a:r>
            <a:r>
              <a:rPr lang="en-US" altLang="zh-CN" sz="1200" kern="1200" dirty="0" err="1">
                <a:solidFill>
                  <a:prstClr val="white"/>
                </a:solidFill>
                <a:latin typeface="+mn-lt"/>
                <a:ea typeface="+mn-ea"/>
                <a:cs typeface="Calibri" panose="020F0502020204030204" pitchFamily="34" charset="0"/>
              </a:rPr>
              <a:t>Gaoyazi</a:t>
            </a:r>
            <a:r>
              <a:rPr lang="en-US" altLang="zh-CN" sz="1200" kern="1200" dirty="0">
                <a:solidFill>
                  <a:prstClr val="white"/>
                </a:solidFill>
                <a:latin typeface="+mn-lt"/>
                <a:ea typeface="+mn-ea"/>
                <a:cs typeface="Calibri" panose="020F0502020204030204" pitchFamily="34" charset="0"/>
              </a:rPr>
              <a:t>. The lab is 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built specifically for this experiment. The work can be found in this paper.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A12B0-3B94-4BE8-B47D-295D4313B75A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86486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9700" y="768350"/>
            <a:ext cx="6819900" cy="3836988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1200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A12B0-3B94-4BE8-B47D-295D4313B75A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9691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9700" y="768350"/>
            <a:ext cx="6819900" cy="3836988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A12B0-3B94-4BE8-B47D-295D4313B75A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723600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9700" y="768350"/>
            <a:ext cx="6819900" cy="3836988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A12B0-3B94-4BE8-B47D-295D4313B75A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057680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9700" y="768350"/>
            <a:ext cx="6819900" cy="3836988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 altLang="zh-CN" b="0" i="0" dirty="0">
                <a:solidFill>
                  <a:srgbClr val="3C4043"/>
                </a:solidFill>
                <a:effectLst/>
                <a:latin typeface="Roboto" panose="02000000000000000000" pitchFamily="2" charset="0"/>
              </a:rPr>
              <a:t>.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A12B0-3B94-4BE8-B47D-295D4313B75A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76600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9700" y="768350"/>
            <a:ext cx="6819900" cy="3836988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12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A12B0-3B94-4BE8-B47D-295D4313B75A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343871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9700" y="768350"/>
            <a:ext cx="6819900" cy="3836988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12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A12B0-3B94-4BE8-B47D-295D4313B75A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53768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C80382-BC5D-4D87-A4C8-CAAD6AC42CC8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788260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/>
              <a:t>, 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C80382-BC5D-4D87-A4C8-CAAD6AC42CC8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103955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9700" y="768350"/>
            <a:ext cx="6819900" cy="3836988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A12B0-3B94-4BE8-B47D-295D4313B75A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321127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9700" y="768350"/>
            <a:ext cx="6819900" cy="3836988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dirty="0"/>
              <a:t>. 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A12B0-3B94-4BE8-B47D-295D4313B75A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348299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9700" y="768350"/>
            <a:ext cx="6819900" cy="3836988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A12B0-3B94-4BE8-B47D-295D4313B75A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553118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9700" y="768350"/>
            <a:ext cx="6819900" cy="3836988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sz="12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A12B0-3B94-4BE8-B47D-295D4313B75A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414936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9700" y="768350"/>
            <a:ext cx="6819900" cy="3836988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A12B0-3B94-4BE8-B47D-295D4313B75A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614827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9700" y="768350"/>
            <a:ext cx="6819900" cy="3836988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A12B0-3B94-4BE8-B47D-295D4313B75A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840973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9700" y="768350"/>
            <a:ext cx="6819900" cy="3836988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A12B0-3B94-4BE8-B47D-295D4313B75A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904998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9700" y="768350"/>
            <a:ext cx="6819900" cy="3836988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A12B0-3B94-4BE8-B47D-295D4313B75A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742968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幻灯片图像占位符 1">
            <a:extLst>
              <a:ext uri="{FF2B5EF4-FFF2-40B4-BE49-F238E27FC236}">
                <a16:creationId xmlns:a16="http://schemas.microsoft.com/office/drawing/2014/main" id="{39A223F5-BC3E-40B6-AA42-A99035E3B387}"/>
              </a:ext>
            </a:extLst>
          </p:cNvPr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119811" name="备注占位符 2">
            <a:extLst>
              <a:ext uri="{FF2B5EF4-FFF2-40B4-BE49-F238E27FC236}">
                <a16:creationId xmlns:a16="http://schemas.microsoft.com/office/drawing/2014/main" id="{3DA21DF9-411C-4150-9490-825814A24554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en-US" dirty="0"/>
          </a:p>
        </p:txBody>
      </p:sp>
      <p:sp>
        <p:nvSpPr>
          <p:cNvPr id="2" name="灯片编号占位符 3">
            <a:extLst>
              <a:ext uri="{FF2B5EF4-FFF2-40B4-BE49-F238E27FC236}">
                <a16:creationId xmlns:a16="http://schemas.microsoft.com/office/drawing/2014/main" id="{514CC6A0-95F1-4C90-BBD6-681459F7CDC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fld id="{E3CF31DF-85FE-40B0-89D7-17661BA65188}" type="slidenum">
              <a:rPr altLang="en-US">
                <a:latin typeface="等线" panose="02010600030101010101" pitchFamily="2" charset="-122"/>
                <a:ea typeface="等线" panose="02010600030101010101" pitchFamily="2" charset="-122"/>
              </a:rPr>
              <a:pPr/>
              <a:t>30</a:t>
            </a:fld>
            <a:endParaRPr lang="zh-CN" altLang="en-US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1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C80382-BC5D-4D87-A4C8-CAAD6AC42CC8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003337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C80382-BC5D-4D87-A4C8-CAAD6AC42CC8}" type="slidenum">
              <a:rPr lang="zh-CN" altLang="en-US" smtClean="0"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532482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C80382-BC5D-4D87-A4C8-CAAD6AC42CC8}" type="slidenum">
              <a:rPr lang="zh-CN" altLang="en-US" smtClean="0"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891228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9700" y="768350"/>
            <a:ext cx="6819900" cy="3836988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A12B0-3B94-4BE8-B47D-295D4313B75A}" type="slidenum">
              <a:rPr lang="zh-CN" altLang="en-US" smtClean="0"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62968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1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C80382-BC5D-4D87-A4C8-CAAD6AC42CC8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38343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en-US" altLang="zh-CN" sz="1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C80382-BC5D-4D87-A4C8-CAAD6AC42CC8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54647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C80382-BC5D-4D87-A4C8-CAAD6AC42CC8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50931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9700" y="768350"/>
            <a:ext cx="6819900" cy="3836988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endParaRPr lang="zh-CN" altLang="zh-CN" dirty="0">
              <a:solidFill>
                <a:schemeClr val="bg1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A12B0-3B94-4BE8-B47D-295D4313B75A}" type="slidenum">
              <a:rPr lang="zh-CN" altLang="en-US" smtClean="0"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9700" y="768350"/>
            <a:ext cx="6819900" cy="3836988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endParaRPr lang="zh-CN" altLang="zh-CN" dirty="0">
              <a:solidFill>
                <a:schemeClr val="bg1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A12B0-3B94-4BE8-B47D-295D4313B75A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01792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3905BD-5D49-4FAD-BC1C-E8C4C443E98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6470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2EB2D-DF2D-42F3-AD69-0B5703E31220}" type="datetimeFigureOut">
              <a:rPr lang="zh-CN" altLang="en-US" smtClean="0"/>
              <a:t>2023/10/19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3D388-12C5-4A5E-9EC4-F621DEDC0B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6732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2EB2D-DF2D-42F3-AD69-0B5703E31220}" type="datetimeFigureOut">
              <a:rPr lang="zh-CN" altLang="en-US" smtClean="0"/>
              <a:t>2023/10/19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3D388-12C5-4A5E-9EC4-F621DEDC0B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60010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2EB2D-DF2D-42F3-AD69-0B5703E31220}" type="datetimeFigureOut">
              <a:rPr lang="zh-CN" altLang="en-US" smtClean="0"/>
              <a:t>2023/10/19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3D388-12C5-4A5E-9EC4-F621DEDC0B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00627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58004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83294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078717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69987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37609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9193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0893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58243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2EB2D-DF2D-42F3-AD69-0B5703E31220}" type="datetimeFigureOut">
              <a:rPr lang="zh-CN" altLang="en-US" smtClean="0"/>
              <a:t>2023/10/19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3D388-12C5-4A5E-9EC4-F621DEDC0B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860532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1044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7281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/>
              <a:t>单击以编辑母版副标题样式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7F3C907-E5C6-421D-BE07-0086FF1CD7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defRPr noProof="1">
                <a:latin typeface="+mn-lt"/>
                <a:ea typeface="+mn-ea"/>
              </a:defRPr>
            </a:lvl1pPr>
          </a:lstStyle>
          <a:p>
            <a:pPr>
              <a:defRPr/>
            </a:pPr>
            <a:fld id="{7FF491C9-0FC8-4A40-A03B-75988638BDDB}" type="datetimeFigureOut">
              <a:rPr lang="zh-CN" altLang="en-US"/>
              <a:pPr>
                <a:defRPr/>
              </a:pPr>
              <a:t>2023/10/19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5DEB09F-6AB6-4AB2-BD66-7E857D2BDA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defRPr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688CD57-2CB9-43EA-A32A-E841C3D784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noProof="1"/>
            </a:lvl1pPr>
          </a:lstStyle>
          <a:p>
            <a:fld id="{39F3039A-B294-4D21-A288-82F080364255}" type="slidenum">
              <a:rPr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8590673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2EB2D-DF2D-42F3-AD69-0B5703E31220}" type="datetimeFigureOut">
              <a:rPr lang="zh-CN" altLang="en-US" smtClean="0"/>
              <a:t>2023/10/19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3D388-12C5-4A5E-9EC4-F621DEDC0B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1817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2EB2D-DF2D-42F3-AD69-0B5703E31220}" type="datetimeFigureOut">
              <a:rPr lang="zh-CN" altLang="en-US" smtClean="0"/>
              <a:t>2023/10/19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3D388-12C5-4A5E-9EC4-F621DEDC0B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55110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2EB2D-DF2D-42F3-AD69-0B5703E31220}" type="datetimeFigureOut">
              <a:rPr lang="zh-CN" altLang="en-US" smtClean="0"/>
              <a:t>2023/10/19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3D388-12C5-4A5E-9EC4-F621DEDC0B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24335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2EB2D-DF2D-42F3-AD69-0B5703E31220}" type="datetimeFigureOut">
              <a:rPr lang="zh-CN" altLang="en-US" smtClean="0"/>
              <a:t>2023/10/19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3D388-12C5-4A5E-9EC4-F621DEDC0B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595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2EB2D-DF2D-42F3-AD69-0B5703E31220}" type="datetimeFigureOut">
              <a:rPr lang="zh-CN" altLang="en-US" smtClean="0"/>
              <a:t>2023/10/19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3D388-12C5-4A5E-9EC4-F621DEDC0B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458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2EB2D-DF2D-42F3-AD69-0B5703E31220}" type="datetimeFigureOut">
              <a:rPr lang="zh-CN" altLang="en-US" smtClean="0"/>
              <a:t>2023/10/19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3D388-12C5-4A5E-9EC4-F621DEDC0B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6482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2EB2D-DF2D-42F3-AD69-0B5703E31220}" type="datetimeFigureOut">
              <a:rPr lang="zh-CN" altLang="en-US" smtClean="0"/>
              <a:t>2023/10/19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3D388-12C5-4A5E-9EC4-F621DEDC0B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3618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2EB2D-DF2D-42F3-AD69-0B5703E31220}" type="datetimeFigureOut">
              <a:rPr lang="zh-CN" altLang="en-US" smtClean="0"/>
              <a:t>2023/10/19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A3D388-12C5-4A5E-9EC4-F621DEDC0B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7358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662" r:id="rId12"/>
    <p:sldLayoutId id="2147483665" r:id="rId13"/>
    <p:sldLayoutId id="2147483666" r:id="rId14"/>
    <p:sldLayoutId id="2147483667" r:id="rId15"/>
    <p:sldLayoutId id="2147483668" r:id="rId16"/>
    <p:sldLayoutId id="2147483669" r:id="rId17"/>
    <p:sldLayoutId id="2147483670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0" y="0"/>
            <a:ext cx="12192001" cy="5832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latin typeface="仿宋" panose="02010609060101010101" pitchFamily="49" charset="-122"/>
            </a:endParaRPr>
          </a:p>
        </p:txBody>
      </p:sp>
      <p:sp>
        <p:nvSpPr>
          <p:cNvPr id="10" name="五边形 9"/>
          <p:cNvSpPr/>
          <p:nvPr userDrawn="1"/>
        </p:nvSpPr>
        <p:spPr>
          <a:xfrm>
            <a:off x="0" y="0"/>
            <a:ext cx="720000" cy="583200"/>
          </a:xfrm>
          <a:prstGeom prst="homePlate">
            <a:avLst>
              <a:gd name="adj" fmla="val 35845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latin typeface="仿宋" panose="02010609060101010101" pitchFamily="49" charset="-122"/>
            </a:endParaRPr>
          </a:p>
        </p:txBody>
      </p:sp>
      <p:sp>
        <p:nvSpPr>
          <p:cNvPr id="11" name="燕尾形 10"/>
          <p:cNvSpPr/>
          <p:nvPr userDrawn="1"/>
        </p:nvSpPr>
        <p:spPr>
          <a:xfrm>
            <a:off x="432000" y="0"/>
            <a:ext cx="288000" cy="583200"/>
          </a:xfrm>
          <a:prstGeom prst="chevron">
            <a:avLst>
              <a:gd name="adj" fmla="val 7403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black"/>
              </a:solidFill>
              <a:latin typeface="仿宋" panose="02010609060101010101" pitchFamily="49" charset="-122"/>
            </a:endParaRPr>
          </a:p>
        </p:txBody>
      </p:sp>
      <p:sp>
        <p:nvSpPr>
          <p:cNvPr id="2" name="文本框 1"/>
          <p:cNvSpPr txBox="1"/>
          <p:nvPr userDrawn="1"/>
        </p:nvSpPr>
        <p:spPr>
          <a:xfrm>
            <a:off x="3269942" y="1609725"/>
            <a:ext cx="255198" cy="4885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2200" dirty="0"/>
              <a:t> </a:t>
            </a:r>
            <a:endParaRPr lang="zh-CN" altLang="en-US" sz="2200" dirty="0"/>
          </a:p>
        </p:txBody>
      </p:sp>
    </p:spTree>
    <p:extLst>
      <p:ext uri="{BB962C8B-B14F-4D97-AF65-F5344CB8AC3E}">
        <p14:creationId xmlns:p14="http://schemas.microsoft.com/office/powerpoint/2010/main" val="25132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549910" rtl="0" eaLnBrk="1" latinLnBrk="0" hangingPunct="1">
        <a:spcBef>
          <a:spcPct val="0"/>
        </a:spcBef>
        <a:buNone/>
        <a:defRPr sz="3610" b="1" i="0" kern="1200">
          <a:solidFill>
            <a:srgbClr val="CD9544"/>
          </a:solidFill>
          <a:latin typeface="Songti SC" charset="-122"/>
          <a:ea typeface="Songti SC" charset="-122"/>
          <a:cs typeface="Songti SC" charset="-122"/>
        </a:defRPr>
      </a:lvl1pPr>
    </p:titleStyle>
    <p:bodyStyle>
      <a:lvl1pPr marL="412750" indent="-412750" algn="l" defTabSz="549910" rtl="0" eaLnBrk="1" latinLnBrk="0" hangingPunct="1">
        <a:spcBef>
          <a:spcPct val="20000"/>
        </a:spcBef>
        <a:buFont typeface="Arial" panose="020B0604020202020204"/>
        <a:buChar char="•"/>
        <a:defRPr sz="1925" kern="1200">
          <a:solidFill>
            <a:schemeClr val="bg1"/>
          </a:solidFill>
          <a:latin typeface="宋体" panose="02010600030101010101" pitchFamily="2" charset="-122"/>
          <a:ea typeface="宋体" panose="02010600030101010101" pitchFamily="2" charset="-122"/>
          <a:cs typeface="宋体" panose="02010600030101010101" pitchFamily="2" charset="-122"/>
        </a:defRPr>
      </a:lvl1pPr>
      <a:lvl2pPr marL="893445" indent="-343535" algn="l" defTabSz="549910" rtl="0" eaLnBrk="1" latinLnBrk="0" hangingPunct="1">
        <a:spcBef>
          <a:spcPct val="20000"/>
        </a:spcBef>
        <a:buFont typeface="Arial" panose="020B0604020202020204"/>
        <a:buChar char="–"/>
        <a:defRPr sz="3365" kern="1200">
          <a:solidFill>
            <a:schemeClr val="tx1"/>
          </a:solidFill>
          <a:latin typeface="+mn-lt"/>
          <a:ea typeface="+mn-ea"/>
          <a:cs typeface="+mn-cs"/>
        </a:defRPr>
      </a:lvl2pPr>
      <a:lvl3pPr marL="1374775" indent="-274955" algn="l" defTabSz="549910" rtl="0" eaLnBrk="1" latinLnBrk="0" hangingPunct="1">
        <a:spcBef>
          <a:spcPct val="20000"/>
        </a:spcBef>
        <a:buFont typeface="Arial" panose="020B0604020202020204"/>
        <a:buChar char="•"/>
        <a:defRPr sz="2890" kern="1200">
          <a:solidFill>
            <a:schemeClr val="tx1"/>
          </a:solidFill>
          <a:latin typeface="+mn-lt"/>
          <a:ea typeface="+mn-ea"/>
          <a:cs typeface="+mn-cs"/>
        </a:defRPr>
      </a:lvl3pPr>
      <a:lvl4pPr marL="1925320" indent="-274955" algn="l" defTabSz="549910" rtl="0" eaLnBrk="1" latinLnBrk="0" hangingPunct="1">
        <a:spcBef>
          <a:spcPct val="20000"/>
        </a:spcBef>
        <a:buFont typeface="Arial" panose="020B0604020202020204"/>
        <a:buChar char="–"/>
        <a:defRPr sz="2405" kern="1200">
          <a:solidFill>
            <a:schemeClr val="tx1"/>
          </a:solidFill>
          <a:latin typeface="+mn-lt"/>
          <a:ea typeface="+mn-ea"/>
          <a:cs typeface="+mn-cs"/>
        </a:defRPr>
      </a:lvl4pPr>
      <a:lvl5pPr marL="2475230" indent="-274955" algn="l" defTabSz="549910" rtl="0" eaLnBrk="1" latinLnBrk="0" hangingPunct="1">
        <a:spcBef>
          <a:spcPct val="20000"/>
        </a:spcBef>
        <a:buFont typeface="Arial" panose="020B0604020202020204"/>
        <a:buChar char="»"/>
        <a:defRPr sz="2405" kern="1200">
          <a:solidFill>
            <a:schemeClr val="tx1"/>
          </a:solidFill>
          <a:latin typeface="+mn-lt"/>
          <a:ea typeface="+mn-ea"/>
          <a:cs typeface="+mn-cs"/>
        </a:defRPr>
      </a:lvl5pPr>
      <a:lvl6pPr marL="3025140" indent="-274955" algn="l" defTabSz="549910" rtl="0" eaLnBrk="1" latinLnBrk="0" hangingPunct="1">
        <a:spcBef>
          <a:spcPct val="20000"/>
        </a:spcBef>
        <a:buFont typeface="Arial" panose="020B0604020202020204"/>
        <a:buChar char="•"/>
        <a:defRPr sz="2405" kern="1200">
          <a:solidFill>
            <a:schemeClr val="tx1"/>
          </a:solidFill>
          <a:latin typeface="+mn-lt"/>
          <a:ea typeface="+mn-ea"/>
          <a:cs typeface="+mn-cs"/>
        </a:defRPr>
      </a:lvl6pPr>
      <a:lvl7pPr marL="3575050" indent="-274955" algn="l" defTabSz="549910" rtl="0" eaLnBrk="1" latinLnBrk="0" hangingPunct="1">
        <a:spcBef>
          <a:spcPct val="20000"/>
        </a:spcBef>
        <a:buFont typeface="Arial" panose="020B0604020202020204"/>
        <a:buChar char="•"/>
        <a:defRPr sz="2405" kern="1200">
          <a:solidFill>
            <a:schemeClr val="tx1"/>
          </a:solidFill>
          <a:latin typeface="+mn-lt"/>
          <a:ea typeface="+mn-ea"/>
          <a:cs typeface="+mn-cs"/>
        </a:defRPr>
      </a:lvl7pPr>
      <a:lvl8pPr marL="4124960" indent="-274955" algn="l" defTabSz="549910" rtl="0" eaLnBrk="1" latinLnBrk="0" hangingPunct="1">
        <a:spcBef>
          <a:spcPct val="20000"/>
        </a:spcBef>
        <a:buFont typeface="Arial" panose="020B0604020202020204"/>
        <a:buChar char="•"/>
        <a:defRPr sz="2405" kern="1200">
          <a:solidFill>
            <a:schemeClr val="tx1"/>
          </a:solidFill>
          <a:latin typeface="+mn-lt"/>
          <a:ea typeface="+mn-ea"/>
          <a:cs typeface="+mn-cs"/>
        </a:defRPr>
      </a:lvl8pPr>
      <a:lvl9pPr marL="4674870" indent="-274955" algn="l" defTabSz="549910" rtl="0" eaLnBrk="1" latinLnBrk="0" hangingPunct="1">
        <a:spcBef>
          <a:spcPct val="20000"/>
        </a:spcBef>
        <a:buFont typeface="Arial" panose="020B0604020202020204"/>
        <a:buChar char="•"/>
        <a:defRPr sz="24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49910" rtl="0" eaLnBrk="1" latinLnBrk="0" hangingPunct="1">
        <a:defRPr sz="2165" kern="1200">
          <a:solidFill>
            <a:schemeClr val="tx1"/>
          </a:solidFill>
          <a:latin typeface="+mn-lt"/>
          <a:ea typeface="+mn-ea"/>
          <a:cs typeface="+mn-cs"/>
        </a:defRPr>
      </a:lvl1pPr>
      <a:lvl2pPr marL="549910" algn="l" defTabSz="549910" rtl="0" eaLnBrk="1" latinLnBrk="0" hangingPunct="1">
        <a:defRPr sz="2165" kern="1200">
          <a:solidFill>
            <a:schemeClr val="tx1"/>
          </a:solidFill>
          <a:latin typeface="+mn-lt"/>
          <a:ea typeface="+mn-ea"/>
          <a:cs typeface="+mn-cs"/>
        </a:defRPr>
      </a:lvl2pPr>
      <a:lvl3pPr marL="1099820" algn="l" defTabSz="549910" rtl="0" eaLnBrk="1" latinLnBrk="0" hangingPunct="1">
        <a:defRPr sz="2165" kern="1200">
          <a:solidFill>
            <a:schemeClr val="tx1"/>
          </a:solidFill>
          <a:latin typeface="+mn-lt"/>
          <a:ea typeface="+mn-ea"/>
          <a:cs typeface="+mn-cs"/>
        </a:defRPr>
      </a:lvl3pPr>
      <a:lvl4pPr marL="1649730" algn="l" defTabSz="549910" rtl="0" eaLnBrk="1" latinLnBrk="0" hangingPunct="1">
        <a:defRPr sz="2165" kern="1200">
          <a:solidFill>
            <a:schemeClr val="tx1"/>
          </a:solidFill>
          <a:latin typeface="+mn-lt"/>
          <a:ea typeface="+mn-ea"/>
          <a:cs typeface="+mn-cs"/>
        </a:defRPr>
      </a:lvl4pPr>
      <a:lvl5pPr marL="2200275" algn="l" defTabSz="549910" rtl="0" eaLnBrk="1" latinLnBrk="0" hangingPunct="1">
        <a:defRPr sz="2165" kern="1200">
          <a:solidFill>
            <a:schemeClr val="tx1"/>
          </a:solidFill>
          <a:latin typeface="+mn-lt"/>
          <a:ea typeface="+mn-ea"/>
          <a:cs typeface="+mn-cs"/>
        </a:defRPr>
      </a:lvl5pPr>
      <a:lvl6pPr marL="2750185" algn="l" defTabSz="549910" rtl="0" eaLnBrk="1" latinLnBrk="0" hangingPunct="1">
        <a:defRPr sz="2165" kern="1200">
          <a:solidFill>
            <a:schemeClr val="tx1"/>
          </a:solidFill>
          <a:latin typeface="+mn-lt"/>
          <a:ea typeface="+mn-ea"/>
          <a:cs typeface="+mn-cs"/>
        </a:defRPr>
      </a:lvl6pPr>
      <a:lvl7pPr marL="3300095" algn="l" defTabSz="549910" rtl="0" eaLnBrk="1" latinLnBrk="0" hangingPunct="1">
        <a:defRPr sz="2165" kern="1200">
          <a:solidFill>
            <a:schemeClr val="tx1"/>
          </a:solidFill>
          <a:latin typeface="+mn-lt"/>
          <a:ea typeface="+mn-ea"/>
          <a:cs typeface="+mn-cs"/>
        </a:defRPr>
      </a:lvl7pPr>
      <a:lvl8pPr marL="3850005" algn="l" defTabSz="549910" rtl="0" eaLnBrk="1" latinLnBrk="0" hangingPunct="1">
        <a:defRPr sz="2165" kern="1200">
          <a:solidFill>
            <a:schemeClr val="tx1"/>
          </a:solidFill>
          <a:latin typeface="+mn-lt"/>
          <a:ea typeface="+mn-ea"/>
          <a:cs typeface="+mn-cs"/>
        </a:defRPr>
      </a:lvl8pPr>
      <a:lvl9pPr marL="4399915" algn="l" defTabSz="549910" rtl="0" eaLnBrk="1" latinLnBrk="0" hangingPunct="1">
        <a:defRPr sz="216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jp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Relationship Id="rId9" Type="http://schemas.openxmlformats.org/officeDocument/2006/relationships/image" Target="../media/image3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4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4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5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jpeg"/><Relationship Id="rId3" Type="http://schemas.openxmlformats.org/officeDocument/2006/relationships/image" Target="../media/image56.png"/><Relationship Id="rId7" Type="http://schemas.openxmlformats.org/officeDocument/2006/relationships/image" Target="../media/image60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10" Type="http://schemas.openxmlformats.org/officeDocument/2006/relationships/image" Target="../media/image63.jpeg"/><Relationship Id="rId4" Type="http://schemas.openxmlformats.org/officeDocument/2006/relationships/image" Target="../media/image57.png"/><Relationship Id="rId9" Type="http://schemas.openxmlformats.org/officeDocument/2006/relationships/image" Target="../media/image62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65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68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7" Type="http://schemas.openxmlformats.org/officeDocument/2006/relationships/image" Target="../media/image10.tmp"/><Relationship Id="rId2" Type="http://schemas.openxmlformats.org/officeDocument/2006/relationships/slideLayout" Target="../slideLayouts/slideLayout21.xml"/><Relationship Id="rId1" Type="http://schemas.openxmlformats.org/officeDocument/2006/relationships/tags" Target="../tags/tag1.xml"/><Relationship Id="rId6" Type="http://schemas.openxmlformats.org/officeDocument/2006/relationships/image" Target="../media/image9.tmp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6.1E-21@300s" TargetMode="External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emf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57B23669-75EE-49AC-910A-01FF37A98490}"/>
              </a:ext>
            </a:extLst>
          </p:cNvPr>
          <p:cNvSpPr txBox="1"/>
          <p:nvPr/>
        </p:nvSpPr>
        <p:spPr>
          <a:xfrm>
            <a:off x="991458" y="1955887"/>
            <a:ext cx="9707598" cy="13060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方正静蕾简体" panose="02000000000000000000" pitchFamily="2" charset="-122"/>
                <a:cs typeface="Arial" panose="020B0604020202020204" pitchFamily="34" charset="0"/>
              </a:rPr>
              <a:t>Time and frequency dissemination over 113 km free-space</a:t>
            </a:r>
          </a:p>
        </p:txBody>
      </p:sp>
      <p:sp>
        <p:nvSpPr>
          <p:cNvPr id="5" name="Rectangle 36">
            <a:extLst>
              <a:ext uri="{FF2B5EF4-FFF2-40B4-BE49-F238E27FC236}">
                <a16:creationId xmlns:a16="http://schemas.microsoft.com/office/drawing/2014/main" id="{D9751D72-987F-4F30-B040-F61947C59B53}"/>
              </a:ext>
            </a:extLst>
          </p:cNvPr>
          <p:cNvSpPr>
            <a:spLocks/>
          </p:cNvSpPr>
          <p:nvPr/>
        </p:nvSpPr>
        <p:spPr bwMode="auto">
          <a:xfrm>
            <a:off x="1811405" y="4495013"/>
            <a:ext cx="8569190" cy="1792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57799" bIns="0"/>
          <a:lstStyle/>
          <a:p>
            <a:pPr marL="57149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dirty="0">
                <a:solidFill>
                  <a:schemeClr val="accent1"/>
                </a:solidFill>
                <a:latin typeface="Arial" panose="020B0604020202020204" pitchFamily="34" charset="0"/>
                <a:ea typeface="方正静蕾简体" panose="02000000000000000000" pitchFamily="2" charset="-122"/>
                <a:cs typeface="Arial" panose="020B0604020202020204" pitchFamily="34" charset="0"/>
                <a:sym typeface="LMU CompatilFact Bold" charset="0"/>
              </a:rPr>
              <a:t>Haifeng JIANG, </a:t>
            </a:r>
            <a:r>
              <a:rPr lang="en-US" altLang="zh-CN" sz="2400" dirty="0" err="1">
                <a:solidFill>
                  <a:schemeClr val="accent1"/>
                </a:solidFill>
                <a:latin typeface="Arial" panose="020B0604020202020204" pitchFamily="34" charset="0"/>
                <a:ea typeface="方正静蕾简体" panose="02000000000000000000" pitchFamily="2" charset="-122"/>
                <a:cs typeface="Arial" panose="020B0604020202020204" pitchFamily="34" charset="0"/>
                <a:sym typeface="LMU CompatilFact Bold" charset="0"/>
              </a:rPr>
              <a:t>Jianwei</a:t>
            </a:r>
            <a:r>
              <a:rPr lang="en-US" altLang="zh-CN" sz="2400" dirty="0">
                <a:solidFill>
                  <a:schemeClr val="accent1"/>
                </a:solidFill>
                <a:latin typeface="Arial" panose="020B0604020202020204" pitchFamily="34" charset="0"/>
                <a:ea typeface="方正静蕾简体" panose="02000000000000000000" pitchFamily="2" charset="-122"/>
                <a:cs typeface="Arial" panose="020B0604020202020204" pitchFamily="34" charset="0"/>
                <a:sym typeface="LMU CompatilFact Bold" charset="0"/>
              </a:rPr>
              <a:t> PAN</a:t>
            </a:r>
          </a:p>
          <a:p>
            <a:pPr marL="57149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dirty="0">
                <a:solidFill>
                  <a:schemeClr val="accent1"/>
                </a:solidFill>
                <a:latin typeface="Arial" panose="020B0604020202020204" pitchFamily="34" charset="0"/>
                <a:ea typeface="方正静蕾简体" panose="02000000000000000000" pitchFamily="2" charset="-122"/>
                <a:cs typeface="Arial" panose="020B0604020202020204" pitchFamily="34" charset="0"/>
                <a:sym typeface="LMU CompatilFact Bold" charset="0"/>
              </a:rPr>
              <a:t>University</a:t>
            </a:r>
            <a:r>
              <a:rPr lang="zh-CN" altLang="en-US" sz="2400" dirty="0">
                <a:solidFill>
                  <a:schemeClr val="accent1"/>
                </a:solidFill>
                <a:latin typeface="Arial" panose="020B0604020202020204" pitchFamily="34" charset="0"/>
                <a:ea typeface="方正静蕾简体" panose="02000000000000000000" pitchFamily="2" charset="-122"/>
                <a:cs typeface="Arial" panose="020B0604020202020204" pitchFamily="34" charset="0"/>
                <a:sym typeface="LMU CompatilFact Bold" charset="0"/>
              </a:rPr>
              <a:t> </a:t>
            </a:r>
            <a:r>
              <a:rPr lang="en-US" altLang="zh-CN" sz="2400" dirty="0">
                <a:solidFill>
                  <a:schemeClr val="accent1"/>
                </a:solidFill>
                <a:latin typeface="Arial" panose="020B0604020202020204" pitchFamily="34" charset="0"/>
                <a:ea typeface="方正静蕾简体" panose="02000000000000000000" pitchFamily="2" charset="-122"/>
                <a:cs typeface="Arial" panose="020B0604020202020204" pitchFamily="34" charset="0"/>
                <a:sym typeface="LMU CompatilFact Bold" charset="0"/>
              </a:rPr>
              <a:t>of</a:t>
            </a:r>
            <a:r>
              <a:rPr lang="zh-CN" altLang="en-US" sz="2400" dirty="0">
                <a:solidFill>
                  <a:schemeClr val="accent1"/>
                </a:solidFill>
                <a:latin typeface="Arial" panose="020B0604020202020204" pitchFamily="34" charset="0"/>
                <a:ea typeface="方正静蕾简体" panose="02000000000000000000" pitchFamily="2" charset="-122"/>
                <a:cs typeface="Arial" panose="020B0604020202020204" pitchFamily="34" charset="0"/>
                <a:sym typeface="LMU CompatilFact Bold" charset="0"/>
              </a:rPr>
              <a:t> </a:t>
            </a:r>
            <a:r>
              <a:rPr lang="en-US" altLang="zh-CN" sz="2400" dirty="0">
                <a:solidFill>
                  <a:schemeClr val="accent1"/>
                </a:solidFill>
                <a:latin typeface="Arial" panose="020B0604020202020204" pitchFamily="34" charset="0"/>
                <a:ea typeface="方正静蕾简体" panose="02000000000000000000" pitchFamily="2" charset="-122"/>
                <a:cs typeface="Arial" panose="020B0604020202020204" pitchFamily="34" charset="0"/>
                <a:sym typeface="LMU CompatilFact Bold" charset="0"/>
              </a:rPr>
              <a:t>Science</a:t>
            </a:r>
            <a:r>
              <a:rPr lang="zh-CN" altLang="en-US" sz="2400" dirty="0">
                <a:solidFill>
                  <a:schemeClr val="accent1"/>
                </a:solidFill>
                <a:latin typeface="Arial" panose="020B0604020202020204" pitchFamily="34" charset="0"/>
                <a:ea typeface="方正静蕾简体" panose="02000000000000000000" pitchFamily="2" charset="-122"/>
                <a:cs typeface="Arial" panose="020B0604020202020204" pitchFamily="34" charset="0"/>
                <a:sym typeface="LMU CompatilFact Bold" charset="0"/>
              </a:rPr>
              <a:t> </a:t>
            </a:r>
            <a:r>
              <a:rPr lang="en-US" altLang="zh-CN" sz="2400" dirty="0">
                <a:solidFill>
                  <a:schemeClr val="accent1"/>
                </a:solidFill>
                <a:latin typeface="Arial" panose="020B0604020202020204" pitchFamily="34" charset="0"/>
                <a:ea typeface="方正静蕾简体" panose="02000000000000000000" pitchFamily="2" charset="-122"/>
                <a:cs typeface="Arial" panose="020B0604020202020204" pitchFamily="34" charset="0"/>
                <a:sym typeface="LMU CompatilFact Bold" charset="0"/>
              </a:rPr>
              <a:t>and</a:t>
            </a:r>
            <a:r>
              <a:rPr lang="zh-CN" altLang="en-US" sz="2400" dirty="0">
                <a:solidFill>
                  <a:schemeClr val="accent1"/>
                </a:solidFill>
                <a:latin typeface="Arial" panose="020B0604020202020204" pitchFamily="34" charset="0"/>
                <a:ea typeface="方正静蕾简体" panose="02000000000000000000" pitchFamily="2" charset="-122"/>
                <a:cs typeface="Arial" panose="020B0604020202020204" pitchFamily="34" charset="0"/>
                <a:sym typeface="LMU CompatilFact Bold" charset="0"/>
              </a:rPr>
              <a:t> </a:t>
            </a:r>
            <a:r>
              <a:rPr lang="en-US" altLang="zh-CN" sz="2400" dirty="0">
                <a:solidFill>
                  <a:schemeClr val="accent1"/>
                </a:solidFill>
                <a:latin typeface="Arial" panose="020B0604020202020204" pitchFamily="34" charset="0"/>
                <a:ea typeface="方正静蕾简体" panose="02000000000000000000" pitchFamily="2" charset="-122"/>
                <a:cs typeface="Arial" panose="020B0604020202020204" pitchFamily="34" charset="0"/>
                <a:sym typeface="LMU CompatilFact Bold" charset="0"/>
              </a:rPr>
              <a:t>Technology</a:t>
            </a:r>
            <a:r>
              <a:rPr lang="zh-CN" altLang="en-US" sz="2400" dirty="0">
                <a:solidFill>
                  <a:schemeClr val="accent1"/>
                </a:solidFill>
                <a:latin typeface="Arial" panose="020B0604020202020204" pitchFamily="34" charset="0"/>
                <a:ea typeface="方正静蕾简体" panose="02000000000000000000" pitchFamily="2" charset="-122"/>
                <a:cs typeface="Arial" panose="020B0604020202020204" pitchFamily="34" charset="0"/>
                <a:sym typeface="LMU CompatilFact Bold" charset="0"/>
              </a:rPr>
              <a:t> </a:t>
            </a:r>
            <a:r>
              <a:rPr lang="en-US" altLang="zh-CN" sz="2400" dirty="0">
                <a:solidFill>
                  <a:schemeClr val="accent1"/>
                </a:solidFill>
                <a:latin typeface="Arial" panose="020B0604020202020204" pitchFamily="34" charset="0"/>
                <a:ea typeface="方正静蕾简体" panose="02000000000000000000" pitchFamily="2" charset="-122"/>
                <a:cs typeface="Arial" panose="020B0604020202020204" pitchFamily="34" charset="0"/>
                <a:sym typeface="LMU CompatilFact Bold" charset="0"/>
              </a:rPr>
              <a:t>of</a:t>
            </a:r>
            <a:r>
              <a:rPr lang="zh-CN" altLang="en-US" sz="2400" dirty="0">
                <a:solidFill>
                  <a:schemeClr val="accent1"/>
                </a:solidFill>
                <a:latin typeface="Arial" panose="020B0604020202020204" pitchFamily="34" charset="0"/>
                <a:ea typeface="方正静蕾简体" panose="02000000000000000000" pitchFamily="2" charset="-122"/>
                <a:cs typeface="Arial" panose="020B0604020202020204" pitchFamily="34" charset="0"/>
                <a:sym typeface="LMU CompatilFact Bold" charset="0"/>
              </a:rPr>
              <a:t> </a:t>
            </a:r>
            <a:r>
              <a:rPr lang="en-US" altLang="zh-CN" sz="2400" dirty="0">
                <a:solidFill>
                  <a:schemeClr val="accent1"/>
                </a:solidFill>
                <a:latin typeface="Arial" panose="020B0604020202020204" pitchFamily="34" charset="0"/>
                <a:ea typeface="方正静蕾简体" panose="02000000000000000000" pitchFamily="2" charset="-122"/>
                <a:cs typeface="Arial" panose="020B0604020202020204" pitchFamily="34" charset="0"/>
                <a:sym typeface="LMU CompatilFact Bold" charset="0"/>
              </a:rPr>
              <a:t>China (USTC)</a:t>
            </a:r>
          </a:p>
          <a:p>
            <a:pPr marL="57149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dirty="0">
                <a:solidFill>
                  <a:schemeClr val="accent1"/>
                </a:solidFill>
                <a:latin typeface="Arial" panose="020B0604020202020204" pitchFamily="34" charset="0"/>
                <a:ea typeface="方正静蕾简体" panose="02000000000000000000" pitchFamily="2" charset="-122"/>
                <a:cs typeface="Arial" panose="020B0604020202020204" pitchFamily="34" charset="0"/>
                <a:sym typeface="LMU CompatilFact Bold" charset="0"/>
              </a:rPr>
              <a:t>Oct 19, 2023</a:t>
            </a:r>
          </a:p>
          <a:p>
            <a:pPr marL="57149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28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方正静蕾简体" panose="02000000000000000000" pitchFamily="2" charset="-122"/>
              <a:cs typeface="Arial" panose="020B0604020202020204" pitchFamily="34" charset="0"/>
              <a:sym typeface="LMU CompatilFact Bold" charset="0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E84CC089-2F64-407E-84CF-E8618892ED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8626" y="292282"/>
            <a:ext cx="5058860" cy="861083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270DA807-29FA-4ED9-AE24-B6F9B3083FDB}"/>
              </a:ext>
            </a:extLst>
          </p:cNvPr>
          <p:cNvSpPr txBox="1"/>
          <p:nvPr/>
        </p:nvSpPr>
        <p:spPr>
          <a:xfrm>
            <a:off x="104173" y="197755"/>
            <a:ext cx="5991827" cy="1200329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zh-CN" sz="24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The 9th Symposium on Frequency Standards and Metrology @ Kingscliff, NSW, Australia</a:t>
            </a:r>
          </a:p>
        </p:txBody>
      </p:sp>
    </p:spTree>
    <p:extLst>
      <p:ext uri="{BB962C8B-B14F-4D97-AF65-F5344CB8AC3E}">
        <p14:creationId xmlns:p14="http://schemas.microsoft.com/office/powerpoint/2010/main" val="1067231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470"/>
    </mc:Choice>
    <mc:Fallback xmlns="">
      <p:transition spd="slow" advTm="347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2397648" y="-10097"/>
            <a:ext cx="7429552" cy="73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spcBef>
                <a:spcPct val="30000"/>
              </a:spcBef>
            </a:pPr>
            <a:r>
              <a:rPr lang="en-US" altLang="zh-CN" sz="3200" b="1" dirty="0">
                <a:solidFill>
                  <a:srgbClr val="FFFFFF"/>
                </a:solidFill>
                <a:latin typeface="Arial" panose="020B0604020202020204" pitchFamily="34" charset="0"/>
                <a:ea typeface="微软雅黑 Light" panose="020B0502040204020203" pitchFamily="34" charset="-122"/>
                <a:cs typeface="Arial" panose="020B0604020202020204" pitchFamily="34" charset="0"/>
                <a:sym typeface="Times New Roman" panose="02020603050405020304" pitchFamily="18" charset="0"/>
              </a:rPr>
              <a:t>Optical comb-based T/F link</a:t>
            </a:r>
            <a:endParaRPr lang="zh-CN" altLang="en-US" sz="3200" b="1" dirty="0">
              <a:solidFill>
                <a:srgbClr val="FFFFFF"/>
              </a:solidFill>
              <a:latin typeface="Arial" panose="020B0604020202020204" pitchFamily="34" charset="0"/>
              <a:ea typeface="微软雅黑 Light" panose="020B0502040204020203" pitchFamily="34" charset="-122"/>
              <a:cs typeface="Arial" panose="020B0604020202020204" pitchFamily="34" charset="0"/>
              <a:sym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0709" y="720615"/>
            <a:ext cx="9811529" cy="1517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Comb-based T/F link scheme</a:t>
            </a:r>
          </a:p>
          <a:p>
            <a:pPr marL="628650" indent="-342900" eaLnBrk="1" latinLnBrk="0" hangingPunct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2000" dirty="0">
                <a:latin typeface="Arial" panose="020B0604020202020204" pitchFamily="34" charset="0"/>
                <a:ea typeface="微软雅黑 Light" panose="020B0502040204020203" pitchFamily="34" charset="-122"/>
                <a:cs typeface="Arial" panose="020B0604020202020204" pitchFamily="34" charset="0"/>
              </a:rPr>
              <a:t>Local comb locked to clock, which stability is transformed to comb</a:t>
            </a:r>
            <a:endParaRPr lang="zh-CN" altLang="en-US" sz="2000" dirty="0">
              <a:latin typeface="Arial" panose="020B0604020202020204" pitchFamily="34" charset="0"/>
              <a:ea typeface="微软雅黑 Light" panose="020B0502040204020203" pitchFamily="34" charset="-122"/>
              <a:cs typeface="Arial" panose="020B0604020202020204" pitchFamily="34" charset="0"/>
            </a:endParaRPr>
          </a:p>
          <a:p>
            <a:pPr marL="628650" indent="-342900" eaLnBrk="1" latinLnBrk="0" hangingPunct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2000" dirty="0">
                <a:latin typeface="Arial" panose="020B0604020202020204" pitchFamily="34" charset="0"/>
                <a:ea typeface="微软雅黑 Light" panose="020B0502040204020203" pitchFamily="34" charset="-122"/>
                <a:cs typeface="Arial" panose="020B0604020202020204" pitchFamily="34" charset="0"/>
              </a:rPr>
              <a:t>Linear optical sampling(LOS) to extract the arrival time of the signal comb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/>
          <a:srcRect l="58808" t="50732" r="2395"/>
          <a:stretch/>
        </p:blipFill>
        <p:spPr>
          <a:xfrm>
            <a:off x="272645" y="3333260"/>
            <a:ext cx="3899733" cy="2881426"/>
          </a:xfrm>
          <a:prstGeom prst="rect">
            <a:avLst/>
          </a:prstGeom>
          <a:ln w="19050">
            <a:noFill/>
          </a:ln>
        </p:spPr>
      </p:pic>
      <p:sp>
        <p:nvSpPr>
          <p:cNvPr id="88" name="文本框 87">
            <a:extLst>
              <a:ext uri="{FF2B5EF4-FFF2-40B4-BE49-F238E27FC236}">
                <a16:creationId xmlns:a16="http://schemas.microsoft.com/office/drawing/2014/main" id="{5CEDA23B-999D-4FCB-9A7B-F2205A62D32D}"/>
              </a:ext>
            </a:extLst>
          </p:cNvPr>
          <p:cNvSpPr txBox="1"/>
          <p:nvPr/>
        </p:nvSpPr>
        <p:spPr>
          <a:xfrm>
            <a:off x="592711" y="6337462"/>
            <a:ext cx="397421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ea typeface="微软雅黑 Light" panose="020B0502040204020203" pitchFamily="34" charset="-122"/>
                <a:cs typeface="Arial" panose="020B0604020202020204" pitchFamily="34" charset="0"/>
                <a:sym typeface="+mn-ea"/>
              </a:rPr>
              <a:t>[Nat. Photonics 7, 434–438 (2013)]</a:t>
            </a:r>
            <a:endParaRPr lang="zh-CN" altLang="en-US" sz="1600" dirty="0">
              <a:latin typeface="Arial" panose="020B0604020202020204" pitchFamily="34" charset="0"/>
              <a:ea typeface="微软雅黑 Light" panose="020B0502040204020203" pitchFamily="34" charset="-122"/>
              <a:cs typeface="Arial" panose="020B0604020202020204" pitchFamily="34" charset="0"/>
            </a:endParaRPr>
          </a:p>
        </p:txBody>
      </p:sp>
      <p:grpSp>
        <p:nvGrpSpPr>
          <p:cNvPr id="45" name="组合 44">
            <a:extLst>
              <a:ext uri="{FF2B5EF4-FFF2-40B4-BE49-F238E27FC236}">
                <a16:creationId xmlns:a16="http://schemas.microsoft.com/office/drawing/2014/main" id="{56983865-707A-4688-9D14-26B8CD5EF0AC}"/>
              </a:ext>
            </a:extLst>
          </p:cNvPr>
          <p:cNvGrpSpPr/>
          <p:nvPr/>
        </p:nvGrpSpPr>
        <p:grpSpPr>
          <a:xfrm>
            <a:off x="4620574" y="3117171"/>
            <a:ext cx="7358223" cy="3635268"/>
            <a:chOff x="884240" y="1553555"/>
            <a:chExt cx="10623073" cy="5388999"/>
          </a:xfrm>
        </p:grpSpPr>
        <p:sp>
          <p:nvSpPr>
            <p:cNvPr id="46" name="Rectangle 9">
              <a:extLst>
                <a:ext uri="{FF2B5EF4-FFF2-40B4-BE49-F238E27FC236}">
                  <a16:creationId xmlns:a16="http://schemas.microsoft.com/office/drawing/2014/main" id="{6A12C1EE-F90F-44D8-98B7-3CBBD0A7CF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4240" y="2604368"/>
              <a:ext cx="266696" cy="5018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7" name="直接连接符 46">
              <a:extLst>
                <a:ext uri="{FF2B5EF4-FFF2-40B4-BE49-F238E27FC236}">
                  <a16:creationId xmlns:a16="http://schemas.microsoft.com/office/drawing/2014/main" id="{99F4C19B-E3D8-436A-8B9F-3099C6D477BC}"/>
                </a:ext>
              </a:extLst>
            </p:cNvPr>
            <p:cNvCxnSpPr/>
            <p:nvPr/>
          </p:nvCxnSpPr>
          <p:spPr>
            <a:xfrm>
              <a:off x="1601316" y="3421217"/>
              <a:ext cx="5842" cy="186944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8" name="直接连接符 47">
              <a:extLst>
                <a:ext uri="{FF2B5EF4-FFF2-40B4-BE49-F238E27FC236}">
                  <a16:creationId xmlns:a16="http://schemas.microsoft.com/office/drawing/2014/main" id="{130C0B83-9070-448B-93F5-1E3A61E99E67}"/>
                </a:ext>
              </a:extLst>
            </p:cNvPr>
            <p:cNvCxnSpPr/>
            <p:nvPr/>
          </p:nvCxnSpPr>
          <p:spPr>
            <a:xfrm>
              <a:off x="1896972" y="2864449"/>
              <a:ext cx="9144" cy="733552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9" name="直接连接符 48">
              <a:extLst>
                <a:ext uri="{FF2B5EF4-FFF2-40B4-BE49-F238E27FC236}">
                  <a16:creationId xmlns:a16="http://schemas.microsoft.com/office/drawing/2014/main" id="{FEAFB3BF-77AE-4247-B95C-82F7BE4A3FA9}"/>
                </a:ext>
              </a:extLst>
            </p:cNvPr>
            <p:cNvCxnSpPr/>
            <p:nvPr/>
          </p:nvCxnSpPr>
          <p:spPr>
            <a:xfrm>
              <a:off x="2201772" y="2503769"/>
              <a:ext cx="9144" cy="1104392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89" name="直接连接符 88">
              <a:extLst>
                <a:ext uri="{FF2B5EF4-FFF2-40B4-BE49-F238E27FC236}">
                  <a16:creationId xmlns:a16="http://schemas.microsoft.com/office/drawing/2014/main" id="{26FD8767-8EC5-4255-8DDE-0F8DEED4DCA8}"/>
                </a:ext>
              </a:extLst>
            </p:cNvPr>
            <p:cNvCxnSpPr/>
            <p:nvPr/>
          </p:nvCxnSpPr>
          <p:spPr>
            <a:xfrm>
              <a:off x="2506572" y="2407249"/>
              <a:ext cx="9144" cy="1200912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90" name="直接连接符 89">
              <a:extLst>
                <a:ext uri="{FF2B5EF4-FFF2-40B4-BE49-F238E27FC236}">
                  <a16:creationId xmlns:a16="http://schemas.microsoft.com/office/drawing/2014/main" id="{0F90CDF8-1576-4842-8584-0E66F4633573}"/>
                </a:ext>
              </a:extLst>
            </p:cNvPr>
            <p:cNvCxnSpPr/>
            <p:nvPr/>
          </p:nvCxnSpPr>
          <p:spPr>
            <a:xfrm>
              <a:off x="2811372" y="2336129"/>
              <a:ext cx="9144" cy="1282192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91" name="直接连接符 90">
              <a:extLst>
                <a:ext uri="{FF2B5EF4-FFF2-40B4-BE49-F238E27FC236}">
                  <a16:creationId xmlns:a16="http://schemas.microsoft.com/office/drawing/2014/main" id="{FCA42FB9-F6A3-4A3C-A693-3326BCE5F59D}"/>
                </a:ext>
              </a:extLst>
            </p:cNvPr>
            <p:cNvCxnSpPr/>
            <p:nvPr/>
          </p:nvCxnSpPr>
          <p:spPr>
            <a:xfrm>
              <a:off x="3116172" y="2270089"/>
              <a:ext cx="9144" cy="1327912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92" name="直接连接符 91">
              <a:extLst>
                <a:ext uri="{FF2B5EF4-FFF2-40B4-BE49-F238E27FC236}">
                  <a16:creationId xmlns:a16="http://schemas.microsoft.com/office/drawing/2014/main" id="{01343726-D439-435D-BBD8-E81DFE21DB05}"/>
                </a:ext>
              </a:extLst>
            </p:cNvPr>
            <p:cNvCxnSpPr/>
            <p:nvPr/>
          </p:nvCxnSpPr>
          <p:spPr>
            <a:xfrm>
              <a:off x="3420972" y="2290409"/>
              <a:ext cx="9144" cy="1307592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93" name="直接连接符 92">
              <a:extLst>
                <a:ext uri="{FF2B5EF4-FFF2-40B4-BE49-F238E27FC236}">
                  <a16:creationId xmlns:a16="http://schemas.microsoft.com/office/drawing/2014/main" id="{7B272E44-6141-448A-B0C7-CC9CC22A5340}"/>
                </a:ext>
              </a:extLst>
            </p:cNvPr>
            <p:cNvCxnSpPr/>
            <p:nvPr/>
          </p:nvCxnSpPr>
          <p:spPr>
            <a:xfrm>
              <a:off x="3725772" y="2275169"/>
              <a:ext cx="9144" cy="1322832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94" name="直接连接符 93">
              <a:extLst>
                <a:ext uri="{FF2B5EF4-FFF2-40B4-BE49-F238E27FC236}">
                  <a16:creationId xmlns:a16="http://schemas.microsoft.com/office/drawing/2014/main" id="{0EBD8812-9CCD-4D51-B374-64ADB8A93862}"/>
                </a:ext>
              </a:extLst>
            </p:cNvPr>
            <p:cNvCxnSpPr/>
            <p:nvPr/>
          </p:nvCxnSpPr>
          <p:spPr>
            <a:xfrm>
              <a:off x="4030572" y="2285329"/>
              <a:ext cx="9144" cy="1312672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95" name="直接连接符 94">
              <a:extLst>
                <a:ext uri="{FF2B5EF4-FFF2-40B4-BE49-F238E27FC236}">
                  <a16:creationId xmlns:a16="http://schemas.microsoft.com/office/drawing/2014/main" id="{BBC546C4-FCFE-4E64-9288-47B46C3AEAC7}"/>
                </a:ext>
              </a:extLst>
            </p:cNvPr>
            <p:cNvCxnSpPr/>
            <p:nvPr/>
          </p:nvCxnSpPr>
          <p:spPr>
            <a:xfrm>
              <a:off x="4335372" y="2315809"/>
              <a:ext cx="9144" cy="1282192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96" name="直接连接符 95">
              <a:extLst>
                <a:ext uri="{FF2B5EF4-FFF2-40B4-BE49-F238E27FC236}">
                  <a16:creationId xmlns:a16="http://schemas.microsoft.com/office/drawing/2014/main" id="{ED5EED0B-91AB-4B06-8D2B-00952CFB2652}"/>
                </a:ext>
              </a:extLst>
            </p:cNvPr>
            <p:cNvCxnSpPr/>
            <p:nvPr/>
          </p:nvCxnSpPr>
          <p:spPr>
            <a:xfrm>
              <a:off x="4640172" y="2381849"/>
              <a:ext cx="9144" cy="1216152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97" name="直接连接符 96">
              <a:extLst>
                <a:ext uri="{FF2B5EF4-FFF2-40B4-BE49-F238E27FC236}">
                  <a16:creationId xmlns:a16="http://schemas.microsoft.com/office/drawing/2014/main" id="{AF414B81-B520-4A62-8947-83849644A4F8}"/>
                </a:ext>
              </a:extLst>
            </p:cNvPr>
            <p:cNvCxnSpPr/>
            <p:nvPr/>
          </p:nvCxnSpPr>
          <p:spPr>
            <a:xfrm>
              <a:off x="4944972" y="2452969"/>
              <a:ext cx="9144" cy="1145032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98" name="直接连接符 97">
              <a:extLst>
                <a:ext uri="{FF2B5EF4-FFF2-40B4-BE49-F238E27FC236}">
                  <a16:creationId xmlns:a16="http://schemas.microsoft.com/office/drawing/2014/main" id="{321D7B8C-8DBB-46D4-90B3-D5F5A2823B04}"/>
                </a:ext>
              </a:extLst>
            </p:cNvPr>
            <p:cNvCxnSpPr/>
            <p:nvPr/>
          </p:nvCxnSpPr>
          <p:spPr>
            <a:xfrm>
              <a:off x="5249772" y="2732369"/>
              <a:ext cx="9144" cy="865632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99" name="任意多边形 5">
              <a:extLst>
                <a:ext uri="{FF2B5EF4-FFF2-40B4-BE49-F238E27FC236}">
                  <a16:creationId xmlns:a16="http://schemas.microsoft.com/office/drawing/2014/main" id="{3156146F-C675-4580-A502-B4FBBBC33D78}"/>
                </a:ext>
              </a:extLst>
            </p:cNvPr>
            <p:cNvSpPr/>
            <p:nvPr/>
          </p:nvSpPr>
          <p:spPr>
            <a:xfrm>
              <a:off x="1503399" y="2256060"/>
              <a:ext cx="4069461" cy="1362261"/>
            </a:xfrm>
            <a:custGeom>
              <a:avLst/>
              <a:gdLst>
                <a:gd name="connsiteX0" fmla="*/ 0 w 3456432"/>
                <a:gd name="connsiteY0" fmla="*/ 1392741 h 1392741"/>
                <a:gd name="connsiteX1" fmla="*/ 393192 w 3456432"/>
                <a:gd name="connsiteY1" fmla="*/ 469197 h 1392741"/>
                <a:gd name="connsiteX2" fmla="*/ 685800 w 3456432"/>
                <a:gd name="connsiteY2" fmla="*/ 185733 h 1392741"/>
                <a:gd name="connsiteX3" fmla="*/ 1426464 w 3456432"/>
                <a:gd name="connsiteY3" fmla="*/ 30285 h 1392741"/>
                <a:gd name="connsiteX4" fmla="*/ 2267712 w 3456432"/>
                <a:gd name="connsiteY4" fmla="*/ 21141 h 1392741"/>
                <a:gd name="connsiteX5" fmla="*/ 3026664 w 3456432"/>
                <a:gd name="connsiteY5" fmla="*/ 258885 h 1392741"/>
                <a:gd name="connsiteX6" fmla="*/ 3282696 w 3456432"/>
                <a:gd name="connsiteY6" fmla="*/ 697797 h 1392741"/>
                <a:gd name="connsiteX7" fmla="*/ 3364992 w 3456432"/>
                <a:gd name="connsiteY7" fmla="*/ 917253 h 1392741"/>
                <a:gd name="connsiteX8" fmla="*/ 3456432 w 3456432"/>
                <a:gd name="connsiteY8" fmla="*/ 1310445 h 1392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56432" h="1392741">
                  <a:moveTo>
                    <a:pt x="0" y="1392741"/>
                  </a:moveTo>
                  <a:cubicBezTo>
                    <a:pt x="139446" y="1031553"/>
                    <a:pt x="278892" y="670365"/>
                    <a:pt x="393192" y="469197"/>
                  </a:cubicBezTo>
                  <a:cubicBezTo>
                    <a:pt x="507492" y="268029"/>
                    <a:pt x="513588" y="258885"/>
                    <a:pt x="685800" y="185733"/>
                  </a:cubicBezTo>
                  <a:cubicBezTo>
                    <a:pt x="858012" y="112581"/>
                    <a:pt x="1162812" y="57717"/>
                    <a:pt x="1426464" y="30285"/>
                  </a:cubicBezTo>
                  <a:cubicBezTo>
                    <a:pt x="1690116" y="2853"/>
                    <a:pt x="2001012" y="-16959"/>
                    <a:pt x="2267712" y="21141"/>
                  </a:cubicBezTo>
                  <a:cubicBezTo>
                    <a:pt x="2534412" y="59241"/>
                    <a:pt x="2857500" y="146109"/>
                    <a:pt x="3026664" y="258885"/>
                  </a:cubicBezTo>
                  <a:cubicBezTo>
                    <a:pt x="3195828" y="371661"/>
                    <a:pt x="3226308" y="588069"/>
                    <a:pt x="3282696" y="697797"/>
                  </a:cubicBezTo>
                  <a:cubicBezTo>
                    <a:pt x="3339084" y="807525"/>
                    <a:pt x="3336036" y="815145"/>
                    <a:pt x="3364992" y="917253"/>
                  </a:cubicBezTo>
                  <a:cubicBezTo>
                    <a:pt x="3393948" y="1019361"/>
                    <a:pt x="3425190" y="1164903"/>
                    <a:pt x="3456432" y="1310445"/>
                  </a:cubicBezTo>
                </a:path>
              </a:pathLst>
            </a:cu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00" name="直接连接符 99">
              <a:extLst>
                <a:ext uri="{FF2B5EF4-FFF2-40B4-BE49-F238E27FC236}">
                  <a16:creationId xmlns:a16="http://schemas.microsoft.com/office/drawing/2014/main" id="{B2BA7C4F-2AF6-45B4-85B3-47F041C2398C}"/>
                </a:ext>
              </a:extLst>
            </p:cNvPr>
            <p:cNvCxnSpPr/>
            <p:nvPr/>
          </p:nvCxnSpPr>
          <p:spPr>
            <a:xfrm>
              <a:off x="5572860" y="3519769"/>
              <a:ext cx="0" cy="78232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grpSp>
          <p:nvGrpSpPr>
            <p:cNvPr id="101" name="组合 100">
              <a:extLst>
                <a:ext uri="{FF2B5EF4-FFF2-40B4-BE49-F238E27FC236}">
                  <a16:creationId xmlns:a16="http://schemas.microsoft.com/office/drawing/2014/main" id="{E0CB4332-79DF-45D7-B95D-E8994F70AB7A}"/>
                </a:ext>
              </a:extLst>
            </p:cNvPr>
            <p:cNvGrpSpPr/>
            <p:nvPr/>
          </p:nvGrpSpPr>
          <p:grpSpPr>
            <a:xfrm>
              <a:off x="1614016" y="4415940"/>
              <a:ext cx="3731006" cy="1346962"/>
              <a:chOff x="3149092" y="2592442"/>
              <a:chExt cx="3731006" cy="1346962"/>
            </a:xfrm>
          </p:grpSpPr>
          <p:cxnSp>
            <p:nvCxnSpPr>
              <p:cNvPr id="151" name="直接连接符 150">
                <a:extLst>
                  <a:ext uri="{FF2B5EF4-FFF2-40B4-BE49-F238E27FC236}">
                    <a16:creationId xmlns:a16="http://schemas.microsoft.com/office/drawing/2014/main" id="{A0CA7624-C8B9-4BCF-AD79-21FC9EADDAAE}"/>
                  </a:ext>
                </a:extLst>
              </p:cNvPr>
              <p:cNvCxnSpPr/>
              <p:nvPr/>
            </p:nvCxnSpPr>
            <p:spPr>
              <a:xfrm>
                <a:off x="4695698" y="2592442"/>
                <a:ext cx="9144" cy="1327912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2" name="直接连接符 151">
                <a:extLst>
                  <a:ext uri="{FF2B5EF4-FFF2-40B4-BE49-F238E27FC236}">
                    <a16:creationId xmlns:a16="http://schemas.microsoft.com/office/drawing/2014/main" id="{ED068874-FF10-4C6C-A1CD-0C2ACBCF5DC4}"/>
                  </a:ext>
                </a:extLst>
              </p:cNvPr>
              <p:cNvCxnSpPr/>
              <p:nvPr/>
            </p:nvCxnSpPr>
            <p:spPr>
              <a:xfrm>
                <a:off x="5006848" y="2612762"/>
                <a:ext cx="9144" cy="1307592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3" name="直接连接符 152">
                <a:extLst>
                  <a:ext uri="{FF2B5EF4-FFF2-40B4-BE49-F238E27FC236}">
                    <a16:creationId xmlns:a16="http://schemas.microsoft.com/office/drawing/2014/main" id="{FDA4A99B-2F55-49B3-AC01-30BF5DA1CFF0}"/>
                  </a:ext>
                </a:extLst>
              </p:cNvPr>
              <p:cNvCxnSpPr/>
              <p:nvPr/>
            </p:nvCxnSpPr>
            <p:spPr>
              <a:xfrm>
                <a:off x="5317998" y="2597522"/>
                <a:ext cx="9144" cy="1322832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4" name="直接连接符 153">
                <a:extLst>
                  <a:ext uri="{FF2B5EF4-FFF2-40B4-BE49-F238E27FC236}">
                    <a16:creationId xmlns:a16="http://schemas.microsoft.com/office/drawing/2014/main" id="{28719C3B-B328-4942-B9AF-442BF090E6CE}"/>
                  </a:ext>
                </a:extLst>
              </p:cNvPr>
              <p:cNvCxnSpPr/>
              <p:nvPr/>
            </p:nvCxnSpPr>
            <p:spPr>
              <a:xfrm>
                <a:off x="5629148" y="2607682"/>
                <a:ext cx="9144" cy="1312672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5" name="直接连接符 154">
                <a:extLst>
                  <a:ext uri="{FF2B5EF4-FFF2-40B4-BE49-F238E27FC236}">
                    <a16:creationId xmlns:a16="http://schemas.microsoft.com/office/drawing/2014/main" id="{48C6E090-29E7-40E2-BC49-953C9B432D84}"/>
                  </a:ext>
                </a:extLst>
              </p:cNvPr>
              <p:cNvCxnSpPr/>
              <p:nvPr/>
            </p:nvCxnSpPr>
            <p:spPr>
              <a:xfrm>
                <a:off x="5940298" y="2638162"/>
                <a:ext cx="9144" cy="1282192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6" name="直接连接符 155">
                <a:extLst>
                  <a:ext uri="{FF2B5EF4-FFF2-40B4-BE49-F238E27FC236}">
                    <a16:creationId xmlns:a16="http://schemas.microsoft.com/office/drawing/2014/main" id="{39D3BECC-1758-4273-9387-DD644675E639}"/>
                  </a:ext>
                </a:extLst>
              </p:cNvPr>
              <p:cNvCxnSpPr/>
              <p:nvPr/>
            </p:nvCxnSpPr>
            <p:spPr>
              <a:xfrm>
                <a:off x="3149092" y="3743570"/>
                <a:ext cx="5842" cy="186944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7" name="直接连接符 156">
                <a:extLst>
                  <a:ext uri="{FF2B5EF4-FFF2-40B4-BE49-F238E27FC236}">
                    <a16:creationId xmlns:a16="http://schemas.microsoft.com/office/drawing/2014/main" id="{773789CF-D07C-4714-9BAC-E355FFC01F85}"/>
                  </a:ext>
                </a:extLst>
              </p:cNvPr>
              <p:cNvCxnSpPr/>
              <p:nvPr/>
            </p:nvCxnSpPr>
            <p:spPr>
              <a:xfrm>
                <a:off x="3451098" y="3155052"/>
                <a:ext cx="9144" cy="784352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8" name="直接连接符 157">
                <a:extLst>
                  <a:ext uri="{FF2B5EF4-FFF2-40B4-BE49-F238E27FC236}">
                    <a16:creationId xmlns:a16="http://schemas.microsoft.com/office/drawing/2014/main" id="{02449070-9166-4113-BBFE-88FD687C6DE3}"/>
                  </a:ext>
                </a:extLst>
              </p:cNvPr>
              <p:cNvCxnSpPr/>
              <p:nvPr/>
            </p:nvCxnSpPr>
            <p:spPr>
              <a:xfrm>
                <a:off x="3762248" y="2813422"/>
                <a:ext cx="9144" cy="1104392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9" name="直接连接符 158">
                <a:extLst>
                  <a:ext uri="{FF2B5EF4-FFF2-40B4-BE49-F238E27FC236}">
                    <a16:creationId xmlns:a16="http://schemas.microsoft.com/office/drawing/2014/main" id="{204CC64E-C847-4605-B895-37D7DFBC34E3}"/>
                  </a:ext>
                </a:extLst>
              </p:cNvPr>
              <p:cNvCxnSpPr/>
              <p:nvPr/>
            </p:nvCxnSpPr>
            <p:spPr>
              <a:xfrm>
                <a:off x="4073398" y="2716902"/>
                <a:ext cx="9144" cy="1200912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0" name="直接连接符 159">
                <a:extLst>
                  <a:ext uri="{FF2B5EF4-FFF2-40B4-BE49-F238E27FC236}">
                    <a16:creationId xmlns:a16="http://schemas.microsoft.com/office/drawing/2014/main" id="{152D2CBF-215A-40BF-99F0-808ED0A7FBF7}"/>
                  </a:ext>
                </a:extLst>
              </p:cNvPr>
              <p:cNvCxnSpPr/>
              <p:nvPr/>
            </p:nvCxnSpPr>
            <p:spPr>
              <a:xfrm>
                <a:off x="4378198" y="2652132"/>
                <a:ext cx="9144" cy="1282192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1" name="直接连接符 160">
                <a:extLst>
                  <a:ext uri="{FF2B5EF4-FFF2-40B4-BE49-F238E27FC236}">
                    <a16:creationId xmlns:a16="http://schemas.microsoft.com/office/drawing/2014/main" id="{102C0073-CDF4-4CC0-9FE3-7B0E109BC8CF}"/>
                  </a:ext>
                </a:extLst>
              </p:cNvPr>
              <p:cNvCxnSpPr/>
              <p:nvPr/>
            </p:nvCxnSpPr>
            <p:spPr>
              <a:xfrm>
                <a:off x="6251448" y="2704202"/>
                <a:ext cx="9144" cy="1216152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2" name="直接连接符 161">
                <a:extLst>
                  <a:ext uri="{FF2B5EF4-FFF2-40B4-BE49-F238E27FC236}">
                    <a16:creationId xmlns:a16="http://schemas.microsoft.com/office/drawing/2014/main" id="{2C6051F8-7E49-4034-A3DE-46F5E68ECF45}"/>
                  </a:ext>
                </a:extLst>
              </p:cNvPr>
              <p:cNvCxnSpPr/>
              <p:nvPr/>
            </p:nvCxnSpPr>
            <p:spPr>
              <a:xfrm>
                <a:off x="6562598" y="2794372"/>
                <a:ext cx="9144" cy="1145032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3" name="直接连接符 162">
                <a:extLst>
                  <a:ext uri="{FF2B5EF4-FFF2-40B4-BE49-F238E27FC236}">
                    <a16:creationId xmlns:a16="http://schemas.microsoft.com/office/drawing/2014/main" id="{EEC6CA1F-2F53-427E-BF1B-CD468E7CB2F2}"/>
                  </a:ext>
                </a:extLst>
              </p:cNvPr>
              <p:cNvCxnSpPr/>
              <p:nvPr/>
            </p:nvCxnSpPr>
            <p:spPr>
              <a:xfrm>
                <a:off x="6873748" y="3200772"/>
                <a:ext cx="6350" cy="717042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02" name="任意多边形 167">
              <a:extLst>
                <a:ext uri="{FF2B5EF4-FFF2-40B4-BE49-F238E27FC236}">
                  <a16:creationId xmlns:a16="http://schemas.microsoft.com/office/drawing/2014/main" id="{2CED1D1E-9A6B-47E0-A2C2-BFD1ED4E1A26}"/>
                </a:ext>
              </a:extLst>
            </p:cNvPr>
            <p:cNvSpPr/>
            <p:nvPr/>
          </p:nvSpPr>
          <p:spPr>
            <a:xfrm>
              <a:off x="1503399" y="4390735"/>
              <a:ext cx="4069461" cy="1362261"/>
            </a:xfrm>
            <a:custGeom>
              <a:avLst/>
              <a:gdLst>
                <a:gd name="connsiteX0" fmla="*/ 0 w 3456432"/>
                <a:gd name="connsiteY0" fmla="*/ 1392741 h 1392741"/>
                <a:gd name="connsiteX1" fmla="*/ 393192 w 3456432"/>
                <a:gd name="connsiteY1" fmla="*/ 469197 h 1392741"/>
                <a:gd name="connsiteX2" fmla="*/ 685800 w 3456432"/>
                <a:gd name="connsiteY2" fmla="*/ 185733 h 1392741"/>
                <a:gd name="connsiteX3" fmla="*/ 1426464 w 3456432"/>
                <a:gd name="connsiteY3" fmla="*/ 30285 h 1392741"/>
                <a:gd name="connsiteX4" fmla="*/ 2267712 w 3456432"/>
                <a:gd name="connsiteY4" fmla="*/ 21141 h 1392741"/>
                <a:gd name="connsiteX5" fmla="*/ 3026664 w 3456432"/>
                <a:gd name="connsiteY5" fmla="*/ 258885 h 1392741"/>
                <a:gd name="connsiteX6" fmla="*/ 3282696 w 3456432"/>
                <a:gd name="connsiteY6" fmla="*/ 697797 h 1392741"/>
                <a:gd name="connsiteX7" fmla="*/ 3364992 w 3456432"/>
                <a:gd name="connsiteY7" fmla="*/ 917253 h 1392741"/>
                <a:gd name="connsiteX8" fmla="*/ 3456432 w 3456432"/>
                <a:gd name="connsiteY8" fmla="*/ 1310445 h 1392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56432" h="1392741">
                  <a:moveTo>
                    <a:pt x="0" y="1392741"/>
                  </a:moveTo>
                  <a:cubicBezTo>
                    <a:pt x="139446" y="1031553"/>
                    <a:pt x="278892" y="670365"/>
                    <a:pt x="393192" y="469197"/>
                  </a:cubicBezTo>
                  <a:cubicBezTo>
                    <a:pt x="507492" y="268029"/>
                    <a:pt x="513588" y="258885"/>
                    <a:pt x="685800" y="185733"/>
                  </a:cubicBezTo>
                  <a:cubicBezTo>
                    <a:pt x="858012" y="112581"/>
                    <a:pt x="1162812" y="57717"/>
                    <a:pt x="1426464" y="30285"/>
                  </a:cubicBezTo>
                  <a:cubicBezTo>
                    <a:pt x="1690116" y="2853"/>
                    <a:pt x="2001012" y="-16959"/>
                    <a:pt x="2267712" y="21141"/>
                  </a:cubicBezTo>
                  <a:cubicBezTo>
                    <a:pt x="2534412" y="59241"/>
                    <a:pt x="2857500" y="146109"/>
                    <a:pt x="3026664" y="258885"/>
                  </a:cubicBezTo>
                  <a:cubicBezTo>
                    <a:pt x="3195828" y="371661"/>
                    <a:pt x="3226308" y="588069"/>
                    <a:pt x="3282696" y="697797"/>
                  </a:cubicBezTo>
                  <a:cubicBezTo>
                    <a:pt x="3339084" y="807525"/>
                    <a:pt x="3336036" y="815145"/>
                    <a:pt x="3364992" y="917253"/>
                  </a:cubicBezTo>
                  <a:cubicBezTo>
                    <a:pt x="3393948" y="1019361"/>
                    <a:pt x="3425190" y="1164903"/>
                    <a:pt x="3456432" y="1310445"/>
                  </a:cubicBezTo>
                </a:path>
              </a:pathLst>
            </a:custGeom>
            <a:ln>
              <a:solidFill>
                <a:srgbClr val="FF0000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03" name="直接连接符 102">
              <a:extLst>
                <a:ext uri="{FF2B5EF4-FFF2-40B4-BE49-F238E27FC236}">
                  <a16:creationId xmlns:a16="http://schemas.microsoft.com/office/drawing/2014/main" id="{6C61B757-9AC2-4831-A3B2-791FB257A46F}"/>
                </a:ext>
              </a:extLst>
            </p:cNvPr>
            <p:cNvCxnSpPr/>
            <p:nvPr/>
          </p:nvCxnSpPr>
          <p:spPr>
            <a:xfrm>
              <a:off x="6268085" y="3366529"/>
              <a:ext cx="5842" cy="186944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04" name="直接连接符 103">
              <a:extLst>
                <a:ext uri="{FF2B5EF4-FFF2-40B4-BE49-F238E27FC236}">
                  <a16:creationId xmlns:a16="http://schemas.microsoft.com/office/drawing/2014/main" id="{C5942E87-F34B-4CEA-AF8C-557675A4C1C9}"/>
                </a:ext>
              </a:extLst>
            </p:cNvPr>
            <p:cNvCxnSpPr/>
            <p:nvPr/>
          </p:nvCxnSpPr>
          <p:spPr>
            <a:xfrm>
              <a:off x="6563741" y="2809761"/>
              <a:ext cx="9144" cy="733552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05" name="直接连接符 104">
              <a:extLst>
                <a:ext uri="{FF2B5EF4-FFF2-40B4-BE49-F238E27FC236}">
                  <a16:creationId xmlns:a16="http://schemas.microsoft.com/office/drawing/2014/main" id="{8E50BC3F-563E-43AC-A739-5C105D9B10A3}"/>
                </a:ext>
              </a:extLst>
            </p:cNvPr>
            <p:cNvCxnSpPr/>
            <p:nvPr/>
          </p:nvCxnSpPr>
          <p:spPr>
            <a:xfrm>
              <a:off x="6868541" y="2449081"/>
              <a:ext cx="9144" cy="1104392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06" name="直接连接符 105">
              <a:extLst>
                <a:ext uri="{FF2B5EF4-FFF2-40B4-BE49-F238E27FC236}">
                  <a16:creationId xmlns:a16="http://schemas.microsoft.com/office/drawing/2014/main" id="{4B933FB0-F3BC-4399-AB9F-33E0C9FEB693}"/>
                </a:ext>
              </a:extLst>
            </p:cNvPr>
            <p:cNvCxnSpPr/>
            <p:nvPr/>
          </p:nvCxnSpPr>
          <p:spPr>
            <a:xfrm>
              <a:off x="7173341" y="2352561"/>
              <a:ext cx="9144" cy="1200912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07" name="直接连接符 106">
              <a:extLst>
                <a:ext uri="{FF2B5EF4-FFF2-40B4-BE49-F238E27FC236}">
                  <a16:creationId xmlns:a16="http://schemas.microsoft.com/office/drawing/2014/main" id="{D18F0EC3-3576-42C2-B026-06B4FE7A968F}"/>
                </a:ext>
              </a:extLst>
            </p:cNvPr>
            <p:cNvCxnSpPr/>
            <p:nvPr/>
          </p:nvCxnSpPr>
          <p:spPr>
            <a:xfrm>
              <a:off x="7478141" y="2281441"/>
              <a:ext cx="9144" cy="1282192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08" name="直接连接符 107">
              <a:extLst>
                <a:ext uri="{FF2B5EF4-FFF2-40B4-BE49-F238E27FC236}">
                  <a16:creationId xmlns:a16="http://schemas.microsoft.com/office/drawing/2014/main" id="{04E104E1-3508-4138-9F50-BC900197D83B}"/>
                </a:ext>
              </a:extLst>
            </p:cNvPr>
            <p:cNvCxnSpPr/>
            <p:nvPr/>
          </p:nvCxnSpPr>
          <p:spPr>
            <a:xfrm>
              <a:off x="7782941" y="2215401"/>
              <a:ext cx="9144" cy="1327912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09" name="直接连接符 108">
              <a:extLst>
                <a:ext uri="{FF2B5EF4-FFF2-40B4-BE49-F238E27FC236}">
                  <a16:creationId xmlns:a16="http://schemas.microsoft.com/office/drawing/2014/main" id="{F8416736-8CB7-4E0F-B1F0-94D5AE0D8473}"/>
                </a:ext>
              </a:extLst>
            </p:cNvPr>
            <p:cNvCxnSpPr/>
            <p:nvPr/>
          </p:nvCxnSpPr>
          <p:spPr>
            <a:xfrm>
              <a:off x="8087741" y="2235721"/>
              <a:ext cx="9144" cy="1307592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10" name="直接连接符 109">
              <a:extLst>
                <a:ext uri="{FF2B5EF4-FFF2-40B4-BE49-F238E27FC236}">
                  <a16:creationId xmlns:a16="http://schemas.microsoft.com/office/drawing/2014/main" id="{79AB6EEC-0E04-40CD-BF28-C6293D0513E5}"/>
                </a:ext>
              </a:extLst>
            </p:cNvPr>
            <p:cNvCxnSpPr/>
            <p:nvPr/>
          </p:nvCxnSpPr>
          <p:spPr>
            <a:xfrm>
              <a:off x="8392541" y="2220481"/>
              <a:ext cx="9144" cy="1322832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11" name="直接连接符 110">
              <a:extLst>
                <a:ext uri="{FF2B5EF4-FFF2-40B4-BE49-F238E27FC236}">
                  <a16:creationId xmlns:a16="http://schemas.microsoft.com/office/drawing/2014/main" id="{D0127F65-7632-4A01-834C-F5275F1299C1}"/>
                </a:ext>
              </a:extLst>
            </p:cNvPr>
            <p:cNvCxnSpPr/>
            <p:nvPr/>
          </p:nvCxnSpPr>
          <p:spPr>
            <a:xfrm>
              <a:off x="8697341" y="2230641"/>
              <a:ext cx="9144" cy="1312672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12" name="直接连接符 111">
              <a:extLst>
                <a:ext uri="{FF2B5EF4-FFF2-40B4-BE49-F238E27FC236}">
                  <a16:creationId xmlns:a16="http://schemas.microsoft.com/office/drawing/2014/main" id="{F2F70919-97AC-463E-A814-23315BE69F45}"/>
                </a:ext>
              </a:extLst>
            </p:cNvPr>
            <p:cNvCxnSpPr/>
            <p:nvPr/>
          </p:nvCxnSpPr>
          <p:spPr>
            <a:xfrm>
              <a:off x="9002141" y="2261121"/>
              <a:ext cx="9144" cy="1282192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13" name="直接连接符 112">
              <a:extLst>
                <a:ext uri="{FF2B5EF4-FFF2-40B4-BE49-F238E27FC236}">
                  <a16:creationId xmlns:a16="http://schemas.microsoft.com/office/drawing/2014/main" id="{FC845419-B854-48A8-B0FC-B65CAB47BA15}"/>
                </a:ext>
              </a:extLst>
            </p:cNvPr>
            <p:cNvCxnSpPr/>
            <p:nvPr/>
          </p:nvCxnSpPr>
          <p:spPr>
            <a:xfrm>
              <a:off x="9306941" y="2327161"/>
              <a:ext cx="9144" cy="1216152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14" name="直接连接符 113">
              <a:extLst>
                <a:ext uri="{FF2B5EF4-FFF2-40B4-BE49-F238E27FC236}">
                  <a16:creationId xmlns:a16="http://schemas.microsoft.com/office/drawing/2014/main" id="{BA7D473F-D7B6-4838-A796-318373206151}"/>
                </a:ext>
              </a:extLst>
            </p:cNvPr>
            <p:cNvCxnSpPr/>
            <p:nvPr/>
          </p:nvCxnSpPr>
          <p:spPr>
            <a:xfrm>
              <a:off x="9611741" y="2398281"/>
              <a:ext cx="9144" cy="1145032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15" name="直接连接符 114">
              <a:extLst>
                <a:ext uri="{FF2B5EF4-FFF2-40B4-BE49-F238E27FC236}">
                  <a16:creationId xmlns:a16="http://schemas.microsoft.com/office/drawing/2014/main" id="{E2E87D43-5A81-468B-B684-220DFE56899D}"/>
                </a:ext>
              </a:extLst>
            </p:cNvPr>
            <p:cNvCxnSpPr/>
            <p:nvPr/>
          </p:nvCxnSpPr>
          <p:spPr>
            <a:xfrm>
              <a:off x="9916541" y="2677681"/>
              <a:ext cx="9144" cy="865632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16" name="任意多边形 181">
              <a:extLst>
                <a:ext uri="{FF2B5EF4-FFF2-40B4-BE49-F238E27FC236}">
                  <a16:creationId xmlns:a16="http://schemas.microsoft.com/office/drawing/2014/main" id="{16FDD989-1D9F-46C9-BB54-94B7462F69C3}"/>
                </a:ext>
              </a:extLst>
            </p:cNvPr>
            <p:cNvSpPr/>
            <p:nvPr/>
          </p:nvSpPr>
          <p:spPr>
            <a:xfrm>
              <a:off x="6170168" y="2201372"/>
              <a:ext cx="4069461" cy="1362261"/>
            </a:xfrm>
            <a:custGeom>
              <a:avLst/>
              <a:gdLst>
                <a:gd name="connsiteX0" fmla="*/ 0 w 3456432"/>
                <a:gd name="connsiteY0" fmla="*/ 1392741 h 1392741"/>
                <a:gd name="connsiteX1" fmla="*/ 393192 w 3456432"/>
                <a:gd name="connsiteY1" fmla="*/ 469197 h 1392741"/>
                <a:gd name="connsiteX2" fmla="*/ 685800 w 3456432"/>
                <a:gd name="connsiteY2" fmla="*/ 185733 h 1392741"/>
                <a:gd name="connsiteX3" fmla="*/ 1426464 w 3456432"/>
                <a:gd name="connsiteY3" fmla="*/ 30285 h 1392741"/>
                <a:gd name="connsiteX4" fmla="*/ 2267712 w 3456432"/>
                <a:gd name="connsiteY4" fmla="*/ 21141 h 1392741"/>
                <a:gd name="connsiteX5" fmla="*/ 3026664 w 3456432"/>
                <a:gd name="connsiteY5" fmla="*/ 258885 h 1392741"/>
                <a:gd name="connsiteX6" fmla="*/ 3282696 w 3456432"/>
                <a:gd name="connsiteY6" fmla="*/ 697797 h 1392741"/>
                <a:gd name="connsiteX7" fmla="*/ 3364992 w 3456432"/>
                <a:gd name="connsiteY7" fmla="*/ 917253 h 1392741"/>
                <a:gd name="connsiteX8" fmla="*/ 3456432 w 3456432"/>
                <a:gd name="connsiteY8" fmla="*/ 1310445 h 1392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56432" h="1392741">
                  <a:moveTo>
                    <a:pt x="0" y="1392741"/>
                  </a:moveTo>
                  <a:cubicBezTo>
                    <a:pt x="139446" y="1031553"/>
                    <a:pt x="278892" y="670365"/>
                    <a:pt x="393192" y="469197"/>
                  </a:cubicBezTo>
                  <a:cubicBezTo>
                    <a:pt x="507492" y="268029"/>
                    <a:pt x="513588" y="258885"/>
                    <a:pt x="685800" y="185733"/>
                  </a:cubicBezTo>
                  <a:cubicBezTo>
                    <a:pt x="858012" y="112581"/>
                    <a:pt x="1162812" y="57717"/>
                    <a:pt x="1426464" y="30285"/>
                  </a:cubicBezTo>
                  <a:cubicBezTo>
                    <a:pt x="1690116" y="2853"/>
                    <a:pt x="2001012" y="-16959"/>
                    <a:pt x="2267712" y="21141"/>
                  </a:cubicBezTo>
                  <a:cubicBezTo>
                    <a:pt x="2534412" y="59241"/>
                    <a:pt x="2857500" y="146109"/>
                    <a:pt x="3026664" y="258885"/>
                  </a:cubicBezTo>
                  <a:cubicBezTo>
                    <a:pt x="3195828" y="371661"/>
                    <a:pt x="3226308" y="588069"/>
                    <a:pt x="3282696" y="697797"/>
                  </a:cubicBezTo>
                  <a:cubicBezTo>
                    <a:pt x="3339084" y="807525"/>
                    <a:pt x="3336036" y="815145"/>
                    <a:pt x="3364992" y="917253"/>
                  </a:cubicBezTo>
                  <a:cubicBezTo>
                    <a:pt x="3393948" y="1019361"/>
                    <a:pt x="3425190" y="1164903"/>
                    <a:pt x="3456432" y="1310445"/>
                  </a:cubicBezTo>
                </a:path>
              </a:pathLst>
            </a:cu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17" name="直接连接符 116">
              <a:extLst>
                <a:ext uri="{FF2B5EF4-FFF2-40B4-BE49-F238E27FC236}">
                  <a16:creationId xmlns:a16="http://schemas.microsoft.com/office/drawing/2014/main" id="{94058765-E9E9-4FDF-8CA4-025810B6D2C4}"/>
                </a:ext>
              </a:extLst>
            </p:cNvPr>
            <p:cNvCxnSpPr/>
            <p:nvPr/>
          </p:nvCxnSpPr>
          <p:spPr>
            <a:xfrm>
              <a:off x="10239629" y="3465081"/>
              <a:ext cx="0" cy="78232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grpSp>
          <p:nvGrpSpPr>
            <p:cNvPr id="118" name="组合 117">
              <a:extLst>
                <a:ext uri="{FF2B5EF4-FFF2-40B4-BE49-F238E27FC236}">
                  <a16:creationId xmlns:a16="http://schemas.microsoft.com/office/drawing/2014/main" id="{E22ECF99-D8AA-4F72-B638-7A618C1F24CB}"/>
                </a:ext>
              </a:extLst>
            </p:cNvPr>
            <p:cNvGrpSpPr/>
            <p:nvPr/>
          </p:nvGrpSpPr>
          <p:grpSpPr>
            <a:xfrm>
              <a:off x="6302557" y="2216749"/>
              <a:ext cx="3731006" cy="1346962"/>
              <a:chOff x="3149092" y="2592442"/>
              <a:chExt cx="3731006" cy="1346962"/>
            </a:xfrm>
          </p:grpSpPr>
          <p:cxnSp>
            <p:nvCxnSpPr>
              <p:cNvPr id="138" name="直接连接符 137">
                <a:extLst>
                  <a:ext uri="{FF2B5EF4-FFF2-40B4-BE49-F238E27FC236}">
                    <a16:creationId xmlns:a16="http://schemas.microsoft.com/office/drawing/2014/main" id="{598D5F93-339D-4088-A442-1AFF280890DA}"/>
                  </a:ext>
                </a:extLst>
              </p:cNvPr>
              <p:cNvCxnSpPr/>
              <p:nvPr/>
            </p:nvCxnSpPr>
            <p:spPr>
              <a:xfrm>
                <a:off x="4695698" y="2592442"/>
                <a:ext cx="9144" cy="1327912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9" name="直接连接符 138">
                <a:extLst>
                  <a:ext uri="{FF2B5EF4-FFF2-40B4-BE49-F238E27FC236}">
                    <a16:creationId xmlns:a16="http://schemas.microsoft.com/office/drawing/2014/main" id="{FB38748E-A413-4902-A742-FD1CE3112167}"/>
                  </a:ext>
                </a:extLst>
              </p:cNvPr>
              <p:cNvCxnSpPr/>
              <p:nvPr/>
            </p:nvCxnSpPr>
            <p:spPr>
              <a:xfrm>
                <a:off x="5006848" y="2612762"/>
                <a:ext cx="9144" cy="1307592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0" name="直接连接符 139">
                <a:extLst>
                  <a:ext uri="{FF2B5EF4-FFF2-40B4-BE49-F238E27FC236}">
                    <a16:creationId xmlns:a16="http://schemas.microsoft.com/office/drawing/2014/main" id="{FA6C1E68-4DA6-439B-A4E7-ABAE902DCF6B}"/>
                  </a:ext>
                </a:extLst>
              </p:cNvPr>
              <p:cNvCxnSpPr/>
              <p:nvPr/>
            </p:nvCxnSpPr>
            <p:spPr>
              <a:xfrm>
                <a:off x="5317998" y="2597522"/>
                <a:ext cx="9144" cy="1322832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1" name="直接连接符 140">
                <a:extLst>
                  <a:ext uri="{FF2B5EF4-FFF2-40B4-BE49-F238E27FC236}">
                    <a16:creationId xmlns:a16="http://schemas.microsoft.com/office/drawing/2014/main" id="{B56EFCE3-D795-4435-AA2B-CD6EF3C2528B}"/>
                  </a:ext>
                </a:extLst>
              </p:cNvPr>
              <p:cNvCxnSpPr/>
              <p:nvPr/>
            </p:nvCxnSpPr>
            <p:spPr>
              <a:xfrm>
                <a:off x="5629148" y="2607682"/>
                <a:ext cx="9144" cy="1312672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2" name="直接连接符 141">
                <a:extLst>
                  <a:ext uri="{FF2B5EF4-FFF2-40B4-BE49-F238E27FC236}">
                    <a16:creationId xmlns:a16="http://schemas.microsoft.com/office/drawing/2014/main" id="{35E25CE7-D47B-42C6-9360-21962DD62614}"/>
                  </a:ext>
                </a:extLst>
              </p:cNvPr>
              <p:cNvCxnSpPr/>
              <p:nvPr/>
            </p:nvCxnSpPr>
            <p:spPr>
              <a:xfrm>
                <a:off x="5940298" y="2638162"/>
                <a:ext cx="9144" cy="1282192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3" name="直接连接符 142">
                <a:extLst>
                  <a:ext uri="{FF2B5EF4-FFF2-40B4-BE49-F238E27FC236}">
                    <a16:creationId xmlns:a16="http://schemas.microsoft.com/office/drawing/2014/main" id="{BA3086E0-73E5-4451-8FEB-A9005627827C}"/>
                  </a:ext>
                </a:extLst>
              </p:cNvPr>
              <p:cNvCxnSpPr/>
              <p:nvPr/>
            </p:nvCxnSpPr>
            <p:spPr>
              <a:xfrm>
                <a:off x="3149092" y="3743570"/>
                <a:ext cx="5842" cy="186944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4" name="直接连接符 143">
                <a:extLst>
                  <a:ext uri="{FF2B5EF4-FFF2-40B4-BE49-F238E27FC236}">
                    <a16:creationId xmlns:a16="http://schemas.microsoft.com/office/drawing/2014/main" id="{383B77C0-DFD1-43C9-849F-9FF3363C0EFA}"/>
                  </a:ext>
                </a:extLst>
              </p:cNvPr>
              <p:cNvCxnSpPr/>
              <p:nvPr/>
            </p:nvCxnSpPr>
            <p:spPr>
              <a:xfrm>
                <a:off x="3451098" y="3155052"/>
                <a:ext cx="9144" cy="784352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5" name="直接连接符 144">
                <a:extLst>
                  <a:ext uri="{FF2B5EF4-FFF2-40B4-BE49-F238E27FC236}">
                    <a16:creationId xmlns:a16="http://schemas.microsoft.com/office/drawing/2014/main" id="{ED4C1BE1-42C7-427C-9ABB-8505BDBEF593}"/>
                  </a:ext>
                </a:extLst>
              </p:cNvPr>
              <p:cNvCxnSpPr/>
              <p:nvPr/>
            </p:nvCxnSpPr>
            <p:spPr>
              <a:xfrm>
                <a:off x="3762248" y="2813422"/>
                <a:ext cx="9144" cy="1104392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6" name="直接连接符 145">
                <a:extLst>
                  <a:ext uri="{FF2B5EF4-FFF2-40B4-BE49-F238E27FC236}">
                    <a16:creationId xmlns:a16="http://schemas.microsoft.com/office/drawing/2014/main" id="{614DBEA9-1BC4-4EDF-9A41-E10514067439}"/>
                  </a:ext>
                </a:extLst>
              </p:cNvPr>
              <p:cNvCxnSpPr/>
              <p:nvPr/>
            </p:nvCxnSpPr>
            <p:spPr>
              <a:xfrm>
                <a:off x="4073398" y="2716902"/>
                <a:ext cx="9144" cy="1200912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7" name="直接连接符 146">
                <a:extLst>
                  <a:ext uri="{FF2B5EF4-FFF2-40B4-BE49-F238E27FC236}">
                    <a16:creationId xmlns:a16="http://schemas.microsoft.com/office/drawing/2014/main" id="{C29BBC1C-4822-4A95-8C9C-32BCDA30FC22}"/>
                  </a:ext>
                </a:extLst>
              </p:cNvPr>
              <p:cNvCxnSpPr/>
              <p:nvPr/>
            </p:nvCxnSpPr>
            <p:spPr>
              <a:xfrm>
                <a:off x="4378198" y="2652132"/>
                <a:ext cx="9144" cy="1282192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8" name="直接连接符 147">
                <a:extLst>
                  <a:ext uri="{FF2B5EF4-FFF2-40B4-BE49-F238E27FC236}">
                    <a16:creationId xmlns:a16="http://schemas.microsoft.com/office/drawing/2014/main" id="{7426290E-0564-4A92-A9EA-56A1F499D7A3}"/>
                  </a:ext>
                </a:extLst>
              </p:cNvPr>
              <p:cNvCxnSpPr/>
              <p:nvPr/>
            </p:nvCxnSpPr>
            <p:spPr>
              <a:xfrm>
                <a:off x="6251448" y="2704202"/>
                <a:ext cx="9144" cy="1216152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9" name="直接连接符 148">
                <a:extLst>
                  <a:ext uri="{FF2B5EF4-FFF2-40B4-BE49-F238E27FC236}">
                    <a16:creationId xmlns:a16="http://schemas.microsoft.com/office/drawing/2014/main" id="{7A010136-9FBD-4D51-8E56-1F3EE4E9D155}"/>
                  </a:ext>
                </a:extLst>
              </p:cNvPr>
              <p:cNvCxnSpPr/>
              <p:nvPr/>
            </p:nvCxnSpPr>
            <p:spPr>
              <a:xfrm>
                <a:off x="6562598" y="2794372"/>
                <a:ext cx="9144" cy="1145032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0" name="直接连接符 149">
                <a:extLst>
                  <a:ext uri="{FF2B5EF4-FFF2-40B4-BE49-F238E27FC236}">
                    <a16:creationId xmlns:a16="http://schemas.microsoft.com/office/drawing/2014/main" id="{6F00E007-AC72-4CDB-A291-F0F26DEEC239}"/>
                  </a:ext>
                </a:extLst>
              </p:cNvPr>
              <p:cNvCxnSpPr/>
              <p:nvPr/>
            </p:nvCxnSpPr>
            <p:spPr>
              <a:xfrm>
                <a:off x="6873748" y="3200772"/>
                <a:ext cx="6350" cy="717042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19" name="文本框 118">
              <a:extLst>
                <a:ext uri="{FF2B5EF4-FFF2-40B4-BE49-F238E27FC236}">
                  <a16:creationId xmlns:a16="http://schemas.microsoft.com/office/drawing/2014/main" id="{6F7B071E-AF7A-40B6-A76D-1BA0FA98D8D3}"/>
                </a:ext>
              </a:extLst>
            </p:cNvPr>
            <p:cNvSpPr txBox="1"/>
            <p:nvPr/>
          </p:nvSpPr>
          <p:spPr>
            <a:xfrm>
              <a:off x="2583199" y="1599503"/>
              <a:ext cx="2578545" cy="6843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Local comb</a:t>
              </a: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0" name="文本框 119">
              <a:extLst>
                <a:ext uri="{FF2B5EF4-FFF2-40B4-BE49-F238E27FC236}">
                  <a16:creationId xmlns:a16="http://schemas.microsoft.com/office/drawing/2014/main" id="{7361ED52-0DBA-4DCF-9640-30A30AF912FC}"/>
                </a:ext>
              </a:extLst>
            </p:cNvPr>
            <p:cNvSpPr txBox="1"/>
            <p:nvPr/>
          </p:nvSpPr>
          <p:spPr>
            <a:xfrm>
              <a:off x="2424893" y="3844753"/>
              <a:ext cx="3335307" cy="6843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Received comb</a:t>
              </a: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1" name="文本框 120">
              <a:extLst>
                <a:ext uri="{FF2B5EF4-FFF2-40B4-BE49-F238E27FC236}">
                  <a16:creationId xmlns:a16="http://schemas.microsoft.com/office/drawing/2014/main" id="{5F74009A-1136-4346-ADF8-403734304FD3}"/>
                </a:ext>
              </a:extLst>
            </p:cNvPr>
            <p:cNvSpPr txBox="1"/>
            <p:nvPr/>
          </p:nvSpPr>
          <p:spPr>
            <a:xfrm>
              <a:off x="7399548" y="1553555"/>
              <a:ext cx="2659267" cy="6843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interference</a:t>
              </a: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2" name="任意多边形 217">
              <a:extLst>
                <a:ext uri="{FF2B5EF4-FFF2-40B4-BE49-F238E27FC236}">
                  <a16:creationId xmlns:a16="http://schemas.microsoft.com/office/drawing/2014/main" id="{4D4C9C89-5AD2-453A-8CCF-554A0FF1FFED}"/>
                </a:ext>
              </a:extLst>
            </p:cNvPr>
            <p:cNvSpPr/>
            <p:nvPr/>
          </p:nvSpPr>
          <p:spPr>
            <a:xfrm>
              <a:off x="6588608" y="4528168"/>
              <a:ext cx="563325" cy="1362261"/>
            </a:xfrm>
            <a:custGeom>
              <a:avLst/>
              <a:gdLst>
                <a:gd name="connsiteX0" fmla="*/ 0 w 3456432"/>
                <a:gd name="connsiteY0" fmla="*/ 1392741 h 1392741"/>
                <a:gd name="connsiteX1" fmla="*/ 393192 w 3456432"/>
                <a:gd name="connsiteY1" fmla="*/ 469197 h 1392741"/>
                <a:gd name="connsiteX2" fmla="*/ 685800 w 3456432"/>
                <a:gd name="connsiteY2" fmla="*/ 185733 h 1392741"/>
                <a:gd name="connsiteX3" fmla="*/ 1426464 w 3456432"/>
                <a:gd name="connsiteY3" fmla="*/ 30285 h 1392741"/>
                <a:gd name="connsiteX4" fmla="*/ 2267712 w 3456432"/>
                <a:gd name="connsiteY4" fmla="*/ 21141 h 1392741"/>
                <a:gd name="connsiteX5" fmla="*/ 3026664 w 3456432"/>
                <a:gd name="connsiteY5" fmla="*/ 258885 h 1392741"/>
                <a:gd name="connsiteX6" fmla="*/ 3282696 w 3456432"/>
                <a:gd name="connsiteY6" fmla="*/ 697797 h 1392741"/>
                <a:gd name="connsiteX7" fmla="*/ 3364992 w 3456432"/>
                <a:gd name="connsiteY7" fmla="*/ 917253 h 1392741"/>
                <a:gd name="connsiteX8" fmla="*/ 3456432 w 3456432"/>
                <a:gd name="connsiteY8" fmla="*/ 1310445 h 1392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56432" h="1392741">
                  <a:moveTo>
                    <a:pt x="0" y="1392741"/>
                  </a:moveTo>
                  <a:cubicBezTo>
                    <a:pt x="139446" y="1031553"/>
                    <a:pt x="278892" y="670365"/>
                    <a:pt x="393192" y="469197"/>
                  </a:cubicBezTo>
                  <a:cubicBezTo>
                    <a:pt x="507492" y="268029"/>
                    <a:pt x="513588" y="258885"/>
                    <a:pt x="685800" y="185733"/>
                  </a:cubicBezTo>
                  <a:cubicBezTo>
                    <a:pt x="858012" y="112581"/>
                    <a:pt x="1162812" y="57717"/>
                    <a:pt x="1426464" y="30285"/>
                  </a:cubicBezTo>
                  <a:cubicBezTo>
                    <a:pt x="1690116" y="2853"/>
                    <a:pt x="2001012" y="-16959"/>
                    <a:pt x="2267712" y="21141"/>
                  </a:cubicBezTo>
                  <a:cubicBezTo>
                    <a:pt x="2534412" y="59241"/>
                    <a:pt x="2857500" y="146109"/>
                    <a:pt x="3026664" y="258885"/>
                  </a:cubicBezTo>
                  <a:cubicBezTo>
                    <a:pt x="3195828" y="371661"/>
                    <a:pt x="3226308" y="588069"/>
                    <a:pt x="3282696" y="697797"/>
                  </a:cubicBezTo>
                  <a:cubicBezTo>
                    <a:pt x="3339084" y="807525"/>
                    <a:pt x="3336036" y="815145"/>
                    <a:pt x="3364992" y="917253"/>
                  </a:cubicBezTo>
                  <a:cubicBezTo>
                    <a:pt x="3393948" y="1019361"/>
                    <a:pt x="3425190" y="1164903"/>
                    <a:pt x="3456432" y="1310445"/>
                  </a:cubicBezTo>
                </a:path>
              </a:pathLst>
            </a:cu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3" name="任意多边形 220">
              <a:extLst>
                <a:ext uri="{FF2B5EF4-FFF2-40B4-BE49-F238E27FC236}">
                  <a16:creationId xmlns:a16="http://schemas.microsoft.com/office/drawing/2014/main" id="{E00B1C02-B249-4358-A003-56AC57620908}"/>
                </a:ext>
              </a:extLst>
            </p:cNvPr>
            <p:cNvSpPr/>
            <p:nvPr/>
          </p:nvSpPr>
          <p:spPr>
            <a:xfrm>
              <a:off x="9355564" y="4534263"/>
              <a:ext cx="563325" cy="1362261"/>
            </a:xfrm>
            <a:custGeom>
              <a:avLst/>
              <a:gdLst>
                <a:gd name="connsiteX0" fmla="*/ 0 w 3456432"/>
                <a:gd name="connsiteY0" fmla="*/ 1392741 h 1392741"/>
                <a:gd name="connsiteX1" fmla="*/ 393192 w 3456432"/>
                <a:gd name="connsiteY1" fmla="*/ 469197 h 1392741"/>
                <a:gd name="connsiteX2" fmla="*/ 685800 w 3456432"/>
                <a:gd name="connsiteY2" fmla="*/ 185733 h 1392741"/>
                <a:gd name="connsiteX3" fmla="*/ 1426464 w 3456432"/>
                <a:gd name="connsiteY3" fmla="*/ 30285 h 1392741"/>
                <a:gd name="connsiteX4" fmla="*/ 2267712 w 3456432"/>
                <a:gd name="connsiteY4" fmla="*/ 21141 h 1392741"/>
                <a:gd name="connsiteX5" fmla="*/ 3026664 w 3456432"/>
                <a:gd name="connsiteY5" fmla="*/ 258885 h 1392741"/>
                <a:gd name="connsiteX6" fmla="*/ 3282696 w 3456432"/>
                <a:gd name="connsiteY6" fmla="*/ 697797 h 1392741"/>
                <a:gd name="connsiteX7" fmla="*/ 3364992 w 3456432"/>
                <a:gd name="connsiteY7" fmla="*/ 917253 h 1392741"/>
                <a:gd name="connsiteX8" fmla="*/ 3456432 w 3456432"/>
                <a:gd name="connsiteY8" fmla="*/ 1310445 h 1392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56432" h="1392741">
                  <a:moveTo>
                    <a:pt x="0" y="1392741"/>
                  </a:moveTo>
                  <a:cubicBezTo>
                    <a:pt x="139446" y="1031553"/>
                    <a:pt x="278892" y="670365"/>
                    <a:pt x="393192" y="469197"/>
                  </a:cubicBezTo>
                  <a:cubicBezTo>
                    <a:pt x="507492" y="268029"/>
                    <a:pt x="513588" y="258885"/>
                    <a:pt x="685800" y="185733"/>
                  </a:cubicBezTo>
                  <a:cubicBezTo>
                    <a:pt x="858012" y="112581"/>
                    <a:pt x="1162812" y="57717"/>
                    <a:pt x="1426464" y="30285"/>
                  </a:cubicBezTo>
                  <a:cubicBezTo>
                    <a:pt x="1690116" y="2853"/>
                    <a:pt x="2001012" y="-16959"/>
                    <a:pt x="2267712" y="21141"/>
                  </a:cubicBezTo>
                  <a:cubicBezTo>
                    <a:pt x="2534412" y="59241"/>
                    <a:pt x="2857500" y="146109"/>
                    <a:pt x="3026664" y="258885"/>
                  </a:cubicBezTo>
                  <a:cubicBezTo>
                    <a:pt x="3195828" y="371661"/>
                    <a:pt x="3226308" y="588069"/>
                    <a:pt x="3282696" y="697797"/>
                  </a:cubicBezTo>
                  <a:cubicBezTo>
                    <a:pt x="3339084" y="807525"/>
                    <a:pt x="3336036" y="815145"/>
                    <a:pt x="3364992" y="917253"/>
                  </a:cubicBezTo>
                  <a:cubicBezTo>
                    <a:pt x="3393948" y="1019361"/>
                    <a:pt x="3425190" y="1164903"/>
                    <a:pt x="3456432" y="1310445"/>
                  </a:cubicBezTo>
                </a:path>
              </a:pathLst>
            </a:cu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24" name="直接连接符 123">
              <a:extLst>
                <a:ext uri="{FF2B5EF4-FFF2-40B4-BE49-F238E27FC236}">
                  <a16:creationId xmlns:a16="http://schemas.microsoft.com/office/drawing/2014/main" id="{1EBFF6EF-BB1F-4836-8973-23FD6042F494}"/>
                </a:ext>
              </a:extLst>
            </p:cNvPr>
            <p:cNvCxnSpPr/>
            <p:nvPr/>
          </p:nvCxnSpPr>
          <p:spPr>
            <a:xfrm>
              <a:off x="8254583" y="4211322"/>
              <a:ext cx="0" cy="1703262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25" name="直接箭头连接符 124">
              <a:extLst>
                <a:ext uri="{FF2B5EF4-FFF2-40B4-BE49-F238E27FC236}">
                  <a16:creationId xmlns:a16="http://schemas.microsoft.com/office/drawing/2014/main" id="{527F7647-C1E1-4364-A122-E939A6A22E43}"/>
                </a:ext>
              </a:extLst>
            </p:cNvPr>
            <p:cNvCxnSpPr/>
            <p:nvPr/>
          </p:nvCxnSpPr>
          <p:spPr>
            <a:xfrm>
              <a:off x="6386377" y="5880263"/>
              <a:ext cx="4079022" cy="10166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26" name="左大括号 125">
              <a:extLst>
                <a:ext uri="{FF2B5EF4-FFF2-40B4-BE49-F238E27FC236}">
                  <a16:creationId xmlns:a16="http://schemas.microsoft.com/office/drawing/2014/main" id="{417C12D6-2BDE-428F-9470-1B967F6549B9}"/>
                </a:ext>
              </a:extLst>
            </p:cNvPr>
            <p:cNvSpPr/>
            <p:nvPr/>
          </p:nvSpPr>
          <p:spPr>
            <a:xfrm rot="16200000">
              <a:off x="1609705" y="5780070"/>
              <a:ext cx="300724" cy="292100"/>
            </a:xfrm>
            <a:prstGeom prst="leftBrac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7" name="文本框 126">
              <a:extLst>
                <a:ext uri="{FF2B5EF4-FFF2-40B4-BE49-F238E27FC236}">
                  <a16:creationId xmlns:a16="http://schemas.microsoft.com/office/drawing/2014/main" id="{4B54647B-E415-470A-B18E-951C2D27D4C4}"/>
                </a:ext>
              </a:extLst>
            </p:cNvPr>
            <p:cNvSpPr txBox="1"/>
            <p:nvPr/>
          </p:nvSpPr>
          <p:spPr>
            <a:xfrm>
              <a:off x="1825383" y="5891817"/>
              <a:ext cx="627626" cy="5931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fr</a:t>
              </a:r>
              <a:r>
                <a:rPr kumimoji="0" lang="en-US" altLang="zh-CN" sz="2000" b="0" i="0" u="none" strike="noStrike" kern="120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kumimoji="0" lang="zh-CN" altLang="en-US" sz="20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8" name="左大括号 127">
              <a:extLst>
                <a:ext uri="{FF2B5EF4-FFF2-40B4-BE49-F238E27FC236}">
                  <a16:creationId xmlns:a16="http://schemas.microsoft.com/office/drawing/2014/main" id="{36F9C178-136A-44F4-B5F3-861E86CD9CFC}"/>
                </a:ext>
              </a:extLst>
            </p:cNvPr>
            <p:cNvSpPr/>
            <p:nvPr/>
          </p:nvSpPr>
          <p:spPr>
            <a:xfrm rot="16200000">
              <a:off x="1609705" y="3635584"/>
              <a:ext cx="300724" cy="292100"/>
            </a:xfrm>
            <a:prstGeom prst="leftBrac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9" name="文本框 128">
              <a:extLst>
                <a:ext uri="{FF2B5EF4-FFF2-40B4-BE49-F238E27FC236}">
                  <a16:creationId xmlns:a16="http://schemas.microsoft.com/office/drawing/2014/main" id="{DF37F13E-6FE3-4CDF-9B63-0BDD9C43F4ED}"/>
                </a:ext>
              </a:extLst>
            </p:cNvPr>
            <p:cNvSpPr txBox="1"/>
            <p:nvPr/>
          </p:nvSpPr>
          <p:spPr>
            <a:xfrm>
              <a:off x="1508755" y="3846227"/>
              <a:ext cx="509600" cy="5931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fr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30" name="直接连接符 129">
              <a:extLst>
                <a:ext uri="{FF2B5EF4-FFF2-40B4-BE49-F238E27FC236}">
                  <a16:creationId xmlns:a16="http://schemas.microsoft.com/office/drawing/2014/main" id="{30FC2DA0-9FB7-446E-9E59-D0A54FF8FEE9}"/>
                </a:ext>
              </a:extLst>
            </p:cNvPr>
            <p:cNvCxnSpPr/>
            <p:nvPr/>
          </p:nvCxnSpPr>
          <p:spPr>
            <a:xfrm>
              <a:off x="6428904" y="4199468"/>
              <a:ext cx="0" cy="1703262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31" name="文本框 130">
              <a:extLst>
                <a:ext uri="{FF2B5EF4-FFF2-40B4-BE49-F238E27FC236}">
                  <a16:creationId xmlns:a16="http://schemas.microsoft.com/office/drawing/2014/main" id="{35F93709-DDE6-4FA7-B551-C3B7706736AE}"/>
                </a:ext>
              </a:extLst>
            </p:cNvPr>
            <p:cNvSpPr txBox="1"/>
            <p:nvPr/>
          </p:nvSpPr>
          <p:spPr>
            <a:xfrm>
              <a:off x="9880802" y="5876950"/>
              <a:ext cx="715569" cy="5931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fr0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2" name="文本框 131">
              <a:extLst>
                <a:ext uri="{FF2B5EF4-FFF2-40B4-BE49-F238E27FC236}">
                  <a16:creationId xmlns:a16="http://schemas.microsoft.com/office/drawing/2014/main" id="{BACC8495-52E3-4F0E-9C6B-75B2000BEAC4}"/>
                </a:ext>
              </a:extLst>
            </p:cNvPr>
            <p:cNvSpPr txBox="1"/>
            <p:nvPr/>
          </p:nvSpPr>
          <p:spPr>
            <a:xfrm>
              <a:off x="6177367" y="5816179"/>
              <a:ext cx="472572" cy="5931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3" name="文本框 132">
              <a:extLst>
                <a:ext uri="{FF2B5EF4-FFF2-40B4-BE49-F238E27FC236}">
                  <a16:creationId xmlns:a16="http://schemas.microsoft.com/office/drawing/2014/main" id="{C0B14B1E-D431-4D35-8C7C-D9AF007939F7}"/>
                </a:ext>
              </a:extLst>
            </p:cNvPr>
            <p:cNvSpPr txBox="1"/>
            <p:nvPr/>
          </p:nvSpPr>
          <p:spPr>
            <a:xfrm>
              <a:off x="8697341" y="3623381"/>
              <a:ext cx="2809972" cy="6843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RF spectrum</a:t>
              </a: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4" name="下箭头 238">
              <a:extLst>
                <a:ext uri="{FF2B5EF4-FFF2-40B4-BE49-F238E27FC236}">
                  <a16:creationId xmlns:a16="http://schemas.microsoft.com/office/drawing/2014/main" id="{1C8CD987-DC86-4AC0-B7E0-E770E8BF588D}"/>
                </a:ext>
              </a:extLst>
            </p:cNvPr>
            <p:cNvSpPr/>
            <p:nvPr/>
          </p:nvSpPr>
          <p:spPr>
            <a:xfrm>
              <a:off x="8087741" y="3610554"/>
              <a:ext cx="348577" cy="580320"/>
            </a:xfrm>
            <a:prstGeom prst="downArrow">
              <a:avLst>
                <a:gd name="adj1" fmla="val 56923"/>
                <a:gd name="adj2" fmla="val 79239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5" name="矩形 134">
              <a:extLst>
                <a:ext uri="{FF2B5EF4-FFF2-40B4-BE49-F238E27FC236}">
                  <a16:creationId xmlns:a16="http://schemas.microsoft.com/office/drawing/2014/main" id="{0E151F9B-A2BE-48FA-83C9-57FBC3F462D8}"/>
                </a:ext>
              </a:extLst>
            </p:cNvPr>
            <p:cNvSpPr/>
            <p:nvPr/>
          </p:nvSpPr>
          <p:spPr>
            <a:xfrm>
              <a:off x="7399548" y="6258172"/>
              <a:ext cx="2367948" cy="68438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Frequency</a:t>
              </a: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36" name="直接连接符 135">
              <a:extLst>
                <a:ext uri="{FF2B5EF4-FFF2-40B4-BE49-F238E27FC236}">
                  <a16:creationId xmlns:a16="http://schemas.microsoft.com/office/drawing/2014/main" id="{578D3146-AF8D-4A58-B075-14D1B6CFACE2}"/>
                </a:ext>
              </a:extLst>
            </p:cNvPr>
            <p:cNvCxnSpPr/>
            <p:nvPr/>
          </p:nvCxnSpPr>
          <p:spPr>
            <a:xfrm>
              <a:off x="10165190" y="4226654"/>
              <a:ext cx="0" cy="1703262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37" name="文本框 136">
              <a:extLst>
                <a:ext uri="{FF2B5EF4-FFF2-40B4-BE49-F238E27FC236}">
                  <a16:creationId xmlns:a16="http://schemas.microsoft.com/office/drawing/2014/main" id="{DE32B85C-4072-43C9-A003-C35F52D5F007}"/>
                </a:ext>
              </a:extLst>
            </p:cNvPr>
            <p:cNvSpPr txBox="1"/>
            <p:nvPr/>
          </p:nvSpPr>
          <p:spPr>
            <a:xfrm>
              <a:off x="7793108" y="5911643"/>
              <a:ext cx="798882" cy="5931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fr</a:t>
              </a:r>
              <a:r>
                <a:rPr kumimoji="0" lang="en-US" altLang="zh-CN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/2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" name="文本框 3">
            <a:extLst>
              <a:ext uri="{FF2B5EF4-FFF2-40B4-BE49-F238E27FC236}">
                <a16:creationId xmlns:a16="http://schemas.microsoft.com/office/drawing/2014/main" id="{229F1291-B8BC-4D01-9906-78C66F13B2E3}"/>
              </a:ext>
            </a:extLst>
          </p:cNvPr>
          <p:cNvSpPr txBox="1"/>
          <p:nvPr/>
        </p:nvSpPr>
        <p:spPr>
          <a:xfrm>
            <a:off x="116905" y="2434675"/>
            <a:ext cx="58385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Drawback: low photon efficiency</a:t>
            </a:r>
            <a:endParaRPr lang="zh-CN" altLang="en-US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advTm="9520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298315" y="0"/>
            <a:ext cx="11945566" cy="73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spcBef>
                <a:spcPct val="30000"/>
              </a:spcBef>
            </a:pPr>
            <a:r>
              <a:rPr lang="en-US" altLang="zh-CN" sz="3200" b="1" dirty="0">
                <a:solidFill>
                  <a:srgbClr val="FFFFFF"/>
                </a:solidFill>
                <a:latin typeface="Arial" panose="020B0604020202020204" pitchFamily="34" charset="0"/>
                <a:ea typeface="微软雅黑 Light" panose="020B0502040204020203" charset="-122"/>
                <a:cs typeface="Arial" panose="020B0604020202020204" pitchFamily="34" charset="0"/>
                <a:sym typeface="Times New Roman" panose="02020603050405020304" pitchFamily="18" charset="0"/>
              </a:rPr>
              <a:t>Research progress of high-precision T/F link on the ground</a:t>
            </a:r>
            <a:endParaRPr lang="zh-CN" altLang="en-US" sz="3200" b="1" dirty="0">
              <a:solidFill>
                <a:srgbClr val="FFFFFF"/>
              </a:solidFill>
              <a:latin typeface="Arial" panose="020B0604020202020204" pitchFamily="34" charset="0"/>
              <a:ea typeface="微软雅黑 Light" panose="020B0502040204020203" charset="-122"/>
              <a:cs typeface="Arial" panose="020B0604020202020204" pitchFamily="34" charset="0"/>
              <a:sym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-62439" y="478740"/>
            <a:ext cx="13072383" cy="3671005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NIST </a:t>
            </a:r>
            <a:r>
              <a:rPr lang="en-US" altLang="zh-CN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group pioneering works based on optical comb</a:t>
            </a: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：</a:t>
            </a:r>
            <a:endParaRPr lang="en-US" altLang="zh-CN" sz="2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  <a:sym typeface="+mn-ea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2013, scheme first proposed </a:t>
            </a:r>
            <a:r>
              <a:rPr lang="en-US" altLang="zh-CN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[Nat. Photonics 7, 434–438 (2013).]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2016</a:t>
            </a:r>
            <a:r>
              <a:rPr lang="zh-CN" altLang="en-US" sz="2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，</a:t>
            </a:r>
            <a:r>
              <a:rPr lang="en-US" altLang="zh-CN" sz="2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round-trip </a:t>
            </a:r>
            <a:r>
              <a:rPr lang="en-US" altLang="zh-CN" sz="2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12km</a:t>
            </a:r>
            <a:r>
              <a:rPr lang="en-US" altLang="zh-CN" sz="2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 atmosphere</a:t>
            </a:r>
            <a:r>
              <a:rPr lang="zh-CN" altLang="en-US" sz="2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，</a:t>
            </a:r>
            <a:r>
              <a:rPr lang="en-US" altLang="zh-CN" sz="2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5E-19@1000s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2019</a:t>
            </a:r>
            <a:r>
              <a:rPr lang="zh-CN" altLang="en-US" sz="2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，</a:t>
            </a:r>
            <a:r>
              <a:rPr lang="en-US" altLang="zh-CN" sz="2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flying quadcopter</a:t>
            </a:r>
            <a:r>
              <a:rPr lang="zh-CN" altLang="en-US" sz="2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，</a:t>
            </a:r>
            <a:r>
              <a:rPr lang="en-US" altLang="zh-CN" sz="2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24m/s</a:t>
            </a:r>
            <a:r>
              <a:rPr lang="en-US" altLang="zh-CN" sz="2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, E-18@100s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2020, 14 km </a:t>
            </a:r>
            <a:r>
              <a:rPr lang="en-US" altLang="zh-CN" sz="22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freespace</a:t>
            </a:r>
            <a:r>
              <a:rPr lang="zh-CN" altLang="en-US" sz="2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， </a:t>
            </a:r>
            <a:r>
              <a:rPr lang="en-US" altLang="zh-CN" sz="2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three-node network</a:t>
            </a:r>
            <a:r>
              <a:rPr lang="zh-CN" altLang="en-US" sz="2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，</a:t>
            </a:r>
            <a:r>
              <a:rPr lang="en-US" altLang="zh-CN" sz="2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6E-19@200s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2021</a:t>
            </a:r>
            <a:r>
              <a:rPr lang="zh-CN" altLang="en-US" sz="2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，</a:t>
            </a:r>
            <a:r>
              <a:rPr lang="en-US" altLang="zh-CN" sz="2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BACON</a:t>
            </a:r>
            <a:r>
              <a:rPr lang="zh-CN" altLang="en-US" sz="2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，</a:t>
            </a:r>
            <a:r>
              <a:rPr lang="en-US" altLang="zh-CN" sz="2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free space</a:t>
            </a:r>
            <a:r>
              <a:rPr lang="zh-CN" altLang="en-US" sz="2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2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and fiber </a:t>
            </a:r>
            <a:r>
              <a:rPr lang="en-US" altLang="zh-CN" sz="2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optical comparison </a:t>
            </a:r>
            <a:r>
              <a:rPr lang="en-US" altLang="zh-CN" sz="2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network</a:t>
            </a:r>
            <a:r>
              <a:rPr lang="zh-CN" altLang="en-US" sz="2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，</a:t>
            </a:r>
            <a:r>
              <a:rPr lang="en-US" altLang="zh-CN" sz="2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5E-18@10000s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zh-CN" altLang="en-US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  <a:sym typeface="+mn-ea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08738" y="591662"/>
            <a:ext cx="4412659" cy="1904607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8179166" y="2547135"/>
            <a:ext cx="351326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Appl. Phys. Lett. 109, 151104 (2016)</a:t>
            </a: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989" y="3786917"/>
            <a:ext cx="2864164" cy="2420330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0" y="6401578"/>
            <a:ext cx="345648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Nat. </a:t>
            </a:r>
            <a:r>
              <a:rPr lang="en-US" altLang="zh-CN" sz="1600" dirty="0" err="1">
                <a:latin typeface="Arial" panose="020B0604020202020204" pitchFamily="34" charset="0"/>
                <a:cs typeface="Arial" panose="020B0604020202020204" pitchFamily="34" charset="0"/>
              </a:rPr>
              <a:t>Commun</a:t>
            </a: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. 10, 1–7 (2019).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3011275" y="6407305"/>
            <a:ext cx="300765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APL Photon. 5, 076113 (2020)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04756" y="3786917"/>
            <a:ext cx="2628344" cy="2569522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74695" y="3786917"/>
            <a:ext cx="5686889" cy="2569522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6975602" y="6407305"/>
            <a:ext cx="271741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Nature. 591:564-569 (2021)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0866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9743"/>
    </mc:Choice>
    <mc:Fallback xmlns="">
      <p:transition spd="med" advTm="19743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497CDD83-B25E-4A85-9A09-8F580F2A79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4691" y="616572"/>
            <a:ext cx="9942618" cy="5963635"/>
          </a:xfrm>
          <a:prstGeom prst="rect">
            <a:avLst/>
          </a:prstGeom>
        </p:spPr>
      </p:pic>
      <p:sp>
        <p:nvSpPr>
          <p:cNvPr id="4" name="箭头: 右 3">
            <a:extLst>
              <a:ext uri="{FF2B5EF4-FFF2-40B4-BE49-F238E27FC236}">
                <a16:creationId xmlns:a16="http://schemas.microsoft.com/office/drawing/2014/main" id="{60403169-CDC4-4B55-BFD9-BB55F6C4942B}"/>
              </a:ext>
            </a:extLst>
          </p:cNvPr>
          <p:cNvSpPr/>
          <p:nvPr/>
        </p:nvSpPr>
        <p:spPr>
          <a:xfrm rot="19422443">
            <a:off x="3939357" y="5851653"/>
            <a:ext cx="1286696" cy="47874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271FA7D-A973-4880-A8CA-FFA4B7AC7D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8315" y="0"/>
            <a:ext cx="11945566" cy="73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spcBef>
                <a:spcPct val="30000"/>
              </a:spcBef>
            </a:pPr>
            <a:r>
              <a:rPr lang="en-US" altLang="zh-CN" sz="3200" b="1" dirty="0">
                <a:solidFill>
                  <a:srgbClr val="FFFFFF"/>
                </a:solidFill>
                <a:latin typeface="微软雅黑 Light" panose="020B0502040204020203" charset="-122"/>
                <a:ea typeface="微软雅黑 Light" panose="020B0502040204020203" charset="-122"/>
                <a:sym typeface="Times New Roman" panose="02020603050405020304" pitchFamily="18" charset="0"/>
              </a:rPr>
              <a:t>Research progress of high-precision T/F link on the ground</a:t>
            </a:r>
            <a:endParaRPr lang="zh-CN" altLang="en-US" sz="3200" b="1" dirty="0">
              <a:solidFill>
                <a:srgbClr val="FFFFFF"/>
              </a:solidFill>
              <a:latin typeface="微软雅黑 Light" panose="020B0502040204020203" charset="-122"/>
              <a:ea typeface="微软雅黑 Light" panose="020B0502040204020203" charset="-122"/>
              <a:sym typeface="Times New Roman" panose="02020603050405020304" pitchFamily="18" charset="0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132F3BAD-E3C5-45E1-8753-180AC8481D2C}"/>
              </a:ext>
            </a:extLst>
          </p:cNvPr>
          <p:cNvSpPr txBox="1"/>
          <p:nvPr/>
        </p:nvSpPr>
        <p:spPr>
          <a:xfrm>
            <a:off x="9039828" y="3842795"/>
            <a:ext cx="1544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Below 1 p W</a:t>
            </a:r>
            <a:endParaRPr lang="zh-CN" altLang="en-US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0873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85010" y="621697"/>
            <a:ext cx="11617693" cy="830997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MEO/GEO is better than LEO for longer duration, larger common view range, and lower relativistic effects.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4" name="矩形 72"/>
          <p:cNvSpPr>
            <a:spLocks noChangeArrowheads="1"/>
          </p:cNvSpPr>
          <p:nvPr/>
        </p:nvSpPr>
        <p:spPr bwMode="auto">
          <a:xfrm>
            <a:off x="1444003" y="-15705"/>
            <a:ext cx="9303994" cy="5847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3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Different satellite orbit types consideration</a:t>
            </a:r>
            <a:endParaRPr lang="zh-CN" altLang="en-US" sz="32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078DAF62-B308-4242-9107-643E7E64CA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1985" y="1557947"/>
            <a:ext cx="4255965" cy="4367719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833F0B70-2ADB-447D-AD71-D9A5DCBA7C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58054" y="1836061"/>
            <a:ext cx="6246525" cy="3980633"/>
          </a:xfrm>
          <a:prstGeom prst="rect">
            <a:avLst/>
          </a:prstGeom>
        </p:spPr>
      </p:pic>
      <p:sp>
        <p:nvSpPr>
          <p:cNvPr id="26" name="文本框 25">
            <a:extLst>
              <a:ext uri="{FF2B5EF4-FFF2-40B4-BE49-F238E27FC236}">
                <a16:creationId xmlns:a16="http://schemas.microsoft.com/office/drawing/2014/main" id="{1E8B5E56-A380-4C16-A2A4-8402D4E68385}"/>
              </a:ext>
            </a:extLst>
          </p:cNvPr>
          <p:cNvSpPr txBox="1"/>
          <p:nvPr/>
        </p:nvSpPr>
        <p:spPr>
          <a:xfrm>
            <a:off x="751985" y="6005470"/>
            <a:ext cx="10519804" cy="4616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The most challenges are large link loss, atmospheric noise.</a:t>
            </a:r>
            <a:endParaRPr lang="zh-CN" altLang="en-US" sz="24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C4323A71-305F-4B9F-8CDF-BA71B6A91EA5}"/>
              </a:ext>
            </a:extLst>
          </p:cNvPr>
          <p:cNvSpPr txBox="1"/>
          <p:nvPr/>
        </p:nvSpPr>
        <p:spPr>
          <a:xfrm>
            <a:off x="8825210" y="6488668"/>
            <a:ext cx="38455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 kern="0" dirty="0">
                <a:latin typeface="Arial" panose="020B0604020202020204" pitchFamily="34" charset="0"/>
                <a:cs typeface="Arial" panose="020B0604020202020204" pitchFamily="34" charset="0"/>
              </a:rPr>
              <a:t>Qi. Shen Optica 8, 471(2021) 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6165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72859">
        <p:fade/>
      </p:transition>
    </mc:Choice>
    <mc:Fallback xmlns="">
      <p:transition spd="med" advTm="72859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607927" y="-5045"/>
            <a:ext cx="1083017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defRPr sz="3600" b="1" kern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  <a:cs typeface="+mj-cs"/>
              </a:defRPr>
            </a:lvl1pPr>
          </a:lstStyle>
          <a:p>
            <a:pPr algn="ctr"/>
            <a:r>
              <a:rPr lang="en-US" altLang="zh-CN" sz="3200" kern="1200" dirty="0">
                <a:solidFill>
                  <a:prstClr val="whit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Experimental Setup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1D85FACE-3825-430B-A48D-B9AC2156EA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7363" y="1244634"/>
            <a:ext cx="9228257" cy="5261413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id="{3D326819-2445-4DC6-BC67-45D1C52CCE56}"/>
              </a:ext>
            </a:extLst>
          </p:cNvPr>
          <p:cNvSpPr/>
          <p:nvPr/>
        </p:nvSpPr>
        <p:spPr>
          <a:xfrm>
            <a:off x="7829921" y="6488668"/>
            <a:ext cx="43620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Qi. Shen et. al</a:t>
            </a:r>
            <a:r>
              <a:rPr lang="en-US" altLang="zh-CN" i="1" dirty="0">
                <a:latin typeface="Arial" panose="020B0604020202020204" pitchFamily="34" charset="0"/>
                <a:cs typeface="Arial" panose="020B0604020202020204" pitchFamily="34" charset="0"/>
              </a:rPr>
              <a:t>.. Nature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, 610: 661–666 (2022)</a:t>
            </a:r>
            <a:endParaRPr lang="en-US" altLang="zh-CN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 Box 4">
            <a:extLst>
              <a:ext uri="{FF2B5EF4-FFF2-40B4-BE49-F238E27FC236}">
                <a16:creationId xmlns:a16="http://schemas.microsoft.com/office/drawing/2014/main" id="{35028973-A240-4C11-8B20-8D1956DA84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0911" y="659859"/>
            <a:ext cx="1083017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defRPr sz="3600" b="1" kern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  <a:cs typeface="+mj-cs"/>
              </a:defRPr>
            </a:lvl1pPr>
          </a:lstStyle>
          <a:p>
            <a:pPr algn="ctr"/>
            <a:r>
              <a:rPr lang="en-US" altLang="zh-CN" sz="3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113 km point-to-point straight line free-space link</a:t>
            </a:r>
            <a:endParaRPr lang="zh-CN" altLang="zh-CN" sz="3200" kern="1200" dirty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3538536"/>
      </p:ext>
    </p:extLst>
  </p:cSld>
  <p:clrMapOvr>
    <a:masterClrMapping/>
  </p:clrMapOvr>
  <p:transition advTm="53880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>
            <a:extLst>
              <a:ext uri="{FF2B5EF4-FFF2-40B4-BE49-F238E27FC236}">
                <a16:creationId xmlns:a16="http://schemas.microsoft.com/office/drawing/2014/main" id="{31FF1DC4-C66B-47C6-BF01-BA63EED7537E}"/>
              </a:ext>
            </a:extLst>
          </p:cNvPr>
          <p:cNvSpPr txBox="1"/>
          <p:nvPr/>
        </p:nvSpPr>
        <p:spPr>
          <a:xfrm>
            <a:off x="7341568" y="2927812"/>
            <a:ext cx="4623881" cy="3533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Two independent two-way comb links: 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1545nm link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：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comb repetition rate/diff.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250 MHz/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2.5kHz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1563nm link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：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comb repetition rate/diff.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200 MHz/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2kHz</a:t>
            </a:r>
          </a:p>
          <a:p>
            <a:pPr>
              <a:lnSpc>
                <a:spcPct val="120000"/>
              </a:lnSpc>
            </a:pPr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An independent optical fiber frequency transfer link: 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Fully verify and evaluate the performance of space transfer links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040936C7-1D11-454A-AACC-674C9798DB9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7" t="6183" r="1127" b="11078"/>
          <a:stretch/>
        </p:blipFill>
        <p:spPr>
          <a:xfrm>
            <a:off x="6486" y="1052461"/>
            <a:ext cx="7335082" cy="4900867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id="{043B830F-A3AE-414D-935D-F0AF89BB7693}"/>
              </a:ext>
            </a:extLst>
          </p:cNvPr>
          <p:cNvSpPr/>
          <p:nvPr/>
        </p:nvSpPr>
        <p:spPr>
          <a:xfrm>
            <a:off x="7224836" y="904672"/>
            <a:ext cx="4857345" cy="21631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System</a:t>
            </a:r>
            <a:r>
              <a:rPr lang="zh-CN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setup</a:t>
            </a:r>
            <a:r>
              <a:rPr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：</a:t>
            </a:r>
            <a:endParaRPr lang="en-US" altLang="zh-CN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Ultra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stable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laser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、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1545/1563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comb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、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Linear optical sampling (LOS) optics and electronics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Telescope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Fiber optical transfer terminal</a:t>
            </a:r>
            <a:endParaRPr lang="en-US" altLang="zh-CN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 Box 4">
            <a:extLst>
              <a:ext uri="{FF2B5EF4-FFF2-40B4-BE49-F238E27FC236}">
                <a16:creationId xmlns:a16="http://schemas.microsoft.com/office/drawing/2014/main" id="{4DDDA0D8-C7A9-4AD5-AC29-A8C3C9E8D1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7927" y="-5045"/>
            <a:ext cx="1083017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defRPr sz="3600" b="1" kern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  <a:cs typeface="+mj-cs"/>
              </a:defRPr>
            </a:lvl1pPr>
          </a:lstStyle>
          <a:p>
            <a:pPr algn="ctr"/>
            <a:r>
              <a:rPr lang="en-US" altLang="zh-CN" sz="3200" kern="1200" dirty="0">
                <a:solidFill>
                  <a:prstClr val="whit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113 km point-to-point straight line free-space link</a:t>
            </a:r>
            <a:endParaRPr lang="zh-CN" altLang="zh-CN" sz="3200" kern="1200" dirty="0">
              <a:solidFill>
                <a:prstClr val="white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1408199"/>
      </p:ext>
    </p:extLst>
  </p:cSld>
  <p:clrMapOvr>
    <a:masterClrMapping/>
  </p:clrMapOvr>
  <p:transition advTm="94699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607927" y="-5045"/>
            <a:ext cx="1083017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defRPr sz="3600" b="1" kern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  <a:cs typeface="+mj-cs"/>
              </a:defRPr>
            </a:lvl1pPr>
          </a:lstStyle>
          <a:p>
            <a:pPr algn="ctr"/>
            <a:r>
              <a:rPr lang="en-US" altLang="zh-CN" sz="3200" kern="1200" dirty="0">
                <a:solidFill>
                  <a:prstClr val="whit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113 km point-to-point straight line free-space link</a:t>
            </a:r>
            <a:endParaRPr lang="zh-CN" altLang="zh-CN" sz="3200" kern="1200" dirty="0">
              <a:solidFill>
                <a:prstClr val="white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31FF1DC4-C66B-47C6-BF01-BA63EED7537E}"/>
              </a:ext>
            </a:extLst>
          </p:cNvPr>
          <p:cNvSpPr txBox="1"/>
          <p:nvPr/>
        </p:nvSpPr>
        <p:spPr>
          <a:xfrm>
            <a:off x="108123" y="732412"/>
            <a:ext cx="6333066" cy="3539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b="1" dirty="0">
                <a:latin typeface="Arial" panose="020B0604020202020204" pitchFamily="34" charset="0"/>
                <a:cs typeface="Arial" panose="020B0604020202020204" pitchFamily="34" charset="0"/>
              </a:rPr>
              <a:t>1545 comb : 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Commercial product from Menlo. System Inc.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Homemade amplifier to 1W output power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MDEV: 1E-16@1s</a:t>
            </a:r>
            <a:r>
              <a:rPr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；</a:t>
            </a: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6E-21@10000s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3dB wavelength</a:t>
            </a:r>
            <a:r>
              <a:rPr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：</a:t>
            </a: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10 nm</a:t>
            </a:r>
            <a:r>
              <a:rPr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；</a:t>
            </a: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70/90 </a:t>
            </a:r>
            <a:r>
              <a:rPr lang="en-US" altLang="zh-CN" sz="2000" dirty="0" err="1">
                <a:latin typeface="Arial" panose="020B0604020202020204" pitchFamily="34" charset="0"/>
                <a:cs typeface="Arial" panose="020B0604020202020204" pitchFamily="34" charset="0"/>
              </a:rPr>
              <a:t>ps</a:t>
            </a: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 pulse width</a:t>
            </a:r>
          </a:p>
          <a:p>
            <a:pPr>
              <a:lnSpc>
                <a:spcPct val="120000"/>
              </a:lnSpc>
            </a:pPr>
            <a:r>
              <a:rPr lang="en-US" altLang="zh-CN" sz="2400" b="1" dirty="0">
                <a:latin typeface="Arial" panose="020B0604020202020204" pitchFamily="34" charset="0"/>
                <a:cs typeface="Arial" panose="020B0604020202020204" pitchFamily="34" charset="0"/>
              </a:rPr>
              <a:t>1563 comb : 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Homemade</a:t>
            </a:r>
            <a:r>
              <a:rPr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：</a:t>
            </a: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1W output power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MDEV: 2E-15@1s</a:t>
            </a:r>
            <a:r>
              <a:rPr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；</a:t>
            </a: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1E-20@10000s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3dB bandwidth</a:t>
            </a:r>
            <a:r>
              <a:rPr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：</a:t>
            </a: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7 nm</a:t>
            </a:r>
            <a:r>
              <a:rPr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；</a:t>
            </a: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60/80 </a:t>
            </a:r>
            <a:r>
              <a:rPr lang="en-US" altLang="zh-CN" sz="2000" dirty="0" err="1">
                <a:latin typeface="Arial" panose="020B0604020202020204" pitchFamily="34" charset="0"/>
                <a:cs typeface="Arial" panose="020B0604020202020204" pitchFamily="34" charset="0"/>
              </a:rPr>
              <a:t>ps</a:t>
            </a: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 pulse width</a:t>
            </a: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2CFB5663-3746-41E7-B06E-A7C88DDF668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130067" y="1308119"/>
            <a:ext cx="2691265" cy="1669038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6AE6D7D0-5B69-4C71-B6F0-9413141DEE9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401" t="13600" r="38450" b="21999"/>
          <a:stretch/>
        </p:blipFill>
        <p:spPr>
          <a:xfrm>
            <a:off x="6493183" y="683737"/>
            <a:ext cx="2015463" cy="1571378"/>
          </a:xfrm>
          <a:prstGeom prst="rect">
            <a:avLst/>
          </a:prstGeom>
        </p:spPr>
      </p:pic>
      <p:pic>
        <p:nvPicPr>
          <p:cNvPr id="2" name="图片 1">
            <a:extLst>
              <a:ext uri="{FF2B5EF4-FFF2-40B4-BE49-F238E27FC236}">
                <a16:creationId xmlns:a16="http://schemas.microsoft.com/office/drawing/2014/main" id="{F065C4CB-E705-4FFA-B758-B45B476867C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123" y="4408739"/>
            <a:ext cx="4599252" cy="2269761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98D75B79-5716-44E0-B864-E5B5D801764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10899" y="3705546"/>
            <a:ext cx="2242433" cy="3019762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FDF91321-B63F-482C-9EE3-41E46348F7C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20266" y="4017764"/>
            <a:ext cx="3689123" cy="2677368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5E80CAB9-D998-4FDA-B4A7-4CFFE6FD9F2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442753" y="797005"/>
            <a:ext cx="1749247" cy="2691266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F4F7E9BF-8537-4C83-A6A0-F6E9F2EB9D87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54199" t="43700" r="650" b="3799"/>
          <a:stretch/>
        </p:blipFill>
        <p:spPr>
          <a:xfrm>
            <a:off x="6493183" y="2283674"/>
            <a:ext cx="2015462" cy="1688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36841"/>
      </p:ext>
    </p:extLst>
  </p:cSld>
  <p:clrMapOvr>
    <a:masterClrMapping/>
  </p:clrMapOvr>
  <p:transition advTm="88367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607927" y="-5045"/>
            <a:ext cx="1083017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defRPr sz="3600" b="1" kern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  <a:cs typeface="+mj-cs"/>
              </a:defRPr>
            </a:lvl1pPr>
          </a:lstStyle>
          <a:p>
            <a:pPr algn="ctr"/>
            <a:r>
              <a:rPr lang="en-US" altLang="zh-CN" sz="3200" kern="1200" dirty="0">
                <a:solidFill>
                  <a:prstClr val="whit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113 km point-to-point straight line free-space link</a:t>
            </a:r>
            <a:endParaRPr lang="zh-CN" altLang="zh-CN" sz="3200" kern="1200" dirty="0">
              <a:solidFill>
                <a:prstClr val="white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31FF1DC4-C66B-47C6-BF01-BA63EED7537E}"/>
              </a:ext>
            </a:extLst>
          </p:cNvPr>
          <p:cNvSpPr txBox="1"/>
          <p:nvPr/>
        </p:nvSpPr>
        <p:spPr>
          <a:xfrm>
            <a:off x="108122" y="732412"/>
            <a:ext cx="6699077" cy="16197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b="1" dirty="0">
                <a:latin typeface="Arial" panose="020B0604020202020204" pitchFamily="34" charset="0"/>
                <a:cs typeface="Arial" panose="020B0604020202020204" pitchFamily="34" charset="0"/>
              </a:rPr>
              <a:t>LOS optics: 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Integrated fiber optical module design with circulator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Temperature control: 7 </a:t>
            </a:r>
            <a:r>
              <a:rPr lang="en-US" altLang="zh-CN" sz="2000" dirty="0" err="1">
                <a:latin typeface="Arial" panose="020B0604020202020204" pitchFamily="34" charset="0"/>
                <a:cs typeface="Arial" panose="020B0604020202020204" pitchFamily="34" charset="0"/>
              </a:rPr>
              <a:t>mK</a:t>
            </a: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 std</a:t>
            </a:r>
          </a:p>
          <a:p>
            <a:pPr>
              <a:lnSpc>
                <a:spcPct val="120000"/>
              </a:lnSpc>
            </a:pPr>
            <a:endParaRPr lang="en-US" altLang="zh-CN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id="{5CAE41E0-40AC-4474-BAED-86EADDA495E7}"/>
              </a:ext>
            </a:extLst>
          </p:cNvPr>
          <p:cNvGrpSpPr/>
          <p:nvPr/>
        </p:nvGrpSpPr>
        <p:grpSpPr>
          <a:xfrm>
            <a:off x="224255" y="1926454"/>
            <a:ext cx="8737918" cy="4660766"/>
            <a:chOff x="7015672" y="808956"/>
            <a:chExt cx="4978399" cy="2803872"/>
          </a:xfrm>
        </p:grpSpPr>
        <p:pic>
          <p:nvPicPr>
            <p:cNvPr id="6" name="图片 5">
              <a:extLst>
                <a:ext uri="{FF2B5EF4-FFF2-40B4-BE49-F238E27FC236}">
                  <a16:creationId xmlns:a16="http://schemas.microsoft.com/office/drawing/2014/main" id="{F2265918-E650-4992-9B5B-C8BDED0529D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015672" y="808956"/>
              <a:ext cx="4978399" cy="2803872"/>
            </a:xfrm>
            <a:prstGeom prst="rect">
              <a:avLst/>
            </a:prstGeom>
          </p:spPr>
        </p:pic>
        <p:sp>
          <p:nvSpPr>
            <p:cNvPr id="9" name="矩形: 圆角 8">
              <a:extLst>
                <a:ext uri="{FF2B5EF4-FFF2-40B4-BE49-F238E27FC236}">
                  <a16:creationId xmlns:a16="http://schemas.microsoft.com/office/drawing/2014/main" id="{E3052563-4145-45F4-807B-BAFDFF111441}"/>
                </a:ext>
              </a:extLst>
            </p:cNvPr>
            <p:cNvSpPr/>
            <p:nvPr/>
          </p:nvSpPr>
          <p:spPr>
            <a:xfrm>
              <a:off x="9572605" y="921465"/>
              <a:ext cx="1346200" cy="2427492"/>
            </a:xfrm>
            <a:prstGeom prst="roundRect">
              <a:avLst/>
            </a:prstGeom>
            <a:noFill/>
            <a:ln w="5715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13" name="图片 12">
            <a:extLst>
              <a:ext uri="{FF2B5EF4-FFF2-40B4-BE49-F238E27FC236}">
                <a16:creationId xmlns:a16="http://schemas.microsoft.com/office/drawing/2014/main" id="{A6F0A2C7-F197-4DB0-9103-64627752D4C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2173" y="3301188"/>
            <a:ext cx="2831038" cy="2123277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id="{70A2A428-95F5-4037-A2F1-359C37B1EBA5}"/>
              </a:ext>
            </a:extLst>
          </p:cNvPr>
          <p:cNvSpPr txBox="1"/>
          <p:nvPr/>
        </p:nvSpPr>
        <p:spPr>
          <a:xfrm>
            <a:off x="9424411" y="5424465"/>
            <a:ext cx="2133918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LOS optics module</a:t>
            </a:r>
            <a:endParaRPr lang="zh-CN" alt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箭头: 右 4">
            <a:extLst>
              <a:ext uri="{FF2B5EF4-FFF2-40B4-BE49-F238E27FC236}">
                <a16:creationId xmlns:a16="http://schemas.microsoft.com/office/drawing/2014/main" id="{0AD501D4-F9B9-4C14-8918-CEC067D71C05}"/>
              </a:ext>
            </a:extLst>
          </p:cNvPr>
          <p:cNvSpPr/>
          <p:nvPr/>
        </p:nvSpPr>
        <p:spPr>
          <a:xfrm>
            <a:off x="7074903" y="4634143"/>
            <a:ext cx="1887270" cy="257453"/>
          </a:xfrm>
          <a:prstGeom prst="rightArrow">
            <a:avLst>
              <a:gd name="adj1" fmla="val 57407"/>
              <a:gd name="adj2" fmla="val 50000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9519355"/>
      </p:ext>
    </p:extLst>
  </p:cSld>
  <p:clrMapOvr>
    <a:masterClrMapping/>
  </p:clrMapOvr>
  <p:transition advTm="45048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607927" y="-5045"/>
            <a:ext cx="1083017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defRPr sz="3600" b="1" kern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  <a:cs typeface="+mj-cs"/>
              </a:defRPr>
            </a:lvl1pPr>
          </a:lstStyle>
          <a:p>
            <a:pPr algn="ctr"/>
            <a:r>
              <a:rPr lang="en-US" altLang="zh-CN" sz="3200" kern="1200" dirty="0">
                <a:solidFill>
                  <a:prstClr val="whit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113 km point-to-point straight line free-space link</a:t>
            </a:r>
            <a:endParaRPr lang="zh-CN" altLang="zh-CN" sz="3200" kern="1200" dirty="0">
              <a:solidFill>
                <a:prstClr val="white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31FF1DC4-C66B-47C6-BF01-BA63EED7537E}"/>
              </a:ext>
            </a:extLst>
          </p:cNvPr>
          <p:cNvSpPr txBox="1"/>
          <p:nvPr/>
        </p:nvSpPr>
        <p:spPr>
          <a:xfrm>
            <a:off x="108122" y="732412"/>
            <a:ext cx="7832111" cy="2348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b="1" dirty="0">
                <a:latin typeface="Arial" panose="020B0604020202020204" pitchFamily="34" charset="0"/>
                <a:cs typeface="Arial" panose="020B0604020202020204" pitchFamily="34" charset="0"/>
              </a:rPr>
              <a:t>LOS electronics : 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Balanced detector: NEP &lt; 10 </a:t>
            </a:r>
            <a:r>
              <a:rPr lang="en-US" altLang="zh-CN" sz="2000" dirty="0" err="1">
                <a:latin typeface="Arial" panose="020B0604020202020204" pitchFamily="34" charset="0"/>
                <a:cs typeface="Arial" panose="020B0604020202020204" pitchFamily="34" charset="0"/>
              </a:rPr>
              <a:t>pW</a:t>
            </a: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altLang="zh-CN" sz="2000" dirty="0" err="1">
                <a:latin typeface="Arial" panose="020B0604020202020204" pitchFamily="34" charset="0"/>
                <a:cs typeface="Arial" panose="020B0604020202020204" pitchFamily="34" charset="0"/>
              </a:rPr>
              <a:t>sqrtHz</a:t>
            </a:r>
            <a:r>
              <a:rPr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，</a:t>
            </a: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Gain: 40kV/W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ADC: 14 bits; FPGA controller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One data frame includes 1024 sampling points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Remote start synchronize by GPS </a:t>
            </a:r>
            <a:r>
              <a:rPr lang="en-US" altLang="zh-CN" sz="2000" dirty="0" err="1">
                <a:latin typeface="Arial" panose="020B0604020202020204" pitchFamily="34" charset="0"/>
                <a:cs typeface="Arial" panose="020B0604020202020204" pitchFamily="34" charset="0"/>
              </a:rPr>
              <a:t>pps</a:t>
            </a: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 with 30 ns jitter</a:t>
            </a:r>
          </a:p>
          <a:p>
            <a:pPr>
              <a:lnSpc>
                <a:spcPct val="120000"/>
              </a:lnSpc>
            </a:pPr>
            <a:endParaRPr lang="en-US" altLang="zh-CN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44566C46-F962-402D-AEBC-E74878922E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251" y="2784774"/>
            <a:ext cx="8306567" cy="3887451"/>
          </a:xfrm>
          <a:prstGeom prst="rect">
            <a:avLst/>
          </a:prstGeom>
        </p:spPr>
      </p:pic>
      <p:pic>
        <p:nvPicPr>
          <p:cNvPr id="2" name="图片 1">
            <a:extLst>
              <a:ext uri="{FF2B5EF4-FFF2-40B4-BE49-F238E27FC236}">
                <a16:creationId xmlns:a16="http://schemas.microsoft.com/office/drawing/2014/main" id="{E42D1114-9ACE-4AFC-9027-69BB86367F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20148" y="1745660"/>
            <a:ext cx="3183829" cy="4246765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id="{EDE69D24-A139-4729-8898-0397B4EFB68A}"/>
              </a:ext>
            </a:extLst>
          </p:cNvPr>
          <p:cNvSpPr txBox="1"/>
          <p:nvPr/>
        </p:nvSpPr>
        <p:spPr>
          <a:xfrm>
            <a:off x="2951846" y="6302893"/>
            <a:ext cx="1877437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>
            <a:defPPr>
              <a:defRPr lang="en-US"/>
            </a:def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LOS electronics 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3082223"/>
      </p:ext>
    </p:extLst>
  </p:cSld>
  <p:clrMapOvr>
    <a:masterClrMapping/>
  </p:clrMapOvr>
  <p:transition advTm="83700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607927" y="-5045"/>
            <a:ext cx="1083017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defRPr sz="3600" b="1" kern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  <a:cs typeface="+mj-cs"/>
              </a:defRPr>
            </a:lvl1pPr>
          </a:lstStyle>
          <a:p>
            <a:pPr algn="ctr"/>
            <a:r>
              <a:rPr lang="en-US" altLang="zh-CN" sz="3200" kern="1200" dirty="0">
                <a:solidFill>
                  <a:prstClr val="whit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113 km point-to-point straight line free-space link</a:t>
            </a:r>
            <a:endParaRPr lang="zh-CN" altLang="zh-CN" sz="3200" kern="1200" dirty="0">
              <a:solidFill>
                <a:prstClr val="white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31FF1DC4-C66B-47C6-BF01-BA63EED7537E}"/>
              </a:ext>
            </a:extLst>
          </p:cNvPr>
          <p:cNvSpPr txBox="1"/>
          <p:nvPr/>
        </p:nvSpPr>
        <p:spPr>
          <a:xfrm>
            <a:off x="108124" y="601268"/>
            <a:ext cx="9649334" cy="3456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b="1" dirty="0">
                <a:latin typeface="Arial" panose="020B0604020202020204" pitchFamily="34" charset="0"/>
                <a:cs typeface="Arial" panose="020B0604020202020204" pitchFamily="34" charset="0"/>
              </a:rPr>
              <a:t>Optical transceiver telescope : 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400 mm diameter, focal length of 1600 mm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Full-angle divergence: 12 </a:t>
            </a:r>
            <a:r>
              <a:rPr lang="en-US" altLang="zh-CN" sz="2000" dirty="0" err="1">
                <a:latin typeface="Arial" panose="020B0604020202020204" pitchFamily="34" charset="0"/>
                <a:cs typeface="Arial" panose="020B0604020202020204" pitchFamily="34" charset="0"/>
              </a:rPr>
              <a:t>urad</a:t>
            </a: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 indoor; 30-50 </a:t>
            </a:r>
            <a:r>
              <a:rPr lang="en-US" altLang="zh-CN" sz="2000" dirty="0" err="1">
                <a:latin typeface="Arial" panose="020B0604020202020204" pitchFamily="34" charset="0"/>
                <a:cs typeface="Arial" panose="020B0604020202020204" pitchFamily="34" charset="0"/>
              </a:rPr>
              <a:t>urad</a:t>
            </a: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 after 113 km free space link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Orthogonal polarization scheme to separate two directional signals, to simulate the nonreciprocal situation due to satellite point-ahead angle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Adaptive optics with deformable mirror: increase single-mode coupling efficiency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Optical bench technique employed with temperature control</a:t>
            </a:r>
            <a:b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altLang="zh-CN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US" altLang="zh-CN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B56AD24D-9C58-48A6-A223-427E9FE9D6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695" y="3745719"/>
            <a:ext cx="5904489" cy="2682276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6ED74F54-3FD7-49C4-B715-7FF2F67D86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57458" y="621799"/>
            <a:ext cx="2281995" cy="3042659"/>
          </a:xfrm>
          <a:prstGeom prst="rect">
            <a:avLst/>
          </a:prstGeom>
        </p:spPr>
      </p:pic>
      <p:pic>
        <p:nvPicPr>
          <p:cNvPr id="12" name="图片 11" descr="ns70接收扫描2s平均">
            <a:extLst>
              <a:ext uri="{FF2B5EF4-FFF2-40B4-BE49-F238E27FC236}">
                <a16:creationId xmlns:a16="http://schemas.microsoft.com/office/drawing/2014/main" id="{616FCBC6-A2BF-4D71-823A-D81DA10CAE01}"/>
              </a:ext>
            </a:extLst>
          </p:cNvPr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05" t="10358" r="1639" b="19728"/>
          <a:stretch/>
        </p:blipFill>
        <p:spPr bwMode="auto">
          <a:xfrm>
            <a:off x="8949267" y="3684988"/>
            <a:ext cx="2872386" cy="241825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id="{F583CC8C-1C12-4E17-9ABA-128465E0B77C}"/>
              </a:ext>
            </a:extLst>
          </p:cNvPr>
          <p:cNvSpPr/>
          <p:nvPr/>
        </p:nvSpPr>
        <p:spPr>
          <a:xfrm>
            <a:off x="9167931" y="6025689"/>
            <a:ext cx="24160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Divergence test result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C380F75C-36C5-4974-8A45-F7F259436A0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6200000">
            <a:off x="6220138" y="3996362"/>
            <a:ext cx="2793697" cy="2088826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id="{1CD498EF-4EC7-41D6-83DB-AEFF638E8CE8}"/>
              </a:ext>
            </a:extLst>
          </p:cNvPr>
          <p:cNvSpPr txBox="1"/>
          <p:nvPr/>
        </p:nvSpPr>
        <p:spPr>
          <a:xfrm>
            <a:off x="6824072" y="6395021"/>
            <a:ext cx="15858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dirty="0">
                <a:latin typeface="Arial" panose="020B0604020202020204" pitchFamily="34" charset="0"/>
                <a:cs typeface="Arial" panose="020B0604020202020204" pitchFamily="34" charset="0"/>
              </a:rPr>
              <a:t>Optical bench 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任意多边形: 形状 2">
            <a:extLst>
              <a:ext uri="{FF2B5EF4-FFF2-40B4-BE49-F238E27FC236}">
                <a16:creationId xmlns:a16="http://schemas.microsoft.com/office/drawing/2014/main" id="{6F870519-12AB-4351-AE7F-898AD4E0A8DA}"/>
              </a:ext>
            </a:extLst>
          </p:cNvPr>
          <p:cNvSpPr/>
          <p:nvPr/>
        </p:nvSpPr>
        <p:spPr>
          <a:xfrm>
            <a:off x="248575" y="3968318"/>
            <a:ext cx="5788241" cy="1831466"/>
          </a:xfrm>
          <a:custGeom>
            <a:avLst/>
            <a:gdLst>
              <a:gd name="connsiteX0" fmla="*/ 0 w 5788241"/>
              <a:gd name="connsiteY0" fmla="*/ 355107 h 1831466"/>
              <a:gd name="connsiteX1" fmla="*/ 754602 w 5788241"/>
              <a:gd name="connsiteY1" fmla="*/ 346230 h 1831466"/>
              <a:gd name="connsiteX2" fmla="*/ 807868 w 5788241"/>
              <a:gd name="connsiteY2" fmla="*/ 372863 h 1831466"/>
              <a:gd name="connsiteX3" fmla="*/ 790112 w 5788241"/>
              <a:gd name="connsiteY3" fmla="*/ 426129 h 1831466"/>
              <a:gd name="connsiteX4" fmla="*/ 798990 w 5788241"/>
              <a:gd name="connsiteY4" fmla="*/ 541538 h 1831466"/>
              <a:gd name="connsiteX5" fmla="*/ 807868 w 5788241"/>
              <a:gd name="connsiteY5" fmla="*/ 594804 h 1831466"/>
              <a:gd name="connsiteX6" fmla="*/ 816745 w 5788241"/>
              <a:gd name="connsiteY6" fmla="*/ 665826 h 1831466"/>
              <a:gd name="connsiteX7" fmla="*/ 825623 w 5788241"/>
              <a:gd name="connsiteY7" fmla="*/ 763480 h 1831466"/>
              <a:gd name="connsiteX8" fmla="*/ 914400 w 5788241"/>
              <a:gd name="connsiteY8" fmla="*/ 772358 h 1831466"/>
              <a:gd name="connsiteX9" fmla="*/ 1198485 w 5788241"/>
              <a:gd name="connsiteY9" fmla="*/ 763480 h 1831466"/>
              <a:gd name="connsiteX10" fmla="*/ 1411549 w 5788241"/>
              <a:gd name="connsiteY10" fmla="*/ 790113 h 1831466"/>
              <a:gd name="connsiteX11" fmla="*/ 1420427 w 5788241"/>
              <a:gd name="connsiteY11" fmla="*/ 1580226 h 1831466"/>
              <a:gd name="connsiteX12" fmla="*/ 1438182 w 5788241"/>
              <a:gd name="connsiteY12" fmla="*/ 1695635 h 1831466"/>
              <a:gd name="connsiteX13" fmla="*/ 1447060 w 5788241"/>
              <a:gd name="connsiteY13" fmla="*/ 1722268 h 1831466"/>
              <a:gd name="connsiteX14" fmla="*/ 1526959 w 5788241"/>
              <a:gd name="connsiteY14" fmla="*/ 1828800 h 1831466"/>
              <a:gd name="connsiteX15" fmla="*/ 2112885 w 5788241"/>
              <a:gd name="connsiteY15" fmla="*/ 1162975 h 1831466"/>
              <a:gd name="connsiteX16" fmla="*/ 2219417 w 5788241"/>
              <a:gd name="connsiteY16" fmla="*/ 1171853 h 1831466"/>
              <a:gd name="connsiteX17" fmla="*/ 2379215 w 5788241"/>
              <a:gd name="connsiteY17" fmla="*/ 1198486 h 1831466"/>
              <a:gd name="connsiteX18" fmla="*/ 2681056 w 5788241"/>
              <a:gd name="connsiteY18" fmla="*/ 1216241 h 1831466"/>
              <a:gd name="connsiteX19" fmla="*/ 3258105 w 5788241"/>
              <a:gd name="connsiteY19" fmla="*/ 1171853 h 1831466"/>
              <a:gd name="connsiteX20" fmla="*/ 3364637 w 5788241"/>
              <a:gd name="connsiteY20" fmla="*/ 1162975 h 1831466"/>
              <a:gd name="connsiteX21" fmla="*/ 3488924 w 5788241"/>
              <a:gd name="connsiteY21" fmla="*/ 1145220 h 1831466"/>
              <a:gd name="connsiteX22" fmla="*/ 3648722 w 5788241"/>
              <a:gd name="connsiteY22" fmla="*/ 1127465 h 1831466"/>
              <a:gd name="connsiteX23" fmla="*/ 4074850 w 5788241"/>
              <a:gd name="connsiteY23" fmla="*/ 1145220 h 1831466"/>
              <a:gd name="connsiteX24" fmla="*/ 4083728 w 5788241"/>
              <a:gd name="connsiteY24" fmla="*/ 1189608 h 1831466"/>
              <a:gd name="connsiteX25" fmla="*/ 4048217 w 5788241"/>
              <a:gd name="connsiteY25" fmla="*/ 1313896 h 1831466"/>
              <a:gd name="connsiteX26" fmla="*/ 4030462 w 5788241"/>
              <a:gd name="connsiteY26" fmla="*/ 1367162 h 1831466"/>
              <a:gd name="connsiteX27" fmla="*/ 3994951 w 5788241"/>
              <a:gd name="connsiteY27" fmla="*/ 1438183 h 1831466"/>
              <a:gd name="connsiteX28" fmla="*/ 3986074 w 5788241"/>
              <a:gd name="connsiteY28" fmla="*/ 1509204 h 1831466"/>
              <a:gd name="connsiteX29" fmla="*/ 4332303 w 5788241"/>
              <a:gd name="connsiteY29" fmla="*/ 1811045 h 1831466"/>
              <a:gd name="connsiteX30" fmla="*/ 4465468 w 5788241"/>
              <a:gd name="connsiteY30" fmla="*/ 1793290 h 1831466"/>
              <a:gd name="connsiteX31" fmla="*/ 4536489 w 5788241"/>
              <a:gd name="connsiteY31" fmla="*/ 1775534 h 1831466"/>
              <a:gd name="connsiteX32" fmla="*/ 4527611 w 5788241"/>
              <a:gd name="connsiteY32" fmla="*/ 1597981 h 1831466"/>
              <a:gd name="connsiteX33" fmla="*/ 4518734 w 5788241"/>
              <a:gd name="connsiteY33" fmla="*/ 1526960 h 1831466"/>
              <a:gd name="connsiteX34" fmla="*/ 4509856 w 5788241"/>
              <a:gd name="connsiteY34" fmla="*/ 1420428 h 1831466"/>
              <a:gd name="connsiteX35" fmla="*/ 4527611 w 5788241"/>
              <a:gd name="connsiteY35" fmla="*/ 1003177 h 1831466"/>
              <a:gd name="connsiteX36" fmla="*/ 4536489 w 5788241"/>
              <a:gd name="connsiteY36" fmla="*/ 976544 h 1831466"/>
              <a:gd name="connsiteX37" fmla="*/ 4545367 w 5788241"/>
              <a:gd name="connsiteY37" fmla="*/ 639193 h 1831466"/>
              <a:gd name="connsiteX38" fmla="*/ 4572000 w 5788241"/>
              <a:gd name="connsiteY38" fmla="*/ 585927 h 1831466"/>
              <a:gd name="connsiteX39" fmla="*/ 4589755 w 5788241"/>
              <a:gd name="connsiteY39" fmla="*/ 612560 h 1831466"/>
              <a:gd name="connsiteX40" fmla="*/ 5104660 w 5788241"/>
              <a:gd name="connsiteY40" fmla="*/ 639193 h 1831466"/>
              <a:gd name="connsiteX41" fmla="*/ 5140171 w 5788241"/>
              <a:gd name="connsiteY41" fmla="*/ 648070 h 1831466"/>
              <a:gd name="connsiteX42" fmla="*/ 5246703 w 5788241"/>
              <a:gd name="connsiteY42" fmla="*/ 656948 h 1831466"/>
              <a:gd name="connsiteX43" fmla="*/ 5450889 w 5788241"/>
              <a:gd name="connsiteY43" fmla="*/ 701336 h 1831466"/>
              <a:gd name="connsiteX44" fmla="*/ 5415378 w 5788241"/>
              <a:gd name="connsiteY44" fmla="*/ 772358 h 1831466"/>
              <a:gd name="connsiteX45" fmla="*/ 5353235 w 5788241"/>
              <a:gd name="connsiteY45" fmla="*/ 816746 h 1831466"/>
              <a:gd name="connsiteX46" fmla="*/ 5246703 w 5788241"/>
              <a:gd name="connsiteY46" fmla="*/ 861134 h 1831466"/>
              <a:gd name="connsiteX47" fmla="*/ 5237825 w 5788241"/>
              <a:gd name="connsiteY47" fmla="*/ 914400 h 1831466"/>
              <a:gd name="connsiteX48" fmla="*/ 5228947 w 5788241"/>
              <a:gd name="connsiteY48" fmla="*/ 834501 h 1831466"/>
              <a:gd name="connsiteX49" fmla="*/ 5246703 w 5788241"/>
              <a:gd name="connsiteY49" fmla="*/ 417251 h 1831466"/>
              <a:gd name="connsiteX50" fmla="*/ 5264458 w 5788241"/>
              <a:gd name="connsiteY50" fmla="*/ 310719 h 1831466"/>
              <a:gd name="connsiteX51" fmla="*/ 5282213 w 5788241"/>
              <a:gd name="connsiteY51" fmla="*/ 284086 h 1831466"/>
              <a:gd name="connsiteX52" fmla="*/ 5291091 w 5788241"/>
              <a:gd name="connsiteY52" fmla="*/ 221942 h 1831466"/>
              <a:gd name="connsiteX53" fmla="*/ 5299969 w 5788241"/>
              <a:gd name="connsiteY53" fmla="*/ 133165 h 1831466"/>
              <a:gd name="connsiteX54" fmla="*/ 5317724 w 5788241"/>
              <a:gd name="connsiteY54" fmla="*/ 44389 h 1831466"/>
              <a:gd name="connsiteX55" fmla="*/ 5353235 w 5788241"/>
              <a:gd name="connsiteY55" fmla="*/ 35511 h 1831466"/>
              <a:gd name="connsiteX56" fmla="*/ 5415378 w 5788241"/>
              <a:gd name="connsiteY56" fmla="*/ 26633 h 1831466"/>
              <a:gd name="connsiteX57" fmla="*/ 5752730 w 5788241"/>
              <a:gd name="connsiteY57" fmla="*/ 0 h 1831466"/>
              <a:gd name="connsiteX58" fmla="*/ 5788241 w 5788241"/>
              <a:gd name="connsiteY58" fmla="*/ 8878 h 1831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5788241" h="1831466">
                <a:moveTo>
                  <a:pt x="0" y="355107"/>
                </a:moveTo>
                <a:cubicBezTo>
                  <a:pt x="251534" y="352148"/>
                  <a:pt x="503111" y="340703"/>
                  <a:pt x="754602" y="346230"/>
                </a:cubicBezTo>
                <a:cubicBezTo>
                  <a:pt x="774448" y="346666"/>
                  <a:pt x="799806" y="354723"/>
                  <a:pt x="807868" y="372863"/>
                </a:cubicBezTo>
                <a:cubicBezTo>
                  <a:pt x="815469" y="389966"/>
                  <a:pt x="790112" y="426129"/>
                  <a:pt x="790112" y="426129"/>
                </a:cubicBezTo>
                <a:cubicBezTo>
                  <a:pt x="793071" y="464599"/>
                  <a:pt x="794951" y="503167"/>
                  <a:pt x="798990" y="541538"/>
                </a:cubicBezTo>
                <a:cubicBezTo>
                  <a:pt x="800874" y="559439"/>
                  <a:pt x="805322" y="576985"/>
                  <a:pt x="807868" y="594804"/>
                </a:cubicBezTo>
                <a:cubicBezTo>
                  <a:pt x="811242" y="618422"/>
                  <a:pt x="814247" y="642099"/>
                  <a:pt x="816745" y="665826"/>
                </a:cubicBezTo>
                <a:cubicBezTo>
                  <a:pt x="820167" y="698332"/>
                  <a:pt x="803536" y="739386"/>
                  <a:pt x="825623" y="763480"/>
                </a:cubicBezTo>
                <a:cubicBezTo>
                  <a:pt x="845719" y="785403"/>
                  <a:pt x="884808" y="769399"/>
                  <a:pt x="914400" y="772358"/>
                </a:cubicBezTo>
                <a:cubicBezTo>
                  <a:pt x="1009095" y="769399"/>
                  <a:pt x="1103804" y="760099"/>
                  <a:pt x="1198485" y="763480"/>
                </a:cubicBezTo>
                <a:cubicBezTo>
                  <a:pt x="1270013" y="766035"/>
                  <a:pt x="1392780" y="721044"/>
                  <a:pt x="1411549" y="790113"/>
                </a:cubicBezTo>
                <a:cubicBezTo>
                  <a:pt x="1480617" y="1044283"/>
                  <a:pt x="1412684" y="1316952"/>
                  <a:pt x="1420427" y="1580226"/>
                </a:cubicBezTo>
                <a:cubicBezTo>
                  <a:pt x="1421571" y="1619131"/>
                  <a:pt x="1431009" y="1657379"/>
                  <a:pt x="1438182" y="1695635"/>
                </a:cubicBezTo>
                <a:cubicBezTo>
                  <a:pt x="1439907" y="1704833"/>
                  <a:pt x="1441869" y="1714482"/>
                  <a:pt x="1447060" y="1722268"/>
                </a:cubicBezTo>
                <a:cubicBezTo>
                  <a:pt x="1471682" y="1759201"/>
                  <a:pt x="1500326" y="1793289"/>
                  <a:pt x="1526959" y="1828800"/>
                </a:cubicBezTo>
                <a:cubicBezTo>
                  <a:pt x="2433473" y="1757979"/>
                  <a:pt x="1945990" y="1985530"/>
                  <a:pt x="2112885" y="1162975"/>
                </a:cubicBezTo>
                <a:cubicBezTo>
                  <a:pt x="2119971" y="1128053"/>
                  <a:pt x="2184096" y="1167143"/>
                  <a:pt x="2219417" y="1171853"/>
                </a:cubicBezTo>
                <a:cubicBezTo>
                  <a:pt x="2272944" y="1178990"/>
                  <a:pt x="2325462" y="1193318"/>
                  <a:pt x="2379215" y="1198486"/>
                </a:cubicBezTo>
                <a:cubicBezTo>
                  <a:pt x="2479540" y="1208133"/>
                  <a:pt x="2580442" y="1210323"/>
                  <a:pt x="2681056" y="1216241"/>
                </a:cubicBezTo>
                <a:cubicBezTo>
                  <a:pt x="2982443" y="1199499"/>
                  <a:pt x="2781896" y="1212210"/>
                  <a:pt x="3258105" y="1171853"/>
                </a:cubicBezTo>
                <a:cubicBezTo>
                  <a:pt x="3293611" y="1168844"/>
                  <a:pt x="3329361" y="1168014"/>
                  <a:pt x="3364637" y="1162975"/>
                </a:cubicBezTo>
                <a:cubicBezTo>
                  <a:pt x="3406066" y="1157057"/>
                  <a:pt x="3447330" y="1149841"/>
                  <a:pt x="3488924" y="1145220"/>
                </a:cubicBezTo>
                <a:lnTo>
                  <a:pt x="3648722" y="1127465"/>
                </a:lnTo>
                <a:cubicBezTo>
                  <a:pt x="3790765" y="1133383"/>
                  <a:pt x="3934113" y="1125115"/>
                  <a:pt x="4074850" y="1145220"/>
                </a:cubicBezTo>
                <a:cubicBezTo>
                  <a:pt x="4089787" y="1147354"/>
                  <a:pt x="4086081" y="1174704"/>
                  <a:pt x="4083728" y="1189608"/>
                </a:cubicBezTo>
                <a:cubicBezTo>
                  <a:pt x="4077008" y="1232168"/>
                  <a:pt x="4060598" y="1272626"/>
                  <a:pt x="4048217" y="1313896"/>
                </a:cubicBezTo>
                <a:cubicBezTo>
                  <a:pt x="4042839" y="1331822"/>
                  <a:pt x="4037835" y="1349960"/>
                  <a:pt x="4030462" y="1367162"/>
                </a:cubicBezTo>
                <a:cubicBezTo>
                  <a:pt x="4020036" y="1391490"/>
                  <a:pt x="3994951" y="1438183"/>
                  <a:pt x="3994951" y="1438183"/>
                </a:cubicBezTo>
                <a:cubicBezTo>
                  <a:pt x="3991992" y="1461857"/>
                  <a:pt x="3985519" y="1485353"/>
                  <a:pt x="3986074" y="1509204"/>
                </a:cubicBezTo>
                <a:cubicBezTo>
                  <a:pt x="3995852" y="1929660"/>
                  <a:pt x="3915144" y="1822320"/>
                  <a:pt x="4332303" y="1811045"/>
                </a:cubicBezTo>
                <a:cubicBezTo>
                  <a:pt x="4375315" y="1806266"/>
                  <a:pt x="4422565" y="1802484"/>
                  <a:pt x="4465468" y="1793290"/>
                </a:cubicBezTo>
                <a:cubicBezTo>
                  <a:pt x="4489329" y="1788177"/>
                  <a:pt x="4536489" y="1775534"/>
                  <a:pt x="4536489" y="1775534"/>
                </a:cubicBezTo>
                <a:cubicBezTo>
                  <a:pt x="4533530" y="1716350"/>
                  <a:pt x="4531833" y="1657089"/>
                  <a:pt x="4527611" y="1597981"/>
                </a:cubicBezTo>
                <a:cubicBezTo>
                  <a:pt x="4525911" y="1574184"/>
                  <a:pt x="4521108" y="1550699"/>
                  <a:pt x="4518734" y="1526960"/>
                </a:cubicBezTo>
                <a:cubicBezTo>
                  <a:pt x="4515188" y="1491503"/>
                  <a:pt x="4512815" y="1455939"/>
                  <a:pt x="4509856" y="1420428"/>
                </a:cubicBezTo>
                <a:cubicBezTo>
                  <a:pt x="4511880" y="1335427"/>
                  <a:pt x="4495229" y="1132706"/>
                  <a:pt x="4527611" y="1003177"/>
                </a:cubicBezTo>
                <a:cubicBezTo>
                  <a:pt x="4529881" y="994098"/>
                  <a:pt x="4533530" y="985422"/>
                  <a:pt x="4536489" y="976544"/>
                </a:cubicBezTo>
                <a:cubicBezTo>
                  <a:pt x="4539448" y="864094"/>
                  <a:pt x="4535183" y="751220"/>
                  <a:pt x="4545367" y="639193"/>
                </a:cubicBezTo>
                <a:cubicBezTo>
                  <a:pt x="4547164" y="619423"/>
                  <a:pt x="4554978" y="596140"/>
                  <a:pt x="4572000" y="585927"/>
                </a:cubicBezTo>
                <a:cubicBezTo>
                  <a:pt x="4581149" y="580438"/>
                  <a:pt x="4579138" y="611498"/>
                  <a:pt x="4589755" y="612560"/>
                </a:cubicBezTo>
                <a:cubicBezTo>
                  <a:pt x="4760767" y="629661"/>
                  <a:pt x="4933025" y="630315"/>
                  <a:pt x="5104660" y="639193"/>
                </a:cubicBezTo>
                <a:cubicBezTo>
                  <a:pt x="5116497" y="642152"/>
                  <a:pt x="5128064" y="646557"/>
                  <a:pt x="5140171" y="648070"/>
                </a:cubicBezTo>
                <a:cubicBezTo>
                  <a:pt x="5175530" y="652490"/>
                  <a:pt x="5211883" y="649378"/>
                  <a:pt x="5246703" y="656948"/>
                </a:cubicBezTo>
                <a:cubicBezTo>
                  <a:pt x="5520900" y="716557"/>
                  <a:pt x="5162667" y="677319"/>
                  <a:pt x="5450889" y="701336"/>
                </a:cubicBezTo>
                <a:cubicBezTo>
                  <a:pt x="5514696" y="717288"/>
                  <a:pt x="5501311" y="703612"/>
                  <a:pt x="5415378" y="772358"/>
                </a:cubicBezTo>
                <a:cubicBezTo>
                  <a:pt x="5395500" y="788260"/>
                  <a:pt x="5374711" y="803079"/>
                  <a:pt x="5353235" y="816746"/>
                </a:cubicBezTo>
                <a:cubicBezTo>
                  <a:pt x="5325439" y="834434"/>
                  <a:pt x="5272172" y="851583"/>
                  <a:pt x="5246703" y="861134"/>
                </a:cubicBezTo>
                <a:cubicBezTo>
                  <a:pt x="5243744" y="878889"/>
                  <a:pt x="5247810" y="929377"/>
                  <a:pt x="5237825" y="914400"/>
                </a:cubicBezTo>
                <a:cubicBezTo>
                  <a:pt x="5222960" y="892104"/>
                  <a:pt x="5228947" y="861298"/>
                  <a:pt x="5228947" y="834501"/>
                </a:cubicBezTo>
                <a:cubicBezTo>
                  <a:pt x="5228947" y="461799"/>
                  <a:pt x="5197292" y="565480"/>
                  <a:pt x="5246703" y="417251"/>
                </a:cubicBezTo>
                <a:cubicBezTo>
                  <a:pt x="5249516" y="391928"/>
                  <a:pt x="5249584" y="340467"/>
                  <a:pt x="5264458" y="310719"/>
                </a:cubicBezTo>
                <a:cubicBezTo>
                  <a:pt x="5269230" y="301176"/>
                  <a:pt x="5276295" y="292964"/>
                  <a:pt x="5282213" y="284086"/>
                </a:cubicBezTo>
                <a:cubicBezTo>
                  <a:pt x="5285172" y="263371"/>
                  <a:pt x="5288646" y="242724"/>
                  <a:pt x="5291091" y="221942"/>
                </a:cubicBezTo>
                <a:cubicBezTo>
                  <a:pt x="5294566" y="192406"/>
                  <a:pt x="5295557" y="162576"/>
                  <a:pt x="5299969" y="133165"/>
                </a:cubicBezTo>
                <a:cubicBezTo>
                  <a:pt x="5304446" y="103321"/>
                  <a:pt x="5303273" y="70882"/>
                  <a:pt x="5317724" y="44389"/>
                </a:cubicBezTo>
                <a:cubicBezTo>
                  <a:pt x="5323567" y="33678"/>
                  <a:pt x="5341231" y="37694"/>
                  <a:pt x="5353235" y="35511"/>
                </a:cubicBezTo>
                <a:cubicBezTo>
                  <a:pt x="5373822" y="31768"/>
                  <a:pt x="5394522" y="28324"/>
                  <a:pt x="5415378" y="26633"/>
                </a:cubicBezTo>
                <a:cubicBezTo>
                  <a:pt x="5800739" y="-4613"/>
                  <a:pt x="5567887" y="23106"/>
                  <a:pt x="5752730" y="0"/>
                </a:cubicBezTo>
                <a:lnTo>
                  <a:pt x="5788241" y="8878"/>
                </a:lnTo>
              </a:path>
            </a:pathLst>
          </a:custGeom>
          <a:noFill/>
          <a:ln w="5715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任意多边形: 形状 4">
            <a:extLst>
              <a:ext uri="{FF2B5EF4-FFF2-40B4-BE49-F238E27FC236}">
                <a16:creationId xmlns:a16="http://schemas.microsoft.com/office/drawing/2014/main" id="{FE3FCFAB-0B7F-4107-9749-ACBC9D97501D}"/>
              </a:ext>
            </a:extLst>
          </p:cNvPr>
          <p:cNvSpPr/>
          <p:nvPr/>
        </p:nvSpPr>
        <p:spPr>
          <a:xfrm>
            <a:off x="167640" y="3986589"/>
            <a:ext cx="5852160" cy="1819851"/>
          </a:xfrm>
          <a:custGeom>
            <a:avLst/>
            <a:gdLst>
              <a:gd name="connsiteX0" fmla="*/ 5852160 w 5852160"/>
              <a:gd name="connsiteY0" fmla="*/ 11371 h 1819851"/>
              <a:gd name="connsiteX1" fmla="*/ 5603240 w 5852160"/>
              <a:gd name="connsiteY1" fmla="*/ 21531 h 1819851"/>
              <a:gd name="connsiteX2" fmla="*/ 5577840 w 5852160"/>
              <a:gd name="connsiteY2" fmla="*/ 26611 h 1819851"/>
              <a:gd name="connsiteX3" fmla="*/ 5511800 w 5852160"/>
              <a:gd name="connsiteY3" fmla="*/ 36771 h 1819851"/>
              <a:gd name="connsiteX4" fmla="*/ 5496560 w 5852160"/>
              <a:gd name="connsiteY4" fmla="*/ 41851 h 1819851"/>
              <a:gd name="connsiteX5" fmla="*/ 5140960 w 5852160"/>
              <a:gd name="connsiteY5" fmla="*/ 41851 h 1819851"/>
              <a:gd name="connsiteX6" fmla="*/ 5085080 w 5852160"/>
              <a:gd name="connsiteY6" fmla="*/ 36771 h 1819851"/>
              <a:gd name="connsiteX7" fmla="*/ 5064760 w 5852160"/>
              <a:gd name="connsiteY7" fmla="*/ 31691 h 1819851"/>
              <a:gd name="connsiteX8" fmla="*/ 4820920 w 5852160"/>
              <a:gd name="connsiteY8" fmla="*/ 21531 h 1819851"/>
              <a:gd name="connsiteX9" fmla="*/ 4572000 w 5852160"/>
              <a:gd name="connsiteY9" fmla="*/ 36771 h 1819851"/>
              <a:gd name="connsiteX10" fmla="*/ 4587240 w 5852160"/>
              <a:gd name="connsiteY10" fmla="*/ 214571 h 1819851"/>
              <a:gd name="connsiteX11" fmla="*/ 4602480 w 5852160"/>
              <a:gd name="connsiteY11" fmla="*/ 280611 h 1819851"/>
              <a:gd name="connsiteX12" fmla="*/ 4597400 w 5852160"/>
              <a:gd name="connsiteY12" fmla="*/ 620971 h 1819851"/>
              <a:gd name="connsiteX13" fmla="*/ 4587240 w 5852160"/>
              <a:gd name="connsiteY13" fmla="*/ 646371 h 1819851"/>
              <a:gd name="connsiteX14" fmla="*/ 4577080 w 5852160"/>
              <a:gd name="connsiteY14" fmla="*/ 681931 h 1819851"/>
              <a:gd name="connsiteX15" fmla="*/ 4561840 w 5852160"/>
              <a:gd name="connsiteY15" fmla="*/ 773371 h 1819851"/>
              <a:gd name="connsiteX16" fmla="*/ 4556760 w 5852160"/>
              <a:gd name="connsiteY16" fmla="*/ 961331 h 1819851"/>
              <a:gd name="connsiteX17" fmla="*/ 4551680 w 5852160"/>
              <a:gd name="connsiteY17" fmla="*/ 991811 h 1819851"/>
              <a:gd name="connsiteX18" fmla="*/ 4556760 w 5852160"/>
              <a:gd name="connsiteY18" fmla="*/ 1352491 h 1819851"/>
              <a:gd name="connsiteX19" fmla="*/ 4368800 w 5852160"/>
              <a:gd name="connsiteY19" fmla="*/ 1763971 h 1819851"/>
              <a:gd name="connsiteX20" fmla="*/ 4338320 w 5852160"/>
              <a:gd name="connsiteY20" fmla="*/ 1769051 h 1819851"/>
              <a:gd name="connsiteX21" fmla="*/ 4089400 w 5852160"/>
              <a:gd name="connsiteY21" fmla="*/ 1758891 h 1819851"/>
              <a:gd name="connsiteX22" fmla="*/ 4079240 w 5852160"/>
              <a:gd name="connsiteY22" fmla="*/ 1708091 h 1819851"/>
              <a:gd name="connsiteX23" fmla="*/ 4064000 w 5852160"/>
              <a:gd name="connsiteY23" fmla="*/ 1642051 h 1819851"/>
              <a:gd name="connsiteX24" fmla="*/ 4053840 w 5852160"/>
              <a:gd name="connsiteY24" fmla="*/ 1545531 h 1819851"/>
              <a:gd name="connsiteX25" fmla="*/ 4064000 w 5852160"/>
              <a:gd name="connsiteY25" fmla="*/ 1398211 h 1819851"/>
              <a:gd name="connsiteX26" fmla="*/ 4084320 w 5852160"/>
              <a:gd name="connsiteY26" fmla="*/ 1367731 h 1819851"/>
              <a:gd name="connsiteX27" fmla="*/ 4130040 w 5852160"/>
              <a:gd name="connsiteY27" fmla="*/ 1327091 h 1819851"/>
              <a:gd name="connsiteX28" fmla="*/ 4150360 w 5852160"/>
              <a:gd name="connsiteY28" fmla="*/ 1306771 h 1819851"/>
              <a:gd name="connsiteX29" fmla="*/ 4160520 w 5852160"/>
              <a:gd name="connsiteY29" fmla="*/ 1291531 h 1819851"/>
              <a:gd name="connsiteX30" fmla="*/ 4170680 w 5852160"/>
              <a:gd name="connsiteY30" fmla="*/ 1266131 h 1819851"/>
              <a:gd name="connsiteX31" fmla="*/ 4180840 w 5852160"/>
              <a:gd name="connsiteY31" fmla="*/ 1189931 h 1819851"/>
              <a:gd name="connsiteX32" fmla="*/ 4175760 w 5852160"/>
              <a:gd name="connsiteY32" fmla="*/ 1128971 h 1819851"/>
              <a:gd name="connsiteX33" fmla="*/ 3997960 w 5852160"/>
              <a:gd name="connsiteY33" fmla="*/ 1139131 h 1819851"/>
              <a:gd name="connsiteX34" fmla="*/ 3870960 w 5852160"/>
              <a:gd name="connsiteY34" fmla="*/ 1159451 h 1819851"/>
              <a:gd name="connsiteX35" fmla="*/ 3352800 w 5852160"/>
              <a:gd name="connsiteY35" fmla="*/ 1149291 h 1819851"/>
              <a:gd name="connsiteX36" fmla="*/ 2839720 w 5852160"/>
              <a:gd name="connsiteY36" fmla="*/ 1144211 h 1819851"/>
              <a:gd name="connsiteX37" fmla="*/ 2600960 w 5852160"/>
              <a:gd name="connsiteY37" fmla="*/ 1123891 h 1819851"/>
              <a:gd name="connsiteX38" fmla="*/ 2458720 w 5852160"/>
              <a:gd name="connsiteY38" fmla="*/ 1093411 h 1819851"/>
              <a:gd name="connsiteX39" fmla="*/ 2428240 w 5852160"/>
              <a:gd name="connsiteY39" fmla="*/ 1088331 h 1819851"/>
              <a:gd name="connsiteX40" fmla="*/ 2235200 w 5852160"/>
              <a:gd name="connsiteY40" fmla="*/ 1093411 h 1819851"/>
              <a:gd name="connsiteX41" fmla="*/ 2199640 w 5852160"/>
              <a:gd name="connsiteY41" fmla="*/ 1098491 h 1819851"/>
              <a:gd name="connsiteX42" fmla="*/ 2143760 w 5852160"/>
              <a:gd name="connsiteY42" fmla="*/ 1103571 h 1819851"/>
              <a:gd name="connsiteX43" fmla="*/ 2138680 w 5852160"/>
              <a:gd name="connsiteY43" fmla="*/ 1388051 h 1819851"/>
              <a:gd name="connsiteX44" fmla="*/ 2133600 w 5852160"/>
              <a:gd name="connsiteY44" fmla="*/ 1413451 h 1819851"/>
              <a:gd name="connsiteX45" fmla="*/ 2118360 w 5852160"/>
              <a:gd name="connsiteY45" fmla="*/ 1515051 h 1819851"/>
              <a:gd name="connsiteX46" fmla="*/ 2098040 w 5852160"/>
              <a:gd name="connsiteY46" fmla="*/ 1733491 h 1819851"/>
              <a:gd name="connsiteX47" fmla="*/ 2087880 w 5852160"/>
              <a:gd name="connsiteY47" fmla="*/ 1758891 h 1819851"/>
              <a:gd name="connsiteX48" fmla="*/ 2072640 w 5852160"/>
              <a:gd name="connsiteY48" fmla="*/ 1819851 h 1819851"/>
              <a:gd name="connsiteX49" fmla="*/ 1869440 w 5852160"/>
              <a:gd name="connsiteY49" fmla="*/ 1784291 h 1819851"/>
              <a:gd name="connsiteX50" fmla="*/ 1706880 w 5852160"/>
              <a:gd name="connsiteY50" fmla="*/ 1769051 h 1819851"/>
              <a:gd name="connsiteX51" fmla="*/ 1549400 w 5852160"/>
              <a:gd name="connsiteY51" fmla="*/ 1428691 h 1819851"/>
              <a:gd name="connsiteX52" fmla="*/ 1569720 w 5852160"/>
              <a:gd name="connsiteY52" fmla="*/ 1377891 h 1819851"/>
              <a:gd name="connsiteX53" fmla="*/ 1574800 w 5852160"/>
              <a:gd name="connsiteY53" fmla="*/ 1352491 h 1819851"/>
              <a:gd name="connsiteX54" fmla="*/ 1574800 w 5852160"/>
              <a:gd name="connsiteY54" fmla="*/ 1128971 h 1819851"/>
              <a:gd name="connsiteX55" fmla="*/ 1564640 w 5852160"/>
              <a:gd name="connsiteY55" fmla="*/ 1078171 h 1819851"/>
              <a:gd name="connsiteX56" fmla="*/ 1574800 w 5852160"/>
              <a:gd name="connsiteY56" fmla="*/ 829251 h 1819851"/>
              <a:gd name="connsiteX57" fmla="*/ 1590040 w 5852160"/>
              <a:gd name="connsiteY57" fmla="*/ 671771 h 1819851"/>
              <a:gd name="connsiteX58" fmla="*/ 1584960 w 5852160"/>
              <a:gd name="connsiteY58" fmla="*/ 565091 h 1819851"/>
              <a:gd name="connsiteX59" fmla="*/ 1579880 w 5852160"/>
              <a:gd name="connsiteY59" fmla="*/ 529531 h 1819851"/>
              <a:gd name="connsiteX60" fmla="*/ 1569720 w 5852160"/>
              <a:gd name="connsiteY60" fmla="*/ 270451 h 1819851"/>
              <a:gd name="connsiteX61" fmla="*/ 1595120 w 5852160"/>
              <a:gd name="connsiteY61" fmla="*/ 57091 h 1819851"/>
              <a:gd name="connsiteX62" fmla="*/ 1620520 w 5852160"/>
              <a:gd name="connsiteY62" fmla="*/ 97731 h 1819851"/>
              <a:gd name="connsiteX63" fmla="*/ 1635760 w 5852160"/>
              <a:gd name="connsiteY63" fmla="*/ 112971 h 1819851"/>
              <a:gd name="connsiteX64" fmla="*/ 1671320 w 5852160"/>
              <a:gd name="connsiteY64" fmla="*/ 163771 h 1819851"/>
              <a:gd name="connsiteX65" fmla="*/ 1717040 w 5852160"/>
              <a:gd name="connsiteY65" fmla="*/ 219651 h 1819851"/>
              <a:gd name="connsiteX66" fmla="*/ 1732280 w 5852160"/>
              <a:gd name="connsiteY66" fmla="*/ 239971 h 1819851"/>
              <a:gd name="connsiteX67" fmla="*/ 1752600 w 5852160"/>
              <a:gd name="connsiteY67" fmla="*/ 285691 h 1819851"/>
              <a:gd name="connsiteX68" fmla="*/ 1767840 w 5852160"/>
              <a:gd name="connsiteY68" fmla="*/ 316171 h 1819851"/>
              <a:gd name="connsiteX69" fmla="*/ 1143000 w 5852160"/>
              <a:gd name="connsiteY69" fmla="*/ 285691 h 1819851"/>
              <a:gd name="connsiteX70" fmla="*/ 1183640 w 5852160"/>
              <a:gd name="connsiteY70" fmla="*/ 173931 h 1819851"/>
              <a:gd name="connsiteX71" fmla="*/ 1173480 w 5852160"/>
              <a:gd name="connsiteY71" fmla="*/ 194251 h 1819851"/>
              <a:gd name="connsiteX72" fmla="*/ 1153160 w 5852160"/>
              <a:gd name="connsiteY72" fmla="*/ 270451 h 1819851"/>
              <a:gd name="connsiteX73" fmla="*/ 1132840 w 5852160"/>
              <a:gd name="connsiteY73" fmla="*/ 285691 h 1819851"/>
              <a:gd name="connsiteX74" fmla="*/ 975360 w 5852160"/>
              <a:gd name="connsiteY74" fmla="*/ 280611 h 1819851"/>
              <a:gd name="connsiteX75" fmla="*/ 873760 w 5852160"/>
              <a:gd name="connsiteY75" fmla="*/ 275531 h 1819851"/>
              <a:gd name="connsiteX76" fmla="*/ 736600 w 5852160"/>
              <a:gd name="connsiteY76" fmla="*/ 265371 h 1819851"/>
              <a:gd name="connsiteX77" fmla="*/ 695960 w 5852160"/>
              <a:gd name="connsiteY77" fmla="*/ 260291 h 1819851"/>
              <a:gd name="connsiteX78" fmla="*/ 660400 w 5852160"/>
              <a:gd name="connsiteY78" fmla="*/ 255211 h 1819851"/>
              <a:gd name="connsiteX79" fmla="*/ 528320 w 5852160"/>
              <a:gd name="connsiteY79" fmla="*/ 250131 h 1819851"/>
              <a:gd name="connsiteX80" fmla="*/ 467360 w 5852160"/>
              <a:gd name="connsiteY80" fmla="*/ 234891 h 1819851"/>
              <a:gd name="connsiteX81" fmla="*/ 381000 w 5852160"/>
              <a:gd name="connsiteY81" fmla="*/ 214571 h 1819851"/>
              <a:gd name="connsiteX82" fmla="*/ 259080 w 5852160"/>
              <a:gd name="connsiteY82" fmla="*/ 219651 h 1819851"/>
              <a:gd name="connsiteX83" fmla="*/ 233680 w 5852160"/>
              <a:gd name="connsiteY83" fmla="*/ 224731 h 1819851"/>
              <a:gd name="connsiteX84" fmla="*/ 193040 w 5852160"/>
              <a:gd name="connsiteY84" fmla="*/ 250131 h 1819851"/>
              <a:gd name="connsiteX85" fmla="*/ 0 w 5852160"/>
              <a:gd name="connsiteY85" fmla="*/ 260291 h 1819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</a:cxnLst>
            <a:rect l="l" t="t" r="r" b="b"/>
            <a:pathLst>
              <a:path w="5852160" h="1819851">
                <a:moveTo>
                  <a:pt x="5852160" y="11371"/>
                </a:moveTo>
                <a:cubicBezTo>
                  <a:pt x="5810232" y="12769"/>
                  <a:pt x="5660084" y="16794"/>
                  <a:pt x="5603240" y="21531"/>
                </a:cubicBezTo>
                <a:cubicBezTo>
                  <a:pt x="5594635" y="22248"/>
                  <a:pt x="5586357" y="25192"/>
                  <a:pt x="5577840" y="26611"/>
                </a:cubicBezTo>
                <a:cubicBezTo>
                  <a:pt x="5555871" y="30273"/>
                  <a:pt x="5533813" y="33384"/>
                  <a:pt x="5511800" y="36771"/>
                </a:cubicBezTo>
                <a:cubicBezTo>
                  <a:pt x="5506720" y="38464"/>
                  <a:pt x="5501873" y="41187"/>
                  <a:pt x="5496560" y="41851"/>
                </a:cubicBezTo>
                <a:cubicBezTo>
                  <a:pt x="5389007" y="55295"/>
                  <a:pt x="5213264" y="43119"/>
                  <a:pt x="5140960" y="41851"/>
                </a:cubicBezTo>
                <a:cubicBezTo>
                  <a:pt x="5122333" y="40158"/>
                  <a:pt x="5103619" y="39243"/>
                  <a:pt x="5085080" y="36771"/>
                </a:cubicBezTo>
                <a:cubicBezTo>
                  <a:pt x="5078159" y="35848"/>
                  <a:pt x="5071730" y="32093"/>
                  <a:pt x="5064760" y="31691"/>
                </a:cubicBezTo>
                <a:cubicBezTo>
                  <a:pt x="4983545" y="27005"/>
                  <a:pt x="4902200" y="24918"/>
                  <a:pt x="4820920" y="21531"/>
                </a:cubicBezTo>
                <a:cubicBezTo>
                  <a:pt x="4741927" y="3977"/>
                  <a:pt x="4644822" y="-22981"/>
                  <a:pt x="4572000" y="36771"/>
                </a:cubicBezTo>
                <a:cubicBezTo>
                  <a:pt x="4543808" y="59903"/>
                  <a:pt x="4576296" y="168607"/>
                  <a:pt x="4587240" y="214571"/>
                </a:cubicBezTo>
                <a:cubicBezTo>
                  <a:pt x="4592473" y="236549"/>
                  <a:pt x="4602480" y="280611"/>
                  <a:pt x="4602480" y="280611"/>
                </a:cubicBezTo>
                <a:cubicBezTo>
                  <a:pt x="4600787" y="394064"/>
                  <a:pt x="4602124" y="507603"/>
                  <a:pt x="4597400" y="620971"/>
                </a:cubicBezTo>
                <a:cubicBezTo>
                  <a:pt x="4597020" y="630082"/>
                  <a:pt x="4590124" y="637720"/>
                  <a:pt x="4587240" y="646371"/>
                </a:cubicBezTo>
                <a:cubicBezTo>
                  <a:pt x="4583342" y="658066"/>
                  <a:pt x="4579904" y="669931"/>
                  <a:pt x="4577080" y="681931"/>
                </a:cubicBezTo>
                <a:cubicBezTo>
                  <a:pt x="4566810" y="725578"/>
                  <a:pt x="4567032" y="731834"/>
                  <a:pt x="4561840" y="773371"/>
                </a:cubicBezTo>
                <a:cubicBezTo>
                  <a:pt x="4560147" y="836024"/>
                  <a:pt x="4559672" y="898722"/>
                  <a:pt x="4556760" y="961331"/>
                </a:cubicBezTo>
                <a:cubicBezTo>
                  <a:pt x="4556281" y="971620"/>
                  <a:pt x="4551680" y="981511"/>
                  <a:pt x="4551680" y="991811"/>
                </a:cubicBezTo>
                <a:cubicBezTo>
                  <a:pt x="4551680" y="1112050"/>
                  <a:pt x="4555067" y="1232264"/>
                  <a:pt x="4556760" y="1352491"/>
                </a:cubicBezTo>
                <a:cubicBezTo>
                  <a:pt x="4550742" y="1833908"/>
                  <a:pt x="4687184" y="1748810"/>
                  <a:pt x="4368800" y="1763971"/>
                </a:cubicBezTo>
                <a:cubicBezTo>
                  <a:pt x="4358512" y="1764461"/>
                  <a:pt x="4348480" y="1767358"/>
                  <a:pt x="4338320" y="1769051"/>
                </a:cubicBezTo>
                <a:cubicBezTo>
                  <a:pt x="4255347" y="1765664"/>
                  <a:pt x="4170235" y="1777911"/>
                  <a:pt x="4089400" y="1758891"/>
                </a:cubicBezTo>
                <a:cubicBezTo>
                  <a:pt x="4072590" y="1754936"/>
                  <a:pt x="4082079" y="1725125"/>
                  <a:pt x="4079240" y="1708091"/>
                </a:cubicBezTo>
                <a:cubicBezTo>
                  <a:pt x="4069480" y="1649530"/>
                  <a:pt x="4081601" y="1686053"/>
                  <a:pt x="4064000" y="1642051"/>
                </a:cubicBezTo>
                <a:cubicBezTo>
                  <a:pt x="4061498" y="1622039"/>
                  <a:pt x="4053445" y="1561321"/>
                  <a:pt x="4053840" y="1545531"/>
                </a:cubicBezTo>
                <a:cubicBezTo>
                  <a:pt x="4055070" y="1496323"/>
                  <a:pt x="4055683" y="1446727"/>
                  <a:pt x="4064000" y="1398211"/>
                </a:cubicBezTo>
                <a:cubicBezTo>
                  <a:pt x="4066063" y="1386176"/>
                  <a:pt x="4076692" y="1377266"/>
                  <a:pt x="4084320" y="1367731"/>
                </a:cubicBezTo>
                <a:cubicBezTo>
                  <a:pt x="4100082" y="1348029"/>
                  <a:pt x="4110998" y="1344017"/>
                  <a:pt x="4130040" y="1327091"/>
                </a:cubicBezTo>
                <a:cubicBezTo>
                  <a:pt x="4137199" y="1320727"/>
                  <a:pt x="4144126" y="1314044"/>
                  <a:pt x="4150360" y="1306771"/>
                </a:cubicBezTo>
                <a:cubicBezTo>
                  <a:pt x="4154333" y="1302135"/>
                  <a:pt x="4157790" y="1296992"/>
                  <a:pt x="4160520" y="1291531"/>
                </a:cubicBezTo>
                <a:cubicBezTo>
                  <a:pt x="4164598" y="1283375"/>
                  <a:pt x="4168060" y="1274865"/>
                  <a:pt x="4170680" y="1266131"/>
                </a:cubicBezTo>
                <a:cubicBezTo>
                  <a:pt x="4176993" y="1245087"/>
                  <a:pt x="4179048" y="1207847"/>
                  <a:pt x="4180840" y="1189931"/>
                </a:cubicBezTo>
                <a:cubicBezTo>
                  <a:pt x="4179147" y="1169611"/>
                  <a:pt x="4193822" y="1138432"/>
                  <a:pt x="4175760" y="1128971"/>
                </a:cubicBezTo>
                <a:cubicBezTo>
                  <a:pt x="4172175" y="1127093"/>
                  <a:pt x="4015325" y="1137973"/>
                  <a:pt x="3997960" y="1139131"/>
                </a:cubicBezTo>
                <a:cubicBezTo>
                  <a:pt x="3974338" y="1143426"/>
                  <a:pt x="3890216" y="1159451"/>
                  <a:pt x="3870960" y="1159451"/>
                </a:cubicBezTo>
                <a:cubicBezTo>
                  <a:pt x="3698207" y="1159451"/>
                  <a:pt x="3525534" y="1151844"/>
                  <a:pt x="3352800" y="1149291"/>
                </a:cubicBezTo>
                <a:lnTo>
                  <a:pt x="2839720" y="1144211"/>
                </a:lnTo>
                <a:cubicBezTo>
                  <a:pt x="2760133" y="1137438"/>
                  <a:pt x="2680346" y="1132712"/>
                  <a:pt x="2600960" y="1123891"/>
                </a:cubicBezTo>
                <a:cubicBezTo>
                  <a:pt x="2540271" y="1117148"/>
                  <a:pt x="2515134" y="1105947"/>
                  <a:pt x="2458720" y="1093411"/>
                </a:cubicBezTo>
                <a:cubicBezTo>
                  <a:pt x="2448665" y="1091177"/>
                  <a:pt x="2438400" y="1090024"/>
                  <a:pt x="2428240" y="1088331"/>
                </a:cubicBezTo>
                <a:lnTo>
                  <a:pt x="2235200" y="1093411"/>
                </a:lnTo>
                <a:cubicBezTo>
                  <a:pt x="2223238" y="1093943"/>
                  <a:pt x="2211540" y="1097169"/>
                  <a:pt x="2199640" y="1098491"/>
                </a:cubicBezTo>
                <a:cubicBezTo>
                  <a:pt x="2181051" y="1100556"/>
                  <a:pt x="2162387" y="1101878"/>
                  <a:pt x="2143760" y="1103571"/>
                </a:cubicBezTo>
                <a:cubicBezTo>
                  <a:pt x="2142067" y="1198398"/>
                  <a:pt x="2141788" y="1293260"/>
                  <a:pt x="2138680" y="1388051"/>
                </a:cubicBezTo>
                <a:cubicBezTo>
                  <a:pt x="2138397" y="1396681"/>
                  <a:pt x="2134554" y="1404869"/>
                  <a:pt x="2133600" y="1413451"/>
                </a:cubicBezTo>
                <a:cubicBezTo>
                  <a:pt x="2123192" y="1507120"/>
                  <a:pt x="2137032" y="1449698"/>
                  <a:pt x="2118360" y="1515051"/>
                </a:cubicBezTo>
                <a:cubicBezTo>
                  <a:pt x="2111587" y="1587864"/>
                  <a:pt x="2107110" y="1660928"/>
                  <a:pt x="2098040" y="1733491"/>
                </a:cubicBezTo>
                <a:cubicBezTo>
                  <a:pt x="2096909" y="1742539"/>
                  <a:pt x="2090092" y="1750044"/>
                  <a:pt x="2087880" y="1758891"/>
                </a:cubicBezTo>
                <a:cubicBezTo>
                  <a:pt x="2068771" y="1835326"/>
                  <a:pt x="2096949" y="1759079"/>
                  <a:pt x="2072640" y="1819851"/>
                </a:cubicBezTo>
                <a:cubicBezTo>
                  <a:pt x="1869438" y="1809156"/>
                  <a:pt x="2087165" y="1827836"/>
                  <a:pt x="1869440" y="1784291"/>
                </a:cubicBezTo>
                <a:cubicBezTo>
                  <a:pt x="1842159" y="1778835"/>
                  <a:pt x="1742938" y="1771825"/>
                  <a:pt x="1706880" y="1769051"/>
                </a:cubicBezTo>
                <a:cubicBezTo>
                  <a:pt x="1460830" y="1684471"/>
                  <a:pt x="1533033" y="1766933"/>
                  <a:pt x="1549400" y="1428691"/>
                </a:cubicBezTo>
                <a:cubicBezTo>
                  <a:pt x="1550073" y="1414791"/>
                  <a:pt x="1563172" y="1390986"/>
                  <a:pt x="1569720" y="1377891"/>
                </a:cubicBezTo>
                <a:cubicBezTo>
                  <a:pt x="1571413" y="1369424"/>
                  <a:pt x="1573846" y="1361073"/>
                  <a:pt x="1574800" y="1352491"/>
                </a:cubicBezTo>
                <a:cubicBezTo>
                  <a:pt x="1583654" y="1272809"/>
                  <a:pt x="1581197" y="1216401"/>
                  <a:pt x="1574800" y="1128971"/>
                </a:cubicBezTo>
                <a:cubicBezTo>
                  <a:pt x="1573540" y="1111748"/>
                  <a:pt x="1564640" y="1078171"/>
                  <a:pt x="1564640" y="1078171"/>
                </a:cubicBezTo>
                <a:cubicBezTo>
                  <a:pt x="1568027" y="995198"/>
                  <a:pt x="1571294" y="912219"/>
                  <a:pt x="1574800" y="829251"/>
                </a:cubicBezTo>
                <a:cubicBezTo>
                  <a:pt x="1580086" y="704161"/>
                  <a:pt x="1572001" y="752946"/>
                  <a:pt x="1590040" y="671771"/>
                </a:cubicBezTo>
                <a:cubicBezTo>
                  <a:pt x="1588347" y="636211"/>
                  <a:pt x="1587496" y="600601"/>
                  <a:pt x="1584960" y="565091"/>
                </a:cubicBezTo>
                <a:cubicBezTo>
                  <a:pt x="1584107" y="553148"/>
                  <a:pt x="1580499" y="541489"/>
                  <a:pt x="1579880" y="529531"/>
                </a:cubicBezTo>
                <a:cubicBezTo>
                  <a:pt x="1575416" y="443220"/>
                  <a:pt x="1573107" y="356811"/>
                  <a:pt x="1569720" y="270451"/>
                </a:cubicBezTo>
                <a:cubicBezTo>
                  <a:pt x="1578187" y="199331"/>
                  <a:pt x="1574911" y="125803"/>
                  <a:pt x="1595120" y="57091"/>
                </a:cubicBezTo>
                <a:cubicBezTo>
                  <a:pt x="1599628" y="41765"/>
                  <a:pt x="1611124" y="84812"/>
                  <a:pt x="1620520" y="97731"/>
                </a:cubicBezTo>
                <a:cubicBezTo>
                  <a:pt x="1624746" y="103541"/>
                  <a:pt x="1631380" y="107277"/>
                  <a:pt x="1635760" y="112971"/>
                </a:cubicBezTo>
                <a:cubicBezTo>
                  <a:pt x="1648363" y="129354"/>
                  <a:pt x="1658231" y="147773"/>
                  <a:pt x="1671320" y="163771"/>
                </a:cubicBezTo>
                <a:cubicBezTo>
                  <a:pt x="1686560" y="182398"/>
                  <a:pt x="1702006" y="200858"/>
                  <a:pt x="1717040" y="219651"/>
                </a:cubicBezTo>
                <a:cubicBezTo>
                  <a:pt x="1722329" y="226262"/>
                  <a:pt x="1728841" y="232234"/>
                  <a:pt x="1732280" y="239971"/>
                </a:cubicBezTo>
                <a:cubicBezTo>
                  <a:pt x="1739053" y="255211"/>
                  <a:pt x="1745547" y="270578"/>
                  <a:pt x="1752600" y="285691"/>
                </a:cubicBezTo>
                <a:cubicBezTo>
                  <a:pt x="1757404" y="295985"/>
                  <a:pt x="1779199" y="316171"/>
                  <a:pt x="1767840" y="316171"/>
                </a:cubicBezTo>
                <a:cubicBezTo>
                  <a:pt x="1559312" y="316171"/>
                  <a:pt x="1351280" y="295851"/>
                  <a:pt x="1143000" y="285691"/>
                </a:cubicBezTo>
                <a:cubicBezTo>
                  <a:pt x="1156547" y="248438"/>
                  <a:pt x="1171105" y="211537"/>
                  <a:pt x="1183640" y="173931"/>
                </a:cubicBezTo>
                <a:cubicBezTo>
                  <a:pt x="1186035" y="166747"/>
                  <a:pt x="1174725" y="186781"/>
                  <a:pt x="1173480" y="194251"/>
                </a:cubicBezTo>
                <a:cubicBezTo>
                  <a:pt x="1160308" y="273282"/>
                  <a:pt x="1192685" y="257276"/>
                  <a:pt x="1153160" y="270451"/>
                </a:cubicBezTo>
                <a:cubicBezTo>
                  <a:pt x="1146387" y="275531"/>
                  <a:pt x="1139268" y="280181"/>
                  <a:pt x="1132840" y="285691"/>
                </a:cubicBezTo>
                <a:cubicBezTo>
                  <a:pt x="1075534" y="334810"/>
                  <a:pt x="1179374" y="301862"/>
                  <a:pt x="975360" y="280611"/>
                </a:cubicBezTo>
                <a:cubicBezTo>
                  <a:pt x="941634" y="277098"/>
                  <a:pt x="907600" y="277691"/>
                  <a:pt x="873760" y="275531"/>
                </a:cubicBezTo>
                <a:cubicBezTo>
                  <a:pt x="828008" y="272611"/>
                  <a:pt x="782278" y="269286"/>
                  <a:pt x="736600" y="265371"/>
                </a:cubicBezTo>
                <a:cubicBezTo>
                  <a:pt x="722998" y="264205"/>
                  <a:pt x="709492" y="262095"/>
                  <a:pt x="695960" y="260291"/>
                </a:cubicBezTo>
                <a:cubicBezTo>
                  <a:pt x="684091" y="258709"/>
                  <a:pt x="672352" y="255935"/>
                  <a:pt x="660400" y="255211"/>
                </a:cubicBezTo>
                <a:cubicBezTo>
                  <a:pt x="616421" y="252546"/>
                  <a:pt x="572347" y="251824"/>
                  <a:pt x="528320" y="250131"/>
                </a:cubicBezTo>
                <a:cubicBezTo>
                  <a:pt x="492450" y="232196"/>
                  <a:pt x="521534" y="243920"/>
                  <a:pt x="467360" y="234891"/>
                </a:cubicBezTo>
                <a:cubicBezTo>
                  <a:pt x="422080" y="227344"/>
                  <a:pt x="420594" y="225884"/>
                  <a:pt x="381000" y="214571"/>
                </a:cubicBezTo>
                <a:cubicBezTo>
                  <a:pt x="340360" y="216264"/>
                  <a:pt x="299659" y="216852"/>
                  <a:pt x="259080" y="219651"/>
                </a:cubicBezTo>
                <a:cubicBezTo>
                  <a:pt x="250466" y="220245"/>
                  <a:pt x="241520" y="221113"/>
                  <a:pt x="233680" y="224731"/>
                </a:cubicBezTo>
                <a:cubicBezTo>
                  <a:pt x="219175" y="231425"/>
                  <a:pt x="208905" y="248264"/>
                  <a:pt x="193040" y="250131"/>
                </a:cubicBezTo>
                <a:cubicBezTo>
                  <a:pt x="71364" y="264446"/>
                  <a:pt x="135665" y="260291"/>
                  <a:pt x="0" y="260291"/>
                </a:cubicBezTo>
              </a:path>
            </a:pathLst>
          </a:custGeom>
          <a:ln w="57150">
            <a:headEnd type="none" w="med" len="med"/>
            <a:tailEnd type="arrow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9670023"/>
      </p:ext>
    </p:extLst>
  </p:cSld>
  <p:clrMapOvr>
    <a:masterClrMapping/>
  </p:clrMapOvr>
  <p:transition advTm="10953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2A91F03C-A54E-4721-872A-5EEEEBF940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73359" y="-9653"/>
            <a:ext cx="7429552" cy="73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spcBef>
                <a:spcPct val="30000"/>
              </a:spcBef>
            </a:pPr>
            <a:r>
              <a:rPr lang="en-US" altLang="zh-CN" sz="3200" b="1" dirty="0">
                <a:solidFill>
                  <a:srgbClr val="FFFFFF"/>
                </a:solidFill>
                <a:latin typeface="Arial" panose="020B0604020202020204" pitchFamily="34" charset="0"/>
                <a:ea typeface="微软雅黑 Light" panose="020B0502040204020203" charset="-122"/>
                <a:cs typeface="Arial" panose="020B0604020202020204" pitchFamily="34" charset="0"/>
                <a:sym typeface="Times New Roman" panose="02020603050405020304" pitchFamily="18" charset="0"/>
              </a:rPr>
              <a:t>Outline</a:t>
            </a:r>
            <a:endParaRPr lang="zh-CN" altLang="en-US" sz="3200" b="1" dirty="0">
              <a:solidFill>
                <a:srgbClr val="FFFFFF"/>
              </a:solidFill>
              <a:latin typeface="Arial" panose="020B0604020202020204" pitchFamily="34" charset="0"/>
              <a:ea typeface="微软雅黑 Light" panose="020B0502040204020203" charset="-122"/>
              <a:cs typeface="Arial" panose="020B0604020202020204" pitchFamily="34" charset="0"/>
              <a:sym typeface="Times New Roman" panose="02020603050405020304" pitchFamily="18" charset="0"/>
            </a:endParaRPr>
          </a:p>
        </p:txBody>
      </p:sp>
      <p:sp>
        <p:nvSpPr>
          <p:cNvPr id="74" name="内容占位符 2">
            <a:extLst>
              <a:ext uri="{FF2B5EF4-FFF2-40B4-BE49-F238E27FC236}">
                <a16:creationId xmlns:a16="http://schemas.microsoft.com/office/drawing/2014/main" id="{3093C9FA-4AFA-4150-A1DF-DCE3E4D6952C}"/>
              </a:ext>
            </a:extLst>
          </p:cNvPr>
          <p:cNvSpPr txBox="1">
            <a:spLocks/>
          </p:cNvSpPr>
          <p:nvPr/>
        </p:nvSpPr>
        <p:spPr>
          <a:xfrm>
            <a:off x="948868" y="1454863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Background &amp; Motivation</a:t>
            </a:r>
          </a:p>
          <a:p>
            <a:pPr marL="228600" marR="0" lvl="0" indent="-22860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Experimental Setup</a:t>
            </a:r>
          </a:p>
          <a:p>
            <a:pPr marL="228600" marR="0" lvl="0" indent="-22860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zh-CN" sz="3200" dirty="0">
                <a:solidFill>
                  <a:sysClr val="windowText" lastClr="000000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Measurement</a:t>
            </a: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Results</a:t>
            </a:r>
          </a:p>
          <a:p>
            <a:pPr marL="228600" marR="0" lvl="0" indent="-22860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Summary and Outlook</a:t>
            </a:r>
          </a:p>
        </p:txBody>
      </p:sp>
    </p:spTree>
    <p:extLst>
      <p:ext uri="{BB962C8B-B14F-4D97-AF65-F5344CB8AC3E}">
        <p14:creationId xmlns:p14="http://schemas.microsoft.com/office/powerpoint/2010/main" val="3170551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885">
        <p:fade/>
      </p:transition>
    </mc:Choice>
    <mc:Fallback xmlns="">
      <p:transition spd="med" advTm="885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>
            <a:extLst>
              <a:ext uri="{FF2B5EF4-FFF2-40B4-BE49-F238E27FC236}">
                <a16:creationId xmlns:a16="http://schemas.microsoft.com/office/drawing/2014/main" id="{31FF1DC4-C66B-47C6-BF01-BA63EED7537E}"/>
              </a:ext>
            </a:extLst>
          </p:cNvPr>
          <p:cNvSpPr txBox="1"/>
          <p:nvPr/>
        </p:nvSpPr>
        <p:spPr>
          <a:xfrm>
            <a:off x="108122" y="732412"/>
            <a:ext cx="12658753" cy="1978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b="1" dirty="0">
                <a:latin typeface="Arial" panose="020B0604020202020204" pitchFamily="34" charset="0"/>
                <a:cs typeface="Arial" panose="020B0604020202020204" pitchFamily="34" charset="0"/>
              </a:rPr>
              <a:t>Fiber optical frequency transfer link: 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Total length 209km, which transmits the Nanshan ultra-stable laser frequency to </a:t>
            </a:r>
            <a:r>
              <a:rPr lang="en-US" altLang="zh-CN" sz="2000" dirty="0" err="1">
                <a:latin typeface="Arial" panose="020B0604020202020204" pitchFamily="34" charset="0"/>
                <a:cs typeface="Arial" panose="020B0604020202020204" pitchFamily="34" charset="0"/>
              </a:rPr>
              <a:t>Gaoya</a:t>
            </a:r>
            <a:endParaRPr lang="en-US" altLang="zh-CN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Link loss is 65dB, add 4 bidirectional amplifier to suppress the link loss: 3 in the link, 1 in the </a:t>
            </a:r>
            <a:r>
              <a:rPr lang="en-US" altLang="zh-CN" sz="2000" dirty="0" err="1">
                <a:latin typeface="Arial" panose="020B0604020202020204" pitchFamily="34" charset="0"/>
                <a:cs typeface="Arial" panose="020B0604020202020204" pitchFamily="34" charset="0"/>
              </a:rPr>
              <a:t>Gaoya</a:t>
            </a:r>
            <a:endParaRPr lang="en-US" altLang="zh-CN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Sharing the same ultra-stable laser clock with free space T/F links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The in-loop instability of frequency transfer is better than 1E-20@10,000s</a:t>
            </a:r>
          </a:p>
        </p:txBody>
      </p:sp>
      <p:sp>
        <p:nvSpPr>
          <p:cNvPr id="9" name="矩形 72">
            <a:extLst>
              <a:ext uri="{FF2B5EF4-FFF2-40B4-BE49-F238E27FC236}">
                <a16:creationId xmlns:a16="http://schemas.microsoft.com/office/drawing/2014/main" id="{B925E695-3B9A-4B6C-96E3-8362849C87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4003" y="-15705"/>
            <a:ext cx="9799210" cy="5847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3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209 km fiber optical frequency transfer link</a:t>
            </a:r>
            <a:endParaRPr lang="zh-CN" altLang="en-US" sz="32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4934B020-B81F-410D-9FC5-15B1F98262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1200" y="2713467"/>
            <a:ext cx="8245892" cy="3974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8467062"/>
      </p:ext>
    </p:extLst>
  </p:cSld>
  <p:clrMapOvr>
    <a:masterClrMapping/>
  </p:clrMapOvr>
  <p:transition advTm="56616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72">
            <a:extLst>
              <a:ext uri="{FF2B5EF4-FFF2-40B4-BE49-F238E27FC236}">
                <a16:creationId xmlns:a16="http://schemas.microsoft.com/office/drawing/2014/main" id="{116448F0-FE11-4609-85BB-3E5637CFE1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4003" y="-15705"/>
            <a:ext cx="9303994" cy="5847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3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Measurement results</a:t>
            </a:r>
            <a:endParaRPr lang="zh-CN" altLang="en-US" sz="32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6160185A-E744-4928-94CE-C76690DB3C34}"/>
              </a:ext>
            </a:extLst>
          </p:cNvPr>
          <p:cNvSpPr txBox="1"/>
          <p:nvPr/>
        </p:nvSpPr>
        <p:spPr>
          <a:xfrm>
            <a:off x="211794" y="1103175"/>
            <a:ext cx="116229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Received power (</a:t>
            </a:r>
            <a:r>
              <a:rPr lang="en-US" altLang="zh-CN" sz="2400" dirty="0" err="1">
                <a:latin typeface="Arial" panose="020B0604020202020204" pitchFamily="34" charset="0"/>
                <a:cs typeface="Arial" panose="020B0604020202020204" pitchFamily="34" charset="0"/>
              </a:rPr>
              <a:t>nW</a:t>
            </a: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) much less than reflected Local power, cannot be measured real time by </a:t>
            </a:r>
            <a:r>
              <a:rPr lang="en-US" altLang="zh-CN" sz="2400" dirty="0" err="1">
                <a:latin typeface="Arial" panose="020B0604020202020204" pitchFamily="34" charset="0"/>
                <a:cs typeface="Arial" panose="020B0604020202020204" pitchFamily="34" charset="0"/>
              </a:rPr>
              <a:t>powermeter</a:t>
            </a: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power estimation method is proposed.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Calibration: 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76F60D71-8DFC-47C9-8FCB-E97D6044714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1539"/>
          <a:stretch/>
        </p:blipFill>
        <p:spPr>
          <a:xfrm>
            <a:off x="115313" y="4104058"/>
            <a:ext cx="4174067" cy="2487271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A131BC6B-5A3D-4E00-B905-730575C6ED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22133" y="4150163"/>
            <a:ext cx="3612603" cy="2339537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9D561D80-9099-4444-B775-906DE49C0C8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72405" y="1881605"/>
            <a:ext cx="2568575" cy="407042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60CE3469-2BD9-495D-B5AA-7E74289C3A0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9990"/>
          <a:stretch/>
        </p:blipFill>
        <p:spPr>
          <a:xfrm>
            <a:off x="4289380" y="4150163"/>
            <a:ext cx="3969868" cy="2441166"/>
          </a:xfrm>
          <a:prstGeom prst="rect">
            <a:avLst/>
          </a:prstGeom>
        </p:spPr>
      </p:pic>
      <p:sp>
        <p:nvSpPr>
          <p:cNvPr id="17" name="文本框 16">
            <a:extLst>
              <a:ext uri="{FF2B5EF4-FFF2-40B4-BE49-F238E27FC236}">
                <a16:creationId xmlns:a16="http://schemas.microsoft.com/office/drawing/2014/main" id="{19C11C7A-6285-4563-9BE0-D62A67278BDD}"/>
              </a:ext>
            </a:extLst>
          </p:cNvPr>
          <p:cNvSpPr txBox="1"/>
          <p:nvPr/>
        </p:nvSpPr>
        <p:spPr>
          <a:xfrm>
            <a:off x="178313" y="656100"/>
            <a:ext cx="1103155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Received signal power and link loss estimation and calibration:</a:t>
            </a:r>
            <a:endParaRPr lang="zh-CN" altLang="en-US" sz="2800" b="1" dirty="0"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4672FA06-C0E0-4EDA-8431-D78D65ABC9BF}"/>
              </a:ext>
            </a:extLst>
          </p:cNvPr>
          <p:cNvSpPr txBox="1"/>
          <p:nvPr/>
        </p:nvSpPr>
        <p:spPr>
          <a:xfrm>
            <a:off x="211794" y="2180024"/>
            <a:ext cx="1136912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Indoor calibrate</a:t>
            </a: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: linear relation between peak voltage and sqrt Signal Power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5EC34DC9-960C-4BDA-8DB7-21442B6FF044}"/>
              </a:ext>
            </a:extLst>
          </p:cNvPr>
          <p:cNvSpPr txBox="1"/>
          <p:nvPr/>
        </p:nvSpPr>
        <p:spPr>
          <a:xfrm>
            <a:off x="211794" y="2601923"/>
            <a:ext cx="1144458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Outdoor estimation</a:t>
            </a: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: log-normal distribution; the average power can be estimated by this distribution and the valid data ratio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74566046-A79C-4C69-89E9-30564036BD87}"/>
              </a:ext>
            </a:extLst>
          </p:cNvPr>
          <p:cNvSpPr txBox="1"/>
          <p:nvPr/>
        </p:nvSpPr>
        <p:spPr>
          <a:xfrm>
            <a:off x="178313" y="3311775"/>
            <a:ext cx="1134769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Verification</a:t>
            </a: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: With sending comb power reduced, both power meter and this estimation method are compared to be consistent. </a:t>
            </a:r>
          </a:p>
        </p:txBody>
      </p:sp>
    </p:spTree>
    <p:extLst>
      <p:ext uri="{BB962C8B-B14F-4D97-AF65-F5344CB8AC3E}">
        <p14:creationId xmlns:p14="http://schemas.microsoft.com/office/powerpoint/2010/main" val="1766159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01827">
        <p:fade/>
      </p:transition>
    </mc:Choice>
    <mc:Fallback xmlns="">
      <p:transition spd="med" advTm="10182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607927" y="-5045"/>
            <a:ext cx="1083017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defRPr sz="3600" b="1" kern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  <a:cs typeface="+mj-cs"/>
              </a:defRPr>
            </a:lvl1pPr>
          </a:lstStyle>
          <a:p>
            <a:pPr algn="ctr"/>
            <a:r>
              <a:rPr lang="en-US" altLang="zh-CN" sz="3200" kern="1200" dirty="0">
                <a:solidFill>
                  <a:prstClr val="whit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113 km point-to-point straight line free-space link</a:t>
            </a:r>
            <a:endParaRPr lang="zh-CN" altLang="zh-CN" sz="3200" kern="1200" dirty="0">
              <a:solidFill>
                <a:prstClr val="white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31FF1DC4-C66B-47C6-BF01-BA63EED7537E}"/>
              </a:ext>
            </a:extLst>
          </p:cNvPr>
          <p:cNvSpPr txBox="1"/>
          <p:nvPr/>
        </p:nvSpPr>
        <p:spPr>
          <a:xfrm>
            <a:off x="92598" y="750893"/>
            <a:ext cx="10328641" cy="19890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b="1" dirty="0">
                <a:latin typeface="Arial" panose="020B0604020202020204" pitchFamily="34" charset="0"/>
                <a:cs typeface="Arial" panose="020B0604020202020204" pitchFamily="34" charset="0"/>
              </a:rPr>
              <a:t>Characteristic of the 113 km link loss : 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Typical average loss 74 dB, consistent with the theoretical calculation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altLang="zh-CN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US" altLang="zh-CN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947BCBDE-DFDB-4656-BA77-F248699917F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5986" b="51767"/>
          <a:stretch/>
        </p:blipFill>
        <p:spPr>
          <a:xfrm>
            <a:off x="6475151" y="1973795"/>
            <a:ext cx="5042225" cy="3992842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86FCD089-6F3D-4ABA-A10E-D047567CFC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927" y="1763960"/>
            <a:ext cx="4351830" cy="976004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B3F08431-9D99-425A-A84A-4158B89B1463}"/>
              </a:ext>
            </a:extLst>
          </p:cNvPr>
          <p:cNvSpPr txBox="1"/>
          <p:nvPr/>
        </p:nvSpPr>
        <p:spPr>
          <a:xfrm>
            <a:off x="0" y="2739964"/>
            <a:ext cx="6146800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the LOS optics loss of 4 dB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the telescope optical efficiency of 4.8 dB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the geometric attenuation of 21.8 dB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the atmospheric attenuation of 12.5 dB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the single-mode coupling attenuation of 27.9 dB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the ATP loss of 3 dB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b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zh-CN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FF4EE10C-F942-41B3-8FF7-076D81CD55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68608" y="4625000"/>
            <a:ext cx="3795712" cy="2166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7721854"/>
      </p:ext>
    </p:extLst>
  </p:cSld>
  <p:clrMapOvr>
    <a:masterClrMapping/>
  </p:clrMapOvr>
  <p:transition advTm="108189"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607927" y="-5045"/>
            <a:ext cx="1083017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defRPr sz="3600" b="1" kern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  <a:cs typeface="+mj-cs"/>
              </a:defRPr>
            </a:lvl1pPr>
          </a:lstStyle>
          <a:p>
            <a:pPr algn="ctr"/>
            <a:r>
              <a:rPr lang="en-US" altLang="zh-CN" sz="3200" kern="1200" dirty="0">
                <a:solidFill>
                  <a:prstClr val="whit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113 km point-to-point straight line free-space link</a:t>
            </a:r>
            <a:endParaRPr lang="zh-CN" altLang="zh-CN" sz="3200" kern="1200" dirty="0">
              <a:solidFill>
                <a:prstClr val="white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31FF1DC4-C66B-47C6-BF01-BA63EED7537E}"/>
              </a:ext>
            </a:extLst>
          </p:cNvPr>
          <p:cNvSpPr txBox="1"/>
          <p:nvPr/>
        </p:nvSpPr>
        <p:spPr>
          <a:xfrm>
            <a:off x="0" y="766634"/>
            <a:ext cx="10328641" cy="2358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b="1" dirty="0">
                <a:latin typeface="Arial" panose="020B0604020202020204" pitchFamily="34" charset="0"/>
                <a:cs typeface="Arial" panose="020B0604020202020204" pitchFamily="34" charset="0"/>
              </a:rPr>
              <a:t>Characteristic of the 113 km link : 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Valid data rate reduce with loss increase;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Received signal data rate can be 100 cps with 90 dB (1 </a:t>
            </a:r>
            <a:r>
              <a:rPr lang="en-US" altLang="zh-CN" sz="2000" dirty="0" err="1">
                <a:latin typeface="Arial" panose="020B0604020202020204" pitchFamily="34" charset="0"/>
                <a:cs typeface="Arial" panose="020B0604020202020204" pitchFamily="34" charset="0"/>
              </a:rPr>
              <a:t>nW</a:t>
            </a: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b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altLang="zh-CN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US" altLang="zh-CN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id="{0B5BDD54-0A07-46B5-8119-DAFCF15F59E9}"/>
              </a:ext>
            </a:extLst>
          </p:cNvPr>
          <p:cNvGrpSpPr/>
          <p:nvPr/>
        </p:nvGrpSpPr>
        <p:grpSpPr>
          <a:xfrm>
            <a:off x="2633132" y="2003055"/>
            <a:ext cx="6917268" cy="4808453"/>
            <a:chOff x="2633132" y="2003055"/>
            <a:chExt cx="6917268" cy="4808453"/>
          </a:xfrm>
        </p:grpSpPr>
        <p:pic>
          <p:nvPicPr>
            <p:cNvPr id="9" name="图片 8">
              <a:extLst>
                <a:ext uri="{FF2B5EF4-FFF2-40B4-BE49-F238E27FC236}">
                  <a16:creationId xmlns:a16="http://schemas.microsoft.com/office/drawing/2014/main" id="{DA8E49F5-4B1C-47B1-9EB9-EE7D0384EAE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4047" t="2986" r="48917" b="51766"/>
            <a:stretch/>
          </p:blipFill>
          <p:spPr>
            <a:xfrm>
              <a:off x="2633132" y="2003055"/>
              <a:ext cx="6917268" cy="4808453"/>
            </a:xfrm>
            <a:prstGeom prst="rect">
              <a:avLst/>
            </a:prstGeom>
          </p:spPr>
        </p:pic>
        <p:sp>
          <p:nvSpPr>
            <p:cNvPr id="2" name="矩形 1">
              <a:extLst>
                <a:ext uri="{FF2B5EF4-FFF2-40B4-BE49-F238E27FC236}">
                  <a16:creationId xmlns:a16="http://schemas.microsoft.com/office/drawing/2014/main" id="{A29BBF2F-8688-4186-9CA8-610AB19896EF}"/>
                </a:ext>
              </a:extLst>
            </p:cNvPr>
            <p:cNvSpPr/>
            <p:nvPr/>
          </p:nvSpPr>
          <p:spPr>
            <a:xfrm>
              <a:off x="2633132" y="2006405"/>
              <a:ext cx="314960" cy="4165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36509126"/>
      </p:ext>
    </p:extLst>
  </p:cSld>
  <p:clrMapOvr>
    <a:masterClrMapping/>
  </p:clrMapOvr>
  <p:transition advTm="44775"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607927" y="-5045"/>
            <a:ext cx="1083017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defRPr sz="3600" b="1" kern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  <a:cs typeface="+mj-cs"/>
              </a:defRPr>
            </a:lvl1pPr>
          </a:lstStyle>
          <a:p>
            <a:pPr algn="ctr"/>
            <a:r>
              <a:rPr lang="en-US" altLang="zh-CN" sz="3200" kern="1200" dirty="0">
                <a:solidFill>
                  <a:prstClr val="whit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113 km point-to-point straight line free-space link</a:t>
            </a:r>
            <a:endParaRPr lang="zh-CN" altLang="zh-CN" sz="3200" kern="1200" dirty="0">
              <a:solidFill>
                <a:prstClr val="white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31FF1DC4-C66B-47C6-BF01-BA63EED7537E}"/>
              </a:ext>
            </a:extLst>
          </p:cNvPr>
          <p:cNvSpPr txBox="1"/>
          <p:nvPr/>
        </p:nvSpPr>
        <p:spPr>
          <a:xfrm>
            <a:off x="28074" y="918170"/>
            <a:ext cx="12053679" cy="3110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b="1" dirty="0">
                <a:latin typeface="Arial" panose="020B0604020202020204" pitchFamily="34" charset="0"/>
                <a:cs typeface="Arial" panose="020B0604020202020204" pitchFamily="34" charset="0"/>
              </a:rPr>
              <a:t>Link delay drift and PSD : 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Link delay drift: &gt;1ns in 24 hours, mainly caused by air temperature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Noise power spectra density (PSD) of the free link exhibits a single power-law decay at a curve consistent with proposed atmospheric model 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Residual noise of the two-way link is same as the system floor with indoor shorted-fiber</a:t>
            </a:r>
            <a:b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altLang="zh-CN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US" altLang="zh-CN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id="{DB77CEC4-D66D-41AF-99B8-3BFC1FD75ECF}"/>
              </a:ext>
            </a:extLst>
          </p:cNvPr>
          <p:cNvGrpSpPr/>
          <p:nvPr/>
        </p:nvGrpSpPr>
        <p:grpSpPr>
          <a:xfrm>
            <a:off x="234659" y="2846962"/>
            <a:ext cx="10531740" cy="3959157"/>
            <a:chOff x="234659" y="2846962"/>
            <a:chExt cx="10531740" cy="3959157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id="{947BCBDE-DFDB-4656-BA77-F248699917F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47978"/>
            <a:stretch/>
          </p:blipFill>
          <p:spPr>
            <a:xfrm>
              <a:off x="234659" y="2846962"/>
              <a:ext cx="10531740" cy="3959157"/>
            </a:xfrm>
            <a:prstGeom prst="rect">
              <a:avLst/>
            </a:prstGeom>
          </p:spPr>
        </p:pic>
        <p:sp>
          <p:nvSpPr>
            <p:cNvPr id="2" name="矩形 1">
              <a:extLst>
                <a:ext uri="{FF2B5EF4-FFF2-40B4-BE49-F238E27FC236}">
                  <a16:creationId xmlns:a16="http://schemas.microsoft.com/office/drawing/2014/main" id="{A84DB001-C51C-4D04-809E-AFFF26F45FB4}"/>
                </a:ext>
              </a:extLst>
            </p:cNvPr>
            <p:cNvSpPr/>
            <p:nvPr/>
          </p:nvSpPr>
          <p:spPr>
            <a:xfrm>
              <a:off x="325120" y="2846962"/>
              <a:ext cx="599440" cy="48551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矩形 5">
              <a:extLst>
                <a:ext uri="{FF2B5EF4-FFF2-40B4-BE49-F238E27FC236}">
                  <a16:creationId xmlns:a16="http://schemas.microsoft.com/office/drawing/2014/main" id="{F56B2929-6E8D-4311-8E2C-292367FEA7F2}"/>
                </a:ext>
              </a:extLst>
            </p:cNvPr>
            <p:cNvSpPr/>
            <p:nvPr/>
          </p:nvSpPr>
          <p:spPr>
            <a:xfrm>
              <a:off x="5545759" y="2888683"/>
              <a:ext cx="599440" cy="48551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29924077"/>
      </p:ext>
    </p:extLst>
  </p:cSld>
  <p:clrMapOvr>
    <a:masterClrMapping/>
  </p:clrMapOvr>
  <p:transition advTm="57477"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607927" y="-5045"/>
            <a:ext cx="1083017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defRPr sz="3600" b="1" kern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  <a:cs typeface="+mj-cs"/>
              </a:defRPr>
            </a:lvl1pPr>
          </a:lstStyle>
          <a:p>
            <a:pPr algn="ctr"/>
            <a:r>
              <a:rPr lang="en-US" altLang="zh-CN" sz="3200" kern="1200" dirty="0">
                <a:solidFill>
                  <a:prstClr val="whit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113 km point-to-point straight line free-space link</a:t>
            </a:r>
            <a:endParaRPr lang="zh-CN" altLang="zh-CN" sz="3200" kern="1200" dirty="0">
              <a:solidFill>
                <a:prstClr val="white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31FF1DC4-C66B-47C6-BF01-BA63EED7537E}"/>
              </a:ext>
            </a:extLst>
          </p:cNvPr>
          <p:cNvSpPr txBox="1"/>
          <p:nvPr/>
        </p:nvSpPr>
        <p:spPr>
          <a:xfrm>
            <a:off x="201814" y="1589707"/>
            <a:ext cx="4532314" cy="3097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b="1" dirty="0">
                <a:latin typeface="Arial" panose="020B0604020202020204" pitchFamily="34" charset="0"/>
                <a:cs typeface="Arial" panose="020B0604020202020204" pitchFamily="34" charset="0"/>
              </a:rPr>
              <a:t>Time transfer: 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TDEV:  down to 0.5 fs at 40s from 40 fs at start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Thermal drift limits TDEV to 1 fs, bumps around 1000 s due to air conditioner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Mis-aligned link 89 dB; Typical link 74 dB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638C68A1-C926-4E1A-910A-76BD3BE1FA0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2729" b="66319"/>
          <a:stretch/>
        </p:blipFill>
        <p:spPr>
          <a:xfrm>
            <a:off x="5203904" y="1497059"/>
            <a:ext cx="6125275" cy="4193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5634536"/>
      </p:ext>
    </p:extLst>
  </p:cSld>
  <p:clrMapOvr>
    <a:masterClrMapping/>
  </p:clrMapOvr>
  <p:transition advTm="63568"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607927" y="-5045"/>
            <a:ext cx="1083017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defRPr sz="3600" b="1" kern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  <a:cs typeface="+mj-cs"/>
              </a:defRPr>
            </a:lvl1pPr>
          </a:lstStyle>
          <a:p>
            <a:pPr algn="ctr"/>
            <a:r>
              <a:rPr lang="en-US" altLang="zh-CN" sz="3200" kern="1200" dirty="0">
                <a:solidFill>
                  <a:prstClr val="whit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113 km point-to-point straight line free-space link</a:t>
            </a:r>
            <a:endParaRPr lang="zh-CN" altLang="zh-CN" sz="3200" kern="1200" dirty="0">
              <a:solidFill>
                <a:prstClr val="white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31FF1DC4-C66B-47C6-BF01-BA63EED7537E}"/>
                  </a:ext>
                </a:extLst>
              </p:cNvPr>
              <p:cNvSpPr txBox="1"/>
              <p:nvPr/>
            </p:nvSpPr>
            <p:spPr>
              <a:xfrm>
                <a:off x="111022" y="675307"/>
                <a:ext cx="9772280" cy="16197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2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Time transfer: </a:t>
                </a:r>
              </a:p>
              <a:p>
                <a:pPr marL="342900" indent="-34290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16 data sets, Summer 2021 and Spring 2022, 5 months</a:t>
                </a:r>
              </a:p>
              <a:p>
                <a:pPr marL="342900" indent="-34290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Systematic fractional offset: 6.5E-20 </a:t>
                </a:r>
                <a14:m>
                  <m:oMath xmlns:m="http://schemas.openxmlformats.org/officeDocument/2006/math">
                    <m:r>
                      <a:rPr lang="en-US" altLang="zh-CN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lang="en-US" altLang="zh-CN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 3.5E-19 (1</a:t>
                </a:r>
                <a14:m>
                  <m:oMath xmlns:m="http://schemas.openxmlformats.org/officeDocument/2006/math">
                    <m:r>
                      <a:rPr lang="zh-CN" altLang="en-US" sz="2000" i="1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altLang="zh-CN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</a:p>
              <a:p>
                <a:pPr marL="342900" indent="-34290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endParaRPr lang="en-US" altLang="zh-CN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31FF1DC4-C66B-47C6-BF01-BA63EED753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022" y="675307"/>
                <a:ext cx="9772280" cy="1619739"/>
              </a:xfrm>
              <a:prstGeom prst="rect">
                <a:avLst/>
              </a:prstGeom>
              <a:blipFill>
                <a:blip r:embed="rId3"/>
                <a:stretch>
                  <a:fillRect l="-936" t="-75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图片 5">
            <a:extLst>
              <a:ext uri="{FF2B5EF4-FFF2-40B4-BE49-F238E27FC236}">
                <a16:creationId xmlns:a16="http://schemas.microsoft.com/office/drawing/2014/main" id="{F53673AA-DC4D-4FE8-8A2D-16713C9F97C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7154" b="66319"/>
          <a:stretch/>
        </p:blipFill>
        <p:spPr>
          <a:xfrm>
            <a:off x="2036323" y="1961235"/>
            <a:ext cx="7619929" cy="4666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0331625"/>
      </p:ext>
    </p:extLst>
  </p:cSld>
  <p:clrMapOvr>
    <a:masterClrMapping/>
  </p:clrMapOvr>
  <p:transition advTm="42389"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607927" y="-5045"/>
            <a:ext cx="1083017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defRPr sz="3600" b="1" kern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  <a:cs typeface="+mj-cs"/>
              </a:defRPr>
            </a:lvl1pPr>
          </a:lstStyle>
          <a:p>
            <a:pPr algn="ctr"/>
            <a:r>
              <a:rPr lang="en-US" altLang="zh-CN" sz="3200" kern="1200" dirty="0">
                <a:solidFill>
                  <a:prstClr val="whit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113 km point-to-point straight line free-space link</a:t>
            </a:r>
            <a:endParaRPr lang="zh-CN" altLang="zh-CN" sz="3200" kern="1200" dirty="0">
              <a:solidFill>
                <a:prstClr val="white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31FF1DC4-C66B-47C6-BF01-BA63EED7537E}"/>
              </a:ext>
            </a:extLst>
          </p:cNvPr>
          <p:cNvSpPr txBox="1"/>
          <p:nvPr/>
        </p:nvSpPr>
        <p:spPr>
          <a:xfrm>
            <a:off x="169658" y="980377"/>
            <a:ext cx="5015800" cy="360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b="1" dirty="0">
                <a:latin typeface="Arial" panose="020B0604020202020204" pitchFamily="34" charset="0"/>
                <a:cs typeface="Arial" panose="020B0604020202020204" pitchFamily="34" charset="0"/>
              </a:rPr>
              <a:t>Frequency transfer: 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MDEV: 2E-14~3E-15@1s; </a:t>
            </a:r>
          </a:p>
          <a:p>
            <a:pPr>
              <a:lnSpc>
                <a:spcPct val="120000"/>
              </a:lnSpc>
            </a:pP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3E-19@10,000s;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One way link: E-14@10,000s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Better than optical clock after one hour 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Mis-aligned link 89 dB; 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Typical link 74 dB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4A34D772-8361-43DA-8FE3-190B5AA9B54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7488" r="49258"/>
          <a:stretch/>
        </p:blipFill>
        <p:spPr>
          <a:xfrm>
            <a:off x="5083799" y="1405931"/>
            <a:ext cx="7108201" cy="4763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9596619"/>
      </p:ext>
    </p:extLst>
  </p:cSld>
  <p:clrMapOvr>
    <a:masterClrMapping/>
  </p:clrMapOvr>
  <p:transition advTm="46313"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607927" y="-5045"/>
            <a:ext cx="1083017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defRPr sz="3600" b="1" kern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  <a:cs typeface="+mj-cs"/>
              </a:defRPr>
            </a:lvl1pPr>
          </a:lstStyle>
          <a:p>
            <a:pPr algn="ctr"/>
            <a:r>
              <a:rPr lang="en-US" altLang="zh-CN" sz="3200" kern="1200" dirty="0">
                <a:solidFill>
                  <a:prstClr val="whit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113 km point-to-point straight line free-space link</a:t>
            </a:r>
            <a:endParaRPr lang="zh-CN" altLang="zh-CN" sz="3200" kern="1200" dirty="0">
              <a:solidFill>
                <a:prstClr val="white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31FF1DC4-C66B-47C6-BF01-BA63EED7537E}"/>
              </a:ext>
            </a:extLst>
          </p:cNvPr>
          <p:cNvSpPr txBox="1"/>
          <p:nvPr/>
        </p:nvSpPr>
        <p:spPr>
          <a:xfrm>
            <a:off x="182358" y="688277"/>
            <a:ext cx="11255746" cy="12504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b="1" dirty="0">
                <a:latin typeface="Arial" panose="020B0604020202020204" pitchFamily="34" charset="0"/>
                <a:cs typeface="Arial" panose="020B0604020202020204" pitchFamily="34" charset="0"/>
              </a:rPr>
              <a:t>Frequency transfer: 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Free-space link and fiber link results are consistent: &lt; 4E-19@10,000s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Thermal drift effects limit the link performance for long averaging times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4A34D772-8361-43DA-8FE3-190B5AA9B54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0915" t="37488"/>
          <a:stretch/>
        </p:blipFill>
        <p:spPr>
          <a:xfrm>
            <a:off x="2594168" y="2308016"/>
            <a:ext cx="6153592" cy="4415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7730638"/>
      </p:ext>
    </p:extLst>
  </p:cSld>
  <p:clrMapOvr>
    <a:masterClrMapping/>
  </p:clrMapOvr>
  <p:transition advTm="99432"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607927" y="-5045"/>
            <a:ext cx="1083017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defRPr sz="3600" b="1" kern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  <a:cs typeface="+mj-cs"/>
              </a:defRPr>
            </a:lvl1pPr>
          </a:lstStyle>
          <a:p>
            <a:pPr algn="ctr"/>
            <a:r>
              <a:rPr lang="en-US" altLang="zh-CN" sz="3200" kern="1200" dirty="0">
                <a:solidFill>
                  <a:prstClr val="whit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Summary</a:t>
            </a:r>
            <a:endParaRPr lang="zh-CN" altLang="zh-CN" sz="3200" kern="1200" dirty="0">
              <a:solidFill>
                <a:prstClr val="white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A71F24D1-0593-4D12-AE1E-61093957E000}"/>
              </a:ext>
            </a:extLst>
          </p:cNvPr>
          <p:cNvSpPr/>
          <p:nvPr/>
        </p:nvSpPr>
        <p:spPr>
          <a:xfrm>
            <a:off x="1136404" y="1580541"/>
            <a:ext cx="9646817" cy="3914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algn="just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C0504D"/>
              </a:buClr>
              <a:buFont typeface="Wingdings" panose="05000000000000000000" pitchFamily="2" charset="2"/>
              <a:buChar char="l"/>
            </a:pPr>
            <a:r>
              <a:rPr lang="en-US" altLang="zh-CN" sz="2400" dirty="0">
                <a:solidFill>
                  <a:prstClr val="black"/>
                </a:solidFill>
                <a:latin typeface="Arial" panose="020B0604020202020204" pitchFamily="34" charset="0"/>
                <a:ea typeface="微软雅黑 Light" panose="020B0502040204020203" pitchFamily="34" charset="-122"/>
                <a:cs typeface="Arial" panose="020B0604020202020204" pitchFamily="34" charset="0"/>
              </a:rPr>
              <a:t>A time–frequency dissemination over a 113 km free-space link have been implemented. The relative instability is below 4 × 10</a:t>
            </a:r>
            <a:r>
              <a:rPr lang="en-US" altLang="zh-CN" sz="2400" baseline="30000" dirty="0">
                <a:solidFill>
                  <a:prstClr val="black"/>
                </a:solidFill>
                <a:latin typeface="Arial" panose="020B0604020202020204" pitchFamily="34" charset="0"/>
                <a:ea typeface="微软雅黑 Light" panose="020B0502040204020203" pitchFamily="34" charset="-122"/>
                <a:cs typeface="Arial" panose="020B0604020202020204" pitchFamily="34" charset="0"/>
              </a:rPr>
              <a:t>−19 </a:t>
            </a:r>
            <a:r>
              <a:rPr lang="en-US" altLang="zh-CN" sz="2400" dirty="0">
                <a:solidFill>
                  <a:prstClr val="black"/>
                </a:solidFill>
                <a:latin typeface="Arial" panose="020B0604020202020204" pitchFamily="34" charset="0"/>
                <a:ea typeface="微软雅黑 Light" panose="020B0502040204020203" pitchFamily="34" charset="-122"/>
                <a:cs typeface="Arial" panose="020B0604020202020204" pitchFamily="34" charset="0"/>
              </a:rPr>
              <a:t>at 10,000 s, whereas the link loss is up to 89 </a:t>
            </a:r>
            <a:r>
              <a:rPr lang="en-US" altLang="zh-CN" sz="2400" dirty="0" err="1">
                <a:solidFill>
                  <a:prstClr val="black"/>
                </a:solidFill>
                <a:latin typeface="Arial" panose="020B0604020202020204" pitchFamily="34" charset="0"/>
                <a:ea typeface="微软雅黑 Light" panose="020B0502040204020203" pitchFamily="34" charset="-122"/>
                <a:cs typeface="Arial" panose="020B0604020202020204" pitchFamily="34" charset="0"/>
              </a:rPr>
              <a:t>dB.</a:t>
            </a:r>
            <a:r>
              <a:rPr lang="en-US" altLang="zh-CN" sz="2400" dirty="0">
                <a:solidFill>
                  <a:prstClr val="black"/>
                </a:solidFill>
                <a:latin typeface="Arial" panose="020B0604020202020204" pitchFamily="34" charset="0"/>
                <a:ea typeface="微软雅黑 Light" panose="020B0502040204020203" pitchFamily="34" charset="-122"/>
                <a:cs typeface="Arial" panose="020B0604020202020204" pitchFamily="34" charset="0"/>
              </a:rPr>
              <a:t> </a:t>
            </a:r>
          </a:p>
          <a:p>
            <a:pPr marL="457200" lvl="0" indent="-457200" algn="just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C0504D"/>
              </a:buClr>
              <a:buFont typeface="Wingdings" panose="05000000000000000000" pitchFamily="2" charset="2"/>
              <a:buChar char="l"/>
            </a:pPr>
            <a:r>
              <a:rPr lang="en-US" altLang="zh-CN" sz="2400" dirty="0">
                <a:solidFill>
                  <a:prstClr val="black"/>
                </a:solidFill>
                <a:latin typeface="Arial" panose="020B0604020202020204" pitchFamily="34" charset="0"/>
                <a:ea typeface="微软雅黑 Light" panose="020B0502040204020203" pitchFamily="34" charset="-122"/>
                <a:cs typeface="Arial" panose="020B0604020202020204" pitchFamily="34" charset="0"/>
              </a:rPr>
              <a:t>Several key techniques have been used and verified:</a:t>
            </a:r>
          </a:p>
          <a:p>
            <a:pPr marL="914400" lvl="1" indent="-457200" algn="just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C0504D"/>
              </a:buClr>
              <a:buFont typeface="Wingdings" panose="05000000000000000000" pitchFamily="2" charset="2"/>
              <a:buChar char="ü"/>
            </a:pPr>
            <a:r>
              <a:rPr lang="en-US" altLang="zh-CN" sz="2400" dirty="0">
                <a:solidFill>
                  <a:prstClr val="black"/>
                </a:solidFill>
                <a:latin typeface="Arial" panose="020B0604020202020204" pitchFamily="34" charset="0"/>
                <a:ea typeface="微软雅黑 Light" panose="020B0502040204020203" pitchFamily="34" charset="-122"/>
                <a:cs typeface="Arial" panose="020B0604020202020204" pitchFamily="34" charset="0"/>
              </a:rPr>
              <a:t>High power low noise comb </a:t>
            </a:r>
          </a:p>
          <a:p>
            <a:pPr marL="914400" lvl="1" indent="-457200" algn="just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C0504D"/>
              </a:buClr>
              <a:buFont typeface="Wingdings" panose="05000000000000000000" pitchFamily="2" charset="2"/>
              <a:buChar char="ü"/>
            </a:pPr>
            <a:r>
              <a:rPr lang="en-US" altLang="zh-CN" sz="2400" dirty="0">
                <a:solidFill>
                  <a:prstClr val="black"/>
                </a:solidFill>
                <a:latin typeface="Arial" panose="020B0604020202020204" pitchFamily="34" charset="0"/>
                <a:ea typeface="微软雅黑 Light" panose="020B0502040204020203" pitchFamily="34" charset="-122"/>
                <a:cs typeface="Arial" panose="020B0604020202020204" pitchFamily="34" charset="0"/>
              </a:rPr>
              <a:t>High sensitive and high precision time measurement</a:t>
            </a:r>
          </a:p>
          <a:p>
            <a:pPr marL="914400" lvl="1" indent="-457200" algn="just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C0504D"/>
              </a:buClr>
              <a:buFont typeface="Wingdings" panose="05000000000000000000" pitchFamily="2" charset="2"/>
              <a:buChar char="ü"/>
            </a:pPr>
            <a:r>
              <a:rPr lang="en-US" altLang="zh-CN" sz="2400" dirty="0">
                <a:solidFill>
                  <a:prstClr val="black"/>
                </a:solidFill>
                <a:latin typeface="Arial" panose="020B0604020202020204" pitchFamily="34" charset="0"/>
                <a:ea typeface="微软雅黑 Light" panose="020B0502040204020203" pitchFamily="34" charset="-122"/>
                <a:cs typeface="Arial" panose="020B0604020202020204" pitchFamily="34" charset="0"/>
              </a:rPr>
              <a:t>High stable and high efficiency optical transceiver  </a:t>
            </a:r>
          </a:p>
        </p:txBody>
      </p:sp>
    </p:spTree>
    <p:extLst>
      <p:ext uri="{BB962C8B-B14F-4D97-AF65-F5344CB8AC3E}">
        <p14:creationId xmlns:p14="http://schemas.microsoft.com/office/powerpoint/2010/main" val="3170508272"/>
      </p:ext>
    </p:extLst>
  </p:cSld>
  <p:clrMapOvr>
    <a:masterClrMapping/>
  </p:clrMapOvr>
  <p:transition advTm="40092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2A91F03C-A54E-4721-872A-5EEEEBF940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73359" y="-9653"/>
            <a:ext cx="7429552" cy="73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spcBef>
                <a:spcPct val="30000"/>
              </a:spcBef>
            </a:pPr>
            <a:endParaRPr lang="zh-CN" altLang="en-US" sz="3200" b="1" dirty="0">
              <a:solidFill>
                <a:srgbClr val="FFFFFF"/>
              </a:solidFill>
              <a:latin typeface="Arial" panose="020B0604020202020204" pitchFamily="34" charset="0"/>
              <a:ea typeface="微软雅黑 Light" panose="020B0502040204020203" charset="-122"/>
              <a:cs typeface="Arial" panose="020B0604020202020204" pitchFamily="34" charset="0"/>
              <a:sym typeface="Times New Roman" panose="02020603050405020304" pitchFamily="18" charset="0"/>
            </a:endParaRPr>
          </a:p>
        </p:txBody>
      </p:sp>
      <p:sp>
        <p:nvSpPr>
          <p:cNvPr id="13" name="Rectangle 4">
            <a:extLst>
              <a:ext uri="{FF2B5EF4-FFF2-40B4-BE49-F238E27FC236}">
                <a16:creationId xmlns:a16="http://schemas.microsoft.com/office/drawing/2014/main" id="{D4509DFB-4FBB-43BC-9153-224ED109A7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25759" y="12939"/>
            <a:ext cx="7429552" cy="73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spcBef>
                <a:spcPct val="30000"/>
              </a:spcBef>
            </a:pPr>
            <a:r>
              <a:rPr lang="en-US" altLang="zh-CN" sz="3200" b="1" dirty="0">
                <a:solidFill>
                  <a:srgbClr val="FFFFFF"/>
                </a:solidFill>
                <a:latin typeface="Arial" panose="020B0604020202020204" pitchFamily="34" charset="0"/>
                <a:ea typeface="微软雅黑 Light" panose="020B0502040204020203" charset="-122"/>
                <a:cs typeface="Arial" panose="020B0604020202020204" pitchFamily="34" charset="0"/>
                <a:sym typeface="Times New Roman" panose="02020603050405020304" pitchFamily="18" charset="0"/>
              </a:rPr>
              <a:t>Background</a:t>
            </a:r>
            <a:endParaRPr lang="zh-CN" altLang="en-US" sz="3200" b="1" dirty="0">
              <a:solidFill>
                <a:srgbClr val="FFFFFF"/>
              </a:solidFill>
              <a:latin typeface="Arial" panose="020B0604020202020204" pitchFamily="34" charset="0"/>
              <a:ea typeface="微软雅黑 Light" panose="020B0502040204020203" charset="-122"/>
              <a:cs typeface="Arial" panose="020B0604020202020204" pitchFamily="34" charset="0"/>
              <a:sym typeface="Times New Roman" panose="02020603050405020304" pitchFamily="18" charset="0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BB31D085-5AD8-46A7-85D5-61E897C836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611" y="2056185"/>
            <a:ext cx="5825924" cy="3962678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13B6A6AE-CB5A-4273-94BC-6DDB3D2C99D5}"/>
              </a:ext>
            </a:extLst>
          </p:cNvPr>
          <p:cNvSpPr txBox="1"/>
          <p:nvPr/>
        </p:nvSpPr>
        <p:spPr>
          <a:xfrm>
            <a:off x="64876" y="647053"/>
            <a:ext cx="12375434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altLang="zh-CN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Frequency uncertainty around 1E-18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，</a:t>
            </a:r>
            <a:r>
              <a:rPr lang="en-US" altLang="zh-CN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orders better than the primary frequency standards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altLang="zh-CN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Frequency instability reaches E-19@10000s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DBBFD171-0888-48D2-8F6F-34B1620CF4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38018" y="1884219"/>
            <a:ext cx="4925091" cy="4417123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id="{7BEC31B8-87B5-4C27-A32A-786F94CCACA3}"/>
              </a:ext>
            </a:extLst>
          </p:cNvPr>
          <p:cNvSpPr txBox="1"/>
          <p:nvPr/>
        </p:nvSpPr>
        <p:spPr>
          <a:xfrm>
            <a:off x="6473079" y="6303798"/>
            <a:ext cx="62445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/>
            <a:r>
              <a:rPr lang="en-US" altLang="zh-CN" sz="1800" dirty="0" err="1">
                <a:latin typeface="Arial" panose="020B0604020202020204" pitchFamily="34" charset="0"/>
                <a:cs typeface="Arial" panose="020B0604020202020204" pitchFamily="34" charset="0"/>
              </a:rPr>
              <a:t>Oelker</a:t>
            </a:r>
            <a:r>
              <a:rPr lang="en-US" altLang="zh-CN" sz="1800" dirty="0">
                <a:latin typeface="Arial" panose="020B0604020202020204" pitchFamily="34" charset="0"/>
                <a:cs typeface="Arial" panose="020B0604020202020204" pitchFamily="34" charset="0"/>
              </a:rPr>
              <a:t>, E., et al. (2019).." </a:t>
            </a:r>
            <a:r>
              <a:rPr lang="en-US" altLang="zh-CN" sz="1800" u="sng" dirty="0">
                <a:latin typeface="Arial" panose="020B0604020202020204" pitchFamily="34" charset="0"/>
                <a:cs typeface="Arial" panose="020B0604020202020204" pitchFamily="34" charset="0"/>
              </a:rPr>
              <a:t>Nature Photonics </a:t>
            </a:r>
            <a:r>
              <a:rPr lang="en-US" altLang="zh-CN" sz="1800" b="1" u="sng" dirty="0">
                <a:latin typeface="Arial" panose="020B0604020202020204" pitchFamily="34" charset="0"/>
                <a:cs typeface="Arial" panose="020B0604020202020204" pitchFamily="34" charset="0"/>
              </a:rPr>
              <a:t>13(10): 714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F365C381-0A84-4418-95EF-CBAF08C7425C}"/>
              </a:ext>
            </a:extLst>
          </p:cNvPr>
          <p:cNvSpPr txBox="1"/>
          <p:nvPr/>
        </p:nvSpPr>
        <p:spPr>
          <a:xfrm flipH="1">
            <a:off x="1029741" y="6210947"/>
            <a:ext cx="53679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err="1">
                <a:latin typeface="Arial" panose="020B0604020202020204" pitchFamily="34" charset="0"/>
                <a:cs typeface="Arial" panose="020B0604020202020204" pitchFamily="34" charset="0"/>
              </a:rPr>
              <a:t>Lu+,Al+,Yb</a:t>
            </a: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, Sr Clocks</a:t>
            </a:r>
            <a:endParaRPr lang="zh-CN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3724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16977">
        <p:fade/>
      </p:transition>
    </mc:Choice>
    <mc:Fallback xmlns="">
      <p:transition spd="med" advTm="116977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786" name="图片 14" descr="C:/Users/jgren/AppData/Local/Temp/picturecompress_20220105171810/output_32.pngoutput_32">
            <a:extLst>
              <a:ext uri="{FF2B5EF4-FFF2-40B4-BE49-F238E27FC236}">
                <a16:creationId xmlns:a16="http://schemas.microsoft.com/office/drawing/2014/main" id="{3948310F-5A53-4677-89A0-CEDA351538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051" y="4088600"/>
            <a:ext cx="11065736" cy="234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8787" name="Content Placeholder 4" descr="C:/Users/jgren/AppData/Local/Temp/picturecompress_20220105171810/output_33.pngoutput_33">
            <a:extLst>
              <a:ext uri="{FF2B5EF4-FFF2-40B4-BE49-F238E27FC236}">
                <a16:creationId xmlns:a16="http://schemas.microsoft.com/office/drawing/2014/main" id="{18E5B114-D011-463F-AFF2-4747D37BEB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075" y="1484313"/>
            <a:ext cx="7100773" cy="2578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9">
            <a:extLst>
              <a:ext uri="{FF2B5EF4-FFF2-40B4-BE49-F238E27FC236}">
                <a16:creationId xmlns:a16="http://schemas.microsoft.com/office/drawing/2014/main" id="{13FCEC67-43CB-444C-9029-D1D16A528AA6}"/>
              </a:ext>
            </a:extLst>
          </p:cNvPr>
          <p:cNvSpPr/>
          <p:nvPr/>
        </p:nvSpPr>
        <p:spPr>
          <a:xfrm>
            <a:off x="1026544" y="6434925"/>
            <a:ext cx="5286375" cy="4000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fontAlgn="auto" hangingPunct="1">
              <a:defRPr/>
            </a:pPr>
            <a:r>
              <a:rPr sz="2000" noProof="1">
                <a:latin typeface="Arial" panose="020B0604020202020204" pitchFamily="34" charset="0"/>
                <a:cs typeface="Arial" panose="020B0604020202020204" pitchFamily="34" charset="0"/>
              </a:rPr>
              <a:t>Quantum Sci. Technol. 7 (2022) 044002</a:t>
            </a:r>
            <a:r>
              <a:rPr lang="en-US" altLang="zh-CN" sz="2000" noProof="1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2000" noProof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8790" name="Group 11">
            <a:extLst>
              <a:ext uri="{FF2B5EF4-FFF2-40B4-BE49-F238E27FC236}">
                <a16:creationId xmlns:a16="http://schemas.microsoft.com/office/drawing/2014/main" id="{4493D49E-20AA-4FA5-AF26-36A27A39B380}"/>
              </a:ext>
            </a:extLst>
          </p:cNvPr>
          <p:cNvGrpSpPr>
            <a:grpSpLocks/>
          </p:cNvGrpSpPr>
          <p:nvPr/>
        </p:nvGrpSpPr>
        <p:grpSpPr bwMode="auto">
          <a:xfrm>
            <a:off x="7296773" y="926949"/>
            <a:ext cx="4200525" cy="496887"/>
            <a:chOff x="1562557" y="1679193"/>
            <a:chExt cx="8820653" cy="1044000"/>
          </a:xfrm>
        </p:grpSpPr>
        <p:pic>
          <p:nvPicPr>
            <p:cNvPr id="118796" name="Picture 2" descr="University of Nevada, Reno - Wikipedia">
              <a:extLst>
                <a:ext uri="{FF2B5EF4-FFF2-40B4-BE49-F238E27FC236}">
                  <a16:creationId xmlns:a16="http://schemas.microsoft.com/office/drawing/2014/main" id="{59BB7480-6057-4B9A-AF6E-820F2672336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62557" y="1733193"/>
              <a:ext cx="936000" cy="93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8797" name="Picture 4" descr="Pennsylvania State University - Wikipedia">
              <a:extLst>
                <a:ext uri="{FF2B5EF4-FFF2-40B4-BE49-F238E27FC236}">
                  <a16:creationId xmlns:a16="http://schemas.microsoft.com/office/drawing/2014/main" id="{E1E69104-F91A-435D-A3A8-A2EAFF6D5A5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4181" y="1733193"/>
              <a:ext cx="972400" cy="93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8798" name="Picture 6" descr="Stanford University - Wikipedia">
              <a:extLst>
                <a:ext uri="{FF2B5EF4-FFF2-40B4-BE49-F238E27FC236}">
                  <a16:creationId xmlns:a16="http://schemas.microsoft.com/office/drawing/2014/main" id="{181506DF-5E8D-4D3C-A4D5-052FC171B4F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60435" y="1733193"/>
              <a:ext cx="936000" cy="93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8799" name="Picture 8" descr="NIST logo: blue | NIST">
              <a:extLst>
                <a:ext uri="{FF2B5EF4-FFF2-40B4-BE49-F238E27FC236}">
                  <a16:creationId xmlns:a16="http://schemas.microsoft.com/office/drawing/2014/main" id="{1EEC16A2-5370-4148-9264-0DCE8B4851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82411" y="1769193"/>
              <a:ext cx="1937916" cy="86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8800" name="Picture 10" descr="University of Delaware - FIRE">
              <a:extLst>
                <a:ext uri="{FF2B5EF4-FFF2-40B4-BE49-F238E27FC236}">
                  <a16:creationId xmlns:a16="http://schemas.microsoft.com/office/drawing/2014/main" id="{28850D30-8E0D-4135-8B37-0A2E685B5E4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80289" y="1679193"/>
              <a:ext cx="1044000" cy="104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8801" name="Picture 12" descr="NASA Jet Propulsion Laboratory - YouTube">
              <a:extLst>
                <a:ext uri="{FF2B5EF4-FFF2-40B4-BE49-F238E27FC236}">
                  <a16:creationId xmlns:a16="http://schemas.microsoft.com/office/drawing/2014/main" id="{F2CD5428-2F84-43DA-9C71-887D93FF4AC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323" b="18678"/>
            <a:stretch>
              <a:fillRect/>
            </a:stretch>
          </p:blipFill>
          <p:spPr bwMode="auto">
            <a:xfrm>
              <a:off x="8808142" y="1697193"/>
              <a:ext cx="1575068" cy="100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6503" name="矩形 15">
            <a:extLst>
              <a:ext uri="{FF2B5EF4-FFF2-40B4-BE49-F238E27FC236}">
                <a16:creationId xmlns:a16="http://schemas.microsoft.com/office/drawing/2014/main" id="{9F2BF6F4-3FA3-40E9-B07E-20783F520B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1502" y="827187"/>
            <a:ext cx="295946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marL="0" indent="0" algn="just" eaLnBrk="1" hangingPunct="1">
              <a:buClr>
                <a:schemeClr val="accent2"/>
              </a:buClr>
              <a:defRPr/>
            </a:pPr>
            <a:r>
              <a:rPr lang="en-US" altLang="zh-CN" sz="2200" dirty="0">
                <a:solidFill>
                  <a:schemeClr val="accent2"/>
                </a:solidFill>
                <a:latin typeface="Arial" panose="020B0604020202020204" pitchFamily="34" charset="0"/>
                <a:ea typeface="微软雅黑 Light" panose="020B0502040204020203" pitchFamily="34" charset="-122"/>
                <a:cs typeface="Arial" panose="020B0604020202020204" pitchFamily="34" charset="0"/>
                <a:sym typeface="Times New Roman" panose="02020603050405020304" pitchFamily="18" charset="0"/>
              </a:rPr>
              <a:t>NIST/JPL</a:t>
            </a:r>
            <a:r>
              <a:rPr lang="zh-CN" altLang="en-US" sz="2200" dirty="0">
                <a:solidFill>
                  <a:schemeClr val="accent2"/>
                </a:solidFill>
                <a:latin typeface="Arial" panose="020B0604020202020204" pitchFamily="34" charset="0"/>
                <a:ea typeface="微软雅黑 Light" panose="020B0502040204020203" pitchFamily="34" charset="-122"/>
                <a:cs typeface="Arial" panose="020B0604020202020204" pitchFamily="34" charset="0"/>
                <a:sym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chemeClr val="accent2"/>
                </a:solidFill>
                <a:latin typeface="Arial" panose="020B0604020202020204" pitchFamily="34" charset="0"/>
                <a:ea typeface="微软雅黑 Light" panose="020B0502040204020203" pitchFamily="34" charset="-122"/>
                <a:cs typeface="Arial" panose="020B0604020202020204" pitchFamily="34" charset="0"/>
                <a:sym typeface="Times New Roman" panose="02020603050405020304" pitchFamily="18" charset="0"/>
              </a:rPr>
              <a:t>FOCOS</a:t>
            </a:r>
            <a:r>
              <a:rPr lang="zh-CN" altLang="en-US" sz="2200" dirty="0">
                <a:solidFill>
                  <a:schemeClr val="accent2"/>
                </a:solidFill>
                <a:latin typeface="Arial" panose="020B0604020202020204" pitchFamily="34" charset="0"/>
                <a:ea typeface="微软雅黑 Light" panose="020B0502040204020203" pitchFamily="34" charset="-122"/>
                <a:cs typeface="Arial" panose="020B0604020202020204" pitchFamily="34" charset="0"/>
                <a:sym typeface="Times New Roman" panose="02020603050405020304" pitchFamily="18" charset="0"/>
              </a:rPr>
              <a:t>）</a:t>
            </a:r>
            <a:endParaRPr lang="zh-CN" altLang="en-US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8792" name="文本框 18">
            <a:extLst>
              <a:ext uri="{FF2B5EF4-FFF2-40B4-BE49-F238E27FC236}">
                <a16:creationId xmlns:a16="http://schemas.microsoft.com/office/drawing/2014/main" id="{C5A04983-EF67-480A-8AA1-7DE9CCB7ED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64625" y="0"/>
            <a:ext cx="232627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Perspective</a:t>
            </a:r>
            <a:endParaRPr lang="zh-CN" altLang="en-US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2A91F03C-A54E-4721-872A-5EEEEBF940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73359" y="-9653"/>
            <a:ext cx="7429552" cy="73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spcBef>
                <a:spcPct val="30000"/>
              </a:spcBef>
            </a:pPr>
            <a:endParaRPr lang="zh-CN" altLang="en-US" sz="3200" dirty="0">
              <a:solidFill>
                <a:srgbClr val="FFFFFF"/>
              </a:solidFill>
              <a:latin typeface="Arial" panose="020B0604020202020204" pitchFamily="34" charset="0"/>
              <a:ea typeface="楷体_GB2312"/>
              <a:cs typeface="Arial" panose="020B0604020202020204" pitchFamily="34" charset="0"/>
              <a:sym typeface="Times New Roman" panose="02020603050405020304" pitchFamily="18" charset="0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D2693911-6D4E-41A3-AEB5-33A2F05361B7}"/>
              </a:ext>
            </a:extLst>
          </p:cNvPr>
          <p:cNvSpPr/>
          <p:nvPr/>
        </p:nvSpPr>
        <p:spPr>
          <a:xfrm>
            <a:off x="1258293" y="6180056"/>
            <a:ext cx="95462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Satellite-ground</a:t>
            </a:r>
            <a:r>
              <a:rPr lang="zh-CN" alt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and satellite common view optical</a:t>
            </a:r>
            <a:r>
              <a:rPr lang="zh-CN" alt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clock</a:t>
            </a:r>
            <a:r>
              <a:rPr lang="zh-CN" alt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comparisons at global scale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id="{07E79FFA-44F5-43C9-A9B1-DF3E4A876912}"/>
              </a:ext>
            </a:extLst>
          </p:cNvPr>
          <p:cNvGrpSpPr/>
          <p:nvPr/>
        </p:nvGrpSpPr>
        <p:grpSpPr>
          <a:xfrm>
            <a:off x="1071800" y="1705270"/>
            <a:ext cx="3650672" cy="4338953"/>
            <a:chOff x="609600" y="1179828"/>
            <a:chExt cx="3686175" cy="4821281"/>
          </a:xfrm>
        </p:grpSpPr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id="{18EFE269-06A7-489A-8D38-FEFA9DCF310A}"/>
                </a:ext>
              </a:extLst>
            </p:cNvPr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09600" y="1179828"/>
              <a:ext cx="3686175" cy="482128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" name="矩形 2">
              <a:extLst>
                <a:ext uri="{FF2B5EF4-FFF2-40B4-BE49-F238E27FC236}">
                  <a16:creationId xmlns:a16="http://schemas.microsoft.com/office/drawing/2014/main" id="{D35BCE52-2AC8-4374-9113-D9825861B0F8}"/>
                </a:ext>
              </a:extLst>
            </p:cNvPr>
            <p:cNvSpPr/>
            <p:nvPr/>
          </p:nvSpPr>
          <p:spPr>
            <a:xfrm>
              <a:off x="3255523" y="4225335"/>
              <a:ext cx="933856" cy="547703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>
                  <a:latin typeface="Arial" panose="020B0604020202020204" pitchFamily="34" charset="0"/>
                  <a:cs typeface="Arial" panose="020B0604020202020204" pitchFamily="34" charset="0"/>
                </a:rPr>
                <a:t>Optical clock</a:t>
              </a:r>
              <a:endParaRPr lang="zh-CN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矩形 8">
              <a:extLst>
                <a:ext uri="{FF2B5EF4-FFF2-40B4-BE49-F238E27FC236}">
                  <a16:creationId xmlns:a16="http://schemas.microsoft.com/office/drawing/2014/main" id="{A72488F3-3E32-408D-B038-014355BC708D}"/>
                </a:ext>
              </a:extLst>
            </p:cNvPr>
            <p:cNvSpPr/>
            <p:nvPr/>
          </p:nvSpPr>
          <p:spPr>
            <a:xfrm>
              <a:off x="2678231" y="1679931"/>
              <a:ext cx="933856" cy="547703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>
                  <a:latin typeface="Arial" panose="020B0604020202020204" pitchFamily="34" charset="0"/>
                  <a:cs typeface="Arial" panose="020B0604020202020204" pitchFamily="34" charset="0"/>
                </a:rPr>
                <a:t>Optical clock</a:t>
              </a:r>
              <a:endParaRPr lang="zh-CN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id="{F66823B7-6F65-45F4-9BF9-DC1CF63D3590}"/>
              </a:ext>
            </a:extLst>
          </p:cNvPr>
          <p:cNvGrpSpPr/>
          <p:nvPr/>
        </p:nvGrpSpPr>
        <p:grpSpPr>
          <a:xfrm>
            <a:off x="5939930" y="1597305"/>
            <a:ext cx="7255210" cy="4679389"/>
            <a:chOff x="3949194" y="1028380"/>
            <a:chExt cx="7341375" cy="5124176"/>
          </a:xfrm>
        </p:grpSpPr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id="{BC4C056E-3FD2-4F30-8859-FEA61DCC572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949194" y="1028380"/>
              <a:ext cx="7341375" cy="5124176"/>
            </a:xfrm>
            <a:prstGeom prst="rect">
              <a:avLst/>
            </a:prstGeom>
          </p:spPr>
        </p:pic>
        <p:sp>
          <p:nvSpPr>
            <p:cNvPr id="10" name="矩形 9">
              <a:extLst>
                <a:ext uri="{FF2B5EF4-FFF2-40B4-BE49-F238E27FC236}">
                  <a16:creationId xmlns:a16="http://schemas.microsoft.com/office/drawing/2014/main" id="{178A8494-E69B-4DE8-B2E2-BFE9C0C45707}"/>
                </a:ext>
              </a:extLst>
            </p:cNvPr>
            <p:cNvSpPr/>
            <p:nvPr/>
          </p:nvSpPr>
          <p:spPr>
            <a:xfrm>
              <a:off x="4671794" y="4102118"/>
              <a:ext cx="933856" cy="547703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>
                  <a:latin typeface="Arial" panose="020B0604020202020204" pitchFamily="34" charset="0"/>
                  <a:cs typeface="Arial" panose="020B0604020202020204" pitchFamily="34" charset="0"/>
                </a:rPr>
                <a:t>Optical clock</a:t>
              </a:r>
              <a:endParaRPr lang="zh-CN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矩形 12">
              <a:extLst>
                <a:ext uri="{FF2B5EF4-FFF2-40B4-BE49-F238E27FC236}">
                  <a16:creationId xmlns:a16="http://schemas.microsoft.com/office/drawing/2014/main" id="{314D1ED6-184A-4F91-8B20-836D849D4D8C}"/>
                </a:ext>
              </a:extLst>
            </p:cNvPr>
            <p:cNvSpPr/>
            <p:nvPr/>
          </p:nvSpPr>
          <p:spPr>
            <a:xfrm>
              <a:off x="7139377" y="3904322"/>
              <a:ext cx="933856" cy="547703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>
                  <a:latin typeface="Arial" panose="020B0604020202020204" pitchFamily="34" charset="0"/>
                  <a:cs typeface="Arial" panose="020B0604020202020204" pitchFamily="34" charset="0"/>
                </a:rPr>
                <a:t>Optical clock</a:t>
              </a:r>
              <a:endParaRPr lang="zh-CN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id="{C0483E8B-1C51-48FB-A2CE-43CAF92C863E}"/>
                </a:ext>
              </a:extLst>
            </p:cNvPr>
            <p:cNvSpPr/>
            <p:nvPr/>
          </p:nvSpPr>
          <p:spPr>
            <a:xfrm>
              <a:off x="6520667" y="1354944"/>
              <a:ext cx="1355802" cy="954669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>
                  <a:latin typeface="Arial" panose="020B0604020202020204" pitchFamily="34" charset="0"/>
                  <a:cs typeface="Arial" panose="020B0604020202020204" pitchFamily="34" charset="0"/>
                </a:rPr>
                <a:t>Ultra-stable laser</a:t>
              </a:r>
              <a:endParaRPr lang="zh-CN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4" name="文本框 13">
            <a:extLst>
              <a:ext uri="{FF2B5EF4-FFF2-40B4-BE49-F238E27FC236}">
                <a16:creationId xmlns:a16="http://schemas.microsoft.com/office/drawing/2014/main" id="{DF5C6E35-8717-4E0D-8899-05D3752E1828}"/>
              </a:ext>
            </a:extLst>
          </p:cNvPr>
          <p:cNvSpPr txBox="1"/>
          <p:nvPr/>
        </p:nvSpPr>
        <p:spPr>
          <a:xfrm>
            <a:off x="164188" y="573422"/>
            <a:ext cx="7174161" cy="958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C0504D"/>
              </a:buClr>
            </a:pPr>
            <a:r>
              <a:rPr lang="en-US" altLang="zh-CN" sz="2000" b="1" dirty="0">
                <a:solidFill>
                  <a:prstClr val="black"/>
                </a:solidFill>
                <a:latin typeface="Arial" panose="020B0604020202020204" pitchFamily="34" charset="0"/>
                <a:ea typeface="微软雅黑 Light" panose="020B0502040204020203" pitchFamily="34" charset="-122"/>
                <a:cs typeface="Arial" panose="020B0604020202020204" pitchFamily="34" charset="0"/>
              </a:rPr>
              <a:t>Satellite with Sr clock (&lt;1E-17 uncertainty), OFC and two telescopes.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932F3A29-6976-4EC2-A56F-63EDC0903100}"/>
              </a:ext>
            </a:extLst>
          </p:cNvPr>
          <p:cNvSpPr txBox="1"/>
          <p:nvPr/>
        </p:nvSpPr>
        <p:spPr>
          <a:xfrm>
            <a:off x="8143899" y="697516"/>
            <a:ext cx="37433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Launch time : 2026-2027</a:t>
            </a: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文本框 18">
            <a:extLst>
              <a:ext uri="{FF2B5EF4-FFF2-40B4-BE49-F238E27FC236}">
                <a16:creationId xmlns:a16="http://schemas.microsoft.com/office/drawing/2014/main" id="{6440B778-497C-458B-AE48-12EB805607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64625" y="0"/>
            <a:ext cx="232627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Perspective</a:t>
            </a:r>
            <a:endParaRPr lang="zh-CN" altLang="en-US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868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4211">
        <p:fade/>
      </p:transition>
    </mc:Choice>
    <mc:Fallback xmlns="">
      <p:transition spd="med" advTm="54211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E5C3620-3B3F-4FAE-AE18-D16096ADBC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02880"/>
            <a:ext cx="2743200" cy="365125"/>
          </a:xfrm>
        </p:spPr>
        <p:txBody>
          <a:bodyPr/>
          <a:lstStyle/>
          <a:p>
            <a:fld id="{39F3039A-B294-4D21-A288-82F080364255}" type="slidenum">
              <a:rPr lang="en-US" altLang="zh-CN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32</a:t>
            </a:fld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AutoShape 2" descr="World Map">
            <a:extLst>
              <a:ext uri="{FF2B5EF4-FFF2-40B4-BE49-F238E27FC236}">
                <a16:creationId xmlns:a16="http://schemas.microsoft.com/office/drawing/2014/main" id="{30C9FB5E-2533-4B51-BBC4-B315EA4F755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599" y="3276599"/>
            <a:ext cx="3964329" cy="3964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F6FA199B-1677-4181-B595-F8204C37E6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424" y="650810"/>
            <a:ext cx="8752426" cy="5842031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77588529-7745-490D-BBCE-61AAB7C24CE9}"/>
              </a:ext>
            </a:extLst>
          </p:cNvPr>
          <p:cNvSpPr txBox="1"/>
          <p:nvPr/>
        </p:nvSpPr>
        <p:spPr>
          <a:xfrm>
            <a:off x="9448800" y="1840630"/>
            <a:ext cx="2608163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NIM (Beijing)</a:t>
            </a:r>
          </a:p>
          <a:p>
            <a:r>
              <a:rPr lang="en-US" altLang="zh-CN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USTC(Hefei)</a:t>
            </a:r>
          </a:p>
          <a:p>
            <a:r>
              <a:rPr lang="en-US" altLang="zh-CN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IATMST(Wuhan)</a:t>
            </a:r>
          </a:p>
          <a:p>
            <a:r>
              <a:rPr lang="en-US" altLang="zh-CN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NTSC(Xian)</a:t>
            </a:r>
          </a:p>
          <a:p>
            <a:endParaRPr lang="en-US" altLang="zh-CN" sz="2000" dirty="0">
              <a:solidFill>
                <a:srgbClr val="33333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zh-CN" sz="20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Tokyo University</a:t>
            </a:r>
          </a:p>
          <a:p>
            <a:endParaRPr lang="en-US" altLang="zh-CN" sz="2000" dirty="0">
              <a:solidFill>
                <a:srgbClr val="33333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zh-CN" sz="20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SYRTE</a:t>
            </a:r>
          </a:p>
          <a:p>
            <a:r>
              <a:rPr lang="en-US" altLang="zh-CN" sz="20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PTB</a:t>
            </a:r>
          </a:p>
          <a:p>
            <a:r>
              <a:rPr lang="en-US" altLang="zh-CN" sz="20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NPL</a:t>
            </a:r>
          </a:p>
          <a:p>
            <a:r>
              <a:rPr lang="en-US" altLang="zh-CN" sz="20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……</a:t>
            </a:r>
          </a:p>
          <a:p>
            <a:r>
              <a:rPr lang="en-US" altLang="zh-CN" sz="20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Australia</a:t>
            </a:r>
          </a:p>
          <a:p>
            <a:r>
              <a:rPr lang="en-US" altLang="zh-CN" sz="20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Singapore</a:t>
            </a:r>
          </a:p>
          <a:p>
            <a:r>
              <a:rPr lang="en-US" altLang="zh-CN" sz="20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Hawaii</a:t>
            </a: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en-US" altLang="zh-CN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zh-CN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2C8C5B5E-7A78-4164-B521-00A75A83DEA6}"/>
              </a:ext>
            </a:extLst>
          </p:cNvPr>
          <p:cNvSpPr txBox="1"/>
          <p:nvPr/>
        </p:nvSpPr>
        <p:spPr>
          <a:xfrm>
            <a:off x="9448800" y="833376"/>
            <a:ext cx="26789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Arial" panose="020B0604020202020204" pitchFamily="34" charset="0"/>
                <a:cs typeface="Arial" panose="020B0604020202020204" pitchFamily="34" charset="0"/>
              </a:rPr>
              <a:t>Looking for collaboration!</a:t>
            </a:r>
            <a:endParaRPr lang="zh-CN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3793115B-4B7C-4EE8-9DC9-188F3AB38D6B}"/>
              </a:ext>
            </a:extLst>
          </p:cNvPr>
          <p:cNvSpPr txBox="1"/>
          <p:nvPr/>
        </p:nvSpPr>
        <p:spPr>
          <a:xfrm>
            <a:off x="-1774982" y="6295458"/>
            <a:ext cx="6097314" cy="579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49" algn="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dirty="0">
                <a:solidFill>
                  <a:schemeClr val="accent1"/>
                </a:solidFill>
                <a:latin typeface="Arial" panose="020B0604020202020204" pitchFamily="34" charset="0"/>
                <a:ea typeface="方正静蕾简体" panose="02000000000000000000" pitchFamily="2" charset="-122"/>
                <a:cs typeface="Arial" panose="020B0604020202020204" pitchFamily="34" charset="0"/>
              </a:rPr>
              <a:t>Email: hjiang1@ustc.edu.cn</a:t>
            </a:r>
            <a:endParaRPr lang="zh-CN" altLang="en-US" sz="2400" dirty="0">
              <a:solidFill>
                <a:schemeClr val="accent1"/>
              </a:solidFill>
              <a:latin typeface="Arial" panose="020B0604020202020204" pitchFamily="34" charset="0"/>
              <a:ea typeface="方正静蕾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2" name="标注: 十字箭头 1">
            <a:extLst>
              <a:ext uri="{FF2B5EF4-FFF2-40B4-BE49-F238E27FC236}">
                <a16:creationId xmlns:a16="http://schemas.microsoft.com/office/drawing/2014/main" id="{21FEBEE4-B7A5-418B-800D-04F3DBDAE484}"/>
              </a:ext>
            </a:extLst>
          </p:cNvPr>
          <p:cNvSpPr/>
          <p:nvPr/>
        </p:nvSpPr>
        <p:spPr>
          <a:xfrm>
            <a:off x="7268901" y="2534856"/>
            <a:ext cx="208345" cy="208344"/>
          </a:xfrm>
          <a:prstGeom prst="quadArrowCallout">
            <a:avLst>
              <a:gd name="adj1" fmla="val 18515"/>
              <a:gd name="adj2" fmla="val 18515"/>
              <a:gd name="adj3" fmla="val 18515"/>
              <a:gd name="adj4" fmla="val 18515"/>
            </a:avLst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32D77B94-5568-479F-A246-64BA89F80F4B}"/>
              </a:ext>
            </a:extLst>
          </p:cNvPr>
          <p:cNvSpPr txBox="1"/>
          <p:nvPr/>
        </p:nvSpPr>
        <p:spPr>
          <a:xfrm flipH="1">
            <a:off x="6932655" y="2186996"/>
            <a:ext cx="17020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NIM</a:t>
            </a:r>
            <a:r>
              <a:rPr lang="zh-CN" alt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（</a:t>
            </a:r>
            <a:r>
              <a:rPr lang="en-US" altLang="zh-CN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China</a:t>
            </a:r>
            <a:r>
              <a:rPr lang="zh-CN" alt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）</a:t>
            </a:r>
          </a:p>
        </p:txBody>
      </p:sp>
      <p:sp>
        <p:nvSpPr>
          <p:cNvPr id="13" name="文本框 18">
            <a:extLst>
              <a:ext uri="{FF2B5EF4-FFF2-40B4-BE49-F238E27FC236}">
                <a16:creationId xmlns:a16="http://schemas.microsoft.com/office/drawing/2014/main" id="{08E76D8B-A7CF-49E8-84CA-9C583958E0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64625" y="0"/>
            <a:ext cx="232627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Perspective</a:t>
            </a:r>
            <a:endParaRPr lang="zh-CN" altLang="en-US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6269161"/>
      </p:ext>
    </p:extLst>
  </p:cSld>
  <p:clrMapOvr>
    <a:masterClrMapping/>
  </p:clrMapOvr>
  <p:transition spd="med"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607927" y="-5045"/>
            <a:ext cx="1083017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defRPr sz="3600" b="1" kern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  <a:cs typeface="+mj-cs"/>
              </a:defRPr>
            </a:lvl1pPr>
          </a:lstStyle>
          <a:p>
            <a:pPr algn="ctr"/>
            <a:r>
              <a:rPr lang="en-US" altLang="zh-CN" sz="3200" kern="1200" dirty="0">
                <a:solidFill>
                  <a:prstClr val="whit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Acknowledgements</a:t>
            </a:r>
            <a:endParaRPr lang="zh-CN" altLang="zh-CN" sz="3200" kern="1200" dirty="0">
              <a:solidFill>
                <a:prstClr val="white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96FB7FF7-A065-46CC-9EDF-7C7048D0535E}"/>
              </a:ext>
            </a:extLst>
          </p:cNvPr>
          <p:cNvSpPr/>
          <p:nvPr/>
        </p:nvSpPr>
        <p:spPr>
          <a:xfrm>
            <a:off x="254643" y="4672887"/>
            <a:ext cx="1166728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Jian-Yu Guan, Ji-Gang Ren, Ting Zeng, Lei Hou, Min Li, Yuan Cao, </a:t>
            </a:r>
            <a:r>
              <a:rPr lang="en-US" altLang="zh-CN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Jin</a:t>
            </a:r>
            <a:r>
              <a:rPr lang="en-US" altLang="zh-CN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-Jian Han, Meng-</a:t>
            </a:r>
            <a:r>
              <a:rPr lang="en-US" altLang="zh-CN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Zhe</a:t>
            </a:r>
            <a:r>
              <a:rPr lang="en-US" altLang="zh-CN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Lian, Yan-Wei Chen, Xin-Xin Peng, Shao-Mao Wang, Dan-Yang Zhu, Xi-Ping Shi, Zheng-Guo Wang, Ye Li, Wei-Yue Liu, Ge-Sheng Pan, Yong Wang, Zhao-Hui Li, </a:t>
            </a:r>
            <a:r>
              <a:rPr lang="en-US" altLang="zh-CN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Jin</a:t>
            </a:r>
            <a:r>
              <a:rPr lang="en-US" altLang="zh-CN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-Cai Wu, Yan-Yan Zhang, Fa-Xi Chen, Chao-Yang Lu, Sheng-Kai Liao, Juan Yin, Jian-Jun Jia, </a:t>
            </a:r>
            <a:r>
              <a:rPr lang="en-US" altLang="zh-CN" sz="20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Cheng-</a:t>
            </a:r>
            <a:r>
              <a:rPr lang="en-US" altLang="zh-CN" sz="20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Zhi</a:t>
            </a:r>
            <a:r>
              <a:rPr lang="en-US" altLang="zh-CN" sz="20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Peng</a:t>
            </a:r>
            <a:r>
              <a:rPr lang="en-US" altLang="zh-CN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 </a:t>
            </a:r>
            <a:r>
              <a:rPr lang="en-US" altLang="zh-CN" sz="20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Hai-Feng Jiang, </a:t>
            </a:r>
            <a:r>
              <a:rPr lang="en-US" altLang="zh-CN" sz="20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Qiang</a:t>
            </a:r>
            <a:r>
              <a:rPr lang="en-US" altLang="zh-CN" sz="20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Zhang, Jian-Wei Pan</a:t>
            </a: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zh-CN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内容占位符 4">
            <a:extLst>
              <a:ext uri="{FF2B5EF4-FFF2-40B4-BE49-F238E27FC236}">
                <a16:creationId xmlns:a16="http://schemas.microsoft.com/office/drawing/2014/main" id="{A12EEF24-A911-4BC8-B7A2-61986EDD36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0577" y="701109"/>
            <a:ext cx="4139243" cy="3231908"/>
          </a:xfrm>
          <a:prstGeom prst="rect">
            <a:avLst/>
          </a:prstGeom>
        </p:spPr>
      </p:pic>
      <p:pic>
        <p:nvPicPr>
          <p:cNvPr id="6" name="内容占位符 3">
            <a:extLst>
              <a:ext uri="{FF2B5EF4-FFF2-40B4-BE49-F238E27FC236}">
                <a16:creationId xmlns:a16="http://schemas.microsoft.com/office/drawing/2014/main" id="{763D231A-009D-4DD7-AC19-C54700855C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15217" y="701109"/>
            <a:ext cx="3442377" cy="3231908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C248D1DF-604B-4810-AFA3-A06586645C49}"/>
              </a:ext>
            </a:extLst>
          </p:cNvPr>
          <p:cNvSpPr txBox="1"/>
          <p:nvPr/>
        </p:nvSpPr>
        <p:spPr>
          <a:xfrm>
            <a:off x="2223623" y="3933017"/>
            <a:ext cx="14455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err="1">
                <a:latin typeface="Arial" panose="020B0604020202020204" pitchFamily="34" charset="0"/>
                <a:cs typeface="Arial" panose="020B0604020202020204" pitchFamily="34" charset="0"/>
              </a:rPr>
              <a:t>NanShan</a:t>
            </a:r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D41E614C-0724-4626-AA66-4AF15DAAE4F3}"/>
              </a:ext>
            </a:extLst>
          </p:cNvPr>
          <p:cNvSpPr txBox="1"/>
          <p:nvPr/>
        </p:nvSpPr>
        <p:spPr>
          <a:xfrm>
            <a:off x="9109353" y="3933017"/>
            <a:ext cx="1342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err="1">
                <a:latin typeface="Arial" panose="020B0604020202020204" pitchFamily="34" charset="0"/>
                <a:cs typeface="Arial" panose="020B0604020202020204" pitchFamily="34" charset="0"/>
              </a:rPr>
              <a:t>Gaoyazi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箭头: 左右 3">
            <a:extLst>
              <a:ext uri="{FF2B5EF4-FFF2-40B4-BE49-F238E27FC236}">
                <a16:creationId xmlns:a16="http://schemas.microsoft.com/office/drawing/2014/main" id="{A2DFF15D-5A24-4D42-BB8C-CDEA96D26696}"/>
              </a:ext>
            </a:extLst>
          </p:cNvPr>
          <p:cNvSpPr/>
          <p:nvPr/>
        </p:nvSpPr>
        <p:spPr>
          <a:xfrm>
            <a:off x="5339820" y="2156254"/>
            <a:ext cx="2375397" cy="438665"/>
          </a:xfrm>
          <a:prstGeom prst="leftRightArrow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113 km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84129D95-38C9-4A02-93C7-8D63F938CF9A}"/>
              </a:ext>
            </a:extLst>
          </p:cNvPr>
          <p:cNvSpPr txBox="1"/>
          <p:nvPr/>
        </p:nvSpPr>
        <p:spPr>
          <a:xfrm>
            <a:off x="6003205" y="6162072"/>
            <a:ext cx="6097314" cy="579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49" algn="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dirty="0">
                <a:solidFill>
                  <a:schemeClr val="accent1"/>
                </a:solidFill>
                <a:latin typeface="Arial" panose="020B0604020202020204" pitchFamily="34" charset="0"/>
                <a:ea typeface="方正静蕾简体" panose="02000000000000000000" pitchFamily="2" charset="-122"/>
                <a:cs typeface="Arial" panose="020B0604020202020204" pitchFamily="34" charset="0"/>
              </a:rPr>
              <a:t>Email: hjiang1@ustc.edu.cn</a:t>
            </a:r>
            <a:endParaRPr lang="zh-CN" altLang="en-US" sz="2400" dirty="0">
              <a:solidFill>
                <a:schemeClr val="accent1"/>
              </a:solidFill>
              <a:latin typeface="Arial" panose="020B0604020202020204" pitchFamily="34" charset="0"/>
              <a:ea typeface="方正静蕾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1811557"/>
      </p:ext>
    </p:extLst>
  </p:cSld>
  <p:clrMapOvr>
    <a:masterClrMapping/>
  </p:clrMapOvr>
  <p:transition advTm="982">
    <p:fad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C30641DF-662E-44E4-9267-249B3AD3E5E8}"/>
              </a:ext>
            </a:extLst>
          </p:cNvPr>
          <p:cNvSpPr txBox="1"/>
          <p:nvPr/>
        </p:nvSpPr>
        <p:spPr>
          <a:xfrm>
            <a:off x="1278924" y="1857620"/>
            <a:ext cx="963415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dirty="0">
                <a:latin typeface="Arial" panose="020B0604020202020204" pitchFamily="34" charset="0"/>
                <a:cs typeface="Arial" panose="020B0604020202020204" pitchFamily="34" charset="0"/>
              </a:rPr>
              <a:t>The end, </a:t>
            </a:r>
          </a:p>
          <a:p>
            <a:pPr algn="ctr"/>
            <a:r>
              <a:rPr lang="en-US" altLang="zh-CN" sz="6000" dirty="0">
                <a:latin typeface="Arial" panose="020B0604020202020204" pitchFamily="34" charset="0"/>
                <a:cs typeface="Arial" panose="020B0604020202020204" pitchFamily="34" charset="0"/>
              </a:rPr>
              <a:t>Thank you for your attention!</a:t>
            </a:r>
            <a:endParaRPr lang="zh-CN" altLang="en-US" sz="6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1096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20">
        <p:fade/>
      </p:transition>
    </mc:Choice>
    <mc:Fallback xmlns="">
      <p:transition spd="med" advTm="42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2A91F03C-A54E-4721-872A-5EEEEBF940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73359" y="-9653"/>
            <a:ext cx="7429552" cy="73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spcBef>
                <a:spcPct val="30000"/>
              </a:spcBef>
            </a:pPr>
            <a:endParaRPr lang="zh-CN" altLang="en-US" sz="3200" b="1" dirty="0">
              <a:solidFill>
                <a:srgbClr val="FFFFFF"/>
              </a:solidFill>
              <a:latin typeface="Arial" panose="020B0604020202020204" pitchFamily="34" charset="0"/>
              <a:ea typeface="微软雅黑 Light" panose="020B0502040204020203" charset="-122"/>
              <a:cs typeface="Arial" panose="020B0604020202020204" pitchFamily="34" charset="0"/>
              <a:sym typeface="Times New Roman" panose="02020603050405020304" pitchFamily="18" charset="0"/>
            </a:endParaRPr>
          </a:p>
        </p:txBody>
      </p:sp>
      <p:sp>
        <p:nvSpPr>
          <p:cNvPr id="13" name="Rectangle 4">
            <a:extLst>
              <a:ext uri="{FF2B5EF4-FFF2-40B4-BE49-F238E27FC236}">
                <a16:creationId xmlns:a16="http://schemas.microsoft.com/office/drawing/2014/main" id="{D4509DFB-4FBB-43BC-9153-224ED109A7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25759" y="12939"/>
            <a:ext cx="7429552" cy="73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spcBef>
                <a:spcPct val="30000"/>
              </a:spcBef>
            </a:pPr>
            <a:r>
              <a:rPr lang="en-US" altLang="zh-CN" sz="3200" b="1" dirty="0">
                <a:solidFill>
                  <a:srgbClr val="FFFFFF"/>
                </a:solidFill>
                <a:latin typeface="Arial" panose="020B0604020202020204" pitchFamily="34" charset="0"/>
                <a:ea typeface="微软雅黑 Light" panose="020B0502040204020203" charset="-122"/>
                <a:cs typeface="Arial" panose="020B0604020202020204" pitchFamily="34" charset="0"/>
                <a:sym typeface="Times New Roman" panose="02020603050405020304" pitchFamily="18" charset="0"/>
              </a:rPr>
              <a:t>Background</a:t>
            </a:r>
            <a:endParaRPr lang="zh-CN" altLang="en-US" sz="3200" b="1" dirty="0">
              <a:solidFill>
                <a:srgbClr val="FFFFFF"/>
              </a:solidFill>
              <a:latin typeface="Arial" panose="020B0604020202020204" pitchFamily="34" charset="0"/>
              <a:ea typeface="微软雅黑 Light" panose="020B0502040204020203" charset="-122"/>
              <a:cs typeface="Arial" panose="020B0604020202020204" pitchFamily="34" charset="0"/>
              <a:sym typeface="Times New Roman" panose="02020603050405020304" pitchFamily="18" charset="0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F344D8A6-05DE-4F9D-BC2D-B520F0C1DA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934" y="2498802"/>
            <a:ext cx="11326971" cy="2606691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id="{8A05C486-AF05-4F26-BF70-17372E4C9B5F}"/>
              </a:ext>
            </a:extLst>
          </p:cNvPr>
          <p:cNvSpPr txBox="1"/>
          <p:nvPr/>
        </p:nvSpPr>
        <p:spPr>
          <a:xfrm>
            <a:off x="273934" y="777783"/>
            <a:ext cx="11644131" cy="11318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zh-CN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any research opportunities will arise with better access to optical clocks 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better dissemination methods</a:t>
            </a: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endParaRPr lang="zh-CN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492F9E88-2537-4E0F-8F5E-3D6582D2129C}"/>
              </a:ext>
            </a:extLst>
          </p:cNvPr>
          <p:cNvSpPr txBox="1"/>
          <p:nvPr/>
        </p:nvSpPr>
        <p:spPr>
          <a:xfrm>
            <a:off x="4879812" y="6523917"/>
            <a:ext cx="1015099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METROLOGIA - Roadmap towards the redefinition of the second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2023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762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16977">
        <p:fade/>
      </p:transition>
    </mc:Choice>
    <mc:Fallback xmlns="">
      <p:transition spd="med" advTm="116977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2A91F03C-A54E-4721-872A-5EEEEBF940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73359" y="-9653"/>
            <a:ext cx="7429552" cy="73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spcBef>
                <a:spcPct val="30000"/>
              </a:spcBef>
            </a:pPr>
            <a:endParaRPr lang="zh-CN" altLang="en-US" sz="3200" b="1" dirty="0">
              <a:solidFill>
                <a:srgbClr val="FFFFFF"/>
              </a:solidFill>
              <a:latin typeface="Arial" panose="020B0604020202020204" pitchFamily="34" charset="0"/>
              <a:ea typeface="微软雅黑 Light" panose="020B0502040204020203" charset="-122"/>
              <a:cs typeface="Arial" panose="020B0604020202020204" pitchFamily="34" charset="0"/>
              <a:sym typeface="Times New Roman" panose="02020603050405020304" pitchFamily="18" charset="0"/>
            </a:endParaRPr>
          </a:p>
        </p:txBody>
      </p:sp>
      <p:sp>
        <p:nvSpPr>
          <p:cNvPr id="13" name="Rectangle 4">
            <a:extLst>
              <a:ext uri="{FF2B5EF4-FFF2-40B4-BE49-F238E27FC236}">
                <a16:creationId xmlns:a16="http://schemas.microsoft.com/office/drawing/2014/main" id="{D4509DFB-4FBB-43BC-9153-224ED109A7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25759" y="12939"/>
            <a:ext cx="7429552" cy="73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spcBef>
                <a:spcPct val="30000"/>
              </a:spcBef>
            </a:pPr>
            <a:r>
              <a:rPr lang="en-US" altLang="zh-CN" sz="3200" b="1" dirty="0">
                <a:solidFill>
                  <a:srgbClr val="FFFFFF"/>
                </a:solidFill>
                <a:latin typeface="Arial" panose="020B0604020202020204" pitchFamily="34" charset="0"/>
                <a:ea typeface="微软雅黑 Light" panose="020B0502040204020203" charset="-122"/>
                <a:cs typeface="Arial" panose="020B0604020202020204" pitchFamily="34" charset="0"/>
                <a:sym typeface="Times New Roman" panose="02020603050405020304" pitchFamily="18" charset="0"/>
              </a:rPr>
              <a:t>Background</a:t>
            </a:r>
            <a:endParaRPr lang="zh-CN" altLang="en-US" sz="3200" b="1" dirty="0">
              <a:solidFill>
                <a:srgbClr val="FFFFFF"/>
              </a:solidFill>
              <a:latin typeface="Arial" panose="020B0604020202020204" pitchFamily="34" charset="0"/>
              <a:ea typeface="微软雅黑 Light" panose="020B0502040204020203" charset="-122"/>
              <a:cs typeface="Arial" panose="020B0604020202020204" pitchFamily="34" charset="0"/>
              <a:sym typeface="Times New Roman" panose="02020603050405020304" pitchFamily="18" charset="0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492F9E88-2537-4E0F-8F5E-3D6582D2129C}"/>
              </a:ext>
            </a:extLst>
          </p:cNvPr>
          <p:cNvSpPr txBox="1"/>
          <p:nvPr/>
        </p:nvSpPr>
        <p:spPr>
          <a:xfrm>
            <a:off x="4879812" y="6523917"/>
            <a:ext cx="1015099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METROLOGIA - Roadmap towards the redefinition of the second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2023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05549399-F8DF-450B-8D3D-46A2F915163F}"/>
              </a:ext>
            </a:extLst>
          </p:cNvPr>
          <p:cNvSpPr txBox="1"/>
          <p:nvPr/>
        </p:nvSpPr>
        <p:spPr>
          <a:xfrm>
            <a:off x="228991" y="731986"/>
            <a:ext cx="1266567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Better </a:t>
            </a:r>
            <a:r>
              <a:rPr lang="zh-CN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optical clocks 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better dissemination methods</a:t>
            </a: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 are important for metrology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833F3BB2-57B8-457D-AE55-08B93F362A0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58" t="29198" r="32103" b="24389"/>
          <a:stretch/>
        </p:blipFill>
        <p:spPr>
          <a:xfrm>
            <a:off x="1956121" y="1211537"/>
            <a:ext cx="6590163" cy="4452812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DEC05556-AED7-442A-AE52-8B2ADCB76933}"/>
              </a:ext>
            </a:extLst>
          </p:cNvPr>
          <p:cNvSpPr txBox="1"/>
          <p:nvPr/>
        </p:nvSpPr>
        <p:spPr>
          <a:xfrm>
            <a:off x="228991" y="5872975"/>
            <a:ext cx="112183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Redefinition of second may happens around 10 years, so better comparison link is required.. </a:t>
            </a:r>
            <a:endParaRPr lang="zh-CN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1B67E7C8-AFF8-4C67-AD0F-C1B5558F5C17}"/>
              </a:ext>
            </a:extLst>
          </p:cNvPr>
          <p:cNvSpPr txBox="1"/>
          <p:nvPr/>
        </p:nvSpPr>
        <p:spPr>
          <a:xfrm>
            <a:off x="8752390" y="2317030"/>
            <a:ext cx="29669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Jacques Vanier</a:t>
            </a:r>
          </a:p>
          <a:p>
            <a:endParaRPr lang="en-US" altLang="zh-CN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On Monday </a:t>
            </a:r>
            <a:endParaRPr lang="zh-CN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2199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16977">
        <p:fade/>
      </p:transition>
    </mc:Choice>
    <mc:Fallback xmlns="">
      <p:transition spd="med" advTm="116977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DB59839D-3E05-4B60-A005-2860FCAD5D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25759" y="12939"/>
            <a:ext cx="7429552" cy="73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spcBef>
                <a:spcPct val="30000"/>
              </a:spcBef>
            </a:pPr>
            <a:r>
              <a:rPr lang="en-US" altLang="zh-CN" sz="3200" b="1" dirty="0">
                <a:solidFill>
                  <a:srgbClr val="FFFFFF"/>
                </a:solidFill>
                <a:latin typeface="Arial" panose="020B0604020202020204" pitchFamily="34" charset="0"/>
                <a:ea typeface="微软雅黑 Light" panose="020B0502040204020203" charset="-122"/>
                <a:cs typeface="Arial" panose="020B0604020202020204" pitchFamily="34" charset="0"/>
                <a:sym typeface="Times New Roman" panose="02020603050405020304" pitchFamily="18" charset="0"/>
              </a:rPr>
              <a:t>Background</a:t>
            </a:r>
            <a:endParaRPr lang="zh-CN" altLang="en-US" sz="3200" b="1" dirty="0">
              <a:solidFill>
                <a:srgbClr val="FFFFFF"/>
              </a:solidFill>
              <a:latin typeface="Arial" panose="020B0604020202020204" pitchFamily="34" charset="0"/>
              <a:ea typeface="微软雅黑 Light" panose="020B0502040204020203" charset="-122"/>
              <a:cs typeface="Arial" panose="020B0604020202020204" pitchFamily="34" charset="0"/>
              <a:sym typeface="Times New Roman" panose="02020603050405020304" pitchFamily="18" charset="0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C58F6758-065A-4FD1-92A0-D6FB5FDE379D}"/>
              </a:ext>
            </a:extLst>
          </p:cNvPr>
          <p:cNvSpPr txBox="1"/>
          <p:nvPr/>
        </p:nvSpPr>
        <p:spPr>
          <a:xfrm>
            <a:off x="684423" y="1470453"/>
            <a:ext cx="104945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latin typeface="Arial" panose="020B0604020202020204" pitchFamily="34" charset="0"/>
                <a:cs typeface="Arial" panose="020B0604020202020204" pitchFamily="34" charset="0"/>
              </a:rPr>
              <a:t>Fiber-based T/F dissemination:  Europe, Australia, Japan, China </a:t>
            </a:r>
            <a:endParaRPr lang="zh-CN" alt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3D2A771C-24D2-4889-AA5E-879E4BA9B44B}"/>
              </a:ext>
            </a:extLst>
          </p:cNvPr>
          <p:cNvSpPr txBox="1"/>
          <p:nvPr/>
        </p:nvSpPr>
        <p:spPr>
          <a:xfrm>
            <a:off x="1841158" y="2115223"/>
            <a:ext cx="2037737" cy="11318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Complex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Expensive </a:t>
            </a:r>
            <a:endParaRPr lang="zh-CN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41FD28F7-FAF7-479D-B226-76B7EE352C9F}"/>
              </a:ext>
            </a:extLst>
          </p:cNvPr>
          <p:cNvSpPr txBox="1"/>
          <p:nvPr/>
        </p:nvSpPr>
        <p:spPr>
          <a:xfrm>
            <a:off x="684423" y="5894095"/>
            <a:ext cx="82221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latin typeface="Arial" panose="020B0604020202020204" pitchFamily="34" charset="0"/>
                <a:cs typeface="Arial" panose="020B0604020202020204" pitchFamily="34" charset="0"/>
              </a:rPr>
              <a:t>Global scale link: free space, double length (6dB)  </a:t>
            </a:r>
            <a:endParaRPr lang="zh-CN" alt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 1">
            <a:extLst>
              <a:ext uri="{FF2B5EF4-FFF2-40B4-BE49-F238E27FC236}">
                <a16:creationId xmlns:a16="http://schemas.microsoft.com/office/drawing/2014/main" id="{D1C0E5B4-075B-41CC-B2F1-3E5CE70CCBF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3549" r="2873" b="62354"/>
          <a:stretch/>
        </p:blipFill>
        <p:spPr>
          <a:xfrm>
            <a:off x="761749" y="3485035"/>
            <a:ext cx="14266370" cy="1131848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EAA64E60-583C-4542-AB55-A137A14649FE}"/>
              </a:ext>
            </a:extLst>
          </p:cNvPr>
          <p:cNvSpPr txBox="1"/>
          <p:nvPr/>
        </p:nvSpPr>
        <p:spPr>
          <a:xfrm>
            <a:off x="897039" y="5039713"/>
            <a:ext cx="75119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altLang="zh-CN" sz="1800" b="1" i="1" dirty="0">
                <a:solidFill>
                  <a:prstClr val="black"/>
                </a:solidFill>
                <a:ea typeface="MS Mincho" panose="02020609040205080304" pitchFamily="49" charset="-128"/>
              </a:rPr>
              <a:t>Talk of “Roadmap towards a redefinition of the SI second”</a:t>
            </a:r>
            <a:endParaRPr lang="en-GB" altLang="zh-CN" sz="1800" b="1" i="1" dirty="0">
              <a:solidFill>
                <a:prstClr val="black"/>
              </a:solidFill>
              <a:ea typeface="MS Mincho" panose="020206090402050803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43042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697523933"/>
              </p:ext>
            </p:extLst>
          </p:nvPr>
        </p:nvGraphicFramePr>
        <p:xfrm>
          <a:off x="285345" y="4663422"/>
          <a:ext cx="7494926" cy="173355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0479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469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959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T/F</a:t>
                      </a:r>
                      <a:r>
                        <a:rPr lang="zh-CN" altLang="en-US" sz="1800" dirty="0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 </a:t>
                      </a:r>
                      <a:r>
                        <a:rPr lang="en-US" altLang="zh-CN" sz="1800" dirty="0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link</a:t>
                      </a:r>
                      <a:endParaRPr lang="zh-CN" altLang="en-US" sz="1800" dirty="0">
                        <a:latin typeface="微软雅黑 Light" panose="020B0502040204020203" pitchFamily="34" charset="-122"/>
                        <a:ea typeface="微软雅黑 Light" panose="020B0502040204020203" pitchFamily="34" charset="-122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1800" dirty="0" err="1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Intability</a:t>
                      </a:r>
                      <a:endParaRPr lang="zh-CN" altLang="en-US" sz="1800" dirty="0">
                        <a:latin typeface="微软雅黑 Light" panose="020B0502040204020203" pitchFamily="34" charset="-122"/>
                        <a:ea typeface="微软雅黑 Light" panose="020B0502040204020203" pitchFamily="34" charset="-122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959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  <a:cs typeface="微软雅黑 Light" panose="020B0502040204020203" pitchFamily="34" charset="-122"/>
                        </a:rPr>
                        <a:t>GPS</a:t>
                      </a:r>
                      <a:r>
                        <a:rPr lang="zh-CN" altLang="en-US" sz="1800" dirty="0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  <a:cs typeface="微软雅黑 Light" panose="020B0502040204020203" pitchFamily="34" charset="-122"/>
                        </a:rPr>
                        <a:t>（</a:t>
                      </a:r>
                      <a:r>
                        <a:rPr lang="en-US" altLang="zh-CN" sz="1800" dirty="0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  <a:cs typeface="微软雅黑 Light" panose="020B0502040204020203" pitchFamily="34" charset="-122"/>
                        </a:rPr>
                        <a:t>CV)</a:t>
                      </a:r>
                      <a:endParaRPr lang="zh-CN" altLang="en-US" sz="1800" dirty="0"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cs typeface="微软雅黑 Light" panose="020B0502040204020203" pitchFamily="34" charset="-122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1×10</a:t>
                      </a:r>
                      <a:r>
                        <a:rPr lang="en-US" altLang="zh-CN" sz="1800" baseline="30000" dirty="0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-15</a:t>
                      </a:r>
                      <a:r>
                        <a:rPr lang="en-US" altLang="zh-CN" sz="1800" dirty="0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@1 day</a:t>
                      </a:r>
                      <a:endParaRPr lang="zh-CN" altLang="en-US" sz="1800" dirty="0">
                        <a:latin typeface="微软雅黑 Light" panose="020B0502040204020203" pitchFamily="34" charset="-122"/>
                        <a:ea typeface="微软雅黑 Light" panose="020B0502040204020203" pitchFamily="34" charset="-122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959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  <a:cs typeface="微软雅黑 Light" panose="020B0502040204020203" pitchFamily="34" charset="-122"/>
                        </a:rPr>
                        <a:t>Time to laser link</a:t>
                      </a:r>
                      <a:r>
                        <a:rPr lang="zh-CN" altLang="en-US" sz="1800" dirty="0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  <a:cs typeface="微软雅黑 Light" panose="020B0502040204020203" pitchFamily="34" charset="-122"/>
                        </a:rPr>
                        <a:t>（</a:t>
                      </a:r>
                      <a:r>
                        <a:rPr lang="en-US" altLang="zh-CN" sz="1800" dirty="0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  <a:cs typeface="微软雅黑 Light" panose="020B0502040204020203" pitchFamily="34" charset="-122"/>
                        </a:rPr>
                        <a:t>T2L2</a:t>
                      </a:r>
                      <a:r>
                        <a:rPr lang="zh-CN" altLang="en-US" sz="1800" dirty="0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  <a:cs typeface="微软雅黑 Light" panose="020B0502040204020203" pitchFamily="34" charset="-122"/>
                        </a:rPr>
                        <a:t>）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  <a:cs typeface="微软雅黑 Light" panose="020B0502040204020203" pitchFamily="34" charset="-122"/>
                        </a:rPr>
                        <a:t>1</a:t>
                      </a:r>
                      <a:r>
                        <a:rPr lang="en-US" altLang="zh-CN" sz="1800" dirty="0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×10</a:t>
                      </a:r>
                      <a:r>
                        <a:rPr lang="en-US" altLang="zh-CN" sz="1800" baseline="30000" dirty="0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-16</a:t>
                      </a:r>
                      <a:r>
                        <a:rPr lang="en-US" altLang="zh-CN" sz="1800" dirty="0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  <a:cs typeface="微软雅黑 Light" panose="020B0502040204020203" pitchFamily="34" charset="-122"/>
                        </a:rPr>
                        <a:t>@1 day (2013)</a:t>
                      </a:r>
                      <a:endParaRPr lang="zh-CN" altLang="en-US" sz="1800" dirty="0"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cs typeface="微软雅黑 Light" panose="020B0502040204020203" pitchFamily="34" charset="-122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959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z="1800" b="1" dirty="0">
                          <a:solidFill>
                            <a:srgbClr val="FF0000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 </a:t>
                      </a:r>
                      <a:r>
                        <a:rPr lang="en-US" altLang="zh-CN" sz="1800" b="1" dirty="0">
                          <a:solidFill>
                            <a:srgbClr val="FF0000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I-SOC</a:t>
                      </a:r>
                      <a:r>
                        <a:rPr lang="zh-CN" altLang="en-US" sz="1800" b="1" dirty="0">
                          <a:solidFill>
                            <a:srgbClr val="FF0000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（</a:t>
                      </a:r>
                      <a:r>
                        <a:rPr lang="en-US" altLang="zh-CN" sz="1800" b="1" dirty="0">
                          <a:solidFill>
                            <a:srgbClr val="FF0000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planning</a:t>
                      </a:r>
                      <a:r>
                        <a:rPr lang="zh-CN" altLang="en-US" sz="1800" b="1" dirty="0">
                          <a:solidFill>
                            <a:srgbClr val="FF0000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）</a:t>
                      </a:r>
                      <a:endParaRPr lang="en-US" altLang="zh-CN" sz="1800" b="1" dirty="0">
                        <a:solidFill>
                          <a:srgbClr val="FF0000"/>
                        </a:solidFill>
                        <a:latin typeface="微软雅黑 Light" panose="020B0502040204020203" pitchFamily="34" charset="-122"/>
                        <a:ea typeface="微软雅黑 Light" panose="020B0502040204020203" pitchFamily="34" charset="-122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1" dirty="0">
                          <a:solidFill>
                            <a:srgbClr val="FF0000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10</a:t>
                      </a:r>
                      <a:r>
                        <a:rPr lang="en-US" altLang="zh-CN" sz="1800" b="1" baseline="30000" dirty="0">
                          <a:solidFill>
                            <a:srgbClr val="FF0000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-17</a:t>
                      </a:r>
                      <a:r>
                        <a:rPr lang="en-US" altLang="zh-CN" sz="1800" b="1" dirty="0">
                          <a:solidFill>
                            <a:srgbClr val="FF0000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  <a:cs typeface="微软雅黑 Light" panose="020B0502040204020203" pitchFamily="34" charset="-122"/>
                        </a:rPr>
                        <a:t>@10,000</a:t>
                      </a:r>
                      <a:r>
                        <a:rPr lang="en-US" altLang="zh-CN" sz="1800" b="1" baseline="0" dirty="0">
                          <a:solidFill>
                            <a:srgbClr val="FF0000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  <a:cs typeface="微软雅黑 Light" panose="020B0502040204020203" pitchFamily="34" charset="-122"/>
                        </a:rPr>
                        <a:t>s</a:t>
                      </a:r>
                      <a:r>
                        <a:rPr lang="zh-CN" altLang="en-US" sz="1800" b="1" baseline="0" dirty="0">
                          <a:solidFill>
                            <a:srgbClr val="FF0000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  <a:cs typeface="微软雅黑 Light" panose="020B0502040204020203" pitchFamily="34" charset="-122"/>
                        </a:rPr>
                        <a:t>，</a:t>
                      </a:r>
                      <a:r>
                        <a:rPr lang="en-US" altLang="zh-CN" sz="1800" b="1" dirty="0">
                          <a:solidFill>
                            <a:srgbClr val="FF0000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10</a:t>
                      </a:r>
                      <a:r>
                        <a:rPr lang="en-US" altLang="zh-CN" sz="1800" b="1" baseline="30000" dirty="0">
                          <a:solidFill>
                            <a:srgbClr val="FF0000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-18</a:t>
                      </a:r>
                      <a:r>
                        <a:rPr lang="en-US" altLang="zh-CN" sz="1800" b="1" baseline="0" dirty="0">
                          <a:solidFill>
                            <a:srgbClr val="FF0000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  <a:cs typeface="微软雅黑 Light" panose="020B0502040204020203" pitchFamily="34" charset="-122"/>
                        </a:rPr>
                        <a:t>@10day</a:t>
                      </a:r>
                      <a:endParaRPr lang="zh-CN" altLang="en-US" sz="1800" b="1" dirty="0">
                        <a:solidFill>
                          <a:srgbClr val="FF0000"/>
                        </a:solidFill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cs typeface="微软雅黑 Light" panose="020B0502040204020203" pitchFamily="34" charset="-122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5" name="图片 4" descr="屏幕剪辑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904" y="1887150"/>
            <a:ext cx="1662150" cy="2328813"/>
          </a:xfrm>
          <a:prstGeom prst="rect">
            <a:avLst/>
          </a:prstGeom>
        </p:spPr>
      </p:pic>
      <p:pic>
        <p:nvPicPr>
          <p:cNvPr id="8" name="图片 7" descr="屏幕剪辑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975"/>
          <a:stretch/>
        </p:blipFill>
        <p:spPr>
          <a:xfrm>
            <a:off x="2965336" y="2012930"/>
            <a:ext cx="4231610" cy="2328813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 flipH="1">
            <a:off x="1099813" y="4264642"/>
            <a:ext cx="319533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  <a:cs typeface="Arial" panose="020B0604020202020204" pitchFamily="34" charset="0"/>
              </a:rPr>
              <a:t>Satellite CV</a:t>
            </a:r>
          </a:p>
        </p:txBody>
      </p:sp>
      <p:sp>
        <p:nvSpPr>
          <p:cNvPr id="14" name="文本框 13"/>
          <p:cNvSpPr txBox="1"/>
          <p:nvPr/>
        </p:nvSpPr>
        <p:spPr>
          <a:xfrm flipH="1">
            <a:off x="4445355" y="4264642"/>
            <a:ext cx="814468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  <a:cs typeface="Arial" panose="020B0604020202020204" pitchFamily="34" charset="0"/>
              </a:rPr>
              <a:t>T2L2</a:t>
            </a: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2373358" y="-9653"/>
            <a:ext cx="8033967" cy="73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spcBef>
                <a:spcPct val="30000"/>
              </a:spcBef>
            </a:pPr>
            <a:r>
              <a:rPr lang="en-US" altLang="zh-CN" sz="3200" b="1" dirty="0">
                <a:solidFill>
                  <a:srgbClr val="FFFFFF"/>
                </a:solidFill>
                <a:latin typeface="Arial" panose="020B0604020202020204" pitchFamily="34" charset="0"/>
                <a:ea typeface="微软雅黑 Light" panose="020B0502040204020203" pitchFamily="34" charset="-122"/>
                <a:cs typeface="Arial" panose="020B0604020202020204" pitchFamily="34" charset="0"/>
                <a:sym typeface="Times New Roman" panose="02020603050405020304" pitchFamily="18" charset="0"/>
              </a:rPr>
              <a:t>Satellite-based time-frequency transfer link </a:t>
            </a:r>
            <a:endParaRPr lang="zh-CN" altLang="en-US" sz="3200" b="1" dirty="0">
              <a:solidFill>
                <a:srgbClr val="FFFFFF"/>
              </a:solidFill>
              <a:latin typeface="Arial" panose="020B0604020202020204" pitchFamily="34" charset="0"/>
              <a:ea typeface="微软雅黑 Light" panose="020B0502040204020203" pitchFamily="34" charset="-122"/>
              <a:cs typeface="Arial" panose="020B0604020202020204" pitchFamily="34" charset="0"/>
              <a:sym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85345" y="637500"/>
            <a:ext cx="11183643" cy="1137491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The existing satellite-based T/F transfer link cannot meet the requirements of optical clock comparison.</a:t>
            </a: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  <a:sym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 flipH="1">
            <a:off x="8703032" y="3885112"/>
            <a:ext cx="2589713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latin typeface="Arial" panose="020B0604020202020204" pitchFamily="34" charset="0"/>
                <a:ea typeface="微软雅黑 Light" panose="020B0502040204020203" pitchFamily="34" charset="-122"/>
                <a:cs typeface="Arial" panose="020B0604020202020204" pitchFamily="34" charset="0"/>
              </a:rPr>
              <a:t>I-SOC</a:t>
            </a:r>
            <a:endParaRPr lang="en-US" altLang="zh-CN" sz="2000" b="1" dirty="0">
              <a:solidFill>
                <a:schemeClr val="tx1"/>
              </a:solidFill>
              <a:latin typeface="Arial" panose="020B0604020202020204" pitchFamily="34" charset="0"/>
              <a:ea typeface="微软雅黑 Light" panose="020B0502040204020203" pitchFamily="34" charset="-122"/>
              <a:cs typeface="Arial" panose="020B0604020202020204" pitchFamily="34" charset="0"/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A259559A-1E80-4CFE-8703-D2775EA3078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0474" y="4186686"/>
            <a:ext cx="4009807" cy="2671314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AA16902D-9BF3-49AA-BC98-1915152C426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0216" y="1774991"/>
            <a:ext cx="3395344" cy="20772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04185"/>
    </mc:Choice>
    <mc:Fallback xmlns="">
      <p:transition spd="med" advTm="104185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>
            <a:extLst>
              <a:ext uri="{FF2B5EF4-FFF2-40B4-BE49-F238E27FC236}">
                <a16:creationId xmlns:a16="http://schemas.microsoft.com/office/drawing/2014/main" id="{7AF29589-E216-4802-869D-2A3B15CBBBD3}"/>
              </a:ext>
            </a:extLst>
          </p:cNvPr>
          <p:cNvSpPr txBox="1"/>
          <p:nvPr/>
        </p:nvSpPr>
        <p:spPr>
          <a:xfrm>
            <a:off x="306910" y="694010"/>
            <a:ext cx="11942965" cy="2677656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Ultra-stable laser frequency transfer</a:t>
            </a:r>
            <a:endParaRPr lang="en-US" altLang="zh-CN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  <a:sym typeface="+mn-ea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2019</a:t>
            </a:r>
            <a:r>
              <a:rPr lang="zh-CN" alt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，</a:t>
            </a:r>
            <a:r>
              <a:rPr lang="en-US" altLang="zh-CN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South Korea </a:t>
            </a:r>
            <a:r>
              <a:rPr lang="en-US" altLang="zh-CN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KAIST,</a:t>
            </a:r>
            <a:r>
              <a:rPr lang="en-US" altLang="zh-CN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multi-wavelength ultra-stable optical frequency and microwave transfer locked by optical comb, 18km, 4E-15@0.1s; no long-term stability limited by link influence</a:t>
            </a:r>
            <a:endParaRPr lang="en-US" altLang="zh-CN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  <a:sym typeface="+mn-ea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2021, Joint team of Australia and France achieved 265m </a:t>
            </a:r>
            <a:r>
              <a:rPr lang="en-US" altLang="zh-CN" sz="20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freespace</a:t>
            </a:r>
            <a:r>
              <a:rPr lang="en-US" altLang="zh-CN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 ultra-stable optical frequency transfer</a:t>
            </a:r>
            <a:r>
              <a:rPr lang="zh-CN" alt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，</a:t>
            </a:r>
            <a:r>
              <a:rPr lang="en-US" altLang="zh-CN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1.6E-19@40s</a:t>
            </a:r>
            <a:r>
              <a:rPr lang="zh-CN" alt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。 </a:t>
            </a:r>
            <a:r>
              <a:rPr lang="en-US" altLang="zh-CN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2022</a:t>
            </a:r>
            <a:r>
              <a:rPr lang="zh-CN" alt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，</a:t>
            </a:r>
            <a:r>
              <a:rPr lang="en-US" altLang="zh-CN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increased to </a:t>
            </a:r>
            <a:r>
              <a:rPr lang="en-US" altLang="zh-CN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2.4km</a:t>
            </a:r>
            <a:r>
              <a:rPr lang="zh-CN" alt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，</a:t>
            </a:r>
            <a:r>
              <a:rPr lang="en-US" altLang="zh-CN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  <a:hlinkClick r:id="rId3"/>
              </a:rPr>
              <a:t>6.1E-21@300s</a:t>
            </a:r>
            <a:r>
              <a:rPr lang="zh-CN" alt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。</a:t>
            </a:r>
            <a:endParaRPr lang="en-US" altLang="zh-CN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  <a:sym typeface="+mn-ea"/>
            </a:endParaRPr>
          </a:p>
          <a:p>
            <a:pPr marL="342900" indent="-342900">
              <a:buFont typeface="Wingdings" panose="05000000000000000000" pitchFamily="2" charset="2"/>
              <a:buChar char="n"/>
            </a:pPr>
            <a:endParaRPr lang="en-US" altLang="zh-CN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  <a:sym typeface="+mn-ea"/>
            </a:endParaRPr>
          </a:p>
          <a:p>
            <a:pPr marL="342900" indent="-342900">
              <a:buFont typeface="Wingdings" panose="05000000000000000000" pitchFamily="2" charset="2"/>
              <a:buChar char="n"/>
            </a:pPr>
            <a:r>
              <a:rPr lang="en-US" altLang="zh-CN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Low ambiguous range (drawback)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BFE63E87-1153-4F48-9BD0-50F1AD23C85C}"/>
              </a:ext>
            </a:extLst>
          </p:cNvPr>
          <p:cNvSpPr/>
          <p:nvPr/>
        </p:nvSpPr>
        <p:spPr>
          <a:xfrm>
            <a:off x="783077" y="6406296"/>
            <a:ext cx="33137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Nat </a:t>
            </a:r>
            <a:r>
              <a:rPr lang="en-US" altLang="zh-CN" dirty="0" err="1">
                <a:latin typeface="Arial" panose="020B0604020202020204" pitchFamily="34" charset="0"/>
                <a:cs typeface="Arial" panose="020B0604020202020204" pitchFamily="34" charset="0"/>
              </a:rPr>
              <a:t>Commun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. 10:4438 (2019)</a:t>
            </a:r>
            <a:endParaRPr lang="fr-FR" altLang="zh-CN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id="{0B725C42-6D2A-4121-8880-8656DAB372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392" y="3443876"/>
            <a:ext cx="3705222" cy="3008039"/>
          </a:xfrm>
          <a:prstGeom prst="rect">
            <a:avLst/>
          </a:prstGeom>
        </p:spPr>
      </p:pic>
      <p:sp>
        <p:nvSpPr>
          <p:cNvPr id="19" name="矩形 18">
            <a:extLst>
              <a:ext uri="{FF2B5EF4-FFF2-40B4-BE49-F238E27FC236}">
                <a16:creationId xmlns:a16="http://schemas.microsoft.com/office/drawing/2014/main" id="{15BE00F8-BD81-41EB-8079-7B227124D2E6}"/>
              </a:ext>
            </a:extLst>
          </p:cNvPr>
          <p:cNvSpPr/>
          <p:nvPr/>
        </p:nvSpPr>
        <p:spPr>
          <a:xfrm>
            <a:off x="4029774" y="6438060"/>
            <a:ext cx="381725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Nat. </a:t>
            </a:r>
            <a:r>
              <a:rPr lang="en-US" altLang="zh-CN" dirty="0" err="1">
                <a:latin typeface="Arial" panose="020B0604020202020204" pitchFamily="34" charset="0"/>
                <a:cs typeface="Arial" panose="020B0604020202020204" pitchFamily="34" charset="0"/>
              </a:rPr>
              <a:t>Commun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. 12:515 (2021) 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" name="图片 19">
            <a:extLst>
              <a:ext uri="{FF2B5EF4-FFF2-40B4-BE49-F238E27FC236}">
                <a16:creationId xmlns:a16="http://schemas.microsoft.com/office/drawing/2014/main" id="{793D2BCA-E3C0-4F1D-8742-F64B5B7A7F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86994" y="3478601"/>
            <a:ext cx="2812143" cy="2880355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id="{A55264A1-26B2-4032-8F6B-97CCBF80B07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63079" y="3448545"/>
            <a:ext cx="2376448" cy="2862322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id="{32EE269B-6917-443B-9C4D-484B9290190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608327" y="3410350"/>
            <a:ext cx="2494436" cy="2995946"/>
          </a:xfrm>
          <a:prstGeom prst="rect">
            <a:avLst/>
          </a:prstGeom>
        </p:spPr>
      </p:pic>
      <p:sp>
        <p:nvSpPr>
          <p:cNvPr id="23" name="矩形 22">
            <a:extLst>
              <a:ext uri="{FF2B5EF4-FFF2-40B4-BE49-F238E27FC236}">
                <a16:creationId xmlns:a16="http://schemas.microsoft.com/office/drawing/2014/main" id="{3B94517B-7613-4966-BAE5-BC0CDC195796}"/>
              </a:ext>
            </a:extLst>
          </p:cNvPr>
          <p:cNvSpPr/>
          <p:nvPr/>
        </p:nvSpPr>
        <p:spPr>
          <a:xfrm>
            <a:off x="8048791" y="6447909"/>
            <a:ext cx="26331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PRL 128, 020801 (2022) 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Rectangle 4">
            <a:extLst>
              <a:ext uri="{FF2B5EF4-FFF2-40B4-BE49-F238E27FC236}">
                <a16:creationId xmlns:a16="http://schemas.microsoft.com/office/drawing/2014/main" id="{1945AD6B-7246-47D8-9698-C7187423F7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6190" y="0"/>
            <a:ext cx="11945566" cy="73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spcBef>
                <a:spcPct val="30000"/>
              </a:spcBef>
            </a:pPr>
            <a:r>
              <a:rPr lang="en-US" altLang="zh-CN" sz="3200" b="1" dirty="0">
                <a:solidFill>
                  <a:srgbClr val="FFFFFF"/>
                </a:solidFill>
                <a:latin typeface="Arial" panose="020B0604020202020204" pitchFamily="34" charset="0"/>
                <a:ea typeface="微软雅黑 Light" panose="020B0502040204020203" charset="-122"/>
                <a:cs typeface="Arial" panose="020B0604020202020204" pitchFamily="34" charset="0"/>
                <a:sym typeface="Times New Roman" panose="02020603050405020304" pitchFamily="18" charset="0"/>
              </a:rPr>
              <a:t>Research progress of high-precision T/F link on the ground</a:t>
            </a:r>
            <a:endParaRPr lang="zh-CN" altLang="en-US" sz="3200" b="1" dirty="0">
              <a:solidFill>
                <a:srgbClr val="FFFFFF"/>
              </a:solidFill>
              <a:latin typeface="Arial" panose="020B0604020202020204" pitchFamily="34" charset="0"/>
              <a:ea typeface="微软雅黑 Light" panose="020B0502040204020203" charset="-122"/>
              <a:cs typeface="Arial" panose="020B0604020202020204" pitchFamily="34" charset="0"/>
              <a:sym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1899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04185"/>
    </mc:Choice>
    <mc:Fallback xmlns="">
      <p:transition spd="med" advTm="104185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952" y="631480"/>
            <a:ext cx="9057410" cy="6133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Comb-based T/F link scheme</a:t>
            </a: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：</a:t>
            </a:r>
            <a:endParaRPr lang="en-US" altLang="zh-CN" sz="2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28650" indent="-342900" eaLnBrk="1" latinLnBrk="0" hangingPunct="1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altLang="zh-CN" sz="2000" dirty="0">
              <a:latin typeface="Arial" panose="020B0604020202020204" pitchFamily="34" charset="0"/>
              <a:ea typeface="微软雅黑 Light" panose="020B0502040204020203" pitchFamily="34" charset="-122"/>
              <a:cs typeface="Arial" panose="020B0604020202020204" pitchFamily="34" charset="0"/>
            </a:endParaRPr>
          </a:p>
          <a:p>
            <a:pPr marL="628650" indent="-342900" eaLnBrk="1" latinLnBrk="0" hangingPunct="1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altLang="zh-CN" sz="2000" dirty="0">
              <a:latin typeface="Arial" panose="020B0604020202020204" pitchFamily="34" charset="0"/>
              <a:ea typeface="微软雅黑 Light" panose="020B0502040204020203" pitchFamily="34" charset="-122"/>
              <a:cs typeface="Arial" panose="020B0604020202020204" pitchFamily="34" charset="0"/>
            </a:endParaRPr>
          </a:p>
          <a:p>
            <a:pPr marL="628650" indent="-342900" eaLnBrk="1" latinLnBrk="0" hangingPunct="1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altLang="zh-CN" sz="2000" dirty="0">
              <a:latin typeface="Arial" panose="020B0604020202020204" pitchFamily="34" charset="0"/>
              <a:ea typeface="微软雅黑 Light" panose="020B0502040204020203" pitchFamily="34" charset="-122"/>
              <a:cs typeface="Arial" panose="020B0604020202020204" pitchFamily="34" charset="0"/>
            </a:endParaRPr>
          </a:p>
          <a:p>
            <a:pPr marL="628650" indent="-342900" eaLnBrk="1" latinLnBrk="0" hangingPunct="1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altLang="zh-CN" sz="2000" dirty="0">
              <a:latin typeface="Arial" panose="020B0604020202020204" pitchFamily="34" charset="0"/>
              <a:ea typeface="微软雅黑 Light" panose="020B0502040204020203" pitchFamily="34" charset="-122"/>
              <a:cs typeface="Arial" panose="020B0604020202020204" pitchFamily="34" charset="0"/>
            </a:endParaRPr>
          </a:p>
          <a:p>
            <a:pPr marL="628650" indent="-342900" eaLnBrk="1" latinLnBrk="0" hangingPunct="1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altLang="zh-CN" sz="2000" dirty="0">
              <a:latin typeface="Arial" panose="020B0604020202020204" pitchFamily="34" charset="0"/>
              <a:ea typeface="微软雅黑 Light" panose="020B0502040204020203" pitchFamily="34" charset="-122"/>
              <a:cs typeface="Arial" panose="020B0604020202020204" pitchFamily="34" charset="0"/>
            </a:endParaRPr>
          </a:p>
          <a:p>
            <a:pPr marL="628650" indent="-342900" eaLnBrk="1" latinLnBrk="0" hangingPunct="1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altLang="zh-CN" sz="2000" dirty="0">
              <a:latin typeface="Arial" panose="020B0604020202020204" pitchFamily="34" charset="0"/>
              <a:ea typeface="微软雅黑 Light" panose="020B0502040204020203" pitchFamily="34" charset="-122"/>
              <a:cs typeface="Arial" panose="020B0604020202020204" pitchFamily="34" charset="0"/>
            </a:endParaRPr>
          </a:p>
          <a:p>
            <a:pPr marL="628650" indent="-342900" eaLnBrk="1" latinLnBrk="0" hangingPunct="1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altLang="zh-CN" sz="2000" dirty="0">
              <a:latin typeface="Arial" panose="020B0604020202020204" pitchFamily="34" charset="0"/>
              <a:ea typeface="微软雅黑 Light" panose="020B0502040204020203" pitchFamily="34" charset="-122"/>
              <a:cs typeface="Arial" panose="020B0604020202020204" pitchFamily="34" charset="0"/>
            </a:endParaRPr>
          </a:p>
          <a:p>
            <a:pPr marL="628650" indent="-342900" eaLnBrk="1" latinLnBrk="0" hangingPunct="1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altLang="zh-CN" sz="2000" dirty="0">
              <a:latin typeface="Arial" panose="020B0604020202020204" pitchFamily="34" charset="0"/>
              <a:ea typeface="微软雅黑 Light" panose="020B0502040204020203" pitchFamily="34" charset="-122"/>
              <a:cs typeface="Arial" panose="020B0604020202020204" pitchFamily="34" charset="0"/>
            </a:endParaRPr>
          </a:p>
          <a:p>
            <a:pPr marL="628650" indent="-342900" eaLnBrk="1" latinLnBrk="0" hangingPunct="1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altLang="zh-CN" sz="2000" dirty="0">
              <a:latin typeface="Arial" panose="020B0604020202020204" pitchFamily="34" charset="0"/>
              <a:ea typeface="微软雅黑 Light" panose="020B0502040204020203" pitchFamily="34" charset="-122"/>
              <a:cs typeface="Arial" panose="020B0604020202020204" pitchFamily="34" charset="0"/>
            </a:endParaRPr>
          </a:p>
          <a:p>
            <a:pPr marL="628650" indent="-342900" eaLnBrk="1" latinLnBrk="0" hangingPunct="1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altLang="zh-CN" sz="2000" dirty="0">
              <a:latin typeface="Arial" panose="020B0604020202020204" pitchFamily="34" charset="0"/>
              <a:ea typeface="微软雅黑 Light" panose="020B0502040204020203" pitchFamily="34" charset="-122"/>
              <a:cs typeface="Arial" panose="020B0604020202020204" pitchFamily="34" charset="0"/>
            </a:endParaRPr>
          </a:p>
          <a:p>
            <a:pPr marL="628650" indent="-342900" eaLnBrk="1" latinLnBrk="0" hangingPunct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2000" dirty="0">
                <a:latin typeface="Arial" panose="020B0604020202020204" pitchFamily="34" charset="0"/>
                <a:ea typeface="微软雅黑 Light" panose="020B0502040204020203" pitchFamily="34" charset="-122"/>
                <a:cs typeface="Arial" panose="020B0604020202020204" pitchFamily="34" charset="0"/>
              </a:rPr>
              <a:t>Broad-band optical signal</a:t>
            </a:r>
          </a:p>
          <a:p>
            <a:pPr marL="628650" indent="-342900" eaLnBrk="1" latinLnBrk="0" hangingPunct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2000" dirty="0">
                <a:latin typeface="Arial" panose="020B0604020202020204" pitchFamily="34" charset="0"/>
                <a:ea typeface="微软雅黑 Light" panose="020B0502040204020203" pitchFamily="34" charset="-122"/>
                <a:cs typeface="Arial" panose="020B0604020202020204" pitchFamily="34" charset="0"/>
              </a:rPr>
              <a:t>Highly coherent </a:t>
            </a:r>
            <a:endParaRPr lang="zh-CN" altLang="en-US" sz="2000" dirty="0">
              <a:latin typeface="Arial" panose="020B0604020202020204" pitchFamily="34" charset="0"/>
              <a:ea typeface="微软雅黑 Light" panose="020B0502040204020203" pitchFamily="34" charset="-122"/>
              <a:cs typeface="Arial" panose="020B0604020202020204" pitchFamily="34" charset="0"/>
            </a:endParaRPr>
          </a:p>
        </p:txBody>
      </p:sp>
      <p:pic>
        <p:nvPicPr>
          <p:cNvPr id="46" name="图片 45">
            <a:extLst>
              <a:ext uri="{FF2B5EF4-FFF2-40B4-BE49-F238E27FC236}">
                <a16:creationId xmlns:a16="http://schemas.microsoft.com/office/drawing/2014/main" id="{AFF515AF-CCE0-4A42-AF40-1EED9FDD7DF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299" t="16049" r="14912"/>
          <a:stretch/>
        </p:blipFill>
        <p:spPr>
          <a:xfrm>
            <a:off x="70389" y="3233491"/>
            <a:ext cx="8754342" cy="2652372"/>
          </a:xfrm>
          <a:prstGeom prst="rect">
            <a:avLst/>
          </a:prstGeom>
        </p:spPr>
      </p:pic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2397648" y="-10097"/>
            <a:ext cx="7429552" cy="73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spcBef>
                <a:spcPct val="30000"/>
              </a:spcBef>
            </a:pPr>
            <a:r>
              <a:rPr lang="en-US" altLang="zh-CN" sz="3200" b="1" dirty="0">
                <a:solidFill>
                  <a:srgbClr val="FFFFFF"/>
                </a:solidFill>
                <a:latin typeface="Arial" panose="020B0604020202020204" pitchFamily="34" charset="0"/>
                <a:ea typeface="微软雅黑 Light" panose="020B0502040204020203" pitchFamily="34" charset="-122"/>
                <a:cs typeface="Arial" panose="020B0604020202020204" pitchFamily="34" charset="0"/>
                <a:sym typeface="Times New Roman" panose="02020603050405020304" pitchFamily="18" charset="0"/>
              </a:rPr>
              <a:t>Optical comb-based T/F link</a:t>
            </a:r>
            <a:endParaRPr lang="zh-CN" altLang="en-US" sz="3200" b="1" dirty="0">
              <a:solidFill>
                <a:srgbClr val="FFFFFF"/>
              </a:solidFill>
              <a:latin typeface="Arial" panose="020B0604020202020204" pitchFamily="34" charset="0"/>
              <a:ea typeface="微软雅黑 Light" panose="020B0502040204020203" pitchFamily="34" charset="-122"/>
              <a:cs typeface="Arial" panose="020B0604020202020204" pitchFamily="34" charset="0"/>
              <a:sym typeface="Times New Roman" panose="02020603050405020304" pitchFamily="18" charset="0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9038297" y="710913"/>
            <a:ext cx="3177512" cy="5689887"/>
            <a:chOff x="4221479" y="1214128"/>
            <a:chExt cx="3323120" cy="4493252"/>
          </a:xfrm>
        </p:grpSpPr>
        <p:sp>
          <p:nvSpPr>
            <p:cNvPr id="51" name="矩形 50"/>
            <p:cNvSpPr/>
            <p:nvPr/>
          </p:nvSpPr>
          <p:spPr bwMode="auto">
            <a:xfrm>
              <a:off x="4221479" y="1214128"/>
              <a:ext cx="2994661" cy="4493252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charset="-122"/>
                <a:cs typeface="Arial" panose="020B0604020202020204" pitchFamily="34" charset="0"/>
              </a:endParaRPr>
            </a:p>
          </p:txBody>
        </p:sp>
        <p:pic>
          <p:nvPicPr>
            <p:cNvPr id="52" name="图片 5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928888" y="4497518"/>
              <a:ext cx="789154" cy="803221"/>
            </a:xfrm>
            <a:prstGeom prst="rect">
              <a:avLst/>
            </a:prstGeom>
          </p:spPr>
        </p:pic>
        <p:pic>
          <p:nvPicPr>
            <p:cNvPr id="53" name="图片 5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031320" y="4815154"/>
              <a:ext cx="301488" cy="271902"/>
            </a:xfrm>
            <a:prstGeom prst="rect">
              <a:avLst/>
            </a:prstGeom>
            <a:solidFill>
              <a:srgbClr val="5B9BD5">
                <a:alpha val="68000"/>
              </a:srgbClr>
            </a:solidFill>
          </p:spPr>
        </p:pic>
        <p:cxnSp>
          <p:nvCxnSpPr>
            <p:cNvPr id="54" name="直接箭头连接符 53"/>
            <p:cNvCxnSpPr/>
            <p:nvPr/>
          </p:nvCxnSpPr>
          <p:spPr>
            <a:xfrm>
              <a:off x="6178254" y="4685674"/>
              <a:ext cx="0" cy="129480"/>
            </a:xfrm>
            <a:prstGeom prst="straightConnector1">
              <a:avLst/>
            </a:prstGeom>
            <a:noFill/>
            <a:ln w="9525" cap="flat" cmpd="sng" algn="ctr">
              <a:solidFill>
                <a:srgbClr val="0070C0"/>
              </a:solidFill>
              <a:prstDash val="solid"/>
              <a:miter lim="800000"/>
              <a:headEnd type="triangle" w="sm" len="sm"/>
              <a:tailEnd type="triangle" w="sm" len="sm"/>
            </a:ln>
            <a:effectLst/>
          </p:spPr>
        </p:cxnSp>
        <p:sp>
          <p:nvSpPr>
            <p:cNvPr id="55" name="文本框 54"/>
            <p:cNvSpPr txBox="1"/>
            <p:nvPr/>
          </p:nvSpPr>
          <p:spPr>
            <a:xfrm>
              <a:off x="5971130" y="5217532"/>
              <a:ext cx="990931" cy="315963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等线" panose="02010600030101010101" charset="-122"/>
                  <a:cs typeface="Arial" panose="020B0604020202020204" pitchFamily="34" charset="0"/>
                </a:rPr>
                <a:t>Earth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charset="-122"/>
                <a:cs typeface="Arial" panose="020B0604020202020204" pitchFamily="34" charset="0"/>
              </a:endParaRPr>
            </a:p>
          </p:txBody>
        </p:sp>
        <p:pic>
          <p:nvPicPr>
            <p:cNvPr id="56" name="图片 5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235074" y="1459573"/>
              <a:ext cx="690706" cy="626630"/>
            </a:xfrm>
            <a:prstGeom prst="rect">
              <a:avLst/>
            </a:prstGeom>
          </p:spPr>
        </p:pic>
        <p:sp>
          <p:nvSpPr>
            <p:cNvPr id="57" name="文本框 56"/>
            <p:cNvSpPr txBox="1"/>
            <p:nvPr/>
          </p:nvSpPr>
          <p:spPr>
            <a:xfrm>
              <a:off x="5543656" y="1214128"/>
              <a:ext cx="1563293" cy="315963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等线" panose="02010600030101010101" charset="-122"/>
                  <a:cs typeface="Arial" panose="020B0604020202020204" pitchFamily="34" charset="0"/>
                </a:rPr>
                <a:t>GEO/MEO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charset="-122"/>
                <a:cs typeface="Arial" panose="020B0604020202020204" pitchFamily="34" charset="0"/>
              </a:endParaRPr>
            </a:p>
          </p:txBody>
        </p:sp>
        <p:pic>
          <p:nvPicPr>
            <p:cNvPr id="58" name="图片 57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296690" y="1992950"/>
              <a:ext cx="261899" cy="207816"/>
            </a:xfrm>
            <a:prstGeom prst="rect">
              <a:avLst/>
            </a:prstGeom>
            <a:solidFill>
              <a:srgbClr val="5B9BD5">
                <a:alpha val="48000"/>
              </a:srgbClr>
            </a:solidFill>
            <a:ln>
              <a:solidFill>
                <a:srgbClr val="0070C0"/>
              </a:solidFill>
            </a:ln>
          </p:spPr>
        </p:pic>
        <p:pic>
          <p:nvPicPr>
            <p:cNvPr id="59" name="图片 5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293508" y="1596948"/>
              <a:ext cx="301488" cy="271902"/>
            </a:xfrm>
            <a:prstGeom prst="rect">
              <a:avLst/>
            </a:prstGeom>
            <a:solidFill>
              <a:srgbClr val="5B9BD5">
                <a:alpha val="68000"/>
              </a:srgbClr>
            </a:solidFill>
          </p:spPr>
        </p:pic>
        <p:cxnSp>
          <p:nvCxnSpPr>
            <p:cNvPr id="60" name="直接箭头连接符 59"/>
            <p:cNvCxnSpPr/>
            <p:nvPr/>
          </p:nvCxnSpPr>
          <p:spPr>
            <a:xfrm>
              <a:off x="5439171" y="1863952"/>
              <a:ext cx="0" cy="129480"/>
            </a:xfrm>
            <a:prstGeom prst="straightConnector1">
              <a:avLst/>
            </a:prstGeom>
            <a:noFill/>
            <a:ln w="9525" cap="flat" cmpd="sng" algn="ctr">
              <a:solidFill>
                <a:srgbClr val="0070C0"/>
              </a:solidFill>
              <a:prstDash val="solid"/>
              <a:miter lim="800000"/>
              <a:headEnd type="triangle" w="sm" len="sm"/>
              <a:tailEnd type="triangle" w="sm" len="sm"/>
            </a:ln>
            <a:effectLst/>
          </p:spPr>
        </p:cxnSp>
        <p:cxnSp>
          <p:nvCxnSpPr>
            <p:cNvPr id="61" name="直接箭头连接符 60"/>
            <p:cNvCxnSpPr/>
            <p:nvPr/>
          </p:nvCxnSpPr>
          <p:spPr>
            <a:xfrm>
              <a:off x="5537101" y="2194318"/>
              <a:ext cx="384148" cy="2275436"/>
            </a:xfrm>
            <a:prstGeom prst="straightConnector1">
              <a:avLst/>
            </a:prstGeom>
            <a:noFill/>
            <a:ln w="28575" cap="flat" cmpd="sng" algn="ctr">
              <a:solidFill>
                <a:srgbClr val="92D050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  <p:sp>
          <p:nvSpPr>
            <p:cNvPr id="62" name="文本框 61"/>
            <p:cNvSpPr txBox="1"/>
            <p:nvPr/>
          </p:nvSpPr>
          <p:spPr>
            <a:xfrm>
              <a:off x="4354569" y="3147171"/>
              <a:ext cx="1449971" cy="5590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altLang="zh-CN" sz="2000" b="1" i="1" kern="0" dirty="0">
                  <a:solidFill>
                    <a:srgbClr val="ED7D31"/>
                  </a:solidFill>
                  <a:latin typeface="Arial" panose="020B0604020202020204" pitchFamily="34" charset="0"/>
                  <a:ea typeface="等线" panose="02010600030101010101" charset="-122"/>
                  <a:cs typeface="Arial" panose="020B0604020202020204" pitchFamily="34" charset="0"/>
                </a:rPr>
                <a:t>Two-way link</a:t>
              </a:r>
              <a:endParaRPr kumimoji="0" lang="zh-CN" altLang="en-US" sz="2000" b="1" i="1" u="none" strike="noStrike" kern="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charset="-122"/>
                <a:cs typeface="Arial" panose="020B0604020202020204" pitchFamily="34" charset="0"/>
              </a:endParaRPr>
            </a:p>
          </p:txBody>
        </p:sp>
        <p:sp>
          <p:nvSpPr>
            <p:cNvPr id="63" name="文本框 62"/>
            <p:cNvSpPr txBox="1"/>
            <p:nvPr/>
          </p:nvSpPr>
          <p:spPr>
            <a:xfrm>
              <a:off x="6257293" y="4416339"/>
              <a:ext cx="1287306" cy="3159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000" b="1" i="1" u="none" strike="noStrike" kern="0" cap="none" spc="0" normalizeH="0" baseline="0" noProof="0" dirty="0">
                  <a:ln>
                    <a:noFill/>
                  </a:ln>
                  <a:solidFill>
                    <a:srgbClr val="ED7D31"/>
                  </a:solidFill>
                  <a:effectLst/>
                  <a:uLnTx/>
                  <a:uFillTx/>
                  <a:latin typeface="Arial" panose="020B0604020202020204" pitchFamily="34" charset="0"/>
                  <a:ea typeface="等线" panose="02010600030101010101" charset="-122"/>
                  <a:cs typeface="Arial" panose="020B0604020202020204" pitchFamily="34" charset="0"/>
                </a:rPr>
                <a:t>C</a:t>
              </a:r>
              <a:r>
                <a:rPr lang="en-US" altLang="zh-CN" sz="2000" b="1" i="1" kern="0" dirty="0" err="1">
                  <a:solidFill>
                    <a:srgbClr val="ED7D31"/>
                  </a:solidFill>
                  <a:latin typeface="Arial" panose="020B0604020202020204" pitchFamily="34" charset="0"/>
                  <a:ea typeface="等线" panose="02010600030101010101" charset="-122"/>
                  <a:cs typeface="Arial" panose="020B0604020202020204" pitchFamily="34" charset="0"/>
                </a:rPr>
                <a:t>omb</a:t>
              </a:r>
              <a:endParaRPr kumimoji="0" lang="zh-CN" altLang="en-US" sz="2000" b="1" i="1" u="none" strike="noStrike" kern="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charset="-122"/>
                <a:cs typeface="Arial" panose="020B0604020202020204" pitchFamily="34" charset="0"/>
              </a:endParaRPr>
            </a:p>
          </p:txBody>
        </p:sp>
        <p:sp>
          <p:nvSpPr>
            <p:cNvPr id="64" name="文本框 63"/>
            <p:cNvSpPr txBox="1"/>
            <p:nvPr/>
          </p:nvSpPr>
          <p:spPr>
            <a:xfrm>
              <a:off x="6255496" y="4771689"/>
              <a:ext cx="918662" cy="3159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000" b="1" i="1" u="none" strike="noStrike" kern="0" cap="none" spc="0" normalizeH="0" baseline="0" noProof="0" dirty="0">
                  <a:ln>
                    <a:noFill/>
                  </a:ln>
                  <a:solidFill>
                    <a:srgbClr val="ED7D31"/>
                  </a:solidFill>
                  <a:effectLst/>
                  <a:uLnTx/>
                  <a:uFillTx/>
                  <a:latin typeface="Arial" panose="020B0604020202020204" pitchFamily="34" charset="0"/>
                  <a:ea typeface="等线" panose="02010600030101010101" charset="-122"/>
                  <a:cs typeface="Arial" panose="020B0604020202020204" pitchFamily="34" charset="0"/>
                </a:rPr>
                <a:t>Clock</a:t>
              </a:r>
              <a:endParaRPr kumimoji="0" lang="zh-CN" altLang="en-US" sz="2000" b="1" i="1" u="none" strike="noStrike" kern="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charset="-122"/>
                <a:cs typeface="Arial" panose="020B0604020202020204" pitchFamily="34" charset="0"/>
              </a:endParaRPr>
            </a:p>
          </p:txBody>
        </p:sp>
        <p:cxnSp>
          <p:nvCxnSpPr>
            <p:cNvPr id="65" name="直接箭头连接符 64"/>
            <p:cNvCxnSpPr/>
            <p:nvPr/>
          </p:nvCxnSpPr>
          <p:spPr>
            <a:xfrm>
              <a:off x="5680855" y="2194224"/>
              <a:ext cx="381180" cy="2258407"/>
            </a:xfrm>
            <a:prstGeom prst="straightConnector1">
              <a:avLst/>
            </a:prstGeom>
            <a:noFill/>
            <a:ln w="28575" cap="flat" cmpd="sng" algn="ctr">
              <a:solidFill>
                <a:srgbClr val="FFC000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pic>
          <p:nvPicPr>
            <p:cNvPr id="66" name="图片 65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034302" y="4066967"/>
              <a:ext cx="251086" cy="387101"/>
            </a:xfrm>
            <a:prstGeom prst="rect">
              <a:avLst/>
            </a:prstGeom>
          </p:spPr>
        </p:pic>
        <p:pic>
          <p:nvPicPr>
            <p:cNvPr id="67" name="图片 66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954703" y="3617634"/>
              <a:ext cx="251086" cy="387101"/>
            </a:xfrm>
            <a:prstGeom prst="rect">
              <a:avLst/>
            </a:prstGeom>
          </p:spPr>
        </p:pic>
        <p:pic>
          <p:nvPicPr>
            <p:cNvPr id="68" name="图片 67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862938" y="3204362"/>
              <a:ext cx="251086" cy="387101"/>
            </a:xfrm>
            <a:prstGeom prst="rect">
              <a:avLst/>
            </a:prstGeom>
          </p:spPr>
        </p:pic>
        <p:grpSp>
          <p:nvGrpSpPr>
            <p:cNvPr id="69" name="组合 68"/>
            <p:cNvGrpSpPr/>
            <p:nvPr/>
          </p:nvGrpSpPr>
          <p:grpSpPr>
            <a:xfrm>
              <a:off x="5598625" y="1952641"/>
              <a:ext cx="525068" cy="238498"/>
              <a:chOff x="5575700" y="1902629"/>
              <a:chExt cx="616287" cy="238498"/>
            </a:xfrm>
          </p:grpSpPr>
          <p:sp>
            <p:nvSpPr>
              <p:cNvPr id="86" name="文本框 85"/>
              <p:cNvSpPr txBox="1"/>
              <p:nvPr/>
            </p:nvSpPr>
            <p:spPr>
              <a:xfrm>
                <a:off x="5688459" y="1922383"/>
                <a:ext cx="313921" cy="218744"/>
              </a:xfrm>
              <a:prstGeom prst="rect">
                <a:avLst/>
              </a:prstGeom>
              <a:solidFill>
                <a:sysClr val="window" lastClr="FFFFFF"/>
              </a:solidFill>
              <a:ln w="9525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Arial" panose="020B0604020202020204" pitchFamily="34" charset="0"/>
                  <a:ea typeface="等线" panose="02010600030101010101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87" name="矩形 86"/>
              <p:cNvSpPr/>
              <p:nvPr/>
            </p:nvSpPr>
            <p:spPr>
              <a:xfrm>
                <a:off x="5575700" y="1902629"/>
                <a:ext cx="616287" cy="218744"/>
              </a:xfrm>
              <a:prstGeom prst="rect">
                <a:avLst/>
              </a:prstGeom>
              <a:ln>
                <a:noFill/>
              </a:ln>
            </p:spPr>
            <p:txBody>
              <a:bodyPr wrap="non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C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等线" panose="02010600030101010101" charset="-122"/>
                    <a:cs typeface="Arial" panose="020B0604020202020204" pitchFamily="34" charset="0"/>
                  </a:rPr>
                  <a:t>LOS</a:t>
                </a:r>
                <a:endParaRPr kumimoji="0" lang="zh-CN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等线" panose="02010600030101010101" charset="-122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70" name="直接箭头连接符 69"/>
            <p:cNvCxnSpPr/>
            <p:nvPr/>
          </p:nvCxnSpPr>
          <p:spPr>
            <a:xfrm flipH="1" flipV="1">
              <a:off x="5558589" y="2093047"/>
              <a:ext cx="124026" cy="1"/>
            </a:xfrm>
            <a:prstGeom prst="straightConnector1">
              <a:avLst/>
            </a:prstGeom>
            <a:noFill/>
            <a:ln w="12700" cap="flat" cmpd="sng" algn="ctr">
              <a:solidFill>
                <a:srgbClr val="92D050"/>
              </a:solidFill>
              <a:prstDash val="solid"/>
              <a:miter lim="800000"/>
              <a:headEnd type="triangle" w="med" len="med"/>
              <a:tailEnd type="none" w="med" len="med"/>
            </a:ln>
            <a:effectLst/>
          </p:spPr>
        </p:cxnSp>
        <p:sp>
          <p:nvSpPr>
            <p:cNvPr id="71" name="矩形 70"/>
            <p:cNvSpPr/>
            <p:nvPr/>
          </p:nvSpPr>
          <p:spPr>
            <a:xfrm>
              <a:off x="5294399" y="1587755"/>
              <a:ext cx="655293" cy="624566"/>
            </a:xfrm>
            <a:prstGeom prst="rect">
              <a:avLst/>
            </a:prstGeom>
            <a:noFill/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charset="-122"/>
                <a:cs typeface="Arial" panose="020B0604020202020204" pitchFamily="34" charset="0"/>
              </a:endParaRPr>
            </a:p>
          </p:txBody>
        </p:sp>
        <p:pic>
          <p:nvPicPr>
            <p:cNvPr id="72" name="图片 71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062613" y="4477764"/>
              <a:ext cx="261899" cy="207816"/>
            </a:xfrm>
            <a:prstGeom prst="rect">
              <a:avLst/>
            </a:prstGeom>
            <a:solidFill>
              <a:srgbClr val="5B9BD5">
                <a:alpha val="48000"/>
              </a:srgbClr>
            </a:solidFill>
            <a:ln>
              <a:solidFill>
                <a:srgbClr val="0070C0"/>
              </a:solidFill>
            </a:ln>
          </p:spPr>
        </p:pic>
        <p:grpSp>
          <p:nvGrpSpPr>
            <p:cNvPr id="73" name="组合 72"/>
            <p:cNvGrpSpPr/>
            <p:nvPr/>
          </p:nvGrpSpPr>
          <p:grpSpPr>
            <a:xfrm>
              <a:off x="5603959" y="4430481"/>
              <a:ext cx="481478" cy="229279"/>
              <a:chOff x="5587622" y="1902629"/>
              <a:chExt cx="565123" cy="229279"/>
            </a:xfrm>
          </p:grpSpPr>
          <p:sp>
            <p:nvSpPr>
              <p:cNvPr id="84" name="文本框 83"/>
              <p:cNvSpPr txBox="1"/>
              <p:nvPr/>
            </p:nvSpPr>
            <p:spPr>
              <a:xfrm>
                <a:off x="5682588" y="1937469"/>
                <a:ext cx="313918" cy="194439"/>
              </a:xfrm>
              <a:prstGeom prst="rect">
                <a:avLst/>
              </a:prstGeom>
              <a:solidFill>
                <a:sysClr val="window" lastClr="FFFFFF"/>
              </a:solidFill>
              <a:ln w="9525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Arial" panose="020B0604020202020204" pitchFamily="34" charset="0"/>
                  <a:ea typeface="等线" panose="02010600030101010101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85" name="矩形 84"/>
              <p:cNvSpPr/>
              <p:nvPr/>
            </p:nvSpPr>
            <p:spPr>
              <a:xfrm>
                <a:off x="5587622" y="1902629"/>
                <a:ext cx="565123" cy="200515"/>
              </a:xfrm>
              <a:prstGeom prst="rect">
                <a:avLst/>
              </a:prstGeom>
              <a:ln>
                <a:noFill/>
              </a:ln>
            </p:spPr>
            <p:txBody>
              <a:bodyPr wrap="non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105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C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等线" panose="02010600030101010101" charset="-122"/>
                    <a:cs typeface="Arial" panose="020B0604020202020204" pitchFamily="34" charset="0"/>
                  </a:rPr>
                  <a:t>LOS</a:t>
                </a:r>
                <a:endParaRPr kumimoji="0" lang="zh-CN" altLang="en-US" sz="105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等线" panose="02010600030101010101" charset="-122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74" name="直接箭头连接符 73"/>
            <p:cNvCxnSpPr/>
            <p:nvPr/>
          </p:nvCxnSpPr>
          <p:spPr>
            <a:xfrm flipH="1" flipV="1">
              <a:off x="5949692" y="4570339"/>
              <a:ext cx="108462" cy="4044"/>
            </a:xfrm>
            <a:prstGeom prst="straightConnector1">
              <a:avLst/>
            </a:prstGeom>
            <a:noFill/>
            <a:ln w="12700" cap="flat" cmpd="sng" algn="ctr">
              <a:solidFill>
                <a:srgbClr val="FFC000"/>
              </a:solidFill>
              <a:prstDash val="solid"/>
              <a:miter lim="800000"/>
              <a:headEnd type="none" w="med" len="med"/>
              <a:tailEnd type="triangle" w="sm" len="med"/>
            </a:ln>
            <a:effectLst/>
          </p:spPr>
        </p:cxnSp>
        <p:cxnSp>
          <p:nvCxnSpPr>
            <p:cNvPr id="75" name="肘形连接符 74"/>
            <p:cNvCxnSpPr>
              <a:cxnSpLocks/>
              <a:stCxn id="84" idx="2"/>
              <a:endCxn id="53" idx="1"/>
            </p:cNvCxnSpPr>
            <p:nvPr/>
          </p:nvCxnSpPr>
          <p:spPr>
            <a:xfrm rot="16200000" flipH="1">
              <a:off x="5779285" y="4699070"/>
              <a:ext cx="291345" cy="212724"/>
            </a:xfrm>
            <a:prstGeom prst="bentConnector2">
              <a:avLst/>
            </a:prstGeom>
            <a:noFill/>
            <a:ln w="9525" cap="flat" cmpd="sng" algn="ctr">
              <a:solidFill>
                <a:srgbClr val="0070C0"/>
              </a:solidFill>
              <a:prstDash val="solid"/>
              <a:miter lim="800000"/>
              <a:headEnd type="none" w="med" len="med"/>
              <a:tailEnd type="triangle" w="med" len="med"/>
            </a:ln>
            <a:effectLst/>
          </p:spPr>
        </p:cxnSp>
        <p:sp>
          <p:nvSpPr>
            <p:cNvPr id="76" name="矩形 75"/>
            <p:cNvSpPr/>
            <p:nvPr/>
          </p:nvSpPr>
          <p:spPr>
            <a:xfrm>
              <a:off x="5682143" y="4465001"/>
              <a:ext cx="658181" cy="627298"/>
            </a:xfrm>
            <a:prstGeom prst="rect">
              <a:avLst/>
            </a:prstGeom>
            <a:noFill/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charset="-122"/>
                <a:cs typeface="Arial" panose="020B0604020202020204" pitchFamily="34" charset="0"/>
              </a:endParaRPr>
            </a:p>
          </p:txBody>
        </p:sp>
        <p:pic>
          <p:nvPicPr>
            <p:cNvPr id="77" name="图片 76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5333199" y="2246208"/>
              <a:ext cx="261808" cy="403632"/>
            </a:xfrm>
            <a:prstGeom prst="rect">
              <a:avLst/>
            </a:prstGeom>
          </p:spPr>
        </p:pic>
        <p:pic>
          <p:nvPicPr>
            <p:cNvPr id="78" name="图片 77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5416451" y="2718080"/>
              <a:ext cx="261808" cy="403632"/>
            </a:xfrm>
            <a:prstGeom prst="rect">
              <a:avLst/>
            </a:prstGeom>
          </p:spPr>
        </p:pic>
        <p:pic>
          <p:nvPicPr>
            <p:cNvPr id="79" name="图片 78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5497962" y="3169720"/>
              <a:ext cx="261808" cy="403632"/>
            </a:xfrm>
            <a:prstGeom prst="rect">
              <a:avLst/>
            </a:prstGeom>
          </p:spPr>
        </p:pic>
        <p:sp>
          <p:nvSpPr>
            <p:cNvPr id="80" name="文本框 79"/>
            <p:cNvSpPr txBox="1"/>
            <p:nvPr/>
          </p:nvSpPr>
          <p:spPr>
            <a:xfrm>
              <a:off x="4938906" y="4390818"/>
              <a:ext cx="1156772" cy="3159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altLang="zh-CN" sz="2000" b="1" i="1" kern="0" dirty="0">
                  <a:solidFill>
                    <a:srgbClr val="ED7D31"/>
                  </a:solidFill>
                  <a:latin typeface="Arial" panose="020B0604020202020204" pitchFamily="34" charset="0"/>
                  <a:ea typeface="等线" panose="02010600030101010101" charset="-122"/>
                  <a:cs typeface="Arial" panose="020B0604020202020204" pitchFamily="34" charset="0"/>
                </a:rPr>
                <a:t>LOS</a:t>
              </a:r>
              <a:endParaRPr kumimoji="0" lang="zh-CN" altLang="en-US" sz="2000" b="1" i="1" u="none" strike="noStrike" kern="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charset="-122"/>
                <a:cs typeface="Arial" panose="020B0604020202020204" pitchFamily="34" charset="0"/>
              </a:endParaRPr>
            </a:p>
          </p:txBody>
        </p:sp>
        <p:sp>
          <p:nvSpPr>
            <p:cNvPr id="81" name="文本框 80"/>
            <p:cNvSpPr txBox="1"/>
            <p:nvPr/>
          </p:nvSpPr>
          <p:spPr>
            <a:xfrm>
              <a:off x="4464222" y="1916691"/>
              <a:ext cx="1287306" cy="3159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altLang="zh-CN" sz="2000" b="1" i="1" kern="0" dirty="0">
                  <a:solidFill>
                    <a:srgbClr val="ED7D31"/>
                  </a:solidFill>
                  <a:latin typeface="Arial" panose="020B0604020202020204" pitchFamily="34" charset="0"/>
                  <a:ea typeface="等线" panose="02010600030101010101" charset="-122"/>
                  <a:cs typeface="Arial" panose="020B0604020202020204" pitchFamily="34" charset="0"/>
                </a:rPr>
                <a:t>Comb</a:t>
              </a:r>
              <a:endParaRPr kumimoji="0" lang="zh-CN" altLang="en-US" sz="2000" b="1" i="1" u="none" strike="noStrike" kern="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charset="-122"/>
                <a:cs typeface="Arial" panose="020B0604020202020204" pitchFamily="34" charset="0"/>
              </a:endParaRPr>
            </a:p>
          </p:txBody>
        </p:sp>
        <p:sp>
          <p:nvSpPr>
            <p:cNvPr id="82" name="文本框 81"/>
            <p:cNvSpPr txBox="1"/>
            <p:nvPr/>
          </p:nvSpPr>
          <p:spPr>
            <a:xfrm>
              <a:off x="4390043" y="1538798"/>
              <a:ext cx="1049128" cy="3159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altLang="zh-CN" sz="2000" b="1" i="1" kern="0" dirty="0">
                  <a:solidFill>
                    <a:srgbClr val="ED7D31"/>
                  </a:solidFill>
                  <a:latin typeface="Arial" panose="020B0604020202020204" pitchFamily="34" charset="0"/>
                  <a:ea typeface="等线" panose="02010600030101010101" charset="-122"/>
                  <a:cs typeface="Arial" panose="020B0604020202020204" pitchFamily="34" charset="0"/>
                </a:rPr>
                <a:t>Clock</a:t>
              </a:r>
              <a:endParaRPr kumimoji="0" lang="zh-CN" altLang="en-US" sz="2000" b="1" i="1" u="none" strike="noStrike" kern="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charset="-122"/>
                <a:cs typeface="Arial" panose="020B0604020202020204" pitchFamily="34" charset="0"/>
              </a:endParaRPr>
            </a:p>
          </p:txBody>
        </p:sp>
        <p:sp>
          <p:nvSpPr>
            <p:cNvPr id="83" name="文本框 82"/>
            <p:cNvSpPr txBox="1"/>
            <p:nvPr/>
          </p:nvSpPr>
          <p:spPr>
            <a:xfrm>
              <a:off x="5965191" y="1899568"/>
              <a:ext cx="1156772" cy="3159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altLang="zh-CN" sz="2000" b="1" i="1" kern="0" dirty="0">
                  <a:solidFill>
                    <a:srgbClr val="ED7D31"/>
                  </a:solidFill>
                  <a:latin typeface="Arial" panose="020B0604020202020204" pitchFamily="34" charset="0"/>
                  <a:ea typeface="等线" panose="02010600030101010101" charset="-122"/>
                  <a:cs typeface="Arial" panose="020B0604020202020204" pitchFamily="34" charset="0"/>
                </a:rPr>
                <a:t>LOS</a:t>
              </a:r>
              <a:endParaRPr kumimoji="0" lang="zh-CN" altLang="en-US" sz="2000" b="1" i="1" u="none" strike="noStrike" kern="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charset="-122"/>
                <a:cs typeface="Arial" panose="020B0604020202020204" pitchFamily="34" charset="0"/>
              </a:endParaRPr>
            </a:p>
          </p:txBody>
        </p:sp>
      </p:grpSp>
      <p:pic>
        <p:nvPicPr>
          <p:cNvPr id="48" name="图片 47">
            <a:extLst>
              <a:ext uri="{FF2B5EF4-FFF2-40B4-BE49-F238E27FC236}">
                <a16:creationId xmlns:a16="http://schemas.microsoft.com/office/drawing/2014/main" id="{C1C71782-09F9-498D-8DC9-6E5D8C526EDA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23532" t="14406" r="22201"/>
          <a:stretch/>
        </p:blipFill>
        <p:spPr>
          <a:xfrm>
            <a:off x="1875181" y="1282544"/>
            <a:ext cx="5568414" cy="2201750"/>
          </a:xfrm>
          <a:prstGeom prst="rect">
            <a:avLst/>
          </a:prstGeom>
        </p:spPr>
      </p:pic>
      <p:sp>
        <p:nvSpPr>
          <p:cNvPr id="4" name="右大括号 3">
            <a:extLst>
              <a:ext uri="{FF2B5EF4-FFF2-40B4-BE49-F238E27FC236}">
                <a16:creationId xmlns:a16="http://schemas.microsoft.com/office/drawing/2014/main" id="{E59DE64A-6A6B-492C-909E-3809C68479DF}"/>
              </a:ext>
            </a:extLst>
          </p:cNvPr>
          <p:cNvSpPr/>
          <p:nvPr/>
        </p:nvSpPr>
        <p:spPr>
          <a:xfrm>
            <a:off x="3853824" y="5997170"/>
            <a:ext cx="509286" cy="792729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7ADD140D-0D35-483B-88AA-7B94C070E2F0}"/>
              </a:ext>
            </a:extLst>
          </p:cNvPr>
          <p:cNvSpPr txBox="1"/>
          <p:nvPr/>
        </p:nvSpPr>
        <p:spPr>
          <a:xfrm>
            <a:off x="4691759" y="6116710"/>
            <a:ext cx="37144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Enlarge ambiguous range</a:t>
            </a:r>
            <a:endParaRPr lang="zh-CN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4383277"/>
      </p:ext>
    </p:extLst>
  </p:cSld>
  <p:clrMapOvr>
    <a:masterClrMapping/>
  </p:clrMapOvr>
  <p:transition advTm="9520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d936e281-a90a-4b83-b0c6-fdd14d4f37a1}"/>
</p:tagLst>
</file>

<file path=ppt/theme/theme1.xml><?xml version="1.0" encoding="utf-8"?>
<a:theme xmlns:a="http://schemas.openxmlformats.org/drawingml/2006/main" name="Office Theme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5_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等线 Light"/>
        <a:ea typeface="微软雅黑 Light"/>
        <a:cs typeface=""/>
      </a:majorFont>
      <a:minorFont>
        <a:latin typeface="等线 Light"/>
        <a:ea typeface="微软雅黑 Light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12471</TotalTime>
  <Words>1853</Words>
  <Application>Microsoft Office PowerPoint</Application>
  <PresentationFormat>宽屏</PresentationFormat>
  <Paragraphs>291</Paragraphs>
  <Slides>34</Slides>
  <Notes>32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34</vt:i4>
      </vt:variant>
    </vt:vector>
  </HeadingPairs>
  <TitlesOfParts>
    <vt:vector size="50" baseType="lpstr">
      <vt:lpstr>Songti SC</vt:lpstr>
      <vt:lpstr>等线</vt:lpstr>
      <vt:lpstr>等线 Light</vt:lpstr>
      <vt:lpstr>仿宋</vt:lpstr>
      <vt:lpstr>楷体</vt:lpstr>
      <vt:lpstr>宋体</vt:lpstr>
      <vt:lpstr>微软雅黑 Light</vt:lpstr>
      <vt:lpstr>Arial</vt:lpstr>
      <vt:lpstr>Calibri</vt:lpstr>
      <vt:lpstr>Calibri Light</vt:lpstr>
      <vt:lpstr>Cambria Math</vt:lpstr>
      <vt:lpstr>Roboto</vt:lpstr>
      <vt:lpstr>Times New Roman</vt:lpstr>
      <vt:lpstr>Wingdings</vt:lpstr>
      <vt:lpstr>Office Theme</vt:lpstr>
      <vt:lpstr>5_Office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qi shen</dc:creator>
  <cp:lastModifiedBy>comb ustc</cp:lastModifiedBy>
  <cp:revision>276</cp:revision>
  <dcterms:created xsi:type="dcterms:W3CDTF">2022-03-27T02:12:55Z</dcterms:created>
  <dcterms:modified xsi:type="dcterms:W3CDTF">2023-10-18T22:13:57Z</dcterms:modified>
</cp:coreProperties>
</file>