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435" r:id="rId3"/>
    <p:sldId id="308" r:id="rId4"/>
    <p:sldId id="339" r:id="rId5"/>
    <p:sldId id="436" r:id="rId6"/>
    <p:sldId id="375" r:id="rId7"/>
    <p:sldId id="434" r:id="rId8"/>
    <p:sldId id="428" r:id="rId9"/>
    <p:sldId id="355" r:id="rId10"/>
    <p:sldId id="373" r:id="rId11"/>
    <p:sldId id="433" r:id="rId12"/>
    <p:sldId id="422" r:id="rId13"/>
    <p:sldId id="361" r:id="rId14"/>
    <p:sldId id="379" r:id="rId15"/>
    <p:sldId id="380" r:id="rId16"/>
    <p:sldId id="376" r:id="rId17"/>
    <p:sldId id="358" r:id="rId18"/>
    <p:sldId id="372" r:id="rId19"/>
    <p:sldId id="377" r:id="rId20"/>
    <p:sldId id="378" r:id="rId21"/>
    <p:sldId id="384" r:id="rId22"/>
    <p:sldId id="370" r:id="rId23"/>
    <p:sldId id="371" r:id="rId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B"/>
    <a:srgbClr val="FFFF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3019" autoAdjust="0"/>
  </p:normalViewPr>
  <p:slideViewPr>
    <p:cSldViewPr showGuides="1">
      <p:cViewPr>
        <p:scale>
          <a:sx n="118" d="100"/>
          <a:sy n="118" d="100"/>
        </p:scale>
        <p:origin x="1446" y="-4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FA9CA-59CC-44CE-BFEA-4ABEAFE2D8D5}" type="datetimeFigureOut">
              <a:rPr lang="de-DE" smtClean="0"/>
              <a:t>15.10.2023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461A8-EED0-4171-B908-56C962A04B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317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3953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N-</a:t>
            </a:r>
            <a:r>
              <a:rPr lang="de-DE" dirty="0" err="1"/>
              <a:t>rich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896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6773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073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548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486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594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806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994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61A8-EED0-4171-B908-56C962A04B2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7764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Subtitle</a:t>
            </a:r>
            <a:endParaRPr lang="de-DE" dirty="0"/>
          </a:p>
          <a:p>
            <a:r>
              <a:rPr lang="de-DE" dirty="0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1884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Date of talk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Place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talk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fld id="{51D15D83-5BC4-4FF7-8407-2D41C280221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734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Date of talk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Place of talk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15D83-5BC4-4FF7-8407-2D41C28022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7" Type="http://schemas.openxmlformats.org/officeDocument/2006/relationships/image" Target="../media/image6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0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gif"/><Relationship Id="rId13" Type="http://schemas.openxmlformats.org/officeDocument/2006/relationships/image" Target="../media/image53.png"/><Relationship Id="rId3" Type="http://schemas.openxmlformats.org/officeDocument/2006/relationships/image" Target="../media/image54.png"/><Relationship Id="rId7" Type="http://schemas.openxmlformats.org/officeDocument/2006/relationships/image" Target="../media/image58.gi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7.png"/><Relationship Id="rId11" Type="http://schemas.openxmlformats.org/officeDocument/2006/relationships/image" Target="../media/image52.png"/><Relationship Id="rId5" Type="http://schemas.openxmlformats.org/officeDocument/2006/relationships/image" Target="../media/image56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55.png"/><Relationship Id="rId9" Type="http://schemas.openxmlformats.org/officeDocument/2006/relationships/image" Target="../media/image60.gif"/><Relationship Id="rId1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9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wmf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3.wmf"/><Relationship Id="rId5" Type="http://schemas.openxmlformats.org/officeDocument/2006/relationships/image" Target="../media/image15.gi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14.gif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10" Type="http://schemas.openxmlformats.org/officeDocument/2006/relationships/image" Target="../media/image27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23113" y="4671137"/>
            <a:ext cx="8199937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800" b="1" dirty="0"/>
              <a:t>Klaus </a:t>
            </a:r>
            <a:r>
              <a:rPr lang="de-DE" sz="2800" b="1" dirty="0" err="1"/>
              <a:t>Blaum</a:t>
            </a:r>
            <a:endParaRPr lang="de-DE" sz="2800" b="1" dirty="0"/>
          </a:p>
          <a:p>
            <a:pPr algn="ctr"/>
            <a:r>
              <a:rPr lang="de-DE" sz="2800" b="1" dirty="0"/>
              <a:t>Max-Planck-Institute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Nuclear</a:t>
            </a:r>
            <a:r>
              <a:rPr lang="de-DE" sz="2800" b="1" dirty="0"/>
              <a:t> </a:t>
            </a:r>
            <a:r>
              <a:rPr lang="de-DE" sz="2800" b="1" dirty="0" err="1"/>
              <a:t>Physics</a:t>
            </a:r>
            <a:r>
              <a:rPr lang="de-DE" sz="2800" b="1" dirty="0"/>
              <a:t>, Heidelberg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072072" y="5985284"/>
            <a:ext cx="3732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9</a:t>
            </a:r>
            <a:r>
              <a:rPr lang="de-DE" sz="2800" b="1" baseline="30000" dirty="0"/>
              <a:t>th</a:t>
            </a:r>
            <a:r>
              <a:rPr lang="de-DE" sz="2800" b="1" dirty="0"/>
              <a:t> SFSM, </a:t>
            </a:r>
            <a:r>
              <a:rPr lang="de-DE" sz="2800" b="1" dirty="0" err="1"/>
              <a:t>Oct</a:t>
            </a:r>
            <a:r>
              <a:rPr lang="de-DE" sz="2800" b="1" dirty="0"/>
              <a:t> 17</a:t>
            </a:r>
            <a:r>
              <a:rPr lang="de-DE" sz="2800" b="1" baseline="30000" dirty="0"/>
              <a:t>th</a:t>
            </a:r>
            <a:r>
              <a:rPr lang="de-DE" sz="2800" b="1" dirty="0"/>
              <a:t>, 2023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935596" y="2031906"/>
            <a:ext cx="7865423" cy="2621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rgbClr val="C00000"/>
                </a:solidFill>
              </a:rPr>
              <a:t>Basics of Penning-trap mass spectrometry</a:t>
            </a:r>
          </a:p>
          <a:p>
            <a:pPr marL="571500" indent="-5715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de-DE" sz="3200" b="1" dirty="0" err="1">
                <a:solidFill>
                  <a:srgbClr val="C00000"/>
                </a:solidFill>
              </a:rPr>
              <a:t>Masses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of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the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building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blocks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of</a:t>
            </a:r>
            <a:r>
              <a:rPr lang="de-DE" sz="3200" b="1" dirty="0">
                <a:solidFill>
                  <a:srgbClr val="C00000"/>
                </a:solidFill>
              </a:rPr>
              <a:t> matter</a:t>
            </a:r>
          </a:p>
          <a:p>
            <a:pPr marL="571500" indent="-5715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de-DE" sz="3200" b="1" dirty="0">
                <a:solidFill>
                  <a:srgbClr val="C00000"/>
                </a:solidFill>
              </a:rPr>
              <a:t>Tests </a:t>
            </a:r>
            <a:r>
              <a:rPr lang="de-DE" sz="3200" b="1" dirty="0" err="1">
                <a:solidFill>
                  <a:srgbClr val="C00000"/>
                </a:solidFill>
              </a:rPr>
              <a:t>of</a:t>
            </a:r>
            <a:r>
              <a:rPr lang="de-DE" sz="3200" b="1" dirty="0">
                <a:solidFill>
                  <a:srgbClr val="C00000"/>
                </a:solidFill>
              </a:rPr>
              <a:t> fundamental </a:t>
            </a:r>
            <a:r>
              <a:rPr lang="de-DE" sz="3200" b="1" dirty="0" err="1">
                <a:solidFill>
                  <a:srgbClr val="C00000"/>
                </a:solidFill>
              </a:rPr>
              <a:t>symmetries</a:t>
            </a:r>
            <a:endParaRPr lang="en-GB" sz="3200" b="1" dirty="0">
              <a:solidFill>
                <a:srgbClr val="C00000"/>
              </a:solidFill>
            </a:endParaRPr>
          </a:p>
          <a:p>
            <a:pPr marL="571500" indent="-5715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rgbClr val="C00000"/>
                </a:solidFill>
              </a:rPr>
              <a:t>Atomic binding and excitation energies</a:t>
            </a:r>
            <a:br>
              <a:rPr lang="de-DE" sz="3200" b="1" dirty="0">
                <a:solidFill>
                  <a:srgbClr val="C00000"/>
                </a:solidFill>
              </a:rPr>
            </a:br>
            <a:endParaRPr lang="en-US" sz="3200" b="1" baseline="-25000" dirty="0">
              <a:solidFill>
                <a:srgbClr val="C0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89411" y="515578"/>
            <a:ext cx="8102732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/>
              <a:t>Precision Penning-Trap Mass Measurements</a:t>
            </a:r>
            <a:br>
              <a:rPr lang="en-US" sz="3200" b="1" i="1" dirty="0"/>
            </a:br>
            <a:r>
              <a:rPr lang="en-US" sz="3200" b="1" i="1" dirty="0"/>
              <a:t>on Light Nuclei and Highly Charged Heavy Ions</a:t>
            </a:r>
            <a:endParaRPr lang="de-DE" sz="3200" b="1" i="1" dirty="0"/>
          </a:p>
        </p:txBody>
      </p:sp>
      <p:pic>
        <p:nvPicPr>
          <p:cNvPr id="10" name="Picture 41" descr="MPG (gruen auf weiss, 200 Punkte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697252"/>
            <a:ext cx="1007368" cy="100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2" descr="MPIK-Logo-Text-_gruen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697252"/>
            <a:ext cx="936505" cy="100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/>
          <a:srcRect l="53309" t="23743" r="6662" b="24320"/>
          <a:stretch/>
        </p:blipFill>
        <p:spPr>
          <a:xfrm>
            <a:off x="8100392" y="5805264"/>
            <a:ext cx="959182" cy="88051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3559" y="5745360"/>
            <a:ext cx="832158" cy="95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2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23933"/>
            <a:ext cx="5122912" cy="342210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An easy </a:t>
            </a:r>
            <a:r>
              <a:rPr lang="de-DE" sz="3600" dirty="0" err="1">
                <a:latin typeface="Trebuchet MS" panose="020B0603020202020204" pitchFamily="34" charset="0"/>
              </a:rPr>
              <a:t>image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our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precision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regime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1907704" y="5085184"/>
            <a:ext cx="3304563" cy="1220787"/>
            <a:chOff x="4896036" y="5232549"/>
            <a:chExt cx="3304563" cy="1220787"/>
          </a:xfrm>
        </p:grpSpPr>
        <p:sp>
          <p:nvSpPr>
            <p:cNvPr id="21" name="AutoShape 10"/>
            <p:cNvSpPr>
              <a:spLocks noChangeArrowheads="1"/>
            </p:cNvSpPr>
            <p:nvPr/>
          </p:nvSpPr>
          <p:spPr bwMode="auto">
            <a:xfrm>
              <a:off x="4896036" y="5232549"/>
              <a:ext cx="3304563" cy="1220787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2" name="Text Box 11"/>
            <p:cNvSpPr txBox="1">
              <a:spLocks noChangeArrowheads="1"/>
            </p:cNvSpPr>
            <p:nvPr/>
          </p:nvSpPr>
          <p:spPr bwMode="auto">
            <a:xfrm>
              <a:off x="4950628" y="5273494"/>
              <a:ext cx="1994457" cy="1166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000" i="0" u="sng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  <a:t>BUT:</a:t>
              </a:r>
              <a:r>
                <a:rPr kumimoji="0" lang="en-US" altLang="de-DE" sz="20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  <a:t> Precision</a:t>
              </a:r>
              <a:br>
                <a:rPr kumimoji="0" lang="en-US" altLang="de-DE" sz="20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</a:br>
              <a:r>
                <a:rPr kumimoji="0" lang="en-US" altLang="de-DE" sz="20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  <a:t>achieved on the</a:t>
              </a:r>
              <a:br>
                <a:rPr kumimoji="0" lang="en-US" altLang="de-DE" sz="20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</a:br>
              <a:r>
                <a:rPr kumimoji="0" lang="en-US" altLang="de-DE" sz="20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itchFamily="34" charset="0"/>
                </a:rPr>
                <a:t>atomic scale!</a:t>
              </a:r>
              <a:endParaRPr kumimoji="0" lang="en-GB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endParaRPr>
            </a:p>
          </p:txBody>
        </p:sp>
        <p:grpSp>
          <p:nvGrpSpPr>
            <p:cNvPr id="23" name="Group 12"/>
            <p:cNvGrpSpPr>
              <a:grpSpLocks/>
            </p:cNvGrpSpPr>
            <p:nvPr/>
          </p:nvGrpSpPr>
          <p:grpSpPr bwMode="auto">
            <a:xfrm>
              <a:off x="7087688" y="5301689"/>
              <a:ext cx="955753" cy="1100708"/>
              <a:chOff x="2637" y="1778"/>
              <a:chExt cx="1011" cy="984"/>
            </a:xfrm>
          </p:grpSpPr>
          <p:graphicFrame>
            <p:nvGraphicFramePr>
              <p:cNvPr id="24" name="Object 13"/>
              <p:cNvGraphicFramePr>
                <a:graphicFrameLocks noChangeAspect="1"/>
              </p:cNvGraphicFramePr>
              <p:nvPr/>
            </p:nvGraphicFramePr>
            <p:xfrm>
              <a:off x="2640" y="1778"/>
              <a:ext cx="1008" cy="9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376" name="Clip" r:id="rId4" imgW="4435475" imgH="4327525" progId="MS_ClipArt_Gallery.2">
                      <p:embed/>
                    </p:oleObj>
                  </mc:Choice>
                  <mc:Fallback>
                    <p:oleObj name="Clip" r:id="rId4" imgW="4435475" imgH="4327525" progId="MS_ClipArt_Gallery.2">
                      <p:embed/>
                      <p:pic>
                        <p:nvPicPr>
                          <p:cNvPr id="24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40" y="1778"/>
                            <a:ext cx="1008" cy="9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Oval 14"/>
              <p:cNvSpPr>
                <a:spLocks noChangeArrowheads="1"/>
              </p:cNvSpPr>
              <p:nvPr/>
            </p:nvSpPr>
            <p:spPr bwMode="auto">
              <a:xfrm>
                <a:off x="3354" y="2040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26" name="Oval 15"/>
              <p:cNvSpPr>
                <a:spLocks noChangeArrowheads="1"/>
              </p:cNvSpPr>
              <p:nvPr/>
            </p:nvSpPr>
            <p:spPr bwMode="auto">
              <a:xfrm>
                <a:off x="3573" y="203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27" name="Oval 16"/>
              <p:cNvSpPr>
                <a:spLocks noChangeArrowheads="1"/>
              </p:cNvSpPr>
              <p:nvPr/>
            </p:nvSpPr>
            <p:spPr bwMode="auto">
              <a:xfrm>
                <a:off x="3315" y="268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28" name="Oval 17"/>
              <p:cNvSpPr>
                <a:spLocks noChangeArrowheads="1"/>
              </p:cNvSpPr>
              <p:nvPr/>
            </p:nvSpPr>
            <p:spPr bwMode="auto">
              <a:xfrm>
                <a:off x="3108" y="2442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 </a:t>
                </a:r>
              </a:p>
            </p:txBody>
          </p:sp>
          <p:sp>
            <p:nvSpPr>
              <p:cNvPr id="29" name="Oval 18"/>
              <p:cNvSpPr>
                <a:spLocks noChangeArrowheads="1"/>
              </p:cNvSpPr>
              <p:nvPr/>
            </p:nvSpPr>
            <p:spPr bwMode="auto">
              <a:xfrm>
                <a:off x="3003" y="231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30" name="Oval 19"/>
              <p:cNvSpPr>
                <a:spLocks noChangeArrowheads="1"/>
              </p:cNvSpPr>
              <p:nvPr/>
            </p:nvSpPr>
            <p:spPr bwMode="auto">
              <a:xfrm>
                <a:off x="2847" y="239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31" name="Oval 20"/>
              <p:cNvSpPr>
                <a:spLocks noChangeArrowheads="1"/>
              </p:cNvSpPr>
              <p:nvPr/>
            </p:nvSpPr>
            <p:spPr bwMode="auto">
              <a:xfrm>
                <a:off x="2637" y="205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32" name="Oval 21"/>
              <p:cNvSpPr>
                <a:spLocks noChangeArrowheads="1"/>
              </p:cNvSpPr>
              <p:nvPr/>
            </p:nvSpPr>
            <p:spPr bwMode="auto">
              <a:xfrm>
                <a:off x="2997" y="1944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</p:grpSp>
      </p:grp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6624228" y="2750344"/>
            <a:ext cx="17459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DE" altLang="de-DE" sz="2000" i="1" dirty="0" err="1"/>
              <a:t>m</a:t>
            </a:r>
            <a:r>
              <a:rPr lang="de-DE" altLang="de-DE" sz="2000" i="1" baseline="-25000" dirty="0" err="1"/>
              <a:t>bee</a:t>
            </a:r>
            <a:r>
              <a:rPr lang="de-DE" altLang="de-DE" sz="2000" dirty="0"/>
              <a:t>  </a:t>
            </a:r>
            <a:r>
              <a:rPr lang="de-DE" altLang="de-DE" sz="2000" dirty="0">
                <a:sym typeface="Symbol" pitchFamily="18" charset="2"/>
              </a:rPr>
              <a:t></a:t>
            </a:r>
            <a:r>
              <a:rPr lang="de-DE" altLang="de-DE" sz="2000" dirty="0"/>
              <a:t> 60 mg</a:t>
            </a:r>
          </a:p>
        </p:txBody>
      </p:sp>
      <p:grpSp>
        <p:nvGrpSpPr>
          <p:cNvPr id="44" name="Gruppieren 43"/>
          <p:cNvGrpSpPr>
            <a:grpSpLocks/>
          </p:cNvGrpSpPr>
          <p:nvPr/>
        </p:nvGrpSpPr>
        <p:grpSpPr bwMode="auto">
          <a:xfrm>
            <a:off x="6174680" y="3463132"/>
            <a:ext cx="2738473" cy="976312"/>
            <a:chOff x="6257287" y="3526550"/>
            <a:chExt cx="2739028" cy="974918"/>
          </a:xfrm>
        </p:grpSpPr>
        <p:sp>
          <p:nvSpPr>
            <p:cNvPr id="45" name="Rechteck 44"/>
            <p:cNvSpPr/>
            <p:nvPr/>
          </p:nvSpPr>
          <p:spPr>
            <a:xfrm>
              <a:off x="6269990" y="3623249"/>
              <a:ext cx="2705648" cy="87821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6" name="Text Box 22"/>
            <p:cNvSpPr txBox="1">
              <a:spLocks noChangeArrowheads="1"/>
            </p:cNvSpPr>
            <p:nvPr/>
          </p:nvSpPr>
          <p:spPr bwMode="auto">
            <a:xfrm>
              <a:off x="6257287" y="3526550"/>
              <a:ext cx="1015227" cy="952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de-DE" altLang="de-DE" sz="2800" i="1" dirty="0" err="1"/>
                <a:t>m</a:t>
              </a:r>
              <a:r>
                <a:rPr lang="de-DE" altLang="de-DE" sz="2800" i="1" baseline="-25000" dirty="0" err="1"/>
                <a:t>bee</a:t>
              </a:r>
              <a:endParaRPr lang="de-DE" altLang="de-DE" sz="2800" i="1" baseline="-25000" dirty="0"/>
            </a:p>
            <a:p>
              <a:r>
                <a:rPr lang="de-DE" altLang="de-DE" sz="2800" i="1" dirty="0" err="1"/>
                <a:t>m</a:t>
              </a:r>
              <a:r>
                <a:rPr lang="de-DE" altLang="de-DE" sz="2800" i="1" baseline="-25000" dirty="0" err="1"/>
                <a:t>Eiffel</a:t>
              </a:r>
              <a:endParaRPr lang="de-DE" altLang="de-DE" sz="2800" i="1" baseline="-25000" dirty="0"/>
            </a:p>
          </p:txBody>
        </p:sp>
        <p:sp>
          <p:nvSpPr>
            <p:cNvPr id="47" name="Line 23"/>
            <p:cNvSpPr>
              <a:spLocks noChangeShapeType="1"/>
            </p:cNvSpPr>
            <p:nvPr/>
          </p:nvSpPr>
          <p:spPr bwMode="auto">
            <a:xfrm flipV="1">
              <a:off x="6353175" y="4079875"/>
              <a:ext cx="879475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8" name="Text Box 24"/>
            <p:cNvSpPr txBox="1">
              <a:spLocks noChangeArrowheads="1"/>
            </p:cNvSpPr>
            <p:nvPr/>
          </p:nvSpPr>
          <p:spPr bwMode="auto">
            <a:xfrm>
              <a:off x="7264400" y="3751208"/>
              <a:ext cx="1731915" cy="5839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de-DE" altLang="de-DE" sz="3200" dirty="0">
                  <a:sym typeface="Symbol" pitchFamily="18" charset="2"/>
                </a:rPr>
                <a:t></a:t>
              </a:r>
              <a:r>
                <a:rPr lang="de-DE" altLang="de-DE" sz="3200" dirty="0"/>
                <a:t> 8</a:t>
              </a:r>
              <a:r>
                <a:rPr lang="de-DE" altLang="de-DE" sz="3200" dirty="0">
                  <a:sym typeface="Wingdings" pitchFamily="2" charset="2"/>
                </a:rPr>
                <a:t></a:t>
              </a:r>
              <a:r>
                <a:rPr lang="de-DE" altLang="de-DE" sz="3200" dirty="0"/>
                <a:t>10</a:t>
              </a:r>
              <a:r>
                <a:rPr lang="de-DE" altLang="de-DE" sz="3200" baseline="30000" dirty="0"/>
                <a:t>-12</a:t>
              </a:r>
              <a:endParaRPr lang="de-DE" altLang="de-DE" sz="3200" dirty="0"/>
            </a:p>
          </p:txBody>
        </p:sp>
      </p:grpSp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107504" y="4482307"/>
            <a:ext cx="5832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DE" altLang="de-DE" b="1" i="1" dirty="0" err="1"/>
              <a:t>m</a:t>
            </a:r>
            <a:r>
              <a:rPr lang="de-DE" altLang="de-DE" b="1" i="1" baseline="-25000" dirty="0" err="1"/>
              <a:t>Eiffel</a:t>
            </a:r>
            <a:r>
              <a:rPr lang="de-DE" altLang="de-DE" b="1" dirty="0"/>
              <a:t> = 7300 T = 7.300.000</a:t>
            </a:r>
            <a:r>
              <a:rPr lang="de-DE" altLang="de-DE" b="1" dirty="0">
                <a:latin typeface="Times New Roman" pitchFamily="18" charset="0"/>
              </a:rPr>
              <a:t>.</a:t>
            </a:r>
            <a:r>
              <a:rPr lang="de-DE" altLang="de-DE" b="1" dirty="0"/>
              <a:t>000.000 mg = 7.3</a:t>
            </a:r>
            <a:r>
              <a:rPr lang="en-US" altLang="de-DE" b="1" dirty="0">
                <a:cs typeface="Arial" pitchFamily="34" charset="0"/>
              </a:rPr>
              <a:t>·</a:t>
            </a:r>
            <a:r>
              <a:rPr lang="de-DE" altLang="de-DE" b="1" dirty="0"/>
              <a:t>10</a:t>
            </a:r>
            <a:r>
              <a:rPr lang="de-DE" altLang="de-DE" b="1" baseline="30000" dirty="0"/>
              <a:t>12</a:t>
            </a:r>
            <a:r>
              <a:rPr lang="de-DE" altLang="de-DE" b="1" dirty="0"/>
              <a:t> mg</a:t>
            </a:r>
          </a:p>
        </p:txBody>
      </p:sp>
      <p:sp>
        <p:nvSpPr>
          <p:cNvPr id="6" name="Ellipse 5"/>
          <p:cNvSpPr/>
          <p:nvPr/>
        </p:nvSpPr>
        <p:spPr>
          <a:xfrm>
            <a:off x="971600" y="1348132"/>
            <a:ext cx="1226473" cy="12335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1234930" y="2171412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60 mg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4028" y="1602074"/>
            <a:ext cx="1799540" cy="112154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939" y="1600408"/>
            <a:ext cx="954083" cy="594622"/>
          </a:xfrm>
          <a:prstGeom prst="rect">
            <a:avLst/>
          </a:prstGeom>
        </p:spPr>
      </p:pic>
      <p:cxnSp>
        <p:nvCxnSpPr>
          <p:cNvPr id="13" name="Gerader Verbinder 12"/>
          <p:cNvCxnSpPr/>
          <p:nvPr/>
        </p:nvCxnSpPr>
        <p:spPr>
          <a:xfrm>
            <a:off x="1584837" y="1348132"/>
            <a:ext cx="1366983" cy="1976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/>
          <p:cNvCxnSpPr/>
          <p:nvPr/>
        </p:nvCxnSpPr>
        <p:spPr>
          <a:xfrm flipV="1">
            <a:off x="2028981" y="1545797"/>
            <a:ext cx="922839" cy="8431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uppieren 17"/>
          <p:cNvGrpSpPr/>
          <p:nvPr/>
        </p:nvGrpSpPr>
        <p:grpSpPr>
          <a:xfrm>
            <a:off x="5403911" y="5000188"/>
            <a:ext cx="3117539" cy="1305783"/>
            <a:chOff x="5403911" y="5000188"/>
            <a:chExt cx="3117539" cy="1305783"/>
          </a:xfrm>
        </p:grpSpPr>
        <p:sp>
          <p:nvSpPr>
            <p:cNvPr id="56" name="Textfeld 55"/>
            <p:cNvSpPr txBox="1"/>
            <p:nvPr/>
          </p:nvSpPr>
          <p:spPr>
            <a:xfrm>
              <a:off x="5403911" y="5376255"/>
              <a:ext cx="2056076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2000" b="1" dirty="0" err="1"/>
                <a:t>recently</a:t>
              </a:r>
              <a:r>
                <a:rPr lang="de-DE" sz="2000" b="1" dirty="0"/>
                <a:t> </a:t>
              </a:r>
              <a:r>
                <a:rPr lang="de-DE" sz="2000" b="1" dirty="0" err="1"/>
                <a:t>achieved</a:t>
              </a:r>
              <a:endParaRPr lang="de-DE" sz="2000" b="1" dirty="0"/>
            </a:p>
            <a:p>
              <a:pPr algn="ctr"/>
              <a:r>
                <a:rPr lang="de-DE" altLang="de-DE" sz="2000" b="1" dirty="0">
                  <a:solidFill>
                    <a:srgbClr val="000000"/>
                  </a:solidFill>
                  <a:latin typeface="Trebuchet MS" pitchFamily="34" charset="0"/>
                  <a:sym typeface="Wingdings" pitchFamily="2" charset="2"/>
                </a:rPr>
                <a:t>2</a:t>
              </a:r>
              <a:r>
                <a:rPr lang="de-DE" sz="2000" b="1" dirty="0"/>
                <a:t>10</a:t>
              </a:r>
              <a:r>
                <a:rPr lang="de-DE" sz="2000" b="1" baseline="30000" dirty="0"/>
                <a:t>-12</a:t>
              </a:r>
            </a:p>
          </p:txBody>
        </p: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51623" y="5000188"/>
              <a:ext cx="869827" cy="1305783"/>
            </a:xfrm>
            <a:prstGeom prst="rect">
              <a:avLst/>
            </a:prstGeom>
          </p:spPr>
        </p:pic>
      </p:grpSp>
      <p:sp>
        <p:nvSpPr>
          <p:cNvPr id="38" name="Foliennummernplatzhalter 1">
            <a:extLst>
              <a:ext uri="{FF2B5EF4-FFF2-40B4-BE49-F238E27FC236}">
                <a16:creationId xmlns:a16="http://schemas.microsoft.com/office/drawing/2014/main" id="{C3D282E4-AC89-418F-9B01-0726991E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9</a:t>
            </a:fld>
            <a:endParaRPr lang="de-DE"/>
          </a:p>
        </p:txBody>
      </p:sp>
      <p:sp>
        <p:nvSpPr>
          <p:cNvPr id="39" name="Datumsplatzhalter 2">
            <a:extLst>
              <a:ext uri="{FF2B5EF4-FFF2-40B4-BE49-F238E27FC236}">
                <a16:creationId xmlns:a16="http://schemas.microsoft.com/office/drawing/2014/main" id="{8A8552A8-53F9-4796-9350-4840973EA5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41" name="Fußzeilenplatzhalter 3">
            <a:extLst>
              <a:ext uri="{FF2B5EF4-FFF2-40B4-BE49-F238E27FC236}">
                <a16:creationId xmlns:a16="http://schemas.microsoft.com/office/drawing/2014/main" id="{6A6F5A3D-9E6A-402A-A0CD-A21BED6A5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11699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Comparison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the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proton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and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antiproton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2363019" y="3785319"/>
            <a:ext cx="4968875" cy="26781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Remarkable: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Temperature: </a:t>
            </a:r>
            <a:r>
              <a:rPr kumimoji="0" lang="en-US" altLang="de-DE" sz="24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= -270°C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Pressure:  </a:t>
            </a:r>
            <a:r>
              <a:rPr kumimoji="0" lang="en-US" altLang="de-DE" sz="24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&lt;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4∙10</a:t>
            </a:r>
            <a:r>
              <a:rPr kumimoji="0" lang="en-US" altLang="de-DE" sz="2400" b="1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-19</a:t>
            </a: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mbar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Storage time: </a:t>
            </a:r>
            <a:r>
              <a:rPr kumimoji="0" lang="en-US" altLang="de-DE" sz="24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years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Experiment: BASE @ AD/CERN</a:t>
            </a:r>
            <a:endParaRPr kumimoji="0" lang="en-US" altLang="de-DE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647564" y="1610444"/>
            <a:ext cx="4051300" cy="766763"/>
          </a:xfrm>
          <a:prstGeom prst="rect">
            <a:avLst/>
          </a:prstGeom>
          <a:solidFill>
            <a:srgbClr val="333399">
              <a:lumMod val="20000"/>
              <a:lumOff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611560" y="1607269"/>
            <a:ext cx="4113212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Compare charge-to-mass ratios </a:t>
            </a:r>
            <a:r>
              <a:rPr kumimoji="0" lang="en-US" altLang="de-DE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R</a:t>
            </a:r>
            <a:r>
              <a:rPr kumimoji="0" lang="en-US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of p and p:</a:t>
            </a:r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>
            <a:off x="3033793" y="2073994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2" t="19029" r="23112" b="37526"/>
          <a:stretch>
            <a:fillRect/>
          </a:stretch>
        </p:blipFill>
        <p:spPr bwMode="auto">
          <a:xfrm>
            <a:off x="1259632" y="3472582"/>
            <a:ext cx="6781800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8" descr="Z:\Klaus\Arbeit\Publikationen\2015 Publikationen\QMRatio Proton-Antiproton Ulmer Nature 2015\Cover Suggestion 4.png"/>
          <p:cNvPicPr>
            <a:picLocks noChangeAspect="1" noChangeArrowheads="1"/>
          </p:cNvPicPr>
          <p:nvPr/>
        </p:nvPicPr>
        <p:blipFill rotWithShape="1">
          <a:blip r:embed="rId3"/>
          <a:srcRect l="15257" t="19434" r="13135" b="9728"/>
          <a:stretch/>
        </p:blipFill>
        <p:spPr bwMode="auto">
          <a:xfrm>
            <a:off x="5280844" y="1027832"/>
            <a:ext cx="3365500" cy="2497137"/>
          </a:xfrm>
          <a:prstGeom prst="rect">
            <a:avLst/>
          </a:prstGeom>
          <a:solidFill>
            <a:srgbClr val="FFFFFF">
              <a:lumMod val="65000"/>
            </a:srgbClr>
          </a:solidFill>
        </p:spPr>
      </p:pic>
      <p:grpSp>
        <p:nvGrpSpPr>
          <p:cNvPr id="40" name="Gruppieren 39"/>
          <p:cNvGrpSpPr>
            <a:grpSpLocks/>
          </p:cNvGrpSpPr>
          <p:nvPr/>
        </p:nvGrpSpPr>
        <p:grpSpPr bwMode="auto">
          <a:xfrm>
            <a:off x="545331" y="3317515"/>
            <a:ext cx="8083550" cy="3171825"/>
            <a:chOff x="827088" y="3573016"/>
            <a:chExt cx="8083474" cy="3171825"/>
          </a:xfrm>
        </p:grpSpPr>
        <p:sp>
          <p:nvSpPr>
            <p:cNvPr id="41" name="Rechteck 40"/>
            <p:cNvSpPr/>
            <p:nvPr/>
          </p:nvSpPr>
          <p:spPr>
            <a:xfrm>
              <a:off x="827088" y="3573016"/>
              <a:ext cx="8083474" cy="3171825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42" name="Gruppieren 5"/>
            <p:cNvGrpSpPr>
              <a:grpSpLocks/>
            </p:cNvGrpSpPr>
            <p:nvPr/>
          </p:nvGrpSpPr>
          <p:grpSpPr bwMode="auto">
            <a:xfrm>
              <a:off x="899592" y="4077072"/>
              <a:ext cx="7891389" cy="1994858"/>
              <a:chOff x="899592" y="3663609"/>
              <a:chExt cx="7891389" cy="1994858"/>
            </a:xfrm>
          </p:grpSpPr>
          <p:pic>
            <p:nvPicPr>
              <p:cNvPr id="43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53" t="56903" r="10352" b="18295"/>
              <a:stretch>
                <a:fillRect/>
              </a:stretch>
            </p:blipFill>
            <p:spPr bwMode="auto">
              <a:xfrm>
                <a:off x="899592" y="4293096"/>
                <a:ext cx="7891389" cy="136537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44" name="Textfeld 43"/>
              <p:cNvSpPr txBox="1"/>
              <p:nvPr/>
            </p:nvSpPr>
            <p:spPr>
              <a:xfrm>
                <a:off x="3060680" y="3664378"/>
                <a:ext cx="3395630" cy="584200"/>
              </a:xfrm>
              <a:prstGeom prst="rect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It</a:t>
                </a:r>
                <a:r>
                  <a:rPr kumimoji="0" lang="de-DE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 </a:t>
                </a:r>
                <a:r>
                  <a:rPr kumimoji="0" lang="de-DE" sz="3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is</a:t>
                </a:r>
                <a:r>
                  <a:rPr kumimoji="0" lang="de-DE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 not </a:t>
                </a:r>
                <a:r>
                  <a:rPr kumimoji="0" lang="de-DE" sz="3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that</a:t>
                </a:r>
                <a:r>
                  <a:rPr kumimoji="0" lang="de-DE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rPr>
                  <a:t> easy!</a:t>
                </a:r>
              </a:p>
            </p:txBody>
          </p:sp>
        </p:grpSp>
      </p:grpSp>
      <p:grpSp>
        <p:nvGrpSpPr>
          <p:cNvPr id="13" name="Gruppieren 12"/>
          <p:cNvGrpSpPr/>
          <p:nvPr/>
        </p:nvGrpSpPr>
        <p:grpSpPr>
          <a:xfrm>
            <a:off x="2305164" y="1027832"/>
            <a:ext cx="6333452" cy="2294356"/>
            <a:chOff x="2305164" y="1027832"/>
            <a:chExt cx="6333452" cy="2294356"/>
          </a:xfrm>
        </p:grpSpPr>
        <p:grpSp>
          <p:nvGrpSpPr>
            <p:cNvPr id="6" name="Gruppieren 5"/>
            <p:cNvGrpSpPr/>
            <p:nvPr/>
          </p:nvGrpSpPr>
          <p:grpSpPr>
            <a:xfrm>
              <a:off x="5280844" y="1027832"/>
              <a:ext cx="3357772" cy="338554"/>
              <a:chOff x="5280844" y="1027832"/>
              <a:chExt cx="3357772" cy="338554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25" name="Textfeld 1"/>
              <p:cNvSpPr txBox="1">
                <a:spLocks noChangeArrowheads="1"/>
              </p:cNvSpPr>
              <p:nvPr/>
            </p:nvSpPr>
            <p:spPr bwMode="auto">
              <a:xfrm>
                <a:off x="8157394" y="1027832"/>
                <a:ext cx="481222" cy="3385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</a:rPr>
                  <a:t>n</a:t>
                </a:r>
                <a:r>
                  <a:rPr kumimoji="0" lang="de-DE" altLang="de-DE" sz="1600" b="1" i="0" u="none" strike="noStrike" kern="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c,2</a:t>
                </a:r>
              </a:p>
            </p:txBody>
          </p:sp>
          <p:sp>
            <p:nvSpPr>
              <p:cNvPr id="26" name="Textfeld 12"/>
              <p:cNvSpPr txBox="1">
                <a:spLocks noChangeArrowheads="1"/>
              </p:cNvSpPr>
              <p:nvPr/>
            </p:nvSpPr>
            <p:spPr bwMode="auto">
              <a:xfrm>
                <a:off x="5280844" y="1027832"/>
                <a:ext cx="481222" cy="3385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</a:rPr>
                  <a:t>n</a:t>
                </a:r>
                <a:r>
                  <a:rPr kumimoji="0" lang="de-DE" altLang="de-DE" sz="1600" b="1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c,1</a:t>
                </a:r>
              </a:p>
            </p:txBody>
          </p:sp>
        </p:grpSp>
        <p:grpSp>
          <p:nvGrpSpPr>
            <p:cNvPr id="12" name="Gruppieren 11"/>
            <p:cNvGrpSpPr/>
            <p:nvPr/>
          </p:nvGrpSpPr>
          <p:grpSpPr>
            <a:xfrm>
              <a:off x="2305164" y="2600908"/>
              <a:ext cx="1022884" cy="721280"/>
              <a:chOff x="9489776" y="2942334"/>
              <a:chExt cx="1022884" cy="721280"/>
            </a:xfrm>
          </p:grpSpPr>
          <p:sp>
            <p:nvSpPr>
              <p:cNvPr id="11" name="Rechteck 10"/>
              <p:cNvSpPr/>
              <p:nvPr/>
            </p:nvSpPr>
            <p:spPr>
              <a:xfrm>
                <a:off x="9489776" y="2942334"/>
                <a:ext cx="1022884" cy="72128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34" name="Gruppieren 19"/>
              <p:cNvGrpSpPr>
                <a:grpSpLocks/>
              </p:cNvGrpSpPr>
              <p:nvPr/>
            </p:nvGrpSpPr>
            <p:grpSpPr bwMode="auto">
              <a:xfrm>
                <a:off x="9922550" y="2942334"/>
                <a:ext cx="481222" cy="666688"/>
                <a:chOff x="7753059" y="5364505"/>
                <a:chExt cx="480993" cy="666696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36" name="Textfeld 13"/>
                <p:cNvSpPr txBox="1">
                  <a:spLocks noChangeArrowheads="1"/>
                </p:cNvSpPr>
                <p:nvPr/>
              </p:nvSpPr>
              <p:spPr bwMode="auto">
                <a:xfrm>
                  <a:off x="7753059" y="5364505"/>
                  <a:ext cx="480993" cy="33855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altLang="de-DE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ymbol" pitchFamily="18" charset="2"/>
                    </a:rPr>
                    <a:t>n</a:t>
                  </a:r>
                  <a:r>
                    <a:rPr kumimoji="0" lang="de-DE" altLang="de-DE" sz="1600" b="1" i="0" u="none" strike="noStrike" kern="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c,1</a:t>
                  </a:r>
                </a:p>
              </p:txBody>
            </p:sp>
            <p:sp>
              <p:nvSpPr>
                <p:cNvPr id="47" name="Textfeld 14"/>
                <p:cNvSpPr txBox="1">
                  <a:spLocks noChangeArrowheads="1"/>
                </p:cNvSpPr>
                <p:nvPr/>
              </p:nvSpPr>
              <p:spPr bwMode="auto">
                <a:xfrm>
                  <a:off x="7753059" y="5692644"/>
                  <a:ext cx="480993" cy="33855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altLang="de-DE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Symbol" pitchFamily="18" charset="2"/>
                    </a:rPr>
                    <a:t>n</a:t>
                  </a:r>
                  <a:r>
                    <a:rPr kumimoji="0" lang="de-DE" altLang="de-DE" sz="1600" b="1" i="0" u="none" strike="noStrike" kern="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c,2</a:t>
                  </a:r>
                </a:p>
              </p:txBody>
            </p:sp>
          </p:grpSp>
          <p:cxnSp>
            <p:nvCxnSpPr>
              <p:cNvPr id="9" name="Gerade Verbindung 8"/>
              <p:cNvCxnSpPr/>
              <p:nvPr/>
            </p:nvCxnSpPr>
            <p:spPr>
              <a:xfrm>
                <a:off x="9922550" y="3320988"/>
                <a:ext cx="48122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feld 9"/>
              <p:cNvSpPr txBox="1"/>
              <p:nvPr/>
            </p:nvSpPr>
            <p:spPr>
              <a:xfrm>
                <a:off x="9489776" y="3131676"/>
                <a:ext cx="482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i="1" dirty="0"/>
                  <a:t>R</a:t>
                </a:r>
                <a:r>
                  <a:rPr lang="de-DE" b="1" dirty="0"/>
                  <a:t> =</a:t>
                </a:r>
              </a:p>
            </p:txBody>
          </p:sp>
        </p:grpSp>
      </p:grpSp>
      <p:sp>
        <p:nvSpPr>
          <p:cNvPr id="14" name="Rechteck 13"/>
          <p:cNvSpPr/>
          <p:nvPr/>
        </p:nvSpPr>
        <p:spPr>
          <a:xfrm>
            <a:off x="2098677" y="2756926"/>
            <a:ext cx="1324956" cy="616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2" name="Gruppieren 31"/>
          <p:cNvGrpSpPr>
            <a:grpSpLocks/>
          </p:cNvGrpSpPr>
          <p:nvPr/>
        </p:nvGrpSpPr>
        <p:grpSpPr bwMode="auto">
          <a:xfrm>
            <a:off x="255378" y="2593107"/>
            <a:ext cx="4892686" cy="400110"/>
            <a:chOff x="827088" y="2565400"/>
            <a:chExt cx="4893476" cy="400170"/>
          </a:xfrm>
        </p:grpSpPr>
        <p:sp>
          <p:nvSpPr>
            <p:cNvPr id="37" name="Textfeld 1"/>
            <p:cNvSpPr txBox="1">
              <a:spLocks noChangeArrowheads="1"/>
            </p:cNvSpPr>
            <p:nvPr/>
          </p:nvSpPr>
          <p:spPr bwMode="auto">
            <a:xfrm>
              <a:off x="827088" y="2565400"/>
              <a:ext cx="4893476" cy="40017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(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q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/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m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  <a:r>
                <a:rPr kumimoji="0" lang="de-DE" altLang="de-DE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/ (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q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/</a:t>
              </a:r>
              <a:r>
                <a:rPr kumimoji="0" lang="de-DE" altLang="de-DE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m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  <a:r>
                <a:rPr kumimoji="0" lang="de-DE" altLang="de-DE" sz="2000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= -1.000 000 000 003 (</a:t>
              </a:r>
              <a:r>
                <a:rPr lang="de-DE" altLang="de-DE" sz="2000" b="1" kern="0" dirty="0">
                  <a:solidFill>
                    <a:srgbClr val="000000"/>
                  </a:solidFill>
                </a:rPr>
                <a:t>16</a:t>
              </a:r>
              <a:r>
                <a:rPr kumimoji="0" lang="de-DE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</a:p>
          </p:txBody>
        </p:sp>
        <p:sp>
          <p:nvSpPr>
            <p:cNvPr id="38" name="Line 21"/>
            <p:cNvSpPr>
              <a:spLocks noChangeShapeType="1"/>
            </p:cNvSpPr>
            <p:nvPr/>
          </p:nvSpPr>
          <p:spPr bwMode="auto">
            <a:xfrm>
              <a:off x="1547813" y="2781300"/>
              <a:ext cx="152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52" name="Textfeld 51">
            <a:extLst>
              <a:ext uri="{FF2B5EF4-FFF2-40B4-BE49-F238E27FC236}">
                <a16:creationId xmlns:a16="http://schemas.microsoft.com/office/drawing/2014/main" id="{8D7A4C31-E183-405F-84E9-D4F65ADCF297}"/>
              </a:ext>
            </a:extLst>
          </p:cNvPr>
          <p:cNvSpPr txBox="1"/>
          <p:nvPr/>
        </p:nvSpPr>
        <p:spPr>
          <a:xfrm>
            <a:off x="1256313" y="3070043"/>
            <a:ext cx="3020379" cy="276999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M.J. Borchert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Nature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601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(2022) 53</a:t>
            </a:r>
          </a:p>
        </p:txBody>
      </p:sp>
      <p:sp>
        <p:nvSpPr>
          <p:cNvPr id="48" name="Text Box 5">
            <a:extLst>
              <a:ext uri="{FF2B5EF4-FFF2-40B4-BE49-F238E27FC236}">
                <a16:creationId xmlns:a16="http://schemas.microsoft.com/office/drawing/2014/main" id="{0C30BB8E-FD69-4422-9756-98ECF0E18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6584" y="6021288"/>
            <a:ext cx="67818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de-DE" sz="2000" kern="0" dirty="0" err="1">
                <a:solidFill>
                  <a:srgbClr val="000000"/>
                </a:solidFill>
              </a:rPr>
              <a:t>M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ost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stringent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test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of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de-DE" sz="2000" kern="0" dirty="0">
                <a:solidFill>
                  <a:srgbClr val="000000"/>
                </a:solidFill>
              </a:rPr>
              <a:t>CPT </a:t>
            </a:r>
            <a:r>
              <a:rPr lang="de-DE" sz="2000" kern="0" dirty="0" err="1">
                <a:solidFill>
                  <a:srgbClr val="000000"/>
                </a:solidFill>
              </a:rPr>
              <a:t>symmetry</a:t>
            </a:r>
            <a:r>
              <a:rPr lang="de-DE" sz="2000" kern="0" dirty="0">
                <a:solidFill>
                  <a:srgbClr val="000000"/>
                </a:solidFill>
              </a:rPr>
              <a:t> in </a:t>
            </a:r>
            <a:r>
              <a:rPr lang="de-DE" sz="2000" kern="0" dirty="0" err="1">
                <a:solidFill>
                  <a:srgbClr val="000000"/>
                </a:solidFill>
              </a:rPr>
              <a:t>the</a:t>
            </a:r>
            <a:r>
              <a:rPr lang="de-DE" sz="2000" kern="0" dirty="0">
                <a:solidFill>
                  <a:srgbClr val="000000"/>
                </a:solidFill>
              </a:rPr>
              <a:t> </a:t>
            </a:r>
            <a:r>
              <a:rPr lang="de-DE" sz="2000" kern="0" dirty="0" err="1">
                <a:solidFill>
                  <a:srgbClr val="000000"/>
                </a:solidFill>
              </a:rPr>
              <a:t>baryon</a:t>
            </a:r>
            <a:r>
              <a:rPr lang="de-DE" sz="2000" kern="0" dirty="0">
                <a:solidFill>
                  <a:srgbClr val="000000"/>
                </a:solidFill>
              </a:rPr>
              <a:t> </a:t>
            </a:r>
            <a:r>
              <a:rPr lang="de-DE" sz="2000" kern="0" dirty="0" err="1">
                <a:solidFill>
                  <a:srgbClr val="000000"/>
                </a:solidFill>
              </a:rPr>
              <a:t>sector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!</a:t>
            </a:r>
          </a:p>
        </p:txBody>
      </p:sp>
      <p:sp>
        <p:nvSpPr>
          <p:cNvPr id="49" name="Foliennummernplatzhalter 1">
            <a:extLst>
              <a:ext uri="{FF2B5EF4-FFF2-40B4-BE49-F238E27FC236}">
                <a16:creationId xmlns:a16="http://schemas.microsoft.com/office/drawing/2014/main" id="{9F1C7A24-0FCB-44DB-B055-FA2C83575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10</a:t>
            </a:fld>
            <a:endParaRPr lang="de-DE"/>
          </a:p>
        </p:txBody>
      </p:sp>
      <p:sp>
        <p:nvSpPr>
          <p:cNvPr id="50" name="Datumsplatzhalter 2">
            <a:extLst>
              <a:ext uri="{FF2B5EF4-FFF2-40B4-BE49-F238E27FC236}">
                <a16:creationId xmlns:a16="http://schemas.microsoft.com/office/drawing/2014/main" id="{37A3E67C-545D-4A30-8549-8A124EAB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51" name="Fußzeilenplatzhalter 3">
            <a:extLst>
              <a:ext uri="{FF2B5EF4-FFF2-40B4-BE49-F238E27FC236}">
                <a16:creationId xmlns:a16="http://schemas.microsoft.com/office/drawing/2014/main" id="{5D4CF186-76AF-4701-8415-4B47383F3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47430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2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Sympathetic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laser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cooling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a </a:t>
            </a:r>
            <a:r>
              <a:rPr lang="de-DE" sz="3600" dirty="0" err="1">
                <a:latin typeface="Trebuchet MS" panose="020B0603020202020204" pitchFamily="34" charset="0"/>
              </a:rPr>
              <a:t>proton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fik 34">
            <a:extLst>
              <a:ext uri="{FF2B5EF4-FFF2-40B4-BE49-F238E27FC236}">
                <a16:creationId xmlns:a16="http://schemas.microsoft.com/office/drawing/2014/main" id="{D3050F30-E9AD-4A73-965B-3441ABB191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84" y="1376772"/>
            <a:ext cx="8664431" cy="167124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0DC86BB5-3B1F-4776-97E2-1C8C0890B32C}"/>
              </a:ext>
            </a:extLst>
          </p:cNvPr>
          <p:cNvSpPr/>
          <p:nvPr/>
        </p:nvSpPr>
        <p:spPr>
          <a:xfrm>
            <a:off x="143508" y="1808820"/>
            <a:ext cx="1152128" cy="288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4167D70-2057-4584-B839-27D062BEE395}"/>
              </a:ext>
            </a:extLst>
          </p:cNvPr>
          <p:cNvSpPr txBox="1"/>
          <p:nvPr/>
        </p:nvSpPr>
        <p:spPr>
          <a:xfrm>
            <a:off x="0" y="1803424"/>
            <a:ext cx="2008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Cooling </a:t>
            </a:r>
            <a:r>
              <a:rPr lang="de-DE" dirty="0" err="1"/>
              <a:t>laser</a:t>
            </a:r>
            <a:endParaRPr lang="de-DE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C7B7760-38A4-49F8-984F-46893E66F18E}"/>
              </a:ext>
            </a:extLst>
          </p:cNvPr>
          <p:cNvSpPr txBox="1"/>
          <p:nvPr/>
        </p:nvSpPr>
        <p:spPr>
          <a:xfrm>
            <a:off x="1583668" y="3379304"/>
            <a:ext cx="2932213" cy="276999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 err="1">
                <a:solidFill>
                  <a:srgbClr val="000000"/>
                </a:solidFill>
                <a:latin typeface="Arial" pitchFamily="34" charset="0"/>
              </a:rPr>
              <a:t>M.Bohman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Nature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596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(2021) 514</a:t>
            </a:r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E1497DD3-1FBE-47F7-B020-0FE5E30484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858196"/>
            <a:ext cx="2516355" cy="2516355"/>
          </a:xfrm>
          <a:prstGeom prst="rect">
            <a:avLst/>
          </a:prstGeom>
        </p:spPr>
      </p:pic>
      <p:sp>
        <p:nvSpPr>
          <p:cNvPr id="57" name="Textfeld 3">
            <a:extLst>
              <a:ext uri="{FF2B5EF4-FFF2-40B4-BE49-F238E27FC236}">
                <a16:creationId xmlns:a16="http://schemas.microsoft.com/office/drawing/2014/main" id="{32D571D2-346E-44EA-B78A-D4B948344ABD}"/>
              </a:ext>
            </a:extLst>
          </p:cNvPr>
          <p:cNvSpPr/>
          <p:nvPr/>
        </p:nvSpPr>
        <p:spPr>
          <a:xfrm>
            <a:off x="3808512" y="4424603"/>
            <a:ext cx="4403299" cy="13835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Proton axial temperature of 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~ 100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mK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en-US" sz="2800" b="1" spc="-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emonstrated!</a:t>
            </a:r>
            <a:endParaRPr lang="de-DE" sz="2800" b="1" strike="noStrike" spc="-1" dirty="0">
              <a:latin typeface="Calibri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8723059-C14A-4FDA-ADEB-D5245C506CF0}"/>
              </a:ext>
            </a:extLst>
          </p:cNvPr>
          <p:cNvSpPr txBox="1"/>
          <p:nvPr/>
        </p:nvSpPr>
        <p:spPr>
          <a:xfrm>
            <a:off x="4944038" y="3379303"/>
            <a:ext cx="2501006" cy="276999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B. Tu </a:t>
            </a:r>
            <a:r>
              <a:rPr lang="de-DE" sz="1200" i="1" kern="0" dirty="0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., AQT </a:t>
            </a:r>
            <a:r>
              <a:rPr lang="de-DE" sz="1200" b="1" kern="0" dirty="0">
                <a:solidFill>
                  <a:srgbClr val="000000"/>
                </a:solidFill>
                <a:latin typeface="Arial" pitchFamily="34" charset="0"/>
              </a:rPr>
              <a:t>210009</a:t>
            </a:r>
            <a:r>
              <a:rPr lang="de-DE" sz="1200" kern="0" dirty="0">
                <a:solidFill>
                  <a:srgbClr val="000000"/>
                </a:solidFill>
                <a:latin typeface="Arial" pitchFamily="34" charset="0"/>
              </a:rPr>
              <a:t> (2021) 1</a:t>
            </a:r>
          </a:p>
        </p:txBody>
      </p:sp>
      <p:sp>
        <p:nvSpPr>
          <p:cNvPr id="14" name="Foliennummernplatzhalter 1">
            <a:extLst>
              <a:ext uri="{FF2B5EF4-FFF2-40B4-BE49-F238E27FC236}">
                <a16:creationId xmlns:a16="http://schemas.microsoft.com/office/drawing/2014/main" id="{F3DFBD04-D8F6-4853-8684-242DD78CB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11</a:t>
            </a:fld>
            <a:endParaRPr lang="de-DE"/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B26D7C34-BBB9-4B2A-9127-43A2691F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16" name="Fußzeilenplatzhalter 3">
            <a:extLst>
              <a:ext uri="{FF2B5EF4-FFF2-40B4-BE49-F238E27FC236}">
                <a16:creationId xmlns:a16="http://schemas.microsoft.com/office/drawing/2014/main" id="{E1365AD1-D0CB-4F15-8D7C-E62441A96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99161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Measurement </a:t>
            </a:r>
            <a:r>
              <a:rPr lang="de-DE" sz="3600" dirty="0" err="1">
                <a:latin typeface="Trebuchet MS" panose="020B0603020202020204" pitchFamily="34" charset="0"/>
              </a:rPr>
              <a:t>principle</a:t>
            </a:r>
            <a:r>
              <a:rPr lang="de-DE" sz="3600" dirty="0">
                <a:latin typeface="Trebuchet MS" panose="020B0603020202020204" pitchFamily="34" charset="0"/>
              </a:rPr>
              <a:t> at PENTATRAP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3"/>
          <p:cNvCxnSpPr/>
          <p:nvPr/>
        </p:nvCxnSpPr>
        <p:spPr>
          <a:xfrm>
            <a:off x="715091" y="1484784"/>
            <a:ext cx="7781345" cy="0"/>
          </a:xfrm>
          <a:prstGeom prst="line">
            <a:avLst/>
          </a:prstGeom>
          <a:ln w="190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50338" y="2942268"/>
            <a:ext cx="3819534" cy="13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pieren 17"/>
          <p:cNvGrpSpPr/>
          <p:nvPr/>
        </p:nvGrpSpPr>
        <p:grpSpPr>
          <a:xfrm>
            <a:off x="8188821" y="2041114"/>
            <a:ext cx="196615" cy="904085"/>
            <a:chOff x="4085133" y="1844087"/>
            <a:chExt cx="249172" cy="1198817"/>
          </a:xfrm>
        </p:grpSpPr>
        <p:sp>
          <p:nvSpPr>
            <p:cNvPr id="19" name="Ellipse 25"/>
            <p:cNvSpPr/>
            <p:nvPr/>
          </p:nvSpPr>
          <p:spPr>
            <a:xfrm rot="10800000">
              <a:off x="4085133" y="1844087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Ellipse 25"/>
            <p:cNvSpPr/>
            <p:nvPr/>
          </p:nvSpPr>
          <p:spPr>
            <a:xfrm rot="10800000">
              <a:off x="4085134" y="2793733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62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Right Brace 2"/>
          <p:cNvSpPr/>
          <p:nvPr/>
        </p:nvSpPr>
        <p:spPr>
          <a:xfrm rot="10800000">
            <a:off x="7325839" y="2588112"/>
            <a:ext cx="350837" cy="695443"/>
          </a:xfrm>
          <a:prstGeom prst="rightBrace">
            <a:avLst>
              <a:gd name="adj1" fmla="val 56823"/>
              <a:gd name="adj2" fmla="val 49999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3"/>
          <p:cNvSpPr txBox="1"/>
          <p:nvPr/>
        </p:nvSpPr>
        <p:spPr>
          <a:xfrm rot="5400000">
            <a:off x="6509592" y="2760532"/>
            <a:ext cx="118019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latin typeface="+mn-lt"/>
              </a:rPr>
              <a:t>meas. trap</a:t>
            </a:r>
          </a:p>
        </p:txBody>
      </p:sp>
      <p:sp>
        <p:nvSpPr>
          <p:cNvPr id="23" name="Rechteck 22"/>
          <p:cNvSpPr/>
          <p:nvPr/>
        </p:nvSpPr>
        <p:spPr>
          <a:xfrm rot="16200000">
            <a:off x="7770587" y="2454244"/>
            <a:ext cx="882350" cy="864097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83568" y="1707216"/>
                <a:ext cx="1444818" cy="6194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de-DE" sz="20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de-DE" sz="2000" b="0" i="1" smtClean="0">
                          <a:latin typeface="Cambria Math"/>
                        </a:rPr>
                        <m:t>⋅</m:t>
                      </m:r>
                      <m:r>
                        <a:rPr lang="de-DE" sz="2000" b="0" i="1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07216"/>
                <a:ext cx="1444818" cy="6194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24"/>
          <p:cNvSpPr txBox="1"/>
          <p:nvPr/>
        </p:nvSpPr>
        <p:spPr>
          <a:xfrm>
            <a:off x="2807804" y="18222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Magnetic field not known!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6" y="3741871"/>
            <a:ext cx="4459102" cy="26754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/>
              <p:cNvSpPr txBox="1"/>
              <p:nvPr/>
            </p:nvSpPr>
            <p:spPr>
              <a:xfrm>
                <a:off x="3285999" y="4197516"/>
                <a:ext cx="38100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999" y="4197516"/>
                <a:ext cx="3810017" cy="276999"/>
              </a:xfrm>
              <a:prstGeom prst="rect">
                <a:avLst/>
              </a:prstGeom>
              <a:blipFill>
                <a:blip r:embed="rId5"/>
                <a:stretch>
                  <a:fillRect t="-4444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3692841" y="5188791"/>
                <a:ext cx="344472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841" y="5188791"/>
                <a:ext cx="3444726" cy="276999"/>
              </a:xfrm>
              <a:prstGeom prst="rect">
                <a:avLst/>
              </a:prstGeom>
              <a:blipFill>
                <a:blip r:embed="rId6"/>
                <a:stretch>
                  <a:fillRect l="-531" t="-4348" b="-326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2923750" y="2659275"/>
                <a:ext cx="2404697" cy="586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de-DE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3750" y="2659275"/>
                <a:ext cx="2404697" cy="5866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feld 29"/>
          <p:cNvSpPr txBox="1"/>
          <p:nvPr/>
        </p:nvSpPr>
        <p:spPr>
          <a:xfrm>
            <a:off x="888629" y="2760532"/>
            <a:ext cx="1770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ion:</a:t>
            </a:r>
          </a:p>
        </p:txBody>
      </p:sp>
      <p:cxnSp>
        <p:nvCxnSpPr>
          <p:cNvPr id="31" name="Gerader Verbinder 30"/>
          <p:cNvCxnSpPr/>
          <p:nvPr/>
        </p:nvCxnSpPr>
        <p:spPr>
          <a:xfrm flipV="1">
            <a:off x="4783373" y="2588112"/>
            <a:ext cx="364691" cy="70864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4700068" y="2588112"/>
            <a:ext cx="699188" cy="739356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/>
          <p:cNvSpPr/>
          <p:nvPr/>
        </p:nvSpPr>
        <p:spPr>
          <a:xfrm rot="16200000">
            <a:off x="7434060" y="2790772"/>
            <a:ext cx="1555406" cy="864097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endParaRPr lang="de-DE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8205198" y="2056309"/>
            <a:ext cx="196615" cy="1620460"/>
            <a:chOff x="4085133" y="1844087"/>
            <a:chExt cx="249172" cy="2148731"/>
          </a:xfrm>
        </p:grpSpPr>
        <p:sp>
          <p:nvSpPr>
            <p:cNvPr id="35" name="Ellipse 34"/>
            <p:cNvSpPr/>
            <p:nvPr/>
          </p:nvSpPr>
          <p:spPr>
            <a:xfrm rot="10800000">
              <a:off x="4085133" y="1844087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Ellipse 25"/>
            <p:cNvSpPr/>
            <p:nvPr/>
          </p:nvSpPr>
          <p:spPr>
            <a:xfrm rot="10800000">
              <a:off x="4085134" y="2793733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62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Ellipse 25"/>
            <p:cNvSpPr/>
            <p:nvPr/>
          </p:nvSpPr>
          <p:spPr>
            <a:xfrm rot="10800000">
              <a:off x="4085133" y="3743647"/>
              <a:ext cx="249171" cy="24917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feld 38"/>
          <p:cNvSpPr txBox="1"/>
          <p:nvPr/>
        </p:nvSpPr>
        <p:spPr>
          <a:xfrm>
            <a:off x="6622209" y="5697252"/>
            <a:ext cx="2414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Future: Monitoring trap</a:t>
            </a:r>
          </a:p>
        </p:txBody>
      </p:sp>
      <p:sp>
        <p:nvSpPr>
          <p:cNvPr id="40" name="Ellipse 25"/>
          <p:cNvSpPr/>
          <p:nvPr/>
        </p:nvSpPr>
        <p:spPr>
          <a:xfrm rot="10800000">
            <a:off x="8190766" y="4863568"/>
            <a:ext cx="211047" cy="212467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itel 1"/>
          <p:cNvSpPr txBox="1">
            <a:spLocks/>
          </p:cNvSpPr>
          <p:nvPr/>
        </p:nvSpPr>
        <p:spPr>
          <a:xfrm>
            <a:off x="1043608" y="701824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2800" dirty="0" err="1"/>
              <a:t>Mass</a:t>
            </a:r>
            <a:r>
              <a:rPr lang="de-DE" sz="2800" dirty="0"/>
              <a:t> Ratio </a:t>
            </a:r>
            <a:r>
              <a:rPr lang="de-DE" sz="2800" dirty="0" err="1"/>
              <a:t>determination</a:t>
            </a:r>
            <a:r>
              <a:rPr lang="de-DE" sz="2800" dirty="0"/>
              <a:t> – </a:t>
            </a:r>
            <a:r>
              <a:rPr lang="de-DE" sz="2800" dirty="0" err="1"/>
              <a:t>Polynomial</a:t>
            </a:r>
            <a:r>
              <a:rPr lang="de-DE" sz="2800" dirty="0"/>
              <a:t> </a:t>
            </a:r>
            <a:r>
              <a:rPr lang="de-DE" sz="2800" dirty="0" err="1"/>
              <a:t>Method</a:t>
            </a:r>
            <a:endParaRPr lang="de-DE" sz="2800" baseline="30000" dirty="0"/>
          </a:p>
        </p:txBody>
      </p:sp>
      <p:sp>
        <p:nvSpPr>
          <p:cNvPr id="42" name="Textfeld 41"/>
          <p:cNvSpPr txBox="1"/>
          <p:nvPr/>
        </p:nvSpPr>
        <p:spPr>
          <a:xfrm>
            <a:off x="5940152" y="6191726"/>
            <a:ext cx="3135795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A. </a:t>
            </a:r>
            <a:r>
              <a:rPr lang="de-DE" sz="1100" dirty="0" err="1"/>
              <a:t>Rischka</a:t>
            </a:r>
            <a:r>
              <a:rPr lang="de-DE" sz="1100" dirty="0"/>
              <a:t> </a:t>
            </a:r>
            <a:r>
              <a:rPr lang="de-DE" sz="1100" i="1" dirty="0"/>
              <a:t>et al</a:t>
            </a:r>
            <a:r>
              <a:rPr lang="de-DE" sz="1100" dirty="0"/>
              <a:t>., Phys. </a:t>
            </a:r>
            <a:r>
              <a:rPr lang="de-DE" sz="1100" dirty="0" err="1"/>
              <a:t>Rev</a:t>
            </a:r>
            <a:r>
              <a:rPr lang="de-DE" sz="1100" dirty="0"/>
              <a:t>. Lett. </a:t>
            </a:r>
            <a:r>
              <a:rPr lang="de-DE" sz="1100" b="1" dirty="0"/>
              <a:t>124</a:t>
            </a:r>
            <a:r>
              <a:rPr lang="de-DE" sz="1100" dirty="0"/>
              <a:t> (2020) 113001</a:t>
            </a:r>
          </a:p>
        </p:txBody>
      </p:sp>
      <p:sp>
        <p:nvSpPr>
          <p:cNvPr id="38" name="Foliennummernplatzhalter 1">
            <a:extLst>
              <a:ext uri="{FF2B5EF4-FFF2-40B4-BE49-F238E27FC236}">
                <a16:creationId xmlns:a16="http://schemas.microsoft.com/office/drawing/2014/main" id="{3D91BCC5-02DF-4ABB-8877-C3EADC48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12</a:t>
            </a:fld>
            <a:endParaRPr lang="de-DE"/>
          </a:p>
        </p:txBody>
      </p:sp>
      <p:sp>
        <p:nvSpPr>
          <p:cNvPr id="43" name="Datumsplatzhalter 2">
            <a:extLst>
              <a:ext uri="{FF2B5EF4-FFF2-40B4-BE49-F238E27FC236}">
                <a16:creationId xmlns:a16="http://schemas.microsoft.com/office/drawing/2014/main" id="{24237DEF-1D46-4DBA-AF90-FB356F9A3B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47" name="Fußzeilenplatzhalter 3">
            <a:extLst>
              <a:ext uri="{FF2B5EF4-FFF2-40B4-BE49-F238E27FC236}">
                <a16:creationId xmlns:a16="http://schemas.microsoft.com/office/drawing/2014/main" id="{480AF631-B4A9-4573-B8FC-D56B9BB1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85961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48000" decel="49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07407E-6 L 0.00052 0.10439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46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3.88889E-6 0.09885 " pathEditMode="relative" rAng="0" ptsTypes="AA">
                                      <p:cBhvr>
                                        <p:cTn id="4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6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C -1.66667E-6 -0.00185 0.00052 -0.00324 0.00104 -0.00324 C 0.00191 -0.00324 0.00209 -0.00162 0.00226 -0.0007 L 0.00243 0.00069 C 0.00261 0.00162 0.00278 0.00347 0.00365 0.00347 C 0.00417 0.00347 0.00504 0.00185 0.00504 1.48148E-6 C 0.00504 -0.00185 0.00417 -0.00324 0.00365 -0.00324 C 0.00278 -0.00324 0.00261 -0.00162 0.00243 -0.0007 L 0.00226 0.00069 C 0.00209 0.00162 0.00191 0.00347 0.00104 0.00347 C 0.00052 0.00347 -1.66667E-6 0.00185 -1.66667E-6 1.48148E-6 Z " pathEditMode="relative" rAng="0" ptsTypes="AAAAAAAAAAA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3" grpId="1" animBg="1"/>
      <p:bldP spid="27" grpId="0"/>
      <p:bldP spid="28" grpId="0"/>
      <p:bldP spid="29" grpId="0"/>
      <p:bldP spid="30" grpId="0"/>
      <p:bldP spid="32" grpId="0" animBg="1"/>
      <p:bldP spid="33" grpId="0" animBg="1"/>
      <p:bldP spid="39" grpId="0"/>
      <p:bldP spid="40" grpId="0" animBg="1"/>
      <p:bldP spid="4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i="1" dirty="0">
                <a:latin typeface="Trebuchet MS" panose="020B0603020202020204" pitchFamily="34" charset="0"/>
              </a:rPr>
              <a:t>Q</a:t>
            </a:r>
            <a:r>
              <a:rPr lang="de-DE" sz="3600" dirty="0">
                <a:latin typeface="Trebuchet MS" panose="020B0603020202020204" pitchFamily="34" charset="0"/>
              </a:rPr>
              <a:t>-</a:t>
            </a:r>
            <a:r>
              <a:rPr lang="de-DE" sz="3600" dirty="0" err="1">
                <a:latin typeface="Trebuchet MS" panose="020B0603020202020204" pitchFamily="34" charset="0"/>
              </a:rPr>
              <a:t>value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baseline="30000" dirty="0">
                <a:latin typeface="Trebuchet MS" panose="020B0603020202020204" pitchFamily="34" charset="0"/>
              </a:rPr>
              <a:t>187</a:t>
            </a:r>
            <a:r>
              <a:rPr lang="de-DE" sz="3600" dirty="0">
                <a:latin typeface="Trebuchet MS" panose="020B0603020202020204" pitchFamily="34" charset="0"/>
              </a:rPr>
              <a:t>Re-</a:t>
            </a:r>
            <a:r>
              <a:rPr lang="de-DE" sz="3600" baseline="30000" dirty="0">
                <a:latin typeface="Trebuchet MS" panose="020B0603020202020204" pitchFamily="34" charset="0"/>
              </a:rPr>
              <a:t>187</a:t>
            </a:r>
            <a:r>
              <a:rPr lang="de-DE" sz="3600" dirty="0">
                <a:latin typeface="Trebuchet MS" panose="020B0603020202020204" pitchFamily="34" charset="0"/>
              </a:rPr>
              <a:t>Os </a:t>
            </a:r>
            <a:r>
              <a:rPr lang="de-DE" sz="3600" dirty="0" err="1">
                <a:latin typeface="Trebuchet MS" panose="020B0603020202020204" pitchFamily="34" charset="0"/>
              </a:rPr>
              <a:t>for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neutrino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physics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Up-Down Arrow 4"/>
          <p:cNvSpPr/>
          <p:nvPr/>
        </p:nvSpPr>
        <p:spPr>
          <a:xfrm>
            <a:off x="4742526" y="1526941"/>
            <a:ext cx="189514" cy="1543882"/>
          </a:xfrm>
          <a:prstGeom prst="up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2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832778" y="2055087"/>
            <a:ext cx="919242" cy="614054"/>
          </a:xfrm>
          <a:prstGeom prst="rect">
            <a:avLst/>
          </a:prstGeom>
        </p:spPr>
      </p:pic>
      <p:sp>
        <p:nvSpPr>
          <p:cNvPr id="133" name="TextBox 6"/>
          <p:cNvSpPr txBox="1"/>
          <p:nvPr/>
        </p:nvSpPr>
        <p:spPr>
          <a:xfrm>
            <a:off x="5263567" y="1649676"/>
            <a:ext cx="325922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marR="0" lvl="0" indent="-28575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Change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position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every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30 min</a:t>
            </a:r>
          </a:p>
          <a:p>
            <a:pPr marL="285750" lvl="0" indent="-285750" algn="ctr" defTabSz="457200">
              <a:buFont typeface="Wingdings" panose="05000000000000000000" pitchFamily="2" charset="2"/>
              <a:buChar char="v"/>
              <a:defRPr/>
            </a:pPr>
            <a:r>
              <a:rPr lang="de-DE" kern="0" dirty="0">
                <a:solidFill>
                  <a:prstClr val="black"/>
                </a:solidFill>
              </a:rPr>
              <a:t>Measurement </a:t>
            </a:r>
            <a:r>
              <a:rPr lang="de-DE" kern="0" dirty="0" err="1">
                <a:solidFill>
                  <a:prstClr val="black"/>
                </a:solidFill>
              </a:rPr>
              <a:t>of</a:t>
            </a:r>
            <a:r>
              <a:rPr lang="de-DE" kern="0" dirty="0">
                <a:solidFill>
                  <a:prstClr val="black"/>
                </a:solidFill>
              </a:rPr>
              <a:t> </a:t>
            </a:r>
            <a:r>
              <a:rPr lang="de-DE" kern="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kern="0" baseline="-25000" dirty="0">
                <a:solidFill>
                  <a:prstClr val="black"/>
                </a:solidFill>
              </a:rPr>
              <a:t>+</a:t>
            </a:r>
            <a:r>
              <a:rPr lang="de-DE" kern="0" dirty="0">
                <a:solidFill>
                  <a:prstClr val="black"/>
                </a:solidFill>
              </a:rPr>
              <a:t>, </a:t>
            </a:r>
            <a:r>
              <a:rPr lang="de-DE" kern="0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kern="0" baseline="-25000" dirty="0" err="1">
                <a:solidFill>
                  <a:prstClr val="black"/>
                </a:solidFill>
              </a:rPr>
              <a:t>z</a:t>
            </a:r>
            <a:r>
              <a:rPr lang="de-DE" kern="0" dirty="0">
                <a:solidFill>
                  <a:prstClr val="black"/>
                </a:solidFill>
              </a:rPr>
              <a:t>, </a:t>
            </a:r>
            <a:r>
              <a:rPr lang="de-DE" kern="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de-DE" kern="0" baseline="-25000" dirty="0">
                <a:solidFill>
                  <a:prstClr val="black"/>
                </a:solidFill>
              </a:rPr>
              <a:t>-</a:t>
            </a:r>
          </a:p>
          <a:p>
            <a:pPr marL="285750" marR="0" lvl="0" indent="-28575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Phase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detection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method</a:t>
            </a:r>
            <a:endParaRPr kumimoji="0" lang="de-DE" sz="1800" b="0" i="0" u="none" strike="noStrike" kern="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de-DE" kern="0" baseline="0" dirty="0">
                <a:solidFill>
                  <a:prstClr val="black"/>
                </a:solidFill>
              </a:rPr>
              <a:t>Storage</a:t>
            </a:r>
            <a:r>
              <a:rPr lang="de-DE" kern="0" dirty="0">
                <a:solidFill>
                  <a:prstClr val="black"/>
                </a:solidFill>
              </a:rPr>
              <a:t> time </a:t>
            </a:r>
            <a:r>
              <a:rPr lang="de-DE" kern="0" dirty="0" err="1">
                <a:solidFill>
                  <a:prstClr val="black"/>
                </a:solidFill>
              </a:rPr>
              <a:t>of</a:t>
            </a:r>
            <a:r>
              <a:rPr lang="de-DE" kern="0" dirty="0">
                <a:solidFill>
                  <a:prstClr val="black"/>
                </a:solidFill>
              </a:rPr>
              <a:t> </a:t>
            </a:r>
            <a:r>
              <a:rPr lang="de-DE" kern="0" dirty="0" err="1">
                <a:solidFill>
                  <a:prstClr val="black"/>
                </a:solidFill>
              </a:rPr>
              <a:t>days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8568444" y="1088740"/>
            <a:ext cx="324036" cy="252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tangle 30"/>
          <p:cNvSpPr/>
          <p:nvPr/>
        </p:nvSpPr>
        <p:spPr>
          <a:xfrm>
            <a:off x="2973721" y="5543375"/>
            <a:ext cx="3012141" cy="765945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4"/>
          <p:cNvSpPr txBox="1"/>
          <p:nvPr/>
        </p:nvSpPr>
        <p:spPr>
          <a:xfrm>
            <a:off x="556635" y="5049180"/>
            <a:ext cx="801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Re</a:t>
            </a:r>
            <a:r>
              <a:rPr lang="en-US" baseline="30000" dirty="0"/>
              <a:t>29+ </a:t>
            </a:r>
            <a:r>
              <a:rPr lang="en-US" dirty="0"/>
              <a:t> (</a:t>
            </a:r>
            <a:r>
              <a:rPr lang="en-US" i="1" dirty="0"/>
              <a:t>Z </a:t>
            </a:r>
            <a:r>
              <a:rPr lang="en-US" dirty="0"/>
              <a:t>= 75) vs. Os</a:t>
            </a:r>
            <a:r>
              <a:rPr lang="en-US" baseline="30000" dirty="0"/>
              <a:t>29+</a:t>
            </a:r>
            <a:r>
              <a:rPr lang="en-US" dirty="0"/>
              <a:t> (</a:t>
            </a:r>
            <a:r>
              <a:rPr lang="en-US" i="1" dirty="0"/>
              <a:t>Z</a:t>
            </a:r>
            <a:r>
              <a:rPr lang="en-US" dirty="0"/>
              <a:t> = 76) we measure two ratios with a  50/50 probability:</a:t>
            </a:r>
          </a:p>
        </p:txBody>
      </p:sp>
      <p:sp>
        <p:nvSpPr>
          <p:cNvPr id="62" name="TextBox 25"/>
          <p:cNvSpPr txBox="1"/>
          <p:nvPr/>
        </p:nvSpPr>
        <p:spPr>
          <a:xfrm>
            <a:off x="3184176" y="5558458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i="1" baseline="-25000" dirty="0"/>
              <a:t>1</a:t>
            </a:r>
            <a:r>
              <a:rPr lang="en-US" i="1" dirty="0"/>
              <a:t> </a:t>
            </a:r>
            <a:r>
              <a:rPr lang="en-US" dirty="0"/>
              <a:t>= 1.000000013886(15)</a:t>
            </a:r>
            <a:endParaRPr lang="en-US" i="1" dirty="0"/>
          </a:p>
        </p:txBody>
      </p:sp>
      <p:sp>
        <p:nvSpPr>
          <p:cNvPr id="63" name="TextBox 26"/>
          <p:cNvSpPr txBox="1"/>
          <p:nvPr/>
        </p:nvSpPr>
        <p:spPr>
          <a:xfrm>
            <a:off x="3184176" y="5939988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</a:t>
            </a:r>
            <a:r>
              <a:rPr lang="en-US" i="1" baseline="-25000" dirty="0"/>
              <a:t>2</a:t>
            </a:r>
            <a:r>
              <a:rPr lang="en-US" i="1" dirty="0"/>
              <a:t> </a:t>
            </a:r>
            <a:r>
              <a:rPr lang="en-US" dirty="0"/>
              <a:t>= 1.000000015024(12)</a:t>
            </a:r>
            <a:endParaRPr lang="en-US" i="1" dirty="0"/>
          </a:p>
        </p:txBody>
      </p:sp>
      <p:sp>
        <p:nvSpPr>
          <p:cNvPr id="56" name="Block Arc 95"/>
          <p:cNvSpPr/>
          <p:nvPr/>
        </p:nvSpPr>
        <p:spPr>
          <a:xfrm rot="10800000">
            <a:off x="3199914" y="471419"/>
            <a:ext cx="652006" cy="1391479"/>
          </a:xfrm>
          <a:prstGeom prst="blockArc">
            <a:avLst>
              <a:gd name="adj1" fmla="val 11679671"/>
              <a:gd name="adj2" fmla="val 20794151"/>
              <a:gd name="adj3" fmla="val 7998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57"/>
          <p:cNvSpPr txBox="1"/>
          <p:nvPr/>
        </p:nvSpPr>
        <p:spPr>
          <a:xfrm>
            <a:off x="3370214" y="18355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5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83464" y="463997"/>
            <a:ext cx="3268456" cy="3289039"/>
            <a:chOff x="583464" y="463997"/>
            <a:chExt cx="3268456" cy="3289039"/>
          </a:xfrm>
        </p:grpSpPr>
        <p:grpSp>
          <p:nvGrpSpPr>
            <p:cNvPr id="97" name="Group 38"/>
            <p:cNvGrpSpPr/>
            <p:nvPr/>
          </p:nvGrpSpPr>
          <p:grpSpPr>
            <a:xfrm>
              <a:off x="583464" y="463997"/>
              <a:ext cx="2627910" cy="3283774"/>
              <a:chOff x="5470498" y="3647790"/>
              <a:chExt cx="2627910" cy="3283774"/>
            </a:xfrm>
          </p:grpSpPr>
          <p:grpSp>
            <p:nvGrpSpPr>
              <p:cNvPr id="98" name="Group 44"/>
              <p:cNvGrpSpPr/>
              <p:nvPr/>
            </p:nvGrpSpPr>
            <p:grpSpPr>
              <a:xfrm>
                <a:off x="5470498" y="3647790"/>
                <a:ext cx="2626579" cy="1394137"/>
                <a:chOff x="5470498" y="4609897"/>
                <a:chExt cx="2626579" cy="1394137"/>
              </a:xfrm>
            </p:grpSpPr>
            <p:sp>
              <p:nvSpPr>
                <p:cNvPr id="127" name="Block Arc 92"/>
                <p:cNvSpPr/>
                <p:nvPr/>
              </p:nvSpPr>
              <p:spPr>
                <a:xfrm rot="10800000">
                  <a:off x="5470498" y="4609897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Block Arc 93"/>
                <p:cNvSpPr/>
                <p:nvPr/>
              </p:nvSpPr>
              <p:spPr>
                <a:xfrm rot="10800000">
                  <a:off x="6123835" y="4611227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Block Arc 94"/>
                <p:cNvSpPr/>
                <p:nvPr/>
              </p:nvSpPr>
              <p:spPr>
                <a:xfrm rot="10800000">
                  <a:off x="6791734" y="4611225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Block Arc 95"/>
                <p:cNvSpPr/>
                <p:nvPr/>
              </p:nvSpPr>
              <p:spPr>
                <a:xfrm rot="10800000">
                  <a:off x="7445071" y="4612555"/>
                  <a:ext cx="652006" cy="1391479"/>
                </a:xfrm>
                <a:prstGeom prst="blockArc">
                  <a:avLst>
                    <a:gd name="adj1" fmla="val 11679671"/>
                    <a:gd name="adj2" fmla="val 20794151"/>
                    <a:gd name="adj3" fmla="val 7998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9" name="Group 45"/>
              <p:cNvGrpSpPr/>
              <p:nvPr/>
            </p:nvGrpSpPr>
            <p:grpSpPr>
              <a:xfrm>
                <a:off x="5471829" y="4039262"/>
                <a:ext cx="2626579" cy="2892302"/>
                <a:chOff x="5471829" y="4039262"/>
                <a:chExt cx="2626579" cy="2892302"/>
              </a:xfrm>
            </p:grpSpPr>
            <p:sp>
              <p:nvSpPr>
                <p:cNvPr id="100" name="TextBox 47"/>
                <p:cNvSpPr txBox="1"/>
                <p:nvPr/>
              </p:nvSpPr>
              <p:spPr>
                <a:xfrm>
                  <a:off x="6790805" y="4039262"/>
                  <a:ext cx="6880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rPr>
                    <a:t>pos</a:t>
                  </a: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rPr>
                    <a:t> 1</a:t>
                  </a:r>
                </a:p>
              </p:txBody>
            </p:sp>
            <p:grpSp>
              <p:nvGrpSpPr>
                <p:cNvPr id="101" name="Group 48"/>
                <p:cNvGrpSpPr/>
                <p:nvPr/>
              </p:nvGrpSpPr>
              <p:grpSpPr>
                <a:xfrm>
                  <a:off x="5471829" y="5199620"/>
                  <a:ext cx="2626579" cy="1394137"/>
                  <a:chOff x="5470498" y="4609897"/>
                  <a:chExt cx="2626579" cy="1394137"/>
                </a:xfrm>
              </p:grpSpPr>
              <p:sp>
                <p:nvSpPr>
                  <p:cNvPr id="123" name="Block Arc 88"/>
                  <p:cNvSpPr/>
                  <p:nvPr/>
                </p:nvSpPr>
                <p:spPr>
                  <a:xfrm rot="10800000">
                    <a:off x="5470498" y="4609897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4" name="Block Arc 89"/>
                  <p:cNvSpPr/>
                  <p:nvPr/>
                </p:nvSpPr>
                <p:spPr>
                  <a:xfrm rot="10800000">
                    <a:off x="6123835" y="4611227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5" name="Block Arc 90"/>
                  <p:cNvSpPr/>
                  <p:nvPr/>
                </p:nvSpPr>
                <p:spPr>
                  <a:xfrm rot="10800000">
                    <a:off x="6791734" y="4611225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6" name="Block Arc 91"/>
                  <p:cNvSpPr/>
                  <p:nvPr/>
                </p:nvSpPr>
                <p:spPr>
                  <a:xfrm rot="10800000">
                    <a:off x="7445071" y="4612555"/>
                    <a:ext cx="652006" cy="1391479"/>
                  </a:xfrm>
                  <a:prstGeom prst="blockArc">
                    <a:avLst>
                      <a:gd name="adj1" fmla="val 11679671"/>
                      <a:gd name="adj2" fmla="val 20794151"/>
                      <a:gd name="adj3" fmla="val 7998"/>
                    </a:avLst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02" name="TextBox 49"/>
                <p:cNvSpPr txBox="1"/>
                <p:nvPr/>
              </p:nvSpPr>
              <p:spPr>
                <a:xfrm>
                  <a:off x="6790805" y="5591092"/>
                  <a:ext cx="6880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rPr>
                    <a:t>pos</a:t>
                  </a: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rPr>
                    <a:t> 2</a:t>
                  </a:r>
                </a:p>
              </p:txBody>
            </p:sp>
            <p:sp>
              <p:nvSpPr>
                <p:cNvPr id="103" name="TextBox 50"/>
                <p:cNvSpPr txBox="1"/>
                <p:nvPr/>
              </p:nvSpPr>
              <p:spPr>
                <a:xfrm>
                  <a:off x="5645657" y="5013624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</a:t>
                  </a:r>
                </a:p>
              </p:txBody>
            </p:sp>
            <p:sp>
              <p:nvSpPr>
                <p:cNvPr id="104" name="TextBox 55"/>
                <p:cNvSpPr txBox="1"/>
                <p:nvPr/>
              </p:nvSpPr>
              <p:spPr>
                <a:xfrm>
                  <a:off x="6322847" y="5018350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2</a:t>
                  </a:r>
                </a:p>
              </p:txBody>
            </p:sp>
            <p:sp>
              <p:nvSpPr>
                <p:cNvPr id="105" name="TextBox 56"/>
                <p:cNvSpPr txBox="1"/>
                <p:nvPr/>
              </p:nvSpPr>
              <p:spPr>
                <a:xfrm>
                  <a:off x="6983930" y="5011135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3</a:t>
                  </a:r>
                </a:p>
              </p:txBody>
            </p:sp>
            <p:sp>
              <p:nvSpPr>
                <p:cNvPr id="106" name="TextBox 57"/>
                <p:cNvSpPr txBox="1"/>
                <p:nvPr/>
              </p:nvSpPr>
              <p:spPr>
                <a:xfrm>
                  <a:off x="7661120" y="5015861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4</a:t>
                  </a:r>
                </a:p>
              </p:txBody>
            </p:sp>
            <p:sp>
              <p:nvSpPr>
                <p:cNvPr id="107" name="TextBox 58"/>
                <p:cNvSpPr txBox="1"/>
                <p:nvPr/>
              </p:nvSpPr>
              <p:spPr>
                <a:xfrm>
                  <a:off x="5654939" y="6557506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</a:t>
                  </a:r>
                </a:p>
              </p:txBody>
            </p:sp>
            <p:sp>
              <p:nvSpPr>
                <p:cNvPr id="108" name="TextBox 62"/>
                <p:cNvSpPr txBox="1"/>
                <p:nvPr/>
              </p:nvSpPr>
              <p:spPr>
                <a:xfrm>
                  <a:off x="6332129" y="6562232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2</a:t>
                  </a:r>
                </a:p>
              </p:txBody>
            </p:sp>
            <p:sp>
              <p:nvSpPr>
                <p:cNvPr id="109" name="TextBox 63"/>
                <p:cNvSpPr txBox="1"/>
                <p:nvPr/>
              </p:nvSpPr>
              <p:spPr>
                <a:xfrm>
                  <a:off x="6993212" y="6555017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3</a:t>
                  </a:r>
                </a:p>
              </p:txBody>
            </p:sp>
            <p:sp>
              <p:nvSpPr>
                <p:cNvPr id="110" name="TextBox 64"/>
                <p:cNvSpPr txBox="1"/>
                <p:nvPr/>
              </p:nvSpPr>
              <p:spPr>
                <a:xfrm>
                  <a:off x="7670402" y="6559743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4</a:t>
                  </a:r>
                </a:p>
              </p:txBody>
            </p:sp>
            <p:sp>
              <p:nvSpPr>
                <p:cNvPr id="111" name="Oval 68"/>
                <p:cNvSpPr/>
                <p:nvPr/>
              </p:nvSpPr>
              <p:spPr>
                <a:xfrm>
                  <a:off x="7033796" y="4715247"/>
                  <a:ext cx="167880" cy="1669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Oval 69"/>
                <p:cNvSpPr/>
                <p:nvPr/>
              </p:nvSpPr>
              <p:spPr>
                <a:xfrm>
                  <a:off x="6374028" y="4710741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Oval 70"/>
                <p:cNvSpPr/>
                <p:nvPr/>
              </p:nvSpPr>
              <p:spPr>
                <a:xfrm>
                  <a:off x="7687133" y="4711230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Oval 71"/>
                <p:cNvSpPr/>
                <p:nvPr/>
              </p:nvSpPr>
              <p:spPr>
                <a:xfrm>
                  <a:off x="6375165" y="6259122"/>
                  <a:ext cx="167880" cy="16697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Oval 72"/>
                <p:cNvSpPr/>
                <p:nvPr/>
              </p:nvSpPr>
              <p:spPr>
                <a:xfrm>
                  <a:off x="5715397" y="6254616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Oval 73"/>
                <p:cNvSpPr/>
                <p:nvPr/>
              </p:nvSpPr>
              <p:spPr>
                <a:xfrm>
                  <a:off x="7028502" y="6255105"/>
                  <a:ext cx="167880" cy="16697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TextBox 74"/>
                <p:cNvSpPr txBox="1"/>
                <p:nvPr/>
              </p:nvSpPr>
              <p:spPr>
                <a:xfrm>
                  <a:off x="7553715" y="4366214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8" name="TextBox 83"/>
                <p:cNvSpPr txBox="1"/>
                <p:nvPr/>
              </p:nvSpPr>
              <p:spPr>
                <a:xfrm>
                  <a:off x="6909259" y="4366214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Os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TextBox 84"/>
                <p:cNvSpPr txBox="1"/>
                <p:nvPr/>
              </p:nvSpPr>
              <p:spPr>
                <a:xfrm>
                  <a:off x="6247249" y="4374166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TextBox 85"/>
                <p:cNvSpPr txBox="1"/>
                <p:nvPr/>
              </p:nvSpPr>
              <p:spPr>
                <a:xfrm>
                  <a:off x="6895077" y="5933943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TextBox 86"/>
                <p:cNvSpPr txBox="1"/>
                <p:nvPr/>
              </p:nvSpPr>
              <p:spPr>
                <a:xfrm>
                  <a:off x="6250621" y="5933943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Os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TextBox 87"/>
                <p:cNvSpPr txBox="1"/>
                <p:nvPr/>
              </p:nvSpPr>
              <p:spPr>
                <a:xfrm>
                  <a:off x="5588611" y="5941895"/>
                  <a:ext cx="42107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Re</a:t>
                  </a: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67" name="Block Arc 91"/>
            <p:cNvSpPr/>
            <p:nvPr/>
          </p:nvSpPr>
          <p:spPr>
            <a:xfrm rot="10800000">
              <a:off x="3199914" y="2024844"/>
              <a:ext cx="652006" cy="1391479"/>
            </a:xfrm>
            <a:prstGeom prst="blockArc">
              <a:avLst>
                <a:gd name="adj1" fmla="val 11679671"/>
                <a:gd name="adj2" fmla="val 20794151"/>
                <a:gd name="adj3" fmla="val 7998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TextBox 64"/>
            <p:cNvSpPr txBox="1"/>
            <p:nvPr/>
          </p:nvSpPr>
          <p:spPr>
            <a:xfrm>
              <a:off x="3383868" y="33837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prstClr val="black"/>
                  </a:solidFill>
                </a:rPr>
                <a:t>5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217117" y="1406741"/>
            <a:ext cx="8819379" cy="2526315"/>
            <a:chOff x="215516" y="1214241"/>
            <a:chExt cx="8819379" cy="2526315"/>
          </a:xfrm>
        </p:grpSpPr>
        <p:sp>
          <p:nvSpPr>
            <p:cNvPr id="4" name="Rechteck 3"/>
            <p:cNvSpPr/>
            <p:nvPr/>
          </p:nvSpPr>
          <p:spPr>
            <a:xfrm>
              <a:off x="215516" y="2312876"/>
              <a:ext cx="4089349" cy="14276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3889422" y="1214241"/>
              <a:ext cx="5145473" cy="16855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Rechteck 48"/>
            <p:cNvSpPr/>
            <p:nvPr/>
          </p:nvSpPr>
          <p:spPr>
            <a:xfrm>
              <a:off x="3159209" y="2002150"/>
              <a:ext cx="1050899" cy="739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2" name="Textfeld 71">
            <a:extLst>
              <a:ext uri="{FF2B5EF4-FFF2-40B4-BE49-F238E27FC236}">
                <a16:creationId xmlns:a16="http://schemas.microsoft.com/office/drawing/2014/main" id="{50D8F2A2-AB6D-44F2-9B11-C3DFC3C31771}"/>
              </a:ext>
            </a:extLst>
          </p:cNvPr>
          <p:cNvSpPr txBox="1"/>
          <p:nvPr/>
        </p:nvSpPr>
        <p:spPr>
          <a:xfrm>
            <a:off x="1832143" y="3897052"/>
            <a:ext cx="5295296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relative </a:t>
            </a:r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mass</a:t>
            </a:r>
            <a:r>
              <a:rPr lang="de-DE" sz="2000" b="1" dirty="0"/>
              <a:t> </a:t>
            </a:r>
            <a:r>
              <a:rPr lang="de-DE" sz="2000" b="1" dirty="0" err="1"/>
              <a:t>precision</a:t>
            </a:r>
            <a:r>
              <a:rPr lang="de-DE" sz="2000" b="1" dirty="0"/>
              <a:t> </a:t>
            </a:r>
            <a:r>
              <a:rPr lang="de-DE" sz="2000" b="1" dirty="0" err="1"/>
              <a:t>achieved</a:t>
            </a:r>
            <a:r>
              <a:rPr lang="de-DE" sz="2000" b="1" dirty="0"/>
              <a:t>: 6</a:t>
            </a:r>
            <a:r>
              <a:rPr lang="de-DE" altLang="de-DE" sz="2000" b="1" dirty="0">
                <a:sym typeface="Wingdings" pitchFamily="2" charset="2"/>
              </a:rPr>
              <a:t></a:t>
            </a:r>
            <a:r>
              <a:rPr lang="de-DE" altLang="de-DE" sz="2000" b="1" dirty="0"/>
              <a:t>10</a:t>
            </a:r>
            <a:r>
              <a:rPr lang="de-DE" altLang="de-DE" sz="2000" b="1" baseline="30000" dirty="0"/>
              <a:t>-12</a:t>
            </a:r>
            <a:endParaRPr lang="de-DE" sz="2800" b="1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380EF0CA-9F0E-4586-9D62-885C3F21CD90}"/>
              </a:ext>
            </a:extLst>
          </p:cNvPr>
          <p:cNvSpPr txBox="1"/>
          <p:nvPr/>
        </p:nvSpPr>
        <p:spPr>
          <a:xfrm>
            <a:off x="5364088" y="3284984"/>
            <a:ext cx="3105337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P. </a:t>
            </a:r>
            <a:r>
              <a:rPr lang="de-DE" sz="1100" dirty="0" err="1"/>
              <a:t>Filianin</a:t>
            </a:r>
            <a:r>
              <a:rPr lang="de-DE" sz="1100" dirty="0"/>
              <a:t> </a:t>
            </a:r>
            <a:r>
              <a:rPr lang="de-DE" sz="1100" i="1" dirty="0"/>
              <a:t>et al</a:t>
            </a:r>
            <a:r>
              <a:rPr lang="de-DE" sz="1100" dirty="0"/>
              <a:t>., Phys. </a:t>
            </a:r>
            <a:r>
              <a:rPr lang="de-DE" sz="1100" dirty="0" err="1"/>
              <a:t>Rev</a:t>
            </a:r>
            <a:r>
              <a:rPr lang="de-DE" sz="1100" dirty="0"/>
              <a:t>. Lett. </a:t>
            </a:r>
            <a:r>
              <a:rPr lang="de-DE" sz="1100" b="1" dirty="0"/>
              <a:t>127</a:t>
            </a:r>
            <a:r>
              <a:rPr lang="de-DE" sz="1100" dirty="0"/>
              <a:t> (2021) 072502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173DB5A-6CE1-4E6D-BBD4-AC5B92E915BF}"/>
              </a:ext>
            </a:extLst>
          </p:cNvPr>
          <p:cNvSpPr txBox="1"/>
          <p:nvPr/>
        </p:nvSpPr>
        <p:spPr>
          <a:xfrm>
            <a:off x="3949838" y="4377298"/>
            <a:ext cx="1059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srgbClr val="FF0000"/>
                </a:solidFill>
              </a:rPr>
              <a:t>BUT</a:t>
            </a:r>
          </a:p>
        </p:txBody>
      </p:sp>
      <p:sp>
        <p:nvSpPr>
          <p:cNvPr id="61" name="Foliennummernplatzhalter 1">
            <a:extLst>
              <a:ext uri="{FF2B5EF4-FFF2-40B4-BE49-F238E27FC236}">
                <a16:creationId xmlns:a16="http://schemas.microsoft.com/office/drawing/2014/main" id="{EA80118E-1751-4FA4-9B18-734F144C0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13</a:t>
            </a:fld>
            <a:endParaRPr lang="de-DE"/>
          </a:p>
        </p:txBody>
      </p:sp>
      <p:sp>
        <p:nvSpPr>
          <p:cNvPr id="70" name="Datumsplatzhalter 2">
            <a:extLst>
              <a:ext uri="{FF2B5EF4-FFF2-40B4-BE49-F238E27FC236}">
                <a16:creationId xmlns:a16="http://schemas.microsoft.com/office/drawing/2014/main" id="{5F1EF762-5AE7-4E4B-AD4A-605F0F8E77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73" name="Fußzeilenplatzhalter 3">
            <a:extLst>
              <a:ext uri="{FF2B5EF4-FFF2-40B4-BE49-F238E27FC236}">
                <a16:creationId xmlns:a16="http://schemas.microsoft.com/office/drawing/2014/main" id="{7C3D7D8C-2A13-47BF-A866-F1CE0A983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73348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7" grpId="0" animBg="1"/>
      <p:bldP spid="58" grpId="0"/>
      <p:bldP spid="62" grpId="0"/>
      <p:bldP spid="63" grpId="0"/>
      <p:bldP spid="72" grpId="0" animBg="1"/>
      <p:bldP spid="69" grpId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Weighing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different </a:t>
            </a:r>
            <a:r>
              <a:rPr lang="de-DE" sz="3600" dirty="0" err="1">
                <a:latin typeface="Trebuchet MS" panose="020B0603020202020204" pitchFamily="34" charset="0"/>
              </a:rPr>
              <a:t>electron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config</a:t>
            </a:r>
            <a:r>
              <a:rPr lang="de-DE" sz="3600" dirty="0">
                <a:latin typeface="Trebuchet MS" panose="020B0603020202020204" pitchFamily="34" charset="0"/>
              </a:rPr>
              <a:t>.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0"/>
          <p:cNvSpPr txBox="1"/>
          <p:nvPr/>
        </p:nvSpPr>
        <p:spPr>
          <a:xfrm>
            <a:off x="1842864" y="997229"/>
            <a:ext cx="552644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Ground-state configuration of Re</a:t>
            </a:r>
            <a:r>
              <a:rPr lang="en-US" baseline="30000" dirty="0"/>
              <a:t>29+ </a:t>
            </a:r>
            <a:r>
              <a:rPr lang="en-US" dirty="0"/>
              <a:t>and Os</a:t>
            </a:r>
            <a:r>
              <a:rPr lang="en-US" baseline="30000" dirty="0"/>
              <a:t>30+</a:t>
            </a:r>
            <a:r>
              <a:rPr lang="en-US" dirty="0"/>
              <a:t>: </a:t>
            </a:r>
            <a:r>
              <a:rPr lang="en-US" dirty="0">
                <a:solidFill>
                  <a:srgbClr val="C00000"/>
                </a:solidFill>
              </a:rPr>
              <a:t> [</a:t>
            </a:r>
            <a:r>
              <a:rPr lang="en-US" baseline="-25000" dirty="0">
                <a:solidFill>
                  <a:srgbClr val="C00000"/>
                </a:solidFill>
              </a:rPr>
              <a:t>36</a:t>
            </a:r>
            <a:r>
              <a:rPr lang="en-US" dirty="0">
                <a:solidFill>
                  <a:srgbClr val="C00000"/>
                </a:solidFill>
              </a:rPr>
              <a:t>Kr] 4d</a:t>
            </a:r>
            <a:r>
              <a:rPr lang="en-US" baseline="30000" dirty="0">
                <a:solidFill>
                  <a:srgbClr val="C00000"/>
                </a:solidFill>
              </a:rPr>
              <a:t>10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735109" y="2463280"/>
            <a:ext cx="3154912" cy="3425230"/>
            <a:chOff x="735109" y="2463279"/>
            <a:chExt cx="3154912" cy="4060907"/>
          </a:xfrm>
        </p:grpSpPr>
        <p:cxnSp>
          <p:nvCxnSpPr>
            <p:cNvPr id="32" name="Straight Connector 24"/>
            <p:cNvCxnSpPr/>
            <p:nvPr/>
          </p:nvCxnSpPr>
          <p:spPr>
            <a:xfrm>
              <a:off x="737669" y="6159977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5"/>
            <p:cNvSpPr txBox="1"/>
            <p:nvPr/>
          </p:nvSpPr>
          <p:spPr>
            <a:xfrm>
              <a:off x="1330281" y="6154854"/>
              <a:ext cx="1406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ground state</a:t>
              </a:r>
              <a:endParaRPr lang="en-US" i="1" dirty="0"/>
            </a:p>
          </p:txBody>
        </p:sp>
        <p:cxnSp>
          <p:nvCxnSpPr>
            <p:cNvPr id="34" name="Straight Connector 26"/>
            <p:cNvCxnSpPr/>
            <p:nvPr/>
          </p:nvCxnSpPr>
          <p:spPr>
            <a:xfrm>
              <a:off x="735109" y="2945505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0"/>
            <p:cNvCxnSpPr/>
            <p:nvPr/>
          </p:nvCxnSpPr>
          <p:spPr>
            <a:xfrm>
              <a:off x="1021976" y="3141542"/>
              <a:ext cx="6406" cy="28942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1"/>
            <p:cNvSpPr txBox="1"/>
            <p:nvPr/>
          </p:nvSpPr>
          <p:spPr>
            <a:xfrm>
              <a:off x="1269752" y="3778967"/>
              <a:ext cx="2600327" cy="43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/>
                <a:t>PENTATRAP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202.2(17)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1691680" y="2463279"/>
              <a:ext cx="810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</a:rPr>
                <a:t>Re</a:t>
              </a:r>
              <a:r>
                <a:rPr lang="en-US" sz="2400" baseline="30000" dirty="0">
                  <a:solidFill>
                    <a:srgbClr val="C00000"/>
                  </a:solidFill>
                </a:rPr>
                <a:t>29+</a:t>
              </a:r>
              <a:endParaRPr lang="en-US" sz="2400" i="1" dirty="0">
                <a:solidFill>
                  <a:srgbClr val="C00000"/>
                </a:solidFill>
              </a:endParaRPr>
            </a:p>
          </p:txBody>
        </p:sp>
        <p:sp>
          <p:nvSpPr>
            <p:cNvPr id="38" name="TextBox 39"/>
            <p:cNvSpPr txBox="1"/>
            <p:nvPr/>
          </p:nvSpPr>
          <p:spPr>
            <a:xfrm>
              <a:off x="1269752" y="2956876"/>
              <a:ext cx="180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metastable state</a:t>
              </a:r>
              <a:endParaRPr lang="en-US" i="1" dirty="0"/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1269752" y="4163140"/>
              <a:ext cx="2412840" cy="43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/>
                <a:t>Harman   </a:t>
              </a:r>
              <a:r>
                <a:rPr lang="en-US" dirty="0"/>
                <a:t>   = </a:t>
              </a:r>
              <a:r>
                <a:rPr lang="en-US" dirty="0">
                  <a:solidFill>
                    <a:srgbClr val="FF0000"/>
                  </a:solidFill>
                </a:rPr>
                <a:t>202.2(5)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40" name="TextBox 41"/>
            <p:cNvSpPr txBox="1"/>
            <p:nvPr/>
          </p:nvSpPr>
          <p:spPr>
            <a:xfrm>
              <a:off x="1269752" y="4547313"/>
              <a:ext cx="2620269" cy="43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 err="1"/>
                <a:t>Indelicato</a:t>
              </a:r>
              <a:r>
                <a:rPr lang="en-US" baseline="-25000" dirty="0"/>
                <a:t> </a:t>
              </a:r>
              <a:r>
                <a:rPr lang="en-US" sz="2400" baseline="-25000" dirty="0"/>
                <a:t> </a:t>
              </a:r>
              <a:r>
                <a:rPr lang="en-US" dirty="0"/>
                <a:t> </a:t>
              </a:r>
              <a:r>
                <a:rPr lang="en-US" sz="900" dirty="0"/>
                <a:t> </a:t>
              </a:r>
              <a:r>
                <a:rPr lang="en-US" dirty="0"/>
                <a:t>= </a:t>
              </a:r>
              <a:r>
                <a:rPr lang="en-US" dirty="0">
                  <a:solidFill>
                    <a:srgbClr val="FF0000"/>
                  </a:solidFill>
                </a:rPr>
                <a:t>202.1</a:t>
              </a:r>
              <a:r>
                <a:rPr lang="en-US" dirty="0"/>
                <a:t> </a:t>
              </a:r>
              <a:r>
                <a:rPr lang="en-US" dirty="0">
                  <a:solidFill>
                    <a:srgbClr val="FF0000"/>
                  </a:solidFill>
                </a:rPr>
                <a:t>(27)</a:t>
              </a:r>
              <a:r>
                <a:rPr lang="en-US" dirty="0"/>
                <a:t> eV</a:t>
              </a:r>
              <a:endParaRPr lang="en-US" i="1" dirty="0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5367281" y="2391271"/>
            <a:ext cx="2843224" cy="3497239"/>
            <a:chOff x="5367281" y="2391271"/>
            <a:chExt cx="2843224" cy="4131635"/>
          </a:xfrm>
        </p:grpSpPr>
        <p:cxnSp>
          <p:nvCxnSpPr>
            <p:cNvPr id="41" name="Straight Connector 42"/>
            <p:cNvCxnSpPr/>
            <p:nvPr/>
          </p:nvCxnSpPr>
          <p:spPr>
            <a:xfrm>
              <a:off x="5369841" y="6158697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3"/>
            <p:cNvSpPr txBox="1"/>
            <p:nvPr/>
          </p:nvSpPr>
          <p:spPr>
            <a:xfrm>
              <a:off x="5962453" y="6153574"/>
              <a:ext cx="1406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ground state</a:t>
              </a:r>
              <a:endParaRPr lang="en-US" i="1" dirty="0"/>
            </a:p>
          </p:txBody>
        </p:sp>
        <p:cxnSp>
          <p:nvCxnSpPr>
            <p:cNvPr id="43" name="Straight Connector 44"/>
            <p:cNvCxnSpPr/>
            <p:nvPr/>
          </p:nvCxnSpPr>
          <p:spPr>
            <a:xfrm>
              <a:off x="5367281" y="2821281"/>
              <a:ext cx="25972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5"/>
            <p:cNvCxnSpPr/>
            <p:nvPr/>
          </p:nvCxnSpPr>
          <p:spPr>
            <a:xfrm>
              <a:off x="5654148" y="3140262"/>
              <a:ext cx="6406" cy="28942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6"/>
            <p:cNvSpPr txBox="1"/>
            <p:nvPr/>
          </p:nvSpPr>
          <p:spPr>
            <a:xfrm>
              <a:off x="5901924" y="3832205"/>
              <a:ext cx="2308581" cy="436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/>
                <a:t>PENTATRAP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207(3)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46" name="TextBox 47"/>
            <p:cNvSpPr txBox="1"/>
            <p:nvPr/>
          </p:nvSpPr>
          <p:spPr>
            <a:xfrm>
              <a:off x="6300192" y="2391271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</a:rPr>
                <a:t>Os</a:t>
              </a:r>
              <a:r>
                <a:rPr lang="en-US" sz="2400" baseline="30000" dirty="0">
                  <a:solidFill>
                    <a:srgbClr val="C00000"/>
                  </a:solidFill>
                </a:rPr>
                <a:t>30+</a:t>
              </a:r>
              <a:endParaRPr lang="en-US" sz="2400" i="1" dirty="0">
                <a:solidFill>
                  <a:srgbClr val="C00000"/>
                </a:solidFill>
              </a:endParaRPr>
            </a:p>
          </p:txBody>
        </p:sp>
        <p:sp>
          <p:nvSpPr>
            <p:cNvPr id="47" name="TextBox 48"/>
            <p:cNvSpPr txBox="1"/>
            <p:nvPr/>
          </p:nvSpPr>
          <p:spPr>
            <a:xfrm>
              <a:off x="5901924" y="2955596"/>
              <a:ext cx="180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metastable state</a:t>
              </a:r>
              <a:endParaRPr lang="en-US" i="1" dirty="0"/>
            </a:p>
          </p:txBody>
        </p:sp>
        <p:sp>
          <p:nvSpPr>
            <p:cNvPr id="48" name="TextBox 49"/>
            <p:cNvSpPr txBox="1"/>
            <p:nvPr/>
          </p:nvSpPr>
          <p:spPr>
            <a:xfrm>
              <a:off x="5901924" y="4228562"/>
              <a:ext cx="2142318" cy="436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 err="1"/>
                <a:t>Haverkort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209(2)</a:t>
              </a:r>
              <a:r>
                <a:rPr lang="en-US" dirty="0"/>
                <a:t> eV</a:t>
              </a:r>
              <a:endParaRPr lang="en-US" i="1" dirty="0"/>
            </a:p>
          </p:txBody>
        </p:sp>
        <p:sp>
          <p:nvSpPr>
            <p:cNvPr id="49" name="TextBox 50"/>
            <p:cNvSpPr txBox="1"/>
            <p:nvPr/>
          </p:nvSpPr>
          <p:spPr>
            <a:xfrm>
              <a:off x="5901924" y="4610701"/>
              <a:ext cx="2140971" cy="436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Symbol" panose="05050102010706020507" pitchFamily="18" charset="2"/>
                </a:rPr>
                <a:t>B </a:t>
              </a:r>
              <a:r>
                <a:rPr lang="en-US" baseline="-25000" dirty="0" err="1"/>
                <a:t>Indelicato</a:t>
              </a:r>
              <a:r>
                <a:rPr lang="en-US" dirty="0"/>
                <a:t> = </a:t>
              </a:r>
              <a:r>
                <a:rPr lang="en-US" dirty="0">
                  <a:solidFill>
                    <a:srgbClr val="FF0000"/>
                  </a:solidFill>
                </a:rPr>
                <a:t>207(3)</a:t>
              </a:r>
              <a:r>
                <a:rPr lang="en-US" dirty="0"/>
                <a:t> eV</a:t>
              </a:r>
              <a:endParaRPr lang="en-US" i="1" dirty="0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356645" y="1438569"/>
            <a:ext cx="6012668" cy="800219"/>
            <a:chOff x="1187624" y="1448780"/>
            <a:chExt cx="6012668" cy="800219"/>
          </a:xfrm>
        </p:grpSpPr>
        <p:sp>
          <p:nvSpPr>
            <p:cNvPr id="31" name="TextBox 23"/>
            <p:cNvSpPr txBox="1"/>
            <p:nvPr/>
          </p:nvSpPr>
          <p:spPr>
            <a:xfrm>
              <a:off x="1673843" y="1448780"/>
              <a:ext cx="5526449" cy="80021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Metastable state </a:t>
              </a:r>
              <a:r>
                <a:rPr lang="en-US" dirty="0">
                  <a:solidFill>
                    <a:srgbClr val="C00000"/>
                  </a:solidFill>
                </a:rPr>
                <a:t>[</a:t>
              </a:r>
              <a:r>
                <a:rPr lang="en-US" baseline="-25000" dirty="0">
                  <a:solidFill>
                    <a:srgbClr val="C00000"/>
                  </a:solidFill>
                </a:rPr>
                <a:t>36</a:t>
              </a:r>
              <a:r>
                <a:rPr lang="en-US" dirty="0">
                  <a:solidFill>
                    <a:srgbClr val="C00000"/>
                  </a:solidFill>
                </a:rPr>
                <a:t>Kr] 4d</a:t>
              </a:r>
              <a:r>
                <a:rPr lang="en-US" baseline="30000" dirty="0">
                  <a:solidFill>
                    <a:srgbClr val="C00000"/>
                  </a:solidFill>
                </a:rPr>
                <a:t>9 </a:t>
              </a:r>
              <a:r>
                <a:rPr lang="en-US" dirty="0">
                  <a:solidFill>
                    <a:srgbClr val="C00000"/>
                  </a:solidFill>
                </a:rPr>
                <a:t>4f</a:t>
              </a:r>
              <a:r>
                <a:rPr lang="en-US" baseline="30000" dirty="0">
                  <a:solidFill>
                    <a:srgbClr val="C00000"/>
                  </a:solidFill>
                </a:rPr>
                <a:t>1  </a:t>
              </a:r>
              <a:r>
                <a:rPr lang="en-US" dirty="0"/>
                <a:t>with </a:t>
              </a:r>
              <a:r>
                <a:rPr lang="en-US" i="1" dirty="0" err="1"/>
                <a:t>E</a:t>
              </a:r>
              <a:r>
                <a:rPr lang="en-US" baseline="-25000" dirty="0" err="1"/>
                <a:t>exc</a:t>
              </a:r>
              <a:r>
                <a:rPr lang="en-US" dirty="0"/>
                <a:t> ≈ 200 eV in Re</a:t>
              </a:r>
              <a:r>
                <a:rPr lang="en-US" baseline="30000" dirty="0"/>
                <a:t>29+</a:t>
              </a:r>
              <a:r>
                <a:rPr lang="en-US" dirty="0"/>
                <a:t> </a:t>
              </a:r>
            </a:p>
            <a:p>
              <a:r>
                <a:rPr lang="en-US" sz="1000" dirty="0"/>
                <a:t>     </a:t>
              </a:r>
              <a:br>
                <a:rPr lang="en-US" sz="1000" dirty="0"/>
              </a:br>
              <a:r>
                <a:rPr lang="en-US" sz="1000" dirty="0"/>
                <a:t>	</a:t>
              </a:r>
              <a:r>
                <a:rPr lang="en-US" dirty="0"/>
                <a:t>Similar state in Os</a:t>
              </a:r>
              <a:r>
                <a:rPr lang="en-US" baseline="30000" dirty="0"/>
                <a:t>30+</a:t>
              </a:r>
              <a:r>
                <a:rPr lang="en-US" dirty="0"/>
                <a:t> expected!</a:t>
              </a:r>
            </a:p>
          </p:txBody>
        </p:sp>
        <p:sp>
          <p:nvSpPr>
            <p:cNvPr id="6" name="Pfeil nach rechts 5"/>
            <p:cNvSpPr/>
            <p:nvPr/>
          </p:nvSpPr>
          <p:spPr>
            <a:xfrm>
              <a:off x="1187624" y="1556792"/>
              <a:ext cx="396044" cy="1800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Nach oben gebogener Pfeil 7"/>
            <p:cNvSpPr/>
            <p:nvPr/>
          </p:nvSpPr>
          <p:spPr>
            <a:xfrm rot="5400000">
              <a:off x="2178892" y="1805245"/>
              <a:ext cx="324036" cy="332167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458615" y="6101397"/>
            <a:ext cx="62267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Possible </a:t>
            </a:r>
            <a:r>
              <a:rPr lang="de-DE" sz="2000" b="1" dirty="0" err="1"/>
              <a:t>application</a:t>
            </a:r>
            <a:r>
              <a:rPr lang="de-DE" sz="2000" b="1" dirty="0"/>
              <a:t>: </a:t>
            </a:r>
            <a:r>
              <a:rPr lang="de-DE" sz="2000" b="1" dirty="0" err="1"/>
              <a:t>search</a:t>
            </a:r>
            <a:r>
              <a:rPr lang="de-DE" sz="2000" b="1" dirty="0"/>
              <a:t> </a:t>
            </a:r>
            <a:r>
              <a:rPr lang="de-DE" sz="2000" b="1" dirty="0" err="1"/>
              <a:t>for</a:t>
            </a:r>
            <a:r>
              <a:rPr lang="de-DE" sz="2000" b="1" dirty="0"/>
              <a:t> </a:t>
            </a:r>
            <a:r>
              <a:rPr lang="de-DE" sz="2000" b="1" dirty="0" err="1"/>
              <a:t>suitable</a:t>
            </a:r>
            <a:r>
              <a:rPr lang="de-DE" sz="2000" b="1" dirty="0"/>
              <a:t> </a:t>
            </a:r>
            <a:r>
              <a:rPr lang="de-DE" sz="2000" b="1" dirty="0" err="1"/>
              <a:t>clock</a:t>
            </a:r>
            <a:r>
              <a:rPr lang="de-DE" sz="2000" b="1" dirty="0"/>
              <a:t> </a:t>
            </a:r>
            <a:r>
              <a:rPr lang="de-DE" sz="2000" b="1" dirty="0" err="1"/>
              <a:t>transitions</a:t>
            </a:r>
            <a:endParaRPr lang="de-DE" sz="20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3275856" y="5764850"/>
            <a:ext cx="24769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R. Schüssler </a:t>
            </a:r>
            <a:r>
              <a:rPr lang="de-DE" sz="1100" i="1" dirty="0"/>
              <a:t>et al</a:t>
            </a:r>
            <a:r>
              <a:rPr lang="de-DE" sz="1100" dirty="0"/>
              <a:t>., Nature </a:t>
            </a:r>
            <a:r>
              <a:rPr lang="de-DE" sz="1100" b="1" dirty="0"/>
              <a:t>581 </a:t>
            </a:r>
            <a:r>
              <a:rPr lang="de-DE" sz="1100" dirty="0"/>
              <a:t>(2020) 42</a:t>
            </a:r>
          </a:p>
        </p:txBody>
      </p:sp>
      <p:sp>
        <p:nvSpPr>
          <p:cNvPr id="51" name="TextBox 40"/>
          <p:cNvSpPr txBox="1"/>
          <p:nvPr/>
        </p:nvSpPr>
        <p:spPr>
          <a:xfrm>
            <a:off x="1264773" y="4545124"/>
            <a:ext cx="242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Symbol" panose="05050102010706020507" pitchFamily="18" charset="2"/>
              </a:rPr>
              <a:t>B </a:t>
            </a:r>
            <a:r>
              <a:rPr lang="en-US" baseline="-25000" dirty="0" err="1"/>
              <a:t>Haverkort</a:t>
            </a:r>
            <a:r>
              <a:rPr lang="en-US" dirty="0"/>
              <a:t>   = </a:t>
            </a:r>
            <a:r>
              <a:rPr lang="en-US" dirty="0">
                <a:solidFill>
                  <a:srgbClr val="FF0000"/>
                </a:solidFill>
              </a:rPr>
              <a:t>202.8(4)</a:t>
            </a:r>
            <a:r>
              <a:rPr lang="en-US" dirty="0"/>
              <a:t> eV</a:t>
            </a:r>
            <a:endParaRPr lang="en-US" i="1" dirty="0"/>
          </a:p>
        </p:txBody>
      </p:sp>
      <p:sp>
        <p:nvSpPr>
          <p:cNvPr id="52" name="Foliennummernplatzhalter 1">
            <a:extLst>
              <a:ext uri="{FF2B5EF4-FFF2-40B4-BE49-F238E27FC236}">
                <a16:creationId xmlns:a16="http://schemas.microsoft.com/office/drawing/2014/main" id="{56846A3A-8759-4A74-9F58-4CE498B9D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14</a:t>
            </a:fld>
            <a:endParaRPr lang="de-DE"/>
          </a:p>
        </p:txBody>
      </p:sp>
      <p:sp>
        <p:nvSpPr>
          <p:cNvPr id="53" name="Datumsplatzhalter 2">
            <a:extLst>
              <a:ext uri="{FF2B5EF4-FFF2-40B4-BE49-F238E27FC236}">
                <a16:creationId xmlns:a16="http://schemas.microsoft.com/office/drawing/2014/main" id="{5217D6A8-645E-4F08-8952-AA770ABB84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58" name="Fußzeilenplatzhalter 3">
            <a:extLst>
              <a:ext uri="{FF2B5EF4-FFF2-40B4-BE49-F238E27FC236}">
                <a16:creationId xmlns:a16="http://schemas.microsoft.com/office/drawing/2014/main" id="{27F5C414-4427-41A2-B8A8-B7F4A1C64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407353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0" grpId="0" animBg="1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Yb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-ratio </a:t>
            </a:r>
            <a:r>
              <a:rPr lang="de-DE" sz="3600" dirty="0" err="1">
                <a:latin typeface="Trebuchet MS" panose="020B0603020202020204" pitchFamily="34" charset="0"/>
              </a:rPr>
              <a:t>measurements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10E1BE4F-CA6B-46D3-ABA9-41CC948396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20" t="31800" r="26769" b="15701"/>
          <a:stretch/>
        </p:blipFill>
        <p:spPr>
          <a:xfrm>
            <a:off x="886821" y="1826448"/>
            <a:ext cx="7370358" cy="3892795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1BE0292-3B5B-4261-A021-1C0F1B748DEF}"/>
              </a:ext>
            </a:extLst>
          </p:cNvPr>
          <p:cNvSpPr txBox="1"/>
          <p:nvPr/>
        </p:nvSpPr>
        <p:spPr>
          <a:xfrm>
            <a:off x="1151620" y="5843009"/>
            <a:ext cx="693831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All </a:t>
            </a:r>
            <a:r>
              <a:rPr lang="de-DE" b="1" dirty="0" err="1"/>
              <a:t>even-even</a:t>
            </a:r>
            <a:r>
              <a:rPr lang="de-DE" b="1" dirty="0"/>
              <a:t> </a:t>
            </a:r>
            <a:r>
              <a:rPr lang="de-DE" b="1" dirty="0" err="1"/>
              <a:t>mass</a:t>
            </a:r>
            <a:r>
              <a:rPr lang="de-DE" b="1" dirty="0"/>
              <a:t> </a:t>
            </a:r>
            <a:r>
              <a:rPr lang="de-DE" b="1" dirty="0" err="1"/>
              <a:t>ratios</a:t>
            </a:r>
            <a:r>
              <a:rPr lang="de-DE" b="1" dirty="0"/>
              <a:t> </a:t>
            </a:r>
            <a:r>
              <a:rPr lang="de-DE" b="1" dirty="0" err="1"/>
              <a:t>measured</a:t>
            </a:r>
            <a:r>
              <a:rPr lang="de-DE" b="1" dirty="0"/>
              <a:t>. </a:t>
            </a:r>
            <a:r>
              <a:rPr lang="de-DE" b="1" dirty="0">
                <a:sym typeface="Wingdings" panose="05000000000000000000" pitchFamily="2" charset="2"/>
              </a:rPr>
              <a:t></a:t>
            </a:r>
            <a:endParaRPr lang="de-DE" b="1" dirty="0"/>
          </a:p>
          <a:p>
            <a:pPr algn="ctr"/>
            <a:r>
              <a:rPr lang="de-DE" b="1" dirty="0"/>
              <a:t>Relative </a:t>
            </a:r>
            <a:r>
              <a:rPr lang="de-DE" b="1" dirty="0" err="1"/>
              <a:t>mass</a:t>
            </a:r>
            <a:r>
              <a:rPr lang="de-DE" b="1" dirty="0"/>
              <a:t> </a:t>
            </a:r>
            <a:r>
              <a:rPr lang="de-DE" b="1" dirty="0" err="1"/>
              <a:t>uncertainty</a:t>
            </a:r>
            <a:r>
              <a:rPr lang="de-DE" b="1" dirty="0"/>
              <a:t>: ~4·10</a:t>
            </a:r>
            <a:r>
              <a:rPr lang="de-DE" b="1" baseline="30000" dirty="0"/>
              <a:t>-12</a:t>
            </a:r>
            <a:r>
              <a:rPr lang="de-DE" b="1" dirty="0"/>
              <a:t>,   </a:t>
            </a:r>
            <a:r>
              <a:rPr lang="de-DE" b="1" dirty="0" err="1"/>
              <a:t>improvement</a:t>
            </a:r>
            <a:r>
              <a:rPr lang="de-DE" b="1" dirty="0"/>
              <a:t> </a:t>
            </a:r>
            <a:r>
              <a:rPr lang="de-DE" b="1" dirty="0" err="1"/>
              <a:t>factor</a:t>
            </a:r>
            <a:r>
              <a:rPr lang="de-DE" b="1" dirty="0"/>
              <a:t>: </a:t>
            </a:r>
            <a:r>
              <a:rPr lang="de-DE" b="1" dirty="0" err="1"/>
              <a:t>typically</a:t>
            </a:r>
            <a:r>
              <a:rPr lang="de-DE" b="1" dirty="0"/>
              <a:t> &gt;50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33921C4-B4A6-43BA-A2C2-1B18EFDAC65B}"/>
              </a:ext>
            </a:extLst>
          </p:cNvPr>
          <p:cNvSpPr txBox="1"/>
          <p:nvPr/>
        </p:nvSpPr>
        <p:spPr>
          <a:xfrm>
            <a:off x="899592" y="1016732"/>
            <a:ext cx="7035003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Motivation: 5</a:t>
            </a:r>
            <a:r>
              <a:rPr lang="de-DE" sz="2000" b="1" baseline="30000" dirty="0"/>
              <a:t>th</a:t>
            </a:r>
            <a:r>
              <a:rPr lang="de-DE" sz="2000" b="1" dirty="0"/>
              <a:t> </a:t>
            </a:r>
            <a:r>
              <a:rPr lang="de-DE" sz="2000" b="1" dirty="0" err="1"/>
              <a:t>force</a:t>
            </a:r>
            <a:r>
              <a:rPr lang="de-DE" sz="2000" b="1" dirty="0"/>
              <a:t> </a:t>
            </a:r>
            <a:r>
              <a:rPr lang="de-DE" sz="2000" b="1" dirty="0" err="1"/>
              <a:t>search</a:t>
            </a:r>
            <a:r>
              <a:rPr lang="de-DE" sz="2000" b="1" dirty="0"/>
              <a:t> </a:t>
            </a:r>
            <a:r>
              <a:rPr lang="de-DE" sz="2000" b="1" dirty="0" err="1"/>
              <a:t>using</a:t>
            </a:r>
            <a:r>
              <a:rPr lang="de-DE" sz="2000" b="1" dirty="0"/>
              <a:t> King-plot </a:t>
            </a:r>
            <a:r>
              <a:rPr lang="de-DE" sz="2000" b="1" dirty="0" err="1"/>
              <a:t>analysis</a:t>
            </a:r>
            <a:r>
              <a:rPr lang="de-DE" sz="2000" b="1" dirty="0"/>
              <a:t> in </a:t>
            </a:r>
            <a:r>
              <a:rPr lang="de-DE" sz="2000" b="1" dirty="0" err="1"/>
              <a:t>Ca</a:t>
            </a:r>
            <a:r>
              <a:rPr lang="de-DE" sz="2000" b="1" dirty="0"/>
              <a:t>, </a:t>
            </a:r>
            <a:r>
              <a:rPr lang="de-DE" sz="2000" b="1" dirty="0" err="1"/>
              <a:t>Sr</a:t>
            </a:r>
            <a:r>
              <a:rPr lang="de-DE" sz="2000" b="1" dirty="0"/>
              <a:t>, </a:t>
            </a:r>
            <a:r>
              <a:rPr lang="de-DE" sz="2000" b="1" dirty="0" err="1"/>
              <a:t>Yb</a:t>
            </a:r>
            <a:endParaRPr lang="de-DE" sz="2000" b="1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97919C0-C2B9-49A3-B1F8-BAC1B6C1D4BD}"/>
              </a:ext>
            </a:extLst>
          </p:cNvPr>
          <p:cNvSpPr txBox="1"/>
          <p:nvPr/>
        </p:nvSpPr>
        <p:spPr>
          <a:xfrm>
            <a:off x="1757077" y="1483832"/>
            <a:ext cx="5803255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 err="1"/>
              <a:t>Mass</a:t>
            </a:r>
            <a:r>
              <a:rPr lang="de-DE" sz="2000" b="1" dirty="0"/>
              <a:t>-ratio </a:t>
            </a:r>
            <a:r>
              <a:rPr lang="de-DE" sz="2000" b="1" dirty="0" err="1"/>
              <a:t>uncertainties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10</a:t>
            </a:r>
            <a:r>
              <a:rPr lang="de-DE" sz="2000" b="1" baseline="30000" dirty="0"/>
              <a:t>-11</a:t>
            </a:r>
            <a:r>
              <a:rPr lang="de-DE" sz="2000" b="1" dirty="0"/>
              <a:t> </a:t>
            </a:r>
            <a:r>
              <a:rPr lang="de-DE" sz="2000" b="1" dirty="0" err="1"/>
              <a:t>and</a:t>
            </a:r>
            <a:r>
              <a:rPr lang="de-DE" sz="2000" b="1" dirty="0"/>
              <a:t> </a:t>
            </a:r>
            <a:r>
              <a:rPr lang="de-DE" sz="2000" b="1" dirty="0" err="1"/>
              <a:t>below</a:t>
            </a:r>
            <a:r>
              <a:rPr lang="de-DE" sz="2000" b="1" dirty="0"/>
              <a:t> </a:t>
            </a:r>
            <a:r>
              <a:rPr lang="de-DE" sz="2000" b="1" dirty="0" err="1"/>
              <a:t>required</a:t>
            </a:r>
            <a:r>
              <a:rPr lang="de-DE" sz="2000" b="1" dirty="0"/>
              <a:t>!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9DD00EFF-185F-497C-BCE0-2AED471E5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15</a:t>
            </a:fld>
            <a:endParaRPr lang="de-DE"/>
          </a:p>
        </p:txBody>
      </p:sp>
      <p:sp>
        <p:nvSpPr>
          <p:cNvPr id="12" name="Datumsplatzhalter 2">
            <a:extLst>
              <a:ext uri="{FF2B5EF4-FFF2-40B4-BE49-F238E27FC236}">
                <a16:creationId xmlns:a16="http://schemas.microsoft.com/office/drawing/2014/main" id="{971FAF7E-329E-4732-93EE-FCF855DA0C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830C567A-8A44-4C07-A16C-823BE64E8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23232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Summary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791580" y="1672382"/>
            <a:ext cx="7560839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280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Precision Penning-trap</a:t>
            </a:r>
            <a:r>
              <a:rPr kumimoji="1" lang="en-GB" sz="28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mass spectrometry </a:t>
            </a:r>
            <a:br>
              <a:rPr kumimoji="1" lang="en-GB" sz="28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1" lang="en-GB" sz="2800" i="1" kern="0" dirty="0">
                <a:solidFill>
                  <a:srgbClr val="000000"/>
                </a:solidFill>
              </a:rPr>
              <a:t>has </a:t>
            </a:r>
            <a:r>
              <a:rPr kumimoji="1" lang="en-GB" sz="28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reached an amazing precision </a:t>
            </a:r>
            <a:br>
              <a:rPr kumimoji="1" lang="en-GB" sz="28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1" lang="en-GB" sz="280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even on exotic systems and has opened </a:t>
            </a:r>
            <a:r>
              <a:rPr kumimoji="1" lang="en-GB" sz="2800" i="1" kern="0" dirty="0">
                <a:solidFill>
                  <a:srgbClr val="000000"/>
                </a:solidFill>
              </a:rPr>
              <a:t>up </a:t>
            </a:r>
            <a:br>
              <a:rPr kumimoji="1" lang="en-GB" sz="2800" i="1" kern="0" dirty="0">
                <a:solidFill>
                  <a:srgbClr val="000000"/>
                </a:solidFill>
              </a:rPr>
            </a:br>
            <a:r>
              <a:rPr kumimoji="1" lang="en-GB" sz="2800" i="1" kern="0" dirty="0">
                <a:solidFill>
                  <a:srgbClr val="000000"/>
                </a:solidFill>
              </a:rPr>
              <a:t>many new fields of research!</a:t>
            </a:r>
            <a:endParaRPr kumimoji="1" lang="de-DE" sz="280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45367" y="4185084"/>
            <a:ext cx="8702095" cy="1530769"/>
            <a:chOff x="45367" y="4937085"/>
            <a:chExt cx="8702095" cy="1530769"/>
          </a:xfrm>
        </p:grpSpPr>
        <p:grpSp>
          <p:nvGrpSpPr>
            <p:cNvPr id="25" name="Gruppieren 2"/>
            <p:cNvGrpSpPr>
              <a:grpSpLocks/>
            </p:cNvGrpSpPr>
            <p:nvPr/>
          </p:nvGrpSpPr>
          <p:grpSpPr bwMode="auto">
            <a:xfrm>
              <a:off x="45367" y="4937085"/>
              <a:ext cx="4958681" cy="1521470"/>
              <a:chOff x="621442" y="4928053"/>
              <a:chExt cx="4958309" cy="1522093"/>
            </a:xfrm>
          </p:grpSpPr>
          <p:grpSp>
            <p:nvGrpSpPr>
              <p:cNvPr id="26" name="Gruppieren 1"/>
              <p:cNvGrpSpPr>
                <a:grpSpLocks/>
              </p:cNvGrpSpPr>
              <p:nvPr/>
            </p:nvGrpSpPr>
            <p:grpSpPr bwMode="auto">
              <a:xfrm>
                <a:off x="621442" y="4936454"/>
                <a:ext cx="4958309" cy="1513692"/>
                <a:chOff x="621442" y="4936758"/>
                <a:chExt cx="4958309" cy="1513536"/>
              </a:xfrm>
            </p:grpSpPr>
            <p:sp>
              <p:nvSpPr>
                <p:cNvPr id="29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621442" y="6103912"/>
                  <a:ext cx="1826194" cy="3386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de-DE" sz="1600" b="1" i="1" dirty="0">
                      <a:solidFill>
                        <a:srgbClr val="000000"/>
                      </a:solidFill>
                      <a:latin typeface="Calibri" pitchFamily="34" charset="0"/>
                    </a:rPr>
                    <a:t>Max Planck Society</a:t>
                  </a:r>
                </a:p>
              </p:txBody>
            </p:sp>
            <p:sp>
              <p:nvSpPr>
                <p:cNvPr id="33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510822" y="6111636"/>
                  <a:ext cx="1068929" cy="3386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de-DE" altLang="de-DE" sz="1600" b="1" i="1" dirty="0">
                      <a:solidFill>
                        <a:srgbClr val="000000"/>
                      </a:solidFill>
                      <a:latin typeface="Calibri" pitchFamily="34" charset="0"/>
                    </a:rPr>
                    <a:t>IMPRS-QD</a:t>
                  </a:r>
                </a:p>
              </p:txBody>
            </p:sp>
            <p:sp>
              <p:nvSpPr>
                <p:cNvPr id="34" name="Picture 13"/>
                <p:cNvSpPr>
                  <a:spLocks noChangeAspect="1" noChangeArrowheads="1"/>
                </p:cNvSpPr>
                <p:nvPr/>
              </p:nvSpPr>
              <p:spPr bwMode="auto">
                <a:xfrm>
                  <a:off x="796925" y="5132536"/>
                  <a:ext cx="3127375" cy="7429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endParaRPr lang="de-DE" altLang="de-DE">
                    <a:solidFill>
                      <a:srgbClr val="000000"/>
                    </a:solidFill>
                  </a:endParaRPr>
                </a:p>
              </p:txBody>
            </p:sp>
            <p:pic>
              <p:nvPicPr>
                <p:cNvPr id="35" name="Picture 41" descr="MPG (gruen auf weiss, 200 Punkte)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6156" y="4936758"/>
                  <a:ext cx="1135463" cy="11354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" name="Text Box 4"/>
              <p:cNvSpPr txBox="1">
                <a:spLocks noChangeArrowheads="1"/>
              </p:cNvSpPr>
              <p:nvPr/>
            </p:nvSpPr>
            <p:spPr bwMode="auto">
              <a:xfrm>
                <a:off x="2411635" y="6100308"/>
                <a:ext cx="1197928" cy="338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de-DE" sz="1600" b="1" i="1" dirty="0">
                    <a:solidFill>
                      <a:srgbClr val="000000"/>
                    </a:solidFill>
                    <a:latin typeface="Calibri" pitchFamily="34" charset="0"/>
                  </a:rPr>
                  <a:t>IMPRS-PTFS</a:t>
                </a:r>
              </a:p>
            </p:txBody>
          </p:sp>
          <p:pic>
            <p:nvPicPr>
              <p:cNvPr id="28" name="Picture 2" descr="Structure of IMPRS-PTFS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635" y="4928053"/>
                <a:ext cx="1206154" cy="1152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698" name="Picture 2" descr="imprs-q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1129" y="5216970"/>
              <a:ext cx="2448272" cy="5809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8208404" y="6129300"/>
              <a:ext cx="53905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sz="1600" b="1" i="1" dirty="0">
                  <a:solidFill>
                    <a:srgbClr val="000000"/>
                  </a:solidFill>
                  <a:latin typeface="Calibri" pitchFamily="34" charset="0"/>
                </a:rPr>
                <a:t>DFG</a:t>
              </a:r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296" y="4385433"/>
            <a:ext cx="1279204" cy="817091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7"/>
          <a:srcRect l="6782" t="23743" r="49345" b="24320"/>
          <a:stretch/>
        </p:blipFill>
        <p:spPr>
          <a:xfrm>
            <a:off x="5712464" y="4331223"/>
            <a:ext cx="1051295" cy="880515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 rotWithShape="1">
          <a:blip r:embed="rId7"/>
          <a:srcRect l="53309" t="23743" r="6662" b="24320"/>
          <a:stretch/>
        </p:blipFill>
        <p:spPr>
          <a:xfrm>
            <a:off x="6798936" y="4333114"/>
            <a:ext cx="959182" cy="880515"/>
          </a:xfrm>
          <a:prstGeom prst="rect">
            <a:avLst/>
          </a:prstGeom>
        </p:spPr>
      </p:pic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724128" y="5342194"/>
            <a:ext cx="2108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de-DE" sz="1600" b="1" i="1" dirty="0">
                <a:solidFill>
                  <a:srgbClr val="000000"/>
                </a:solidFill>
                <a:latin typeface="Calibri" pitchFamily="34" charset="0"/>
              </a:rPr>
              <a:t>ERC AdG 832848 - </a:t>
            </a:r>
            <a:r>
              <a:rPr lang="de-DE" altLang="de-DE" sz="1600" b="1" i="1" dirty="0" err="1">
                <a:solidFill>
                  <a:srgbClr val="000000"/>
                </a:solidFill>
                <a:latin typeface="Calibri" pitchFamily="34" charset="0"/>
              </a:rPr>
              <a:t>FunI</a:t>
            </a:r>
            <a:endParaRPr lang="de-DE" altLang="de-DE" sz="1600" b="1" i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3" name="Foliennummernplatzhalter 1">
            <a:extLst>
              <a:ext uri="{FF2B5EF4-FFF2-40B4-BE49-F238E27FC236}">
                <a16:creationId xmlns:a16="http://schemas.microsoft.com/office/drawing/2014/main" id="{1E74F89F-BEAF-4C27-888C-EB41BF0F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16</a:t>
            </a:fld>
            <a:endParaRPr lang="de-DE"/>
          </a:p>
        </p:txBody>
      </p:sp>
      <p:sp>
        <p:nvSpPr>
          <p:cNvPr id="24" name="Datumsplatzhalter 2">
            <a:extLst>
              <a:ext uri="{FF2B5EF4-FFF2-40B4-BE49-F238E27FC236}">
                <a16:creationId xmlns:a16="http://schemas.microsoft.com/office/drawing/2014/main" id="{4939935F-10C3-4224-AAD7-54172A3E6B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31" name="Fußzeilenplatzhalter 3">
            <a:extLst>
              <a:ext uri="{FF2B5EF4-FFF2-40B4-BE49-F238E27FC236}">
                <a16:creationId xmlns:a16="http://schemas.microsoft.com/office/drawing/2014/main" id="{F85C241F-302B-47C0-94F4-2D5499E4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2962772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Thanks</a:t>
            </a:r>
            <a:r>
              <a:rPr lang="de-DE" sz="3600" dirty="0">
                <a:latin typeface="Trebuchet MS" panose="020B0603020202020204" pitchFamily="34" charset="0"/>
              </a:rPr>
              <a:t> …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1"/>
          <p:cNvSpPr txBox="1">
            <a:spLocks noChangeArrowheads="1"/>
          </p:cNvSpPr>
          <p:nvPr/>
        </p:nvSpPr>
        <p:spPr bwMode="auto">
          <a:xfrm>
            <a:off x="1709682" y="1095127"/>
            <a:ext cx="5760640" cy="461665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400" b="1" dirty="0" err="1"/>
              <a:t>to</a:t>
            </a:r>
            <a:r>
              <a:rPr lang="de-DE" altLang="de-DE" sz="2400" b="1" dirty="0"/>
              <a:t> all </a:t>
            </a:r>
            <a:r>
              <a:rPr lang="de-DE" altLang="de-DE" sz="2400" b="1" dirty="0" err="1"/>
              <a:t>my</a:t>
            </a:r>
            <a:r>
              <a:rPr lang="de-DE" altLang="de-DE" sz="2400" b="1" dirty="0"/>
              <a:t> Division </a:t>
            </a:r>
            <a:r>
              <a:rPr lang="de-DE" altLang="de-DE" sz="2400" b="1" dirty="0" err="1"/>
              <a:t>members</a:t>
            </a:r>
            <a:r>
              <a:rPr lang="de-DE" altLang="de-DE" sz="2400" b="1" dirty="0"/>
              <a:t> </a:t>
            </a:r>
            <a:r>
              <a:rPr lang="de-DE" altLang="de-DE" sz="2400" b="1" dirty="0" err="1"/>
              <a:t>and</a:t>
            </a:r>
            <a:endParaRPr lang="de-DE" altLang="de-DE" sz="2400" b="1" dirty="0"/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29562" y="5877272"/>
            <a:ext cx="7884876" cy="52322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sz="2800" b="1" dirty="0" err="1"/>
              <a:t>you</a:t>
            </a:r>
            <a:r>
              <a:rPr lang="de-DE" sz="2800" b="1" dirty="0"/>
              <a:t>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invitation</a:t>
            </a:r>
            <a:r>
              <a:rPr lang="de-DE" sz="2800" b="1" dirty="0"/>
              <a:t> </a:t>
            </a:r>
            <a:r>
              <a:rPr lang="de-DE" sz="2800" b="1" dirty="0" err="1"/>
              <a:t>and</a:t>
            </a:r>
            <a:r>
              <a:rPr lang="de-DE" sz="2800" b="1" dirty="0"/>
              <a:t> </a:t>
            </a:r>
            <a:r>
              <a:rPr lang="de-DE" sz="2800" b="1" dirty="0" err="1"/>
              <a:t>your</a:t>
            </a:r>
            <a:r>
              <a:rPr lang="de-DE" sz="2800" b="1" dirty="0"/>
              <a:t> </a:t>
            </a:r>
            <a:r>
              <a:rPr lang="de-DE" sz="2800" b="1" dirty="0" err="1"/>
              <a:t>attention</a:t>
            </a:r>
            <a:r>
              <a:rPr lang="de-DE" sz="2800" b="1" dirty="0"/>
              <a:t>!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53456FD-8593-4731-929C-5520ABF89A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64" r="3942"/>
          <a:stretch/>
        </p:blipFill>
        <p:spPr bwMode="auto">
          <a:xfrm>
            <a:off x="0" y="1558065"/>
            <a:ext cx="9124725" cy="431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1">
            <a:extLst>
              <a:ext uri="{FF2B5EF4-FFF2-40B4-BE49-F238E27FC236}">
                <a16:creationId xmlns:a16="http://schemas.microsoft.com/office/drawing/2014/main" id="{EFF16259-63EE-4AA4-B2E6-EB99785AA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17</a:t>
            </a:fld>
            <a:endParaRPr lang="de-DE"/>
          </a:p>
        </p:txBody>
      </p:sp>
      <p:sp>
        <p:nvSpPr>
          <p:cNvPr id="11" name="Datumsplatzhalter 2">
            <a:extLst>
              <a:ext uri="{FF2B5EF4-FFF2-40B4-BE49-F238E27FC236}">
                <a16:creationId xmlns:a16="http://schemas.microsoft.com/office/drawing/2014/main" id="{1162705D-88BB-45D3-B185-8DBAA2EA6A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5EB15509-ED72-4AEF-8792-714EF279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813674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Spare </a:t>
            </a:r>
            <a:r>
              <a:rPr lang="de-DE" sz="3600" dirty="0" err="1">
                <a:latin typeface="Trebuchet MS" panose="020B0603020202020204" pitchFamily="34" charset="0"/>
              </a:rPr>
              <a:t>slides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liennummernplatzhalter 1">
            <a:extLst>
              <a:ext uri="{FF2B5EF4-FFF2-40B4-BE49-F238E27FC236}">
                <a16:creationId xmlns:a16="http://schemas.microsoft.com/office/drawing/2014/main" id="{BA6A5DC0-252A-4D92-9654-F69507721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18</a:t>
            </a:fld>
            <a:endParaRPr lang="de-DE"/>
          </a:p>
        </p:txBody>
      </p: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D364BB05-73E8-44A5-9237-F8179DC73B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9A37F53B-D249-45CB-8D0B-1CE4A1946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241780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Atomic</a:t>
            </a:r>
            <a:r>
              <a:rPr lang="de-DE" sz="3600" dirty="0">
                <a:latin typeface="Trebuchet MS" panose="020B0603020202020204" pitchFamily="34" charset="0"/>
              </a:rPr>
              <a:t>/</a:t>
            </a:r>
            <a:r>
              <a:rPr lang="de-DE" sz="3600" dirty="0" err="1">
                <a:latin typeface="Trebuchet MS" panose="020B0603020202020204" pitchFamily="34" charset="0"/>
              </a:rPr>
              <a:t>nuclear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spectrometry</a:t>
            </a:r>
            <a:r>
              <a:rPr lang="de-DE" sz="3600" dirty="0">
                <a:latin typeface="Trebuchet MS" panose="020B0603020202020204" pitchFamily="34" charset="0"/>
              </a:rPr>
              <a:t> …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2097288" y="1016732"/>
            <a:ext cx="4814972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800" b="1" dirty="0"/>
              <a:t>… </a:t>
            </a:r>
            <a:r>
              <a:rPr lang="de-DE" sz="2800" b="1" dirty="0" err="1"/>
              <a:t>probes</a:t>
            </a:r>
            <a:r>
              <a:rPr lang="de-DE" sz="2800" b="1" dirty="0"/>
              <a:t> fundamental </a:t>
            </a:r>
            <a:r>
              <a:rPr lang="de-DE" sz="2800" b="1" dirty="0" err="1"/>
              <a:t>physics</a:t>
            </a:r>
            <a:r>
              <a:rPr lang="de-DE" sz="2800" b="1" dirty="0"/>
              <a:t>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F8AB1E5-243D-4BF5-9836-75D2A56BEF0D}"/>
              </a:ext>
            </a:extLst>
          </p:cNvPr>
          <p:cNvSpPr txBox="1"/>
          <p:nvPr/>
        </p:nvSpPr>
        <p:spPr>
          <a:xfrm>
            <a:off x="539552" y="1628800"/>
            <a:ext cx="790190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3200" b="1" dirty="0" err="1"/>
              <a:t>How</a:t>
            </a:r>
            <a:r>
              <a:rPr lang="de-DE" sz="3200" b="1" dirty="0"/>
              <a:t> heavy </a:t>
            </a:r>
            <a:r>
              <a:rPr lang="de-DE" sz="3200" b="1" dirty="0" err="1"/>
              <a:t>are</a:t>
            </a:r>
            <a:r>
              <a:rPr lang="de-DE" sz="3200" b="1" dirty="0"/>
              <a:t> </a:t>
            </a:r>
            <a:r>
              <a:rPr lang="de-DE" sz="3200" b="1" dirty="0" err="1"/>
              <a:t>the</a:t>
            </a:r>
            <a:r>
              <a:rPr lang="de-DE" sz="3200" b="1" dirty="0"/>
              <a:t> </a:t>
            </a:r>
            <a:r>
              <a:rPr lang="de-DE" sz="3200" b="1" dirty="0" err="1"/>
              <a:t>building</a:t>
            </a:r>
            <a:r>
              <a:rPr lang="de-DE" sz="3200" b="1" dirty="0"/>
              <a:t> </a:t>
            </a:r>
            <a:r>
              <a:rPr lang="de-DE" sz="3200" b="1" dirty="0" err="1"/>
              <a:t>blocks</a:t>
            </a:r>
            <a:r>
              <a:rPr lang="de-DE" sz="3200" b="1" dirty="0"/>
              <a:t> </a:t>
            </a:r>
            <a:r>
              <a:rPr lang="de-DE" sz="3200" b="1" dirty="0" err="1"/>
              <a:t>of</a:t>
            </a:r>
            <a:r>
              <a:rPr lang="de-DE" sz="3200" b="1" dirty="0"/>
              <a:t> matter?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D50BED8-9470-4C7D-BDD6-504F311562E3}"/>
              </a:ext>
            </a:extLst>
          </p:cNvPr>
          <p:cNvSpPr txBox="1"/>
          <p:nvPr/>
        </p:nvSpPr>
        <p:spPr>
          <a:xfrm>
            <a:off x="647722" y="2988241"/>
            <a:ext cx="768556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3200" b="1" dirty="0" err="1"/>
              <a:t>Why</a:t>
            </a:r>
            <a:r>
              <a:rPr lang="de-DE" sz="3200" b="1" dirty="0"/>
              <a:t> </a:t>
            </a:r>
            <a:r>
              <a:rPr lang="de-DE" sz="3200" b="1" dirty="0" err="1"/>
              <a:t>is</a:t>
            </a:r>
            <a:r>
              <a:rPr lang="de-DE" sz="3200" b="1" dirty="0"/>
              <a:t> </a:t>
            </a:r>
            <a:r>
              <a:rPr lang="de-DE" sz="3200" b="1" dirty="0" err="1"/>
              <a:t>there</a:t>
            </a:r>
            <a:r>
              <a:rPr lang="de-DE" sz="3200" b="1" dirty="0"/>
              <a:t> </a:t>
            </a:r>
            <a:r>
              <a:rPr lang="de-DE" sz="3200" b="1" dirty="0" err="1"/>
              <a:t>more</a:t>
            </a:r>
            <a:r>
              <a:rPr lang="de-DE" sz="3200" b="1" dirty="0"/>
              <a:t> matter </a:t>
            </a:r>
            <a:r>
              <a:rPr lang="de-DE" sz="3200" b="1" dirty="0" err="1"/>
              <a:t>than</a:t>
            </a:r>
            <a:r>
              <a:rPr lang="de-DE" sz="3200" b="1" dirty="0"/>
              <a:t> anti-matter?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582F7E1-1A92-4690-A248-592ACD6A6FDA}"/>
              </a:ext>
            </a:extLst>
          </p:cNvPr>
          <p:cNvSpPr txBox="1"/>
          <p:nvPr/>
        </p:nvSpPr>
        <p:spPr>
          <a:xfrm>
            <a:off x="964539" y="3681028"/>
            <a:ext cx="705193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3200" b="1" dirty="0" err="1"/>
              <a:t>Does</a:t>
            </a:r>
            <a:r>
              <a:rPr lang="de-DE" sz="3200" b="1" dirty="0"/>
              <a:t> QED fail in </a:t>
            </a:r>
            <a:r>
              <a:rPr lang="de-DE" sz="3200" b="1" dirty="0" err="1"/>
              <a:t>the</a:t>
            </a:r>
            <a:r>
              <a:rPr lang="de-DE" sz="3200" b="1" dirty="0"/>
              <a:t> strong </a:t>
            </a:r>
            <a:r>
              <a:rPr lang="de-DE" sz="3200" b="1" dirty="0" err="1"/>
              <a:t>field</a:t>
            </a:r>
            <a:r>
              <a:rPr lang="de-DE" sz="3200" b="1" dirty="0"/>
              <a:t> </a:t>
            </a:r>
            <a:r>
              <a:rPr lang="de-DE" sz="3200" b="1" dirty="0" err="1"/>
              <a:t>regime</a:t>
            </a:r>
            <a:r>
              <a:rPr lang="de-DE" sz="3200" b="1" dirty="0"/>
              <a:t>?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57C7D9B-9797-4184-9AA4-6CE0C52D3668}"/>
              </a:ext>
            </a:extLst>
          </p:cNvPr>
          <p:cNvGrpSpPr/>
          <p:nvPr/>
        </p:nvGrpSpPr>
        <p:grpSpPr>
          <a:xfrm>
            <a:off x="604724" y="4581128"/>
            <a:ext cx="7636726" cy="1620749"/>
            <a:chOff x="604724" y="4581128"/>
            <a:chExt cx="7636726" cy="1620749"/>
          </a:xfrm>
        </p:grpSpPr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CA5F9F8-50F1-4CC2-9C77-A76C4020336F}"/>
                </a:ext>
              </a:extLst>
            </p:cNvPr>
            <p:cNvSpPr txBox="1"/>
            <p:nvPr/>
          </p:nvSpPr>
          <p:spPr>
            <a:xfrm>
              <a:off x="604724" y="5801767"/>
              <a:ext cx="2733346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Wingdings" panose="05000000000000000000" pitchFamily="2" charset="2"/>
                <a:buChar char="Ø"/>
              </a:pPr>
              <a:r>
                <a:rPr lang="de-DE" sz="2000" dirty="0" err="1"/>
                <a:t>radionuclides</a:t>
              </a:r>
              <a:endParaRPr lang="en-GB" sz="2000" dirty="0" err="1">
                <a:solidFill>
                  <a:schemeClr val="tx1"/>
                </a:solidFill>
              </a:endParaRPr>
            </a:p>
          </p:txBody>
        </p:sp>
        <p:pic>
          <p:nvPicPr>
            <p:cNvPr id="52" name="Grafik 51">
              <a:extLst>
                <a:ext uri="{FF2B5EF4-FFF2-40B4-BE49-F238E27FC236}">
                  <a16:creationId xmlns:a16="http://schemas.microsoft.com/office/drawing/2014/main" id="{B79B5708-733A-4E97-B087-55E699A4A3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1283"/>
            <a:stretch/>
          </p:blipFill>
          <p:spPr>
            <a:xfrm>
              <a:off x="1115616" y="4619519"/>
              <a:ext cx="1778558" cy="1185745"/>
            </a:xfrm>
            <a:prstGeom prst="rect">
              <a:avLst/>
            </a:prstGeom>
          </p:spPr>
        </p:pic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93F3593B-C147-4F53-BE89-582BA44D2016}"/>
                </a:ext>
              </a:extLst>
            </p:cNvPr>
            <p:cNvSpPr txBox="1"/>
            <p:nvPr/>
          </p:nvSpPr>
          <p:spPr>
            <a:xfrm>
              <a:off x="2987824" y="5800206"/>
              <a:ext cx="2733346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Wingdings" panose="05000000000000000000" pitchFamily="2" charset="2"/>
                <a:buChar char="Ø"/>
              </a:pPr>
              <a:r>
                <a:rPr lang="de-DE" sz="2000" dirty="0"/>
                <a:t>antimatter</a:t>
              </a:r>
              <a:endParaRPr lang="en-GB" sz="2000" dirty="0" err="1">
                <a:solidFill>
                  <a:schemeClr val="tx1"/>
                </a:solidFill>
              </a:endParaRPr>
            </a:p>
          </p:txBody>
        </p:sp>
        <p:pic>
          <p:nvPicPr>
            <p:cNvPr id="55" name="Grafik 54">
              <a:extLst>
                <a:ext uri="{FF2B5EF4-FFF2-40B4-BE49-F238E27FC236}">
                  <a16:creationId xmlns:a16="http://schemas.microsoft.com/office/drawing/2014/main" id="{E4E15752-88E1-4BFB-88CF-2E316B8A1D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52" t="12046" r="7217" b="11423"/>
            <a:stretch/>
          </p:blipFill>
          <p:spPr>
            <a:xfrm>
              <a:off x="3779912" y="4617132"/>
              <a:ext cx="1159892" cy="1159892"/>
            </a:xfrm>
            <a:prstGeom prst="rect">
              <a:avLst/>
            </a:prstGeom>
          </p:spPr>
        </p:pic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A26293E3-6441-4B4C-80FA-8966F8F56FF9}"/>
                </a:ext>
              </a:extLst>
            </p:cNvPr>
            <p:cNvGrpSpPr/>
            <p:nvPr/>
          </p:nvGrpSpPr>
          <p:grpSpPr>
            <a:xfrm>
              <a:off x="5904148" y="4581128"/>
              <a:ext cx="2062040" cy="1152116"/>
              <a:chOff x="1579423" y="3068960"/>
              <a:chExt cx="4379680" cy="2447043"/>
            </a:xfrm>
          </p:grpSpPr>
          <p:pic>
            <p:nvPicPr>
              <p:cNvPr id="57" name="Inhaltsplatzhalter 7">
                <a:extLst>
                  <a:ext uri="{FF2B5EF4-FFF2-40B4-BE49-F238E27FC236}">
                    <a16:creationId xmlns:a16="http://schemas.microsoft.com/office/drawing/2014/main" id="{0F6FA4C5-C331-4AD1-977E-E86268C9A1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50025" y="3973107"/>
                <a:ext cx="709078" cy="671758"/>
              </a:xfrm>
              <a:prstGeom prst="rect">
                <a:avLst/>
              </a:prstGeom>
            </p:spPr>
          </p:pic>
          <p:sp>
            <p:nvSpPr>
              <p:cNvPr id="58" name="Pfeil: nach rechts 58">
                <a:extLst>
                  <a:ext uri="{FF2B5EF4-FFF2-40B4-BE49-F238E27FC236}">
                    <a16:creationId xmlns:a16="http://schemas.microsoft.com/office/drawing/2014/main" id="{95BF38AC-331D-4053-8E81-6AA38A422DDA}"/>
                  </a:ext>
                </a:extLst>
              </p:cNvPr>
              <p:cNvSpPr/>
              <p:nvPr/>
            </p:nvSpPr>
            <p:spPr>
              <a:xfrm>
                <a:off x="4179433" y="4067733"/>
                <a:ext cx="972109" cy="577134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h="0"/>
              </a:sp3d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Arial" panose="020B0604020202020204" pitchFamily="34" charset="0"/>
                </a:endParaRPr>
              </a:p>
            </p:txBody>
          </p:sp>
          <p:pic>
            <p:nvPicPr>
              <p:cNvPr id="59" name="Grafik 58">
                <a:extLst>
                  <a:ext uri="{FF2B5EF4-FFF2-40B4-BE49-F238E27FC236}">
                    <a16:creationId xmlns:a16="http://schemas.microsoft.com/office/drawing/2014/main" id="{79BA5D74-C3AB-4765-B537-797E4C231B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79423" y="3068960"/>
                <a:ext cx="2479174" cy="2447043"/>
              </a:xfrm>
              <a:prstGeom prst="rect">
                <a:avLst/>
              </a:prstGeom>
            </p:spPr>
          </p:pic>
        </p:grp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48D9569A-D13C-4805-8831-A76C009153FF}"/>
                </a:ext>
              </a:extLst>
            </p:cNvPr>
            <p:cNvSpPr txBox="1"/>
            <p:nvPr/>
          </p:nvSpPr>
          <p:spPr>
            <a:xfrm>
              <a:off x="5508104" y="5801186"/>
              <a:ext cx="2733346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Wingdings" panose="05000000000000000000" pitchFamily="2" charset="2"/>
                <a:buChar char="Ø"/>
              </a:pPr>
              <a:r>
                <a:rPr lang="de-DE" sz="2000" dirty="0" err="1"/>
                <a:t>h</a:t>
              </a:r>
              <a:r>
                <a:rPr lang="de-DE" sz="2000" dirty="0" err="1">
                  <a:solidFill>
                    <a:schemeClr val="tx1"/>
                  </a:solidFill>
                </a:rPr>
                <a:t>ighly</a:t>
              </a:r>
              <a:r>
                <a:rPr lang="de-DE" sz="2000" dirty="0">
                  <a:solidFill>
                    <a:schemeClr val="tx1"/>
                  </a:solidFill>
                </a:rPr>
                <a:t> </a:t>
              </a:r>
              <a:r>
                <a:rPr lang="de-DE" sz="2000" dirty="0" err="1">
                  <a:solidFill>
                    <a:schemeClr val="tx1"/>
                  </a:solidFill>
                </a:rPr>
                <a:t>charged</a:t>
              </a:r>
              <a:r>
                <a:rPr lang="de-DE" sz="2000" dirty="0">
                  <a:solidFill>
                    <a:schemeClr val="tx1"/>
                  </a:solidFill>
                </a:rPr>
                <a:t> </a:t>
              </a:r>
              <a:r>
                <a:rPr lang="de-DE" sz="2000" dirty="0" err="1">
                  <a:solidFill>
                    <a:schemeClr val="tx1"/>
                  </a:solidFill>
                </a:rPr>
                <a:t>ions</a:t>
              </a:r>
              <a:r>
                <a:rPr lang="de-DE" sz="2000" dirty="0">
                  <a:solidFill>
                    <a:schemeClr val="tx1"/>
                  </a:solidFill>
                </a:rPr>
                <a:t> </a:t>
              </a:r>
              <a:endParaRPr lang="en-GB" sz="20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83EE4C26-4F65-4533-8319-719EB60FE7B0}"/>
              </a:ext>
            </a:extLst>
          </p:cNvPr>
          <p:cNvSpPr txBox="1"/>
          <p:nvPr/>
        </p:nvSpPr>
        <p:spPr>
          <a:xfrm>
            <a:off x="1717286" y="2304165"/>
            <a:ext cx="559101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3200" b="1" dirty="0" err="1"/>
              <a:t>What</a:t>
            </a:r>
            <a:r>
              <a:rPr lang="de-DE" sz="3200" b="1" dirty="0"/>
              <a:t> </a:t>
            </a:r>
            <a:r>
              <a:rPr lang="de-DE" sz="3200" b="1" dirty="0" err="1"/>
              <a:t>is</a:t>
            </a:r>
            <a:r>
              <a:rPr lang="de-DE" sz="3200" b="1" dirty="0"/>
              <a:t> </a:t>
            </a:r>
            <a:r>
              <a:rPr lang="de-DE" sz="3200" b="1" dirty="0" err="1"/>
              <a:t>the</a:t>
            </a:r>
            <a:r>
              <a:rPr lang="de-DE" sz="3200" b="1" dirty="0"/>
              <a:t> </a:t>
            </a:r>
            <a:r>
              <a:rPr lang="de-DE" sz="3200" b="1" dirty="0" err="1"/>
              <a:t>mass</a:t>
            </a:r>
            <a:r>
              <a:rPr lang="de-DE" sz="3200" b="1" dirty="0"/>
              <a:t> </a:t>
            </a:r>
            <a:r>
              <a:rPr lang="de-DE" sz="3200" b="1" dirty="0" err="1"/>
              <a:t>of</a:t>
            </a:r>
            <a:r>
              <a:rPr lang="de-DE" sz="3200" b="1" dirty="0"/>
              <a:t> a </a:t>
            </a:r>
            <a:r>
              <a:rPr lang="de-DE" sz="3200" b="1" dirty="0" err="1"/>
              <a:t>neutrino</a:t>
            </a:r>
            <a:r>
              <a:rPr lang="de-DE" sz="3200" b="1" dirty="0"/>
              <a:t>?</a:t>
            </a:r>
          </a:p>
        </p:txBody>
      </p:sp>
      <p:sp>
        <p:nvSpPr>
          <p:cNvPr id="25" name="Foliennummernplatzhalter 1">
            <a:extLst>
              <a:ext uri="{FF2B5EF4-FFF2-40B4-BE49-F238E27FC236}">
                <a16:creationId xmlns:a16="http://schemas.microsoft.com/office/drawing/2014/main" id="{B790E699-6F1C-41AB-9EC0-6DDE6E5BF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1</a:t>
            </a:fld>
            <a:endParaRPr lang="de-DE"/>
          </a:p>
        </p:txBody>
      </p:sp>
      <p:sp>
        <p:nvSpPr>
          <p:cNvPr id="26" name="Datumsplatzhalter 2">
            <a:extLst>
              <a:ext uri="{FF2B5EF4-FFF2-40B4-BE49-F238E27FC236}">
                <a16:creationId xmlns:a16="http://schemas.microsoft.com/office/drawing/2014/main" id="{A96A3965-84E4-4B24-B30F-836D5740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27" name="Fußzeilenplatzhalter 3">
            <a:extLst>
              <a:ext uri="{FF2B5EF4-FFF2-40B4-BE49-F238E27FC236}">
                <a16:creationId xmlns:a16="http://schemas.microsoft.com/office/drawing/2014/main" id="{5C7F4E7A-BE96-4745-9E28-DB11758A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74695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t>19</a:t>
            </a:fld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Motivation – Fields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applications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view_from_12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8" y="1001366"/>
            <a:ext cx="5308600" cy="398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uppieren 11"/>
          <p:cNvGrpSpPr>
            <a:grpSpLocks/>
          </p:cNvGrpSpPr>
          <p:nvPr/>
        </p:nvGrpSpPr>
        <p:grpSpPr bwMode="auto">
          <a:xfrm>
            <a:off x="3380681" y="980728"/>
            <a:ext cx="5423048" cy="4011613"/>
            <a:chOff x="3669473" y="1105580"/>
            <a:chExt cx="5422818" cy="4011503"/>
          </a:xfrm>
        </p:grpSpPr>
        <p:grpSp>
          <p:nvGrpSpPr>
            <p:cNvPr id="13" name="Gruppieren 9"/>
            <p:cNvGrpSpPr>
              <a:grpSpLocks/>
            </p:cNvGrpSpPr>
            <p:nvPr/>
          </p:nvGrpSpPr>
          <p:grpSpPr bwMode="auto">
            <a:xfrm>
              <a:off x="3669473" y="1124744"/>
              <a:ext cx="5305200" cy="3992339"/>
              <a:chOff x="3669473" y="1124744"/>
              <a:chExt cx="5305200" cy="3992339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53" r="2417"/>
              <a:stretch>
                <a:fillRect/>
              </a:stretch>
            </p:blipFill>
            <p:spPr bwMode="auto">
              <a:xfrm>
                <a:off x="3669473" y="1124744"/>
                <a:ext cx="5295015" cy="3992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6" name="Gruppieren 8"/>
              <p:cNvGrpSpPr>
                <a:grpSpLocks/>
              </p:cNvGrpSpPr>
              <p:nvPr/>
            </p:nvGrpSpPr>
            <p:grpSpPr bwMode="auto">
              <a:xfrm>
                <a:off x="6732240" y="1916832"/>
                <a:ext cx="1040758" cy="558887"/>
                <a:chOff x="9036496" y="2230186"/>
                <a:chExt cx="1040758" cy="558887"/>
              </a:xfrm>
            </p:grpSpPr>
            <p:pic>
              <p:nvPicPr>
                <p:cNvPr id="20" name="Picture 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68544" y="2230186"/>
                  <a:ext cx="608710" cy="558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9036496" y="2339588"/>
                  <a:ext cx="436338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de-DE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</a:rPr>
                    <a:t>H</a:t>
                  </a:r>
                  <a:r>
                    <a:rPr kumimoji="0" lang="en-US" altLang="de-DE" sz="1800" b="1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</a:rPr>
                    <a:t>2</a:t>
                  </a:r>
                </a:p>
              </p:txBody>
            </p:sp>
          </p:grpSp>
          <p:grpSp>
            <p:nvGrpSpPr>
              <p:cNvPr id="17" name="Gruppieren 7"/>
              <p:cNvGrpSpPr>
                <a:grpSpLocks/>
              </p:cNvGrpSpPr>
              <p:nvPr/>
            </p:nvGrpSpPr>
            <p:grpSpPr bwMode="auto">
              <a:xfrm>
                <a:off x="7668344" y="3118346"/>
                <a:ext cx="1306329" cy="839799"/>
                <a:chOff x="9347470" y="3235225"/>
                <a:chExt cx="1306329" cy="839799"/>
              </a:xfrm>
            </p:grpSpPr>
            <p:pic>
              <p:nvPicPr>
                <p:cNvPr id="18" name="Picture 2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347470" y="3235225"/>
                  <a:ext cx="839799" cy="8397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0132502" y="3454841"/>
                  <a:ext cx="521297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de-DE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</a:rPr>
                    <a:t>C</a:t>
                  </a:r>
                  <a:r>
                    <a:rPr kumimoji="0" lang="en-US" altLang="de-DE" sz="1800" b="1" i="0" u="none" strike="noStrike" kern="0" cap="none" spc="0" normalizeH="0" baseline="-2500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</a:rPr>
                    <a:t>60</a:t>
                  </a:r>
                </a:p>
              </p:txBody>
            </p:sp>
          </p:grpSp>
        </p:grpSp>
        <p:sp>
          <p:nvSpPr>
            <p:cNvPr id="14" name="Textfeld 39"/>
            <p:cNvSpPr txBox="1">
              <a:spLocks noChangeArrowheads="1"/>
            </p:cNvSpPr>
            <p:nvPr/>
          </p:nvSpPr>
          <p:spPr bwMode="auto">
            <a:xfrm>
              <a:off x="5342705" y="1105580"/>
              <a:ext cx="3749586" cy="646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Astrophysics</a:t>
              </a:r>
              <a:r>
                <a:rPr kumimoji="0" lang="de-DE" altLang="de-DE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, </a:t>
              </a: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neutrino</a:t>
              </a:r>
              <a:r>
                <a:rPr kumimoji="0" lang="de-DE" altLang="de-DE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physics</a:t>
              </a:r>
              <a:r>
                <a:rPr kumimoji="0" lang="de-DE" altLang="de-DE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and</a:t>
              </a:r>
              <a:r>
                <a:rPr kumimoji="0" lang="de-DE" altLang="de-DE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atomic</a:t>
              </a:r>
              <a:r>
                <a:rPr kumimoji="0" lang="de-DE" altLang="de-DE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binding</a:t>
              </a:r>
              <a:r>
                <a:rPr kumimoji="0" lang="de-DE" altLang="de-DE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energies</a:t>
              </a:r>
              <a:endPara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2" name="Textfeld 1"/>
          <p:cNvSpPr txBox="1">
            <a:spLocks noChangeArrowheads="1"/>
          </p:cNvSpPr>
          <p:nvPr/>
        </p:nvSpPr>
        <p:spPr bwMode="auto">
          <a:xfrm>
            <a:off x="395536" y="980728"/>
            <a:ext cx="34163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Test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of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nuclear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mass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models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and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nuclear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structure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studies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23" name="Picture 3" descr="total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6" y="3219103"/>
            <a:ext cx="18986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totalp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506" y="3219103"/>
            <a:ext cx="18986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 descr="total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156" y="3752503"/>
            <a:ext cx="18986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" descr="totalr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156" y="3752503"/>
            <a:ext cx="18986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853381" y="5975003"/>
            <a:ext cx="7607300" cy="5254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8" name="Group 41"/>
          <p:cNvGrpSpPr>
            <a:grpSpLocks/>
          </p:cNvGrpSpPr>
          <p:nvPr/>
        </p:nvGrpSpPr>
        <p:grpSpPr bwMode="auto">
          <a:xfrm>
            <a:off x="6317556" y="3752503"/>
            <a:ext cx="434975" cy="2781300"/>
            <a:chOff x="3936" y="1440"/>
            <a:chExt cx="274" cy="1752"/>
          </a:xfrm>
        </p:grpSpPr>
        <p:sp>
          <p:nvSpPr>
            <p:cNvPr id="29" name="Line 42"/>
            <p:cNvSpPr>
              <a:spLocks noChangeShapeType="1"/>
            </p:cNvSpPr>
            <p:nvPr/>
          </p:nvSpPr>
          <p:spPr bwMode="auto">
            <a:xfrm flipH="1">
              <a:off x="4080" y="1440"/>
              <a:ext cx="4" cy="1712"/>
            </a:xfrm>
            <a:prstGeom prst="line">
              <a:avLst/>
            </a:prstGeom>
            <a:noFill/>
            <a:ln w="28575">
              <a:solidFill>
                <a:srgbClr val="00763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0" name="Text Box 43"/>
            <p:cNvSpPr txBox="1">
              <a:spLocks noChangeArrowheads="1"/>
            </p:cNvSpPr>
            <p:nvPr/>
          </p:nvSpPr>
          <p:spPr bwMode="auto">
            <a:xfrm>
              <a:off x="3936" y="2824"/>
              <a:ext cx="274" cy="3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de-DE" sz="3200" b="1" i="0" u="none" strike="noStrike" kern="0" cap="none" spc="0" normalizeH="0" baseline="0" noProof="0">
                  <a:ln>
                    <a:noFill/>
                  </a:ln>
                  <a:solidFill>
                    <a:srgbClr val="007635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</a:p>
          </p:txBody>
        </p:sp>
      </p:grpSp>
      <p:grpSp>
        <p:nvGrpSpPr>
          <p:cNvPr id="31" name="Group 38"/>
          <p:cNvGrpSpPr>
            <a:grpSpLocks/>
          </p:cNvGrpSpPr>
          <p:nvPr/>
        </p:nvGrpSpPr>
        <p:grpSpPr bwMode="auto">
          <a:xfrm>
            <a:off x="4412556" y="3752503"/>
            <a:ext cx="458787" cy="2789238"/>
            <a:chOff x="2736" y="1440"/>
            <a:chExt cx="289" cy="1757"/>
          </a:xfrm>
        </p:grpSpPr>
        <p:sp>
          <p:nvSpPr>
            <p:cNvPr id="32" name="Line 39"/>
            <p:cNvSpPr>
              <a:spLocks noChangeShapeType="1"/>
            </p:cNvSpPr>
            <p:nvPr/>
          </p:nvSpPr>
          <p:spPr bwMode="auto">
            <a:xfrm flipH="1">
              <a:off x="2876" y="1440"/>
              <a:ext cx="0" cy="1737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3" name="Text Box 40"/>
            <p:cNvSpPr txBox="1">
              <a:spLocks noChangeArrowheads="1"/>
            </p:cNvSpPr>
            <p:nvPr/>
          </p:nvSpPr>
          <p:spPr bwMode="auto">
            <a:xfrm>
              <a:off x="2736" y="2829"/>
              <a:ext cx="289" cy="3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de-DE" sz="3200" b="1" i="0" u="none" strike="noStrike" kern="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2583756" y="3752503"/>
            <a:ext cx="412750" cy="2789238"/>
            <a:chOff x="1584" y="1440"/>
            <a:chExt cx="260" cy="1757"/>
          </a:xfrm>
        </p:grpSpPr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1676" y="1440"/>
              <a:ext cx="4" cy="17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6" name="Text Box 37"/>
            <p:cNvSpPr txBox="1">
              <a:spLocks noChangeArrowheads="1"/>
            </p:cNvSpPr>
            <p:nvPr/>
          </p:nvSpPr>
          <p:spPr bwMode="auto">
            <a:xfrm>
              <a:off x="1584" y="2829"/>
              <a:ext cx="260" cy="3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de-DE" sz="3200" b="1" i="0" u="none" strike="noStrike" kern="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</a:p>
          </p:txBody>
        </p:sp>
      </p:grpSp>
      <p:grpSp>
        <p:nvGrpSpPr>
          <p:cNvPr id="37" name="Gruppieren 36"/>
          <p:cNvGrpSpPr>
            <a:grpSpLocks/>
          </p:cNvGrpSpPr>
          <p:nvPr/>
        </p:nvGrpSpPr>
        <p:grpSpPr bwMode="auto">
          <a:xfrm>
            <a:off x="837506" y="3188214"/>
            <a:ext cx="7607300" cy="584928"/>
            <a:chOff x="1125098" y="3311653"/>
            <a:chExt cx="7607300" cy="585983"/>
          </a:xfrm>
        </p:grpSpPr>
        <p:sp>
          <p:nvSpPr>
            <p:cNvPr id="38" name="Rechteck 37"/>
            <p:cNvSpPr/>
            <p:nvPr/>
          </p:nvSpPr>
          <p:spPr>
            <a:xfrm>
              <a:off x="1125098" y="3342599"/>
              <a:ext cx="7607300" cy="534362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aphicFrame>
          <p:nvGraphicFramePr>
            <p:cNvPr id="39" name="Objekt 3"/>
            <p:cNvGraphicFramePr>
              <a:graphicFrameLocks noChangeAspect="1"/>
            </p:cNvGraphicFramePr>
            <p:nvPr/>
          </p:nvGraphicFramePr>
          <p:xfrm>
            <a:off x="1187624" y="3342904"/>
            <a:ext cx="470906" cy="5547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58" name="Bitmap Image" r:id="rId10" imgW="3371429" imgH="3971429" progId="PBrush">
                    <p:embed/>
                  </p:oleObj>
                </mc:Choice>
                <mc:Fallback>
                  <p:oleObj name="Bitmap Image" r:id="rId10" imgW="3371429" imgH="3971429" progId="PBrush">
                    <p:embed/>
                    <p:pic>
                      <p:nvPicPr>
                        <p:cNvPr id="39" name="Objek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clrChange>
                            <a:clrFrom>
                              <a:srgbClr val="FBF7BA"/>
                            </a:clrFrom>
                            <a:clrTo>
                              <a:srgbClr val="FBF7BA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624" y="3342904"/>
                          <a:ext cx="470906" cy="5547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kt 4"/>
            <p:cNvGraphicFramePr>
              <a:graphicFrameLocks noChangeAspect="1"/>
            </p:cNvGraphicFramePr>
            <p:nvPr/>
          </p:nvGraphicFramePr>
          <p:xfrm>
            <a:off x="8208739" y="3337828"/>
            <a:ext cx="467717" cy="5298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59" name="Bitmap Image" r:id="rId12" imgW="3304762" imgH="3742857" progId="PBrush">
                    <p:embed/>
                  </p:oleObj>
                </mc:Choice>
                <mc:Fallback>
                  <p:oleObj name="Bitmap Image" r:id="rId12" imgW="3304762" imgH="3742857" progId="PBrush">
                    <p:embed/>
                    <p:pic>
                      <p:nvPicPr>
                        <p:cNvPr id="40" name="Objek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clrChange>
                            <a:clrFrom>
                              <a:srgbClr val="000000"/>
                            </a:clrFrom>
                            <a:clrTo>
                              <a:srgbClr val="000000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08739" y="3337828"/>
                          <a:ext cx="467717" cy="5298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feld 88"/>
            <p:cNvSpPr txBox="1">
              <a:spLocks noChangeArrowheads="1"/>
            </p:cNvSpPr>
            <p:nvPr/>
          </p:nvSpPr>
          <p:spPr bwMode="auto">
            <a:xfrm>
              <a:off x="2960956" y="3311653"/>
              <a:ext cx="3882793" cy="585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fundamental </a:t>
              </a:r>
              <a:r>
                <a:rPr kumimoji="0" lang="de-DE" alt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interactions</a:t>
              </a:r>
              <a:r>
                <a:rPr kumimoji="0" lang="de-DE" alt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, </a:t>
              </a:r>
              <a:r>
                <a:rPr kumimoji="0" lang="de-DE" alt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symmetries</a:t>
              </a:r>
              <a:endPara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and</a:t>
              </a:r>
              <a:r>
                <a:rPr kumimoji="0" lang="de-DE" alt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fundamental </a:t>
              </a:r>
              <a:r>
                <a:rPr kumimoji="0" lang="de-DE" alt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constants</a:t>
              </a:r>
              <a:endParaRPr kumimoji="0" lang="de-DE" alt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2" name="Textfeld 5"/>
            <p:cNvSpPr txBox="1">
              <a:spLocks noChangeArrowheads="1"/>
            </p:cNvSpPr>
            <p:nvPr/>
          </p:nvSpPr>
          <p:spPr bwMode="auto">
            <a:xfrm>
              <a:off x="1619672" y="3512041"/>
              <a:ext cx="73129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particle</a:t>
              </a:r>
            </a:p>
          </p:txBody>
        </p:sp>
        <p:sp>
          <p:nvSpPr>
            <p:cNvPr id="43" name="Textfeld 90"/>
            <p:cNvSpPr txBox="1">
              <a:spLocks noChangeArrowheads="1"/>
            </p:cNvSpPr>
            <p:nvPr/>
          </p:nvSpPr>
          <p:spPr bwMode="auto">
            <a:xfrm>
              <a:off x="7236296" y="3501008"/>
              <a:ext cx="10054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antiparticle</a:t>
              </a:r>
            </a:p>
          </p:txBody>
        </p:sp>
      </p:grpSp>
      <p:pic>
        <p:nvPicPr>
          <p:cNvPr id="44" name="Picture 4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20" b="-2"/>
          <a:stretch>
            <a:fillRect/>
          </a:stretch>
        </p:blipFill>
        <p:spPr bwMode="auto">
          <a:xfrm>
            <a:off x="839093" y="3752503"/>
            <a:ext cx="1895475" cy="220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hteck 44"/>
          <p:cNvSpPr/>
          <p:nvPr/>
        </p:nvSpPr>
        <p:spPr>
          <a:xfrm>
            <a:off x="754956" y="6249641"/>
            <a:ext cx="288925" cy="22066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7291325" y="6252816"/>
            <a:ext cx="1781175" cy="261937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Adapted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from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 H. </a:t>
            </a: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Wilschut</a:t>
            </a: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47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ECHo</a:t>
            </a:r>
            <a:r>
              <a:rPr lang="de-DE" sz="3600" dirty="0">
                <a:latin typeface="Trebuchet MS" panose="020B0603020202020204" pitchFamily="34" charset="0"/>
              </a:rPr>
              <a:t> (</a:t>
            </a:r>
            <a:r>
              <a:rPr lang="de-DE" sz="3600" baseline="30000" dirty="0">
                <a:latin typeface="Trebuchet MS" panose="020B0603020202020204" pitchFamily="34" charset="0"/>
              </a:rPr>
              <a:t>163</a:t>
            </a:r>
            <a:r>
              <a:rPr lang="de-DE" sz="3600" dirty="0">
                <a:latin typeface="Trebuchet MS" panose="020B0603020202020204" pitchFamily="34" charset="0"/>
              </a:rPr>
              <a:t>Ho) </a:t>
            </a:r>
            <a:r>
              <a:rPr lang="de-DE" sz="3600" dirty="0" err="1">
                <a:latin typeface="Trebuchet MS" panose="020B0603020202020204" pitchFamily="34" charset="0"/>
              </a:rPr>
              <a:t>project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8" t="51489" r="21773" b="11800"/>
          <a:stretch>
            <a:fillRect/>
          </a:stretch>
        </p:blipFill>
        <p:spPr bwMode="auto">
          <a:xfrm>
            <a:off x="323528" y="3231865"/>
            <a:ext cx="8194675" cy="312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uppieren 5"/>
          <p:cNvGrpSpPr>
            <a:grpSpLocks/>
          </p:cNvGrpSpPr>
          <p:nvPr/>
        </p:nvGrpSpPr>
        <p:grpSpPr bwMode="auto">
          <a:xfrm>
            <a:off x="4874891" y="1088740"/>
            <a:ext cx="3152775" cy="2386013"/>
            <a:chOff x="5220072" y="1043444"/>
            <a:chExt cx="3441968" cy="261334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77" t="16225" r="19901" b="25574"/>
            <a:stretch>
              <a:fillRect/>
            </a:stretch>
          </p:blipFill>
          <p:spPr bwMode="auto">
            <a:xfrm>
              <a:off x="5601320" y="1158652"/>
              <a:ext cx="2986685" cy="2498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feld 3"/>
            <p:cNvSpPr txBox="1">
              <a:spLocks noChangeArrowheads="1"/>
            </p:cNvSpPr>
            <p:nvPr/>
          </p:nvSpPr>
          <p:spPr bwMode="auto">
            <a:xfrm>
              <a:off x="5220072" y="1043444"/>
              <a:ext cx="34419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Metallic Magnetic Calorimetry</a:t>
              </a:r>
            </a:p>
          </p:txBody>
        </p:sp>
      </p:grpSp>
      <p:grpSp>
        <p:nvGrpSpPr>
          <p:cNvPr id="26" name="Gruppieren 25"/>
          <p:cNvGrpSpPr>
            <a:grpSpLocks/>
          </p:cNvGrpSpPr>
          <p:nvPr/>
        </p:nvGrpSpPr>
        <p:grpSpPr bwMode="auto">
          <a:xfrm>
            <a:off x="6876728" y="4555840"/>
            <a:ext cx="1466850" cy="1584325"/>
            <a:chOff x="7308304" y="4797152"/>
            <a:chExt cx="1467068" cy="1584176"/>
          </a:xfrm>
        </p:grpSpPr>
        <p:sp>
          <p:nvSpPr>
            <p:cNvPr id="27" name="Ellipse 26"/>
            <p:cNvSpPr/>
            <p:nvPr/>
          </p:nvSpPr>
          <p:spPr>
            <a:xfrm>
              <a:off x="7668721" y="5589240"/>
              <a:ext cx="792280" cy="792088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feld 7"/>
            <p:cNvSpPr txBox="1">
              <a:spLocks noChangeArrowheads="1"/>
            </p:cNvSpPr>
            <p:nvPr/>
          </p:nvSpPr>
          <p:spPr bwMode="auto">
            <a:xfrm>
              <a:off x="7308304" y="4797152"/>
              <a:ext cx="146706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Q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-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value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</a:t>
              </a:r>
              <a:r>
                <a:rPr kumimoji="0" lang="de-DE" alt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with</a:t>
              </a:r>
              <a:endPara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d</a:t>
              </a:r>
              <a:r>
                <a:rPr kumimoji="0" lang="de-DE" altLang="de-DE" sz="18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Q</a:t>
              </a:r>
              <a:r>
                <a:rPr kumimoji="0" lang="de-DE" alt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&lt;3 eV</a:t>
              </a:r>
            </a:p>
          </p:txBody>
        </p:sp>
      </p:grp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8" t="33182" r="47928" b="49982"/>
          <a:stretch>
            <a:fillRect/>
          </a:stretch>
        </p:blipFill>
        <p:spPr bwMode="auto">
          <a:xfrm>
            <a:off x="406078" y="1106203"/>
            <a:ext cx="423703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Gruppieren 29"/>
          <p:cNvGrpSpPr>
            <a:grpSpLocks/>
          </p:cNvGrpSpPr>
          <p:nvPr/>
        </p:nvGrpSpPr>
        <p:grpSpPr bwMode="auto">
          <a:xfrm>
            <a:off x="406078" y="2566703"/>
            <a:ext cx="4014788" cy="3944937"/>
            <a:chOff x="838015" y="2665572"/>
            <a:chExt cx="4014972" cy="3945473"/>
          </a:xfrm>
        </p:grpSpPr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1547664" y="2665572"/>
              <a:ext cx="3074987" cy="461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altLang="de-DE" sz="2400" b="1" i="1" u="none" strike="noStrike" kern="0" cap="none" spc="0" normalizeH="0" baseline="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Q</a:t>
              </a:r>
              <a:r>
                <a:rPr kumimoji="0" lang="de-DE" altLang="de-DE" sz="2400" b="1" i="0" u="none" strike="noStrike" kern="0" cap="none" spc="0" normalizeH="0" baseline="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-value of EC in </a:t>
              </a:r>
              <a:r>
                <a:rPr kumimoji="0" lang="de-DE" altLang="de-DE" sz="2400" b="1" i="0" u="none" strike="noStrike" kern="0" cap="none" spc="0" normalizeH="0" baseline="3000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163</a:t>
              </a:r>
              <a:r>
                <a:rPr kumimoji="0" lang="de-DE" altLang="de-DE" sz="2400" b="1" i="0" u="none" strike="noStrike" kern="0" cap="none" spc="0" normalizeH="0" baseline="0" noProof="0">
                  <a:ln>
                    <a:noFill/>
                  </a:ln>
                  <a:solidFill>
                    <a:srgbClr val="006FC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Ho</a:t>
              </a:r>
              <a:r>
                <a:rPr kumimoji="0" lang="de-DE" altLang="de-DE" sz="2400" b="1" i="0" u="none" strike="noStrike" kern="0" cap="none" spc="0" normalizeH="0" baseline="0" noProof="0">
                  <a:ln>
                    <a:noFill/>
                  </a:ln>
                  <a:solidFill>
                    <a:srgbClr val="006666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 </a:t>
              </a:r>
              <a:endParaRPr kumimoji="0" lang="de-DE" altLang="de-DE" sz="2400" b="1" i="1" u="none" strike="noStrike" kern="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24" t="17303" r="30595" b="5209"/>
            <a:stretch>
              <a:fillRect/>
            </a:stretch>
          </p:blipFill>
          <p:spPr bwMode="auto">
            <a:xfrm>
              <a:off x="838015" y="3145470"/>
              <a:ext cx="4014972" cy="346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feld 1"/>
            <p:cNvSpPr txBox="1">
              <a:spLocks noChangeArrowheads="1"/>
            </p:cNvSpPr>
            <p:nvPr/>
          </p:nvSpPr>
          <p:spPr bwMode="auto">
            <a:xfrm>
              <a:off x="2845500" y="4977746"/>
              <a:ext cx="17363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1" i="0" u="none" strike="noStrike" kern="0" cap="none" spc="0" normalizeH="0" baseline="0" noProof="0">
                  <a:ln>
                    <a:noFill/>
                  </a:ln>
                  <a:solidFill>
                    <a:srgbClr val="00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Status in 2014</a:t>
              </a:r>
            </a:p>
          </p:txBody>
        </p:sp>
      </p:grpSp>
      <p:pic>
        <p:nvPicPr>
          <p:cNvPr id="35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853" y="3196940"/>
            <a:ext cx="139065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8" descr="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66" y="1961865"/>
            <a:ext cx="5762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Pfeil nach oben 36"/>
          <p:cNvSpPr/>
          <p:nvPr/>
        </p:nvSpPr>
        <p:spPr>
          <a:xfrm>
            <a:off x="1064891" y="1657065"/>
            <a:ext cx="109537" cy="201613"/>
          </a:xfrm>
          <a:prstGeom prst="upArrow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626207" y="2747066"/>
            <a:ext cx="144629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200" dirty="0" err="1"/>
              <a:t>ECHo-Collaboration</a:t>
            </a:r>
            <a:r>
              <a:rPr lang="de-DE" sz="1200" dirty="0"/>
              <a:t>:</a:t>
            </a:r>
            <a:br>
              <a:rPr lang="de-DE" sz="1200" dirty="0"/>
            </a:br>
            <a:r>
              <a:rPr lang="de-DE" sz="1200" dirty="0"/>
              <a:t>Loredana </a:t>
            </a:r>
            <a:r>
              <a:rPr lang="de-DE" sz="1200" dirty="0" err="1"/>
              <a:t>Gastaldo</a:t>
            </a:r>
            <a:endParaRPr lang="de-DE" sz="1200" dirty="0"/>
          </a:p>
          <a:p>
            <a:r>
              <a:rPr lang="de-DE" sz="1200" dirty="0"/>
              <a:t>Christian </a:t>
            </a:r>
            <a:r>
              <a:rPr lang="de-DE" sz="1200" dirty="0" err="1"/>
              <a:t>Enss</a:t>
            </a:r>
            <a:endParaRPr lang="de-DE" sz="1200" dirty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956021" y="5517232"/>
            <a:ext cx="2255939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900" dirty="0">
                <a:solidFill>
                  <a:prstClr val="black"/>
                </a:solidFill>
              </a:rPr>
              <a:t>S. </a:t>
            </a:r>
            <a:r>
              <a:rPr lang="en-GB" altLang="en-US" sz="900" dirty="0" err="1">
                <a:solidFill>
                  <a:prstClr val="black"/>
                </a:solidFill>
              </a:rPr>
              <a:t>Eliseev</a:t>
            </a:r>
            <a:r>
              <a:rPr lang="en-GB" altLang="en-US" sz="900" dirty="0">
                <a:solidFill>
                  <a:prstClr val="black"/>
                </a:solidFill>
              </a:rPr>
              <a:t> </a:t>
            </a:r>
            <a:r>
              <a:rPr lang="en-GB" altLang="en-US" sz="900" i="1" dirty="0">
                <a:solidFill>
                  <a:prstClr val="black"/>
                </a:solidFill>
              </a:rPr>
              <a:t>et al</a:t>
            </a:r>
            <a:r>
              <a:rPr lang="en-GB" altLang="en-US" sz="900" dirty="0">
                <a:solidFill>
                  <a:prstClr val="black"/>
                </a:solidFill>
              </a:rPr>
              <a:t>., PRL </a:t>
            </a:r>
            <a:r>
              <a:rPr lang="en-GB" altLang="en-US" sz="900" b="1" dirty="0">
                <a:solidFill>
                  <a:prstClr val="black"/>
                </a:solidFill>
              </a:rPr>
              <a:t>115</a:t>
            </a:r>
            <a:r>
              <a:rPr lang="en-GB" altLang="en-US" sz="900" dirty="0">
                <a:solidFill>
                  <a:prstClr val="black"/>
                </a:solidFill>
              </a:rPr>
              <a:t> (2015) 062501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799692" y="3501008"/>
            <a:ext cx="2650790" cy="2508049"/>
            <a:chOff x="1799692" y="3501008"/>
            <a:chExt cx="2650790" cy="2508049"/>
          </a:xfrm>
        </p:grpSpPr>
        <p:pic>
          <p:nvPicPr>
            <p:cNvPr id="40" name="Picture 19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531"/>
            <a:stretch/>
          </p:blipFill>
          <p:spPr bwMode="auto">
            <a:xfrm>
              <a:off x="3059832" y="3501008"/>
              <a:ext cx="1390650" cy="324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Text Box 12"/>
            <p:cNvSpPr txBox="1">
              <a:spLocks noChangeArrowheads="1"/>
            </p:cNvSpPr>
            <p:nvPr/>
          </p:nvSpPr>
          <p:spPr bwMode="auto">
            <a:xfrm>
              <a:off x="1799692" y="5778225"/>
              <a:ext cx="2399955" cy="230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altLang="en-US" sz="900" dirty="0">
                  <a:solidFill>
                    <a:prstClr val="black"/>
                  </a:solidFill>
                </a:rPr>
                <a:t>P. </a:t>
              </a:r>
              <a:r>
                <a:rPr lang="en-GB" altLang="en-US" sz="900" dirty="0" err="1">
                  <a:solidFill>
                    <a:prstClr val="black"/>
                  </a:solidFill>
                </a:rPr>
                <a:t>Ranitzsch</a:t>
              </a:r>
              <a:r>
                <a:rPr lang="en-GB" altLang="en-US" sz="900" dirty="0">
                  <a:solidFill>
                    <a:prstClr val="black"/>
                  </a:solidFill>
                </a:rPr>
                <a:t> </a:t>
              </a:r>
              <a:r>
                <a:rPr lang="en-GB" altLang="en-US" sz="900" i="1" dirty="0">
                  <a:solidFill>
                    <a:prstClr val="black"/>
                  </a:solidFill>
                </a:rPr>
                <a:t>et al</a:t>
              </a:r>
              <a:r>
                <a:rPr lang="en-GB" altLang="en-US" sz="900" dirty="0">
                  <a:solidFill>
                    <a:prstClr val="black"/>
                  </a:solidFill>
                </a:rPr>
                <a:t>., PRL </a:t>
              </a:r>
              <a:r>
                <a:rPr lang="en-GB" altLang="en-US" sz="900" b="1" dirty="0">
                  <a:solidFill>
                    <a:prstClr val="black"/>
                  </a:solidFill>
                </a:rPr>
                <a:t>119</a:t>
              </a:r>
              <a:r>
                <a:rPr lang="en-GB" altLang="en-US" sz="900" dirty="0">
                  <a:solidFill>
                    <a:prstClr val="black"/>
                  </a:solidFill>
                </a:rPr>
                <a:t> (2017) 122501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4039109" y="3239688"/>
            <a:ext cx="1388544" cy="621360"/>
            <a:chOff x="4039109" y="3275692"/>
            <a:chExt cx="1388544" cy="621360"/>
          </a:xfrm>
        </p:grpSpPr>
        <p:sp>
          <p:nvSpPr>
            <p:cNvPr id="2" name="Textfeld 1"/>
            <p:cNvSpPr txBox="1"/>
            <p:nvPr/>
          </p:nvSpPr>
          <p:spPr>
            <a:xfrm>
              <a:off x="4039109" y="3435387"/>
              <a:ext cx="2616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∙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257140" y="3275692"/>
              <a:ext cx="1170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d</a:t>
              </a:r>
              <a:r>
                <a:rPr lang="de-DE" b="1" i="1" dirty="0" err="1">
                  <a:solidFill>
                    <a:srgbClr val="FF0000"/>
                  </a:solidFill>
                </a:rPr>
                <a:t>Q</a:t>
              </a:r>
              <a:r>
                <a:rPr lang="de-DE" b="1" dirty="0">
                  <a:solidFill>
                    <a:srgbClr val="FF0000"/>
                  </a:solidFill>
                </a:rPr>
                <a:t>=0.6 eV</a:t>
              </a:r>
            </a:p>
          </p:txBody>
        </p:sp>
      </p:grpSp>
      <p:sp>
        <p:nvSpPr>
          <p:cNvPr id="34" name="Foliennummernplatzhalter 1">
            <a:extLst>
              <a:ext uri="{FF2B5EF4-FFF2-40B4-BE49-F238E27FC236}">
                <a16:creationId xmlns:a16="http://schemas.microsoft.com/office/drawing/2014/main" id="{4AE7436C-D6EC-4E10-A6EC-1F5E5108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20</a:t>
            </a:fld>
            <a:endParaRPr lang="de-DE"/>
          </a:p>
        </p:txBody>
      </p:sp>
      <p:sp>
        <p:nvSpPr>
          <p:cNvPr id="39" name="Datumsplatzhalter 2">
            <a:extLst>
              <a:ext uri="{FF2B5EF4-FFF2-40B4-BE49-F238E27FC236}">
                <a16:creationId xmlns:a16="http://schemas.microsoft.com/office/drawing/2014/main" id="{7F438072-70F6-43A8-8C17-16EAB429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42" name="Fußzeilenplatzhalter 3">
            <a:extLst>
              <a:ext uri="{FF2B5EF4-FFF2-40B4-BE49-F238E27FC236}">
                <a16:creationId xmlns:a16="http://schemas.microsoft.com/office/drawing/2014/main" id="{8468D65E-B07A-435A-9CAD-07161CC09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35903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Probe </a:t>
            </a:r>
            <a:r>
              <a:rPr lang="de-DE" sz="3600" dirty="0" err="1">
                <a:latin typeface="Trebuchet MS" panose="020B0603020202020204" pitchFamily="34" charset="0"/>
              </a:rPr>
              <a:t>for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new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force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carriers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Inhaltsplatzhalter 2">
                <a:extLst>
                  <a:ext uri="{FF2B5EF4-FFF2-40B4-BE49-F238E27FC236}">
                    <a16:creationId xmlns:a16="http://schemas.microsoft.com/office/drawing/2014/main" id="{EB13956F-42AF-4EB6-AEA3-3CEFD7C3DB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0578" y="1145652"/>
                <a:ext cx="8686800" cy="525658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Isotope shift </a:t>
                </a:r>
                <a:r>
                  <a:rPr lang="de-DE" sz="2400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spectroscopy</a:t>
                </a: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: 5</a:t>
                </a:r>
                <a:r>
                  <a:rPr lang="de-DE" sz="2400" baseline="30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th</a:t>
                </a: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 </a:t>
                </a:r>
                <a:r>
                  <a:rPr lang="de-DE" sz="2400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force</a:t>
                </a:r>
                <a:r>
                  <a:rPr lang="de-DE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?</a:t>
                </a:r>
              </a:p>
              <a:p>
                <a14:m>
                  <m:oMath xmlns:m="http://schemas.openxmlformats.org/officeDocument/2006/math">
                    <m:r>
                      <a:rPr lang="de-DE" altLang="en-US" sz="2400" i="1">
                        <a:latin typeface="Cambria Math"/>
                      </a:rPr>
                      <m:t>𝛿</m:t>
                    </m:r>
                    <m:sSubSup>
                      <m:sSubSup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altLang="en-US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de-DE" alt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en-US" sz="2400" i="1"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de-DE" alt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sup>
                    </m:sSubSup>
                    <m:r>
                      <a:rPr lang="de-DE" altLang="en-US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240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de-DE" altLang="en-US" sz="2400" i="1">
                        <a:latin typeface="Cambria Math"/>
                      </a:rPr>
                      <m:t>𝛿</m:t>
                    </m:r>
                    <m:sSub>
                      <m:sSub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de-DE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de-DE" alt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b/>
                              <m:sup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,</m:t>
                        </m:r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sub>
                    </m:sSub>
                    <m:r>
                      <a:rPr lang="de-DE" altLang="en-US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240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altLang="en-US" sz="24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−</m:t>
                        </m:r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num>
                      <m:den>
                        <m:r>
                          <a:rPr lang="de-DE" altLang="en-US" sz="2400" i="1">
                            <a:latin typeface="Cambria Math"/>
                          </a:rPr>
                          <m:t>𝐴𝐴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en-US" sz="2400" dirty="0"/>
                  <a:t> </a:t>
                </a:r>
              </a:p>
              <a:p>
                <a:r>
                  <a:rPr lang="en-US" altLang="en-US" sz="2400" dirty="0"/>
                  <a:t>use 2 transitions </a:t>
                </a:r>
                <a14:m>
                  <m:oMath xmlns:m="http://schemas.openxmlformats.org/officeDocument/2006/math">
                    <m:r>
                      <a:rPr lang="de-DE" altLang="en-US" sz="240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de-DE" altLang="en-US" sz="24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de-DE" altLang="en-US" sz="240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br>
                  <a:rPr lang="en-US" altLang="en-US" sz="2400" dirty="0"/>
                </a:br>
                <a:r>
                  <a:rPr lang="en-US" altLang="en-US" sz="2400" dirty="0">
                    <a:sym typeface="Wingdings" panose="05000000000000000000" pitchFamily="2" charset="2"/>
                  </a:rPr>
                  <a:t> eliminate </a:t>
                </a:r>
                <a14:m>
                  <m:oMath xmlns:m="http://schemas.openxmlformats.org/officeDocument/2006/math">
                    <m:r>
                      <a:rPr lang="de-DE" altLang="en-US" sz="2400" i="1">
                        <a:latin typeface="Cambria Math"/>
                      </a:rPr>
                      <m:t>𝛿</m:t>
                    </m:r>
                    <m:sSub>
                      <m:sSubPr>
                        <m:ctrlPr>
                          <a:rPr lang="de-DE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de-DE" alt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de-DE" alt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b/>
                              <m:sup>
                                <m:r>
                                  <a:rPr lang="de-DE" altLang="en-US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,</m:t>
                        </m:r>
                        <m:r>
                          <a:rPr lang="de-DE" altLang="en-US" sz="2400" i="1">
                            <a:latin typeface="Cambria Math"/>
                          </a:rPr>
                          <m:t>𝐴</m:t>
                        </m:r>
                        <m:r>
                          <a:rPr lang="de-DE" altLang="en-US" sz="2400" i="1">
                            <a:latin typeface="Cambria Math"/>
                          </a:rPr>
                          <m:t>′</m:t>
                        </m:r>
                      </m:sub>
                    </m:sSub>
                  </m:oMath>
                </a14:m>
                <a:endParaRPr lang="en-US" altLang="en-US" sz="2400" dirty="0"/>
              </a:p>
            </p:txBody>
          </p:sp>
        </mc:Choice>
        <mc:Fallback xmlns="">
          <p:sp>
            <p:nvSpPr>
              <p:cNvPr id="15" name="Inhaltsplatzhalter 2">
                <a:extLst>
                  <a:ext uri="{FF2B5EF4-FFF2-40B4-BE49-F238E27FC236}">
                    <a16:creationId xmlns:a16="http://schemas.microsoft.com/office/drawing/2014/main" id="{EB13956F-42AF-4EB6-AEA3-3CEFD7C3D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78" y="1145652"/>
                <a:ext cx="8686800" cy="5256584"/>
              </a:xfrm>
              <a:prstGeom prst="rect">
                <a:avLst/>
              </a:prstGeom>
              <a:blipFill>
                <a:blip r:embed="rId2"/>
                <a:stretch>
                  <a:fillRect l="-1193" t="-10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Inhaltsplatzhalter 2"/>
              <p:cNvSpPr txBox="1">
                <a:spLocks/>
              </p:cNvSpPr>
              <p:nvPr/>
            </p:nvSpPr>
            <p:spPr>
              <a:xfrm>
                <a:off x="230578" y="3501008"/>
                <a:ext cx="4089394" cy="270030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82563" indent="-182563"/>
                <a:r>
                  <a:rPr lang="en-US" sz="2000" dirty="0"/>
                  <a:t>new force mediated through scalar field with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182563" indent="-182563"/>
                <a:r>
                  <a:rPr lang="en-US" sz="2000" dirty="0"/>
                  <a:t>coupling to neutrons: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182563" indent="-182563"/>
                <a:r>
                  <a:rPr lang="en-US" sz="2000" dirty="0"/>
                  <a:t>coupling to electrons: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e-DE" sz="20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sz="20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nonlinearity in  King’s plot: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𝛿</m:t>
                      </m:r>
                      <m:sSubSup>
                        <m:sSubSup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,</m:t>
                          </m:r>
                          <m:sSup>
                            <m:sSupPr>
                              <m:ctrlP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p>
                      </m:sSubSup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𝛿</m:t>
                      </m:r>
                      <m:sSub>
                        <m:sSub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de-DE" alt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de-DE" altLang="en-US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altLang="en-US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b/>
                                <m:sup>
                                  <m:r>
                                    <a:rPr lang="de-DE" altLang="en-US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′</m:t>
                          </m:r>
                        </m:num>
                        <m:den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𝐴𝐴</m:t>
                          </m:r>
                          <m:r>
                            <a:rPr lang="de-DE" altLang="en-U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′</m:t>
                          </m:r>
                        </m:den>
                      </m:f>
                      <m:r>
                        <a:rPr lang="de-DE" altLang="en-US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br>
                  <a:rPr lang="de-DE" altLang="en-US" sz="1600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</a:br>
                <a:r>
                  <a:rPr lang="de-DE" altLang="en-US" sz="1600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		</a:t>
                </a:r>
                <a:r>
                  <a:rPr lang="de-DE" alt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𝑁𝑃</m:t>
                        </m:r>
                      </m:sub>
                    </m:sSub>
                    <m:sSub>
                      <m:sSubPr>
                        <m:ctrlP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de-DE" alt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de-DE" alt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e-DE" altLang="en-US" sz="16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78" y="3501008"/>
                <a:ext cx="4089394" cy="2700300"/>
              </a:xfrm>
              <a:prstGeom prst="rect">
                <a:avLst/>
              </a:prstGeom>
              <a:blipFill>
                <a:blip r:embed="rId3"/>
                <a:stretch>
                  <a:fillRect l="-1490" t="-11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fik 18">
            <a:extLst>
              <a:ext uri="{FF2B5EF4-FFF2-40B4-BE49-F238E27FC236}">
                <a16:creationId xmlns:a16="http://schemas.microsoft.com/office/drawing/2014/main" id="{37F271A2-23AD-48BA-82B1-BD24208248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696" y="3969060"/>
            <a:ext cx="3970784" cy="2018481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302475CD-9D96-47FA-BCD9-CD98750F5808}"/>
              </a:ext>
            </a:extLst>
          </p:cNvPr>
          <p:cNvGrpSpPr/>
          <p:nvPr/>
        </p:nvGrpSpPr>
        <p:grpSpPr>
          <a:xfrm>
            <a:off x="5785792" y="4186679"/>
            <a:ext cx="2880320" cy="1062046"/>
            <a:chOff x="1214846" y="3572694"/>
            <a:chExt cx="2286832" cy="818616"/>
          </a:xfrm>
        </p:grpSpPr>
        <p:sp>
          <p:nvSpPr>
            <p:cNvPr id="21" name="Freihandform: Form 13">
              <a:extLst>
                <a:ext uri="{FF2B5EF4-FFF2-40B4-BE49-F238E27FC236}">
                  <a16:creationId xmlns:a16="http://schemas.microsoft.com/office/drawing/2014/main" id="{47604536-5942-4526-9B6B-56E50176588C}"/>
                </a:ext>
              </a:extLst>
            </p:cNvPr>
            <p:cNvSpPr/>
            <p:nvPr/>
          </p:nvSpPr>
          <p:spPr>
            <a:xfrm>
              <a:off x="1214846" y="3572694"/>
              <a:ext cx="2286832" cy="800130"/>
            </a:xfrm>
            <a:custGeom>
              <a:avLst/>
              <a:gdLst>
                <a:gd name="connsiteX0" fmla="*/ 0 w 2674620"/>
                <a:gd name="connsiteY0" fmla="*/ 0 h 806993"/>
                <a:gd name="connsiteX1" fmla="*/ 1972491 w 2674620"/>
                <a:gd name="connsiteY1" fmla="*/ 747849 h 806993"/>
                <a:gd name="connsiteX2" fmla="*/ 2674620 w 2674620"/>
                <a:gd name="connsiteY2" fmla="*/ 767443 h 806993"/>
                <a:gd name="connsiteX0" fmla="*/ 0 w 2674620"/>
                <a:gd name="connsiteY0" fmla="*/ 0 h 783413"/>
                <a:gd name="connsiteX1" fmla="*/ 1999343 w 2674620"/>
                <a:gd name="connsiteY1" fmla="*/ 711926 h 783413"/>
                <a:gd name="connsiteX2" fmla="*/ 2674620 w 2674620"/>
                <a:gd name="connsiteY2" fmla="*/ 767443 h 783413"/>
                <a:gd name="connsiteX0" fmla="*/ 0 w 2674620"/>
                <a:gd name="connsiteY0" fmla="*/ 0 h 783413"/>
                <a:gd name="connsiteX1" fmla="*/ 1999343 w 2674620"/>
                <a:gd name="connsiteY1" fmla="*/ 711926 h 783413"/>
                <a:gd name="connsiteX2" fmla="*/ 2674620 w 2674620"/>
                <a:gd name="connsiteY2" fmla="*/ 767443 h 783413"/>
                <a:gd name="connsiteX0" fmla="*/ 0 w 2674620"/>
                <a:gd name="connsiteY0" fmla="*/ 0 h 798766"/>
                <a:gd name="connsiteX1" fmla="*/ 1999343 w 2674620"/>
                <a:gd name="connsiteY1" fmla="*/ 711926 h 798766"/>
                <a:gd name="connsiteX2" fmla="*/ 2674620 w 2674620"/>
                <a:gd name="connsiteY2" fmla="*/ 767443 h 798766"/>
                <a:gd name="connsiteX0" fmla="*/ 0 w 2686128"/>
                <a:gd name="connsiteY0" fmla="*/ 0 h 845945"/>
                <a:gd name="connsiteX1" fmla="*/ 1999343 w 2686128"/>
                <a:gd name="connsiteY1" fmla="*/ 711926 h 845945"/>
                <a:gd name="connsiteX2" fmla="*/ 2686128 w 2686128"/>
                <a:gd name="connsiteY2" fmla="*/ 832757 h 845945"/>
                <a:gd name="connsiteX0" fmla="*/ 0 w 2686128"/>
                <a:gd name="connsiteY0" fmla="*/ 0 h 832757"/>
                <a:gd name="connsiteX1" fmla="*/ 1999343 w 2686128"/>
                <a:gd name="connsiteY1" fmla="*/ 711926 h 832757"/>
                <a:gd name="connsiteX2" fmla="*/ 2686128 w 2686128"/>
                <a:gd name="connsiteY2" fmla="*/ 832757 h 832757"/>
                <a:gd name="connsiteX0" fmla="*/ 0 w 2686128"/>
                <a:gd name="connsiteY0" fmla="*/ 0 h 832757"/>
                <a:gd name="connsiteX1" fmla="*/ 1999343 w 2686128"/>
                <a:gd name="connsiteY1" fmla="*/ 711926 h 832757"/>
                <a:gd name="connsiteX2" fmla="*/ 2686128 w 2686128"/>
                <a:gd name="connsiteY2" fmla="*/ 832757 h 832757"/>
                <a:gd name="connsiteX0" fmla="*/ 0 w 2670784"/>
                <a:gd name="connsiteY0" fmla="*/ 0 h 868680"/>
                <a:gd name="connsiteX1" fmla="*/ 1999343 w 2670784"/>
                <a:gd name="connsiteY1" fmla="*/ 711926 h 868680"/>
                <a:gd name="connsiteX2" fmla="*/ 2670784 w 2670784"/>
                <a:gd name="connsiteY2" fmla="*/ 868680 h 868680"/>
                <a:gd name="connsiteX0" fmla="*/ 0 w 2670784"/>
                <a:gd name="connsiteY0" fmla="*/ 0 h 868680"/>
                <a:gd name="connsiteX1" fmla="*/ 1999343 w 2670784"/>
                <a:gd name="connsiteY1" fmla="*/ 711926 h 868680"/>
                <a:gd name="connsiteX2" fmla="*/ 2670784 w 2670784"/>
                <a:gd name="connsiteY2" fmla="*/ 868680 h 868680"/>
                <a:gd name="connsiteX0" fmla="*/ 0 w 2670784"/>
                <a:gd name="connsiteY0" fmla="*/ 0 h 868680"/>
                <a:gd name="connsiteX1" fmla="*/ 2003180 w 2670784"/>
                <a:gd name="connsiteY1" fmla="*/ 689066 h 868680"/>
                <a:gd name="connsiteX2" fmla="*/ 2670784 w 2670784"/>
                <a:gd name="connsiteY2" fmla="*/ 868680 h 868680"/>
                <a:gd name="connsiteX0" fmla="*/ 0 w 2678457"/>
                <a:gd name="connsiteY0" fmla="*/ 0 h 822960"/>
                <a:gd name="connsiteX1" fmla="*/ 2003180 w 2678457"/>
                <a:gd name="connsiteY1" fmla="*/ 689066 h 822960"/>
                <a:gd name="connsiteX2" fmla="*/ 2678457 w 2678457"/>
                <a:gd name="connsiteY2" fmla="*/ 822960 h 822960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09897"/>
                <a:gd name="connsiteX1" fmla="*/ 2003180 w 2686128"/>
                <a:gd name="connsiteY1" fmla="*/ 689066 h 809897"/>
                <a:gd name="connsiteX2" fmla="*/ 2686128 w 2686128"/>
                <a:gd name="connsiteY2" fmla="*/ 809897 h 809897"/>
                <a:gd name="connsiteX0" fmla="*/ 0 w 2686128"/>
                <a:gd name="connsiteY0" fmla="*/ 0 h 829492"/>
                <a:gd name="connsiteX1" fmla="*/ 2003180 w 2686128"/>
                <a:gd name="connsiteY1" fmla="*/ 689066 h 829492"/>
                <a:gd name="connsiteX2" fmla="*/ 2686128 w 2686128"/>
                <a:gd name="connsiteY2" fmla="*/ 829492 h 829492"/>
                <a:gd name="connsiteX0" fmla="*/ 0 w 2686128"/>
                <a:gd name="connsiteY0" fmla="*/ 0 h 829492"/>
                <a:gd name="connsiteX1" fmla="*/ 2003180 w 2686128"/>
                <a:gd name="connsiteY1" fmla="*/ 689066 h 829492"/>
                <a:gd name="connsiteX2" fmla="*/ 2686128 w 2686128"/>
                <a:gd name="connsiteY2" fmla="*/ 829492 h 829492"/>
                <a:gd name="connsiteX0" fmla="*/ 0 w 2689964"/>
                <a:gd name="connsiteY0" fmla="*/ 0 h 767443"/>
                <a:gd name="connsiteX1" fmla="*/ 2003180 w 2689964"/>
                <a:gd name="connsiteY1" fmla="*/ 689066 h 767443"/>
                <a:gd name="connsiteX2" fmla="*/ 2689964 w 2689964"/>
                <a:gd name="connsiteY2" fmla="*/ 767443 h 767443"/>
                <a:gd name="connsiteX0" fmla="*/ 0 w 2689964"/>
                <a:gd name="connsiteY0" fmla="*/ 0 h 786570"/>
                <a:gd name="connsiteX1" fmla="*/ 2003180 w 2689964"/>
                <a:gd name="connsiteY1" fmla="*/ 689066 h 786570"/>
                <a:gd name="connsiteX2" fmla="*/ 2689964 w 2689964"/>
                <a:gd name="connsiteY2" fmla="*/ 767443 h 786570"/>
                <a:gd name="connsiteX0" fmla="*/ 0 w 2689964"/>
                <a:gd name="connsiteY0" fmla="*/ 0 h 777428"/>
                <a:gd name="connsiteX1" fmla="*/ 2003180 w 2689964"/>
                <a:gd name="connsiteY1" fmla="*/ 689066 h 777428"/>
                <a:gd name="connsiteX2" fmla="*/ 2689964 w 2689964"/>
                <a:gd name="connsiteY2" fmla="*/ 767443 h 777428"/>
                <a:gd name="connsiteX0" fmla="*/ 0 w 2689964"/>
                <a:gd name="connsiteY0" fmla="*/ 0 h 774742"/>
                <a:gd name="connsiteX1" fmla="*/ 2003180 w 2689964"/>
                <a:gd name="connsiteY1" fmla="*/ 689066 h 774742"/>
                <a:gd name="connsiteX2" fmla="*/ 2689964 w 2689964"/>
                <a:gd name="connsiteY2" fmla="*/ 767443 h 774742"/>
                <a:gd name="connsiteX0" fmla="*/ 0 w 2689964"/>
                <a:gd name="connsiteY0" fmla="*/ 0 h 773507"/>
                <a:gd name="connsiteX1" fmla="*/ 2003180 w 2689964"/>
                <a:gd name="connsiteY1" fmla="*/ 689066 h 773507"/>
                <a:gd name="connsiteX2" fmla="*/ 2689964 w 2689964"/>
                <a:gd name="connsiteY2" fmla="*/ 767443 h 773507"/>
                <a:gd name="connsiteX0" fmla="*/ 0 w 2689964"/>
                <a:gd name="connsiteY0" fmla="*/ 0 h 770105"/>
                <a:gd name="connsiteX1" fmla="*/ 2003180 w 2689964"/>
                <a:gd name="connsiteY1" fmla="*/ 689066 h 770105"/>
                <a:gd name="connsiteX2" fmla="*/ 2689964 w 2689964"/>
                <a:gd name="connsiteY2" fmla="*/ 741317 h 770105"/>
                <a:gd name="connsiteX0" fmla="*/ 0 w 2697637"/>
                <a:gd name="connsiteY0" fmla="*/ 0 h 788848"/>
                <a:gd name="connsiteX1" fmla="*/ 2003180 w 2697637"/>
                <a:gd name="connsiteY1" fmla="*/ 689066 h 788848"/>
                <a:gd name="connsiteX2" fmla="*/ 2697637 w 2697637"/>
                <a:gd name="connsiteY2" fmla="*/ 770709 h 788848"/>
                <a:gd name="connsiteX0" fmla="*/ 0 w 2697637"/>
                <a:gd name="connsiteY0" fmla="*/ 0 h 772242"/>
                <a:gd name="connsiteX1" fmla="*/ 2003180 w 2697637"/>
                <a:gd name="connsiteY1" fmla="*/ 689066 h 772242"/>
                <a:gd name="connsiteX2" fmla="*/ 2697637 w 2697637"/>
                <a:gd name="connsiteY2" fmla="*/ 770709 h 772242"/>
                <a:gd name="connsiteX0" fmla="*/ 0 w 2686129"/>
                <a:gd name="connsiteY0" fmla="*/ 0 h 796835"/>
                <a:gd name="connsiteX1" fmla="*/ 2003180 w 2686129"/>
                <a:gd name="connsiteY1" fmla="*/ 689066 h 796835"/>
                <a:gd name="connsiteX2" fmla="*/ 2686129 w 2686129"/>
                <a:gd name="connsiteY2" fmla="*/ 796835 h 796835"/>
                <a:gd name="connsiteX0" fmla="*/ 0 w 2686129"/>
                <a:gd name="connsiteY0" fmla="*/ 0 h 800130"/>
                <a:gd name="connsiteX1" fmla="*/ 2003180 w 2686129"/>
                <a:gd name="connsiteY1" fmla="*/ 689066 h 800130"/>
                <a:gd name="connsiteX2" fmla="*/ 2686129 w 2686129"/>
                <a:gd name="connsiteY2" fmla="*/ 796835 h 80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86129" h="800130">
                  <a:moveTo>
                    <a:pt x="0" y="0"/>
                  </a:moveTo>
                  <a:cubicBezTo>
                    <a:pt x="763360" y="309971"/>
                    <a:pt x="1555492" y="556260"/>
                    <a:pt x="2003180" y="689066"/>
                  </a:cubicBezTo>
                  <a:cubicBezTo>
                    <a:pt x="2450868" y="821872"/>
                    <a:pt x="2562499" y="800100"/>
                    <a:pt x="2686129" y="796835"/>
                  </a:cubicBezTo>
                </a:path>
              </a:pathLst>
            </a:custGeom>
            <a:noFill/>
            <a:ln w="127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2DD0BC5-8EC5-48F7-A995-8D5C8758717E}"/>
                </a:ext>
              </a:extLst>
            </p:cNvPr>
            <p:cNvSpPr/>
            <p:nvPr/>
          </p:nvSpPr>
          <p:spPr>
            <a:xfrm>
              <a:off x="3311860" y="434559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90F25D96-10E7-4091-9B39-1BA2504FAF70}"/>
                </a:ext>
              </a:extLst>
            </p:cNvPr>
            <p:cNvSpPr/>
            <p:nvPr/>
          </p:nvSpPr>
          <p:spPr>
            <a:xfrm>
              <a:off x="2015716" y="3897052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89700F0E-48B4-4BFE-9DD6-CE1311AF82E4}"/>
                </a:ext>
              </a:extLst>
            </p:cNvPr>
            <p:cNvSpPr/>
            <p:nvPr/>
          </p:nvSpPr>
          <p:spPr>
            <a:xfrm>
              <a:off x="1439652" y="3645024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h="0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5485873" y="5913276"/>
            <a:ext cx="33706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600" b="1" dirty="0"/>
              <a:t>High-</a:t>
            </a:r>
            <a:r>
              <a:rPr lang="de-DE" sz="1600" b="1" dirty="0" err="1"/>
              <a:t>precision</a:t>
            </a:r>
            <a:r>
              <a:rPr lang="de-DE" sz="1600" b="1" dirty="0"/>
              <a:t> </a:t>
            </a:r>
            <a:r>
              <a:rPr lang="de-DE" sz="1600" b="1" dirty="0" err="1"/>
              <a:t>atomic</a:t>
            </a:r>
            <a:r>
              <a:rPr lang="de-DE" sz="1600" b="1" dirty="0"/>
              <a:t> </a:t>
            </a:r>
            <a:r>
              <a:rPr lang="de-DE" sz="1600" b="1" dirty="0" err="1"/>
              <a:t>and</a:t>
            </a:r>
            <a:r>
              <a:rPr lang="de-DE" sz="1600" b="1" dirty="0"/>
              <a:t> </a:t>
            </a:r>
            <a:r>
              <a:rPr lang="de-DE" sz="1600" b="1" dirty="0" err="1"/>
              <a:t>nuclear</a:t>
            </a:r>
            <a:br>
              <a:rPr lang="de-DE" sz="1600" b="1" dirty="0"/>
            </a:br>
            <a:r>
              <a:rPr lang="de-DE" sz="1600" b="1" dirty="0" err="1"/>
              <a:t>spectroscopy</a:t>
            </a:r>
            <a:r>
              <a:rPr lang="de-DE" sz="1600" b="1" dirty="0"/>
              <a:t> </a:t>
            </a:r>
            <a:r>
              <a:rPr lang="de-DE" sz="1600" b="1" dirty="0" err="1"/>
              <a:t>measurements</a:t>
            </a:r>
            <a:r>
              <a:rPr lang="de-DE" sz="1600" b="1" dirty="0"/>
              <a:t> </a:t>
            </a:r>
            <a:r>
              <a:rPr lang="de-DE" sz="1600" b="1" dirty="0" err="1"/>
              <a:t>needed</a:t>
            </a:r>
            <a:r>
              <a:rPr lang="de-DE" sz="1600" b="1" dirty="0"/>
              <a:t>!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5194412" y="1162237"/>
            <a:ext cx="3585356" cy="2734815"/>
            <a:chOff x="5194412" y="1162237"/>
            <a:chExt cx="3585356" cy="2734815"/>
          </a:xfrm>
        </p:grpSpPr>
        <p:pic>
          <p:nvPicPr>
            <p:cNvPr id="16" name="Inhaltsplatzhalter 4">
              <a:extLst>
                <a:ext uri="{FF2B5EF4-FFF2-40B4-BE49-F238E27FC236}">
                  <a16:creationId xmlns:a16="http://schemas.microsoft.com/office/drawing/2014/main" id="{0C07F4B9-ACDC-4B97-B5F4-D89AC1C1A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4412" y="1162237"/>
              <a:ext cx="3585356" cy="2734815"/>
            </a:xfrm>
            <a:prstGeom prst="rect">
              <a:avLst/>
            </a:prstGeom>
          </p:spPr>
        </p:pic>
        <p:sp>
          <p:nvSpPr>
            <p:cNvPr id="9" name="Rechteck 8"/>
            <p:cNvSpPr/>
            <p:nvPr/>
          </p:nvSpPr>
          <p:spPr>
            <a:xfrm>
              <a:off x="5785792" y="1621116"/>
              <a:ext cx="40638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6104633" y="1844824"/>
              <a:ext cx="406388" cy="18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6350006" y="2032392"/>
              <a:ext cx="406388" cy="352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6502406" y="2168860"/>
              <a:ext cx="4063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7781236" y="3063404"/>
              <a:ext cx="406388" cy="3295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7892076" y="3176972"/>
              <a:ext cx="406388" cy="18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0" name="Rechteck 29">
            <a:extLst>
              <a:ext uri="{FF2B5EF4-FFF2-40B4-BE49-F238E27FC236}">
                <a16:creationId xmlns:a16="http://schemas.microsoft.com/office/drawing/2014/main" id="{A135D588-D275-4C6C-87DA-76CCC23817D5}"/>
              </a:ext>
            </a:extLst>
          </p:cNvPr>
          <p:cNvSpPr/>
          <p:nvPr/>
        </p:nvSpPr>
        <p:spPr>
          <a:xfrm>
            <a:off x="856410" y="6181563"/>
            <a:ext cx="385960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Calibri"/>
              </a:rPr>
              <a:t>Berengut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i="1" dirty="0">
                <a:solidFill>
                  <a:prstClr val="black"/>
                </a:solidFill>
                <a:latin typeface="Calibri"/>
              </a:rPr>
              <a:t>et al.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PRL </a:t>
            </a:r>
            <a:r>
              <a:rPr lang="en-US" sz="1200" b="1" dirty="0">
                <a:solidFill>
                  <a:prstClr val="black"/>
                </a:solidFill>
                <a:latin typeface="Calibri"/>
              </a:rPr>
              <a:t>120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091801 (2018);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Ozeri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i="1" dirty="0">
                <a:solidFill>
                  <a:prstClr val="black"/>
                </a:solidFill>
                <a:latin typeface="Calibri"/>
              </a:rPr>
              <a:t>et al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. (2020)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1" name="Foliennummernplatzhalter 1">
            <a:extLst>
              <a:ext uri="{FF2B5EF4-FFF2-40B4-BE49-F238E27FC236}">
                <a16:creationId xmlns:a16="http://schemas.microsoft.com/office/drawing/2014/main" id="{56BE577F-F90D-4E32-9B4D-CE8FA496C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21</a:t>
            </a:fld>
            <a:endParaRPr lang="de-DE"/>
          </a:p>
        </p:txBody>
      </p:sp>
      <p:sp>
        <p:nvSpPr>
          <p:cNvPr id="33" name="Datumsplatzhalter 2">
            <a:extLst>
              <a:ext uri="{FF2B5EF4-FFF2-40B4-BE49-F238E27FC236}">
                <a16:creationId xmlns:a16="http://schemas.microsoft.com/office/drawing/2014/main" id="{9F7C982B-90E6-45C4-BFF0-CA7520663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34" name="Fußzeilenplatzhalter 3">
            <a:extLst>
              <a:ext uri="{FF2B5EF4-FFF2-40B4-BE49-F238E27FC236}">
                <a16:creationId xmlns:a16="http://schemas.microsoft.com/office/drawing/2014/main" id="{5E074139-3090-4CBB-8F34-765AA5908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06269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17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Trebuchet MS" panose="020B0603020202020204" pitchFamily="34" charset="0"/>
              </a:rPr>
              <a:t>Xe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-ratio </a:t>
            </a:r>
            <a:r>
              <a:rPr lang="de-DE" sz="3600" dirty="0" err="1">
                <a:latin typeface="Trebuchet MS" panose="020B0603020202020204" pitchFamily="34" charset="0"/>
              </a:rPr>
              <a:t>measurements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fik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7604" y="460508"/>
            <a:ext cx="4146684" cy="7406923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921373" y="1053688"/>
            <a:ext cx="7035003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/>
              <a:t>Motivation: 5</a:t>
            </a:r>
            <a:r>
              <a:rPr lang="de-DE" sz="2000" b="1" baseline="30000" dirty="0"/>
              <a:t>th</a:t>
            </a:r>
            <a:r>
              <a:rPr lang="de-DE" sz="2000" b="1" dirty="0"/>
              <a:t> </a:t>
            </a:r>
            <a:r>
              <a:rPr lang="de-DE" sz="2000" b="1" dirty="0" err="1"/>
              <a:t>force</a:t>
            </a:r>
            <a:r>
              <a:rPr lang="de-DE" sz="2000" b="1" dirty="0"/>
              <a:t> </a:t>
            </a:r>
            <a:r>
              <a:rPr lang="de-DE" sz="2000" b="1" dirty="0" err="1"/>
              <a:t>search</a:t>
            </a:r>
            <a:r>
              <a:rPr lang="de-DE" sz="2000" b="1" dirty="0"/>
              <a:t> </a:t>
            </a:r>
            <a:r>
              <a:rPr lang="de-DE" sz="2000" b="1" dirty="0" err="1"/>
              <a:t>using</a:t>
            </a:r>
            <a:r>
              <a:rPr lang="de-DE" sz="2000" b="1" dirty="0"/>
              <a:t> King-plot </a:t>
            </a:r>
            <a:r>
              <a:rPr lang="de-DE" sz="2000" b="1" dirty="0" err="1"/>
              <a:t>analysis</a:t>
            </a:r>
            <a:r>
              <a:rPr lang="de-DE" sz="2000" b="1" dirty="0"/>
              <a:t> in </a:t>
            </a:r>
            <a:r>
              <a:rPr lang="de-DE" sz="2000" b="1" dirty="0" err="1"/>
              <a:t>Ca</a:t>
            </a:r>
            <a:r>
              <a:rPr lang="de-DE" sz="2000" b="1" dirty="0"/>
              <a:t>, </a:t>
            </a:r>
            <a:r>
              <a:rPr lang="de-DE" sz="2000" b="1" dirty="0" err="1"/>
              <a:t>Sr</a:t>
            </a:r>
            <a:r>
              <a:rPr lang="de-DE" sz="2000" b="1" dirty="0"/>
              <a:t>, </a:t>
            </a:r>
            <a:r>
              <a:rPr lang="de-DE" sz="2000" b="1" dirty="0" err="1"/>
              <a:t>Yb</a:t>
            </a:r>
            <a:endParaRPr lang="de-DE" sz="20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1778858" y="1520788"/>
            <a:ext cx="5803255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b="1" dirty="0" err="1"/>
              <a:t>Mass</a:t>
            </a:r>
            <a:r>
              <a:rPr lang="de-DE" sz="2000" b="1" dirty="0"/>
              <a:t>-ratio </a:t>
            </a:r>
            <a:r>
              <a:rPr lang="de-DE" sz="2000" b="1" dirty="0" err="1"/>
              <a:t>uncertainties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10</a:t>
            </a:r>
            <a:r>
              <a:rPr lang="de-DE" sz="2000" b="1" baseline="30000" dirty="0"/>
              <a:t>-11</a:t>
            </a:r>
            <a:r>
              <a:rPr lang="de-DE" sz="2000" b="1" dirty="0"/>
              <a:t> </a:t>
            </a:r>
            <a:r>
              <a:rPr lang="de-DE" sz="2000" b="1" dirty="0" err="1"/>
              <a:t>and</a:t>
            </a:r>
            <a:r>
              <a:rPr lang="de-DE" sz="2000" b="1" dirty="0"/>
              <a:t> </a:t>
            </a:r>
            <a:r>
              <a:rPr lang="de-DE" sz="2000" b="1" dirty="0" err="1"/>
              <a:t>below</a:t>
            </a:r>
            <a:r>
              <a:rPr lang="de-DE" sz="2000" b="1" dirty="0"/>
              <a:t> </a:t>
            </a:r>
            <a:r>
              <a:rPr lang="de-DE" sz="2000" b="1" dirty="0" err="1"/>
              <a:t>required</a:t>
            </a:r>
            <a:r>
              <a:rPr lang="de-DE" sz="2000" b="1" dirty="0"/>
              <a:t>!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502383" y="2075762"/>
            <a:ext cx="7778029" cy="4403928"/>
            <a:chOff x="502383" y="2075762"/>
            <a:chExt cx="7778029" cy="4403928"/>
          </a:xfrm>
        </p:grpSpPr>
        <p:pic>
          <p:nvPicPr>
            <p:cNvPr id="41" name="Grafik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140748" y="847149"/>
              <a:ext cx="3911051" cy="6368277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>
              <a:off x="502383" y="6110358"/>
              <a:ext cx="7725898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Improvement</a:t>
              </a:r>
              <a:r>
                <a:rPr lang="de-DE" b="1" dirty="0"/>
                <a:t> </a:t>
              </a:r>
              <a:r>
                <a:rPr lang="de-DE" b="1" dirty="0" err="1"/>
                <a:t>factor</a:t>
              </a:r>
              <a:r>
                <a:rPr lang="de-DE" b="1" dirty="0"/>
                <a:t>:         1700            740                         7                  6                 4</a:t>
              </a:r>
            </a:p>
          </p:txBody>
        </p: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A135D588-D275-4C6C-87DA-76CCC23817D5}"/>
              </a:ext>
            </a:extLst>
          </p:cNvPr>
          <p:cNvSpPr/>
          <p:nvPr/>
        </p:nvSpPr>
        <p:spPr>
          <a:xfrm>
            <a:off x="179512" y="5780293"/>
            <a:ext cx="2556284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Calibri"/>
              </a:rPr>
              <a:t>Rischka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i="1" dirty="0">
                <a:solidFill>
                  <a:prstClr val="black"/>
                </a:solidFill>
                <a:latin typeface="Calibri"/>
              </a:rPr>
              <a:t>et al.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PRL </a:t>
            </a:r>
            <a:r>
              <a:rPr lang="en-US" sz="1200" b="1" dirty="0">
                <a:solidFill>
                  <a:prstClr val="black"/>
                </a:solidFill>
                <a:latin typeface="Calibri"/>
              </a:rPr>
              <a:t>124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111301 (2020)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5" name="Foliennummernplatzhalter 1">
            <a:extLst>
              <a:ext uri="{FF2B5EF4-FFF2-40B4-BE49-F238E27FC236}">
                <a16:creationId xmlns:a16="http://schemas.microsoft.com/office/drawing/2014/main" id="{0BA6BD2E-87D2-4F25-9378-D2E26396C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22</a:t>
            </a:fld>
            <a:endParaRPr lang="de-DE"/>
          </a:p>
        </p:txBody>
      </p:sp>
      <p:sp>
        <p:nvSpPr>
          <p:cNvPr id="17" name="Datumsplatzhalter 2">
            <a:extLst>
              <a:ext uri="{FF2B5EF4-FFF2-40B4-BE49-F238E27FC236}">
                <a16:creationId xmlns:a16="http://schemas.microsoft.com/office/drawing/2014/main" id="{C9E74D30-5FA5-4368-91F7-48DCBFD2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40BE10EE-C3BD-4A81-8055-864A4070E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81268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an </a:t>
            </a:r>
            <a:r>
              <a:rPr lang="de-DE" sz="3600" dirty="0" err="1">
                <a:latin typeface="Trebuchet MS" panose="020B0603020202020204" pitchFamily="34" charset="0"/>
              </a:rPr>
              <a:t>atom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152761" y="4653136"/>
            <a:ext cx="6840538" cy="946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Atom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=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N</a:t>
            </a:r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•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neutron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+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Z</a:t>
            </a:r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•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proton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+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Z</a:t>
            </a:r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•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electron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</a:t>
            </a:r>
            <a:b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</a:b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           - (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B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atom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+ </a:t>
            </a:r>
            <a:r>
              <a:rPr kumimoji="0" lang="de-DE" altLang="de-DE" sz="28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B</a:t>
            </a:r>
            <a:r>
              <a:rPr kumimoji="0" lang="de-DE" altLang="de-DE" sz="2800" b="0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nucleus</a:t>
            </a: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)/</a:t>
            </a:r>
            <a:r>
              <a:rPr kumimoji="0" lang="de-DE" altLang="de-DE" sz="28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de-DE" altLang="de-DE" sz="28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2</a:t>
            </a:r>
            <a:endParaRPr kumimoji="0" lang="tr-TR" altLang="de-DE" sz="2800" b="0" i="0" u="none" strike="noStrike" kern="0" cap="none" spc="0" normalizeH="0" baseline="30000" noProof="0" dirty="0">
              <a:ln>
                <a:noFill/>
              </a:ln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19" name="Picture 4" descr="Mass-energy_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376772"/>
            <a:ext cx="7129462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uppieren 20"/>
          <p:cNvGrpSpPr>
            <a:grpSpLocks/>
          </p:cNvGrpSpPr>
          <p:nvPr/>
        </p:nvGrpSpPr>
        <p:grpSpPr bwMode="auto">
          <a:xfrm>
            <a:off x="2392921" y="5812941"/>
            <a:ext cx="2090737" cy="460375"/>
            <a:chOff x="2715910" y="6147302"/>
            <a:chExt cx="2090384" cy="459342"/>
          </a:xfrm>
        </p:grpSpPr>
        <p:sp>
          <p:nvSpPr>
            <p:cNvPr id="22" name="Textfeld 21"/>
            <p:cNvSpPr txBox="1"/>
            <p:nvPr/>
          </p:nvSpPr>
          <p:spPr>
            <a:xfrm>
              <a:off x="2715910" y="6237587"/>
              <a:ext cx="1568185" cy="369057"/>
            </a:xfrm>
            <a:prstGeom prst="rect">
              <a:avLst/>
            </a:prstGeom>
            <a:solidFill>
              <a:srgbClr val="2D2D8A">
                <a:lumMod val="20000"/>
                <a:lumOff val="80000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δ</a:t>
              </a:r>
              <a:r>
                <a:rPr kumimoji="0" lang="en-US" sz="18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/</a:t>
              </a:r>
              <a:r>
                <a:rPr kumimoji="0" lang="en-US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&lt; 10</a:t>
              </a:r>
              <a:r>
                <a:rPr kumimoji="0" lang="de-DE" sz="1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-10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  <a:sym typeface="Symbol" pitchFamily="18" charset="2"/>
              </a:endParaRPr>
            </a:p>
          </p:txBody>
        </p:sp>
        <p:sp>
          <p:nvSpPr>
            <p:cNvPr id="23" name="Pfeil nach links und oben 22"/>
            <p:cNvSpPr/>
            <p:nvPr/>
          </p:nvSpPr>
          <p:spPr>
            <a:xfrm>
              <a:off x="4404725" y="6147302"/>
              <a:ext cx="401569" cy="395984"/>
            </a:xfrm>
            <a:prstGeom prst="leftUpArrow">
              <a:avLst/>
            </a:prstGeom>
            <a:solidFill>
              <a:srgbClr val="2D2D8A">
                <a:lumMod val="20000"/>
                <a:lumOff val="80000"/>
              </a:srgbClr>
            </a:solidFill>
            <a:ln w="25400" cap="flat" cmpd="sng" algn="ctr">
              <a:solidFill>
                <a:srgbClr val="2D2D8A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4" name="Gruppieren 23"/>
          <p:cNvGrpSpPr>
            <a:grpSpLocks/>
          </p:cNvGrpSpPr>
          <p:nvPr/>
        </p:nvGrpSpPr>
        <p:grpSpPr bwMode="auto">
          <a:xfrm>
            <a:off x="5364721" y="5809766"/>
            <a:ext cx="2671762" cy="454025"/>
            <a:chOff x="5688124" y="6144354"/>
            <a:chExt cx="2672375" cy="452998"/>
          </a:xfrm>
        </p:grpSpPr>
        <p:sp>
          <p:nvSpPr>
            <p:cNvPr id="25" name="Textfeld 24"/>
            <p:cNvSpPr txBox="1"/>
            <p:nvPr/>
          </p:nvSpPr>
          <p:spPr>
            <a:xfrm>
              <a:off x="6227998" y="6228302"/>
              <a:ext cx="2132501" cy="369050"/>
            </a:xfrm>
            <a:prstGeom prst="rect">
              <a:avLst/>
            </a:prstGeom>
            <a:solidFill>
              <a:srgbClr val="2D2D8A">
                <a:lumMod val="20000"/>
                <a:lumOff val="80000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δ</a:t>
              </a:r>
              <a:r>
                <a:rPr kumimoji="0" lang="en-US" sz="18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/</a:t>
              </a:r>
              <a:r>
                <a:rPr kumimoji="0" lang="en-US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charset="0"/>
                  <a:sym typeface="Symbol" pitchFamily="18" charset="2"/>
                </a:rPr>
                <a:t>m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= 10</a:t>
              </a:r>
              <a:r>
                <a:rPr kumimoji="0" lang="de-DE" sz="1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-6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– 10</a:t>
              </a:r>
              <a:r>
                <a:rPr kumimoji="0" lang="de-DE" sz="1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-8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  <a:sym typeface="Symbol" pitchFamily="18" charset="2"/>
              </a:endParaRPr>
            </a:p>
          </p:txBody>
        </p:sp>
        <p:sp>
          <p:nvSpPr>
            <p:cNvPr id="26" name="Pfeil nach links und oben 25"/>
            <p:cNvSpPr/>
            <p:nvPr/>
          </p:nvSpPr>
          <p:spPr>
            <a:xfrm rot="5400000">
              <a:off x="5684656" y="6147822"/>
              <a:ext cx="402313" cy="395378"/>
            </a:xfrm>
            <a:prstGeom prst="leftUpArrow">
              <a:avLst/>
            </a:prstGeom>
            <a:solidFill>
              <a:srgbClr val="2D2D8A">
                <a:lumMod val="20000"/>
                <a:lumOff val="80000"/>
              </a:srgbClr>
            </a:solidFill>
            <a:ln w="25400" cap="flat" cmpd="sng" algn="ctr">
              <a:solidFill>
                <a:srgbClr val="2D2D8A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5189809" y="3615407"/>
            <a:ext cx="2226507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/>
              <a:t>Einstein  </a:t>
            </a:r>
            <a:r>
              <a:rPr lang="de-DE" sz="2400" i="1" dirty="0"/>
              <a:t>E</a:t>
            </a:r>
            <a:r>
              <a:rPr lang="de-DE" sz="2400" dirty="0"/>
              <a:t> = </a:t>
            </a:r>
            <a:r>
              <a:rPr lang="de-DE" sz="2400" i="1" dirty="0"/>
              <a:t>mc</a:t>
            </a:r>
            <a:r>
              <a:rPr lang="de-DE" sz="2400" baseline="30000" dirty="0"/>
              <a:t>2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B7421757-EF1C-4B01-897F-C20051660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2</a:t>
            </a:fld>
            <a:endParaRPr lang="de-DE"/>
          </a:p>
        </p:txBody>
      </p:sp>
      <p:sp>
        <p:nvSpPr>
          <p:cNvPr id="17" name="Datumsplatzhalter 2">
            <a:extLst>
              <a:ext uri="{FF2B5EF4-FFF2-40B4-BE49-F238E27FC236}">
                <a16:creationId xmlns:a16="http://schemas.microsoft.com/office/drawing/2014/main" id="{CFCA0A84-33E6-4EB6-9399-0732AFA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20" name="Fußzeilenplatzhalter 3">
            <a:extLst>
              <a:ext uri="{FF2B5EF4-FFF2-40B4-BE49-F238E27FC236}">
                <a16:creationId xmlns:a16="http://schemas.microsoft.com/office/drawing/2014/main" id="{85DD15D9-E47B-4A72-93BC-20C3D48F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85174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Storage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ions</a:t>
            </a:r>
            <a:r>
              <a:rPr lang="de-DE" sz="3600" dirty="0">
                <a:latin typeface="Trebuchet MS" panose="020B0603020202020204" pitchFamily="34" charset="0"/>
              </a:rPr>
              <a:t> in a </a:t>
            </a:r>
            <a:r>
              <a:rPr lang="de-DE" sz="3600" dirty="0" err="1">
                <a:latin typeface="Trebuchet MS" panose="020B0603020202020204" pitchFamily="34" charset="0"/>
              </a:rPr>
              <a:t>Penning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trap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 descr="cyclotron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85" y="1016732"/>
            <a:ext cx="42481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axial-oscillation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635" y="1088169"/>
            <a:ext cx="3960813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4405510" y="3039207"/>
            <a:ext cx="287338" cy="28733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1EAE88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067373" y="2672494"/>
            <a:ext cx="12382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Ion </a:t>
            </a:r>
            <a:r>
              <a:rPr kumimoji="0" lang="de-DE" altLang="de-DE" sz="1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q/m</a:t>
            </a:r>
            <a:r>
              <a:rPr kumimoji="0" lang="de-DE" altLang="de-DE" sz="1800" b="1" i="1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ion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3995935" y="3320194"/>
            <a:ext cx="12636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Charge </a:t>
            </a:r>
            <a:r>
              <a:rPr kumimoji="0" lang="de-DE" altLang="de-DE" sz="1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Mass </a:t>
            </a:r>
            <a:r>
              <a:rPr kumimoji="0" lang="de-DE" altLang="de-DE" sz="1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</a:t>
            </a:r>
            <a:r>
              <a:rPr kumimoji="0" lang="de-DE" altLang="de-DE" sz="1800" b="1" i="1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ion</a:t>
            </a:r>
          </a:p>
        </p:txBody>
      </p: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7524948" y="2169257"/>
            <a:ext cx="863600" cy="1806575"/>
            <a:chOff x="4967" y="1979"/>
            <a:chExt cx="544" cy="1138"/>
          </a:xfrm>
        </p:grpSpPr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4967" y="1979"/>
              <a:ext cx="5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4967" y="3117"/>
              <a:ext cx="5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4992" y="2568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5304" y="2568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5511" y="1979"/>
              <a:ext cx="0" cy="1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173" y="2548"/>
              <a:ext cx="4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" name="Oval 18"/>
            <p:cNvSpPr>
              <a:spLocks noChangeArrowheads="1"/>
            </p:cNvSpPr>
            <p:nvPr/>
          </p:nvSpPr>
          <p:spPr bwMode="auto">
            <a:xfrm>
              <a:off x="5289" y="2543"/>
              <a:ext cx="46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5103" y="2251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800" b="1" i="0" u="none" strike="noStrike" kern="0" cap="none" spc="0" normalizeH="0" baseline="0" noProof="0">
                  <a:ln>
                    <a:noFill/>
                  </a:ln>
                  <a:solidFill>
                    <a:srgbClr val="136320"/>
                  </a:solidFill>
                  <a:effectLst/>
                  <a:uLnTx/>
                  <a:uFillTx/>
                  <a:latin typeface="Arial" pitchFamily="34" charset="0"/>
                </a:rPr>
                <a:t>U</a:t>
              </a:r>
            </a:p>
          </p:txBody>
        </p:sp>
      </p:grpSp>
      <p:grpSp>
        <p:nvGrpSpPr>
          <p:cNvPr id="31" name="Group 21"/>
          <p:cNvGrpSpPr>
            <a:grpSpLocks/>
          </p:cNvGrpSpPr>
          <p:nvPr/>
        </p:nvGrpSpPr>
        <p:grpSpPr bwMode="auto">
          <a:xfrm>
            <a:off x="287713" y="4687171"/>
            <a:ext cx="8585204" cy="831850"/>
            <a:chOff x="453" y="3302"/>
            <a:chExt cx="5408" cy="524"/>
          </a:xfrm>
        </p:grpSpPr>
        <p:sp>
          <p:nvSpPr>
            <p:cNvPr id="32" name="Text Box 7"/>
            <p:cNvSpPr txBox="1">
              <a:spLocks noChangeArrowheads="1"/>
            </p:cNvSpPr>
            <p:nvPr/>
          </p:nvSpPr>
          <p:spPr bwMode="auto">
            <a:xfrm>
              <a:off x="453" y="3303"/>
              <a:ext cx="3448" cy="523"/>
            </a:xfrm>
            <a:prstGeom prst="rect">
              <a:avLst/>
            </a:prstGeom>
            <a:solidFill>
              <a:srgbClr val="333399">
                <a:lumMod val="20000"/>
                <a:lumOff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The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free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cyclotron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frequency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is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inverse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proportional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to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the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mass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of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the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sz="2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ion</a:t>
              </a:r>
              <a:r>
                <a:rPr kumimoji="0" lang="de-DE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!</a:t>
              </a:r>
            </a:p>
          </p:txBody>
        </p:sp>
        <p:graphicFrame>
          <p:nvGraphicFramePr>
            <p:cNvPr id="33" name="Object 8"/>
            <p:cNvGraphicFramePr>
              <a:graphicFrameLocks noChangeAspect="1"/>
            </p:cNvGraphicFramePr>
            <p:nvPr/>
          </p:nvGraphicFramePr>
          <p:xfrm>
            <a:off x="3968" y="3302"/>
            <a:ext cx="1893" cy="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58" name="Equation" r:id="rId6" imgW="1117440" imgH="228600" progId="Equation.DSMT4">
                    <p:embed/>
                  </p:oleObj>
                </mc:Choice>
                <mc:Fallback>
                  <p:oleObj name="Equation" r:id="rId6" imgW="1117440" imgH="228600" progId="Equation.DSMT4">
                    <p:embed/>
                    <p:pic>
                      <p:nvPicPr>
                        <p:cNvPr id="33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8" y="3302"/>
                          <a:ext cx="1893" cy="387"/>
                        </a:xfrm>
                        <a:prstGeom prst="rect">
                          <a:avLst/>
                        </a:prstGeom>
                        <a:solidFill>
                          <a:srgbClr val="EBD7D7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2699792" y="6201308"/>
            <a:ext cx="3744416" cy="261610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L.S. Brown, G. </a:t>
            </a: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Gabrielse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, </a:t>
            </a: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Rev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 Mod. Phys. </a:t>
            </a:r>
            <a:r>
              <a:rPr kumimoji="0" lang="de-DE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58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(1986) 233</a:t>
            </a:r>
          </a:p>
        </p:txBody>
      </p:sp>
      <p:pic>
        <p:nvPicPr>
          <p:cNvPr id="50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5696" r="52931"/>
          <a:stretch>
            <a:fillRect/>
          </a:stretch>
        </p:blipFill>
        <p:spPr bwMode="auto">
          <a:xfrm>
            <a:off x="431998" y="2312132"/>
            <a:ext cx="81756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535" y="1016732"/>
            <a:ext cx="6969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" name="Object 8"/>
          <p:cNvGraphicFramePr>
            <a:graphicFrameLocks noChangeAspect="1"/>
          </p:cNvGraphicFramePr>
          <p:nvPr/>
        </p:nvGraphicFramePr>
        <p:xfrm>
          <a:off x="5867777" y="5333182"/>
          <a:ext cx="3005139" cy="760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9" name="Equation" r:id="rId10" imgW="1155600" imgH="291960" progId="Equation.DSMT4">
                  <p:embed/>
                </p:oleObj>
              </mc:Choice>
              <mc:Fallback>
                <p:oleObj name="Equation" r:id="rId10" imgW="1155600" imgH="291960" progId="Equation.DSMT4">
                  <p:embed/>
                  <p:pic>
                    <p:nvPicPr>
                      <p:cNvPr id="4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777" y="5333182"/>
                        <a:ext cx="3005139" cy="760114"/>
                      </a:xfrm>
                      <a:prstGeom prst="rect">
                        <a:avLst/>
                      </a:prstGeom>
                      <a:solidFill>
                        <a:srgbClr val="EBD7D7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78748" y="5653444"/>
            <a:ext cx="5478744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2200" dirty="0"/>
              <a:t>Non-</a:t>
            </a:r>
            <a:r>
              <a:rPr lang="de-DE" sz="2200" dirty="0" err="1"/>
              <a:t>destructive</a:t>
            </a:r>
            <a:r>
              <a:rPr lang="de-DE" sz="2200" dirty="0"/>
              <a:t> FT-ICR </a:t>
            </a:r>
            <a:r>
              <a:rPr lang="de-DE" sz="2200" dirty="0" err="1"/>
              <a:t>detection</a:t>
            </a:r>
            <a:r>
              <a:rPr lang="de-DE" sz="2200" dirty="0"/>
              <a:t> </a:t>
            </a:r>
            <a:r>
              <a:rPr lang="de-DE" sz="2200" dirty="0" err="1"/>
              <a:t>technique</a:t>
            </a:r>
            <a:endParaRPr lang="de-DE" sz="22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4326C69-C652-4E34-BD05-1AFB66A5DA45}"/>
              </a:ext>
            </a:extLst>
          </p:cNvPr>
          <p:cNvSpPr/>
          <p:nvPr/>
        </p:nvSpPr>
        <p:spPr>
          <a:xfrm>
            <a:off x="181351" y="980728"/>
            <a:ext cx="8855145" cy="34549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697B895-AEFF-4878-BB2D-A22468196933}"/>
              </a:ext>
            </a:extLst>
          </p:cNvPr>
          <p:cNvGrpSpPr/>
          <p:nvPr/>
        </p:nvGrpSpPr>
        <p:grpSpPr>
          <a:xfrm>
            <a:off x="647564" y="1030311"/>
            <a:ext cx="7848439" cy="3490795"/>
            <a:chOff x="647564" y="1030311"/>
            <a:chExt cx="7848439" cy="3490795"/>
          </a:xfrm>
        </p:grpSpPr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564" y="1201492"/>
              <a:ext cx="4846220" cy="3079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Grafik 45">
              <a:extLst>
                <a:ext uri="{FF2B5EF4-FFF2-40B4-BE49-F238E27FC236}">
                  <a16:creationId xmlns:a16="http://schemas.microsoft.com/office/drawing/2014/main" id="{274114BB-B060-41BD-8112-80CDE0E7F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0874" y="1030311"/>
              <a:ext cx="2305129" cy="3490795"/>
            </a:xfrm>
            <a:prstGeom prst="rect">
              <a:avLst/>
            </a:prstGeom>
          </p:spPr>
        </p:pic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6237E16D-F33E-4A74-B608-1F6C434E705A}"/>
                </a:ext>
              </a:extLst>
            </p:cNvPr>
            <p:cNvCxnSpPr/>
            <p:nvPr/>
          </p:nvCxnSpPr>
          <p:spPr>
            <a:xfrm flipH="1">
              <a:off x="7924998" y="1201492"/>
              <a:ext cx="31750" cy="262355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6E7F0BA2-7498-48C5-A872-FED639D250C1}"/>
                </a:ext>
              </a:extLst>
            </p:cNvPr>
            <p:cNvSpPr txBox="1"/>
            <p:nvPr/>
          </p:nvSpPr>
          <p:spPr>
            <a:xfrm rot="16200000">
              <a:off x="7709114" y="2403441"/>
              <a:ext cx="773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20 cm</a:t>
              </a:r>
            </a:p>
          </p:txBody>
        </p:sp>
      </p:grpSp>
      <p:sp>
        <p:nvSpPr>
          <p:cNvPr id="35" name="Foliennummernplatzhalter 1">
            <a:extLst>
              <a:ext uri="{FF2B5EF4-FFF2-40B4-BE49-F238E27FC236}">
                <a16:creationId xmlns:a16="http://schemas.microsoft.com/office/drawing/2014/main" id="{EA294195-485A-44ED-A000-7E09E41A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3</a:t>
            </a:fld>
            <a:endParaRPr lang="de-DE"/>
          </a:p>
        </p:txBody>
      </p:sp>
      <p:sp>
        <p:nvSpPr>
          <p:cNvPr id="36" name="Datumsplatzhalter 2">
            <a:extLst>
              <a:ext uri="{FF2B5EF4-FFF2-40B4-BE49-F238E27FC236}">
                <a16:creationId xmlns:a16="http://schemas.microsoft.com/office/drawing/2014/main" id="{FFD4F9B9-42DA-4DCD-9A31-F64C5B53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37" name="Fußzeilenplatzhalter 3">
            <a:extLst>
              <a:ext uri="{FF2B5EF4-FFF2-40B4-BE49-F238E27FC236}">
                <a16:creationId xmlns:a16="http://schemas.microsoft.com/office/drawing/2014/main" id="{6D5F6CFD-9C09-4214-9D4F-2EAB5F743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51804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Non-</a:t>
            </a:r>
            <a:r>
              <a:rPr lang="de-DE" sz="3600" dirty="0" err="1">
                <a:latin typeface="Trebuchet MS" panose="020B0603020202020204" pitchFamily="34" charset="0"/>
              </a:rPr>
              <a:t>destructive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detection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technique</a:t>
            </a:r>
            <a:endParaRPr lang="de-DE" sz="3600" dirty="0">
              <a:latin typeface="Trebuchet MS" panose="020B0603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fik 10" descr="ftic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500" y="980728"/>
            <a:ext cx="914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hteck 59"/>
          <p:cNvSpPr>
            <a:spLocks noChangeArrowheads="1"/>
          </p:cNvSpPr>
          <p:nvPr/>
        </p:nvSpPr>
        <p:spPr bwMode="auto">
          <a:xfrm>
            <a:off x="1928750" y="1099790"/>
            <a:ext cx="1857375" cy="271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1" name="Rechteck 60"/>
          <p:cNvSpPr>
            <a:spLocks noChangeArrowheads="1"/>
          </p:cNvSpPr>
          <p:nvPr/>
        </p:nvSpPr>
        <p:spPr bwMode="auto">
          <a:xfrm>
            <a:off x="642875" y="1099790"/>
            <a:ext cx="1800225" cy="614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2" name="Rechteck 61"/>
          <p:cNvSpPr>
            <a:spLocks noChangeArrowheads="1"/>
          </p:cNvSpPr>
          <p:nvPr/>
        </p:nvSpPr>
        <p:spPr bwMode="auto">
          <a:xfrm>
            <a:off x="838138" y="3206403"/>
            <a:ext cx="1800225" cy="614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3" name="Rechteck 62"/>
          <p:cNvSpPr>
            <a:spLocks noChangeArrowheads="1"/>
          </p:cNvSpPr>
          <p:nvPr/>
        </p:nvSpPr>
        <p:spPr bwMode="auto">
          <a:xfrm>
            <a:off x="3786125" y="1028353"/>
            <a:ext cx="2357438" cy="271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4" name="Rechteck 63"/>
          <p:cNvSpPr>
            <a:spLocks noChangeArrowheads="1"/>
          </p:cNvSpPr>
          <p:nvPr/>
        </p:nvSpPr>
        <p:spPr bwMode="auto">
          <a:xfrm>
            <a:off x="6287070" y="1099790"/>
            <a:ext cx="2357438" cy="271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65" name="Group 9"/>
          <p:cNvGrpSpPr>
            <a:grpSpLocks/>
          </p:cNvGrpSpPr>
          <p:nvPr/>
        </p:nvGrpSpPr>
        <p:grpSpPr bwMode="auto">
          <a:xfrm>
            <a:off x="4129025" y="3242915"/>
            <a:ext cx="1524000" cy="685800"/>
            <a:chOff x="3215" y="976"/>
            <a:chExt cx="960" cy="432"/>
          </a:xfrm>
        </p:grpSpPr>
        <p:sp>
          <p:nvSpPr>
            <p:cNvPr id="66" name="Oval 10"/>
            <p:cNvSpPr>
              <a:spLocks noChangeArrowheads="1"/>
            </p:cNvSpPr>
            <p:nvPr/>
          </p:nvSpPr>
          <p:spPr bwMode="auto">
            <a:xfrm>
              <a:off x="3215" y="976"/>
              <a:ext cx="960" cy="432"/>
            </a:xfrm>
            <a:prstGeom prst="ellipse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67" name="Text Box 11"/>
            <p:cNvSpPr txBox="1">
              <a:spLocks noChangeArrowheads="1"/>
            </p:cNvSpPr>
            <p:nvPr/>
          </p:nvSpPr>
          <p:spPr bwMode="auto">
            <a:xfrm>
              <a:off x="3334" y="1008"/>
              <a:ext cx="69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600" b="0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</a:rPr>
                <a:t>very small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600" b="0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</a:rPr>
                <a:t>signal ~fA</a:t>
              </a:r>
              <a:endParaRPr kumimoji="0" lang="de-DE" altLang="de-DE" sz="1600" b="0" i="1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68" name="Text Box 12"/>
          <p:cNvSpPr txBox="1">
            <a:spLocks noChangeArrowheads="1"/>
          </p:cNvSpPr>
          <p:nvPr/>
        </p:nvSpPr>
        <p:spPr bwMode="auto">
          <a:xfrm>
            <a:off x="4395725" y="1147415"/>
            <a:ext cx="17605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rPr>
              <a:t>ion signal</a:t>
            </a:r>
          </a:p>
        </p:txBody>
      </p:sp>
      <p:sp>
        <p:nvSpPr>
          <p:cNvPr id="69" name="Text Box 13"/>
          <p:cNvSpPr txBox="1">
            <a:spLocks noChangeArrowheads="1"/>
          </p:cNvSpPr>
          <p:nvPr/>
        </p:nvSpPr>
        <p:spPr bwMode="auto">
          <a:xfrm>
            <a:off x="6083870" y="1514128"/>
            <a:ext cx="1085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Amplitude</a:t>
            </a:r>
          </a:p>
        </p:txBody>
      </p:sp>
      <p:sp>
        <p:nvSpPr>
          <p:cNvPr id="70" name="Text Box 14"/>
          <p:cNvSpPr txBox="1">
            <a:spLocks noChangeArrowheads="1"/>
          </p:cNvSpPr>
          <p:nvPr/>
        </p:nvSpPr>
        <p:spPr bwMode="auto">
          <a:xfrm>
            <a:off x="6010845" y="1153765"/>
            <a:ext cx="2513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itchFamily="34" charset="0"/>
              </a:rPr>
              <a:t>mass/frequency spectrum</a:t>
            </a:r>
          </a:p>
        </p:txBody>
      </p:sp>
      <p:sp>
        <p:nvSpPr>
          <p:cNvPr id="71" name="Text Box 15"/>
          <p:cNvSpPr txBox="1">
            <a:spLocks noChangeArrowheads="1"/>
          </p:cNvSpPr>
          <p:nvPr/>
        </p:nvSpPr>
        <p:spPr bwMode="auto">
          <a:xfrm>
            <a:off x="5760132" y="3405190"/>
            <a:ext cx="3276600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b="1" kern="0" dirty="0"/>
              <a:t>Fourier </a:t>
            </a:r>
            <a:r>
              <a:rPr lang="de-DE" altLang="de-DE" b="1" kern="0" dirty="0" err="1"/>
              <a:t>transformation</a:t>
            </a:r>
            <a:endParaRPr kumimoji="0" lang="de-DE" altLang="de-DE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4" name="Textfeld 153"/>
          <p:cNvSpPr txBox="1"/>
          <p:nvPr/>
        </p:nvSpPr>
        <p:spPr bwMode="auto">
          <a:xfrm>
            <a:off x="35496" y="3717032"/>
            <a:ext cx="3275256" cy="253916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S. Sturm </a:t>
            </a:r>
            <a:r>
              <a:rPr kumimoji="0" lang="de-DE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 al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., Phys. </a:t>
            </a: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Rev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 </a:t>
            </a: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Lett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 107, 143003 (2011)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71500" y="3812815"/>
            <a:ext cx="9001000" cy="2676525"/>
            <a:chOff x="71500" y="3812815"/>
            <a:chExt cx="9001000" cy="2676525"/>
          </a:xfrm>
        </p:grpSpPr>
        <p:grpSp>
          <p:nvGrpSpPr>
            <p:cNvPr id="7" name="Gruppieren 6"/>
            <p:cNvGrpSpPr/>
            <p:nvPr/>
          </p:nvGrpSpPr>
          <p:grpSpPr>
            <a:xfrm>
              <a:off x="71500" y="3812815"/>
              <a:ext cx="9001000" cy="2676525"/>
              <a:chOff x="71500" y="3812815"/>
              <a:chExt cx="9001000" cy="2676525"/>
            </a:xfrm>
          </p:grpSpPr>
          <p:grpSp>
            <p:nvGrpSpPr>
              <p:cNvPr id="26" name="Gruppieren 7"/>
              <p:cNvGrpSpPr>
                <a:grpSpLocks/>
              </p:cNvGrpSpPr>
              <p:nvPr/>
            </p:nvGrpSpPr>
            <p:grpSpPr bwMode="auto">
              <a:xfrm>
                <a:off x="71500" y="3812815"/>
                <a:ext cx="9001000" cy="2676525"/>
                <a:chOff x="984227" y="3425391"/>
                <a:chExt cx="9000537" cy="2676525"/>
              </a:xfrm>
            </p:grpSpPr>
            <p:pic>
              <p:nvPicPr>
                <p:cNvPr id="27" name="Picture 4" descr="verstärker 00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88" r="3593" b="1888"/>
                <a:stretch>
                  <a:fillRect/>
                </a:stretch>
              </p:blipFill>
              <p:spPr bwMode="auto">
                <a:xfrm>
                  <a:off x="8578231" y="3425391"/>
                  <a:ext cx="1406533" cy="26765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Grafik 6" descr="IMG_3627a.JP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84227" y="3766641"/>
                  <a:ext cx="1578059" cy="2276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6" name="Grafik 5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289" r="18846"/>
              <a:stretch/>
            </p:blipFill>
            <p:spPr>
              <a:xfrm rot="16200000">
                <a:off x="3687564" y="2225617"/>
                <a:ext cx="1944216" cy="5973097"/>
              </a:xfrm>
              <a:prstGeom prst="rect">
                <a:avLst/>
              </a:prstGeom>
            </p:spPr>
          </p:pic>
        </p:grpSp>
        <p:cxnSp>
          <p:nvCxnSpPr>
            <p:cNvPr id="9" name="Gerade Verbindung mit Pfeil 8"/>
            <p:cNvCxnSpPr/>
            <p:nvPr/>
          </p:nvCxnSpPr>
          <p:spPr>
            <a:xfrm>
              <a:off x="2015716" y="6391764"/>
              <a:ext cx="5328715" cy="383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11960" y="6093440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30 cm</a:t>
              </a:r>
            </a:p>
          </p:txBody>
        </p:sp>
      </p:grpSp>
      <p:sp>
        <p:nvSpPr>
          <p:cNvPr id="30" name="Foliennummernplatzhalter 1">
            <a:extLst>
              <a:ext uri="{FF2B5EF4-FFF2-40B4-BE49-F238E27FC236}">
                <a16:creationId xmlns:a16="http://schemas.microsoft.com/office/drawing/2014/main" id="{A48C49D5-9171-4532-AC5E-5CAD6BFBB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4</a:t>
            </a:fld>
            <a:endParaRPr lang="de-DE"/>
          </a:p>
        </p:txBody>
      </p:sp>
      <p:sp>
        <p:nvSpPr>
          <p:cNvPr id="34" name="Datumsplatzhalter 2">
            <a:extLst>
              <a:ext uri="{FF2B5EF4-FFF2-40B4-BE49-F238E27FC236}">
                <a16:creationId xmlns:a16="http://schemas.microsoft.com/office/drawing/2014/main" id="{BBDEE4A4-B8F8-4CDC-8037-7897166636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35" name="Fußzeilenplatzhalter 3">
            <a:extLst>
              <a:ext uri="{FF2B5EF4-FFF2-40B4-BE49-F238E27FC236}">
                <a16:creationId xmlns:a16="http://schemas.microsoft.com/office/drawing/2014/main" id="{82867F79-E180-44BF-9E9D-4ECAF65ED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267402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4" grpId="0" animBg="1"/>
      <p:bldP spid="68" grpId="0"/>
      <p:bldP spid="69" grpId="0"/>
      <p:bldP spid="70" grpId="0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PENTATRAP – A </a:t>
            </a:r>
            <a:r>
              <a:rPr kumimoji="0" lang="de-DE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Penning</a:t>
            </a: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-trap </a:t>
            </a:r>
            <a:r>
              <a:rPr kumimoji="0" lang="de-DE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setup</a:t>
            </a: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at MPIK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998896" y="989436"/>
            <a:ext cx="7202487" cy="461963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balance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for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highly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charged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ions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72" y="2147472"/>
            <a:ext cx="2888774" cy="429957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2" y="1556792"/>
            <a:ext cx="5888717" cy="354243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3" name="Gruppieren 32"/>
          <p:cNvGrpSpPr/>
          <p:nvPr/>
        </p:nvGrpSpPr>
        <p:grpSpPr>
          <a:xfrm>
            <a:off x="6120172" y="1556792"/>
            <a:ext cx="2877240" cy="3672408"/>
            <a:chOff x="6120172" y="1556792"/>
            <a:chExt cx="2877240" cy="3672408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0172" y="1559519"/>
              <a:ext cx="1246415" cy="2085506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7508671" y="1556792"/>
              <a:ext cx="1488741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Penning</a:t>
              </a: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Traps</a:t>
              </a:r>
            </a:p>
          </p:txBody>
        </p:sp>
        <p:cxnSp>
          <p:nvCxnSpPr>
            <p:cNvPr id="25" name="Gerade Verbindung mit Pfeil 24"/>
            <p:cNvCxnSpPr/>
            <p:nvPr/>
          </p:nvCxnSpPr>
          <p:spPr>
            <a:xfrm flipH="1">
              <a:off x="7056276" y="1799436"/>
              <a:ext cx="452395" cy="9094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7875735" y="4545124"/>
              <a:ext cx="368673" cy="6840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Gerader Verbinder 26"/>
            <p:cNvCxnSpPr>
              <a:stCxn id="24" idx="0"/>
            </p:cNvCxnSpPr>
            <p:nvPr/>
          </p:nvCxnSpPr>
          <p:spPr>
            <a:xfrm flipH="1" flipV="1">
              <a:off x="7366587" y="3645025"/>
              <a:ext cx="693485" cy="90009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 flipH="1" flipV="1">
              <a:off x="6120174" y="3645026"/>
              <a:ext cx="1836202" cy="15841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pieren 35"/>
          <p:cNvGrpSpPr/>
          <p:nvPr/>
        </p:nvGrpSpPr>
        <p:grpSpPr>
          <a:xfrm>
            <a:off x="252558" y="3298479"/>
            <a:ext cx="7381330" cy="3135870"/>
            <a:chOff x="298425" y="3284005"/>
            <a:chExt cx="7381330" cy="3135870"/>
          </a:xfrm>
        </p:grpSpPr>
        <p:cxnSp>
          <p:nvCxnSpPr>
            <p:cNvPr id="37" name="Gerade Verbindung mit Pfeil 36"/>
            <p:cNvCxnSpPr/>
            <p:nvPr/>
          </p:nvCxnSpPr>
          <p:spPr>
            <a:xfrm flipV="1">
              <a:off x="5843955" y="4697852"/>
              <a:ext cx="370914" cy="9355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uppieren 38"/>
            <p:cNvGrpSpPr/>
            <p:nvPr/>
          </p:nvGrpSpPr>
          <p:grpSpPr>
            <a:xfrm>
              <a:off x="298425" y="3284005"/>
              <a:ext cx="7381330" cy="3135870"/>
              <a:chOff x="306888" y="3281462"/>
              <a:chExt cx="7381330" cy="3135870"/>
            </a:xfrm>
          </p:grpSpPr>
          <p:sp>
            <p:nvSpPr>
              <p:cNvPr id="40" name="Textfeld 39"/>
              <p:cNvSpPr txBox="1"/>
              <p:nvPr/>
            </p:nvSpPr>
            <p:spPr>
              <a:xfrm>
                <a:off x="306888" y="5407175"/>
                <a:ext cx="1724959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Laser Ion Source</a:t>
                </a:r>
              </a:p>
            </p:txBody>
          </p:sp>
          <p:sp>
            <p:nvSpPr>
              <p:cNvPr id="41" name="Textfeld 40"/>
              <p:cNvSpPr txBox="1"/>
              <p:nvPr/>
            </p:nvSpPr>
            <p:spPr>
              <a:xfrm>
                <a:off x="2087724" y="5403801"/>
                <a:ext cx="591829" cy="36933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EBIT</a:t>
                </a:r>
              </a:p>
            </p:txBody>
          </p:sp>
          <p:sp>
            <p:nvSpPr>
              <p:cNvPr id="42" name="Textfeld 41"/>
              <p:cNvSpPr txBox="1"/>
              <p:nvPr/>
            </p:nvSpPr>
            <p:spPr>
              <a:xfrm>
                <a:off x="2735796" y="5403801"/>
                <a:ext cx="1869743" cy="36933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Transfer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Beamline</a:t>
                </a:r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Textfeld 42"/>
              <p:cNvSpPr txBox="1"/>
              <p:nvPr/>
            </p:nvSpPr>
            <p:spPr>
              <a:xfrm>
                <a:off x="3209562" y="6048000"/>
                <a:ext cx="2550570" cy="36933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Superconducting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Magnet</a:t>
                </a:r>
              </a:p>
            </p:txBody>
          </p:sp>
          <p:cxnSp>
            <p:nvCxnSpPr>
              <p:cNvPr id="44" name="Gerade Verbindung mit Pfeil 43"/>
              <p:cNvCxnSpPr>
                <a:stCxn id="40" idx="0"/>
              </p:cNvCxnSpPr>
              <p:nvPr/>
            </p:nvCxnSpPr>
            <p:spPr>
              <a:xfrm flipH="1" flipV="1">
                <a:off x="1169367" y="3284836"/>
                <a:ext cx="1" cy="21223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/>
              <p:cNvCxnSpPr/>
              <p:nvPr/>
            </p:nvCxnSpPr>
            <p:spPr>
              <a:xfrm flipH="1" flipV="1">
                <a:off x="3599892" y="3285891"/>
                <a:ext cx="1" cy="21223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mit Pfeil 45"/>
              <p:cNvCxnSpPr/>
              <p:nvPr/>
            </p:nvCxnSpPr>
            <p:spPr>
              <a:xfrm flipH="1" flipV="1">
                <a:off x="2356956" y="3281462"/>
                <a:ext cx="1" cy="21223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mit Pfeil 46"/>
              <p:cNvCxnSpPr/>
              <p:nvPr/>
            </p:nvCxnSpPr>
            <p:spPr>
              <a:xfrm flipV="1">
                <a:off x="5760134" y="4849397"/>
                <a:ext cx="1928084" cy="141639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feld 47"/>
            <p:cNvSpPr txBox="1"/>
            <p:nvPr/>
          </p:nvSpPr>
          <p:spPr>
            <a:xfrm>
              <a:off x="4645911" y="5409220"/>
              <a:ext cx="120045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Electronics</a:t>
              </a:r>
            </a:p>
          </p:txBody>
        </p:sp>
      </p:grpSp>
      <p:sp>
        <p:nvSpPr>
          <p:cNvPr id="34" name="Foliennummernplatzhalter 1">
            <a:extLst>
              <a:ext uri="{FF2B5EF4-FFF2-40B4-BE49-F238E27FC236}">
                <a16:creationId xmlns:a16="http://schemas.microsoft.com/office/drawing/2014/main" id="{A8B85B3F-5717-4EC5-B64D-638B49EB6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5</a:t>
            </a:fld>
            <a:endParaRPr lang="de-DE"/>
          </a:p>
        </p:txBody>
      </p:sp>
      <p:sp>
        <p:nvSpPr>
          <p:cNvPr id="35" name="Datumsplatzhalter 2">
            <a:extLst>
              <a:ext uri="{FF2B5EF4-FFF2-40B4-BE49-F238E27FC236}">
                <a16:creationId xmlns:a16="http://schemas.microsoft.com/office/drawing/2014/main" id="{07DFE50D-4D9D-4775-BEC7-757B2771BA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38" name="Fußzeilenplatzhalter 3">
            <a:extLst>
              <a:ext uri="{FF2B5EF4-FFF2-40B4-BE49-F238E27FC236}">
                <a16:creationId xmlns:a16="http://schemas.microsoft.com/office/drawing/2014/main" id="{F5744A90-7EFD-4AF1-9450-54993A4E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82307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building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blocks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matter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12833" y="1160748"/>
            <a:ext cx="5651355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/>
              <a:t>The </a:t>
            </a:r>
            <a:r>
              <a:rPr lang="de-DE" sz="2400" dirty="0" err="1"/>
              <a:t>atomic</a:t>
            </a:r>
            <a:r>
              <a:rPr lang="de-DE" sz="2400" dirty="0"/>
              <a:t> </a:t>
            </a:r>
            <a:r>
              <a:rPr lang="de-DE" sz="2400" dirty="0" err="1"/>
              <a:t>mass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proton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electron</a:t>
            </a:r>
            <a:endParaRPr lang="de-DE" sz="2400" baseline="30000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3229" t="12281" r="14006" b="14956"/>
          <a:stretch/>
        </p:blipFill>
        <p:spPr>
          <a:xfrm>
            <a:off x="1223628" y="1844824"/>
            <a:ext cx="2916324" cy="2916324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35496" y="4901682"/>
            <a:ext cx="6152472" cy="1016823"/>
            <a:chOff x="371123" y="5374415"/>
            <a:chExt cx="6152472" cy="1016823"/>
          </a:xfrm>
        </p:grpSpPr>
        <p:sp>
          <p:nvSpPr>
            <p:cNvPr id="27" name="Rechteck 26"/>
            <p:cNvSpPr/>
            <p:nvPr/>
          </p:nvSpPr>
          <p:spPr bwMode="auto">
            <a:xfrm>
              <a:off x="371123" y="6047445"/>
              <a:ext cx="3228769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0.000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548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579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909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067</a:t>
              </a: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(17) u</a:t>
              </a:r>
            </a:p>
          </p:txBody>
        </p:sp>
        <p:sp>
          <p:nvSpPr>
            <p:cNvPr id="28" name="Textfeld 27"/>
            <p:cNvSpPr txBox="1"/>
            <p:nvPr/>
          </p:nvSpPr>
          <p:spPr bwMode="auto">
            <a:xfrm>
              <a:off x="539552" y="5374415"/>
              <a:ext cx="2808312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Electron: previous best value</a:t>
              </a:r>
              <a:b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</a:b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improved by a factor of 13</a:t>
              </a:r>
            </a:p>
          </p:txBody>
        </p:sp>
        <p:sp>
          <p:nvSpPr>
            <p:cNvPr id="29" name="Rechteck 28"/>
            <p:cNvSpPr/>
            <p:nvPr/>
          </p:nvSpPr>
          <p:spPr bwMode="auto">
            <a:xfrm>
              <a:off x="3647487" y="6052684"/>
              <a:ext cx="2876108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lang="en-US" sz="160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1.007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276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466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583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(33) u</a:t>
              </a:r>
            </a:p>
          </p:txBody>
        </p:sp>
        <p:sp>
          <p:nvSpPr>
            <p:cNvPr id="30" name="Textfeld 29"/>
            <p:cNvSpPr txBox="1"/>
            <p:nvPr/>
          </p:nvSpPr>
          <p:spPr bwMode="auto">
            <a:xfrm>
              <a:off x="3719495" y="5374415"/>
              <a:ext cx="2700300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Proton: previous best value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latin typeface="Arial" charset="0"/>
                  <a:cs typeface="Arial" charset="0"/>
                </a:rPr>
                <a:t>improved by a factor of 3</a:t>
              </a:r>
              <a:endParaRPr kumimoji="0" 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864127" y="6047710"/>
            <a:ext cx="4956887" cy="261610"/>
            <a:chOff x="1728223" y="2922165"/>
            <a:chExt cx="4956887" cy="261610"/>
          </a:xfrm>
        </p:grpSpPr>
        <p:sp>
          <p:nvSpPr>
            <p:cNvPr id="34" name="Textfeld 33"/>
            <p:cNvSpPr txBox="1"/>
            <p:nvPr/>
          </p:nvSpPr>
          <p:spPr>
            <a:xfrm>
              <a:off x="1728223" y="2922165"/>
              <a:ext cx="1487908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Nature </a:t>
              </a:r>
              <a:r>
                <a:rPr lang="de-DE" sz="1100" b="1" dirty="0"/>
                <a:t>506</a:t>
              </a:r>
              <a:r>
                <a:rPr lang="de-DE" sz="1100" dirty="0"/>
                <a:t> (2014) 467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511117" y="2922165"/>
              <a:ext cx="2173993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Phys. </a:t>
              </a:r>
              <a:r>
                <a:rPr lang="de-DE" sz="1100" dirty="0" err="1"/>
                <a:t>Rev</a:t>
              </a:r>
              <a:r>
                <a:rPr lang="de-DE" sz="1100" dirty="0"/>
                <a:t>. </a:t>
              </a:r>
              <a:r>
                <a:rPr lang="de-DE" sz="1100" dirty="0" err="1"/>
                <a:t>Lett</a:t>
              </a:r>
              <a:r>
                <a:rPr lang="de-DE" sz="1100" dirty="0"/>
                <a:t>. </a:t>
              </a:r>
              <a:r>
                <a:rPr lang="de-DE" sz="1100" b="1" dirty="0"/>
                <a:t>119</a:t>
              </a:r>
              <a:r>
                <a:rPr lang="de-DE" sz="1100" dirty="0"/>
                <a:t> (2017) 033001</a:t>
              </a: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287524" y="2627620"/>
            <a:ext cx="110812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Hydrogen</a:t>
            </a:r>
          </a:p>
        </p:txBody>
      </p:sp>
      <p:sp>
        <p:nvSpPr>
          <p:cNvPr id="24" name="Foliennummernplatzhalter 1">
            <a:extLst>
              <a:ext uri="{FF2B5EF4-FFF2-40B4-BE49-F238E27FC236}">
                <a16:creationId xmlns:a16="http://schemas.microsoft.com/office/drawing/2014/main" id="{35FB719B-60CC-4543-B7D0-3AE84E7D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6</a:t>
            </a:fld>
            <a:endParaRPr lang="de-DE"/>
          </a:p>
        </p:txBody>
      </p:sp>
      <p:sp>
        <p:nvSpPr>
          <p:cNvPr id="25" name="Datumsplatzhalter 2">
            <a:extLst>
              <a:ext uri="{FF2B5EF4-FFF2-40B4-BE49-F238E27FC236}">
                <a16:creationId xmlns:a16="http://schemas.microsoft.com/office/drawing/2014/main" id="{BD8BBD70-8A77-49F3-A3FF-165C842A67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26" name="Fußzeilenplatzhalter 3">
            <a:extLst>
              <a:ext uri="{FF2B5EF4-FFF2-40B4-BE49-F238E27FC236}">
                <a16:creationId xmlns:a16="http://schemas.microsoft.com/office/drawing/2014/main" id="{A26F6746-1E41-4833-B6DE-F531F9E2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1337365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atomic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mass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the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deuteron</a:t>
            </a:r>
            <a:r>
              <a:rPr lang="de-DE" sz="3600" dirty="0">
                <a:latin typeface="Trebuchet MS" panose="020B0603020202020204" pitchFamily="34" charset="0"/>
              </a:rPr>
              <a:t> and HD</a:t>
            </a:r>
            <a:r>
              <a:rPr lang="de-DE" sz="3600" baseline="30000" dirty="0">
                <a:latin typeface="Trebuchet MS" panose="020B0603020202020204" pitchFamily="34" charset="0"/>
              </a:rPr>
              <a:t>+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11" descr="Z:\Klaus\Arbeit\Publikationen\2017 Publikationen\Proton Mass Heiße PRL 2017\waage_gross.jpg">
            <a:extLst>
              <a:ext uri="{FF2B5EF4-FFF2-40B4-BE49-F238E27FC236}">
                <a16:creationId xmlns:a16="http://schemas.microsoft.com/office/drawing/2014/main" id="{91740765-7D81-46A5-8197-DB1B4AC3D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251" y="1225911"/>
            <a:ext cx="4242173" cy="216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52C09E5A-3782-4F5C-89B9-D3811F2FD435}"/>
              </a:ext>
            </a:extLst>
          </p:cNvPr>
          <p:cNvSpPr/>
          <p:nvPr/>
        </p:nvSpPr>
        <p:spPr>
          <a:xfrm rot="525610">
            <a:off x="6374006" y="2637318"/>
            <a:ext cx="1432563" cy="1277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3" name="Picture 11" descr="Z:\Klaus\Arbeit\Publikationen\2017 Publikationen\Proton Mass Heiße PRL 2017\waage_gross.jpg">
            <a:extLst>
              <a:ext uri="{FF2B5EF4-FFF2-40B4-BE49-F238E27FC236}">
                <a16:creationId xmlns:a16="http://schemas.microsoft.com/office/drawing/2014/main" id="{A7154D39-6860-4B4F-9186-1AD8610159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t="41133" r="50818" b="31399"/>
          <a:stretch/>
        </p:blipFill>
        <p:spPr bwMode="auto">
          <a:xfrm>
            <a:off x="6699478" y="2386199"/>
            <a:ext cx="1329143" cy="59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1" descr="Z:\Klaus\Arbeit\Publikationen\2017 Publikationen\Proton Mass Heiße PRL 2017\waage_gross.jpg">
            <a:extLst>
              <a:ext uri="{FF2B5EF4-FFF2-40B4-BE49-F238E27FC236}">
                <a16:creationId xmlns:a16="http://schemas.microsoft.com/office/drawing/2014/main" id="{06137AC6-5A4E-42A6-98D3-97ECBD24B2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97" t="53976" r="15576"/>
          <a:stretch/>
        </p:blipFill>
        <p:spPr bwMode="auto">
          <a:xfrm>
            <a:off x="5796638" y="2234653"/>
            <a:ext cx="900468" cy="994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BBFFD68B-1AD9-419C-AEEF-F826DCB24B22}"/>
              </a:ext>
            </a:extLst>
          </p:cNvPr>
          <p:cNvSpPr/>
          <p:nvPr/>
        </p:nvSpPr>
        <p:spPr>
          <a:xfrm rot="290041">
            <a:off x="6501486" y="2131664"/>
            <a:ext cx="634421" cy="265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969446E-C3D6-4232-AA56-D2C59287FBE9}"/>
              </a:ext>
            </a:extLst>
          </p:cNvPr>
          <p:cNvSpPr/>
          <p:nvPr/>
        </p:nvSpPr>
        <p:spPr>
          <a:xfrm rot="574700">
            <a:off x="4259910" y="1212712"/>
            <a:ext cx="1125585" cy="814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4B05E576-CD79-4C70-9E7C-F9F033BA61A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65" t="58239" r="87708" b="29394"/>
          <a:stretch/>
        </p:blipFill>
        <p:spPr>
          <a:xfrm rot="20493725">
            <a:off x="4257378" y="1708553"/>
            <a:ext cx="673588" cy="340512"/>
          </a:xfrm>
          <a:prstGeom prst="rect">
            <a:avLst/>
          </a:prstGeom>
        </p:spPr>
      </p:pic>
      <p:sp>
        <p:nvSpPr>
          <p:cNvPr id="38" name="Rechteck 37">
            <a:extLst>
              <a:ext uri="{FF2B5EF4-FFF2-40B4-BE49-F238E27FC236}">
                <a16:creationId xmlns:a16="http://schemas.microsoft.com/office/drawing/2014/main" id="{0A091511-85AB-41D4-9451-2ADB0F12E1B8}"/>
              </a:ext>
            </a:extLst>
          </p:cNvPr>
          <p:cNvSpPr/>
          <p:nvPr/>
        </p:nvSpPr>
        <p:spPr>
          <a:xfrm>
            <a:off x="4016167" y="1199310"/>
            <a:ext cx="1179688" cy="519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67F415F-A0BE-4EA5-9BF9-10979993BE81}"/>
              </a:ext>
            </a:extLst>
          </p:cNvPr>
          <p:cNvSpPr/>
          <p:nvPr/>
        </p:nvSpPr>
        <p:spPr>
          <a:xfrm rot="521877">
            <a:off x="7053652" y="2311417"/>
            <a:ext cx="570569" cy="23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49E4CDD-336B-4380-8797-B083A4501FBA}"/>
              </a:ext>
            </a:extLst>
          </p:cNvPr>
          <p:cNvSpPr/>
          <p:nvPr/>
        </p:nvSpPr>
        <p:spPr>
          <a:xfrm rot="521877">
            <a:off x="7018702" y="1908468"/>
            <a:ext cx="570569" cy="23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82837FE4-9032-48EC-86C3-4DF5C933D1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5897" y="3609020"/>
            <a:ext cx="3299607" cy="855310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0C44CB3-77DB-45F7-8360-914A35A156B5}"/>
              </a:ext>
            </a:extLst>
          </p:cNvPr>
          <p:cNvGrpSpPr/>
          <p:nvPr/>
        </p:nvGrpSpPr>
        <p:grpSpPr>
          <a:xfrm>
            <a:off x="1110234" y="4617132"/>
            <a:ext cx="7854254" cy="1836204"/>
            <a:chOff x="1110234" y="4816795"/>
            <a:chExt cx="7854254" cy="1836204"/>
          </a:xfrm>
        </p:grpSpPr>
        <p:sp>
          <p:nvSpPr>
            <p:cNvPr id="15" name="Textfeld 14"/>
            <p:cNvSpPr txBox="1"/>
            <p:nvPr/>
          </p:nvSpPr>
          <p:spPr bwMode="auto">
            <a:xfrm>
              <a:off x="1110234" y="4816795"/>
              <a:ext cx="6991554" cy="40011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A factor of </a:t>
              </a:r>
              <a:r>
                <a:rPr lang="en-US" sz="2000" b="1" kern="0" dirty="0">
                  <a:latin typeface="Arial" charset="0"/>
                  <a:cs typeface="Arial" charset="0"/>
                </a:rPr>
                <a:t>~3 </a:t>
              </a: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improved value and 6.6 sigma deviation!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587652" y="6391389"/>
              <a:ext cx="2374368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kern="0" dirty="0">
                  <a:latin typeface="Arial" charset="0"/>
                  <a:cs typeface="Arial" charset="0"/>
                </a:rPr>
                <a:t>S. Rau </a:t>
              </a:r>
              <a:r>
                <a:rPr lang="en-US" sz="1100" i="1" kern="0" dirty="0">
                  <a:latin typeface="Arial" charset="0"/>
                  <a:cs typeface="Arial" charset="0"/>
                </a:rPr>
                <a:t>et al</a:t>
              </a:r>
              <a:r>
                <a:rPr lang="en-US" sz="1100" kern="0" dirty="0">
                  <a:latin typeface="Arial" charset="0"/>
                  <a:cs typeface="Arial" charset="0"/>
                </a:rPr>
                <a:t>., Nature </a:t>
              </a:r>
              <a:r>
                <a:rPr lang="en-US" sz="1100" b="1" kern="0" dirty="0">
                  <a:latin typeface="Arial" charset="0"/>
                  <a:cs typeface="Arial" charset="0"/>
                </a:rPr>
                <a:t>585</a:t>
              </a:r>
              <a:r>
                <a:rPr lang="en-US" sz="1100" kern="0" dirty="0">
                  <a:latin typeface="Arial" charset="0"/>
                  <a:cs typeface="Arial" charset="0"/>
                </a:rPr>
                <a:t> (2020) 43</a:t>
              </a:r>
              <a:endParaRPr lang="de-DE" sz="1100" dirty="0">
                <a:latin typeface="Arial" charset="0"/>
              </a:endParaRP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97D16C07-A945-4CB8-A36E-04C5A122CD59}"/>
                </a:ext>
              </a:extLst>
            </p:cNvPr>
            <p:cNvGrpSpPr/>
            <p:nvPr/>
          </p:nvGrpSpPr>
          <p:grpSpPr>
            <a:xfrm>
              <a:off x="1727557" y="5320851"/>
              <a:ext cx="5580747" cy="456795"/>
              <a:chOff x="1619672" y="5361295"/>
              <a:chExt cx="5580747" cy="456795"/>
            </a:xfrm>
          </p:grpSpPr>
          <p:sp>
            <p:nvSpPr>
              <p:cNvPr id="22" name="Rechteck 51"/>
              <p:cNvSpPr>
                <a:spLocks noChangeArrowheads="1"/>
              </p:cNvSpPr>
              <p:nvPr/>
            </p:nvSpPr>
            <p:spPr bwMode="auto">
              <a:xfrm>
                <a:off x="1619672" y="5420965"/>
                <a:ext cx="5580747" cy="390525"/>
              </a:xfrm>
              <a:prstGeom prst="rect">
                <a:avLst/>
              </a:prstGeom>
              <a:solidFill>
                <a:srgbClr val="EBD7D7"/>
              </a:solidFill>
              <a:ln w="9525" algn="ctr">
                <a:solidFill>
                  <a:srgbClr val="EBD7D7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176713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176713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176713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176713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1767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GB" altLang="de-DE" sz="8200"/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E7930224-59CD-45F6-955A-CF9A9A0745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46003" y="5361295"/>
                <a:ext cx="5328084" cy="456795"/>
              </a:xfrm>
              <a:prstGeom prst="rect">
                <a:avLst/>
              </a:prstGeom>
            </p:spPr>
          </p:pic>
        </p:grp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4AA6A2D1-F93D-496D-A18E-32795AEC9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51982" y="5320851"/>
              <a:ext cx="1512506" cy="477540"/>
            </a:xfrm>
            <a:prstGeom prst="rect">
              <a:avLst/>
            </a:prstGeom>
          </p:spPr>
        </p:pic>
      </p:grpSp>
      <p:sp>
        <p:nvSpPr>
          <p:cNvPr id="27" name="Rechteck 26">
            <a:extLst>
              <a:ext uri="{FF2B5EF4-FFF2-40B4-BE49-F238E27FC236}">
                <a16:creationId xmlns:a16="http://schemas.microsoft.com/office/drawing/2014/main" id="{EC76AB6B-5BB3-4130-9CF8-E9419149A903}"/>
              </a:ext>
            </a:extLst>
          </p:cNvPr>
          <p:cNvSpPr/>
          <p:nvPr/>
        </p:nvSpPr>
        <p:spPr>
          <a:xfrm>
            <a:off x="484379" y="3378886"/>
            <a:ext cx="360040" cy="4759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F69D9BC3-62B8-4EBE-B889-8A23AD7B1C5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229" t="12281" r="14006" b="14956"/>
          <a:stretch/>
        </p:blipFill>
        <p:spPr>
          <a:xfrm>
            <a:off x="160343" y="980728"/>
            <a:ext cx="2916324" cy="2916324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0C111228-C8EE-4AF9-BF32-D0DEFDF1C8AE}"/>
              </a:ext>
            </a:extLst>
          </p:cNvPr>
          <p:cNvSpPr txBox="1"/>
          <p:nvPr/>
        </p:nvSpPr>
        <p:spPr>
          <a:xfrm>
            <a:off x="2388919" y="1017298"/>
            <a:ext cx="121097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Deuterium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338DB590-2745-40D2-886D-A35F22F21F1C}"/>
              </a:ext>
            </a:extLst>
          </p:cNvPr>
          <p:cNvSpPr/>
          <p:nvPr/>
        </p:nvSpPr>
        <p:spPr>
          <a:xfrm>
            <a:off x="1762449" y="2312876"/>
            <a:ext cx="396000" cy="39604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C35A61B-7BE6-4028-A204-980B536BF6AD}"/>
              </a:ext>
            </a:extLst>
          </p:cNvPr>
          <p:cNvSpPr txBox="1"/>
          <p:nvPr/>
        </p:nvSpPr>
        <p:spPr>
          <a:xfrm>
            <a:off x="1636507" y="1948770"/>
            <a:ext cx="1054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Neutron</a:t>
            </a:r>
          </a:p>
        </p:txBody>
      </p:sp>
      <p:sp>
        <p:nvSpPr>
          <p:cNvPr id="31" name="Text Box 5">
            <a:extLst>
              <a:ext uri="{FF2B5EF4-FFF2-40B4-BE49-F238E27FC236}">
                <a16:creationId xmlns:a16="http://schemas.microsoft.com/office/drawing/2014/main" id="{7233B937-9F4B-41E9-89CC-4CD048068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713" y="5733256"/>
            <a:ext cx="520226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Provides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access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to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mass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of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sym typeface="Wingdings" panose="05000000000000000000" pitchFamily="2" charset="2"/>
              </a:rPr>
              <a:t>neutron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5" name="Foliennummernplatzhalter 1">
            <a:extLst>
              <a:ext uri="{FF2B5EF4-FFF2-40B4-BE49-F238E27FC236}">
                <a16:creationId xmlns:a16="http://schemas.microsoft.com/office/drawing/2014/main" id="{AF8EFFDB-C7C4-44CA-A246-72CE8800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7</a:t>
            </a:fld>
            <a:endParaRPr lang="de-DE"/>
          </a:p>
        </p:txBody>
      </p:sp>
      <p:sp>
        <p:nvSpPr>
          <p:cNvPr id="46" name="Datumsplatzhalter 2">
            <a:extLst>
              <a:ext uri="{FF2B5EF4-FFF2-40B4-BE49-F238E27FC236}">
                <a16:creationId xmlns:a16="http://schemas.microsoft.com/office/drawing/2014/main" id="{BBDA251D-6EDC-47D8-90FB-4E3281BB61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47" name="Fußzeilenplatzhalter 3">
            <a:extLst>
              <a:ext uri="{FF2B5EF4-FFF2-40B4-BE49-F238E27FC236}">
                <a16:creationId xmlns:a16="http://schemas.microsoft.com/office/drawing/2014/main" id="{08B0ADA0-09C8-4BEC-82C2-8D8CC2247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411091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Trebuchet MS" panose="020B0603020202020204" pitchFamily="34" charset="0"/>
              </a:rPr>
              <a:t>The </a:t>
            </a:r>
            <a:r>
              <a:rPr lang="de-DE" sz="3600" dirty="0" err="1">
                <a:latin typeface="Trebuchet MS" panose="020B0603020202020204" pitchFamily="34" charset="0"/>
              </a:rPr>
              <a:t>building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blocks</a:t>
            </a:r>
            <a:r>
              <a:rPr lang="de-DE" sz="3600" dirty="0">
                <a:latin typeface="Trebuchet MS" panose="020B0603020202020204" pitchFamily="34" charset="0"/>
              </a:rPr>
              <a:t> </a:t>
            </a:r>
            <a:r>
              <a:rPr lang="de-DE" sz="3600" dirty="0" err="1">
                <a:latin typeface="Trebuchet MS" panose="020B0603020202020204" pitchFamily="34" charset="0"/>
              </a:rPr>
              <a:t>of</a:t>
            </a:r>
            <a:r>
              <a:rPr lang="de-DE" sz="3600" dirty="0">
                <a:latin typeface="Trebuchet MS" panose="020B0603020202020204" pitchFamily="34" charset="0"/>
              </a:rPr>
              <a:t> matter</a:t>
            </a:r>
          </a:p>
        </p:txBody>
      </p:sp>
      <p:cxnSp>
        <p:nvCxnSpPr>
          <p:cNvPr id="54" name="Gerade Verbindung 53"/>
          <p:cNvCxnSpPr/>
          <p:nvPr/>
        </p:nvCxnSpPr>
        <p:spPr>
          <a:xfrm>
            <a:off x="0" y="906979"/>
            <a:ext cx="9144000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12833" y="1160748"/>
            <a:ext cx="5651355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/>
              <a:t>The </a:t>
            </a:r>
            <a:r>
              <a:rPr lang="de-DE" sz="2400" dirty="0" err="1"/>
              <a:t>atomic</a:t>
            </a:r>
            <a:r>
              <a:rPr lang="de-DE" sz="2400" dirty="0"/>
              <a:t> </a:t>
            </a:r>
            <a:r>
              <a:rPr lang="de-DE" sz="2400" dirty="0" err="1"/>
              <a:t>mass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proton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electron</a:t>
            </a:r>
            <a:endParaRPr lang="de-DE" sz="2400" baseline="30000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3229" t="12281" r="14006" b="14956"/>
          <a:stretch/>
        </p:blipFill>
        <p:spPr>
          <a:xfrm>
            <a:off x="1223628" y="1844824"/>
            <a:ext cx="2916324" cy="2916324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35496" y="4901682"/>
            <a:ext cx="6152472" cy="1016823"/>
            <a:chOff x="371123" y="5374415"/>
            <a:chExt cx="6152472" cy="1016823"/>
          </a:xfrm>
        </p:grpSpPr>
        <p:sp>
          <p:nvSpPr>
            <p:cNvPr id="27" name="Rechteck 26"/>
            <p:cNvSpPr/>
            <p:nvPr/>
          </p:nvSpPr>
          <p:spPr bwMode="auto">
            <a:xfrm>
              <a:off x="371123" y="6047445"/>
              <a:ext cx="3228769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0.000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548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579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909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067</a:t>
              </a:r>
              <a:r>
                <a: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(17) u</a:t>
              </a:r>
            </a:p>
          </p:txBody>
        </p:sp>
        <p:sp>
          <p:nvSpPr>
            <p:cNvPr id="28" name="Textfeld 27"/>
            <p:cNvSpPr txBox="1"/>
            <p:nvPr/>
          </p:nvSpPr>
          <p:spPr bwMode="auto">
            <a:xfrm>
              <a:off x="539552" y="5374415"/>
              <a:ext cx="2808312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Electron: previous best value</a:t>
              </a:r>
              <a:b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</a:b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improved by a factor of 13</a:t>
              </a:r>
            </a:p>
          </p:txBody>
        </p:sp>
        <p:sp>
          <p:nvSpPr>
            <p:cNvPr id="29" name="Rechteck 28"/>
            <p:cNvSpPr/>
            <p:nvPr/>
          </p:nvSpPr>
          <p:spPr bwMode="auto">
            <a:xfrm>
              <a:off x="3647487" y="6052684"/>
              <a:ext cx="2876108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lang="en-US" sz="160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1.007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276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466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583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(33) u</a:t>
              </a:r>
            </a:p>
          </p:txBody>
        </p:sp>
        <p:sp>
          <p:nvSpPr>
            <p:cNvPr id="30" name="Textfeld 29"/>
            <p:cNvSpPr txBox="1"/>
            <p:nvPr/>
          </p:nvSpPr>
          <p:spPr bwMode="auto">
            <a:xfrm>
              <a:off x="3719495" y="5374415"/>
              <a:ext cx="2700300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Proton: previous best value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latin typeface="Arial" charset="0"/>
                  <a:cs typeface="Arial" charset="0"/>
                </a:rPr>
                <a:t>improved by a factor of 3</a:t>
              </a:r>
              <a:endParaRPr kumimoji="0" 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864127" y="6047710"/>
            <a:ext cx="4956887" cy="261610"/>
            <a:chOff x="1728223" y="2922165"/>
            <a:chExt cx="4956887" cy="261610"/>
          </a:xfrm>
        </p:grpSpPr>
        <p:sp>
          <p:nvSpPr>
            <p:cNvPr id="34" name="Textfeld 33"/>
            <p:cNvSpPr txBox="1"/>
            <p:nvPr/>
          </p:nvSpPr>
          <p:spPr>
            <a:xfrm>
              <a:off x="1728223" y="2922165"/>
              <a:ext cx="1487908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Nature </a:t>
              </a:r>
              <a:r>
                <a:rPr lang="de-DE" sz="1100" b="1" dirty="0"/>
                <a:t>506</a:t>
              </a:r>
              <a:r>
                <a:rPr lang="de-DE" sz="1100" dirty="0"/>
                <a:t> (2014) 467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511117" y="2922165"/>
              <a:ext cx="2173993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Phys. </a:t>
              </a:r>
              <a:r>
                <a:rPr lang="de-DE" sz="1100" dirty="0" err="1"/>
                <a:t>Rev</a:t>
              </a:r>
              <a:r>
                <a:rPr lang="de-DE" sz="1100" dirty="0"/>
                <a:t>. </a:t>
              </a:r>
              <a:r>
                <a:rPr lang="de-DE" sz="1100" dirty="0" err="1"/>
                <a:t>Lett</a:t>
              </a:r>
              <a:r>
                <a:rPr lang="de-DE" sz="1100" dirty="0"/>
                <a:t>. </a:t>
              </a:r>
              <a:r>
                <a:rPr lang="de-DE" sz="1100" b="1" dirty="0"/>
                <a:t>119</a:t>
              </a:r>
              <a:r>
                <a:rPr lang="de-DE" sz="1100" dirty="0"/>
                <a:t> (2017) 033001</a:t>
              </a: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287524" y="2627620"/>
            <a:ext cx="110812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Hydrogen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4860032" y="1160748"/>
            <a:ext cx="4244259" cy="4757503"/>
            <a:chOff x="4860032" y="1160748"/>
            <a:chExt cx="4244259" cy="4757503"/>
          </a:xfrm>
        </p:grpSpPr>
        <p:sp>
          <p:nvSpPr>
            <p:cNvPr id="36" name="Rechteck 35"/>
            <p:cNvSpPr/>
            <p:nvPr/>
          </p:nvSpPr>
          <p:spPr bwMode="auto">
            <a:xfrm>
              <a:off x="6228185" y="5579697"/>
              <a:ext cx="2876106" cy="33855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</a:t>
              </a:r>
              <a:r>
                <a:rPr lang="en-US" sz="1600" kern="0" baseline="-25000" noProof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=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2.013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553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212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535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6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(17)</a:t>
              </a:r>
              <a:r>
                <a:rPr lang="en-US" sz="100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u</a:t>
              </a:r>
            </a:p>
          </p:txBody>
        </p:sp>
        <p:sp>
          <p:nvSpPr>
            <p:cNvPr id="37" name="Textfeld 36"/>
            <p:cNvSpPr txBox="1"/>
            <p:nvPr/>
          </p:nvSpPr>
          <p:spPr bwMode="auto">
            <a:xfrm>
              <a:off x="6235562" y="4910393"/>
              <a:ext cx="2868729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cs typeface="Arial" charset="0"/>
                </a:rPr>
                <a:t>deuteron: previous best value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latin typeface="Arial" charset="0"/>
                  <a:cs typeface="Arial" charset="0"/>
                </a:rPr>
                <a:t>improved by a factor of ~3</a:t>
              </a:r>
              <a:endParaRPr kumimoji="0" 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pic>
          <p:nvPicPr>
            <p:cNvPr id="38" name="Grafik 37"/>
            <p:cNvPicPr>
              <a:picLocks noChangeAspect="1"/>
            </p:cNvPicPr>
            <p:nvPr/>
          </p:nvPicPr>
          <p:blipFill rotWithShape="1">
            <a:blip r:embed="rId3"/>
            <a:srcRect l="13229" t="12281" r="14006" b="14956"/>
            <a:stretch/>
          </p:blipFill>
          <p:spPr>
            <a:xfrm>
              <a:off x="4860032" y="1880828"/>
              <a:ext cx="2916324" cy="2916324"/>
            </a:xfrm>
            <a:prstGeom prst="rect">
              <a:avLst/>
            </a:prstGeom>
          </p:spPr>
        </p:pic>
        <p:sp>
          <p:nvSpPr>
            <p:cNvPr id="39" name="Textfeld 38"/>
            <p:cNvSpPr txBox="1"/>
            <p:nvPr/>
          </p:nvSpPr>
          <p:spPr>
            <a:xfrm>
              <a:off x="6256365" y="1160748"/>
              <a:ext cx="2060051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2400" dirty="0" err="1"/>
                <a:t>and</a:t>
              </a:r>
              <a:r>
                <a:rPr lang="de-DE" sz="2400" dirty="0"/>
                <a:t> </a:t>
              </a:r>
              <a:r>
                <a:rPr lang="de-DE" sz="2400" dirty="0" err="1"/>
                <a:t>neutron</a:t>
              </a:r>
              <a:r>
                <a:rPr lang="de-DE" sz="2400" dirty="0"/>
                <a:t> </a:t>
              </a:r>
              <a:r>
                <a:rPr lang="de-DE" sz="2400" dirty="0">
                  <a:sym typeface="Wingdings" panose="05000000000000000000" pitchFamily="2" charset="2"/>
                </a:rPr>
                <a:t></a:t>
              </a:r>
              <a:endParaRPr lang="de-DE" sz="2400" baseline="30000" dirty="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7652737" y="2629417"/>
              <a:ext cx="1210973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Deuterium</a:t>
              </a:r>
            </a:p>
          </p:txBody>
        </p:sp>
        <p:sp>
          <p:nvSpPr>
            <p:cNvPr id="4" name="Ellipse 3"/>
            <p:cNvSpPr/>
            <p:nvPr/>
          </p:nvSpPr>
          <p:spPr>
            <a:xfrm>
              <a:off x="6462138" y="3212976"/>
              <a:ext cx="396000" cy="39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6336196" y="2848870"/>
              <a:ext cx="10541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Neutron</a:t>
              </a: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6912114" y="6047710"/>
            <a:ext cx="1415772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Nature </a:t>
            </a:r>
            <a:r>
              <a:rPr lang="de-DE" sz="1100" b="1" dirty="0"/>
              <a:t>585</a:t>
            </a:r>
            <a:r>
              <a:rPr lang="de-DE" sz="1100" dirty="0"/>
              <a:t> (2020) 43</a:t>
            </a:r>
          </a:p>
        </p:txBody>
      </p:sp>
      <p:sp>
        <p:nvSpPr>
          <p:cNvPr id="42" name="Foliennummernplatzhalter 1">
            <a:extLst>
              <a:ext uri="{FF2B5EF4-FFF2-40B4-BE49-F238E27FC236}">
                <a16:creationId xmlns:a16="http://schemas.microsoft.com/office/drawing/2014/main" id="{645C8AF6-EC75-40ED-B344-7EC9C701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/>
          <a:p>
            <a:fld id="{51D15D83-5BC4-4FF7-8407-2D41C2802218}" type="slidenum">
              <a:rPr lang="de-DE" smtClean="0"/>
              <a:t>8</a:t>
            </a:fld>
            <a:endParaRPr lang="de-DE"/>
          </a:p>
        </p:txBody>
      </p:sp>
      <p:sp>
        <p:nvSpPr>
          <p:cNvPr id="44" name="Datumsplatzhalter 2">
            <a:extLst>
              <a:ext uri="{FF2B5EF4-FFF2-40B4-BE49-F238E27FC236}">
                <a16:creationId xmlns:a16="http://schemas.microsoft.com/office/drawing/2014/main" id="{709B8A6F-9F33-42E9-B783-09C0BBE71E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 err="1"/>
              <a:t>Oct</a:t>
            </a:r>
            <a:r>
              <a:rPr lang="de-DE" dirty="0"/>
              <a:t> 17</a:t>
            </a:r>
            <a:r>
              <a:rPr lang="de-DE" baseline="30000" dirty="0"/>
              <a:t>th</a:t>
            </a:r>
            <a:r>
              <a:rPr lang="de-DE" dirty="0"/>
              <a:t>, 2023</a:t>
            </a:r>
          </a:p>
        </p:txBody>
      </p:sp>
      <p:sp>
        <p:nvSpPr>
          <p:cNvPr id="45" name="Fußzeilenplatzhalter 3">
            <a:extLst>
              <a:ext uri="{FF2B5EF4-FFF2-40B4-BE49-F238E27FC236}">
                <a16:creationId xmlns:a16="http://schemas.microsoft.com/office/drawing/2014/main" id="{0A9B8874-EA35-4958-94AA-B71833710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 err="1"/>
              <a:t>Symp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 Stand. </a:t>
            </a:r>
            <a:r>
              <a:rPr lang="de-DE" dirty="0" err="1"/>
              <a:t>Metrol</a:t>
            </a:r>
            <a:r>
              <a:rPr lang="de-DE" dirty="0"/>
              <a:t>. - Blaum</a:t>
            </a:r>
          </a:p>
        </p:txBody>
      </p:sp>
    </p:spTree>
    <p:extLst>
      <p:ext uri="{BB962C8B-B14F-4D97-AF65-F5344CB8AC3E}">
        <p14:creationId xmlns:p14="http://schemas.microsoft.com/office/powerpoint/2010/main" val="3039511681"/>
      </p:ext>
    </p:extLst>
  </p:cSld>
  <p:clrMapOvr>
    <a:masterClrMapping/>
  </p:clrMapOvr>
</p:sld>
</file>

<file path=ppt/theme/theme1.xml><?xml version="1.0" encoding="utf-8"?>
<a:theme xmlns:a="http://schemas.openxmlformats.org/drawingml/2006/main" name="NeueFolien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NeueFolien17</Template>
  <TotalTime>0</TotalTime>
  <Words>1673</Words>
  <Application>Microsoft Office PowerPoint</Application>
  <PresentationFormat>Bildschirmpräsentation (4:3)</PresentationFormat>
  <Paragraphs>315</Paragraphs>
  <Slides>23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34" baseType="lpstr">
      <vt:lpstr>Arial</vt:lpstr>
      <vt:lpstr>Calibri</vt:lpstr>
      <vt:lpstr>Cambria Math</vt:lpstr>
      <vt:lpstr>Symbol</vt:lpstr>
      <vt:lpstr>Times New Roman</vt:lpstr>
      <vt:lpstr>Trebuchet MS</vt:lpstr>
      <vt:lpstr>Wingdings</vt:lpstr>
      <vt:lpstr>NeueFolien17</vt:lpstr>
      <vt:lpstr>Bitmap Image</vt:lpstr>
      <vt:lpstr>Equation</vt:lpstr>
      <vt:lpstr>Clip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MPI fuer Kernpysik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talk</dc:title>
  <dc:creator>hoenes</dc:creator>
  <cp:lastModifiedBy>Klaus Blaum</cp:lastModifiedBy>
  <cp:revision>308</cp:revision>
  <dcterms:created xsi:type="dcterms:W3CDTF">2017-05-03T12:28:18Z</dcterms:created>
  <dcterms:modified xsi:type="dcterms:W3CDTF">2023-10-15T11:23:15Z</dcterms:modified>
</cp:coreProperties>
</file>