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5898" r:id="rId4"/>
    <p:sldId id="5880" r:id="rId5"/>
    <p:sldId id="403" r:id="rId6"/>
    <p:sldId id="752" r:id="rId7"/>
    <p:sldId id="583" r:id="rId8"/>
    <p:sldId id="5781" r:id="rId9"/>
    <p:sldId id="377" r:id="rId10"/>
    <p:sldId id="294" r:id="rId11"/>
    <p:sldId id="5881" r:id="rId12"/>
    <p:sldId id="296" r:id="rId13"/>
    <p:sldId id="5769" r:id="rId14"/>
    <p:sldId id="5778" r:id="rId15"/>
    <p:sldId id="5777" r:id="rId16"/>
    <p:sldId id="5892" r:id="rId17"/>
    <p:sldId id="5883" r:id="rId18"/>
    <p:sldId id="719" r:id="rId19"/>
    <p:sldId id="692" r:id="rId20"/>
    <p:sldId id="5885" r:id="rId21"/>
    <p:sldId id="5886" r:id="rId22"/>
    <p:sldId id="5884" r:id="rId23"/>
    <p:sldId id="5897" r:id="rId24"/>
    <p:sldId id="5894" r:id="rId25"/>
    <p:sldId id="2814" r:id="rId26"/>
    <p:sldId id="5768" r:id="rId27"/>
    <p:sldId id="5895" r:id="rId28"/>
    <p:sldId id="5899" r:id="rId29"/>
    <p:sldId id="5888" r:id="rId30"/>
    <p:sldId id="5890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46"/>
    <a:srgbClr val="FF01FF"/>
    <a:srgbClr val="CCECFF"/>
    <a:srgbClr val="FF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6" autoAdjust="0"/>
    <p:restoredTop sz="97940" autoAdjust="0"/>
  </p:normalViewPr>
  <p:slideViewPr>
    <p:cSldViewPr snapToGrid="0">
      <p:cViewPr varScale="1">
        <p:scale>
          <a:sx n="126" d="100"/>
          <a:sy n="126" d="100"/>
        </p:scale>
        <p:origin x="583" y="7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4330" y="4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70DE2-F6E5-49F3-9590-6F46DD6708B7}" type="datetimeFigureOut">
              <a:rPr lang="en-US" smtClean="0"/>
              <a:t>10/18/2023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29C52-72F8-4AEC-83BC-5FCD407CD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48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053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768A0-BD06-46F7-A0D7-F922E02E3C4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69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984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768A0-BD06-46F7-A0D7-F922E02E3C48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717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0058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686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004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22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078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l"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E25C4B-B127-4F85-BBF4-FDDDF37A3BF3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6245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l"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E25C4B-B127-4F85-BBF4-FDDDF37A3BF3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756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30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7448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0974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233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148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9211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273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028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204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2429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92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593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2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F76F6-1634-41DC-AC16-DBBD655C4692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baseline="0"/>
          </a:p>
        </p:txBody>
      </p:sp>
    </p:spTree>
    <p:extLst>
      <p:ext uri="{BB962C8B-B14F-4D97-AF65-F5344CB8AC3E}">
        <p14:creationId xmlns:p14="http://schemas.microsoft.com/office/powerpoint/2010/main" val="428816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62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FABB5A-59F6-420D-A61D-59AB31C47C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1885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3CFCB-238E-49C3-A690-893DD252F0F2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29C52-72F8-4AEC-83BC-5FCD407CD6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61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CA36DD62-4842-4777-99A8-26973C727E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68953" indent="-295751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3005" indent="-236601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6207" indent="-236601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29409" indent="-236601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2611" indent="-23660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75813" indent="-23660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49015" indent="-23660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2217" indent="-23660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2F0417E9-7826-4E93-A00D-E730C39E9863}" type="slidenum">
              <a:rPr lang="en-US" altLang="ja-JP" smtClean="0">
                <a:latin typeface="Arial Unicode MS" panose="020B0604020202020204" pitchFamily="34" charset="-128"/>
              </a:rPr>
              <a:pPr/>
              <a:t>9</a:t>
            </a:fld>
            <a:endParaRPr lang="en-US" altLang="ja-JP" dirty="0">
              <a:latin typeface="Arial Unicode MS" panose="020B0604020202020204" pitchFamily="34" charset="-128"/>
            </a:endParaRPr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94E4C56E-1BFC-4B17-921C-93E93CD0AF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D35E17B6-862E-4100-A76C-307BA9E47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13873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EE60D-A5EA-034F-FAFB-C581C624B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018552-F922-CEA7-D0EE-529CFD0D16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B4CF6-6B69-8E07-FCBE-7DA72C78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507C9-CEE4-4BDF-A998-99DC34FE77E7}" type="datetime1">
              <a:rPr lang="en-US" smtClean="0"/>
              <a:t>10/18/2023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AA080-97FF-300F-7B8E-7AA8A77DA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1BE2C-A557-76B0-EBA3-0936EEB94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72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13876-758A-E19B-8ABE-E4A7EF34A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0CD040-1363-B557-5A9A-F284859BA5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47BB0-62A2-4E7E-20AF-F3B323BD2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7AC7E-02AC-48EE-A3D8-597BAC1C7F21}" type="datetime1">
              <a:rPr lang="en-US" smtClean="0"/>
              <a:t>10/18/2023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A0A17-25FE-583A-EC86-9274222B0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0D0E6-4749-1261-4F48-427330097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09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B35FA3-736A-7BCC-6894-90314082AD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CD34F0-2F08-0E14-5121-EBB9DA13B0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4E87A-323C-91D5-6FF8-9F06AC73A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5E657-8611-4BDA-8D4F-55E83ADB6F7E}" type="datetime1">
              <a:rPr lang="en-US" smtClean="0"/>
              <a:t>10/18/2023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907DF-6D41-9602-FABC-276469E38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5EFB9-8B2C-8699-260D-A4CC91AE6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02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A4188-FB74-489E-912E-D146A6B3F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F1F9A-387E-4105-9BEC-F29264972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12FB2-4B74-45CC-A61B-F4F0B8253E6C}" type="datetime1">
              <a:rPr lang="en-US" smtClean="0"/>
              <a:t>10/18/2023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97BF0-D9FC-4259-803E-290F6445D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05191-3519-4A5D-A55D-8BE71D52C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9447-A6C4-402F-A626-845B079EE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7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slide">
    <p:bg>
      <p:bgPr>
        <a:gradFill>
          <a:gsLst>
            <a:gs pos="0">
              <a:srgbClr val="CFEBFD"/>
            </a:gs>
            <a:gs pos="100000">
              <a:srgbClr val="CFEBFD"/>
            </a:gs>
            <a:gs pos="4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3EA3CF9-C5B9-49A4-B105-B085DC453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9900000" cy="684000"/>
          </a:xfrm>
          <a:prstGeom prst="rect">
            <a:avLst/>
          </a:prstGeom>
        </p:spPr>
        <p:txBody>
          <a:bodyPr lIns="108000" tIns="0" rIns="108000" bIns="0"/>
          <a:lstStyle>
            <a:lvl1pPr algn="ctr">
              <a:defRPr sz="4800" baseline="0">
                <a:solidFill>
                  <a:srgbClr val="5E2A1A"/>
                </a:solidFill>
                <a:latin typeface="Kelpt A2 TTF SemiLight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14DDB43D-D64E-4624-BCDA-9481B46FD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4000" y="6516000"/>
            <a:ext cx="720000" cy="360000"/>
          </a:xfrm>
          <a:prstGeom prst="rect">
            <a:avLst/>
          </a:prstGeom>
        </p:spPr>
        <p:txBody>
          <a:bodyPr lIns="72000" rIns="72000"/>
          <a:lstStyle>
            <a:lvl1pPr algn="r">
              <a:defRPr sz="1800" baseline="0">
                <a:solidFill>
                  <a:srgbClr val="2056AD"/>
                </a:solidFill>
                <a:latin typeface="Kelpt A2 TTF SemiLight" panose="02000000000000000000" pitchFamily="2" charset="0"/>
              </a:defRPr>
            </a:lvl1pPr>
          </a:lstStyle>
          <a:p>
            <a:fld id="{6065BE1E-25DA-444C-84BE-B473E32A49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26926"/>
      </p:ext>
    </p:extLst>
  </p:cSld>
  <p:clrMapOvr>
    <a:masterClrMapping/>
  </p:clrMapOvr>
  <p:transition advTm="7527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B7172-E0A6-01D2-E29E-A210CBC6D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AFF34-5295-C5CB-77B7-C70CA99E7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8B854-5E4A-F881-35D1-FBE191277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3241-69FF-4876-9EB5-97A483C6D07D}" type="datetime1">
              <a:rPr lang="en-US" smtClean="0"/>
              <a:t>10/18/2023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19E3D-A632-FC00-A5BF-078BC73A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4B6F9-B82F-106C-5A08-9079FD7BD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723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0F58-D2C6-F8EC-3628-7C58352E7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D17DE7-6724-3223-F02E-70243C225A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E901C-B3B4-7A96-5740-C3578E06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6E6D-6288-4632-BCAE-287F202144ED}" type="datetime1">
              <a:rPr lang="en-US" smtClean="0"/>
              <a:t>10/18/2023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21B7C-7218-1C36-9770-AD07526D5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DF03A-E7BA-2762-27C7-D1839B9D2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49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438B6-D2C6-CD25-7B6B-B63FAAFF6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4D7D1-3158-A4EB-A1CC-8F0CF97D9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139CF-43F7-2598-98E8-FB263A88B4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7ECE1-5DD1-43C6-9CC0-29DA37B20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2B069-124E-4447-9832-BC37FF0D1D6A}" type="datetime1">
              <a:rPr lang="en-US" smtClean="0"/>
              <a:t>10/18/2023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9673B-0769-12AC-43C9-3C59FCFFC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69B56E-3AF1-8D00-4F7A-3860727A1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43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30BE5-5C9D-2116-E673-CF3406847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2DE773-34AC-3A04-D9CD-D640602C8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FC953A-A04D-CAC6-EF5F-509FBA859C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7B0350-F603-4310-FB66-8AC43785AB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9CE49C-18E5-82CB-B862-831C9AA505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9B3477-74B6-7136-8FDE-9E7C5E42D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2425-530E-4A6D-943F-F63F66C093F3}" type="datetime1">
              <a:rPr lang="en-US" smtClean="0"/>
              <a:t>10/18/2023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4A6FE6-D61D-7F44-6DC1-D8F50BDEE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0CBB81-9C64-C0C4-7339-042AB1420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367C5-0EB6-30CA-727D-EE2ABF5B2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8A5000-29D5-F526-C934-B94642F39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1577-B4E0-4CE2-95C2-49D84470A32B}" type="datetime1">
              <a:rPr lang="en-US" smtClean="0"/>
              <a:t>10/18/2023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A35CF-25A0-C4DA-140F-30D6B06F7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ED5F6E-D9CF-05D7-33FE-935E2CC16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09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C89A50-411E-31E6-5EF9-C8A853EF0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8C3E-513C-46D4-8511-87BCCF2A984F}" type="datetime1">
              <a:rPr lang="en-US" smtClean="0"/>
              <a:t>10/18/2023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8AA72A-FBEC-BBD9-E699-5ED2B80E4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1B045-41AF-D084-5BFE-F5BA2252A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41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07D54-7F72-4B5A-0D0F-757CB8ECD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12A7F-B464-4BC4-CE1E-029F3AFE0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A5B7C-EBB2-C41B-92EF-AE29F6192A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6FF2A9-0E60-FC51-3EB1-956504764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557D-6614-4E21-8D1A-9982224ED3A5}" type="datetime1">
              <a:rPr lang="en-US" smtClean="0"/>
              <a:t>10/18/2023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7F34E2-F1E7-493F-2EB4-78EF9A521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84BCD-BAC0-226B-B68F-7F7337D12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25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24635-D784-1E23-4A44-13806B37E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4EF2FA-FC21-F6A1-0698-D72F4C24A5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388B2C-6433-143B-164A-A6E269498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1C132D-F7C7-B4D9-37AB-1D0A93362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2FF0C-E366-4A12-B35A-8D47F7B6FA54}" type="datetime1">
              <a:rPr lang="en-US" smtClean="0"/>
              <a:t>10/18/2023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7FD179-F994-C57E-B37E-68C616B81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C89131-7499-62FC-F89E-D7B6F202C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73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E13881-B5B8-498F-83E3-1F1B9301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835FEE-001A-71AC-223F-7EE348ED1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67D5C-49D3-85C1-EC67-689B618E40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45E6F-9771-4D09-8DC5-A541A00F2712}" type="datetime1">
              <a:rPr lang="en-US" smtClean="0"/>
              <a:t>10/18/2023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852C3-1276-E983-B188-3FFD90D4E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A232A-5BD6-F90F-6D88-15CDF3C3D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9EA4F-21C2-416E-8681-3CA0522F4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40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18.jp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png"/><Relationship Id="rId3" Type="http://schemas.openxmlformats.org/officeDocument/2006/relationships/image" Target="../media/image230.png"/><Relationship Id="rId7" Type="http://schemas.openxmlformats.org/officeDocument/2006/relationships/image" Target="../media/image49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20.jpg"/><Relationship Id="rId4" Type="http://schemas.openxmlformats.org/officeDocument/2006/relationships/image" Target="../media/image240.png"/><Relationship Id="rId9" Type="http://schemas.openxmlformats.org/officeDocument/2006/relationships/image" Target="../media/image5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7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7" Type="http://schemas.openxmlformats.org/officeDocument/2006/relationships/image" Target="../media/image6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0.png"/><Relationship Id="rId9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oleObject" Target="../embeddings/oleObject8.bin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wmf"/><Relationship Id="rId11" Type="http://schemas.openxmlformats.org/officeDocument/2006/relationships/image" Target="../media/image39.png"/><Relationship Id="rId5" Type="http://schemas.openxmlformats.org/officeDocument/2006/relationships/oleObject" Target="../embeddings/oleObject8.bin"/><Relationship Id="rId10" Type="http://schemas.openxmlformats.org/officeDocument/2006/relationships/image" Target="../media/image38.png"/><Relationship Id="rId4" Type="http://schemas.openxmlformats.org/officeDocument/2006/relationships/image" Target="../media/image34.wmf"/><Relationship Id="rId9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G"/><Relationship Id="rId7" Type="http://schemas.openxmlformats.org/officeDocument/2006/relationships/image" Target="../media/image42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22.JPG"/><Relationship Id="rId4" Type="http://schemas.openxmlformats.org/officeDocument/2006/relationships/image" Target="../media/image1.png"/><Relationship Id="rId9" Type="http://schemas.openxmlformats.org/officeDocument/2006/relationships/image" Target="../media/image4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A9DB85-35BE-A692-1CC9-CD5C8550C6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UTC(k) steered by intermittent operation of an optical clock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78AAF8-4DBD-B413-03B6-8480B17CFF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633" y="4441991"/>
            <a:ext cx="9626451" cy="2153932"/>
          </a:xfrm>
        </p:spPr>
        <p:txBody>
          <a:bodyPr anchor="ctr">
            <a:normAutofit/>
          </a:bodyPr>
          <a:lstStyle/>
          <a:p>
            <a:pPr algn="l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Tetsuya Ido</a:t>
            </a:r>
          </a:p>
          <a:p>
            <a:pPr algn="l"/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H. Hachisu, N. Nemitz, H. Ito, N. </a:t>
            </a:r>
            <a:r>
              <a:rPr lang="en-US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Ohtsubo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, Y. Miyauchi, M. Morikawa,</a:t>
            </a:r>
            <a:b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M. Tonnes, T. Gotoh, Y. Hanado, K. Matsubara</a:t>
            </a:r>
          </a:p>
          <a:p>
            <a:pPr algn="l"/>
            <a:r>
              <a:rPr lang="en-US" sz="1800" dirty="0">
                <a:latin typeface="Segoe UI" panose="020B0502040204020203" pitchFamily="34" charset="0"/>
                <a:cs typeface="Segoe UI" panose="020B0502040204020203" pitchFamily="34" charset="0"/>
              </a:rPr>
              <a:t>Space-Time Standards Laboratory,</a:t>
            </a:r>
          </a:p>
          <a:p>
            <a:pPr algn="l"/>
            <a:r>
              <a:rPr lang="en-US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National Institute of Information and Communications Technology (NICT)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03ECEB-065D-101B-43B7-F5A3AD5D6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1969" y="5063418"/>
            <a:ext cx="2295129" cy="1532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FD3A7C-EEB0-63D9-44E5-7B153AC49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11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4790018" y="970827"/>
            <a:ext cx="7641164" cy="5846882"/>
            <a:chOff x="1227261" y="509892"/>
            <a:chExt cx="7641164" cy="5846882"/>
          </a:xfrm>
        </p:grpSpPr>
        <p:graphicFrame>
          <p:nvGraphicFramePr>
            <p:cNvPr id="4" name="オブジェクト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6237888"/>
                </p:ext>
              </p:extLst>
            </p:nvPr>
          </p:nvGraphicFramePr>
          <p:xfrm>
            <a:off x="1227261" y="509892"/>
            <a:ext cx="7641164" cy="58468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ｸﾞﾗﾌ" r:id="rId3" imgW="3920760" imgH="3000960" progId="Origin50.Graph">
                    <p:embed/>
                  </p:oleObj>
                </mc:Choice>
                <mc:Fallback>
                  <p:oleObj name="ｸﾞﾗﾌ" r:id="rId3" imgW="3920760" imgH="3000960" progId="Origin50.Graph">
                    <p:embed/>
                    <p:pic>
                      <p:nvPicPr>
                        <p:cNvPr id="4" name="オブジェクト 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227261" y="509892"/>
                          <a:ext cx="7641164" cy="58468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" name="Straight Arrow Connector 4"/>
            <p:cNvCxnSpPr/>
            <p:nvPr/>
          </p:nvCxnSpPr>
          <p:spPr>
            <a:xfrm>
              <a:off x="2883085" y="4941168"/>
              <a:ext cx="3781305" cy="0"/>
            </a:xfrm>
            <a:prstGeom prst="straightConnector1">
              <a:avLst/>
            </a:prstGeom>
            <a:ln w="38100">
              <a:solidFill>
                <a:srgbClr val="FF00FF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5"/>
            <p:cNvSpPr txBox="1"/>
            <p:nvPr/>
          </p:nvSpPr>
          <p:spPr>
            <a:xfrm>
              <a:off x="4269558" y="4502606"/>
              <a:ext cx="116653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dirty="0">
                  <a:solidFill>
                    <a:srgbClr val="FF00FF"/>
                  </a:solidFill>
                </a:rPr>
                <a:t>6 months</a:t>
              </a:r>
              <a:endParaRPr kumimoji="1" lang="ja-JP" altLang="en-US" sz="2000" dirty="0">
                <a:solidFill>
                  <a:srgbClr val="FF00FF"/>
                </a:solidFill>
              </a:endParaRPr>
            </a:p>
          </p:txBody>
        </p:sp>
        <p:cxnSp>
          <p:nvCxnSpPr>
            <p:cNvPr id="9" name="Straight Arrow Connector 7"/>
            <p:cNvCxnSpPr/>
            <p:nvPr/>
          </p:nvCxnSpPr>
          <p:spPr>
            <a:xfrm>
              <a:off x="6463195" y="2300972"/>
              <a:ext cx="0" cy="1560076"/>
            </a:xfrm>
            <a:prstGeom prst="straightConnector1">
              <a:avLst/>
            </a:prstGeom>
            <a:ln w="381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8"/>
            <p:cNvSpPr txBox="1"/>
            <p:nvPr/>
          </p:nvSpPr>
          <p:spPr>
            <a:xfrm>
              <a:off x="5349056" y="3131344"/>
              <a:ext cx="10567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solidFill>
                    <a:srgbClr val="0070C0"/>
                  </a:solidFill>
                </a:rPr>
                <a:t>1×10</a:t>
              </a:r>
              <a:r>
                <a:rPr kumimoji="1" lang="en-US" altLang="ja-JP" sz="2000" baseline="30000" dirty="0">
                  <a:solidFill>
                    <a:srgbClr val="0070C0"/>
                  </a:solidFill>
                </a:rPr>
                <a:t>-13</a:t>
              </a:r>
              <a:endParaRPr kumimoji="1" lang="ja-JP" altLang="en-US" sz="2000" baseline="30000" dirty="0">
                <a:solidFill>
                  <a:srgbClr val="0070C0"/>
                </a:solidFill>
              </a:endParaRPr>
            </a:p>
          </p:txBody>
        </p:sp>
      </p:grp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46064" y="118252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Optically steered timescale in 2016:</a:t>
            </a:r>
            <a:br>
              <a:rPr lang="en-US" sz="32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32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Source oscillator + Frequency reference</a:t>
            </a:r>
          </a:p>
        </p:txBody>
      </p:sp>
      <p:sp>
        <p:nvSpPr>
          <p:cNvPr id="3" name="楕円 2"/>
          <p:cNvSpPr/>
          <p:nvPr/>
        </p:nvSpPr>
        <p:spPr>
          <a:xfrm>
            <a:off x="10515179" y="2118055"/>
            <a:ext cx="216024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>
            <a:cxnSpLocks/>
            <a:stCxn id="14" idx="2"/>
          </p:cNvCxnSpPr>
          <p:nvPr/>
        </p:nvCxnSpPr>
        <p:spPr>
          <a:xfrm flipH="1">
            <a:off x="10623191" y="996893"/>
            <a:ext cx="301632" cy="1121162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9903710" y="627561"/>
            <a:ext cx="2042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4</a:t>
            </a:r>
            <a:r>
              <a:rPr kumimoji="1" lang="en-US" altLang="ja-JP" dirty="0"/>
              <a:t> s measurement</a:t>
            </a:r>
            <a:endParaRPr kumimoji="1" lang="ja-JP" altLang="en-US" dirty="0"/>
          </a:p>
        </p:txBody>
      </p:sp>
      <p:sp>
        <p:nvSpPr>
          <p:cNvPr id="11" name="正方形/長方形 629">
            <a:extLst>
              <a:ext uri="{FF2B5EF4-FFF2-40B4-BE49-F238E27FC236}">
                <a16:creationId xmlns:a16="http://schemas.microsoft.com/office/drawing/2014/main" id="{D5B45035-4084-D1E8-FCF3-5F39F65BCE63}"/>
              </a:ext>
            </a:extLst>
          </p:cNvPr>
          <p:cNvSpPr/>
          <p:nvPr/>
        </p:nvSpPr>
        <p:spPr>
          <a:xfrm>
            <a:off x="236661" y="2021970"/>
            <a:ext cx="1082014" cy="5891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/>
              <a:t>Source </a:t>
            </a:r>
            <a:r>
              <a:rPr kumimoji="1" lang="en-US" altLang="ja-JP" sz="1600" dirty="0" err="1"/>
              <a:t>osc</a:t>
            </a:r>
            <a:r>
              <a:rPr kumimoji="1" lang="en-US" altLang="ja-JP" sz="1600" dirty="0"/>
              <a:t>.</a:t>
            </a:r>
          </a:p>
          <a:p>
            <a:pPr algn="ctr"/>
            <a:r>
              <a:rPr lang="en-US" altLang="ja-JP" sz="1600" dirty="0"/>
              <a:t>(</a:t>
            </a:r>
            <a:r>
              <a:rPr kumimoji="1" lang="en-US" altLang="ja-JP" sz="1600" dirty="0"/>
              <a:t>HM)</a:t>
            </a:r>
            <a:endParaRPr kumimoji="1" lang="ja-JP" altLang="en-US" sz="1600" dirty="0"/>
          </a:p>
        </p:txBody>
      </p:sp>
      <p:sp>
        <p:nvSpPr>
          <p:cNvPr id="15" name="正方形/長方形 636">
            <a:extLst>
              <a:ext uri="{FF2B5EF4-FFF2-40B4-BE49-F238E27FC236}">
                <a16:creationId xmlns:a16="http://schemas.microsoft.com/office/drawing/2014/main" id="{6FA6A26A-19B0-5E66-EFDB-22DCA562CF18}"/>
              </a:ext>
            </a:extLst>
          </p:cNvPr>
          <p:cNvSpPr/>
          <p:nvPr/>
        </p:nvSpPr>
        <p:spPr>
          <a:xfrm>
            <a:off x="1848857" y="1885256"/>
            <a:ext cx="1296144" cy="8625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/>
              <a:t>Phase micro stepper (PMS)</a:t>
            </a:r>
            <a:endParaRPr kumimoji="1" lang="ja-JP" altLang="en-US" sz="1600" dirty="0"/>
          </a:p>
        </p:txBody>
      </p:sp>
      <p:cxnSp>
        <p:nvCxnSpPr>
          <p:cNvPr id="16" name="直線矢印コネクタ 637">
            <a:extLst>
              <a:ext uri="{FF2B5EF4-FFF2-40B4-BE49-F238E27FC236}">
                <a16:creationId xmlns:a16="http://schemas.microsoft.com/office/drawing/2014/main" id="{210B46F5-9D53-AC63-5504-E92AA5E31E28}"/>
              </a:ext>
            </a:extLst>
          </p:cNvPr>
          <p:cNvCxnSpPr/>
          <p:nvPr/>
        </p:nvCxnSpPr>
        <p:spPr>
          <a:xfrm>
            <a:off x="1318675" y="2316548"/>
            <a:ext cx="5236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7" name="直線矢印コネクタ 638">
            <a:extLst>
              <a:ext uri="{FF2B5EF4-FFF2-40B4-BE49-F238E27FC236}">
                <a16:creationId xmlns:a16="http://schemas.microsoft.com/office/drawing/2014/main" id="{439DEB30-E39E-6AAD-89BA-E15FA49D6040}"/>
              </a:ext>
            </a:extLst>
          </p:cNvPr>
          <p:cNvCxnSpPr/>
          <p:nvPr/>
        </p:nvCxnSpPr>
        <p:spPr>
          <a:xfrm>
            <a:off x="3145001" y="2317068"/>
            <a:ext cx="4909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18" name="正方形/長方形 639">
            <a:extLst>
              <a:ext uri="{FF2B5EF4-FFF2-40B4-BE49-F238E27FC236}">
                <a16:creationId xmlns:a16="http://schemas.microsoft.com/office/drawing/2014/main" id="{CC1CA835-5C18-E0C6-B21E-62FF8E5C8C2B}"/>
              </a:ext>
            </a:extLst>
          </p:cNvPr>
          <p:cNvSpPr/>
          <p:nvPr/>
        </p:nvSpPr>
        <p:spPr>
          <a:xfrm>
            <a:off x="1907773" y="3203178"/>
            <a:ext cx="1178313" cy="5891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f(HM)</a:t>
            </a:r>
          </a:p>
          <a:p>
            <a:pPr algn="ctr"/>
            <a:r>
              <a:rPr lang="en-US" altLang="ja-JP" sz="1600" dirty="0"/>
              <a:t>based on </a:t>
            </a:r>
            <a:r>
              <a:rPr lang="en-US" altLang="ja-JP" sz="1600" dirty="0" err="1"/>
              <a:t>Sr</a:t>
            </a:r>
            <a:endParaRPr kumimoji="1" lang="ja-JP" altLang="en-US" sz="1600" dirty="0"/>
          </a:p>
        </p:txBody>
      </p:sp>
      <p:cxnSp>
        <p:nvCxnSpPr>
          <p:cNvPr id="19" name="直線矢印コネクタ 640">
            <a:extLst>
              <a:ext uri="{FF2B5EF4-FFF2-40B4-BE49-F238E27FC236}">
                <a16:creationId xmlns:a16="http://schemas.microsoft.com/office/drawing/2014/main" id="{82B98621-F1D0-D189-79B7-353896221C92}"/>
              </a:ext>
            </a:extLst>
          </p:cNvPr>
          <p:cNvCxnSpPr>
            <a:stCxn id="18" idx="0"/>
          </p:cNvCxnSpPr>
          <p:nvPr/>
        </p:nvCxnSpPr>
        <p:spPr>
          <a:xfrm flipV="1">
            <a:off x="2496929" y="2788806"/>
            <a:ext cx="1" cy="414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20" name="正方形/長方形 641">
            <a:extLst>
              <a:ext uri="{FF2B5EF4-FFF2-40B4-BE49-F238E27FC236}">
                <a16:creationId xmlns:a16="http://schemas.microsoft.com/office/drawing/2014/main" id="{5A51E2DA-C0FD-D5E8-A190-3A22FF93A8F5}"/>
              </a:ext>
            </a:extLst>
          </p:cNvPr>
          <p:cNvSpPr/>
          <p:nvPr/>
        </p:nvSpPr>
        <p:spPr>
          <a:xfrm>
            <a:off x="3630307" y="2026137"/>
            <a:ext cx="1178313" cy="5891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rgbClr val="FF0000"/>
                </a:solidFill>
              </a:rPr>
              <a:t>TA(Sr)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4F4E23-EAD1-2EEF-9439-E106FFF90368}"/>
              </a:ext>
            </a:extLst>
          </p:cNvPr>
          <p:cNvSpPr txBox="1"/>
          <p:nvPr/>
        </p:nvSpPr>
        <p:spPr>
          <a:xfrm>
            <a:off x="36691" y="4540932"/>
            <a:ext cx="531536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solidFill>
                  <a:srgbClr val="FF0000"/>
                </a:solidFill>
              </a:rPr>
              <a:t>TA(Sr)</a:t>
            </a:r>
            <a:r>
              <a:rPr kumimoji="1" lang="en-US" altLang="ja-JP" dirty="0"/>
              <a:t>: Frequency and drift rate of HM signal is adjusted with reference to Sr</a:t>
            </a:r>
          </a:p>
          <a:p>
            <a:r>
              <a:rPr lang="en-US" altLang="ja-JP" dirty="0"/>
              <a:t>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FF0000"/>
                </a:solidFill>
              </a:rPr>
              <a:t>Adjustment</a:t>
            </a:r>
            <a:r>
              <a:rPr lang="en-US" altLang="ja-JP" dirty="0"/>
              <a:t> of PMS offset frequency </a:t>
            </a:r>
            <a:r>
              <a:rPr lang="en-US" altLang="ja-JP" dirty="0">
                <a:solidFill>
                  <a:srgbClr val="FF0000"/>
                </a:solidFill>
              </a:rPr>
              <a:t>every 4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No servo to reduce the time offset 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UTC ─ TA(Sr)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6DF237-FBE3-5E30-9C0C-024C047A0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62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0348" y="130622"/>
            <a:ext cx="3538736" cy="1282154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Steering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348" y="188640"/>
            <a:ext cx="8693663" cy="68794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58580" y="3655094"/>
            <a:ext cx="43151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Interval for the drift estimation: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=25days</a:t>
            </a:r>
          </a:p>
          <a:p>
            <a:endParaRPr lang="en-US" dirty="0"/>
          </a:p>
          <a:p>
            <a:r>
              <a:rPr lang="en-US" dirty="0"/>
              <a:t>Number of Optical frequency standard (OFS) operation in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+1 &gt;4</a:t>
            </a:r>
          </a:p>
          <a:p>
            <a:r>
              <a:rPr lang="en-US" dirty="0"/>
              <a:t>(once per week or more frequently)</a:t>
            </a:r>
          </a:p>
          <a:p>
            <a:endParaRPr lang="en-US" dirty="0"/>
          </a:p>
          <a:p>
            <a:r>
              <a:rPr lang="en-US" dirty="0"/>
              <a:t>One HM free evolution time: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T/N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087888" y="-243408"/>
            <a:ext cx="57606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104112" y="2348880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27013EB-2C4F-C82F-719A-D6855860A5C3}"/>
              </a:ext>
            </a:extLst>
          </p:cNvPr>
          <p:cNvSpPr/>
          <p:nvPr/>
        </p:nvSpPr>
        <p:spPr>
          <a:xfrm>
            <a:off x="3462586" y="188640"/>
            <a:ext cx="832060" cy="43204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1A1D46D-5023-8843-BCF4-E9CCCFC8B2AB}"/>
              </a:ext>
            </a:extLst>
          </p:cNvPr>
          <p:cNvSpPr/>
          <p:nvPr/>
        </p:nvSpPr>
        <p:spPr>
          <a:xfrm>
            <a:off x="5679970" y="2780885"/>
            <a:ext cx="832060" cy="43204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27A2D0-2E36-724D-28E5-F3102319C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94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/>
          <p:cNvSpPr txBox="1"/>
          <p:nvPr/>
        </p:nvSpPr>
        <p:spPr>
          <a:xfrm>
            <a:off x="161955" y="309143"/>
            <a:ext cx="696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kumimoji="1" lang="en-US" altLang="ja-JP" sz="28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Comparison against UTC &amp; TT(BIPM16)</a:t>
            </a:r>
            <a:endParaRPr kumimoji="1" lang="ja-JP" altLang="en-US" sz="2800" b="1" dirty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08598" y="444323"/>
            <a:ext cx="28803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frequency offset of UTC is clearly identified.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Phase difference against TT(BIPM16)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&lt; 1ns after 5months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Stability 4e-16 @ 20 days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A39637-D4EA-6567-4365-0A7AB72B6F95}"/>
              </a:ext>
            </a:extLst>
          </p:cNvPr>
          <p:cNvGrpSpPr/>
          <p:nvPr/>
        </p:nvGrpSpPr>
        <p:grpSpPr>
          <a:xfrm>
            <a:off x="-286092" y="886532"/>
            <a:ext cx="7577313" cy="5798435"/>
            <a:chOff x="4035537" y="550924"/>
            <a:chExt cx="7577313" cy="579843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5537" y="550924"/>
              <a:ext cx="7577313" cy="579843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813414" y="2748794"/>
              <a:ext cx="132267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C23FA"/>
                  </a:solidFill>
                </a:rPr>
                <a:t>TA(Sr)-UTC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400256" y="1628800"/>
              <a:ext cx="214898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TA(Sr)-TT(BIPM16)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8220820" y="4176258"/>
              <a:ext cx="176138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TT(BIPM16)-UTC</a:t>
              </a:r>
            </a:p>
          </p:txBody>
        </p:sp>
        <p:cxnSp>
          <p:nvCxnSpPr>
            <p:cNvPr id="7" name="Straight Arrow Connector 6"/>
            <p:cNvCxnSpPr>
              <a:cxnSpLocks/>
            </p:cNvCxnSpPr>
            <p:nvPr/>
          </p:nvCxnSpPr>
          <p:spPr>
            <a:xfrm flipH="1" flipV="1">
              <a:off x="8284811" y="3300582"/>
              <a:ext cx="325789" cy="87567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CED784D-8277-4918-9374-EDEA760D2744}"/>
              </a:ext>
            </a:extLst>
          </p:cNvPr>
          <p:cNvSpPr txBox="1"/>
          <p:nvPr/>
        </p:nvSpPr>
        <p:spPr>
          <a:xfrm>
            <a:off x="6610116" y="6413677"/>
            <a:ext cx="4000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 </a:t>
            </a:r>
            <a:r>
              <a:rPr lang="en-US" dirty="0" err="1"/>
              <a:t>Hachisu</a:t>
            </a:r>
            <a:r>
              <a:rPr lang="en-US" dirty="0"/>
              <a:t> et al., Sci. Rep. </a:t>
            </a:r>
            <a:r>
              <a:rPr lang="en-US" b="1" dirty="0"/>
              <a:t>8</a:t>
            </a:r>
            <a:r>
              <a:rPr lang="en-US" dirty="0"/>
              <a:t>, 4243 (2018)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C32A0EA-6058-4DF2-B822-0F4FE09C8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68F-8775-4580-BDE3-7E7DC6B017D4}" type="slidenum">
              <a:rPr lang="en-US" smtClean="0"/>
              <a:t>12</a:t>
            </a:fld>
            <a:endParaRPr lang="en-US"/>
          </a:p>
        </p:txBody>
      </p:sp>
      <p:pic>
        <p:nvPicPr>
          <p:cNvPr id="10" name="Picture 9" descr="Medium shot of a person smiling&#10;&#10;Description automatically generated">
            <a:extLst>
              <a:ext uri="{FF2B5EF4-FFF2-40B4-BE49-F238E27FC236}">
                <a16:creationId xmlns:a16="http://schemas.microsoft.com/office/drawing/2014/main" id="{70708C88-A3A9-CF2C-DB7A-A201E8D00C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501" y="247567"/>
            <a:ext cx="1124544" cy="12779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371BE5A-2F1C-BC44-1DDB-29332DFBC350}"/>
              </a:ext>
            </a:extLst>
          </p:cNvPr>
          <p:cNvSpPr txBox="1"/>
          <p:nvPr/>
        </p:nvSpPr>
        <p:spPr>
          <a:xfrm>
            <a:off x="10878509" y="1644189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 Hachisu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F29CB2B-D38E-7F90-834E-53E0809D5E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1601" y="2594292"/>
            <a:ext cx="4796479" cy="3672200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491A396-0365-F71B-9BB2-3F6E615452B0}"/>
              </a:ext>
            </a:extLst>
          </p:cNvPr>
          <p:cNvSpPr/>
          <p:nvPr/>
        </p:nvSpPr>
        <p:spPr>
          <a:xfrm>
            <a:off x="7198191" y="2752647"/>
            <a:ext cx="598044" cy="5235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04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0F864-A5C4-4BA6-A20F-3927D503E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7048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Upgrade of UTC(NICT) in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2A522-D67A-4D51-ACEF-BB8F0C495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043" y="1166783"/>
            <a:ext cx="9122998" cy="18565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/>
              <a:t>2006</a:t>
            </a:r>
          </a:p>
          <a:p>
            <a:r>
              <a:rPr lang="en-US" dirty="0"/>
              <a:t>JST system built in 2006 with rich redundancies for reliability.</a:t>
            </a:r>
          </a:p>
          <a:p>
            <a:pPr lvl="1"/>
            <a:r>
              <a:rPr lang="en-US" dirty="0"/>
              <a:t>Three independent HMs signals are steered to ensemble clocks made of 18 Cs</a:t>
            </a:r>
          </a:p>
          <a:p>
            <a:pPr lvl="1"/>
            <a:r>
              <a:rPr lang="en-US" dirty="0"/>
              <a:t>3 DMTD &amp; 1 TIC for reliable measurement of clock phase differences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62AF62-1C2E-4FE6-A699-E43A418E23FC}"/>
              </a:ext>
            </a:extLst>
          </p:cNvPr>
          <p:cNvSpPr txBox="1"/>
          <p:nvPr/>
        </p:nvSpPr>
        <p:spPr>
          <a:xfrm>
            <a:off x="523240" y="2892191"/>
            <a:ext cx="1018216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/>
              <a:t>2016</a:t>
            </a:r>
            <a:endParaRPr lang="en-US" u="sng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Test operation of a Sr-steered timescale (1HM + Sr) showed great potential in accuracy.</a:t>
            </a:r>
          </a:p>
          <a:p>
            <a:r>
              <a:rPr lang="en-US" dirty="0"/>
              <a:t>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4E441D-C93F-409F-9652-3957C07064BD}"/>
              </a:ext>
            </a:extLst>
          </p:cNvPr>
          <p:cNvSpPr txBox="1"/>
          <p:nvPr/>
        </p:nvSpPr>
        <p:spPr>
          <a:xfrm>
            <a:off x="580042" y="4243829"/>
            <a:ext cx="103317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u="sng" dirty="0"/>
              <a:t>2020</a:t>
            </a:r>
            <a:endParaRPr lang="en-US" sz="28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/>
              <a:t>Reliability of Opt.-&gt; MW conversion improved. Monitor, control, and evaluation have become systematic. Redundancy in various parts established. </a:t>
            </a:r>
          </a:p>
          <a:p>
            <a:r>
              <a:rPr lang="en-US" altLang="ja-JP" sz="2400" dirty="0"/>
              <a:t>	</a:t>
            </a:r>
            <a:r>
              <a:rPr lang="ja-JP" altLang="en-US" sz="2400" dirty="0"/>
              <a:t>→　</a:t>
            </a:r>
            <a:r>
              <a:rPr lang="en-US" sz="2400" dirty="0"/>
              <a:t>Reliable operation of a Sr lattice clock once per week now feasible.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E8C67A-E582-48E7-AB50-E4F52B3E19BE}"/>
              </a:ext>
            </a:extLst>
          </p:cNvPr>
          <p:cNvSpPr txBox="1"/>
          <p:nvPr/>
        </p:nvSpPr>
        <p:spPr>
          <a:xfrm>
            <a:off x="804014" y="6158069"/>
            <a:ext cx="7403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2021 ─   UTC(NICT) is finally steered by NICT-Sr1</a:t>
            </a:r>
          </a:p>
        </p:txBody>
      </p:sp>
      <p:pic>
        <p:nvPicPr>
          <p:cNvPr id="9" name="Picture 8" descr="A person with short black hair wearing a blue shirt&#10;&#10;Description automatically generated">
            <a:extLst>
              <a:ext uri="{FF2B5EF4-FFF2-40B4-BE49-F238E27FC236}">
                <a16:creationId xmlns:a16="http://schemas.microsoft.com/office/drawing/2014/main" id="{2107C0DB-2D31-574F-B4D4-96643A16EB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6078" y="1528512"/>
            <a:ext cx="887124" cy="1046767"/>
          </a:xfrm>
          <a:prstGeom prst="rect">
            <a:avLst/>
          </a:prstGeom>
        </p:spPr>
      </p:pic>
      <p:pic>
        <p:nvPicPr>
          <p:cNvPr id="11" name="Picture 10" descr="A person with glasses smiling&#10;&#10;Description automatically generated">
            <a:extLst>
              <a:ext uri="{FF2B5EF4-FFF2-40B4-BE49-F238E27FC236}">
                <a16:creationId xmlns:a16="http://schemas.microsoft.com/office/drawing/2014/main" id="{09352540-0931-ACF4-B485-189B8E041D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4017" y="4797219"/>
            <a:ext cx="909185" cy="12003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B6AB98-C5DD-4932-34FC-E6222B5FCAD7}"/>
              </a:ext>
            </a:extLst>
          </p:cNvPr>
          <p:cNvSpPr txBox="1"/>
          <p:nvPr/>
        </p:nvSpPr>
        <p:spPr>
          <a:xfrm>
            <a:off x="10948565" y="2622606"/>
            <a:ext cx="111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Y. Hanado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D61909-4D59-9142-A9AA-C598807614BB}"/>
              </a:ext>
            </a:extLst>
          </p:cNvPr>
          <p:cNvSpPr txBox="1"/>
          <p:nvPr/>
        </p:nvSpPr>
        <p:spPr>
          <a:xfrm>
            <a:off x="10798794" y="5997548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N. Nemitz</a:t>
            </a:r>
          </a:p>
        </p:txBody>
      </p:sp>
      <p:pic>
        <p:nvPicPr>
          <p:cNvPr id="8" name="Picture 7" descr="Medium shot of a person smiling&#10;&#10;Description automatically generated">
            <a:extLst>
              <a:ext uri="{FF2B5EF4-FFF2-40B4-BE49-F238E27FC236}">
                <a16:creationId xmlns:a16="http://schemas.microsoft.com/office/drawing/2014/main" id="{1C63CABC-9B79-3F9E-883D-327B1F46BD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350" y="3213087"/>
            <a:ext cx="1056852" cy="12010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12DFC8-928E-698E-750E-1E864AC4F319}"/>
              </a:ext>
            </a:extLst>
          </p:cNvPr>
          <p:cNvSpPr txBox="1"/>
          <p:nvPr/>
        </p:nvSpPr>
        <p:spPr>
          <a:xfrm>
            <a:off x="10831641" y="4390174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 Hachisu</a:t>
            </a:r>
          </a:p>
        </p:txBody>
      </p:sp>
      <p:pic>
        <p:nvPicPr>
          <p:cNvPr id="14" name="Picture 13" descr="A person wearing glasses and a white shirt&#10;&#10;Description automatically generated">
            <a:extLst>
              <a:ext uri="{FF2B5EF4-FFF2-40B4-BE49-F238E27FC236}">
                <a16:creationId xmlns:a16="http://schemas.microsoft.com/office/drawing/2014/main" id="{069C1D55-E3D0-E929-37BE-617F215D2F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83" y="1495423"/>
            <a:ext cx="809892" cy="1079856"/>
          </a:xfrm>
          <a:prstGeom prst="rect">
            <a:avLst/>
          </a:prstGeom>
        </p:spPr>
      </p:pic>
      <p:pic>
        <p:nvPicPr>
          <p:cNvPr id="16" name="Picture 15" descr="A person with dark hair wearing a blue shirt&#10;&#10;Description automatically generated">
            <a:extLst>
              <a:ext uri="{FF2B5EF4-FFF2-40B4-BE49-F238E27FC236}">
                <a16:creationId xmlns:a16="http://schemas.microsoft.com/office/drawing/2014/main" id="{A898F23F-D5F3-7EBF-FAFC-EDC3E793D4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438" y="123748"/>
            <a:ext cx="860934" cy="10999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D82969D-F12C-6462-AB9D-C11BF76CBD90}"/>
              </a:ext>
            </a:extLst>
          </p:cNvPr>
          <p:cNvSpPr txBox="1"/>
          <p:nvPr/>
        </p:nvSpPr>
        <p:spPr>
          <a:xfrm>
            <a:off x="9700334" y="2637073"/>
            <a:ext cx="1260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K. Imamura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67D684-844C-C5F9-49F2-2AB9DF518839}"/>
              </a:ext>
            </a:extLst>
          </p:cNvPr>
          <p:cNvSpPr txBox="1"/>
          <p:nvPr/>
        </p:nvSpPr>
        <p:spPr>
          <a:xfrm>
            <a:off x="10799935" y="1159180"/>
            <a:ext cx="13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F. Nakagawa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E1364-680E-6B2C-DCE2-A2C522BAD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81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9C052EA-05E2-403D-965E-52D1BFFA2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7773FD-035D-4E47-B5CE-C6CA21275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47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kern="1200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Strategy</a:t>
            </a: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C1936B8-2FFB-4F78-8388-B8C282B8A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0688"/>
            <a:ext cx="12192000" cy="5166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5A09B-0F42-454D-B3D3-2EDFB31EC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489" y="2054573"/>
            <a:ext cx="5097779" cy="40763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/>
              <a:t>To keep the benefit of reliability in legacy system…</a:t>
            </a:r>
          </a:p>
          <a:p>
            <a:pPr marL="457200" lvl="1"/>
            <a:r>
              <a:rPr lang="en-US" sz="2000" dirty="0"/>
              <a:t>Keep the steering of 3 HM signals to Cs ensemble</a:t>
            </a:r>
          </a:p>
          <a:p>
            <a:pPr marL="446088" lvl="1" indent="0">
              <a:buNone/>
            </a:pPr>
            <a:r>
              <a:rPr lang="en-US" altLang="ja-JP" sz="2000" dirty="0"/>
              <a:t>→Occasional adjustment of</a:t>
            </a:r>
            <a:r>
              <a:rPr lang="en-US" sz="2000" dirty="0"/>
              <a:t> the parameter of frequency offset with respect to Cs ensemble timescale </a:t>
            </a:r>
          </a:p>
          <a:p>
            <a:pPr marL="228600" lvl="1">
              <a:spcBef>
                <a:spcPts val="1000"/>
              </a:spcBef>
            </a:pPr>
            <a:r>
              <a:rPr lang="en-US" sz="2000" dirty="0"/>
              <a:t>To keep the intermittent operation of the strontium lattice clock (once per week)  </a:t>
            </a:r>
          </a:p>
          <a:p>
            <a:pPr marL="457200" lvl="2">
              <a:spcBef>
                <a:spcPts val="1000"/>
              </a:spcBef>
            </a:pPr>
            <a:r>
              <a:rPr lang="en-US" altLang="ja-JP" dirty="0"/>
              <a:t>→Leaves four (or more) working days for any necessary. Reduced operation time to extend the durability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365BD6-7B14-4FAD-B28D-9B84A12C8C2D}"/>
              </a:ext>
            </a:extLst>
          </p:cNvPr>
          <p:cNvSpPr txBox="1"/>
          <p:nvPr/>
        </p:nvSpPr>
        <p:spPr>
          <a:xfrm>
            <a:off x="7012965" y="1459866"/>
            <a:ext cx="5097780" cy="4076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Operations once per week or more has continued since September 2021, and is still ongoing. </a:t>
            </a: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42E3EEC1-AAA2-238E-146C-688B86644782}"/>
              </a:ext>
            </a:extLst>
          </p:cNvPr>
          <p:cNvSpPr/>
          <p:nvPr/>
        </p:nvSpPr>
        <p:spPr>
          <a:xfrm rot="5400000">
            <a:off x="5733418" y="3809278"/>
            <a:ext cx="875397" cy="78872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A3B0CAD8-38F3-1219-530F-E24DAD6240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689" y="4273868"/>
            <a:ext cx="5491056" cy="24062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181599-087D-0B36-03F3-D54B44F10DAE}"/>
              </a:ext>
            </a:extLst>
          </p:cNvPr>
          <p:cNvSpPr txBox="1"/>
          <p:nvPr/>
        </p:nvSpPr>
        <p:spPr>
          <a:xfrm rot="1423950">
            <a:off x="9372708" y="4844145"/>
            <a:ext cx="2898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Measurement Interval </a:t>
            </a:r>
          </a:p>
          <a:p>
            <a:r>
              <a:rPr lang="en-US" dirty="0">
                <a:solidFill>
                  <a:srgbClr val="FF0000"/>
                </a:solidFill>
              </a:rPr>
              <a:t>mostly ≤ 1 week for 2 years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8B12B0-7A74-9268-7501-0E21146FC8FF}"/>
              </a:ext>
            </a:extLst>
          </p:cNvPr>
          <p:cNvSpPr txBox="1"/>
          <p:nvPr/>
        </p:nvSpPr>
        <p:spPr>
          <a:xfrm>
            <a:off x="7211192" y="4456673"/>
            <a:ext cx="159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120 operations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D61AE1-14B3-A5CF-C1E4-B368F9AE2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9476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79DE3-CA8E-44E3-9A6D-E4D9B2C5E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Recipe of steering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D3995D6-8B46-4CD0-8E00-C1CF79F805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87883" y="288608"/>
          <a:ext cx="5040916" cy="3857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D3995D6-8B46-4CD0-8E00-C1CF79F805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87883" y="288608"/>
                        <a:ext cx="5040916" cy="38572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82C77D8-A8F7-40F9-80FC-C52F8EB7874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1690688"/>
          <a:ext cx="6624299" cy="5068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982C77D8-A8F7-40F9-80FC-C52F8EB787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690688"/>
                        <a:ext cx="6624299" cy="50687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2CC6FF98-DEA2-4D9A-A3DF-FFFF438C509F}"/>
              </a:ext>
            </a:extLst>
          </p:cNvPr>
          <p:cNvSpPr/>
          <p:nvPr/>
        </p:nvSpPr>
        <p:spPr>
          <a:xfrm>
            <a:off x="2392680" y="2895600"/>
            <a:ext cx="492760" cy="23266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9F79E1-1DD1-4011-9AA7-2BEBC6714742}"/>
              </a:ext>
            </a:extLst>
          </p:cNvPr>
          <p:cNvSpPr txBox="1"/>
          <p:nvPr/>
        </p:nvSpPr>
        <p:spPr>
          <a:xfrm>
            <a:off x="6387883" y="4109720"/>
            <a:ext cx="54559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Frequency adjustment of UTC(NICT) twice per week to remove y(UTC(NICT)-TA(Sr)) in the one past day</a:t>
            </a:r>
          </a:p>
          <a:p>
            <a:endParaRPr lang="en-US" dirty="0"/>
          </a:p>
          <a:p>
            <a:r>
              <a:rPr lang="en-US" dirty="0"/>
              <a:t>The instability of Cs ensemble often requires  &gt;3e-15 adjustment</a:t>
            </a:r>
          </a:p>
          <a:p>
            <a:endParaRPr lang="en-US" dirty="0"/>
          </a:p>
          <a:p>
            <a:r>
              <a:rPr lang="en-US" dirty="0"/>
              <a:t>Time difference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/>
              <a:t>=UTC(NICT)-TA(Sr) gradually removed by additional fractional frequency adjustment of</a:t>
            </a:r>
          </a:p>
          <a:p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/>
              <a:t>/(60 days)   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D91596-D4DF-0260-D3F5-A1576498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16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ADC41-D6BB-6B8A-1D0A-D74C784DF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026" y="365125"/>
            <a:ext cx="11002774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Steering using optical clocks: before &amp; after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394B150-F02C-0CC6-F7B7-13ACCB423A96}"/>
              </a:ext>
            </a:extLst>
          </p:cNvPr>
          <p:cNvGrpSpPr/>
          <p:nvPr/>
        </p:nvGrpSpPr>
        <p:grpSpPr>
          <a:xfrm>
            <a:off x="-325931" y="1218844"/>
            <a:ext cx="8245957" cy="5007851"/>
            <a:chOff x="2871793" y="1597812"/>
            <a:chExt cx="8245957" cy="5007851"/>
          </a:xfrm>
        </p:grpSpPr>
        <p:graphicFrame>
          <p:nvGraphicFramePr>
            <p:cNvPr id="4" name="Object 3">
              <a:extLst>
                <a:ext uri="{FF2B5EF4-FFF2-40B4-BE49-F238E27FC236}">
                  <a16:creationId xmlns:a16="http://schemas.microsoft.com/office/drawing/2014/main" id="{5581362D-BF91-4847-2D0F-0A37DAC4885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1690687"/>
                </p:ext>
              </p:extLst>
            </p:nvPr>
          </p:nvGraphicFramePr>
          <p:xfrm>
            <a:off x="2871793" y="1597812"/>
            <a:ext cx="8245957" cy="50078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3" imgW="12801600" imgH="7772400" progId="Origin95.Graph">
                    <p:embed/>
                  </p:oleObj>
                </mc:Choice>
                <mc:Fallback>
                  <p:oleObj name="Graph" r:id="rId3" imgW="12801600" imgH="7772400" progId="Origin95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871793" y="1597812"/>
                          <a:ext cx="8245957" cy="500785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C687E982-79A0-909E-AC27-7E4C57A5C7D0}"/>
                </a:ext>
              </a:extLst>
            </p:cNvPr>
            <p:cNvCxnSpPr/>
            <p:nvPr/>
          </p:nvCxnSpPr>
          <p:spPr>
            <a:xfrm>
              <a:off x="7839572" y="3228569"/>
              <a:ext cx="2166824" cy="0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B902C27-8DC3-58E2-52A3-626CAFA55A34}"/>
                </a:ext>
              </a:extLst>
            </p:cNvPr>
            <p:cNvSpPr txBox="1"/>
            <p:nvPr/>
          </p:nvSpPr>
          <p:spPr>
            <a:xfrm>
              <a:off x="8472283" y="2814702"/>
              <a:ext cx="84792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75000"/>
                    </a:schemeClr>
                  </a:solidFill>
                </a:rPr>
                <a:t>2 years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FF12F2F-609E-5106-4904-51860F530AC0}"/>
                </a:ext>
              </a:extLst>
            </p:cNvPr>
            <p:cNvSpPr txBox="1"/>
            <p:nvPr/>
          </p:nvSpPr>
          <p:spPr>
            <a:xfrm>
              <a:off x="7839572" y="3429000"/>
              <a:ext cx="208736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FF"/>
                  </a:solidFill>
                </a:rPr>
                <a:t>Standard deviation: 2.3ns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6AA88C-F3AD-C53E-A4D9-4409D45477A5}"/>
                </a:ext>
              </a:extLst>
            </p:cNvPr>
            <p:cNvSpPr txBox="1"/>
            <p:nvPr/>
          </p:nvSpPr>
          <p:spPr>
            <a:xfrm>
              <a:off x="5443935" y="2920792"/>
              <a:ext cx="208736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Standard deviation: 8.5ns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C66CA2B-2A9D-6210-585D-E3E54BE8D307}"/>
                </a:ext>
              </a:extLst>
            </p:cNvPr>
            <p:cNvCxnSpPr>
              <a:cxnSpLocks/>
            </p:cNvCxnSpPr>
            <p:nvPr/>
          </p:nvCxnSpPr>
          <p:spPr>
            <a:xfrm>
              <a:off x="4507718" y="2752590"/>
              <a:ext cx="333185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2FAEBC7-7FAF-CB6B-6836-D8EB8A23DFEA}"/>
              </a:ext>
            </a:extLst>
          </p:cNvPr>
          <p:cNvSpPr txBox="1"/>
          <p:nvPr/>
        </p:nvSpPr>
        <p:spPr>
          <a:xfrm>
            <a:off x="7213990" y="4285856"/>
            <a:ext cx="45778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Incorporation of Sr reduced the fluctuation to 1/4.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magnitude of the reduced fluctuation reflects the stability of mean timescale composed of commercial Cs clocks</a:t>
            </a:r>
          </a:p>
        </p:txBody>
      </p:sp>
      <p:pic>
        <p:nvPicPr>
          <p:cNvPr id="8" name="Picture 7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6E7642E2-B7F5-FFD9-476F-BD118DCEF8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990" y="1736688"/>
            <a:ext cx="4635410" cy="20313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537932-EF60-6847-B2C8-BACB39093433}"/>
              </a:ext>
            </a:extLst>
          </p:cNvPr>
          <p:cNvSpPr txBox="1"/>
          <p:nvPr/>
        </p:nvSpPr>
        <p:spPr>
          <a:xfrm>
            <a:off x="9763712" y="6040182"/>
            <a:ext cx="1704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(Poster No. 110)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D96FE2-6FCD-42F5-CCF2-4DF542FBC92E}"/>
              </a:ext>
            </a:extLst>
          </p:cNvPr>
          <p:cNvSpPr txBox="1"/>
          <p:nvPr/>
        </p:nvSpPr>
        <p:spPr>
          <a:xfrm rot="1423950">
            <a:off x="9423343" y="1923377"/>
            <a:ext cx="2898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Measurement Interval </a:t>
            </a:r>
          </a:p>
          <a:p>
            <a:r>
              <a:rPr lang="en-US" dirty="0">
                <a:solidFill>
                  <a:srgbClr val="FF0000"/>
                </a:solidFill>
              </a:rPr>
              <a:t>mostly ≤ 1 week for 2 years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B538522-878A-3DC1-FBD0-2C2DFEAE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87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2DAE5-1DAB-E06D-6A5F-7AED729A6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945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Incorporation of HMs to 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3AED3-632F-D025-6910-7526ECBFA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303" y="1292586"/>
            <a:ext cx="10515600" cy="4726853"/>
          </a:xfrm>
        </p:spPr>
        <p:txBody>
          <a:bodyPr>
            <a:normAutofit/>
          </a:bodyPr>
          <a:lstStyle/>
          <a:p>
            <a:r>
              <a:rPr lang="en-US" dirty="0"/>
              <a:t>HMs have been used only as source oscillators. </a:t>
            </a:r>
            <a:br>
              <a:rPr lang="en-US" dirty="0"/>
            </a:br>
            <a:r>
              <a:rPr lang="en-US" dirty="0"/>
              <a:t>But predictions of the frequency drift in HMs allow us to incorporate HMs to the ensemble clocks.</a:t>
            </a:r>
          </a:p>
          <a:p>
            <a:endParaRPr lang="en-US" dirty="0"/>
          </a:p>
          <a:p>
            <a:r>
              <a:rPr lang="en-US" dirty="0"/>
              <a:t>BIPM did similar improvement in early 2010s*. EAL incorporate the 2</a:t>
            </a:r>
            <a:r>
              <a:rPr lang="en-US" baseline="30000" dirty="0"/>
              <a:t>nd</a:t>
            </a:r>
            <a:r>
              <a:rPr lang="en-US" dirty="0"/>
              <a:t>-order term (frequency drift) of atomic clocks</a:t>
            </a:r>
          </a:p>
          <a:p>
            <a:pPr marL="457200" lvl="1" indent="0">
              <a:buNone/>
            </a:pPr>
            <a:r>
              <a:rPr lang="ja-JP" altLang="en-US" dirty="0"/>
              <a:t>→ </a:t>
            </a:r>
            <a:r>
              <a:rPr lang="en-US" altLang="ja-JP" dirty="0"/>
              <a:t>Cs clocks have lost the weight, but HM gained the weight</a:t>
            </a:r>
          </a:p>
          <a:p>
            <a:pPr marL="457200" lvl="1" indent="0">
              <a:buNone/>
            </a:pPr>
            <a:endParaRPr lang="en-US" dirty="0"/>
          </a:p>
          <a:p>
            <a:pPr marL="342900" lvl="1" indent="-342900"/>
            <a:endParaRPr lang="en-US" dirty="0"/>
          </a:p>
          <a:p>
            <a:pPr marL="342900" lvl="1" indent="-342900"/>
            <a:r>
              <a:rPr lang="en-US" dirty="0"/>
              <a:t>Similar strategy possible by adding HMs to ensemble clocks as well as changing the </a:t>
            </a:r>
            <a:r>
              <a:rPr lang="en-US" dirty="0" err="1"/>
              <a:t>dedrifting</a:t>
            </a:r>
            <a:r>
              <a:rPr lang="en-US" dirty="0"/>
              <a:t> process in mean free time scale.</a:t>
            </a:r>
          </a:p>
        </p:txBody>
      </p:sp>
      <p:pic>
        <p:nvPicPr>
          <p:cNvPr id="4" name="Picture 3" descr="A person wearing glasses and a blue shirt&#10;&#10;Description automatically generated">
            <a:extLst>
              <a:ext uri="{FF2B5EF4-FFF2-40B4-BE49-F238E27FC236}">
                <a16:creationId xmlns:a16="http://schemas.microsoft.com/office/drawing/2014/main" id="{EF575AD9-9E1B-4BC1-AFF9-C88E5BF57C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738" y="230189"/>
            <a:ext cx="1018317" cy="12669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E7AFF6-A578-8C3E-806A-4A65ED53F950}"/>
              </a:ext>
            </a:extLst>
          </p:cNvPr>
          <p:cNvSpPr txBox="1"/>
          <p:nvPr/>
        </p:nvSpPr>
        <p:spPr>
          <a:xfrm>
            <a:off x="10960006" y="1476694"/>
            <a:ext cx="693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 Ito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922EF-F496-87DF-4657-17892945AD67}"/>
              </a:ext>
            </a:extLst>
          </p:cNvPr>
          <p:cNvSpPr txBox="1"/>
          <p:nvPr/>
        </p:nvSpPr>
        <p:spPr>
          <a:xfrm>
            <a:off x="924161" y="4409131"/>
            <a:ext cx="8301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Note that NICT prefers to depend on our own clocks as much as possible for resilience against the GNSS non-availability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8C05E8-18C6-07F8-5DC4-B909AB988627}"/>
              </a:ext>
            </a:extLst>
          </p:cNvPr>
          <p:cNvSpPr txBox="1"/>
          <p:nvPr/>
        </p:nvSpPr>
        <p:spPr>
          <a:xfrm>
            <a:off x="7280531" y="5892581"/>
            <a:ext cx="42092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*G. Panfilo, et al., </a:t>
            </a:r>
            <a:r>
              <a:rPr lang="en-US" dirty="0" err="1"/>
              <a:t>Metrologia</a:t>
            </a:r>
            <a:r>
              <a:rPr lang="en-US" dirty="0"/>
              <a:t> </a:t>
            </a:r>
            <a:r>
              <a:rPr lang="en-US" b="1" dirty="0"/>
              <a:t>49</a:t>
            </a:r>
            <a:r>
              <a:rPr lang="en-US" dirty="0"/>
              <a:t>, 49 (2012)</a:t>
            </a:r>
          </a:p>
          <a:p>
            <a:r>
              <a:rPr lang="en-US" dirty="0"/>
              <a:t> G. Panfilo et al., </a:t>
            </a:r>
            <a:r>
              <a:rPr lang="en-US" dirty="0" err="1"/>
              <a:t>Metrologia</a:t>
            </a:r>
            <a:r>
              <a:rPr lang="en-US" dirty="0"/>
              <a:t> </a:t>
            </a:r>
            <a:r>
              <a:rPr lang="en-US" b="1" dirty="0"/>
              <a:t>51</a:t>
            </a:r>
            <a:r>
              <a:rPr lang="en-US" dirty="0"/>
              <a:t>, 285 (2014)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CF4723-56D1-E501-DAFB-31DD7E7E3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10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43D16F8-B0E3-3F50-7CF0-C510CAD88DDF}"/>
              </a:ext>
            </a:extLst>
          </p:cNvPr>
          <p:cNvSpPr/>
          <p:nvPr/>
        </p:nvSpPr>
        <p:spPr>
          <a:xfrm>
            <a:off x="279175" y="380326"/>
            <a:ext cx="11749636" cy="6149947"/>
          </a:xfrm>
          <a:prstGeom prst="roundRect">
            <a:avLst>
              <a:gd name="adj" fmla="val 4693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4A74CC6-0C0C-4E53-88A9-C688AEC69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1" y="53001"/>
            <a:ext cx="10515600" cy="1325563"/>
          </a:xfrm>
        </p:spPr>
        <p:txBody>
          <a:bodyPr/>
          <a:lstStyle/>
          <a:p>
            <a:r>
              <a:rPr lang="ja-JP" altLang="en-US" dirty="0"/>
              <a:t>  </a:t>
            </a:r>
            <a:r>
              <a:rPr kumimoji="1" lang="en-US" altLang="ja-JP" dirty="0"/>
              <a:t>Actual calculation (an example)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5B3FF22-AA7C-4CA4-A642-0163CEDF4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00061" y="6044226"/>
            <a:ext cx="2743200" cy="365125"/>
          </a:xfrm>
        </p:spPr>
        <p:txBody>
          <a:bodyPr/>
          <a:lstStyle/>
          <a:p>
            <a:pPr algn="ctr"/>
            <a:fld id="{A03A959B-73F2-4916-94CD-BDF48D7699BA}" type="slidenum">
              <a:rPr lang="ja-JP" altLang="en-US" smtClean="0"/>
              <a:pPr algn="ctr"/>
              <a:t>18</a:t>
            </a:fld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9A85355-B704-C130-EF57-FABFDECEB290}"/>
              </a:ext>
            </a:extLst>
          </p:cNvPr>
          <p:cNvGrpSpPr/>
          <p:nvPr/>
        </p:nvGrpSpPr>
        <p:grpSpPr>
          <a:xfrm>
            <a:off x="5255500" y="2235312"/>
            <a:ext cx="6098302" cy="3580814"/>
            <a:chOff x="5766039" y="2547436"/>
            <a:chExt cx="6098302" cy="3580814"/>
          </a:xfrm>
        </p:grpSpPr>
        <p:sp>
          <p:nvSpPr>
            <p:cNvPr id="54" name="AutoShape 50">
              <a:extLst>
                <a:ext uri="{FF2B5EF4-FFF2-40B4-BE49-F238E27FC236}">
                  <a16:creationId xmlns:a16="http://schemas.microsoft.com/office/drawing/2014/main" id="{5FDBD498-1FBD-63FB-DCAD-BA40ABD78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30949" y="2547436"/>
              <a:ext cx="333392" cy="35560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2" name="AutoShape 270">
              <a:extLst>
                <a:ext uri="{FF2B5EF4-FFF2-40B4-BE49-F238E27FC236}">
                  <a16:creationId xmlns:a16="http://schemas.microsoft.com/office/drawing/2014/main" id="{6AA83835-A411-C170-E7C5-28259FC49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6039" y="5327029"/>
              <a:ext cx="5439215" cy="757084"/>
            </a:xfrm>
            <a:prstGeom prst="roundRect">
              <a:avLst>
                <a:gd name="adj" fmla="val 16667"/>
              </a:avLst>
            </a:prstGeom>
            <a:solidFill>
              <a:srgbClr val="FFCCFF">
                <a:alpha val="50195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3" name="Text Box 47">
              <a:extLst>
                <a:ext uri="{FF2B5EF4-FFF2-40B4-BE49-F238E27FC236}">
                  <a16:creationId xmlns:a16="http://schemas.microsoft.com/office/drawing/2014/main" id="{0C6A64BE-2F8F-9819-86FE-3957364217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73788" y="5315720"/>
              <a:ext cx="5176872" cy="81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352425" marR="0" lvl="0" indent="-352425" defTabSz="9144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80000"/>
                <a:buFont typeface="Wingdings" panose="05000000000000000000" pitchFamily="2" charset="2"/>
                <a:buChar char="l"/>
                <a:tabLst/>
                <a:defRPr kumimoji="1" sz="2600" b="1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Segoe UI" panose="020B0502040204020203" pitchFamily="34" charset="0"/>
                  <a:ea typeface="ＭＳ Ｐゴシック" panose="020B0600070205080204" pitchFamily="50" charset="-128"/>
                  <a:cs typeface="Segoe UI" panose="020B0502040204020203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Suited method and value for the purpose are important.</a:t>
              </a: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30A9CCEE-4BC3-2008-EFBF-A3E75A02699B}"/>
                </a:ext>
              </a:extLst>
            </p:cNvPr>
            <p:cNvSpPr/>
            <p:nvPr/>
          </p:nvSpPr>
          <p:spPr>
            <a:xfrm>
              <a:off x="11322770" y="3142770"/>
              <a:ext cx="377303" cy="2426482"/>
            </a:xfrm>
            <a:custGeom>
              <a:avLst/>
              <a:gdLst>
                <a:gd name="connsiteX0" fmla="*/ 76200 w 305722"/>
                <a:gd name="connsiteY0" fmla="*/ 2394857 h 2394857"/>
                <a:gd name="connsiteX1" fmla="*/ 304800 w 305722"/>
                <a:gd name="connsiteY1" fmla="*/ 1785257 h 2394857"/>
                <a:gd name="connsiteX2" fmla="*/ 0 w 305722"/>
                <a:gd name="connsiteY2" fmla="*/ 0 h 2394857"/>
                <a:gd name="connsiteX0" fmla="*/ 93134 w 305855"/>
                <a:gd name="connsiteY0" fmla="*/ 2390623 h 2390623"/>
                <a:gd name="connsiteX1" fmla="*/ 304800 w 305855"/>
                <a:gd name="connsiteY1" fmla="*/ 1785257 h 2390623"/>
                <a:gd name="connsiteX2" fmla="*/ 0 w 305855"/>
                <a:gd name="connsiteY2" fmla="*/ 0 h 2390623"/>
                <a:gd name="connsiteX0" fmla="*/ 93134 w 275835"/>
                <a:gd name="connsiteY0" fmla="*/ 2390623 h 2390623"/>
                <a:gd name="connsiteX1" fmla="*/ 274413 w 275835"/>
                <a:gd name="connsiteY1" fmla="*/ 1229445 h 2390623"/>
                <a:gd name="connsiteX2" fmla="*/ 0 w 275835"/>
                <a:gd name="connsiteY2" fmla="*/ 0 h 2390623"/>
                <a:gd name="connsiteX0" fmla="*/ 0 w 217744"/>
                <a:gd name="connsiteY0" fmla="*/ 2426482 h 2426482"/>
                <a:gd name="connsiteX1" fmla="*/ 181279 w 217744"/>
                <a:gd name="connsiteY1" fmla="*/ 1265304 h 2426482"/>
                <a:gd name="connsiteX2" fmla="*/ 145620 w 217744"/>
                <a:gd name="connsiteY2" fmla="*/ 0 h 2426482"/>
                <a:gd name="connsiteX0" fmla="*/ 0 w 182701"/>
                <a:gd name="connsiteY0" fmla="*/ 2426482 h 2426482"/>
                <a:gd name="connsiteX1" fmla="*/ 181279 w 182701"/>
                <a:gd name="connsiteY1" fmla="*/ 1265304 h 2426482"/>
                <a:gd name="connsiteX2" fmla="*/ 145620 w 182701"/>
                <a:gd name="connsiteY2" fmla="*/ 0 h 2426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701" h="2426482">
                  <a:moveTo>
                    <a:pt x="0" y="2426482"/>
                  </a:moveTo>
                  <a:cubicBezTo>
                    <a:pt x="120650" y="2321253"/>
                    <a:pt x="193979" y="1664447"/>
                    <a:pt x="181279" y="1265304"/>
                  </a:cubicBezTo>
                  <a:cubicBezTo>
                    <a:pt x="168579" y="866161"/>
                    <a:pt x="170123" y="773740"/>
                    <a:pt x="145620" y="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  <a:prstDash val="sysDash"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Text Box 8">
                <a:extLst>
                  <a:ext uri="{FF2B5EF4-FFF2-40B4-BE49-F238E27FC236}">
                    <a16:creationId xmlns:a16="http://schemas.microsoft.com/office/drawing/2014/main" id="{7CEE1024-57DC-4C67-E9E1-44CCACBCDE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9461" y="1127876"/>
                <a:ext cx="9175457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457200" indent="-457200" defTabSz="914400" fontAlgn="base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buChar char="n"/>
                  <a:defRPr kumimoji="1" sz="3000" b="1"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(rate) and </a:t>
                </a:r>
                <a:r>
                  <a:rPr lang="en-US" altLang="ja-JP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altLang="ja-JP" dirty="0"/>
                  <a:t> </a:t>
                </a:r>
                <a:r>
                  <a:rPr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(weight) define </a:t>
                </a:r>
                <a14:m>
                  <m:oMath xmlns:m="http://schemas.openxmlformats.org/officeDocument/2006/math">
                    <m:r>
                      <a:rPr lang="ja-JP" altLang="en-US" sz="3200" i="1" spc="-150">
                        <a:latin typeface="Cambria Math" panose="02040503050406030204" pitchFamily="18" charset="0"/>
                      </a:rPr>
                      <m:t>𝑻𝑨</m:t>
                    </m:r>
                    <m:r>
                      <a:rPr lang="en-US" altLang="ja-JP" sz="3200" b="1" i="0" spc="-15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’s character  </a:t>
                </a:r>
              </a:p>
            </p:txBody>
          </p:sp>
        </mc:Choice>
        <mc:Fallback xmlns="">
          <p:sp>
            <p:nvSpPr>
              <p:cNvPr id="147" name="Text Box 8">
                <a:extLst>
                  <a:ext uri="{FF2B5EF4-FFF2-40B4-BE49-F238E27FC236}">
                    <a16:creationId xmlns:a16="http://schemas.microsoft.com/office/drawing/2014/main" id="{7CEE1024-57DC-4C67-E9E1-44CCACBCDE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9461" y="1127876"/>
                <a:ext cx="9175457" cy="584775"/>
              </a:xfrm>
              <a:prstGeom prst="rect">
                <a:avLst/>
              </a:prstGeom>
              <a:blipFill>
                <a:blip r:embed="rId3"/>
                <a:stretch>
                  <a:fillRect l="-1395" t="-14583" b="-322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4" name="AutoShape 40">
            <a:extLst>
              <a:ext uri="{FF2B5EF4-FFF2-40B4-BE49-F238E27FC236}">
                <a16:creationId xmlns:a16="http://schemas.microsoft.com/office/drawing/2014/main" id="{14EDFAA0-7C6E-FE08-2B6E-6EEE735B7FA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413359" y="2438899"/>
            <a:ext cx="803498" cy="409269"/>
          </a:xfrm>
          <a:prstGeom prst="roundRect">
            <a:avLst>
              <a:gd name="adj" fmla="val 16667"/>
            </a:avLst>
          </a:prstGeom>
          <a:solidFill>
            <a:srgbClr val="CCCCFF">
              <a:alpha val="4901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2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55" name="AutoShape 41">
            <a:extLst>
              <a:ext uri="{FF2B5EF4-FFF2-40B4-BE49-F238E27FC236}">
                <a16:creationId xmlns:a16="http://schemas.microsoft.com/office/drawing/2014/main" id="{5D42CEB5-BC1A-A691-6A66-12389907DA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15065" y="2188613"/>
            <a:ext cx="1036949" cy="449490"/>
          </a:xfrm>
          <a:prstGeom prst="roundRect">
            <a:avLst>
              <a:gd name="adj" fmla="val 16667"/>
            </a:avLst>
          </a:prstGeom>
          <a:solidFill>
            <a:srgbClr val="FFCCFF">
              <a:alpha val="4901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2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56" name="AutoShape 42">
            <a:extLst>
              <a:ext uri="{FF2B5EF4-FFF2-40B4-BE49-F238E27FC236}">
                <a16:creationId xmlns:a16="http://schemas.microsoft.com/office/drawing/2014/main" id="{A718FEFE-F26F-AA36-3193-C69BBE6B85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723481" y="2196130"/>
            <a:ext cx="1630319" cy="449490"/>
          </a:xfrm>
          <a:prstGeom prst="roundRect">
            <a:avLst>
              <a:gd name="adj" fmla="val 16667"/>
            </a:avLst>
          </a:prstGeom>
          <a:solidFill>
            <a:srgbClr val="FFCCFF">
              <a:alpha val="4901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2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Object 43">
                <a:extLst>
                  <a:ext uri="{FF2B5EF4-FFF2-40B4-BE49-F238E27FC236}">
                    <a16:creationId xmlns:a16="http://schemas.microsoft.com/office/drawing/2014/main" id="{21939294-8ED5-3726-8193-FAF03E195E1E}"/>
                  </a:ext>
                </a:extLst>
              </p:cNvPr>
              <p:cNvSpPr txBox="1"/>
              <p:nvPr/>
            </p:nvSpPr>
            <p:spPr bwMode="auto">
              <a:xfrm>
                <a:off x="7341141" y="2208332"/>
                <a:ext cx="4298091" cy="6492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̑"/>
                              <m:ctrlP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acc>
                        </m:e>
                        <m:sub>
                          <m: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ja-JP" altLang="en-US" sz="22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  <m:r>
                        <a:rPr lang="ja-JP" altLang="en-US" sz="22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)−</m:t>
                          </m:r>
                          <m:sSub>
                            <m:sSubPr>
                              <m:ctrlP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ja-JP" altLang="en-US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ja-JP" altLang="en-US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</m:oMath>
                  </m:oMathPara>
                </a14:m>
                <a:endParaRPr lang="ja-JP" altLang="en-US" sz="2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7" name="Object 43">
                <a:extLst>
                  <a:ext uri="{FF2B5EF4-FFF2-40B4-BE49-F238E27FC236}">
                    <a16:creationId xmlns:a16="http://schemas.microsoft.com/office/drawing/2014/main" id="{21939294-8ED5-3726-8193-FAF03E195E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41141" y="2208332"/>
                <a:ext cx="4298091" cy="649287"/>
              </a:xfrm>
              <a:prstGeom prst="rect">
                <a:avLst/>
              </a:prstGeom>
              <a:blipFill>
                <a:blip r:embed="rId4"/>
                <a:stretch>
                  <a:fillRect b="-560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8" name="Text Box 44">
            <a:extLst>
              <a:ext uri="{FF2B5EF4-FFF2-40B4-BE49-F238E27FC236}">
                <a16:creationId xmlns:a16="http://schemas.microsoft.com/office/drawing/2014/main" id="{016ED867-C44E-4AD3-6865-F457305ED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2034" y="1877099"/>
            <a:ext cx="1494412" cy="400110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Clock rate</a:t>
            </a:r>
            <a:endParaRPr kumimoji="1" lang="ja-JP" altLang="en-US" sz="2000" b="1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60" name="直線コネクタ 159">
            <a:extLst>
              <a:ext uri="{FF2B5EF4-FFF2-40B4-BE49-F238E27FC236}">
                <a16:creationId xmlns:a16="http://schemas.microsoft.com/office/drawing/2014/main" id="{2BFD110A-F4C5-3047-0869-13D3021F1FD5}"/>
              </a:ext>
            </a:extLst>
          </p:cNvPr>
          <p:cNvCxnSpPr>
            <a:cxnSpLocks/>
          </p:cNvCxnSpPr>
          <p:nvPr/>
        </p:nvCxnSpPr>
        <p:spPr>
          <a:xfrm>
            <a:off x="7188820" y="1875202"/>
            <a:ext cx="0" cy="3143146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A519B5FA-E296-5D52-DB07-0CFB69F678C1}"/>
              </a:ext>
            </a:extLst>
          </p:cNvPr>
          <p:cNvGrpSpPr/>
          <p:nvPr/>
        </p:nvGrpSpPr>
        <p:grpSpPr>
          <a:xfrm>
            <a:off x="1289461" y="1700561"/>
            <a:ext cx="6073529" cy="3360836"/>
            <a:chOff x="2004668" y="2012685"/>
            <a:chExt cx="6073529" cy="3360836"/>
          </a:xfrm>
        </p:grpSpPr>
        <p:sp>
          <p:nvSpPr>
            <p:cNvPr id="164" name="Line 68">
              <a:extLst>
                <a:ext uri="{FF2B5EF4-FFF2-40B4-BE49-F238E27FC236}">
                  <a16:creationId xmlns:a16="http://schemas.microsoft.com/office/drawing/2014/main" id="{DE3BA0C6-2CF7-72CD-4959-FD6BBA59692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532950" y="2653105"/>
              <a:ext cx="1588" cy="179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 sz="2000"/>
            </a:p>
          </p:txBody>
        </p:sp>
        <p:sp>
          <p:nvSpPr>
            <p:cNvPr id="165" name="Line 69">
              <a:extLst>
                <a:ext uri="{FF2B5EF4-FFF2-40B4-BE49-F238E27FC236}">
                  <a16:creationId xmlns:a16="http://schemas.microsoft.com/office/drawing/2014/main" id="{D31B2618-9DEA-A6C3-E20A-190633ACE43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532949" y="2834080"/>
              <a:ext cx="25362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 sz="2000"/>
            </a:p>
          </p:txBody>
        </p:sp>
        <p:sp>
          <p:nvSpPr>
            <p:cNvPr id="166" name="Line 70">
              <a:extLst>
                <a:ext uri="{FF2B5EF4-FFF2-40B4-BE49-F238E27FC236}">
                  <a16:creationId xmlns:a16="http://schemas.microsoft.com/office/drawing/2014/main" id="{A65402DD-653E-0B6A-DFFB-0D28EC0DD7A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069201" y="2834369"/>
              <a:ext cx="1588" cy="179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 sz="2000"/>
            </a:p>
          </p:txBody>
        </p:sp>
        <p:sp>
          <p:nvSpPr>
            <p:cNvPr id="167" name="Line 71">
              <a:extLst>
                <a:ext uri="{FF2B5EF4-FFF2-40B4-BE49-F238E27FC236}">
                  <a16:creationId xmlns:a16="http://schemas.microsoft.com/office/drawing/2014/main" id="{B0E94C36-8782-D371-550A-DEBCC805D46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539922" y="3415404"/>
              <a:ext cx="1588" cy="179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 sz="2000"/>
            </a:p>
          </p:txBody>
        </p:sp>
        <p:sp>
          <p:nvSpPr>
            <p:cNvPr id="168" name="Line 72">
              <a:extLst>
                <a:ext uri="{FF2B5EF4-FFF2-40B4-BE49-F238E27FC236}">
                  <a16:creationId xmlns:a16="http://schemas.microsoft.com/office/drawing/2014/main" id="{85A2DB36-E65A-DF48-E315-511A8A5D6B9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539921" y="3588691"/>
              <a:ext cx="881063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 sz="2000"/>
            </a:p>
          </p:txBody>
        </p:sp>
        <p:sp>
          <p:nvSpPr>
            <p:cNvPr id="169" name="Line 73">
              <a:extLst>
                <a:ext uri="{FF2B5EF4-FFF2-40B4-BE49-F238E27FC236}">
                  <a16:creationId xmlns:a16="http://schemas.microsoft.com/office/drawing/2014/main" id="{5A5A2BF4-87DA-61B6-D52A-CBB99DC7D91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427357" y="3585182"/>
              <a:ext cx="1588" cy="179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 sz="2000"/>
            </a:p>
          </p:txBody>
        </p:sp>
        <p:sp>
          <p:nvSpPr>
            <p:cNvPr id="170" name="Line 74">
              <a:extLst>
                <a:ext uri="{FF2B5EF4-FFF2-40B4-BE49-F238E27FC236}">
                  <a16:creationId xmlns:a16="http://schemas.microsoft.com/office/drawing/2014/main" id="{5B981110-3CB7-A417-774C-B4C1C25F3C8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551894" y="4201866"/>
              <a:ext cx="3175" cy="3540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 sz="2000"/>
            </a:p>
          </p:txBody>
        </p:sp>
        <p:sp>
          <p:nvSpPr>
            <p:cNvPr id="171" name="Line 76">
              <a:extLst>
                <a:ext uri="{FF2B5EF4-FFF2-40B4-BE49-F238E27FC236}">
                  <a16:creationId xmlns:a16="http://schemas.microsoft.com/office/drawing/2014/main" id="{0D0C848B-DE63-12A1-256F-5571C4AFC43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007843" y="2016062"/>
              <a:ext cx="0" cy="25282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 sz="2000"/>
            </a:p>
          </p:txBody>
        </p:sp>
        <p:sp>
          <p:nvSpPr>
            <p:cNvPr id="172" name="Line 77">
              <a:extLst>
                <a:ext uri="{FF2B5EF4-FFF2-40B4-BE49-F238E27FC236}">
                  <a16:creationId xmlns:a16="http://schemas.microsoft.com/office/drawing/2014/main" id="{DDC04DF3-578B-C4D4-34AF-6BB66350102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004668" y="2016064"/>
              <a:ext cx="17964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 sz="2000"/>
            </a:p>
          </p:txBody>
        </p:sp>
        <p:sp>
          <p:nvSpPr>
            <p:cNvPr id="173" name="Line 78">
              <a:extLst>
                <a:ext uri="{FF2B5EF4-FFF2-40B4-BE49-F238E27FC236}">
                  <a16:creationId xmlns:a16="http://schemas.microsoft.com/office/drawing/2014/main" id="{AC70E3CB-A776-DEE2-C966-92A4CE70BEC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806392" y="2012685"/>
              <a:ext cx="1588" cy="269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 sz="2000"/>
            </a:p>
          </p:txBody>
        </p:sp>
        <p:sp>
          <p:nvSpPr>
            <p:cNvPr id="174" name="AutoShape 101">
              <a:extLst>
                <a:ext uri="{FF2B5EF4-FFF2-40B4-BE49-F238E27FC236}">
                  <a16:creationId xmlns:a16="http://schemas.microsoft.com/office/drawing/2014/main" id="{12DD7882-2455-7F0E-96A1-BEFBDD7E11E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719334" y="2999417"/>
              <a:ext cx="1040056" cy="411706"/>
            </a:xfrm>
            <a:prstGeom prst="roundRect">
              <a:avLst>
                <a:gd name="adj" fmla="val 16667"/>
              </a:avLst>
            </a:prstGeom>
            <a:solidFill>
              <a:srgbClr val="CCFF66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75" name="AutoShape 104">
              <a:extLst>
                <a:ext uri="{FF2B5EF4-FFF2-40B4-BE49-F238E27FC236}">
                  <a16:creationId xmlns:a16="http://schemas.microsoft.com/office/drawing/2014/main" id="{8627D568-5960-8DBE-4D5C-09813445C80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91278" y="2997315"/>
              <a:ext cx="859705" cy="403048"/>
            </a:xfrm>
            <a:prstGeom prst="roundRect">
              <a:avLst>
                <a:gd name="adj" fmla="val 16667"/>
              </a:avLst>
            </a:prstGeom>
            <a:solidFill>
              <a:srgbClr val="FF9966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76" name="AutoShape 105">
              <a:extLst>
                <a:ext uri="{FF2B5EF4-FFF2-40B4-BE49-F238E27FC236}">
                  <a16:creationId xmlns:a16="http://schemas.microsoft.com/office/drawing/2014/main" id="{D455C2BE-3BB3-2D84-C543-193F9FA2C4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57068" y="2263712"/>
              <a:ext cx="909638" cy="426457"/>
            </a:xfrm>
            <a:prstGeom prst="roundRect">
              <a:avLst>
                <a:gd name="adj" fmla="val 16667"/>
              </a:avLst>
            </a:prstGeom>
            <a:solidFill>
              <a:srgbClr val="FF9966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77" name="AutoShape 106">
              <a:extLst>
                <a:ext uri="{FF2B5EF4-FFF2-40B4-BE49-F238E27FC236}">
                  <a16:creationId xmlns:a16="http://schemas.microsoft.com/office/drawing/2014/main" id="{9D96928B-CF75-9242-80D9-AF841B70E94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31727" y="2260335"/>
              <a:ext cx="1121089" cy="432883"/>
            </a:xfrm>
            <a:prstGeom prst="roundRect">
              <a:avLst>
                <a:gd name="adj" fmla="val 16667"/>
              </a:avLst>
            </a:prstGeom>
            <a:solidFill>
              <a:srgbClr val="FFCCFF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78" name="AutoShape 108">
              <a:extLst>
                <a:ext uri="{FF2B5EF4-FFF2-40B4-BE49-F238E27FC236}">
                  <a16:creationId xmlns:a16="http://schemas.microsoft.com/office/drawing/2014/main" id="{8F3D2270-89D9-4999-B42A-63AA8DBE65B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57068" y="3013013"/>
              <a:ext cx="908050" cy="417990"/>
            </a:xfrm>
            <a:prstGeom prst="roundRect">
              <a:avLst>
                <a:gd name="adj" fmla="val 16667"/>
              </a:avLst>
            </a:prstGeom>
            <a:solidFill>
              <a:srgbClr val="FFCCFF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79" name="AutoShape 263">
              <a:extLst>
                <a:ext uri="{FF2B5EF4-FFF2-40B4-BE49-F238E27FC236}">
                  <a16:creationId xmlns:a16="http://schemas.microsoft.com/office/drawing/2014/main" id="{759058DB-DA9E-8FF5-C1B3-03585677566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60467" y="2272671"/>
              <a:ext cx="857005" cy="423533"/>
            </a:xfrm>
            <a:prstGeom prst="roundRect">
              <a:avLst>
                <a:gd name="adj" fmla="val 16667"/>
              </a:avLst>
            </a:prstGeom>
            <a:solidFill>
              <a:srgbClr val="CCCCFF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80" name="AutoShape 264">
              <a:extLst>
                <a:ext uri="{FF2B5EF4-FFF2-40B4-BE49-F238E27FC236}">
                  <a16:creationId xmlns:a16="http://schemas.microsoft.com/office/drawing/2014/main" id="{4FA3F9B6-E545-58E2-DFD1-600B5EE0BC4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784216" y="2996111"/>
              <a:ext cx="806696" cy="394493"/>
            </a:xfrm>
            <a:prstGeom prst="roundRect">
              <a:avLst>
                <a:gd name="adj" fmla="val 16667"/>
              </a:avLst>
            </a:prstGeom>
            <a:solidFill>
              <a:srgbClr val="CCCCFF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81" name="Line 75">
              <a:extLst>
                <a:ext uri="{FF2B5EF4-FFF2-40B4-BE49-F238E27FC236}">
                  <a16:creationId xmlns:a16="http://schemas.microsoft.com/office/drawing/2014/main" id="{F61290F9-2694-612D-F0EF-852CDA17531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004668" y="4544332"/>
              <a:ext cx="5664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 sz="2000"/>
            </a:p>
          </p:txBody>
        </p:sp>
        <p:sp>
          <p:nvSpPr>
            <p:cNvPr id="182" name="Text Box 110">
              <a:extLst>
                <a:ext uri="{FF2B5EF4-FFF2-40B4-BE49-F238E27FC236}">
                  <a16:creationId xmlns:a16="http://schemas.microsoft.com/office/drawing/2014/main" id="{D4AC7665-3715-D383-70F2-0F7F0C559D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0776" y="4625137"/>
              <a:ext cx="4916807" cy="36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10000"/>
                </a:spcBef>
                <a:buFontTx/>
                <a:buNone/>
              </a:pPr>
              <a:r>
                <a:rPr lang="en-US" altLang="ja-JP" sz="2200" i="1" dirty="0">
                  <a:latin typeface="Calibri" panose="020F0502020204030204" pitchFamily="34" charset="0"/>
                </a:rPr>
                <a:t>:Measured          :Predicted           :Output</a:t>
              </a:r>
              <a:endParaRPr lang="en-US" altLang="ja-JP" sz="2200" i="1" baseline="-25000" dirty="0">
                <a:latin typeface="Calibri" panose="020F0502020204030204" pitchFamily="34" charset="0"/>
              </a:endParaRPr>
            </a:p>
          </p:txBody>
        </p:sp>
        <p:sp>
          <p:nvSpPr>
            <p:cNvPr id="183" name="AutoShape 115">
              <a:extLst>
                <a:ext uri="{FF2B5EF4-FFF2-40B4-BE49-F238E27FC236}">
                  <a16:creationId xmlns:a16="http://schemas.microsoft.com/office/drawing/2014/main" id="{1FAA8D7F-EA77-12DA-61A2-9CD436EAB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2566" y="4707478"/>
              <a:ext cx="475371" cy="215900"/>
            </a:xfrm>
            <a:prstGeom prst="roundRect">
              <a:avLst>
                <a:gd name="adj" fmla="val 16667"/>
              </a:avLst>
            </a:prstGeom>
            <a:solidFill>
              <a:srgbClr val="CCFF66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84" name="AutoShape 202">
              <a:extLst>
                <a:ext uri="{FF2B5EF4-FFF2-40B4-BE49-F238E27FC236}">
                  <a16:creationId xmlns:a16="http://schemas.microsoft.com/office/drawing/2014/main" id="{F931A3AE-2B28-8C21-9916-036068ED8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9267" y="4683725"/>
              <a:ext cx="475371" cy="215900"/>
            </a:xfrm>
            <a:prstGeom prst="roundRect">
              <a:avLst>
                <a:gd name="adj" fmla="val 16667"/>
              </a:avLst>
            </a:prstGeom>
            <a:solidFill>
              <a:srgbClr val="FF9966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85" name="AutoShape 203">
              <a:extLst>
                <a:ext uri="{FF2B5EF4-FFF2-40B4-BE49-F238E27FC236}">
                  <a16:creationId xmlns:a16="http://schemas.microsoft.com/office/drawing/2014/main" id="{4AABFBA9-1D8B-C169-8541-A8F2D9592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8314" y="4683725"/>
              <a:ext cx="475371" cy="215900"/>
            </a:xfrm>
            <a:prstGeom prst="roundRect">
              <a:avLst>
                <a:gd name="adj" fmla="val 16667"/>
              </a:avLst>
            </a:prstGeom>
            <a:solidFill>
              <a:srgbClr val="FFCCFF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86" name="AutoShape 266">
              <a:extLst>
                <a:ext uri="{FF2B5EF4-FFF2-40B4-BE49-F238E27FC236}">
                  <a16:creationId xmlns:a16="http://schemas.microsoft.com/office/drawing/2014/main" id="{E32743DE-3919-C905-2029-8EE4143F8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8947" y="5062913"/>
              <a:ext cx="475371" cy="215900"/>
            </a:xfrm>
            <a:prstGeom prst="roundRect">
              <a:avLst>
                <a:gd name="adj" fmla="val 16667"/>
              </a:avLst>
            </a:prstGeom>
            <a:solidFill>
              <a:srgbClr val="CCCCFF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3" name="Text Box 267">
              <a:extLst>
                <a:ext uri="{FF2B5EF4-FFF2-40B4-BE49-F238E27FC236}">
                  <a16:creationId xmlns:a16="http://schemas.microsoft.com/office/drawing/2014/main" id="{5C6616BF-4B42-1323-221F-B71CA3AA9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2164" y="5005221"/>
              <a:ext cx="2381631" cy="36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10000"/>
                </a:spcBef>
                <a:buFontTx/>
                <a:buNone/>
              </a:pPr>
              <a:r>
                <a:rPr lang="en-US" altLang="ja-JP" sz="2200" i="1" dirty="0"/>
                <a:t>:</a:t>
              </a:r>
              <a:r>
                <a:rPr lang="en-US" altLang="ja-JP" sz="2200" i="1" dirty="0">
                  <a:latin typeface="Calibri" panose="020F0502020204030204" pitchFamily="34" charset="0"/>
                </a:rPr>
                <a:t>Calculated from </a:t>
              </a:r>
              <a:r>
                <a:rPr lang="en-US" altLang="ja-JP" sz="2200" b="1" i="1" dirty="0">
                  <a:latin typeface="Times New Roman" panose="02020603050405020304" pitchFamily="18" charset="0"/>
                </a:rPr>
                <a:t>x</a:t>
              </a:r>
              <a:r>
                <a:rPr lang="en-US" altLang="ja-JP" sz="2200" b="1" i="1" baseline="-25000" dirty="0">
                  <a:latin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94" name="AutoShape 108">
              <a:extLst>
                <a:ext uri="{FF2B5EF4-FFF2-40B4-BE49-F238E27FC236}">
                  <a16:creationId xmlns:a16="http://schemas.microsoft.com/office/drawing/2014/main" id="{2DD4CCBB-BC9B-A416-96B9-BFD4238F874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84525" y="3783876"/>
              <a:ext cx="908050" cy="417990"/>
            </a:xfrm>
            <a:prstGeom prst="roundRect">
              <a:avLst>
                <a:gd name="adj" fmla="val 16667"/>
              </a:avLst>
            </a:prstGeom>
            <a:solidFill>
              <a:srgbClr val="FFCCFF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95" name="AutoShape 108">
              <a:extLst>
                <a:ext uri="{FF2B5EF4-FFF2-40B4-BE49-F238E27FC236}">
                  <a16:creationId xmlns:a16="http://schemas.microsoft.com/office/drawing/2014/main" id="{E0CBF830-3AE6-03B8-637F-826850023AC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30191" y="3787618"/>
              <a:ext cx="908050" cy="417990"/>
            </a:xfrm>
            <a:prstGeom prst="roundRect">
              <a:avLst>
                <a:gd name="adj" fmla="val 16667"/>
              </a:avLst>
            </a:prstGeom>
            <a:solidFill>
              <a:srgbClr val="FFCCFF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96" name="AutoShape 101">
              <a:extLst>
                <a:ext uri="{FF2B5EF4-FFF2-40B4-BE49-F238E27FC236}">
                  <a16:creationId xmlns:a16="http://schemas.microsoft.com/office/drawing/2014/main" id="{5F6EDBF0-385F-A690-86C7-240C6513506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61534" y="3814158"/>
              <a:ext cx="1040056" cy="411706"/>
            </a:xfrm>
            <a:prstGeom prst="roundRect">
              <a:avLst>
                <a:gd name="adj" fmla="val 16667"/>
              </a:avLst>
            </a:prstGeom>
            <a:solidFill>
              <a:srgbClr val="CCFF66">
                <a:alpha val="4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7" name="Object 97">
                  <a:extLst>
                    <a:ext uri="{FF2B5EF4-FFF2-40B4-BE49-F238E27FC236}">
                      <a16:creationId xmlns:a16="http://schemas.microsoft.com/office/drawing/2014/main" id="{8912FB3C-4E14-AAA2-79ED-5FE8FBA16AF6}"/>
                    </a:ext>
                  </a:extLst>
                </p:cNvPr>
                <p:cNvSpPr txBox="1"/>
                <p:nvPr/>
              </p:nvSpPr>
              <p:spPr bwMode="auto">
                <a:xfrm>
                  <a:off x="2191086" y="3773645"/>
                  <a:ext cx="3492416" cy="4286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ja-JP" altLang="en-US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)+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𝒊𝒔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ja-JP" altLang="en-US" sz="22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7" name="Object 97">
                  <a:extLst>
                    <a:ext uri="{FF2B5EF4-FFF2-40B4-BE49-F238E27FC236}">
                      <a16:creationId xmlns:a16="http://schemas.microsoft.com/office/drawing/2014/main" id="{8912FB3C-4E14-AAA2-79ED-5FE8FBA16A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91086" y="3773645"/>
                  <a:ext cx="3492416" cy="428625"/>
                </a:xfrm>
                <a:prstGeom prst="rect">
                  <a:avLst/>
                </a:prstGeom>
                <a:blipFill>
                  <a:blip r:embed="rId7"/>
                  <a:stretch>
                    <a:fillRect b="-17143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8" name="Object 94">
                  <a:extLst>
                    <a:ext uri="{FF2B5EF4-FFF2-40B4-BE49-F238E27FC236}">
                      <a16:creationId xmlns:a16="http://schemas.microsoft.com/office/drawing/2014/main" id="{0D68B04B-9D0C-58BE-6BDF-F87C8CFC32DB}"/>
                    </a:ext>
                  </a:extLst>
                </p:cNvPr>
                <p:cNvSpPr txBox="1"/>
                <p:nvPr/>
              </p:nvSpPr>
              <p:spPr bwMode="auto">
                <a:xfrm>
                  <a:off x="2172489" y="2230375"/>
                  <a:ext cx="5198138" cy="384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ja-JP" altLang="en-US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̑"/>
                                <m:ctrlPr>
                                  <a:rPr lang="ja-JP" altLang="en-US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ja-JP" altLang="en-US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)+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̑"/>
                                <m:ctrlPr>
                                  <a:rPr lang="ja-JP" altLang="en-US" sz="2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2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)⋅(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ja-JP" altLang="en-US" sz="22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8" name="Object 94">
                  <a:extLst>
                    <a:ext uri="{FF2B5EF4-FFF2-40B4-BE49-F238E27FC236}">
                      <a16:creationId xmlns:a16="http://schemas.microsoft.com/office/drawing/2014/main" id="{0D68B04B-9D0C-58BE-6BDF-F87C8CFC32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72489" y="2230375"/>
                  <a:ext cx="5198138" cy="384175"/>
                </a:xfrm>
                <a:prstGeom prst="rect">
                  <a:avLst/>
                </a:prstGeom>
                <a:blipFill>
                  <a:blip r:embed="rId8"/>
                  <a:stretch>
                    <a:fillRect b="-30159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9" name="Object 86">
                  <a:extLst>
                    <a:ext uri="{FF2B5EF4-FFF2-40B4-BE49-F238E27FC236}">
                      <a16:creationId xmlns:a16="http://schemas.microsoft.com/office/drawing/2014/main" id="{43E10983-367D-0CEC-8890-E26AD133AD04}"/>
                    </a:ext>
                  </a:extLst>
                </p:cNvPr>
                <p:cNvSpPr txBox="1"/>
                <p:nvPr/>
              </p:nvSpPr>
              <p:spPr bwMode="auto">
                <a:xfrm>
                  <a:off x="2177699" y="2759013"/>
                  <a:ext cx="4865655" cy="5762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ja-JP" altLang="en-US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ja-JP" altLang="en-US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𝒘</m:t>
                                </m:r>
                              </m:e>
                              <m:sub>
                                <m:r>
                                  <a:rPr lang="ja-JP" altLang="en-US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ja-JP" altLang="en-US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  <m:sub>
                                <m:r>
                                  <a:rPr lang="ja-JP" altLang="en-US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){</m:t>
                            </m:r>
                          </m:e>
                        </m:nary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̑"/>
                                <m:ctrlPr>
                                  <a:rPr lang="ja-JP" altLang="en-US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ja-JP" altLang="en-US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)−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𝒊𝒔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ja-JP" alt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ja-JP" alt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)}</m:t>
                        </m:r>
                      </m:oMath>
                    </m:oMathPara>
                  </a14:m>
                  <a:endParaRPr lang="ja-JP" altLang="en-US" sz="22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9" name="Object 86">
                  <a:extLst>
                    <a:ext uri="{FF2B5EF4-FFF2-40B4-BE49-F238E27FC236}">
                      <a16:creationId xmlns:a16="http://schemas.microsoft.com/office/drawing/2014/main" id="{43E10983-367D-0CEC-8890-E26AD133AD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77699" y="2759013"/>
                  <a:ext cx="4865655" cy="576263"/>
                </a:xfrm>
                <a:prstGeom prst="rect">
                  <a:avLst/>
                </a:prstGeom>
                <a:blipFill>
                  <a:blip r:embed="rId9"/>
                  <a:stretch>
                    <a:fillRect b="-50000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0" name="Text Box 198">
              <a:extLst>
                <a:ext uri="{FF2B5EF4-FFF2-40B4-BE49-F238E27FC236}">
                  <a16:creationId xmlns:a16="http://schemas.microsoft.com/office/drawing/2014/main" id="{D74F5BC7-1922-ADE3-A2C8-19551642E4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63785" y="3076071"/>
              <a:ext cx="99575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10000"/>
                </a:spcBef>
                <a:buFontTx/>
                <a:buNone/>
              </a:pPr>
              <a:r>
                <a:rPr lang="en-US" altLang="ja-JP" sz="2000" i="1" dirty="0"/>
                <a:t>…(6)</a:t>
              </a:r>
            </a:p>
          </p:txBody>
        </p:sp>
        <p:sp>
          <p:nvSpPr>
            <p:cNvPr id="201" name="Text Box 199">
              <a:extLst>
                <a:ext uri="{FF2B5EF4-FFF2-40B4-BE49-F238E27FC236}">
                  <a16:creationId xmlns:a16="http://schemas.microsoft.com/office/drawing/2014/main" id="{F277694E-0C1D-AEEC-AC9B-982EA38A73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54260" y="2326771"/>
              <a:ext cx="949767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10000"/>
                </a:spcBef>
                <a:buFontTx/>
                <a:buNone/>
              </a:pPr>
              <a:r>
                <a:rPr lang="en-US" altLang="ja-JP" sz="2000" i="1" dirty="0"/>
                <a:t>…(8)</a:t>
              </a:r>
            </a:p>
          </p:txBody>
        </p:sp>
        <p:sp>
          <p:nvSpPr>
            <p:cNvPr id="202" name="Text Box 200">
              <a:extLst>
                <a:ext uri="{FF2B5EF4-FFF2-40B4-BE49-F238E27FC236}">
                  <a16:creationId xmlns:a16="http://schemas.microsoft.com/office/drawing/2014/main" id="{87625945-4914-FBB1-05A2-5D40251EBE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66960" y="3806321"/>
              <a:ext cx="1111237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10000"/>
                </a:spcBef>
                <a:buFontTx/>
                <a:buNone/>
              </a:pPr>
              <a:r>
                <a:rPr lang="en-US" altLang="ja-JP" sz="2000" i="1" dirty="0"/>
                <a:t>…(9)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628C4BE-A01C-26B4-5F08-8874269F08BF}"/>
              </a:ext>
            </a:extLst>
          </p:cNvPr>
          <p:cNvSpPr txBox="1"/>
          <p:nvPr/>
        </p:nvSpPr>
        <p:spPr>
          <a:xfrm>
            <a:off x="5973646" y="6123543"/>
            <a:ext cx="458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Y. Hanado, IFCS-EFTF 2023 tutorial (2023)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10E6A0C-4072-04DF-B8F6-AE91672EC814}"/>
              </a:ext>
            </a:extLst>
          </p:cNvPr>
          <p:cNvSpPr/>
          <p:nvPr/>
        </p:nvSpPr>
        <p:spPr>
          <a:xfrm>
            <a:off x="3849431" y="1770260"/>
            <a:ext cx="3265720" cy="76077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95C7BC-F71A-A3D1-3A61-3989E7C74434}"/>
              </a:ext>
            </a:extLst>
          </p:cNvPr>
          <p:cNvSpPr txBox="1"/>
          <p:nvPr/>
        </p:nvSpPr>
        <p:spPr>
          <a:xfrm>
            <a:off x="9235830" y="77622"/>
            <a:ext cx="4235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Detrend term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CBCAA2A-3036-E7D4-EB48-415048700E41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7030011" y="262288"/>
            <a:ext cx="2205819" cy="14545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7AAA8D3-22BF-9EA6-5745-35704092E7CD}"/>
              </a:ext>
            </a:extLst>
          </p:cNvPr>
          <p:cNvSpPr txBox="1"/>
          <p:nvPr/>
        </p:nvSpPr>
        <p:spPr>
          <a:xfrm>
            <a:off x="7575265" y="3376134"/>
            <a:ext cx="29292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Linear prediction</a:t>
            </a:r>
          </a:p>
          <a:p>
            <a:r>
              <a:rPr lang="en-US" dirty="0">
                <a:solidFill>
                  <a:srgbClr val="FF0000"/>
                </a:solidFill>
              </a:rPr>
              <a:t> based on the past duration T</a:t>
            </a:r>
          </a:p>
          <a:p>
            <a:r>
              <a:rPr lang="en-US" u="sng" dirty="0">
                <a:solidFill>
                  <a:srgbClr val="FF0000"/>
                </a:solidFill>
              </a:rPr>
              <a:t>with respect to </a:t>
            </a:r>
            <a:r>
              <a:rPr lang="en-US" b="1" u="sng" dirty="0">
                <a:solidFill>
                  <a:srgbClr val="FF0000"/>
                </a:solidFill>
              </a:rPr>
              <a:t>TA itself</a:t>
            </a:r>
          </a:p>
          <a:p>
            <a:endParaRPr lang="en-US" b="1" u="sng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Could be self divergent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E693C9C-4126-147A-C2E6-73FF334B48AC}"/>
              </a:ext>
            </a:extLst>
          </p:cNvPr>
          <p:cNvSpPr/>
          <p:nvPr/>
        </p:nvSpPr>
        <p:spPr>
          <a:xfrm>
            <a:off x="7511046" y="3319474"/>
            <a:ext cx="3111560" cy="161211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person with short black hair wearing a blue shirt&#10;&#10;Description automatically generated">
            <a:extLst>
              <a:ext uri="{FF2B5EF4-FFF2-40B4-BE49-F238E27FC236}">
                <a16:creationId xmlns:a16="http://schemas.microsoft.com/office/drawing/2014/main" id="{CE4ACB38-EC8A-4E80-8F6A-481B1E0645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3175" y="5441306"/>
            <a:ext cx="887124" cy="104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80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D7973A0-6F1F-D070-246D-6C37B7BDDDD2}"/>
              </a:ext>
            </a:extLst>
          </p:cNvPr>
          <p:cNvSpPr/>
          <p:nvPr/>
        </p:nvSpPr>
        <p:spPr>
          <a:xfrm>
            <a:off x="142026" y="282995"/>
            <a:ext cx="11749636" cy="6149947"/>
          </a:xfrm>
          <a:prstGeom prst="roundRect">
            <a:avLst>
              <a:gd name="adj" fmla="val 4693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4A74CC6-0C0C-4E53-88A9-C688AEC69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831" y="-68221"/>
            <a:ext cx="10515600" cy="1325563"/>
          </a:xfrm>
        </p:spPr>
        <p:txBody>
          <a:bodyPr/>
          <a:lstStyle/>
          <a:p>
            <a:r>
              <a:rPr lang="ja-JP" altLang="en-US" dirty="0"/>
              <a:t>  </a:t>
            </a:r>
            <a:r>
              <a:rPr kumimoji="1" lang="en-US" altLang="ja-JP" dirty="0"/>
              <a:t>Actual calculation (an example)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5B3FF22-AA7C-4CA4-A642-0163CEDF4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4231" y="5923004"/>
            <a:ext cx="2743200" cy="365125"/>
          </a:xfrm>
        </p:spPr>
        <p:txBody>
          <a:bodyPr/>
          <a:lstStyle/>
          <a:p>
            <a:pPr algn="ctr"/>
            <a:fld id="{A03A959B-73F2-4916-94CD-BDF48D7699BA}" type="slidenum">
              <a:rPr lang="ja-JP" altLang="en-US" smtClean="0"/>
              <a:pPr algn="ctr"/>
              <a:t>19</a:t>
            </a:fld>
            <a:endParaRPr lang="ja-JP" altLang="en-US" dirty="0"/>
          </a:p>
        </p:txBody>
      </p:sp>
      <p:sp>
        <p:nvSpPr>
          <p:cNvPr id="50" name="Text Box 57">
            <a:extLst>
              <a:ext uri="{FF2B5EF4-FFF2-40B4-BE49-F238E27FC236}">
                <a16:creationId xmlns:a16="http://schemas.microsoft.com/office/drawing/2014/main" id="{E0D88836-12C8-FA25-7310-A40AEE0F7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631" y="1006654"/>
            <a:ext cx="5383213" cy="58477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457200" indent="-457200" defTabSz="914400" fontAlgn="base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n"/>
              <a:defRPr kumimoji="1" sz="3000" b="1"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32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Variation of de-trending</a:t>
            </a:r>
          </a:p>
        </p:txBody>
      </p:sp>
      <p:sp>
        <p:nvSpPr>
          <p:cNvPr id="37" name="AutoShape 3">
            <a:extLst>
              <a:ext uri="{FF2B5EF4-FFF2-40B4-BE49-F238E27FC236}">
                <a16:creationId xmlns:a16="http://schemas.microsoft.com/office/drawing/2014/main" id="{1EFDD73B-7438-BD2A-5E05-B04AC76A79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8007" y="1629018"/>
            <a:ext cx="10318523" cy="620982"/>
          </a:xfrm>
          <a:prstGeom prst="roundRect">
            <a:avLst>
              <a:gd name="adj" fmla="val 16667"/>
            </a:avLst>
          </a:prstGeom>
          <a:solidFill>
            <a:srgbClr val="FFCCFF">
              <a:alpha val="50195"/>
            </a:srgbClr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800">
              <a:latin typeface="Calibri" panose="020F0502020204030204" pitchFamily="34" charset="0"/>
            </a:endParaRPr>
          </a:p>
        </p:txBody>
      </p:sp>
      <p:sp>
        <p:nvSpPr>
          <p:cNvPr id="38" name="Text Box 6">
            <a:extLst>
              <a:ext uri="{FF2B5EF4-FFF2-40B4-BE49-F238E27FC236}">
                <a16:creationId xmlns:a16="http://schemas.microsoft.com/office/drawing/2014/main" id="{2B4FF0B8-1584-8E72-FA99-FF72E52BE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8007" y="1737712"/>
            <a:ext cx="10144065" cy="45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52425" marR="0" lvl="0" indent="-352425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l"/>
              <a:tabLst/>
              <a:defRPr kumimoji="1" sz="2600" b="1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ea typeface="ＭＳ Ｐゴシック" panose="020B0600070205080204" pitchFamily="50" charset="-128"/>
                <a:cs typeface="Segoe UI" panose="020B0502040204020203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The optimal way to detrend depends on the clock’s behavior.</a:t>
            </a:r>
          </a:p>
        </p:txBody>
      </p:sp>
      <p:pic>
        <p:nvPicPr>
          <p:cNvPr id="39" name="Picture 84" descr="torendo2">
            <a:extLst>
              <a:ext uri="{FF2B5EF4-FFF2-40B4-BE49-F238E27FC236}">
                <a16:creationId xmlns:a16="http://schemas.microsoft.com/office/drawing/2014/main" id="{9AE77545-0BE7-A3B9-11B9-078D520C12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36"/>
          <a:stretch/>
        </p:blipFill>
        <p:spPr bwMode="auto">
          <a:xfrm>
            <a:off x="2184576" y="2935971"/>
            <a:ext cx="4296442" cy="31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656F946F-D6A6-9CD0-6B45-977E4E064D2D}"/>
              </a:ext>
            </a:extLst>
          </p:cNvPr>
          <p:cNvSpPr/>
          <p:nvPr/>
        </p:nvSpPr>
        <p:spPr>
          <a:xfrm>
            <a:off x="265894" y="4253098"/>
            <a:ext cx="1440907" cy="553998"/>
          </a:xfrm>
          <a:prstGeom prst="wedgeRoundRectCallout">
            <a:avLst>
              <a:gd name="adj1" fmla="val 61602"/>
              <a:gd name="adj2" fmla="val 13646"/>
              <a:gd name="adj3" fmla="val 16667"/>
            </a:avLst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Cs clocks</a:t>
            </a:r>
            <a:endParaRPr kumimoji="1" lang="ja-JP" altLang="en-US" sz="2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D3F0C929-F1BC-63AD-248F-41E606A52DED}"/>
              </a:ext>
            </a:extLst>
          </p:cNvPr>
          <p:cNvSpPr/>
          <p:nvPr/>
        </p:nvSpPr>
        <p:spPr>
          <a:xfrm>
            <a:off x="343231" y="5121222"/>
            <a:ext cx="1363570" cy="553998"/>
          </a:xfrm>
          <a:prstGeom prst="wedgeRoundRectCallout">
            <a:avLst>
              <a:gd name="adj1" fmla="val 61602"/>
              <a:gd name="adj2" fmla="val 13646"/>
              <a:gd name="adj3" fmla="val 16667"/>
            </a:avLst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H-maser</a:t>
            </a:r>
            <a:endParaRPr kumimoji="1" lang="ja-JP" altLang="en-US" sz="2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C18C9AF-DAB7-6F73-517E-294F946CB325}"/>
              </a:ext>
            </a:extLst>
          </p:cNvPr>
          <p:cNvSpPr txBox="1"/>
          <p:nvPr/>
        </p:nvSpPr>
        <p:spPr>
          <a:xfrm>
            <a:off x="1965194" y="3362930"/>
            <a:ext cx="43876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2200" dirty="0"/>
              <a:t>(A)</a:t>
            </a:r>
            <a:endParaRPr kumimoji="1" lang="ja-JP" altLang="en-US" sz="2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83EA6B2-ECBD-24D6-49D0-917459F5C20A}"/>
              </a:ext>
            </a:extLst>
          </p:cNvPr>
          <p:cNvSpPr txBox="1"/>
          <p:nvPr/>
        </p:nvSpPr>
        <p:spPr>
          <a:xfrm>
            <a:off x="1965194" y="4282272"/>
            <a:ext cx="43876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2200" dirty="0"/>
              <a:t>(B)</a:t>
            </a:r>
            <a:endParaRPr kumimoji="1" lang="ja-JP" altLang="en-US" sz="2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7F9EC36-AA60-2CF3-ABBB-2476EAC8D4C8}"/>
              </a:ext>
            </a:extLst>
          </p:cNvPr>
          <p:cNvSpPr txBox="1"/>
          <p:nvPr/>
        </p:nvSpPr>
        <p:spPr>
          <a:xfrm>
            <a:off x="1965194" y="5214103"/>
            <a:ext cx="43876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2200" dirty="0"/>
              <a:t>(C)</a:t>
            </a:r>
            <a:endParaRPr kumimoji="1" lang="ja-JP" altLang="en-US" sz="2200" dirty="0"/>
          </a:p>
        </p:txBody>
      </p:sp>
      <p:sp>
        <p:nvSpPr>
          <p:cNvPr id="14" name="AutoShape 105">
            <a:extLst>
              <a:ext uri="{FF2B5EF4-FFF2-40B4-BE49-F238E27FC236}">
                <a16:creationId xmlns:a16="http://schemas.microsoft.com/office/drawing/2014/main" id="{EE1D680D-0B29-8CC1-01D8-D99EA795E0B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07263" y="2510483"/>
            <a:ext cx="909638" cy="426457"/>
          </a:xfrm>
          <a:prstGeom prst="roundRect">
            <a:avLst>
              <a:gd name="adj" fmla="val 16667"/>
            </a:avLst>
          </a:prstGeom>
          <a:solidFill>
            <a:srgbClr val="FF9966">
              <a:alpha val="4901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000"/>
          </a:p>
        </p:txBody>
      </p:sp>
      <p:sp>
        <p:nvSpPr>
          <p:cNvPr id="15" name="AutoShape 106">
            <a:extLst>
              <a:ext uri="{FF2B5EF4-FFF2-40B4-BE49-F238E27FC236}">
                <a16:creationId xmlns:a16="http://schemas.microsoft.com/office/drawing/2014/main" id="{01D4A9D4-8307-C11A-1461-84C510C7C9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042882" y="2507106"/>
            <a:ext cx="1121089" cy="432883"/>
          </a:xfrm>
          <a:prstGeom prst="roundRect">
            <a:avLst>
              <a:gd name="adj" fmla="val 16667"/>
            </a:avLst>
          </a:prstGeom>
          <a:solidFill>
            <a:srgbClr val="FFCCFF">
              <a:alpha val="4901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000"/>
          </a:p>
        </p:txBody>
      </p:sp>
      <p:sp>
        <p:nvSpPr>
          <p:cNvPr id="16" name="Text Box 199">
            <a:extLst>
              <a:ext uri="{FF2B5EF4-FFF2-40B4-BE49-F238E27FC236}">
                <a16:creationId xmlns:a16="http://schemas.microsoft.com/office/drawing/2014/main" id="{6BF53266-293D-FDE5-98B7-173ED6A52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974" y="2588195"/>
            <a:ext cx="956432" cy="36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US" altLang="ja-JP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…(8)</a:t>
            </a:r>
          </a:p>
        </p:txBody>
      </p:sp>
      <p:sp>
        <p:nvSpPr>
          <p:cNvPr id="17" name="AutoShape 263">
            <a:extLst>
              <a:ext uri="{FF2B5EF4-FFF2-40B4-BE49-F238E27FC236}">
                <a16:creationId xmlns:a16="http://schemas.microsoft.com/office/drawing/2014/main" id="{B8083472-A326-1495-4AF5-B6937F1124B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600222" y="2519442"/>
            <a:ext cx="1643228" cy="423533"/>
          </a:xfrm>
          <a:prstGeom prst="roundRect">
            <a:avLst>
              <a:gd name="adj" fmla="val 16667"/>
            </a:avLst>
          </a:prstGeom>
          <a:solidFill>
            <a:srgbClr val="CCCCFF">
              <a:alpha val="4901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ject 94">
                <a:extLst>
                  <a:ext uri="{FF2B5EF4-FFF2-40B4-BE49-F238E27FC236}">
                    <a16:creationId xmlns:a16="http://schemas.microsoft.com/office/drawing/2014/main" id="{F7E3B8E7-D894-8B2E-D738-7F5C18F0E021}"/>
                  </a:ext>
                </a:extLst>
              </p:cNvPr>
              <p:cNvSpPr txBox="1"/>
              <p:nvPr/>
            </p:nvSpPr>
            <p:spPr bwMode="auto">
              <a:xfrm>
                <a:off x="3756991" y="2477146"/>
                <a:ext cx="4651695" cy="45979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ja-JP" alt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̑"/>
                            <m:ctrlPr>
                              <a:rPr lang="ja-JP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ja-JP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ja-JP" altLang="en-US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ja-JP" altLang="en-US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ja-JP" altLang="en-US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ja-JP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ja-JP" altLang="en-US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)+</m:t>
                    </m:r>
                  </m:oMath>
                </a14:m>
                <a:r>
                  <a:rPr lang="en-US" altLang="ja-JP" sz="2400" b="1" dirty="0">
                    <a:solidFill>
                      <a:schemeClr val="tx1"/>
                    </a:solidFill>
                  </a:rPr>
                  <a:t> detrend term</a:t>
                </a:r>
                <a:endParaRPr lang="ja-JP" alt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Object 94">
                <a:extLst>
                  <a:ext uri="{FF2B5EF4-FFF2-40B4-BE49-F238E27FC236}">
                    <a16:creationId xmlns:a16="http://schemas.microsoft.com/office/drawing/2014/main" id="{F7E3B8E7-D894-8B2E-D738-7F5C18F0E0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56991" y="2477146"/>
                <a:ext cx="4651695" cy="459794"/>
              </a:xfrm>
              <a:prstGeom prst="rect">
                <a:avLst/>
              </a:prstGeom>
              <a:blipFill>
                <a:blip r:embed="rId4"/>
                <a:stretch>
                  <a:fillRect t="-10526" b="-2894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64CEBCCB-2432-0F18-9AF9-6CB44F92DC15}"/>
              </a:ext>
            </a:extLst>
          </p:cNvPr>
          <p:cNvGrpSpPr/>
          <p:nvPr/>
        </p:nvGrpSpPr>
        <p:grpSpPr>
          <a:xfrm>
            <a:off x="6591397" y="3022190"/>
            <a:ext cx="1652053" cy="52287"/>
            <a:chOff x="6778101" y="3497353"/>
            <a:chExt cx="1652053" cy="52287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66C3A31-3727-D01D-34EE-9BA67CDE0503}"/>
                </a:ext>
              </a:extLst>
            </p:cNvPr>
            <p:cNvSpPr/>
            <p:nvPr/>
          </p:nvSpPr>
          <p:spPr>
            <a:xfrm>
              <a:off x="8023303" y="3497353"/>
              <a:ext cx="406851" cy="50488"/>
            </a:xfrm>
            <a:custGeom>
              <a:avLst/>
              <a:gdLst>
                <a:gd name="connsiteX0" fmla="*/ 0 w 4325815"/>
                <a:gd name="connsiteY0" fmla="*/ 715115 h 738576"/>
                <a:gd name="connsiteX1" fmla="*/ 726830 w 4325815"/>
                <a:gd name="connsiteY1" fmla="*/ 11730 h 738576"/>
                <a:gd name="connsiteX2" fmla="*/ 1441938 w 4325815"/>
                <a:gd name="connsiteY2" fmla="*/ 726838 h 738576"/>
                <a:gd name="connsiteX3" fmla="*/ 2157046 w 4325815"/>
                <a:gd name="connsiteY3" fmla="*/ 23453 h 738576"/>
                <a:gd name="connsiteX4" fmla="*/ 2872153 w 4325815"/>
                <a:gd name="connsiteY4" fmla="*/ 738561 h 738576"/>
                <a:gd name="connsiteX5" fmla="*/ 3610707 w 4325815"/>
                <a:gd name="connsiteY5" fmla="*/ 7 h 738576"/>
                <a:gd name="connsiteX6" fmla="*/ 4325815 w 4325815"/>
                <a:gd name="connsiteY6" fmla="*/ 726838 h 7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25815" h="738576">
                  <a:moveTo>
                    <a:pt x="0" y="715115"/>
                  </a:moveTo>
                  <a:cubicBezTo>
                    <a:pt x="243253" y="362445"/>
                    <a:pt x="486507" y="9776"/>
                    <a:pt x="726830" y="11730"/>
                  </a:cubicBezTo>
                  <a:cubicBezTo>
                    <a:pt x="967153" y="13684"/>
                    <a:pt x="1203569" y="724884"/>
                    <a:pt x="1441938" y="726838"/>
                  </a:cubicBezTo>
                  <a:cubicBezTo>
                    <a:pt x="1680307" y="728792"/>
                    <a:pt x="1918677" y="21499"/>
                    <a:pt x="2157046" y="23453"/>
                  </a:cubicBezTo>
                  <a:cubicBezTo>
                    <a:pt x="2395415" y="25407"/>
                    <a:pt x="2629876" y="742469"/>
                    <a:pt x="2872153" y="738561"/>
                  </a:cubicBezTo>
                  <a:cubicBezTo>
                    <a:pt x="3114430" y="734653"/>
                    <a:pt x="3368430" y="1961"/>
                    <a:pt x="3610707" y="7"/>
                  </a:cubicBezTo>
                  <a:cubicBezTo>
                    <a:pt x="3852984" y="-1947"/>
                    <a:pt x="4089399" y="362445"/>
                    <a:pt x="4325815" y="726838"/>
                  </a:cubicBezTo>
                </a:path>
              </a:pathLst>
            </a:cu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CC0A0725-7C38-D11E-8A3A-270160EC1B2E}"/>
                </a:ext>
              </a:extLst>
            </p:cNvPr>
            <p:cNvSpPr/>
            <p:nvPr/>
          </p:nvSpPr>
          <p:spPr>
            <a:xfrm>
              <a:off x="6778101" y="3499151"/>
              <a:ext cx="406851" cy="50488"/>
            </a:xfrm>
            <a:custGeom>
              <a:avLst/>
              <a:gdLst>
                <a:gd name="connsiteX0" fmla="*/ 0 w 4325815"/>
                <a:gd name="connsiteY0" fmla="*/ 715115 h 738576"/>
                <a:gd name="connsiteX1" fmla="*/ 726830 w 4325815"/>
                <a:gd name="connsiteY1" fmla="*/ 11730 h 738576"/>
                <a:gd name="connsiteX2" fmla="*/ 1441938 w 4325815"/>
                <a:gd name="connsiteY2" fmla="*/ 726838 h 738576"/>
                <a:gd name="connsiteX3" fmla="*/ 2157046 w 4325815"/>
                <a:gd name="connsiteY3" fmla="*/ 23453 h 738576"/>
                <a:gd name="connsiteX4" fmla="*/ 2872153 w 4325815"/>
                <a:gd name="connsiteY4" fmla="*/ 738561 h 738576"/>
                <a:gd name="connsiteX5" fmla="*/ 3610707 w 4325815"/>
                <a:gd name="connsiteY5" fmla="*/ 7 h 738576"/>
                <a:gd name="connsiteX6" fmla="*/ 4325815 w 4325815"/>
                <a:gd name="connsiteY6" fmla="*/ 726838 h 7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25815" h="738576">
                  <a:moveTo>
                    <a:pt x="0" y="715115"/>
                  </a:moveTo>
                  <a:cubicBezTo>
                    <a:pt x="243253" y="362445"/>
                    <a:pt x="486507" y="9776"/>
                    <a:pt x="726830" y="11730"/>
                  </a:cubicBezTo>
                  <a:cubicBezTo>
                    <a:pt x="967153" y="13684"/>
                    <a:pt x="1203569" y="724884"/>
                    <a:pt x="1441938" y="726838"/>
                  </a:cubicBezTo>
                  <a:cubicBezTo>
                    <a:pt x="1680307" y="728792"/>
                    <a:pt x="1918677" y="21499"/>
                    <a:pt x="2157046" y="23453"/>
                  </a:cubicBezTo>
                  <a:cubicBezTo>
                    <a:pt x="2395415" y="25407"/>
                    <a:pt x="2629876" y="742469"/>
                    <a:pt x="2872153" y="738561"/>
                  </a:cubicBezTo>
                  <a:cubicBezTo>
                    <a:pt x="3114430" y="734653"/>
                    <a:pt x="3368430" y="1961"/>
                    <a:pt x="3610707" y="7"/>
                  </a:cubicBezTo>
                  <a:cubicBezTo>
                    <a:pt x="3852984" y="-1947"/>
                    <a:pt x="4089399" y="362445"/>
                    <a:pt x="4325815" y="726838"/>
                  </a:cubicBezTo>
                </a:path>
              </a:pathLst>
            </a:cu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8DF1348-8FF3-A618-5E0C-8F84E04BEBD3}"/>
                </a:ext>
              </a:extLst>
            </p:cNvPr>
            <p:cNvGrpSpPr/>
            <p:nvPr/>
          </p:nvGrpSpPr>
          <p:grpSpPr>
            <a:xfrm>
              <a:off x="7191514" y="3499151"/>
              <a:ext cx="820265" cy="50489"/>
              <a:chOff x="1770186" y="5556737"/>
              <a:chExt cx="1465384" cy="70340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DD7733D-E062-8633-CC0D-81AECAF41E43}"/>
                  </a:ext>
                </a:extLst>
              </p:cNvPr>
              <p:cNvSpPr/>
              <p:nvPr/>
            </p:nvSpPr>
            <p:spPr>
              <a:xfrm>
                <a:off x="1770186" y="5556738"/>
                <a:ext cx="726830" cy="70339"/>
              </a:xfrm>
              <a:custGeom>
                <a:avLst/>
                <a:gdLst>
                  <a:gd name="connsiteX0" fmla="*/ 0 w 4325815"/>
                  <a:gd name="connsiteY0" fmla="*/ 715115 h 738576"/>
                  <a:gd name="connsiteX1" fmla="*/ 726830 w 4325815"/>
                  <a:gd name="connsiteY1" fmla="*/ 11730 h 738576"/>
                  <a:gd name="connsiteX2" fmla="*/ 1441938 w 4325815"/>
                  <a:gd name="connsiteY2" fmla="*/ 726838 h 738576"/>
                  <a:gd name="connsiteX3" fmla="*/ 2157046 w 4325815"/>
                  <a:gd name="connsiteY3" fmla="*/ 23453 h 738576"/>
                  <a:gd name="connsiteX4" fmla="*/ 2872153 w 4325815"/>
                  <a:gd name="connsiteY4" fmla="*/ 738561 h 738576"/>
                  <a:gd name="connsiteX5" fmla="*/ 3610707 w 4325815"/>
                  <a:gd name="connsiteY5" fmla="*/ 7 h 738576"/>
                  <a:gd name="connsiteX6" fmla="*/ 4325815 w 4325815"/>
                  <a:gd name="connsiteY6" fmla="*/ 726838 h 738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25815" h="738576">
                    <a:moveTo>
                      <a:pt x="0" y="715115"/>
                    </a:moveTo>
                    <a:cubicBezTo>
                      <a:pt x="243253" y="362445"/>
                      <a:pt x="486507" y="9776"/>
                      <a:pt x="726830" y="11730"/>
                    </a:cubicBezTo>
                    <a:cubicBezTo>
                      <a:pt x="967153" y="13684"/>
                      <a:pt x="1203569" y="724884"/>
                      <a:pt x="1441938" y="726838"/>
                    </a:cubicBezTo>
                    <a:cubicBezTo>
                      <a:pt x="1680307" y="728792"/>
                      <a:pt x="1918677" y="21499"/>
                      <a:pt x="2157046" y="23453"/>
                    </a:cubicBezTo>
                    <a:cubicBezTo>
                      <a:pt x="2395415" y="25407"/>
                      <a:pt x="2629876" y="742469"/>
                      <a:pt x="2872153" y="738561"/>
                    </a:cubicBezTo>
                    <a:cubicBezTo>
                      <a:pt x="3114430" y="734653"/>
                      <a:pt x="3368430" y="1961"/>
                      <a:pt x="3610707" y="7"/>
                    </a:cubicBezTo>
                    <a:cubicBezTo>
                      <a:pt x="3852984" y="-1947"/>
                      <a:pt x="4089399" y="362445"/>
                      <a:pt x="4325815" y="726838"/>
                    </a:cubicBezTo>
                  </a:path>
                </a:pathLst>
              </a:cu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21BF593-5CA4-AB30-A6F3-A645A7D54062}"/>
                  </a:ext>
                </a:extLst>
              </p:cNvPr>
              <p:cNvSpPr/>
              <p:nvPr/>
            </p:nvSpPr>
            <p:spPr>
              <a:xfrm>
                <a:off x="2508740" y="5556737"/>
                <a:ext cx="726830" cy="70339"/>
              </a:xfrm>
              <a:custGeom>
                <a:avLst/>
                <a:gdLst>
                  <a:gd name="connsiteX0" fmla="*/ 0 w 4325815"/>
                  <a:gd name="connsiteY0" fmla="*/ 715115 h 738576"/>
                  <a:gd name="connsiteX1" fmla="*/ 726830 w 4325815"/>
                  <a:gd name="connsiteY1" fmla="*/ 11730 h 738576"/>
                  <a:gd name="connsiteX2" fmla="*/ 1441938 w 4325815"/>
                  <a:gd name="connsiteY2" fmla="*/ 726838 h 738576"/>
                  <a:gd name="connsiteX3" fmla="*/ 2157046 w 4325815"/>
                  <a:gd name="connsiteY3" fmla="*/ 23453 h 738576"/>
                  <a:gd name="connsiteX4" fmla="*/ 2872153 w 4325815"/>
                  <a:gd name="connsiteY4" fmla="*/ 738561 h 738576"/>
                  <a:gd name="connsiteX5" fmla="*/ 3610707 w 4325815"/>
                  <a:gd name="connsiteY5" fmla="*/ 7 h 738576"/>
                  <a:gd name="connsiteX6" fmla="*/ 4325815 w 4325815"/>
                  <a:gd name="connsiteY6" fmla="*/ 726838 h 738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25815" h="738576">
                    <a:moveTo>
                      <a:pt x="0" y="715115"/>
                    </a:moveTo>
                    <a:cubicBezTo>
                      <a:pt x="243253" y="362445"/>
                      <a:pt x="486507" y="9776"/>
                      <a:pt x="726830" y="11730"/>
                    </a:cubicBezTo>
                    <a:cubicBezTo>
                      <a:pt x="967153" y="13684"/>
                      <a:pt x="1203569" y="724884"/>
                      <a:pt x="1441938" y="726838"/>
                    </a:cubicBezTo>
                    <a:cubicBezTo>
                      <a:pt x="1680307" y="728792"/>
                      <a:pt x="1918677" y="21499"/>
                      <a:pt x="2157046" y="23453"/>
                    </a:cubicBezTo>
                    <a:cubicBezTo>
                      <a:pt x="2395415" y="25407"/>
                      <a:pt x="2629876" y="742469"/>
                      <a:pt x="2872153" y="738561"/>
                    </a:cubicBezTo>
                    <a:cubicBezTo>
                      <a:pt x="3114430" y="734653"/>
                      <a:pt x="3368430" y="1961"/>
                      <a:pt x="3610707" y="7"/>
                    </a:cubicBezTo>
                    <a:cubicBezTo>
                      <a:pt x="3852984" y="-1947"/>
                      <a:pt x="4089399" y="362445"/>
                      <a:pt x="4325815" y="726838"/>
                    </a:cubicBezTo>
                  </a:path>
                </a:pathLst>
              </a:cu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125857BA-DA36-2FF4-9A1F-3E8B418E2A2B}"/>
              </a:ext>
            </a:extLst>
          </p:cNvPr>
          <p:cNvSpPr/>
          <p:nvPr/>
        </p:nvSpPr>
        <p:spPr>
          <a:xfrm>
            <a:off x="6595479" y="3098645"/>
            <a:ext cx="406851" cy="2530467"/>
          </a:xfrm>
          <a:custGeom>
            <a:avLst/>
            <a:gdLst>
              <a:gd name="connsiteX0" fmla="*/ 1061884 w 1061884"/>
              <a:gd name="connsiteY0" fmla="*/ 0 h 2227007"/>
              <a:gd name="connsiteX1" fmla="*/ 840658 w 1061884"/>
              <a:gd name="connsiteY1" fmla="*/ 1732936 h 2227007"/>
              <a:gd name="connsiteX2" fmla="*/ 0 w 1061884"/>
              <a:gd name="connsiteY2" fmla="*/ 2227007 h 2227007"/>
              <a:gd name="connsiteX0" fmla="*/ 1061884 w 1080146"/>
              <a:gd name="connsiteY0" fmla="*/ 0 h 2227007"/>
              <a:gd name="connsiteX1" fmla="*/ 980768 w 1080146"/>
              <a:gd name="connsiteY1" fmla="*/ 1976285 h 2227007"/>
              <a:gd name="connsiteX2" fmla="*/ 0 w 1080146"/>
              <a:gd name="connsiteY2" fmla="*/ 2227007 h 2227007"/>
              <a:gd name="connsiteX0" fmla="*/ 1061884 w 1061884"/>
              <a:gd name="connsiteY0" fmla="*/ 0 h 2227007"/>
              <a:gd name="connsiteX1" fmla="*/ 980768 w 1061884"/>
              <a:gd name="connsiteY1" fmla="*/ 1976285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0768 w 1061884"/>
              <a:gd name="connsiteY1" fmla="*/ 1976285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0768 w 1061884"/>
              <a:gd name="connsiteY1" fmla="*/ 1976285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8142 w 1061884"/>
              <a:gd name="connsiteY1" fmla="*/ 1991034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8142 w 1061884"/>
              <a:gd name="connsiteY1" fmla="*/ 1991034 h 2227007"/>
              <a:gd name="connsiteX2" fmla="*/ 0 w 1061884"/>
              <a:gd name="connsiteY2" fmla="*/ 2227007 h 2227007"/>
              <a:gd name="connsiteX0" fmla="*/ 1039762 w 1041856"/>
              <a:gd name="connsiteY0" fmla="*/ 0 h 2227007"/>
              <a:gd name="connsiteX1" fmla="*/ 988142 w 1041856"/>
              <a:gd name="connsiteY1" fmla="*/ 1991034 h 2227007"/>
              <a:gd name="connsiteX2" fmla="*/ 0 w 1041856"/>
              <a:gd name="connsiteY2" fmla="*/ 2227007 h 2227007"/>
              <a:gd name="connsiteX0" fmla="*/ 1039762 w 1039762"/>
              <a:gd name="connsiteY0" fmla="*/ 0 h 2227007"/>
              <a:gd name="connsiteX1" fmla="*/ 988142 w 1039762"/>
              <a:gd name="connsiteY1" fmla="*/ 1991034 h 2227007"/>
              <a:gd name="connsiteX2" fmla="*/ 0 w 1039762"/>
              <a:gd name="connsiteY2" fmla="*/ 2227007 h 2227007"/>
              <a:gd name="connsiteX0" fmla="*/ 973394 w 1015678"/>
              <a:gd name="connsiteY0" fmla="*/ 0 h 2241755"/>
              <a:gd name="connsiteX1" fmla="*/ 988142 w 1015678"/>
              <a:gd name="connsiteY1" fmla="*/ 2005782 h 2241755"/>
              <a:gd name="connsiteX2" fmla="*/ 0 w 1015678"/>
              <a:gd name="connsiteY2" fmla="*/ 2241755 h 2241755"/>
              <a:gd name="connsiteX0" fmla="*/ 973394 w 1035368"/>
              <a:gd name="connsiteY0" fmla="*/ 0 h 2241755"/>
              <a:gd name="connsiteX1" fmla="*/ 988142 w 1035368"/>
              <a:gd name="connsiteY1" fmla="*/ 2005782 h 2241755"/>
              <a:gd name="connsiteX2" fmla="*/ 0 w 1035368"/>
              <a:gd name="connsiteY2" fmla="*/ 2241755 h 2241755"/>
              <a:gd name="connsiteX0" fmla="*/ 1032388 w 1060671"/>
              <a:gd name="connsiteY0" fmla="*/ 0 h 2249129"/>
              <a:gd name="connsiteX1" fmla="*/ 988142 w 1060671"/>
              <a:gd name="connsiteY1" fmla="*/ 2013156 h 2249129"/>
              <a:gd name="connsiteX2" fmla="*/ 0 w 1060671"/>
              <a:gd name="connsiteY2" fmla="*/ 2249129 h 2249129"/>
              <a:gd name="connsiteX0" fmla="*/ 1032388 w 1041189"/>
              <a:gd name="connsiteY0" fmla="*/ 0 h 2249129"/>
              <a:gd name="connsiteX1" fmla="*/ 988142 w 1041189"/>
              <a:gd name="connsiteY1" fmla="*/ 2013156 h 2249129"/>
              <a:gd name="connsiteX2" fmla="*/ 0 w 1041189"/>
              <a:gd name="connsiteY2" fmla="*/ 2249129 h 2249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1189" h="2249129">
                <a:moveTo>
                  <a:pt x="1032388" y="0"/>
                </a:moveTo>
                <a:cubicBezTo>
                  <a:pt x="1017639" y="2045109"/>
                  <a:pt x="1084007" y="1730478"/>
                  <a:pt x="988142" y="2013156"/>
                </a:cubicBezTo>
                <a:cubicBezTo>
                  <a:pt x="789039" y="2310582"/>
                  <a:pt x="353960" y="2224548"/>
                  <a:pt x="0" y="2249129"/>
                </a:cubicBezTo>
              </a:path>
            </a:pathLst>
          </a:custGeom>
          <a:noFill/>
          <a:ln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CD252B1C-C036-0033-740E-D3532D36F14A}"/>
              </a:ext>
            </a:extLst>
          </p:cNvPr>
          <p:cNvSpPr/>
          <p:nvPr/>
        </p:nvSpPr>
        <p:spPr>
          <a:xfrm>
            <a:off x="6578971" y="3098645"/>
            <a:ext cx="546927" cy="1601610"/>
          </a:xfrm>
          <a:custGeom>
            <a:avLst/>
            <a:gdLst>
              <a:gd name="connsiteX0" fmla="*/ 1061884 w 1061884"/>
              <a:gd name="connsiteY0" fmla="*/ 0 h 2227007"/>
              <a:gd name="connsiteX1" fmla="*/ 840658 w 1061884"/>
              <a:gd name="connsiteY1" fmla="*/ 1732936 h 2227007"/>
              <a:gd name="connsiteX2" fmla="*/ 0 w 1061884"/>
              <a:gd name="connsiteY2" fmla="*/ 2227007 h 2227007"/>
              <a:gd name="connsiteX0" fmla="*/ 1061884 w 1080146"/>
              <a:gd name="connsiteY0" fmla="*/ 0 h 2227007"/>
              <a:gd name="connsiteX1" fmla="*/ 980768 w 1080146"/>
              <a:gd name="connsiteY1" fmla="*/ 1976285 h 2227007"/>
              <a:gd name="connsiteX2" fmla="*/ 0 w 1080146"/>
              <a:gd name="connsiteY2" fmla="*/ 2227007 h 2227007"/>
              <a:gd name="connsiteX0" fmla="*/ 1061884 w 1061884"/>
              <a:gd name="connsiteY0" fmla="*/ 0 h 2227007"/>
              <a:gd name="connsiteX1" fmla="*/ 980768 w 1061884"/>
              <a:gd name="connsiteY1" fmla="*/ 1976285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0768 w 1061884"/>
              <a:gd name="connsiteY1" fmla="*/ 1976285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0768 w 1061884"/>
              <a:gd name="connsiteY1" fmla="*/ 1976285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8142 w 1061884"/>
              <a:gd name="connsiteY1" fmla="*/ 1991034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8142 w 1061884"/>
              <a:gd name="connsiteY1" fmla="*/ 1991034 h 2227007"/>
              <a:gd name="connsiteX2" fmla="*/ 0 w 1061884"/>
              <a:gd name="connsiteY2" fmla="*/ 2227007 h 2227007"/>
              <a:gd name="connsiteX0" fmla="*/ 1039762 w 1041856"/>
              <a:gd name="connsiteY0" fmla="*/ 0 h 2227007"/>
              <a:gd name="connsiteX1" fmla="*/ 988142 w 1041856"/>
              <a:gd name="connsiteY1" fmla="*/ 1991034 h 2227007"/>
              <a:gd name="connsiteX2" fmla="*/ 0 w 1041856"/>
              <a:gd name="connsiteY2" fmla="*/ 2227007 h 2227007"/>
              <a:gd name="connsiteX0" fmla="*/ 1039762 w 1039762"/>
              <a:gd name="connsiteY0" fmla="*/ 0 h 2227007"/>
              <a:gd name="connsiteX1" fmla="*/ 988142 w 1039762"/>
              <a:gd name="connsiteY1" fmla="*/ 1991034 h 2227007"/>
              <a:gd name="connsiteX2" fmla="*/ 0 w 1039762"/>
              <a:gd name="connsiteY2" fmla="*/ 2227007 h 2227007"/>
              <a:gd name="connsiteX0" fmla="*/ 973394 w 1015678"/>
              <a:gd name="connsiteY0" fmla="*/ 0 h 2241755"/>
              <a:gd name="connsiteX1" fmla="*/ 988142 w 1015678"/>
              <a:gd name="connsiteY1" fmla="*/ 2005782 h 2241755"/>
              <a:gd name="connsiteX2" fmla="*/ 0 w 1015678"/>
              <a:gd name="connsiteY2" fmla="*/ 2241755 h 2241755"/>
              <a:gd name="connsiteX0" fmla="*/ 973394 w 1035368"/>
              <a:gd name="connsiteY0" fmla="*/ 0 h 2241755"/>
              <a:gd name="connsiteX1" fmla="*/ 988142 w 1035368"/>
              <a:gd name="connsiteY1" fmla="*/ 2005782 h 2241755"/>
              <a:gd name="connsiteX2" fmla="*/ 0 w 1035368"/>
              <a:gd name="connsiteY2" fmla="*/ 2241755 h 2241755"/>
              <a:gd name="connsiteX0" fmla="*/ 1032388 w 1060671"/>
              <a:gd name="connsiteY0" fmla="*/ 0 h 2249129"/>
              <a:gd name="connsiteX1" fmla="*/ 988142 w 1060671"/>
              <a:gd name="connsiteY1" fmla="*/ 2013156 h 2249129"/>
              <a:gd name="connsiteX2" fmla="*/ 0 w 1060671"/>
              <a:gd name="connsiteY2" fmla="*/ 2249129 h 2249129"/>
              <a:gd name="connsiteX0" fmla="*/ 1032388 w 1041189"/>
              <a:gd name="connsiteY0" fmla="*/ 0 h 2249129"/>
              <a:gd name="connsiteX1" fmla="*/ 988142 w 1041189"/>
              <a:gd name="connsiteY1" fmla="*/ 2013156 h 2249129"/>
              <a:gd name="connsiteX2" fmla="*/ 0 w 1041189"/>
              <a:gd name="connsiteY2" fmla="*/ 2249129 h 2249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1189" h="2249129">
                <a:moveTo>
                  <a:pt x="1032388" y="0"/>
                </a:moveTo>
                <a:cubicBezTo>
                  <a:pt x="1017639" y="2045109"/>
                  <a:pt x="1084007" y="1730478"/>
                  <a:pt x="988142" y="2013156"/>
                </a:cubicBezTo>
                <a:cubicBezTo>
                  <a:pt x="789039" y="2310582"/>
                  <a:pt x="353960" y="2224548"/>
                  <a:pt x="0" y="2249129"/>
                </a:cubicBezTo>
              </a:path>
            </a:pathLst>
          </a:custGeom>
          <a:noFill/>
          <a:ln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2534C004-D699-714F-FB94-86EBB0F4B148}"/>
              </a:ext>
            </a:extLst>
          </p:cNvPr>
          <p:cNvSpPr/>
          <p:nvPr/>
        </p:nvSpPr>
        <p:spPr>
          <a:xfrm>
            <a:off x="6566757" y="3081167"/>
            <a:ext cx="677254" cy="774007"/>
          </a:xfrm>
          <a:custGeom>
            <a:avLst/>
            <a:gdLst>
              <a:gd name="connsiteX0" fmla="*/ 1061884 w 1061884"/>
              <a:gd name="connsiteY0" fmla="*/ 0 h 2227007"/>
              <a:gd name="connsiteX1" fmla="*/ 840658 w 1061884"/>
              <a:gd name="connsiteY1" fmla="*/ 1732936 h 2227007"/>
              <a:gd name="connsiteX2" fmla="*/ 0 w 1061884"/>
              <a:gd name="connsiteY2" fmla="*/ 2227007 h 2227007"/>
              <a:gd name="connsiteX0" fmla="*/ 1061884 w 1080146"/>
              <a:gd name="connsiteY0" fmla="*/ 0 h 2227007"/>
              <a:gd name="connsiteX1" fmla="*/ 980768 w 1080146"/>
              <a:gd name="connsiteY1" fmla="*/ 1976285 h 2227007"/>
              <a:gd name="connsiteX2" fmla="*/ 0 w 1080146"/>
              <a:gd name="connsiteY2" fmla="*/ 2227007 h 2227007"/>
              <a:gd name="connsiteX0" fmla="*/ 1061884 w 1061884"/>
              <a:gd name="connsiteY0" fmla="*/ 0 h 2227007"/>
              <a:gd name="connsiteX1" fmla="*/ 980768 w 1061884"/>
              <a:gd name="connsiteY1" fmla="*/ 1976285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0768 w 1061884"/>
              <a:gd name="connsiteY1" fmla="*/ 1976285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0768 w 1061884"/>
              <a:gd name="connsiteY1" fmla="*/ 1976285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8142 w 1061884"/>
              <a:gd name="connsiteY1" fmla="*/ 1991034 h 2227007"/>
              <a:gd name="connsiteX2" fmla="*/ 0 w 1061884"/>
              <a:gd name="connsiteY2" fmla="*/ 2227007 h 2227007"/>
              <a:gd name="connsiteX0" fmla="*/ 1061884 w 1061884"/>
              <a:gd name="connsiteY0" fmla="*/ 0 h 2227007"/>
              <a:gd name="connsiteX1" fmla="*/ 988142 w 1061884"/>
              <a:gd name="connsiteY1" fmla="*/ 1991034 h 2227007"/>
              <a:gd name="connsiteX2" fmla="*/ 0 w 1061884"/>
              <a:gd name="connsiteY2" fmla="*/ 2227007 h 2227007"/>
              <a:gd name="connsiteX0" fmla="*/ 1039762 w 1041856"/>
              <a:gd name="connsiteY0" fmla="*/ 0 h 2227007"/>
              <a:gd name="connsiteX1" fmla="*/ 988142 w 1041856"/>
              <a:gd name="connsiteY1" fmla="*/ 1991034 h 2227007"/>
              <a:gd name="connsiteX2" fmla="*/ 0 w 1041856"/>
              <a:gd name="connsiteY2" fmla="*/ 2227007 h 2227007"/>
              <a:gd name="connsiteX0" fmla="*/ 1039762 w 1039762"/>
              <a:gd name="connsiteY0" fmla="*/ 0 h 2227007"/>
              <a:gd name="connsiteX1" fmla="*/ 988142 w 1039762"/>
              <a:gd name="connsiteY1" fmla="*/ 1991034 h 2227007"/>
              <a:gd name="connsiteX2" fmla="*/ 0 w 1039762"/>
              <a:gd name="connsiteY2" fmla="*/ 2227007 h 2227007"/>
              <a:gd name="connsiteX0" fmla="*/ 973394 w 1015678"/>
              <a:gd name="connsiteY0" fmla="*/ 0 h 2241755"/>
              <a:gd name="connsiteX1" fmla="*/ 988142 w 1015678"/>
              <a:gd name="connsiteY1" fmla="*/ 2005782 h 2241755"/>
              <a:gd name="connsiteX2" fmla="*/ 0 w 1015678"/>
              <a:gd name="connsiteY2" fmla="*/ 2241755 h 2241755"/>
              <a:gd name="connsiteX0" fmla="*/ 973394 w 1035368"/>
              <a:gd name="connsiteY0" fmla="*/ 0 h 2241755"/>
              <a:gd name="connsiteX1" fmla="*/ 988142 w 1035368"/>
              <a:gd name="connsiteY1" fmla="*/ 2005782 h 2241755"/>
              <a:gd name="connsiteX2" fmla="*/ 0 w 1035368"/>
              <a:gd name="connsiteY2" fmla="*/ 2241755 h 2241755"/>
              <a:gd name="connsiteX0" fmla="*/ 1032388 w 1060671"/>
              <a:gd name="connsiteY0" fmla="*/ 0 h 2249129"/>
              <a:gd name="connsiteX1" fmla="*/ 988142 w 1060671"/>
              <a:gd name="connsiteY1" fmla="*/ 2013156 h 2249129"/>
              <a:gd name="connsiteX2" fmla="*/ 0 w 1060671"/>
              <a:gd name="connsiteY2" fmla="*/ 2249129 h 2249129"/>
              <a:gd name="connsiteX0" fmla="*/ 1032388 w 1041189"/>
              <a:gd name="connsiteY0" fmla="*/ 0 h 2249129"/>
              <a:gd name="connsiteX1" fmla="*/ 988142 w 1041189"/>
              <a:gd name="connsiteY1" fmla="*/ 2013156 h 2249129"/>
              <a:gd name="connsiteX2" fmla="*/ 0 w 1041189"/>
              <a:gd name="connsiteY2" fmla="*/ 2249129 h 2249129"/>
              <a:gd name="connsiteX0" fmla="*/ 800263 w 809064"/>
              <a:gd name="connsiteY0" fmla="*/ 0 h 2249129"/>
              <a:gd name="connsiteX1" fmla="*/ 756017 w 809064"/>
              <a:gd name="connsiteY1" fmla="*/ 2013156 h 2249129"/>
              <a:gd name="connsiteX2" fmla="*/ 0 w 809064"/>
              <a:gd name="connsiteY2" fmla="*/ 2249129 h 2249129"/>
              <a:gd name="connsiteX0" fmla="*/ 800263 w 805522"/>
              <a:gd name="connsiteY0" fmla="*/ 0 h 2289445"/>
              <a:gd name="connsiteX1" fmla="*/ 749744 w 805522"/>
              <a:gd name="connsiteY1" fmla="*/ 2122217 h 2289445"/>
              <a:gd name="connsiteX2" fmla="*/ 0 w 805522"/>
              <a:gd name="connsiteY2" fmla="*/ 2249129 h 2289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5522" h="2289445">
                <a:moveTo>
                  <a:pt x="800263" y="0"/>
                </a:moveTo>
                <a:cubicBezTo>
                  <a:pt x="785514" y="2045109"/>
                  <a:pt x="845609" y="1839539"/>
                  <a:pt x="749744" y="2122217"/>
                </a:cubicBezTo>
                <a:cubicBezTo>
                  <a:pt x="550641" y="2419643"/>
                  <a:pt x="353960" y="2224548"/>
                  <a:pt x="0" y="2249129"/>
                </a:cubicBezTo>
              </a:path>
            </a:pathLst>
          </a:custGeom>
          <a:noFill/>
          <a:ln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吹き出し: 角を丸めた四角形 42">
            <a:extLst>
              <a:ext uri="{FF2B5EF4-FFF2-40B4-BE49-F238E27FC236}">
                <a16:creationId xmlns:a16="http://schemas.microsoft.com/office/drawing/2014/main" id="{9770D85F-90A1-4573-29A4-57B4713A73B7}"/>
              </a:ext>
            </a:extLst>
          </p:cNvPr>
          <p:cNvSpPr/>
          <p:nvPr/>
        </p:nvSpPr>
        <p:spPr>
          <a:xfrm>
            <a:off x="7418224" y="3357969"/>
            <a:ext cx="1419768" cy="459794"/>
          </a:xfrm>
          <a:prstGeom prst="wedgeRoundRectCallout">
            <a:avLst>
              <a:gd name="adj1" fmla="val -71547"/>
              <a:gd name="adj2" fmla="val 8287"/>
              <a:gd name="adj3" fmla="val 16667"/>
            </a:avLst>
          </a:prstGeom>
          <a:solidFill>
            <a:srgbClr val="E6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kumimoji="1" lang="en-US" altLang="ja-JP" sz="2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 trend</a:t>
            </a:r>
            <a:endParaRPr kumimoji="1" lang="ja-JP" altLang="en-US" sz="2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吹き出し: 角を丸めた四角形 43">
            <a:extLst>
              <a:ext uri="{FF2B5EF4-FFF2-40B4-BE49-F238E27FC236}">
                <a16:creationId xmlns:a16="http://schemas.microsoft.com/office/drawing/2014/main" id="{DBE3E8D9-B941-0329-A373-3D12C40EE6EC}"/>
              </a:ext>
            </a:extLst>
          </p:cNvPr>
          <p:cNvSpPr/>
          <p:nvPr/>
        </p:nvSpPr>
        <p:spPr>
          <a:xfrm>
            <a:off x="7470990" y="4205096"/>
            <a:ext cx="1367002" cy="494244"/>
          </a:xfrm>
          <a:prstGeom prst="wedgeRoundRectCallout">
            <a:avLst>
              <a:gd name="adj1" fmla="val -84075"/>
              <a:gd name="adj2" fmla="val 44261"/>
              <a:gd name="adj3" fmla="val 16667"/>
            </a:avLst>
          </a:prstGeom>
          <a:solidFill>
            <a:srgbClr val="E6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kumimoji="1" lang="en-US" altLang="ja-JP" sz="2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Linear fit</a:t>
            </a:r>
            <a:endParaRPr kumimoji="1" lang="ja-JP" altLang="en-US" sz="2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吹き出し: 角を丸めた四角形 44">
            <a:extLst>
              <a:ext uri="{FF2B5EF4-FFF2-40B4-BE49-F238E27FC236}">
                <a16:creationId xmlns:a16="http://schemas.microsoft.com/office/drawing/2014/main" id="{11248250-3131-E4EA-A365-D9B1314DB014}"/>
              </a:ext>
            </a:extLst>
          </p:cNvPr>
          <p:cNvSpPr/>
          <p:nvPr/>
        </p:nvSpPr>
        <p:spPr>
          <a:xfrm>
            <a:off x="7289588" y="5094971"/>
            <a:ext cx="1538306" cy="599262"/>
          </a:xfrm>
          <a:prstGeom prst="wedgeRoundRectCallout">
            <a:avLst>
              <a:gd name="adj1" fmla="val -73952"/>
              <a:gd name="adj2" fmla="val 6308"/>
              <a:gd name="adj3" fmla="val 16667"/>
            </a:avLst>
          </a:prstGeom>
          <a:solidFill>
            <a:srgbClr val="E6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kumimoji="1" lang="en-US" altLang="ja-JP" sz="2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Quadratic fit</a:t>
            </a:r>
            <a:endParaRPr kumimoji="1" lang="ja-JP" altLang="en-US" sz="2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矢印: 右 45">
            <a:extLst>
              <a:ext uri="{FF2B5EF4-FFF2-40B4-BE49-F238E27FC236}">
                <a16:creationId xmlns:a16="http://schemas.microsoft.com/office/drawing/2014/main" id="{1F7977DB-B2C0-D723-93F3-5D30067DA8C5}"/>
              </a:ext>
            </a:extLst>
          </p:cNvPr>
          <p:cNvSpPr/>
          <p:nvPr/>
        </p:nvSpPr>
        <p:spPr>
          <a:xfrm>
            <a:off x="8984616" y="4282272"/>
            <a:ext cx="523568" cy="417068"/>
          </a:xfrm>
          <a:prstGeom prst="rightArrow">
            <a:avLst>
              <a:gd name="adj1" fmla="val 39438"/>
              <a:gd name="adj2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7" name="矢印: 右 46">
            <a:extLst>
              <a:ext uri="{FF2B5EF4-FFF2-40B4-BE49-F238E27FC236}">
                <a16:creationId xmlns:a16="http://schemas.microsoft.com/office/drawing/2014/main" id="{D84F495B-B6B3-1F44-BE83-85A6B8A62AF4}"/>
              </a:ext>
            </a:extLst>
          </p:cNvPr>
          <p:cNvSpPr/>
          <p:nvPr/>
        </p:nvSpPr>
        <p:spPr>
          <a:xfrm rot="1500000">
            <a:off x="8984616" y="3707160"/>
            <a:ext cx="523568" cy="417068"/>
          </a:xfrm>
          <a:prstGeom prst="rightArrow">
            <a:avLst>
              <a:gd name="adj1" fmla="val 39438"/>
              <a:gd name="adj2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8" name="矢印: 右 47">
            <a:extLst>
              <a:ext uri="{FF2B5EF4-FFF2-40B4-BE49-F238E27FC236}">
                <a16:creationId xmlns:a16="http://schemas.microsoft.com/office/drawing/2014/main" id="{40760BC5-A161-D2DE-C51B-5DE2B8DC997C}"/>
              </a:ext>
            </a:extLst>
          </p:cNvPr>
          <p:cNvSpPr/>
          <p:nvPr/>
        </p:nvSpPr>
        <p:spPr>
          <a:xfrm rot="-1500000">
            <a:off x="8984616" y="4826205"/>
            <a:ext cx="523568" cy="417068"/>
          </a:xfrm>
          <a:prstGeom prst="rightArrow">
            <a:avLst>
              <a:gd name="adj1" fmla="val 39438"/>
              <a:gd name="adj2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" name="Picture 84" descr="torendo2">
            <a:extLst>
              <a:ext uri="{FF2B5EF4-FFF2-40B4-BE49-F238E27FC236}">
                <a16:creationId xmlns:a16="http://schemas.microsoft.com/office/drawing/2014/main" id="{E7E3AC13-CFB9-CA23-93BB-8395E9B525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38" t="31587" b="38512"/>
          <a:stretch/>
        </p:blipFill>
        <p:spPr bwMode="auto">
          <a:xfrm>
            <a:off x="9664906" y="3984119"/>
            <a:ext cx="2025300" cy="93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16E5E3-9C9F-1DAF-E908-4F7B7D21C805}"/>
              </a:ext>
            </a:extLst>
          </p:cNvPr>
          <p:cNvSpPr txBox="1"/>
          <p:nvPr/>
        </p:nvSpPr>
        <p:spPr>
          <a:xfrm>
            <a:off x="7388118" y="6034206"/>
            <a:ext cx="4690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Y. Hanado, IFCS-EFTF 2023 tutorial (2023)</a:t>
            </a:r>
          </a:p>
        </p:txBody>
      </p:sp>
    </p:spTree>
    <p:extLst>
      <p:ext uri="{BB962C8B-B14F-4D97-AF65-F5344CB8AC3E}">
        <p14:creationId xmlns:p14="http://schemas.microsoft.com/office/powerpoint/2010/main" val="2531707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41B6F3-CE0C-83A7-7E6B-5975E2DBF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F718F-065B-38D2-1FB7-2E28BBD91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UTC(k) generation using an optical clock </a:t>
            </a:r>
          </a:p>
          <a:p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UTC(k) : real signal generated in laboratory k</a:t>
            </a:r>
          </a:p>
          <a:p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Optically steered timescale (1):</a:t>
            </a:r>
            <a:b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 Source oscillator + Frequency reference</a:t>
            </a:r>
          </a:p>
          <a:p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Optically steered timescale (2): </a:t>
            </a:r>
            <a:b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Source oscillator + MW clock ensemble + Frequency reference</a:t>
            </a:r>
          </a:p>
          <a:p>
            <a:pPr lvl="1"/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Optically steered UTC(NICT) for 2 years</a:t>
            </a:r>
          </a:p>
          <a:p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Recent improvements </a:t>
            </a:r>
          </a:p>
          <a:p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US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Option 2 in the redefinition of the SI second</a:t>
            </a:r>
          </a:p>
          <a:p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Graphical picture of the option 2a and 2b for the redefinition of the SI second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A6A5A7-2BD9-B76A-3F18-004EECE7D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009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785F2-9F56-5EE2-C28F-325C14085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75" y="38886"/>
            <a:ext cx="10888655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Consideration for independent timescale</a:t>
            </a:r>
            <a:r>
              <a:rPr lang="ja-JP" altLang="en-US" sz="36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ja-JP" sz="36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UTC(k)</a:t>
            </a:r>
            <a:endParaRPr lang="en-US" sz="3600" b="1" dirty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43C84-0D87-1047-6F48-8B9A61EBA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75" y="1268753"/>
            <a:ext cx="10515600" cy="4351338"/>
          </a:xfrm>
        </p:spPr>
        <p:txBody>
          <a:bodyPr/>
          <a:lstStyle/>
          <a:p>
            <a:r>
              <a:rPr lang="en-US" dirty="0"/>
              <a:t>Reference for detrending</a:t>
            </a:r>
          </a:p>
          <a:p>
            <a:pPr lvl="1"/>
            <a:r>
              <a:rPr lang="en-US" dirty="0"/>
              <a:t>BIPM uses not EAL itself, but TT(BIPM) as the prediction reference</a:t>
            </a:r>
          </a:p>
          <a:p>
            <a:pPr lvl="1"/>
            <a:r>
              <a:rPr lang="en-US" dirty="0"/>
              <a:t>Local source is ideal for UTC(k), considering the resiliency</a:t>
            </a:r>
          </a:p>
          <a:p>
            <a:pPr lvl="1"/>
            <a:r>
              <a:rPr lang="en-US" dirty="0"/>
              <a:t>Independent signal, TA(Sr)? Or the ensemble timescale itself?</a:t>
            </a:r>
          </a:p>
          <a:p>
            <a:pPr marL="457200" lvl="1" indent="0">
              <a:buNone/>
            </a:pPr>
            <a:endParaRPr lang="en-US" dirty="0"/>
          </a:p>
          <a:p>
            <a:pPr marL="177800" lvl="1" indent="-177800"/>
            <a:r>
              <a:rPr lang="en-US" sz="2800" dirty="0"/>
              <a:t>Weighting</a:t>
            </a:r>
          </a:p>
          <a:p>
            <a:pPr marL="635000" lvl="2" indent="-177800"/>
            <a:r>
              <a:rPr lang="en-US" sz="2400" dirty="0"/>
              <a:t>Allan deviation </a:t>
            </a:r>
            <a:r>
              <a:rPr lang="ja-JP" altLang="en-US" sz="2400" dirty="0"/>
              <a:t>→　</a:t>
            </a:r>
            <a:r>
              <a:rPr lang="en-US" altLang="ja-JP" sz="2400" dirty="0"/>
              <a:t>Hadamard deviation</a:t>
            </a:r>
            <a:endParaRPr lang="en-US" sz="2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85CF502-2CB2-30E0-C4D6-5078F6AC28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254879"/>
              </p:ext>
            </p:extLst>
          </p:nvPr>
        </p:nvGraphicFramePr>
        <p:xfrm>
          <a:off x="2866905" y="4142161"/>
          <a:ext cx="904481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8962">
                  <a:extLst>
                    <a:ext uri="{9D8B030D-6E8A-4147-A177-3AD203B41FA5}">
                      <a16:colId xmlns:a16="http://schemas.microsoft.com/office/drawing/2014/main" val="572883681"/>
                    </a:ext>
                  </a:extLst>
                </a:gridCol>
                <a:gridCol w="1808962">
                  <a:extLst>
                    <a:ext uri="{9D8B030D-6E8A-4147-A177-3AD203B41FA5}">
                      <a16:colId xmlns:a16="http://schemas.microsoft.com/office/drawing/2014/main" val="779582304"/>
                    </a:ext>
                  </a:extLst>
                </a:gridCol>
                <a:gridCol w="1808962">
                  <a:extLst>
                    <a:ext uri="{9D8B030D-6E8A-4147-A177-3AD203B41FA5}">
                      <a16:colId xmlns:a16="http://schemas.microsoft.com/office/drawing/2014/main" val="2970240691"/>
                    </a:ext>
                  </a:extLst>
                </a:gridCol>
                <a:gridCol w="1808962">
                  <a:extLst>
                    <a:ext uri="{9D8B030D-6E8A-4147-A177-3AD203B41FA5}">
                      <a16:colId xmlns:a16="http://schemas.microsoft.com/office/drawing/2014/main" val="3699111228"/>
                    </a:ext>
                  </a:extLst>
                </a:gridCol>
                <a:gridCol w="1808962">
                  <a:extLst>
                    <a:ext uri="{9D8B030D-6E8A-4147-A177-3AD203B41FA5}">
                      <a16:colId xmlns:a16="http://schemas.microsoft.com/office/drawing/2014/main" val="13933935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BIPM (-2011)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BIPM (2011-)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UTC(NICT)</a:t>
                      </a:r>
                    </a:p>
                    <a:p>
                      <a:r>
                        <a:rPr lang="en-US" dirty="0"/>
                        <a:t>(-2022)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UTC(NICT)</a:t>
                      </a:r>
                    </a:p>
                    <a:p>
                      <a:r>
                        <a:rPr lang="en-US" dirty="0"/>
                        <a:t> (2023-)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487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Detrend </a:t>
                      </a:r>
                    </a:p>
                    <a:p>
                      <a:r>
                        <a:rPr lang="en-US" dirty="0"/>
                        <a:t>(in phase)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linear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quadratic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linear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quadratic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986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Reference for prediction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RTA@NICT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492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Allan variance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predictability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Allan deviation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Hadamard deviation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36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43766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DA076A-353B-0933-C9F4-7C15FF14B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673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83ABE392-2A41-6569-1C15-E55042AD50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256726"/>
              </p:ext>
            </p:extLst>
          </p:nvPr>
        </p:nvGraphicFramePr>
        <p:xfrm>
          <a:off x="6065806" y="45329"/>
          <a:ext cx="6126194" cy="4688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440" imgH="7502760" progId="Origin95.Graph">
                  <p:embed/>
                </p:oleObj>
              </mc:Choice>
              <mc:Fallback>
                <p:oleObj name="Graph" r:id="rId3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65806" y="45329"/>
                        <a:ext cx="6126194" cy="4688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3783AEB-7A7E-5E46-095E-C4CD6D2695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3384356"/>
              </p:ext>
            </p:extLst>
          </p:nvPr>
        </p:nvGraphicFramePr>
        <p:xfrm>
          <a:off x="155914" y="45329"/>
          <a:ext cx="6216801" cy="4757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9802440" imgH="7502760" progId="Origin95.Graph">
                  <p:embed/>
                </p:oleObj>
              </mc:Choice>
              <mc:Fallback>
                <p:oleObj name="Graph" r:id="rId5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5914" y="45329"/>
                        <a:ext cx="6216801" cy="4757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3B57419-12F9-9ED6-848F-9E6BF3B76682}"/>
              </a:ext>
            </a:extLst>
          </p:cNvPr>
          <p:cNvSpPr txBox="1"/>
          <p:nvPr/>
        </p:nvSpPr>
        <p:spPr>
          <a:xfrm>
            <a:off x="833588" y="5331896"/>
            <a:ext cx="50586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Similar level of stability with TA(Sr) up to one month</a:t>
            </a:r>
          </a:p>
          <a:p>
            <a:endParaRPr lang="en-US" dirty="0"/>
          </a:p>
          <a:p>
            <a:r>
              <a:rPr lang="ja-JP" altLang="en-US" dirty="0"/>
              <a:t>→　</a:t>
            </a:r>
            <a:r>
              <a:rPr lang="en-US" altLang="ja-JP" dirty="0"/>
              <a:t>Steering using Circular T becomes an option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3030E6-F2FB-59D6-0D67-F33F691E5D80}"/>
              </a:ext>
            </a:extLst>
          </p:cNvPr>
          <p:cNvSpPr txBox="1"/>
          <p:nvPr/>
        </p:nvSpPr>
        <p:spPr>
          <a:xfrm>
            <a:off x="6639339" y="5041127"/>
            <a:ext cx="50836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need to provide (or adjust) three parameters.</a:t>
            </a:r>
          </a:p>
          <a:p>
            <a:r>
              <a:rPr lang="en-US" dirty="0"/>
              <a:t>Phase offset, frequency offset, frequency drift offset</a:t>
            </a:r>
          </a:p>
          <a:p>
            <a:endParaRPr lang="en-US" dirty="0"/>
          </a:p>
          <a:p>
            <a:r>
              <a:rPr lang="en-US" dirty="0"/>
              <a:t>Algorithm to incorporate Sr data will be explored.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101B0A-67AB-0EEC-19EC-AA45AF92F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08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D4194-F595-6E28-F72B-68349E744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41049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Improvement after quadratic detrending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79907B-7F23-FFCE-BDEB-5EF8DA196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99" y="1815779"/>
            <a:ext cx="5640979" cy="3404123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A50315DB-F186-CDBF-5A8F-A2B1398EF1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3315251"/>
              </p:ext>
            </p:extLst>
          </p:nvPr>
        </p:nvGraphicFramePr>
        <p:xfrm>
          <a:off x="5727778" y="1290138"/>
          <a:ext cx="6241968" cy="4776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9802440" imgH="7502760" progId="Origin95.Graph">
                  <p:embed/>
                </p:oleObj>
              </mc:Choice>
              <mc:Fallback>
                <p:oleObj name="Graph" r:id="rId4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27778" y="1290138"/>
                        <a:ext cx="6241968" cy="47767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CECE88F-12D2-4385-9667-FEF3A4F06B90}"/>
              </a:ext>
            </a:extLst>
          </p:cNvPr>
          <p:cNvSpPr txBox="1"/>
          <p:nvPr/>
        </p:nvSpPr>
        <p:spPr>
          <a:xfrm>
            <a:off x="1422400" y="5326743"/>
            <a:ext cx="4252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or 5 stable HM has weight in similar level.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7810C1-5C66-1349-CC2D-6FE9CA819BCF}"/>
              </a:ext>
            </a:extLst>
          </p:cNvPr>
          <p:cNvSpPr txBox="1"/>
          <p:nvPr/>
        </p:nvSpPr>
        <p:spPr>
          <a:xfrm>
            <a:off x="8153400" y="4906748"/>
            <a:ext cx="1611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(with Sr steering)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9B8D1-3895-23CD-E627-7FCE349B0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913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60395-6DD7-8CB7-355D-1F4E86052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174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 step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EB31F-B7E4-1F42-8D11-085FF9956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527" y="1197247"/>
            <a:ext cx="10515600" cy="5064876"/>
          </a:xfrm>
        </p:spPr>
        <p:txBody>
          <a:bodyPr>
            <a:normAutofit/>
          </a:bodyPr>
          <a:lstStyle/>
          <a:p>
            <a:r>
              <a:rPr lang="en-US" dirty="0"/>
              <a:t>Optimization of TA(HM)</a:t>
            </a:r>
          </a:p>
          <a:p>
            <a:pPr lvl="1"/>
            <a:r>
              <a:rPr lang="en-US" dirty="0"/>
              <a:t>Reference for </a:t>
            </a:r>
            <a:r>
              <a:rPr lang="en-US" dirty="0" err="1"/>
              <a:t>dedrifting</a:t>
            </a:r>
            <a:endParaRPr lang="en-US" dirty="0"/>
          </a:p>
          <a:p>
            <a:pPr lvl="1"/>
            <a:r>
              <a:rPr lang="en-US" dirty="0"/>
              <a:t>weight</a:t>
            </a:r>
          </a:p>
          <a:p>
            <a:endParaRPr lang="en-US" dirty="0"/>
          </a:p>
          <a:p>
            <a:r>
              <a:rPr lang="en-US" dirty="0"/>
              <a:t>Adjusting three parameters (phase, frequency, frequency drift) based on intermittent operation of the optical clock and Circular T for phase alignment</a:t>
            </a:r>
          </a:p>
          <a:p>
            <a:pPr lvl="1"/>
            <a:r>
              <a:rPr lang="en-US" dirty="0"/>
              <a:t>Kalman filter which can manage both frequency and phase data? </a:t>
            </a:r>
          </a:p>
          <a:p>
            <a:pPr marL="0" lvl="1" indent="0">
              <a:buNone/>
            </a:pPr>
            <a:endParaRPr lang="en-US" dirty="0"/>
          </a:p>
          <a:p>
            <a:pPr marL="268288" lvl="1" indent="-268288"/>
            <a:r>
              <a:rPr lang="en-US" sz="2800" dirty="0"/>
              <a:t>Second or possibly commercial lattice clocks</a:t>
            </a:r>
          </a:p>
          <a:p>
            <a:pPr marL="628650" lvl="1" indent="-182563"/>
            <a:r>
              <a:rPr lang="en-US" sz="2400" dirty="0"/>
              <a:t>Redundancy for public service could be achieved by commercial system</a:t>
            </a:r>
            <a:br>
              <a:rPr lang="en-US" sz="2400" dirty="0"/>
            </a:br>
            <a:r>
              <a:rPr lang="en-US" sz="2400" dirty="0"/>
              <a:t>(For </a:t>
            </a:r>
            <a:r>
              <a:rPr lang="en-US" dirty="0"/>
              <a:t>instance,  </a:t>
            </a:r>
            <a:r>
              <a:rPr lang="en-US" sz="2400" dirty="0"/>
              <a:t>Poster No. 82 by Shimadzu)</a:t>
            </a:r>
            <a:r>
              <a:rPr lang="en-US" sz="2200" dirty="0"/>
              <a:t> </a:t>
            </a:r>
          </a:p>
          <a:p>
            <a:pPr marL="725488" lvl="2" indent="-268288"/>
            <a:endParaRPr lang="en-US" sz="2400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6E1582-AAC0-A796-C99B-0E4F5233ED32}"/>
              </a:ext>
            </a:extLst>
          </p:cNvPr>
          <p:cNvSpPr txBox="1"/>
          <p:nvPr/>
        </p:nvSpPr>
        <p:spPr>
          <a:xfrm>
            <a:off x="9298525" y="4519996"/>
            <a:ext cx="1704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(Poster No. 112)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CECFE4-B2F2-4E2D-D738-D9A28BFD7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895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3E23A6-1423-9CD1-7AEE-60BC15FC7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211" y="270529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Graphical picture of the option 1, 2a and 2b in the redefinition of the SI second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BC2932-A474-B5C3-C6A5-7F04A826F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01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D457492E-5173-43C8-AA82-4FB7C2F93A06}"/>
              </a:ext>
            </a:extLst>
          </p:cNvPr>
          <p:cNvSpPr txBox="1"/>
          <p:nvPr/>
        </p:nvSpPr>
        <p:spPr>
          <a:xfrm>
            <a:off x="314357" y="199661"/>
            <a:ext cx="91596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Choosing multiple transitions as primary transitions?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E28C147-56EA-44F0-9B95-1F8CAA4DBFAF}"/>
              </a:ext>
            </a:extLst>
          </p:cNvPr>
          <p:cNvGrpSpPr/>
          <p:nvPr/>
        </p:nvGrpSpPr>
        <p:grpSpPr>
          <a:xfrm>
            <a:off x="369923" y="1126919"/>
            <a:ext cx="5433705" cy="3252221"/>
            <a:chOff x="755062" y="609600"/>
            <a:chExt cx="5433705" cy="3252221"/>
          </a:xfrm>
        </p:grpSpPr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0C083354-16A8-41BC-944D-AEC7C23A2E8E}"/>
                </a:ext>
              </a:extLst>
            </p:cNvPr>
            <p:cNvCxnSpPr/>
            <p:nvPr/>
          </p:nvCxnSpPr>
          <p:spPr>
            <a:xfrm>
              <a:off x="1157384" y="3189880"/>
              <a:ext cx="282872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5586D72-3A87-42F2-A1F5-327E2F4F0EFD}"/>
                </a:ext>
              </a:extLst>
            </p:cNvPr>
            <p:cNvCxnSpPr/>
            <p:nvPr/>
          </p:nvCxnSpPr>
          <p:spPr>
            <a:xfrm flipV="1">
              <a:off x="1653065" y="1190044"/>
              <a:ext cx="0" cy="25129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A06EABB-DC0B-48B6-A1BE-E63C3B95BF62}"/>
                </a:ext>
              </a:extLst>
            </p:cNvPr>
            <p:cNvCxnSpPr/>
            <p:nvPr/>
          </p:nvCxnSpPr>
          <p:spPr>
            <a:xfrm flipV="1">
              <a:off x="1653065" y="1578169"/>
              <a:ext cx="2144564" cy="161171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C2714EC-A012-4A18-AE03-931BA07A6765}"/>
                </a:ext>
              </a:extLst>
            </p:cNvPr>
            <p:cNvSpPr txBox="1"/>
            <p:nvPr/>
          </p:nvSpPr>
          <p:spPr>
            <a:xfrm>
              <a:off x="3633170" y="3492489"/>
              <a:ext cx="7761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baseline="-25000" dirty="0" err="1"/>
                <a:t>Cs</a:t>
              </a:r>
              <a:r>
                <a:rPr lang="en-US" dirty="0"/>
                <a:t> /Hz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FBDD749-4DB1-475D-8115-3404CF294FD8}"/>
                </a:ext>
              </a:extLst>
            </p:cNvPr>
            <p:cNvSpPr txBox="1"/>
            <p:nvPr/>
          </p:nvSpPr>
          <p:spPr>
            <a:xfrm>
              <a:off x="755062" y="1208837"/>
              <a:ext cx="8162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>
                  <a:latin typeface="Symbol" panose="05050102010706020507" pitchFamily="18" charset="2"/>
                  <a:cs typeface="Times New Roman" panose="02020603050405020304" pitchFamily="18" charset="0"/>
                </a:rPr>
                <a:t>n</a:t>
              </a:r>
              <a:r>
                <a:rPr lang="en-US" baseline="-25000" dirty="0" err="1"/>
                <a:t>Sr</a:t>
              </a:r>
              <a:r>
                <a:rPr lang="en-US" dirty="0"/>
                <a:t> /Hz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C165EDC-59F6-468B-9977-863D6A9C1E44}"/>
                </a:ext>
              </a:extLst>
            </p:cNvPr>
            <p:cNvCxnSpPr>
              <a:cxnSpLocks/>
            </p:cNvCxnSpPr>
            <p:nvPr/>
          </p:nvCxnSpPr>
          <p:spPr>
            <a:xfrm>
              <a:off x="2856916" y="1301877"/>
              <a:ext cx="0" cy="1888005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77F5FFC-6FAF-4EDF-B981-17C4E0808ED4}"/>
                </a:ext>
              </a:extLst>
            </p:cNvPr>
            <p:cNvSpPr txBox="1"/>
            <p:nvPr/>
          </p:nvSpPr>
          <p:spPr>
            <a:xfrm>
              <a:off x="3945636" y="1305438"/>
              <a:ext cx="22416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Constraint by LSA 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(least square analysis)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D221DC4-F791-418B-81CA-821F2094486A}"/>
                </a:ext>
              </a:extLst>
            </p:cNvPr>
            <p:cNvSpPr txBox="1"/>
            <p:nvPr/>
          </p:nvSpPr>
          <p:spPr>
            <a:xfrm>
              <a:off x="2047918" y="3324269"/>
              <a:ext cx="15135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9 192 631 770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97F4AD0-F433-432B-B761-955E034BE79A}"/>
                </a:ext>
              </a:extLst>
            </p:cNvPr>
            <p:cNvSpPr txBox="1"/>
            <p:nvPr/>
          </p:nvSpPr>
          <p:spPr>
            <a:xfrm>
              <a:off x="2765924" y="609600"/>
              <a:ext cx="34228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Constraint </a:t>
              </a:r>
            </a:p>
            <a:p>
              <a:r>
                <a:rPr lang="en-US" dirty="0">
                  <a:solidFill>
                    <a:schemeClr val="accent1"/>
                  </a:solidFill>
                </a:rPr>
                <a:t>by definition ( = definition line)</a:t>
              </a:r>
            </a:p>
          </p:txBody>
        </p:sp>
        <p:cxnSp>
          <p:nvCxnSpPr>
            <p:cNvPr id="56" name="Connector: Curved 55">
              <a:extLst>
                <a:ext uri="{FF2B5EF4-FFF2-40B4-BE49-F238E27FC236}">
                  <a16:creationId xmlns:a16="http://schemas.microsoft.com/office/drawing/2014/main" id="{1649F85D-3E8E-4415-8193-C88E13E4CC7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635864" y="1405370"/>
              <a:ext cx="402456" cy="217088"/>
            </a:xfrm>
            <a:prstGeom prst="curvedConnector3">
              <a:avLst>
                <a:gd name="adj1" fmla="val 12405"/>
              </a:avLst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A1A6BD6F-90A5-4F5F-BE84-E9EBFB0B9833}"/>
                    </a:ext>
                  </a:extLst>
                </p:cNvPr>
                <p:cNvSpPr txBox="1"/>
                <p:nvPr/>
              </p:nvSpPr>
              <p:spPr>
                <a:xfrm>
                  <a:off x="3680351" y="2196848"/>
                  <a:ext cx="2477794" cy="71320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a14:m>
                  <a:r>
                    <a:rPr lang="en-US" dirty="0"/>
                    <a:t>, 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=9192631770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0082A1E0-CC0A-4FF4-8510-F7F4297BE4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0351" y="2196848"/>
                  <a:ext cx="2477794" cy="713209"/>
                </a:xfrm>
                <a:prstGeom prst="rect">
                  <a:avLst/>
                </a:prstGeom>
                <a:blipFill>
                  <a:blip r:embed="rId6"/>
                  <a:stretch>
                    <a:fillRect l="-3194" t="-1709" b="-128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EBCEF13-18CC-4034-BD6A-22101FE08F8E}"/>
                </a:ext>
              </a:extLst>
            </p:cNvPr>
            <p:cNvCxnSpPr/>
            <p:nvPr/>
          </p:nvCxnSpPr>
          <p:spPr>
            <a:xfrm flipH="1">
              <a:off x="1653066" y="1389544"/>
              <a:ext cx="1935283" cy="180033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1AE9BB3-6883-4E9B-AF0D-C8FA2B5467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0787" y="1832022"/>
              <a:ext cx="2225171" cy="135785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6AB9FF96-2FF9-42D1-89BF-7DAE51F813F3}"/>
                </a:ext>
              </a:extLst>
            </p:cNvPr>
            <p:cNvCxnSpPr>
              <a:cxnSpLocks/>
            </p:cNvCxnSpPr>
            <p:nvPr/>
          </p:nvCxnSpPr>
          <p:spPr>
            <a:xfrm>
              <a:off x="2869109" y="2055674"/>
              <a:ext cx="0" cy="42472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E5E4415-857F-4F0A-8BAC-5C09DD3E3E47}"/>
                </a:ext>
              </a:extLst>
            </p:cNvPr>
            <p:cNvSpPr txBox="1"/>
            <p:nvPr/>
          </p:nvSpPr>
          <p:spPr>
            <a:xfrm>
              <a:off x="2965088" y="2272257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Sr</a:t>
              </a:r>
              <a:endPara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939BF73B-F43F-4999-B220-6B2FD7C65FA6}"/>
                    </a:ext>
                  </a:extLst>
                </p:cNvPr>
                <p:cNvSpPr txBox="1"/>
                <p:nvPr/>
              </p:nvSpPr>
              <p:spPr>
                <a:xfrm>
                  <a:off x="1000399" y="2161386"/>
                  <a:ext cx="44896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0C1EF4D-19C7-4466-B583-48BC807E19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399" y="2161386"/>
                  <a:ext cx="448969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6849" r="-5479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58992F2-07A0-4B82-9F94-3ECE924A8E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3064" y="2288407"/>
              <a:ext cx="1296436" cy="21616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DE9BD979-8F99-4671-BC0F-A7BE12C0C17C}"/>
              </a:ext>
            </a:extLst>
          </p:cNvPr>
          <p:cNvSpPr/>
          <p:nvPr/>
        </p:nvSpPr>
        <p:spPr>
          <a:xfrm>
            <a:off x="215643" y="1161517"/>
            <a:ext cx="5751254" cy="338243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695EDA-7E89-485F-A050-BD8B1172E174}"/>
              </a:ext>
            </a:extLst>
          </p:cNvPr>
          <p:cNvSpPr txBox="1"/>
          <p:nvPr/>
        </p:nvSpPr>
        <p:spPr>
          <a:xfrm>
            <a:off x="441902" y="1268348"/>
            <a:ext cx="1775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Current situation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68F1C5E-6A91-4336-A56E-83AC8523C838}"/>
                  </a:ext>
                </a:extLst>
              </p:cNvPr>
              <p:cNvSpPr txBox="1"/>
              <p:nvPr/>
            </p:nvSpPr>
            <p:spPr>
              <a:xfrm>
                <a:off x="6366514" y="1219916"/>
                <a:ext cx="4738977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All measurements and least square analysis tell us that point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𝑆𝑟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falls on the red line with uncertainty.</a:t>
                </a:r>
              </a:p>
              <a:p>
                <a:endParaRPr lang="en-US" dirty="0"/>
              </a:p>
              <a:p>
                <a:r>
                  <a:rPr lang="en-US" b="1" dirty="0">
                    <a:solidFill>
                      <a:srgbClr val="C00000"/>
                    </a:solidFill>
                  </a:rPr>
                  <a:t>“Definition” determines where the point is on the red line.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68F1C5E-6A91-4336-A56E-83AC8523C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6514" y="1219916"/>
                <a:ext cx="4738977" cy="1754326"/>
              </a:xfrm>
              <a:prstGeom prst="rect">
                <a:avLst/>
              </a:prstGeom>
              <a:blipFill>
                <a:blip r:embed="rId8"/>
                <a:stretch>
                  <a:fillRect l="-1028" t="-1736" b="-4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064EC17-326E-4579-92CE-6338AE5F38E4}"/>
                  </a:ext>
                </a:extLst>
              </p:cNvPr>
              <p:cNvSpPr txBox="1"/>
              <p:nvPr/>
            </p:nvSpPr>
            <p:spPr>
              <a:xfrm>
                <a:off x="6460300" y="3306339"/>
                <a:ext cx="4738978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Currently,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𝐶𝑠</m:t>
                        </m:r>
                      </m:sub>
                    </m:sSub>
                  </m:oMath>
                </a14:m>
                <a:r>
                  <a:rPr lang="en-US" dirty="0"/>
                  <a:t> is fixed to be 9192631770 Hz.</a:t>
                </a:r>
              </a:p>
              <a:p>
                <a:endParaRPr lang="en-US" dirty="0"/>
              </a:p>
              <a:p>
                <a:r>
                  <a:rPr lang="en-US" dirty="0"/>
                  <a:t>We find a intersection with the redline and vertical blue dot line.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064EC17-326E-4579-92CE-6338AE5F38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0300" y="3306339"/>
                <a:ext cx="4738978" cy="1477328"/>
              </a:xfrm>
              <a:prstGeom prst="rect">
                <a:avLst/>
              </a:prstGeom>
              <a:blipFill>
                <a:blip r:embed="rId9"/>
                <a:stretch>
                  <a:fillRect l="-1158" t="-2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4BF1CFD-77AE-4FA8-ACB9-62EDF20D5000}"/>
              </a:ext>
            </a:extLst>
          </p:cNvPr>
          <p:cNvSpPr txBox="1"/>
          <p:nvPr/>
        </p:nvSpPr>
        <p:spPr>
          <a:xfrm>
            <a:off x="314357" y="5063359"/>
            <a:ext cx="11528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definition is </a:t>
            </a:r>
            <a:r>
              <a:rPr lang="en-US" b="1" dirty="0"/>
              <a:t>an ARTIFICIAL constraint to determine values.</a:t>
            </a:r>
          </a:p>
          <a:p>
            <a:endParaRPr lang="en-US" b="1" dirty="0"/>
          </a:p>
          <a:p>
            <a:r>
              <a:rPr lang="en-US" dirty="0"/>
              <a:t>This constraint does not need to be vertical line, as long as it provides intersection with the red (LSA) line.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3351CB-52F6-ABB2-D900-5D4C518F4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604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D6635CB-6AC6-4D64-A299-BDB2FA09E82A}"/>
              </a:ext>
            </a:extLst>
          </p:cNvPr>
          <p:cNvSpPr txBox="1"/>
          <p:nvPr/>
        </p:nvSpPr>
        <p:spPr>
          <a:xfrm>
            <a:off x="642655" y="1133060"/>
            <a:ext cx="35468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Option 1:</a:t>
            </a:r>
          </a:p>
          <a:p>
            <a:endParaRPr lang="en-US" dirty="0"/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Definition LINE :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baseline="-25000" dirty="0"/>
              <a:t>1</a:t>
            </a:r>
            <a:r>
              <a:rPr lang="en-US" dirty="0"/>
              <a:t>=50</a:t>
            </a:r>
            <a:endParaRPr lang="en-US" altLang="ja-JP" dirty="0"/>
          </a:p>
          <a:p>
            <a:r>
              <a:rPr lang="ja-JP" altLang="en-US" dirty="0"/>
              <a:t>→</a:t>
            </a:r>
            <a:r>
              <a:rPr lang="en-US" altLang="ja-JP" dirty="0"/>
              <a:t>Uncertainty only occurs in </a:t>
            </a:r>
            <a:r>
              <a:rPr lang="en-US" altLang="ja-JP" dirty="0">
                <a:latin typeface="Symbol" panose="05050102010706020507" pitchFamily="18" charset="2"/>
              </a:rPr>
              <a:t>n</a:t>
            </a:r>
            <a:r>
              <a:rPr lang="en-US" altLang="ja-JP" baseline="-25000" dirty="0"/>
              <a:t>2, </a:t>
            </a:r>
            <a:r>
              <a:rPr lang="en-US" altLang="ja-JP" dirty="0">
                <a:latin typeface="Symbol" panose="05050102010706020507" pitchFamily="18" charset="2"/>
              </a:rPr>
              <a:t>n</a:t>
            </a:r>
            <a:r>
              <a:rPr lang="en-US" altLang="ja-JP" baseline="-25000" dirty="0"/>
              <a:t>3,</a:t>
            </a:r>
            <a:r>
              <a:rPr lang="ja-JP" altLang="en-US" baseline="-25000" dirty="0"/>
              <a:t> </a:t>
            </a:r>
            <a:r>
              <a:rPr lang="en-US" altLang="ja-JP" baseline="-25000" dirty="0"/>
              <a:t>…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2E77EB-415F-4203-9E54-E0DCBE6B0945}"/>
              </a:ext>
            </a:extLst>
          </p:cNvPr>
          <p:cNvSpPr txBox="1"/>
          <p:nvPr/>
        </p:nvSpPr>
        <p:spPr>
          <a:xfrm>
            <a:off x="9014848" y="1820363"/>
            <a:ext cx="3024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(uncertainty of the ratio</a:t>
            </a:r>
            <a:r>
              <a:rPr lang="ja-JP" altLang="en-US" dirty="0"/>
              <a:t>　</a:t>
            </a:r>
            <a:r>
              <a:rPr lang="en-US" altLang="ja-JP" dirty="0"/>
              <a:t>0.1)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D74CE1-2C82-43D0-B850-070CC9ED47C9}"/>
              </a:ext>
            </a:extLst>
          </p:cNvPr>
          <p:cNvSpPr txBox="1"/>
          <p:nvPr/>
        </p:nvSpPr>
        <p:spPr>
          <a:xfrm>
            <a:off x="529507" y="3013130"/>
            <a:ext cx="4925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Another possibility: using arithmetic mean of two transitions</a:t>
            </a:r>
            <a:endParaRPr lang="en-US" dirty="0"/>
          </a:p>
          <a:p>
            <a:endParaRPr lang="en-US" dirty="0">
              <a:latin typeface="Symbol" panose="05050102010706020507" pitchFamily="18" charset="2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6972086-9E30-4216-B458-E8F45AE437D0}"/>
              </a:ext>
            </a:extLst>
          </p:cNvPr>
          <p:cNvGrpSpPr/>
          <p:nvPr/>
        </p:nvGrpSpPr>
        <p:grpSpPr>
          <a:xfrm>
            <a:off x="5613394" y="342797"/>
            <a:ext cx="5592441" cy="3659685"/>
            <a:chOff x="-856465" y="258257"/>
            <a:chExt cx="5592441" cy="3659685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9" name="Object 8">
                  <a:extLst>
                    <a:ext uri="{FF2B5EF4-FFF2-40B4-BE49-F238E27FC236}">
                      <a16:creationId xmlns:a16="http://schemas.microsoft.com/office/drawing/2014/main" id="{9A6D310C-53F4-418C-953E-A5F9958554F5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06876502"/>
                    </p:ext>
                  </p:extLst>
                </p:nvPr>
              </p:nvGraphicFramePr>
              <p:xfrm>
                <a:off x="-856465" y="551935"/>
                <a:ext cx="4398962" cy="336600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Graph" r:id="rId3" imgW="3920760" imgH="3000960" progId="Origin95.Graph">
                        <p:embed/>
                      </p:oleObj>
                    </mc:Choice>
                    <mc:Fallback>
                      <p:oleObj name="Graph" r:id="rId3" imgW="3920760" imgH="3000960" progId="Origin95.Graph">
                        <p:embed/>
                        <p:pic>
                          <p:nvPicPr>
                            <p:cNvPr id="9" name="Object 8">
                              <a:extLst>
                                <a:ext uri="{FF2B5EF4-FFF2-40B4-BE49-F238E27FC236}">
                                  <a16:creationId xmlns:a16="http://schemas.microsoft.com/office/drawing/2014/main" id="{9A6D310C-53F4-418C-953E-A5F9958554F5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-856465" y="551935"/>
                              <a:ext cx="4398962" cy="336600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9" name="Object 8">
                  <a:extLst>
                    <a:ext uri="{FF2B5EF4-FFF2-40B4-BE49-F238E27FC236}">
                      <a16:creationId xmlns:a16="http://schemas.microsoft.com/office/drawing/2014/main" id="{9A6D310C-53F4-418C-953E-A5F9958554F5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06876502"/>
                    </p:ext>
                  </p:extLst>
                </p:nvPr>
              </p:nvGraphicFramePr>
              <p:xfrm>
                <a:off x="-856465" y="551935"/>
                <a:ext cx="4398962" cy="336600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Graph" r:id="rId5" imgW="3920760" imgH="3000960" progId="Origin95.Graph">
                        <p:embed/>
                      </p:oleObj>
                    </mc:Choice>
                    <mc:Fallback>
                      <p:oleObj name="Graph" r:id="rId5" imgW="3920760" imgH="3000960" progId="Origin95.Graph">
                        <p:embed/>
                        <p:pic>
                          <p:nvPicPr>
                            <p:cNvPr id="9" name="Object 8">
                              <a:extLst>
                                <a:ext uri="{FF2B5EF4-FFF2-40B4-BE49-F238E27FC236}">
                                  <a16:creationId xmlns:a16="http://schemas.microsoft.com/office/drawing/2014/main" id="{9A6D310C-53F4-418C-953E-A5F9958554F5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-856465" y="551935"/>
                              <a:ext cx="4398962" cy="336600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82CC56B-B700-4FB2-BB4B-158272594460}"/>
                </a:ext>
              </a:extLst>
            </p:cNvPr>
            <p:cNvSpPr txBox="1"/>
            <p:nvPr/>
          </p:nvSpPr>
          <p:spPr>
            <a:xfrm>
              <a:off x="265042" y="292369"/>
              <a:ext cx="17433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Option 1 (</a:t>
              </a:r>
              <a:r>
                <a:rPr lang="en-US" dirty="0">
                  <a:solidFill>
                    <a:srgbClr val="0000FF"/>
                  </a:solidFill>
                  <a:latin typeface="Symbol" panose="05050102010706020507" pitchFamily="18" charset="2"/>
                </a:rPr>
                <a:t>n</a:t>
              </a:r>
              <a:r>
                <a:rPr lang="en-US" baseline="-25000" dirty="0">
                  <a:solidFill>
                    <a:srgbClr val="0000FF"/>
                  </a:solidFill>
                </a:rPr>
                <a:t>1</a:t>
              </a:r>
              <a:r>
                <a:rPr lang="en-US" dirty="0">
                  <a:solidFill>
                    <a:srgbClr val="0000FF"/>
                  </a:solidFill>
                </a:rPr>
                <a:t>=50)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BE1AA84-F45B-42F8-B6AB-EB702CED428F}"/>
                    </a:ext>
                  </a:extLst>
                </p:cNvPr>
                <p:cNvSpPr txBox="1"/>
                <p:nvPr/>
              </p:nvSpPr>
              <p:spPr>
                <a:xfrm>
                  <a:off x="2957348" y="258257"/>
                  <a:ext cx="1778628" cy="403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=45/50</m:t>
                      </m:r>
                    </m:oMath>
                  </a14:m>
                  <a:r>
                    <a:rPr lang="en-US" dirty="0"/>
                    <a:t>=0.9(1)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BE1AA84-F45B-42F8-B6AB-EB702CED42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7348" y="258257"/>
                  <a:ext cx="1778628" cy="403444"/>
                </a:xfrm>
                <a:prstGeom prst="rect">
                  <a:avLst/>
                </a:prstGeom>
                <a:blipFill>
                  <a:blip r:embed="rId7"/>
                  <a:stretch>
                    <a:fillRect l="-2397" t="-10606" r="-7877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100F996-3EA6-44B5-BA6A-C533F7379C84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flipH="1">
              <a:off x="2701579" y="459979"/>
              <a:ext cx="255769" cy="6916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36C55A8-D9D0-4D82-B64F-B8B737E2FBF0}"/>
                    </a:ext>
                  </a:extLst>
                </p:cNvPr>
                <p:cNvSpPr txBox="1"/>
                <p:nvPr/>
              </p:nvSpPr>
              <p:spPr>
                <a:xfrm>
                  <a:off x="3061124" y="3386239"/>
                  <a:ext cx="1271182" cy="4743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50</m:t>
                            </m:r>
                          </m:den>
                        </m:f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45</m:t>
                            </m:r>
                          </m:den>
                        </m:f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36C55A8-D9D0-4D82-B64F-B8B737E2FB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61124" y="3386239"/>
                  <a:ext cx="1271182" cy="47436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48661BC-D112-47C7-90F6-0BBC7BC5375C}"/>
                  </a:ext>
                </a:extLst>
              </p:cNvPr>
              <p:cNvSpPr txBox="1"/>
              <p:nvPr/>
            </p:nvSpPr>
            <p:spPr>
              <a:xfrm>
                <a:off x="629180" y="4352684"/>
                <a:ext cx="2294282" cy="4743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50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48661BC-D112-47C7-90F6-0BBC7BC53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180" y="4352684"/>
                <a:ext cx="2294282" cy="47436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E6D701A-847E-4907-8929-F0454D3BF9AF}"/>
                  </a:ext>
                </a:extLst>
              </p:cNvPr>
              <p:cNvSpPr txBox="1"/>
              <p:nvPr/>
            </p:nvSpPr>
            <p:spPr>
              <a:xfrm>
                <a:off x="275855" y="5236872"/>
                <a:ext cx="5075492" cy="403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dirty="0"/>
                  <a:t>（</a:t>
                </a:r>
                <a:r>
                  <a:rPr lang="en-US" altLang="ja-JP" dirty="0"/>
                  <a:t>note that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ja-JP" altLang="en-US" dirty="0"/>
                  <a:t>　→</a:t>
                </a:r>
                <a14:m>
                  <m:oMath xmlns:m="http://schemas.openxmlformats.org/officeDocument/2006/math">
                    <m:r>
                      <a:rPr lang="ja-JP" altLang="en-US" i="1">
                        <a:latin typeface="Cambria Math" panose="02040503050406030204" pitchFamily="18" charset="0"/>
                      </a:rPr>
                      <m:t>　</m:t>
                    </m:r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i="1" dirty="0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=50</m:t>
                    </m:r>
                    <m:r>
                      <a:rPr lang="en-US" altLang="ja-JP" b="0" i="0" dirty="0" smtClean="0"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ja-JP" b="0" i="0" dirty="0" smtClean="0"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altLang="ja-JP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altLang="ja-JP" b="0" i="0" dirty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altLang="ja-JP" b="0" i="0" dirty="0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r>
                  <a:rPr lang="en-US" altLang="ja-JP" dirty="0"/>
                  <a:t>Definition1))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E6D701A-847E-4907-8929-F0454D3BF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855" y="5236872"/>
                <a:ext cx="5075492" cy="403124"/>
              </a:xfrm>
              <a:prstGeom prst="rect">
                <a:avLst/>
              </a:prstGeom>
              <a:blipFill>
                <a:blip r:embed="rId10"/>
                <a:stretch>
                  <a:fillRect l="-960" r="-480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FC2399E-2580-438D-A188-82AF834D4E10}"/>
              </a:ext>
            </a:extLst>
          </p:cNvPr>
          <p:cNvSpPr txBox="1"/>
          <p:nvPr/>
        </p:nvSpPr>
        <p:spPr>
          <a:xfrm>
            <a:off x="3270065" y="4448767"/>
            <a:ext cx="139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（</a:t>
            </a:r>
            <a:r>
              <a:rPr lang="en-US" altLang="ja-JP" dirty="0"/>
              <a:t>1</a:t>
            </a:r>
            <a:r>
              <a:rPr lang="ja-JP" altLang="en-US" dirty="0"/>
              <a:t>）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9C8231F-CFE7-459A-92AB-91832F302736}"/>
                  </a:ext>
                </a:extLst>
              </p:cNvPr>
              <p:cNvSpPr txBox="1"/>
              <p:nvPr/>
            </p:nvSpPr>
            <p:spPr>
              <a:xfrm>
                <a:off x="6040047" y="4320850"/>
                <a:ext cx="5742160" cy="2551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/>
                  <a:t>If </a:t>
                </a:r>
                <a:r>
                  <a:rPr lang="en-US" altLang="ja-JP" dirty="0">
                    <a:latin typeface="Symbol" panose="05050102010706020507" pitchFamily="18" charset="2"/>
                  </a:rPr>
                  <a:t>n</a:t>
                </a:r>
                <a:r>
                  <a:rPr lang="en-US" altLang="ja-JP" baseline="-25000" dirty="0">
                    <a:latin typeface="Symbol" panose="05050102010706020507" pitchFamily="18" charset="2"/>
                  </a:rPr>
                  <a:t>1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and</a:t>
                </a:r>
                <a:r>
                  <a:rPr lang="ja-JP" altLang="en-US" dirty="0"/>
                  <a:t> </a:t>
                </a:r>
                <a:r>
                  <a:rPr lang="en-US" altLang="ja-JP" dirty="0">
                    <a:latin typeface="Symbol" panose="05050102010706020507" pitchFamily="18" charset="2"/>
                  </a:rPr>
                  <a:t>n</a:t>
                </a:r>
                <a:r>
                  <a:rPr lang="en-US" altLang="ja-JP" baseline="-25000" dirty="0"/>
                  <a:t>2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has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same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uncertainty, it is fair to set the definition line as</a:t>
                </a:r>
              </a:p>
              <a:p>
                <a:endParaRPr lang="en-US" altLang="ja-JP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50</m:t>
                          </m:r>
                        </m:den>
                      </m:f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45</m:t>
                          </m:r>
                        </m:den>
                      </m:f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90</m:t>
                          </m:r>
                        </m:den>
                      </m:f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altLang="ja-JP" dirty="0"/>
              </a:p>
              <a:p>
                <a:endParaRPr lang="en-US" altLang="ja-JP" dirty="0"/>
              </a:p>
              <a:p>
                <a:r>
                  <a:rPr lang="en-US" altLang="ja-JP" dirty="0"/>
                  <a:t>Weight &amp; nominal frequencies are mixed, and we cannot separate them…</a:t>
                </a:r>
              </a:p>
              <a:p>
                <a:endParaRPr lang="en-US" altLang="ja-JP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9C8231F-CFE7-459A-92AB-91832F302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0047" y="4320850"/>
                <a:ext cx="5742160" cy="2551789"/>
              </a:xfrm>
              <a:prstGeom prst="rect">
                <a:avLst/>
              </a:prstGeom>
              <a:blipFill>
                <a:blip r:embed="rId11"/>
                <a:stretch>
                  <a:fillRect l="-955" t="-19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98E4255-8720-BC98-D456-599596AD2F99}"/>
              </a:ext>
            </a:extLst>
          </p:cNvPr>
          <p:cNvSpPr txBox="1"/>
          <p:nvPr/>
        </p:nvSpPr>
        <p:spPr>
          <a:xfrm>
            <a:off x="791559" y="3895951"/>
            <a:ext cx="1697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Definition LINE: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BE1CF6-8241-A3A1-C39A-04DDD94241D1}"/>
              </a:ext>
            </a:extLst>
          </p:cNvPr>
          <p:cNvSpPr txBox="1"/>
          <p:nvPr/>
        </p:nvSpPr>
        <p:spPr>
          <a:xfrm>
            <a:off x="837195" y="429031"/>
            <a:ext cx="38824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Further simplified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2C2C6F3-7AD1-F7C4-C89D-3F3607D08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8657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5F2EA53-F9A2-4760-9871-862768055BD3}"/>
              </a:ext>
            </a:extLst>
          </p:cNvPr>
          <p:cNvSpPr txBox="1"/>
          <p:nvPr/>
        </p:nvSpPr>
        <p:spPr>
          <a:xfrm>
            <a:off x="4806122" y="1055757"/>
            <a:ext cx="5669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Indeed, curves that “Geometric mean = constant” is curve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5813C84-F7C6-4409-B748-C98703AF139C}"/>
                  </a:ext>
                </a:extLst>
              </p:cNvPr>
              <p:cNvSpPr txBox="1"/>
              <p:nvPr/>
            </p:nvSpPr>
            <p:spPr>
              <a:xfrm>
                <a:off x="5085306" y="1608316"/>
                <a:ext cx="2624180" cy="2879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bSup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45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5813C84-F7C6-4409-B748-C98703AF13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5306" y="1608316"/>
                <a:ext cx="2624180" cy="287964"/>
              </a:xfrm>
              <a:prstGeom prst="rect">
                <a:avLst/>
              </a:prstGeom>
              <a:blipFill>
                <a:blip r:embed="rId3"/>
                <a:stretch>
                  <a:fillRect l="-928" t="-2128" b="-170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C28FDE50-2805-46DF-814B-8C0A75630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02" y="44174"/>
            <a:ext cx="4376728" cy="33505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805F139-90CC-4B3D-A6B9-5872D70E17FC}"/>
              </a:ext>
            </a:extLst>
          </p:cNvPr>
          <p:cNvSpPr txBox="1"/>
          <p:nvPr/>
        </p:nvSpPr>
        <p:spPr>
          <a:xfrm>
            <a:off x="4873562" y="3047811"/>
            <a:ext cx="61305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u="sng" dirty="0"/>
              <a:t>Revision process</a:t>
            </a:r>
          </a:p>
          <a:p>
            <a:endParaRPr lang="en-US" dirty="0"/>
          </a:p>
          <a:p>
            <a:r>
              <a:rPr lang="en-US" dirty="0"/>
              <a:t>New experiments shift black line and confidence band. </a:t>
            </a:r>
          </a:p>
          <a:p>
            <a:endParaRPr lang="en-US" dirty="0"/>
          </a:p>
          <a:p>
            <a:r>
              <a:rPr lang="en-US" dirty="0">
                <a:solidFill>
                  <a:srgbClr val="FF01FF"/>
                </a:solidFill>
              </a:rPr>
              <a:t>Option 2.a: the definition curve is not renewed.</a:t>
            </a:r>
          </a:p>
          <a:p>
            <a:r>
              <a:rPr lang="en-US" dirty="0">
                <a:solidFill>
                  <a:srgbClr val="FF01FF"/>
                </a:solidFill>
              </a:rPr>
              <a:t>(point stays on the original curve)</a:t>
            </a:r>
          </a:p>
          <a:p>
            <a:r>
              <a:rPr lang="en-US" dirty="0">
                <a:solidFill>
                  <a:srgbClr val="0000FF"/>
                </a:solidFill>
              </a:rPr>
              <a:t>Option 2.b: the definition curve is renewed after (possibly choosing transitions), fix the intersection point, and finally setting weights</a:t>
            </a:r>
          </a:p>
          <a:p>
            <a:endParaRPr lang="en-US" dirty="0">
              <a:solidFill>
                <a:srgbClr val="FF01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8A0DA2-638B-4CCB-91B3-58D8A1FCF487}"/>
              </a:ext>
            </a:extLst>
          </p:cNvPr>
          <p:cNvSpPr txBox="1"/>
          <p:nvPr/>
        </p:nvSpPr>
        <p:spPr>
          <a:xfrm>
            <a:off x="7975474" y="1486597"/>
            <a:ext cx="403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C00000"/>
                </a:solidFill>
              </a:rPr>
              <a:t>This formula holds weights and nominal frequencies separately !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EC96B65-1834-435E-A9F8-D4E2014B04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970073"/>
              </p:ext>
            </p:extLst>
          </p:nvPr>
        </p:nvGraphicFramePr>
        <p:xfrm>
          <a:off x="318876" y="3394766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1EC96B65-1834-435E-A9F8-D4E2014B04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8876" y="3394766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Arrow: Down 15">
            <a:extLst>
              <a:ext uri="{FF2B5EF4-FFF2-40B4-BE49-F238E27FC236}">
                <a16:creationId xmlns:a16="http://schemas.microsoft.com/office/drawing/2014/main" id="{1ECE252D-0309-41AB-9891-335DEC666C6A}"/>
              </a:ext>
            </a:extLst>
          </p:cNvPr>
          <p:cNvSpPr/>
          <p:nvPr/>
        </p:nvSpPr>
        <p:spPr>
          <a:xfrm>
            <a:off x="3635513" y="4002157"/>
            <a:ext cx="234122" cy="4240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B290D5-0880-51E7-33A2-0FFDC354F85E}"/>
              </a:ext>
            </a:extLst>
          </p:cNvPr>
          <p:cNvSpPr txBox="1"/>
          <p:nvPr/>
        </p:nvSpPr>
        <p:spPr>
          <a:xfrm>
            <a:off x="4680341" y="680822"/>
            <a:ext cx="340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Definition line can also be a curve.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14D83-460E-B85F-7444-5E05675A742E}"/>
              </a:ext>
            </a:extLst>
          </p:cNvPr>
          <p:cNvSpPr txBox="1"/>
          <p:nvPr/>
        </p:nvSpPr>
        <p:spPr>
          <a:xfrm>
            <a:off x="5001031" y="2500516"/>
            <a:ext cx="6442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weight is inversely proportional to the square of uncertainty, the projection of the confidence band to each axis determines the uncertainty of each transition frequency.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B02FC3-0CF2-1E24-9B26-7A7DE44E544E}"/>
              </a:ext>
            </a:extLst>
          </p:cNvPr>
          <p:cNvSpPr txBox="1"/>
          <p:nvPr/>
        </p:nvSpPr>
        <p:spPr>
          <a:xfrm>
            <a:off x="3701282" y="2088929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>
                <a:solidFill>
                  <a:srgbClr val="FF0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E9498F-A680-17E2-36A4-01A31DEE4D8C}"/>
              </a:ext>
            </a:extLst>
          </p:cNvPr>
          <p:cNvSpPr txBox="1"/>
          <p:nvPr/>
        </p:nvSpPr>
        <p:spPr>
          <a:xfrm>
            <a:off x="3701282" y="2458261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A6A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>
                <a:solidFill>
                  <a:srgbClr val="A6A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1E98E-DB34-414F-6A40-7395F2FEF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818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03E0B-6B19-A177-70AC-75E3C457A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6BEA1-A24F-4898-A134-6E79189D6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Intermittent operation of an optical clock (once in a week) realized an optically steered timescale for two years.</a:t>
            </a:r>
          </a:p>
          <a:p>
            <a:endParaRPr lang="en-US" dirty="0"/>
          </a:p>
          <a:p>
            <a:r>
              <a:rPr lang="en-US" dirty="0"/>
              <a:t>Ensemble of HMs with quadratic de-drifting has good stability. We need a recipe to determine the offset </a:t>
            </a:r>
            <a:r>
              <a:rPr lang="en-US" dirty="0" err="1"/>
              <a:t>parematers</a:t>
            </a:r>
            <a:r>
              <a:rPr lang="en-US" dirty="0"/>
              <a:t> in phase, frequency, and frequency drift.</a:t>
            </a:r>
          </a:p>
          <a:p>
            <a:endParaRPr lang="en-US" dirty="0"/>
          </a:p>
          <a:p>
            <a:r>
              <a:rPr lang="en-US" dirty="0"/>
              <a:t>Option 2 in the redefinition of the SI second does not bring you to a totally different regime. Option </a:t>
            </a:r>
            <a:r>
              <a:rPr lang="en-US"/>
              <a:t>1 could have </a:t>
            </a:r>
            <a:r>
              <a:rPr lang="en-US" dirty="0"/>
              <a:t>been  just a special case of option 2.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B5D7B-A923-3713-3F43-CE3F7DB64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830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1595A09-E336-4D1B-9B3A-06A2287A5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7149C7-4BA8-ADDB-3E26-F21AD933B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777739"/>
            <a:ext cx="3418990" cy="141211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/>
              <a:t>Teams</a:t>
            </a:r>
          </a:p>
        </p:txBody>
      </p:sp>
      <p:pic>
        <p:nvPicPr>
          <p:cNvPr id="5" name="Picture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9F6CCD73-E383-9C58-8663-2ECE7D7691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28" b="4300"/>
          <a:stretch/>
        </p:blipFill>
        <p:spPr>
          <a:xfrm>
            <a:off x="18308" y="-145725"/>
            <a:ext cx="12191980" cy="4558420"/>
          </a:xfrm>
          <a:custGeom>
            <a:avLst/>
            <a:gdLst/>
            <a:ahLst/>
            <a:cxnLst/>
            <a:rect l="l" t="t" r="r" b="b"/>
            <a:pathLst>
              <a:path w="12188952" h="4558430">
                <a:moveTo>
                  <a:pt x="6789701" y="4490221"/>
                </a:moveTo>
                <a:lnTo>
                  <a:pt x="6788702" y="4490299"/>
                </a:lnTo>
                <a:lnTo>
                  <a:pt x="6788476" y="4490833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3596895"/>
                </a:lnTo>
                <a:lnTo>
                  <a:pt x="12061096" y="3635026"/>
                </a:lnTo>
                <a:cubicBezTo>
                  <a:pt x="11933500" y="3671240"/>
                  <a:pt x="11805390" y="3705769"/>
                  <a:pt x="11676800" y="3738601"/>
                </a:cubicBezTo>
                <a:cubicBezTo>
                  <a:pt x="11262789" y="3846108"/>
                  <a:pt x="10845343" y="3939710"/>
                  <a:pt x="10425355" y="4022140"/>
                </a:cubicBezTo>
                <a:cubicBezTo>
                  <a:pt x="10092810" y="4087351"/>
                  <a:pt x="9759033" y="4145748"/>
                  <a:pt x="9424022" y="4197302"/>
                </a:cubicBezTo>
                <a:cubicBezTo>
                  <a:pt x="9102997" y="4246959"/>
                  <a:pt x="8781133" y="4291526"/>
                  <a:pt x="8458419" y="4331003"/>
                </a:cubicBezTo>
                <a:cubicBezTo>
                  <a:pt x="8211360" y="4361169"/>
                  <a:pt x="7963792" y="4386742"/>
                  <a:pt x="7715970" y="4410950"/>
                </a:cubicBezTo>
                <a:lnTo>
                  <a:pt x="6951716" y="4476730"/>
                </a:lnTo>
                <a:lnTo>
                  <a:pt x="6936303" y="4478801"/>
                </a:lnTo>
                <a:lnTo>
                  <a:pt x="6790448" y="4490162"/>
                </a:lnTo>
                <a:lnTo>
                  <a:pt x="6799941" y="4491982"/>
                </a:lnTo>
                <a:cubicBezTo>
                  <a:pt x="6811623" y="4492448"/>
                  <a:pt x="6823734" y="4490275"/>
                  <a:pt x="6835432" y="4490275"/>
                </a:cubicBezTo>
                <a:cubicBezTo>
                  <a:pt x="6851580" y="4490275"/>
                  <a:pt x="6867729" y="4487668"/>
                  <a:pt x="6884003" y="4487297"/>
                </a:cubicBezTo>
                <a:cubicBezTo>
                  <a:pt x="7115805" y="4481835"/>
                  <a:pt x="7347351" y="4469668"/>
                  <a:pt x="7578771" y="4454770"/>
                </a:cubicBezTo>
                <a:cubicBezTo>
                  <a:pt x="7927552" y="4432302"/>
                  <a:pt x="8276080" y="4404123"/>
                  <a:pt x="8623845" y="4367873"/>
                </a:cubicBezTo>
                <a:cubicBezTo>
                  <a:pt x="8909939" y="4338575"/>
                  <a:pt x="9195310" y="4303940"/>
                  <a:pt x="9479970" y="4263967"/>
                </a:cubicBezTo>
                <a:cubicBezTo>
                  <a:pt x="9864901" y="4209593"/>
                  <a:pt x="10248014" y="4144879"/>
                  <a:pt x="10629308" y="4069810"/>
                </a:cubicBezTo>
                <a:cubicBezTo>
                  <a:pt x="11090114" y="3978690"/>
                  <a:pt x="11546975" y="3871184"/>
                  <a:pt x="11998498" y="3743816"/>
                </a:cubicBezTo>
                <a:lnTo>
                  <a:pt x="12188952" y="3687715"/>
                </a:lnTo>
                <a:lnTo>
                  <a:pt x="12188952" y="3742439"/>
                </a:lnTo>
                <a:lnTo>
                  <a:pt x="11829257" y="3846853"/>
                </a:lnTo>
                <a:cubicBezTo>
                  <a:pt x="11534769" y="3926550"/>
                  <a:pt x="11238120" y="3997436"/>
                  <a:pt x="10939183" y="4061368"/>
                </a:cubicBezTo>
                <a:cubicBezTo>
                  <a:pt x="10622824" y="4129150"/>
                  <a:pt x="10304941" y="4189147"/>
                  <a:pt x="9985530" y="4241373"/>
                </a:cubicBezTo>
                <a:cubicBezTo>
                  <a:pt x="9720036" y="4284822"/>
                  <a:pt x="9453814" y="4323467"/>
                  <a:pt x="9186882" y="4357320"/>
                </a:cubicBezTo>
                <a:cubicBezTo>
                  <a:pt x="8984197" y="4382894"/>
                  <a:pt x="8781514" y="4406977"/>
                  <a:pt x="8578198" y="4426839"/>
                </a:cubicBezTo>
                <a:cubicBezTo>
                  <a:pt x="8340547" y="4449559"/>
                  <a:pt x="8102644" y="4471034"/>
                  <a:pt x="7864358" y="4488290"/>
                </a:cubicBezTo>
                <a:cubicBezTo>
                  <a:pt x="7554994" y="4510634"/>
                  <a:pt x="7245502" y="4528512"/>
                  <a:pt x="6935502" y="4539684"/>
                </a:cubicBezTo>
                <a:cubicBezTo>
                  <a:pt x="6782917" y="4545147"/>
                  <a:pt x="6630334" y="4548995"/>
                  <a:pt x="6477750" y="4553587"/>
                </a:cubicBezTo>
                <a:cubicBezTo>
                  <a:pt x="6439195" y="4551503"/>
                  <a:pt x="6400529" y="4553128"/>
                  <a:pt x="6362294" y="4558430"/>
                </a:cubicBezTo>
                <a:lnTo>
                  <a:pt x="6057129" y="4558430"/>
                </a:lnTo>
                <a:lnTo>
                  <a:pt x="5977784" y="4553836"/>
                </a:lnTo>
                <a:cubicBezTo>
                  <a:pt x="5740261" y="4541423"/>
                  <a:pt x="5502739" y="4527644"/>
                  <a:pt x="5265087" y="4517587"/>
                </a:cubicBezTo>
                <a:cubicBezTo>
                  <a:pt x="4958267" y="4505171"/>
                  <a:pt x="4651826" y="4484691"/>
                  <a:pt x="4346277" y="4455517"/>
                </a:cubicBezTo>
                <a:cubicBezTo>
                  <a:pt x="4021654" y="4424605"/>
                  <a:pt x="3697795" y="4389970"/>
                  <a:pt x="3373045" y="4356948"/>
                </a:cubicBezTo>
                <a:cubicBezTo>
                  <a:pt x="3035412" y="4322686"/>
                  <a:pt x="2698456" y="4283047"/>
                  <a:pt x="2362173" y="4238021"/>
                </a:cubicBezTo>
                <a:cubicBezTo>
                  <a:pt x="1984692" y="4187868"/>
                  <a:pt x="1608364" y="4130142"/>
                  <a:pt x="1233177" y="4064845"/>
                </a:cubicBezTo>
                <a:cubicBezTo>
                  <a:pt x="842181" y="3996132"/>
                  <a:pt x="453758" y="3917644"/>
                  <a:pt x="68500" y="3825138"/>
                </a:cubicBezTo>
                <a:lnTo>
                  <a:pt x="0" y="3807783"/>
                </a:lnTo>
                <a:lnTo>
                  <a:pt x="0" y="3751294"/>
                </a:lnTo>
                <a:lnTo>
                  <a:pt x="72441" y="3770071"/>
                </a:lnTo>
                <a:cubicBezTo>
                  <a:pt x="247961" y="3812249"/>
                  <a:pt x="424164" y="3851509"/>
                  <a:pt x="600716" y="3888441"/>
                </a:cubicBezTo>
                <a:cubicBezTo>
                  <a:pt x="988279" y="3969255"/>
                  <a:pt x="1378133" y="4038153"/>
                  <a:pt x="1769512" y="4098609"/>
                </a:cubicBezTo>
                <a:cubicBezTo>
                  <a:pt x="2052426" y="4142185"/>
                  <a:pt x="2335725" y="4182282"/>
                  <a:pt x="2613554" y="4215551"/>
                </a:cubicBezTo>
                <a:cubicBezTo>
                  <a:pt x="2605544" y="4218158"/>
                  <a:pt x="2594611" y="4208102"/>
                  <a:pt x="2581134" y="4205620"/>
                </a:cubicBezTo>
                <a:cubicBezTo>
                  <a:pt x="2087178" y="4113668"/>
                  <a:pt x="1597684" y="4002775"/>
                  <a:pt x="1112635" y="3872923"/>
                </a:cubicBezTo>
                <a:cubicBezTo>
                  <a:pt x="880453" y="3810852"/>
                  <a:pt x="649713" y="3744374"/>
                  <a:pt x="420412" y="3673490"/>
                </a:cubicBezTo>
                <a:lnTo>
                  <a:pt x="0" y="3534573"/>
                </a:lnTo>
                <a:close/>
              </a:path>
            </a:pathLst>
          </a:custGeom>
        </p:spPr>
      </p:pic>
      <p:sp>
        <p:nvSpPr>
          <p:cNvPr id="13" name="sketch line">
            <a:extLst>
              <a:ext uri="{FF2B5EF4-FFF2-40B4-BE49-F238E27FC236}">
                <a16:creationId xmlns:a16="http://schemas.microsoft.com/office/drawing/2014/main" id="{3540989C-C7B8-473B-BF87-6F2DA6A90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661305" y="5468206"/>
            <a:ext cx="1371600" cy="18288"/>
          </a:xfrm>
          <a:custGeom>
            <a:avLst/>
            <a:gdLst>
              <a:gd name="connsiteX0" fmla="*/ 0 w 1371600"/>
              <a:gd name="connsiteY0" fmla="*/ 0 h 18288"/>
              <a:gd name="connsiteX1" fmla="*/ 685800 w 1371600"/>
              <a:gd name="connsiteY1" fmla="*/ 0 h 18288"/>
              <a:gd name="connsiteX2" fmla="*/ 1371600 w 1371600"/>
              <a:gd name="connsiteY2" fmla="*/ 0 h 18288"/>
              <a:gd name="connsiteX3" fmla="*/ 1371600 w 1371600"/>
              <a:gd name="connsiteY3" fmla="*/ 18288 h 18288"/>
              <a:gd name="connsiteX4" fmla="*/ 713232 w 1371600"/>
              <a:gd name="connsiteY4" fmla="*/ 18288 h 18288"/>
              <a:gd name="connsiteX5" fmla="*/ 0 w 1371600"/>
              <a:gd name="connsiteY5" fmla="*/ 18288 h 18288"/>
              <a:gd name="connsiteX6" fmla="*/ 0 w 1371600"/>
              <a:gd name="connsiteY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1600" h="18288" fill="none" extrusionOk="0">
                <a:moveTo>
                  <a:pt x="0" y="0"/>
                </a:moveTo>
                <a:cubicBezTo>
                  <a:pt x="247303" y="31625"/>
                  <a:pt x="422310" y="-25629"/>
                  <a:pt x="685800" y="0"/>
                </a:cubicBezTo>
                <a:cubicBezTo>
                  <a:pt x="949290" y="25629"/>
                  <a:pt x="1192357" y="6696"/>
                  <a:pt x="1371600" y="0"/>
                </a:cubicBezTo>
                <a:cubicBezTo>
                  <a:pt x="1371355" y="6649"/>
                  <a:pt x="1371915" y="11310"/>
                  <a:pt x="1371600" y="18288"/>
                </a:cubicBezTo>
                <a:cubicBezTo>
                  <a:pt x="1107995" y="26464"/>
                  <a:pt x="1033361" y="32942"/>
                  <a:pt x="713232" y="18288"/>
                </a:cubicBezTo>
                <a:cubicBezTo>
                  <a:pt x="393103" y="3634"/>
                  <a:pt x="289343" y="43221"/>
                  <a:pt x="0" y="18288"/>
                </a:cubicBezTo>
                <a:cubicBezTo>
                  <a:pt x="-459" y="11562"/>
                  <a:pt x="-31" y="5093"/>
                  <a:pt x="0" y="0"/>
                </a:cubicBezTo>
                <a:close/>
              </a:path>
              <a:path w="1371600" h="18288" stroke="0" extrusionOk="0">
                <a:moveTo>
                  <a:pt x="0" y="0"/>
                </a:moveTo>
                <a:cubicBezTo>
                  <a:pt x="170249" y="-24099"/>
                  <a:pt x="504634" y="14338"/>
                  <a:pt x="644652" y="0"/>
                </a:cubicBezTo>
                <a:cubicBezTo>
                  <a:pt x="784670" y="-14338"/>
                  <a:pt x="1087773" y="8679"/>
                  <a:pt x="1371600" y="0"/>
                </a:cubicBezTo>
                <a:cubicBezTo>
                  <a:pt x="1372456" y="3662"/>
                  <a:pt x="1371030" y="13946"/>
                  <a:pt x="1371600" y="18288"/>
                </a:cubicBezTo>
                <a:cubicBezTo>
                  <a:pt x="1176823" y="-1409"/>
                  <a:pt x="900830" y="9989"/>
                  <a:pt x="713232" y="18288"/>
                </a:cubicBezTo>
                <a:cubicBezTo>
                  <a:pt x="525634" y="26587"/>
                  <a:pt x="282837" y="5724"/>
                  <a:pt x="0" y="18288"/>
                </a:cubicBezTo>
                <a:cubicBezTo>
                  <a:pt x="367" y="13143"/>
                  <a:pt x="-823" y="58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61569767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5EEE48-6E8E-C3B0-D2AC-76B1E72D5627}"/>
              </a:ext>
            </a:extLst>
          </p:cNvPr>
          <p:cNvSpPr txBox="1"/>
          <p:nvPr/>
        </p:nvSpPr>
        <p:spPr>
          <a:xfrm>
            <a:off x="4654294" y="4777739"/>
            <a:ext cx="6897626" cy="1399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Members of the space-time standards laboratory, including those for telecom-related T&amp;F research, public service, and technical &amp; administrative  support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181E16-67B2-3F95-F888-6E4B5FD1E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5530" y="5667441"/>
            <a:ext cx="1564776" cy="1044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erson wearing glasses and a white shirt&#10;&#10;Description automatically generated">
            <a:extLst>
              <a:ext uri="{FF2B5EF4-FFF2-40B4-BE49-F238E27FC236}">
                <a16:creationId xmlns:a16="http://schemas.microsoft.com/office/drawing/2014/main" id="{3638E6A1-4761-9207-F66E-1037C27930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135" y="145725"/>
            <a:ext cx="689464" cy="919285"/>
          </a:xfrm>
          <a:prstGeom prst="rect">
            <a:avLst/>
          </a:prstGeom>
        </p:spPr>
      </p:pic>
      <p:pic>
        <p:nvPicPr>
          <p:cNvPr id="9" name="Picture 8" descr="A close-up of a person&#10;&#10;Description automatically generated">
            <a:extLst>
              <a:ext uri="{FF2B5EF4-FFF2-40B4-BE49-F238E27FC236}">
                <a16:creationId xmlns:a16="http://schemas.microsoft.com/office/drawing/2014/main" id="{CEF32BAE-8D0B-3ED4-6F60-054065BBB4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4698" y="145724"/>
            <a:ext cx="735428" cy="919285"/>
          </a:xfrm>
          <a:prstGeom prst="rect">
            <a:avLst/>
          </a:prstGeom>
        </p:spPr>
      </p:pic>
      <p:pic>
        <p:nvPicPr>
          <p:cNvPr id="12" name="Picture 11" descr="A person wearing glasses and smiling&#10;&#10;Description automatically generated">
            <a:extLst>
              <a:ext uri="{FF2B5EF4-FFF2-40B4-BE49-F238E27FC236}">
                <a16:creationId xmlns:a16="http://schemas.microsoft.com/office/drawing/2014/main" id="{65D51AAC-632B-832E-BE82-8925CD9CFD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819" y="1065009"/>
            <a:ext cx="705780" cy="889702"/>
          </a:xfrm>
          <a:prstGeom prst="rect">
            <a:avLst/>
          </a:prstGeom>
        </p:spPr>
      </p:pic>
      <p:pic>
        <p:nvPicPr>
          <p:cNvPr id="15" name="Picture 14" descr="A person in a suit and tie&#10;&#10;Description automatically generated">
            <a:extLst>
              <a:ext uri="{FF2B5EF4-FFF2-40B4-BE49-F238E27FC236}">
                <a16:creationId xmlns:a16="http://schemas.microsoft.com/office/drawing/2014/main" id="{954C8253-2D15-7868-C470-C37D16FA86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12" y="179792"/>
            <a:ext cx="808096" cy="885217"/>
          </a:xfrm>
          <a:prstGeom prst="rect">
            <a:avLst/>
          </a:prstGeom>
        </p:spPr>
      </p:pic>
      <p:pic>
        <p:nvPicPr>
          <p:cNvPr id="17" name="Picture 16" descr="A person with glasses and a tie&#10;&#10;Description automatically generated">
            <a:extLst>
              <a:ext uri="{FF2B5EF4-FFF2-40B4-BE49-F238E27FC236}">
                <a16:creationId xmlns:a16="http://schemas.microsoft.com/office/drawing/2014/main" id="{C6C3E494-C8EB-4ACC-A63F-5F2B5EEA99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9" y="1099081"/>
            <a:ext cx="815552" cy="94618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D0CD27-70F1-2534-E206-8C033970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11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D77BD-1FA7-1C94-3D29-99CCADBD8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060" y="2661959"/>
            <a:ext cx="10998441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UTC(k) generation using an optical clock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80B26D-6F1A-29FC-EF5E-598DA0A38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070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A54FF7F-17DE-C1EC-848C-EC7D114E9EB7}"/>
              </a:ext>
            </a:extLst>
          </p:cNvPr>
          <p:cNvSpPr/>
          <p:nvPr/>
        </p:nvSpPr>
        <p:spPr>
          <a:xfrm>
            <a:off x="1898138" y="5404061"/>
            <a:ext cx="7995583" cy="1144083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534A1357-07F6-D206-8F2B-E22E890F32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537" y="933214"/>
            <a:ext cx="8696112" cy="441139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B64E89-9F93-8753-A4D4-2383E2879A08}"/>
              </a:ext>
            </a:extLst>
          </p:cNvPr>
          <p:cNvSpPr txBox="1"/>
          <p:nvPr/>
        </p:nvSpPr>
        <p:spPr>
          <a:xfrm>
            <a:off x="6806174" y="479313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N. Nemitz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6FC494-C534-7F77-D09A-F91A24B93A96}"/>
              </a:ext>
            </a:extLst>
          </p:cNvPr>
          <p:cNvSpPr txBox="1"/>
          <p:nvPr/>
        </p:nvSpPr>
        <p:spPr>
          <a:xfrm>
            <a:off x="8304654" y="479313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H. Hachisu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8EBFB2-0A02-FE1F-E45D-791A64458F5D}"/>
              </a:ext>
            </a:extLst>
          </p:cNvPr>
          <p:cNvSpPr txBox="1"/>
          <p:nvPr/>
        </p:nvSpPr>
        <p:spPr>
          <a:xfrm>
            <a:off x="1957753" y="5515979"/>
            <a:ext cx="693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H. Ito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511E48-D785-4444-DB9B-F9F1BCAB2F0C}"/>
              </a:ext>
            </a:extLst>
          </p:cNvPr>
          <p:cNvSpPr txBox="1"/>
          <p:nvPr/>
        </p:nvSpPr>
        <p:spPr>
          <a:xfrm>
            <a:off x="5267300" y="479313"/>
            <a:ext cx="115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M. Tonnes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93BFD7-ECCE-EAAE-D22A-FC5C265F3C39}"/>
              </a:ext>
            </a:extLst>
          </p:cNvPr>
          <p:cNvSpPr txBox="1"/>
          <p:nvPr/>
        </p:nvSpPr>
        <p:spPr>
          <a:xfrm>
            <a:off x="3097701" y="5515979"/>
            <a:ext cx="1428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K. Matsubara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15B936-93F9-A743-420C-E3FCD734D9BA}"/>
              </a:ext>
            </a:extLst>
          </p:cNvPr>
          <p:cNvSpPr txBox="1"/>
          <p:nvPr/>
        </p:nvSpPr>
        <p:spPr>
          <a:xfrm>
            <a:off x="4972017" y="5515979"/>
            <a:ext cx="1248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N. </a:t>
            </a:r>
            <a:r>
              <a:rPr lang="en-US" dirty="0" err="1">
                <a:solidFill>
                  <a:schemeClr val="bg1"/>
                </a:solidFill>
              </a:rPr>
              <a:t>Ohtsubo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1304FE-E074-F0EA-7D5D-60748D8E23B3}"/>
              </a:ext>
            </a:extLst>
          </p:cNvPr>
          <p:cNvSpPr txBox="1"/>
          <p:nvPr/>
        </p:nvSpPr>
        <p:spPr>
          <a:xfrm>
            <a:off x="6666732" y="5515979"/>
            <a:ext cx="1236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Y. Miyauchi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AA252C-5848-CA85-EEBE-5E82D37A528D}"/>
              </a:ext>
            </a:extLst>
          </p:cNvPr>
          <p:cNvSpPr txBox="1"/>
          <p:nvPr/>
        </p:nvSpPr>
        <p:spPr>
          <a:xfrm>
            <a:off x="8349394" y="5515979"/>
            <a:ext cx="1426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M. Morikawa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B671E87-9569-38CD-4EAE-378B1CDC022A}"/>
              </a:ext>
            </a:extLst>
          </p:cNvPr>
          <p:cNvSpPr/>
          <p:nvPr/>
        </p:nvSpPr>
        <p:spPr>
          <a:xfrm>
            <a:off x="3473939" y="128954"/>
            <a:ext cx="6916616" cy="75362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BE4C20-A580-DEA9-308B-DE5446BA9F1F}"/>
              </a:ext>
            </a:extLst>
          </p:cNvPr>
          <p:cNvSpPr txBox="1"/>
          <p:nvPr/>
        </p:nvSpPr>
        <p:spPr>
          <a:xfrm>
            <a:off x="3548184" y="479313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Lattice clock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30D17D-BA04-3E74-E143-DC5FCFA8D7B2}"/>
              </a:ext>
            </a:extLst>
          </p:cNvPr>
          <p:cNvSpPr txBox="1"/>
          <p:nvPr/>
        </p:nvSpPr>
        <p:spPr>
          <a:xfrm>
            <a:off x="4090579" y="6058787"/>
            <a:ext cx="4010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Generation of Japan Standard Time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8C01E8A-4D30-AA77-EB9D-702A8B1DCCB2}"/>
              </a:ext>
            </a:extLst>
          </p:cNvPr>
          <p:cNvCxnSpPr>
            <a:cxnSpLocks/>
          </p:cNvCxnSpPr>
          <p:nvPr/>
        </p:nvCxnSpPr>
        <p:spPr>
          <a:xfrm flipV="1">
            <a:off x="2347319" y="4550710"/>
            <a:ext cx="304214" cy="90931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487C9AD-761E-0082-DDFE-0B8399548F08}"/>
              </a:ext>
            </a:extLst>
          </p:cNvPr>
          <p:cNvCxnSpPr>
            <a:cxnSpLocks/>
          </p:cNvCxnSpPr>
          <p:nvPr/>
        </p:nvCxnSpPr>
        <p:spPr>
          <a:xfrm flipV="1">
            <a:off x="3756478" y="4285979"/>
            <a:ext cx="2464086" cy="120027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EA941A7-3E18-FE10-D69D-DD75B8DF8345}"/>
              </a:ext>
            </a:extLst>
          </p:cNvPr>
          <p:cNvCxnSpPr>
            <a:cxnSpLocks/>
          </p:cNvCxnSpPr>
          <p:nvPr/>
        </p:nvCxnSpPr>
        <p:spPr>
          <a:xfrm flipH="1" flipV="1">
            <a:off x="7284978" y="3270737"/>
            <a:ext cx="78400" cy="213128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E386683-117A-13D6-4F83-497B955C4020}"/>
              </a:ext>
            </a:extLst>
          </p:cNvPr>
          <p:cNvSpPr/>
          <p:nvPr/>
        </p:nvSpPr>
        <p:spPr>
          <a:xfrm>
            <a:off x="5625077" y="3163564"/>
            <a:ext cx="1347765" cy="2357505"/>
          </a:xfrm>
          <a:custGeom>
            <a:avLst/>
            <a:gdLst>
              <a:gd name="connsiteX0" fmla="*/ 0 w 1347765"/>
              <a:gd name="connsiteY0" fmla="*/ 2357505 h 2357505"/>
              <a:gd name="connsiteX1" fmla="*/ 1347765 w 1347765"/>
              <a:gd name="connsiteY1" fmla="*/ 1564447 h 2357505"/>
              <a:gd name="connsiteX2" fmla="*/ 1035742 w 1347765"/>
              <a:gd name="connsiteY2" fmla="*/ 0 h 2357505"/>
              <a:gd name="connsiteX3" fmla="*/ 1035742 w 1347765"/>
              <a:gd name="connsiteY3" fmla="*/ 0 h 2357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7765" h="2357505">
                <a:moveTo>
                  <a:pt x="0" y="2357505"/>
                </a:moveTo>
                <a:lnTo>
                  <a:pt x="1347765" y="1564447"/>
                </a:lnTo>
                <a:lnTo>
                  <a:pt x="1035742" y="0"/>
                </a:lnTo>
                <a:lnTo>
                  <a:pt x="1035742" y="0"/>
                </a:lnTo>
              </a:path>
            </a:pathLst>
          </a:custGeom>
          <a:noFill/>
          <a:ln w="381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6E0C3AF-F8E1-9E96-E6E2-8BF70E0C3DB1}"/>
              </a:ext>
            </a:extLst>
          </p:cNvPr>
          <p:cNvCxnSpPr>
            <a:stCxn id="14" idx="1"/>
          </p:cNvCxnSpPr>
          <p:nvPr/>
        </p:nvCxnSpPr>
        <p:spPr>
          <a:xfrm flipH="1" flipV="1">
            <a:off x="7960914" y="3138912"/>
            <a:ext cx="388480" cy="256173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ight Brace 35">
            <a:extLst>
              <a:ext uri="{FF2B5EF4-FFF2-40B4-BE49-F238E27FC236}">
                <a16:creationId xmlns:a16="http://schemas.microsoft.com/office/drawing/2014/main" id="{8ACC5CE7-003B-56EE-3820-E101CE175616}"/>
              </a:ext>
            </a:extLst>
          </p:cNvPr>
          <p:cNvSpPr/>
          <p:nvPr/>
        </p:nvSpPr>
        <p:spPr>
          <a:xfrm rot="16200000">
            <a:off x="8071924" y="-763123"/>
            <a:ext cx="140039" cy="2524150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F28C9D5-5499-BF95-2B41-73B9AAA0D13D}"/>
              </a:ext>
            </a:extLst>
          </p:cNvPr>
          <p:cNvSpPr txBox="1"/>
          <p:nvPr/>
        </p:nvSpPr>
        <p:spPr>
          <a:xfrm>
            <a:off x="7448893" y="131638"/>
            <a:ext cx="147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In the audience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D2928E6-562D-E7C5-E759-1DAF49BBDA25}"/>
              </a:ext>
            </a:extLst>
          </p:cNvPr>
          <p:cNvSpPr/>
          <p:nvPr/>
        </p:nvSpPr>
        <p:spPr>
          <a:xfrm>
            <a:off x="10250260" y="925811"/>
            <a:ext cx="1490902" cy="230665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T&amp;F comparison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T. Gotoh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Y.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Kozuki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R. Ichikawa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4482E04-A427-21A9-D750-8CFAE8943C59}"/>
              </a:ext>
            </a:extLst>
          </p:cNvPr>
          <p:cNvCxnSpPr/>
          <p:nvPr/>
        </p:nvCxnSpPr>
        <p:spPr>
          <a:xfrm flipH="1">
            <a:off x="8922373" y="2777869"/>
            <a:ext cx="1416452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4254854-9211-92C6-71BC-07FDE06396CC}"/>
              </a:ext>
            </a:extLst>
          </p:cNvPr>
          <p:cNvCxnSpPr>
            <a:cxnSpLocks/>
          </p:cNvCxnSpPr>
          <p:nvPr/>
        </p:nvCxnSpPr>
        <p:spPr>
          <a:xfrm flipH="1">
            <a:off x="7939818" y="2488236"/>
            <a:ext cx="2399007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77E175D0-135F-C34C-7B3E-FE7F61D835E9}"/>
              </a:ext>
            </a:extLst>
          </p:cNvPr>
          <p:cNvCxnSpPr/>
          <p:nvPr/>
        </p:nvCxnSpPr>
        <p:spPr>
          <a:xfrm>
            <a:off x="10250260" y="2227496"/>
            <a:ext cx="914400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5AA25D6-0C78-01D5-2C5F-C00DF94F2D2D}"/>
              </a:ext>
            </a:extLst>
          </p:cNvPr>
          <p:cNvCxnSpPr/>
          <p:nvPr/>
        </p:nvCxnSpPr>
        <p:spPr>
          <a:xfrm flipH="1" flipV="1">
            <a:off x="2942548" y="1984797"/>
            <a:ext cx="7396277" cy="24269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8AD64C3-7D1A-F5C5-BD9F-3BE0B63D25B5}"/>
              </a:ext>
            </a:extLst>
          </p:cNvPr>
          <p:cNvCxnSpPr/>
          <p:nvPr/>
        </p:nvCxnSpPr>
        <p:spPr>
          <a:xfrm flipH="1">
            <a:off x="2855875" y="1971060"/>
            <a:ext cx="73672" cy="306080"/>
          </a:xfrm>
          <a:prstGeom prst="line">
            <a:avLst/>
          </a:prstGeom>
          <a:ln w="28575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6F6597A-3C50-F081-65DD-77BCC928670C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5844702" y="848645"/>
            <a:ext cx="0" cy="142849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8C943C6-EDBE-A110-63E0-07CE14D8B28A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7372996" y="848645"/>
            <a:ext cx="192296" cy="2226709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CAB085A-307A-A1FC-BAF9-1ACEAABFD22A}"/>
              </a:ext>
            </a:extLst>
          </p:cNvPr>
          <p:cNvCxnSpPr>
            <a:cxnSpLocks/>
          </p:cNvCxnSpPr>
          <p:nvPr/>
        </p:nvCxnSpPr>
        <p:spPr>
          <a:xfrm flipH="1">
            <a:off x="8304653" y="866887"/>
            <a:ext cx="578721" cy="223582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278E42-ACC4-57F9-1C6E-28AA1BFDF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774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040217" y="2962927"/>
            <a:ext cx="2290583" cy="1511299"/>
            <a:chOff x="6516216" y="3054028"/>
            <a:chExt cx="2290583" cy="1511299"/>
          </a:xfrm>
        </p:grpSpPr>
        <p:pic>
          <p:nvPicPr>
            <p:cNvPr id="78" name="Picture 7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21450" y="3065507"/>
              <a:ext cx="2285349" cy="1488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" name="Rectangle 1"/>
            <p:cNvSpPr/>
            <p:nvPr/>
          </p:nvSpPr>
          <p:spPr>
            <a:xfrm>
              <a:off x="6516216" y="3054028"/>
              <a:ext cx="1368152" cy="15112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6209" name="AutoShape 145"/>
          <p:cNvSpPr>
            <a:spLocks noChangeArrowheads="1"/>
          </p:cNvSpPr>
          <p:nvPr/>
        </p:nvSpPr>
        <p:spPr bwMode="auto">
          <a:xfrm>
            <a:off x="8220076" y="1972146"/>
            <a:ext cx="1008063" cy="433388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CC99FF">
                  <a:gamma/>
                  <a:tint val="0"/>
                  <a:invGamma/>
                </a:srgbClr>
              </a:gs>
              <a:gs pos="100000">
                <a:srgbClr val="CC99FF">
                  <a:alpha val="60001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2550"/>
            <a:ext cx="8229600" cy="709613"/>
          </a:xfrm>
        </p:spPr>
        <p:txBody>
          <a:bodyPr>
            <a:normAutofit/>
          </a:bodyPr>
          <a:lstStyle/>
          <a:p>
            <a:r>
              <a:rPr lang="en-US" altLang="ja-JP" sz="3200" b="1" dirty="0">
                <a:solidFill>
                  <a:srgbClr val="C0000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How is UTC maintained?</a:t>
            </a:r>
            <a:endParaRPr lang="ja-JP" altLang="en-US" sz="3200" b="1" dirty="0">
              <a:solidFill>
                <a:srgbClr val="C00000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16169" name="Text Box 105"/>
          <p:cNvSpPr txBox="1">
            <a:spLocks noChangeArrowheads="1"/>
          </p:cNvSpPr>
          <p:nvPr/>
        </p:nvSpPr>
        <p:spPr bwMode="auto">
          <a:xfrm>
            <a:off x="7946532" y="1052737"/>
            <a:ext cx="1853599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 b="1">
                <a:solidFill>
                  <a:srgbClr val="000099"/>
                </a:solidFill>
              </a:rPr>
              <a:t>institute</a:t>
            </a:r>
            <a:r>
              <a:rPr lang="ja-JP" altLang="en-US" sz="2400" b="1">
                <a:solidFill>
                  <a:srgbClr val="000099"/>
                </a:solidFill>
              </a:rPr>
              <a:t> </a:t>
            </a:r>
            <a:r>
              <a:rPr lang="en-US" altLang="ja-JP" sz="2400" b="1" i="1">
                <a:solidFill>
                  <a:srgbClr val="000099"/>
                </a:solidFill>
              </a:rPr>
              <a:t>k</a:t>
            </a:r>
          </a:p>
        </p:txBody>
      </p:sp>
      <p:sp>
        <p:nvSpPr>
          <p:cNvPr id="216167" name="AutoShape 103"/>
          <p:cNvSpPr>
            <a:spLocks noChangeArrowheads="1"/>
          </p:cNvSpPr>
          <p:nvPr/>
        </p:nvSpPr>
        <p:spPr bwMode="auto">
          <a:xfrm>
            <a:off x="7862889" y="3371443"/>
            <a:ext cx="1584325" cy="936625"/>
          </a:xfrm>
          <a:prstGeom prst="octagon">
            <a:avLst>
              <a:gd name="adj" fmla="val 29287"/>
            </a:avLst>
          </a:prstGeom>
          <a:solidFill>
            <a:srgbClr val="FFCCFF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58" name="Text Box 94"/>
          <p:cNvSpPr txBox="1">
            <a:spLocks noChangeArrowheads="1"/>
          </p:cNvSpPr>
          <p:nvPr/>
        </p:nvSpPr>
        <p:spPr bwMode="auto">
          <a:xfrm>
            <a:off x="2351584" y="980728"/>
            <a:ext cx="1081088" cy="4572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 b="1">
                <a:solidFill>
                  <a:srgbClr val="000099"/>
                </a:solidFill>
              </a:rPr>
              <a:t>NICT</a:t>
            </a:r>
          </a:p>
        </p:txBody>
      </p:sp>
      <p:sp>
        <p:nvSpPr>
          <p:cNvPr id="216159" name="Text Box 95"/>
          <p:cNvSpPr txBox="1">
            <a:spLocks noChangeArrowheads="1"/>
          </p:cNvSpPr>
          <p:nvPr/>
        </p:nvSpPr>
        <p:spPr bwMode="auto">
          <a:xfrm>
            <a:off x="5413348" y="1338390"/>
            <a:ext cx="1152525" cy="4572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 b="1">
                <a:solidFill>
                  <a:srgbClr val="000099"/>
                </a:solidFill>
              </a:rPr>
              <a:t>BIPM</a:t>
            </a:r>
          </a:p>
        </p:txBody>
      </p:sp>
      <p:sp>
        <p:nvSpPr>
          <p:cNvPr id="216132" name="AutoShape 68"/>
          <p:cNvSpPr>
            <a:spLocks noChangeArrowheads="1"/>
          </p:cNvSpPr>
          <p:nvPr/>
        </p:nvSpPr>
        <p:spPr bwMode="auto">
          <a:xfrm>
            <a:off x="7829551" y="4961410"/>
            <a:ext cx="1223963" cy="7207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CCFF99">
                  <a:gamma/>
                  <a:tint val="0"/>
                  <a:invGamma/>
                </a:srgbClr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2000" b="1"/>
              <a:t>UT1</a:t>
            </a:r>
            <a:endParaRPr lang="ja-JP" altLang="en-US" sz="2000"/>
          </a:p>
        </p:txBody>
      </p:sp>
      <p:sp>
        <p:nvSpPr>
          <p:cNvPr id="216104" name="AutoShape 40"/>
          <p:cNvSpPr>
            <a:spLocks noChangeArrowheads="1"/>
          </p:cNvSpPr>
          <p:nvPr/>
        </p:nvSpPr>
        <p:spPr bwMode="auto">
          <a:xfrm>
            <a:off x="5016501" y="1864197"/>
            <a:ext cx="1871663" cy="3960813"/>
          </a:xfrm>
          <a:prstGeom prst="roundRect">
            <a:avLst>
              <a:gd name="adj" fmla="val 16667"/>
            </a:avLst>
          </a:prstGeom>
          <a:noFill/>
          <a:ln w="762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05" name="AutoShape 41"/>
          <p:cNvSpPr>
            <a:spLocks noChangeArrowheads="1"/>
          </p:cNvSpPr>
          <p:nvPr/>
        </p:nvSpPr>
        <p:spPr bwMode="auto">
          <a:xfrm>
            <a:off x="1703513" y="1505421"/>
            <a:ext cx="2304926" cy="4319588"/>
          </a:xfrm>
          <a:prstGeom prst="roundRect">
            <a:avLst>
              <a:gd name="adj" fmla="val 16667"/>
            </a:avLst>
          </a:prstGeom>
          <a:noFill/>
          <a:ln w="762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216107" name="Picture 43" descr="MCj0424232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151" y="1649884"/>
            <a:ext cx="360363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108" name="Picture 44" descr="MCj0424232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226" y="1721322"/>
            <a:ext cx="360363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109" name="AutoShape 45"/>
          <p:cNvSpPr>
            <a:spLocks noChangeArrowheads="1"/>
          </p:cNvSpPr>
          <p:nvPr/>
        </p:nvSpPr>
        <p:spPr bwMode="auto">
          <a:xfrm>
            <a:off x="8188325" y="1602260"/>
            <a:ext cx="1079500" cy="839787"/>
          </a:xfrm>
          <a:prstGeom prst="roundRect">
            <a:avLst>
              <a:gd name="adj" fmla="val 16667"/>
            </a:avLst>
          </a:prstGeom>
          <a:noFill/>
          <a:ln w="762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11" name="Text Box 47"/>
          <p:cNvSpPr txBox="1">
            <a:spLocks noChangeArrowheads="1"/>
          </p:cNvSpPr>
          <p:nvPr/>
        </p:nvSpPr>
        <p:spPr bwMode="auto">
          <a:xfrm>
            <a:off x="5957889" y="4386268"/>
            <a:ext cx="17938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 b="1">
                <a:solidFill>
                  <a:schemeClr val="accent2"/>
                </a:solidFill>
              </a:rPr>
              <a:t>leap second</a:t>
            </a:r>
            <a:endParaRPr lang="ja-JP" altLang="en-US" sz="1600" b="1">
              <a:solidFill>
                <a:schemeClr val="accent2"/>
              </a:solidFill>
            </a:endParaRPr>
          </a:p>
        </p:txBody>
      </p:sp>
      <p:grpSp>
        <p:nvGrpSpPr>
          <p:cNvPr id="216174" name="Group 110"/>
          <p:cNvGrpSpPr>
            <a:grpSpLocks/>
          </p:cNvGrpSpPr>
          <p:nvPr/>
        </p:nvGrpSpPr>
        <p:grpSpPr bwMode="auto">
          <a:xfrm>
            <a:off x="2286001" y="4961410"/>
            <a:ext cx="1584325" cy="720725"/>
            <a:chOff x="480" y="3521"/>
            <a:chExt cx="998" cy="454"/>
          </a:xfrm>
        </p:grpSpPr>
        <p:sp>
          <p:nvSpPr>
            <p:cNvPr id="216088" name="AutoShape 24"/>
            <p:cNvSpPr>
              <a:spLocks noChangeArrowheads="1"/>
            </p:cNvSpPr>
            <p:nvPr/>
          </p:nvSpPr>
          <p:spPr bwMode="auto">
            <a:xfrm>
              <a:off x="480" y="3521"/>
              <a:ext cx="998" cy="454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CC99FF">
                    <a:gamma/>
                    <a:tint val="0"/>
                    <a:invGamma/>
                  </a:srgbClr>
                </a:gs>
                <a:gs pos="100000">
                  <a:srgbClr val="CC99FF">
                    <a:alpha val="60001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121" name="Text Box 57"/>
            <p:cNvSpPr txBox="1">
              <a:spLocks noChangeArrowheads="1"/>
            </p:cNvSpPr>
            <p:nvPr/>
          </p:nvSpPr>
          <p:spPr bwMode="auto">
            <a:xfrm>
              <a:off x="503" y="3623"/>
              <a:ext cx="95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ja-JP" sz="2000" b="1">
                  <a:solidFill>
                    <a:srgbClr val="CC0066"/>
                  </a:solidFill>
                </a:rPr>
                <a:t>UTC(NICT)</a:t>
              </a:r>
            </a:p>
          </p:txBody>
        </p:sp>
      </p:grpSp>
      <p:pic>
        <p:nvPicPr>
          <p:cNvPr id="216130" name="Picture 66" descr="MCj041363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03"/>
          <a:stretch>
            <a:fillRect/>
          </a:stretch>
        </p:blipFill>
        <p:spPr bwMode="auto">
          <a:xfrm>
            <a:off x="9126538" y="4961410"/>
            <a:ext cx="641350" cy="66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134" name="Text Box 70"/>
          <p:cNvSpPr txBox="1">
            <a:spLocks noChangeArrowheads="1"/>
          </p:cNvSpPr>
          <p:nvPr/>
        </p:nvSpPr>
        <p:spPr bwMode="auto">
          <a:xfrm>
            <a:off x="7577609" y="3485811"/>
            <a:ext cx="215488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solidFill>
                  <a:srgbClr val="FF0000"/>
                </a:solidFill>
              </a:rPr>
              <a:t>Cs (or </a:t>
            </a:r>
            <a:r>
              <a:rPr lang="en-US" altLang="ja-JP" sz="2000" b="1" err="1">
                <a:solidFill>
                  <a:srgbClr val="FF0000"/>
                </a:solidFill>
              </a:rPr>
              <a:t>Rb</a:t>
            </a:r>
            <a:r>
              <a:rPr lang="en-US" altLang="ja-JP" sz="2000" b="1">
                <a:solidFill>
                  <a:srgbClr val="FF0000"/>
                </a:solidFill>
              </a:rPr>
              <a:t>) fountains</a:t>
            </a:r>
            <a:endParaRPr lang="ja-JP" altLang="en-US" sz="2000" b="1">
              <a:solidFill>
                <a:srgbClr val="FF0000"/>
              </a:solidFill>
            </a:endParaRPr>
          </a:p>
        </p:txBody>
      </p:sp>
      <p:sp>
        <p:nvSpPr>
          <p:cNvPr id="216135" name="Line 71"/>
          <p:cNvSpPr>
            <a:spLocks noChangeShapeType="1"/>
          </p:cNvSpPr>
          <p:nvPr/>
        </p:nvSpPr>
        <p:spPr bwMode="auto">
          <a:xfrm>
            <a:off x="5981398" y="2800821"/>
            <a:ext cx="0" cy="647700"/>
          </a:xfrm>
          <a:prstGeom prst="line">
            <a:avLst/>
          </a:prstGeom>
          <a:noFill/>
          <a:ln w="28575">
            <a:solidFill>
              <a:srgbClr val="003399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136" name="Line 72"/>
          <p:cNvSpPr>
            <a:spLocks noChangeShapeType="1"/>
          </p:cNvSpPr>
          <p:nvPr/>
        </p:nvSpPr>
        <p:spPr bwMode="auto">
          <a:xfrm>
            <a:off x="5981398" y="4242271"/>
            <a:ext cx="0" cy="719138"/>
          </a:xfrm>
          <a:prstGeom prst="line">
            <a:avLst/>
          </a:prstGeom>
          <a:noFill/>
          <a:ln w="28575">
            <a:solidFill>
              <a:srgbClr val="003399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16147" name="Group 83"/>
          <p:cNvGrpSpPr>
            <a:grpSpLocks/>
          </p:cNvGrpSpPr>
          <p:nvPr/>
        </p:nvGrpSpPr>
        <p:grpSpPr bwMode="auto">
          <a:xfrm>
            <a:off x="6245225" y="4745510"/>
            <a:ext cx="1081088" cy="504825"/>
            <a:chOff x="3152" y="3294"/>
            <a:chExt cx="681" cy="318"/>
          </a:xfrm>
        </p:grpSpPr>
        <p:sp>
          <p:nvSpPr>
            <p:cNvPr id="216140" name="Line 76"/>
            <p:cNvSpPr>
              <a:spLocks noChangeShapeType="1"/>
            </p:cNvSpPr>
            <p:nvPr/>
          </p:nvSpPr>
          <p:spPr bwMode="auto">
            <a:xfrm flipV="1">
              <a:off x="3833" y="3294"/>
              <a:ext cx="0" cy="31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41" name="Line 77"/>
            <p:cNvSpPr>
              <a:spLocks noChangeShapeType="1"/>
            </p:cNvSpPr>
            <p:nvPr/>
          </p:nvSpPr>
          <p:spPr bwMode="auto">
            <a:xfrm flipH="1">
              <a:off x="3152" y="3294"/>
              <a:ext cx="681" cy="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16142" name="AutoShape 78"/>
          <p:cNvSpPr>
            <a:spLocks noChangeArrowheads="1"/>
          </p:cNvSpPr>
          <p:nvPr/>
        </p:nvSpPr>
        <p:spPr bwMode="auto">
          <a:xfrm>
            <a:off x="6888163" y="5250335"/>
            <a:ext cx="863600" cy="142875"/>
          </a:xfrm>
          <a:prstGeom prst="leftRightArrow">
            <a:avLst>
              <a:gd name="adj1" fmla="val 50000"/>
              <a:gd name="adj2" fmla="val 120889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43" name="AutoShape 79"/>
          <p:cNvSpPr>
            <a:spLocks noChangeArrowheads="1"/>
          </p:cNvSpPr>
          <p:nvPr/>
        </p:nvSpPr>
        <p:spPr bwMode="auto">
          <a:xfrm>
            <a:off x="6888163" y="3737447"/>
            <a:ext cx="863600" cy="142875"/>
          </a:xfrm>
          <a:prstGeom prst="leftRightArrow">
            <a:avLst>
              <a:gd name="adj1" fmla="val 50000"/>
              <a:gd name="adj2" fmla="val 120889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6162" name="Group 98"/>
          <p:cNvGrpSpPr>
            <a:grpSpLocks/>
          </p:cNvGrpSpPr>
          <p:nvPr/>
        </p:nvGrpSpPr>
        <p:grpSpPr bwMode="auto">
          <a:xfrm>
            <a:off x="3365500" y="4745510"/>
            <a:ext cx="954959" cy="504825"/>
            <a:chOff x="3152" y="3294"/>
            <a:chExt cx="681" cy="318"/>
          </a:xfrm>
        </p:grpSpPr>
        <p:sp>
          <p:nvSpPr>
            <p:cNvPr id="216163" name="Line 99"/>
            <p:cNvSpPr>
              <a:spLocks noChangeShapeType="1"/>
            </p:cNvSpPr>
            <p:nvPr/>
          </p:nvSpPr>
          <p:spPr bwMode="auto">
            <a:xfrm flipV="1">
              <a:off x="3833" y="3294"/>
              <a:ext cx="0" cy="31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64" name="Line 100"/>
            <p:cNvSpPr>
              <a:spLocks noChangeShapeType="1"/>
            </p:cNvSpPr>
            <p:nvPr/>
          </p:nvSpPr>
          <p:spPr bwMode="auto">
            <a:xfrm flipH="1">
              <a:off x="3152" y="3294"/>
              <a:ext cx="681" cy="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16165" name="AutoShape 101"/>
          <p:cNvSpPr>
            <a:spLocks noChangeArrowheads="1"/>
          </p:cNvSpPr>
          <p:nvPr/>
        </p:nvSpPr>
        <p:spPr bwMode="auto">
          <a:xfrm>
            <a:off x="4079875" y="5250335"/>
            <a:ext cx="863600" cy="142875"/>
          </a:xfrm>
          <a:prstGeom prst="leftRightArrow">
            <a:avLst>
              <a:gd name="adj1" fmla="val 50000"/>
              <a:gd name="adj2" fmla="val 120889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70" name="Text Box 106"/>
          <p:cNvSpPr txBox="1">
            <a:spLocks noChangeArrowheads="1"/>
          </p:cNvSpPr>
          <p:nvPr/>
        </p:nvSpPr>
        <p:spPr bwMode="auto">
          <a:xfrm>
            <a:off x="8189914" y="2008660"/>
            <a:ext cx="10810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solidFill>
                  <a:srgbClr val="FF0000"/>
                </a:solidFill>
              </a:rPr>
              <a:t>UTC(k)</a:t>
            </a:r>
          </a:p>
        </p:txBody>
      </p:sp>
      <p:grpSp>
        <p:nvGrpSpPr>
          <p:cNvPr id="216146" name="Group 82"/>
          <p:cNvGrpSpPr>
            <a:grpSpLocks/>
          </p:cNvGrpSpPr>
          <p:nvPr/>
        </p:nvGrpSpPr>
        <p:grpSpPr bwMode="auto">
          <a:xfrm>
            <a:off x="6245225" y="3232622"/>
            <a:ext cx="1081088" cy="504825"/>
            <a:chOff x="3152" y="2341"/>
            <a:chExt cx="681" cy="318"/>
          </a:xfrm>
        </p:grpSpPr>
        <p:sp>
          <p:nvSpPr>
            <p:cNvPr id="216144" name="Line 80"/>
            <p:cNvSpPr>
              <a:spLocks noChangeShapeType="1"/>
            </p:cNvSpPr>
            <p:nvPr/>
          </p:nvSpPr>
          <p:spPr bwMode="auto">
            <a:xfrm flipV="1">
              <a:off x="3833" y="2341"/>
              <a:ext cx="0" cy="31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45" name="Line 81"/>
            <p:cNvSpPr>
              <a:spLocks noChangeShapeType="1"/>
            </p:cNvSpPr>
            <p:nvPr/>
          </p:nvSpPr>
          <p:spPr bwMode="auto">
            <a:xfrm flipH="1">
              <a:off x="3152" y="2341"/>
              <a:ext cx="681" cy="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16110" name="Text Box 46"/>
          <p:cNvSpPr txBox="1">
            <a:spLocks noChangeArrowheads="1"/>
          </p:cNvSpPr>
          <p:nvPr/>
        </p:nvSpPr>
        <p:spPr bwMode="auto">
          <a:xfrm>
            <a:off x="5957888" y="2866579"/>
            <a:ext cx="27352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 b="1">
                <a:solidFill>
                  <a:schemeClr val="accent2"/>
                </a:solidFill>
              </a:rPr>
              <a:t>adjustment</a:t>
            </a:r>
            <a:endParaRPr lang="ja-JP" altLang="en-US" sz="1600" b="1">
              <a:solidFill>
                <a:schemeClr val="accent2"/>
              </a:solidFill>
            </a:endParaRPr>
          </a:p>
        </p:txBody>
      </p:sp>
      <p:pic>
        <p:nvPicPr>
          <p:cNvPr id="77" name="Picture 37" descr="3号館原器室CSデジカメ040409 002低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6" y="1721322"/>
            <a:ext cx="1002927" cy="75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93052" y="6127531"/>
            <a:ext cx="2952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u="sng">
                <a:solidFill>
                  <a:srgbClr val="FF0000"/>
                </a:solidFill>
              </a:rPr>
              <a:t>Japan Standard Time (JST)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30020" y="2420888"/>
            <a:ext cx="12661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/>
              <a:t>&gt;400 clocks</a:t>
            </a:r>
            <a:endParaRPr kumimoji="1" lang="ja-JP" altLang="en-US"/>
          </a:p>
        </p:txBody>
      </p:sp>
      <p:grpSp>
        <p:nvGrpSpPr>
          <p:cNvPr id="92" name="Group 98"/>
          <p:cNvGrpSpPr>
            <a:grpSpLocks/>
          </p:cNvGrpSpPr>
          <p:nvPr/>
        </p:nvGrpSpPr>
        <p:grpSpPr bwMode="auto">
          <a:xfrm rot="10800000">
            <a:off x="2278054" y="3580269"/>
            <a:ext cx="747714" cy="673102"/>
            <a:chOff x="3367" y="3196"/>
            <a:chExt cx="471" cy="424"/>
          </a:xfrm>
        </p:grpSpPr>
        <p:sp>
          <p:nvSpPr>
            <p:cNvPr id="93" name="Line 99"/>
            <p:cNvSpPr>
              <a:spLocks noChangeShapeType="1"/>
            </p:cNvSpPr>
            <p:nvPr/>
          </p:nvSpPr>
          <p:spPr bwMode="auto">
            <a:xfrm flipV="1">
              <a:off x="3838" y="3196"/>
              <a:ext cx="0" cy="424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4" name="Line 100"/>
            <p:cNvSpPr>
              <a:spLocks noChangeShapeType="1"/>
            </p:cNvSpPr>
            <p:nvPr/>
          </p:nvSpPr>
          <p:spPr bwMode="auto">
            <a:xfrm flipH="1">
              <a:off x="3367" y="3196"/>
              <a:ext cx="465" cy="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854453" y="1677168"/>
            <a:ext cx="99257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/>
              <a:t>H-Maser</a:t>
            </a:r>
            <a:endParaRPr kumimoji="1" lang="ja-JP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1721965" y="2500259"/>
            <a:ext cx="1584325" cy="1079500"/>
            <a:chOff x="762000" y="2278063"/>
            <a:chExt cx="1584325" cy="1079500"/>
          </a:xfrm>
        </p:grpSpPr>
        <p:grpSp>
          <p:nvGrpSpPr>
            <p:cNvPr id="79" name="Group 59"/>
            <p:cNvGrpSpPr>
              <a:grpSpLocks/>
            </p:cNvGrpSpPr>
            <p:nvPr/>
          </p:nvGrpSpPr>
          <p:grpSpPr bwMode="auto">
            <a:xfrm>
              <a:off x="762000" y="2605088"/>
              <a:ext cx="1584325" cy="752475"/>
              <a:chOff x="1247" y="1641"/>
              <a:chExt cx="998" cy="474"/>
            </a:xfrm>
          </p:grpSpPr>
          <p:sp>
            <p:nvSpPr>
              <p:cNvPr id="80" name="AutoShape 25"/>
              <p:cNvSpPr>
                <a:spLocks noChangeArrowheads="1"/>
              </p:cNvSpPr>
              <p:nvPr/>
            </p:nvSpPr>
            <p:spPr bwMode="auto">
              <a:xfrm>
                <a:off x="1247" y="1661"/>
                <a:ext cx="998" cy="454"/>
              </a:xfrm>
              <a:prstGeom prst="octagon">
                <a:avLst>
                  <a:gd name="adj" fmla="val 29287"/>
                </a:avLst>
              </a:prstGeom>
              <a:gradFill rotWithShape="1">
                <a:gsLst>
                  <a:gs pos="0">
                    <a:srgbClr val="CCECFF">
                      <a:gamma/>
                      <a:tint val="0"/>
                      <a:invGamma/>
                    </a:srgbClr>
                  </a:gs>
                  <a:gs pos="100000">
                    <a:srgbClr val="CCE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Text Box 53"/>
              <p:cNvSpPr txBox="1">
                <a:spLocks noChangeArrowheads="1"/>
              </p:cNvSpPr>
              <p:nvPr/>
            </p:nvSpPr>
            <p:spPr bwMode="auto">
              <a:xfrm>
                <a:off x="1270" y="1641"/>
                <a:ext cx="953" cy="4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E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2000" b="1" dirty="0">
                    <a:solidFill>
                      <a:srgbClr val="FF0000"/>
                    </a:solidFill>
                  </a:rPr>
                  <a:t>Local Ensemble</a:t>
                </a:r>
                <a:endParaRPr lang="ja-JP" altLang="en-US" sz="2000" b="1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87" name="Picture 30" descr="MCj042423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5600" y="2278063"/>
              <a:ext cx="360363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8" name="Picture 33" descr="MCj042423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2363" y="2278063"/>
              <a:ext cx="360362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" name="Picture 34" descr="MCj042423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263" y="2349500"/>
              <a:ext cx="360362" cy="360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35" descr="MCj042423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438" y="2349500"/>
              <a:ext cx="360362" cy="360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91" descr="MCj042423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2938" y="2349500"/>
              <a:ext cx="360362" cy="360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7" name="TextBox 96"/>
          <p:cNvSpPr txBox="1"/>
          <p:nvPr/>
        </p:nvSpPr>
        <p:spPr>
          <a:xfrm>
            <a:off x="2346904" y="3594502"/>
            <a:ext cx="93936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600"/>
              <a:t>18</a:t>
            </a:r>
            <a:r>
              <a:rPr kumimoji="1" lang="en-US" altLang="ja-JP" sz="1600"/>
              <a:t> clocks</a:t>
            </a:r>
            <a:endParaRPr kumimoji="1" lang="ja-JP" altLang="en-US" sz="1600"/>
          </a:p>
        </p:txBody>
      </p:sp>
      <p:sp>
        <p:nvSpPr>
          <p:cNvPr id="13" name="TextBox 12"/>
          <p:cNvSpPr txBox="1"/>
          <p:nvPr/>
        </p:nvSpPr>
        <p:spPr>
          <a:xfrm>
            <a:off x="3084834" y="5792960"/>
            <a:ext cx="706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+ 9h</a:t>
            </a:r>
          </a:p>
        </p:txBody>
      </p:sp>
      <p:sp>
        <p:nvSpPr>
          <p:cNvPr id="123" name="TextBox 5"/>
          <p:cNvSpPr txBox="1"/>
          <p:nvPr/>
        </p:nvSpPr>
        <p:spPr>
          <a:xfrm>
            <a:off x="3060604" y="4073050"/>
            <a:ext cx="606256" cy="369332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/>
              <a:t>PMS</a:t>
            </a:r>
            <a:endParaRPr kumimoji="1" lang="ja-JP" altLang="en-US"/>
          </a:p>
        </p:txBody>
      </p:sp>
      <p:sp>
        <p:nvSpPr>
          <p:cNvPr id="124" name="Text Box 97"/>
          <p:cNvSpPr txBox="1">
            <a:spLocks noChangeArrowheads="1"/>
          </p:cNvSpPr>
          <p:nvPr/>
        </p:nvSpPr>
        <p:spPr bwMode="auto">
          <a:xfrm>
            <a:off x="1934429" y="4221088"/>
            <a:ext cx="127464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 b="1" dirty="0">
                <a:solidFill>
                  <a:schemeClr val="accent2"/>
                </a:solidFill>
              </a:rPr>
              <a:t>adjustment</a:t>
            </a:r>
          </a:p>
        </p:txBody>
      </p:sp>
      <p:sp>
        <p:nvSpPr>
          <p:cNvPr id="125" name="Text Box 97"/>
          <p:cNvSpPr txBox="1">
            <a:spLocks noChangeArrowheads="1"/>
          </p:cNvSpPr>
          <p:nvPr/>
        </p:nvSpPr>
        <p:spPr bwMode="auto">
          <a:xfrm>
            <a:off x="3411434" y="4411757"/>
            <a:ext cx="13700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 b="1">
                <a:solidFill>
                  <a:schemeClr val="accent2"/>
                </a:solidFill>
              </a:rPr>
              <a:t>adjustment</a:t>
            </a:r>
            <a:endParaRPr lang="ja-JP" altLang="en-US" sz="1600" b="1">
              <a:solidFill>
                <a:schemeClr val="accent2"/>
              </a:solidFill>
            </a:endParaRPr>
          </a:p>
        </p:txBody>
      </p:sp>
      <p:sp>
        <p:nvSpPr>
          <p:cNvPr id="126" name="Line 96"/>
          <p:cNvSpPr>
            <a:spLocks noChangeShapeType="1"/>
          </p:cNvSpPr>
          <p:nvPr/>
        </p:nvSpPr>
        <p:spPr bwMode="auto">
          <a:xfrm flipH="1">
            <a:off x="3370262" y="2081685"/>
            <a:ext cx="0" cy="1974591"/>
          </a:xfrm>
          <a:prstGeom prst="line">
            <a:avLst/>
          </a:prstGeom>
          <a:noFill/>
          <a:ln w="28575">
            <a:solidFill>
              <a:srgbClr val="003399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7" name="Line 96"/>
          <p:cNvSpPr>
            <a:spLocks noChangeShapeType="1"/>
          </p:cNvSpPr>
          <p:nvPr/>
        </p:nvSpPr>
        <p:spPr bwMode="auto">
          <a:xfrm flipH="1">
            <a:off x="3370262" y="4442383"/>
            <a:ext cx="0" cy="519027"/>
          </a:xfrm>
          <a:prstGeom prst="line">
            <a:avLst/>
          </a:prstGeom>
          <a:noFill/>
          <a:ln w="28575">
            <a:solidFill>
              <a:srgbClr val="003399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8" name="AutoShape 88"/>
          <p:cNvSpPr>
            <a:spLocks noChangeArrowheads="1"/>
          </p:cNvSpPr>
          <p:nvPr/>
        </p:nvSpPr>
        <p:spPr bwMode="auto">
          <a:xfrm rot="9831467">
            <a:off x="7277902" y="1855222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9" name="AutoShape 89"/>
          <p:cNvSpPr>
            <a:spLocks noChangeArrowheads="1"/>
          </p:cNvSpPr>
          <p:nvPr/>
        </p:nvSpPr>
        <p:spPr bwMode="auto">
          <a:xfrm rot="8149611">
            <a:off x="6712898" y="1034744"/>
            <a:ext cx="425450" cy="242887"/>
          </a:xfrm>
          <a:prstGeom prst="rightArrow">
            <a:avLst>
              <a:gd name="adj1" fmla="val 50000"/>
              <a:gd name="adj2" fmla="val 43791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0" name="AutoShape 107"/>
          <p:cNvSpPr>
            <a:spLocks noChangeArrowheads="1"/>
          </p:cNvSpPr>
          <p:nvPr/>
        </p:nvSpPr>
        <p:spPr bwMode="auto">
          <a:xfrm rot="8948642">
            <a:off x="7038419" y="1283892"/>
            <a:ext cx="425450" cy="242888"/>
          </a:xfrm>
          <a:prstGeom prst="rightArrow">
            <a:avLst>
              <a:gd name="adj1" fmla="val 50000"/>
              <a:gd name="adj2" fmla="val 43791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" name="AutoShape 108"/>
          <p:cNvSpPr>
            <a:spLocks noChangeArrowheads="1"/>
          </p:cNvSpPr>
          <p:nvPr/>
        </p:nvSpPr>
        <p:spPr bwMode="auto">
          <a:xfrm rot="16200000" flipH="1">
            <a:off x="5810120" y="783978"/>
            <a:ext cx="425450" cy="242887"/>
          </a:xfrm>
          <a:prstGeom prst="rightArrow">
            <a:avLst>
              <a:gd name="adj1" fmla="val 50000"/>
              <a:gd name="adj2" fmla="val 43791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" name="AutoShape 108"/>
          <p:cNvSpPr>
            <a:spLocks noChangeArrowheads="1"/>
          </p:cNvSpPr>
          <p:nvPr/>
        </p:nvSpPr>
        <p:spPr bwMode="auto">
          <a:xfrm rot="17950485" flipH="1">
            <a:off x="6302336" y="866647"/>
            <a:ext cx="425450" cy="242887"/>
          </a:xfrm>
          <a:prstGeom prst="rightArrow">
            <a:avLst>
              <a:gd name="adj1" fmla="val 50000"/>
              <a:gd name="adj2" fmla="val 43791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" name="AutoShape 108"/>
          <p:cNvSpPr>
            <a:spLocks noChangeArrowheads="1"/>
          </p:cNvSpPr>
          <p:nvPr/>
        </p:nvSpPr>
        <p:spPr bwMode="auto">
          <a:xfrm rot="9065491">
            <a:off x="7223740" y="1576318"/>
            <a:ext cx="425450" cy="242887"/>
          </a:xfrm>
          <a:prstGeom prst="rightArrow">
            <a:avLst>
              <a:gd name="adj1" fmla="val 50000"/>
              <a:gd name="adj2" fmla="val 43791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" name="AutoShape 108"/>
          <p:cNvSpPr>
            <a:spLocks noChangeArrowheads="1"/>
          </p:cNvSpPr>
          <p:nvPr/>
        </p:nvSpPr>
        <p:spPr bwMode="auto">
          <a:xfrm rot="3649515">
            <a:off x="5317903" y="866647"/>
            <a:ext cx="425450" cy="242887"/>
          </a:xfrm>
          <a:prstGeom prst="rightArrow">
            <a:avLst>
              <a:gd name="adj1" fmla="val 50000"/>
              <a:gd name="adj2" fmla="val 43791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" name="AutoShape 89"/>
          <p:cNvSpPr>
            <a:spLocks noChangeArrowheads="1"/>
          </p:cNvSpPr>
          <p:nvPr/>
        </p:nvSpPr>
        <p:spPr bwMode="auto">
          <a:xfrm rot="13450389" flipH="1">
            <a:off x="4880379" y="1034744"/>
            <a:ext cx="425450" cy="242887"/>
          </a:xfrm>
          <a:prstGeom prst="rightArrow">
            <a:avLst>
              <a:gd name="adj1" fmla="val 50000"/>
              <a:gd name="adj2" fmla="val 43791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" name="AutoShape 107"/>
          <p:cNvSpPr>
            <a:spLocks noChangeArrowheads="1"/>
          </p:cNvSpPr>
          <p:nvPr/>
        </p:nvSpPr>
        <p:spPr bwMode="auto">
          <a:xfrm rot="12651358" flipH="1">
            <a:off x="4569885" y="1283892"/>
            <a:ext cx="425450" cy="242888"/>
          </a:xfrm>
          <a:prstGeom prst="rightArrow">
            <a:avLst>
              <a:gd name="adj1" fmla="val 50000"/>
              <a:gd name="adj2" fmla="val 43791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" name="AutoShape 108"/>
          <p:cNvSpPr>
            <a:spLocks noChangeArrowheads="1"/>
          </p:cNvSpPr>
          <p:nvPr/>
        </p:nvSpPr>
        <p:spPr bwMode="auto">
          <a:xfrm rot="12534509" flipH="1">
            <a:off x="4360646" y="1576318"/>
            <a:ext cx="425450" cy="242887"/>
          </a:xfrm>
          <a:prstGeom prst="rightArrow">
            <a:avLst>
              <a:gd name="adj1" fmla="val 50000"/>
              <a:gd name="adj2" fmla="val 43791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" name="AutoShape 88"/>
          <p:cNvSpPr>
            <a:spLocks noChangeArrowheads="1"/>
          </p:cNvSpPr>
          <p:nvPr/>
        </p:nvSpPr>
        <p:spPr bwMode="auto">
          <a:xfrm rot="11768533" flipH="1">
            <a:off x="3864208" y="1855222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4" name="グループ化 13"/>
          <p:cNvGrpSpPr/>
          <p:nvPr/>
        </p:nvGrpSpPr>
        <p:grpSpPr>
          <a:xfrm>
            <a:off x="5189237" y="4944350"/>
            <a:ext cx="1584325" cy="755243"/>
            <a:chOff x="3665236" y="4944349"/>
            <a:chExt cx="1584325" cy="755243"/>
          </a:xfrm>
        </p:grpSpPr>
        <p:sp>
          <p:nvSpPr>
            <p:cNvPr id="216083" name="AutoShape 19"/>
            <p:cNvSpPr>
              <a:spLocks noChangeArrowheads="1"/>
            </p:cNvSpPr>
            <p:nvPr/>
          </p:nvSpPr>
          <p:spPr bwMode="auto">
            <a:xfrm>
              <a:off x="3665236" y="4978867"/>
              <a:ext cx="1584325" cy="720725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CCECFF">
                    <a:gamma/>
                    <a:tint val="0"/>
                    <a:invGamma/>
                  </a:srgbClr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145377" y="4944349"/>
              <a:ext cx="6086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b="1">
                  <a:solidFill>
                    <a:srgbClr val="FF0000"/>
                  </a:solidFill>
                </a:rPr>
                <a:t>UTC</a:t>
              </a: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491078" y="3442047"/>
            <a:ext cx="2965235" cy="737097"/>
            <a:chOff x="2967077" y="3442046"/>
            <a:chExt cx="2965235" cy="737097"/>
          </a:xfrm>
        </p:grpSpPr>
        <p:sp>
          <p:nvSpPr>
            <p:cNvPr id="109" name="AutoShape 19"/>
            <p:cNvSpPr>
              <a:spLocks noChangeArrowheads="1"/>
            </p:cNvSpPr>
            <p:nvPr/>
          </p:nvSpPr>
          <p:spPr bwMode="auto">
            <a:xfrm>
              <a:off x="3665236" y="3458418"/>
              <a:ext cx="1584325" cy="720725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CCECFF">
                    <a:gamma/>
                    <a:tint val="0"/>
                    <a:invGamma/>
                  </a:srgbClr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10" name="テキスト ボックス 109"/>
            <p:cNvSpPr txBox="1"/>
            <p:nvPr/>
          </p:nvSpPr>
          <p:spPr>
            <a:xfrm>
              <a:off x="2967077" y="3442046"/>
              <a:ext cx="296523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b="1">
                  <a:solidFill>
                    <a:srgbClr val="FF0000"/>
                  </a:solidFill>
                </a:rPr>
                <a:t>TAI</a:t>
              </a:r>
            </a:p>
            <a:p>
              <a:pPr algn="ctr"/>
              <a:r>
                <a:rPr kumimoji="1" lang="en-US" altLang="ja-JP" sz="2000" b="1">
                  <a:solidFill>
                    <a:srgbClr val="FF0000"/>
                  </a:solidFill>
                </a:rPr>
                <a:t>International Atomic Time</a:t>
              </a:r>
              <a:endParaRPr kumimoji="1" lang="ja-JP" altLang="en-US" sz="20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216112" name="Group 48"/>
          <p:cNvGrpSpPr>
            <a:grpSpLocks/>
          </p:cNvGrpSpPr>
          <p:nvPr/>
        </p:nvGrpSpPr>
        <p:grpSpPr bwMode="auto">
          <a:xfrm>
            <a:off x="5189237" y="1958654"/>
            <a:ext cx="1584325" cy="744538"/>
            <a:chOff x="4502" y="1535"/>
            <a:chExt cx="998" cy="469"/>
          </a:xfrm>
        </p:grpSpPr>
        <p:sp>
          <p:nvSpPr>
            <p:cNvPr id="216087" name="AutoShape 23"/>
            <p:cNvSpPr>
              <a:spLocks noChangeArrowheads="1"/>
            </p:cNvSpPr>
            <p:nvPr/>
          </p:nvSpPr>
          <p:spPr bwMode="auto">
            <a:xfrm>
              <a:off x="4502" y="1550"/>
              <a:ext cx="998" cy="454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CCECFF">
                    <a:gamma/>
                    <a:tint val="0"/>
                    <a:invGamma/>
                  </a:srgbClr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069" name="Text Box 5"/>
            <p:cNvSpPr txBox="1">
              <a:spLocks noChangeArrowheads="1"/>
            </p:cNvSpPr>
            <p:nvPr/>
          </p:nvSpPr>
          <p:spPr bwMode="auto">
            <a:xfrm>
              <a:off x="4547" y="1535"/>
              <a:ext cx="907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ja-JP" sz="2200" b="1">
                  <a:solidFill>
                    <a:srgbClr val="FF0000"/>
                  </a:solidFill>
                </a:rPr>
                <a:t>EAL</a:t>
              </a:r>
              <a:br>
                <a:rPr lang="en-US" altLang="ja-JP" sz="2200" b="1">
                  <a:solidFill>
                    <a:srgbClr val="FF0000"/>
                  </a:solidFill>
                </a:rPr>
              </a:br>
              <a:r>
                <a:rPr lang="en-US" altLang="ja-JP" sz="2000" b="1">
                  <a:solidFill>
                    <a:srgbClr val="FF0000"/>
                  </a:solidFill>
                </a:rPr>
                <a:t>(ensemble)</a:t>
              </a:r>
              <a:endParaRPr lang="ja-JP" altLang="en-US" sz="1600" b="1">
                <a:solidFill>
                  <a:srgbClr val="FF0000"/>
                </a:solidFill>
              </a:endParaRPr>
            </a:p>
          </p:txBody>
        </p:sp>
      </p:grpSp>
      <p:sp>
        <p:nvSpPr>
          <p:cNvPr id="128" name="Line 96"/>
          <p:cNvSpPr>
            <a:spLocks noChangeShapeType="1"/>
          </p:cNvSpPr>
          <p:nvPr/>
        </p:nvSpPr>
        <p:spPr bwMode="auto">
          <a:xfrm>
            <a:off x="3066651" y="5708089"/>
            <a:ext cx="0" cy="578460"/>
          </a:xfrm>
          <a:prstGeom prst="line">
            <a:avLst/>
          </a:prstGeom>
          <a:noFill/>
          <a:ln w="28575">
            <a:solidFill>
              <a:srgbClr val="003399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0" name="AutoShape 88">
            <a:extLst>
              <a:ext uri="{FF2B5EF4-FFF2-40B4-BE49-F238E27FC236}">
                <a16:creationId xmlns:a16="http://schemas.microsoft.com/office/drawing/2014/main" id="{A974CADD-1856-4EE0-92D9-CBA501F9B0D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>
            <a:off x="2500685" y="2225524"/>
            <a:ext cx="2164183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8E7494B6-B5D3-41E3-84AE-AB160E9C9191}"/>
              </a:ext>
            </a:extLst>
          </p:cNvPr>
          <p:cNvSpPr/>
          <p:nvPr/>
        </p:nvSpPr>
        <p:spPr>
          <a:xfrm rot="5400000">
            <a:off x="2437560" y="1900321"/>
            <a:ext cx="119285" cy="1153646"/>
          </a:xfrm>
          <a:prstGeom prst="leftBrac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5095" y="4643463"/>
            <a:ext cx="205683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FF"/>
                </a:solidFill>
              </a:rPr>
              <a:t>Generating a real signal in institute </a:t>
            </a:r>
            <a:r>
              <a:rPr lang="en-US" i="1" dirty="0">
                <a:solidFill>
                  <a:srgbClr val="FF00FF"/>
                </a:solidFill>
              </a:rPr>
              <a:t>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FDED159-FCBE-43EB-2C38-F9DEF92A6B26}"/>
              </a:ext>
            </a:extLst>
          </p:cNvPr>
          <p:cNvSpPr/>
          <p:nvPr/>
        </p:nvSpPr>
        <p:spPr>
          <a:xfrm>
            <a:off x="245095" y="840728"/>
            <a:ext cx="4329364" cy="5854760"/>
          </a:xfrm>
          <a:prstGeom prst="roundRect">
            <a:avLst>
              <a:gd name="adj" fmla="val 6057"/>
            </a:avLst>
          </a:prstGeom>
          <a:noFill/>
          <a:ln w="28575">
            <a:solidFill>
              <a:srgbClr val="FF00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E60EFBF-4544-B6EE-F78E-159FBD271F54}"/>
              </a:ext>
            </a:extLst>
          </p:cNvPr>
          <p:cNvSpPr/>
          <p:nvPr/>
        </p:nvSpPr>
        <p:spPr>
          <a:xfrm>
            <a:off x="4883672" y="356081"/>
            <a:ext cx="5863778" cy="6171560"/>
          </a:xfrm>
          <a:prstGeom prst="roundRect">
            <a:avLst>
              <a:gd name="adj" fmla="val 6057"/>
            </a:avLst>
          </a:prstGeom>
          <a:noFill/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47A837-9365-B145-A138-480B00037418}"/>
              </a:ext>
            </a:extLst>
          </p:cNvPr>
          <p:cNvSpPr txBox="1"/>
          <p:nvPr/>
        </p:nvSpPr>
        <p:spPr>
          <a:xfrm>
            <a:off x="5696379" y="5957669"/>
            <a:ext cx="490256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Generating a paper clock “UTC”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7D043F-941B-1E1D-7564-62B2121C0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9447-A6C4-402F-A626-845B079EEE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6363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051" y="279101"/>
            <a:ext cx="6324600" cy="533400"/>
          </a:xfrm>
        </p:spPr>
        <p:txBody>
          <a:bodyPr>
            <a:normAutofit fontScale="90000"/>
          </a:bodyPr>
          <a:lstStyle/>
          <a:p>
            <a:r>
              <a:rPr lang="en-US" altLang="ja-JP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JST generation </a:t>
            </a:r>
            <a:endParaRPr lang="ja-JP" altLang="en-US" b="1" dirty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533" name="AutoShape 4"/>
          <p:cNvSpPr>
            <a:spLocks noChangeArrowheads="1"/>
          </p:cNvSpPr>
          <p:nvPr/>
        </p:nvSpPr>
        <p:spPr bwMode="auto">
          <a:xfrm>
            <a:off x="3810000" y="1628775"/>
            <a:ext cx="4368800" cy="30241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cmpd="dbl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532" name="AutoShape 3"/>
          <p:cNvSpPr>
            <a:spLocks noChangeArrowheads="1"/>
          </p:cNvSpPr>
          <p:nvPr/>
        </p:nvSpPr>
        <p:spPr bwMode="auto">
          <a:xfrm>
            <a:off x="3925888" y="1700214"/>
            <a:ext cx="4367212" cy="30241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cmpd="dbl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531" name="AutoShape 2"/>
          <p:cNvSpPr>
            <a:spLocks noChangeArrowheads="1"/>
          </p:cNvSpPr>
          <p:nvPr/>
        </p:nvSpPr>
        <p:spPr bwMode="auto">
          <a:xfrm>
            <a:off x="4043363" y="1773239"/>
            <a:ext cx="4368800" cy="30241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cmpd="dbl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536" name="AutoShape 7"/>
          <p:cNvSpPr>
            <a:spLocks noChangeArrowheads="1"/>
          </p:cNvSpPr>
          <p:nvPr/>
        </p:nvSpPr>
        <p:spPr bwMode="auto">
          <a:xfrm>
            <a:off x="1524000" y="1204914"/>
            <a:ext cx="2260600" cy="1081087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dirty="0">
                <a:solidFill>
                  <a:srgbClr val="FF0000"/>
                </a:solidFill>
                <a:latin typeface="Times New Roman" pitchFamily="-111" charset="0"/>
              </a:rPr>
              <a:t>Atomic clocks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0000"/>
                </a:solidFill>
                <a:latin typeface="Times New Roman" pitchFamily="-111" charset="0"/>
              </a:rPr>
              <a:t>18 Cs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0000"/>
                </a:solidFill>
                <a:latin typeface="Times New Roman" pitchFamily="-111" charset="0"/>
              </a:rPr>
              <a:t>3 HM</a:t>
            </a:r>
            <a:endParaRPr lang="ja-JP" altLang="en-US" b="1" dirty="0">
              <a:solidFill>
                <a:srgbClr val="000000"/>
              </a:solidFill>
              <a:latin typeface="Times New Roman" pitchFamily="-111" charset="0"/>
            </a:endParaRPr>
          </a:p>
        </p:txBody>
      </p:sp>
      <p:sp>
        <p:nvSpPr>
          <p:cNvPr id="22537" name="Line 8"/>
          <p:cNvSpPr>
            <a:spLocks noChangeShapeType="1"/>
          </p:cNvSpPr>
          <p:nvPr/>
        </p:nvSpPr>
        <p:spPr bwMode="auto">
          <a:xfrm>
            <a:off x="3359851" y="2901157"/>
            <a:ext cx="889001" cy="1012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22538" name="Line 9"/>
          <p:cNvSpPr>
            <a:spLocks noChangeShapeType="1"/>
          </p:cNvSpPr>
          <p:nvPr/>
        </p:nvSpPr>
        <p:spPr bwMode="auto">
          <a:xfrm>
            <a:off x="5339465" y="2708275"/>
            <a:ext cx="1285875" cy="15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22541" name="Oval 12"/>
          <p:cNvSpPr>
            <a:spLocks noChangeArrowheads="1"/>
          </p:cNvSpPr>
          <p:nvPr/>
        </p:nvSpPr>
        <p:spPr bwMode="auto">
          <a:xfrm>
            <a:off x="9140827" y="956823"/>
            <a:ext cx="1209675" cy="8636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542" name="Line 13"/>
          <p:cNvSpPr>
            <a:spLocks noChangeShapeType="1"/>
          </p:cNvSpPr>
          <p:nvPr/>
        </p:nvSpPr>
        <p:spPr bwMode="auto">
          <a:xfrm>
            <a:off x="7985386" y="3036889"/>
            <a:ext cx="703263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22543" name="Text Box 14"/>
          <p:cNvSpPr txBox="1">
            <a:spLocks noChangeArrowheads="1"/>
          </p:cNvSpPr>
          <p:nvPr/>
        </p:nvSpPr>
        <p:spPr bwMode="auto">
          <a:xfrm>
            <a:off x="6588827" y="2492375"/>
            <a:ext cx="1636712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0000"/>
                </a:solidFill>
                <a:latin typeface="Times New Roman" pitchFamily="-111" charset="0"/>
              </a:rPr>
              <a:t>1PPS generation</a:t>
            </a:r>
            <a:endParaRPr lang="ja-JP" altLang="en-US" sz="2000" b="1" dirty="0">
              <a:solidFill>
                <a:srgbClr val="000000"/>
              </a:solidFill>
              <a:latin typeface="Times New Roman" pitchFamily="-111" charset="0"/>
            </a:endParaRPr>
          </a:p>
        </p:txBody>
      </p:sp>
      <p:sp>
        <p:nvSpPr>
          <p:cNvPr id="22544" name="Text Box 15"/>
          <p:cNvSpPr txBox="1">
            <a:spLocks noChangeArrowheads="1"/>
          </p:cNvSpPr>
          <p:nvPr/>
        </p:nvSpPr>
        <p:spPr bwMode="auto">
          <a:xfrm>
            <a:off x="9374189" y="1204913"/>
            <a:ext cx="9763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srgbClr val="000000"/>
                </a:solidFill>
                <a:latin typeface="Times New Roman" pitchFamily="-111" charset="0"/>
              </a:rPr>
              <a:t>JST</a:t>
            </a:r>
            <a:endParaRPr lang="ja-JP" altLang="en-US" sz="1800" b="1" dirty="0">
              <a:solidFill>
                <a:srgbClr val="000000"/>
              </a:solidFill>
              <a:latin typeface="Times New Roman" pitchFamily="-111" charset="0"/>
            </a:endParaRPr>
          </a:p>
        </p:txBody>
      </p:sp>
      <p:sp>
        <p:nvSpPr>
          <p:cNvPr id="22551" name="Line 22"/>
          <p:cNvSpPr>
            <a:spLocks noChangeShapeType="1"/>
          </p:cNvSpPr>
          <p:nvPr/>
        </p:nvSpPr>
        <p:spPr bwMode="auto">
          <a:xfrm flipH="1">
            <a:off x="5028314" y="3284538"/>
            <a:ext cx="2933551" cy="0"/>
          </a:xfrm>
          <a:prstGeom prst="line">
            <a:avLst/>
          </a:prstGeom>
          <a:noFill/>
          <a:ln w="28575">
            <a:solidFill>
              <a:srgbClr val="FF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22552" name="Line 23"/>
          <p:cNvSpPr>
            <a:spLocks noChangeShapeType="1"/>
          </p:cNvSpPr>
          <p:nvPr/>
        </p:nvSpPr>
        <p:spPr bwMode="auto">
          <a:xfrm flipH="1" flipV="1">
            <a:off x="5028314" y="2924176"/>
            <a:ext cx="0" cy="360363"/>
          </a:xfrm>
          <a:prstGeom prst="line">
            <a:avLst/>
          </a:prstGeom>
          <a:noFill/>
          <a:ln w="28575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22553" name="Text Box 24"/>
          <p:cNvSpPr txBox="1">
            <a:spLocks noChangeArrowheads="1"/>
          </p:cNvSpPr>
          <p:nvPr/>
        </p:nvSpPr>
        <p:spPr bwMode="auto">
          <a:xfrm>
            <a:off x="4456815" y="1941140"/>
            <a:ext cx="35285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0000"/>
                </a:solidFill>
                <a:latin typeface="Times New Roman" pitchFamily="-111" charset="0"/>
              </a:rPr>
              <a:t>Time, frequency adjustment</a:t>
            </a:r>
            <a:endParaRPr lang="ja-JP" altLang="en-US" sz="2000" b="1" dirty="0">
              <a:solidFill>
                <a:srgbClr val="000000"/>
              </a:solidFill>
              <a:latin typeface="Times New Roman" pitchFamily="-111" charset="0"/>
            </a:endParaRPr>
          </a:p>
        </p:txBody>
      </p:sp>
      <p:sp>
        <p:nvSpPr>
          <p:cNvPr id="22557" name="Line 29"/>
          <p:cNvSpPr>
            <a:spLocks noChangeShapeType="1"/>
          </p:cNvSpPr>
          <p:nvPr/>
        </p:nvSpPr>
        <p:spPr bwMode="auto">
          <a:xfrm>
            <a:off x="2536826" y="3573017"/>
            <a:ext cx="3770313" cy="39535"/>
          </a:xfrm>
          <a:prstGeom prst="line">
            <a:avLst/>
          </a:prstGeom>
          <a:noFill/>
          <a:ln w="28575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grpSp>
        <p:nvGrpSpPr>
          <p:cNvPr id="22558" name="Group 30"/>
          <p:cNvGrpSpPr>
            <a:grpSpLocks/>
          </p:cNvGrpSpPr>
          <p:nvPr/>
        </p:nvGrpSpPr>
        <p:grpSpPr bwMode="auto">
          <a:xfrm>
            <a:off x="1600200" y="2349501"/>
            <a:ext cx="2108200" cy="2303463"/>
            <a:chOff x="68" y="1480"/>
            <a:chExt cx="1225" cy="1451"/>
          </a:xfrm>
        </p:grpSpPr>
        <p:sp>
          <p:nvSpPr>
            <p:cNvPr id="22569" name="AutoShape 31"/>
            <p:cNvSpPr>
              <a:spLocks noChangeArrowheads="1"/>
            </p:cNvSpPr>
            <p:nvPr/>
          </p:nvSpPr>
          <p:spPr bwMode="auto">
            <a:xfrm>
              <a:off x="68" y="1480"/>
              <a:ext cx="1225" cy="1451"/>
            </a:xfrm>
            <a:prstGeom prst="roundRect">
              <a:avLst>
                <a:gd name="adj" fmla="val 16667"/>
              </a:avLst>
            </a:prstGeom>
            <a:noFill/>
            <a:ln w="38100" cmpd="dbl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22570" name="Line 32"/>
            <p:cNvSpPr>
              <a:spLocks noChangeShapeType="1"/>
            </p:cNvSpPr>
            <p:nvPr/>
          </p:nvSpPr>
          <p:spPr bwMode="auto">
            <a:xfrm>
              <a:off x="612" y="1842"/>
              <a:ext cx="0" cy="409"/>
            </a:xfrm>
            <a:prstGeom prst="line">
              <a:avLst/>
            </a:prstGeom>
            <a:noFill/>
            <a:ln w="28575">
              <a:solidFill>
                <a:srgbClr val="FF99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71" name="Text Box 33"/>
            <p:cNvSpPr txBox="1">
              <a:spLocks noChangeArrowheads="1"/>
            </p:cNvSpPr>
            <p:nvPr/>
          </p:nvSpPr>
          <p:spPr bwMode="auto">
            <a:xfrm>
              <a:off x="235" y="1570"/>
              <a:ext cx="740" cy="25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ja-JP" altLang="en-US" sz="2000" b="1">
                  <a:solidFill>
                    <a:srgbClr val="000000"/>
                  </a:solidFill>
                  <a:latin typeface="Times New Roman" pitchFamily="-111" charset="0"/>
                </a:rPr>
                <a:t>Ｈメーザ</a:t>
              </a:r>
            </a:p>
          </p:txBody>
        </p:sp>
        <p:grpSp>
          <p:nvGrpSpPr>
            <p:cNvPr id="22572" name="Group 34"/>
            <p:cNvGrpSpPr>
              <a:grpSpLocks/>
            </p:cNvGrpSpPr>
            <p:nvPr/>
          </p:nvGrpSpPr>
          <p:grpSpPr bwMode="auto">
            <a:xfrm>
              <a:off x="158" y="2387"/>
              <a:ext cx="953" cy="382"/>
              <a:chOff x="204" y="2296"/>
              <a:chExt cx="1330" cy="382"/>
            </a:xfrm>
          </p:grpSpPr>
          <p:sp>
            <p:nvSpPr>
              <p:cNvPr id="22576" name="Rectangle 35"/>
              <p:cNvSpPr>
                <a:spLocks noChangeArrowheads="1"/>
              </p:cNvSpPr>
              <p:nvPr/>
            </p:nvSpPr>
            <p:spPr bwMode="auto">
              <a:xfrm>
                <a:off x="309" y="2451"/>
                <a:ext cx="1225" cy="227"/>
              </a:xfrm>
              <a:prstGeom prst="rect">
                <a:avLst/>
              </a:prstGeom>
              <a:noFill/>
              <a:ln w="28575">
                <a:solidFill>
                  <a:srgbClr val="FF99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577" name="Rectangle 36"/>
              <p:cNvSpPr>
                <a:spLocks noChangeArrowheads="1"/>
              </p:cNvSpPr>
              <p:nvPr/>
            </p:nvSpPr>
            <p:spPr bwMode="auto">
              <a:xfrm>
                <a:off x="279" y="2390"/>
                <a:ext cx="1225" cy="22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99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578" name="Text Box 37"/>
              <p:cNvSpPr txBox="1">
                <a:spLocks noChangeArrowheads="1"/>
              </p:cNvSpPr>
              <p:nvPr/>
            </p:nvSpPr>
            <p:spPr bwMode="auto">
              <a:xfrm>
                <a:off x="204" y="2296"/>
                <a:ext cx="1270" cy="23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99FF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ja-JP" sz="1800" b="1" dirty="0">
                    <a:solidFill>
                      <a:srgbClr val="000000"/>
                    </a:solidFill>
                    <a:latin typeface="Times New Roman" pitchFamily="-111" charset="0"/>
                  </a:rPr>
                  <a:t>Cs</a:t>
                </a:r>
                <a:r>
                  <a:rPr lang="ja-JP" altLang="en-US" sz="1800" b="1" dirty="0">
                    <a:solidFill>
                      <a:srgbClr val="000000"/>
                    </a:solidFill>
                    <a:latin typeface="Times New Roman" pitchFamily="-111" charset="0"/>
                  </a:rPr>
                  <a:t> </a:t>
                </a:r>
                <a:r>
                  <a:rPr lang="en-US" altLang="ja-JP" sz="1800" b="1" dirty="0">
                    <a:solidFill>
                      <a:srgbClr val="000000"/>
                    </a:solidFill>
                    <a:latin typeface="Times New Roman" pitchFamily="-111" charset="0"/>
                  </a:rPr>
                  <a:t>clock</a:t>
                </a:r>
                <a:endParaRPr lang="ja-JP" altLang="en-US" sz="1800" b="1" dirty="0">
                  <a:solidFill>
                    <a:srgbClr val="000000"/>
                  </a:solidFill>
                  <a:latin typeface="Times New Roman" pitchFamily="-111" charset="0"/>
                </a:endParaRPr>
              </a:p>
            </p:txBody>
          </p:sp>
        </p:grpSp>
        <p:sp>
          <p:nvSpPr>
            <p:cNvPr id="22573" name="Text Box 38"/>
            <p:cNvSpPr txBox="1">
              <a:spLocks noChangeArrowheads="1"/>
            </p:cNvSpPr>
            <p:nvPr/>
          </p:nvSpPr>
          <p:spPr bwMode="auto">
            <a:xfrm>
              <a:off x="246" y="1933"/>
              <a:ext cx="91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ja-JP" sz="1400" b="1" dirty="0">
                  <a:solidFill>
                    <a:srgbClr val="000000"/>
                  </a:solidFill>
                  <a:latin typeface="Times New Roman" pitchFamily="-111" charset="0"/>
                </a:rPr>
                <a:t>Source</a:t>
              </a:r>
              <a:r>
                <a:rPr lang="ja-JP" altLang="en-US" sz="1400" b="1" dirty="0">
                  <a:solidFill>
                    <a:srgbClr val="000000"/>
                  </a:solidFill>
                  <a:latin typeface="Times New Roman" pitchFamily="-111" charset="0"/>
                </a:rPr>
                <a:t> </a:t>
              </a:r>
              <a:r>
                <a:rPr lang="en-US" altLang="ja-JP" sz="1400" b="1" dirty="0">
                  <a:solidFill>
                    <a:srgbClr val="000000"/>
                  </a:solidFill>
                  <a:latin typeface="Times New Roman" pitchFamily="-111" charset="0"/>
                </a:rPr>
                <a:t>oscillator</a:t>
              </a:r>
              <a:endParaRPr lang="ja-JP" altLang="en-US" sz="1400" b="1" dirty="0">
                <a:solidFill>
                  <a:srgbClr val="000000"/>
                </a:solidFill>
                <a:latin typeface="Times New Roman" pitchFamily="-111" charset="0"/>
              </a:endParaRPr>
            </a:p>
          </p:txBody>
        </p:sp>
        <p:sp>
          <p:nvSpPr>
            <p:cNvPr id="22574" name="Text Box 39"/>
            <p:cNvSpPr txBox="1">
              <a:spLocks noChangeArrowheads="1"/>
            </p:cNvSpPr>
            <p:nvPr/>
          </p:nvSpPr>
          <p:spPr bwMode="auto">
            <a:xfrm>
              <a:off x="295" y="1616"/>
              <a:ext cx="740" cy="25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ja-JP" altLang="en-US" sz="2000" b="1">
                  <a:solidFill>
                    <a:srgbClr val="000000"/>
                  </a:solidFill>
                  <a:latin typeface="Times New Roman" pitchFamily="-111" charset="0"/>
                </a:rPr>
                <a:t>Ｈメーザ</a:t>
              </a:r>
            </a:p>
          </p:txBody>
        </p:sp>
        <p:sp>
          <p:nvSpPr>
            <p:cNvPr id="22575" name="Text Box 40"/>
            <p:cNvSpPr txBox="1">
              <a:spLocks noChangeArrowheads="1"/>
            </p:cNvSpPr>
            <p:nvPr/>
          </p:nvSpPr>
          <p:spPr bwMode="auto">
            <a:xfrm>
              <a:off x="340" y="1661"/>
              <a:ext cx="740" cy="25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ja-JP" sz="2000" b="1" dirty="0">
                  <a:solidFill>
                    <a:srgbClr val="000000"/>
                  </a:solidFill>
                  <a:latin typeface="Times New Roman" pitchFamily="-111" charset="0"/>
                </a:rPr>
                <a:t>HM</a:t>
              </a:r>
              <a:endParaRPr lang="ja-JP" altLang="en-US" sz="2000" b="1" dirty="0">
                <a:solidFill>
                  <a:srgbClr val="000000"/>
                </a:solidFill>
                <a:latin typeface="Times New Roman" pitchFamily="-111" charset="0"/>
              </a:endParaRPr>
            </a:p>
          </p:txBody>
        </p:sp>
      </p:grpSp>
      <p:sp>
        <p:nvSpPr>
          <p:cNvPr id="22559" name="Text Box 41"/>
          <p:cNvSpPr txBox="1">
            <a:spLocks noChangeArrowheads="1"/>
          </p:cNvSpPr>
          <p:nvPr/>
        </p:nvSpPr>
        <p:spPr bwMode="auto">
          <a:xfrm>
            <a:off x="4248852" y="2492375"/>
            <a:ext cx="1949450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0000"/>
                </a:solidFill>
                <a:latin typeface="Times New Roman" pitchFamily="-111" charset="0"/>
              </a:rPr>
              <a:t>Phase micro stepper</a:t>
            </a:r>
            <a:r>
              <a:rPr lang="ja-JP" altLang="en-US" sz="1600" b="1" dirty="0">
                <a:solidFill>
                  <a:srgbClr val="000000"/>
                </a:solidFill>
                <a:latin typeface="Times New Roman" pitchFamily="-111" charset="0"/>
              </a:rPr>
              <a:t>　　</a:t>
            </a:r>
          </a:p>
        </p:txBody>
      </p:sp>
      <p:sp>
        <p:nvSpPr>
          <p:cNvPr id="22560" name="AutoShape 42"/>
          <p:cNvSpPr>
            <a:spLocks noChangeArrowheads="1"/>
          </p:cNvSpPr>
          <p:nvPr/>
        </p:nvSpPr>
        <p:spPr bwMode="auto">
          <a:xfrm>
            <a:off x="4513264" y="1023938"/>
            <a:ext cx="2338387" cy="576262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dirty="0">
                <a:solidFill>
                  <a:srgbClr val="FF0000"/>
                </a:solidFill>
                <a:latin typeface="Times New Roman" pitchFamily="-111" charset="0"/>
              </a:rPr>
              <a:t>Synthesis</a:t>
            </a:r>
            <a:endParaRPr lang="ja-JP" altLang="en-US" sz="2400" b="1" dirty="0">
              <a:solidFill>
                <a:srgbClr val="FF0000"/>
              </a:solidFill>
              <a:latin typeface="Times New Roman" pitchFamily="-111" charset="0"/>
            </a:endParaRPr>
          </a:p>
        </p:txBody>
      </p:sp>
      <p:sp>
        <p:nvSpPr>
          <p:cNvPr id="22562" name="Text Box 44"/>
          <p:cNvSpPr txBox="1">
            <a:spLocks noChangeArrowheads="1"/>
          </p:cNvSpPr>
          <p:nvPr/>
        </p:nvSpPr>
        <p:spPr bwMode="auto">
          <a:xfrm>
            <a:off x="4715577" y="3788965"/>
            <a:ext cx="1679134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rgbClr val="000000"/>
                </a:solidFill>
                <a:latin typeface="Times New Roman" pitchFamily="-111" charset="0"/>
              </a:rPr>
              <a:t>Paper clocks as ensemble of 18 clocks</a:t>
            </a:r>
          </a:p>
        </p:txBody>
      </p:sp>
      <p:grpSp>
        <p:nvGrpSpPr>
          <p:cNvPr id="22563" name="Group 45"/>
          <p:cNvGrpSpPr>
            <a:grpSpLocks/>
          </p:cNvGrpSpPr>
          <p:nvPr/>
        </p:nvGrpSpPr>
        <p:grpSpPr bwMode="auto">
          <a:xfrm>
            <a:off x="8647114" y="2594017"/>
            <a:ext cx="2024217" cy="767991"/>
            <a:chOff x="4513" y="1525"/>
            <a:chExt cx="408" cy="1168"/>
          </a:xfrm>
        </p:grpSpPr>
        <p:sp>
          <p:nvSpPr>
            <p:cNvPr id="22567" name="AutoShape 46"/>
            <p:cNvSpPr>
              <a:spLocks noChangeArrowheads="1"/>
            </p:cNvSpPr>
            <p:nvPr/>
          </p:nvSpPr>
          <p:spPr bwMode="auto">
            <a:xfrm>
              <a:off x="4513" y="1525"/>
              <a:ext cx="408" cy="113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 cmpd="dbl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22568" name="Text Box 47"/>
            <p:cNvSpPr txBox="1">
              <a:spLocks noChangeArrowheads="1"/>
            </p:cNvSpPr>
            <p:nvPr/>
          </p:nvSpPr>
          <p:spPr bwMode="auto">
            <a:xfrm>
              <a:off x="4558" y="1616"/>
              <a:ext cx="318" cy="1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ja-JP" sz="2000" dirty="0">
                  <a:solidFill>
                    <a:srgbClr val="000000"/>
                  </a:solidFill>
                  <a:latin typeface="Times New Roman" pitchFamily="-111" charset="0"/>
                </a:rPr>
                <a:t>3 to 1 multiplexer</a:t>
              </a:r>
              <a:endParaRPr lang="ja-JP" altLang="en-US" sz="2000" dirty="0">
                <a:solidFill>
                  <a:srgbClr val="000000"/>
                </a:solidFill>
                <a:latin typeface="Times New Roman" pitchFamily="-111" charset="0"/>
              </a:endParaRPr>
            </a:p>
          </p:txBody>
        </p:sp>
      </p:grpSp>
      <p:sp>
        <p:nvSpPr>
          <p:cNvPr id="22564" name="Line 48"/>
          <p:cNvSpPr>
            <a:spLocks noChangeShapeType="1"/>
          </p:cNvSpPr>
          <p:nvPr/>
        </p:nvSpPr>
        <p:spPr bwMode="auto">
          <a:xfrm>
            <a:off x="8423276" y="2696216"/>
            <a:ext cx="2286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22565" name="Line 49"/>
          <p:cNvSpPr>
            <a:spLocks noChangeShapeType="1"/>
          </p:cNvSpPr>
          <p:nvPr/>
        </p:nvSpPr>
        <p:spPr bwMode="auto">
          <a:xfrm flipV="1">
            <a:off x="9741409" y="1896096"/>
            <a:ext cx="4255" cy="69792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22566" name="Line 50"/>
          <p:cNvSpPr>
            <a:spLocks noChangeShapeType="1"/>
          </p:cNvSpPr>
          <p:nvPr/>
        </p:nvSpPr>
        <p:spPr bwMode="auto">
          <a:xfrm>
            <a:off x="8423276" y="2870525"/>
            <a:ext cx="223838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585498" y="3343921"/>
            <a:ext cx="966789" cy="833983"/>
            <a:chOff x="2679427" y="3495403"/>
            <a:chExt cx="966789" cy="833983"/>
          </a:xfrm>
        </p:grpSpPr>
        <p:sp>
          <p:nvSpPr>
            <p:cNvPr id="2" name="Isosceles Triangle 1"/>
            <p:cNvSpPr/>
            <p:nvPr/>
          </p:nvSpPr>
          <p:spPr bwMode="auto">
            <a:xfrm rot="5400000">
              <a:off x="2745830" y="3429000"/>
              <a:ext cx="833983" cy="966789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24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687643" y="393123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+</a:t>
              </a:r>
              <a:endParaRPr kumimoji="1" lang="ja-JP" altLang="en-US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714065" y="3580483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-</a:t>
              </a:r>
              <a:endParaRPr kumimoji="1" lang="ja-JP" altLang="en-US" dirty="0"/>
            </a:p>
          </p:txBody>
        </p:sp>
      </p:grpSp>
      <p:sp>
        <p:nvSpPr>
          <p:cNvPr id="49" name="Line 29"/>
          <p:cNvSpPr>
            <a:spLocks noChangeShapeType="1"/>
          </p:cNvSpPr>
          <p:nvPr/>
        </p:nvSpPr>
        <p:spPr bwMode="auto">
          <a:xfrm>
            <a:off x="3407180" y="4173540"/>
            <a:ext cx="1308397" cy="0"/>
          </a:xfrm>
          <a:prstGeom prst="line">
            <a:avLst/>
          </a:prstGeom>
          <a:noFill/>
          <a:ln w="28575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50" name="Line 29"/>
          <p:cNvSpPr>
            <a:spLocks noChangeShapeType="1"/>
          </p:cNvSpPr>
          <p:nvPr/>
        </p:nvSpPr>
        <p:spPr bwMode="auto">
          <a:xfrm>
            <a:off x="6276089" y="3987007"/>
            <a:ext cx="349250" cy="0"/>
          </a:xfrm>
          <a:prstGeom prst="line">
            <a:avLst/>
          </a:prstGeom>
          <a:noFill/>
          <a:ln w="28575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53" name="Line 32"/>
          <p:cNvSpPr>
            <a:spLocks noChangeShapeType="1"/>
          </p:cNvSpPr>
          <p:nvPr/>
        </p:nvSpPr>
        <p:spPr bwMode="auto">
          <a:xfrm>
            <a:off x="7961864" y="3285331"/>
            <a:ext cx="0" cy="475580"/>
          </a:xfrm>
          <a:prstGeom prst="line">
            <a:avLst/>
          </a:prstGeom>
          <a:noFill/>
          <a:ln w="28575">
            <a:solidFill>
              <a:srgbClr val="FF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54" name="Line 22"/>
          <p:cNvSpPr>
            <a:spLocks noChangeShapeType="1"/>
          </p:cNvSpPr>
          <p:nvPr/>
        </p:nvSpPr>
        <p:spPr bwMode="auto">
          <a:xfrm flipH="1" flipV="1">
            <a:off x="7552286" y="3760911"/>
            <a:ext cx="425603" cy="10989"/>
          </a:xfrm>
          <a:prstGeom prst="line">
            <a:avLst/>
          </a:prstGeom>
          <a:noFill/>
          <a:ln w="28575">
            <a:solidFill>
              <a:srgbClr val="FF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7569" y="5157192"/>
            <a:ext cx="5245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HM frequency was steered to ensemble of 18 Cs clock</a:t>
            </a:r>
            <a:endParaRPr kumimoji="1" lang="ja-JP" altLang="en-US" dirty="0"/>
          </a:p>
        </p:txBody>
      </p:sp>
      <p:sp>
        <p:nvSpPr>
          <p:cNvPr id="21" name="Line 8">
            <a:extLst>
              <a:ext uri="{FF2B5EF4-FFF2-40B4-BE49-F238E27FC236}">
                <a16:creationId xmlns:a16="http://schemas.microsoft.com/office/drawing/2014/main" id="{EC3006BA-AE5E-F60C-A267-53CBE04971F8}"/>
              </a:ext>
            </a:extLst>
          </p:cNvPr>
          <p:cNvSpPr>
            <a:spLocks noChangeShapeType="1"/>
          </p:cNvSpPr>
          <p:nvPr/>
        </p:nvSpPr>
        <p:spPr bwMode="auto">
          <a:xfrm>
            <a:off x="3325385" y="2744964"/>
            <a:ext cx="704542" cy="524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 dirty="0">
              <a:solidFill>
                <a:srgbClr val="000000"/>
              </a:solidFill>
            </a:endParaRPr>
          </a:p>
        </p:txBody>
      </p:sp>
      <p:sp>
        <p:nvSpPr>
          <p:cNvPr id="22" name="Line 8">
            <a:extLst>
              <a:ext uri="{FF2B5EF4-FFF2-40B4-BE49-F238E27FC236}">
                <a16:creationId xmlns:a16="http://schemas.microsoft.com/office/drawing/2014/main" id="{F005D9F0-067D-6C10-A268-A7AC72C759CE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1130" y="2590205"/>
            <a:ext cx="752760" cy="3811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23" name="Line 29">
            <a:extLst>
              <a:ext uri="{FF2B5EF4-FFF2-40B4-BE49-F238E27FC236}">
                <a16:creationId xmlns:a16="http://schemas.microsoft.com/office/drawing/2014/main" id="{C926B658-34AC-258E-FDFF-FB1A07EA5E2E}"/>
              </a:ext>
            </a:extLst>
          </p:cNvPr>
          <p:cNvSpPr>
            <a:spLocks noChangeShapeType="1"/>
          </p:cNvSpPr>
          <p:nvPr/>
        </p:nvSpPr>
        <p:spPr bwMode="auto">
          <a:xfrm>
            <a:off x="3375728" y="4035427"/>
            <a:ext cx="1308397" cy="0"/>
          </a:xfrm>
          <a:prstGeom prst="line">
            <a:avLst/>
          </a:prstGeom>
          <a:noFill/>
          <a:ln w="28575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24" name="Line 29">
            <a:extLst>
              <a:ext uri="{FF2B5EF4-FFF2-40B4-BE49-F238E27FC236}">
                <a16:creationId xmlns:a16="http://schemas.microsoft.com/office/drawing/2014/main" id="{117E5D04-F1DD-A5C7-3BED-00DF226CC3AF}"/>
              </a:ext>
            </a:extLst>
          </p:cNvPr>
          <p:cNvSpPr>
            <a:spLocks noChangeShapeType="1"/>
          </p:cNvSpPr>
          <p:nvPr/>
        </p:nvSpPr>
        <p:spPr bwMode="auto">
          <a:xfrm>
            <a:off x="3321193" y="3871629"/>
            <a:ext cx="1308397" cy="0"/>
          </a:xfrm>
          <a:prstGeom prst="line">
            <a:avLst/>
          </a:prstGeom>
          <a:noFill/>
          <a:ln w="28575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450468-89BE-8C99-F190-109F4587C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59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ounded Rectangle 108">
                <a:extLst>
                  <a:ext uri="{FF2B5EF4-FFF2-40B4-BE49-F238E27FC236}">
                    <a16:creationId xmlns:a16="http://schemas.microsoft.com/office/drawing/2014/main" id="{088DE05D-6A61-41DA-8EED-95260E0E2F65}"/>
                  </a:ext>
                </a:extLst>
              </p:cNvPr>
              <p:cNvSpPr/>
              <p:nvPr/>
            </p:nvSpPr>
            <p:spPr>
              <a:xfrm>
                <a:off x="6356003" y="3900978"/>
                <a:ext cx="2368648" cy="2093922"/>
              </a:xfrm>
              <a:prstGeom prst="roundRect">
                <a:avLst>
                  <a:gd name="adj" fmla="val 6815"/>
                </a:avLst>
              </a:prstGeom>
              <a:solidFill>
                <a:schemeClr val="bg1">
                  <a:alpha val="60000"/>
                </a:schemeClr>
              </a:solidFill>
              <a:ln w="190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rtlCol="0" anchor="t" anchorCtr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5262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Frequency difference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5262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since 2012, over 8 HMs: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d>
                      <m:d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5262B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5262B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−2.6±2.7</m:t>
                        </m:r>
                      </m:e>
                    </m:d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5262B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5262B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5262B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5262B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−18</m:t>
                        </m:r>
                      </m:sup>
                    </m:sSup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5262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5262B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5262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 expect persistent frequency errors</a:t>
                </a:r>
                <a:b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5262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</a:b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5262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&lt; 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5262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3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5262B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5262B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𝟕</m:t>
                    </m:r>
                    <m:r>
                      <a:rPr kumimoji="0" lang="en-US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5262B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5262B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5262B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𝟏𝟎</m:t>
                        </m:r>
                      </m:e>
                      <m:sup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5262B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5262B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𝟏𝟖</m:t>
                        </m:r>
                      </m:sup>
                    </m:sSup>
                  </m:oMath>
                </a14:m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25262B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0" name="Rounded Rectangle 108">
                <a:extLst>
                  <a:ext uri="{FF2B5EF4-FFF2-40B4-BE49-F238E27FC236}">
                    <a16:creationId xmlns:a16="http://schemas.microsoft.com/office/drawing/2014/main" id="{088DE05D-6A61-41DA-8EED-95260E0E2F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6003" y="3900978"/>
                <a:ext cx="2368648" cy="2093922"/>
              </a:xfrm>
              <a:prstGeom prst="roundRect">
                <a:avLst>
                  <a:gd name="adj" fmla="val 6815"/>
                </a:avLst>
              </a:prstGeom>
              <a:blipFill>
                <a:blip r:embed="rId3"/>
                <a:stretch>
                  <a:fillRect l="-4381" t="-1749" r="-1804" b="-4665"/>
                </a:stretch>
              </a:blipFill>
              <a:ln w="1905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9A7F63F9-E31D-4F44-AC56-F39DCDEBCDCA}"/>
              </a:ext>
            </a:extLst>
          </p:cNvPr>
          <p:cNvGrpSpPr/>
          <p:nvPr/>
        </p:nvGrpSpPr>
        <p:grpSpPr>
          <a:xfrm>
            <a:off x="5762090" y="4817664"/>
            <a:ext cx="2970431" cy="216299"/>
            <a:chOff x="5762090" y="4817664"/>
            <a:chExt cx="2970431" cy="216299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0358D6-D5F7-4B0F-86A8-773DDB1B31ED}"/>
                </a:ext>
              </a:extLst>
            </p:cNvPr>
            <p:cNvSpPr/>
            <p:nvPr/>
          </p:nvSpPr>
          <p:spPr>
            <a:xfrm>
              <a:off x="5896768" y="4817664"/>
              <a:ext cx="2835753" cy="216299"/>
            </a:xfrm>
            <a:prstGeom prst="rect">
              <a:avLst/>
            </a:prstGeom>
            <a:solidFill>
              <a:srgbClr val="C6D5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94AA82F-B8BA-4FF0-8367-5C31A4696082}"/>
                </a:ext>
              </a:extLst>
            </p:cNvPr>
            <p:cNvCxnSpPr>
              <a:cxnSpLocks/>
            </p:cNvCxnSpPr>
            <p:nvPr/>
          </p:nvCxnSpPr>
          <p:spPr>
            <a:xfrm>
              <a:off x="5762090" y="4922896"/>
              <a:ext cx="2970430" cy="0"/>
            </a:xfrm>
            <a:prstGeom prst="line">
              <a:avLst/>
            </a:prstGeom>
            <a:ln w="22225">
              <a:solidFill>
                <a:srgbClr val="1F5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9" name="Picture 58" descr="Graphical user interface&#10;&#10;Description automatically generated">
            <a:extLst>
              <a:ext uri="{FF2B5EF4-FFF2-40B4-BE49-F238E27FC236}">
                <a16:creationId xmlns:a16="http://schemas.microsoft.com/office/drawing/2014/main" id="{DB76ECD5-7971-4240-AB42-37CA51C568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0900" y="3005765"/>
            <a:ext cx="3721100" cy="369661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60B7699-2F80-4CC4-A878-715A2A306A3E}"/>
              </a:ext>
            </a:extLst>
          </p:cNvPr>
          <p:cNvGrpSpPr/>
          <p:nvPr/>
        </p:nvGrpSpPr>
        <p:grpSpPr>
          <a:xfrm>
            <a:off x="1404937" y="2143124"/>
            <a:ext cx="4529137" cy="4481514"/>
            <a:chOff x="1404937" y="2143124"/>
            <a:chExt cx="4529137" cy="448151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A2658BA-6C84-4F58-89EC-BD46D54D5BC5}"/>
                </a:ext>
              </a:extLst>
            </p:cNvPr>
            <p:cNvSpPr/>
            <p:nvPr/>
          </p:nvSpPr>
          <p:spPr>
            <a:xfrm>
              <a:off x="1404937" y="2143124"/>
              <a:ext cx="4529137" cy="4481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2F4B0DF-A642-4FA6-81F0-0790F62C45E4}"/>
                </a:ext>
              </a:extLst>
            </p:cNvPr>
            <p:cNvSpPr/>
            <p:nvPr/>
          </p:nvSpPr>
          <p:spPr>
            <a:xfrm>
              <a:off x="2538413" y="2500314"/>
              <a:ext cx="2945606" cy="1569242"/>
            </a:xfrm>
            <a:prstGeom prst="rect">
              <a:avLst/>
            </a:prstGeom>
            <a:solidFill>
              <a:srgbClr val="FFF1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2AC8859A-2409-486F-B9BF-59D5B0C7058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000" y="2041188"/>
            <a:ext cx="5388000" cy="4803532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BC9FCF4-F195-49FC-AFF9-5696EAEA9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712" y="0"/>
            <a:ext cx="11317287" cy="684000"/>
          </a:xfrm>
        </p:spPr>
        <p:txBody>
          <a:bodyPr/>
          <a:lstStyle/>
          <a:p>
            <a:r>
              <a:rPr lang="en-US" dirty="0"/>
              <a:t>DMTD system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F913C-04CB-44CF-9F44-160944933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65BE1E-25DA-444C-84BE-B473E32A4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2056AD"/>
                </a:solidFill>
                <a:effectLst/>
                <a:uLnTx/>
                <a:uFillTx/>
                <a:latin typeface="Kelpt A2 TTF SemiLight" panose="020000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056AD"/>
              </a:solidFill>
              <a:effectLst/>
              <a:uLnTx/>
              <a:uFillTx/>
              <a:latin typeface="Kelpt A2 TTF SemiLight" panose="02000000000000000000" pitchFamily="2" charset="0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A987B7D-AEA9-4055-9976-E6AD124A13EB}"/>
              </a:ext>
            </a:extLst>
          </p:cNvPr>
          <p:cNvSpPr/>
          <p:nvPr/>
        </p:nvSpPr>
        <p:spPr>
          <a:xfrm>
            <a:off x="10776160" y="4880414"/>
            <a:ext cx="539658" cy="681992"/>
          </a:xfrm>
          <a:custGeom>
            <a:avLst/>
            <a:gdLst>
              <a:gd name="connsiteX0" fmla="*/ 0 w 6154639"/>
              <a:gd name="connsiteY0" fmla="*/ 0 h 493485"/>
              <a:gd name="connsiteX1" fmla="*/ 5675086 w 6154639"/>
              <a:gd name="connsiteY1" fmla="*/ 159657 h 493485"/>
              <a:gd name="connsiteX2" fmla="*/ 5457372 w 6154639"/>
              <a:gd name="connsiteY2" fmla="*/ 493485 h 493485"/>
              <a:gd name="connsiteX0" fmla="*/ 0 w 6154639"/>
              <a:gd name="connsiteY0" fmla="*/ 168960 h 662445"/>
              <a:gd name="connsiteX1" fmla="*/ 5675086 w 6154639"/>
              <a:gd name="connsiteY1" fmla="*/ 328617 h 662445"/>
              <a:gd name="connsiteX2" fmla="*/ 5457372 w 6154639"/>
              <a:gd name="connsiteY2" fmla="*/ 662445 h 662445"/>
              <a:gd name="connsiteX0" fmla="*/ 0 w 5675086"/>
              <a:gd name="connsiteY0" fmla="*/ 168960 h 328617"/>
              <a:gd name="connsiteX1" fmla="*/ 5675086 w 5675086"/>
              <a:gd name="connsiteY1" fmla="*/ 328617 h 328617"/>
              <a:gd name="connsiteX0" fmla="*/ 0 w 5762171"/>
              <a:gd name="connsiteY0" fmla="*/ 166048 h 340219"/>
              <a:gd name="connsiteX1" fmla="*/ 5762171 w 5762171"/>
              <a:gd name="connsiteY1" fmla="*/ 340219 h 340219"/>
              <a:gd name="connsiteX0" fmla="*/ 0 w 5762171"/>
              <a:gd name="connsiteY0" fmla="*/ 238329 h 412500"/>
              <a:gd name="connsiteX1" fmla="*/ 5762171 w 5762171"/>
              <a:gd name="connsiteY1" fmla="*/ 412500 h 412500"/>
              <a:gd name="connsiteX0" fmla="*/ 0 w 5762171"/>
              <a:gd name="connsiteY0" fmla="*/ 206928 h 381099"/>
              <a:gd name="connsiteX1" fmla="*/ 5762171 w 5762171"/>
              <a:gd name="connsiteY1" fmla="*/ 381099 h 381099"/>
              <a:gd name="connsiteX0" fmla="*/ 0 w 5762171"/>
              <a:gd name="connsiteY0" fmla="*/ 273108 h 447279"/>
              <a:gd name="connsiteX1" fmla="*/ 5762171 w 5762171"/>
              <a:gd name="connsiteY1" fmla="*/ 447279 h 447279"/>
              <a:gd name="connsiteX0" fmla="*/ 0 w 5762171"/>
              <a:gd name="connsiteY0" fmla="*/ 382582 h 556753"/>
              <a:gd name="connsiteX1" fmla="*/ 5762171 w 5762171"/>
              <a:gd name="connsiteY1" fmla="*/ 556753 h 556753"/>
              <a:gd name="connsiteX0" fmla="*/ 0 w 5762171"/>
              <a:gd name="connsiteY0" fmla="*/ 362439 h 536610"/>
              <a:gd name="connsiteX1" fmla="*/ 5762171 w 5762171"/>
              <a:gd name="connsiteY1" fmla="*/ 536610 h 536610"/>
              <a:gd name="connsiteX0" fmla="*/ 0 w 6255657"/>
              <a:gd name="connsiteY0" fmla="*/ 1564211 h 1564211"/>
              <a:gd name="connsiteX1" fmla="*/ 6255657 w 6255657"/>
              <a:gd name="connsiteY1" fmla="*/ 170839 h 1564211"/>
              <a:gd name="connsiteX0" fmla="*/ 0 w 3222172"/>
              <a:gd name="connsiteY0" fmla="*/ 99788 h 1826987"/>
              <a:gd name="connsiteX1" fmla="*/ 3222172 w 3222172"/>
              <a:gd name="connsiteY1" fmla="*/ 1826987 h 1826987"/>
              <a:gd name="connsiteX0" fmla="*/ 0 w 3222172"/>
              <a:gd name="connsiteY0" fmla="*/ 62362 h 1854696"/>
              <a:gd name="connsiteX1" fmla="*/ 3222172 w 3222172"/>
              <a:gd name="connsiteY1" fmla="*/ 1789561 h 1854696"/>
              <a:gd name="connsiteX0" fmla="*/ 0 w 3222172"/>
              <a:gd name="connsiteY0" fmla="*/ 995 h 1804062"/>
              <a:gd name="connsiteX1" fmla="*/ 3222172 w 3222172"/>
              <a:gd name="connsiteY1" fmla="*/ 1728194 h 1804062"/>
              <a:gd name="connsiteX0" fmla="*/ 0 w 3091543"/>
              <a:gd name="connsiteY0" fmla="*/ 995 h 1804062"/>
              <a:gd name="connsiteX1" fmla="*/ 3091543 w 3091543"/>
              <a:gd name="connsiteY1" fmla="*/ 1728194 h 1804062"/>
              <a:gd name="connsiteX0" fmla="*/ 0 w 3091543"/>
              <a:gd name="connsiteY0" fmla="*/ 1077 h 1764493"/>
              <a:gd name="connsiteX1" fmla="*/ 3091543 w 3091543"/>
              <a:gd name="connsiteY1" fmla="*/ 1728276 h 1764493"/>
              <a:gd name="connsiteX0" fmla="*/ 0 w 3091543"/>
              <a:gd name="connsiteY0" fmla="*/ 0 h 1766557"/>
              <a:gd name="connsiteX1" fmla="*/ 1815648 w 3091543"/>
              <a:gd name="connsiteY1" fmla="*/ 1374318 h 1766557"/>
              <a:gd name="connsiteX2" fmla="*/ 3091543 w 3091543"/>
              <a:gd name="connsiteY2" fmla="*/ 1727199 h 1766557"/>
              <a:gd name="connsiteX0" fmla="*/ 0 w 3091543"/>
              <a:gd name="connsiteY0" fmla="*/ 0 h 1766557"/>
              <a:gd name="connsiteX1" fmla="*/ 1815648 w 3091543"/>
              <a:gd name="connsiteY1" fmla="*/ 1374318 h 1766557"/>
              <a:gd name="connsiteX2" fmla="*/ 3091543 w 3091543"/>
              <a:gd name="connsiteY2" fmla="*/ 1727199 h 1766557"/>
              <a:gd name="connsiteX0" fmla="*/ 0 w 3091543"/>
              <a:gd name="connsiteY0" fmla="*/ 0 h 1972183"/>
              <a:gd name="connsiteX1" fmla="*/ 1815648 w 3091543"/>
              <a:gd name="connsiteY1" fmla="*/ 1374318 h 1972183"/>
              <a:gd name="connsiteX2" fmla="*/ 3091543 w 3091543"/>
              <a:gd name="connsiteY2" fmla="*/ 1727199 h 1972183"/>
              <a:gd name="connsiteX0" fmla="*/ 0 w 3091543"/>
              <a:gd name="connsiteY0" fmla="*/ 0 h 1856076"/>
              <a:gd name="connsiteX1" fmla="*/ 1815648 w 3091543"/>
              <a:gd name="connsiteY1" fmla="*/ 1374318 h 1856076"/>
              <a:gd name="connsiteX2" fmla="*/ 3091543 w 3091543"/>
              <a:gd name="connsiteY2" fmla="*/ 1727199 h 1856076"/>
              <a:gd name="connsiteX0" fmla="*/ 0 w 3091543"/>
              <a:gd name="connsiteY0" fmla="*/ 0 h 1890231"/>
              <a:gd name="connsiteX1" fmla="*/ 1853748 w 3091543"/>
              <a:gd name="connsiteY1" fmla="*/ 1526718 h 1890231"/>
              <a:gd name="connsiteX2" fmla="*/ 3091543 w 3091543"/>
              <a:gd name="connsiteY2" fmla="*/ 1727199 h 1890231"/>
              <a:gd name="connsiteX0" fmla="*/ 0 w 3091543"/>
              <a:gd name="connsiteY0" fmla="*/ 0 h 1924074"/>
              <a:gd name="connsiteX1" fmla="*/ 1853748 w 3091543"/>
              <a:gd name="connsiteY1" fmla="*/ 1526718 h 1924074"/>
              <a:gd name="connsiteX2" fmla="*/ 3091543 w 3091543"/>
              <a:gd name="connsiteY2" fmla="*/ 1727199 h 1924074"/>
              <a:gd name="connsiteX0" fmla="*/ 0 w 3139168"/>
              <a:gd name="connsiteY0" fmla="*/ 0 h 1879520"/>
              <a:gd name="connsiteX1" fmla="*/ 1853748 w 3139168"/>
              <a:gd name="connsiteY1" fmla="*/ 1526718 h 1879520"/>
              <a:gd name="connsiteX2" fmla="*/ 3139168 w 3139168"/>
              <a:gd name="connsiteY2" fmla="*/ 1670049 h 1879520"/>
              <a:gd name="connsiteX0" fmla="*/ 0 w 3139168"/>
              <a:gd name="connsiteY0" fmla="*/ 0 h 1879520"/>
              <a:gd name="connsiteX1" fmla="*/ 1853748 w 3139168"/>
              <a:gd name="connsiteY1" fmla="*/ 1526718 h 1879520"/>
              <a:gd name="connsiteX2" fmla="*/ 3139168 w 3139168"/>
              <a:gd name="connsiteY2" fmla="*/ 1670049 h 1879520"/>
              <a:gd name="connsiteX0" fmla="*/ 0 w 3101068"/>
              <a:gd name="connsiteY0" fmla="*/ 0 h 1919244"/>
              <a:gd name="connsiteX1" fmla="*/ 1815648 w 3101068"/>
              <a:gd name="connsiteY1" fmla="*/ 1564818 h 1919244"/>
              <a:gd name="connsiteX2" fmla="*/ 3101068 w 3101068"/>
              <a:gd name="connsiteY2" fmla="*/ 1708149 h 1919244"/>
              <a:gd name="connsiteX0" fmla="*/ 0 w 3101068"/>
              <a:gd name="connsiteY0" fmla="*/ 0 h 1912056"/>
              <a:gd name="connsiteX1" fmla="*/ 1815648 w 3101068"/>
              <a:gd name="connsiteY1" fmla="*/ 1564818 h 1912056"/>
              <a:gd name="connsiteX2" fmla="*/ 3101068 w 3101068"/>
              <a:gd name="connsiteY2" fmla="*/ 1708149 h 1912056"/>
              <a:gd name="connsiteX0" fmla="*/ 0 w 3101068"/>
              <a:gd name="connsiteY0" fmla="*/ 0 h 1901439"/>
              <a:gd name="connsiteX1" fmla="*/ 1606098 w 3101068"/>
              <a:gd name="connsiteY1" fmla="*/ 1526718 h 1901439"/>
              <a:gd name="connsiteX2" fmla="*/ 3101068 w 3101068"/>
              <a:gd name="connsiteY2" fmla="*/ 1708149 h 1901439"/>
              <a:gd name="connsiteX0" fmla="*/ 0 w 3101068"/>
              <a:gd name="connsiteY0" fmla="*/ 0 h 1930247"/>
              <a:gd name="connsiteX1" fmla="*/ 1606098 w 3101068"/>
              <a:gd name="connsiteY1" fmla="*/ 1526718 h 1930247"/>
              <a:gd name="connsiteX2" fmla="*/ 3101068 w 3101068"/>
              <a:gd name="connsiteY2" fmla="*/ 1708149 h 1930247"/>
              <a:gd name="connsiteX0" fmla="*/ 0 w 6366782"/>
              <a:gd name="connsiteY0" fmla="*/ 0 h 1930247"/>
              <a:gd name="connsiteX1" fmla="*/ 1606098 w 6366782"/>
              <a:gd name="connsiteY1" fmla="*/ 1526718 h 1930247"/>
              <a:gd name="connsiteX2" fmla="*/ 6366782 w 6366782"/>
              <a:gd name="connsiteY2" fmla="*/ 1708149 h 1930247"/>
              <a:gd name="connsiteX0" fmla="*/ 0 w 6366782"/>
              <a:gd name="connsiteY0" fmla="*/ 0 h 1962101"/>
              <a:gd name="connsiteX1" fmla="*/ 1606098 w 6366782"/>
              <a:gd name="connsiteY1" fmla="*/ 1526718 h 1962101"/>
              <a:gd name="connsiteX2" fmla="*/ 6366782 w 6366782"/>
              <a:gd name="connsiteY2" fmla="*/ 1708149 h 1962101"/>
              <a:gd name="connsiteX0" fmla="*/ 0 w 6366782"/>
              <a:gd name="connsiteY0" fmla="*/ 0 h 2009203"/>
              <a:gd name="connsiteX1" fmla="*/ 1707698 w 6366782"/>
              <a:gd name="connsiteY1" fmla="*/ 1657346 h 2009203"/>
              <a:gd name="connsiteX2" fmla="*/ 6366782 w 6366782"/>
              <a:gd name="connsiteY2" fmla="*/ 1708149 h 2009203"/>
              <a:gd name="connsiteX0" fmla="*/ 0 w 6366782"/>
              <a:gd name="connsiteY0" fmla="*/ 0 h 2038536"/>
              <a:gd name="connsiteX1" fmla="*/ 1707698 w 6366782"/>
              <a:gd name="connsiteY1" fmla="*/ 1657346 h 2038536"/>
              <a:gd name="connsiteX2" fmla="*/ 6366782 w 6366782"/>
              <a:gd name="connsiteY2" fmla="*/ 1708149 h 2038536"/>
              <a:gd name="connsiteX0" fmla="*/ 0 w 6366782"/>
              <a:gd name="connsiteY0" fmla="*/ 0 h 2038536"/>
              <a:gd name="connsiteX1" fmla="*/ 1707698 w 6366782"/>
              <a:gd name="connsiteY1" fmla="*/ 1657346 h 2038536"/>
              <a:gd name="connsiteX2" fmla="*/ 6366782 w 6366782"/>
              <a:gd name="connsiteY2" fmla="*/ 1708149 h 2038536"/>
              <a:gd name="connsiteX0" fmla="*/ 0 w 6366782"/>
              <a:gd name="connsiteY0" fmla="*/ 0 h 2059152"/>
              <a:gd name="connsiteX1" fmla="*/ 1707698 w 6366782"/>
              <a:gd name="connsiteY1" fmla="*/ 1657346 h 2059152"/>
              <a:gd name="connsiteX2" fmla="*/ 6366782 w 6366782"/>
              <a:gd name="connsiteY2" fmla="*/ 1708149 h 2059152"/>
              <a:gd name="connsiteX0" fmla="*/ 0 w 6366782"/>
              <a:gd name="connsiteY0" fmla="*/ 0 h 2111169"/>
              <a:gd name="connsiteX1" fmla="*/ 2012498 w 6366782"/>
              <a:gd name="connsiteY1" fmla="*/ 1758946 h 2111169"/>
              <a:gd name="connsiteX2" fmla="*/ 6366782 w 6366782"/>
              <a:gd name="connsiteY2" fmla="*/ 1708149 h 2111169"/>
              <a:gd name="connsiteX0" fmla="*/ 0 w 6366782"/>
              <a:gd name="connsiteY0" fmla="*/ 0 h 2087934"/>
              <a:gd name="connsiteX1" fmla="*/ 1968955 w 6366782"/>
              <a:gd name="connsiteY1" fmla="*/ 1715403 h 2087934"/>
              <a:gd name="connsiteX2" fmla="*/ 6366782 w 6366782"/>
              <a:gd name="connsiteY2" fmla="*/ 1708149 h 2087934"/>
              <a:gd name="connsiteX0" fmla="*/ 0 w 6366782"/>
              <a:gd name="connsiteY0" fmla="*/ 0 h 2104787"/>
              <a:gd name="connsiteX1" fmla="*/ 1968955 w 6366782"/>
              <a:gd name="connsiteY1" fmla="*/ 1715403 h 2104787"/>
              <a:gd name="connsiteX2" fmla="*/ 6366782 w 6366782"/>
              <a:gd name="connsiteY2" fmla="*/ 1708149 h 2104787"/>
              <a:gd name="connsiteX0" fmla="*/ 0 w 6366782"/>
              <a:gd name="connsiteY0" fmla="*/ 0 h 2150987"/>
              <a:gd name="connsiteX1" fmla="*/ 1968955 w 6366782"/>
              <a:gd name="connsiteY1" fmla="*/ 1715403 h 2150987"/>
              <a:gd name="connsiteX2" fmla="*/ 6366782 w 6366782"/>
              <a:gd name="connsiteY2" fmla="*/ 1708149 h 2150987"/>
              <a:gd name="connsiteX0" fmla="*/ 0 w 6468382"/>
              <a:gd name="connsiteY0" fmla="*/ 0 h 1790470"/>
              <a:gd name="connsiteX1" fmla="*/ 2070555 w 6468382"/>
              <a:gd name="connsiteY1" fmla="*/ 1512203 h 1790470"/>
              <a:gd name="connsiteX2" fmla="*/ 6468382 w 6468382"/>
              <a:gd name="connsiteY2" fmla="*/ 1504949 h 1790470"/>
              <a:gd name="connsiteX0" fmla="*/ 0 w 6468382"/>
              <a:gd name="connsiteY0" fmla="*/ 0 h 1790470"/>
              <a:gd name="connsiteX1" fmla="*/ 2070555 w 6468382"/>
              <a:gd name="connsiteY1" fmla="*/ 1512203 h 1790470"/>
              <a:gd name="connsiteX2" fmla="*/ 6468382 w 6468382"/>
              <a:gd name="connsiteY2" fmla="*/ 1504949 h 1790470"/>
              <a:gd name="connsiteX0" fmla="*/ 0 w 6468382"/>
              <a:gd name="connsiteY0" fmla="*/ 0 h 1814260"/>
              <a:gd name="connsiteX1" fmla="*/ 2070555 w 6468382"/>
              <a:gd name="connsiteY1" fmla="*/ 1512203 h 1814260"/>
              <a:gd name="connsiteX2" fmla="*/ 6468382 w 6468382"/>
              <a:gd name="connsiteY2" fmla="*/ 1504949 h 1814260"/>
              <a:gd name="connsiteX0" fmla="*/ 0 w 6468382"/>
              <a:gd name="connsiteY0" fmla="*/ 0 h 1860802"/>
              <a:gd name="connsiteX1" fmla="*/ 2070555 w 6468382"/>
              <a:gd name="connsiteY1" fmla="*/ 1512203 h 1860802"/>
              <a:gd name="connsiteX2" fmla="*/ 6468382 w 6468382"/>
              <a:gd name="connsiteY2" fmla="*/ 1504949 h 1860802"/>
              <a:gd name="connsiteX0" fmla="*/ 0 w 6468382"/>
              <a:gd name="connsiteY0" fmla="*/ 0 h 1839594"/>
              <a:gd name="connsiteX1" fmla="*/ 2070555 w 6468382"/>
              <a:gd name="connsiteY1" fmla="*/ 1512203 h 1839594"/>
              <a:gd name="connsiteX2" fmla="*/ 6468382 w 6468382"/>
              <a:gd name="connsiteY2" fmla="*/ 1504949 h 1839594"/>
              <a:gd name="connsiteX0" fmla="*/ 0 w 6468382"/>
              <a:gd name="connsiteY0" fmla="*/ 0 h 1951944"/>
              <a:gd name="connsiteX1" fmla="*/ 2070555 w 6468382"/>
              <a:gd name="connsiteY1" fmla="*/ 1512203 h 1951944"/>
              <a:gd name="connsiteX2" fmla="*/ 6468382 w 6468382"/>
              <a:gd name="connsiteY2" fmla="*/ 1504949 h 1951944"/>
              <a:gd name="connsiteX0" fmla="*/ 0 w 6468382"/>
              <a:gd name="connsiteY0" fmla="*/ 0 h 1951944"/>
              <a:gd name="connsiteX1" fmla="*/ 1997984 w 6468382"/>
              <a:gd name="connsiteY1" fmla="*/ 1512203 h 1951944"/>
              <a:gd name="connsiteX2" fmla="*/ 6468382 w 6468382"/>
              <a:gd name="connsiteY2" fmla="*/ 1504949 h 1951944"/>
              <a:gd name="connsiteX0" fmla="*/ 0 w 6468382"/>
              <a:gd name="connsiteY0" fmla="*/ 0 h 1961185"/>
              <a:gd name="connsiteX1" fmla="*/ 1997984 w 6468382"/>
              <a:gd name="connsiteY1" fmla="*/ 1512203 h 1961185"/>
              <a:gd name="connsiteX2" fmla="*/ 6468382 w 6468382"/>
              <a:gd name="connsiteY2" fmla="*/ 1504949 h 1961185"/>
              <a:gd name="connsiteX0" fmla="*/ 0 w 8456839"/>
              <a:gd name="connsiteY0" fmla="*/ 0 h 1919431"/>
              <a:gd name="connsiteX1" fmla="*/ 1997984 w 8456839"/>
              <a:gd name="connsiteY1" fmla="*/ 1512203 h 1919431"/>
              <a:gd name="connsiteX2" fmla="*/ 8456839 w 8456839"/>
              <a:gd name="connsiteY2" fmla="*/ 1432377 h 1919431"/>
              <a:gd name="connsiteX0" fmla="*/ 0 w 8456839"/>
              <a:gd name="connsiteY0" fmla="*/ 0 h 1432377"/>
              <a:gd name="connsiteX1" fmla="*/ 8456839 w 8456839"/>
              <a:gd name="connsiteY1" fmla="*/ 1432377 h 1432377"/>
              <a:gd name="connsiteX0" fmla="*/ 0 w 2012496"/>
              <a:gd name="connsiteY0" fmla="*/ 280309 h 280309"/>
              <a:gd name="connsiteX1" fmla="*/ 2012496 w 2012496"/>
              <a:gd name="connsiteY1" fmla="*/ 0 h 280309"/>
              <a:gd name="connsiteX0" fmla="*/ 0 w 2012496"/>
              <a:gd name="connsiteY0" fmla="*/ 280309 h 364356"/>
              <a:gd name="connsiteX1" fmla="*/ 2012496 w 2012496"/>
              <a:gd name="connsiteY1" fmla="*/ 0 h 364356"/>
              <a:gd name="connsiteX0" fmla="*/ 0 w 2012496"/>
              <a:gd name="connsiteY0" fmla="*/ 280309 h 422985"/>
              <a:gd name="connsiteX1" fmla="*/ 2012496 w 2012496"/>
              <a:gd name="connsiteY1" fmla="*/ 0 h 422985"/>
              <a:gd name="connsiteX0" fmla="*/ 0 w 2056038"/>
              <a:gd name="connsiteY0" fmla="*/ 323852 h 454585"/>
              <a:gd name="connsiteX1" fmla="*/ 2056038 w 2056038"/>
              <a:gd name="connsiteY1" fmla="*/ 0 h 454585"/>
              <a:gd name="connsiteX0" fmla="*/ 0 w 2056038"/>
              <a:gd name="connsiteY0" fmla="*/ 384812 h 501265"/>
              <a:gd name="connsiteX1" fmla="*/ 2056038 w 2056038"/>
              <a:gd name="connsiteY1" fmla="*/ 0 h 501265"/>
              <a:gd name="connsiteX0" fmla="*/ 0 w 2056038"/>
              <a:gd name="connsiteY0" fmla="*/ 384812 h 504160"/>
              <a:gd name="connsiteX1" fmla="*/ 2056038 w 2056038"/>
              <a:gd name="connsiteY1" fmla="*/ 0 h 504160"/>
              <a:gd name="connsiteX0" fmla="*/ 0 w 813978"/>
              <a:gd name="connsiteY0" fmla="*/ 621032 h 702553"/>
              <a:gd name="connsiteX1" fmla="*/ 813978 w 813978"/>
              <a:gd name="connsiteY1" fmla="*/ 0 h 702553"/>
              <a:gd name="connsiteX0" fmla="*/ 0 w 813978"/>
              <a:gd name="connsiteY0" fmla="*/ 621032 h 623167"/>
              <a:gd name="connsiteX1" fmla="*/ 813978 w 813978"/>
              <a:gd name="connsiteY1" fmla="*/ 0 h 623167"/>
              <a:gd name="connsiteX0" fmla="*/ 0 w 813978"/>
              <a:gd name="connsiteY0" fmla="*/ 598172 h 600532"/>
              <a:gd name="connsiteX1" fmla="*/ 813978 w 813978"/>
              <a:gd name="connsiteY1" fmla="*/ 0 h 600532"/>
              <a:gd name="connsiteX0" fmla="*/ 0 w 707298"/>
              <a:gd name="connsiteY0" fmla="*/ 613412 h 615617"/>
              <a:gd name="connsiteX1" fmla="*/ 707298 w 707298"/>
              <a:gd name="connsiteY1" fmla="*/ 0 h 615617"/>
              <a:gd name="connsiteX0" fmla="*/ 0 w 707298"/>
              <a:gd name="connsiteY0" fmla="*/ 613412 h 614740"/>
              <a:gd name="connsiteX1" fmla="*/ 707298 w 707298"/>
              <a:gd name="connsiteY1" fmla="*/ 0 h 614740"/>
              <a:gd name="connsiteX0" fmla="*/ 0 w 486318"/>
              <a:gd name="connsiteY0" fmla="*/ 735332 h 736332"/>
              <a:gd name="connsiteX1" fmla="*/ 486318 w 486318"/>
              <a:gd name="connsiteY1" fmla="*/ 0 h 736332"/>
              <a:gd name="connsiteX0" fmla="*/ 0 w 547278"/>
              <a:gd name="connsiteY0" fmla="*/ 788672 h 789574"/>
              <a:gd name="connsiteX1" fmla="*/ 547278 w 547278"/>
              <a:gd name="connsiteY1" fmla="*/ 0 h 789574"/>
              <a:gd name="connsiteX0" fmla="*/ 0 w 547278"/>
              <a:gd name="connsiteY0" fmla="*/ 788672 h 789600"/>
              <a:gd name="connsiteX1" fmla="*/ 547278 w 547278"/>
              <a:gd name="connsiteY1" fmla="*/ 0 h 789600"/>
              <a:gd name="connsiteX0" fmla="*/ 0 w 539658"/>
              <a:gd name="connsiteY0" fmla="*/ 681992 h 683153"/>
              <a:gd name="connsiteX1" fmla="*/ 539658 w 539658"/>
              <a:gd name="connsiteY1" fmla="*/ 0 h 683153"/>
              <a:gd name="connsiteX0" fmla="*/ 0 w 539658"/>
              <a:gd name="connsiteY0" fmla="*/ 681992 h 681992"/>
              <a:gd name="connsiteX1" fmla="*/ 539658 w 539658"/>
              <a:gd name="connsiteY1" fmla="*/ 0 h 681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39658" h="681992">
                <a:moveTo>
                  <a:pt x="0" y="681992"/>
                </a:moveTo>
                <a:cubicBezTo>
                  <a:pt x="464003" y="486593"/>
                  <a:pt x="202291" y="305344"/>
                  <a:pt x="539658" y="0"/>
                </a:cubicBezTo>
              </a:path>
            </a:pathLst>
          </a:custGeom>
          <a:noFill/>
          <a:ln w="76200">
            <a:solidFill>
              <a:srgbClr val="E22CA8"/>
            </a:solidFill>
            <a:headEnd type="stealth"/>
            <a:tailEnd type="stealth"/>
          </a:ln>
          <a:effectLst>
            <a:glow rad="762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EEA4444-7ACC-4F3F-A9AF-D27C34279C64}"/>
              </a:ext>
            </a:extLst>
          </p:cNvPr>
          <p:cNvSpPr/>
          <p:nvPr/>
        </p:nvSpPr>
        <p:spPr>
          <a:xfrm>
            <a:off x="144004" y="133236"/>
            <a:ext cx="2903996" cy="1019290"/>
          </a:xfrm>
          <a:prstGeom prst="roundRect">
            <a:avLst>
              <a:gd name="adj" fmla="val 12346"/>
            </a:avLst>
          </a:prstGeom>
          <a:gradFill>
            <a:gsLst>
              <a:gs pos="0">
                <a:srgbClr val="3F5067"/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08">
            <a:extLst>
              <a:ext uri="{FF2B5EF4-FFF2-40B4-BE49-F238E27FC236}">
                <a16:creationId xmlns:a16="http://schemas.microsoft.com/office/drawing/2014/main" id="{39B0C7AD-514A-4AB4-BDC7-56BF8CA74BA2}"/>
              </a:ext>
            </a:extLst>
          </p:cNvPr>
          <p:cNvSpPr/>
          <p:nvPr/>
        </p:nvSpPr>
        <p:spPr>
          <a:xfrm>
            <a:off x="302243" y="191144"/>
            <a:ext cx="2802411" cy="904097"/>
          </a:xfrm>
          <a:prstGeom prst="roundRect">
            <a:avLst>
              <a:gd name="adj" fmla="val 0"/>
            </a:avLst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 marL="179388" marR="0" lvl="0" indent="-1793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glow rad="76200">
                    <a:srgbClr val="FFFDBC">
                      <a:alpha val="49804"/>
                    </a:srgbClr>
                  </a:glo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Flywheel HM – UTC(NICT)</a:t>
            </a:r>
          </a:p>
          <a:p>
            <a:pPr marL="179388" marR="0" lvl="0" indent="-1793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EDE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HM rf signal transfer</a:t>
            </a:r>
          </a:p>
          <a:p>
            <a:pPr marL="179388" marR="0" lvl="0" indent="-1793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ADD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comb up-conversion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0F742F-7FF4-46A8-9E34-175339702C25}"/>
              </a:ext>
            </a:extLst>
          </p:cNvPr>
          <p:cNvGrpSpPr/>
          <p:nvPr/>
        </p:nvGrpSpPr>
        <p:grpSpPr>
          <a:xfrm>
            <a:off x="246400" y="772913"/>
            <a:ext cx="298080" cy="324000"/>
            <a:chOff x="246400" y="772913"/>
            <a:chExt cx="298080" cy="3240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CA09338-2865-4265-9B5C-FB62DFB8C9A4}"/>
                </a:ext>
              </a:extLst>
            </p:cNvPr>
            <p:cNvSpPr/>
            <p:nvPr/>
          </p:nvSpPr>
          <p:spPr>
            <a:xfrm>
              <a:off x="279985" y="879591"/>
              <a:ext cx="144324" cy="144324"/>
            </a:xfrm>
            <a:prstGeom prst="ellipse">
              <a:avLst/>
            </a:prstGeom>
            <a:solidFill>
              <a:srgbClr val="161C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0" name="Picture 19" descr="Shape&#10;&#10;Description automatically generated">
              <a:extLst>
                <a:ext uri="{FF2B5EF4-FFF2-40B4-BE49-F238E27FC236}">
                  <a16:creationId xmlns:a16="http://schemas.microsoft.com/office/drawing/2014/main" id="{957CEC48-F027-402A-8913-18494A8CA7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400" y="772913"/>
              <a:ext cx="298080" cy="3240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488B833-8A22-4F74-869C-050612F3709F}"/>
              </a:ext>
            </a:extLst>
          </p:cNvPr>
          <p:cNvGrpSpPr/>
          <p:nvPr/>
        </p:nvGrpSpPr>
        <p:grpSpPr>
          <a:xfrm>
            <a:off x="246400" y="465165"/>
            <a:ext cx="298080" cy="324000"/>
            <a:chOff x="246400" y="465165"/>
            <a:chExt cx="298080" cy="3240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E44282F-066B-4BEC-9C3B-CE447E45ADDC}"/>
                </a:ext>
              </a:extLst>
            </p:cNvPr>
            <p:cNvSpPr/>
            <p:nvPr/>
          </p:nvSpPr>
          <p:spPr>
            <a:xfrm>
              <a:off x="267285" y="562091"/>
              <a:ext cx="144324" cy="144324"/>
            </a:xfrm>
            <a:prstGeom prst="ellipse">
              <a:avLst/>
            </a:prstGeom>
            <a:solidFill>
              <a:srgbClr val="2F3B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3" name="Picture 22" descr="Shape&#10;&#10;Description automatically generated">
              <a:extLst>
                <a:ext uri="{FF2B5EF4-FFF2-40B4-BE49-F238E27FC236}">
                  <a16:creationId xmlns:a16="http://schemas.microsoft.com/office/drawing/2014/main" id="{2335C912-5860-4CA1-8D43-EB1CFE1423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400" y="465165"/>
              <a:ext cx="298080" cy="324000"/>
            </a:xfrm>
            <a:prstGeom prst="rect">
              <a:avLst/>
            </a:prstGeom>
          </p:spPr>
        </p:pic>
      </p:grpSp>
      <p:sp>
        <p:nvSpPr>
          <p:cNvPr id="25" name="Rounded Rectangle 108">
            <a:extLst>
              <a:ext uri="{FF2B5EF4-FFF2-40B4-BE49-F238E27FC236}">
                <a16:creationId xmlns:a16="http://schemas.microsoft.com/office/drawing/2014/main" id="{A90A781C-E0BB-4FE6-82DC-3A3EB60C8834}"/>
              </a:ext>
            </a:extLst>
          </p:cNvPr>
          <p:cNvSpPr/>
          <p:nvPr/>
        </p:nvSpPr>
        <p:spPr>
          <a:xfrm>
            <a:off x="3466713" y="709142"/>
            <a:ext cx="3711327" cy="909290"/>
          </a:xfrm>
          <a:prstGeom prst="roundRect">
            <a:avLst>
              <a:gd name="adj" fmla="val 8405"/>
            </a:avLst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18000" rIns="36000" bIns="18000" rtlCol="0" anchor="t" anchorCtr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5262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similarly examine the performance of the Japan Standard Time system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5262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dual-mixer time-difference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5262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system.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DEA20DD-D9E5-4FD5-B9BB-098A27327664}"/>
              </a:ext>
            </a:extLst>
          </p:cNvPr>
          <p:cNvSpPr txBox="1"/>
          <p:nvPr/>
        </p:nvSpPr>
        <p:spPr>
          <a:xfrm>
            <a:off x="1309915" y="1729141"/>
            <a:ext cx="4533900" cy="369332"/>
          </a:xfrm>
          <a:prstGeom prst="rect">
            <a:avLst/>
          </a:prstGeom>
          <a:noFill/>
          <a:effectLst>
            <a:glow rad="254000">
              <a:schemeClr val="accent1">
                <a:alpha val="40000"/>
              </a:schemeClr>
            </a:glow>
          </a:effectLst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F5BFF">
                    <a:alpha val="80000"/>
                  </a:srgbClr>
                </a:solidFill>
                <a:effectLst/>
                <a:uLnTx/>
                <a:uFillTx/>
                <a:latin typeface="Kelpt A2 TTF Bold" panose="02000000000000000000" pitchFamily="2" charset="0"/>
                <a:ea typeface="+mn-ea"/>
                <a:cs typeface="+mn-cs"/>
              </a:rPr>
              <a:t>Agreement of TIC and DMTD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E76559-B228-4140-B9A9-ED7876E5A933}"/>
              </a:ext>
            </a:extLst>
          </p:cNvPr>
          <p:cNvSpPr txBox="1"/>
          <p:nvPr/>
        </p:nvSpPr>
        <p:spPr>
          <a:xfrm>
            <a:off x="2540000" y="2195047"/>
            <a:ext cx="2965450" cy="276999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5BFF">
                    <a:alpha val="80000"/>
                  </a:srgbClr>
                </a:solidFill>
                <a:effectLst/>
                <a:uLnTx/>
                <a:uFillTx/>
                <a:latin typeface="Kelpt A2 TTF Bold" panose="02000000000000000000" pitchFamily="2" charset="0"/>
                <a:ea typeface="+mn-ea"/>
                <a:cs typeface="+mn-cs"/>
              </a:rPr>
              <a:t>Instability over averaging time </a:t>
            </a:r>
            <a:r>
              <a:rPr kumimoji="0" lang="el-GR" sz="1800" b="1" i="1" u="none" strike="noStrike" kern="1200" cap="none" spc="0" normalizeH="0" baseline="0" noProof="0" dirty="0">
                <a:ln>
                  <a:noFill/>
                </a:ln>
                <a:solidFill>
                  <a:srgbClr val="1F5BFF">
                    <a:alpha val="80000"/>
                  </a:srgbClr>
                </a:solidFill>
                <a:effectLst/>
                <a:uLnTx/>
                <a:uFillTx/>
                <a:latin typeface="Kelpt A2 TTF Bold" panose="02000000000000000000" pitchFamily="2" charset="0"/>
                <a:ea typeface="+mn-ea"/>
                <a:cs typeface="Calibri" panose="020F0502020204030204" pitchFamily="34" charset="0"/>
              </a:rPr>
              <a:t>τ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5BFF">
                    <a:alpha val="80000"/>
                  </a:srgbClr>
                </a:solidFill>
                <a:effectLst/>
                <a:uLnTx/>
                <a:uFillTx/>
                <a:latin typeface="Kelpt A2 TTF Bold" panose="02000000000000000000" pitchFamily="2" charset="0"/>
                <a:ea typeface="+mn-ea"/>
                <a:cs typeface="Calibri" panose="020F0502020204030204" pitchFamily="34" charset="0"/>
              </a:rPr>
              <a:t> (s)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5BFF">
                  <a:alpha val="80000"/>
                </a:srgbClr>
              </a:solidFill>
              <a:effectLst/>
              <a:uLnTx/>
              <a:uFillTx/>
              <a:latin typeface="Kelpt A2 TTF Bold" panose="02000000000000000000" pitchFamily="2" charset="0"/>
              <a:ea typeface="+mn-ea"/>
              <a:cs typeface="+mn-cs"/>
            </a:endParaRPr>
          </a:p>
        </p:txBody>
      </p:sp>
      <p:sp>
        <p:nvSpPr>
          <p:cNvPr id="58" name="Rounded Rectangle 108">
            <a:extLst>
              <a:ext uri="{FF2B5EF4-FFF2-40B4-BE49-F238E27FC236}">
                <a16:creationId xmlns:a16="http://schemas.microsoft.com/office/drawing/2014/main" id="{5040B19B-6FBB-4007-9EAF-1FFBE635F646}"/>
              </a:ext>
            </a:extLst>
          </p:cNvPr>
          <p:cNvSpPr/>
          <p:nvPr/>
        </p:nvSpPr>
        <p:spPr>
          <a:xfrm>
            <a:off x="8080577" y="679215"/>
            <a:ext cx="3603423" cy="909290"/>
          </a:xfrm>
          <a:prstGeom prst="roundRect">
            <a:avLst>
              <a:gd name="adj" fmla="val 8405"/>
            </a:avLst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18000" rIns="36000" bIns="18000" rtlCol="0" anchor="t" anchorCtr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5262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Constant errors are bounded by comparing DMTD measurement against a time interval counter (TIC).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Arrow: Right 63">
            <a:extLst>
              <a:ext uri="{FF2B5EF4-FFF2-40B4-BE49-F238E27FC236}">
                <a16:creationId xmlns:a16="http://schemas.microsoft.com/office/drawing/2014/main" id="{B630C347-4F8A-4692-A96B-97B4ED697B5B}"/>
              </a:ext>
            </a:extLst>
          </p:cNvPr>
          <p:cNvSpPr/>
          <p:nvPr/>
        </p:nvSpPr>
        <p:spPr>
          <a:xfrm>
            <a:off x="7026477" y="973260"/>
            <a:ext cx="1054099" cy="421998"/>
          </a:xfrm>
          <a:prstGeom prst="rightArrow">
            <a:avLst>
              <a:gd name="adj1" fmla="val 53497"/>
              <a:gd name="adj2" fmla="val 94614"/>
            </a:avLst>
          </a:prstGeom>
          <a:gradFill>
            <a:gsLst>
              <a:gs pos="30114">
                <a:srgbClr val="FFC000">
                  <a:alpha val="20000"/>
                </a:srgbClr>
              </a:gs>
              <a:gs pos="63000">
                <a:srgbClr val="FF532B">
                  <a:alpha val="40000"/>
                </a:srgbClr>
              </a:gs>
              <a:gs pos="100000">
                <a:srgbClr val="E22CA8">
                  <a:alpha val="60000"/>
                </a:srgbClr>
              </a:gs>
              <a:gs pos="0">
                <a:srgbClr val="FFFF00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6A9845A-D3BD-4301-B3A5-C4132D463FC0}"/>
              </a:ext>
            </a:extLst>
          </p:cNvPr>
          <p:cNvSpPr txBox="1"/>
          <p:nvPr/>
        </p:nvSpPr>
        <p:spPr>
          <a:xfrm rot="19816842">
            <a:off x="4348401" y="2837777"/>
            <a:ext cx="1158111" cy="261610"/>
          </a:xfrm>
          <a:prstGeom prst="rect">
            <a:avLst/>
          </a:prstGeom>
          <a:solidFill>
            <a:schemeClr val="bg1">
              <a:alpha val="50000"/>
            </a:schemeClr>
          </a:solidFill>
          <a:effectLst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Kelpt A2 TTF Bold" panose="02000000000000000000" pitchFamily="2" charset="0"/>
                <a:ea typeface="+mn-ea"/>
                <a:cs typeface="+mn-cs"/>
              </a:rPr>
              <a:t>HM instability</a:t>
            </a:r>
          </a:p>
        </p:txBody>
      </p:sp>
    </p:spTree>
    <p:extLst>
      <p:ext uri="{BB962C8B-B14F-4D97-AF65-F5344CB8AC3E}">
        <p14:creationId xmlns:p14="http://schemas.microsoft.com/office/powerpoint/2010/main" val="122815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5">
            <a:extLst>
              <a:ext uri="{FF2B5EF4-FFF2-40B4-BE49-F238E27FC236}">
                <a16:creationId xmlns:a16="http://schemas.microsoft.com/office/drawing/2014/main" id="{64C5D9C7-A9AA-4B0C-A3ED-B991E6D8A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3" t="4979" r="17560"/>
          <a:stretch>
            <a:fillRect/>
          </a:stretch>
        </p:blipFill>
        <p:spPr>
          <a:xfrm>
            <a:off x="2652691" y="1229554"/>
            <a:ext cx="7021909" cy="5338762"/>
          </a:xfrm>
          <a:prstGeom prst="rect">
            <a:avLst/>
          </a:prstGeom>
          <a:noFill/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4D373F2-0FE6-4281-845A-3DA9DDE4D34C}"/>
              </a:ext>
            </a:extLst>
          </p:cNvPr>
          <p:cNvSpPr txBox="1"/>
          <p:nvPr/>
        </p:nvSpPr>
        <p:spPr>
          <a:xfrm>
            <a:off x="2878114" y="1717456"/>
            <a:ext cx="59022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Atomic</a:t>
            </a:r>
          </a:p>
          <a:p>
            <a:r>
              <a:rPr lang="en-US" altLang="ja-JP" sz="1100" dirty="0"/>
              <a:t>Clocks</a:t>
            </a:r>
            <a:endParaRPr lang="en-US" sz="11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5B25C36-DBBB-4958-A489-1235A1C4AB55}"/>
              </a:ext>
            </a:extLst>
          </p:cNvPr>
          <p:cNvSpPr txBox="1"/>
          <p:nvPr/>
        </p:nvSpPr>
        <p:spPr>
          <a:xfrm>
            <a:off x="6129978" y="2894622"/>
            <a:ext cx="158248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solidFill>
                  <a:srgbClr val="FF0000"/>
                </a:solidFill>
              </a:rPr>
              <a:t>AOG frequency steering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1EFB24-1164-4AFF-9907-97373D461131}"/>
              </a:ext>
            </a:extLst>
          </p:cNvPr>
          <p:cNvSpPr txBox="1"/>
          <p:nvPr/>
        </p:nvSpPr>
        <p:spPr>
          <a:xfrm>
            <a:off x="6373271" y="4505803"/>
            <a:ext cx="123783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 err="1">
                <a:solidFill>
                  <a:srgbClr val="FF0000"/>
                </a:solidFill>
              </a:rPr>
              <a:t>Opt</a:t>
            </a:r>
            <a:r>
              <a:rPr lang="en-US" sz="1100" b="1" dirty="0">
                <a:solidFill>
                  <a:srgbClr val="FF0000"/>
                </a:solidFill>
              </a:rPr>
              <a:t> one of signals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167CE50-D4C2-447E-B1C9-97695F162970}"/>
              </a:ext>
            </a:extLst>
          </p:cNvPr>
          <p:cNvSpPr/>
          <p:nvPr/>
        </p:nvSpPr>
        <p:spPr>
          <a:xfrm>
            <a:off x="7480390" y="2155529"/>
            <a:ext cx="934903" cy="3451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E7FF2D-00E2-4D23-BABE-A20E4A74B0E2}"/>
              </a:ext>
            </a:extLst>
          </p:cNvPr>
          <p:cNvSpPr txBox="1"/>
          <p:nvPr/>
        </p:nvSpPr>
        <p:spPr>
          <a:xfrm>
            <a:off x="6689003" y="2070239"/>
            <a:ext cx="19271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</a:rPr>
              <a:t>Phase difference measurement</a:t>
            </a:r>
          </a:p>
          <a:p>
            <a:r>
              <a:rPr lang="en-US" sz="1050" b="1" dirty="0">
                <a:solidFill>
                  <a:srgbClr val="FF0000"/>
                </a:solidFill>
              </a:rPr>
              <a:t>between clocks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C6402D-3D42-4485-BC61-91F85783B727}"/>
              </a:ext>
            </a:extLst>
          </p:cNvPr>
          <p:cNvSpPr txBox="1"/>
          <p:nvPr/>
        </p:nvSpPr>
        <p:spPr>
          <a:xfrm>
            <a:off x="8795349" y="2053281"/>
            <a:ext cx="82266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RTA</a:t>
            </a:r>
          </a:p>
          <a:p>
            <a:r>
              <a:rPr lang="en-US" sz="1100" b="1" dirty="0">
                <a:solidFill>
                  <a:srgbClr val="FF0000"/>
                </a:solidFill>
              </a:rPr>
              <a:t>calculation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22E6AD-3AC5-4995-A539-EFEE430CECB6}"/>
              </a:ext>
            </a:extLst>
          </p:cNvPr>
          <p:cNvSpPr txBox="1"/>
          <p:nvPr/>
        </p:nvSpPr>
        <p:spPr>
          <a:xfrm>
            <a:off x="8833540" y="2779473"/>
            <a:ext cx="1394934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Data storage</a:t>
            </a:r>
          </a:p>
          <a:p>
            <a:r>
              <a:rPr lang="en-US" sz="1100" b="1" dirty="0">
                <a:solidFill>
                  <a:srgbClr val="FF0000"/>
                </a:solidFill>
              </a:rPr>
              <a:t>&amp; steering algorithm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4186851-659B-4C4C-96E9-1144A5A935E2}"/>
              </a:ext>
            </a:extLst>
          </p:cNvPr>
          <p:cNvSpPr txBox="1"/>
          <p:nvPr/>
        </p:nvSpPr>
        <p:spPr>
          <a:xfrm>
            <a:off x="3281533" y="5362756"/>
            <a:ext cx="609462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5MHz</a:t>
            </a:r>
          </a:p>
          <a:p>
            <a:r>
              <a:rPr lang="en-US" sz="1100" dirty="0"/>
              <a:t>1PPS</a:t>
            </a:r>
          </a:p>
          <a:p>
            <a:r>
              <a:rPr lang="en-US" altLang="ja-JP" sz="1100" dirty="0"/>
              <a:t>Control</a:t>
            </a:r>
          </a:p>
          <a:p>
            <a:r>
              <a:rPr lang="en-US" altLang="ja-JP" sz="1100" dirty="0"/>
              <a:t>LAN</a:t>
            </a:r>
            <a:endParaRPr lang="en-US" sz="11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BDD4447-F3E7-4B6F-8007-A27A47572CF9}"/>
              </a:ext>
            </a:extLst>
          </p:cNvPr>
          <p:cNvSpPr txBox="1"/>
          <p:nvPr/>
        </p:nvSpPr>
        <p:spPr>
          <a:xfrm>
            <a:off x="4104357" y="5402288"/>
            <a:ext cx="1871170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Status monitor</a:t>
            </a:r>
          </a:p>
          <a:p>
            <a:r>
              <a:rPr lang="en-US" sz="1100" dirty="0"/>
              <a:t>(Cs, HM, AOG, multiplexer, room temp. humidity)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2DDA2-F15F-4015-AC59-E71667503507}"/>
              </a:ext>
            </a:extLst>
          </p:cNvPr>
          <p:cNvSpPr txBox="1"/>
          <p:nvPr/>
        </p:nvSpPr>
        <p:spPr>
          <a:xfrm>
            <a:off x="6052264" y="5809517"/>
            <a:ext cx="17379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Real-time monitoring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165ED95-9A6B-467D-A79C-9E45226A3E41}"/>
              </a:ext>
            </a:extLst>
          </p:cNvPr>
          <p:cNvSpPr txBox="1"/>
          <p:nvPr/>
        </p:nvSpPr>
        <p:spPr>
          <a:xfrm>
            <a:off x="3769442" y="1326202"/>
            <a:ext cx="44121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Measurement, steering, and choosing signals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2B8F45-1FF9-4D5F-A40B-395F7F844EE6}"/>
              </a:ext>
            </a:extLst>
          </p:cNvPr>
          <p:cNvSpPr txBox="1"/>
          <p:nvPr/>
        </p:nvSpPr>
        <p:spPr>
          <a:xfrm>
            <a:off x="6757141" y="4857577"/>
            <a:ext cx="58541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Multi</a:t>
            </a:r>
          </a:p>
          <a:p>
            <a:r>
              <a:rPr lang="en-US" sz="1100" dirty="0"/>
              <a:t>-</a:t>
            </a:r>
            <a:r>
              <a:rPr lang="en-US" sz="1100" dirty="0" err="1"/>
              <a:t>plexer</a:t>
            </a:r>
            <a:endParaRPr lang="en-US" sz="11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5F61A9-A6A5-4664-B9B2-488502B884F5}"/>
              </a:ext>
            </a:extLst>
          </p:cNvPr>
          <p:cNvSpPr txBox="1"/>
          <p:nvPr/>
        </p:nvSpPr>
        <p:spPr>
          <a:xfrm>
            <a:off x="6757141" y="5254805"/>
            <a:ext cx="58541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Multi</a:t>
            </a:r>
          </a:p>
          <a:p>
            <a:r>
              <a:rPr lang="en-US" sz="1100" dirty="0"/>
              <a:t>-</a:t>
            </a:r>
            <a:r>
              <a:rPr lang="en-US" sz="1100" dirty="0" err="1"/>
              <a:t>plexer</a:t>
            </a:r>
            <a:endParaRPr lang="en-US" sz="11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495" y="82553"/>
            <a:ext cx="10515600" cy="1325563"/>
          </a:xfrm>
        </p:spPr>
        <p:txBody>
          <a:bodyPr>
            <a:normAutofit/>
          </a:bodyPr>
          <a:lstStyle/>
          <a:p>
            <a:r>
              <a:rPr kumimoji="1" lang="en-US" altLang="ja-JP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Reliability (Power &amp; Signals)</a:t>
            </a:r>
            <a:endParaRPr kumimoji="1" lang="ja-JP" altLang="en-US" b="1" dirty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AutoShape 5">
            <a:extLst>
              <a:ext uri="{FF2B5EF4-FFF2-40B4-BE49-F238E27FC236}">
                <a16:creationId xmlns:a16="http://schemas.microsoft.com/office/drawing/2014/main" id="{ACF25F12-D86F-40F0-AB2D-0825E0CCD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6587" y="4444886"/>
            <a:ext cx="2230261" cy="647872"/>
          </a:xfrm>
          <a:prstGeom prst="wedgeRoundRectCallout">
            <a:avLst>
              <a:gd name="adj1" fmla="val -56093"/>
              <a:gd name="adj2" fmla="val 71259"/>
              <a:gd name="adj3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33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Manual change of signal selection</a:t>
            </a:r>
            <a:endParaRPr lang="ja-JP" altLang="en-US" sz="1600" b="1" dirty="0">
              <a:solidFill>
                <a:srgbClr val="0033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AutoShape 14">
            <a:extLst>
              <a:ext uri="{FF2B5EF4-FFF2-40B4-BE49-F238E27FC236}">
                <a16:creationId xmlns:a16="http://schemas.microsoft.com/office/drawing/2014/main" id="{95459A18-E33B-410E-841D-AEDCDDD18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1100" y="3248559"/>
            <a:ext cx="2016125" cy="1584325"/>
          </a:xfrm>
          <a:prstGeom prst="roundRect">
            <a:avLst>
              <a:gd name="adj" fmla="val 16667"/>
            </a:avLst>
          </a:prstGeom>
          <a:solidFill>
            <a:srgbClr val="CCECFF">
              <a:alpha val="40000"/>
            </a:srgbClr>
          </a:solidFill>
          <a:ln>
            <a:noFill/>
          </a:ln>
          <a:effectLst/>
        </p:spPr>
        <p:txBody>
          <a:bodyPr wrap="none"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16" name="AutoShape 15">
            <a:extLst>
              <a:ext uri="{FF2B5EF4-FFF2-40B4-BE49-F238E27FC236}">
                <a16:creationId xmlns:a16="http://schemas.microsoft.com/office/drawing/2014/main" id="{C9F02A42-DC37-4756-9767-FBCA09B4D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6724" y="4831296"/>
            <a:ext cx="1655440" cy="938212"/>
          </a:xfrm>
          <a:prstGeom prst="roundRect">
            <a:avLst>
              <a:gd name="adj" fmla="val 16667"/>
            </a:avLst>
          </a:prstGeom>
          <a:solidFill>
            <a:srgbClr val="CCECFF">
              <a:alpha val="40000"/>
            </a:srgbClr>
          </a:solidFill>
          <a:ln>
            <a:noFill/>
          </a:ln>
          <a:effectLst/>
        </p:spPr>
        <p:txBody>
          <a:bodyPr wrap="none"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19" name="AutoShape 20">
            <a:extLst>
              <a:ext uri="{FF2B5EF4-FFF2-40B4-BE49-F238E27FC236}">
                <a16:creationId xmlns:a16="http://schemas.microsoft.com/office/drawing/2014/main" id="{6CA7BD0F-5402-4EAA-9FC8-828CDE211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8301" y="2584450"/>
            <a:ext cx="1736122" cy="519645"/>
          </a:xfrm>
          <a:prstGeom prst="wedgeRoundRectCallout">
            <a:avLst>
              <a:gd name="adj1" fmla="val -28449"/>
              <a:gd name="adj2" fmla="val 99889"/>
              <a:gd name="adj3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33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 signals for redundancy</a:t>
            </a:r>
            <a:endParaRPr lang="ja-JP" altLang="en-US" sz="1600" b="1" dirty="0">
              <a:solidFill>
                <a:srgbClr val="0033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AutoShape 21">
            <a:extLst>
              <a:ext uri="{FF2B5EF4-FFF2-40B4-BE49-F238E27FC236}">
                <a16:creationId xmlns:a16="http://schemas.microsoft.com/office/drawing/2014/main" id="{E4349FAB-4518-493C-B56E-F3A21593D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2491" y="5449154"/>
            <a:ext cx="2454889" cy="720725"/>
          </a:xfrm>
          <a:prstGeom prst="wedgeRoundRectCallout">
            <a:avLst>
              <a:gd name="adj1" fmla="val -25153"/>
              <a:gd name="adj2" fmla="val -136565"/>
              <a:gd name="adj3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33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UPS &amp; Two backup power generators</a:t>
            </a:r>
            <a:endParaRPr lang="ja-JP" altLang="en-US" sz="1600" b="1" dirty="0">
              <a:solidFill>
                <a:srgbClr val="0033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8682F406-32C0-A457-CA57-AB5EF0324A36}"/>
              </a:ext>
            </a:extLst>
          </p:cNvPr>
          <p:cNvSpPr/>
          <p:nvPr/>
        </p:nvSpPr>
        <p:spPr>
          <a:xfrm rot="11008553">
            <a:off x="5245270" y="3103272"/>
            <a:ext cx="303744" cy="881341"/>
          </a:xfrm>
          <a:prstGeom prst="triangle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3C124B45-B5FE-9D4D-9811-92453A5A0DA8}"/>
              </a:ext>
            </a:extLst>
          </p:cNvPr>
          <p:cNvSpPr/>
          <p:nvPr/>
        </p:nvSpPr>
        <p:spPr>
          <a:xfrm rot="11008553">
            <a:off x="5605881" y="3076485"/>
            <a:ext cx="276311" cy="1574747"/>
          </a:xfrm>
          <a:prstGeom prst="triangle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38A2D-0958-1A1E-26B0-D2E296573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2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0CDA-A846-4B34-9B66-164DFBF13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Hydrogen masers at NICT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79A8BA-D4CF-4B3F-B9DE-838050E9789A}"/>
              </a:ext>
            </a:extLst>
          </p:cNvPr>
          <p:cNvSpPr txBox="1"/>
          <p:nvPr/>
        </p:nvSpPr>
        <p:spPr>
          <a:xfrm>
            <a:off x="244264" y="2477449"/>
            <a:ext cx="44019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NICT operates multiple HMs that has Hadamard deviations at the 10</a:t>
            </a:r>
            <a:r>
              <a:rPr lang="en-US" baseline="30000" dirty="0"/>
              <a:t>-16</a:t>
            </a:r>
            <a:r>
              <a:rPr lang="en-US" dirty="0"/>
              <a:t> level.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Mid 10</a:t>
            </a:r>
            <a:r>
              <a:rPr lang="en-US" baseline="30000" dirty="0"/>
              <a:t>-16</a:t>
            </a:r>
            <a:r>
              <a:rPr lang="en-US" dirty="0"/>
              <a:t> level of Hadamard deviation extends to 10 days or more.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Mote than half of HMs reach less than 2</a:t>
            </a:r>
            <a:r>
              <a:rPr lang="en-US" altLang="ja-JP" dirty="0"/>
              <a:t>×10</a:t>
            </a:r>
            <a:r>
              <a:rPr lang="en-US" altLang="ja-JP" baseline="30000" dirty="0"/>
              <a:t>-16</a:t>
            </a:r>
            <a:r>
              <a:rPr lang="en-US" altLang="ja-JP" dirty="0"/>
              <a:t> at the bottom.</a:t>
            </a:r>
            <a:endParaRPr lang="en-US" dirty="0"/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7AACD0B9-7AD0-F3D1-B807-F610CBD18F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091" y="2343437"/>
            <a:ext cx="6980301" cy="436093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A5AE4D-BEED-E8E6-3816-8D268434C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809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四角形: 角を丸くする 54">
            <a:extLst>
              <a:ext uri="{FF2B5EF4-FFF2-40B4-BE49-F238E27FC236}">
                <a16:creationId xmlns:a16="http://schemas.microsoft.com/office/drawing/2014/main" id="{4ACF14A8-10CB-4FDD-B487-B1501EAABC96}"/>
              </a:ext>
            </a:extLst>
          </p:cNvPr>
          <p:cNvSpPr/>
          <p:nvPr/>
        </p:nvSpPr>
        <p:spPr>
          <a:xfrm>
            <a:off x="7356000" y="845048"/>
            <a:ext cx="1368000" cy="486952"/>
          </a:xfrm>
          <a:prstGeom prst="roundRect">
            <a:avLst>
              <a:gd name="adj" fmla="val 28138"/>
            </a:avLst>
          </a:prstGeom>
          <a:solidFill>
            <a:srgbClr val="2056A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lgerian" panose="04020705040A02060702" pitchFamily="82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03E8AD9-AAAD-4315-8B44-5DEB3B9BECD5}"/>
              </a:ext>
            </a:extLst>
          </p:cNvPr>
          <p:cNvSpPr/>
          <p:nvPr/>
        </p:nvSpPr>
        <p:spPr>
          <a:xfrm>
            <a:off x="8868000" y="1188000"/>
            <a:ext cx="1656000" cy="180000"/>
          </a:xfrm>
          <a:prstGeom prst="rect">
            <a:avLst/>
          </a:prstGeom>
          <a:solidFill>
            <a:srgbClr val="2056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118" name="四角形: 角を丸くする 54">
            <a:extLst>
              <a:ext uri="{FF2B5EF4-FFF2-40B4-BE49-F238E27FC236}">
                <a16:creationId xmlns:a16="http://schemas.microsoft.com/office/drawing/2014/main" id="{93242B2E-EB2C-4242-932B-1014E013D9A0}"/>
              </a:ext>
            </a:extLst>
          </p:cNvPr>
          <p:cNvSpPr/>
          <p:nvPr/>
        </p:nvSpPr>
        <p:spPr>
          <a:xfrm>
            <a:off x="8868000" y="828000"/>
            <a:ext cx="1656000" cy="504000"/>
          </a:xfrm>
          <a:prstGeom prst="roundRect">
            <a:avLst>
              <a:gd name="adj" fmla="val 28138"/>
            </a:avLst>
          </a:prstGeom>
          <a:solidFill>
            <a:srgbClr val="2056A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lgerian" panose="04020705040A02060702" pitchFamily="82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6BBFDAB-FBFD-4859-884B-33DA8E7564BA}"/>
              </a:ext>
            </a:extLst>
          </p:cNvPr>
          <p:cNvGrpSpPr/>
          <p:nvPr/>
        </p:nvGrpSpPr>
        <p:grpSpPr>
          <a:xfrm>
            <a:off x="6735151" y="3291678"/>
            <a:ext cx="3838140" cy="2965841"/>
            <a:chOff x="5211151" y="3291677"/>
            <a:chExt cx="3838140" cy="2965841"/>
          </a:xfrm>
        </p:grpSpPr>
        <p:pic>
          <p:nvPicPr>
            <p:cNvPr id="57" name="Picture 2">
              <a:extLst>
                <a:ext uri="{FF2B5EF4-FFF2-40B4-BE49-F238E27FC236}">
                  <a16:creationId xmlns:a16="http://schemas.microsoft.com/office/drawing/2014/main" id="{149988EE-E314-479D-994F-9515CBB4AE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1151" y="3291677"/>
              <a:ext cx="3838140" cy="2965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" name="Picture 2">
              <a:extLst>
                <a:ext uri="{FF2B5EF4-FFF2-40B4-BE49-F238E27FC236}">
                  <a16:creationId xmlns:a16="http://schemas.microsoft.com/office/drawing/2014/main" id="{852B70DB-D639-4EA6-8459-D52C20F70BB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5323" t="4004" r="6417" b="73696"/>
            <a:stretch/>
          </p:blipFill>
          <p:spPr bwMode="auto">
            <a:xfrm>
              <a:off x="5600700" y="3410572"/>
              <a:ext cx="1468440" cy="661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EB4431C-CAF7-4FC4-AA80-56BD143D7FB8}"/>
              </a:ext>
            </a:extLst>
          </p:cNvPr>
          <p:cNvSpPr txBox="1"/>
          <p:nvPr/>
        </p:nvSpPr>
        <p:spPr>
          <a:xfrm>
            <a:off x="6641746" y="3296647"/>
            <a:ext cx="291747" cy="297517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000"/>
              </a:spcAft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-12</a:t>
            </a:r>
          </a:p>
          <a:p>
            <a:pPr>
              <a:spcAft>
                <a:spcPts val="4000"/>
              </a:spcAft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-13</a:t>
            </a:r>
          </a:p>
          <a:p>
            <a:pPr>
              <a:spcAft>
                <a:spcPts val="4000"/>
              </a:spcAft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-14</a:t>
            </a:r>
          </a:p>
          <a:p>
            <a:pPr>
              <a:spcAft>
                <a:spcPts val="4000"/>
              </a:spcAft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-15</a:t>
            </a:r>
          </a:p>
          <a:p>
            <a:pPr>
              <a:spcAft>
                <a:spcPts val="4000"/>
              </a:spcAft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-16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D1B0E88-24A8-46B3-A03B-AE77FFE78FCB}"/>
              </a:ext>
            </a:extLst>
          </p:cNvPr>
          <p:cNvSpPr txBox="1"/>
          <p:nvPr/>
        </p:nvSpPr>
        <p:spPr>
          <a:xfrm>
            <a:off x="6858136" y="6195928"/>
            <a:ext cx="3696525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000"/>
              </a:spcAft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2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14CC37D-5425-477F-9F5F-19D83055905F}"/>
              </a:ext>
            </a:extLst>
          </p:cNvPr>
          <p:cNvSpPr/>
          <p:nvPr/>
        </p:nvSpPr>
        <p:spPr>
          <a:xfrm>
            <a:off x="1451998" y="828000"/>
            <a:ext cx="5688000" cy="396000"/>
          </a:xfrm>
          <a:prstGeom prst="roundRect">
            <a:avLst>
              <a:gd name="adj" fmla="val 12804"/>
            </a:avLst>
          </a:prstGeom>
          <a:solidFill>
            <a:srgbClr val="2056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Ins="360000" rtlCol="0" anchor="ctr"/>
          <a:lstStyle/>
          <a:p>
            <a:pPr algn="r" eaLnBrk="1" hangingPunct="1">
              <a:lnSpc>
                <a:spcPct val="90000"/>
              </a:lnSpc>
            </a:pPr>
            <a:r>
              <a:rPr lang="en-US" altLang="ja-JP" sz="2600" dirty="0">
                <a:solidFill>
                  <a:srgbClr val="CFEBFD"/>
                </a:solidFill>
                <a:latin typeface="Kelpt A2 Bold(TTF)" panose="02000000000000000000" pitchFamily="2" charset="0"/>
              </a:rPr>
              <a:t>Timescale generation</a:t>
            </a:r>
            <a:endParaRPr lang="ja-JP" altLang="en-US" sz="2600" dirty="0">
              <a:solidFill>
                <a:srgbClr val="CFEBFD"/>
              </a:solidFill>
              <a:latin typeface="Kelpt A2 Bold(TTF)" panose="02000000000000000000" pitchFamily="2" charset="0"/>
            </a:endParaRPr>
          </a:p>
        </p:txBody>
      </p:sp>
      <p:pic>
        <p:nvPicPr>
          <p:cNvPr id="9242" name="Picture 1028" descr="D:\SOURCE\素材\新日本標準時システム写真\計測システム.jpg">
            <a:extLst>
              <a:ext uri="{FF2B5EF4-FFF2-40B4-BE49-F238E27FC236}">
                <a16:creationId xmlns:a16="http://schemas.microsoft.com/office/drawing/2014/main" id="{0393FDDE-4E86-4CAB-B523-B26FB49F7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6000" y="1404000"/>
            <a:ext cx="13680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EFDFD1F5-107C-4A16-973D-26E4EF2305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94" r="10384"/>
          <a:stretch/>
        </p:blipFill>
        <p:spPr>
          <a:xfrm>
            <a:off x="8868000" y="1404000"/>
            <a:ext cx="1656000" cy="1260000"/>
          </a:xfrm>
          <a:prstGeom prst="rect">
            <a:avLst/>
          </a:prstGeom>
        </p:spPr>
      </p:pic>
      <p:sp>
        <p:nvSpPr>
          <p:cNvPr id="28" name="Rectangle 3">
            <a:extLst>
              <a:ext uri="{FF2B5EF4-FFF2-40B4-BE49-F238E27FC236}">
                <a16:creationId xmlns:a16="http://schemas.microsoft.com/office/drawing/2014/main" id="{7DDA08FB-8725-4C19-B8BA-1FA158DA6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6990"/>
            <a:ext cx="913050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4800" dirty="0">
                <a:solidFill>
                  <a:srgbClr val="C00000"/>
                </a:solidFill>
                <a:latin typeface="Kelpt A2 Bold(TTF)" panose="02000000000000000000" pitchFamily="2" charset="0"/>
                <a:ea typeface="ＭＳ ゴシック" panose="020B0609070205080204" pitchFamily="49" charset="-128"/>
                <a:cs typeface="Arial Unicode MS" panose="020B0604020202020204" pitchFamily="34" charset="-128"/>
              </a:rPr>
              <a:t>Japan Standard Time before 2020</a:t>
            </a:r>
          </a:p>
        </p:txBody>
      </p:sp>
      <p:sp>
        <p:nvSpPr>
          <p:cNvPr id="31" name="Text Box 8">
            <a:extLst>
              <a:ext uri="{FF2B5EF4-FFF2-40B4-BE49-F238E27FC236}">
                <a16:creationId xmlns:a16="http://schemas.microsoft.com/office/drawing/2014/main" id="{C475FB6D-F01D-4B88-8FC0-FEF7EC328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4000" y="1296001"/>
            <a:ext cx="5616001" cy="80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266700" indent="-2667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180000" indent="-180000" algn="just">
              <a:lnSpc>
                <a:spcPct val="95000"/>
              </a:lnSpc>
              <a:spcBef>
                <a:spcPct val="0"/>
              </a:spcBef>
              <a:spcAft>
                <a:spcPts val="400"/>
              </a:spcAft>
              <a:buClr>
                <a:srgbClr val="0E88D2"/>
              </a:buClr>
              <a:buFont typeface="Arial Unicode MS" panose="020B0604020202020204" pitchFamily="34" charset="-128"/>
              <a:buChar char="▶"/>
            </a:pPr>
            <a:r>
              <a:rPr lang="en-US" altLang="ja-JP" sz="1600" dirty="0">
                <a:solidFill>
                  <a:srgbClr val="DA4820"/>
                </a:solidFill>
                <a:latin typeface="Calibri" panose="020F0502020204030204" pitchFamily="34" charset="0"/>
              </a:rPr>
              <a:t>One</a:t>
            </a:r>
            <a:r>
              <a:rPr lang="en-US" altLang="ja-JP" sz="1600" dirty="0">
                <a:solidFill>
                  <a:srgbClr val="0E88D2"/>
                </a:solidFill>
                <a:latin typeface="Calibri" panose="020F0502020204030204" pitchFamily="34" charset="0"/>
              </a:rPr>
              <a:t> </a:t>
            </a:r>
            <a:r>
              <a:rPr lang="en-US" altLang="ja-JP" sz="1600" dirty="0">
                <a:solidFill>
                  <a:srgbClr val="404040"/>
                </a:solidFill>
                <a:latin typeface="Calibri" panose="020F0502020204030204" pitchFamily="34" charset="0"/>
              </a:rPr>
              <a:t>hydrogen maser is source oscillator for UTC(NICT)</a:t>
            </a:r>
          </a:p>
          <a:p>
            <a:pPr marL="180000" indent="-180000" algn="just">
              <a:lnSpc>
                <a:spcPct val="95000"/>
              </a:lnSpc>
              <a:spcBef>
                <a:spcPct val="0"/>
              </a:spcBef>
              <a:spcAft>
                <a:spcPts val="400"/>
              </a:spcAft>
              <a:buClr>
                <a:srgbClr val="0E88D2"/>
              </a:buClr>
              <a:buFont typeface="Arial Unicode MS" panose="020B0604020202020204" pitchFamily="34" charset="-128"/>
              <a:buChar char="▶"/>
            </a:pPr>
            <a:r>
              <a:rPr lang="en-US" altLang="ja-JP" sz="1600" dirty="0">
                <a:solidFill>
                  <a:srgbClr val="DA4820"/>
                </a:solidFill>
                <a:latin typeface="Calibri" panose="020F0502020204030204" pitchFamily="34" charset="0"/>
              </a:rPr>
              <a:t>Two</a:t>
            </a:r>
            <a:r>
              <a:rPr lang="en-US" altLang="ja-JP" sz="1600" b="1" dirty="0">
                <a:solidFill>
                  <a:srgbClr val="5A3C14"/>
                </a:solidFill>
                <a:latin typeface="Calibri" panose="020F0502020204030204" pitchFamily="34" charset="0"/>
              </a:rPr>
              <a:t> </a:t>
            </a:r>
            <a:r>
              <a:rPr lang="en-US" altLang="ja-JP" sz="1600" dirty="0">
                <a:solidFill>
                  <a:srgbClr val="404040"/>
                </a:solidFill>
                <a:latin typeface="Calibri" panose="020F0502020204030204" pitchFamily="34" charset="0"/>
              </a:rPr>
              <a:t>more masers serve as backup.</a:t>
            </a:r>
          </a:p>
          <a:p>
            <a:pPr marL="180000" indent="-180000" algn="just">
              <a:lnSpc>
                <a:spcPct val="95000"/>
              </a:lnSpc>
              <a:spcBef>
                <a:spcPct val="0"/>
              </a:spcBef>
              <a:spcAft>
                <a:spcPts val="400"/>
              </a:spcAft>
              <a:buClr>
                <a:srgbClr val="0E88D2"/>
              </a:buClr>
              <a:buFont typeface="Arial Unicode MS" panose="020B0604020202020204" pitchFamily="34" charset="-128"/>
              <a:buChar char="▶"/>
            </a:pPr>
            <a:r>
              <a:rPr lang="en-US" altLang="ja-JP" sz="1600" dirty="0">
                <a:solidFill>
                  <a:srgbClr val="404040"/>
                </a:solidFill>
                <a:latin typeface="Calibri" panose="020F0502020204030204" pitchFamily="34" charset="0"/>
              </a:rPr>
              <a:t>An ensemble of </a:t>
            </a:r>
            <a:r>
              <a:rPr lang="en-US" altLang="ja-JP" sz="1600" dirty="0">
                <a:solidFill>
                  <a:srgbClr val="DA4820"/>
                </a:solidFill>
                <a:latin typeface="Calibri" panose="020F0502020204030204" pitchFamily="34" charset="0"/>
              </a:rPr>
              <a:t>18</a:t>
            </a:r>
            <a:r>
              <a:rPr lang="en-US" altLang="ja-JP" sz="1600" dirty="0">
                <a:solidFill>
                  <a:srgbClr val="404040"/>
                </a:solidFill>
                <a:latin typeface="Calibri" panose="020F0502020204030204" pitchFamily="34" charset="0"/>
              </a:rPr>
              <a:t> cesium 5071A clocks steers the timescale.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C4ACF88-4C43-4DB1-9302-5686EDE621D7}"/>
              </a:ext>
            </a:extLst>
          </p:cNvPr>
          <p:cNvSpPr/>
          <p:nvPr/>
        </p:nvSpPr>
        <p:spPr>
          <a:xfrm>
            <a:off x="1452000" y="2268000"/>
            <a:ext cx="5688000" cy="396000"/>
          </a:xfrm>
          <a:prstGeom prst="roundRect">
            <a:avLst>
              <a:gd name="adj" fmla="val 12804"/>
            </a:avLst>
          </a:prstGeom>
          <a:solidFill>
            <a:srgbClr val="2056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Ins="360000" rtlCol="0" anchor="ctr"/>
          <a:lstStyle/>
          <a:p>
            <a:pPr algn="r" eaLnBrk="1" hangingPunct="1">
              <a:lnSpc>
                <a:spcPct val="90000"/>
              </a:lnSpc>
            </a:pPr>
            <a:r>
              <a:rPr lang="en-US" altLang="ja-JP" sz="2600" dirty="0">
                <a:solidFill>
                  <a:srgbClr val="CFEBFD"/>
                </a:solidFill>
                <a:latin typeface="Kelpt A2 Bold(TTF)" panose="02000000000000000000" pitchFamily="2" charset="0"/>
              </a:rPr>
              <a:t>Behavior of UTC(NICT)</a:t>
            </a:r>
            <a:endParaRPr lang="ja-JP" altLang="en-US" sz="2600" dirty="0">
              <a:solidFill>
                <a:srgbClr val="CFEBFD"/>
              </a:solidFill>
              <a:latin typeface="Kelpt A2 Bold(TTF)" panose="02000000000000000000" pitchFamily="2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8B05308A-D4F0-440C-A5AD-9B543C486064}"/>
              </a:ext>
            </a:extLst>
          </p:cNvPr>
          <p:cNvSpPr/>
          <p:nvPr/>
        </p:nvSpPr>
        <p:spPr>
          <a:xfrm rot="2348758">
            <a:off x="7102819" y="5281478"/>
            <a:ext cx="1863801" cy="252000"/>
          </a:xfrm>
          <a:prstGeom prst="roundRect">
            <a:avLst>
              <a:gd name="adj" fmla="val 4281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eaLnBrk="1" hangingPunct="1">
              <a:lnSpc>
                <a:spcPct val="90000"/>
              </a:lnSpc>
            </a:pPr>
            <a:r>
              <a:rPr lang="en-US" altLang="ja-JP">
                <a:solidFill>
                  <a:srgbClr val="059B05"/>
                </a:solidFill>
                <a:latin typeface="Kelpt A1 SemiLight" panose="02000000000000000000" pitchFamily="50" charset="0"/>
              </a:rPr>
              <a:t>Source oscillator HM4</a:t>
            </a:r>
          </a:p>
        </p:txBody>
      </p:sp>
      <p:sp>
        <p:nvSpPr>
          <p:cNvPr id="48" name="Text Box 8">
            <a:extLst>
              <a:ext uri="{FF2B5EF4-FFF2-40B4-BE49-F238E27FC236}">
                <a16:creationId xmlns:a16="http://schemas.microsoft.com/office/drawing/2014/main" id="{93C49A2B-CECE-498D-8E83-17ACFCC9C9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3499" y="2747457"/>
            <a:ext cx="5616001" cy="519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266700" indent="-2667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180000" indent="-180000" algn="just">
              <a:lnSpc>
                <a:spcPct val="95000"/>
              </a:lnSpc>
              <a:spcBef>
                <a:spcPct val="0"/>
              </a:spcBef>
              <a:spcAft>
                <a:spcPts val="400"/>
              </a:spcAft>
              <a:buClr>
                <a:srgbClr val="0E88D2"/>
              </a:buClr>
              <a:buFont typeface="Arial Unicode MS" panose="020B0604020202020204" pitchFamily="34" charset="-128"/>
              <a:buChar char="▶"/>
            </a:pPr>
            <a:r>
              <a:rPr lang="en-US" altLang="ja-JP" sz="16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The deviation from UTC is typically less than 20 ns.</a:t>
            </a:r>
          </a:p>
          <a:p>
            <a:pPr marL="180000" indent="-180000" algn="just">
              <a:lnSpc>
                <a:spcPct val="95000"/>
              </a:lnSpc>
              <a:spcBef>
                <a:spcPct val="0"/>
              </a:spcBef>
              <a:spcAft>
                <a:spcPts val="400"/>
              </a:spcAft>
              <a:buClr>
                <a:srgbClr val="0E88D2"/>
              </a:buClr>
              <a:buFont typeface="Arial Unicode MS" panose="020B0604020202020204" pitchFamily="34" charset="-128"/>
              <a:buChar char="▶"/>
            </a:pPr>
            <a:r>
              <a:rPr lang="en-US" altLang="ja-JP" sz="16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Instability is 2×10</a:t>
            </a:r>
            <a:r>
              <a:rPr lang="en-US" altLang="ja-JP" sz="1600" baseline="30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-15</a:t>
            </a:r>
            <a:r>
              <a:rPr lang="en-US" altLang="ja-JP" sz="16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over 10 to 30 days.</a:t>
            </a:r>
            <a:endParaRPr lang="en-US" altLang="ja-JP" sz="160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71" name="Text Box 17">
            <a:extLst>
              <a:ext uri="{FF2B5EF4-FFF2-40B4-BE49-F238E27FC236}">
                <a16:creationId xmlns:a16="http://schemas.microsoft.com/office/drawing/2014/main" id="{1A3D1D0B-42C9-4ADF-A4EF-56102A7C2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9440" y="6941758"/>
            <a:ext cx="1970917" cy="14773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B0F0"/>
                </a:solidFill>
                <a:latin typeface="Arial Unicode MS" panose="020B0604020202020204" pitchFamily="34" charset="-128"/>
              </a:rPr>
              <a:t>  UTC(NICT) = HM4+AOG</a:t>
            </a:r>
          </a:p>
        </p:txBody>
      </p:sp>
      <p:sp>
        <p:nvSpPr>
          <p:cNvPr id="74" name="四角形: 角を丸くする 54">
            <a:extLst>
              <a:ext uri="{FF2B5EF4-FFF2-40B4-BE49-F238E27FC236}">
                <a16:creationId xmlns:a16="http://schemas.microsoft.com/office/drawing/2014/main" id="{E45AE598-A465-4120-A0C2-5CAD72B63500}"/>
              </a:ext>
            </a:extLst>
          </p:cNvPr>
          <p:cNvSpPr/>
          <p:nvPr/>
        </p:nvSpPr>
        <p:spPr>
          <a:xfrm>
            <a:off x="6960000" y="3024000"/>
            <a:ext cx="3492000" cy="288000"/>
          </a:xfrm>
          <a:prstGeom prst="roundRect">
            <a:avLst>
              <a:gd name="adj" fmla="val 28138"/>
            </a:avLst>
          </a:prstGeom>
          <a:solidFill>
            <a:srgbClr val="2056A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lgerian" panose="04020705040A02060702" pitchFamily="82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E9AFC47-56A3-4875-9BCC-44FE676807A6}"/>
              </a:ext>
            </a:extLst>
          </p:cNvPr>
          <p:cNvSpPr/>
          <p:nvPr/>
        </p:nvSpPr>
        <p:spPr>
          <a:xfrm>
            <a:off x="6960000" y="3168000"/>
            <a:ext cx="3492000" cy="180000"/>
          </a:xfrm>
          <a:prstGeom prst="rect">
            <a:avLst/>
          </a:prstGeom>
          <a:solidFill>
            <a:srgbClr val="2056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B390F54C-4BA5-40D3-8EF6-1769A3E56A01}"/>
              </a:ext>
            </a:extLst>
          </p:cNvPr>
          <p:cNvSpPr/>
          <p:nvPr/>
        </p:nvSpPr>
        <p:spPr>
          <a:xfrm>
            <a:off x="6959999" y="3024000"/>
            <a:ext cx="3492000" cy="3240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1" hangingPunct="1">
              <a:lnSpc>
                <a:spcPct val="90000"/>
              </a:lnSpc>
            </a:pPr>
            <a:r>
              <a:rPr lang="en-US" altLang="ja-JP" sz="2000" dirty="0">
                <a:solidFill>
                  <a:srgbClr val="CFEBFD"/>
                </a:solidFill>
                <a:latin typeface="Kelpt A2 Medium" panose="02000000000000000000" pitchFamily="50" charset="0"/>
              </a:rPr>
              <a:t>Allan deviation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F48836C-DF73-4AB5-A869-A066A3052935}"/>
              </a:ext>
            </a:extLst>
          </p:cNvPr>
          <p:cNvSpPr/>
          <p:nvPr/>
        </p:nvSpPr>
        <p:spPr>
          <a:xfrm>
            <a:off x="7951050" y="6372567"/>
            <a:ext cx="1908000" cy="324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eaLnBrk="1" hangingPunct="1">
              <a:lnSpc>
                <a:spcPct val="90000"/>
              </a:lnSpc>
            </a:pPr>
            <a:r>
              <a:rPr lang="en-US" altLang="ja-JP">
                <a:solidFill>
                  <a:schemeClr val="tx1">
                    <a:lumMod val="75000"/>
                    <a:lumOff val="25000"/>
                  </a:schemeClr>
                </a:solidFill>
                <a:latin typeface="Kelpt A1 SemiLight" panose="02000000000000000000" pitchFamily="50" charset="0"/>
              </a:rPr>
              <a:t>Averaging time  [s]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4F08DDB-CC41-4942-9C49-4A465731767A}"/>
              </a:ext>
            </a:extLst>
          </p:cNvPr>
          <p:cNvCxnSpPr>
            <a:cxnSpLocks/>
          </p:cNvCxnSpPr>
          <p:nvPr/>
        </p:nvCxnSpPr>
        <p:spPr>
          <a:xfrm>
            <a:off x="2280000" y="5317929"/>
            <a:ext cx="4248000" cy="0"/>
          </a:xfrm>
          <a:prstGeom prst="line">
            <a:avLst/>
          </a:prstGeom>
          <a:ln w="22225">
            <a:solidFill>
              <a:srgbClr val="0E88D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9B8F246-F604-418C-BDC9-C9E1FF5808C8}"/>
              </a:ext>
            </a:extLst>
          </p:cNvPr>
          <p:cNvCxnSpPr>
            <a:cxnSpLocks/>
          </p:cNvCxnSpPr>
          <p:nvPr/>
        </p:nvCxnSpPr>
        <p:spPr>
          <a:xfrm>
            <a:off x="2280000" y="4213380"/>
            <a:ext cx="4248000" cy="0"/>
          </a:xfrm>
          <a:prstGeom prst="line">
            <a:avLst/>
          </a:prstGeom>
          <a:ln w="22225">
            <a:solidFill>
              <a:srgbClr val="0E88D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8BB90237-E033-4A83-B7FD-99EE1468EFCB}"/>
              </a:ext>
            </a:extLst>
          </p:cNvPr>
          <p:cNvSpPr/>
          <p:nvPr/>
        </p:nvSpPr>
        <p:spPr>
          <a:xfrm>
            <a:off x="6030011" y="3951798"/>
            <a:ext cx="432000" cy="24929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altLang="ja-JP">
                <a:solidFill>
                  <a:srgbClr val="0E88D2"/>
                </a:solidFill>
                <a:latin typeface="Kelpt A1 SemiLight" panose="02000000000000000000" pitchFamily="50" charset="0"/>
              </a:rPr>
              <a:t>20 ns</a:t>
            </a:r>
            <a:endParaRPr lang="en-US" altLang="ja-JP" baseline="30000">
              <a:solidFill>
                <a:srgbClr val="0E88D2"/>
              </a:solidFill>
              <a:latin typeface="Kelpt A1 SemiLight" panose="02000000000000000000" pitchFamily="50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42FD2004-8177-47E4-8746-AAA5F82B74C2}"/>
              </a:ext>
            </a:extLst>
          </p:cNvPr>
          <p:cNvSpPr/>
          <p:nvPr/>
        </p:nvSpPr>
        <p:spPr>
          <a:xfrm rot="2357509">
            <a:off x="6955334" y="5526986"/>
            <a:ext cx="1273832" cy="180000"/>
          </a:xfrm>
          <a:prstGeom prst="roundRect">
            <a:avLst>
              <a:gd name="adj" fmla="val 4281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eaLnBrk="1" hangingPunct="1">
              <a:lnSpc>
                <a:spcPct val="90000"/>
              </a:lnSpc>
            </a:pPr>
            <a:r>
              <a:rPr lang="en-US" altLang="ja-JP" sz="1400" dirty="0">
                <a:solidFill>
                  <a:srgbClr val="059B05"/>
                </a:solidFill>
                <a:latin typeface="Kelpt A1 SemiLight" panose="02000000000000000000" pitchFamily="50" charset="0"/>
              </a:rPr>
              <a:t>(3-corner hat)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C6D3C216-ABD9-42AB-8D27-86D8B89B40A7}"/>
              </a:ext>
            </a:extLst>
          </p:cNvPr>
          <p:cNvSpPr/>
          <p:nvPr/>
        </p:nvSpPr>
        <p:spPr>
          <a:xfrm rot="2342540">
            <a:off x="7796456" y="4803309"/>
            <a:ext cx="1296000" cy="252000"/>
          </a:xfrm>
          <a:prstGeom prst="roundRect">
            <a:avLst>
              <a:gd name="adj" fmla="val 4281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eaLnBrk="1" hangingPunct="1">
              <a:lnSpc>
                <a:spcPct val="90000"/>
              </a:lnSpc>
            </a:pPr>
            <a:r>
              <a:rPr lang="en-US" altLang="ja-JP">
                <a:solidFill>
                  <a:srgbClr val="0E88D2"/>
                </a:solidFill>
                <a:latin typeface="Kelpt A1 SemiLight" panose="02000000000000000000" pitchFamily="50" charset="0"/>
              </a:rPr>
              <a:t>UTC(NICT)-HM3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955852C-D43F-4463-827D-102E4266607D}"/>
              </a:ext>
            </a:extLst>
          </p:cNvPr>
          <p:cNvGrpSpPr/>
          <p:nvPr/>
        </p:nvGrpSpPr>
        <p:grpSpPr>
          <a:xfrm>
            <a:off x="7468797" y="3926910"/>
            <a:ext cx="2307242" cy="648256"/>
            <a:chOff x="5944797" y="3926909"/>
            <a:chExt cx="2307242" cy="648256"/>
          </a:xfrm>
        </p:grpSpPr>
        <p:sp>
          <p:nvSpPr>
            <p:cNvPr id="97" name="Rectangle: Rounded Corners 96">
              <a:extLst>
                <a:ext uri="{FF2B5EF4-FFF2-40B4-BE49-F238E27FC236}">
                  <a16:creationId xmlns:a16="http://schemas.microsoft.com/office/drawing/2014/main" id="{E0F9F0EC-E34E-43FF-BD20-40BB8AC8A422}"/>
                </a:ext>
              </a:extLst>
            </p:cNvPr>
            <p:cNvSpPr/>
            <p:nvPr/>
          </p:nvSpPr>
          <p:spPr>
            <a:xfrm rot="2346730">
              <a:off x="5944797" y="3926909"/>
              <a:ext cx="2307242" cy="252000"/>
            </a:xfrm>
            <a:prstGeom prst="roundRect">
              <a:avLst>
                <a:gd name="adj" fmla="val 428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eaLnBrk="1" hangingPunct="1">
                <a:lnSpc>
                  <a:spcPct val="90000"/>
                </a:lnSpc>
              </a:pPr>
              <a:r>
                <a:rPr lang="en-US" altLang="ja-JP" dirty="0">
                  <a:solidFill>
                    <a:srgbClr val="E04C8B"/>
                  </a:solidFill>
                  <a:latin typeface="Kelpt A1 SemiLight" panose="02000000000000000000" pitchFamily="50" charset="0"/>
                </a:rPr>
                <a:t>NICT Cs ensemble</a:t>
              </a:r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99F17351-2BD4-48BE-9DAF-EEF950D1D55B}"/>
                </a:ext>
              </a:extLst>
            </p:cNvPr>
            <p:cNvSpPr/>
            <p:nvPr/>
          </p:nvSpPr>
          <p:spPr>
            <a:xfrm rot="2329302">
              <a:off x="6703822" y="4323165"/>
              <a:ext cx="1036304" cy="252000"/>
            </a:xfrm>
            <a:prstGeom prst="roundRect">
              <a:avLst>
                <a:gd name="adj" fmla="val 428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eaLnBrk="1" hangingPunct="1">
                <a:lnSpc>
                  <a:spcPct val="90000"/>
                </a:lnSpc>
              </a:pPr>
              <a:r>
                <a:rPr lang="en-US" altLang="ja-JP" dirty="0">
                  <a:solidFill>
                    <a:srgbClr val="E04C8B"/>
                  </a:solidFill>
                  <a:latin typeface="Kelpt A1 SemiLight" panose="02000000000000000000" pitchFamily="50" charset="0"/>
                </a:rPr>
                <a:t>timescale</a:t>
              </a:r>
            </a:p>
          </p:txBody>
        </p:sp>
      </p:grp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153AF19E-E446-45B0-9631-C011B90B69E5}"/>
              </a:ext>
            </a:extLst>
          </p:cNvPr>
          <p:cNvSpPr/>
          <p:nvPr/>
        </p:nvSpPr>
        <p:spPr>
          <a:xfrm>
            <a:off x="9592747" y="4582700"/>
            <a:ext cx="1177609" cy="216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eaLnBrk="1" hangingPunct="1">
              <a:lnSpc>
                <a:spcPct val="90000"/>
              </a:lnSpc>
            </a:pPr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Kelpt A1 SemiLight" panose="02000000000000000000" pitchFamily="50" charset="0"/>
              </a:rPr>
              <a:t>HM3-HM4</a:t>
            </a: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4D16D592-1DEF-42D6-BBD4-5252A4C1FB87}"/>
              </a:ext>
            </a:extLst>
          </p:cNvPr>
          <p:cNvSpPr/>
          <p:nvPr/>
        </p:nvSpPr>
        <p:spPr>
          <a:xfrm>
            <a:off x="7350719" y="853105"/>
            <a:ext cx="1368000" cy="5040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1" hangingPunct="1">
              <a:lnSpc>
                <a:spcPct val="90000"/>
              </a:lnSpc>
            </a:pPr>
            <a:r>
              <a:rPr lang="en-US" altLang="ja-JP" sz="2000" dirty="0">
                <a:solidFill>
                  <a:srgbClr val="CFEBFD"/>
                </a:solidFill>
                <a:latin typeface="Kelpt A2 Medium" panose="02000000000000000000" pitchFamily="50" charset="0"/>
              </a:rPr>
              <a:t>JST system</a:t>
            </a: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32CB2911-96D1-4E20-84AF-C05459B56A56}"/>
              </a:ext>
            </a:extLst>
          </p:cNvPr>
          <p:cNvSpPr/>
          <p:nvPr/>
        </p:nvSpPr>
        <p:spPr>
          <a:xfrm>
            <a:off x="8868000" y="880942"/>
            <a:ext cx="1656000" cy="48705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1" hangingPunct="1">
              <a:lnSpc>
                <a:spcPct val="90000"/>
              </a:lnSpc>
            </a:pPr>
            <a:r>
              <a:rPr lang="en-US" altLang="ja-JP" sz="2000" dirty="0">
                <a:solidFill>
                  <a:srgbClr val="CFEBFD"/>
                </a:solidFill>
                <a:latin typeface="Kelpt A2 Medium" panose="02000000000000000000" pitchFamily="50" charset="0"/>
              </a:rPr>
              <a:t>backup generator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FD6B4D3-2F84-430D-A508-9F48B7F733F2}"/>
              </a:ext>
            </a:extLst>
          </p:cNvPr>
          <p:cNvSpPr/>
          <p:nvPr/>
        </p:nvSpPr>
        <p:spPr>
          <a:xfrm>
            <a:off x="12768000" y="360000"/>
            <a:ext cx="360000" cy="360000"/>
          </a:xfrm>
          <a:prstGeom prst="rect">
            <a:avLst/>
          </a:prstGeom>
          <a:solidFill>
            <a:srgbClr val="ECA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23F5E8E-5F4E-4919-8951-AD6E7AD6D5A1}"/>
              </a:ext>
            </a:extLst>
          </p:cNvPr>
          <p:cNvSpPr/>
          <p:nvPr/>
        </p:nvSpPr>
        <p:spPr>
          <a:xfrm>
            <a:off x="13128000" y="360000"/>
            <a:ext cx="360000" cy="360000"/>
          </a:xfrm>
          <a:prstGeom prst="rect">
            <a:avLst/>
          </a:prstGeom>
          <a:solidFill>
            <a:srgbClr val="A164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C050E5B5-B37C-430F-B94E-4AD8D1728F0C}"/>
              </a:ext>
            </a:extLst>
          </p:cNvPr>
          <p:cNvSpPr/>
          <p:nvPr/>
        </p:nvSpPr>
        <p:spPr>
          <a:xfrm>
            <a:off x="12768000" y="720000"/>
            <a:ext cx="360000" cy="360000"/>
          </a:xfrm>
          <a:prstGeom prst="rect">
            <a:avLst/>
          </a:prstGeom>
          <a:solidFill>
            <a:srgbClr val="EC8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78E85C1-5EE7-42AA-A458-7BB15216B553}"/>
              </a:ext>
            </a:extLst>
          </p:cNvPr>
          <p:cNvSpPr/>
          <p:nvPr/>
        </p:nvSpPr>
        <p:spPr>
          <a:xfrm>
            <a:off x="12768000" y="1080000"/>
            <a:ext cx="360000" cy="360000"/>
          </a:xfrm>
          <a:prstGeom prst="rect">
            <a:avLst/>
          </a:prstGeom>
          <a:solidFill>
            <a:srgbClr val="E77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DD694F5-1FD0-4787-8470-EC0D373C7E58}"/>
              </a:ext>
            </a:extLst>
          </p:cNvPr>
          <p:cNvSpPr/>
          <p:nvPr/>
        </p:nvSpPr>
        <p:spPr>
          <a:xfrm>
            <a:off x="13128000" y="1080000"/>
            <a:ext cx="360000" cy="360000"/>
          </a:xfrm>
          <a:prstGeom prst="rect">
            <a:avLst/>
          </a:prstGeom>
          <a:solidFill>
            <a:srgbClr val="5D1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EC95236-F562-4452-8913-CDC69491433D}"/>
              </a:ext>
            </a:extLst>
          </p:cNvPr>
          <p:cNvSpPr/>
          <p:nvPr/>
        </p:nvSpPr>
        <p:spPr>
          <a:xfrm>
            <a:off x="12768000" y="0"/>
            <a:ext cx="360000" cy="360000"/>
          </a:xfrm>
          <a:prstGeom prst="rect">
            <a:avLst/>
          </a:prstGeom>
          <a:solidFill>
            <a:srgbClr val="0E88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9FCAA662-F7BD-4B01-BE97-5524D7695748}"/>
              </a:ext>
            </a:extLst>
          </p:cNvPr>
          <p:cNvSpPr/>
          <p:nvPr/>
        </p:nvSpPr>
        <p:spPr>
          <a:xfrm>
            <a:off x="13128000" y="0"/>
            <a:ext cx="360000" cy="360000"/>
          </a:xfrm>
          <a:prstGeom prst="rect">
            <a:avLst/>
          </a:prstGeom>
          <a:solidFill>
            <a:srgbClr val="2056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1E0C7B6-1779-4C0F-BD71-D8A10847B706}"/>
              </a:ext>
            </a:extLst>
          </p:cNvPr>
          <p:cNvSpPr/>
          <p:nvPr/>
        </p:nvSpPr>
        <p:spPr>
          <a:xfrm>
            <a:off x="12408000" y="0"/>
            <a:ext cx="360000" cy="360000"/>
          </a:xfrm>
          <a:prstGeom prst="rect">
            <a:avLst/>
          </a:prstGeom>
          <a:solidFill>
            <a:srgbClr val="CFEB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E1C97CE-CB37-48D4-A7E8-F0F2797A737F}"/>
              </a:ext>
            </a:extLst>
          </p:cNvPr>
          <p:cNvSpPr/>
          <p:nvPr/>
        </p:nvSpPr>
        <p:spPr>
          <a:xfrm>
            <a:off x="12768000" y="1440000"/>
            <a:ext cx="360000" cy="360000"/>
          </a:xfrm>
          <a:prstGeom prst="rect">
            <a:avLst/>
          </a:prstGeom>
          <a:solidFill>
            <a:srgbClr val="B39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9D8B6613-5169-47B8-9772-14D1A1E89E54}"/>
              </a:ext>
            </a:extLst>
          </p:cNvPr>
          <p:cNvSpPr/>
          <p:nvPr/>
        </p:nvSpPr>
        <p:spPr>
          <a:xfrm>
            <a:off x="13128000" y="1440000"/>
            <a:ext cx="360000" cy="360000"/>
          </a:xfrm>
          <a:prstGeom prst="rect">
            <a:avLst/>
          </a:prstGeom>
          <a:solidFill>
            <a:srgbClr val="311D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7A8D419-5190-428B-9DBF-709F71515D69}"/>
              </a:ext>
            </a:extLst>
          </p:cNvPr>
          <p:cNvSpPr/>
          <p:nvPr/>
        </p:nvSpPr>
        <p:spPr>
          <a:xfrm>
            <a:off x="13128000" y="1800000"/>
            <a:ext cx="360000" cy="36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DB53B044-FC85-42B3-BE87-81167788BC22}"/>
              </a:ext>
            </a:extLst>
          </p:cNvPr>
          <p:cNvSpPr/>
          <p:nvPr/>
        </p:nvSpPr>
        <p:spPr>
          <a:xfrm>
            <a:off x="13488000" y="1800000"/>
            <a:ext cx="360000" cy="3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359D09B-7A79-45CB-BEEE-EDDCEA709A8A}"/>
              </a:ext>
            </a:extLst>
          </p:cNvPr>
          <p:cNvSpPr/>
          <p:nvPr/>
        </p:nvSpPr>
        <p:spPr>
          <a:xfrm>
            <a:off x="12768000" y="1800000"/>
            <a:ext cx="360000" cy="36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8DAFD50-6DA2-4EDF-9C20-6DF0CA67A1FA}"/>
              </a:ext>
            </a:extLst>
          </p:cNvPr>
          <p:cNvSpPr/>
          <p:nvPr/>
        </p:nvSpPr>
        <p:spPr>
          <a:xfrm>
            <a:off x="12408000" y="360000"/>
            <a:ext cx="360000" cy="360000"/>
          </a:xfrm>
          <a:prstGeom prst="rect">
            <a:avLst/>
          </a:prstGeom>
          <a:solidFill>
            <a:srgbClr val="F5D7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6042A72B-A380-4132-9908-3BD9A3402224}"/>
              </a:ext>
            </a:extLst>
          </p:cNvPr>
          <p:cNvSpPr/>
          <p:nvPr/>
        </p:nvSpPr>
        <p:spPr>
          <a:xfrm>
            <a:off x="13488000" y="360000"/>
            <a:ext cx="360000" cy="360000"/>
          </a:xfrm>
          <a:prstGeom prst="rect">
            <a:avLst/>
          </a:prstGeom>
          <a:solidFill>
            <a:srgbClr val="5A3C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3FEB935B-AFB9-41E6-84BB-C9E66E2DAC69}"/>
              </a:ext>
            </a:extLst>
          </p:cNvPr>
          <p:cNvSpPr/>
          <p:nvPr/>
        </p:nvSpPr>
        <p:spPr>
          <a:xfrm>
            <a:off x="13128000" y="720000"/>
            <a:ext cx="360000" cy="360000"/>
          </a:xfrm>
          <a:prstGeom prst="rect">
            <a:avLst/>
          </a:prstGeom>
          <a:solidFill>
            <a:srgbClr val="CB4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Unicode MS" panose="020B0604020202020204" pitchFamily="34" charset="-128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FDE032E-2684-428F-B303-8920FDCFBEE6}"/>
              </a:ext>
            </a:extLst>
          </p:cNvPr>
          <p:cNvGrpSpPr/>
          <p:nvPr/>
        </p:nvGrpSpPr>
        <p:grpSpPr>
          <a:xfrm>
            <a:off x="1632000" y="3304769"/>
            <a:ext cx="4988684" cy="3391552"/>
            <a:chOff x="108000" y="3304769"/>
            <a:chExt cx="4988684" cy="3391552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3806FB5-A219-430B-9AD5-1BCA471D238B}"/>
                </a:ext>
              </a:extLst>
            </p:cNvPr>
            <p:cNvGrpSpPr/>
            <p:nvPr/>
          </p:nvGrpSpPr>
          <p:grpSpPr>
            <a:xfrm>
              <a:off x="108000" y="3304769"/>
              <a:ext cx="4988684" cy="3391552"/>
              <a:chOff x="252000" y="3324225"/>
              <a:chExt cx="4988684" cy="3391552"/>
            </a:xfrm>
          </p:grpSpPr>
          <p:pic>
            <p:nvPicPr>
              <p:cNvPr id="109" name="図 10" descr="グラフ, 折れ線グラフ&#10;&#10;自動的に生成された説明">
                <a:extLst>
                  <a:ext uri="{FF2B5EF4-FFF2-40B4-BE49-F238E27FC236}">
                    <a16:creationId xmlns:a16="http://schemas.microsoft.com/office/drawing/2014/main" id="{0924A0B2-BB53-478B-9F64-8164A7AC6D6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contrast="1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39" t="903" r="4858" b="7628"/>
              <a:stretch/>
            </p:blipFill>
            <p:spPr>
              <a:xfrm>
                <a:off x="552450" y="3324225"/>
                <a:ext cx="4688234" cy="3095625"/>
              </a:xfrm>
              <a:prstGeom prst="rect">
                <a:avLst/>
              </a:prstGeom>
            </p:spPr>
          </p:pic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E931C416-5334-4B00-9C22-027A66DC9C23}"/>
                  </a:ext>
                </a:extLst>
              </p:cNvPr>
              <p:cNvSpPr/>
              <p:nvPr/>
            </p:nvSpPr>
            <p:spPr>
              <a:xfrm rot="16200000">
                <a:off x="-540000" y="4735667"/>
                <a:ext cx="1908000" cy="32400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altLang="ja-JP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elpt A1 SemiLight" panose="02000000000000000000" pitchFamily="50" charset="0"/>
                  </a:rPr>
                  <a:t>UTC – UTC(NICT)  [ns]</a:t>
                </a:r>
              </a:p>
            </p:txBody>
          </p:sp>
          <p:sp>
            <p:nvSpPr>
              <p:cNvPr id="113" name="Rectangle: Rounded Corners 112">
                <a:extLst>
                  <a:ext uri="{FF2B5EF4-FFF2-40B4-BE49-F238E27FC236}">
                    <a16:creationId xmlns:a16="http://schemas.microsoft.com/office/drawing/2014/main" id="{F3238CE0-427A-4ED4-A4D1-80A5293354D8}"/>
                  </a:ext>
                </a:extLst>
              </p:cNvPr>
              <p:cNvSpPr/>
              <p:nvPr/>
            </p:nvSpPr>
            <p:spPr>
              <a:xfrm>
                <a:off x="1942567" y="6391777"/>
                <a:ext cx="1908000" cy="32400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altLang="ja-JP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elpt A1 SemiLight" panose="02000000000000000000" pitchFamily="50" charset="0"/>
                  </a:rPr>
                  <a:t>Date</a:t>
                </a:r>
              </a:p>
            </p:txBody>
          </p:sp>
        </p:grp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ABB7961-4AF6-47A4-9302-32AC8EE292DD}"/>
                </a:ext>
              </a:extLst>
            </p:cNvPr>
            <p:cNvCxnSpPr>
              <a:cxnSpLocks/>
            </p:cNvCxnSpPr>
            <p:nvPr/>
          </p:nvCxnSpPr>
          <p:spPr>
            <a:xfrm>
              <a:off x="756000" y="5317929"/>
              <a:ext cx="4248000" cy="0"/>
            </a:xfrm>
            <a:prstGeom prst="line">
              <a:avLst/>
            </a:prstGeom>
            <a:ln w="22225">
              <a:solidFill>
                <a:srgbClr val="0E88D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35571BD-93A9-438F-905D-CA43E03A7169}"/>
                </a:ext>
              </a:extLst>
            </p:cNvPr>
            <p:cNvCxnSpPr>
              <a:cxnSpLocks/>
            </p:cNvCxnSpPr>
            <p:nvPr/>
          </p:nvCxnSpPr>
          <p:spPr>
            <a:xfrm>
              <a:off x="756000" y="4213380"/>
              <a:ext cx="4248000" cy="0"/>
            </a:xfrm>
            <a:prstGeom prst="line">
              <a:avLst/>
            </a:prstGeom>
            <a:ln w="22225">
              <a:solidFill>
                <a:srgbClr val="0E88D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D0A14BDF-4F0D-43B2-BC27-A3ACADC5B9A7}"/>
                </a:ext>
              </a:extLst>
            </p:cNvPr>
            <p:cNvSpPr/>
            <p:nvPr/>
          </p:nvSpPr>
          <p:spPr>
            <a:xfrm>
              <a:off x="4092701" y="3934774"/>
              <a:ext cx="730733" cy="249299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 eaLnBrk="1" hangingPunct="1">
                <a:lnSpc>
                  <a:spcPct val="90000"/>
                </a:lnSpc>
              </a:pPr>
              <a:r>
                <a:rPr lang="en-US" altLang="ja-JP" dirty="0">
                  <a:solidFill>
                    <a:srgbClr val="0E88D2"/>
                  </a:solidFill>
                  <a:latin typeface="Kelpt A1 SemiLight" panose="02000000000000000000" pitchFamily="50" charset="0"/>
                </a:rPr>
                <a:t>20 ns</a:t>
              </a:r>
              <a:endParaRPr lang="en-US" altLang="ja-JP" baseline="30000" dirty="0">
                <a:solidFill>
                  <a:srgbClr val="0E88D2"/>
                </a:solidFill>
                <a:latin typeface="Kelpt A1 SemiLight" panose="02000000000000000000" pitchFamily="50" charset="0"/>
              </a:endParaRP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5FC25648-4A6D-4B21-AA69-5B313B423D7F}"/>
                </a:ext>
              </a:extLst>
            </p:cNvPr>
            <p:cNvCxnSpPr/>
            <p:nvPr/>
          </p:nvCxnSpPr>
          <p:spPr>
            <a:xfrm>
              <a:off x="834501" y="5317929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105BB06A-AC3E-45B2-ABB2-F9F66A650D2A}"/>
                </a:ext>
              </a:extLst>
            </p:cNvPr>
            <p:cNvCxnSpPr/>
            <p:nvPr/>
          </p:nvCxnSpPr>
          <p:spPr>
            <a:xfrm>
              <a:off x="1057925" y="5317929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069B9F61-4D9A-42F9-8668-37E368EC4666}"/>
                </a:ext>
              </a:extLst>
            </p:cNvPr>
            <p:cNvCxnSpPr/>
            <p:nvPr/>
          </p:nvCxnSpPr>
          <p:spPr>
            <a:xfrm>
              <a:off x="1663082" y="5317929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6A21AE07-3C9B-4D9C-823F-F2A0CA86529B}"/>
                </a:ext>
              </a:extLst>
            </p:cNvPr>
            <p:cNvCxnSpPr/>
            <p:nvPr/>
          </p:nvCxnSpPr>
          <p:spPr>
            <a:xfrm>
              <a:off x="2596719" y="5317929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1A0C59FB-0AAB-41AF-B654-516555E9B819}"/>
                </a:ext>
              </a:extLst>
            </p:cNvPr>
            <p:cNvCxnSpPr/>
            <p:nvPr/>
          </p:nvCxnSpPr>
          <p:spPr>
            <a:xfrm>
              <a:off x="2695854" y="5317929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798B265C-7DE8-4AA3-8465-8CA039611DF5}"/>
                </a:ext>
              </a:extLst>
            </p:cNvPr>
            <p:cNvCxnSpPr/>
            <p:nvPr/>
          </p:nvCxnSpPr>
          <p:spPr>
            <a:xfrm>
              <a:off x="1117108" y="3472375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E6D38A88-AA68-4274-B618-4B8027203F23}"/>
                </a:ext>
              </a:extLst>
            </p:cNvPr>
            <p:cNvCxnSpPr/>
            <p:nvPr/>
          </p:nvCxnSpPr>
          <p:spPr>
            <a:xfrm>
              <a:off x="1192568" y="3472375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9586179C-A535-43DE-BF69-DA5D324635E7}"/>
                </a:ext>
              </a:extLst>
            </p:cNvPr>
            <p:cNvCxnSpPr/>
            <p:nvPr/>
          </p:nvCxnSpPr>
          <p:spPr>
            <a:xfrm>
              <a:off x="1288741" y="3472375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FB4AF5C0-DDCE-4D76-84FF-D36633775D78}"/>
                </a:ext>
              </a:extLst>
            </p:cNvPr>
            <p:cNvCxnSpPr/>
            <p:nvPr/>
          </p:nvCxnSpPr>
          <p:spPr>
            <a:xfrm>
              <a:off x="1414509" y="3472375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826D0CCB-2311-4EFA-BB8A-A3AFBF8F443E}"/>
                </a:ext>
              </a:extLst>
            </p:cNvPr>
            <p:cNvCxnSpPr/>
            <p:nvPr/>
          </p:nvCxnSpPr>
          <p:spPr>
            <a:xfrm>
              <a:off x="1513644" y="3472375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19961334-AC54-4E63-9E20-5A57E9AAC68C}"/>
                </a:ext>
              </a:extLst>
            </p:cNvPr>
            <p:cNvCxnSpPr/>
            <p:nvPr/>
          </p:nvCxnSpPr>
          <p:spPr>
            <a:xfrm>
              <a:off x="2394018" y="3472375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2414AC58-E445-4013-B98D-51A932D8F024}"/>
                </a:ext>
              </a:extLst>
            </p:cNvPr>
            <p:cNvCxnSpPr/>
            <p:nvPr/>
          </p:nvCxnSpPr>
          <p:spPr>
            <a:xfrm>
              <a:off x="2857132" y="3472375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784513A8-F11C-4478-B9E2-D147B4C140CE}"/>
                </a:ext>
              </a:extLst>
            </p:cNvPr>
            <p:cNvCxnSpPr/>
            <p:nvPr/>
          </p:nvCxnSpPr>
          <p:spPr>
            <a:xfrm>
              <a:off x="3045044" y="3472375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0118D232-7616-48D8-9D6F-74BFF11F7710}"/>
                </a:ext>
              </a:extLst>
            </p:cNvPr>
            <p:cNvCxnSpPr/>
            <p:nvPr/>
          </p:nvCxnSpPr>
          <p:spPr>
            <a:xfrm>
              <a:off x="3677326" y="3472375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427266B7-E503-49F2-A810-53D14A9B4EDC}"/>
                </a:ext>
              </a:extLst>
            </p:cNvPr>
            <p:cNvCxnSpPr/>
            <p:nvPr/>
          </p:nvCxnSpPr>
          <p:spPr>
            <a:xfrm>
              <a:off x="4572000" y="5317929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AC13463D-57AC-43A9-99CA-93909E168656}"/>
                </a:ext>
              </a:extLst>
            </p:cNvPr>
            <p:cNvCxnSpPr/>
            <p:nvPr/>
          </p:nvCxnSpPr>
          <p:spPr>
            <a:xfrm>
              <a:off x="4679142" y="5317929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037E5978-F275-43E5-BC84-BC7F10E431B9}"/>
                </a:ext>
              </a:extLst>
            </p:cNvPr>
            <p:cNvCxnSpPr/>
            <p:nvPr/>
          </p:nvCxnSpPr>
          <p:spPr>
            <a:xfrm>
              <a:off x="4844335" y="3501309"/>
              <a:ext cx="0" cy="712071"/>
            </a:xfrm>
            <a:prstGeom prst="straightConnector1">
              <a:avLst/>
            </a:prstGeom>
            <a:ln w="38100">
              <a:solidFill>
                <a:srgbClr val="2056AD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Arrow: Left-Right 5">
            <a:extLst>
              <a:ext uri="{FF2B5EF4-FFF2-40B4-BE49-F238E27FC236}">
                <a16:creationId xmlns:a16="http://schemas.microsoft.com/office/drawing/2014/main" id="{3C7D0DC1-1830-4B87-B0C1-71A36EAD110E}"/>
              </a:ext>
            </a:extLst>
          </p:cNvPr>
          <p:cNvSpPr/>
          <p:nvPr/>
        </p:nvSpPr>
        <p:spPr>
          <a:xfrm>
            <a:off x="2270476" y="6352099"/>
            <a:ext cx="3693233" cy="38366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88B55A-BDC3-418D-A0BD-D8E63D0C5EFC}"/>
              </a:ext>
            </a:extLst>
          </p:cNvPr>
          <p:cNvSpPr txBox="1"/>
          <p:nvPr/>
        </p:nvSpPr>
        <p:spPr>
          <a:xfrm>
            <a:off x="3721120" y="6568000"/>
            <a:ext cx="8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years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43BDAB-9B25-003F-D2F9-08031AE36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EA4F-21C2-416E-8681-3CA0522F44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362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5995</TotalTime>
  <Words>2384</Words>
  <Application>Microsoft Office PowerPoint</Application>
  <PresentationFormat>Widescreen</PresentationFormat>
  <Paragraphs>452</Paragraphs>
  <Slides>30</Slides>
  <Notes>30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50" baseType="lpstr">
      <vt:lpstr>Arial Unicode MS</vt:lpstr>
      <vt:lpstr>Kelpt A1 SemiLight</vt:lpstr>
      <vt:lpstr>Kelpt A2 Bold(TTF)</vt:lpstr>
      <vt:lpstr>Kelpt A2 Medium</vt:lpstr>
      <vt:lpstr>Kelpt A2 TTF Bold</vt:lpstr>
      <vt:lpstr>Kelpt A2 TTF SemiLight</vt:lpstr>
      <vt:lpstr>メイリオ</vt:lpstr>
      <vt:lpstr>Algerian</vt:lpstr>
      <vt:lpstr>Arial</vt:lpstr>
      <vt:lpstr>Calibri</vt:lpstr>
      <vt:lpstr>Calibri Light</vt:lpstr>
      <vt:lpstr>Cambria Math</vt:lpstr>
      <vt:lpstr>Segoe UI</vt:lpstr>
      <vt:lpstr>Segoe UI Semibold</vt:lpstr>
      <vt:lpstr>Symbol</vt:lpstr>
      <vt:lpstr>Times New Roman</vt:lpstr>
      <vt:lpstr>Wingdings</vt:lpstr>
      <vt:lpstr>Office Theme</vt:lpstr>
      <vt:lpstr>ｸﾞﾗﾌ</vt:lpstr>
      <vt:lpstr>Graph</vt:lpstr>
      <vt:lpstr>UTC(k) steered by intermittent operation of an optical clock</vt:lpstr>
      <vt:lpstr>Outline</vt:lpstr>
      <vt:lpstr>UTC(k) generation using an optical clock</vt:lpstr>
      <vt:lpstr>How is UTC maintained?</vt:lpstr>
      <vt:lpstr>JST generation </vt:lpstr>
      <vt:lpstr>DMTD system performance</vt:lpstr>
      <vt:lpstr>Reliability (Power &amp; Signals)</vt:lpstr>
      <vt:lpstr>Hydrogen masers at NICT</vt:lpstr>
      <vt:lpstr>PowerPoint Presentation</vt:lpstr>
      <vt:lpstr>Optically steered timescale in 2016:  Source oscillator + Frequency reference</vt:lpstr>
      <vt:lpstr>Steering</vt:lpstr>
      <vt:lpstr>PowerPoint Presentation</vt:lpstr>
      <vt:lpstr>Upgrade of UTC(NICT) in 2021</vt:lpstr>
      <vt:lpstr>Strategy</vt:lpstr>
      <vt:lpstr>Recipe of steering</vt:lpstr>
      <vt:lpstr>Steering using optical clocks: before &amp; after</vt:lpstr>
      <vt:lpstr>Incorporation of HMs to TA</vt:lpstr>
      <vt:lpstr>  Actual calculation (an example)</vt:lpstr>
      <vt:lpstr>  Actual calculation (an example)</vt:lpstr>
      <vt:lpstr>Consideration for independent timescale UTC(k)</vt:lpstr>
      <vt:lpstr>PowerPoint Presentation</vt:lpstr>
      <vt:lpstr>Improvement after quadratic detrending</vt:lpstr>
      <vt:lpstr>Next step &amp; outlook</vt:lpstr>
      <vt:lpstr>Graphical picture of the option 1, 2a and 2b in the redefinition of the SI second</vt:lpstr>
      <vt:lpstr>PowerPoint Presentation</vt:lpstr>
      <vt:lpstr>PowerPoint Presentation</vt:lpstr>
      <vt:lpstr>PowerPoint Presentation</vt:lpstr>
      <vt:lpstr>Summary</vt:lpstr>
      <vt:lpstr>Teams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UTC(k) steered by intermittent operation of an optical clock</dc:title>
  <dc:creator>井戸 哲也</dc:creator>
  <cp:lastModifiedBy>井戸 哲也</cp:lastModifiedBy>
  <cp:revision>69</cp:revision>
  <dcterms:created xsi:type="dcterms:W3CDTF">2023-10-09T03:11:02Z</dcterms:created>
  <dcterms:modified xsi:type="dcterms:W3CDTF">2023-10-17T19:53:20Z</dcterms:modified>
</cp:coreProperties>
</file>