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677" r:id="rId2"/>
    <p:sldId id="988" r:id="rId3"/>
    <p:sldId id="974" r:id="rId4"/>
    <p:sldId id="999" r:id="rId5"/>
    <p:sldId id="954" r:id="rId6"/>
    <p:sldId id="683" r:id="rId7"/>
    <p:sldId id="859" r:id="rId8"/>
    <p:sldId id="862" r:id="rId9"/>
    <p:sldId id="886" r:id="rId10"/>
    <p:sldId id="969" r:id="rId11"/>
    <p:sldId id="956" r:id="rId12"/>
    <p:sldId id="993" r:id="rId13"/>
    <p:sldId id="995" r:id="rId14"/>
    <p:sldId id="996" r:id="rId15"/>
    <p:sldId id="997" r:id="rId16"/>
    <p:sldId id="998" r:id="rId17"/>
    <p:sldId id="992" r:id="rId18"/>
    <p:sldId id="991" r:id="rId19"/>
    <p:sldId id="91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8A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3394" autoAdjust="0"/>
  </p:normalViewPr>
  <p:slideViewPr>
    <p:cSldViewPr snapToGrid="0" snapToObjects="1">
      <p:cViewPr varScale="1">
        <p:scale>
          <a:sx n="69" d="100"/>
          <a:sy n="69" d="100"/>
        </p:scale>
        <p:origin x="66" y="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40" d="100"/>
        <a:sy n="140" d="100"/>
      </p:scale>
      <p:origin x="0" y="-36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FY 2018 Enacted</c:v>
                </c:pt>
              </c:strCache>
            </c:strRef>
          </c:tx>
          <c:dPt>
            <c:idx val="0"/>
            <c:bubble3D val="0"/>
            <c:spPr>
              <a:solidFill>
                <a:srgbClr val="11335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6AA-4047-BFA2-946C1D41F985}"/>
              </c:ext>
            </c:extLst>
          </c:dPt>
          <c:dPt>
            <c:idx val="1"/>
            <c:bubble3D val="0"/>
            <c:spPr>
              <a:pattFill prst="pct75">
                <a:fgClr>
                  <a:srgbClr val="B2471E"/>
                </a:fgClr>
                <a:bgClr>
                  <a:schemeClr val="bg1"/>
                </a:bgClr>
              </a:pattFill>
              <a:ln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6AA-4047-BFA2-946C1D41F985}"/>
              </c:ext>
            </c:extLst>
          </c:dPt>
          <c:dPt>
            <c:idx val="2"/>
            <c:bubble3D val="0"/>
            <c:spPr>
              <a:solidFill>
                <a:srgbClr val="B2471E"/>
              </a:solidFill>
              <a:ln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6AA-4047-BFA2-946C1D41F985}"/>
              </c:ext>
            </c:extLst>
          </c:dPt>
          <c:dPt>
            <c:idx val="3"/>
            <c:bubble3D val="0"/>
            <c:spPr>
              <a:solidFill>
                <a:srgbClr val="5D8B7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6AA-4047-BFA2-946C1D41F985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STRS 60%</c:v>
                </c:pt>
                <c:pt idx="1">
                  <c:v>ITS (Hollings MEP) 12%</c:v>
                </c:pt>
                <c:pt idx="2">
                  <c:v>ITS (Manufacturing USA) 1%</c:v>
                </c:pt>
                <c:pt idx="3">
                  <c:v>CRS 27%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724.5</c:v>
                </c:pt>
                <c:pt idx="1">
                  <c:v>140</c:v>
                </c:pt>
                <c:pt idx="2">
                  <c:v>15</c:v>
                </c:pt>
                <c:pt idx="3">
                  <c:v>319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6AA-4047-BFA2-946C1D41F985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 w="25400"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5D550-4804-0648-9841-5DE6A0CD0169}" type="datetimeFigureOut">
              <a:rPr lang="en-US" smtClean="0"/>
              <a:t>10/18/2023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804BF-A41C-8448-874E-9C0B6FDDA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779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1FEF18-8689-4EFC-AAFA-D17ACA7ED90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374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804BF-A41C-8448-874E-9C0B6FDDAB7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07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804BF-A41C-8448-874E-9C0B6FDDAB7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318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6804BF-A41C-8448-874E-9C0B6FDDAB7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342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DE1A75-1A75-4A10-8B36-BD6BC99B905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1771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6804BF-A41C-8448-874E-9C0B6FDDAB7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778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3.jpg"/></Relationships>
</file>

<file path=ppt/slideLayouts/_rels/slideLayout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12.png"/><Relationship Id="rId7" Type="http://schemas.openxmlformats.org/officeDocument/2006/relationships/image" Target="../media/image2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Layouts/_rels/slideLayout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2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jpeg"/><Relationship Id="rId9" Type="http://schemas.openxmlformats.org/officeDocument/2006/relationships/image" Target="../media/image34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chart" Target="../charts/chart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0.jpe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g"/><Relationship Id="rId2" Type="http://schemas.openxmlformats.org/officeDocument/2006/relationships/image" Target="../media/image4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7.jpg"/><Relationship Id="rId5" Type="http://schemas.openxmlformats.org/officeDocument/2006/relationships/image" Target="../media/image46.jpg"/><Relationship Id="rId10" Type="http://schemas.openxmlformats.org/officeDocument/2006/relationships/image" Target="../media/image12.png"/><Relationship Id="rId4" Type="http://schemas.openxmlformats.org/officeDocument/2006/relationships/image" Target="../media/image45.jpeg"/><Relationship Id="rId9" Type="http://schemas.openxmlformats.org/officeDocument/2006/relationships/image" Target="../media/image11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4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61BAFE4-3996-9B40-A849-0450F4C595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20675"/>
            <a:ext cx="12228755" cy="68786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D804DA-26DC-094D-81DE-93F10F39FF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51A0C-9B64-634D-8A09-BE241A244C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3619D-369A-3C40-8401-DAA021E87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FA8995-CDE0-A646-B4C0-DF68570AC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42D4CD-0567-AA4B-BE1B-B504FA737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EB62B-FDC5-F542-B36B-F4CCC4099D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091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2342434-9005-9A48-8FA3-73C5FE8D7B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20675"/>
            <a:ext cx="12228755" cy="68786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714CCD-6008-7C48-8213-7ACB99735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840" y="1253810"/>
            <a:ext cx="10515600" cy="1325563"/>
          </a:xfrm>
        </p:spPr>
        <p:txBody>
          <a:bodyPr>
            <a:normAutofit/>
          </a:bodyPr>
          <a:lstStyle>
            <a:lvl1pPr>
              <a:defRPr sz="6000"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8048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D84F49B-5A7F-2F45-9400-29748B3468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55B0418-EA3E-F444-BA50-493E538C475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BCFA929C-C054-5949-B389-B2BE80C59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4"/>
            <a:ext cx="10515600" cy="1097874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6087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orient="horz" pos="507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D84F49B-5A7F-2F45-9400-29748B3468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55B0418-EA3E-F444-BA50-493E538C475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038A29F-49C5-8E46-9DD1-3268CB9B3E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2819" y="1314818"/>
            <a:ext cx="9824225" cy="5162983"/>
          </a:xfrm>
        </p:spPr>
        <p:txBody>
          <a:bodyPr>
            <a:noAutofit/>
          </a:bodyPr>
          <a:lstStyle>
            <a:lvl1pPr marL="457200" marR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CFA929C-C054-5949-B389-B2BE80C59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4"/>
            <a:ext cx="10515600" cy="1097874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17965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orient="horz" pos="50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D84F49B-5A7F-2F45-9400-29748B3468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55B0418-EA3E-F444-BA50-493E538C475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038A29F-49C5-8E46-9DD1-3268CB9B3E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2819" y="1776048"/>
            <a:ext cx="4992537" cy="4701753"/>
          </a:xfrm>
        </p:spPr>
        <p:txBody>
          <a:bodyPr>
            <a:noAutofit/>
          </a:bodyPr>
          <a:lstStyle>
            <a:lvl1pPr marL="457200" marR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CFA929C-C054-5949-B389-B2BE80C59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4"/>
            <a:ext cx="10515600" cy="1078766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A6CA363-1DAE-43F0-91CE-9AC2FD684687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450541" y="1786793"/>
            <a:ext cx="4992537" cy="4701753"/>
          </a:xfrm>
        </p:spPr>
        <p:txBody>
          <a:bodyPr>
            <a:noAutofit/>
          </a:bodyPr>
          <a:lstStyle>
            <a:lvl1pPr marL="457200" marR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EF09ACC-1756-4591-A0AD-5B6E02136F12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1092819" y="1158527"/>
            <a:ext cx="4992537" cy="546124"/>
          </a:xfrm>
          <a:solidFill>
            <a:srgbClr val="5E8A73"/>
          </a:solidFill>
        </p:spPr>
        <p:txBody>
          <a:bodyPr>
            <a:noAutofit/>
          </a:bodyPr>
          <a:lstStyle>
            <a:lvl1pPr marL="0" marR="0" indent="112713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CA17866C-6117-47D5-989F-51F40A639427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450541" y="1154345"/>
            <a:ext cx="4992537" cy="546124"/>
          </a:xfrm>
          <a:solidFill>
            <a:srgbClr val="5E8A73"/>
          </a:solidFill>
        </p:spPr>
        <p:txBody>
          <a:bodyPr>
            <a:noAutofit/>
          </a:bodyPr>
          <a:lstStyle>
            <a:lvl1pPr marL="0" marR="0" indent="112713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9137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orient="horz" pos="507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D84F49B-5A7F-2F45-9400-29748B3468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D058A46-4497-4846-9950-4FE69B7CB51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0" y="1088249"/>
            <a:ext cx="12192000" cy="3897872"/>
          </a:xfr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Object/Photo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55B0418-EA3E-F444-BA50-493E538C475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038A29F-49C5-8E46-9DD1-3268CB9B3E6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92819" y="5213932"/>
            <a:ext cx="9824225" cy="1263869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Lorem ipsum dolor sit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amet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consectetuer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adipiscing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elit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Maecenas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porttitor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congue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massa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Fusce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posuere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magna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sed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pulvinar.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CFA929C-C054-5949-B389-B2BE80C59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4"/>
            <a:ext cx="10515600" cy="1097874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710271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orient="horz" pos="507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C9533BF-1B93-2A43-BA34-0F3A82D7F3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C17D88D-1B35-A843-BA46-506AB4A8754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19253" y="1622502"/>
            <a:ext cx="10753493" cy="1456996"/>
          </a:xfrm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Lorem ipsum dolor sit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amet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consectetuer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adipiscing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elit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Maecenas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porttitor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congue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massa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Fusce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posuere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magna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sed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pulvinar.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AD91200-3642-8946-A772-E48D2472F96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B893048A-A103-8740-9E4D-A13D62CFA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4"/>
            <a:ext cx="10515600" cy="1097874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37">
            <a:extLst>
              <a:ext uri="{FF2B5EF4-FFF2-40B4-BE49-F238E27FC236}">
                <a16:creationId xmlns:a16="http://schemas.microsoft.com/office/drawing/2014/main" id="{CFA31AA8-C387-164B-869F-B0075C511E65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-12542" y="3603157"/>
            <a:ext cx="3889249" cy="249574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Picture/icon/text</a:t>
            </a:r>
          </a:p>
        </p:txBody>
      </p:sp>
      <p:sp>
        <p:nvSpPr>
          <p:cNvPr id="17" name="Picture Placeholder 37">
            <a:extLst>
              <a:ext uri="{FF2B5EF4-FFF2-40B4-BE49-F238E27FC236}">
                <a16:creationId xmlns:a16="http://schemas.microsoft.com/office/drawing/2014/main" id="{9B1F4115-3B6A-C147-B3F0-135C7ECD40C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154344" y="3603157"/>
            <a:ext cx="3889249" cy="249574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Picture/icon/text</a:t>
            </a:r>
          </a:p>
        </p:txBody>
      </p:sp>
      <p:sp>
        <p:nvSpPr>
          <p:cNvPr id="20" name="Picture Placeholder 37">
            <a:extLst>
              <a:ext uri="{FF2B5EF4-FFF2-40B4-BE49-F238E27FC236}">
                <a16:creationId xmlns:a16="http://schemas.microsoft.com/office/drawing/2014/main" id="{5E9C8FEA-E368-2E47-8707-A1899F1C96B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309655" y="3603157"/>
            <a:ext cx="3889249" cy="249574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Picture/icon/text</a:t>
            </a:r>
          </a:p>
        </p:txBody>
      </p:sp>
    </p:spTree>
    <p:extLst>
      <p:ext uri="{BB962C8B-B14F-4D97-AF65-F5344CB8AC3E}">
        <p14:creationId xmlns:p14="http://schemas.microsoft.com/office/powerpoint/2010/main" val="26225396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6" userDrawn="1">
          <p15:clr>
            <a:srgbClr val="FBAE40"/>
          </p15:clr>
        </p15:guide>
        <p15:guide id="3" pos="432" userDrawn="1">
          <p15:clr>
            <a:srgbClr val="FBAE40"/>
          </p15:clr>
        </p15:guide>
        <p15:guide id="4" pos="7296">
          <p15:clr>
            <a:srgbClr val="FBAE40"/>
          </p15:clr>
        </p15:guide>
        <p15:guide id="5" orient="horz" pos="504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CA35D9A-EEF1-DD46-987E-6CF872511F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D7FACD73-4E5D-A345-B9F2-A050263D9E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18609" y="1757943"/>
            <a:ext cx="5183188" cy="3684588"/>
          </a:xfr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rgbClr val="002060"/>
                </a:solidFill>
              </a:defRPr>
            </a:lvl1pPr>
            <a:lvl2pPr marL="800100" indent="-342900">
              <a:buClr>
                <a:srgbClr val="5D8B72"/>
              </a:buClr>
              <a:buFont typeface="Wingdings" pitchFamily="2" charset="2"/>
              <a:buChar char="§"/>
              <a:defRPr sz="32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528B23-895C-5C4C-B680-35A98899E6A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E3FAAB9C-4676-8C48-8CEF-A4CF6BE5B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37">
            <a:extLst>
              <a:ext uri="{FF2B5EF4-FFF2-40B4-BE49-F238E27FC236}">
                <a16:creationId xmlns:a16="http://schemas.microsoft.com/office/drawing/2014/main" id="{F18C6717-9848-804B-B1E2-2105CEE0B192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0" y="1093699"/>
            <a:ext cx="6337300" cy="5759148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Picture/icon/text</a:t>
            </a:r>
          </a:p>
        </p:txBody>
      </p:sp>
    </p:spTree>
    <p:extLst>
      <p:ext uri="{BB962C8B-B14F-4D97-AF65-F5344CB8AC3E}">
        <p14:creationId xmlns:p14="http://schemas.microsoft.com/office/powerpoint/2010/main" val="3585909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04" userDrawn="1">
          <p15:clr>
            <a:srgbClr val="FBAE40"/>
          </p15:clr>
        </p15:guide>
        <p15:guide id="2" pos="432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85BF363-59FF-E54E-A0B5-E35D493FB5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4195B3-35E3-C543-9CBB-AD4A8EB724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D63FB6F-295B-4145-AC04-27AECBF663FE}"/>
              </a:ext>
            </a:extLst>
          </p:cNvPr>
          <p:cNvSpPr/>
          <p:nvPr userDrawn="1"/>
        </p:nvSpPr>
        <p:spPr>
          <a:xfrm>
            <a:off x="10173653" y="3561055"/>
            <a:ext cx="1399032" cy="2013995"/>
          </a:xfrm>
          <a:prstGeom prst="rect">
            <a:avLst/>
          </a:prstGeom>
          <a:solidFill>
            <a:srgbClr val="B94A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30F6BE-9234-024F-833A-824C3D3A925D}"/>
              </a:ext>
            </a:extLst>
          </p:cNvPr>
          <p:cNvSpPr/>
          <p:nvPr userDrawn="1"/>
        </p:nvSpPr>
        <p:spPr>
          <a:xfrm>
            <a:off x="8586154" y="3561055"/>
            <a:ext cx="1399032" cy="2013995"/>
          </a:xfrm>
          <a:prstGeom prst="rect">
            <a:avLst/>
          </a:prstGeom>
          <a:solidFill>
            <a:srgbClr val="B949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41BF4F-6491-E24D-82FA-6C4C49768707}"/>
              </a:ext>
            </a:extLst>
          </p:cNvPr>
          <p:cNvSpPr/>
          <p:nvPr userDrawn="1"/>
        </p:nvSpPr>
        <p:spPr>
          <a:xfrm>
            <a:off x="6976872" y="3561054"/>
            <a:ext cx="1407759" cy="2013995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30C1E6D-6FDE-8C4C-84A7-19639DF2BE58}"/>
              </a:ext>
            </a:extLst>
          </p:cNvPr>
          <p:cNvSpPr/>
          <p:nvPr userDrawn="1"/>
        </p:nvSpPr>
        <p:spPr>
          <a:xfrm>
            <a:off x="5416537" y="3561055"/>
            <a:ext cx="1403592" cy="2013995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E81D280-A245-594C-9C82-B79E20F196D0}"/>
              </a:ext>
            </a:extLst>
          </p:cNvPr>
          <p:cNvSpPr/>
          <p:nvPr userDrawn="1"/>
        </p:nvSpPr>
        <p:spPr>
          <a:xfrm>
            <a:off x="3836549" y="3561054"/>
            <a:ext cx="1399032" cy="2013995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06EA32C-2240-6F4B-914F-98F7B8238AF2}"/>
              </a:ext>
            </a:extLst>
          </p:cNvPr>
          <p:cNvSpPr/>
          <p:nvPr userDrawn="1"/>
        </p:nvSpPr>
        <p:spPr>
          <a:xfrm>
            <a:off x="651527" y="3561054"/>
            <a:ext cx="1399032" cy="2013995"/>
          </a:xfrm>
          <a:prstGeom prst="rect">
            <a:avLst/>
          </a:prstGeom>
          <a:solidFill>
            <a:srgbClr val="1133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9A93E19-50A5-9548-8F8C-391BBBDBDB90}"/>
              </a:ext>
            </a:extLst>
          </p:cNvPr>
          <p:cNvSpPr/>
          <p:nvPr userDrawn="1"/>
        </p:nvSpPr>
        <p:spPr>
          <a:xfrm>
            <a:off x="2254237" y="3561055"/>
            <a:ext cx="1403592" cy="2013995"/>
          </a:xfrm>
          <a:prstGeom prst="rect">
            <a:avLst/>
          </a:prstGeom>
          <a:solidFill>
            <a:srgbClr val="1133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4ED8E57-8E6A-9147-8403-FC7756A82595}"/>
              </a:ext>
            </a:extLst>
          </p:cNvPr>
          <p:cNvSpPr/>
          <p:nvPr userDrawn="1"/>
        </p:nvSpPr>
        <p:spPr>
          <a:xfrm>
            <a:off x="651527" y="2162022"/>
            <a:ext cx="1399032" cy="1399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FDDE5E9-7903-9D43-B5F6-3F8CE301C9A3}"/>
              </a:ext>
            </a:extLst>
          </p:cNvPr>
          <p:cNvSpPr/>
          <p:nvPr userDrawn="1"/>
        </p:nvSpPr>
        <p:spPr>
          <a:xfrm>
            <a:off x="2249099" y="2162022"/>
            <a:ext cx="1399032" cy="1399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C5D5EB1-B45D-4743-A377-C9944576F172}"/>
              </a:ext>
            </a:extLst>
          </p:cNvPr>
          <p:cNvSpPr/>
          <p:nvPr userDrawn="1"/>
        </p:nvSpPr>
        <p:spPr>
          <a:xfrm>
            <a:off x="3836161" y="2162022"/>
            <a:ext cx="1399032" cy="1399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1F42BFC-2C0F-7B4C-A926-E9D82CEC7CDF}"/>
              </a:ext>
            </a:extLst>
          </p:cNvPr>
          <p:cNvSpPr/>
          <p:nvPr userDrawn="1"/>
        </p:nvSpPr>
        <p:spPr>
          <a:xfrm>
            <a:off x="5403963" y="2162022"/>
            <a:ext cx="1413590" cy="1399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A1E8556-4AB5-444E-83C6-EBC637F23838}"/>
              </a:ext>
            </a:extLst>
          </p:cNvPr>
          <p:cNvSpPr/>
          <p:nvPr userDrawn="1"/>
        </p:nvSpPr>
        <p:spPr>
          <a:xfrm>
            <a:off x="6985599" y="2162022"/>
            <a:ext cx="1399032" cy="1399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7EFCBEB-6BFB-264C-849B-1BCB554A8812}"/>
              </a:ext>
            </a:extLst>
          </p:cNvPr>
          <p:cNvSpPr/>
          <p:nvPr userDrawn="1"/>
        </p:nvSpPr>
        <p:spPr>
          <a:xfrm>
            <a:off x="8586837" y="2162022"/>
            <a:ext cx="1399032" cy="1399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29489B2-A7AF-1A48-A34B-C686CA59A72C}"/>
              </a:ext>
            </a:extLst>
          </p:cNvPr>
          <p:cNvSpPr/>
          <p:nvPr userDrawn="1"/>
        </p:nvSpPr>
        <p:spPr>
          <a:xfrm>
            <a:off x="10173899" y="2162022"/>
            <a:ext cx="1399032" cy="1399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5">
            <a:extLst>
              <a:ext uri="{FF2B5EF4-FFF2-40B4-BE49-F238E27FC236}">
                <a16:creationId xmlns:a16="http://schemas.microsoft.com/office/drawing/2014/main" id="{6D13160A-7C33-214C-A659-A9486E4B61C7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53175" y="2162022"/>
            <a:ext cx="1393718" cy="1399032"/>
          </a:xfrm>
        </p:spPr>
        <p:txBody>
          <a:bodyPr>
            <a:norm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800100" indent="-342900">
              <a:buClr>
                <a:srgbClr val="5D8B7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Icon/photo</a:t>
            </a:r>
          </a:p>
        </p:txBody>
      </p:sp>
      <p:sp>
        <p:nvSpPr>
          <p:cNvPr id="31" name="Content Placeholder 5">
            <a:extLst>
              <a:ext uri="{FF2B5EF4-FFF2-40B4-BE49-F238E27FC236}">
                <a16:creationId xmlns:a16="http://schemas.microsoft.com/office/drawing/2014/main" id="{0619B90C-3B9F-5942-9F93-1B3C12E5D3F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2261257" y="2162022"/>
            <a:ext cx="1393718" cy="1399032"/>
          </a:xfrm>
        </p:spPr>
        <p:txBody>
          <a:bodyPr>
            <a:norm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800100" indent="-342900">
              <a:buClr>
                <a:srgbClr val="5D8B7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Icon/photo</a:t>
            </a:r>
          </a:p>
        </p:txBody>
      </p:sp>
      <p:sp>
        <p:nvSpPr>
          <p:cNvPr id="32" name="Content Placeholder 5">
            <a:extLst>
              <a:ext uri="{FF2B5EF4-FFF2-40B4-BE49-F238E27FC236}">
                <a16:creationId xmlns:a16="http://schemas.microsoft.com/office/drawing/2014/main" id="{BEF394CA-5C7F-7747-88FB-CC36738A159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848319" y="2162022"/>
            <a:ext cx="1393718" cy="1399032"/>
          </a:xfrm>
        </p:spPr>
        <p:txBody>
          <a:bodyPr>
            <a:norm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800100" indent="-342900">
              <a:buClr>
                <a:srgbClr val="5D8B7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Icon/photo</a:t>
            </a:r>
          </a:p>
        </p:txBody>
      </p:sp>
      <p:sp>
        <p:nvSpPr>
          <p:cNvPr id="33" name="Content Placeholder 5">
            <a:extLst>
              <a:ext uri="{FF2B5EF4-FFF2-40B4-BE49-F238E27FC236}">
                <a16:creationId xmlns:a16="http://schemas.microsoft.com/office/drawing/2014/main" id="{26CAF10A-5FF5-A14E-ACBB-55A8215DC58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414361" y="2162022"/>
            <a:ext cx="1393718" cy="1399032"/>
          </a:xfrm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>
                <a:solidFill>
                  <a:schemeClr val="tx1"/>
                </a:solidFill>
              </a:defRPr>
            </a:lvl1pPr>
            <a:lvl2pPr marL="800100" indent="-342900">
              <a:buClr>
                <a:srgbClr val="5D8B7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Icon/photo</a:t>
            </a:r>
          </a:p>
        </p:txBody>
      </p:sp>
      <p:sp>
        <p:nvSpPr>
          <p:cNvPr id="34" name="Content Placeholder 5">
            <a:extLst>
              <a:ext uri="{FF2B5EF4-FFF2-40B4-BE49-F238E27FC236}">
                <a16:creationId xmlns:a16="http://schemas.microsoft.com/office/drawing/2014/main" id="{ED6402DC-B696-2240-8DA9-ADE6C47F16D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990912" y="2162022"/>
            <a:ext cx="1393718" cy="1399032"/>
          </a:xfrm>
        </p:spPr>
        <p:txBody>
          <a:bodyPr>
            <a:norm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800100" indent="-342900">
              <a:buClr>
                <a:srgbClr val="5D8B7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Icon/photo</a:t>
            </a:r>
          </a:p>
        </p:txBody>
      </p:sp>
      <p:sp>
        <p:nvSpPr>
          <p:cNvPr id="35" name="Content Placeholder 5">
            <a:extLst>
              <a:ext uri="{FF2B5EF4-FFF2-40B4-BE49-F238E27FC236}">
                <a16:creationId xmlns:a16="http://schemas.microsoft.com/office/drawing/2014/main" id="{0FDABA7F-8C47-4247-9381-D417117873D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598995" y="2162022"/>
            <a:ext cx="1393718" cy="1399032"/>
          </a:xfrm>
        </p:spPr>
        <p:txBody>
          <a:bodyPr>
            <a:norm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800100" indent="-342900">
              <a:buClr>
                <a:srgbClr val="5D8B7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Icon/photo</a:t>
            </a:r>
          </a:p>
        </p:txBody>
      </p:sp>
      <p:sp>
        <p:nvSpPr>
          <p:cNvPr id="36" name="Content Placeholder 5">
            <a:extLst>
              <a:ext uri="{FF2B5EF4-FFF2-40B4-BE49-F238E27FC236}">
                <a16:creationId xmlns:a16="http://schemas.microsoft.com/office/drawing/2014/main" id="{2783E5F4-3A3F-B941-889C-722AE8E54073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0175546" y="2162022"/>
            <a:ext cx="1393718" cy="1399032"/>
          </a:xfrm>
        </p:spPr>
        <p:txBody>
          <a:bodyPr>
            <a:norm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800100" indent="-342900">
              <a:buClr>
                <a:srgbClr val="5D8B7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Icon/photo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7B02A2-B4A7-7246-A7D2-D24AEC2B26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5053" y="3999649"/>
            <a:ext cx="969962" cy="96043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5F09B16C-9619-E64D-89F0-2025BEB7F21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457057" y="3999649"/>
            <a:ext cx="969962" cy="96043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8" name="Text Placeholder 3">
            <a:extLst>
              <a:ext uri="{FF2B5EF4-FFF2-40B4-BE49-F238E27FC236}">
                <a16:creationId xmlns:a16="http://schemas.microsoft.com/office/drawing/2014/main" id="{D2F39FD2-65E4-A24B-8EEB-6F38BDAF8B0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060197" y="3999649"/>
            <a:ext cx="969962" cy="96043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24058022-10D8-9D4C-8782-AD04941366A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5777" y="3999649"/>
            <a:ext cx="969962" cy="96043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40" name="Text Placeholder 3">
            <a:extLst>
              <a:ext uri="{FF2B5EF4-FFF2-40B4-BE49-F238E27FC236}">
                <a16:creationId xmlns:a16="http://schemas.microsoft.com/office/drawing/2014/main" id="{EBD41ED7-6893-A44E-8684-F19253C5E99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183644" y="3999649"/>
            <a:ext cx="969962" cy="96043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41" name="Text Placeholder 3">
            <a:extLst>
              <a:ext uri="{FF2B5EF4-FFF2-40B4-BE49-F238E27FC236}">
                <a16:creationId xmlns:a16="http://schemas.microsoft.com/office/drawing/2014/main" id="{A6ABB7D3-8923-3541-8C81-B2A625F3956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797955" y="3999649"/>
            <a:ext cx="969962" cy="96043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42" name="Text Placeholder 3">
            <a:extLst>
              <a:ext uri="{FF2B5EF4-FFF2-40B4-BE49-F238E27FC236}">
                <a16:creationId xmlns:a16="http://schemas.microsoft.com/office/drawing/2014/main" id="{92B815BA-D993-E647-A23D-45104F35036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378400" y="3999649"/>
            <a:ext cx="969962" cy="96043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07456F10-94CB-9840-86F1-1CBEA9052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252772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04" userDrawn="1">
          <p15:clr>
            <a:srgbClr val="FBAE40"/>
          </p15:clr>
        </p15:guide>
        <p15:guide id="2" pos="432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C0A3B4F-B787-E348-81E5-AACFA52907BF}"/>
              </a:ext>
            </a:extLst>
          </p:cNvPr>
          <p:cNvSpPr/>
          <p:nvPr userDrawn="1"/>
        </p:nvSpPr>
        <p:spPr>
          <a:xfrm>
            <a:off x="2424544" y="3931919"/>
            <a:ext cx="9767455" cy="2926081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E46EE32B-AE50-8946-9122-6D66A5E8A400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4251" y="3987290"/>
            <a:ext cx="2420293" cy="28707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Photo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AFE6C72-DEEC-FC45-8EAB-DDC32F5FA7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8D45BA4-7F84-2B43-9F1E-687730EE4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4669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8A68EDA-B380-A44A-B798-696050BAAA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10840" y="1561453"/>
            <a:ext cx="8793480" cy="195926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5B502A4-0F10-C046-A09B-5907847AD2D4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2910840" y="4377805"/>
            <a:ext cx="8793480" cy="195926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DFB21A36-8344-2E4A-BB13-8B1D1EA74D55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4251" y="1097786"/>
            <a:ext cx="2420293" cy="28707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Photo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770B63-95F5-6D47-AF76-01BD68431C4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377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04" userDrawn="1">
          <p15:clr>
            <a:srgbClr val="FBAE40"/>
          </p15:clr>
        </p15:guide>
        <p15:guide id="2" pos="432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AFE6C72-DEEC-FC45-8EAB-DDC32F5FA7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8D45BA4-7F84-2B43-9F1E-687730EE4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4669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770B63-95F5-6D47-AF76-01BD68431C4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104CF099-8249-D241-A59F-D5406D5EC2BC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0" y="1311845"/>
            <a:ext cx="6884476" cy="5546154"/>
          </a:xfrm>
        </p:spPr>
        <p:txBody>
          <a:bodyPr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800100" indent="-342900">
              <a:buClr>
                <a:srgbClr val="5D8B7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Object/Photo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B7A87BBD-D833-9640-B345-369071EC2459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884476" y="1311845"/>
            <a:ext cx="5307523" cy="3627530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2800" b="0">
                <a:solidFill>
                  <a:schemeClr val="tx1"/>
                </a:solidFill>
              </a:defRPr>
            </a:lvl1pPr>
            <a:lvl2pPr marL="800100" indent="-342900">
              <a:buClr>
                <a:srgbClr val="5D8B7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Lorem ipsum dolor sit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amet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consectetuer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adipiscing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elit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Maecenas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porttitor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congue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massa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Fusce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posuere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magna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sed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pulvinar.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6364BF3-1BC5-854B-A716-FEAD932949A3}"/>
              </a:ext>
            </a:extLst>
          </p:cNvPr>
          <p:cNvSpPr/>
          <p:nvPr userDrawn="1"/>
        </p:nvSpPr>
        <p:spPr>
          <a:xfrm>
            <a:off x="6875332" y="4948518"/>
            <a:ext cx="5316667" cy="1909482"/>
          </a:xfrm>
          <a:prstGeom prst="rect">
            <a:avLst/>
          </a:prstGeom>
          <a:solidFill>
            <a:srgbClr val="5D8B72"/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6B191"/>
              </a:solidFill>
            </a:endParaRP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C7C07767-73F1-E248-8946-69FB2221E49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242175" y="5267325"/>
            <a:ext cx="4645025" cy="129806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9893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04">
          <p15:clr>
            <a:srgbClr val="FBAE40"/>
          </p15:clr>
        </p15:guide>
        <p15:guide id="2" pos="43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1087707-6360-8941-90A4-F513F10249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032" y="0"/>
            <a:ext cx="12228755" cy="57534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E906198-1EEA-C342-A1A2-40617829A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839" y="1252920"/>
            <a:ext cx="10515600" cy="1325563"/>
          </a:xfrm>
        </p:spPr>
        <p:txBody>
          <a:bodyPr>
            <a:normAutofit/>
          </a:bodyPr>
          <a:lstStyle>
            <a:lvl1pPr>
              <a:defRPr sz="6000"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F299C8-3CCB-9F48-A452-224FD24BD1E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5804" y="5590112"/>
            <a:ext cx="12192001" cy="1267887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893A121-89FF-D74D-B673-3DF25B57E1AE}"/>
              </a:ext>
            </a:extLst>
          </p:cNvPr>
          <p:cNvCxnSpPr>
            <a:cxnSpLocks/>
          </p:cNvCxnSpPr>
          <p:nvPr userDrawn="1"/>
        </p:nvCxnSpPr>
        <p:spPr>
          <a:xfrm>
            <a:off x="0" y="5590112"/>
            <a:ext cx="12186197" cy="0"/>
          </a:xfrm>
          <a:prstGeom prst="line">
            <a:avLst/>
          </a:prstGeom>
          <a:ln w="25400">
            <a:solidFill>
              <a:srgbClr val="2754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957EA63F-E258-8B4D-B70A-6AFAEA50ED0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617" y="6004119"/>
            <a:ext cx="3973068" cy="524744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06A99C9-9F07-F745-B575-0DBCE5993A5B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7949184" y="5688429"/>
            <a:ext cx="4157472" cy="1029364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OU</a:t>
            </a:r>
            <a:br>
              <a:rPr lang="en-US" dirty="0"/>
            </a:br>
            <a:r>
              <a:rPr lang="en-US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433822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85BF363-59FF-E54E-A0B5-E35D493FB5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B2D7EB-E182-4543-8CCE-37CF8E507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4195B3-35E3-C543-9CBB-AD4A8EB724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789C67D-F551-D24A-8D9C-6ABA80EC5EF8}"/>
              </a:ext>
            </a:extLst>
          </p:cNvPr>
          <p:cNvSpPr/>
          <p:nvPr userDrawn="1"/>
        </p:nvSpPr>
        <p:spPr>
          <a:xfrm>
            <a:off x="1062317" y="4357661"/>
            <a:ext cx="3007659" cy="1516649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2CD0D8-53A1-E24B-99EE-5AA04A5C89CE}"/>
              </a:ext>
            </a:extLst>
          </p:cNvPr>
          <p:cNvSpPr/>
          <p:nvPr userDrawn="1"/>
        </p:nvSpPr>
        <p:spPr>
          <a:xfrm>
            <a:off x="4587688" y="4357661"/>
            <a:ext cx="3007659" cy="1516649"/>
          </a:xfrm>
          <a:prstGeom prst="rect">
            <a:avLst/>
          </a:prstGeom>
          <a:solidFill>
            <a:srgbClr val="193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035E3B7-9503-9641-A7A8-60F96166A487}"/>
              </a:ext>
            </a:extLst>
          </p:cNvPr>
          <p:cNvSpPr/>
          <p:nvPr userDrawn="1"/>
        </p:nvSpPr>
        <p:spPr>
          <a:xfrm>
            <a:off x="8113059" y="4357661"/>
            <a:ext cx="3007659" cy="1516649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E6EFEDA-983B-6547-95FE-6F3E5EBBC482}"/>
              </a:ext>
            </a:extLst>
          </p:cNvPr>
          <p:cNvSpPr/>
          <p:nvPr userDrawn="1"/>
        </p:nvSpPr>
        <p:spPr>
          <a:xfrm>
            <a:off x="4578723" y="2297447"/>
            <a:ext cx="3007659" cy="1516649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D6368F0-D6DE-7A4E-9005-EFE41B503ABE}"/>
              </a:ext>
            </a:extLst>
          </p:cNvPr>
          <p:cNvSpPr/>
          <p:nvPr userDrawn="1"/>
        </p:nvSpPr>
        <p:spPr>
          <a:xfrm>
            <a:off x="8104094" y="2297447"/>
            <a:ext cx="3007659" cy="1516649"/>
          </a:xfrm>
          <a:prstGeom prst="rect">
            <a:avLst/>
          </a:prstGeom>
          <a:solidFill>
            <a:srgbClr val="193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B91AB95-9234-5048-BF22-6A90E0A46C17}"/>
              </a:ext>
            </a:extLst>
          </p:cNvPr>
          <p:cNvSpPr/>
          <p:nvPr userDrawn="1"/>
        </p:nvSpPr>
        <p:spPr>
          <a:xfrm>
            <a:off x="1053352" y="2297447"/>
            <a:ext cx="3007659" cy="1516649"/>
          </a:xfrm>
          <a:prstGeom prst="rect">
            <a:avLst/>
          </a:prstGeom>
          <a:solidFill>
            <a:srgbClr val="193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73FCD2-F7B3-0046-9438-D570A76E26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19971" y="2632702"/>
            <a:ext cx="2292350" cy="846137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Topic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C1ED8E38-902A-914B-B497-3A0CE55E3E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45342" y="2632702"/>
            <a:ext cx="2292350" cy="846137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Topic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DFA7EFB9-A3D8-8D47-916A-DAC4CC3760D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456186" y="2632702"/>
            <a:ext cx="2292350" cy="846137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Topic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C7F7537F-C63B-EA49-9EDE-5FA37DD19F4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19971" y="4698569"/>
            <a:ext cx="2292350" cy="846137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Topic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780406A7-272D-504B-A7C8-AA61CE6719D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45342" y="4698569"/>
            <a:ext cx="2292350" cy="846137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Topic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C04869C6-9304-A448-A48C-0A9D2D89A63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456186" y="4698569"/>
            <a:ext cx="2292350" cy="846137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Topic</a:t>
            </a:r>
          </a:p>
        </p:txBody>
      </p:sp>
    </p:spTree>
    <p:extLst>
      <p:ext uri="{BB962C8B-B14F-4D97-AF65-F5344CB8AC3E}">
        <p14:creationId xmlns:p14="http://schemas.microsoft.com/office/powerpoint/2010/main" val="1991049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04" userDrawn="1">
          <p15:clr>
            <a:srgbClr val="FBAE40"/>
          </p15:clr>
        </p15:guide>
        <p15:guide id="2" pos="432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85BF363-59FF-E54E-A0B5-E35D493FB5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B2D7EB-E182-4543-8CCE-37CF8E507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4195B3-35E3-C543-9CBB-AD4A8EB724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F0C5EBA-FDE5-C744-8C25-171C6E49ED05}"/>
              </a:ext>
            </a:extLst>
          </p:cNvPr>
          <p:cNvSpPr/>
          <p:nvPr userDrawn="1"/>
        </p:nvSpPr>
        <p:spPr>
          <a:xfrm>
            <a:off x="270017" y="1367572"/>
            <a:ext cx="2713172" cy="2589112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53F55F8-F17A-FC46-941E-74A68AF677D2}"/>
              </a:ext>
            </a:extLst>
          </p:cNvPr>
          <p:cNvSpPr/>
          <p:nvPr userDrawn="1"/>
        </p:nvSpPr>
        <p:spPr>
          <a:xfrm>
            <a:off x="3076999" y="1367573"/>
            <a:ext cx="2713172" cy="25891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5D92DE6-5EC6-4D49-A3C5-29C00605CB95}"/>
              </a:ext>
            </a:extLst>
          </p:cNvPr>
          <p:cNvSpPr/>
          <p:nvPr userDrawn="1"/>
        </p:nvSpPr>
        <p:spPr>
          <a:xfrm>
            <a:off x="256570" y="4039015"/>
            <a:ext cx="2713172" cy="25891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7E47E62-84AE-884D-8677-1D5875DE6DED}"/>
              </a:ext>
            </a:extLst>
          </p:cNvPr>
          <p:cNvSpPr/>
          <p:nvPr userDrawn="1"/>
        </p:nvSpPr>
        <p:spPr>
          <a:xfrm>
            <a:off x="3076999" y="4039015"/>
            <a:ext cx="2713172" cy="2589112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04DCE74C-5520-A544-A078-9D485FE5363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932488" y="1367571"/>
            <a:ext cx="6025050" cy="5260241"/>
          </a:xfrm>
        </p:spPr>
        <p:txBody>
          <a:bodyPr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800100" indent="-342900">
              <a:buClr>
                <a:srgbClr val="5D8B7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7A4AE0-38AE-5842-A062-C165BD8654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85800" y="1973532"/>
            <a:ext cx="2012795" cy="1583705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EFCF57B2-1F6F-564B-AE90-0606F45C49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95547" y="1973532"/>
            <a:ext cx="2012795" cy="1583705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FA9EEA3-2CAF-7046-AF37-6009977247C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85800" y="4582918"/>
            <a:ext cx="2012795" cy="1583705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16834188-F4F4-DA4C-8407-BA4BAA7EE0B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395547" y="4582918"/>
            <a:ext cx="2012795" cy="1583705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177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04" userDrawn="1">
          <p15:clr>
            <a:srgbClr val="FBAE40"/>
          </p15:clr>
        </p15:guide>
        <p15:guide id="2" pos="432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C5957D3-3144-8D48-A92E-C76664629CF9}"/>
              </a:ext>
            </a:extLst>
          </p:cNvPr>
          <p:cNvSpPr/>
          <p:nvPr userDrawn="1"/>
        </p:nvSpPr>
        <p:spPr>
          <a:xfrm>
            <a:off x="369841" y="2517613"/>
            <a:ext cx="3646921" cy="28910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8741C95C-42C9-F842-87D4-4B2BC8DA03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5532" y="3300413"/>
            <a:ext cx="3193766" cy="19177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algn="ctr"/>
            <a:endParaRPr lang="en-US" sz="20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C533C124-7598-6F4B-BCB0-626B6DB9EA8D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1F6868-B405-CA44-B412-5D6C4F518A0C}" type="datetimeFigureOut">
              <a:rPr lang="en-US" smtClean="0"/>
              <a:pPr/>
              <a:t>10/18/2023</a:t>
            </a:fld>
            <a:endParaRPr lang="en-US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6F0E789C-4D79-6649-8389-129C018B25FD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C45A3A-841E-C04D-A6C3-2A644B41F8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F540500-007F-2C4C-9583-7C56C95CB2D0}"/>
              </a:ext>
            </a:extLst>
          </p:cNvPr>
          <p:cNvSpPr/>
          <p:nvPr userDrawn="1"/>
        </p:nvSpPr>
        <p:spPr>
          <a:xfrm>
            <a:off x="369841" y="1325563"/>
            <a:ext cx="3646921" cy="1045406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1139387-C38C-4A48-919B-2E0B84969B6A}"/>
              </a:ext>
            </a:extLst>
          </p:cNvPr>
          <p:cNvSpPr/>
          <p:nvPr userDrawn="1"/>
        </p:nvSpPr>
        <p:spPr>
          <a:xfrm>
            <a:off x="4284504" y="1325563"/>
            <a:ext cx="3646921" cy="1045406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1B6231-8F23-CC44-B283-DD8E45233D78}"/>
              </a:ext>
            </a:extLst>
          </p:cNvPr>
          <p:cNvSpPr/>
          <p:nvPr userDrawn="1"/>
        </p:nvSpPr>
        <p:spPr>
          <a:xfrm>
            <a:off x="4284504" y="2517613"/>
            <a:ext cx="3646921" cy="28910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934F073-3FAB-F44A-A9FC-2DD482EB2FB2}"/>
              </a:ext>
            </a:extLst>
          </p:cNvPr>
          <p:cNvSpPr/>
          <p:nvPr userDrawn="1"/>
        </p:nvSpPr>
        <p:spPr>
          <a:xfrm>
            <a:off x="369841" y="5555300"/>
            <a:ext cx="3646921" cy="1040572"/>
          </a:xfrm>
          <a:prstGeom prst="rect">
            <a:avLst/>
          </a:prstGeom>
          <a:solidFill>
            <a:srgbClr val="193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CF16E65-9843-6A40-99CA-BFFEB583C63D}"/>
              </a:ext>
            </a:extLst>
          </p:cNvPr>
          <p:cNvSpPr/>
          <p:nvPr userDrawn="1"/>
        </p:nvSpPr>
        <p:spPr>
          <a:xfrm>
            <a:off x="4284504" y="5555300"/>
            <a:ext cx="3646921" cy="1040572"/>
          </a:xfrm>
          <a:prstGeom prst="rect">
            <a:avLst/>
          </a:prstGeom>
          <a:solidFill>
            <a:srgbClr val="193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BBC26D5-E557-9941-B421-8058460DC3F1}"/>
              </a:ext>
            </a:extLst>
          </p:cNvPr>
          <p:cNvSpPr/>
          <p:nvPr userDrawn="1"/>
        </p:nvSpPr>
        <p:spPr>
          <a:xfrm>
            <a:off x="8199167" y="1325563"/>
            <a:ext cx="3646921" cy="1045406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11AD63F-90C7-3C4E-ABB3-8B524AF71F83}"/>
              </a:ext>
            </a:extLst>
          </p:cNvPr>
          <p:cNvSpPr/>
          <p:nvPr userDrawn="1"/>
        </p:nvSpPr>
        <p:spPr>
          <a:xfrm>
            <a:off x="8199167" y="2517613"/>
            <a:ext cx="3646921" cy="28910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26AE21E-790E-6F43-9472-E4246AFE3896}"/>
              </a:ext>
            </a:extLst>
          </p:cNvPr>
          <p:cNvSpPr/>
          <p:nvPr userDrawn="1"/>
        </p:nvSpPr>
        <p:spPr>
          <a:xfrm>
            <a:off x="8199167" y="5555300"/>
            <a:ext cx="3646921" cy="1040572"/>
          </a:xfrm>
          <a:prstGeom prst="rect">
            <a:avLst/>
          </a:prstGeom>
          <a:solidFill>
            <a:srgbClr val="193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98F0FB9-C724-214B-8044-872D96427B79}"/>
              </a:ext>
            </a:extLst>
          </p:cNvPr>
          <p:cNvCxnSpPr>
            <a:cxnSpLocks/>
          </p:cNvCxnSpPr>
          <p:nvPr userDrawn="1"/>
        </p:nvCxnSpPr>
        <p:spPr>
          <a:xfrm>
            <a:off x="976628" y="3188854"/>
            <a:ext cx="242860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ECA40C7-300F-D740-8383-0D75BFFF1FE6}"/>
              </a:ext>
            </a:extLst>
          </p:cNvPr>
          <p:cNvCxnSpPr>
            <a:cxnSpLocks/>
          </p:cNvCxnSpPr>
          <p:nvPr userDrawn="1"/>
        </p:nvCxnSpPr>
        <p:spPr>
          <a:xfrm>
            <a:off x="4912523" y="3188854"/>
            <a:ext cx="242860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6366614-A93D-9D46-B70C-956EE518DC3B}"/>
              </a:ext>
            </a:extLst>
          </p:cNvPr>
          <p:cNvCxnSpPr>
            <a:cxnSpLocks/>
          </p:cNvCxnSpPr>
          <p:nvPr userDrawn="1"/>
        </p:nvCxnSpPr>
        <p:spPr>
          <a:xfrm>
            <a:off x="8808662" y="3188854"/>
            <a:ext cx="242860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E7720B87-E4A5-A640-A4FE-D34285F410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17863C5-E08E-1149-9A18-BABAC8F0441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54AA58-73EE-4948-AD09-E75021E43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6"/>
            <a:ext cx="10515600" cy="1325563"/>
          </a:xfrm>
        </p:spPr>
        <p:txBody>
          <a:bodyPr>
            <a:no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C8757D5C-F741-9D4C-A776-60B56D96767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51746" y="2665413"/>
            <a:ext cx="3081338" cy="423862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rgbClr val="00206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93CEE1F8-3251-0440-8096-36359A5D8761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6156" y="1514667"/>
            <a:ext cx="2372519" cy="812404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Picture/icon/text</a:t>
            </a:r>
          </a:p>
        </p:txBody>
      </p:sp>
      <p:sp>
        <p:nvSpPr>
          <p:cNvPr id="46" name="Text Placeholder 32">
            <a:extLst>
              <a:ext uri="{FF2B5EF4-FFF2-40B4-BE49-F238E27FC236}">
                <a16:creationId xmlns:a16="http://schemas.microsoft.com/office/drawing/2014/main" id="{A76E73E8-64F1-594C-B190-E2218702653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1746" y="5865811"/>
            <a:ext cx="3081338" cy="423862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7" name="Text Placeholder 25">
            <a:extLst>
              <a:ext uri="{FF2B5EF4-FFF2-40B4-BE49-F238E27FC236}">
                <a16:creationId xmlns:a16="http://schemas.microsoft.com/office/drawing/2014/main" id="{0B387609-B795-D844-B647-0F5BA79E9C0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520761" y="3300413"/>
            <a:ext cx="3193766" cy="19177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algn="ctr"/>
            <a:endParaRPr lang="en-US" sz="20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48" name="Text Placeholder 32">
            <a:extLst>
              <a:ext uri="{FF2B5EF4-FFF2-40B4-BE49-F238E27FC236}">
                <a16:creationId xmlns:a16="http://schemas.microsoft.com/office/drawing/2014/main" id="{DD5E362E-24E5-7D40-96A7-FA2DEC31988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576975" y="2665413"/>
            <a:ext cx="3081338" cy="423862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rgbClr val="00206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9" name="Picture Placeholder 37">
            <a:extLst>
              <a:ext uri="{FF2B5EF4-FFF2-40B4-BE49-F238E27FC236}">
                <a16:creationId xmlns:a16="http://schemas.microsoft.com/office/drawing/2014/main" id="{661F928C-9292-554A-911D-2CF5F07ED9F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931385" y="1514667"/>
            <a:ext cx="2372519" cy="812404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Picture/icon/text</a:t>
            </a:r>
          </a:p>
        </p:txBody>
      </p:sp>
      <p:sp>
        <p:nvSpPr>
          <p:cNvPr id="50" name="Text Placeholder 32">
            <a:extLst>
              <a:ext uri="{FF2B5EF4-FFF2-40B4-BE49-F238E27FC236}">
                <a16:creationId xmlns:a16="http://schemas.microsoft.com/office/drawing/2014/main" id="{FBDB12C9-B50E-1848-A59A-138150A1E8F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576975" y="5865811"/>
            <a:ext cx="3081338" cy="423862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5" name="Text Placeholder 25">
            <a:extLst>
              <a:ext uri="{FF2B5EF4-FFF2-40B4-BE49-F238E27FC236}">
                <a16:creationId xmlns:a16="http://schemas.microsoft.com/office/drawing/2014/main" id="{3141CCAE-F80A-FD41-9DB6-A01254D13232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423688" y="3300413"/>
            <a:ext cx="3193766" cy="19177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algn="ctr"/>
            <a:endParaRPr lang="en-US" sz="20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56" name="Text Placeholder 32">
            <a:extLst>
              <a:ext uri="{FF2B5EF4-FFF2-40B4-BE49-F238E27FC236}">
                <a16:creationId xmlns:a16="http://schemas.microsoft.com/office/drawing/2014/main" id="{6DE6C436-9B4A-504A-BF61-BB90F44028B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479902" y="2665413"/>
            <a:ext cx="3081338" cy="423862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rgbClr val="00206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7" name="Picture Placeholder 37">
            <a:extLst>
              <a:ext uri="{FF2B5EF4-FFF2-40B4-BE49-F238E27FC236}">
                <a16:creationId xmlns:a16="http://schemas.microsoft.com/office/drawing/2014/main" id="{DE52AE46-0B43-6F44-A580-F5BA1C3002F3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834312" y="1514667"/>
            <a:ext cx="2372519" cy="812404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Picture/icon/text</a:t>
            </a:r>
          </a:p>
        </p:txBody>
      </p:sp>
      <p:sp>
        <p:nvSpPr>
          <p:cNvPr id="58" name="Text Placeholder 32">
            <a:extLst>
              <a:ext uri="{FF2B5EF4-FFF2-40B4-BE49-F238E27FC236}">
                <a16:creationId xmlns:a16="http://schemas.microsoft.com/office/drawing/2014/main" id="{B149A87B-DFEA-8B43-9E0B-AF439809308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8479902" y="5865811"/>
            <a:ext cx="3081338" cy="423862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985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04" userDrawn="1">
          <p15:clr>
            <a:srgbClr val="FBAE40"/>
          </p15:clr>
        </p15:guide>
        <p15:guide id="2" pos="432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C5957D3-3144-8D48-A92E-C76664629CF9}"/>
              </a:ext>
            </a:extLst>
          </p:cNvPr>
          <p:cNvSpPr/>
          <p:nvPr userDrawn="1"/>
        </p:nvSpPr>
        <p:spPr>
          <a:xfrm>
            <a:off x="369841" y="2517613"/>
            <a:ext cx="5624547" cy="28910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8741C95C-42C9-F842-87D4-4B2BC8DA03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5532" y="3300413"/>
            <a:ext cx="4925658" cy="19177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algn="ctr"/>
            <a:endParaRPr lang="en-US" sz="20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F540500-007F-2C4C-9583-7C56C95CB2D0}"/>
              </a:ext>
            </a:extLst>
          </p:cNvPr>
          <p:cNvSpPr/>
          <p:nvPr userDrawn="1"/>
        </p:nvSpPr>
        <p:spPr>
          <a:xfrm>
            <a:off x="369841" y="1325563"/>
            <a:ext cx="5624547" cy="1045406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1139387-C38C-4A48-919B-2E0B84969B6A}"/>
              </a:ext>
            </a:extLst>
          </p:cNvPr>
          <p:cNvSpPr/>
          <p:nvPr userDrawn="1"/>
        </p:nvSpPr>
        <p:spPr>
          <a:xfrm>
            <a:off x="6190942" y="1325563"/>
            <a:ext cx="5624547" cy="1045406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1B6231-8F23-CC44-B283-DD8E45233D78}"/>
              </a:ext>
            </a:extLst>
          </p:cNvPr>
          <p:cNvSpPr/>
          <p:nvPr userDrawn="1"/>
        </p:nvSpPr>
        <p:spPr>
          <a:xfrm>
            <a:off x="6190942" y="2517613"/>
            <a:ext cx="5624547" cy="28910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934F073-3FAB-F44A-A9FC-2DD482EB2FB2}"/>
              </a:ext>
            </a:extLst>
          </p:cNvPr>
          <p:cNvSpPr/>
          <p:nvPr userDrawn="1"/>
        </p:nvSpPr>
        <p:spPr>
          <a:xfrm>
            <a:off x="369841" y="5555300"/>
            <a:ext cx="5624547" cy="1040572"/>
          </a:xfrm>
          <a:prstGeom prst="rect">
            <a:avLst/>
          </a:prstGeom>
          <a:solidFill>
            <a:srgbClr val="193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CF16E65-9843-6A40-99CA-BFFEB583C63D}"/>
              </a:ext>
            </a:extLst>
          </p:cNvPr>
          <p:cNvSpPr/>
          <p:nvPr userDrawn="1"/>
        </p:nvSpPr>
        <p:spPr>
          <a:xfrm>
            <a:off x="6190942" y="5555300"/>
            <a:ext cx="5624547" cy="1040572"/>
          </a:xfrm>
          <a:prstGeom prst="rect">
            <a:avLst/>
          </a:prstGeom>
          <a:solidFill>
            <a:srgbClr val="193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98F0FB9-C724-214B-8044-872D96427B79}"/>
              </a:ext>
            </a:extLst>
          </p:cNvPr>
          <p:cNvCxnSpPr>
            <a:cxnSpLocks/>
          </p:cNvCxnSpPr>
          <p:nvPr userDrawn="1"/>
        </p:nvCxnSpPr>
        <p:spPr>
          <a:xfrm>
            <a:off x="976628" y="3188854"/>
            <a:ext cx="374557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ECA40C7-300F-D740-8383-0D75BFFF1FE6}"/>
              </a:ext>
            </a:extLst>
          </p:cNvPr>
          <p:cNvCxnSpPr>
            <a:cxnSpLocks/>
          </p:cNvCxnSpPr>
          <p:nvPr userDrawn="1"/>
        </p:nvCxnSpPr>
        <p:spPr>
          <a:xfrm>
            <a:off x="6818961" y="3188854"/>
            <a:ext cx="374557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E7720B87-E4A5-A640-A4FE-D34285F410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17863C5-E08E-1149-9A18-BABAC8F0441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54AA58-73EE-4948-AD09-E75021E43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6"/>
            <a:ext cx="10515600" cy="1325563"/>
          </a:xfrm>
        </p:spPr>
        <p:txBody>
          <a:bodyPr>
            <a:no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C8757D5C-F741-9D4C-A776-60B56D96767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51746" y="2665413"/>
            <a:ext cx="4752264" cy="423862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rgbClr val="00206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93CEE1F8-3251-0440-8096-36359A5D8761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6156" y="1514667"/>
            <a:ext cx="3659071" cy="812404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Picture/icon/text</a:t>
            </a:r>
          </a:p>
        </p:txBody>
      </p:sp>
      <p:sp>
        <p:nvSpPr>
          <p:cNvPr id="46" name="Text Placeholder 32">
            <a:extLst>
              <a:ext uri="{FF2B5EF4-FFF2-40B4-BE49-F238E27FC236}">
                <a16:creationId xmlns:a16="http://schemas.microsoft.com/office/drawing/2014/main" id="{A76E73E8-64F1-594C-B190-E2218702653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1746" y="5865811"/>
            <a:ext cx="4752264" cy="423862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7" name="Text Placeholder 25">
            <a:extLst>
              <a:ext uri="{FF2B5EF4-FFF2-40B4-BE49-F238E27FC236}">
                <a16:creationId xmlns:a16="http://schemas.microsoft.com/office/drawing/2014/main" id="{0B387609-B795-D844-B647-0F5BA79E9C0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427199" y="3300413"/>
            <a:ext cx="4925658" cy="19177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algn="ctr"/>
            <a:endParaRPr lang="en-US" sz="20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48" name="Text Placeholder 32">
            <a:extLst>
              <a:ext uri="{FF2B5EF4-FFF2-40B4-BE49-F238E27FC236}">
                <a16:creationId xmlns:a16="http://schemas.microsoft.com/office/drawing/2014/main" id="{DD5E362E-24E5-7D40-96A7-FA2DEC31988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483413" y="2665413"/>
            <a:ext cx="4752264" cy="423862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rgbClr val="00206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9" name="Picture Placeholder 37">
            <a:extLst>
              <a:ext uri="{FF2B5EF4-FFF2-40B4-BE49-F238E27FC236}">
                <a16:creationId xmlns:a16="http://schemas.microsoft.com/office/drawing/2014/main" id="{661F928C-9292-554A-911D-2CF5F07ED9F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837823" y="1514667"/>
            <a:ext cx="3659071" cy="812404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Picture/icon/text</a:t>
            </a:r>
          </a:p>
        </p:txBody>
      </p:sp>
      <p:sp>
        <p:nvSpPr>
          <p:cNvPr id="50" name="Text Placeholder 32">
            <a:extLst>
              <a:ext uri="{FF2B5EF4-FFF2-40B4-BE49-F238E27FC236}">
                <a16:creationId xmlns:a16="http://schemas.microsoft.com/office/drawing/2014/main" id="{FBDB12C9-B50E-1848-A59A-138150A1E8F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483413" y="5865811"/>
            <a:ext cx="4752264" cy="423862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7718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04">
          <p15:clr>
            <a:srgbClr val="FBAE40"/>
          </p15:clr>
        </p15:guide>
        <p15:guide id="2" pos="43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C5957D3-3144-8D48-A92E-C76664629CF9}"/>
              </a:ext>
            </a:extLst>
          </p:cNvPr>
          <p:cNvSpPr/>
          <p:nvPr userDrawn="1"/>
        </p:nvSpPr>
        <p:spPr>
          <a:xfrm>
            <a:off x="258652" y="1184174"/>
            <a:ext cx="3646921" cy="316687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8741C95C-42C9-F842-87D4-4B2BC8DA03F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84343" y="1851160"/>
            <a:ext cx="3193766" cy="244711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algn="ctr"/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Lorem ipsum dolor sit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amet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consectetuer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adipiscing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elit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Maecenas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porttitor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congue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massa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Fusce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posuere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magna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sed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pulvinar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ultricies</a:t>
            </a:r>
            <a:endParaRPr lang="en-US" sz="20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1B6231-8F23-CC44-B283-DD8E45233D78}"/>
              </a:ext>
            </a:extLst>
          </p:cNvPr>
          <p:cNvSpPr/>
          <p:nvPr userDrawn="1"/>
        </p:nvSpPr>
        <p:spPr>
          <a:xfrm>
            <a:off x="4173315" y="1184174"/>
            <a:ext cx="3646921" cy="316687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11AD63F-90C7-3C4E-ABB3-8B524AF71F83}"/>
              </a:ext>
            </a:extLst>
          </p:cNvPr>
          <p:cNvSpPr/>
          <p:nvPr userDrawn="1"/>
        </p:nvSpPr>
        <p:spPr>
          <a:xfrm>
            <a:off x="8087978" y="1184174"/>
            <a:ext cx="3646921" cy="316687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98F0FB9-C724-214B-8044-872D96427B79}"/>
              </a:ext>
            </a:extLst>
          </p:cNvPr>
          <p:cNvCxnSpPr>
            <a:cxnSpLocks/>
          </p:cNvCxnSpPr>
          <p:nvPr userDrawn="1"/>
        </p:nvCxnSpPr>
        <p:spPr>
          <a:xfrm>
            <a:off x="865439" y="1751580"/>
            <a:ext cx="242860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ECA40C7-300F-D740-8383-0D75BFFF1FE6}"/>
              </a:ext>
            </a:extLst>
          </p:cNvPr>
          <p:cNvCxnSpPr>
            <a:cxnSpLocks/>
          </p:cNvCxnSpPr>
          <p:nvPr userDrawn="1"/>
        </p:nvCxnSpPr>
        <p:spPr>
          <a:xfrm>
            <a:off x="4801334" y="1751580"/>
            <a:ext cx="242860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6366614-A93D-9D46-B70C-956EE518DC3B}"/>
              </a:ext>
            </a:extLst>
          </p:cNvPr>
          <p:cNvCxnSpPr>
            <a:cxnSpLocks/>
          </p:cNvCxnSpPr>
          <p:nvPr userDrawn="1"/>
        </p:nvCxnSpPr>
        <p:spPr>
          <a:xfrm>
            <a:off x="8697473" y="1751580"/>
            <a:ext cx="242860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E7720B87-E4A5-A640-A4FE-D34285F410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17863C5-E08E-1149-9A18-BABAC8F0441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54AA58-73EE-4948-AD09-E75021E43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6"/>
            <a:ext cx="10515600" cy="1325563"/>
          </a:xfrm>
        </p:spPr>
        <p:txBody>
          <a:bodyPr>
            <a:no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C8757D5C-F741-9D4C-A776-60B56D96767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0557" y="1228139"/>
            <a:ext cx="3081338" cy="423862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47" name="Text Placeholder 25">
            <a:extLst>
              <a:ext uri="{FF2B5EF4-FFF2-40B4-BE49-F238E27FC236}">
                <a16:creationId xmlns:a16="http://schemas.microsoft.com/office/drawing/2014/main" id="{0B387609-B795-D844-B647-0F5BA79E9C0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09572" y="1851160"/>
            <a:ext cx="3193766" cy="244711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algn="ctr"/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Lorem ipsum dolor sit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amet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consectetuer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adipiscing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elit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Maecenas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porttitor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congue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massa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Fusce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posuere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magna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sed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pulvinar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ultricies</a:t>
            </a:r>
            <a:endParaRPr lang="en-US" sz="20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48" name="Text Placeholder 32">
            <a:extLst>
              <a:ext uri="{FF2B5EF4-FFF2-40B4-BE49-F238E27FC236}">
                <a16:creationId xmlns:a16="http://schemas.microsoft.com/office/drawing/2014/main" id="{DD5E362E-24E5-7D40-96A7-FA2DEC31988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65786" y="1228139"/>
            <a:ext cx="3081338" cy="423862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49" name="Picture Placeholder 37">
            <a:extLst>
              <a:ext uri="{FF2B5EF4-FFF2-40B4-BE49-F238E27FC236}">
                <a16:creationId xmlns:a16="http://schemas.microsoft.com/office/drawing/2014/main" id="{661F928C-9292-554A-911D-2CF5F07ED9F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56325" y="4617439"/>
            <a:ext cx="3646921" cy="1991878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Picture/icon/text</a:t>
            </a:r>
          </a:p>
        </p:txBody>
      </p:sp>
      <p:sp>
        <p:nvSpPr>
          <p:cNvPr id="55" name="Text Placeholder 25">
            <a:extLst>
              <a:ext uri="{FF2B5EF4-FFF2-40B4-BE49-F238E27FC236}">
                <a16:creationId xmlns:a16="http://schemas.microsoft.com/office/drawing/2014/main" id="{3141CCAE-F80A-FD41-9DB6-A01254D132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12499" y="1851160"/>
            <a:ext cx="3193766" cy="244711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algn="ctr"/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Lorem ipsum dolor sit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amet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consectetuer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adipiscing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elit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Maecenas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porttitor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congue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massa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Fusce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posuere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magna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sed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pulvinar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ultricies</a:t>
            </a:r>
            <a:endParaRPr lang="en-US" sz="20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56" name="Text Placeholder 32">
            <a:extLst>
              <a:ext uri="{FF2B5EF4-FFF2-40B4-BE49-F238E27FC236}">
                <a16:creationId xmlns:a16="http://schemas.microsoft.com/office/drawing/2014/main" id="{6DE6C436-9B4A-504A-BF61-BB90F44028B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68713" y="1228139"/>
            <a:ext cx="3081338" cy="423862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31" name="Picture Placeholder 37">
            <a:extLst>
              <a:ext uri="{FF2B5EF4-FFF2-40B4-BE49-F238E27FC236}">
                <a16:creationId xmlns:a16="http://schemas.microsoft.com/office/drawing/2014/main" id="{97844E18-3BE6-C74E-BB09-B81CC159F77D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168568" y="4617439"/>
            <a:ext cx="3646921" cy="1991878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Picture/icon/text</a:t>
            </a:r>
          </a:p>
        </p:txBody>
      </p:sp>
      <p:sp>
        <p:nvSpPr>
          <p:cNvPr id="32" name="Picture Placeholder 37">
            <a:extLst>
              <a:ext uri="{FF2B5EF4-FFF2-40B4-BE49-F238E27FC236}">
                <a16:creationId xmlns:a16="http://schemas.microsoft.com/office/drawing/2014/main" id="{EEDCD707-9F20-FF45-B883-BF8A321D6793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32507" y="4617439"/>
            <a:ext cx="3646921" cy="1991878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Picture/icon/text</a:t>
            </a:r>
          </a:p>
        </p:txBody>
      </p:sp>
    </p:spTree>
    <p:extLst>
      <p:ext uri="{BB962C8B-B14F-4D97-AF65-F5344CB8AC3E}">
        <p14:creationId xmlns:p14="http://schemas.microsoft.com/office/powerpoint/2010/main" val="32872664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04">
          <p15:clr>
            <a:srgbClr val="FBAE40"/>
          </p15:clr>
        </p15:guide>
        <p15:guide id="2" pos="43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DE6EEC3-429B-8A44-983D-A0B899649699}"/>
              </a:ext>
            </a:extLst>
          </p:cNvPr>
          <p:cNvSpPr/>
          <p:nvPr userDrawn="1"/>
        </p:nvSpPr>
        <p:spPr>
          <a:xfrm>
            <a:off x="824753" y="3835740"/>
            <a:ext cx="4870194" cy="5700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790314-C2CB-2543-8A25-EF005E1193E7}"/>
              </a:ext>
            </a:extLst>
          </p:cNvPr>
          <p:cNvSpPr/>
          <p:nvPr userDrawn="1"/>
        </p:nvSpPr>
        <p:spPr>
          <a:xfrm>
            <a:off x="824753" y="1213420"/>
            <a:ext cx="4870194" cy="5700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F2A552-9800-2843-9545-B643B2DB4F85}"/>
              </a:ext>
            </a:extLst>
          </p:cNvPr>
          <p:cNvSpPr/>
          <p:nvPr userDrawn="1"/>
        </p:nvSpPr>
        <p:spPr>
          <a:xfrm>
            <a:off x="6470159" y="3835740"/>
            <a:ext cx="4870194" cy="5700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3D2024D-0140-DA45-97C2-9DDF9E1590DD}"/>
              </a:ext>
            </a:extLst>
          </p:cNvPr>
          <p:cNvSpPr/>
          <p:nvPr userDrawn="1"/>
        </p:nvSpPr>
        <p:spPr>
          <a:xfrm>
            <a:off x="6470159" y="1213420"/>
            <a:ext cx="4870194" cy="5700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22E909-D766-154D-BEF2-807FD212D4CF}"/>
              </a:ext>
            </a:extLst>
          </p:cNvPr>
          <p:cNvSpPr/>
          <p:nvPr userDrawn="1"/>
        </p:nvSpPr>
        <p:spPr>
          <a:xfrm>
            <a:off x="824754" y="3835740"/>
            <a:ext cx="624698" cy="570098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5D3F60-129E-9142-8BD9-F4C41E6DFAAD}"/>
              </a:ext>
            </a:extLst>
          </p:cNvPr>
          <p:cNvSpPr/>
          <p:nvPr userDrawn="1"/>
        </p:nvSpPr>
        <p:spPr>
          <a:xfrm>
            <a:off x="824754" y="1213420"/>
            <a:ext cx="624698" cy="570098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D57F28F-25A6-D147-A0FA-7657391E0C3A}"/>
              </a:ext>
            </a:extLst>
          </p:cNvPr>
          <p:cNvSpPr/>
          <p:nvPr userDrawn="1"/>
        </p:nvSpPr>
        <p:spPr>
          <a:xfrm>
            <a:off x="6470160" y="3835740"/>
            <a:ext cx="624698" cy="570098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7DB7B92-72E2-B44D-9709-6CD2329A9F44}"/>
              </a:ext>
            </a:extLst>
          </p:cNvPr>
          <p:cNvSpPr/>
          <p:nvPr userDrawn="1"/>
        </p:nvSpPr>
        <p:spPr>
          <a:xfrm>
            <a:off x="6470160" y="1213420"/>
            <a:ext cx="624698" cy="570098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C150E7-6EE6-0A44-B69D-512C0471E36C}"/>
              </a:ext>
            </a:extLst>
          </p:cNvPr>
          <p:cNvSpPr txBox="1"/>
          <p:nvPr userDrawn="1"/>
        </p:nvSpPr>
        <p:spPr>
          <a:xfrm>
            <a:off x="951202" y="1253760"/>
            <a:ext cx="52278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>
                <a:solidFill>
                  <a:schemeClr val="bg1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898912-181E-454B-9939-32C6A2A454D3}"/>
              </a:ext>
            </a:extLst>
          </p:cNvPr>
          <p:cNvSpPr txBox="1"/>
          <p:nvPr userDrawn="1"/>
        </p:nvSpPr>
        <p:spPr>
          <a:xfrm>
            <a:off x="6612414" y="1253760"/>
            <a:ext cx="52278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>
                <a:solidFill>
                  <a:schemeClr val="bg1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2</a:t>
            </a:r>
            <a:endParaRPr lang="en-US" sz="2300" b="1" dirty="0">
              <a:solidFill>
                <a:schemeClr val="bg1"/>
              </a:solidFill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E4FA57-D13E-3747-91A6-72CF997A240F}"/>
              </a:ext>
            </a:extLst>
          </p:cNvPr>
          <p:cNvSpPr txBox="1"/>
          <p:nvPr userDrawn="1"/>
        </p:nvSpPr>
        <p:spPr>
          <a:xfrm>
            <a:off x="951202" y="3882617"/>
            <a:ext cx="52278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>
                <a:solidFill>
                  <a:schemeClr val="bg1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3BA8B7-F13E-A84B-AF80-E02975C1DF04}"/>
              </a:ext>
            </a:extLst>
          </p:cNvPr>
          <p:cNvSpPr txBox="1"/>
          <p:nvPr userDrawn="1"/>
        </p:nvSpPr>
        <p:spPr>
          <a:xfrm>
            <a:off x="6612414" y="3882617"/>
            <a:ext cx="52278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>
                <a:solidFill>
                  <a:schemeClr val="bg1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4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FCCC8AC-7D89-C045-8EB3-EB1E2B4C80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76E573C-E38E-964F-A717-EFB3D4B9587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1D0381-93D9-9B44-9ADE-F6B4945F5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0351FF0D-5F37-1B47-9DFF-412BA1B3FD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921929"/>
            <a:ext cx="4856163" cy="1820195"/>
          </a:xfrm>
        </p:spPr>
        <p:txBody>
          <a:bodyPr vert="horz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2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F8B5C75C-2DB5-874D-9398-78CB58F60F4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75900" y="1316920"/>
            <a:ext cx="4118463" cy="346540"/>
          </a:xfrm>
        </p:spPr>
        <p:txBody>
          <a:bodyPr>
            <a:noAutofit/>
          </a:bodyPr>
          <a:lstStyle>
            <a:lvl1pPr marL="0" indent="0" algn="l">
              <a:buNone/>
              <a:defRPr sz="2400" b="1">
                <a:solidFill>
                  <a:srgbClr val="002060"/>
                </a:solidFill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endParaRPr lang="en-US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0F93B5AA-1E6A-A444-8909-390CABF769B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61760" y="1921929"/>
            <a:ext cx="4856163" cy="1820195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2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24" name="Text Placeholder 20">
            <a:extLst>
              <a:ext uri="{FF2B5EF4-FFF2-40B4-BE49-F238E27FC236}">
                <a16:creationId xmlns:a16="http://schemas.microsoft.com/office/drawing/2014/main" id="{42BC73F6-4B0F-1F48-B94F-464C263AD3B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199460" y="1316920"/>
            <a:ext cx="4118463" cy="346540"/>
          </a:xfrm>
        </p:spPr>
        <p:txBody>
          <a:bodyPr>
            <a:noAutofit/>
          </a:bodyPr>
          <a:lstStyle>
            <a:lvl1pPr marL="0" indent="0" algn="l">
              <a:buNone/>
              <a:defRPr sz="2400" b="1">
                <a:solidFill>
                  <a:srgbClr val="002060"/>
                </a:solidFill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endParaRPr lang="en-US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id="{34FB15A2-BAF7-954C-B4E3-810AA952D86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0" y="4520178"/>
            <a:ext cx="4856163" cy="1937882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2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26" name="Text Placeholder 20">
            <a:extLst>
              <a:ext uri="{FF2B5EF4-FFF2-40B4-BE49-F238E27FC236}">
                <a16:creationId xmlns:a16="http://schemas.microsoft.com/office/drawing/2014/main" id="{844C94BE-9D37-5041-8D54-2852848E134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575900" y="3950080"/>
            <a:ext cx="4118463" cy="346540"/>
          </a:xfrm>
        </p:spPr>
        <p:txBody>
          <a:bodyPr>
            <a:noAutofit/>
          </a:bodyPr>
          <a:lstStyle>
            <a:lvl1pPr marL="0" indent="0" algn="l">
              <a:buNone/>
              <a:defRPr sz="2400" b="1">
                <a:solidFill>
                  <a:srgbClr val="002060"/>
                </a:solidFill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endParaRPr lang="en-US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27" name="Text Placeholder 20">
            <a:extLst>
              <a:ext uri="{FF2B5EF4-FFF2-40B4-BE49-F238E27FC236}">
                <a16:creationId xmlns:a16="http://schemas.microsoft.com/office/drawing/2014/main" id="{5ADF7230-F2ED-A343-9E70-2EA6DA1B187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461760" y="4520178"/>
            <a:ext cx="4856163" cy="1937882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2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28" name="Text Placeholder 20">
            <a:extLst>
              <a:ext uri="{FF2B5EF4-FFF2-40B4-BE49-F238E27FC236}">
                <a16:creationId xmlns:a16="http://schemas.microsoft.com/office/drawing/2014/main" id="{B7561818-C1AE-7E43-B51D-3A1DFEA05D4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99460" y="3950080"/>
            <a:ext cx="4118463" cy="346540"/>
          </a:xfrm>
        </p:spPr>
        <p:txBody>
          <a:bodyPr>
            <a:noAutofit/>
          </a:bodyPr>
          <a:lstStyle>
            <a:lvl1pPr marL="0" indent="0" algn="l">
              <a:buNone/>
              <a:defRPr sz="2400" b="1">
                <a:solidFill>
                  <a:srgbClr val="002060"/>
                </a:solidFill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endParaRPr lang="en-US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E448B1F-8D14-0E4A-A4D0-3CDCE890E9F9}"/>
              </a:ext>
            </a:extLst>
          </p:cNvPr>
          <p:cNvSpPr txBox="1"/>
          <p:nvPr userDrawn="1"/>
        </p:nvSpPr>
        <p:spPr>
          <a:xfrm>
            <a:off x="334537" y="-55756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339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04" userDrawn="1">
          <p15:clr>
            <a:srgbClr val="FBAE40"/>
          </p15:clr>
        </p15:guide>
        <p15:guide id="2" pos="432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8790314-C2CB-2543-8A25-EF005E1193E7}"/>
              </a:ext>
            </a:extLst>
          </p:cNvPr>
          <p:cNvSpPr/>
          <p:nvPr userDrawn="1"/>
        </p:nvSpPr>
        <p:spPr>
          <a:xfrm>
            <a:off x="824753" y="1537991"/>
            <a:ext cx="4870194" cy="5700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3D2024D-0140-DA45-97C2-9DDF9E1590DD}"/>
              </a:ext>
            </a:extLst>
          </p:cNvPr>
          <p:cNvSpPr/>
          <p:nvPr userDrawn="1"/>
        </p:nvSpPr>
        <p:spPr>
          <a:xfrm>
            <a:off x="6470159" y="1537991"/>
            <a:ext cx="4870194" cy="5700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5D3F60-129E-9142-8BD9-F4C41E6DFAAD}"/>
              </a:ext>
            </a:extLst>
          </p:cNvPr>
          <p:cNvSpPr/>
          <p:nvPr userDrawn="1"/>
        </p:nvSpPr>
        <p:spPr>
          <a:xfrm>
            <a:off x="824754" y="1537991"/>
            <a:ext cx="624698" cy="570098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7DB7B92-72E2-B44D-9709-6CD2329A9F44}"/>
              </a:ext>
            </a:extLst>
          </p:cNvPr>
          <p:cNvSpPr/>
          <p:nvPr userDrawn="1"/>
        </p:nvSpPr>
        <p:spPr>
          <a:xfrm>
            <a:off x="6470160" y="1537991"/>
            <a:ext cx="624698" cy="570098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C150E7-6EE6-0A44-B69D-512C0471E36C}"/>
              </a:ext>
            </a:extLst>
          </p:cNvPr>
          <p:cNvSpPr txBox="1"/>
          <p:nvPr userDrawn="1"/>
        </p:nvSpPr>
        <p:spPr>
          <a:xfrm>
            <a:off x="951202" y="1578331"/>
            <a:ext cx="52278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>
                <a:solidFill>
                  <a:schemeClr val="bg1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898912-181E-454B-9939-32C6A2A454D3}"/>
              </a:ext>
            </a:extLst>
          </p:cNvPr>
          <p:cNvSpPr txBox="1"/>
          <p:nvPr userDrawn="1"/>
        </p:nvSpPr>
        <p:spPr>
          <a:xfrm>
            <a:off x="6612414" y="1578331"/>
            <a:ext cx="52278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>
                <a:solidFill>
                  <a:schemeClr val="bg1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2</a:t>
            </a:r>
            <a:endParaRPr lang="en-US" sz="2300" b="1" dirty="0">
              <a:solidFill>
                <a:schemeClr val="bg1"/>
              </a:solidFill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E4FA57-D13E-3747-91A6-72CF997A240F}"/>
              </a:ext>
            </a:extLst>
          </p:cNvPr>
          <p:cNvSpPr txBox="1"/>
          <p:nvPr userDrawn="1"/>
        </p:nvSpPr>
        <p:spPr>
          <a:xfrm>
            <a:off x="951202" y="4053326"/>
            <a:ext cx="52278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>
                <a:solidFill>
                  <a:schemeClr val="bg1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3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FCCC8AC-7D89-C045-8EB3-EB1E2B4C80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76E573C-E38E-964F-A717-EFB3D4B9587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1D0381-93D9-9B44-9ADE-F6B4945F5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0351FF0D-5F37-1B47-9DFF-412BA1B3FD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35660"/>
            <a:ext cx="4856163" cy="4285910"/>
          </a:xfrm>
        </p:spPr>
        <p:txBody>
          <a:bodyPr vert="horz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2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F8B5C75C-2DB5-874D-9398-78CB58F60F4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75900" y="1641491"/>
            <a:ext cx="4118463" cy="346540"/>
          </a:xfrm>
        </p:spPr>
        <p:txBody>
          <a:bodyPr>
            <a:noAutofit/>
          </a:bodyPr>
          <a:lstStyle>
            <a:lvl1pPr marL="0" indent="0" algn="l">
              <a:buNone/>
              <a:defRPr sz="2400" b="1">
                <a:solidFill>
                  <a:srgbClr val="002060"/>
                </a:solidFill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endParaRPr lang="en-US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0F93B5AA-1E6A-A444-8909-390CABF769B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61760" y="2235660"/>
            <a:ext cx="4856163" cy="4285910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2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24" name="Text Placeholder 20">
            <a:extLst>
              <a:ext uri="{FF2B5EF4-FFF2-40B4-BE49-F238E27FC236}">
                <a16:creationId xmlns:a16="http://schemas.microsoft.com/office/drawing/2014/main" id="{42BC73F6-4B0F-1F48-B94F-464C263AD3B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199460" y="1641491"/>
            <a:ext cx="4118463" cy="346540"/>
          </a:xfrm>
        </p:spPr>
        <p:txBody>
          <a:bodyPr>
            <a:noAutofit/>
          </a:bodyPr>
          <a:lstStyle>
            <a:lvl1pPr marL="0" indent="0" algn="l">
              <a:buNone/>
              <a:defRPr sz="2400" b="1">
                <a:solidFill>
                  <a:srgbClr val="002060"/>
                </a:solidFill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endParaRPr lang="en-US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E448B1F-8D14-0E4A-A4D0-3CDCE890E9F9}"/>
              </a:ext>
            </a:extLst>
          </p:cNvPr>
          <p:cNvSpPr txBox="1"/>
          <p:nvPr userDrawn="1"/>
        </p:nvSpPr>
        <p:spPr>
          <a:xfrm>
            <a:off x="334537" y="-55756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560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04">
          <p15:clr>
            <a:srgbClr val="FBAE40"/>
          </p15:clr>
        </p15:guide>
        <p15:guide id="2" pos="432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83EC4B84-A98F-0F44-B6DE-12EBBF62B4AB}"/>
              </a:ext>
            </a:extLst>
          </p:cNvPr>
          <p:cNvSpPr/>
          <p:nvPr userDrawn="1"/>
        </p:nvSpPr>
        <p:spPr>
          <a:xfrm>
            <a:off x="5767136" y="3560068"/>
            <a:ext cx="1020264" cy="1020264"/>
          </a:xfrm>
          <a:prstGeom prst="ellipse">
            <a:avLst/>
          </a:prstGeom>
          <a:solidFill>
            <a:srgbClr val="193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04E79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20C6F94-E210-4C49-B3C7-4700816740EA}"/>
              </a:ext>
            </a:extLst>
          </p:cNvPr>
          <p:cNvSpPr/>
          <p:nvPr userDrawn="1"/>
        </p:nvSpPr>
        <p:spPr>
          <a:xfrm>
            <a:off x="5767136" y="5041877"/>
            <a:ext cx="1020264" cy="1020264"/>
          </a:xfrm>
          <a:prstGeom prst="ellipse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04E79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295090-8F67-B845-B18F-11F4AEAEB572}"/>
              </a:ext>
            </a:extLst>
          </p:cNvPr>
          <p:cNvCxnSpPr/>
          <p:nvPr userDrawn="1"/>
        </p:nvCxnSpPr>
        <p:spPr>
          <a:xfrm>
            <a:off x="5741894" y="4801334"/>
            <a:ext cx="5611906" cy="0"/>
          </a:xfrm>
          <a:prstGeom prst="line">
            <a:avLst/>
          </a:prstGeom>
          <a:ln>
            <a:solidFill>
              <a:srgbClr val="2027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C8AF190-518E-CC44-8D9D-2EC7C01B24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B33A9FA-E6B3-DE40-BDFB-918D40F209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B9F768-B26D-6E46-B98E-667D6AF46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6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6AB05E60-EBBC-2F44-BA0E-BE0C1657DF4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73796" y="1344765"/>
            <a:ext cx="4691542" cy="4914863"/>
          </a:xfrm>
        </p:spPr>
        <p:txBody>
          <a:bodyPr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800100" indent="-342900">
              <a:buClr>
                <a:srgbClr val="5D8B7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Object/Photo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E9811A0-BF24-EE44-818F-427AF0FFA8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032625" y="3634662"/>
            <a:ext cx="4782864" cy="1019568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2pPr>
          </a:lstStyle>
          <a:p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Lorem ipsum dolor sit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amet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consectetuer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adipiscing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elit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Maecenas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porttitor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congue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massa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Fusce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posuere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magna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sed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pulvinar.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679B51C1-5A11-704A-9126-A7BCD43D65E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32625" y="5069058"/>
            <a:ext cx="4782864" cy="1019568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/>
            </a:lvl2pPr>
          </a:lstStyle>
          <a:p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Lorem ipsum dolor sit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amet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consectetuer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adipiscing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elit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Maecenas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porttitor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congue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massa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Fusce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posuere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magna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sed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pulvinar.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EFBF497-66E0-6B46-A04D-F4606FEB870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41987" y="1546225"/>
            <a:ext cx="6073501" cy="1762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Lorem ipsum dolor sit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amet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consectetuer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adipiscing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elit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Maecenas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porttitor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congue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massa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Fusce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posuere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magna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sed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pulvinar.</a:t>
            </a:r>
          </a:p>
        </p:txBody>
      </p:sp>
    </p:spTree>
    <p:extLst>
      <p:ext uri="{BB962C8B-B14F-4D97-AF65-F5344CB8AC3E}">
        <p14:creationId xmlns:p14="http://schemas.microsoft.com/office/powerpoint/2010/main" val="1677242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04" userDrawn="1">
          <p15:clr>
            <a:srgbClr val="FBAE40"/>
          </p15:clr>
        </p15:guide>
        <p15:guide id="2" pos="432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37">
            <a:extLst>
              <a:ext uri="{FF2B5EF4-FFF2-40B4-BE49-F238E27FC236}">
                <a16:creationId xmlns:a16="http://schemas.microsoft.com/office/drawing/2014/main" id="{4BFA3B63-745D-FD46-B23D-AE41ECEB8C6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0" y="1093699"/>
            <a:ext cx="6337300" cy="5759148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Picture/icon/text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3A44FA1-D70D-FF4B-B79E-E7CCBFAB3202}"/>
              </a:ext>
            </a:extLst>
          </p:cNvPr>
          <p:cNvSpPr/>
          <p:nvPr userDrawn="1"/>
        </p:nvSpPr>
        <p:spPr>
          <a:xfrm>
            <a:off x="6337300" y="1059718"/>
            <a:ext cx="5854700" cy="5793129"/>
          </a:xfrm>
          <a:prstGeom prst="rect">
            <a:avLst/>
          </a:prstGeom>
          <a:solidFill>
            <a:srgbClr val="15325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F6DDC68-D8F5-AF4B-89AB-B29650489B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D348BBA-2F0F-4242-8BB9-3C9A726164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9D3463DA-2488-474E-A818-B889BD3A4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6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F1B680D7-67E6-E348-95D1-A86A30675A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0670" y="1672640"/>
            <a:ext cx="4538663" cy="1236250"/>
          </a:xfrm>
        </p:spPr>
        <p:txBody>
          <a:bodyPr wrap="square">
            <a:noAutofit/>
          </a:bodyPr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</a:lstStyle>
          <a:p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Lorem ipsum dolor sit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amet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consectetuer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adipiscing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elit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Maecenas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porttitor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congue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massa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Fusce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posuere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magna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sed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pulvinar.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3ECCD6F6-3E81-154F-90A5-626A7FB970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90670" y="3237189"/>
            <a:ext cx="4538663" cy="1236250"/>
          </a:xfrm>
        </p:spPr>
        <p:txBody>
          <a:bodyPr wrap="square">
            <a:noAutofit/>
          </a:bodyPr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</a:lstStyle>
          <a:p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Lorem ipsum dolor sit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amet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consectetuer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adipiscing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elit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Maecenas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porttitor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congue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massa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Fusce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posuere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magna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sed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pulvinar.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8D3109A5-92FC-5344-B194-90F8584B0E8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190670" y="4791801"/>
            <a:ext cx="4538663" cy="1236250"/>
          </a:xfrm>
        </p:spPr>
        <p:txBody>
          <a:bodyPr wrap="square">
            <a:noAutofit/>
          </a:bodyPr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</a:lstStyle>
          <a:p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Lorem ipsum dolor sit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amet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consectetuer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adipiscing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elit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Maecenas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porttitor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congue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massa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Fusce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posuere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magna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sed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pulvinar.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0ED8AF2-A6B5-BA4B-97C1-D5E22582614E}"/>
              </a:ext>
            </a:extLst>
          </p:cNvPr>
          <p:cNvSpPr/>
          <p:nvPr userDrawn="1"/>
        </p:nvSpPr>
        <p:spPr>
          <a:xfrm>
            <a:off x="5810537" y="1685983"/>
            <a:ext cx="1215251" cy="1215251"/>
          </a:xfrm>
          <a:prstGeom prst="ellipse">
            <a:avLst/>
          </a:prstGeom>
          <a:solidFill>
            <a:srgbClr val="153259"/>
          </a:solidFill>
          <a:ln w="76200">
            <a:solidFill>
              <a:srgbClr val="5D95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6928F1E-3ECE-204F-8EFA-E9873587C0A6}"/>
              </a:ext>
            </a:extLst>
          </p:cNvPr>
          <p:cNvSpPr/>
          <p:nvPr userDrawn="1"/>
        </p:nvSpPr>
        <p:spPr>
          <a:xfrm>
            <a:off x="5810537" y="3258188"/>
            <a:ext cx="1215251" cy="1215251"/>
          </a:xfrm>
          <a:prstGeom prst="ellipse">
            <a:avLst/>
          </a:prstGeom>
          <a:solidFill>
            <a:srgbClr val="153259"/>
          </a:solidFill>
          <a:ln w="76200">
            <a:solidFill>
              <a:srgbClr val="5D95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62F1E90-BBE6-8344-BD69-6B6EC5623D8B}"/>
              </a:ext>
            </a:extLst>
          </p:cNvPr>
          <p:cNvSpPr/>
          <p:nvPr userDrawn="1"/>
        </p:nvSpPr>
        <p:spPr>
          <a:xfrm>
            <a:off x="5810537" y="4831198"/>
            <a:ext cx="1215251" cy="1215251"/>
          </a:xfrm>
          <a:prstGeom prst="ellipse">
            <a:avLst/>
          </a:prstGeom>
          <a:solidFill>
            <a:srgbClr val="153259"/>
          </a:solidFill>
          <a:ln w="76200">
            <a:solidFill>
              <a:srgbClr val="5D95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0852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04" userDrawn="1">
          <p15:clr>
            <a:srgbClr val="FBAE40"/>
          </p15:clr>
        </p15:guide>
        <p15:guide id="2" pos="432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395D86F-0D51-C543-A9F3-1822D886FB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E325D5F-6A34-A546-AFAF-5C93905736DD}"/>
              </a:ext>
            </a:extLst>
          </p:cNvPr>
          <p:cNvSpPr/>
          <p:nvPr userDrawn="1"/>
        </p:nvSpPr>
        <p:spPr>
          <a:xfrm>
            <a:off x="1062317" y="2810435"/>
            <a:ext cx="3007659" cy="1290918"/>
          </a:xfrm>
          <a:prstGeom prst="rect">
            <a:avLst/>
          </a:prstGeom>
          <a:solidFill>
            <a:srgbClr val="193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B8DE59-E2FF-0B40-B602-1C3A76CC5EC1}"/>
              </a:ext>
            </a:extLst>
          </p:cNvPr>
          <p:cNvSpPr/>
          <p:nvPr userDrawn="1"/>
        </p:nvSpPr>
        <p:spPr>
          <a:xfrm>
            <a:off x="2751970" y="4583392"/>
            <a:ext cx="3007659" cy="1290918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A2C1E64-3D20-2E4C-876E-4063674422F9}"/>
              </a:ext>
            </a:extLst>
          </p:cNvPr>
          <p:cNvSpPr/>
          <p:nvPr userDrawn="1"/>
        </p:nvSpPr>
        <p:spPr>
          <a:xfrm>
            <a:off x="6277341" y="4583392"/>
            <a:ext cx="3007659" cy="1290918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958FA1-D623-2B46-B9E3-FF112353B1ED}"/>
              </a:ext>
            </a:extLst>
          </p:cNvPr>
          <p:cNvSpPr/>
          <p:nvPr userDrawn="1"/>
        </p:nvSpPr>
        <p:spPr>
          <a:xfrm>
            <a:off x="4587688" y="2810435"/>
            <a:ext cx="3007659" cy="1290918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B088D1-2231-C046-ABD2-14C5F2A323D9}"/>
              </a:ext>
            </a:extLst>
          </p:cNvPr>
          <p:cNvSpPr/>
          <p:nvPr userDrawn="1"/>
        </p:nvSpPr>
        <p:spPr>
          <a:xfrm>
            <a:off x="8104094" y="2810435"/>
            <a:ext cx="3007659" cy="1290918"/>
          </a:xfrm>
          <a:prstGeom prst="rect">
            <a:avLst/>
          </a:prstGeom>
          <a:solidFill>
            <a:srgbClr val="193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CCA612F-57AB-F642-95E1-3CB7D7F6D7A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3C41CA43-4C3A-D348-BCD9-F09494DD1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6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517151F1-D7E5-AF48-B4CD-433E76184C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19971" y="3032825"/>
            <a:ext cx="2292350" cy="846137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AD9CB3F9-A570-A941-93FE-A8B5DA4961E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64682" y="3032825"/>
            <a:ext cx="2292350" cy="846137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90DD4577-90CA-0144-8FB0-CB529F9A97F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419082" y="3032825"/>
            <a:ext cx="2292350" cy="846137"/>
          </a:xfrm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Text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FAD0103B-A93B-E543-964C-79D5B20E15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09624" y="4816469"/>
            <a:ext cx="2292350" cy="846137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7D1BB9A9-0045-C345-A842-1E3AAFF1D32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34995" y="4816469"/>
            <a:ext cx="2292350" cy="846137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6257542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04" userDrawn="1">
          <p15:clr>
            <a:srgbClr val="FBAE40"/>
          </p15:clr>
        </p15:guide>
        <p15:guide id="2" pos="43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C52A621-B74F-3A41-A866-D2CD7F26E2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" y="0"/>
            <a:ext cx="12195655" cy="5737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3A74CB-75CA-FB48-A8B5-239B7A321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840" y="1253809"/>
            <a:ext cx="10515600" cy="1325563"/>
          </a:xfrm>
        </p:spPr>
        <p:txBody>
          <a:bodyPr>
            <a:normAutofit/>
          </a:bodyPr>
          <a:lstStyle>
            <a:lvl1pPr>
              <a:defRPr sz="6000"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F795348-E952-2E4A-B6F1-C0FE7ADEFF5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5804" y="5590112"/>
            <a:ext cx="12192001" cy="126788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3E6F119-D7E5-DE4E-A9F5-72940F83BFA5}"/>
              </a:ext>
            </a:extLst>
          </p:cNvPr>
          <p:cNvCxnSpPr>
            <a:cxnSpLocks/>
          </p:cNvCxnSpPr>
          <p:nvPr userDrawn="1"/>
        </p:nvCxnSpPr>
        <p:spPr>
          <a:xfrm>
            <a:off x="0" y="5590112"/>
            <a:ext cx="12186197" cy="0"/>
          </a:xfrm>
          <a:prstGeom prst="line">
            <a:avLst/>
          </a:prstGeom>
          <a:ln w="25400">
            <a:solidFill>
              <a:srgbClr val="2754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117FCBB-E158-AB44-BD1F-E332C48A85FF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7949184" y="5688429"/>
            <a:ext cx="4157472" cy="1029364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OU</a:t>
            </a:r>
            <a:br>
              <a:rPr lang="en-US" dirty="0"/>
            </a:br>
            <a:r>
              <a:rPr lang="en-US" dirty="0"/>
              <a:t>LOGO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B58202-31F7-CE4A-9978-3C1A0749C23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617" y="6004119"/>
            <a:ext cx="3973068" cy="524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6431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52813FCF-E2C5-7E4B-8BFA-4141D8FEB6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sp>
        <p:nvSpPr>
          <p:cNvPr id="24" name="Content Placeholder 5">
            <a:extLst>
              <a:ext uri="{FF2B5EF4-FFF2-40B4-BE49-F238E27FC236}">
                <a16:creationId xmlns:a16="http://schemas.microsoft.com/office/drawing/2014/main" id="{BE87B1E8-154D-B642-B0E3-CB225694EAB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00864" y="1187125"/>
            <a:ext cx="6189675" cy="5534350"/>
          </a:xfrm>
        </p:spPr>
        <p:txBody>
          <a:bodyPr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800100" indent="-342900">
              <a:buClr>
                <a:srgbClr val="5D8B7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Object/Photo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F11A4F0-C896-2C45-AF4C-65C24DC83BD6}"/>
              </a:ext>
            </a:extLst>
          </p:cNvPr>
          <p:cNvSpPr/>
          <p:nvPr userDrawn="1"/>
        </p:nvSpPr>
        <p:spPr>
          <a:xfrm>
            <a:off x="7113494" y="1208434"/>
            <a:ext cx="4706471" cy="128170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D020C7-4327-164A-92D2-59639A9A6FF7}"/>
              </a:ext>
            </a:extLst>
          </p:cNvPr>
          <p:cNvSpPr/>
          <p:nvPr userDrawn="1"/>
        </p:nvSpPr>
        <p:spPr>
          <a:xfrm>
            <a:off x="7109018" y="2611441"/>
            <a:ext cx="4706471" cy="128170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E2CA69-0512-5143-9A99-AE6C3AEE82F6}"/>
              </a:ext>
            </a:extLst>
          </p:cNvPr>
          <p:cNvSpPr/>
          <p:nvPr userDrawn="1"/>
        </p:nvSpPr>
        <p:spPr>
          <a:xfrm>
            <a:off x="7113494" y="4021729"/>
            <a:ext cx="4706471" cy="128170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B5BB34B-7A0F-FB4E-AD3E-E5CF32FEC69D}"/>
              </a:ext>
            </a:extLst>
          </p:cNvPr>
          <p:cNvSpPr/>
          <p:nvPr userDrawn="1"/>
        </p:nvSpPr>
        <p:spPr>
          <a:xfrm>
            <a:off x="7113494" y="5432017"/>
            <a:ext cx="4706471" cy="128170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C45D82B-1BD0-0D49-A105-472A9A496481}"/>
              </a:ext>
            </a:extLst>
          </p:cNvPr>
          <p:cNvSpPr/>
          <p:nvPr userDrawn="1"/>
        </p:nvSpPr>
        <p:spPr>
          <a:xfrm>
            <a:off x="994856" y="1521903"/>
            <a:ext cx="1811322" cy="1775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CE88C1E-B6B3-D94F-8A35-26CBD90F79F1}"/>
              </a:ext>
            </a:extLst>
          </p:cNvPr>
          <p:cNvSpPr txBox="1"/>
          <p:nvPr userDrawn="1"/>
        </p:nvSpPr>
        <p:spPr>
          <a:xfrm>
            <a:off x="1115367" y="72358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8B52403-E8F6-1348-8400-5DD896E01B8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A504DCD0-2911-334A-A4CA-90626FEC8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6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00F723-B55C-A641-86F8-DC4E5B51AC3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43416" y="1462331"/>
            <a:ext cx="3806717" cy="851580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900"/>
            </a:lvl1pPr>
            <a:lvl2pPr marL="800100" indent="-342900">
              <a:buFont typeface="Arial" panose="020B0604020202020204" pitchFamily="34" charset="0"/>
              <a:buChar char="•"/>
              <a:defRPr sz="2000"/>
            </a:lvl2pPr>
            <a:lvl3pPr marL="1200150" indent="-285750">
              <a:buFont typeface="Arial" panose="020B0604020202020204" pitchFamily="34" charset="0"/>
              <a:buChar char="•"/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Lorem ipsum dolor sit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amet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consectetuer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adipiscing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elit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Maecenas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porttitor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congue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massa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0102017-EDA8-DB45-ACFE-4CE03EBEFAE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843416" y="2871129"/>
            <a:ext cx="3806717" cy="851580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900"/>
            </a:lvl1pPr>
            <a:lvl2pPr marL="800100" indent="-342900">
              <a:buFont typeface="Arial" panose="020B0604020202020204" pitchFamily="34" charset="0"/>
              <a:buChar char="•"/>
              <a:defRPr sz="2000"/>
            </a:lvl2pPr>
            <a:lvl3pPr marL="1200150" indent="-285750">
              <a:buFont typeface="Arial" panose="020B0604020202020204" pitchFamily="34" charset="0"/>
              <a:buChar char="•"/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Lorem ipsum dolor sit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amet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consectetuer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adipiscing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elit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Maecenas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porttitor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congue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massa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80DD8EC6-C423-694C-A886-EA99136918A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843416" y="4248373"/>
            <a:ext cx="3806717" cy="851580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900"/>
            </a:lvl1pPr>
            <a:lvl2pPr marL="800100" indent="-342900">
              <a:buFont typeface="Arial" panose="020B0604020202020204" pitchFamily="34" charset="0"/>
              <a:buChar char="•"/>
              <a:defRPr sz="2000"/>
            </a:lvl2pPr>
            <a:lvl3pPr marL="1200150" indent="-285750">
              <a:buFont typeface="Arial" panose="020B0604020202020204" pitchFamily="34" charset="0"/>
              <a:buChar char="•"/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Lorem ipsum dolor sit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amet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consectetuer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adipiscing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elit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Maecenas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porttitor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congue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massa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F1516595-223C-0A4B-9F5B-FC0852AE3AF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843416" y="5659484"/>
            <a:ext cx="3806717" cy="851580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900"/>
            </a:lvl1pPr>
            <a:lvl2pPr marL="800100" indent="-342900">
              <a:buFont typeface="Arial" panose="020B0604020202020204" pitchFamily="34" charset="0"/>
              <a:buChar char="•"/>
              <a:defRPr sz="2000"/>
            </a:lvl2pPr>
            <a:lvl3pPr marL="1200150" indent="-285750">
              <a:buFont typeface="Arial" panose="020B0604020202020204" pitchFamily="34" charset="0"/>
              <a:buChar char="•"/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Lorem ipsum dolor sit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amet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consectetuer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adipiscing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elit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Maecenas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porttitor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congue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massa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342C554-F2CB-0743-A9E6-A6F1457B7F9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210142" y="1462331"/>
            <a:ext cx="619125" cy="8515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3200" b="1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/>
              <a:t>1.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6178F9A6-0A00-1342-8F58-83BFC1D08EE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210142" y="2873442"/>
            <a:ext cx="619125" cy="8515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3200" b="1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/>
              <a:t>2.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E98E5A91-69E0-2447-9397-8BFC9146537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210142" y="5661797"/>
            <a:ext cx="619125" cy="8515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3200" b="1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/>
              <a:t>4.</a:t>
            </a: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896F4BB3-C700-4E4F-9739-32F1CF237CC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10142" y="4250686"/>
            <a:ext cx="619125" cy="8515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3200" b="1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/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17869527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04" userDrawn="1">
          <p15:clr>
            <a:srgbClr val="FBAE40"/>
          </p15:clr>
        </p15:guide>
        <p15:guide id="2" pos="432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52813FCF-E2C5-7E4B-8BFA-4141D8FEB6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sp>
        <p:nvSpPr>
          <p:cNvPr id="24" name="Content Placeholder 5">
            <a:extLst>
              <a:ext uri="{FF2B5EF4-FFF2-40B4-BE49-F238E27FC236}">
                <a16:creationId xmlns:a16="http://schemas.microsoft.com/office/drawing/2014/main" id="{BE87B1E8-154D-B642-B0E3-CB225694EAB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00864" y="1187125"/>
            <a:ext cx="6189675" cy="5534350"/>
          </a:xfrm>
        </p:spPr>
        <p:txBody>
          <a:bodyPr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800100" indent="-342900">
              <a:buClr>
                <a:srgbClr val="5D8B7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Object/Photo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F11A4F0-C896-2C45-AF4C-65C24DC83BD6}"/>
              </a:ext>
            </a:extLst>
          </p:cNvPr>
          <p:cNvSpPr/>
          <p:nvPr userDrawn="1"/>
        </p:nvSpPr>
        <p:spPr>
          <a:xfrm>
            <a:off x="7113494" y="1208433"/>
            <a:ext cx="4706471" cy="550528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C45D82B-1BD0-0D49-A105-472A9A496481}"/>
              </a:ext>
            </a:extLst>
          </p:cNvPr>
          <p:cNvSpPr/>
          <p:nvPr userDrawn="1"/>
        </p:nvSpPr>
        <p:spPr>
          <a:xfrm>
            <a:off x="994856" y="1521903"/>
            <a:ext cx="1811322" cy="1775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CE88C1E-B6B3-D94F-8A35-26CBD90F79F1}"/>
              </a:ext>
            </a:extLst>
          </p:cNvPr>
          <p:cNvSpPr txBox="1"/>
          <p:nvPr userDrawn="1"/>
        </p:nvSpPr>
        <p:spPr>
          <a:xfrm>
            <a:off x="1115367" y="72358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8B52403-E8F6-1348-8400-5DD896E01B8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A504DCD0-2911-334A-A4CA-90626FEC8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6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158C4A-902E-0740-8B67-826791ADC31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303912" y="1470556"/>
            <a:ext cx="4357864" cy="1577293"/>
          </a:xfrm>
        </p:spPr>
        <p:txBody>
          <a:bodyPr>
            <a:normAutofit/>
          </a:bodyPr>
          <a:lstStyle>
            <a:lvl1pPr marL="514350" indent="-514350">
              <a:buFont typeface="Arial" panose="020B0604020202020204" pitchFamily="34" charset="0"/>
              <a:buChar char="•"/>
              <a:defRPr sz="2400"/>
            </a:lvl1pPr>
            <a:lvl2pPr marL="914400" indent="-45720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714500" indent="-342900">
              <a:buFont typeface="+mj-lt"/>
              <a:buAutoNum type="arabicParenR"/>
              <a:defRPr/>
            </a:lvl4pPr>
            <a:lvl5pPr marL="2171700" indent="-342900">
              <a:buFont typeface="+mj-lt"/>
              <a:buAutoNum type="arabicParenR"/>
              <a:defRPr/>
            </a:lvl5pPr>
          </a:lstStyle>
          <a:p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Lorem ipsum dolor sit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amet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consectetuer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adipiscing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elit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Maecenas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porttitor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congue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massa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D55A46A6-EBDD-1648-8270-C28827C0301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303912" y="3203588"/>
            <a:ext cx="4357864" cy="1605479"/>
          </a:xfrm>
        </p:spPr>
        <p:txBody>
          <a:bodyPr>
            <a:normAutofit/>
          </a:bodyPr>
          <a:lstStyle>
            <a:lvl1pPr marL="514350" indent="-514350">
              <a:buFont typeface="Arial" panose="020B0604020202020204" pitchFamily="34" charset="0"/>
              <a:buChar char="•"/>
              <a:defRPr sz="2400"/>
            </a:lvl1pPr>
            <a:lvl2pPr marL="914400" indent="-45720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714500" indent="-342900">
              <a:buFont typeface="+mj-lt"/>
              <a:buAutoNum type="arabicParenR"/>
              <a:defRPr/>
            </a:lvl4pPr>
            <a:lvl5pPr marL="2171700" indent="-342900">
              <a:buFont typeface="+mj-lt"/>
              <a:buAutoNum type="arabicParenR"/>
              <a:defRPr/>
            </a:lvl5pPr>
          </a:lstStyle>
          <a:p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Lorem ipsum dolor sit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amet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consectetuer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adipiscing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elit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Maecenas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porttitor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congue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massa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BEFD1E58-A36C-7945-83BC-0C23AB550DB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303912" y="4975944"/>
            <a:ext cx="4357864" cy="1605479"/>
          </a:xfrm>
        </p:spPr>
        <p:txBody>
          <a:bodyPr>
            <a:normAutofit/>
          </a:bodyPr>
          <a:lstStyle>
            <a:lvl1pPr marL="514350" indent="-514350">
              <a:buFont typeface="Arial" panose="020B0604020202020204" pitchFamily="34" charset="0"/>
              <a:buChar char="•"/>
              <a:defRPr sz="2400"/>
            </a:lvl1pPr>
            <a:lvl2pPr marL="914400" indent="-45720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714500" indent="-342900">
              <a:buFont typeface="+mj-lt"/>
              <a:buAutoNum type="arabicParenR"/>
              <a:defRPr/>
            </a:lvl4pPr>
            <a:lvl5pPr marL="2171700" indent="-342900">
              <a:buFont typeface="+mj-lt"/>
              <a:buAutoNum type="arabicParenR"/>
              <a:defRPr/>
            </a:lvl5pPr>
          </a:lstStyle>
          <a:p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Lorem ipsum dolor sit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amet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consectetuer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adipiscing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elit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Maecenas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porttitor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congue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massa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756586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04">
          <p15:clr>
            <a:srgbClr val="FBAE40"/>
          </p15:clr>
        </p15:guide>
        <p15:guide id="2" pos="432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9B12862A-4A85-3245-A857-DDF868D04F06}"/>
              </a:ext>
            </a:extLst>
          </p:cNvPr>
          <p:cNvSpPr/>
          <p:nvPr userDrawn="1"/>
        </p:nvSpPr>
        <p:spPr>
          <a:xfrm>
            <a:off x="7113494" y="1208433"/>
            <a:ext cx="4706471" cy="550528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BB21C8A-102D-7E47-B058-9A5C7AB03B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EB6E947-52CF-B041-925C-7EBFBF9C06E2}"/>
              </a:ext>
            </a:extLst>
          </p:cNvPr>
          <p:cNvSpPr/>
          <p:nvPr userDrawn="1"/>
        </p:nvSpPr>
        <p:spPr>
          <a:xfrm>
            <a:off x="600865" y="1187125"/>
            <a:ext cx="6189674" cy="5526594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BA54BC-3581-9444-8FF4-D1073D55E969}"/>
              </a:ext>
            </a:extLst>
          </p:cNvPr>
          <p:cNvSpPr txBox="1"/>
          <p:nvPr userDrawn="1"/>
        </p:nvSpPr>
        <p:spPr>
          <a:xfrm>
            <a:off x="1115367" y="72358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9B894B2-364A-114E-88B5-42EBFD3FBB6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43637B43-F370-FC4D-AF45-F8A373B2C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6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D799C64F-1068-4D49-ACD9-00AC4A42A58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09786" y="1836924"/>
            <a:ext cx="4814293" cy="4220253"/>
          </a:xfrm>
        </p:spPr>
        <p:txBody>
          <a:bodyPr>
            <a:normAutofit/>
          </a:bodyPr>
          <a:lstStyle>
            <a:lvl1pPr marL="0" indent="0">
              <a:buNone/>
              <a:defRPr sz="2800" b="0">
                <a:solidFill>
                  <a:schemeClr val="bg1"/>
                </a:solidFill>
              </a:defRPr>
            </a:lvl1pPr>
            <a:lvl2pPr marL="800100" indent="-342900">
              <a:buClr>
                <a:srgbClr val="5D8B7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Object/Photo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B028C27C-6BD0-704E-B861-2F5DC627F9D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03912" y="1470555"/>
            <a:ext cx="4357864" cy="5043133"/>
          </a:xfrm>
        </p:spPr>
        <p:txBody>
          <a:bodyPr anchor="t">
            <a:normAutofit/>
          </a:bodyPr>
          <a:lstStyle>
            <a:lvl1pPr marL="457200" marR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sz="2800"/>
            </a:lvl1pPr>
            <a:lvl2pPr marL="914400" indent="-457200">
              <a:buFont typeface="+mj-lt"/>
              <a:buAutoNum type="arabicPeriod"/>
              <a:defRPr sz="2000"/>
            </a:lvl2pPr>
            <a:lvl3pPr marL="1257300" indent="-342900">
              <a:buFont typeface="+mj-lt"/>
              <a:buAutoNum type="arabicPeriod"/>
              <a:defRPr sz="1800"/>
            </a:lvl3pPr>
            <a:lvl4pPr marL="1714500" indent="-342900">
              <a:buFont typeface="+mj-lt"/>
              <a:buAutoNum type="arabicPeriod"/>
              <a:defRPr sz="1600"/>
            </a:lvl4pPr>
            <a:lvl5pPr marL="2171700" indent="-342900">
              <a:buFont typeface="+mj-lt"/>
              <a:buAutoNum type="arabicPeriod"/>
              <a:defRPr sz="1600"/>
            </a:lvl5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Lorem ipsum dolor sit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amet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consectetuer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adipiscing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elit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Maecenas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porttitor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congue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massa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Fusce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posuere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magna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sed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pulvinar.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Lorem ipsum dolor sit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amet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consectetuer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adipiscing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elit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Maecenas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porttitor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congue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massa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Fusce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posuere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magna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sed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pulvinar.</a:t>
            </a:r>
          </a:p>
          <a:p>
            <a:endParaRPr lang="en-US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118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04" userDrawn="1">
          <p15:clr>
            <a:srgbClr val="FBAE40"/>
          </p15:clr>
        </p15:guide>
        <p15:guide id="2" pos="432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FEBEA0D-3BA1-F94A-BEC7-88F1A2C863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C391AB2-8DEA-704B-9ABF-A90C77E39E9E}"/>
              </a:ext>
            </a:extLst>
          </p:cNvPr>
          <p:cNvSpPr/>
          <p:nvPr userDrawn="1"/>
        </p:nvSpPr>
        <p:spPr>
          <a:xfrm>
            <a:off x="571499" y="4089005"/>
            <a:ext cx="5373755" cy="228043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C1D0780-F537-DE45-A806-734B3795D7CD}"/>
              </a:ext>
            </a:extLst>
          </p:cNvPr>
          <p:cNvSpPr/>
          <p:nvPr userDrawn="1"/>
        </p:nvSpPr>
        <p:spPr>
          <a:xfrm>
            <a:off x="571499" y="1609344"/>
            <a:ext cx="5373755" cy="2280434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ACEDEC8-D450-874E-AE08-B5BC3F49CEED}"/>
              </a:ext>
            </a:extLst>
          </p:cNvPr>
          <p:cNvSpPr/>
          <p:nvPr userDrawn="1"/>
        </p:nvSpPr>
        <p:spPr>
          <a:xfrm>
            <a:off x="6170545" y="4089005"/>
            <a:ext cx="5373755" cy="2280434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3C0E43C-F475-0F4A-A7C8-F7174C77B316}"/>
              </a:ext>
            </a:extLst>
          </p:cNvPr>
          <p:cNvSpPr/>
          <p:nvPr userDrawn="1"/>
        </p:nvSpPr>
        <p:spPr>
          <a:xfrm>
            <a:off x="6170545" y="1609344"/>
            <a:ext cx="5373755" cy="228043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6180100-237E-2147-BFE1-6DB26C1437A0}"/>
              </a:ext>
            </a:extLst>
          </p:cNvPr>
          <p:cNvCxnSpPr>
            <a:cxnSpLocks/>
          </p:cNvCxnSpPr>
          <p:nvPr userDrawn="1"/>
        </p:nvCxnSpPr>
        <p:spPr>
          <a:xfrm>
            <a:off x="1973179" y="1793718"/>
            <a:ext cx="0" cy="179031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71AB93F-ED05-8644-A8DE-881181D487CA}"/>
              </a:ext>
            </a:extLst>
          </p:cNvPr>
          <p:cNvCxnSpPr>
            <a:cxnSpLocks/>
          </p:cNvCxnSpPr>
          <p:nvPr userDrawn="1"/>
        </p:nvCxnSpPr>
        <p:spPr>
          <a:xfrm>
            <a:off x="1973179" y="4391326"/>
            <a:ext cx="0" cy="1746716"/>
          </a:xfrm>
          <a:prstGeom prst="line">
            <a:avLst/>
          </a:prstGeom>
          <a:ln>
            <a:solidFill>
              <a:srgbClr val="193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63EBBA0-E625-E247-B73B-1FEEA01672BF}"/>
              </a:ext>
            </a:extLst>
          </p:cNvPr>
          <p:cNvCxnSpPr>
            <a:cxnSpLocks/>
          </p:cNvCxnSpPr>
          <p:nvPr userDrawn="1"/>
        </p:nvCxnSpPr>
        <p:spPr>
          <a:xfrm>
            <a:off x="7555832" y="1793718"/>
            <a:ext cx="0" cy="1790310"/>
          </a:xfrm>
          <a:prstGeom prst="line">
            <a:avLst/>
          </a:prstGeom>
          <a:ln>
            <a:solidFill>
              <a:srgbClr val="193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508A41D-35F3-5242-A298-B9C4D9DA8B54}"/>
              </a:ext>
            </a:extLst>
          </p:cNvPr>
          <p:cNvCxnSpPr>
            <a:cxnSpLocks/>
          </p:cNvCxnSpPr>
          <p:nvPr userDrawn="1"/>
        </p:nvCxnSpPr>
        <p:spPr>
          <a:xfrm>
            <a:off x="7555832" y="4391326"/>
            <a:ext cx="0" cy="174671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7DE0A090-01F3-394C-AC7C-BC469143805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4C8EBF2-3A5C-444B-BC9C-CCDB9EF27E83}"/>
              </a:ext>
            </a:extLst>
          </p:cNvPr>
          <p:cNvCxnSpPr>
            <a:cxnSpLocks/>
          </p:cNvCxnSpPr>
          <p:nvPr userDrawn="1"/>
        </p:nvCxnSpPr>
        <p:spPr>
          <a:xfrm>
            <a:off x="13378563" y="4347732"/>
            <a:ext cx="0" cy="1576087"/>
          </a:xfrm>
          <a:prstGeom prst="line">
            <a:avLst/>
          </a:prstGeom>
          <a:ln>
            <a:solidFill>
              <a:srgbClr val="193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>
            <a:extLst>
              <a:ext uri="{FF2B5EF4-FFF2-40B4-BE49-F238E27FC236}">
                <a16:creationId xmlns:a16="http://schemas.microsoft.com/office/drawing/2014/main" id="{090F6894-E796-2A40-8783-182AD34A4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6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2B29E76-328B-8742-BFE2-823DD5D39D6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24088" y="2100263"/>
            <a:ext cx="903288" cy="1331912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24" name="Picture Placeholder 4">
            <a:extLst>
              <a:ext uri="{FF2B5EF4-FFF2-40B4-BE49-F238E27FC236}">
                <a16:creationId xmlns:a16="http://schemas.microsoft.com/office/drawing/2014/main" id="{6FCADA57-C0A0-5D4F-ABFE-24007F82AC5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425021" y="2100263"/>
            <a:ext cx="903288" cy="133191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29" name="Picture Placeholder 4">
            <a:extLst>
              <a:ext uri="{FF2B5EF4-FFF2-40B4-BE49-F238E27FC236}">
                <a16:creationId xmlns:a16="http://schemas.microsoft.com/office/drawing/2014/main" id="{94EAFF9D-7304-1642-8859-35CEFD28D48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4088" y="4617686"/>
            <a:ext cx="903288" cy="133191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30" name="Picture Placeholder 4">
            <a:extLst>
              <a:ext uri="{FF2B5EF4-FFF2-40B4-BE49-F238E27FC236}">
                <a16:creationId xmlns:a16="http://schemas.microsoft.com/office/drawing/2014/main" id="{274E9F46-68AD-1645-9679-4646530F533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25021" y="4617686"/>
            <a:ext cx="903288" cy="1331912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0EB58E-3AE5-6948-BD22-A35E713263E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97100" y="1855788"/>
            <a:ext cx="3582988" cy="172878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75C436DC-5F5F-5C47-BC7E-BA9B97FE5F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782892" y="1855788"/>
            <a:ext cx="3582988" cy="1728787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A8013F99-2DD0-7941-97CE-30EED66A377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197100" y="4430023"/>
            <a:ext cx="3582988" cy="1728787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D7179D97-9393-D542-9346-805B6395A0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782892" y="4430023"/>
            <a:ext cx="3582988" cy="172878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41924728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04" userDrawn="1">
          <p15:clr>
            <a:srgbClr val="FBAE40"/>
          </p15:clr>
        </p15:guide>
        <p15:guide id="2" pos="432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196AB9A-E2C1-6C44-9C91-87230C4AFA7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01788C8-CE24-294D-BFBD-BCA72890847A}"/>
              </a:ext>
            </a:extLst>
          </p:cNvPr>
          <p:cNvSpPr/>
          <p:nvPr userDrawn="1"/>
        </p:nvSpPr>
        <p:spPr>
          <a:xfrm>
            <a:off x="677780" y="1570765"/>
            <a:ext cx="1111590" cy="1216725"/>
          </a:xfrm>
          <a:prstGeom prst="rect">
            <a:avLst/>
          </a:prstGeom>
          <a:solidFill>
            <a:srgbClr val="193968"/>
          </a:solidFill>
          <a:ln>
            <a:solidFill>
              <a:srgbClr val="5D8B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C18B9EC-0A7A-D140-9F66-FBD45389282D}"/>
              </a:ext>
            </a:extLst>
          </p:cNvPr>
          <p:cNvCxnSpPr/>
          <p:nvPr userDrawn="1"/>
        </p:nvCxnSpPr>
        <p:spPr>
          <a:xfrm>
            <a:off x="1985210" y="2034698"/>
            <a:ext cx="3623629" cy="0"/>
          </a:xfrm>
          <a:prstGeom prst="line">
            <a:avLst/>
          </a:prstGeom>
          <a:ln>
            <a:solidFill>
              <a:srgbClr val="5D8B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86A69E0-B20C-4F41-BC2E-3DE7046AF80C}"/>
              </a:ext>
            </a:extLst>
          </p:cNvPr>
          <p:cNvSpPr/>
          <p:nvPr userDrawn="1"/>
        </p:nvSpPr>
        <p:spPr>
          <a:xfrm>
            <a:off x="6422741" y="1570765"/>
            <a:ext cx="1111590" cy="1216725"/>
          </a:xfrm>
          <a:prstGeom prst="rect">
            <a:avLst/>
          </a:prstGeom>
          <a:solidFill>
            <a:srgbClr val="193968"/>
          </a:solidFill>
          <a:ln>
            <a:solidFill>
              <a:srgbClr val="5D8B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ACF2C8A-240F-CA48-B754-F27FBC61AF5B}"/>
              </a:ext>
            </a:extLst>
          </p:cNvPr>
          <p:cNvCxnSpPr/>
          <p:nvPr userDrawn="1"/>
        </p:nvCxnSpPr>
        <p:spPr>
          <a:xfrm>
            <a:off x="7730171" y="2034698"/>
            <a:ext cx="3623629" cy="0"/>
          </a:xfrm>
          <a:prstGeom prst="line">
            <a:avLst/>
          </a:prstGeom>
          <a:ln>
            <a:solidFill>
              <a:srgbClr val="5D8B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9DF4D3A0-BFD7-4741-B690-FAD2FE27D05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179635DD-05CD-FE45-80AB-58CA88082A5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7780" y="3770592"/>
            <a:ext cx="5193756" cy="2741149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 marL="800100" indent="-342900">
              <a:buClr>
                <a:srgbClr val="5D8B7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US" dirty="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63691464-0491-5A4F-94C2-FB7440B5A6B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398356" y="3770592"/>
            <a:ext cx="5193756" cy="2741149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 marL="800100" indent="-342900">
              <a:buClr>
                <a:srgbClr val="5D8B7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587DA987-E557-C94A-9886-F3C9C9952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6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BB038C65-F794-324B-BD5E-CC8D411B503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67644" y="1741678"/>
            <a:ext cx="965282" cy="891293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DF2A2CAF-EFFF-694D-AE7A-5BED27DAA99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491111" y="1741678"/>
            <a:ext cx="965282" cy="891293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17" name="Text Placeholder 20">
            <a:extLst>
              <a:ext uri="{FF2B5EF4-FFF2-40B4-BE49-F238E27FC236}">
                <a16:creationId xmlns:a16="http://schemas.microsoft.com/office/drawing/2014/main" id="{40BC7C3B-34FA-254D-AD62-1A014093DE4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84279" y="2143956"/>
            <a:ext cx="3887257" cy="1398948"/>
          </a:xfrm>
        </p:spPr>
        <p:txBody>
          <a:bodyPr>
            <a:noAutofit/>
          </a:bodyPr>
          <a:lstStyle>
            <a:lvl1pPr marL="0" indent="0" algn="l">
              <a:buNone/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endParaRPr lang="en-US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18" name="Text Placeholder 20">
            <a:extLst>
              <a:ext uri="{FF2B5EF4-FFF2-40B4-BE49-F238E27FC236}">
                <a16:creationId xmlns:a16="http://schemas.microsoft.com/office/drawing/2014/main" id="{66FD5739-E9A2-A34B-8072-F9B92F4C063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754885" y="2143956"/>
            <a:ext cx="3837227" cy="1398948"/>
          </a:xfrm>
        </p:spPr>
        <p:txBody>
          <a:bodyPr>
            <a:noAutofit/>
          </a:bodyPr>
          <a:lstStyle>
            <a:lvl1pPr marL="0" indent="0" algn="l">
              <a:buNone/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endParaRPr lang="en-US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19" name="Text Placeholder 20">
            <a:extLst>
              <a:ext uri="{FF2B5EF4-FFF2-40B4-BE49-F238E27FC236}">
                <a16:creationId xmlns:a16="http://schemas.microsoft.com/office/drawing/2014/main" id="{8A1F4E7F-4E0B-2F48-9974-9EEC9B089D3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984279" y="1570765"/>
            <a:ext cx="3887257" cy="382436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rgbClr val="002060"/>
                </a:solidFill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endParaRPr lang="en-US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20" name="Text Placeholder 20">
            <a:extLst>
              <a:ext uri="{FF2B5EF4-FFF2-40B4-BE49-F238E27FC236}">
                <a16:creationId xmlns:a16="http://schemas.microsoft.com/office/drawing/2014/main" id="{0748AE88-65A5-7C45-962F-B9D47730013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742527" y="1570765"/>
            <a:ext cx="3837227" cy="382436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rgbClr val="002060"/>
                </a:solidFill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endParaRPr lang="en-US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074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04" userDrawn="1">
          <p15:clr>
            <a:srgbClr val="FBAE40"/>
          </p15:clr>
        </p15:guide>
        <p15:guide id="2" pos="432" userDrawn="1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73FAEA8-EB98-4C44-97DB-4584FF5EF6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12228755" cy="6878675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796E3922-80F1-674E-82A0-ED8BFD479437}"/>
              </a:ext>
            </a:extLst>
          </p:cNvPr>
          <p:cNvSpPr/>
          <p:nvPr userDrawn="1"/>
        </p:nvSpPr>
        <p:spPr>
          <a:xfrm>
            <a:off x="4254199" y="3263602"/>
            <a:ext cx="3665780" cy="1503068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F112221-1811-C34E-883D-3E87A1E2F20B}"/>
              </a:ext>
            </a:extLst>
          </p:cNvPr>
          <p:cNvSpPr/>
          <p:nvPr userDrawn="1"/>
        </p:nvSpPr>
        <p:spPr>
          <a:xfrm>
            <a:off x="4254199" y="1589401"/>
            <a:ext cx="3665780" cy="1503068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19D9D0-DC53-7C4D-8B70-66C6E379CE98}"/>
              </a:ext>
            </a:extLst>
          </p:cNvPr>
          <p:cNvSpPr/>
          <p:nvPr userDrawn="1"/>
        </p:nvSpPr>
        <p:spPr>
          <a:xfrm>
            <a:off x="4254199" y="4971075"/>
            <a:ext cx="3665780" cy="1503068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endParaRPr lang="en-US" dirty="0">
              <a:solidFill>
                <a:srgbClr val="153259"/>
              </a:solidFill>
              <a:cs typeface="Arial" panose="020B0604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79AC5F4-932A-7844-BB3D-C9CB97378AEC}"/>
              </a:ext>
            </a:extLst>
          </p:cNvPr>
          <p:cNvSpPr/>
          <p:nvPr userDrawn="1"/>
        </p:nvSpPr>
        <p:spPr>
          <a:xfrm>
            <a:off x="8039266" y="3263602"/>
            <a:ext cx="3665780" cy="1503068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61FA1A4-2D9E-C443-9EC6-2B139AF14205}"/>
              </a:ext>
            </a:extLst>
          </p:cNvPr>
          <p:cNvSpPr/>
          <p:nvPr userDrawn="1"/>
        </p:nvSpPr>
        <p:spPr>
          <a:xfrm>
            <a:off x="8039266" y="1589401"/>
            <a:ext cx="3665780" cy="1503068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1073F2A-5716-F747-8DF2-3D58169069D5}"/>
              </a:ext>
            </a:extLst>
          </p:cNvPr>
          <p:cNvSpPr/>
          <p:nvPr userDrawn="1"/>
        </p:nvSpPr>
        <p:spPr>
          <a:xfrm>
            <a:off x="8039266" y="4971075"/>
            <a:ext cx="3665780" cy="1503068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endParaRPr lang="en-US" dirty="0">
              <a:solidFill>
                <a:srgbClr val="153259"/>
              </a:solidFill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967735D-AF38-2048-8273-E41AD16C9CC9}"/>
              </a:ext>
            </a:extLst>
          </p:cNvPr>
          <p:cNvSpPr/>
          <p:nvPr userDrawn="1"/>
        </p:nvSpPr>
        <p:spPr>
          <a:xfrm>
            <a:off x="455635" y="3263602"/>
            <a:ext cx="3665780" cy="1503068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DEAE293-5074-4942-AFA0-C9EBA7D80D52}"/>
              </a:ext>
            </a:extLst>
          </p:cNvPr>
          <p:cNvSpPr/>
          <p:nvPr userDrawn="1"/>
        </p:nvSpPr>
        <p:spPr>
          <a:xfrm>
            <a:off x="455635" y="1589401"/>
            <a:ext cx="3665780" cy="1503068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D9C3D3B-E4CB-0345-BC42-57DB04C4EB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8094" y="1988526"/>
            <a:ext cx="819195" cy="8191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9019B94-DB7D-EC4B-9592-9F388ED6C72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103581" y="3718760"/>
            <a:ext cx="781241" cy="78124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9F64031-469F-BE40-B03A-BF0D977C543A}"/>
              </a:ext>
            </a:extLst>
          </p:cNvPr>
          <p:cNvSpPr txBox="1"/>
          <p:nvPr userDrawn="1"/>
        </p:nvSpPr>
        <p:spPr>
          <a:xfrm>
            <a:off x="8799238" y="1725157"/>
            <a:ext cx="293897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53259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2 CAMPUSES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53259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GAITHERSBURG, MD [HQ] BOULDER, CO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FC01BF-48F6-504B-8AC7-7001A42ED7E4}"/>
              </a:ext>
            </a:extLst>
          </p:cNvPr>
          <p:cNvSpPr txBox="1"/>
          <p:nvPr userDrawn="1"/>
        </p:nvSpPr>
        <p:spPr>
          <a:xfrm>
            <a:off x="2094043" y="3495549"/>
            <a:ext cx="16508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153259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3,500+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53259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ASSOCIATES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31995C5-3C7C-1F43-B9C5-C398C8E2C4BF}"/>
              </a:ext>
            </a:extLst>
          </p:cNvPr>
          <p:cNvSpPr txBox="1"/>
          <p:nvPr userDrawn="1"/>
        </p:nvSpPr>
        <p:spPr>
          <a:xfrm>
            <a:off x="5683795" y="3403820"/>
            <a:ext cx="1909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153259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10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53259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COLLABORATIVE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53259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INSTITUTES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53259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4D35E20-CBC2-8D4B-AB5F-FDF3B4DD77FA}"/>
              </a:ext>
            </a:extLst>
          </p:cNvPr>
          <p:cNvSpPr txBox="1"/>
          <p:nvPr userDrawn="1"/>
        </p:nvSpPr>
        <p:spPr>
          <a:xfrm>
            <a:off x="5614871" y="1680959"/>
            <a:ext cx="19098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153259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5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53259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NOBEL PRIZES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1466ED-0794-B742-B10D-198B2E4D7639}"/>
              </a:ext>
            </a:extLst>
          </p:cNvPr>
          <p:cNvSpPr txBox="1"/>
          <p:nvPr userDrawn="1"/>
        </p:nvSpPr>
        <p:spPr>
          <a:xfrm>
            <a:off x="8935437" y="3371504"/>
            <a:ext cx="24939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153259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400+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53259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BUSINESSES USING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53259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NIST FACILITIES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8E1F1E8-23EC-504B-B3ED-DA48B06E53B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24400" y="1753654"/>
            <a:ext cx="860897" cy="86089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F7B0BF-AD17-A246-BC90-25B221DBBAFD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400" y="3495549"/>
            <a:ext cx="814711" cy="81471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4A29517-6825-3940-A765-BE78AB7692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54043" y="3581773"/>
            <a:ext cx="967532" cy="96753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76C1196-B270-EA45-BA25-19D47C24C7E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486498" y="1841361"/>
            <a:ext cx="843319" cy="84331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C4C7714-DD0A-564B-90CA-9E48019D4416}"/>
              </a:ext>
            </a:extLst>
          </p:cNvPr>
          <p:cNvSpPr txBox="1"/>
          <p:nvPr userDrawn="1"/>
        </p:nvSpPr>
        <p:spPr>
          <a:xfrm>
            <a:off x="2000530" y="1624482"/>
            <a:ext cx="21697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153259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3,400+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53259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FEDERAL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53259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EMPLOYEES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B324670-24A7-8942-99CC-683B45DC853F}"/>
              </a:ext>
            </a:extLst>
          </p:cNvPr>
          <p:cNvSpPr/>
          <p:nvPr userDrawn="1"/>
        </p:nvSpPr>
        <p:spPr>
          <a:xfrm>
            <a:off x="455635" y="4971075"/>
            <a:ext cx="3665780" cy="1503068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endParaRPr lang="en-US" dirty="0">
              <a:solidFill>
                <a:srgbClr val="153259"/>
              </a:solidFill>
              <a:cs typeface="Arial" panose="020B0604020202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29BD56D-8D29-FC42-90CE-A2E6DBEE2C86}"/>
              </a:ext>
            </a:extLst>
          </p:cNvPr>
          <p:cNvSpPr/>
          <p:nvPr userDrawn="1"/>
        </p:nvSpPr>
        <p:spPr>
          <a:xfrm>
            <a:off x="1934394" y="5181034"/>
            <a:ext cx="2133121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defRPr/>
            </a:pPr>
            <a:r>
              <a:rPr lang="en-US" dirty="0">
                <a:solidFill>
                  <a:srgbClr val="153259"/>
                </a:solidFill>
                <a:cs typeface="Arial" panose="020B0604020202020204" pitchFamily="34" charset="0"/>
              </a:rPr>
              <a:t>NATIONAL OFFICE COORDINATING 14 MANUFACTURING INSTITUTES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ABA4E52-3583-CA4C-8A59-D6C87C7939AC}"/>
              </a:ext>
            </a:extLst>
          </p:cNvPr>
          <p:cNvSpPr/>
          <p:nvPr userDrawn="1"/>
        </p:nvSpPr>
        <p:spPr>
          <a:xfrm>
            <a:off x="5436148" y="4937804"/>
            <a:ext cx="250722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3600" b="1" dirty="0">
                <a:solidFill>
                  <a:srgbClr val="153259"/>
                </a:solidFill>
                <a:cs typeface="Arial" panose="020B0604020202020204" pitchFamily="34" charset="0"/>
              </a:rPr>
              <a:t>51 </a:t>
            </a:r>
          </a:p>
          <a:p>
            <a:pPr lvl="0">
              <a:defRPr/>
            </a:pPr>
            <a:r>
              <a:rPr lang="en-US" dirty="0">
                <a:solidFill>
                  <a:srgbClr val="153259"/>
                </a:solidFill>
                <a:cs typeface="Arial" panose="020B0604020202020204" pitchFamily="34" charset="0"/>
              </a:rPr>
              <a:t>MANUFACTURING EXTENSION PARTNERSHIP CENTERS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D9E3CDD-30D1-2B4D-9388-C0A678481C2B}"/>
              </a:ext>
            </a:extLst>
          </p:cNvPr>
          <p:cNvSpPr/>
          <p:nvPr userDrawn="1"/>
        </p:nvSpPr>
        <p:spPr>
          <a:xfrm>
            <a:off x="9130174" y="5242033"/>
            <a:ext cx="25072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dirty="0">
                <a:solidFill>
                  <a:srgbClr val="153259"/>
                </a:solidFill>
                <a:cs typeface="Arial" panose="020B0604020202020204" pitchFamily="34" charset="0"/>
              </a:rPr>
              <a:t>U.S. BALDRIGE PERFORMANCE EXCELLENCE PROGRAM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0D00AFC6-2C5C-4043-AA26-380A47C37770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005" y="5420326"/>
            <a:ext cx="1190544" cy="680132"/>
          </a:xfrm>
          <a:prstGeom prst="rect">
            <a:avLst/>
          </a:prstGeom>
          <a:effectLst>
            <a:glow rad="25400">
              <a:schemeClr val="bg1">
                <a:alpha val="60000"/>
              </a:schemeClr>
            </a:glo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6FA5F9C-E682-0347-92CC-DF3A6E9BDC0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221144" y="5207468"/>
            <a:ext cx="843319" cy="84331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3F042BF-5E82-4144-AB34-25CC7FE9E99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433446" y="5242033"/>
            <a:ext cx="967532" cy="967532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C02FFD8D-7CDC-F443-90C2-85489EAA9B01}"/>
              </a:ext>
            </a:extLst>
          </p:cNvPr>
          <p:cNvSpPr txBox="1"/>
          <p:nvPr userDrawn="1"/>
        </p:nvSpPr>
        <p:spPr>
          <a:xfrm>
            <a:off x="1" y="204498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NIST AT A GLANCE</a:t>
            </a:r>
          </a:p>
        </p:txBody>
      </p:sp>
    </p:spTree>
    <p:extLst>
      <p:ext uri="{BB962C8B-B14F-4D97-AF65-F5344CB8AC3E}">
        <p14:creationId xmlns:p14="http://schemas.microsoft.com/office/powerpoint/2010/main" val="21370839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0D848734-8942-BF48-9547-1AC96494F3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9253" y="1957038"/>
            <a:ext cx="10753493" cy="114300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cs typeface="Arial" panose="020B0604020202020204" pitchFamily="34" charset="0"/>
              </a:rPr>
              <a:t>To promote U.S. innovation and industrial competitiveness by advancing </a:t>
            </a:r>
            <a:r>
              <a:rPr lang="en-US" sz="3600" dirty="0">
                <a:solidFill>
                  <a:srgbClr val="5D8B72"/>
                </a:solidFill>
                <a:cs typeface="Arial" panose="020B0604020202020204" pitchFamily="34" charset="0"/>
              </a:rPr>
              <a:t>measurement science</a:t>
            </a:r>
            <a:r>
              <a:rPr lang="en-US" dirty="0">
                <a:solidFill>
                  <a:srgbClr val="5D8B72"/>
                </a:solidFill>
                <a:cs typeface="Arial" panose="020B0604020202020204" pitchFamily="34" charset="0"/>
              </a:rPr>
              <a:t>, </a:t>
            </a:r>
            <a:r>
              <a:rPr lang="en-US" sz="3600" dirty="0">
                <a:solidFill>
                  <a:srgbClr val="5D8B72"/>
                </a:solidFill>
                <a:cs typeface="Arial" panose="020B0604020202020204" pitchFamily="34" charset="0"/>
              </a:rPr>
              <a:t>standards</a:t>
            </a:r>
            <a:r>
              <a:rPr lang="en-US" dirty="0">
                <a:solidFill>
                  <a:srgbClr val="5D8B72"/>
                </a:solidFill>
                <a:cs typeface="Arial" panose="020B0604020202020204" pitchFamily="34" charset="0"/>
              </a:rPr>
              <a:t>, and </a:t>
            </a:r>
            <a:r>
              <a:rPr lang="en-US" sz="3600" dirty="0">
                <a:solidFill>
                  <a:srgbClr val="5D8B72"/>
                </a:solidFill>
                <a:cs typeface="Arial" panose="020B0604020202020204" pitchFamily="34" charset="0"/>
              </a:rPr>
              <a:t>technology</a:t>
            </a:r>
            <a:r>
              <a:rPr lang="en-US" dirty="0">
                <a:solidFill>
                  <a:srgbClr val="5D8B72"/>
                </a:solidFill>
                <a:cs typeface="Arial" panose="020B0604020202020204" pitchFamily="34" charset="0"/>
              </a:rPr>
              <a:t> </a:t>
            </a:r>
            <a:r>
              <a:rPr lang="en-US" dirty="0">
                <a:cs typeface="Arial" panose="020B0604020202020204" pitchFamily="34" charset="0"/>
              </a:rPr>
              <a:t>in ways that enhance economic security and improve our quality of life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87F837-8B7B-0147-BED5-B907649911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47792" y="3790711"/>
            <a:ext cx="3895664" cy="2502513"/>
          </a:xfrm>
          <a:prstGeom prst="rect">
            <a:avLst/>
          </a:prstGeom>
          <a:ln w="38100"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F65FFDD-46F1-1042-90E6-48D558B413AE}"/>
              </a:ext>
            </a:extLst>
          </p:cNvPr>
          <p:cNvSpPr/>
          <p:nvPr userDrawn="1"/>
        </p:nvSpPr>
        <p:spPr>
          <a:xfrm>
            <a:off x="0" y="3790711"/>
            <a:ext cx="3916875" cy="2490548"/>
          </a:xfrm>
          <a:prstGeom prst="rect">
            <a:avLst/>
          </a:prstGeom>
          <a:blipFill dpi="0"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10"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5E986C5-491C-5F4C-A916-7269FE891C55}"/>
              </a:ext>
            </a:extLst>
          </p:cNvPr>
          <p:cNvSpPr/>
          <p:nvPr userDrawn="1"/>
        </p:nvSpPr>
        <p:spPr>
          <a:xfrm>
            <a:off x="8275125" y="3790711"/>
            <a:ext cx="3916875" cy="2490548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B49EE5-11BC-5F45-A896-A86F6FB3E5B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19C50A8-61CF-0446-843A-65AF899FAEE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EF4F98F9-08D8-D64E-9EEE-7D543E307C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3795" y="-10746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NIST Mission</a:t>
            </a:r>
          </a:p>
        </p:txBody>
      </p:sp>
    </p:spTree>
    <p:extLst>
      <p:ext uri="{BB962C8B-B14F-4D97-AF65-F5344CB8AC3E}">
        <p14:creationId xmlns:p14="http://schemas.microsoft.com/office/powerpoint/2010/main" val="7202099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CD859F45-DEFE-E946-8485-EFF0A4E344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530511-2018-504F-9953-51006AA102A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cxnSp>
        <p:nvCxnSpPr>
          <p:cNvPr id="7" name="Elbow Connector 6">
            <a:extLst>
              <a:ext uri="{FF2B5EF4-FFF2-40B4-BE49-F238E27FC236}">
                <a16:creationId xmlns:a16="http://schemas.microsoft.com/office/drawing/2014/main" id="{A9FA9B9B-6A33-B546-84D9-C6A19655ACF4}"/>
              </a:ext>
            </a:extLst>
          </p:cNvPr>
          <p:cNvCxnSpPr>
            <a:cxnSpLocks/>
          </p:cNvCxnSpPr>
          <p:nvPr userDrawn="1"/>
        </p:nvCxnSpPr>
        <p:spPr>
          <a:xfrm rot="5400000" flipH="1" flipV="1">
            <a:off x="6149134" y="-96717"/>
            <a:ext cx="12700" cy="7493522"/>
          </a:xfrm>
          <a:prstGeom prst="bentConnector3">
            <a:avLst>
              <a:gd name="adj1" fmla="val 1800000"/>
            </a:avLst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CF87C86-E242-F84E-B196-B7C630917BA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07616" y="1269868"/>
            <a:ext cx="2934918" cy="33855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defTabSz="457200" eaLnBrk="0" hangingPunct="0">
              <a:spcBef>
                <a:spcPts val="600"/>
              </a:spcBef>
            </a:pPr>
            <a:r>
              <a:rPr lang="en-US" sz="1600" b="1" dirty="0">
                <a:cs typeface="Arial" panose="020B0604020202020204" pitchFamily="34" charset="0"/>
              </a:rPr>
              <a:t>Chief of Staff</a:t>
            </a: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DBA01E84-59FC-0E46-879F-CC744706283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48785" y="3623862"/>
            <a:ext cx="2651760" cy="338554"/>
          </a:xfrm>
          <a:prstGeom prst="rect">
            <a:avLst/>
          </a:prstGeom>
          <a:solidFill>
            <a:schemeClr val="bg1"/>
          </a:solidFill>
          <a:ln w="19050">
            <a:solidFill>
              <a:srgbClr val="0F294A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57200" eaLnBrk="0" hangingPunct="0"/>
            <a:r>
              <a:rPr lang="en-US" sz="1600" b="1" dirty="0">
                <a:cs typeface="Arial" panose="020B0604020202020204" pitchFamily="34" charset="0"/>
              </a:rPr>
              <a:t>Laboratory Programs </a:t>
            </a: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AD404A8F-5B47-B44A-B263-60ACDCCE953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542307" y="3623862"/>
            <a:ext cx="2651760" cy="338554"/>
          </a:xfrm>
          <a:prstGeom prst="rect">
            <a:avLst/>
          </a:prstGeom>
          <a:solidFill>
            <a:schemeClr val="bg1"/>
          </a:solidFill>
          <a:ln w="19050">
            <a:solidFill>
              <a:srgbClr val="0F294A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57200" eaLnBrk="0" hangingPunct="0"/>
            <a:r>
              <a:rPr lang="en-US" sz="1600" b="1" dirty="0">
                <a:cs typeface="Arial" panose="020B0604020202020204" pitchFamily="34" charset="0"/>
              </a:rPr>
              <a:t>Management Resources</a:t>
            </a:r>
            <a:r>
              <a:rPr lang="en-US" sz="1600" dirty="0">
                <a:cs typeface="Arial" panose="020B0604020202020204" pitchFamily="34" charset="0"/>
              </a:rPr>
              <a:t> </a:t>
            </a:r>
          </a:p>
        </p:txBody>
      </p:sp>
      <p:sp>
        <p:nvSpPr>
          <p:cNvPr id="11" name="TextBox 28">
            <a:extLst>
              <a:ext uri="{FF2B5EF4-FFF2-40B4-BE49-F238E27FC236}">
                <a16:creationId xmlns:a16="http://schemas.microsoft.com/office/drawing/2014/main" id="{64053C10-3C7B-E947-B159-BBD4022E88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261636" y="5570602"/>
            <a:ext cx="203250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cs typeface="Arial" panose="020B0604020202020204" pitchFamily="34" charset="0"/>
              </a:rPr>
              <a:t>Jim Olthoff</a:t>
            </a:r>
          </a:p>
          <a:p>
            <a:pPr algn="ctr"/>
            <a:r>
              <a:rPr lang="en-US" sz="1400" dirty="0">
                <a:cs typeface="Arial" panose="020B0604020202020204" pitchFamily="34" charset="0"/>
              </a:rPr>
              <a:t>Associate Director </a:t>
            </a:r>
          </a:p>
          <a:p>
            <a:pPr algn="ctr"/>
            <a:r>
              <a:rPr lang="en-US" sz="1400" dirty="0">
                <a:cs typeface="Arial" panose="020B0604020202020204" pitchFamily="34" charset="0"/>
              </a:rPr>
              <a:t>for Laboratory Programs (Acting)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F06B7AB3-EA22-C84C-84CE-DF5F74052288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65961" y="4107562"/>
            <a:ext cx="1351458" cy="146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30">
            <a:extLst>
              <a:ext uri="{FF2B5EF4-FFF2-40B4-BE49-F238E27FC236}">
                <a16:creationId xmlns:a16="http://schemas.microsoft.com/office/drawing/2014/main" id="{CCBC735A-3392-9B40-B838-67FC46244DE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716328" y="5570602"/>
            <a:ext cx="291253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cs typeface="Arial" panose="020B0604020202020204" pitchFamily="34" charset="0"/>
              </a:rPr>
              <a:t>Phillip Singerman</a:t>
            </a:r>
          </a:p>
          <a:p>
            <a:pPr algn="ctr"/>
            <a:r>
              <a:rPr lang="en-US" sz="1400" dirty="0">
                <a:cs typeface="Arial" panose="020B0604020202020204" pitchFamily="34" charset="0"/>
              </a:rPr>
              <a:t>Associate Director </a:t>
            </a:r>
          </a:p>
          <a:p>
            <a:pPr algn="ctr"/>
            <a:r>
              <a:rPr lang="en-US" sz="1400" dirty="0">
                <a:cs typeface="Arial" panose="020B0604020202020204" pitchFamily="34" charset="0"/>
              </a:rPr>
              <a:t>for Innovation and Industry Services</a:t>
            </a:r>
          </a:p>
        </p:txBody>
      </p:sp>
      <p:sp>
        <p:nvSpPr>
          <p:cNvPr id="14" name="TextBox 32">
            <a:extLst>
              <a:ext uri="{FF2B5EF4-FFF2-40B4-BE49-F238E27FC236}">
                <a16:creationId xmlns:a16="http://schemas.microsoft.com/office/drawing/2014/main" id="{A99217C5-CB1A-4244-BBA7-A97558BFA02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894962" y="5570602"/>
            <a:ext cx="226497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cs typeface="Arial" panose="020B0604020202020204" pitchFamily="34" charset="0"/>
              </a:rPr>
              <a:t>Del Brockett</a:t>
            </a:r>
          </a:p>
          <a:p>
            <a:pPr algn="ctr"/>
            <a:r>
              <a:rPr lang="en-US" sz="1400" dirty="0">
                <a:cs typeface="Arial" panose="020B0604020202020204" pitchFamily="34" charset="0"/>
              </a:rPr>
              <a:t>Associate Director </a:t>
            </a:r>
          </a:p>
          <a:p>
            <a:pPr algn="ctr"/>
            <a:r>
              <a:rPr lang="en-US" sz="1400" dirty="0">
                <a:cs typeface="Arial" panose="020B0604020202020204" pitchFamily="34" charset="0"/>
              </a:rPr>
              <a:t>for Management Resources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6F9CF9D-E86B-B240-985B-F7424D2B2A50}"/>
              </a:ext>
            </a:extLst>
          </p:cNvPr>
          <p:cNvCxnSpPr/>
          <p:nvPr userDrawn="1"/>
        </p:nvCxnSpPr>
        <p:spPr>
          <a:xfrm flipV="1">
            <a:off x="4527521" y="1397167"/>
            <a:ext cx="673943" cy="7388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E35A3F3-244A-EB40-90DA-D6815E8BFE57}"/>
              </a:ext>
            </a:extLst>
          </p:cNvPr>
          <p:cNvCxnSpPr>
            <a:cxnSpLocks/>
            <a:stCxn id="19" idx="2"/>
          </p:cNvCxnSpPr>
          <p:nvPr userDrawn="1"/>
        </p:nvCxnSpPr>
        <p:spPr>
          <a:xfrm>
            <a:off x="6155484" y="1589222"/>
            <a:ext cx="0" cy="204099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30">
            <a:extLst>
              <a:ext uri="{FF2B5EF4-FFF2-40B4-BE49-F238E27FC236}">
                <a16:creationId xmlns:a16="http://schemas.microsoft.com/office/drawing/2014/main" id="{94D5E34B-FA1F-7F45-95CE-FD0B3162E47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914675" y="2033444"/>
            <a:ext cx="291253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>
                <a:cs typeface="Arial" panose="020B0604020202020204" pitchFamily="34" charset="0"/>
              </a:rPr>
              <a:t>Walter Copan</a:t>
            </a:r>
          </a:p>
          <a:p>
            <a:r>
              <a:rPr lang="en-US" sz="1400" dirty="0">
                <a:cs typeface="Arial" panose="020B0604020202020204" pitchFamily="34" charset="0"/>
              </a:rPr>
              <a:t>Under Secretary of Commerce for Standards and Technology, and </a:t>
            </a:r>
          </a:p>
          <a:p>
            <a:r>
              <a:rPr lang="en-US" sz="1400" dirty="0">
                <a:cs typeface="Arial" panose="020B0604020202020204" pitchFamily="34" charset="0"/>
              </a:rPr>
              <a:t>NIST Director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A90EA71-7C7D-AB4F-A015-1663AE3CA7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59905" y="4099938"/>
            <a:ext cx="1201145" cy="147828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19D4C47-C1E0-C041-9381-05ECE15FE30C}"/>
              </a:ext>
            </a:extLst>
          </p:cNvPr>
          <p:cNvSpPr txBox="1"/>
          <p:nvPr userDrawn="1"/>
        </p:nvSpPr>
        <p:spPr bwMode="auto">
          <a:xfrm>
            <a:off x="5031335" y="1250668"/>
            <a:ext cx="2248298" cy="338554"/>
          </a:xfrm>
          <a:prstGeom prst="rect">
            <a:avLst/>
          </a:prstGeom>
          <a:solidFill>
            <a:schemeClr val="bg1"/>
          </a:solidFill>
          <a:ln w="19050">
            <a:solidFill>
              <a:srgbClr val="0F294A"/>
            </a:solidFill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600" b="1" dirty="0">
                <a:ea typeface="Calibri" pitchFamily="34" charset="0"/>
                <a:cs typeface="Arial" panose="020B0604020202020204" pitchFamily="34" charset="0"/>
              </a:rPr>
              <a:t>Director</a:t>
            </a:r>
            <a:endParaRPr lang="en-US" sz="1600" u="sng" dirty="0">
              <a:cs typeface="Arial" panose="020B060402020202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52BD89F-DF00-7E47-AD2E-94AAB5B2D4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770" y="1705110"/>
            <a:ext cx="1477447" cy="161077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65FAF1A-1471-324B-9A80-31B0FE67957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4675" y="4095192"/>
            <a:ext cx="1186427" cy="1483035"/>
          </a:xfrm>
          <a:prstGeom prst="rect">
            <a:avLst/>
          </a:prstGeom>
        </p:spPr>
      </p:pic>
      <p:sp>
        <p:nvSpPr>
          <p:cNvPr id="22" name="TextBox 4">
            <a:extLst>
              <a:ext uri="{FF2B5EF4-FFF2-40B4-BE49-F238E27FC236}">
                <a16:creationId xmlns:a16="http://schemas.microsoft.com/office/drawing/2014/main" id="{D20CC0A2-3FCA-1048-A373-30A4FDDBD1A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336422" y="3643200"/>
            <a:ext cx="3570008" cy="338554"/>
          </a:xfrm>
          <a:prstGeom prst="rect">
            <a:avLst/>
          </a:prstGeom>
          <a:solidFill>
            <a:schemeClr val="bg1"/>
          </a:solidFill>
          <a:ln w="19050">
            <a:solidFill>
              <a:srgbClr val="0F294A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defTabSz="457200" eaLnBrk="0" hangingPunct="0"/>
            <a:r>
              <a:rPr lang="en-US" sz="1600" b="1" dirty="0">
                <a:ea typeface="Calibri" pitchFamily="34" charset="0"/>
                <a:cs typeface="Arial" panose="020B0604020202020204" pitchFamily="34" charset="0"/>
              </a:rPr>
              <a:t>Innovation and Industry Services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48A00F0E-6E4B-0644-BE94-6B236EAD24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3795" y="-10746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Organization Chart 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E764644-0B07-6146-B729-DF5E32AB6E2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4913" y="1770201"/>
            <a:ext cx="1520898" cy="1520898"/>
          </a:xfrm>
          <a:prstGeom prst="rect">
            <a:avLst/>
          </a:prstGeom>
        </p:spPr>
      </p:pic>
      <p:sp>
        <p:nvSpPr>
          <p:cNvPr id="28" name="TextBox 30">
            <a:extLst>
              <a:ext uri="{FF2B5EF4-FFF2-40B4-BE49-F238E27FC236}">
                <a16:creationId xmlns:a16="http://schemas.microsoft.com/office/drawing/2014/main" id="{857687C3-12EA-574A-B8E6-4E9053BB617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16691" y="2081105"/>
            <a:ext cx="166418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400" b="1" dirty="0">
                <a:cs typeface="Arial" panose="020B0604020202020204" pitchFamily="34" charset="0"/>
              </a:rPr>
              <a:t>Kevin Kimball</a:t>
            </a:r>
          </a:p>
          <a:p>
            <a:pPr algn="r"/>
            <a:r>
              <a:rPr lang="en-US" sz="1400" dirty="0">
                <a:cs typeface="Arial" panose="020B0604020202020204" pitchFamily="34" charset="0"/>
              </a:rPr>
              <a:t>Chief of Staff </a:t>
            </a:r>
          </a:p>
          <a:p>
            <a:pPr algn="r"/>
            <a:r>
              <a:rPr lang="en-US" sz="1400" dirty="0">
                <a:cs typeface="Arial" panose="020B0604020202020204" pitchFamily="34" charset="0"/>
              </a:rPr>
              <a:t>NIST </a:t>
            </a:r>
          </a:p>
        </p:txBody>
      </p:sp>
    </p:spTree>
    <p:extLst>
      <p:ext uri="{BB962C8B-B14F-4D97-AF65-F5344CB8AC3E}">
        <p14:creationId xmlns:p14="http://schemas.microsoft.com/office/powerpoint/2010/main" val="19954741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B3025B2-F8BD-074A-B93B-B3CE52BAB1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C8AB3B5E-F287-6A4D-B452-56C37FB03122}"/>
              </a:ext>
            </a:extLst>
          </p:cNvPr>
          <p:cNvSpPr txBox="1">
            <a:spLocks/>
          </p:cNvSpPr>
          <p:nvPr userDrawn="1"/>
        </p:nvSpPr>
        <p:spPr>
          <a:xfrm>
            <a:off x="574040" y="364516"/>
            <a:ext cx="10515600" cy="5255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400" dirty="0"/>
              <a:t>NIST Joint Institute and Center Locations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7DD65A3-8D4A-AF45-8715-94708781072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11" name="TextBox 2">
            <a:extLst>
              <a:ext uri="{FF2B5EF4-FFF2-40B4-BE49-F238E27FC236}">
                <a16:creationId xmlns:a16="http://schemas.microsoft.com/office/drawing/2014/main" id="{4E94E506-F106-C244-B60F-8CA086C08B6A}"/>
              </a:ext>
            </a:extLst>
          </p:cNvPr>
          <p:cNvSpPr txBox="1"/>
          <p:nvPr userDrawn="1"/>
        </p:nvSpPr>
        <p:spPr>
          <a:xfrm>
            <a:off x="3862057" y="2793864"/>
            <a:ext cx="2397140" cy="83419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cs typeface="Arial" panose="020B0604020202020204" pitchFamily="34" charset="0"/>
              </a:rPr>
              <a:t>Construction (CRF)</a:t>
            </a:r>
          </a:p>
          <a:p>
            <a:r>
              <a:rPr lang="en-US" sz="2000" b="1" dirty="0">
                <a:solidFill>
                  <a:schemeClr val="bg1"/>
                </a:solidFill>
                <a:cs typeface="Arial" panose="020B0604020202020204" pitchFamily="34" charset="0"/>
              </a:rPr>
              <a:t>$319 Million</a:t>
            </a:r>
          </a:p>
        </p:txBody>
      </p:sp>
      <p:sp>
        <p:nvSpPr>
          <p:cNvPr id="12" name="TextBox 2">
            <a:extLst>
              <a:ext uri="{FF2B5EF4-FFF2-40B4-BE49-F238E27FC236}">
                <a16:creationId xmlns:a16="http://schemas.microsoft.com/office/drawing/2014/main" id="{D7846AAB-11D3-E841-9894-7B7B61B03641}"/>
              </a:ext>
            </a:extLst>
          </p:cNvPr>
          <p:cNvSpPr txBox="1"/>
          <p:nvPr userDrawn="1"/>
        </p:nvSpPr>
        <p:spPr>
          <a:xfrm>
            <a:off x="6356593" y="3686323"/>
            <a:ext cx="2164091" cy="119301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cs typeface="Arial" panose="020B0604020202020204" pitchFamily="34" charset="0"/>
              </a:rPr>
              <a:t>Laboratory Research (STRS) </a:t>
            </a:r>
            <a:r>
              <a:rPr lang="en-US" sz="2000" b="1" dirty="0">
                <a:solidFill>
                  <a:schemeClr val="bg1"/>
                </a:solidFill>
                <a:cs typeface="Arial" panose="020B0604020202020204" pitchFamily="34" charset="0"/>
              </a:rPr>
              <a:t>$724.5 Million</a:t>
            </a:r>
            <a:endParaRPr lang="en-US" sz="1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5CA1B31-BBE2-B048-8CD8-C998AB33250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5" y="1090623"/>
            <a:ext cx="9348400" cy="578022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CFD4393-4391-6045-9F32-78418A08EBF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727" y="1416189"/>
            <a:ext cx="8623760" cy="4854477"/>
          </a:xfrm>
          <a:prstGeom prst="rect">
            <a:avLst/>
          </a:prstGeom>
          <a:ln>
            <a:noFill/>
          </a:ln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F61E7DCD-0B06-1446-80C8-3F7BCC7DE0DC}"/>
              </a:ext>
            </a:extLst>
          </p:cNvPr>
          <p:cNvSpPr txBox="1">
            <a:spLocks/>
          </p:cNvSpPr>
          <p:nvPr userDrawn="1"/>
        </p:nvSpPr>
        <p:spPr>
          <a:xfrm>
            <a:off x="3214960" y="3169416"/>
            <a:ext cx="1020496" cy="483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F71C98AA-677E-F04D-9F63-3038C0AD6B81}"/>
              </a:ext>
            </a:extLst>
          </p:cNvPr>
          <p:cNvSpPr txBox="1">
            <a:spLocks/>
          </p:cNvSpPr>
          <p:nvPr userDrawn="1"/>
        </p:nvSpPr>
        <p:spPr>
          <a:xfrm>
            <a:off x="7187060" y="4277357"/>
            <a:ext cx="1020496" cy="483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AF95B416-3E1A-4044-95A2-0CC4233D6A9A}"/>
              </a:ext>
            </a:extLst>
          </p:cNvPr>
          <p:cNvSpPr txBox="1">
            <a:spLocks/>
          </p:cNvSpPr>
          <p:nvPr userDrawn="1"/>
        </p:nvSpPr>
        <p:spPr>
          <a:xfrm>
            <a:off x="542877" y="3142212"/>
            <a:ext cx="1020496" cy="483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ECBD3F4E-5A68-9D4D-876D-82B38612D03F}"/>
              </a:ext>
            </a:extLst>
          </p:cNvPr>
          <p:cNvSpPr txBox="1">
            <a:spLocks/>
          </p:cNvSpPr>
          <p:nvPr userDrawn="1"/>
        </p:nvSpPr>
        <p:spPr>
          <a:xfrm>
            <a:off x="2765628" y="5876746"/>
            <a:ext cx="1020496" cy="483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ED57899-E7FA-3240-93AA-E9A2CE1D9A65}"/>
              </a:ext>
            </a:extLst>
          </p:cNvPr>
          <p:cNvSpPr txBox="1">
            <a:spLocks/>
          </p:cNvSpPr>
          <p:nvPr userDrawn="1"/>
        </p:nvSpPr>
        <p:spPr>
          <a:xfrm>
            <a:off x="3214960" y="3018945"/>
            <a:ext cx="1020496" cy="483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4CDE4BE8-B56C-454A-BD45-E71A377CC810}"/>
              </a:ext>
            </a:extLst>
          </p:cNvPr>
          <p:cNvSpPr txBox="1">
            <a:spLocks/>
          </p:cNvSpPr>
          <p:nvPr userDrawn="1"/>
        </p:nvSpPr>
        <p:spPr>
          <a:xfrm>
            <a:off x="7187060" y="4126886"/>
            <a:ext cx="1020496" cy="483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B4D6DB6D-AD46-C34E-8525-2FD726B86976}"/>
              </a:ext>
            </a:extLst>
          </p:cNvPr>
          <p:cNvSpPr txBox="1">
            <a:spLocks/>
          </p:cNvSpPr>
          <p:nvPr userDrawn="1"/>
        </p:nvSpPr>
        <p:spPr>
          <a:xfrm>
            <a:off x="542877" y="2991741"/>
            <a:ext cx="1020496" cy="483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694A15A3-6FED-764F-B477-8EE7D0C1D4E7}"/>
              </a:ext>
            </a:extLst>
          </p:cNvPr>
          <p:cNvSpPr txBox="1">
            <a:spLocks/>
          </p:cNvSpPr>
          <p:nvPr userDrawn="1"/>
        </p:nvSpPr>
        <p:spPr>
          <a:xfrm>
            <a:off x="2765628" y="5726275"/>
            <a:ext cx="1020496" cy="483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en-US" sz="3200" b="1" dirty="0">
              <a:solidFill>
                <a:schemeClr val="bg1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364D897-B602-6341-86B9-6D9D6EBC8988}"/>
              </a:ext>
            </a:extLst>
          </p:cNvPr>
          <p:cNvGrpSpPr/>
          <p:nvPr userDrawn="1"/>
        </p:nvGrpSpPr>
        <p:grpSpPr>
          <a:xfrm>
            <a:off x="9386496" y="1161625"/>
            <a:ext cx="1827651" cy="504470"/>
            <a:chOff x="9386496" y="1161625"/>
            <a:chExt cx="1827651" cy="504470"/>
          </a:xfrm>
        </p:grpSpPr>
        <p:pic>
          <p:nvPicPr>
            <p:cNvPr id="28" name="Graphic 108">
              <a:extLst>
                <a:ext uri="{FF2B5EF4-FFF2-40B4-BE49-F238E27FC236}">
                  <a16:creationId xmlns:a16="http://schemas.microsoft.com/office/drawing/2014/main" id="{FFA80D8C-CF88-E847-A5F5-2C20CBCF9BD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39398" y="1161625"/>
              <a:ext cx="374749" cy="504470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6B89AE2-4A3A-1943-87C3-2F509488F9DE}"/>
                </a:ext>
              </a:extLst>
            </p:cNvPr>
            <p:cNvSpPr txBox="1"/>
            <p:nvPr/>
          </p:nvSpPr>
          <p:spPr>
            <a:xfrm>
              <a:off x="9386496" y="1194762"/>
              <a:ext cx="13178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NIST Campuses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3AE01B7-00AA-EE49-A785-2F052321F0E9}"/>
              </a:ext>
            </a:extLst>
          </p:cNvPr>
          <p:cNvGrpSpPr/>
          <p:nvPr userDrawn="1"/>
        </p:nvGrpSpPr>
        <p:grpSpPr>
          <a:xfrm>
            <a:off x="9386496" y="1784590"/>
            <a:ext cx="2530035" cy="533287"/>
            <a:chOff x="9386496" y="1784590"/>
            <a:chExt cx="2530035" cy="533287"/>
          </a:xfrm>
        </p:grpSpPr>
        <p:pic>
          <p:nvPicPr>
            <p:cNvPr id="31" name="Graphic 102">
              <a:extLst>
                <a:ext uri="{FF2B5EF4-FFF2-40B4-BE49-F238E27FC236}">
                  <a16:creationId xmlns:a16="http://schemas.microsoft.com/office/drawing/2014/main" id="{6AB527EF-9214-3B4A-9B5C-C9AC0E16326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516566" y="1784590"/>
              <a:ext cx="399965" cy="533287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2E5ED88-0A63-9748-8A21-303852BE35CD}"/>
                </a:ext>
              </a:extLst>
            </p:cNvPr>
            <p:cNvSpPr txBox="1"/>
            <p:nvPr/>
          </p:nvSpPr>
          <p:spPr>
            <a:xfrm>
              <a:off x="9386496" y="1998702"/>
              <a:ext cx="22086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Joint Institutes and Centers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575B130-E9F3-B24B-AAA2-A7A9CAE6239B}"/>
              </a:ext>
            </a:extLst>
          </p:cNvPr>
          <p:cNvGrpSpPr/>
          <p:nvPr userDrawn="1"/>
        </p:nvGrpSpPr>
        <p:grpSpPr>
          <a:xfrm>
            <a:off x="9386496" y="5555020"/>
            <a:ext cx="2496882" cy="533287"/>
            <a:chOff x="9386496" y="5555020"/>
            <a:chExt cx="2496882" cy="533287"/>
          </a:xfrm>
        </p:grpSpPr>
        <p:pic>
          <p:nvPicPr>
            <p:cNvPr id="34" name="Graphic 109">
              <a:extLst>
                <a:ext uri="{FF2B5EF4-FFF2-40B4-BE49-F238E27FC236}">
                  <a16:creationId xmlns:a16="http://schemas.microsoft.com/office/drawing/2014/main" id="{26ADF03A-7FD8-3144-995F-0A390208895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483413" y="5555020"/>
              <a:ext cx="399965" cy="533287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899E5B6-41CC-FE41-B8D1-D556FED1BB68}"/>
                </a:ext>
              </a:extLst>
            </p:cNvPr>
            <p:cNvSpPr txBox="1"/>
            <p:nvPr/>
          </p:nvSpPr>
          <p:spPr>
            <a:xfrm>
              <a:off x="9386496" y="5684416"/>
              <a:ext cx="21300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NIST Centers of Excellence</a:t>
              </a:r>
              <a:endParaRPr lang="en-US" sz="1400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F38E21D-AD40-9241-A183-9E2879481C76}"/>
              </a:ext>
            </a:extLst>
          </p:cNvPr>
          <p:cNvGrpSpPr/>
          <p:nvPr userDrawn="1"/>
        </p:nvGrpSpPr>
        <p:grpSpPr>
          <a:xfrm>
            <a:off x="7466568" y="2282245"/>
            <a:ext cx="4492860" cy="1198003"/>
            <a:chOff x="7466568" y="2282245"/>
            <a:chExt cx="4492860" cy="1198003"/>
          </a:xfrm>
        </p:grpSpPr>
        <p:pic>
          <p:nvPicPr>
            <p:cNvPr id="37" name="Graphic 111">
              <a:extLst>
                <a:ext uri="{FF2B5EF4-FFF2-40B4-BE49-F238E27FC236}">
                  <a16:creationId xmlns:a16="http://schemas.microsoft.com/office/drawing/2014/main" id="{322A6AC0-BC97-7149-A2CD-4B5ABAD93C9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66568" y="2946961"/>
              <a:ext cx="399965" cy="533287"/>
            </a:xfrm>
            <a:prstGeom prst="rect">
              <a:avLst/>
            </a:prstGeom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1AB14AE-47AF-B248-8513-7EDB802AA8B6}"/>
                </a:ext>
              </a:extLst>
            </p:cNvPr>
            <p:cNvSpPr/>
            <p:nvPr/>
          </p:nvSpPr>
          <p:spPr>
            <a:xfrm>
              <a:off x="9386496" y="2282245"/>
              <a:ext cx="2572932" cy="4036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400" dirty="0"/>
                <a:t>National Cybersecurity Center of Excellence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BF3B95F-0E14-1D49-8B67-3F5A78A87FC5}"/>
              </a:ext>
            </a:extLst>
          </p:cNvPr>
          <p:cNvGrpSpPr/>
          <p:nvPr userDrawn="1"/>
        </p:nvGrpSpPr>
        <p:grpSpPr>
          <a:xfrm>
            <a:off x="7704335" y="2660285"/>
            <a:ext cx="4255093" cy="878206"/>
            <a:chOff x="7704335" y="2660285"/>
            <a:chExt cx="4255093" cy="878206"/>
          </a:xfrm>
        </p:grpSpPr>
        <p:pic>
          <p:nvPicPr>
            <p:cNvPr id="40" name="Graphic 110">
              <a:extLst>
                <a:ext uri="{FF2B5EF4-FFF2-40B4-BE49-F238E27FC236}">
                  <a16:creationId xmlns:a16="http://schemas.microsoft.com/office/drawing/2014/main" id="{EC6A9B57-F182-E748-82CB-797BE915A0A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04335" y="3005204"/>
              <a:ext cx="399965" cy="533287"/>
            </a:xfrm>
            <a:prstGeom prst="rect">
              <a:avLst/>
            </a:prstGeom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74096E1-07A6-DA4D-9C0C-64BD29427BE8}"/>
                </a:ext>
              </a:extLst>
            </p:cNvPr>
            <p:cNvSpPr/>
            <p:nvPr/>
          </p:nvSpPr>
          <p:spPr>
            <a:xfrm>
              <a:off x="9386496" y="2660285"/>
              <a:ext cx="2572932" cy="4036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400" dirty="0"/>
                <a:t>Institute for Bioscience &amp; Biotechnology Research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F883EAE-3022-D74A-9358-E49A66646BC8}"/>
              </a:ext>
            </a:extLst>
          </p:cNvPr>
          <p:cNvGrpSpPr/>
          <p:nvPr userDrawn="1"/>
        </p:nvGrpSpPr>
        <p:grpSpPr>
          <a:xfrm>
            <a:off x="7089312" y="3961824"/>
            <a:ext cx="5470059" cy="776400"/>
            <a:chOff x="7089312" y="3961824"/>
            <a:chExt cx="5470059" cy="776400"/>
          </a:xfrm>
        </p:grpSpPr>
        <p:pic>
          <p:nvPicPr>
            <p:cNvPr id="43" name="Graphic 98">
              <a:extLst>
                <a:ext uri="{FF2B5EF4-FFF2-40B4-BE49-F238E27FC236}">
                  <a16:creationId xmlns:a16="http://schemas.microsoft.com/office/drawing/2014/main" id="{F32183B4-75E1-0D4B-85D1-813D732592B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89312" y="4204937"/>
              <a:ext cx="399965" cy="533287"/>
            </a:xfrm>
            <a:prstGeom prst="rect">
              <a:avLst/>
            </a:prstGeom>
          </p:spPr>
        </p:pic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8F428BB-59C4-E948-A7EC-789AD0815FDF}"/>
                </a:ext>
              </a:extLst>
            </p:cNvPr>
            <p:cNvSpPr/>
            <p:nvPr/>
          </p:nvSpPr>
          <p:spPr>
            <a:xfrm>
              <a:off x="9386496" y="3961824"/>
              <a:ext cx="3172875" cy="2528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400" dirty="0"/>
                <a:t>Hollings Marine Laboratory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E5A989E-72D3-224F-A927-9A8423CCCF1C}"/>
              </a:ext>
            </a:extLst>
          </p:cNvPr>
          <p:cNvGrpSpPr/>
          <p:nvPr userDrawn="1"/>
        </p:nvGrpSpPr>
        <p:grpSpPr>
          <a:xfrm>
            <a:off x="8233590" y="2664790"/>
            <a:ext cx="4283765" cy="1789138"/>
            <a:chOff x="8233590" y="2664790"/>
            <a:chExt cx="4283765" cy="1789138"/>
          </a:xfrm>
        </p:grpSpPr>
        <p:pic>
          <p:nvPicPr>
            <p:cNvPr id="46" name="Graphic 101">
              <a:extLst>
                <a:ext uri="{FF2B5EF4-FFF2-40B4-BE49-F238E27FC236}">
                  <a16:creationId xmlns:a16="http://schemas.microsoft.com/office/drawing/2014/main" id="{86D49F59-6B42-FC47-8C7D-4C59D28D761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33590" y="2664790"/>
              <a:ext cx="399965" cy="533287"/>
            </a:xfrm>
            <a:prstGeom prst="rect">
              <a:avLst/>
            </a:prstGeom>
          </p:spPr>
        </p:pic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EF51B269-1BCC-B047-9A1A-6C6A7B38EAFD}"/>
                </a:ext>
              </a:extLst>
            </p:cNvPr>
            <p:cNvSpPr/>
            <p:nvPr/>
          </p:nvSpPr>
          <p:spPr>
            <a:xfrm>
              <a:off x="9386496" y="4201102"/>
              <a:ext cx="3130859" cy="2528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400" dirty="0"/>
                <a:t>Brookhaven National Laboratory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B18CFB0-2D6B-C747-87C6-28CDADF99101}"/>
              </a:ext>
            </a:extLst>
          </p:cNvPr>
          <p:cNvGrpSpPr/>
          <p:nvPr userDrawn="1"/>
        </p:nvGrpSpPr>
        <p:grpSpPr>
          <a:xfrm>
            <a:off x="841709" y="3218418"/>
            <a:ext cx="11117719" cy="1640575"/>
            <a:chOff x="841709" y="3218418"/>
            <a:chExt cx="11117719" cy="1640575"/>
          </a:xfrm>
        </p:grpSpPr>
        <p:pic>
          <p:nvPicPr>
            <p:cNvPr id="49" name="Graphic 100">
              <a:extLst>
                <a:ext uri="{FF2B5EF4-FFF2-40B4-BE49-F238E27FC236}">
                  <a16:creationId xmlns:a16="http://schemas.microsoft.com/office/drawing/2014/main" id="{79FD4590-4043-4846-86E0-333759AA3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1709" y="3218418"/>
              <a:ext cx="399965" cy="533287"/>
            </a:xfrm>
            <a:prstGeom prst="rect">
              <a:avLst/>
            </a:prstGeom>
          </p:spPr>
        </p:pic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B3A04CB-43D0-8948-B5F5-435733DD2ECD}"/>
                </a:ext>
              </a:extLst>
            </p:cNvPr>
            <p:cNvSpPr/>
            <p:nvPr/>
          </p:nvSpPr>
          <p:spPr>
            <a:xfrm>
              <a:off x="9386496" y="4455356"/>
              <a:ext cx="2572932" cy="4036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400" dirty="0"/>
                <a:t>Joint Initiative for Metrology in Biology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44DCFC3-FBD5-0843-A7F9-28B98603E539}"/>
              </a:ext>
            </a:extLst>
          </p:cNvPr>
          <p:cNvGrpSpPr/>
          <p:nvPr userDrawn="1"/>
        </p:nvGrpSpPr>
        <p:grpSpPr>
          <a:xfrm>
            <a:off x="2527888" y="5164217"/>
            <a:ext cx="9431540" cy="548786"/>
            <a:chOff x="2527888" y="5164217"/>
            <a:chExt cx="9431540" cy="548786"/>
          </a:xfrm>
        </p:grpSpPr>
        <p:pic>
          <p:nvPicPr>
            <p:cNvPr id="52" name="Graphic 99">
              <a:extLst>
                <a:ext uri="{FF2B5EF4-FFF2-40B4-BE49-F238E27FC236}">
                  <a16:creationId xmlns:a16="http://schemas.microsoft.com/office/drawing/2014/main" id="{310C905F-EE5A-874A-B26C-BD0A2ABBE75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27888" y="5179716"/>
              <a:ext cx="399965" cy="533287"/>
            </a:xfrm>
            <a:prstGeom prst="rect">
              <a:avLst/>
            </a:prstGeom>
          </p:spPr>
        </p:pic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3C17C5A-08F0-2048-A7FE-6E5E456B5A9F}"/>
                </a:ext>
              </a:extLst>
            </p:cNvPr>
            <p:cNvSpPr/>
            <p:nvPr/>
          </p:nvSpPr>
          <p:spPr>
            <a:xfrm>
              <a:off x="9386496" y="5164217"/>
              <a:ext cx="2572932" cy="2528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400" dirty="0"/>
                <a:t>NIST Kauai HI WWVH 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F30EC7E-635E-8B4B-92C7-AF3FB7225306}"/>
              </a:ext>
            </a:extLst>
          </p:cNvPr>
          <p:cNvGrpSpPr/>
          <p:nvPr userDrawn="1"/>
        </p:nvGrpSpPr>
        <p:grpSpPr>
          <a:xfrm>
            <a:off x="3049881" y="3014089"/>
            <a:ext cx="8909547" cy="944338"/>
            <a:chOff x="3049881" y="3014089"/>
            <a:chExt cx="8909547" cy="944338"/>
          </a:xfrm>
        </p:grpSpPr>
        <p:pic>
          <p:nvPicPr>
            <p:cNvPr id="55" name="Graphic 107">
              <a:extLst>
                <a:ext uri="{FF2B5EF4-FFF2-40B4-BE49-F238E27FC236}">
                  <a16:creationId xmlns:a16="http://schemas.microsoft.com/office/drawing/2014/main" id="{6A62D4F3-3ED0-EA4B-8CF6-8028F94D602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49881" y="3014089"/>
              <a:ext cx="413922" cy="551897"/>
            </a:xfrm>
            <a:prstGeom prst="rect">
              <a:avLst/>
            </a:prstGeom>
          </p:spPr>
        </p:pic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FB9BA38-91CD-0F48-94CD-E839404D2825}"/>
                </a:ext>
              </a:extLst>
            </p:cNvPr>
            <p:cNvSpPr/>
            <p:nvPr/>
          </p:nvSpPr>
          <p:spPr>
            <a:xfrm>
              <a:off x="9386496" y="3682967"/>
              <a:ext cx="2572932" cy="2754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1400" dirty="0"/>
                <a:t>JILA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B8201A2D-F2E3-194E-AF76-01F55D0DD832}"/>
              </a:ext>
            </a:extLst>
          </p:cNvPr>
          <p:cNvGrpSpPr/>
          <p:nvPr userDrawn="1"/>
        </p:nvGrpSpPr>
        <p:grpSpPr>
          <a:xfrm>
            <a:off x="7548842" y="1442346"/>
            <a:ext cx="4410586" cy="2108649"/>
            <a:chOff x="7548842" y="1442346"/>
            <a:chExt cx="4410586" cy="2108649"/>
          </a:xfrm>
        </p:grpSpPr>
        <p:pic>
          <p:nvPicPr>
            <p:cNvPr id="58" name="Graphic 105">
              <a:extLst>
                <a:ext uri="{FF2B5EF4-FFF2-40B4-BE49-F238E27FC236}">
                  <a16:creationId xmlns:a16="http://schemas.microsoft.com/office/drawing/2014/main" id="{06DC9F4F-E108-0643-8EB3-C2BD92FF8A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48842" y="3017708"/>
              <a:ext cx="396156" cy="533287"/>
            </a:xfrm>
            <a:prstGeom prst="rect">
              <a:avLst/>
            </a:prstGeom>
          </p:spPr>
        </p:pic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71452F7A-6814-3D4F-9E4B-C5AD7589CB55}"/>
                </a:ext>
              </a:extLst>
            </p:cNvPr>
            <p:cNvSpPr/>
            <p:nvPr/>
          </p:nvSpPr>
          <p:spPr>
            <a:xfrm>
              <a:off x="9386496" y="1442346"/>
              <a:ext cx="2572932" cy="277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1400" dirty="0"/>
                <a:t>Gaithersburg, MD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8765FD6-DFF9-7540-AF2B-57B1816D8312}"/>
              </a:ext>
            </a:extLst>
          </p:cNvPr>
          <p:cNvGrpSpPr/>
          <p:nvPr userDrawn="1"/>
        </p:nvGrpSpPr>
        <p:grpSpPr>
          <a:xfrm>
            <a:off x="3184246" y="1669492"/>
            <a:ext cx="8775182" cy="2078576"/>
            <a:chOff x="3184246" y="1669492"/>
            <a:chExt cx="8775182" cy="2078576"/>
          </a:xfrm>
        </p:grpSpPr>
        <p:pic>
          <p:nvPicPr>
            <p:cNvPr id="61" name="Graphic 106">
              <a:extLst>
                <a:ext uri="{FF2B5EF4-FFF2-40B4-BE49-F238E27FC236}">
                  <a16:creationId xmlns:a16="http://schemas.microsoft.com/office/drawing/2014/main" id="{F7DE8178-4D09-354F-9F62-374A9BCC31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84246" y="3214781"/>
              <a:ext cx="396156" cy="533287"/>
            </a:xfrm>
            <a:prstGeom prst="rect">
              <a:avLst/>
            </a:prstGeom>
          </p:spPr>
        </p:pic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9EB87BB0-1B78-0A4E-81FC-A8790506F654}"/>
                </a:ext>
              </a:extLst>
            </p:cNvPr>
            <p:cNvSpPr/>
            <p:nvPr/>
          </p:nvSpPr>
          <p:spPr>
            <a:xfrm>
              <a:off x="9386496" y="1669492"/>
              <a:ext cx="2572932" cy="277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1400" dirty="0"/>
                <a:t>Boulder, CO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86BCBA3-5537-E24E-AE28-676020E08C5A}"/>
              </a:ext>
            </a:extLst>
          </p:cNvPr>
          <p:cNvGrpSpPr/>
          <p:nvPr userDrawn="1"/>
        </p:nvGrpSpPr>
        <p:grpSpPr>
          <a:xfrm>
            <a:off x="3438590" y="2885325"/>
            <a:ext cx="8520838" cy="2779105"/>
            <a:chOff x="3438590" y="2885325"/>
            <a:chExt cx="8520838" cy="2779105"/>
          </a:xfrm>
        </p:grpSpPr>
        <p:pic>
          <p:nvPicPr>
            <p:cNvPr id="64" name="Graphic 46">
              <a:extLst>
                <a:ext uri="{FF2B5EF4-FFF2-40B4-BE49-F238E27FC236}">
                  <a16:creationId xmlns:a16="http://schemas.microsoft.com/office/drawing/2014/main" id="{96F43E18-D0CC-F846-B670-752C0A2C396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38590" y="2885325"/>
              <a:ext cx="399965" cy="533287"/>
            </a:xfrm>
            <a:prstGeom prst="rect">
              <a:avLst/>
            </a:prstGeom>
          </p:spPr>
        </p:pic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60418A9F-94CD-8A4C-9B4E-C0B41C6856E8}"/>
                </a:ext>
              </a:extLst>
            </p:cNvPr>
            <p:cNvSpPr/>
            <p:nvPr/>
          </p:nvSpPr>
          <p:spPr>
            <a:xfrm>
              <a:off x="9386496" y="5411604"/>
              <a:ext cx="2572932" cy="2528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400" dirty="0"/>
                <a:t>NIST Ft. Collins CO WWV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7CE4B1F-2E5A-3D42-B6E0-8A07DC22CBDF}"/>
              </a:ext>
            </a:extLst>
          </p:cNvPr>
          <p:cNvGrpSpPr/>
          <p:nvPr userDrawn="1"/>
        </p:nvGrpSpPr>
        <p:grpSpPr>
          <a:xfrm>
            <a:off x="7761756" y="3061113"/>
            <a:ext cx="4193183" cy="663477"/>
            <a:chOff x="7761756" y="3061113"/>
            <a:chExt cx="4193183" cy="663477"/>
          </a:xfrm>
        </p:grpSpPr>
        <p:pic>
          <p:nvPicPr>
            <p:cNvPr id="67" name="Graphic 112">
              <a:extLst>
                <a:ext uri="{FF2B5EF4-FFF2-40B4-BE49-F238E27FC236}">
                  <a16:creationId xmlns:a16="http://schemas.microsoft.com/office/drawing/2014/main" id="{2FB0E087-3EF0-2142-8389-D7D56EA27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61756" y="3191303"/>
              <a:ext cx="399965" cy="533287"/>
            </a:xfrm>
            <a:prstGeom prst="rect">
              <a:avLst/>
            </a:prstGeom>
          </p:spPr>
        </p:pic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811AED5F-E92D-694C-A0ED-EF87311C3325}"/>
                </a:ext>
              </a:extLst>
            </p:cNvPr>
            <p:cNvSpPr/>
            <p:nvPr/>
          </p:nvSpPr>
          <p:spPr>
            <a:xfrm>
              <a:off x="9386496" y="3061113"/>
              <a:ext cx="2568443" cy="4036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400" dirty="0"/>
                <a:t>Joint Institute for Quantum </a:t>
              </a:r>
            </a:p>
            <a:p>
              <a:pPr>
                <a:lnSpc>
                  <a:spcPct val="70000"/>
                </a:lnSpc>
              </a:pPr>
              <a:r>
                <a:rPr lang="en-US" sz="1400" dirty="0"/>
                <a:t>Computer Science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DB1608B-4B7E-314F-92AA-4E4DA4BB5783}"/>
                </a:ext>
              </a:extLst>
            </p:cNvPr>
            <p:cNvSpPr/>
            <p:nvPr/>
          </p:nvSpPr>
          <p:spPr>
            <a:xfrm>
              <a:off x="9386496" y="3451251"/>
              <a:ext cx="2568443" cy="2528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400" dirty="0"/>
                <a:t>Joint Quantum Institute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DB8266B-A9B0-C946-B43E-54DBB4591A50}"/>
              </a:ext>
            </a:extLst>
          </p:cNvPr>
          <p:cNvGrpSpPr/>
          <p:nvPr userDrawn="1"/>
        </p:nvGrpSpPr>
        <p:grpSpPr>
          <a:xfrm>
            <a:off x="9386496" y="4709049"/>
            <a:ext cx="2608583" cy="533287"/>
            <a:chOff x="9386496" y="4709049"/>
            <a:chExt cx="2608583" cy="533287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17719CE1-9699-BA4A-8E79-79DFAE2CDF1F}"/>
                </a:ext>
              </a:extLst>
            </p:cNvPr>
            <p:cNvSpPr txBox="1"/>
            <p:nvPr/>
          </p:nvSpPr>
          <p:spPr>
            <a:xfrm>
              <a:off x="9386496" y="4882079"/>
              <a:ext cx="23172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Atomic Clock Signal Stations </a:t>
              </a:r>
            </a:p>
          </p:txBody>
        </p:sp>
        <p:pic>
          <p:nvPicPr>
            <p:cNvPr id="72" name="Graphic 99">
              <a:extLst>
                <a:ext uri="{FF2B5EF4-FFF2-40B4-BE49-F238E27FC236}">
                  <a16:creationId xmlns:a16="http://schemas.microsoft.com/office/drawing/2014/main" id="{766DB3A3-9241-4043-9456-DFBCC842BD6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595114" y="4709049"/>
              <a:ext cx="399965" cy="533287"/>
            </a:xfrm>
            <a:prstGeom prst="rect">
              <a:avLst/>
            </a:prstGeom>
          </p:spPr>
        </p:pic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02773CDA-B753-EF49-B37F-85AFB6A2F589}"/>
              </a:ext>
            </a:extLst>
          </p:cNvPr>
          <p:cNvGrpSpPr/>
          <p:nvPr userDrawn="1"/>
        </p:nvGrpSpPr>
        <p:grpSpPr>
          <a:xfrm>
            <a:off x="5781681" y="2707527"/>
            <a:ext cx="6177747" cy="3997818"/>
            <a:chOff x="5781681" y="2707527"/>
            <a:chExt cx="6177747" cy="3997818"/>
          </a:xfrm>
        </p:grpSpPr>
        <p:pic>
          <p:nvPicPr>
            <p:cNvPr id="74" name="Graphic 103">
              <a:extLst>
                <a:ext uri="{FF2B5EF4-FFF2-40B4-BE49-F238E27FC236}">
                  <a16:creationId xmlns:a16="http://schemas.microsoft.com/office/drawing/2014/main" id="{409BCBEA-C8FD-8C40-99FF-2D0AF202F13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81681" y="2707527"/>
              <a:ext cx="399965" cy="533287"/>
            </a:xfrm>
            <a:prstGeom prst="rect">
              <a:avLst/>
            </a:prstGeom>
          </p:spPr>
        </p:pic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2129ED30-30C9-D649-B389-5AD67D7DC1B7}"/>
                </a:ext>
              </a:extLst>
            </p:cNvPr>
            <p:cNvSpPr/>
            <p:nvPr/>
          </p:nvSpPr>
          <p:spPr>
            <a:xfrm>
              <a:off x="9386496" y="6428281"/>
              <a:ext cx="2572932" cy="277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1400" dirty="0"/>
                <a:t>Advanced Materials</a:t>
              </a: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D7229DDB-8B16-CE44-9AEF-4E442E2214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77707" y="4049318"/>
              <a:ext cx="160723" cy="167711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702B465A-31BA-D543-91A3-B83151C71E2E}"/>
              </a:ext>
            </a:extLst>
          </p:cNvPr>
          <p:cNvGrpSpPr/>
          <p:nvPr userDrawn="1"/>
        </p:nvGrpSpPr>
        <p:grpSpPr>
          <a:xfrm>
            <a:off x="1241674" y="2506049"/>
            <a:ext cx="10717754" cy="3723222"/>
            <a:chOff x="1241674" y="2506049"/>
            <a:chExt cx="10717754" cy="3723222"/>
          </a:xfrm>
        </p:grpSpPr>
        <p:pic>
          <p:nvPicPr>
            <p:cNvPr id="78" name="Graphic 104">
              <a:extLst>
                <a:ext uri="{FF2B5EF4-FFF2-40B4-BE49-F238E27FC236}">
                  <a16:creationId xmlns:a16="http://schemas.microsoft.com/office/drawing/2014/main" id="{355C9EEA-465D-004C-B494-F7B951B3338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93705" y="2506049"/>
              <a:ext cx="399965" cy="533287"/>
            </a:xfrm>
            <a:prstGeom prst="rect">
              <a:avLst/>
            </a:prstGeom>
          </p:spPr>
        </p:pic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29642130-B156-F340-BB37-D0FA7C3043DE}"/>
                </a:ext>
              </a:extLst>
            </p:cNvPr>
            <p:cNvSpPr/>
            <p:nvPr/>
          </p:nvSpPr>
          <p:spPr>
            <a:xfrm>
              <a:off x="9386496" y="5952207"/>
              <a:ext cx="2572932" cy="277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1400" dirty="0"/>
                <a:t>Forensic Science</a:t>
              </a:r>
            </a:p>
          </p:txBody>
        </p:sp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DBA46853-2A02-714E-8A91-44341F8C02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77346" y="3670176"/>
              <a:ext cx="160723" cy="167711"/>
            </a:xfrm>
            <a:prstGeom prst="rect">
              <a:avLst/>
            </a:prstGeom>
          </p:spPr>
        </p:pic>
        <p:pic>
          <p:nvPicPr>
            <p:cNvPr id="81" name="Picture 80">
              <a:extLst>
                <a:ext uri="{FF2B5EF4-FFF2-40B4-BE49-F238E27FC236}">
                  <a16:creationId xmlns:a16="http://schemas.microsoft.com/office/drawing/2014/main" id="{BF11748D-2A32-914C-BA34-03B6FDA026A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65473" y="3090313"/>
              <a:ext cx="160723" cy="167711"/>
            </a:xfrm>
            <a:prstGeom prst="rect">
              <a:avLst/>
            </a:prstGeom>
          </p:spPr>
        </p:pic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82AB8C96-086E-0E46-BD1E-BE94DA25419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41674" y="4193501"/>
              <a:ext cx="160723" cy="167711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8C883388-A904-CA42-909C-ABBF69E1BA76}"/>
              </a:ext>
            </a:extLst>
          </p:cNvPr>
          <p:cNvGrpSpPr/>
          <p:nvPr userDrawn="1"/>
        </p:nvGrpSpPr>
        <p:grpSpPr>
          <a:xfrm>
            <a:off x="761347" y="1840481"/>
            <a:ext cx="11198081" cy="4631465"/>
            <a:chOff x="761347" y="1840481"/>
            <a:chExt cx="11198081" cy="4631465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40C3E210-EF33-6E44-875A-6D8838025B6B}"/>
                </a:ext>
              </a:extLst>
            </p:cNvPr>
            <p:cNvSpPr/>
            <p:nvPr/>
          </p:nvSpPr>
          <p:spPr>
            <a:xfrm>
              <a:off x="9386496" y="6194882"/>
              <a:ext cx="2572932" cy="277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1400" dirty="0"/>
                <a:t>Disaster Resilience</a:t>
              </a:r>
            </a:p>
          </p:txBody>
        </p:sp>
        <p:pic>
          <p:nvPicPr>
            <p:cNvPr id="85" name="Graphic 46">
              <a:extLst>
                <a:ext uri="{FF2B5EF4-FFF2-40B4-BE49-F238E27FC236}">
                  <a16:creationId xmlns:a16="http://schemas.microsoft.com/office/drawing/2014/main" id="{8B7D93D3-290E-7941-AE39-E1014F1308D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38590" y="3309071"/>
              <a:ext cx="399965" cy="533286"/>
            </a:xfrm>
            <a:prstGeom prst="rect">
              <a:avLst/>
            </a:prstGeom>
          </p:spPr>
        </p:pic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16B38E01-4A2B-4944-AF00-2C44CEFD9E2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50242" y="5179716"/>
              <a:ext cx="160723" cy="167711"/>
            </a:xfrm>
            <a:prstGeom prst="rect">
              <a:avLst/>
            </a:prstGeom>
          </p:spPr>
        </p:pic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148E42E4-7822-6F42-873F-5AAAA74CC4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13343" y="4828756"/>
              <a:ext cx="160723" cy="167711"/>
            </a:xfrm>
            <a:prstGeom prst="rect">
              <a:avLst/>
            </a:prstGeom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F8348315-7DAA-AD4D-9AE1-C0885D1430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836949">
              <a:off x="4689253" y="4101112"/>
              <a:ext cx="148134" cy="154575"/>
            </a:xfrm>
            <a:prstGeom prst="rect">
              <a:avLst/>
            </a:prstGeom>
          </p:spPr>
        </p:pic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55DC3D23-5EDB-D340-BF1E-369A99E7A98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16118" y="3475220"/>
              <a:ext cx="160723" cy="167711"/>
            </a:xfrm>
            <a:prstGeom prst="rect">
              <a:avLst/>
            </a:prstGeom>
          </p:spPr>
        </p:pic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A079E438-F513-9247-B8EB-C1787BB8D2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35032" y="5006096"/>
              <a:ext cx="160723" cy="167711"/>
            </a:xfrm>
            <a:prstGeom prst="rect">
              <a:avLst/>
            </a:prstGeom>
          </p:spPr>
        </p:pic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2F1F7040-DE88-1840-AA71-749F2530ED0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55956" y="3035382"/>
              <a:ext cx="160723" cy="167711"/>
            </a:xfrm>
            <a:prstGeom prst="rect">
              <a:avLst/>
            </a:prstGeom>
          </p:spPr>
        </p:pic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E7A603C8-8451-654D-B092-F0673B203E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50437" y="3324749"/>
              <a:ext cx="160723" cy="167711"/>
            </a:xfrm>
            <a:prstGeom prst="rect">
              <a:avLst/>
            </a:prstGeom>
          </p:spPr>
        </p:pic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33E9F544-C1CF-744D-A78F-3F339E4F403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1347" y="2361342"/>
              <a:ext cx="160723" cy="167711"/>
            </a:xfrm>
            <a:prstGeom prst="rect">
              <a:avLst/>
            </a:prstGeom>
          </p:spPr>
        </p:pic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D2519AA3-8E6E-BA48-BCAA-13DFFE0BA9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2841" y="1840481"/>
              <a:ext cx="160723" cy="167711"/>
            </a:xfrm>
            <a:prstGeom prst="rect">
              <a:avLst/>
            </a:prstGeom>
          </p:spPr>
        </p:pic>
        <p:pic>
          <p:nvPicPr>
            <p:cNvPr id="95" name="Picture 94">
              <a:extLst>
                <a:ext uri="{FF2B5EF4-FFF2-40B4-BE49-F238E27FC236}">
                  <a16:creationId xmlns:a16="http://schemas.microsoft.com/office/drawing/2014/main" id="{0263E93A-59E2-F94A-BD7E-FCF288842C1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3011" y="4435240"/>
              <a:ext cx="160723" cy="1677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117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B3025B2-F8BD-074A-B93B-B3CE52BAB1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C8AB3B5E-F287-6A4D-B452-56C37FB03122}"/>
              </a:ext>
            </a:extLst>
          </p:cNvPr>
          <p:cNvSpPr txBox="1">
            <a:spLocks/>
          </p:cNvSpPr>
          <p:nvPr userDrawn="1"/>
        </p:nvSpPr>
        <p:spPr>
          <a:xfrm>
            <a:off x="574040" y="364516"/>
            <a:ext cx="10515600" cy="5255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400" dirty="0"/>
              <a:t>NIST FY 2018 Budget : $1.198 B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7DD65A3-8D4A-AF45-8715-94708781072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7E082E2-9102-DF43-8359-348B845F8538}"/>
              </a:ext>
            </a:extLst>
          </p:cNvPr>
          <p:cNvGraphicFramePr/>
          <p:nvPr userDrawn="1"/>
        </p:nvGraphicFramePr>
        <p:xfrm>
          <a:off x="1217917" y="1147819"/>
          <a:ext cx="9865893" cy="5564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2">
            <a:extLst>
              <a:ext uri="{FF2B5EF4-FFF2-40B4-BE49-F238E27FC236}">
                <a16:creationId xmlns:a16="http://schemas.microsoft.com/office/drawing/2014/main" id="{9E83A0A9-5900-2046-8412-68D4B81A622B}"/>
              </a:ext>
            </a:extLst>
          </p:cNvPr>
          <p:cNvSpPr txBox="1"/>
          <p:nvPr userDrawn="1"/>
        </p:nvSpPr>
        <p:spPr>
          <a:xfrm>
            <a:off x="514860" y="4045149"/>
            <a:ext cx="3278607" cy="83419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cs typeface="Arial" panose="020B0604020202020204" pitchFamily="34" charset="0"/>
              </a:rPr>
              <a:t>ITS (Manufacturing USA)</a:t>
            </a:r>
          </a:p>
          <a:p>
            <a:r>
              <a:rPr lang="en-US" sz="2000" b="1" dirty="0">
                <a:cs typeface="Arial" panose="020B0604020202020204" pitchFamily="34" charset="0"/>
              </a:rPr>
              <a:t>$15 Million</a:t>
            </a: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B964FE76-9FAC-D24F-B4B9-E1FF6AD22DD1}"/>
              </a:ext>
            </a:extLst>
          </p:cNvPr>
          <p:cNvSpPr txBox="1"/>
          <p:nvPr userDrawn="1"/>
        </p:nvSpPr>
        <p:spPr>
          <a:xfrm>
            <a:off x="1593747" y="5073601"/>
            <a:ext cx="2401475" cy="83419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cs typeface="Arial" panose="020B0604020202020204" pitchFamily="34" charset="0"/>
              </a:rPr>
              <a:t>ITS (Hollings MEP)</a:t>
            </a:r>
          </a:p>
          <a:p>
            <a:r>
              <a:rPr lang="en-US" sz="2000" b="1" dirty="0">
                <a:cs typeface="Arial" panose="020B0604020202020204" pitchFamily="34" charset="0"/>
              </a:rPr>
              <a:t>$140 Million</a:t>
            </a:r>
          </a:p>
        </p:txBody>
      </p:sp>
      <p:sp>
        <p:nvSpPr>
          <p:cNvPr id="11" name="TextBox 2">
            <a:extLst>
              <a:ext uri="{FF2B5EF4-FFF2-40B4-BE49-F238E27FC236}">
                <a16:creationId xmlns:a16="http://schemas.microsoft.com/office/drawing/2014/main" id="{4E94E506-F106-C244-B60F-8CA086C08B6A}"/>
              </a:ext>
            </a:extLst>
          </p:cNvPr>
          <p:cNvSpPr txBox="1"/>
          <p:nvPr userDrawn="1"/>
        </p:nvSpPr>
        <p:spPr>
          <a:xfrm>
            <a:off x="3862057" y="2793864"/>
            <a:ext cx="2397140" cy="83419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cs typeface="Arial" panose="020B0604020202020204" pitchFamily="34" charset="0"/>
              </a:rPr>
              <a:t>Construction (CRF)</a:t>
            </a:r>
          </a:p>
          <a:p>
            <a:r>
              <a:rPr lang="en-US" sz="2000" b="1" dirty="0">
                <a:solidFill>
                  <a:schemeClr val="bg1"/>
                </a:solidFill>
                <a:cs typeface="Arial" panose="020B0604020202020204" pitchFamily="34" charset="0"/>
              </a:rPr>
              <a:t>$319 Million</a:t>
            </a:r>
          </a:p>
        </p:txBody>
      </p:sp>
      <p:sp>
        <p:nvSpPr>
          <p:cNvPr id="12" name="TextBox 2">
            <a:extLst>
              <a:ext uri="{FF2B5EF4-FFF2-40B4-BE49-F238E27FC236}">
                <a16:creationId xmlns:a16="http://schemas.microsoft.com/office/drawing/2014/main" id="{D7846AAB-11D3-E841-9894-7B7B61B03641}"/>
              </a:ext>
            </a:extLst>
          </p:cNvPr>
          <p:cNvSpPr txBox="1"/>
          <p:nvPr userDrawn="1"/>
        </p:nvSpPr>
        <p:spPr>
          <a:xfrm>
            <a:off x="6356593" y="3686323"/>
            <a:ext cx="2164091" cy="119301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cs typeface="Arial" panose="020B0604020202020204" pitchFamily="34" charset="0"/>
              </a:rPr>
              <a:t>Laboratory Research (STRS) </a:t>
            </a:r>
            <a:r>
              <a:rPr lang="en-US" sz="2000" b="1" dirty="0">
                <a:solidFill>
                  <a:schemeClr val="bg1"/>
                </a:solidFill>
                <a:cs typeface="Arial" panose="020B0604020202020204" pitchFamily="34" charset="0"/>
              </a:rPr>
              <a:t>$724.5 Million</a:t>
            </a:r>
            <a:endParaRPr lang="en-US" sz="1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C2A011-FD91-B643-88C1-C7750ACB1243}"/>
              </a:ext>
            </a:extLst>
          </p:cNvPr>
          <p:cNvSpPr txBox="1"/>
          <p:nvPr userDrawn="1"/>
        </p:nvSpPr>
        <p:spPr>
          <a:xfrm>
            <a:off x="7438638" y="6264965"/>
            <a:ext cx="26831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FY 2018 Appropriated Budget </a:t>
            </a:r>
          </a:p>
        </p:txBody>
      </p:sp>
    </p:spTree>
    <p:extLst>
      <p:ext uri="{BB962C8B-B14F-4D97-AF65-F5344CB8AC3E}">
        <p14:creationId xmlns:p14="http://schemas.microsoft.com/office/powerpoint/2010/main" val="2068568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C69E64F-3518-6443-83D9-B05718EA04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803" y="0"/>
            <a:ext cx="12192000" cy="60854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C41454-5D83-B04E-81AF-9FD3FC939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874" y="1253810"/>
            <a:ext cx="10515600" cy="1325563"/>
          </a:xfrm>
        </p:spPr>
        <p:txBody>
          <a:bodyPr>
            <a:normAutofit/>
          </a:bodyPr>
          <a:lstStyle>
            <a:lvl1pPr>
              <a:defRPr sz="6000"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E0493E-BF3F-BB45-AA8B-B5CC0BCE523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5804" y="5590112"/>
            <a:ext cx="12192001" cy="126788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7CAAED3-6E58-C048-8DCC-F1DC236879DA}"/>
              </a:ext>
            </a:extLst>
          </p:cNvPr>
          <p:cNvCxnSpPr>
            <a:cxnSpLocks/>
          </p:cNvCxnSpPr>
          <p:nvPr userDrawn="1"/>
        </p:nvCxnSpPr>
        <p:spPr>
          <a:xfrm>
            <a:off x="0" y="5590112"/>
            <a:ext cx="12186197" cy="0"/>
          </a:xfrm>
          <a:prstGeom prst="line">
            <a:avLst/>
          </a:prstGeom>
          <a:ln w="25400">
            <a:solidFill>
              <a:srgbClr val="2754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5BD4975-D7DE-A14C-AC0B-CEBA1CDB77E4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7949184" y="5688429"/>
            <a:ext cx="4157472" cy="1029364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OU</a:t>
            </a:r>
            <a:br>
              <a:rPr lang="en-US" dirty="0"/>
            </a:br>
            <a:r>
              <a:rPr lang="en-US" dirty="0"/>
              <a:t>LOGO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4F07147-0DCE-E846-A4DA-BDE4789366A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617" y="6004119"/>
            <a:ext cx="3973068" cy="524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4738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AF32696-EA7F-5748-9F52-B929B1822A7F}"/>
              </a:ext>
            </a:extLst>
          </p:cNvPr>
          <p:cNvCxnSpPr/>
          <p:nvPr userDrawn="1"/>
        </p:nvCxnSpPr>
        <p:spPr>
          <a:xfrm>
            <a:off x="8866208" y="1085956"/>
            <a:ext cx="0" cy="3208252"/>
          </a:xfrm>
          <a:prstGeom prst="line">
            <a:avLst/>
          </a:prstGeom>
          <a:ln w="15875">
            <a:solidFill>
              <a:srgbClr val="193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19523CFC-0290-8443-8795-72B3317FFB13}"/>
              </a:ext>
            </a:extLst>
          </p:cNvPr>
          <p:cNvSpPr/>
          <p:nvPr userDrawn="1"/>
        </p:nvSpPr>
        <p:spPr>
          <a:xfrm>
            <a:off x="2424544" y="3931919"/>
            <a:ext cx="9767455" cy="2926081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DBB8398-06C0-5842-82EB-B24E68637357}"/>
              </a:ext>
            </a:extLst>
          </p:cNvPr>
          <p:cNvSpPr txBox="1">
            <a:spLocks/>
          </p:cNvSpPr>
          <p:nvPr userDrawn="1"/>
        </p:nvSpPr>
        <p:spPr>
          <a:xfrm>
            <a:off x="1099457" y="-6531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</a:rPr>
              <a:t>Innovation</a:t>
            </a:r>
            <a:endParaRPr lang="en-US" sz="4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4" descr="abraham lincoln famous quotes">
            <a:extLst>
              <a:ext uri="{FF2B5EF4-FFF2-40B4-BE49-F238E27FC236}">
                <a16:creationId xmlns:a16="http://schemas.microsoft.com/office/drawing/2014/main" id="{31238FCF-C1CB-EB49-A322-A065675978C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3855" y="1074381"/>
            <a:ext cx="2438400" cy="306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ED0E114-B668-8D4D-8D0E-846F84DC7DBF}"/>
              </a:ext>
            </a:extLst>
          </p:cNvPr>
          <p:cNvSpPr txBox="1"/>
          <p:nvPr userDrawn="1"/>
        </p:nvSpPr>
        <p:spPr>
          <a:xfrm>
            <a:off x="2567080" y="1461560"/>
            <a:ext cx="5674103" cy="21852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The patent system … added the fuel of interest to the fire of genius in the discovery and production of new and useful things.</a:t>
            </a:r>
          </a:p>
          <a:p>
            <a:r>
              <a:rPr lang="en-US" sz="2000" i="1" dirty="0"/>
              <a:t>	</a:t>
            </a:r>
            <a:r>
              <a:rPr lang="en-US" i="1" dirty="0"/>
              <a:t>Abraham Lincoln – April 6, 1858</a:t>
            </a:r>
          </a:p>
        </p:txBody>
      </p:sp>
      <p:pic>
        <p:nvPicPr>
          <p:cNvPr id="13" name="Picture 6" descr="http://ipwatchdog.com/images/george-washington-150-180.jpg">
            <a:extLst>
              <a:ext uri="{FF2B5EF4-FFF2-40B4-BE49-F238E27FC236}">
                <a16:creationId xmlns:a16="http://schemas.microsoft.com/office/drawing/2014/main" id="{F8724A43-6581-C44B-808F-7B7DCD21A7C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855" y="3931920"/>
            <a:ext cx="2438400" cy="29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Image result">
            <a:extLst>
              <a:ext uri="{FF2B5EF4-FFF2-40B4-BE49-F238E27FC236}">
                <a16:creationId xmlns:a16="http://schemas.microsoft.com/office/drawing/2014/main" id="{B40D9F77-AEA1-714D-8708-89767A5AD13E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98830" y="1196270"/>
            <a:ext cx="2890866" cy="236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68E38DC-E64E-9F46-B4E2-1E65F0E045F0}"/>
              </a:ext>
            </a:extLst>
          </p:cNvPr>
          <p:cNvSpPr txBox="1"/>
          <p:nvPr userDrawn="1"/>
        </p:nvSpPr>
        <p:spPr>
          <a:xfrm>
            <a:off x="9603840" y="3562586"/>
            <a:ext cx="2151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U.S. Patent No. 6469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5E14D42-400B-4D41-A83F-A72DB8FC72A9}"/>
              </a:ext>
            </a:extLst>
          </p:cNvPr>
          <p:cNvSpPr/>
          <p:nvPr userDrawn="1"/>
        </p:nvSpPr>
        <p:spPr>
          <a:xfrm>
            <a:off x="2567080" y="4126802"/>
            <a:ext cx="9188246" cy="261116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cs typeface="Calibri" panose="020F0502020204030204" pitchFamily="34" charset="0"/>
              </a:rPr>
              <a:t>…Giving effectual encouragement as well to the introduction of </a:t>
            </a:r>
            <a:r>
              <a:rPr lang="en-US" sz="2800" b="1" dirty="0">
                <a:solidFill>
                  <a:schemeClr val="bg1"/>
                </a:solidFill>
                <a:cs typeface="Calibri" panose="020F0502020204030204" pitchFamily="34" charset="0"/>
              </a:rPr>
              <a:t>new and useful inventions </a:t>
            </a:r>
            <a:r>
              <a:rPr lang="en-US" sz="2800" dirty="0">
                <a:solidFill>
                  <a:schemeClr val="bg1"/>
                </a:solidFill>
                <a:cs typeface="Calibri" panose="020F0502020204030204" pitchFamily="34" charset="0"/>
              </a:rPr>
              <a:t>from abroad as to the exertions of skill and genius in producing them at home, and of facilitating the intercourse between the distant parts of our country… </a:t>
            </a:r>
          </a:p>
          <a:p>
            <a:r>
              <a:rPr lang="en-US" i="1" dirty="0">
                <a:solidFill>
                  <a:schemeClr val="bg1"/>
                </a:solidFill>
                <a:cs typeface="Calibri" panose="020F0502020204030204" pitchFamily="34" charset="0"/>
              </a:rPr>
              <a:t>	</a:t>
            </a:r>
            <a:r>
              <a:rPr lang="en-US" sz="2000" i="1" dirty="0">
                <a:solidFill>
                  <a:schemeClr val="bg1"/>
                </a:solidFill>
                <a:cs typeface="Calibri" panose="020F0502020204030204" pitchFamily="34" charset="0"/>
              </a:rPr>
              <a:t>George Washington, State of the Union Address, January 8, 1790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96CE88B-382A-DC49-B741-74B9B0E0EE6C}"/>
              </a:ext>
            </a:extLst>
          </p:cNvPr>
          <p:cNvCxnSpPr>
            <a:cxnSpLocks/>
          </p:cNvCxnSpPr>
          <p:nvPr userDrawn="1"/>
        </p:nvCxnSpPr>
        <p:spPr>
          <a:xfrm>
            <a:off x="2424545" y="3931920"/>
            <a:ext cx="68765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169367EB-21D8-344D-95BC-FACEB4FCAC4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9FEA308-8F49-7F46-A259-495E1DA6846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EF5B7AFA-1998-0449-A6AE-FF7D4B4ECA59}"/>
              </a:ext>
            </a:extLst>
          </p:cNvPr>
          <p:cNvSpPr txBox="1">
            <a:spLocks/>
          </p:cNvSpPr>
          <p:nvPr userDrawn="1"/>
        </p:nvSpPr>
        <p:spPr>
          <a:xfrm>
            <a:off x="574040" y="364516"/>
            <a:ext cx="10515600" cy="5255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400" dirty="0"/>
              <a:t>Innovation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7444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A06AE-A188-C244-ACBD-83BB32A6F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F16841-B892-584A-96E6-3D8D12AE2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2FA9FA-52CE-4E45-8FAE-80E6111E9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A3D6CE-66E1-194F-B3BE-92F3C7212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A3A-841E-C04D-A6C3-2A644B41F8FE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4DC930C-EE08-2047-91CC-9D9E2E2780E2}"/>
              </a:ext>
            </a:extLst>
          </p:cNvPr>
          <p:cNvGrpSpPr/>
          <p:nvPr userDrawn="1"/>
        </p:nvGrpSpPr>
        <p:grpSpPr>
          <a:xfrm>
            <a:off x="0" y="0"/>
            <a:ext cx="13239208" cy="7167023"/>
            <a:chOff x="-279991" y="0"/>
            <a:chExt cx="13239208" cy="7167023"/>
          </a:xfrm>
        </p:grpSpPr>
        <p:pic>
          <p:nvPicPr>
            <p:cNvPr id="7" name="Picture 2" descr="http://media.washtimes.com.s3.amazonaws.com/media/image/2015/09/08/9_8_2015_2constitution8201.jpg">
              <a:extLst>
                <a:ext uri="{FF2B5EF4-FFF2-40B4-BE49-F238E27FC236}">
                  <a16:creationId xmlns:a16="http://schemas.microsoft.com/office/drawing/2014/main" id="{8FB1141C-E09B-6E4C-931A-807B4A8B190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79991" y="0"/>
              <a:ext cx="12471991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5718AA8-D11E-064C-924F-788F1F9D695A}"/>
                </a:ext>
              </a:extLst>
            </p:cNvPr>
            <p:cNvSpPr/>
            <p:nvPr/>
          </p:nvSpPr>
          <p:spPr>
            <a:xfrm>
              <a:off x="-279990" y="0"/>
              <a:ext cx="12471990" cy="6858000"/>
            </a:xfrm>
            <a:prstGeom prst="rect">
              <a:avLst/>
            </a:prstGeom>
            <a:solidFill>
              <a:srgbClr val="202730">
                <a:alpha val="7215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D36823C-37C1-0045-BBD6-1D97E3534240}"/>
                </a:ext>
              </a:extLst>
            </p:cNvPr>
            <p:cNvGrpSpPr/>
            <p:nvPr/>
          </p:nvGrpSpPr>
          <p:grpSpPr>
            <a:xfrm>
              <a:off x="6375537" y="583343"/>
              <a:ext cx="6583680" cy="6583680"/>
              <a:chOff x="6925234" y="-971550"/>
              <a:chExt cx="6583680" cy="6583680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C4C33D91-0FD3-764A-8FF9-84DC6C89AF33}"/>
                  </a:ext>
                </a:extLst>
              </p:cNvPr>
              <p:cNvSpPr/>
              <p:nvPr/>
            </p:nvSpPr>
            <p:spPr>
              <a:xfrm>
                <a:off x="6925234" y="-971550"/>
                <a:ext cx="6583680" cy="6583680"/>
              </a:xfrm>
              <a:prstGeom prst="ellipse">
                <a:avLst/>
              </a:prstGeom>
              <a:solidFill>
                <a:srgbClr val="A7AAA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1" name="Picture 2" descr="http://media.washtimes.com.s3.amazonaws.com/media/image/2015/09/08/9_8_2015_2constitution8201.jpg">
                <a:extLst>
                  <a:ext uri="{FF2B5EF4-FFF2-40B4-BE49-F238E27FC236}">
                    <a16:creationId xmlns:a16="http://schemas.microsoft.com/office/drawing/2014/main" id="{E77330B0-BF73-594A-9D7B-B97CE55420F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5"/>
              <a:stretch/>
            </p:blipFill>
            <p:spPr bwMode="auto">
              <a:xfrm>
                <a:off x="7062394" y="-834390"/>
                <a:ext cx="6309360" cy="6309360"/>
              </a:xfrm>
              <a:prstGeom prst="ellipse">
                <a:avLst/>
              </a:prstGeom>
              <a:noFill/>
              <a:ln w="114300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2640681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B463C711-6EFA-AB48-9D4D-E1596349AED3}"/>
              </a:ext>
            </a:extLst>
          </p:cNvPr>
          <p:cNvSpPr/>
          <p:nvPr userDrawn="1"/>
        </p:nvSpPr>
        <p:spPr>
          <a:xfrm>
            <a:off x="10173653" y="3561055"/>
            <a:ext cx="1399032" cy="2013995"/>
          </a:xfrm>
          <a:prstGeom prst="rect">
            <a:avLst/>
          </a:prstGeom>
          <a:solidFill>
            <a:srgbClr val="B94A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DA246BB-878C-A549-9E10-6187B55155DE}"/>
              </a:ext>
            </a:extLst>
          </p:cNvPr>
          <p:cNvSpPr txBox="1"/>
          <p:nvPr userDrawn="1"/>
        </p:nvSpPr>
        <p:spPr>
          <a:xfrm>
            <a:off x="10173653" y="4198719"/>
            <a:ext cx="14100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cs typeface="Arial" panose="020B0604020202020204" pitchFamily="34" charset="0"/>
              </a:rPr>
              <a:t>NIST Center for Neutron Research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8D1DB51-7206-B549-948D-7F367B1FC1D2}"/>
              </a:ext>
            </a:extLst>
          </p:cNvPr>
          <p:cNvSpPr/>
          <p:nvPr userDrawn="1"/>
        </p:nvSpPr>
        <p:spPr>
          <a:xfrm>
            <a:off x="8586154" y="3561055"/>
            <a:ext cx="1399032" cy="2013995"/>
          </a:xfrm>
          <a:prstGeom prst="rect">
            <a:avLst/>
          </a:prstGeom>
          <a:solidFill>
            <a:srgbClr val="B949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3B9D1F9-8865-4042-BF49-D46857432514}"/>
              </a:ext>
            </a:extLst>
          </p:cNvPr>
          <p:cNvSpPr txBox="1"/>
          <p:nvPr userDrawn="1"/>
        </p:nvSpPr>
        <p:spPr>
          <a:xfrm>
            <a:off x="8507867" y="4198719"/>
            <a:ext cx="15601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cs typeface="Arial" panose="020B0604020202020204" pitchFamily="34" charset="0"/>
              </a:rPr>
              <a:t>Center for Nanoscale Science and Technology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3B4D763-4E78-6146-BC8F-46813D75D13B}"/>
              </a:ext>
            </a:extLst>
          </p:cNvPr>
          <p:cNvSpPr/>
          <p:nvPr userDrawn="1"/>
        </p:nvSpPr>
        <p:spPr>
          <a:xfrm>
            <a:off x="6976872" y="3561054"/>
            <a:ext cx="1450646" cy="2013995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3B3B568-EB31-8944-943E-2B76F1466F7B}"/>
              </a:ext>
            </a:extLst>
          </p:cNvPr>
          <p:cNvSpPr txBox="1"/>
          <p:nvPr userDrawn="1"/>
        </p:nvSpPr>
        <p:spPr>
          <a:xfrm>
            <a:off x="6662336" y="4198719"/>
            <a:ext cx="20869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cs typeface="Arial" panose="020B0604020202020204" pitchFamily="34" charset="0"/>
              </a:rPr>
              <a:t>Communication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  <a:cs typeface="Arial" panose="020B0604020202020204" pitchFamily="34" charset="0"/>
              </a:rPr>
              <a:t>Technology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  <a:cs typeface="Arial" panose="020B0604020202020204" pitchFamily="34" charset="0"/>
              </a:rPr>
              <a:t>Laboratory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78B28076-EC80-664B-B32A-28EC5FEFC8C7}"/>
              </a:ext>
            </a:extLst>
          </p:cNvPr>
          <p:cNvSpPr/>
          <p:nvPr userDrawn="1"/>
        </p:nvSpPr>
        <p:spPr>
          <a:xfrm>
            <a:off x="5416537" y="3561055"/>
            <a:ext cx="1403592" cy="2013995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7E7FA77-5732-EB4C-87F5-7B805FE34A46}"/>
              </a:ext>
            </a:extLst>
          </p:cNvPr>
          <p:cNvSpPr txBox="1"/>
          <p:nvPr userDrawn="1"/>
        </p:nvSpPr>
        <p:spPr>
          <a:xfrm>
            <a:off x="5074836" y="4198719"/>
            <a:ext cx="20869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cs typeface="Arial" panose="020B0604020202020204" pitchFamily="34" charset="0"/>
              </a:rPr>
              <a:t>Information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  <a:cs typeface="Arial" panose="020B0604020202020204" pitchFamily="34" charset="0"/>
              </a:rPr>
              <a:t>Technology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  <a:cs typeface="Arial" panose="020B0604020202020204" pitchFamily="34" charset="0"/>
              </a:rPr>
              <a:t>Laboratory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0355AFD-E12D-6F43-88AA-93386E027ABD}"/>
              </a:ext>
            </a:extLst>
          </p:cNvPr>
          <p:cNvSpPr/>
          <p:nvPr userDrawn="1"/>
        </p:nvSpPr>
        <p:spPr>
          <a:xfrm>
            <a:off x="3836549" y="3561054"/>
            <a:ext cx="1399032" cy="2013995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9F8F652-0A36-E74D-86A0-730E72C3A84E}"/>
              </a:ext>
            </a:extLst>
          </p:cNvPr>
          <p:cNvSpPr txBox="1"/>
          <p:nvPr userDrawn="1"/>
        </p:nvSpPr>
        <p:spPr>
          <a:xfrm>
            <a:off x="3500036" y="4198719"/>
            <a:ext cx="20869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cs typeface="Arial" panose="020B0604020202020204" pitchFamily="34" charset="0"/>
              </a:rPr>
              <a:t>Engineering 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  <a:cs typeface="Arial" panose="020B0604020202020204" pitchFamily="34" charset="0"/>
              </a:rPr>
              <a:t>Laboratory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659CCEE8-265E-9E4B-B528-4740374ECCAB}"/>
              </a:ext>
            </a:extLst>
          </p:cNvPr>
          <p:cNvSpPr/>
          <p:nvPr userDrawn="1"/>
        </p:nvSpPr>
        <p:spPr>
          <a:xfrm>
            <a:off x="651527" y="3561054"/>
            <a:ext cx="1399032" cy="2013995"/>
          </a:xfrm>
          <a:prstGeom prst="rect">
            <a:avLst/>
          </a:prstGeom>
          <a:solidFill>
            <a:srgbClr val="1133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68981B6-0D30-994F-868B-DA4C836ED7A0}"/>
              </a:ext>
            </a:extLst>
          </p:cNvPr>
          <p:cNvSpPr/>
          <p:nvPr userDrawn="1"/>
        </p:nvSpPr>
        <p:spPr>
          <a:xfrm>
            <a:off x="2254237" y="3561055"/>
            <a:ext cx="1403592" cy="2013995"/>
          </a:xfrm>
          <a:prstGeom prst="rect">
            <a:avLst/>
          </a:prstGeom>
          <a:solidFill>
            <a:srgbClr val="1133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Picture 10">
            <a:extLst>
              <a:ext uri="{FF2B5EF4-FFF2-40B4-BE49-F238E27FC236}">
                <a16:creationId xmlns:a16="http://schemas.microsoft.com/office/drawing/2014/main" id="{5C9C16B3-210C-B043-941B-2BCED4B8A788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36549" y="2348884"/>
            <a:ext cx="1402923" cy="14039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10">
            <a:extLst>
              <a:ext uri="{FF2B5EF4-FFF2-40B4-BE49-F238E27FC236}">
                <a16:creationId xmlns:a16="http://schemas.microsoft.com/office/drawing/2014/main" id="{5B3B17BB-B428-544F-86C8-F1F68191F57B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76872" y="2353774"/>
            <a:ext cx="1453896" cy="13990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False color SEM showing electrical testing of a carbon nanotube bundle using the nanoscale-positioning in-situ probe system. ">
            <a:extLst>
              <a:ext uri="{FF2B5EF4-FFF2-40B4-BE49-F238E27FC236}">
                <a16:creationId xmlns:a16="http://schemas.microsoft.com/office/drawing/2014/main" id="{DA375C84-93CF-8D4A-899F-EEA76BAD623C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9" b="-886"/>
          <a:stretch/>
        </p:blipFill>
        <p:spPr bwMode="auto">
          <a:xfrm>
            <a:off x="8582008" y="2346319"/>
            <a:ext cx="1399032" cy="1401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>
            <a:extLst>
              <a:ext uri="{FF2B5EF4-FFF2-40B4-BE49-F238E27FC236}">
                <a16:creationId xmlns:a16="http://schemas.microsoft.com/office/drawing/2014/main" id="{92C40D67-1097-D343-B9BE-D85D74FAE45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10173653" y="2348884"/>
            <a:ext cx="1399032" cy="1399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6">
            <a:extLst>
              <a:ext uri="{FF2B5EF4-FFF2-40B4-BE49-F238E27FC236}">
                <a16:creationId xmlns:a16="http://schemas.microsoft.com/office/drawing/2014/main" id="{E88D6925-0F2E-0341-A147-41D14A1646C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/>
          <a:stretch>
            <a:fillRect/>
          </a:stretch>
        </p:blipFill>
        <p:spPr bwMode="auto">
          <a:xfrm>
            <a:off x="5416970" y="2348884"/>
            <a:ext cx="1399013" cy="13990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E6500C4B-36DF-BA4F-9E05-F07444736522}"/>
              </a:ext>
            </a:extLst>
          </p:cNvPr>
          <p:cNvSpPr txBox="1"/>
          <p:nvPr userDrawn="1"/>
        </p:nvSpPr>
        <p:spPr>
          <a:xfrm>
            <a:off x="2072917" y="4198719"/>
            <a:ext cx="17677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cs typeface="Arial" panose="020B0604020202020204" pitchFamily="34" charset="0"/>
              </a:rPr>
              <a:t>Physical Measurement Laboratory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FCD9B73-1D4F-FE4E-AB8E-AA59601D4CBD}"/>
              </a:ext>
            </a:extLst>
          </p:cNvPr>
          <p:cNvSpPr txBox="1"/>
          <p:nvPr userDrawn="1"/>
        </p:nvSpPr>
        <p:spPr>
          <a:xfrm>
            <a:off x="432382" y="4198719"/>
            <a:ext cx="1837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cs typeface="Arial" panose="020B0604020202020204" pitchFamily="34" charset="0"/>
              </a:rPr>
              <a:t>Material 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  <a:cs typeface="Arial" panose="020B0604020202020204" pitchFamily="34" charset="0"/>
              </a:rPr>
              <a:t>Measurement Laboratory</a:t>
            </a:r>
          </a:p>
        </p:txBody>
      </p:sp>
      <p:pic>
        <p:nvPicPr>
          <p:cNvPr id="71" name="Picture 8">
            <a:extLst>
              <a:ext uri="{FF2B5EF4-FFF2-40B4-BE49-F238E27FC236}">
                <a16:creationId xmlns:a16="http://schemas.microsoft.com/office/drawing/2014/main" id="{9EED324E-25BC-9147-BC52-FF58D33DB5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/>
          <a:stretch>
            <a:fillRect/>
          </a:stretch>
        </p:blipFill>
        <p:spPr bwMode="auto">
          <a:xfrm>
            <a:off x="2259313" y="2348884"/>
            <a:ext cx="1401578" cy="1401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10" descr="DNA sequencing">
            <a:extLst>
              <a:ext uri="{FF2B5EF4-FFF2-40B4-BE49-F238E27FC236}">
                <a16:creationId xmlns:a16="http://schemas.microsoft.com/office/drawing/2014/main" id="{F88861C1-B7A2-E346-A5D6-F418DE5D894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1527" y="2348884"/>
            <a:ext cx="1399032" cy="1399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E0C30A09-75D8-CE47-858A-E88D0129C476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32E80D1C-9385-AE4C-89FA-77775F6AC94F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75" name="Title 1">
            <a:extLst>
              <a:ext uri="{FF2B5EF4-FFF2-40B4-BE49-F238E27FC236}">
                <a16:creationId xmlns:a16="http://schemas.microsoft.com/office/drawing/2014/main" id="{9883E8DA-BC8F-7C4D-8999-59315899572C}"/>
              </a:ext>
            </a:extLst>
          </p:cNvPr>
          <p:cNvSpPr txBox="1">
            <a:spLocks/>
          </p:cNvSpPr>
          <p:nvPr userDrawn="1"/>
        </p:nvSpPr>
        <p:spPr>
          <a:xfrm>
            <a:off x="574040" y="364516"/>
            <a:ext cx="10515600" cy="5255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400" dirty="0"/>
              <a:t>NIST Laboratory Programs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68822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8E294D5-A8C2-AD47-B9A0-71D08EA052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20675"/>
            <a:ext cx="12228755" cy="68786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E5B3A54-C7E7-B542-9D0D-A3CEDD85ED94}"/>
              </a:ext>
            </a:extLst>
          </p:cNvPr>
          <p:cNvSpPr/>
          <p:nvPr userDrawn="1"/>
        </p:nvSpPr>
        <p:spPr>
          <a:xfrm>
            <a:off x="1152691" y="1073426"/>
            <a:ext cx="9880600" cy="5057790"/>
          </a:xfrm>
          <a:prstGeom prst="rect">
            <a:avLst/>
          </a:prstGeom>
          <a:solidFill>
            <a:srgbClr val="5D8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9C9AD0-C5DF-884B-8914-04B5744EC10A}"/>
              </a:ext>
            </a:extLst>
          </p:cNvPr>
          <p:cNvSpPr txBox="1"/>
          <p:nvPr userDrawn="1"/>
        </p:nvSpPr>
        <p:spPr>
          <a:xfrm>
            <a:off x="1658685" y="1834991"/>
            <a:ext cx="90989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i="0" dirty="0">
                <a:solidFill>
                  <a:schemeClr val="bg1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STAY IN TOUCH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6E2D3A-3375-AE4F-9E05-7D030800E664}"/>
              </a:ext>
            </a:extLst>
          </p:cNvPr>
          <p:cNvSpPr txBox="1"/>
          <p:nvPr userDrawn="1"/>
        </p:nvSpPr>
        <p:spPr>
          <a:xfrm>
            <a:off x="4014631" y="3528737"/>
            <a:ext cx="43870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0" i="0" dirty="0">
                <a:solidFill>
                  <a:schemeClr val="bg1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CONTACT US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0127BD9-D6D1-C646-ACAC-966CF54B085B}"/>
              </a:ext>
            </a:extLst>
          </p:cNvPr>
          <p:cNvCxnSpPr>
            <a:cxnSpLocks/>
          </p:cNvCxnSpPr>
          <p:nvPr userDrawn="1"/>
        </p:nvCxnSpPr>
        <p:spPr>
          <a:xfrm>
            <a:off x="1742741" y="3283198"/>
            <a:ext cx="878899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BA8313A-768B-B94C-A24C-8CD9C34E5C51}"/>
              </a:ext>
            </a:extLst>
          </p:cNvPr>
          <p:cNvSpPr txBox="1"/>
          <p:nvPr userDrawn="1"/>
        </p:nvSpPr>
        <p:spPr>
          <a:xfrm>
            <a:off x="7846955" y="4830528"/>
            <a:ext cx="22859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@</a:t>
            </a:r>
            <a:r>
              <a:rPr lang="en-US" sz="2400" dirty="0" err="1">
                <a:solidFill>
                  <a:schemeClr val="bg1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usnistgov</a:t>
            </a: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4D5F27-B59A-4444-88AA-8E14B07BA7CA}"/>
              </a:ext>
            </a:extLst>
          </p:cNvPr>
          <p:cNvSpPr txBox="1"/>
          <p:nvPr userDrawn="1"/>
        </p:nvSpPr>
        <p:spPr>
          <a:xfrm>
            <a:off x="3539369" y="4830527"/>
            <a:ext cx="1669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chemeClr val="bg1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NIST.gov</a:t>
            </a: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BCC37E2-5E62-3A4D-AF8E-33213B1779C9}"/>
              </a:ext>
            </a:extLst>
          </p:cNvPr>
          <p:cNvSpPr/>
          <p:nvPr userDrawn="1"/>
        </p:nvSpPr>
        <p:spPr>
          <a:xfrm>
            <a:off x="2598617" y="4598546"/>
            <a:ext cx="833297" cy="83329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04E79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01E3661-6280-5246-961F-7B1856B1C693}"/>
              </a:ext>
            </a:extLst>
          </p:cNvPr>
          <p:cNvSpPr/>
          <p:nvPr userDrawn="1"/>
        </p:nvSpPr>
        <p:spPr>
          <a:xfrm>
            <a:off x="6906203" y="4598546"/>
            <a:ext cx="833297" cy="83329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04E79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2E182D0-1774-8449-A0AD-DF922D7172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814" y="4561416"/>
            <a:ext cx="974555" cy="90755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A67E0AB-A1DD-4241-B947-D0EB6EDE8F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1705" y="4652443"/>
            <a:ext cx="779059" cy="725500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5422337E-F3BC-AF44-8B4F-3C71D0123507}"/>
              </a:ext>
            </a:extLst>
          </p:cNvPr>
          <p:cNvSpPr/>
          <p:nvPr userDrawn="1"/>
        </p:nvSpPr>
        <p:spPr>
          <a:xfrm>
            <a:off x="5983566" y="4598546"/>
            <a:ext cx="833297" cy="83329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04E79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93AA7D5-2DB8-5D45-8023-5DDCE4B0D01D}"/>
              </a:ext>
            </a:extLst>
          </p:cNvPr>
          <p:cNvSpPr/>
          <p:nvPr userDrawn="1"/>
        </p:nvSpPr>
        <p:spPr>
          <a:xfrm>
            <a:off x="5077403" y="4598546"/>
            <a:ext cx="833297" cy="83329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04E79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0BE51CF-2ABA-1149-B4EE-E8D43619FAC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5694" y="4749713"/>
            <a:ext cx="510664" cy="48796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FE699CD-AE14-D44F-B6F0-756B9CBE2D2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3656" y="4749713"/>
            <a:ext cx="225940" cy="48796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A44C22B-3097-5540-BBD9-95E97CCE80F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9563" y="346642"/>
            <a:ext cx="3831741" cy="50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0567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8091F42-D043-2D40-AF98-6BB2A82D04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675"/>
            <a:ext cx="12228755" cy="687867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27B43AF-6FA8-604C-9658-6C886FE656D4}"/>
              </a:ext>
            </a:extLst>
          </p:cNvPr>
          <p:cNvSpPr/>
          <p:nvPr userDrawn="1"/>
        </p:nvSpPr>
        <p:spPr>
          <a:xfrm>
            <a:off x="878529" y="1035902"/>
            <a:ext cx="10475271" cy="4765519"/>
          </a:xfrm>
          <a:prstGeom prst="rect">
            <a:avLst/>
          </a:prstGeom>
          <a:solidFill>
            <a:srgbClr val="061D37">
              <a:alpha val="87843"/>
            </a:srgbClr>
          </a:solidFill>
          <a:ln>
            <a:solidFill>
              <a:srgbClr val="4587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7FF144-A874-8D40-9673-63158A6E14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48313" y="2338891"/>
            <a:ext cx="8932127" cy="2355772"/>
          </a:xfrm>
        </p:spPr>
        <p:txBody>
          <a:bodyPr>
            <a:normAutofit/>
          </a:bodyPr>
          <a:lstStyle>
            <a:lvl1pPr algn="ctr">
              <a:defRPr sz="66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00514961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4E1E-DD6D-465A-82E4-352FB2851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11001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2C6DE-40C9-4F53-8170-E08642A5D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160"/>
            <a:ext cx="10972800" cy="5907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627307-867B-42D7-B9A3-CC12D940A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4644E5-42F7-4E79-B2AF-24724D604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1FEF86-7649-48CB-B58E-159AD5001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844E1E-DD6D-465A-82E4-352FB285147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6D554A4-CB01-49BF-9F4C-D0E6D53CE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814812"/>
            <a:ext cx="10972800" cy="531135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7936942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697832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0E5BF9-225F-47EB-9399-55C7108605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1314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4E1E-DD6D-465A-82E4-352FB2851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29225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0390" y="800649"/>
            <a:ext cx="5386917" cy="41315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319002"/>
            <a:ext cx="5386917" cy="480716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4157" y="800649"/>
            <a:ext cx="5389033" cy="41315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319002"/>
            <a:ext cx="5389033" cy="480716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4E1E-DD6D-465A-82E4-352FB2851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3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9FB257F-E78B-5143-9197-29A7753A1BD4}"/>
              </a:ext>
            </a:extLst>
          </p:cNvPr>
          <p:cNvSpPr/>
          <p:nvPr userDrawn="1"/>
        </p:nvSpPr>
        <p:spPr>
          <a:xfrm>
            <a:off x="-3" y="5598633"/>
            <a:ext cx="12195652" cy="1259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69E64F-3518-6443-83D9-B05718EA04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985" y="1963"/>
            <a:ext cx="12198984" cy="68619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C41454-5D83-B04E-81AF-9FD3FC939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874" y="1253810"/>
            <a:ext cx="10515600" cy="1325563"/>
          </a:xfrm>
        </p:spPr>
        <p:txBody>
          <a:bodyPr>
            <a:noAutofit/>
          </a:bodyPr>
          <a:lstStyle>
            <a:lvl1pPr>
              <a:defRPr sz="6000"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C7EFF5-A996-6F4F-B042-6AC5C9AD1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5804" y="5590112"/>
            <a:ext cx="12192001" cy="126788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EF5BCF3-54DD-114C-AC77-41AB67A43060}"/>
              </a:ext>
            </a:extLst>
          </p:cNvPr>
          <p:cNvCxnSpPr>
            <a:cxnSpLocks/>
          </p:cNvCxnSpPr>
          <p:nvPr userDrawn="1"/>
        </p:nvCxnSpPr>
        <p:spPr>
          <a:xfrm>
            <a:off x="0" y="5590112"/>
            <a:ext cx="12186197" cy="0"/>
          </a:xfrm>
          <a:prstGeom prst="line">
            <a:avLst/>
          </a:prstGeom>
          <a:ln w="25400">
            <a:solidFill>
              <a:srgbClr val="2754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B16FCF6-BD1A-6543-BD0C-0C6F4345E562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7949184" y="5688429"/>
            <a:ext cx="4157472" cy="1029364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OU</a:t>
            </a:r>
            <a:br>
              <a:rPr lang="en-US" dirty="0"/>
            </a:br>
            <a:r>
              <a:rPr lang="en-US" dirty="0"/>
              <a:t>LOGO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344B58A-64BB-1A4E-81E8-E93017BCC39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617" y="6004119"/>
            <a:ext cx="3973068" cy="524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74152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990600"/>
            <a:ext cx="5384800" cy="51355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990600"/>
            <a:ext cx="5384800" cy="51355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4E1E-DD6D-465A-82E4-352FB2851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4188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F10D73-A47E-9F4D-8778-3D056D739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F2CB5C-3C32-C54F-AF29-A93398248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EFC1E4-AC19-5F46-8356-279B85A2B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7195-1B6A-43D7-A103-54179B850C2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1D0381-93D9-9B44-9ADE-F6B4945F5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22033"/>
            <a:ext cx="10515600" cy="680060"/>
          </a:xfrm>
        </p:spPr>
        <p:txBody>
          <a:bodyPr>
            <a:normAutofit/>
          </a:bodyPr>
          <a:lstStyle>
            <a:lvl1pPr>
              <a:defRPr sz="33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8164645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C6585-2022-8F42-81FB-4B5D5B37C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429" y="75254"/>
            <a:ext cx="10515600" cy="527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67963FD0-7962-5C46-90EE-E885105398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0" y="1079655"/>
            <a:ext cx="6099717" cy="577834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D7FACD73-4E5D-A345-B9F2-A050263D9E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18610" y="1757943"/>
            <a:ext cx="5183188" cy="3684588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600075" indent="-257175">
              <a:buClr>
                <a:srgbClr val="5D8B72"/>
              </a:buClr>
              <a:buFont typeface="Wingdings" pitchFamily="2" charset="2"/>
              <a:buChar char="§"/>
              <a:defRPr sz="2400"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6466772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F10D73-A47E-9F4D-8778-3D056D739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F2CB5C-3C32-C54F-AF29-A93398248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EFC1E4-AC19-5F46-8356-279B85A2B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7195-1B6A-43D7-A103-54179B850C2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1D0381-93D9-9B44-9ADE-F6B4945F5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22033"/>
            <a:ext cx="10515600" cy="680060"/>
          </a:xfrm>
        </p:spPr>
        <p:txBody>
          <a:bodyPr>
            <a:normAutofit/>
          </a:bodyPr>
          <a:lstStyle>
            <a:lvl1pPr>
              <a:defRPr sz="33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8940575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F10D73-A47E-9F4D-8778-3D056D739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F2CB5C-3C32-C54F-AF29-A93398248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EFC1E4-AC19-5F46-8356-279B85A2B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7195-1B6A-43D7-A103-54179B850C2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1D0381-93D9-9B44-9ADE-F6B4945F5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22033"/>
            <a:ext cx="10515600" cy="680060"/>
          </a:xfrm>
        </p:spPr>
        <p:txBody>
          <a:bodyPr>
            <a:normAutofit/>
          </a:bodyPr>
          <a:lstStyle>
            <a:lvl1pPr>
              <a:defRPr sz="33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89556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F10D73-A47E-9F4D-8778-3D056D739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F2CB5C-3C32-C54F-AF29-A93398248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EFC1E4-AC19-5F46-8356-279B85A2B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7195-1B6A-43D7-A103-54179B850C2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1D0381-93D9-9B44-9ADE-F6B4945F5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22033"/>
            <a:ext cx="10515600" cy="680060"/>
          </a:xfrm>
        </p:spPr>
        <p:txBody>
          <a:bodyPr>
            <a:normAutofit/>
          </a:bodyPr>
          <a:lstStyle>
            <a:lvl1pPr>
              <a:defRPr sz="33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6334912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F10D73-A47E-9F4D-8778-3D056D739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F2CB5C-3C32-C54F-AF29-A93398248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EFC1E4-AC19-5F46-8356-279B85A2B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7195-1B6A-43D7-A103-54179B850C2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1D0381-93D9-9B44-9ADE-F6B4945F5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22033"/>
            <a:ext cx="10515600" cy="680060"/>
          </a:xfrm>
        </p:spPr>
        <p:txBody>
          <a:bodyPr>
            <a:normAutofit/>
          </a:bodyPr>
          <a:lstStyle>
            <a:lvl1pPr>
              <a:defRPr sz="33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2708300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2D7EB-E182-4543-8CCE-37CF8E507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22034"/>
            <a:ext cx="10515600" cy="662969"/>
          </a:xfrm>
        </p:spPr>
        <p:txBody>
          <a:bodyPr>
            <a:normAutofit/>
          </a:bodyPr>
          <a:lstStyle>
            <a:lvl1pPr>
              <a:defRPr sz="33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27655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4A55C6F-E7F4-A34D-83D6-1B9F5F22E1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20675"/>
            <a:ext cx="12228755" cy="68786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5EF4BE-40B8-144A-9D54-23B78E3AA6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1874" y="1170432"/>
            <a:ext cx="10166126" cy="1211612"/>
          </a:xfrm>
        </p:spPr>
        <p:txBody>
          <a:bodyPr anchor="b"/>
          <a:lstStyle>
            <a:lvl1pPr algn="l">
              <a:defRPr sz="6000"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CF5BF-A748-DB47-BF3F-3ADB26A49B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29A668-5308-374A-A0F0-7F1E52D01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E107C0-9B05-8F45-903D-464476525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E71D35-3A4C-544C-8023-6D77DCD91F75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A09FAE3-492E-8945-991C-5D2A0F24154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5804" y="5590112"/>
            <a:ext cx="12192001" cy="126788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A63CDE5-653C-2C48-B912-0A4C8B267902}"/>
              </a:ext>
            </a:extLst>
          </p:cNvPr>
          <p:cNvCxnSpPr>
            <a:cxnSpLocks/>
          </p:cNvCxnSpPr>
          <p:nvPr userDrawn="1"/>
        </p:nvCxnSpPr>
        <p:spPr>
          <a:xfrm>
            <a:off x="0" y="5590112"/>
            <a:ext cx="12186197" cy="0"/>
          </a:xfrm>
          <a:prstGeom prst="line">
            <a:avLst/>
          </a:prstGeom>
          <a:ln w="25400">
            <a:solidFill>
              <a:srgbClr val="2754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84EC80B-C636-894A-8C22-73424FCA08C3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7949184" y="5688429"/>
            <a:ext cx="4157472" cy="1029364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OU</a:t>
            </a:r>
            <a:br>
              <a:rPr lang="en-US" dirty="0"/>
            </a:br>
            <a:r>
              <a:rPr lang="en-US" dirty="0"/>
              <a:t>LOGO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4586481-B74D-E246-A8E6-67A65FAC520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617" y="6004119"/>
            <a:ext cx="3973068" cy="524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632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F7E5361-F20C-5A49-A77E-5EC477F3C7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59F883E-0FB0-C74A-9872-9131D81B78D9}"/>
              </a:ext>
            </a:extLst>
          </p:cNvPr>
          <p:cNvSpPr/>
          <p:nvPr userDrawn="1"/>
        </p:nvSpPr>
        <p:spPr>
          <a:xfrm>
            <a:off x="0" y="5598633"/>
            <a:ext cx="12192000" cy="1259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A062A5-3298-E643-BC9D-765202BF5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874" y="1214040"/>
            <a:ext cx="10515600" cy="1325563"/>
          </a:xfrm>
        </p:spPr>
        <p:txBody>
          <a:bodyPr>
            <a:normAutofit/>
          </a:bodyPr>
          <a:lstStyle>
            <a:lvl1pPr>
              <a:defRPr sz="6000" b="1">
                <a:solidFill>
                  <a:srgbClr val="193968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E616920-52D1-3E46-95C0-7A90E9052ADC}"/>
              </a:ext>
            </a:extLst>
          </p:cNvPr>
          <p:cNvCxnSpPr>
            <a:cxnSpLocks/>
          </p:cNvCxnSpPr>
          <p:nvPr userDrawn="1"/>
        </p:nvCxnSpPr>
        <p:spPr>
          <a:xfrm>
            <a:off x="-53165" y="5598633"/>
            <a:ext cx="12290612" cy="0"/>
          </a:xfrm>
          <a:prstGeom prst="line">
            <a:avLst/>
          </a:prstGeom>
          <a:ln w="25400">
            <a:solidFill>
              <a:srgbClr val="2754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44BEF4D4-7E5F-3B46-8DBB-0554AC2C96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970" y="6004694"/>
            <a:ext cx="3964361" cy="523594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478E25D7-9AEF-0C40-A131-9FCCE2F2E879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7949184" y="5688429"/>
            <a:ext cx="4157472" cy="1029364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OU</a:t>
            </a:r>
            <a:br>
              <a:rPr lang="en-US" dirty="0"/>
            </a:br>
            <a:r>
              <a:rPr lang="en-US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827666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F7E5361-F20C-5A49-A77E-5EC477F3C7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A062A5-3298-E643-BC9D-765202BF5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874" y="1214040"/>
            <a:ext cx="10515600" cy="1325563"/>
          </a:xfrm>
        </p:spPr>
        <p:txBody>
          <a:bodyPr>
            <a:normAutofit/>
          </a:bodyPr>
          <a:lstStyle>
            <a:lvl1pPr>
              <a:defRPr sz="6000" b="1">
                <a:solidFill>
                  <a:srgbClr val="193968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A85BF3-4E7C-454B-B1C9-31E74A986E1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5804" y="5590112"/>
            <a:ext cx="12192001" cy="126788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D7E46A3-6E66-5E42-8165-30B15BAF3D1B}"/>
              </a:ext>
            </a:extLst>
          </p:cNvPr>
          <p:cNvCxnSpPr>
            <a:cxnSpLocks/>
          </p:cNvCxnSpPr>
          <p:nvPr userDrawn="1"/>
        </p:nvCxnSpPr>
        <p:spPr>
          <a:xfrm>
            <a:off x="0" y="5590112"/>
            <a:ext cx="12186197" cy="0"/>
          </a:xfrm>
          <a:prstGeom prst="line">
            <a:avLst/>
          </a:prstGeom>
          <a:ln w="25400">
            <a:solidFill>
              <a:srgbClr val="2754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478E25D7-9AEF-0C40-A131-9FCCE2F2E879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7949184" y="5688429"/>
            <a:ext cx="4157472" cy="1029364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OU</a:t>
            </a:r>
            <a:br>
              <a:rPr lang="en-US" dirty="0"/>
            </a:br>
            <a:r>
              <a:rPr lang="en-US" dirty="0"/>
              <a:t>LOGO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9F65A31-2876-1846-B2C3-B0FDF7C2207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617" y="6004119"/>
            <a:ext cx="3973068" cy="524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164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EF4BE-40B8-144A-9D54-23B78E3AA6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B13215-FDAA-154F-967B-CE23C33467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CF5BF-A748-DB47-BF3F-3ADB26A49B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29A668-5308-374A-A0F0-7F1E52D01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E107C0-9B05-8F45-903D-464476525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E71D35-3A4C-544C-8023-6D77DCD91F7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A55C6F-E7F4-A34D-83D6-1B9F5F22E1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1215427-2CB9-7249-AAA0-192D17B2B574}"/>
              </a:ext>
            </a:extLst>
          </p:cNvPr>
          <p:cNvSpPr/>
          <p:nvPr userDrawn="1"/>
        </p:nvSpPr>
        <p:spPr>
          <a:xfrm>
            <a:off x="0" y="0"/>
            <a:ext cx="12191999" cy="939540"/>
          </a:xfrm>
          <a:prstGeom prst="rect">
            <a:avLst/>
          </a:prstGeom>
          <a:solidFill>
            <a:srgbClr val="071525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3799A77-F852-864D-8D2E-6A3FA2BF0990}"/>
              </a:ext>
            </a:extLst>
          </p:cNvPr>
          <p:cNvCxnSpPr>
            <a:cxnSpLocks/>
          </p:cNvCxnSpPr>
          <p:nvPr userDrawn="1"/>
        </p:nvCxnSpPr>
        <p:spPr>
          <a:xfrm>
            <a:off x="0" y="947513"/>
            <a:ext cx="12192000" cy="0"/>
          </a:xfrm>
          <a:prstGeom prst="line">
            <a:avLst/>
          </a:prstGeom>
          <a:ln w="25400">
            <a:solidFill>
              <a:srgbClr val="2754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8FF83749-0CA5-6F47-B5E6-04253760446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7840" y="268823"/>
            <a:ext cx="3973068" cy="53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417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436F84-A056-024D-8256-6D325175E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3BA5B2-AEAF-314E-8AAC-F702653A4A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515DB-95E6-C443-858B-86A26AE7D1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8D10BC-EA5B-B342-BB67-E3B44DFF4D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EFDFB-58EC-8343-9988-C1A633F1AF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EB62B-FDC5-F542-B36B-F4CCC4099D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5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97" r:id="rId11"/>
    <p:sldLayoutId id="2147483698" r:id="rId12"/>
    <p:sldLayoutId id="2147483702" r:id="rId13"/>
    <p:sldLayoutId id="2147483660" r:id="rId14"/>
    <p:sldLayoutId id="2147483661" r:id="rId15"/>
    <p:sldLayoutId id="2147483662" r:id="rId16"/>
    <p:sldLayoutId id="2147483664" r:id="rId17"/>
    <p:sldLayoutId id="2147483665" r:id="rId18"/>
    <p:sldLayoutId id="2147483689" r:id="rId19"/>
    <p:sldLayoutId id="2147483667" r:id="rId20"/>
    <p:sldLayoutId id="2147483668" r:id="rId21"/>
    <p:sldLayoutId id="2147483669" r:id="rId22"/>
    <p:sldLayoutId id="2147483699" r:id="rId23"/>
    <p:sldLayoutId id="2147483690" r:id="rId24"/>
    <p:sldLayoutId id="2147483670" r:id="rId25"/>
    <p:sldLayoutId id="2147483700" r:id="rId26"/>
    <p:sldLayoutId id="2147483671" r:id="rId27"/>
    <p:sldLayoutId id="2147483672" r:id="rId28"/>
    <p:sldLayoutId id="2147483673" r:id="rId29"/>
    <p:sldLayoutId id="2147483674" r:id="rId30"/>
    <p:sldLayoutId id="2147483688" r:id="rId31"/>
    <p:sldLayoutId id="2147483675" r:id="rId32"/>
    <p:sldLayoutId id="2147483676" r:id="rId33"/>
    <p:sldLayoutId id="2147483677" r:id="rId34"/>
    <p:sldLayoutId id="2147483678" r:id="rId35"/>
    <p:sldLayoutId id="2147483679" r:id="rId36"/>
    <p:sldLayoutId id="2147483680" r:id="rId37"/>
    <p:sldLayoutId id="2147483681" r:id="rId38"/>
    <p:sldLayoutId id="2147483682" r:id="rId39"/>
    <p:sldLayoutId id="2147483683" r:id="rId40"/>
    <p:sldLayoutId id="2147483684" r:id="rId41"/>
    <p:sldLayoutId id="2147483685" r:id="rId42"/>
    <p:sldLayoutId id="2147483686" r:id="rId43"/>
    <p:sldLayoutId id="2147483687" r:id="rId44"/>
    <p:sldLayoutId id="2147483691" r:id="rId45"/>
    <p:sldLayoutId id="2147483692" r:id="rId46"/>
    <p:sldLayoutId id="2147483693" r:id="rId47"/>
    <p:sldLayoutId id="2147483694" r:id="rId48"/>
    <p:sldLayoutId id="2147483695" r:id="rId49"/>
    <p:sldLayoutId id="2147483703" r:id="rId50"/>
    <p:sldLayoutId id="2147483704" r:id="rId51"/>
    <p:sldLayoutId id="2147483705" r:id="rId52"/>
    <p:sldLayoutId id="2147483706" r:id="rId53"/>
    <p:sldLayoutId id="2147483707" r:id="rId54"/>
    <p:sldLayoutId id="2147483708" r:id="rId55"/>
    <p:sldLayoutId id="2147483709" r:id="rId56"/>
    <p:sldLayoutId id="2147483710" r:id="rId5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08.emf"/><Relationship Id="rId4" Type="http://schemas.openxmlformats.org/officeDocument/2006/relationships/image" Target="../media/image10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110.emf"/><Relationship Id="rId7" Type="http://schemas.openxmlformats.org/officeDocument/2006/relationships/image" Target="../media/image1100.png"/><Relationship Id="rId2" Type="http://schemas.openxmlformats.org/officeDocument/2006/relationships/image" Target="../media/image109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3.emf"/><Relationship Id="rId11" Type="http://schemas.openxmlformats.org/officeDocument/2006/relationships/image" Target="../media/image117.png"/><Relationship Id="rId5" Type="http://schemas.openxmlformats.org/officeDocument/2006/relationships/image" Target="../media/image112.emf"/><Relationship Id="rId10" Type="http://schemas.openxmlformats.org/officeDocument/2006/relationships/image" Target="../media/image116.png"/><Relationship Id="rId4" Type="http://schemas.openxmlformats.org/officeDocument/2006/relationships/image" Target="../media/image111.emf"/><Relationship Id="rId9" Type="http://schemas.openxmlformats.org/officeDocument/2006/relationships/image" Target="../media/image1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emf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0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122.png"/><Relationship Id="rId7" Type="http://schemas.openxmlformats.org/officeDocument/2006/relationships/image" Target="../media/image125.jpe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3" Type="http://schemas.openxmlformats.org/officeDocument/2006/relationships/image" Target="../media/image126.jpeg"/><Relationship Id="rId7" Type="http://schemas.openxmlformats.org/officeDocument/2006/relationships/image" Target="../media/image1160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6" Type="http://schemas.openxmlformats.org/officeDocument/2006/relationships/image" Target="../media/image1150.png"/><Relationship Id="rId5" Type="http://schemas.openxmlformats.org/officeDocument/2006/relationships/image" Target="../media/image128.png"/><Relationship Id="rId4" Type="http://schemas.openxmlformats.org/officeDocument/2006/relationships/image" Target="../media/image127.png"/><Relationship Id="rId9" Type="http://schemas.openxmlformats.org/officeDocument/2006/relationships/image" Target="../media/image130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0.png"/><Relationship Id="rId3" Type="http://schemas.openxmlformats.org/officeDocument/2006/relationships/image" Target="../media/image131.emf"/><Relationship Id="rId7" Type="http://schemas.openxmlformats.org/officeDocument/2006/relationships/image" Target="../media/image74.png"/><Relationship Id="rId12" Type="http://schemas.openxmlformats.org/officeDocument/2006/relationships/image" Target="../media/image790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30.png"/><Relationship Id="rId11" Type="http://schemas.openxmlformats.org/officeDocument/2006/relationships/image" Target="../media/image135.png"/><Relationship Id="rId5" Type="http://schemas.openxmlformats.org/officeDocument/2006/relationships/image" Target="../media/image134.png"/><Relationship Id="rId10" Type="http://schemas.openxmlformats.org/officeDocument/2006/relationships/image" Target="../media/image770.png"/><Relationship Id="rId4" Type="http://schemas.openxmlformats.org/officeDocument/2006/relationships/image" Target="../media/image133.png"/><Relationship Id="rId9" Type="http://schemas.openxmlformats.org/officeDocument/2006/relationships/image" Target="../media/image7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7" Type="http://schemas.openxmlformats.org/officeDocument/2006/relationships/image" Target="../media/image139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7.jpeg"/><Relationship Id="rId5" Type="http://schemas.openxmlformats.org/officeDocument/2006/relationships/image" Target="../media/image138.png"/><Relationship Id="rId4" Type="http://schemas.openxmlformats.org/officeDocument/2006/relationships/image" Target="../media/image13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emf"/><Relationship Id="rId3" Type="http://schemas.openxmlformats.org/officeDocument/2006/relationships/image" Target="../media/image141.emf"/><Relationship Id="rId7" Type="http://schemas.openxmlformats.org/officeDocument/2006/relationships/image" Target="../media/image144.png"/><Relationship Id="rId2" Type="http://schemas.openxmlformats.org/officeDocument/2006/relationships/image" Target="../media/image140.em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3.jpeg"/><Relationship Id="rId5" Type="http://schemas.openxmlformats.org/officeDocument/2006/relationships/image" Target="../media/image124.png"/><Relationship Id="rId4" Type="http://schemas.openxmlformats.org/officeDocument/2006/relationships/image" Target="../media/image142.emf"/><Relationship Id="rId9" Type="http://schemas.openxmlformats.org/officeDocument/2006/relationships/image" Target="../media/image14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7" Type="http://schemas.openxmlformats.org/officeDocument/2006/relationships/image" Target="../media/image143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5" Type="http://schemas.openxmlformats.org/officeDocument/2006/relationships/image" Target="../media/image124.png"/><Relationship Id="rId4" Type="http://schemas.openxmlformats.org/officeDocument/2006/relationships/image" Target="../media/image9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4.png"/><Relationship Id="rId12" Type="http://schemas.openxmlformats.org/officeDocument/2006/relationships/image" Target="../media/image67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3.emf"/><Relationship Id="rId11" Type="http://schemas.openxmlformats.org/officeDocument/2006/relationships/image" Target="../media/image66.emf"/><Relationship Id="rId5" Type="http://schemas.openxmlformats.org/officeDocument/2006/relationships/image" Target="../media/image62.emf"/><Relationship Id="rId10" Type="http://schemas.openxmlformats.org/officeDocument/2006/relationships/image" Target="../media/image65.emf"/><Relationship Id="rId4" Type="http://schemas.openxmlformats.org/officeDocument/2006/relationships/image" Target="../media/image61.emf"/><Relationship Id="rId9" Type="http://schemas.openxmlformats.org/officeDocument/2006/relationships/image" Target="../media/image60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61.emf"/><Relationship Id="rId7" Type="http://schemas.openxmlformats.org/officeDocument/2006/relationships/image" Target="../media/image6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4.png"/><Relationship Id="rId5" Type="http://schemas.openxmlformats.org/officeDocument/2006/relationships/image" Target="../media/image63.emf"/><Relationship Id="rId4" Type="http://schemas.openxmlformats.org/officeDocument/2006/relationships/image" Target="../media/image62.emf"/><Relationship Id="rId9" Type="http://schemas.openxmlformats.org/officeDocument/2006/relationships/image" Target="../media/image68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emf"/><Relationship Id="rId13" Type="http://schemas.openxmlformats.org/officeDocument/2006/relationships/image" Target="../media/image76.e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2.emf"/><Relationship Id="rId12" Type="http://schemas.openxmlformats.org/officeDocument/2006/relationships/image" Target="../media/image75.emf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6" Type="http://schemas.openxmlformats.org/officeDocument/2006/relationships/image" Target="../media/image71.jpeg"/><Relationship Id="rId11" Type="http://schemas.openxmlformats.org/officeDocument/2006/relationships/image" Target="../media/image74.emf"/><Relationship Id="rId5" Type="http://schemas.openxmlformats.org/officeDocument/2006/relationships/image" Target="../media/image70.png"/><Relationship Id="rId15" Type="http://schemas.microsoft.com/office/2007/relationships/hdphoto" Target="../media/hdphoto1.wdp"/><Relationship Id="rId10" Type="http://schemas.openxmlformats.org/officeDocument/2006/relationships/image" Target="../media/image73.png"/><Relationship Id="rId4" Type="http://schemas.openxmlformats.org/officeDocument/2006/relationships/image" Target="../media/image69.jpeg"/><Relationship Id="rId9" Type="http://schemas.openxmlformats.org/officeDocument/2006/relationships/image" Target="../media/image65.emf"/><Relationship Id="rId14" Type="http://schemas.openxmlformats.org/officeDocument/2006/relationships/image" Target="../media/image7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4" Type="http://schemas.openxmlformats.org/officeDocument/2006/relationships/image" Target="../media/image7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eg"/><Relationship Id="rId3" Type="http://schemas.openxmlformats.org/officeDocument/2006/relationships/image" Target="../media/image80.tiff"/><Relationship Id="rId7" Type="http://schemas.openxmlformats.org/officeDocument/2006/relationships/image" Target="../media/image84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10" Type="http://schemas.openxmlformats.org/officeDocument/2006/relationships/image" Target="../media/image87.jpeg"/><Relationship Id="rId4" Type="http://schemas.openxmlformats.org/officeDocument/2006/relationships/image" Target="../media/image81.jpg"/><Relationship Id="rId9" Type="http://schemas.openxmlformats.org/officeDocument/2006/relationships/image" Target="../media/image8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jpeg"/><Relationship Id="rId13" Type="http://schemas.openxmlformats.org/officeDocument/2006/relationships/image" Target="../media/image57.jpeg"/><Relationship Id="rId3" Type="http://schemas.openxmlformats.org/officeDocument/2006/relationships/image" Target="../media/image89.emf"/><Relationship Id="rId7" Type="http://schemas.openxmlformats.org/officeDocument/2006/relationships/image" Target="../media/image93.tiff"/><Relationship Id="rId12" Type="http://schemas.openxmlformats.org/officeDocument/2006/relationships/image" Target="../media/image98.png"/><Relationship Id="rId2" Type="http://schemas.openxmlformats.org/officeDocument/2006/relationships/image" Target="../media/image88.em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2.emf"/><Relationship Id="rId11" Type="http://schemas.openxmlformats.org/officeDocument/2006/relationships/image" Target="../media/image97.png"/><Relationship Id="rId5" Type="http://schemas.openxmlformats.org/officeDocument/2006/relationships/image" Target="../media/image91.png"/><Relationship Id="rId10" Type="http://schemas.openxmlformats.org/officeDocument/2006/relationships/image" Target="../media/image96.png"/><Relationship Id="rId4" Type="http://schemas.openxmlformats.org/officeDocument/2006/relationships/image" Target="../media/image90.png"/><Relationship Id="rId9" Type="http://schemas.openxmlformats.org/officeDocument/2006/relationships/image" Target="../media/image9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100.png"/><Relationship Id="rId7" Type="http://schemas.openxmlformats.org/officeDocument/2006/relationships/image" Target="../media/image104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840" y="136525"/>
            <a:ext cx="10515600" cy="2805059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Next Generation Chip-Scale Atomic Clocks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4"/>
          </p:nvPr>
        </p:nvSpPr>
        <p:spPr>
          <a:xfrm>
            <a:off x="2399213" y="2584502"/>
            <a:ext cx="8132804" cy="210047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b="1" dirty="0">
                <a:solidFill>
                  <a:schemeClr val="bg1"/>
                </a:solidFill>
              </a:rPr>
              <a:t>John Kitching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olidFill>
                  <a:schemeClr val="bg1"/>
                </a:solidFill>
              </a:rPr>
              <a:t>Time and Frequency Division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olidFill>
                  <a:schemeClr val="bg1"/>
                </a:solidFill>
              </a:rPr>
              <a:t>National Institute of Standards and Technology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olidFill>
                  <a:schemeClr val="bg1"/>
                </a:solidFill>
              </a:rPr>
              <a:t>Boulder, CO USA</a:t>
            </a:r>
          </a:p>
          <a:p>
            <a:pPr>
              <a:spcAft>
                <a:spcPts val="600"/>
              </a:spcAft>
            </a:pP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6B0E5BF9-225F-47EB-9399-55C71086057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174182"/>
      </p:ext>
    </p:extLst>
  </p:cSld>
  <p:clrMapOvr>
    <a:masterClrMapping/>
  </p:clrMapOvr>
  <p:transition advTm="33103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CC851-97DA-4807-8A7D-ED0BFF05C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with a low-noise ECDL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719E17-1ADC-4921-9FD5-B5328D3D1CE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134600" y="6594475"/>
            <a:ext cx="2057400" cy="223838"/>
          </a:xfrm>
        </p:spPr>
        <p:txBody>
          <a:bodyPr/>
          <a:lstStyle/>
          <a:p>
            <a:fld id="{7B80A42F-0C15-4F02-86B5-39F2BA821FF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D0D0EF-E05D-48A8-AA36-2558ECDAB37B}"/>
              </a:ext>
            </a:extLst>
          </p:cNvPr>
          <p:cNvSpPr txBox="1"/>
          <p:nvPr/>
        </p:nvSpPr>
        <p:spPr>
          <a:xfrm>
            <a:off x="8093147" y="1304509"/>
            <a:ext cx="36724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Lower frequency noise </a:t>
            </a:r>
            <a:b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</a:b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reduced </a:t>
            </a: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intermodulation effect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Short-term: 1.9 x 10</a:t>
            </a:r>
            <a:r>
              <a:rPr lang="en-US" sz="1600" baseline="300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-13 </a:t>
            </a:r>
            <a:r>
              <a:rPr lang="el-GR" sz="1600" dirty="0"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τ</a:t>
            </a:r>
            <a:r>
              <a:rPr lang="en-US" sz="1600" baseline="300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-1/2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Frequency flicker floor at  2 x 10</a:t>
            </a:r>
            <a:r>
              <a:rPr lang="en-US" sz="1600" baseline="300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-14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Typical drift around 5 x 10</a:t>
            </a:r>
            <a:r>
              <a:rPr lang="en-US" sz="1600" baseline="300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-14 </a:t>
            </a:r>
            <a:r>
              <a:rPr lang="en-US" sz="16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/day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2C7948-9738-4ADD-83D6-128C031D1D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704" y="1353752"/>
            <a:ext cx="4075438" cy="1819524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BD8013AD-3AB9-42E5-9AA9-8C781D50D882}"/>
              </a:ext>
            </a:extLst>
          </p:cNvPr>
          <p:cNvGrpSpPr/>
          <p:nvPr/>
        </p:nvGrpSpPr>
        <p:grpSpPr>
          <a:xfrm>
            <a:off x="5980922" y="2845327"/>
            <a:ext cx="5922841" cy="3493781"/>
            <a:chOff x="6694043" y="3173276"/>
            <a:chExt cx="5209720" cy="316583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22E998C-9E34-4766-9943-C85DD6AE8E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94043" y="3173276"/>
              <a:ext cx="5209720" cy="3165832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3EFAF8D-A00A-4C0D-BE19-611147F863C8}"/>
                </a:ext>
              </a:extLst>
            </p:cNvPr>
            <p:cNvSpPr/>
            <p:nvPr/>
          </p:nvSpPr>
          <p:spPr>
            <a:xfrm>
              <a:off x="8868578" y="3173276"/>
              <a:ext cx="1575412" cy="2238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F030CBA-D784-462F-B183-4C55BE0C2C28}"/>
              </a:ext>
            </a:extLst>
          </p:cNvPr>
          <p:cNvGrpSpPr/>
          <p:nvPr/>
        </p:nvGrpSpPr>
        <p:grpSpPr>
          <a:xfrm>
            <a:off x="167697" y="3232999"/>
            <a:ext cx="5928303" cy="3344014"/>
            <a:chOff x="167697" y="3232999"/>
            <a:chExt cx="5928303" cy="334401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7B9DFF4-6093-40CD-918B-BBBCEDB635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7697" y="3232999"/>
              <a:ext cx="5928303" cy="3186462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9FB9B6D-F169-4A14-924B-195D9068ABC7}"/>
                </a:ext>
              </a:extLst>
            </p:cNvPr>
            <p:cNvSpPr/>
            <p:nvPr/>
          </p:nvSpPr>
          <p:spPr>
            <a:xfrm>
              <a:off x="288237" y="6204857"/>
              <a:ext cx="285558" cy="3721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A8389865-AB6C-4DDD-A485-5AA2223AD110}"/>
              </a:ext>
            </a:extLst>
          </p:cNvPr>
          <p:cNvSpPr/>
          <p:nvPr/>
        </p:nvSpPr>
        <p:spPr>
          <a:xfrm>
            <a:off x="9112860" y="6510536"/>
            <a:ext cx="26484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Z. Newman, et al.,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Opt. Lett.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7978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7661"/>
    </mc:Choice>
    <mc:Fallback>
      <p:transition spd="slow" advTm="5766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941910-DC1F-495F-8127-4352849876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Main Systematics: collision shift and light shift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63B164-9D3C-45DD-A0D7-97AC5D5A6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Stability Limits – Long Term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3964BC-1844-4756-97A6-D67154F6BA7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447" b="51004"/>
          <a:stretch/>
        </p:blipFill>
        <p:spPr>
          <a:xfrm>
            <a:off x="243146" y="2115239"/>
            <a:ext cx="5056742" cy="33601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BE1D19B-9246-4DD1-8D96-EF96B4189F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505"/>
          <a:stretch/>
        </p:blipFill>
        <p:spPr>
          <a:xfrm>
            <a:off x="5674462" y="2115239"/>
            <a:ext cx="5981384" cy="399595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1316F04-6963-4EA7-BE6D-6063DFD609B4}"/>
              </a:ext>
            </a:extLst>
          </p:cNvPr>
          <p:cNvSpPr/>
          <p:nvPr/>
        </p:nvSpPr>
        <p:spPr>
          <a:xfrm>
            <a:off x="9112860" y="6510536"/>
            <a:ext cx="26484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Z. Newman, et al.,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Opt. Lett.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endParaRPr lang="en-US" sz="1400" dirty="0"/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053573A7-2945-5673-3BE4-099E106BFE0D}"/>
              </a:ext>
            </a:extLst>
          </p:cNvPr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E844E1E-DD6D-465A-82E4-352FB285147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89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382"/>
    </mc:Choice>
    <mc:Fallback xmlns="">
      <p:transition spd="slow" advTm="63382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62AA4405-FB67-2F99-2839-9C9D0D06441D}"/>
              </a:ext>
            </a:extLst>
          </p:cNvPr>
          <p:cNvGrpSpPr/>
          <p:nvPr/>
        </p:nvGrpSpPr>
        <p:grpSpPr>
          <a:xfrm>
            <a:off x="7200163" y="1893005"/>
            <a:ext cx="5085319" cy="3360872"/>
            <a:chOff x="6027718" y="1887253"/>
            <a:chExt cx="5994671" cy="400483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30D8563-C69F-E680-29BD-95374186EE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9505"/>
            <a:stretch/>
          </p:blipFill>
          <p:spPr>
            <a:xfrm>
              <a:off x="6027718" y="1887253"/>
              <a:ext cx="5994671" cy="4004832"/>
            </a:xfrm>
            <a:prstGeom prst="rect">
              <a:avLst/>
            </a:prstGeom>
          </p:spPr>
        </p:pic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FC6503D-35E2-EEAB-FDE9-63965106F72C}"/>
                </a:ext>
              </a:extLst>
            </p:cNvPr>
            <p:cNvCxnSpPr/>
            <p:nvPr/>
          </p:nvCxnSpPr>
          <p:spPr>
            <a:xfrm>
              <a:off x="11115153" y="2775397"/>
              <a:ext cx="0" cy="1307206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1DBFFBB6-EFA5-E615-4965-94B98C7D6E43}"/>
                </a:ext>
              </a:extLst>
            </p:cNvPr>
            <p:cNvCxnSpPr/>
            <p:nvPr/>
          </p:nvCxnSpPr>
          <p:spPr>
            <a:xfrm>
              <a:off x="7860405" y="2360793"/>
              <a:ext cx="0" cy="1307206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DB69D33-25F3-E0CE-96D4-793C2E405D13}"/>
                </a:ext>
              </a:extLst>
            </p:cNvPr>
            <p:cNvSpPr txBox="1"/>
            <p:nvPr/>
          </p:nvSpPr>
          <p:spPr>
            <a:xfrm>
              <a:off x="7847519" y="2925850"/>
              <a:ext cx="3026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FF0000"/>
                  </a:solidFill>
                </a:rPr>
                <a:t>?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A9F6650-1168-AE1F-EAF6-0FCDA2939D47}"/>
                </a:ext>
              </a:extLst>
            </p:cNvPr>
            <p:cNvSpPr txBox="1"/>
            <p:nvPr/>
          </p:nvSpPr>
          <p:spPr>
            <a:xfrm>
              <a:off x="11091527" y="3339860"/>
              <a:ext cx="3026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FF0000"/>
                  </a:solidFill>
                </a:rPr>
                <a:t>?</a:t>
              </a:r>
            </a:p>
          </p:txBody>
        </p:sp>
      </p:grp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A61CE779-DCD3-3E22-E2B7-C25A062307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3795" y="1314818"/>
            <a:ext cx="10343249" cy="5162983"/>
          </a:xfrm>
        </p:spPr>
        <p:txBody>
          <a:bodyPr/>
          <a:lstStyle/>
          <a:p>
            <a:r>
              <a:rPr lang="en-US" dirty="0"/>
              <a:t>Modulate power and use “combined” error signal</a:t>
            </a:r>
          </a:p>
          <a:p>
            <a:r>
              <a:rPr lang="en-US" dirty="0"/>
              <a:t>Can go to higher laser power</a:t>
            </a:r>
          </a:p>
          <a:p>
            <a:pPr lvl="1"/>
            <a:r>
              <a:rPr lang="en-US" dirty="0"/>
              <a:t>Better short-term stability </a:t>
            </a:r>
            <a:r>
              <a:rPr lang="en-US" dirty="0">
                <a:sym typeface="Symbol" panose="05050102010706020507" pitchFamily="18" charset="2"/>
              </a:rPr>
              <a:t> i</a:t>
            </a:r>
            <a:r>
              <a:rPr lang="en-US" dirty="0"/>
              <a:t>ntermodulation noise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E16AB6-9D05-0F0E-F637-1A964C81B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CW Light Shift Suppression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58E6A9-CAFC-CBE1-36DC-D45335AD594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792" y="2635939"/>
            <a:ext cx="4000224" cy="17416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945988A-AC31-89F7-5D5A-3C31AFD37410}"/>
              </a:ext>
            </a:extLst>
          </p:cNvPr>
          <p:cNvSpPr txBox="1"/>
          <p:nvPr/>
        </p:nvSpPr>
        <p:spPr>
          <a:xfrm>
            <a:off x="573795" y="6339299"/>
            <a:ext cx="372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/>
            <a:r>
              <a:rPr lang="en-US" sz="1800" baseline="30000" dirty="0">
                <a:latin typeface="Calibri" panose="020F0502020204030204" pitchFamily="34" charset="0"/>
              </a:rPr>
              <a:t>V. I. Yudin, et al., </a:t>
            </a:r>
            <a:r>
              <a:rPr lang="en-US" sz="1800" i="1" baseline="30000" dirty="0">
                <a:latin typeface="Calibri" panose="020F0502020204030204" pitchFamily="34" charset="0"/>
              </a:rPr>
              <a:t>Phys. Rev. Appl., </a:t>
            </a:r>
            <a:r>
              <a:rPr lang="en-US" sz="1800" b="1" baseline="30000" dirty="0">
                <a:latin typeface="Calibri" panose="020F0502020204030204" pitchFamily="34" charset="0"/>
              </a:rPr>
              <a:t>14, </a:t>
            </a:r>
            <a:r>
              <a:rPr lang="en-US" sz="1800" baseline="30000" dirty="0">
                <a:latin typeface="Calibri" panose="020F0502020204030204" pitchFamily="34" charset="0"/>
              </a:rPr>
              <a:t>024001, 2020.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844991-C0D9-A260-6F1F-6BFB2A40316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988" y="4001192"/>
            <a:ext cx="3048621" cy="232724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A0C3616-B149-02E3-93C8-132EE5A3206D}"/>
              </a:ext>
            </a:extLst>
          </p:cNvPr>
          <p:cNvSpPr txBox="1"/>
          <p:nvPr/>
        </p:nvSpPr>
        <p:spPr>
          <a:xfrm>
            <a:off x="573795" y="6563163"/>
            <a:ext cx="39595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/>
            <a:r>
              <a:rPr lang="en-US" baseline="30000" dirty="0">
                <a:latin typeface="Calibri" panose="020F0502020204030204" pitchFamily="34" charset="0"/>
              </a:rPr>
              <a:t>M. Abdel Hafiz, et al.,  </a:t>
            </a:r>
            <a:r>
              <a:rPr lang="en-US" sz="1800" i="1" baseline="30000" dirty="0">
                <a:latin typeface="Calibri" panose="020F0502020204030204" pitchFamily="34" charset="0"/>
              </a:rPr>
              <a:t>Phys. Rev. Appl., </a:t>
            </a:r>
            <a:r>
              <a:rPr lang="en-US" sz="1800" b="1" baseline="30000" dirty="0">
                <a:latin typeface="Calibri" panose="020F0502020204030204" pitchFamily="34" charset="0"/>
              </a:rPr>
              <a:t>14, </a:t>
            </a:r>
            <a:r>
              <a:rPr lang="en-US" sz="1800" baseline="30000" dirty="0">
                <a:latin typeface="Calibri" panose="020F0502020204030204" pitchFamily="34" charset="0"/>
              </a:rPr>
              <a:t>034015, 2020.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045AEE5-A980-2038-4E89-2F144DC9054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6447" y="4316279"/>
            <a:ext cx="3068176" cy="94193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3FAFFF8-A077-363C-AA2F-02CD5BC7CFF5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6441" y="5253877"/>
            <a:ext cx="1977354" cy="149977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2A1AA46-F2A5-E267-E19D-2FE5E1F2AEB3}"/>
              </a:ext>
            </a:extLst>
          </p:cNvPr>
          <p:cNvSpPr txBox="1"/>
          <p:nvPr/>
        </p:nvSpPr>
        <p:spPr>
          <a:xfrm>
            <a:off x="6065443" y="5626282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Hz</a:t>
            </a:r>
            <a:r>
              <a:rPr lang="en-US" baseline="30000" dirty="0"/>
              <a:t>2</a:t>
            </a:r>
            <a:r>
              <a:rPr lang="en-US" dirty="0"/>
              <a:t>/Hz!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568E631-E79F-3773-6C4B-37AE4A51FC2A}"/>
                  </a:ext>
                </a:extLst>
              </p:cNvPr>
              <p:cNvSpPr txBox="1"/>
              <p:nvPr/>
            </p:nvSpPr>
            <p:spPr>
              <a:xfrm>
                <a:off x="4283947" y="3064616"/>
                <a:ext cx="3213059" cy="694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𝐶𝐸𝑆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568E631-E79F-3773-6C4B-37AE4A51FC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47" y="3064616"/>
                <a:ext cx="3213059" cy="69416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116F9213-DBB1-077F-EF8E-C226BAAC54B4}"/>
              </a:ext>
            </a:extLst>
          </p:cNvPr>
          <p:cNvSpPr txBox="1"/>
          <p:nvPr/>
        </p:nvSpPr>
        <p:spPr>
          <a:xfrm>
            <a:off x="7944611" y="5195924"/>
            <a:ext cx="2091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Technology transfer:</a:t>
            </a:r>
          </a:p>
        </p:txBody>
      </p:sp>
      <p:pic>
        <p:nvPicPr>
          <p:cNvPr id="2050" name="Picture 2" descr="Vescent logo">
            <a:extLst>
              <a:ext uri="{FF2B5EF4-FFF2-40B4-BE49-F238E27FC236}">
                <a16:creationId xmlns:a16="http://schemas.microsoft.com/office/drawing/2014/main" id="{A8E77441-B8A1-7FE5-ED33-43D3DC8D7A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9680" y="5440527"/>
            <a:ext cx="2400300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nfleqtion">
            <a:extLst>
              <a:ext uri="{FF2B5EF4-FFF2-40B4-BE49-F238E27FC236}">
                <a16:creationId xmlns:a16="http://schemas.microsoft.com/office/drawing/2014/main" id="{C3EA5143-0F7F-143B-EC99-E4C057128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4666" y="5637920"/>
            <a:ext cx="1175139" cy="307097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2056" name="Picture 8" descr="Octave Photonics">
            <a:extLst>
              <a:ext uri="{FF2B5EF4-FFF2-40B4-BE49-F238E27FC236}">
                <a16:creationId xmlns:a16="http://schemas.microsoft.com/office/drawing/2014/main" id="{59D17AAA-2254-EE42-EF60-A55B37732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2343" y="5791469"/>
            <a:ext cx="1459660" cy="72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ome">
            <a:extLst>
              <a:ext uri="{FF2B5EF4-FFF2-40B4-BE49-F238E27FC236}">
                <a16:creationId xmlns:a16="http://schemas.microsoft.com/office/drawing/2014/main" id="{08F95E54-85FA-1604-6FFB-2CCD407BA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0358" y="5987939"/>
            <a:ext cx="703730" cy="395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10615F9F-4292-F6FA-8BE4-DD6D38CDBE2F}"/>
              </a:ext>
            </a:extLst>
          </p:cNvPr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E844E1E-DD6D-465A-82E4-352FB285147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083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3890"/>
    </mc:Choice>
    <mc:Fallback>
      <p:transition spd="slow" advTm="1238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467ACAB-BE90-EFAA-A905-674D48F6AD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9451" y="1314818"/>
            <a:ext cx="6749512" cy="5162983"/>
          </a:xfrm>
        </p:spPr>
        <p:txBody>
          <a:bodyPr/>
          <a:lstStyle/>
          <a:p>
            <a:r>
              <a:rPr lang="en-US" dirty="0"/>
              <a:t>Stern, Gerlach, Rabi, etc.</a:t>
            </a:r>
          </a:p>
          <a:p>
            <a:r>
              <a:rPr lang="en-US" dirty="0"/>
              <a:t>Most accurate realization of SI second for ~ 1968 -2000s</a:t>
            </a:r>
          </a:p>
          <a:p>
            <a:r>
              <a:rPr lang="en-US" dirty="0"/>
              <a:t>Workhorse in atomic timing for 70 years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8B66C6-DF51-B5BD-BA9B-75EC20896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Chip-Scale Atomic Beam Clocks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3BF685D-1F3F-4687-FBD5-3692E32942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8156" y="1477550"/>
            <a:ext cx="4104031" cy="221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795DCA5-B2B3-A7A9-D565-7989888378A9}"/>
              </a:ext>
            </a:extLst>
          </p:cNvPr>
          <p:cNvSpPr txBox="1"/>
          <p:nvPr/>
        </p:nvSpPr>
        <p:spPr>
          <a:xfrm>
            <a:off x="7803396" y="3084162"/>
            <a:ext cx="12394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Microchip website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A7B743-0E99-B497-DD36-49FFE0A8FC3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602" y="4004936"/>
            <a:ext cx="5166661" cy="22110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FEDC2D8-1278-F3A4-89DB-A6FA92705254}"/>
              </a:ext>
            </a:extLst>
          </p:cNvPr>
          <p:cNvSpPr txBox="1"/>
          <p:nvPr/>
        </p:nvSpPr>
        <p:spPr>
          <a:xfrm>
            <a:off x="8012049" y="6268435"/>
            <a:ext cx="3516244" cy="2359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/>
            <a:r>
              <a:rPr lang="en-US" sz="1400" baseline="30000" dirty="0">
                <a:latin typeface="Calibri" panose="020F0502020204030204" pitchFamily="34" charset="0"/>
              </a:rPr>
              <a:t>J. Vanier and C. </a:t>
            </a:r>
            <a:r>
              <a:rPr lang="en-US" sz="1400" baseline="30000" dirty="0" err="1">
                <a:latin typeface="Calibri" panose="020F0502020204030204" pitchFamily="34" charset="0"/>
              </a:rPr>
              <a:t>Audoin</a:t>
            </a:r>
            <a:r>
              <a:rPr lang="en-US" sz="1400" baseline="30000" dirty="0">
                <a:latin typeface="Calibri" panose="020F0502020204030204" pitchFamily="34" charset="0"/>
              </a:rPr>
              <a:t>,  </a:t>
            </a:r>
            <a:r>
              <a:rPr lang="en-US" sz="1400" baseline="30000" dirty="0" err="1">
                <a:latin typeface="Calibri" panose="020F0502020204030204" pitchFamily="34" charset="0"/>
              </a:rPr>
              <a:t>Metrologia</a:t>
            </a:r>
            <a:r>
              <a:rPr lang="en-US" sz="1400" baseline="30000" dirty="0">
                <a:latin typeface="Calibri" panose="020F0502020204030204" pitchFamily="34" charset="0"/>
              </a:rPr>
              <a:t> </a:t>
            </a:r>
            <a:r>
              <a:rPr lang="en-US" sz="1400" b="1" baseline="30000" dirty="0">
                <a:latin typeface="Calibri" panose="020F0502020204030204" pitchFamily="34" charset="0"/>
              </a:rPr>
              <a:t>42, S31-S42 (2005).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A38B2F2-5CB8-0617-B16D-581DD3894CA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315"/>
          <a:stretch/>
        </p:blipFill>
        <p:spPr>
          <a:xfrm>
            <a:off x="1295883" y="3345772"/>
            <a:ext cx="4751287" cy="3302558"/>
          </a:xfrm>
          <a:prstGeom prst="rect">
            <a:avLst/>
          </a:prstGeom>
        </p:spPr>
      </p:pic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AD43D962-2939-7E35-B289-EBEF65722A5C}"/>
              </a:ext>
            </a:extLst>
          </p:cNvPr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E844E1E-DD6D-465A-82E4-352FB285147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855D4D-3A10-C631-4EB1-E7E0A89F0DCA}"/>
              </a:ext>
            </a:extLst>
          </p:cNvPr>
          <p:cNvSpPr txBox="1"/>
          <p:nvPr/>
        </p:nvSpPr>
        <p:spPr>
          <a:xfrm>
            <a:off x="3455951" y="6596390"/>
            <a:ext cx="519166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050" b="0" i="0" u="none" strike="noStrike" baseline="0" dirty="0">
                <a:latin typeface="CIDFont+F3"/>
              </a:rPr>
              <a:t>Distribution Statement `A' (Approved for Public Release, Distribution Unlimited)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697041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438"/>
    </mc:Choice>
    <mc:Fallback>
      <p:transition spd="slow" advTm="29438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7608C0D-3974-E120-71D2-91D8B69092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3233" y="1314818"/>
            <a:ext cx="10543812" cy="5162983"/>
          </a:xfrm>
        </p:spPr>
        <p:txBody>
          <a:bodyPr/>
          <a:lstStyle/>
          <a:p>
            <a:r>
              <a:rPr lang="en-US" dirty="0"/>
              <a:t>Anodically bonded Si/glass stack</a:t>
            </a:r>
          </a:p>
          <a:p>
            <a:r>
              <a:rPr lang="en-US" dirty="0"/>
              <a:t>Laser-activated </a:t>
            </a:r>
            <a:r>
              <a:rPr lang="en-US" sz="2800" dirty="0"/>
              <a:t>Rb</a:t>
            </a:r>
            <a:r>
              <a:rPr lang="en-US" sz="2800" baseline="-25000" dirty="0"/>
              <a:t>2</a:t>
            </a:r>
            <a:r>
              <a:rPr lang="en-US" sz="2800" dirty="0"/>
              <a:t>MoO</a:t>
            </a:r>
            <a:r>
              <a:rPr lang="en-US" sz="2800" baseline="-25000" dirty="0"/>
              <a:t>4</a:t>
            </a:r>
            <a:r>
              <a:rPr lang="en-US" sz="2800" dirty="0"/>
              <a:t>/</a:t>
            </a:r>
            <a:r>
              <a:rPr lang="en-US" sz="2800" dirty="0" err="1"/>
              <a:t>AlZr</a:t>
            </a:r>
            <a:r>
              <a:rPr lang="en-US" sz="2800" dirty="0"/>
              <a:t> pills</a:t>
            </a:r>
          </a:p>
          <a:p>
            <a:pPr lvl="1"/>
            <a:r>
              <a:rPr lang="en-US" dirty="0" err="1"/>
              <a:t>Douahi</a:t>
            </a:r>
            <a:r>
              <a:rPr lang="en-US" dirty="0"/>
              <a:t>, et al., 2007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088C82-D1DA-8881-D4BB-C30438898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Chip-Scale Atomic Beam Physics Package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DDB47AF-4E0D-98CF-FBF4-84840A8946D6}"/>
              </a:ext>
            </a:extLst>
          </p:cNvPr>
          <p:cNvGrpSpPr/>
          <p:nvPr/>
        </p:nvGrpSpPr>
        <p:grpSpPr>
          <a:xfrm>
            <a:off x="373232" y="3114520"/>
            <a:ext cx="2616276" cy="3590719"/>
            <a:chOff x="3581401" y="1818257"/>
            <a:chExt cx="4631707" cy="5754764"/>
          </a:xfrm>
        </p:grpSpPr>
        <p:pic>
          <p:nvPicPr>
            <p:cNvPr id="5" name="Picture 4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FD5FE700-D655-5E6A-A9BA-66D6AAF637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81401" y="1818257"/>
              <a:ext cx="4063551" cy="5754764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1A9032F-04CF-ED79-5F45-FE4EEE965361}"/>
                </a:ext>
              </a:extLst>
            </p:cNvPr>
            <p:cNvSpPr txBox="1"/>
            <p:nvPr/>
          </p:nvSpPr>
          <p:spPr>
            <a:xfrm rot="20567098">
              <a:off x="4897448" y="6722294"/>
              <a:ext cx="2257880" cy="369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Glass (0.7mm)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CBA3BE2-7675-422A-1BD9-65A4DCAF6E4D}"/>
                </a:ext>
              </a:extLst>
            </p:cNvPr>
            <p:cNvSpPr txBox="1"/>
            <p:nvPr/>
          </p:nvSpPr>
          <p:spPr>
            <a:xfrm rot="20545949">
              <a:off x="4839219" y="2911022"/>
              <a:ext cx="1985520" cy="369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Glass (0.7mm)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86FE3BA-E223-9CBC-B29D-B98EF68B5CD6}"/>
                </a:ext>
              </a:extLst>
            </p:cNvPr>
            <p:cNvSpPr txBox="1"/>
            <p:nvPr/>
          </p:nvSpPr>
          <p:spPr>
            <a:xfrm rot="20553260">
              <a:off x="5057823" y="5725495"/>
              <a:ext cx="3155285" cy="3697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b="1" dirty="0"/>
                <a:t>Si channel wafer (2mm)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487BF6E-A592-B46E-1B67-7C4FC779AAB7}"/>
                </a:ext>
              </a:extLst>
            </p:cNvPr>
            <p:cNvSpPr txBox="1"/>
            <p:nvPr/>
          </p:nvSpPr>
          <p:spPr>
            <a:xfrm rot="20503569">
              <a:off x="4767427" y="3660852"/>
              <a:ext cx="2957343" cy="3697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b="1" dirty="0"/>
                <a:t>Si spacer wafer (0.6mm)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17FDC3B-F7D8-60A2-9B52-85E4E86681F2}"/>
                </a:ext>
              </a:extLst>
            </p:cNvPr>
            <p:cNvSpPr txBox="1"/>
            <p:nvPr/>
          </p:nvSpPr>
          <p:spPr>
            <a:xfrm rot="20567342">
              <a:off x="4793082" y="4640456"/>
              <a:ext cx="2906029" cy="3697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b="1" dirty="0"/>
                <a:t>Machined glass (1mm)</a:t>
              </a:r>
            </a:p>
          </p:txBody>
        </p:sp>
      </p:grpSp>
      <p:pic>
        <p:nvPicPr>
          <p:cNvPr id="12" name="Picture 2">
            <a:extLst>
              <a:ext uri="{FF2B5EF4-FFF2-40B4-BE49-F238E27FC236}">
                <a16:creationId xmlns:a16="http://schemas.microsoft.com/office/drawing/2014/main" id="{D3EDD4A0-A810-EC15-417A-7FC5067452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6938" y="3533288"/>
            <a:ext cx="3612086" cy="281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93EAAB81-1DAC-40D0-A8A4-22C7697E96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18109" y="3593436"/>
            <a:ext cx="1789066" cy="275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FDD5870-AD55-4E45-1A4C-032EB6A9E99A}"/>
              </a:ext>
            </a:extLst>
          </p:cNvPr>
          <p:cNvSpPr txBox="1"/>
          <p:nvPr/>
        </p:nvSpPr>
        <p:spPr>
          <a:xfrm>
            <a:off x="7104500" y="3216586"/>
            <a:ext cx="2708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Atomic beam signal at 90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r>
              <a:rPr lang="en-US" sz="1600" b="1" dirty="0">
                <a:cs typeface="Times New Roman" panose="02020603050405020304" pitchFamily="18" charset="0"/>
              </a:rPr>
              <a:t>C</a:t>
            </a:r>
            <a:endParaRPr lang="en-US" sz="16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5E36679-EB10-D616-8AD6-4ACE2B914818}"/>
              </a:ext>
            </a:extLst>
          </p:cNvPr>
          <p:cNvSpPr txBox="1"/>
          <p:nvPr/>
        </p:nvSpPr>
        <p:spPr>
          <a:xfrm>
            <a:off x="10648038" y="3028387"/>
            <a:ext cx="1481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Signal </a:t>
            </a:r>
            <a:r>
              <a:rPr lang="en-US" sz="1600" b="1" dirty="0">
                <a:sym typeface="Symbol" panose="05050102010706020507" pitchFamily="18" charset="2"/>
              </a:rPr>
              <a:t> </a:t>
            </a:r>
            <a:r>
              <a:rPr lang="en-US" sz="1600" b="1" dirty="0"/>
              <a:t>1cm </a:t>
            </a:r>
          </a:p>
          <a:p>
            <a:r>
              <a:rPr lang="en-US" sz="1600" b="1" dirty="0"/>
              <a:t>downstream</a:t>
            </a:r>
          </a:p>
        </p:txBody>
      </p:sp>
      <p:grpSp>
        <p:nvGrpSpPr>
          <p:cNvPr id="1034" name="Group 1033">
            <a:extLst>
              <a:ext uri="{FF2B5EF4-FFF2-40B4-BE49-F238E27FC236}">
                <a16:creationId xmlns:a16="http://schemas.microsoft.com/office/drawing/2014/main" id="{AC7D82E5-34C4-C886-9A1A-1EA462E99E6B}"/>
              </a:ext>
            </a:extLst>
          </p:cNvPr>
          <p:cNvGrpSpPr/>
          <p:nvPr/>
        </p:nvGrpSpPr>
        <p:grpSpPr>
          <a:xfrm>
            <a:off x="3117169" y="3139290"/>
            <a:ext cx="3260444" cy="3272412"/>
            <a:chOff x="3140018" y="2252306"/>
            <a:chExt cx="3260444" cy="327241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3986A7B-98B5-4E89-1B93-4DCD43FAEA6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hq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5400000">
              <a:off x="3798982" y="2521308"/>
              <a:ext cx="2458021" cy="2708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0E4A019A-1950-1F4C-3457-FBAEE1C0D6E5}"/>
                </a:ext>
              </a:extLst>
            </p:cNvPr>
            <p:cNvCxnSpPr>
              <a:cxnSpLocks/>
              <a:stCxn id="25" idx="0"/>
            </p:cNvCxnSpPr>
            <p:nvPr/>
          </p:nvCxnSpPr>
          <p:spPr>
            <a:xfrm flipV="1">
              <a:off x="3963832" y="4133344"/>
              <a:ext cx="138267" cy="107459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507D0A86-9336-CC11-2656-8896FD24B06A}"/>
                </a:ext>
              </a:extLst>
            </p:cNvPr>
            <p:cNvCxnSpPr>
              <a:cxnSpLocks/>
              <a:stCxn id="26" idx="2"/>
            </p:cNvCxnSpPr>
            <p:nvPr/>
          </p:nvCxnSpPr>
          <p:spPr>
            <a:xfrm flipH="1">
              <a:off x="5070705" y="2572504"/>
              <a:ext cx="248125" cy="12686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6263400D-C10B-8270-1D8D-8AD99D734302}"/>
                </a:ext>
              </a:extLst>
            </p:cNvPr>
            <p:cNvCxnSpPr>
              <a:cxnSpLocks/>
              <a:stCxn id="1028" idx="0"/>
            </p:cNvCxnSpPr>
            <p:nvPr/>
          </p:nvCxnSpPr>
          <p:spPr>
            <a:xfrm flipH="1" flipV="1">
              <a:off x="5149828" y="4169200"/>
              <a:ext cx="25954" cy="104774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9346FB50-EF96-D1E3-E98F-BE53452B457C}"/>
                </a:ext>
              </a:extLst>
            </p:cNvPr>
            <p:cNvCxnSpPr>
              <a:cxnSpLocks/>
              <a:stCxn id="1029" idx="0"/>
            </p:cNvCxnSpPr>
            <p:nvPr/>
          </p:nvCxnSpPr>
          <p:spPr>
            <a:xfrm flipH="1" flipV="1">
              <a:off x="5917013" y="4363233"/>
              <a:ext cx="121267" cy="8447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4B5384F-C13F-D13A-4AFB-253DC382D4A4}"/>
                </a:ext>
              </a:extLst>
            </p:cNvPr>
            <p:cNvSpPr txBox="1"/>
            <p:nvPr/>
          </p:nvSpPr>
          <p:spPr>
            <a:xfrm>
              <a:off x="3140018" y="5207934"/>
              <a:ext cx="16476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Rb</a:t>
              </a:r>
              <a:r>
                <a:rPr lang="en-US" sz="1400" baseline="-25000" dirty="0" smtClean="0"/>
                <a:t>2</a:t>
              </a:r>
              <a:r>
                <a:rPr lang="en-US" sz="1400" dirty="0" smtClean="0"/>
                <a:t>MoO</a:t>
              </a:r>
              <a:r>
                <a:rPr lang="en-US" sz="1400" baseline="-25000" dirty="0" smtClean="0"/>
                <a:t>4</a:t>
              </a:r>
              <a:r>
                <a:rPr lang="en-US" sz="1400" dirty="0" smtClean="0"/>
                <a:t>/</a:t>
              </a:r>
              <a:r>
                <a:rPr lang="en-US" sz="1400" dirty="0" err="1" smtClean="0"/>
                <a:t>AlZr</a:t>
              </a:r>
              <a:r>
                <a:rPr lang="en-US" sz="1400" dirty="0" smtClean="0"/>
                <a:t> pills</a:t>
              </a:r>
              <a:endParaRPr lang="en-US" sz="1400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1DA5561-8B58-2F5B-62F3-C1E38989DEAF}"/>
                </a:ext>
              </a:extLst>
            </p:cNvPr>
            <p:cNvSpPr txBox="1"/>
            <p:nvPr/>
          </p:nvSpPr>
          <p:spPr>
            <a:xfrm>
              <a:off x="4808498" y="2264727"/>
              <a:ext cx="10206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Drift region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09564EEC-A6B6-8765-5C24-710DBC14FE8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80371" y="2572504"/>
              <a:ext cx="248125" cy="12686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49870C2-372B-3E1D-22CC-45A621699D02}"/>
                </a:ext>
              </a:extLst>
            </p:cNvPr>
            <p:cNvSpPr txBox="1"/>
            <p:nvPr/>
          </p:nvSpPr>
          <p:spPr>
            <a:xfrm>
              <a:off x="3534160" y="2252306"/>
              <a:ext cx="12965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Source region</a:t>
              </a:r>
            </a:p>
          </p:txBody>
        </p:sp>
        <p:sp>
          <p:nvSpPr>
            <p:cNvPr id="1028" name="TextBox 1027">
              <a:extLst>
                <a:ext uri="{FF2B5EF4-FFF2-40B4-BE49-F238E27FC236}">
                  <a16:creationId xmlns:a16="http://schemas.microsoft.com/office/drawing/2014/main" id="{E6E08529-A5F4-5662-AEE9-594F45C3CA1E}"/>
                </a:ext>
              </a:extLst>
            </p:cNvPr>
            <p:cNvSpPr txBox="1"/>
            <p:nvPr/>
          </p:nvSpPr>
          <p:spPr>
            <a:xfrm>
              <a:off x="4764034" y="5216941"/>
              <a:ext cx="8234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Graphite</a:t>
              </a:r>
            </a:p>
          </p:txBody>
        </p:sp>
        <p:sp>
          <p:nvSpPr>
            <p:cNvPr id="1029" name="TextBox 1028">
              <a:extLst>
                <a:ext uri="{FF2B5EF4-FFF2-40B4-BE49-F238E27FC236}">
                  <a16:creationId xmlns:a16="http://schemas.microsoft.com/office/drawing/2014/main" id="{3DE082BA-E052-170D-B914-42DA0820B6F0}"/>
                </a:ext>
              </a:extLst>
            </p:cNvPr>
            <p:cNvSpPr txBox="1"/>
            <p:nvPr/>
          </p:nvSpPr>
          <p:spPr>
            <a:xfrm>
              <a:off x="5676097" y="5207933"/>
              <a:ext cx="7243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Getters</a:t>
              </a:r>
            </a:p>
          </p:txBody>
        </p:sp>
      </p:grpSp>
      <p:pic>
        <p:nvPicPr>
          <p:cNvPr id="1035" name="Picture 2">
            <a:extLst>
              <a:ext uri="{FF2B5EF4-FFF2-40B4-BE49-F238E27FC236}">
                <a16:creationId xmlns:a16="http://schemas.microsoft.com/office/drawing/2014/main" id="{AC4E9699-E616-2E2F-E2B0-5BB0E74801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7239090" y="1721691"/>
            <a:ext cx="1563032" cy="1222625"/>
          </a:xfrm>
          <a:prstGeom prst="rect">
            <a:avLst/>
          </a:prstGeom>
          <a:noFill/>
          <a:ln w="19050">
            <a:solidFill>
              <a:srgbClr val="99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7" name="TextBox 1036">
            <a:extLst>
              <a:ext uri="{FF2B5EF4-FFF2-40B4-BE49-F238E27FC236}">
                <a16:creationId xmlns:a16="http://schemas.microsoft.com/office/drawing/2014/main" id="{6274D8B9-5175-9004-6C13-8367140C8B26}"/>
              </a:ext>
            </a:extLst>
          </p:cNvPr>
          <p:cNvSpPr txBox="1"/>
          <p:nvPr/>
        </p:nvSpPr>
        <p:spPr>
          <a:xfrm>
            <a:off x="7250171" y="1139328"/>
            <a:ext cx="256234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/>
            <a:r>
              <a:rPr lang="fr-FR" sz="1100" dirty="0" err="1"/>
              <a:t>Microfabricated</a:t>
            </a:r>
            <a:r>
              <a:rPr lang="fr-FR" sz="1100" dirty="0"/>
              <a:t> </a:t>
            </a:r>
            <a:r>
              <a:rPr lang="fr-FR" sz="1100" dirty="0" err="1" smtClean="0"/>
              <a:t>channels</a:t>
            </a:r>
            <a:r>
              <a:rPr lang="fr-FR" sz="1100" dirty="0" smtClean="0"/>
              <a:t>: C</a:t>
            </a:r>
            <a:r>
              <a:rPr lang="fr-FR" sz="1100" dirty="0"/>
              <a:t>. Li et al.,  Nat. Commun. </a:t>
            </a:r>
            <a:r>
              <a:rPr lang="fr-FR" sz="1100" b="1" dirty="0"/>
              <a:t>10</a:t>
            </a:r>
            <a:r>
              <a:rPr lang="fr-FR" sz="1100" dirty="0"/>
              <a:t>, 1831 (2019).</a:t>
            </a:r>
          </a:p>
        </p:txBody>
      </p:sp>
      <p:cxnSp>
        <p:nvCxnSpPr>
          <p:cNvPr id="1039" name="Straight Arrow Connector 1038">
            <a:extLst>
              <a:ext uri="{FF2B5EF4-FFF2-40B4-BE49-F238E27FC236}">
                <a16:creationId xmlns:a16="http://schemas.microsoft.com/office/drawing/2014/main" id="{D42B9BEA-7E9E-8343-4436-67830033DF0F}"/>
              </a:ext>
            </a:extLst>
          </p:cNvPr>
          <p:cNvCxnSpPr>
            <a:cxnSpLocks/>
            <a:stCxn id="1035" idx="2"/>
          </p:cNvCxnSpPr>
          <p:nvPr/>
        </p:nvCxnSpPr>
        <p:spPr>
          <a:xfrm flipH="1">
            <a:off x="4518774" y="2333004"/>
            <a:ext cx="2890520" cy="230475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1" name="Picture 1040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2E44CD9F-4BB9-C645-3923-577D6206D75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82243" y="1471473"/>
            <a:ext cx="1033729" cy="1079879"/>
          </a:xfrm>
          <a:prstGeom prst="rect">
            <a:avLst/>
          </a:prstGeom>
        </p:spPr>
      </p:pic>
      <p:sp>
        <p:nvSpPr>
          <p:cNvPr id="1042" name="TextBox 1041">
            <a:extLst>
              <a:ext uri="{FF2B5EF4-FFF2-40B4-BE49-F238E27FC236}">
                <a16:creationId xmlns:a16="http://schemas.microsoft.com/office/drawing/2014/main" id="{0FC72A0D-4629-5C69-FD31-9D20B032D303}"/>
              </a:ext>
            </a:extLst>
          </p:cNvPr>
          <p:cNvSpPr txBox="1"/>
          <p:nvPr/>
        </p:nvSpPr>
        <p:spPr>
          <a:xfrm>
            <a:off x="10248974" y="1142761"/>
            <a:ext cx="1858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William McGehee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2C0AA226-2B14-4B1D-21AA-48F5F6D7268F}"/>
              </a:ext>
            </a:extLst>
          </p:cNvPr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E844E1E-DD6D-465A-82E4-352FB285147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B33DE0-777F-A124-5AE3-A02210C8F560}"/>
              </a:ext>
            </a:extLst>
          </p:cNvPr>
          <p:cNvSpPr txBox="1"/>
          <p:nvPr/>
        </p:nvSpPr>
        <p:spPr>
          <a:xfrm>
            <a:off x="7662202" y="6453021"/>
            <a:ext cx="38229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latin typeface="Segoe UI" panose="020B0502040204020203" pitchFamily="34" charset="0"/>
              </a:rPr>
              <a:t>G. D. Martinez et al.,  Nat. Commun. </a:t>
            </a:r>
            <a:r>
              <a:rPr lang="fr-FR" sz="1200" b="1" dirty="0">
                <a:latin typeface="Segoe UI" panose="020B0502040204020203" pitchFamily="34" charset="0"/>
              </a:rPr>
              <a:t>14, 3501 (2023).</a:t>
            </a:r>
            <a:endParaRPr lang="en-US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B2AB5A-6EC0-5B5A-10D6-CD9878EC5E17}"/>
              </a:ext>
            </a:extLst>
          </p:cNvPr>
          <p:cNvSpPr txBox="1"/>
          <p:nvPr/>
        </p:nvSpPr>
        <p:spPr>
          <a:xfrm>
            <a:off x="3455951" y="6596390"/>
            <a:ext cx="4969592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050" b="0" i="0" u="none" strike="noStrike" baseline="0" dirty="0">
                <a:latin typeface="CIDFont+F3"/>
              </a:rPr>
              <a:t>Distribution Statement `A' (Approved for Public Release, Distribution Unlimited)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591573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9393"/>
    </mc:Choice>
    <mc:Fallback>
      <p:transition spd="slow" advTm="1793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516E4B1-3D53-FFB7-FC56-4D5DA8F9E0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8197" y="1314818"/>
            <a:ext cx="10428847" cy="516298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Ramsey CPT spectroscopy</a:t>
            </a:r>
          </a:p>
          <a:p>
            <a:pPr lvl="1">
              <a:spcBef>
                <a:spcPts val="0"/>
              </a:spcBef>
            </a:pPr>
            <a:r>
              <a:rPr lang="en-US" baseline="30000" dirty="0">
                <a:latin typeface="Calibri" panose="020F0502020204030204" pitchFamily="34" charset="0"/>
              </a:rPr>
              <a:t>J. E. Thomas et al.,  Phys. Rev. Lett. </a:t>
            </a:r>
            <a:r>
              <a:rPr lang="en-US" b="1" baseline="30000" dirty="0">
                <a:latin typeface="Calibri" panose="020F0502020204030204" pitchFamily="34" charset="0"/>
              </a:rPr>
              <a:t>48, 867-870 (1982).</a:t>
            </a:r>
            <a:endParaRPr lang="en-US" sz="2400" dirty="0"/>
          </a:p>
          <a:p>
            <a:pPr>
              <a:spcBef>
                <a:spcPts val="0"/>
              </a:spcBef>
            </a:pPr>
            <a:r>
              <a:rPr lang="en-US" dirty="0"/>
              <a:t>1 cm Ramsey zone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FFB137-278C-B081-0C2C-4CFEF6CFB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CPT Beam Clock Stability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E17B7E-2A49-BFC0-26EE-24BFD6B99C33}"/>
              </a:ext>
            </a:extLst>
          </p:cNvPr>
          <p:cNvSpPr txBox="1"/>
          <p:nvPr/>
        </p:nvSpPr>
        <p:spPr>
          <a:xfrm>
            <a:off x="37689" y="2650111"/>
            <a:ext cx="982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Ramsey </a:t>
            </a:r>
          </a:p>
          <a:p>
            <a:r>
              <a:rPr lang="en-US" b="1" dirty="0">
                <a:solidFill>
                  <a:srgbClr val="C00000"/>
                </a:solidFill>
              </a:rPr>
              <a:t>zones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BA97BB4-5DE0-F94E-D3CF-5E3FE545D624}"/>
              </a:ext>
            </a:extLst>
          </p:cNvPr>
          <p:cNvGrpSpPr/>
          <p:nvPr/>
        </p:nvGrpSpPr>
        <p:grpSpPr>
          <a:xfrm>
            <a:off x="993453" y="2504868"/>
            <a:ext cx="1624796" cy="1360122"/>
            <a:chOff x="4672559" y="2027233"/>
            <a:chExt cx="2122347" cy="1791641"/>
          </a:xfrm>
        </p:grpSpPr>
        <p:pic>
          <p:nvPicPr>
            <p:cNvPr id="4" name="Picture 3" descr="A coin next to a coin&#10;&#10;Description automatically generated with low confidence">
              <a:extLst>
                <a:ext uri="{FF2B5EF4-FFF2-40B4-BE49-F238E27FC236}">
                  <a16:creationId xmlns:a16="http://schemas.microsoft.com/office/drawing/2014/main" id="{1AF266E4-C362-BE05-FD3C-DBB2211A2F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36619" y="2027233"/>
              <a:ext cx="1858287" cy="1791641"/>
            </a:xfrm>
            <a:prstGeom prst="rect">
              <a:avLst/>
            </a:prstGeom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ACD78A9-8ADA-9526-2981-586CDA93154C}"/>
                </a:ext>
              </a:extLst>
            </p:cNvPr>
            <p:cNvSpPr/>
            <p:nvPr/>
          </p:nvSpPr>
          <p:spPr>
            <a:xfrm>
              <a:off x="5605798" y="2697332"/>
              <a:ext cx="147526" cy="36542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  <a:effectLst>
              <a:softEdge rad="31750"/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A85D9CC-952B-35B2-4AD8-22D323F77DBB}"/>
                </a:ext>
              </a:extLst>
            </p:cNvPr>
            <p:cNvSpPr/>
            <p:nvPr/>
          </p:nvSpPr>
          <p:spPr>
            <a:xfrm>
              <a:off x="6211734" y="2704517"/>
              <a:ext cx="147526" cy="36542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  <a:effectLst>
              <a:softEdge rad="31750"/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3FA8E227-7C51-06BB-8139-3955F94DA523}"/>
                </a:ext>
              </a:extLst>
            </p:cNvPr>
            <p:cNvCxnSpPr>
              <a:cxnSpLocks/>
              <a:endCxn id="6" idx="2"/>
            </p:cNvCxnSpPr>
            <p:nvPr/>
          </p:nvCxnSpPr>
          <p:spPr>
            <a:xfrm>
              <a:off x="4672559" y="2530887"/>
              <a:ext cx="933239" cy="349161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8DCC1A4-D77A-3322-FDCE-D0C97C9472CF}"/>
                </a:ext>
              </a:extLst>
            </p:cNvPr>
            <p:cNvCxnSpPr>
              <a:cxnSpLocks/>
              <a:endCxn id="7" idx="0"/>
            </p:cNvCxnSpPr>
            <p:nvPr/>
          </p:nvCxnSpPr>
          <p:spPr>
            <a:xfrm>
              <a:off x="4694351" y="2530887"/>
              <a:ext cx="1591148" cy="17363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12" name="Picture 4">
            <a:extLst>
              <a:ext uri="{FF2B5EF4-FFF2-40B4-BE49-F238E27FC236}">
                <a16:creationId xmlns:a16="http://schemas.microsoft.com/office/drawing/2014/main" id="{3CBD96E4-018E-1B43-1AE0-1FD11039FE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8450" y="1381288"/>
            <a:ext cx="3253758" cy="248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CD029B0-6BBC-06DC-FCFD-A6D4A246AD31}"/>
              </a:ext>
            </a:extLst>
          </p:cNvPr>
          <p:cNvSpPr txBox="1"/>
          <p:nvPr/>
        </p:nvSpPr>
        <p:spPr>
          <a:xfrm>
            <a:off x="5438507" y="1479748"/>
            <a:ext cx="1589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Contrast: </a:t>
            </a:r>
            <a:r>
              <a:rPr lang="en-US" sz="1400" b="1" dirty="0">
                <a:sym typeface="Symbol" panose="05050102010706020507" pitchFamily="18" charset="2"/>
              </a:rPr>
              <a:t> </a:t>
            </a:r>
            <a:r>
              <a:rPr lang="en-US" sz="1400" b="1" dirty="0"/>
              <a:t>16%</a:t>
            </a:r>
          </a:p>
          <a:p>
            <a:r>
              <a:rPr lang="en-US" sz="1400" b="1" dirty="0"/>
              <a:t>FWHM: </a:t>
            </a:r>
            <a:r>
              <a:rPr lang="en-US" sz="1400" b="1" dirty="0">
                <a:sym typeface="Symbol" panose="05050102010706020507" pitchFamily="18" charset="2"/>
              </a:rPr>
              <a:t> </a:t>
            </a:r>
            <a:r>
              <a:rPr lang="en-US" sz="1400" b="1" dirty="0"/>
              <a:t>12kHz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FD37367-D04D-16F9-C966-6BB99F76ED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6898" y="1336997"/>
            <a:ext cx="3176905" cy="2657475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le 5">
                <a:extLst>
                  <a:ext uri="{FF2B5EF4-FFF2-40B4-BE49-F238E27FC236}">
                    <a16:creationId xmlns:a16="http://schemas.microsoft.com/office/drawing/2014/main" id="{1B1FBDF2-3EC5-E200-46F8-7FD2117E6F66}"/>
                  </a:ext>
                </a:extLst>
              </p:cNvPr>
              <p:cNvGraphicFramePr>
                <a:graphicFrameLocks/>
              </p:cNvGraphicFramePr>
              <p:nvPr>
                <p:extLst/>
              </p:nvPr>
            </p:nvGraphicFramePr>
            <p:xfrm>
              <a:off x="174060" y="4479032"/>
              <a:ext cx="7091285" cy="216276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31686">
                      <a:extLst>
                        <a:ext uri="{9D8B030D-6E8A-4147-A177-3AD203B41FA5}">
                          <a16:colId xmlns:a16="http://schemas.microsoft.com/office/drawing/2014/main" val="2693311466"/>
                        </a:ext>
                      </a:extLst>
                    </a:gridCol>
                    <a:gridCol w="1347975">
                      <a:extLst>
                        <a:ext uri="{9D8B030D-6E8A-4147-A177-3AD203B41FA5}">
                          <a16:colId xmlns:a16="http://schemas.microsoft.com/office/drawing/2014/main" val="2431170210"/>
                        </a:ext>
                      </a:extLst>
                    </a:gridCol>
                    <a:gridCol w="3411624">
                      <a:extLst>
                        <a:ext uri="{9D8B030D-6E8A-4147-A177-3AD203B41FA5}">
                          <a16:colId xmlns:a16="http://schemas.microsoft.com/office/drawing/2014/main" val="1755690009"/>
                        </a:ext>
                      </a:extLst>
                    </a:gridCol>
                  </a:tblGrid>
                  <a:tr h="3089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Systematic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Sensitivity (</a:t>
                          </a:r>
                          <a:r>
                            <a:rPr lang="el-GR" sz="1200" dirty="0"/>
                            <a:t>Δ</a:t>
                          </a:r>
                          <a:r>
                            <a:rPr lang="en-US" sz="1200" dirty="0"/>
                            <a:t>f/f)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Required Control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41646768"/>
                      </a:ext>
                    </a:extLst>
                  </a:tr>
                  <a:tr h="308967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1</a:t>
                          </a:r>
                          <a:r>
                            <a:rPr lang="en-US" sz="1200" baseline="30000" dirty="0"/>
                            <a:t>st</a:t>
                          </a:r>
                          <a:r>
                            <a:rPr lang="en-US" sz="1200" dirty="0"/>
                            <a:t> Order Doppler Shift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≈</m:t>
                              </m:r>
                            </m:oMath>
                          </a14:m>
                          <a:r>
                            <a:rPr lang="en-US" sz="1200" dirty="0"/>
                            <a:t> 1 x 10</a:t>
                          </a:r>
                          <a:r>
                            <a:rPr lang="en-US" sz="1200" baseline="30000" dirty="0"/>
                            <a:t>-6</a:t>
                          </a:r>
                          <a:r>
                            <a:rPr lang="en-US" sz="1200" dirty="0"/>
                            <a:t>/rad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200" dirty="0"/>
                            <a:t>μ</a:t>
                          </a:r>
                          <a:r>
                            <a:rPr lang="en-US" sz="1200" dirty="0"/>
                            <a:t>rad-level beam pointing stability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0660171"/>
                      </a:ext>
                    </a:extLst>
                  </a:tr>
                  <a:tr h="308967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End-to-end Cavity Phase Shift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≈</m:t>
                              </m:r>
                            </m:oMath>
                          </a14:m>
                          <a:r>
                            <a:rPr lang="en-US" sz="1200" dirty="0"/>
                            <a:t> 1 x 10</a:t>
                          </a:r>
                          <a:r>
                            <a:rPr lang="en-US" sz="1200" baseline="30000" dirty="0"/>
                            <a:t>-6</a:t>
                          </a:r>
                          <a:r>
                            <a:rPr lang="en-US" sz="1200" baseline="0" dirty="0"/>
                            <a:t>/rad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nm-level optical path length stability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31934042"/>
                      </a:ext>
                    </a:extLst>
                  </a:tr>
                  <a:tr h="308967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Rb-Rb Collisional Shift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≈</m:t>
                              </m:r>
                            </m:oMath>
                          </a14:m>
                          <a:r>
                            <a:rPr lang="en-US" sz="1200" dirty="0"/>
                            <a:t> 5 x 10</a:t>
                          </a:r>
                          <a:r>
                            <a:rPr lang="en-US" sz="1200" baseline="30000" dirty="0"/>
                            <a:t>-5</a:t>
                          </a:r>
                          <a:r>
                            <a:rPr lang="en-US" sz="1200" dirty="0"/>
                            <a:t>/Torr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Rb partial pressure below 20 </a:t>
                          </a:r>
                          <a:r>
                            <a:rPr lang="en-US" sz="1200" dirty="0" err="1"/>
                            <a:t>nTorr</a:t>
                          </a:r>
                          <a:r>
                            <a:rPr lang="en-US" sz="1200" dirty="0"/>
                            <a:t>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4050671"/>
                      </a:ext>
                    </a:extLst>
                  </a:tr>
                  <a:tr h="308967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H</a:t>
                          </a:r>
                          <a:r>
                            <a:rPr lang="en-US" sz="1200" baseline="-25000" dirty="0"/>
                            <a:t>2</a:t>
                          </a:r>
                          <a:r>
                            <a:rPr lang="en-US" sz="1200" baseline="0" dirty="0"/>
                            <a:t> &amp; He Collisional Shift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≈</m:t>
                              </m:r>
                            </m:oMath>
                          </a14:m>
                          <a:r>
                            <a:rPr lang="en-US" sz="1200" dirty="0"/>
                            <a:t> 7 x 10</a:t>
                          </a:r>
                          <a:r>
                            <a:rPr lang="en-US" sz="1200" baseline="30000" dirty="0"/>
                            <a:t>-8</a:t>
                          </a:r>
                          <a:r>
                            <a:rPr lang="en-US" sz="1200" dirty="0"/>
                            <a:t>/Torr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200" dirty="0"/>
                            <a:t>μ</a:t>
                          </a:r>
                          <a:r>
                            <a:rPr lang="en-US" sz="1200" dirty="0"/>
                            <a:t>Torr-level pressure stability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93314208"/>
                      </a:ext>
                    </a:extLst>
                  </a:tr>
                  <a:tr h="308967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Light Shifts (R = P</a:t>
                          </a:r>
                          <a:r>
                            <a:rPr lang="en-US" sz="1200" baseline="-25000" dirty="0"/>
                            <a:t>1</a:t>
                          </a:r>
                          <a:r>
                            <a:rPr lang="en-US" sz="1200" baseline="0" dirty="0"/>
                            <a:t>/P</a:t>
                          </a:r>
                          <a:r>
                            <a:rPr lang="en-US" sz="1200" baseline="-25000" dirty="0"/>
                            <a:t>2</a:t>
                          </a:r>
                          <a:r>
                            <a:rPr lang="en-US" sz="1200" baseline="0" dirty="0"/>
                            <a:t>)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≈</m:t>
                              </m:r>
                            </m:oMath>
                          </a14:m>
                          <a:r>
                            <a:rPr lang="en-US" sz="1200" dirty="0"/>
                            <a:t> 1 x 10</a:t>
                          </a:r>
                          <a:r>
                            <a:rPr lang="en-US" sz="1200" baseline="30000" dirty="0"/>
                            <a:t>-9</a:t>
                          </a:r>
                          <a:r>
                            <a:rPr lang="en-US" sz="1200" baseline="0" dirty="0"/>
                            <a:t>/R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RF power ratio stability of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≈</m:t>
                              </m:r>
                            </m:oMath>
                          </a14:m>
                          <a:r>
                            <a:rPr lang="en-US" sz="1200" dirty="0"/>
                            <a:t> 0.1%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79750182"/>
                      </a:ext>
                    </a:extLst>
                  </a:tr>
                  <a:tr h="308967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2</a:t>
                          </a:r>
                          <a:r>
                            <a:rPr lang="en-US" sz="1200" baseline="30000" dirty="0"/>
                            <a:t>nd</a:t>
                          </a:r>
                          <a:r>
                            <a:rPr lang="en-US" sz="1200" dirty="0"/>
                            <a:t> Order Zeeman Shift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≈</m:t>
                              </m:r>
                            </m:oMath>
                          </a14:m>
                          <a:r>
                            <a:rPr lang="en-US" sz="1200" dirty="0"/>
                            <a:t> 2 x 10</a:t>
                          </a:r>
                          <a:r>
                            <a:rPr lang="en-US" sz="1200" baseline="30000" dirty="0"/>
                            <a:t>-7</a:t>
                          </a:r>
                          <a:r>
                            <a:rPr lang="en-US" sz="1200" baseline="0" dirty="0"/>
                            <a:t>/G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ppm-level magnetic field stability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804053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le 5">
                <a:extLst>
                  <a:ext uri="{FF2B5EF4-FFF2-40B4-BE49-F238E27FC236}">
                    <a16:creationId xmlns:a16="http://schemas.microsoft.com/office/drawing/2014/main" id="{1B1FBDF2-3EC5-E200-46F8-7FD2117E6F66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923986278"/>
                  </p:ext>
                </p:extLst>
              </p:nvPr>
            </p:nvGraphicFramePr>
            <p:xfrm>
              <a:off x="174060" y="4479032"/>
              <a:ext cx="7091285" cy="216276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31686">
                      <a:extLst>
                        <a:ext uri="{9D8B030D-6E8A-4147-A177-3AD203B41FA5}">
                          <a16:colId xmlns:a16="http://schemas.microsoft.com/office/drawing/2014/main" val="2693311466"/>
                        </a:ext>
                      </a:extLst>
                    </a:gridCol>
                    <a:gridCol w="1347975">
                      <a:extLst>
                        <a:ext uri="{9D8B030D-6E8A-4147-A177-3AD203B41FA5}">
                          <a16:colId xmlns:a16="http://schemas.microsoft.com/office/drawing/2014/main" val="2431170210"/>
                        </a:ext>
                      </a:extLst>
                    </a:gridCol>
                    <a:gridCol w="3411624">
                      <a:extLst>
                        <a:ext uri="{9D8B030D-6E8A-4147-A177-3AD203B41FA5}">
                          <a16:colId xmlns:a16="http://schemas.microsoft.com/office/drawing/2014/main" val="1755690009"/>
                        </a:ext>
                      </a:extLst>
                    </a:gridCol>
                  </a:tblGrid>
                  <a:tr h="3089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Systematic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Sensitivity (</a:t>
                          </a:r>
                          <a:r>
                            <a:rPr lang="el-GR" sz="1200" dirty="0"/>
                            <a:t>Δ</a:t>
                          </a:r>
                          <a:r>
                            <a:rPr lang="en-US" sz="1200" dirty="0"/>
                            <a:t>f/f)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Required Control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41646768"/>
                      </a:ext>
                    </a:extLst>
                  </a:tr>
                  <a:tr h="308967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1</a:t>
                          </a:r>
                          <a:r>
                            <a:rPr lang="en-US" sz="1200" baseline="30000" dirty="0"/>
                            <a:t>st</a:t>
                          </a:r>
                          <a:r>
                            <a:rPr lang="en-US" sz="1200" dirty="0"/>
                            <a:t> Order Doppler Shift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73756" t="-101961" r="-255204" b="-5019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200" dirty="0"/>
                            <a:t>μ</a:t>
                          </a:r>
                          <a:r>
                            <a:rPr lang="en-US" sz="1200" dirty="0"/>
                            <a:t>rad-level beam pointing stability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0660171"/>
                      </a:ext>
                    </a:extLst>
                  </a:tr>
                  <a:tr h="308967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End-to-end Cavity Phase Shift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73756" t="-201961" r="-255204" b="-4019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nm-level optical path length stability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31934042"/>
                      </a:ext>
                    </a:extLst>
                  </a:tr>
                  <a:tr h="308967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Rb-Rb Collisional Shift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73756" t="-308000" r="-255204" b="-3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Rb partial pressure below 20 </a:t>
                          </a:r>
                          <a:r>
                            <a:rPr lang="en-US" sz="1200" dirty="0" err="1"/>
                            <a:t>nTorr</a:t>
                          </a:r>
                          <a:r>
                            <a:rPr lang="en-US" sz="1200" dirty="0"/>
                            <a:t>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4050671"/>
                      </a:ext>
                    </a:extLst>
                  </a:tr>
                  <a:tr h="308967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H</a:t>
                          </a:r>
                          <a:r>
                            <a:rPr lang="en-US" sz="1200" baseline="-25000" dirty="0"/>
                            <a:t>2</a:t>
                          </a:r>
                          <a:r>
                            <a:rPr lang="en-US" sz="1200" baseline="0" dirty="0"/>
                            <a:t> &amp; He Collisional Shift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73756" t="-400000" r="-255204" b="-2039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200" dirty="0"/>
                            <a:t>μ</a:t>
                          </a:r>
                          <a:r>
                            <a:rPr lang="en-US" sz="1200" dirty="0"/>
                            <a:t>Torr-level pressure stability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93314208"/>
                      </a:ext>
                    </a:extLst>
                  </a:tr>
                  <a:tr h="308967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Light Shifts (R = P</a:t>
                          </a:r>
                          <a:r>
                            <a:rPr lang="en-US" sz="1200" baseline="-25000" dirty="0"/>
                            <a:t>1</a:t>
                          </a:r>
                          <a:r>
                            <a:rPr lang="en-US" sz="1200" baseline="0" dirty="0"/>
                            <a:t>/P</a:t>
                          </a:r>
                          <a:r>
                            <a:rPr lang="en-US" sz="1200" baseline="-25000" dirty="0"/>
                            <a:t>2</a:t>
                          </a:r>
                          <a:r>
                            <a:rPr lang="en-US" sz="1200" baseline="0" dirty="0"/>
                            <a:t>)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73756" t="-500000" r="-255204" b="-1039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8036" t="-500000" r="-714" b="-1039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79750182"/>
                      </a:ext>
                    </a:extLst>
                  </a:tr>
                  <a:tr h="308967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2</a:t>
                          </a:r>
                          <a:r>
                            <a:rPr lang="en-US" sz="1200" baseline="30000" dirty="0"/>
                            <a:t>nd</a:t>
                          </a:r>
                          <a:r>
                            <a:rPr lang="en-US" sz="1200" dirty="0"/>
                            <a:t> Order Zeeman Shift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73756" t="-600000" r="-255204" b="-39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ppm-level magnetic field stability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804053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73A155E-F54C-76E2-88E5-BC768C1FA9D2}"/>
                  </a:ext>
                </a:extLst>
              </p:cNvPr>
              <p:cNvSpPr txBox="1"/>
              <p:nvPr/>
            </p:nvSpPr>
            <p:spPr>
              <a:xfrm>
                <a:off x="174060" y="3896896"/>
                <a:ext cx="7746801" cy="5252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Projected</a:t>
                </a:r>
                <a:r>
                  <a:rPr lang="en-US" dirty="0"/>
                  <a:t> systematics and accuracy budget (not measured yet) for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endParaRPr lang="en-US" baseline="300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73A155E-F54C-76E2-88E5-BC768C1FA9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060" y="3896896"/>
                <a:ext cx="7746801" cy="525272"/>
              </a:xfrm>
              <a:prstGeom prst="rect">
                <a:avLst/>
              </a:prstGeom>
              <a:blipFill>
                <a:blip r:embed="rId7"/>
                <a:stretch>
                  <a:fillRect l="-709" b="-69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HRL Laboratories, LLC.">
            <a:extLst>
              <a:ext uri="{FF2B5EF4-FFF2-40B4-BE49-F238E27FC236}">
                <a16:creationId xmlns:a16="http://schemas.microsoft.com/office/drawing/2014/main" id="{841FB52A-9AA6-0B77-78F4-68C8C033B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0624" y="4891354"/>
            <a:ext cx="2138766" cy="356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64D0B7E-BE66-C6A7-D406-31625FD59781}"/>
              </a:ext>
            </a:extLst>
          </p:cNvPr>
          <p:cNvSpPr txBox="1"/>
          <p:nvPr/>
        </p:nvSpPr>
        <p:spPr>
          <a:xfrm>
            <a:off x="7952999" y="4479032"/>
            <a:ext cx="20911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Technology transfer: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Travis Autry, PI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DE86CD-8E45-3103-15CA-347314271EF2}"/>
              </a:ext>
            </a:extLst>
          </p:cNvPr>
          <p:cNvSpPr txBox="1"/>
          <p:nvPr/>
        </p:nvSpPr>
        <p:spPr>
          <a:xfrm>
            <a:off x="7952999" y="6028841"/>
            <a:ext cx="3590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DARPA H6 (Jonathan Hoffman, PM):</a:t>
            </a:r>
          </a:p>
          <a:p>
            <a:r>
              <a:rPr lang="en-US" dirty="0"/>
              <a:t>1 </a:t>
            </a:r>
            <a:r>
              <a:rPr lang="en-US" dirty="0">
                <a:sym typeface="Symbol" panose="05050102010706020507" pitchFamily="18" charset="2"/>
              </a:rPr>
              <a:t>s @ 1 week in 1 cm</a:t>
            </a:r>
            <a:r>
              <a:rPr lang="en-US" baseline="30000" dirty="0">
                <a:sym typeface="Symbol" panose="05050102010706020507" pitchFamily="18" charset="2"/>
              </a:rPr>
              <a:t>3</a:t>
            </a:r>
            <a:r>
              <a:rPr lang="en-US" dirty="0">
                <a:sym typeface="Symbol" panose="05050102010706020507" pitchFamily="18" charset="2"/>
              </a:rPr>
              <a:t>, 150 mW</a:t>
            </a:r>
            <a:endParaRPr lang="en-US" dirty="0"/>
          </a:p>
        </p:txBody>
      </p:sp>
      <p:pic>
        <p:nvPicPr>
          <p:cNvPr id="24" name="Picture 23" descr="A person wearing glasses and a suit&#10;&#10;Description automatically generated with medium confidence">
            <a:extLst>
              <a:ext uri="{FF2B5EF4-FFF2-40B4-BE49-F238E27FC236}">
                <a16:creationId xmlns:a16="http://schemas.microsoft.com/office/drawing/2014/main" id="{0703D781-BB8D-35AF-44A2-37ED8876E29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230" y="4584974"/>
            <a:ext cx="1200329" cy="1200329"/>
          </a:xfrm>
          <a:prstGeom prst="rect">
            <a:avLst/>
          </a:prstGeom>
        </p:spPr>
      </p:pic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734F7B4A-854E-A736-6BB1-7D94A7689A3F}"/>
              </a:ext>
            </a:extLst>
          </p:cNvPr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E844E1E-DD6D-465A-82E4-352FB285147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7267089-F02B-7D36-8B66-33F593DAE3A5}"/>
              </a:ext>
            </a:extLst>
          </p:cNvPr>
          <p:cNvSpPr txBox="1"/>
          <p:nvPr/>
        </p:nvSpPr>
        <p:spPr>
          <a:xfrm>
            <a:off x="8234998" y="3951115"/>
            <a:ext cx="38229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latin typeface="Segoe UI" panose="020B0502040204020203" pitchFamily="34" charset="0"/>
              </a:rPr>
              <a:t>G. D. Martinez et al.,  Nat. Commun. </a:t>
            </a:r>
            <a:r>
              <a:rPr lang="fr-FR" sz="1200" b="1" dirty="0">
                <a:latin typeface="Segoe UI" panose="020B0502040204020203" pitchFamily="34" charset="0"/>
              </a:rPr>
              <a:t>14, 3501 (2023).</a:t>
            </a:r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AC8754-8A8D-F971-ED27-EB2B7265071D}"/>
              </a:ext>
            </a:extLst>
          </p:cNvPr>
          <p:cNvSpPr txBox="1"/>
          <p:nvPr/>
        </p:nvSpPr>
        <p:spPr>
          <a:xfrm>
            <a:off x="3455950" y="6596389"/>
            <a:ext cx="507094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050" b="0" i="0" u="none" strike="noStrike" baseline="0" dirty="0">
                <a:latin typeface="CIDFont+F3"/>
              </a:rPr>
              <a:t>Distribution Statement `A' (Approved for Public Release, Distribution Unlimited)</a:t>
            </a:r>
            <a:endParaRPr lang="en-US" sz="1050" dirty="0"/>
          </a:p>
        </p:txBody>
      </p:sp>
      <p:grpSp>
        <p:nvGrpSpPr>
          <p:cNvPr id="19" name="Group 18"/>
          <p:cNvGrpSpPr/>
          <p:nvPr/>
        </p:nvGrpSpPr>
        <p:grpSpPr>
          <a:xfrm>
            <a:off x="3157355" y="2636951"/>
            <a:ext cx="1236125" cy="1046134"/>
            <a:chOff x="3043226" y="2276642"/>
            <a:chExt cx="1836821" cy="1628273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FE76D27-4A9D-2712-4993-58174A846D4D}"/>
                </a:ext>
              </a:extLst>
            </p:cNvPr>
            <p:cNvCxnSpPr/>
            <p:nvPr/>
          </p:nvCxnSpPr>
          <p:spPr>
            <a:xfrm>
              <a:off x="3043226" y="3535946"/>
              <a:ext cx="75197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C038073-D4F1-153A-8C38-F24F984A9490}"/>
                </a:ext>
              </a:extLst>
            </p:cNvPr>
            <p:cNvCxnSpPr/>
            <p:nvPr/>
          </p:nvCxnSpPr>
          <p:spPr>
            <a:xfrm>
              <a:off x="4128073" y="3904915"/>
              <a:ext cx="75197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67D0618-D626-788B-22D2-7DAEBF9334A5}"/>
                </a:ext>
              </a:extLst>
            </p:cNvPr>
            <p:cNvCxnSpPr/>
            <p:nvPr/>
          </p:nvCxnSpPr>
          <p:spPr>
            <a:xfrm>
              <a:off x="3596679" y="2276642"/>
              <a:ext cx="75197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reeform: Shape 8">
              <a:extLst>
                <a:ext uri="{FF2B5EF4-FFF2-40B4-BE49-F238E27FC236}">
                  <a16:creationId xmlns:a16="http://schemas.microsoft.com/office/drawing/2014/main" id="{D0EAC000-4332-781E-F2A3-6E241100631B}"/>
                </a:ext>
              </a:extLst>
            </p:cNvPr>
            <p:cNvSpPr/>
            <p:nvPr/>
          </p:nvSpPr>
          <p:spPr>
            <a:xfrm>
              <a:off x="3362063" y="2296692"/>
              <a:ext cx="1155032" cy="1588169"/>
            </a:xfrm>
            <a:custGeom>
              <a:avLst/>
              <a:gdLst>
                <a:gd name="connsiteX0" fmla="*/ 0 w 1155032"/>
                <a:gd name="connsiteY0" fmla="*/ 1179095 h 1564106"/>
                <a:gd name="connsiteX1" fmla="*/ 776037 w 1155032"/>
                <a:gd name="connsiteY1" fmla="*/ 0 h 1564106"/>
                <a:gd name="connsiteX2" fmla="*/ 1155032 w 1155032"/>
                <a:gd name="connsiteY2" fmla="*/ 1564106 h 1564106"/>
                <a:gd name="connsiteX0" fmla="*/ 0 w 1155032"/>
                <a:gd name="connsiteY0" fmla="*/ 1203158 h 1588169"/>
                <a:gd name="connsiteX1" fmla="*/ 583532 w 1155032"/>
                <a:gd name="connsiteY1" fmla="*/ 0 h 1588169"/>
                <a:gd name="connsiteX2" fmla="*/ 1155032 w 1155032"/>
                <a:gd name="connsiteY2" fmla="*/ 1588169 h 1588169"/>
                <a:gd name="connsiteX0" fmla="*/ 0 w 1155032"/>
                <a:gd name="connsiteY0" fmla="*/ 1203158 h 1588169"/>
                <a:gd name="connsiteX1" fmla="*/ 583532 w 1155032"/>
                <a:gd name="connsiteY1" fmla="*/ 0 h 1588169"/>
                <a:gd name="connsiteX2" fmla="*/ 1155032 w 1155032"/>
                <a:gd name="connsiteY2" fmla="*/ 1588169 h 1588169"/>
                <a:gd name="connsiteX0" fmla="*/ 0 w 1155032"/>
                <a:gd name="connsiteY0" fmla="*/ 1203158 h 1588169"/>
                <a:gd name="connsiteX1" fmla="*/ 583532 w 1155032"/>
                <a:gd name="connsiteY1" fmla="*/ 0 h 1588169"/>
                <a:gd name="connsiteX2" fmla="*/ 1155032 w 1155032"/>
                <a:gd name="connsiteY2" fmla="*/ 1588169 h 1588169"/>
                <a:gd name="connsiteX0" fmla="*/ 0 w 1155032"/>
                <a:gd name="connsiteY0" fmla="*/ 1203158 h 1588169"/>
                <a:gd name="connsiteX1" fmla="*/ 583532 w 1155032"/>
                <a:gd name="connsiteY1" fmla="*/ 0 h 1588169"/>
                <a:gd name="connsiteX2" fmla="*/ 1155032 w 1155032"/>
                <a:gd name="connsiteY2" fmla="*/ 1588169 h 1588169"/>
                <a:gd name="connsiteX0" fmla="*/ 0 w 1155032"/>
                <a:gd name="connsiteY0" fmla="*/ 1203158 h 1588169"/>
                <a:gd name="connsiteX1" fmla="*/ 583532 w 1155032"/>
                <a:gd name="connsiteY1" fmla="*/ 0 h 1588169"/>
                <a:gd name="connsiteX2" fmla="*/ 1155032 w 1155032"/>
                <a:gd name="connsiteY2" fmla="*/ 1588169 h 1588169"/>
                <a:gd name="connsiteX0" fmla="*/ 0 w 1155032"/>
                <a:gd name="connsiteY0" fmla="*/ 1203158 h 1588169"/>
                <a:gd name="connsiteX1" fmla="*/ 583532 w 1155032"/>
                <a:gd name="connsiteY1" fmla="*/ 0 h 1588169"/>
                <a:gd name="connsiteX2" fmla="*/ 1155032 w 1155032"/>
                <a:gd name="connsiteY2" fmla="*/ 1588169 h 1588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5032" h="1588169">
                  <a:moveTo>
                    <a:pt x="0" y="1203158"/>
                  </a:moveTo>
                  <a:cubicBezTo>
                    <a:pt x="20053" y="1163052"/>
                    <a:pt x="527384" y="148390"/>
                    <a:pt x="583532" y="0"/>
                  </a:cubicBezTo>
                  <a:cubicBezTo>
                    <a:pt x="643690" y="172453"/>
                    <a:pt x="1130969" y="1542047"/>
                    <a:pt x="1155032" y="1588169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055576" y="2458725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5p</a:t>
            </a:r>
            <a:r>
              <a:rPr lang="en-US" baseline="-25000" dirty="0" smtClean="0"/>
              <a:t>1/2</a:t>
            </a:r>
            <a:endParaRPr lang="en-US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4428028" y="3413733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5s</a:t>
            </a:r>
            <a:r>
              <a:rPr lang="en-US" baseline="-25000" dirty="0" smtClean="0"/>
              <a:t>1/2</a:t>
            </a:r>
            <a:endParaRPr lang="en-US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3329976" y="3542399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F=1</a:t>
            </a:r>
            <a:endParaRPr lang="en-US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2693210" y="3261364"/>
            <a:ext cx="5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F=2</a:t>
            </a:r>
            <a:endParaRPr lang="en-US" baseline="-25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5824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8565"/>
    </mc:Choice>
    <mc:Fallback>
      <p:transition spd="slow" advTm="158565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99FBFA-4666-FF6A-E198-EE9AB802B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Shifts in CPT Beam Clocks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FE76D27-4A9D-2712-4993-58174A846D4D}"/>
              </a:ext>
            </a:extLst>
          </p:cNvPr>
          <p:cNvCxnSpPr/>
          <p:nvPr/>
        </p:nvCxnSpPr>
        <p:spPr>
          <a:xfrm>
            <a:off x="673768" y="3663616"/>
            <a:ext cx="75197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C038073-D4F1-153A-8C38-F24F984A9490}"/>
              </a:ext>
            </a:extLst>
          </p:cNvPr>
          <p:cNvCxnSpPr/>
          <p:nvPr/>
        </p:nvCxnSpPr>
        <p:spPr>
          <a:xfrm>
            <a:off x="1758615" y="4032585"/>
            <a:ext cx="75197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F7E55D0-D17C-2A58-3930-EA809771D461}"/>
              </a:ext>
            </a:extLst>
          </p:cNvPr>
          <p:cNvCxnSpPr/>
          <p:nvPr/>
        </p:nvCxnSpPr>
        <p:spPr>
          <a:xfrm>
            <a:off x="1227221" y="2119564"/>
            <a:ext cx="75197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67D0618-D626-788B-22D2-7DAEBF9334A5}"/>
              </a:ext>
            </a:extLst>
          </p:cNvPr>
          <p:cNvCxnSpPr/>
          <p:nvPr/>
        </p:nvCxnSpPr>
        <p:spPr>
          <a:xfrm>
            <a:off x="1227221" y="2404312"/>
            <a:ext cx="75197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0EAC000-4332-781E-F2A3-6E241100631B}"/>
              </a:ext>
            </a:extLst>
          </p:cNvPr>
          <p:cNvSpPr/>
          <p:nvPr/>
        </p:nvSpPr>
        <p:spPr>
          <a:xfrm>
            <a:off x="992605" y="2424362"/>
            <a:ext cx="1155032" cy="1588169"/>
          </a:xfrm>
          <a:custGeom>
            <a:avLst/>
            <a:gdLst>
              <a:gd name="connsiteX0" fmla="*/ 0 w 1155032"/>
              <a:gd name="connsiteY0" fmla="*/ 1179095 h 1564106"/>
              <a:gd name="connsiteX1" fmla="*/ 776037 w 1155032"/>
              <a:gd name="connsiteY1" fmla="*/ 0 h 1564106"/>
              <a:gd name="connsiteX2" fmla="*/ 1155032 w 1155032"/>
              <a:gd name="connsiteY2" fmla="*/ 1564106 h 1564106"/>
              <a:gd name="connsiteX0" fmla="*/ 0 w 1155032"/>
              <a:gd name="connsiteY0" fmla="*/ 1203158 h 1588169"/>
              <a:gd name="connsiteX1" fmla="*/ 583532 w 1155032"/>
              <a:gd name="connsiteY1" fmla="*/ 0 h 1588169"/>
              <a:gd name="connsiteX2" fmla="*/ 1155032 w 1155032"/>
              <a:gd name="connsiteY2" fmla="*/ 1588169 h 1588169"/>
              <a:gd name="connsiteX0" fmla="*/ 0 w 1155032"/>
              <a:gd name="connsiteY0" fmla="*/ 1203158 h 1588169"/>
              <a:gd name="connsiteX1" fmla="*/ 583532 w 1155032"/>
              <a:gd name="connsiteY1" fmla="*/ 0 h 1588169"/>
              <a:gd name="connsiteX2" fmla="*/ 1155032 w 1155032"/>
              <a:gd name="connsiteY2" fmla="*/ 1588169 h 1588169"/>
              <a:gd name="connsiteX0" fmla="*/ 0 w 1155032"/>
              <a:gd name="connsiteY0" fmla="*/ 1203158 h 1588169"/>
              <a:gd name="connsiteX1" fmla="*/ 583532 w 1155032"/>
              <a:gd name="connsiteY1" fmla="*/ 0 h 1588169"/>
              <a:gd name="connsiteX2" fmla="*/ 1155032 w 1155032"/>
              <a:gd name="connsiteY2" fmla="*/ 1588169 h 1588169"/>
              <a:gd name="connsiteX0" fmla="*/ 0 w 1155032"/>
              <a:gd name="connsiteY0" fmla="*/ 1203158 h 1588169"/>
              <a:gd name="connsiteX1" fmla="*/ 583532 w 1155032"/>
              <a:gd name="connsiteY1" fmla="*/ 0 h 1588169"/>
              <a:gd name="connsiteX2" fmla="*/ 1155032 w 1155032"/>
              <a:gd name="connsiteY2" fmla="*/ 1588169 h 1588169"/>
              <a:gd name="connsiteX0" fmla="*/ 0 w 1155032"/>
              <a:gd name="connsiteY0" fmla="*/ 1203158 h 1588169"/>
              <a:gd name="connsiteX1" fmla="*/ 583532 w 1155032"/>
              <a:gd name="connsiteY1" fmla="*/ 0 h 1588169"/>
              <a:gd name="connsiteX2" fmla="*/ 1155032 w 1155032"/>
              <a:gd name="connsiteY2" fmla="*/ 1588169 h 1588169"/>
              <a:gd name="connsiteX0" fmla="*/ 0 w 1155032"/>
              <a:gd name="connsiteY0" fmla="*/ 1203158 h 1588169"/>
              <a:gd name="connsiteX1" fmla="*/ 583532 w 1155032"/>
              <a:gd name="connsiteY1" fmla="*/ 0 h 1588169"/>
              <a:gd name="connsiteX2" fmla="*/ 1155032 w 1155032"/>
              <a:gd name="connsiteY2" fmla="*/ 1588169 h 1588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5032" h="1588169">
                <a:moveTo>
                  <a:pt x="0" y="1203158"/>
                </a:moveTo>
                <a:cubicBezTo>
                  <a:pt x="20053" y="1163052"/>
                  <a:pt x="527384" y="148390"/>
                  <a:pt x="583532" y="0"/>
                </a:cubicBezTo>
                <a:cubicBezTo>
                  <a:pt x="643690" y="172453"/>
                  <a:pt x="1130969" y="1542047"/>
                  <a:pt x="1155032" y="158816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469A45-5BDC-93BC-0F67-57448B333403}"/>
              </a:ext>
            </a:extLst>
          </p:cNvPr>
          <p:cNvSpPr txBox="1"/>
          <p:nvPr/>
        </p:nvSpPr>
        <p:spPr>
          <a:xfrm>
            <a:off x="2247851" y="1778031"/>
            <a:ext cx="1377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Off-resonant level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12DD596-EF28-F0E3-BEC1-B5CAC64DC403}"/>
              </a:ext>
            </a:extLst>
          </p:cNvPr>
          <p:cNvCxnSpPr>
            <a:stCxn id="10" idx="1"/>
          </p:cNvCxnSpPr>
          <p:nvPr/>
        </p:nvCxnSpPr>
        <p:spPr>
          <a:xfrm flipH="1">
            <a:off x="1979195" y="2101197"/>
            <a:ext cx="268656" cy="183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18FE55B-C00E-DBE6-B9BF-EE93D4819246}"/>
                  </a:ext>
                </a:extLst>
              </p:cNvPr>
              <p:cNvSpPr txBox="1"/>
              <p:nvPr/>
            </p:nvSpPr>
            <p:spPr>
              <a:xfrm>
                <a:off x="4929541" y="3671495"/>
                <a:ext cx="5390130" cy="6642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𝐼𝑚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13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𝑅𝑒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13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33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p>
                              </m:sSubSup>
                            </m:e>
                          </m:d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Ω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[1−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18FE55B-C00E-DBE6-B9BF-EE93D48192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9541" y="3671495"/>
                <a:ext cx="5390130" cy="66428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D1411BE1-80AE-1F07-5872-9C4A67172C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9906" b="54132"/>
          <a:stretch/>
        </p:blipFill>
        <p:spPr>
          <a:xfrm>
            <a:off x="4726357" y="1353647"/>
            <a:ext cx="6066263" cy="34882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675767C-CA3E-4540-E6B8-788B6F132A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091" t="55667" r="1091" b="-25761"/>
          <a:stretch/>
        </p:blipFill>
        <p:spPr>
          <a:xfrm>
            <a:off x="4726356" y="1632712"/>
            <a:ext cx="6066263" cy="1531833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611204C0-4D56-03CD-469B-9CD4380D50E0}"/>
              </a:ext>
            </a:extLst>
          </p:cNvPr>
          <p:cNvGrpSpPr/>
          <p:nvPr/>
        </p:nvGrpSpPr>
        <p:grpSpPr>
          <a:xfrm>
            <a:off x="4524011" y="1247284"/>
            <a:ext cx="6745159" cy="2036029"/>
            <a:chOff x="4726356" y="1159320"/>
            <a:chExt cx="6066264" cy="142145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A0745A9-EB32-A3AD-6BBF-64081F140E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87809"/>
            <a:stretch/>
          </p:blipFill>
          <p:spPr>
            <a:xfrm>
              <a:off x="4726357" y="1159320"/>
              <a:ext cx="6066263" cy="26642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77EED6F-75F0-7D8E-A50D-3CFF91E527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9906" b="54132"/>
            <a:stretch/>
          </p:blipFill>
          <p:spPr>
            <a:xfrm>
              <a:off x="4726357" y="1374230"/>
              <a:ext cx="6066263" cy="348821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BAE32E0-3DBE-103A-65BE-77433841EE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091" t="55667" r="1091" b="1893"/>
            <a:stretch/>
          </p:blipFill>
          <p:spPr>
            <a:xfrm>
              <a:off x="4726356" y="1653295"/>
              <a:ext cx="6066263" cy="927479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4740C02-2C19-B2D6-D8B3-407278DBF8F0}"/>
                  </a:ext>
                </a:extLst>
              </p:cNvPr>
              <p:cNvSpPr txBox="1"/>
              <p:nvPr/>
            </p:nvSpPr>
            <p:spPr>
              <a:xfrm>
                <a:off x="4435601" y="3291823"/>
                <a:ext cx="43863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u="sng" dirty="0"/>
                  <a:t>Resonant light shift </a:t>
                </a:r>
                <a:r>
                  <a:rPr lang="en-US" dirty="0">
                    <a:sym typeface="Symbol" panose="05050102010706020507" pitchFamily="18" charset="2"/>
                  </a:rPr>
                  <a:t></a:t>
                </a:r>
                <a:r>
                  <a:rPr lang="en-US" dirty="0"/>
                  <a:t>  0 for large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4740C02-2C19-B2D6-D8B3-407278DBF8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5601" y="3291823"/>
                <a:ext cx="4386325" cy="369332"/>
              </a:xfrm>
              <a:prstGeom prst="rect">
                <a:avLst/>
              </a:prstGeom>
              <a:blipFill>
                <a:blip r:embed="rId4"/>
                <a:stretch>
                  <a:fillRect l="-1252" t="-13115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09C69F91-7E68-215E-63C9-2B0A8E7A5FF3}"/>
              </a:ext>
            </a:extLst>
          </p:cNvPr>
          <p:cNvSpPr txBox="1"/>
          <p:nvPr/>
        </p:nvSpPr>
        <p:spPr>
          <a:xfrm>
            <a:off x="4429162" y="4451446"/>
            <a:ext cx="4386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Off-resonant light shift</a:t>
            </a:r>
            <a:r>
              <a:rPr lang="en-US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4A37FA8-5C57-B31F-0E3A-86E793C49AFA}"/>
                  </a:ext>
                </a:extLst>
              </p:cNvPr>
              <p:cNvSpPr txBox="1"/>
              <p:nvPr/>
            </p:nvSpPr>
            <p:spPr>
              <a:xfrm>
                <a:off x="4935777" y="4889720"/>
                <a:ext cx="4856779" cy="6267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𝐿𝑆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𝛿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≈4×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−10</m:t>
                          </m:r>
                        </m:sup>
                      </m:sSup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4A37FA8-5C57-B31F-0E3A-86E793C49A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5777" y="4889720"/>
                <a:ext cx="4856779" cy="626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3BE6EB5-4693-0536-BC65-9F457DB4BBE8}"/>
              </a:ext>
            </a:extLst>
          </p:cNvPr>
          <p:cNvCxnSpPr/>
          <p:nvPr/>
        </p:nvCxnSpPr>
        <p:spPr>
          <a:xfrm>
            <a:off x="1049755" y="2119564"/>
            <a:ext cx="0" cy="30479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82FEC00-34FD-E10F-63A4-F6CF2E994EA8}"/>
                  </a:ext>
                </a:extLst>
              </p:cNvPr>
              <p:cNvSpPr txBox="1"/>
              <p:nvPr/>
            </p:nvSpPr>
            <p:spPr>
              <a:xfrm>
                <a:off x="766132" y="2133463"/>
                <a:ext cx="17472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latin typeface="Cambria Math" panose="02040503050406030204" pitchFamily="18" charset="0"/>
                        </a:rPr>
                        <m:t>δ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82FEC00-34FD-E10F-63A4-F6CF2E994E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132" y="2133463"/>
                <a:ext cx="174728" cy="276999"/>
              </a:xfrm>
              <a:prstGeom prst="rect">
                <a:avLst/>
              </a:prstGeom>
              <a:blipFill>
                <a:blip r:embed="rId6"/>
                <a:stretch>
                  <a:fillRect l="-35714" r="-35714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68EBAFB-133E-784C-FAF8-593D30247670}"/>
              </a:ext>
            </a:extLst>
          </p:cNvPr>
          <p:cNvCxnSpPr/>
          <p:nvPr/>
        </p:nvCxnSpPr>
        <p:spPr>
          <a:xfrm>
            <a:off x="1684421" y="2133463"/>
            <a:ext cx="288758" cy="689886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715B04A-C9A1-CC8E-7920-E90711827D6A}"/>
                  </a:ext>
                </a:extLst>
              </p:cNvPr>
              <p:cNvSpPr txBox="1"/>
              <p:nvPr/>
            </p:nvSpPr>
            <p:spPr>
              <a:xfrm>
                <a:off x="1968116" y="2347252"/>
                <a:ext cx="27436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715B04A-C9A1-CC8E-7920-E90711827D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8116" y="2347252"/>
                <a:ext cx="274369" cy="276999"/>
              </a:xfrm>
              <a:prstGeom prst="rect">
                <a:avLst/>
              </a:prstGeom>
              <a:blipFill>
                <a:blip r:embed="rId7"/>
                <a:stretch>
                  <a:fillRect l="-22222" r="-6667" b="-24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B595957-F05C-B0D0-5871-2471F5FEE8B6}"/>
                  </a:ext>
                </a:extLst>
              </p:cNvPr>
              <p:cNvSpPr txBox="1"/>
              <p:nvPr/>
            </p:nvSpPr>
            <p:spPr>
              <a:xfrm>
                <a:off x="977973" y="2760040"/>
                <a:ext cx="31200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B595957-F05C-B0D0-5871-2471F5FEE8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973" y="2760040"/>
                <a:ext cx="312008" cy="276999"/>
              </a:xfrm>
              <a:prstGeom prst="rect">
                <a:avLst/>
              </a:prstGeom>
              <a:blipFill>
                <a:blip r:embed="rId8"/>
                <a:stretch>
                  <a:fillRect l="-17308" r="-5769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CA5FAB3-2576-ACAE-6262-7A9B62ABF816}"/>
                  </a:ext>
                </a:extLst>
              </p:cNvPr>
              <p:cNvSpPr txBox="1"/>
              <p:nvPr/>
            </p:nvSpPr>
            <p:spPr>
              <a:xfrm>
                <a:off x="1954857" y="3103873"/>
                <a:ext cx="31733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CA5FAB3-2576-ACAE-6262-7A9B62ABF8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4857" y="3103873"/>
                <a:ext cx="317331" cy="276999"/>
              </a:xfrm>
              <a:prstGeom prst="rect">
                <a:avLst/>
              </a:prstGeom>
              <a:blipFill>
                <a:blip r:embed="rId9"/>
                <a:stretch>
                  <a:fillRect l="-19231" r="-5769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Arrow: Right 33">
            <a:extLst>
              <a:ext uri="{FF2B5EF4-FFF2-40B4-BE49-F238E27FC236}">
                <a16:creationId xmlns:a16="http://schemas.microsoft.com/office/drawing/2014/main" id="{240CB2B1-5F8C-765E-F483-D0ED7978A634}"/>
              </a:ext>
            </a:extLst>
          </p:cNvPr>
          <p:cNvSpPr/>
          <p:nvPr/>
        </p:nvSpPr>
        <p:spPr>
          <a:xfrm>
            <a:off x="573795" y="5097521"/>
            <a:ext cx="2199382" cy="3085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Atoms</a:t>
            </a:r>
          </a:p>
        </p:txBody>
      </p:sp>
      <p:sp>
        <p:nvSpPr>
          <p:cNvPr id="35" name="Arrow: Down 34">
            <a:extLst>
              <a:ext uri="{FF2B5EF4-FFF2-40B4-BE49-F238E27FC236}">
                <a16:creationId xmlns:a16="http://schemas.microsoft.com/office/drawing/2014/main" id="{0E741EB9-4D8B-0F37-850C-32E4A00E9A76}"/>
              </a:ext>
            </a:extLst>
          </p:cNvPr>
          <p:cNvSpPr/>
          <p:nvPr/>
        </p:nvSpPr>
        <p:spPr>
          <a:xfrm>
            <a:off x="897159" y="4857637"/>
            <a:ext cx="294773" cy="83017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row: Down 35">
            <a:extLst>
              <a:ext uri="{FF2B5EF4-FFF2-40B4-BE49-F238E27FC236}">
                <a16:creationId xmlns:a16="http://schemas.microsoft.com/office/drawing/2014/main" id="{DAF15661-A912-3079-9BEE-97357094D70C}"/>
              </a:ext>
            </a:extLst>
          </p:cNvPr>
          <p:cNvSpPr/>
          <p:nvPr/>
        </p:nvSpPr>
        <p:spPr>
          <a:xfrm>
            <a:off x="1967517" y="4857637"/>
            <a:ext cx="294773" cy="83017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7A3BA1C-7A47-9C40-0BEA-6CD128F3820C}"/>
              </a:ext>
            </a:extLst>
          </p:cNvPr>
          <p:cNvCxnSpPr>
            <a:cxnSpLocks/>
          </p:cNvCxnSpPr>
          <p:nvPr/>
        </p:nvCxnSpPr>
        <p:spPr>
          <a:xfrm>
            <a:off x="945285" y="4627219"/>
            <a:ext cx="198521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13419BB9-6BA9-EF88-5BDE-EB748505A1B6}"/>
                  </a:ext>
                </a:extLst>
              </p:cNvPr>
              <p:cNvSpPr txBox="1"/>
              <p:nvPr/>
            </p:nvSpPr>
            <p:spPr>
              <a:xfrm>
                <a:off x="897159" y="4261402"/>
                <a:ext cx="25282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13419BB9-6BA9-EF88-5BDE-EB748505A1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159" y="4261402"/>
                <a:ext cx="252825" cy="276999"/>
              </a:xfrm>
              <a:prstGeom prst="rect">
                <a:avLst/>
              </a:prstGeom>
              <a:blipFill>
                <a:blip r:embed="rId10"/>
                <a:stretch>
                  <a:fillRect l="-19048" r="-7143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1E6A2FC-E530-2590-7B1F-D3D18F5932D7}"/>
                  </a:ext>
                </a:extLst>
              </p:cNvPr>
              <p:cNvSpPr txBox="1"/>
              <p:nvPr/>
            </p:nvSpPr>
            <p:spPr>
              <a:xfrm>
                <a:off x="10097259" y="4999346"/>
                <a:ext cx="2094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for Cs,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=100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1E6A2FC-E530-2590-7B1F-D3D18F5932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7259" y="4999346"/>
                <a:ext cx="2094741" cy="369332"/>
              </a:xfrm>
              <a:prstGeom prst="rect">
                <a:avLst/>
              </a:prstGeom>
              <a:blipFill>
                <a:blip r:embed="rId11"/>
                <a:stretch>
                  <a:fillRect l="-2326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593F65A-770B-0A6A-1C49-C674654BDD89}"/>
              </a:ext>
            </a:extLst>
          </p:cNvPr>
          <p:cNvCxnSpPr/>
          <p:nvPr/>
        </p:nvCxnSpPr>
        <p:spPr>
          <a:xfrm>
            <a:off x="1044545" y="4719274"/>
            <a:ext cx="1070358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05087C65-6079-2C5A-1C42-FD3AC42C9BAE}"/>
                  </a:ext>
                </a:extLst>
              </p:cNvPr>
              <p:cNvSpPr txBox="1"/>
              <p:nvPr/>
            </p:nvSpPr>
            <p:spPr>
              <a:xfrm>
                <a:off x="1396853" y="4391779"/>
                <a:ext cx="4758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05087C65-6079-2C5A-1C42-FD3AC42C9B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6853" y="4391779"/>
                <a:ext cx="475835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>
            <a:extLst>
              <a:ext uri="{FF2B5EF4-FFF2-40B4-BE49-F238E27FC236}">
                <a16:creationId xmlns:a16="http://schemas.microsoft.com/office/drawing/2014/main" id="{4ACF27BA-232C-778A-8EEB-44B48E8A4A45}"/>
              </a:ext>
            </a:extLst>
          </p:cNvPr>
          <p:cNvSpPr txBox="1"/>
          <p:nvPr/>
        </p:nvSpPr>
        <p:spPr>
          <a:xfrm>
            <a:off x="5823835" y="5784897"/>
            <a:ext cx="4292707" cy="6463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Control of light shifts at 10</a:t>
            </a:r>
            <a:r>
              <a:rPr lang="en-US" baseline="30000" dirty="0"/>
              <a:t>-12</a:t>
            </a:r>
            <a:r>
              <a:rPr lang="en-US" dirty="0"/>
              <a:t> level requires ~ 1% relative power control for CPT fields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05E81B-1C07-29FA-A34F-502EA3A7C191}"/>
              </a:ext>
            </a:extLst>
          </p:cNvPr>
          <p:cNvSpPr txBox="1"/>
          <p:nvPr/>
        </p:nvSpPr>
        <p:spPr>
          <a:xfrm>
            <a:off x="3455951" y="6596390"/>
            <a:ext cx="610606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050" b="0" i="0" u="none" strike="noStrike" baseline="0" dirty="0">
                <a:latin typeface="CIDFont+F3"/>
              </a:rPr>
              <a:t>Distribution Statement `A' (Approved for Public Release, Distribution Unlimited)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1655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7697"/>
    </mc:Choice>
    <mc:Fallback>
      <p:transition spd="slow" advTm="97697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page8image1293923232">
            <a:extLst>
              <a:ext uri="{FF2B5EF4-FFF2-40B4-BE49-F238E27FC236}">
                <a16:creationId xmlns:a16="http://schemas.microsoft.com/office/drawing/2014/main" id="{30E34AFA-B7AC-9763-1D48-E7EA9CA4A3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32" y="3508527"/>
            <a:ext cx="4077974" cy="310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53D64F79-70C6-6D9D-DE6E-4D7019390F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593" y="1336707"/>
            <a:ext cx="3356451" cy="2429565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E1832E1-140B-552C-D1FB-87F9E7A14C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8716" y="1314818"/>
            <a:ext cx="6313372" cy="5162983"/>
          </a:xfrm>
        </p:spPr>
        <p:txBody>
          <a:bodyPr/>
          <a:lstStyle/>
          <a:p>
            <a:r>
              <a:rPr lang="en-US" sz="2000" dirty="0"/>
              <a:t>Alkaline earths have range of transition linewidths</a:t>
            </a:r>
          </a:p>
          <a:p>
            <a:pPr lvl="1"/>
            <a:r>
              <a:rPr lang="en-US" sz="1600" dirty="0"/>
              <a:t>461 nm -&gt; 31 MHz</a:t>
            </a:r>
          </a:p>
          <a:p>
            <a:pPr lvl="1"/>
            <a:r>
              <a:rPr lang="en-US" sz="1600" dirty="0"/>
              <a:t>689 nm -&gt; 7 kHz</a:t>
            </a:r>
          </a:p>
          <a:p>
            <a:pPr lvl="1"/>
            <a:r>
              <a:rPr lang="en-US" sz="1600" dirty="0"/>
              <a:t>698 nm -&gt; </a:t>
            </a:r>
            <a:r>
              <a:rPr lang="en-US" sz="1600" dirty="0" err="1"/>
              <a:t>mHz</a:t>
            </a:r>
            <a:endParaRPr lang="en-US" sz="1600" dirty="0"/>
          </a:p>
          <a:p>
            <a:r>
              <a:rPr lang="en-US" sz="2000" dirty="0"/>
              <a:t>Al</a:t>
            </a:r>
            <a:r>
              <a:rPr lang="en-US" sz="2000" baseline="-25000" dirty="0"/>
              <a:t>2</a:t>
            </a:r>
            <a:r>
              <a:rPr lang="en-US" sz="2000" dirty="0"/>
              <a:t>O</a:t>
            </a:r>
            <a:r>
              <a:rPr lang="en-US" sz="2000" baseline="-25000" dirty="0"/>
              <a:t>3</a:t>
            </a:r>
            <a:r>
              <a:rPr lang="en-US" sz="2000" dirty="0"/>
              <a:t> coatings protect windows</a:t>
            </a:r>
          </a:p>
          <a:p>
            <a:pPr lvl="1"/>
            <a:r>
              <a:rPr lang="en-US" sz="1200" dirty="0" err="1"/>
              <a:t>Woetzel</a:t>
            </a:r>
            <a:r>
              <a:rPr lang="en-US" sz="1200" dirty="0"/>
              <a:t>, et al., 2013; Karlen, et al., 2017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F77316B-8BA8-0699-65DE-D3DFAE247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Microfabricated Sr Vapor Cells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97BFB2-2D33-563C-53CF-092D43C0FC7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324325" y="4306498"/>
            <a:ext cx="1261083" cy="12122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DBCC6F-19D1-97CF-45E2-1169BFC103F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7284" y="1403508"/>
            <a:ext cx="1390698" cy="1053374"/>
          </a:xfrm>
          <a:prstGeom prst="rect">
            <a:avLst/>
          </a:prstGeom>
        </p:spPr>
      </p:pic>
      <p:pic>
        <p:nvPicPr>
          <p:cNvPr id="8" name="Picture 7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69448BED-B36E-2C1D-F91F-114502C0E7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6418" y="1351995"/>
            <a:ext cx="795831" cy="930068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64CE488F-99B0-F463-381E-C41BD4CE9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2850" y="4045993"/>
            <a:ext cx="3048267" cy="2509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DFDE3BEC-3E68-A78F-0B4A-24065D85B128}"/>
              </a:ext>
            </a:extLst>
          </p:cNvPr>
          <p:cNvGrpSpPr/>
          <p:nvPr/>
        </p:nvGrpSpPr>
        <p:grpSpPr>
          <a:xfrm>
            <a:off x="4518888" y="1793122"/>
            <a:ext cx="1702312" cy="1715405"/>
            <a:chOff x="306338" y="1752033"/>
            <a:chExt cx="3377405" cy="3203618"/>
          </a:xfrm>
        </p:grpSpPr>
        <p:sp>
          <p:nvSpPr>
            <p:cNvPr id="12" name="Rounded Rectangle 24">
              <a:extLst>
                <a:ext uri="{FF2B5EF4-FFF2-40B4-BE49-F238E27FC236}">
                  <a16:creationId xmlns:a16="http://schemas.microsoft.com/office/drawing/2014/main" id="{40184C9C-02F7-0274-899A-885E3D959ACD}"/>
                </a:ext>
              </a:extLst>
            </p:cNvPr>
            <p:cNvSpPr/>
            <p:nvPr/>
          </p:nvSpPr>
          <p:spPr>
            <a:xfrm>
              <a:off x="336616" y="1752033"/>
              <a:ext cx="3347127" cy="3203618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3E952F2-3A55-D8EF-656D-80F2FBD23A8E}"/>
                </a:ext>
              </a:extLst>
            </p:cNvPr>
            <p:cNvCxnSpPr/>
            <p:nvPr/>
          </p:nvCxnSpPr>
          <p:spPr>
            <a:xfrm>
              <a:off x="1391366" y="4686320"/>
              <a:ext cx="10160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1C35462-E7E9-513A-1289-B920D4665AE8}"/>
                </a:ext>
              </a:extLst>
            </p:cNvPr>
            <p:cNvCxnSpPr/>
            <p:nvPr/>
          </p:nvCxnSpPr>
          <p:spPr>
            <a:xfrm>
              <a:off x="1251666" y="2590820"/>
              <a:ext cx="10160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6FA1255-F7EB-061C-5627-B7CB5347F82B}"/>
                </a:ext>
              </a:extLst>
            </p:cNvPr>
            <p:cNvCxnSpPr/>
            <p:nvPr/>
          </p:nvCxnSpPr>
          <p:spPr>
            <a:xfrm>
              <a:off x="2356063" y="3205964"/>
              <a:ext cx="10160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1D244EE-C172-D9F4-9371-D8A55EED4D05}"/>
                </a:ext>
              </a:extLst>
            </p:cNvPr>
            <p:cNvSpPr txBox="1"/>
            <p:nvPr/>
          </p:nvSpPr>
          <p:spPr>
            <a:xfrm>
              <a:off x="938148" y="4495819"/>
              <a:ext cx="655795" cy="459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aseline="30000" dirty="0">
                  <a:solidFill>
                    <a:schemeClr val="bg1"/>
                  </a:solidFill>
                </a:rPr>
                <a:t>1</a:t>
              </a:r>
              <a:r>
                <a:rPr lang="en-US" sz="1000" dirty="0">
                  <a:solidFill>
                    <a:schemeClr val="bg1"/>
                  </a:solidFill>
                </a:rPr>
                <a:t>S</a:t>
              </a:r>
              <a:r>
                <a:rPr lang="en-US" sz="1000" baseline="-25000" dirty="0">
                  <a:solidFill>
                    <a:schemeClr val="bg1"/>
                  </a:solidFill>
                </a:rPr>
                <a:t>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780BE5A-9A9A-A798-E3A1-E5646F6C1CFF}"/>
                </a:ext>
              </a:extLst>
            </p:cNvPr>
            <p:cNvSpPr txBox="1"/>
            <p:nvPr/>
          </p:nvSpPr>
          <p:spPr>
            <a:xfrm>
              <a:off x="804108" y="2406154"/>
              <a:ext cx="668516" cy="459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aseline="30000" dirty="0">
                  <a:solidFill>
                    <a:schemeClr val="bg1"/>
                  </a:solidFill>
                </a:rPr>
                <a:t>1</a:t>
              </a:r>
              <a:r>
                <a:rPr lang="en-US" sz="1000" dirty="0">
                  <a:solidFill>
                    <a:schemeClr val="bg1"/>
                  </a:solidFill>
                </a:rPr>
                <a:t>P</a:t>
              </a:r>
              <a:r>
                <a:rPr lang="en-US" sz="1000" baseline="-2500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F16F3A2-50EC-9882-C225-E740ED3CB834}"/>
                </a:ext>
              </a:extLst>
            </p:cNvPr>
            <p:cNvSpPr txBox="1"/>
            <p:nvPr/>
          </p:nvSpPr>
          <p:spPr>
            <a:xfrm>
              <a:off x="1780775" y="2929558"/>
              <a:ext cx="668516" cy="459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aseline="30000" dirty="0">
                  <a:solidFill>
                    <a:schemeClr val="bg1"/>
                  </a:solidFill>
                </a:rPr>
                <a:t>3</a:t>
              </a:r>
              <a:r>
                <a:rPr lang="en-US" sz="1000" dirty="0">
                  <a:solidFill>
                    <a:schemeClr val="bg1"/>
                  </a:solidFill>
                </a:rPr>
                <a:t>P</a:t>
              </a:r>
              <a:r>
                <a:rPr lang="en-US" sz="1000" baseline="-25000" dirty="0">
                  <a:solidFill>
                    <a:schemeClr val="bg1"/>
                  </a:solidFill>
                </a:rPr>
                <a:t>1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9D2786C-A157-306E-10FA-F35BAD785CE6}"/>
                </a:ext>
              </a:extLst>
            </p:cNvPr>
            <p:cNvCxnSpPr/>
            <p:nvPr/>
          </p:nvCxnSpPr>
          <p:spPr>
            <a:xfrm flipV="1">
              <a:off x="1531066" y="2590820"/>
              <a:ext cx="0" cy="209550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AD2B5FB7-569C-BD8E-ED26-EC8E7F6B3A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95017" y="3281393"/>
              <a:ext cx="865566" cy="1404926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B7BE420-3478-9F34-136F-23159D33F7E8}"/>
                </a:ext>
              </a:extLst>
            </p:cNvPr>
            <p:cNvSpPr txBox="1"/>
            <p:nvPr/>
          </p:nvSpPr>
          <p:spPr>
            <a:xfrm>
              <a:off x="2432090" y="3748590"/>
              <a:ext cx="1151932" cy="7472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689 nm</a:t>
              </a:r>
            </a:p>
            <a:p>
              <a:r>
                <a:rPr lang="en-US" sz="1000" dirty="0">
                  <a:solidFill>
                    <a:schemeClr val="bg1"/>
                  </a:solidFill>
                </a:rPr>
                <a:t>7 kHz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0053C5F-FDD1-17EC-11B4-02A3E22D46F6}"/>
                </a:ext>
              </a:extLst>
            </p:cNvPr>
            <p:cNvSpPr txBox="1"/>
            <p:nvPr/>
          </p:nvSpPr>
          <p:spPr>
            <a:xfrm>
              <a:off x="306338" y="3159475"/>
              <a:ext cx="1272787" cy="7472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461 nm, </a:t>
              </a:r>
            </a:p>
            <a:p>
              <a:r>
                <a:rPr lang="en-US" sz="1000" dirty="0">
                  <a:solidFill>
                    <a:schemeClr val="bg1"/>
                  </a:solidFill>
                </a:rPr>
                <a:t>31 MHz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9FCA574-D5D4-182C-D69D-95EA77E1DD66}"/>
                </a:ext>
              </a:extLst>
            </p:cNvPr>
            <p:cNvSpPr/>
            <p:nvPr/>
          </p:nvSpPr>
          <p:spPr>
            <a:xfrm>
              <a:off x="657798" y="1813341"/>
              <a:ext cx="2778758" cy="5747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Strontium Levels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9BBBD308-CD34-7F37-B0A7-1D773CEFBBBA}"/>
              </a:ext>
            </a:extLst>
          </p:cNvPr>
          <p:cNvSpPr/>
          <p:nvPr/>
        </p:nvSpPr>
        <p:spPr>
          <a:xfrm>
            <a:off x="6742686" y="1622193"/>
            <a:ext cx="655201" cy="34185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461 nm laser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9B804F9-4603-11FE-3C45-04E8B8767B4F}"/>
              </a:ext>
            </a:extLst>
          </p:cNvPr>
          <p:cNvSpPr/>
          <p:nvPr/>
        </p:nvSpPr>
        <p:spPr>
          <a:xfrm>
            <a:off x="6773318" y="3204371"/>
            <a:ext cx="618130" cy="457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1E188ED-6831-2126-841E-A9CBB344BFAB}"/>
              </a:ext>
            </a:extLst>
          </p:cNvPr>
          <p:cNvCxnSpPr>
            <a:stCxn id="28" idx="2"/>
            <a:endCxn id="29" idx="2"/>
          </p:cNvCxnSpPr>
          <p:nvPr/>
        </p:nvCxnSpPr>
        <p:spPr>
          <a:xfrm>
            <a:off x="7070287" y="1964050"/>
            <a:ext cx="12096" cy="128604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8D7E353-E08B-12D7-0A02-0D5C0DF5045A}"/>
              </a:ext>
            </a:extLst>
          </p:cNvPr>
          <p:cNvCxnSpPr>
            <a:cxnSpLocks/>
          </p:cNvCxnSpPr>
          <p:nvPr/>
        </p:nvCxnSpPr>
        <p:spPr>
          <a:xfrm flipH="1" flipV="1">
            <a:off x="7031653" y="2198372"/>
            <a:ext cx="12096" cy="980243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01284EE5-D97B-2699-1BD3-4609C85C6EEE}"/>
              </a:ext>
            </a:extLst>
          </p:cNvPr>
          <p:cNvSpPr/>
          <p:nvPr/>
        </p:nvSpPr>
        <p:spPr>
          <a:xfrm rot="3005281">
            <a:off x="6859484" y="2206958"/>
            <a:ext cx="445798" cy="457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5663740-9841-6801-C566-6DFCF5220443}"/>
              </a:ext>
            </a:extLst>
          </p:cNvPr>
          <p:cNvCxnSpPr>
            <a:cxnSpLocks/>
            <a:stCxn id="36" idx="2"/>
          </p:cNvCxnSpPr>
          <p:nvPr/>
        </p:nvCxnSpPr>
        <p:spPr>
          <a:xfrm flipH="1">
            <a:off x="6722369" y="2244484"/>
            <a:ext cx="342480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419C2755-CDB5-DEEA-5955-65AAA01A0C42}"/>
              </a:ext>
            </a:extLst>
          </p:cNvPr>
          <p:cNvSpPr/>
          <p:nvPr/>
        </p:nvSpPr>
        <p:spPr>
          <a:xfrm>
            <a:off x="6778386" y="2778505"/>
            <a:ext cx="618130" cy="27381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Sr Cell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5244B5A-92B5-9D6F-B0DF-FB1D33777130}"/>
              </a:ext>
            </a:extLst>
          </p:cNvPr>
          <p:cNvSpPr/>
          <p:nvPr/>
        </p:nvSpPr>
        <p:spPr>
          <a:xfrm>
            <a:off x="6347043" y="2136877"/>
            <a:ext cx="390214" cy="2152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Det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A75DBA3-12CB-7F08-DADC-3C080B735720}"/>
              </a:ext>
            </a:extLst>
          </p:cNvPr>
          <p:cNvSpPr txBox="1"/>
          <p:nvPr/>
        </p:nvSpPr>
        <p:spPr>
          <a:xfrm>
            <a:off x="8473291" y="1100542"/>
            <a:ext cx="2196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461 nm Spectroscopy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F0185DF-2928-51C9-D77C-61F44106115B}"/>
              </a:ext>
            </a:extLst>
          </p:cNvPr>
          <p:cNvSpPr txBox="1"/>
          <p:nvPr/>
        </p:nvSpPr>
        <p:spPr>
          <a:xfrm>
            <a:off x="8464608" y="3768968"/>
            <a:ext cx="2196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689 nm Spectroscopy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34262E8-D1F7-2800-8EA5-12BCDC07DA56}"/>
              </a:ext>
            </a:extLst>
          </p:cNvPr>
          <p:cNvSpPr/>
          <p:nvPr/>
        </p:nvSpPr>
        <p:spPr>
          <a:xfrm>
            <a:off x="6772647" y="4246609"/>
            <a:ext cx="655201" cy="34185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461 nm laser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CEBE860-89EB-F363-4C3A-0C4B9718C5CE}"/>
              </a:ext>
            </a:extLst>
          </p:cNvPr>
          <p:cNvSpPr/>
          <p:nvPr/>
        </p:nvSpPr>
        <p:spPr>
          <a:xfrm>
            <a:off x="6779757" y="6314191"/>
            <a:ext cx="618130" cy="4571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2C11434-1082-0E6D-773C-44C26DEA9D10}"/>
              </a:ext>
            </a:extLst>
          </p:cNvPr>
          <p:cNvCxnSpPr>
            <a:cxnSpLocks/>
            <a:stCxn id="43" idx="2"/>
          </p:cNvCxnSpPr>
          <p:nvPr/>
        </p:nvCxnSpPr>
        <p:spPr>
          <a:xfrm>
            <a:off x="7100248" y="4588466"/>
            <a:ext cx="18535" cy="129074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E4A2B0F-E31C-1DB1-E67F-E6E7F91AA0C0}"/>
              </a:ext>
            </a:extLst>
          </p:cNvPr>
          <p:cNvCxnSpPr>
            <a:cxnSpLocks/>
          </p:cNvCxnSpPr>
          <p:nvPr/>
        </p:nvCxnSpPr>
        <p:spPr>
          <a:xfrm flipH="1" flipV="1">
            <a:off x="7011552" y="4868397"/>
            <a:ext cx="17865" cy="146865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66DC2A8D-ACAA-5D7C-863B-E069D0515E66}"/>
              </a:ext>
            </a:extLst>
          </p:cNvPr>
          <p:cNvSpPr/>
          <p:nvPr/>
        </p:nvSpPr>
        <p:spPr>
          <a:xfrm rot="3005281">
            <a:off x="6889445" y="4831374"/>
            <a:ext cx="445798" cy="4571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9431DCC-A0CD-4B71-C04F-0D7382CD3BF9}"/>
              </a:ext>
            </a:extLst>
          </p:cNvPr>
          <p:cNvCxnSpPr>
            <a:cxnSpLocks/>
            <a:stCxn id="53" idx="0"/>
            <a:endCxn id="50" idx="1"/>
          </p:cNvCxnSpPr>
          <p:nvPr/>
        </p:nvCxnSpPr>
        <p:spPr>
          <a:xfrm>
            <a:off x="7098978" y="5858307"/>
            <a:ext cx="374301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571603DB-9690-5575-0E8E-3E91C36701AE}"/>
              </a:ext>
            </a:extLst>
          </p:cNvPr>
          <p:cNvSpPr/>
          <p:nvPr/>
        </p:nvSpPr>
        <p:spPr>
          <a:xfrm>
            <a:off x="6815903" y="5319802"/>
            <a:ext cx="618130" cy="27381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Sr Cell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C0BFA25-F838-C93A-9861-9C6371E50A61}"/>
              </a:ext>
            </a:extLst>
          </p:cNvPr>
          <p:cNvSpPr/>
          <p:nvPr/>
        </p:nvSpPr>
        <p:spPr>
          <a:xfrm>
            <a:off x="7473279" y="5750700"/>
            <a:ext cx="390214" cy="2152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Det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83C1224-C038-E1D4-6538-1067EBF5D8C3}"/>
              </a:ext>
            </a:extLst>
          </p:cNvPr>
          <p:cNvSpPr/>
          <p:nvPr/>
        </p:nvSpPr>
        <p:spPr>
          <a:xfrm rot="3005281">
            <a:off x="6858545" y="5850114"/>
            <a:ext cx="445798" cy="4571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94446A6-0B68-5A2A-1F38-0EF74E749D2C}"/>
              </a:ext>
            </a:extLst>
          </p:cNvPr>
          <p:cNvSpPr/>
          <p:nvPr/>
        </p:nvSpPr>
        <p:spPr>
          <a:xfrm>
            <a:off x="5951463" y="4651306"/>
            <a:ext cx="655201" cy="34185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698 nm laser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CA709FEF-9B04-2E7D-2847-18786FD20371}"/>
              </a:ext>
            </a:extLst>
          </p:cNvPr>
          <p:cNvCxnSpPr>
            <a:cxnSpLocks/>
            <a:stCxn id="60" idx="3"/>
          </p:cNvCxnSpPr>
          <p:nvPr/>
        </p:nvCxnSpPr>
        <p:spPr>
          <a:xfrm>
            <a:off x="6606664" y="4822235"/>
            <a:ext cx="45971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E60850C6-4394-9DF5-13B9-ABD35931367F}"/>
              </a:ext>
            </a:extLst>
          </p:cNvPr>
          <p:cNvCxnSpPr>
            <a:cxnSpLocks/>
          </p:cNvCxnSpPr>
          <p:nvPr/>
        </p:nvCxnSpPr>
        <p:spPr>
          <a:xfrm>
            <a:off x="7063494" y="4844046"/>
            <a:ext cx="24778" cy="14988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B9DF58FE-B81A-36E7-8C04-937C3A99658A}"/>
              </a:ext>
            </a:extLst>
          </p:cNvPr>
          <p:cNvSpPr txBox="1"/>
          <p:nvPr/>
        </p:nvSpPr>
        <p:spPr>
          <a:xfrm>
            <a:off x="1246907" y="6605037"/>
            <a:ext cx="25647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/>
            <a:r>
              <a:rPr lang="en-US" sz="1100" dirty="0">
                <a:latin typeface="Calibri" panose="020F0502020204030204" pitchFamily="34" charset="0"/>
              </a:rPr>
              <a:t>J. M. Pate, et al., </a:t>
            </a:r>
            <a:r>
              <a:rPr lang="en-US" sz="1100" i="1" dirty="0">
                <a:latin typeface="Calibri" panose="020F0502020204030204" pitchFamily="34" charset="0"/>
              </a:rPr>
              <a:t>Opt. Lett., </a:t>
            </a:r>
            <a:r>
              <a:rPr lang="en-US" sz="1100" b="1" dirty="0">
                <a:latin typeface="Calibri" panose="020F0502020204030204" pitchFamily="34" charset="0"/>
              </a:rPr>
              <a:t>48</a:t>
            </a:r>
            <a:r>
              <a:rPr lang="en-US" sz="1100" dirty="0">
                <a:latin typeface="Calibri" panose="020F0502020204030204" pitchFamily="34" charset="0"/>
              </a:rPr>
              <a:t>, 383, 2023.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137ED2B-9174-9F21-DDEF-3F5CA4E8E6ED}"/>
              </a:ext>
            </a:extLst>
          </p:cNvPr>
          <p:cNvSpPr txBox="1"/>
          <p:nvPr/>
        </p:nvSpPr>
        <p:spPr>
          <a:xfrm>
            <a:off x="11140023" y="1090385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Matt Hummon</a:t>
            </a:r>
          </a:p>
        </p:txBody>
      </p:sp>
      <p:sp>
        <p:nvSpPr>
          <p:cNvPr id="25" name="Slide Number Placeholder 2">
            <a:extLst>
              <a:ext uri="{FF2B5EF4-FFF2-40B4-BE49-F238E27FC236}">
                <a16:creationId xmlns:a16="http://schemas.microsoft.com/office/drawing/2014/main" id="{A84272F1-9F83-5E60-5EC6-E0F590359928}"/>
              </a:ext>
            </a:extLst>
          </p:cNvPr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E844E1E-DD6D-465A-82E4-352FB285147C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424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199"/>
    </mc:Choice>
    <mc:Fallback>
      <p:transition spd="slow" advTm="120199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5C5DF2-1686-DBE2-5458-4FC35F5AA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Future?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86541E-F237-50B7-B243-A19FA4095B4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902" y="1203444"/>
            <a:ext cx="6096000" cy="14324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522810-84F3-EC24-25E2-DA0170C18F8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856" y="2747271"/>
            <a:ext cx="2017801" cy="21190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0CFE652-664A-0FC4-B4C6-4AE1A1AF690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7255" y="2908235"/>
            <a:ext cx="3110090" cy="190656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FF69302-EA1D-3107-CCBB-55B32DECD968}"/>
              </a:ext>
            </a:extLst>
          </p:cNvPr>
          <p:cNvSpPr txBox="1"/>
          <p:nvPr/>
        </p:nvSpPr>
        <p:spPr>
          <a:xfrm>
            <a:off x="528856" y="5033868"/>
            <a:ext cx="5042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 beam clock, 9 cm Ramsey zone -&gt; 10</a:t>
            </a:r>
            <a:r>
              <a:rPr lang="en-US" baseline="30000" dirty="0"/>
              <a:t>-16</a:t>
            </a:r>
            <a:r>
              <a:rPr lang="en-US" dirty="0"/>
              <a:t> stability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B6ED88E-D503-E17C-78FB-4CEDF4B62B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7638563" y="1261858"/>
            <a:ext cx="1203657" cy="132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3EDFC68-7A03-D2D1-BB25-75146A43839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812102" y="1344611"/>
            <a:ext cx="1203657" cy="115708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D512387-2DC6-42B9-4161-A11AF0C229A6}"/>
              </a:ext>
            </a:extLst>
          </p:cNvPr>
          <p:cNvSpPr txBox="1"/>
          <p:nvPr/>
        </p:nvSpPr>
        <p:spPr>
          <a:xfrm>
            <a:off x="9054284" y="1502366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+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2903E8-792A-F845-97EC-F5D43B27FB06}"/>
              </a:ext>
            </a:extLst>
          </p:cNvPr>
          <p:cNvSpPr txBox="1"/>
          <p:nvPr/>
        </p:nvSpPr>
        <p:spPr>
          <a:xfrm>
            <a:off x="9131536" y="3722621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+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6075ECF5-AF7C-4F9F-9FF7-D10F6CAF0245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3723" y="3287655"/>
            <a:ext cx="1902432" cy="154928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8FD837A7-2321-F3AA-2F23-F19A520959ED}"/>
              </a:ext>
            </a:extLst>
          </p:cNvPr>
          <p:cNvSpPr txBox="1"/>
          <p:nvPr/>
        </p:nvSpPr>
        <p:spPr>
          <a:xfrm>
            <a:off x="7577354" y="2569746"/>
            <a:ext cx="1247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clock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54533FC-7B56-08BF-4A91-1BF65A500FAC}"/>
              </a:ext>
            </a:extLst>
          </p:cNvPr>
          <p:cNvSpPr txBox="1"/>
          <p:nvPr/>
        </p:nvSpPr>
        <p:spPr>
          <a:xfrm>
            <a:off x="9971921" y="2568002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Sr cells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E6E70B0-8E4F-E614-462B-5BB7513DD4AD}"/>
              </a:ext>
            </a:extLst>
          </p:cNvPr>
          <p:cNvSpPr txBox="1"/>
          <p:nvPr/>
        </p:nvSpPr>
        <p:spPr>
          <a:xfrm>
            <a:off x="7203723" y="4982659"/>
            <a:ext cx="16419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Microresonator</a:t>
            </a:r>
          </a:p>
          <a:p>
            <a:pPr algn="ctr"/>
            <a:r>
              <a:rPr lang="en-US" dirty="0"/>
              <a:t>combs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2FF6CE02-7066-1DC0-F6C4-DF1AAF33A832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6462" y="3383515"/>
            <a:ext cx="2368230" cy="956011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008F7D76-F120-D510-AC96-1B1E2B808B21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2297" y="4349277"/>
            <a:ext cx="2216560" cy="1146028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C13AD34F-F18F-EC7C-F767-1B959C440703}"/>
              </a:ext>
            </a:extLst>
          </p:cNvPr>
          <p:cNvSpPr txBox="1"/>
          <p:nvPr/>
        </p:nvSpPr>
        <p:spPr>
          <a:xfrm>
            <a:off x="9830223" y="5403200"/>
            <a:ext cx="1900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On-chip SBS lasers</a:t>
            </a: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36D27FC9-10F3-8E55-D3F6-C545909FAE84}"/>
              </a:ext>
            </a:extLst>
          </p:cNvPr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E844E1E-DD6D-465A-82E4-352FB285147C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D15A73-28B5-C3A4-0AC5-38BCBAB4731E}"/>
              </a:ext>
            </a:extLst>
          </p:cNvPr>
          <p:cNvSpPr txBox="1"/>
          <p:nvPr/>
        </p:nvSpPr>
        <p:spPr>
          <a:xfrm>
            <a:off x="3050187" y="5894685"/>
            <a:ext cx="5369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Chip-scale clocks with 10</a:t>
            </a:r>
            <a:r>
              <a:rPr lang="en-US" sz="2400" baseline="30000" dirty="0"/>
              <a:t>-15 </a:t>
            </a:r>
            <a:r>
              <a:rPr lang="en-US" sz="2400" dirty="0"/>
              <a:t>level stability?</a:t>
            </a:r>
          </a:p>
        </p:txBody>
      </p:sp>
    </p:spTree>
    <p:extLst>
      <p:ext uri="{BB962C8B-B14F-4D97-AF65-F5344CB8AC3E}">
        <p14:creationId xmlns:p14="http://schemas.microsoft.com/office/powerpoint/2010/main" val="1676153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5360"/>
    </mc:Choice>
    <mc:Fallback>
      <p:transition spd="slow" advTm="5536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CSACs now a successful commercial product: ~ $0.25B</a:t>
            </a:r>
            <a:endParaRPr lang="en-US" dirty="0"/>
          </a:p>
          <a:p>
            <a:pPr lvl="1"/>
            <a:r>
              <a:rPr lang="en-US" dirty="0" smtClean="0"/>
              <a:t>Underwater timing for oil and gas</a:t>
            </a:r>
          </a:p>
          <a:p>
            <a:pPr lvl="1"/>
            <a:endParaRPr lang="en-US" sz="1000" dirty="0"/>
          </a:p>
          <a:p>
            <a:r>
              <a:rPr lang="en-US" dirty="0" err="1" smtClean="0"/>
              <a:t>Photonically</a:t>
            </a:r>
            <a:r>
              <a:rPr lang="en-US" dirty="0" smtClean="0"/>
              <a:t>-integrated wavelength references</a:t>
            </a:r>
          </a:p>
          <a:p>
            <a:endParaRPr lang="en-US" sz="1000" dirty="0" smtClean="0"/>
          </a:p>
          <a:p>
            <a:r>
              <a:rPr lang="en-US" dirty="0" smtClean="0"/>
              <a:t>Compact </a:t>
            </a:r>
            <a:r>
              <a:rPr lang="en-US" dirty="0" err="1" smtClean="0"/>
              <a:t>Rb</a:t>
            </a:r>
            <a:r>
              <a:rPr lang="en-US" dirty="0" smtClean="0"/>
              <a:t> 2-hv optical clocks</a:t>
            </a:r>
            <a:endParaRPr lang="en-US" dirty="0"/>
          </a:p>
          <a:p>
            <a:pPr lvl="1"/>
            <a:r>
              <a:rPr lang="en-US" dirty="0" err="1" smtClean="0"/>
              <a:t>Microresonator</a:t>
            </a:r>
            <a:r>
              <a:rPr lang="en-US" dirty="0" smtClean="0"/>
              <a:t> frequency combs</a:t>
            </a:r>
          </a:p>
          <a:p>
            <a:pPr lvl="1"/>
            <a:r>
              <a:rPr lang="en-US" dirty="0" smtClean="0"/>
              <a:t>10</a:t>
            </a:r>
            <a:r>
              <a:rPr lang="en-US" baseline="30000" dirty="0" smtClean="0"/>
              <a:t>-14</a:t>
            </a:r>
            <a:r>
              <a:rPr lang="en-US" dirty="0" smtClean="0"/>
              <a:t> stability @ 1 </a:t>
            </a:r>
            <a:r>
              <a:rPr lang="en-US" dirty="0" err="1" smtClean="0"/>
              <a:t>hr</a:t>
            </a:r>
            <a:endParaRPr lang="en-US" dirty="0" smtClean="0"/>
          </a:p>
          <a:p>
            <a:pPr lvl="1"/>
            <a:endParaRPr lang="en-US" sz="1200" dirty="0"/>
          </a:p>
          <a:p>
            <a:r>
              <a:rPr lang="en-US" dirty="0"/>
              <a:t>C</a:t>
            </a:r>
            <a:r>
              <a:rPr lang="en-US" dirty="0" smtClean="0"/>
              <a:t>hip-scale atomic beam clocks</a:t>
            </a:r>
          </a:p>
          <a:p>
            <a:pPr lvl="1"/>
            <a:r>
              <a:rPr lang="en-US" dirty="0" smtClean="0"/>
              <a:t>CPT excitation</a:t>
            </a:r>
          </a:p>
          <a:p>
            <a:pPr lvl="1"/>
            <a:r>
              <a:rPr lang="en-US" dirty="0" smtClean="0"/>
              <a:t>Goal: 1 </a:t>
            </a:r>
            <a:r>
              <a:rPr lang="en-US" dirty="0" smtClean="0">
                <a:sym typeface="Symbol" panose="05050102010706020507" pitchFamily="18" charset="2"/>
              </a:rPr>
              <a:t></a:t>
            </a:r>
            <a:r>
              <a:rPr lang="en-US" dirty="0" smtClean="0"/>
              <a:t>s timing error at one day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Sr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vapor cells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6B0E5BF9-225F-47EB-9399-55C710860574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0A96DBA2-625C-45CA-A7EA-D20F7ECB7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9712" y="1071144"/>
            <a:ext cx="1700787" cy="1075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C789783-6310-4F35-804F-7F3C449B93B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199" y="2180678"/>
            <a:ext cx="1739489" cy="102081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5D3647A-B023-4F34-826D-4032841C7A8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6100" y="2965649"/>
            <a:ext cx="1918502" cy="146293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3986A7B-98B5-4E89-1B93-4DCD43FAEA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591905" y="4477323"/>
            <a:ext cx="1021500" cy="112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3EDFC68-7A03-D2D1-BB25-75146A43839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630" t="24192" r="34211" b="26533"/>
          <a:stretch/>
        </p:blipFill>
        <p:spPr>
          <a:xfrm rot="5400000">
            <a:off x="6114095" y="5518140"/>
            <a:ext cx="1104630" cy="137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435304"/>
      </p:ext>
    </p:extLst>
  </p:cSld>
  <p:clrMapOvr>
    <a:masterClrMapping/>
  </p:clrMapOvr>
  <p:transition advTm="4235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A8CEF0-3FD8-5241-7533-E0A8B0E62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Devices and Instrumentation Group</a:t>
            </a:r>
          </a:p>
        </p:txBody>
      </p:sp>
      <p:pic>
        <p:nvPicPr>
          <p:cNvPr id="5" name="Picture 4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389CFB0E-C88C-31C2-E92A-4F02A57744C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795" y="1087130"/>
            <a:ext cx="8071092" cy="5380201"/>
          </a:xfrm>
          <a:prstGeom prst="rect">
            <a:avLst/>
          </a:prstGeom>
        </p:spPr>
      </p:pic>
      <p:pic>
        <p:nvPicPr>
          <p:cNvPr id="6" name="Picture 5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650FA9FB-697D-9667-D451-D8E6966A29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03822" y="2803871"/>
            <a:ext cx="795831" cy="831360"/>
          </a:xfrm>
          <a:prstGeom prst="rect">
            <a:avLst/>
          </a:prstGeom>
        </p:spPr>
      </p:pic>
      <p:pic>
        <p:nvPicPr>
          <p:cNvPr id="7" name="Picture 6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087D339B-E32B-C52E-F687-DDFFA50EC2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8073" y="1496452"/>
            <a:ext cx="795831" cy="930068"/>
          </a:xfrm>
          <a:prstGeom prst="rect">
            <a:avLst/>
          </a:prstGeom>
        </p:spPr>
      </p:pic>
      <p:pic>
        <p:nvPicPr>
          <p:cNvPr id="8" name="Picture 7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D5FCAF8D-307D-FCD5-2DFA-7E6AE965030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03822" y="4126095"/>
            <a:ext cx="801580" cy="8292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265882E-BFFF-E519-186D-46D8237CDFE2}"/>
              </a:ext>
            </a:extLst>
          </p:cNvPr>
          <p:cNvSpPr txBox="1"/>
          <p:nvPr/>
        </p:nvSpPr>
        <p:spPr>
          <a:xfrm>
            <a:off x="8909733" y="1127120"/>
            <a:ext cx="1572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Matt Hummon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86D742-A8CA-27EE-0922-AACA37AA3907}"/>
              </a:ext>
            </a:extLst>
          </p:cNvPr>
          <p:cNvSpPr txBox="1"/>
          <p:nvPr/>
        </p:nvSpPr>
        <p:spPr>
          <a:xfrm>
            <a:off x="8915482" y="2493324"/>
            <a:ext cx="1858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William McGehee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A40511-4D1D-396A-80DE-D85D04C83379}"/>
              </a:ext>
            </a:extLst>
          </p:cNvPr>
          <p:cNvSpPr txBox="1"/>
          <p:nvPr/>
        </p:nvSpPr>
        <p:spPr>
          <a:xfrm>
            <a:off x="8915482" y="3742237"/>
            <a:ext cx="1434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Ying-Ju Wang</a:t>
            </a:r>
          </a:p>
        </p:txBody>
      </p:sp>
      <p:pic>
        <p:nvPicPr>
          <p:cNvPr id="12" name="Picture 11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CCC69FE8-8FF0-342B-824C-B754BB715BA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03822" y="5443696"/>
            <a:ext cx="795831" cy="80816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42C85E8-7DBA-89FB-E8E3-3040D2BE3B86}"/>
              </a:ext>
            </a:extLst>
          </p:cNvPr>
          <p:cNvSpPr txBox="1"/>
          <p:nvPr/>
        </p:nvSpPr>
        <p:spPr>
          <a:xfrm>
            <a:off x="8909733" y="5024236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Susan Schima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5EC36DB-C275-46A6-57B3-EFB1F6C811F9}"/>
              </a:ext>
            </a:extLst>
          </p:cNvPr>
          <p:cNvSpPr txBox="1"/>
          <p:nvPr/>
        </p:nvSpPr>
        <p:spPr>
          <a:xfrm>
            <a:off x="9933377" y="1472413"/>
            <a:ext cx="16269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Rb 2-hv clock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Sr vapor cells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Vapor cell </a:t>
            </a:r>
            <a:r>
              <a:rPr lang="en-US" sz="1400" dirty="0" err="1"/>
              <a:t>cQED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B2B4F1-0FC1-E0C7-0775-BCCD9576DDA8}"/>
              </a:ext>
            </a:extLst>
          </p:cNvPr>
          <p:cNvSpPr txBox="1"/>
          <p:nvPr/>
        </p:nvSpPr>
        <p:spPr>
          <a:xfrm>
            <a:off x="9933377" y="2811416"/>
            <a:ext cx="207954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Atom interferometer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Chip-scale beam clock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235261-6BDE-060E-1BC5-AC59D7F0B39D}"/>
              </a:ext>
            </a:extLst>
          </p:cNvPr>
          <p:cNvSpPr txBox="1"/>
          <p:nvPr/>
        </p:nvSpPr>
        <p:spPr>
          <a:xfrm>
            <a:off x="9991221" y="4168530"/>
            <a:ext cx="21879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Atomic magnetometers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Rydberg sensors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06FEDF-6014-2E24-E10C-B434D864031A}"/>
              </a:ext>
            </a:extLst>
          </p:cNvPr>
          <p:cNvSpPr txBox="1"/>
          <p:nvPr/>
        </p:nvSpPr>
        <p:spPr>
          <a:xfrm>
            <a:off x="9991221" y="5390353"/>
            <a:ext cx="203696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Silicon fab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Process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40C13D-79D7-1D4B-AB34-EF2A5FF79064}"/>
              </a:ext>
            </a:extLst>
          </p:cNvPr>
          <p:cNvSpPr txBox="1"/>
          <p:nvPr/>
        </p:nvSpPr>
        <p:spPr>
          <a:xfrm rot="18668054">
            <a:off x="3226849" y="2626749"/>
            <a:ext cx="1023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Seji Kang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6F89B0-C7DC-F190-786B-2EB3C5AE02D6}"/>
              </a:ext>
            </a:extLst>
          </p:cNvPr>
          <p:cNvSpPr txBox="1"/>
          <p:nvPr/>
        </p:nvSpPr>
        <p:spPr>
          <a:xfrm rot="18668054">
            <a:off x="3882545" y="2488935"/>
            <a:ext cx="1036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Isaac Fan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AC87E16-E559-9333-CFB9-6384E935BC82}"/>
              </a:ext>
            </a:extLst>
          </p:cNvPr>
          <p:cNvSpPr txBox="1"/>
          <p:nvPr/>
        </p:nvSpPr>
        <p:spPr>
          <a:xfrm rot="18668054">
            <a:off x="3916095" y="2678064"/>
            <a:ext cx="1563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Gaby Martinez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AACAB94-C4F8-4ED4-E1CB-CADE3C37FFB1}"/>
              </a:ext>
            </a:extLst>
          </p:cNvPr>
          <p:cNvSpPr txBox="1"/>
          <p:nvPr/>
        </p:nvSpPr>
        <p:spPr>
          <a:xfrm rot="18668054">
            <a:off x="5202992" y="2488935"/>
            <a:ext cx="1245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Alex Staron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79CA9DF-9673-57A0-1C8F-A3BB4D11D64D}"/>
              </a:ext>
            </a:extLst>
          </p:cNvPr>
          <p:cNvSpPr txBox="1"/>
          <p:nvPr/>
        </p:nvSpPr>
        <p:spPr>
          <a:xfrm rot="18668054">
            <a:off x="5427804" y="2641335"/>
            <a:ext cx="1213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Safra Niyaz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0705961-760B-4FC3-1EEC-27ACA86AA089}"/>
              </a:ext>
            </a:extLst>
          </p:cNvPr>
          <p:cNvSpPr txBox="1"/>
          <p:nvPr/>
        </p:nvSpPr>
        <p:spPr>
          <a:xfrm rot="18668054">
            <a:off x="6163938" y="2093448"/>
            <a:ext cx="1667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Yorick Andeweg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DC8526-E9FE-78A9-F19A-136677501947}"/>
              </a:ext>
            </a:extLst>
          </p:cNvPr>
          <p:cNvSpPr txBox="1"/>
          <p:nvPr/>
        </p:nvSpPr>
        <p:spPr>
          <a:xfrm rot="18668054">
            <a:off x="7168169" y="2389213"/>
            <a:ext cx="1184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Peter Riley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DCADB6-B7FF-7493-53A1-4FCAA67C849D}"/>
              </a:ext>
            </a:extLst>
          </p:cNvPr>
          <p:cNvSpPr txBox="1"/>
          <p:nvPr/>
        </p:nvSpPr>
        <p:spPr>
          <a:xfrm rot="18668054">
            <a:off x="7651908" y="2637867"/>
            <a:ext cx="826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Yang Li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4AC57B-0A02-DC73-82E4-9C08F85B5645}"/>
              </a:ext>
            </a:extLst>
          </p:cNvPr>
          <p:cNvSpPr txBox="1"/>
          <p:nvPr/>
        </p:nvSpPr>
        <p:spPr>
          <a:xfrm>
            <a:off x="8644887" y="6477801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Post-doc positions available!</a:t>
            </a:r>
          </a:p>
        </p:txBody>
      </p:sp>
      <p:sp>
        <p:nvSpPr>
          <p:cNvPr id="26" name="Slide Number Placeholder 2">
            <a:extLst>
              <a:ext uri="{FF2B5EF4-FFF2-40B4-BE49-F238E27FC236}">
                <a16:creationId xmlns:a16="http://schemas.microsoft.com/office/drawing/2014/main" id="{6D7103AC-C5D7-419F-C9F8-919F4DEF22CC}"/>
              </a:ext>
            </a:extLst>
          </p:cNvPr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E844E1E-DD6D-465A-82E4-352FB285147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941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6102"/>
    </mc:Choice>
    <mc:Fallback>
      <p:transition spd="slow" advTm="3610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00" t="5970" r="6970" b="4066"/>
          <a:stretch/>
        </p:blipFill>
        <p:spPr>
          <a:xfrm>
            <a:off x="10197065" y="2819367"/>
            <a:ext cx="1520152" cy="1209394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BE1C6D-3E37-406E-B941-D386B841E5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159" y="1314818"/>
            <a:ext cx="7239571" cy="5162983"/>
          </a:xfrm>
        </p:spPr>
        <p:txBody>
          <a:bodyPr/>
          <a:lstStyle/>
          <a:p>
            <a:r>
              <a:rPr lang="en-US" dirty="0"/>
              <a:t>Precision spectroscopy + MEMS + photonics</a:t>
            </a:r>
          </a:p>
          <a:p>
            <a:r>
              <a:rPr lang="en-US" dirty="0"/>
              <a:t>Holds 100 </a:t>
            </a:r>
            <a:r>
              <a:rPr lang="en-US" dirty="0" err="1">
                <a:latin typeface="Symbol" panose="05050102010706020507" pitchFamily="18" charset="2"/>
              </a:rPr>
              <a:t>m</a:t>
            </a:r>
            <a:r>
              <a:rPr lang="en-US" dirty="0" err="1"/>
              <a:t>s</a:t>
            </a:r>
            <a:r>
              <a:rPr lang="en-US" dirty="0"/>
              <a:t> over 1 day on 120 mW</a:t>
            </a:r>
          </a:p>
          <a:p>
            <a:pPr lvl="1"/>
            <a:r>
              <a:rPr lang="en-US" dirty="0"/>
              <a:t>1 </a:t>
            </a:r>
            <a:r>
              <a:rPr lang="en-US" dirty="0">
                <a:sym typeface="Symbol" panose="05050102010706020507" pitchFamily="18" charset="2"/>
              </a:rPr>
              <a:t>s with environmental control</a:t>
            </a:r>
            <a:endParaRPr lang="en-US" dirty="0"/>
          </a:p>
          <a:p>
            <a:r>
              <a:rPr lang="en-US" dirty="0"/>
              <a:t>Commercial product – 2011</a:t>
            </a:r>
          </a:p>
          <a:p>
            <a:pPr lvl="1"/>
            <a:r>
              <a:rPr lang="en-US" dirty="0"/>
              <a:t>120,000 sold as of 2020, &gt; $100M in economic impact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A2D06D-E36D-4E19-B0BB-4B9D597C8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4"/>
            <a:ext cx="10515600" cy="1325562"/>
          </a:xfrm>
        </p:spPr>
        <p:txBody>
          <a:bodyPr>
            <a:normAutofit/>
          </a:bodyPr>
          <a:lstStyle/>
          <a:p>
            <a:r>
              <a:rPr lang="en-US" dirty="0"/>
              <a:t>Chip-Scale Atomic Clocks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BC2E4B-99AF-4400-A748-63F193FD345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2E844E1E-DD6D-465A-82E4-352FB285147C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2D15D51-0FA7-4B62-B05F-B602250E1E5A}"/>
              </a:ext>
            </a:extLst>
          </p:cNvPr>
          <p:cNvGrpSpPr/>
          <p:nvPr/>
        </p:nvGrpSpPr>
        <p:grpSpPr>
          <a:xfrm>
            <a:off x="8150898" y="1222380"/>
            <a:ext cx="3566319" cy="1589183"/>
            <a:chOff x="5064478" y="2822422"/>
            <a:chExt cx="4052944" cy="175551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17EAF6D-1C46-46E3-805D-E69F86A4299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4478" y="2822422"/>
              <a:ext cx="4052944" cy="167294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A868CE3-DB44-4495-82D9-E3E339FCB9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90950" y="3307241"/>
              <a:ext cx="1984538" cy="1270694"/>
            </a:xfrm>
            <a:prstGeom prst="rect">
              <a:avLst/>
            </a:prstGeom>
          </p:spPr>
        </p:pic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0A96DBA2-625C-45CA-A7EA-D20F7ECB7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5270" y="2856906"/>
            <a:ext cx="1833482" cy="1159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625B2968-D627-4B34-ADC2-DFD2205A9C70}"/>
              </a:ext>
            </a:extLst>
          </p:cNvPr>
          <p:cNvGrpSpPr/>
          <p:nvPr/>
        </p:nvGrpSpPr>
        <p:grpSpPr>
          <a:xfrm>
            <a:off x="50448" y="3350127"/>
            <a:ext cx="3952500" cy="3127674"/>
            <a:chOff x="-5993958" y="1550521"/>
            <a:chExt cx="6220438" cy="4837144"/>
          </a:xfrm>
        </p:grpSpPr>
        <p:graphicFrame>
          <p:nvGraphicFramePr>
            <p:cNvPr id="17" name="Object 16">
              <a:extLst>
                <a:ext uri="{FF2B5EF4-FFF2-40B4-BE49-F238E27FC236}">
                  <a16:creationId xmlns:a16="http://schemas.microsoft.com/office/drawing/2014/main" id="{67115063-DDD1-40DE-9D47-82B73914D43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33408582"/>
                </p:ext>
              </p:extLst>
            </p:nvPr>
          </p:nvGraphicFramePr>
          <p:xfrm>
            <a:off x="-5993958" y="1550521"/>
            <a:ext cx="6220438" cy="4837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5" name="Graph" r:id="rId8" imgW="3840480" imgH="2987040" progId="Origin50.Graph">
                    <p:embed/>
                  </p:oleObj>
                </mc:Choice>
                <mc:Fallback>
                  <p:oleObj name="Graph" r:id="rId8" imgW="3840480" imgH="2987040" progId="Origin50.Graph">
                    <p:embed/>
                    <p:pic>
                      <p:nvPicPr>
                        <p:cNvPr id="17" name="Object 16">
                          <a:extLst>
                            <a:ext uri="{FF2B5EF4-FFF2-40B4-BE49-F238E27FC236}">
                              <a16:creationId xmlns:a16="http://schemas.microsoft.com/office/drawing/2014/main" id="{67115063-DDD1-40DE-9D47-82B73914D43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5993958" y="1550521"/>
                          <a:ext cx="6220438" cy="48371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8E91446-F081-4BE9-A3FB-377192F51AD5}"/>
                </a:ext>
              </a:extLst>
            </p:cNvPr>
            <p:cNvCxnSpPr/>
            <p:nvPr/>
          </p:nvCxnSpPr>
          <p:spPr>
            <a:xfrm flipV="1">
              <a:off x="-1029447" y="3110024"/>
              <a:ext cx="0" cy="158417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B3DDD31-8746-43F0-8C95-5FA61E513652}"/>
                </a:ext>
              </a:extLst>
            </p:cNvPr>
            <p:cNvSpPr txBox="1"/>
            <p:nvPr/>
          </p:nvSpPr>
          <p:spPr>
            <a:xfrm>
              <a:off x="-2004525" y="3677909"/>
              <a:ext cx="986668" cy="5592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30 X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D34065D0-C6F9-4E29-960E-1550C4C1080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34573" y="4229881"/>
            <a:ext cx="3229987" cy="21765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A6E0BE6-E933-4CAF-9609-3BBFE250D3E0}"/>
              </a:ext>
            </a:extLst>
          </p:cNvPr>
          <p:cNvSpPr txBox="1"/>
          <p:nvPr/>
        </p:nvSpPr>
        <p:spPr>
          <a:xfrm>
            <a:off x="8149581" y="6377767"/>
            <a:ext cx="17267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From </a:t>
            </a:r>
            <a:r>
              <a:rPr lang="en-US" sz="900" dirty="0" err="1"/>
              <a:t>Microsemi</a:t>
            </a:r>
            <a:r>
              <a:rPr lang="en-US" sz="900" dirty="0"/>
              <a:t> CSAC Datasheet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81F3858-B1F1-45BC-AFC9-3E6535436F6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7944" y="3429000"/>
            <a:ext cx="4061597" cy="3109641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690AB72-E1B1-4C96-A2E9-9C2EA3845EB2}"/>
              </a:ext>
            </a:extLst>
          </p:cNvPr>
          <p:cNvSpPr/>
          <p:nvPr/>
        </p:nvSpPr>
        <p:spPr>
          <a:xfrm>
            <a:off x="2103438" y="6500542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J. Kitching,  Applied Physics Reviews </a:t>
            </a:r>
            <a:r>
              <a:rPr lang="en-US" sz="1400" b="1" dirty="0"/>
              <a:t>5</a:t>
            </a:r>
            <a:r>
              <a:rPr lang="en-US" sz="1400" dirty="0"/>
              <a:t>, 031302 (2018)</a:t>
            </a:r>
            <a:r>
              <a:rPr lang="fr-FR" sz="1400" dirty="0"/>
              <a:t>.</a:t>
            </a:r>
            <a:endParaRPr lang="en-US" sz="1400" dirty="0"/>
          </a:p>
        </p:txBody>
      </p:sp>
      <p:pic>
        <p:nvPicPr>
          <p:cNvPr id="13" name="Picture 32" descr="csac ii - 1">
            <a:extLst>
              <a:ext uri="{FF2B5EF4-FFF2-40B4-BE49-F238E27FC236}">
                <a16:creationId xmlns:a16="http://schemas.microsoft.com/office/drawing/2014/main" id="{D559696E-E1C7-756A-2E26-A0A08BCF362D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2888" y="1827965"/>
            <a:ext cx="1210879" cy="1842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0311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7914"/>
    </mc:Choice>
    <mc:Fallback>
      <p:transition spd="slow" advTm="87914"/>
    </mc:Fallback>
  </mc:AlternateContent>
  <p:timing>
    <p:tnLst>
      <p:par>
        <p:cTn id="1" dur="indefinite" restart="never" nodeType="tmRoot"/>
      </p:par>
    </p:tn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00" t="5970" r="6970" b="4066"/>
          <a:stretch/>
        </p:blipFill>
        <p:spPr>
          <a:xfrm>
            <a:off x="10197065" y="2819367"/>
            <a:ext cx="1520152" cy="1209394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BE1C6D-3E37-406E-B941-D386B841E5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159" y="1314818"/>
            <a:ext cx="7239571" cy="5162983"/>
          </a:xfrm>
        </p:spPr>
        <p:txBody>
          <a:bodyPr/>
          <a:lstStyle/>
          <a:p>
            <a:r>
              <a:rPr lang="en-US" dirty="0"/>
              <a:t>Precision spectroscopy + MEMS + photonics</a:t>
            </a:r>
          </a:p>
          <a:p>
            <a:r>
              <a:rPr lang="en-US" dirty="0"/>
              <a:t>Holds 100 </a:t>
            </a:r>
            <a:r>
              <a:rPr lang="en-US" dirty="0" err="1">
                <a:latin typeface="Symbol" panose="05050102010706020507" pitchFamily="18" charset="2"/>
              </a:rPr>
              <a:t>m</a:t>
            </a:r>
            <a:r>
              <a:rPr lang="en-US" dirty="0" err="1"/>
              <a:t>s</a:t>
            </a:r>
            <a:r>
              <a:rPr lang="en-US" dirty="0"/>
              <a:t> over 1 day on 120 mW</a:t>
            </a:r>
          </a:p>
          <a:p>
            <a:pPr lvl="1"/>
            <a:r>
              <a:rPr lang="en-US" dirty="0"/>
              <a:t>1 </a:t>
            </a:r>
            <a:r>
              <a:rPr lang="en-US" dirty="0">
                <a:sym typeface="Symbol" panose="05050102010706020507" pitchFamily="18" charset="2"/>
              </a:rPr>
              <a:t>s with environmental control</a:t>
            </a:r>
            <a:endParaRPr lang="en-US" dirty="0"/>
          </a:p>
          <a:p>
            <a:r>
              <a:rPr lang="en-US" dirty="0"/>
              <a:t>Commercial product – 2011</a:t>
            </a:r>
          </a:p>
          <a:p>
            <a:pPr lvl="1"/>
            <a:r>
              <a:rPr lang="en-US" dirty="0"/>
              <a:t>120,000 sold as of 2020, &gt; $100M in economic impact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A2D06D-E36D-4E19-B0BB-4B9D597C8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4"/>
            <a:ext cx="10515600" cy="1325562"/>
          </a:xfrm>
        </p:spPr>
        <p:txBody>
          <a:bodyPr>
            <a:normAutofit/>
          </a:bodyPr>
          <a:lstStyle/>
          <a:p>
            <a:r>
              <a:rPr lang="en-US" dirty="0"/>
              <a:t>Chip-Scale Atomic Clocks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BC2E4B-99AF-4400-A748-63F193FD345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2E844E1E-DD6D-465A-82E4-352FB285147C}" type="slidenum">
              <a:rPr lang="en-US" smtClean="0"/>
              <a:t>4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2D15D51-0FA7-4B62-B05F-B602250E1E5A}"/>
              </a:ext>
            </a:extLst>
          </p:cNvPr>
          <p:cNvGrpSpPr/>
          <p:nvPr/>
        </p:nvGrpSpPr>
        <p:grpSpPr>
          <a:xfrm>
            <a:off x="8150898" y="1222380"/>
            <a:ext cx="3566319" cy="1589183"/>
            <a:chOff x="5064478" y="2822422"/>
            <a:chExt cx="4052944" cy="175551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17EAF6D-1C46-46E3-805D-E69F86A429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4478" y="2822422"/>
              <a:ext cx="4052944" cy="167294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A868CE3-DB44-4495-82D9-E3E339FCB9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90950" y="3307241"/>
              <a:ext cx="1984538" cy="1270694"/>
            </a:xfrm>
            <a:prstGeom prst="rect">
              <a:avLst/>
            </a:prstGeom>
          </p:spPr>
        </p:pic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0A96DBA2-625C-45CA-A7EA-D20F7ECB7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5270" y="2856906"/>
            <a:ext cx="1833482" cy="1159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4065D0-C6F9-4E29-960E-1550C4C108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34573" y="4229881"/>
            <a:ext cx="3229987" cy="21765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A6E0BE6-E933-4CAF-9609-3BBFE250D3E0}"/>
              </a:ext>
            </a:extLst>
          </p:cNvPr>
          <p:cNvSpPr txBox="1"/>
          <p:nvPr/>
        </p:nvSpPr>
        <p:spPr>
          <a:xfrm>
            <a:off x="8149581" y="6377767"/>
            <a:ext cx="17267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From </a:t>
            </a:r>
            <a:r>
              <a:rPr lang="en-US" sz="900" dirty="0" err="1"/>
              <a:t>Microsemi</a:t>
            </a:r>
            <a:r>
              <a:rPr lang="en-US" sz="900" dirty="0"/>
              <a:t> CSAC Datasheet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690AB72-E1B1-4C96-A2E9-9C2EA3845EB2}"/>
              </a:ext>
            </a:extLst>
          </p:cNvPr>
          <p:cNvSpPr/>
          <p:nvPr/>
        </p:nvSpPr>
        <p:spPr>
          <a:xfrm>
            <a:off x="2103438" y="6500542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J. Kitching,  Applied Physics Reviews </a:t>
            </a:r>
            <a:r>
              <a:rPr lang="en-US" sz="1400" b="1" dirty="0"/>
              <a:t>5</a:t>
            </a:r>
            <a:r>
              <a:rPr lang="en-US" sz="1400" dirty="0"/>
              <a:t>, 031302 (2018)</a:t>
            </a:r>
            <a:r>
              <a:rPr lang="fr-FR" sz="1400" dirty="0"/>
              <a:t>.</a:t>
            </a:r>
            <a:endParaRPr lang="en-US" sz="1400" dirty="0"/>
          </a:p>
        </p:txBody>
      </p:sp>
      <p:pic>
        <p:nvPicPr>
          <p:cNvPr id="13" name="Picture 32" descr="csac ii - 1">
            <a:extLst>
              <a:ext uri="{FF2B5EF4-FFF2-40B4-BE49-F238E27FC236}">
                <a16:creationId xmlns:a16="http://schemas.microsoft.com/office/drawing/2014/main" id="{D559696E-E1C7-756A-2E26-A0A08BCF362D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2888" y="1827965"/>
            <a:ext cx="1210879" cy="1842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36291" y="3841438"/>
            <a:ext cx="3995268" cy="2666615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2968951" y="4257177"/>
            <a:ext cx="685228" cy="39635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130961" y="3441854"/>
            <a:ext cx="21400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US Army BAA,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342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8776"/>
    </mc:Choice>
    <mc:Fallback>
      <p:transition spd="slow" advTm="58776"/>
    </mc:Fallback>
  </mc:AlternateContent>
  <p:timing>
    <p:tnLst>
      <p:par>
        <p:cTn id="1" dur="indefinite" restart="never" nodeType="tmRoot"/>
      </p:par>
    </p:tn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ext Placeholder 195">
            <a:extLst>
              <a:ext uri="{FF2B5EF4-FFF2-40B4-BE49-F238E27FC236}">
                <a16:creationId xmlns:a16="http://schemas.microsoft.com/office/drawing/2014/main" id="{9C5CD758-EBCB-4E4F-9B7F-F46BADA1BA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4714" y="4849207"/>
            <a:ext cx="11775439" cy="1957960"/>
          </a:xfrm>
        </p:spPr>
        <p:txBody>
          <a:bodyPr/>
          <a:lstStyle/>
          <a:p>
            <a:pPr marL="231775" indent="-231775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Government, academia and industry all played a significant role: lots of information exchange</a:t>
            </a:r>
          </a:p>
          <a:p>
            <a:pPr marL="231775" indent="-231775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Large (100 X) potential improvement over existing approaches; high-risk, innovative</a:t>
            </a:r>
          </a:p>
          <a:p>
            <a:pPr marL="231775" indent="-231775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Early wins: MEMS cell demonstration 1 year after program start, physics package 1.5 years</a:t>
            </a:r>
          </a:p>
          <a:p>
            <a:pPr marL="231775" indent="-231775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Substantial, sustained funding (~ $100M over 10 years)</a:t>
            </a:r>
          </a:p>
          <a:p>
            <a:pPr marL="231775" indent="-231775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Multidisciplinary teams</a:t>
            </a:r>
          </a:p>
        </p:txBody>
      </p:sp>
      <p:sp>
        <p:nvSpPr>
          <p:cNvPr id="71" name="Title 7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Chip-Scale Atomic Clocks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F220D07-C5B2-4B2B-A551-E9C9B4F88E03}"/>
              </a:ext>
            </a:extLst>
          </p:cNvPr>
          <p:cNvGrpSpPr/>
          <p:nvPr/>
        </p:nvGrpSpPr>
        <p:grpSpPr>
          <a:xfrm>
            <a:off x="1898018" y="3238554"/>
            <a:ext cx="720900" cy="1308037"/>
            <a:chOff x="1954304" y="4659227"/>
            <a:chExt cx="720900" cy="1148275"/>
          </a:xfrm>
        </p:grpSpPr>
        <p:sp>
          <p:nvSpPr>
            <p:cNvPr id="58" name="Rectangle 57"/>
            <p:cNvSpPr/>
            <p:nvPr/>
          </p:nvSpPr>
          <p:spPr>
            <a:xfrm>
              <a:off x="1954304" y="4670100"/>
              <a:ext cx="720900" cy="113740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" name="Picture 29" descr="DSCN0674"/>
            <p:cNvPicPr>
              <a:picLocks noChangeAspect="1" noChangeArrowheads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010739" y="5140823"/>
              <a:ext cx="626150" cy="586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117"/>
            <p:cNvSpPr txBox="1">
              <a:spLocks noChangeArrowheads="1"/>
            </p:cNvSpPr>
            <p:nvPr/>
          </p:nvSpPr>
          <p:spPr bwMode="auto">
            <a:xfrm>
              <a:off x="1974707" y="4659227"/>
              <a:ext cx="662361" cy="4593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400" dirty="0"/>
                <a:t>MEMS</a:t>
              </a:r>
            </a:p>
            <a:p>
              <a:pPr algn="ctr">
                <a:spcBef>
                  <a:spcPct val="0"/>
                </a:spcBef>
              </a:pPr>
              <a:r>
                <a:rPr lang="en-US" sz="1400" dirty="0"/>
                <a:t>Cells</a:t>
              </a:r>
              <a:endParaRPr lang="en-US" sz="1400" baseline="30000" dirty="0"/>
            </a:p>
          </p:txBody>
        </p:sp>
      </p:grpSp>
      <p:sp>
        <p:nvSpPr>
          <p:cNvPr id="18" name="Text Box 126"/>
          <p:cNvSpPr txBox="1">
            <a:spLocks noChangeArrowheads="1"/>
          </p:cNvSpPr>
          <p:nvPr/>
        </p:nvSpPr>
        <p:spPr bwMode="auto">
          <a:xfrm>
            <a:off x="7182099" y="1270802"/>
            <a:ext cx="4310874" cy="307777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sz="1400" dirty="0"/>
              <a:t>DARPA/NIST: V ~ 1 cm</a:t>
            </a:r>
            <a:r>
              <a:rPr lang="en-US" sz="1400" baseline="30000" dirty="0"/>
              <a:t>3</a:t>
            </a:r>
            <a:r>
              <a:rPr lang="en-US" sz="1400" baseline="-25000" dirty="0"/>
              <a:t>, </a:t>
            </a:r>
            <a:r>
              <a:rPr lang="en-US" sz="1400" dirty="0"/>
              <a:t>P ~ 30 mW, </a:t>
            </a:r>
            <a:r>
              <a:rPr lang="en-US" sz="1400" dirty="0">
                <a:latin typeface="Symbol" pitchFamily="18" charset="2"/>
              </a:rPr>
              <a:t>D</a:t>
            </a:r>
            <a:r>
              <a:rPr lang="en-US" sz="1400" dirty="0"/>
              <a:t>f/f ~ 10</a:t>
            </a:r>
            <a:r>
              <a:rPr lang="en-US" sz="1400" baseline="30000" dirty="0"/>
              <a:t>-11</a:t>
            </a:r>
            <a:r>
              <a:rPr lang="en-US" sz="1400" dirty="0"/>
              <a:t> @ 1 hr</a:t>
            </a:r>
          </a:p>
        </p:txBody>
      </p: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23299452-4A23-45EF-B126-C1900BA31C49}"/>
              </a:ext>
            </a:extLst>
          </p:cNvPr>
          <p:cNvGrpSpPr/>
          <p:nvPr/>
        </p:nvGrpSpPr>
        <p:grpSpPr>
          <a:xfrm>
            <a:off x="5778939" y="3237152"/>
            <a:ext cx="1099711" cy="1312002"/>
            <a:chOff x="5739838" y="3413424"/>
            <a:chExt cx="1099711" cy="1312002"/>
          </a:xfrm>
        </p:grpSpPr>
        <p:sp>
          <p:nvSpPr>
            <p:cNvPr id="77" name="Rectangle 76"/>
            <p:cNvSpPr/>
            <p:nvPr/>
          </p:nvSpPr>
          <p:spPr>
            <a:xfrm>
              <a:off x="5792693" y="3427209"/>
              <a:ext cx="1046856" cy="129821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Text Box 132"/>
            <p:cNvSpPr txBox="1">
              <a:spLocks noChangeArrowheads="1"/>
            </p:cNvSpPr>
            <p:nvPr/>
          </p:nvSpPr>
          <p:spPr bwMode="auto">
            <a:xfrm>
              <a:off x="5739838" y="3413424"/>
              <a:ext cx="1093259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/>
                <a:t>Commercial </a:t>
              </a:r>
            </a:p>
            <a:p>
              <a:pPr algn="ctr"/>
              <a:r>
                <a:rPr lang="en-US" sz="1400" dirty="0"/>
                <a:t>CSAC</a:t>
              </a:r>
            </a:p>
          </p:txBody>
        </p:sp>
        <p:pic>
          <p:nvPicPr>
            <p:cNvPr id="64" name="Picture 2"/>
            <p:cNvPicPr>
              <a:picLocks noChangeAspect="1" noChangeArrowheads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852982" y="3957804"/>
              <a:ext cx="931775" cy="6745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60A0284-E2EA-4099-A47D-E8F6A5CA05F3}"/>
              </a:ext>
            </a:extLst>
          </p:cNvPr>
          <p:cNvGrpSpPr/>
          <p:nvPr/>
        </p:nvGrpSpPr>
        <p:grpSpPr>
          <a:xfrm>
            <a:off x="2664506" y="3242370"/>
            <a:ext cx="942822" cy="1306784"/>
            <a:chOff x="3392614" y="3519758"/>
            <a:chExt cx="942822" cy="1306784"/>
          </a:xfrm>
        </p:grpSpPr>
        <p:sp>
          <p:nvSpPr>
            <p:cNvPr id="59" name="Rectangle 58"/>
            <p:cNvSpPr/>
            <p:nvPr/>
          </p:nvSpPr>
          <p:spPr>
            <a:xfrm>
              <a:off x="3392614" y="3528327"/>
              <a:ext cx="942822" cy="129821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 Box 118"/>
            <p:cNvSpPr txBox="1">
              <a:spLocks noChangeArrowheads="1"/>
            </p:cNvSpPr>
            <p:nvPr/>
          </p:nvSpPr>
          <p:spPr bwMode="auto">
            <a:xfrm>
              <a:off x="3472260" y="3519758"/>
              <a:ext cx="84471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400" dirty="0"/>
                <a:t>Physics </a:t>
              </a:r>
            </a:p>
            <a:p>
              <a:pPr algn="ctr">
                <a:spcBef>
                  <a:spcPct val="0"/>
                </a:spcBef>
              </a:pPr>
              <a:r>
                <a:rPr lang="en-US" sz="1400" dirty="0"/>
                <a:t>Packages</a:t>
              </a:r>
              <a:endParaRPr lang="en-US" sz="1400" baseline="30000" dirty="0"/>
            </a:p>
          </p:txBody>
        </p:sp>
        <p:pic>
          <p:nvPicPr>
            <p:cNvPr id="61" name="Picture 5" descr="DSCN0845"/>
            <p:cNvPicPr>
              <a:picLocks noChangeAspect="1" noChangeArrowheads="1"/>
            </p:cNvPicPr>
            <p:nvPr/>
          </p:nvPicPr>
          <p:blipFill rotWithShape="1">
            <a:blip r:embed="rId6" cstate="hqprint">
              <a:lum bright="20000" contrast="4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29938" y="4061351"/>
              <a:ext cx="854882" cy="669416"/>
            </a:xfrm>
            <a:prstGeom prst="rect">
              <a:avLst/>
            </a:prstGeom>
            <a:noFill/>
            <a:ln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14" name="TextBox 13"/>
          <p:cNvSpPr txBox="1"/>
          <p:nvPr/>
        </p:nvSpPr>
        <p:spPr>
          <a:xfrm rot="20011740">
            <a:off x="2198226" y="1863014"/>
            <a:ext cx="21301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Chip-scale magnetometers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7D05EAC-605A-4F40-9D09-4096013C7E56}"/>
              </a:ext>
            </a:extLst>
          </p:cNvPr>
          <p:cNvGrpSpPr/>
          <p:nvPr/>
        </p:nvGrpSpPr>
        <p:grpSpPr>
          <a:xfrm>
            <a:off x="12282" y="3561784"/>
            <a:ext cx="601640" cy="672850"/>
            <a:chOff x="73123" y="4269965"/>
            <a:chExt cx="872598" cy="989410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061B87DC-2DA0-446B-834D-B650C78D53FB}"/>
                </a:ext>
              </a:extLst>
            </p:cNvPr>
            <p:cNvSpPr/>
            <p:nvPr/>
          </p:nvSpPr>
          <p:spPr>
            <a:xfrm>
              <a:off x="131877" y="4319429"/>
              <a:ext cx="813844" cy="93994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 Box 116">
              <a:extLst>
                <a:ext uri="{FF2B5EF4-FFF2-40B4-BE49-F238E27FC236}">
                  <a16:creationId xmlns:a16="http://schemas.microsoft.com/office/drawing/2014/main" id="{FC29A0D9-B580-4E4F-8DFA-F5E31EF737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123" y="4269965"/>
              <a:ext cx="697627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400" dirty="0"/>
                <a:t>VCSELs</a:t>
              </a:r>
            </a:p>
          </p:txBody>
        </p:sp>
        <p:pic>
          <p:nvPicPr>
            <p:cNvPr id="80" name="Picture 10">
              <a:extLst>
                <a:ext uri="{FF2B5EF4-FFF2-40B4-BE49-F238E27FC236}">
                  <a16:creationId xmlns:a16="http://schemas.microsoft.com/office/drawing/2014/main" id="{A7CEC1DE-4FCA-494A-B93D-72FA83BB15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09914" y="4686199"/>
              <a:ext cx="721997" cy="490303"/>
            </a:xfrm>
            <a:prstGeom prst="rect">
              <a:avLst/>
            </a:prstGeom>
            <a:noFill/>
            <a:ln/>
          </p:spPr>
        </p:pic>
      </p:grp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B95A96A-514D-4AB1-89C9-01350579702C}"/>
              </a:ext>
            </a:extLst>
          </p:cNvPr>
          <p:cNvCxnSpPr>
            <a:cxnSpLocks/>
          </p:cNvCxnSpPr>
          <p:nvPr/>
        </p:nvCxnSpPr>
        <p:spPr>
          <a:xfrm flipH="1">
            <a:off x="333357" y="3413292"/>
            <a:ext cx="11358" cy="1821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EBC3C296-E879-4D81-B827-59B4E37E1153}"/>
              </a:ext>
            </a:extLst>
          </p:cNvPr>
          <p:cNvCxnSpPr>
            <a:cxnSpLocks/>
            <a:endCxn id="58" idx="0"/>
          </p:cNvCxnSpPr>
          <p:nvPr/>
        </p:nvCxnSpPr>
        <p:spPr>
          <a:xfrm>
            <a:off x="1815606" y="2934939"/>
            <a:ext cx="442862" cy="3160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31635154-5389-4F64-851F-9BD0D5CCC08E}"/>
              </a:ext>
            </a:extLst>
          </p:cNvPr>
          <p:cNvCxnSpPr>
            <a:cxnSpLocks/>
            <a:endCxn id="59" idx="0"/>
          </p:cNvCxnSpPr>
          <p:nvPr/>
        </p:nvCxnSpPr>
        <p:spPr>
          <a:xfrm>
            <a:off x="2076169" y="2920416"/>
            <a:ext cx="1059748" cy="3305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F7CADEBC-E48B-4EE0-97E6-1C7EFD7A9A50}"/>
              </a:ext>
            </a:extLst>
          </p:cNvPr>
          <p:cNvCxnSpPr>
            <a:cxnSpLocks/>
            <a:endCxn id="62" idx="0"/>
          </p:cNvCxnSpPr>
          <p:nvPr/>
        </p:nvCxnSpPr>
        <p:spPr>
          <a:xfrm>
            <a:off x="3449006" y="2925980"/>
            <a:ext cx="1779096" cy="3249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87675804-B740-4BDC-852B-B9F4A9B67508}"/>
              </a:ext>
            </a:extLst>
          </p:cNvPr>
          <p:cNvCxnSpPr>
            <a:cxnSpLocks/>
            <a:endCxn id="55" idx="0"/>
          </p:cNvCxnSpPr>
          <p:nvPr/>
        </p:nvCxnSpPr>
        <p:spPr>
          <a:xfrm>
            <a:off x="5459953" y="2920416"/>
            <a:ext cx="865616" cy="316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6E075A99-7EA1-4883-B524-7E893E1F1623}"/>
              </a:ext>
            </a:extLst>
          </p:cNvPr>
          <p:cNvSpPr txBox="1"/>
          <p:nvPr/>
        </p:nvSpPr>
        <p:spPr>
          <a:xfrm rot="20011740">
            <a:off x="3342318" y="1916090"/>
            <a:ext cx="18189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European CSAC begins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FC448E16-8538-41BD-B4E7-EFA87744932A}"/>
              </a:ext>
            </a:extLst>
          </p:cNvPr>
          <p:cNvSpPr txBox="1"/>
          <p:nvPr/>
        </p:nvSpPr>
        <p:spPr>
          <a:xfrm rot="20011740">
            <a:off x="6859446" y="2043933"/>
            <a:ext cx="1294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NIST on a Chip 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46696A75-1372-41C9-BE00-DBA9D4E24883}"/>
              </a:ext>
            </a:extLst>
          </p:cNvPr>
          <p:cNvSpPr/>
          <p:nvPr/>
        </p:nvSpPr>
        <p:spPr>
          <a:xfrm>
            <a:off x="8483934" y="3257593"/>
            <a:ext cx="1036134" cy="12982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Text Box 132">
            <a:extLst>
              <a:ext uri="{FF2B5EF4-FFF2-40B4-BE49-F238E27FC236}">
                <a16:creationId xmlns:a16="http://schemas.microsoft.com/office/drawing/2014/main" id="{B426990C-90D4-43A9-A9C1-0FD070B46F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9527" y="3263142"/>
            <a:ext cx="814258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2</a:t>
            </a:r>
            <a:r>
              <a:rPr lang="en-US" sz="1400" baseline="30000" dirty="0"/>
              <a:t>nd</a:t>
            </a:r>
            <a:r>
              <a:rPr lang="en-US" sz="1400" dirty="0"/>
              <a:t> Com. CSAC</a:t>
            </a:r>
          </a:p>
        </p:txBody>
      </p:sp>
      <p:pic>
        <p:nvPicPr>
          <p:cNvPr id="121" name="Picture 120">
            <a:extLst>
              <a:ext uri="{FF2B5EF4-FFF2-40B4-BE49-F238E27FC236}">
                <a16:creationId xmlns:a16="http://schemas.microsoft.com/office/drawing/2014/main" id="{7CAF731C-7B4A-451E-B0C8-89DD4C8A95C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00" t="5970" r="6970" b="4066"/>
          <a:stretch/>
        </p:blipFill>
        <p:spPr>
          <a:xfrm>
            <a:off x="8560660" y="3749869"/>
            <a:ext cx="863124" cy="6866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1D610529-A915-447C-97F3-75FE8F1E7B0C}"/>
              </a:ext>
            </a:extLst>
          </p:cNvPr>
          <p:cNvCxnSpPr>
            <a:cxnSpLocks/>
            <a:endCxn id="114" idx="0"/>
          </p:cNvCxnSpPr>
          <p:nvPr/>
        </p:nvCxnSpPr>
        <p:spPr>
          <a:xfrm flipH="1">
            <a:off x="9002001" y="2947269"/>
            <a:ext cx="98842" cy="3103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5D4CFA04-A98D-4D1B-B2CD-C03EB14576CB}"/>
              </a:ext>
            </a:extLst>
          </p:cNvPr>
          <p:cNvSpPr txBox="1"/>
          <p:nvPr/>
        </p:nvSpPr>
        <p:spPr>
          <a:xfrm rot="20011740">
            <a:off x="4368975" y="2048512"/>
            <a:ext cx="1368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Army MANTECH</a:t>
            </a:r>
          </a:p>
        </p:txBody>
      </p: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61A561D7-C6E3-446A-AE96-5670F4527762}"/>
              </a:ext>
            </a:extLst>
          </p:cNvPr>
          <p:cNvCxnSpPr>
            <a:cxnSpLocks/>
            <a:endCxn id="128" idx="0"/>
          </p:cNvCxnSpPr>
          <p:nvPr/>
        </p:nvCxnSpPr>
        <p:spPr>
          <a:xfrm flipH="1">
            <a:off x="7922819" y="2903721"/>
            <a:ext cx="1191389" cy="3299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9861A3E5-FDC4-43F8-ABE0-13CDB96F94ED}"/>
              </a:ext>
            </a:extLst>
          </p:cNvPr>
          <p:cNvGrpSpPr/>
          <p:nvPr/>
        </p:nvGrpSpPr>
        <p:grpSpPr>
          <a:xfrm>
            <a:off x="7364085" y="3233663"/>
            <a:ext cx="1061400" cy="1315282"/>
            <a:chOff x="8770643" y="3410146"/>
            <a:chExt cx="1061400" cy="1315282"/>
          </a:xfrm>
        </p:grpSpPr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17AECC28-BB24-4473-81BA-872FD8EF0C75}"/>
                </a:ext>
              </a:extLst>
            </p:cNvPr>
            <p:cNvSpPr/>
            <p:nvPr/>
          </p:nvSpPr>
          <p:spPr>
            <a:xfrm>
              <a:off x="8770643" y="3427209"/>
              <a:ext cx="1061400" cy="129821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8" name="Text Box 130">
              <a:extLst>
                <a:ext uri="{FF2B5EF4-FFF2-40B4-BE49-F238E27FC236}">
                  <a16:creationId xmlns:a16="http://schemas.microsoft.com/office/drawing/2014/main" id="{01708409-8194-4F98-A03A-96FCF7F399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36772" y="3410146"/>
              <a:ext cx="985209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400" dirty="0"/>
                <a:t>100,000 CSACs sold</a:t>
              </a:r>
              <a:endParaRPr lang="en-US" sz="1400" baseline="30000" dirty="0"/>
            </a:p>
          </p:txBody>
        </p:sp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id="{D8CDD64B-0FA0-4521-A5C7-C9F21A69808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94580" y="3950796"/>
              <a:ext cx="1015403" cy="684222"/>
            </a:xfrm>
            <a:prstGeom prst="rect">
              <a:avLst/>
            </a:prstGeom>
          </p:spPr>
        </p:pic>
      </p:grpSp>
      <p:sp>
        <p:nvSpPr>
          <p:cNvPr id="161" name="TextBox 160">
            <a:extLst>
              <a:ext uri="{FF2B5EF4-FFF2-40B4-BE49-F238E27FC236}">
                <a16:creationId xmlns:a16="http://schemas.microsoft.com/office/drawing/2014/main" id="{2FFF7894-D3F0-4E6B-A18E-B9200E664C83}"/>
              </a:ext>
            </a:extLst>
          </p:cNvPr>
          <p:cNvSpPr txBox="1"/>
          <p:nvPr/>
        </p:nvSpPr>
        <p:spPr>
          <a:xfrm rot="20011740">
            <a:off x="7862729" y="1991831"/>
            <a:ext cx="1728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DARPA ACES (optical)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F9763B2-187B-415D-B6CA-57CF71616956}"/>
              </a:ext>
            </a:extLst>
          </p:cNvPr>
          <p:cNvSpPr txBox="1"/>
          <p:nvPr/>
        </p:nvSpPr>
        <p:spPr>
          <a:xfrm rot="20011740">
            <a:off x="3760212" y="1811550"/>
            <a:ext cx="23514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DARPA IMPACT (laser cooling)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5297F967-9D78-4E5D-BD67-378FB6164DC7}"/>
              </a:ext>
            </a:extLst>
          </p:cNvPr>
          <p:cNvGrpSpPr/>
          <p:nvPr/>
        </p:nvGrpSpPr>
        <p:grpSpPr>
          <a:xfrm>
            <a:off x="9596794" y="3264238"/>
            <a:ext cx="1121905" cy="1298219"/>
            <a:chOff x="7361255" y="5559781"/>
            <a:chExt cx="1121905" cy="1298219"/>
          </a:xfrm>
        </p:grpSpPr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BD3E11AD-792A-4677-AB2C-5098BCD9397B}"/>
                </a:ext>
              </a:extLst>
            </p:cNvPr>
            <p:cNvGrpSpPr/>
            <p:nvPr/>
          </p:nvGrpSpPr>
          <p:grpSpPr>
            <a:xfrm>
              <a:off x="7361255" y="5559781"/>
              <a:ext cx="1116213" cy="1298219"/>
              <a:chOff x="7731245" y="3099297"/>
              <a:chExt cx="1116213" cy="1298219"/>
            </a:xfrm>
            <a:solidFill>
              <a:schemeClr val="accent1">
                <a:lumMod val="40000"/>
                <a:lumOff val="60000"/>
              </a:schemeClr>
            </a:solidFill>
          </p:grpSpPr>
          <p:sp>
            <p:nvSpPr>
              <p:cNvPr id="166" name="Rectangle 165">
                <a:extLst>
                  <a:ext uri="{FF2B5EF4-FFF2-40B4-BE49-F238E27FC236}">
                    <a16:creationId xmlns:a16="http://schemas.microsoft.com/office/drawing/2014/main" id="{5CCDB507-BD2D-45DA-95CA-444AD35F3524}"/>
                  </a:ext>
                </a:extLst>
              </p:cNvPr>
              <p:cNvSpPr/>
              <p:nvPr/>
            </p:nvSpPr>
            <p:spPr>
              <a:xfrm>
                <a:off x="7731245" y="3099297"/>
                <a:ext cx="1116213" cy="1298219"/>
              </a:xfrm>
              <a:prstGeom prst="rect">
                <a:avLst/>
              </a:prstGeom>
              <a:grpFill/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7" name="Text Box 132">
                <a:extLst>
                  <a:ext uri="{FF2B5EF4-FFF2-40B4-BE49-F238E27FC236}">
                    <a16:creationId xmlns:a16="http://schemas.microsoft.com/office/drawing/2014/main" id="{F73895F6-6052-4740-820C-9CBE0F9570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43565" y="3110314"/>
                <a:ext cx="1092769" cy="52322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rIns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/>
                  <a:t>Chip-scale optical clocks</a:t>
                </a:r>
              </a:p>
            </p:txBody>
          </p:sp>
        </p:grpSp>
        <p:pic>
          <p:nvPicPr>
            <p:cNvPr id="170" name="Picture 169">
              <a:extLst>
                <a:ext uri="{FF2B5EF4-FFF2-40B4-BE49-F238E27FC236}">
                  <a16:creationId xmlns:a16="http://schemas.microsoft.com/office/drawing/2014/main" id="{699A1F3F-88AD-4548-AAC9-C82EE74FCA8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46568" y="6103950"/>
              <a:ext cx="1036592" cy="672909"/>
            </a:xfrm>
            <a:prstGeom prst="rect">
              <a:avLst/>
            </a:prstGeom>
          </p:spPr>
        </p:pic>
      </p:grp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C3057016-7183-4C97-8DCD-BE28C50C85BC}"/>
              </a:ext>
            </a:extLst>
          </p:cNvPr>
          <p:cNvCxnSpPr>
            <a:cxnSpLocks/>
            <a:endCxn id="167" idx="0"/>
          </p:cNvCxnSpPr>
          <p:nvPr/>
        </p:nvCxnSpPr>
        <p:spPr>
          <a:xfrm>
            <a:off x="9190934" y="2903721"/>
            <a:ext cx="964565" cy="371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TextBox 180">
            <a:extLst>
              <a:ext uri="{FF2B5EF4-FFF2-40B4-BE49-F238E27FC236}">
                <a16:creationId xmlns:a16="http://schemas.microsoft.com/office/drawing/2014/main" id="{5A3F2172-2F5E-4E36-8CBA-522E3B46DEB8}"/>
              </a:ext>
            </a:extLst>
          </p:cNvPr>
          <p:cNvSpPr txBox="1"/>
          <p:nvPr/>
        </p:nvSpPr>
        <p:spPr>
          <a:xfrm rot="20011740">
            <a:off x="8946736" y="2064143"/>
            <a:ext cx="1146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DARPA A-Phi</a:t>
            </a:r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20424240-4099-431E-A662-AC43615B71FA}"/>
              </a:ext>
            </a:extLst>
          </p:cNvPr>
          <p:cNvGrpSpPr/>
          <p:nvPr/>
        </p:nvGrpSpPr>
        <p:grpSpPr>
          <a:xfrm>
            <a:off x="4697402" y="3233014"/>
            <a:ext cx="1061400" cy="1316140"/>
            <a:chOff x="4458023" y="3409286"/>
            <a:chExt cx="1061400" cy="1316140"/>
          </a:xfrm>
        </p:grpSpPr>
        <p:sp>
          <p:nvSpPr>
            <p:cNvPr id="62" name="Rectangle 61"/>
            <p:cNvSpPr/>
            <p:nvPr/>
          </p:nvSpPr>
          <p:spPr>
            <a:xfrm>
              <a:off x="4458023" y="3427209"/>
              <a:ext cx="1061400" cy="129821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Text Box 130"/>
            <p:cNvSpPr txBox="1">
              <a:spLocks noChangeArrowheads="1"/>
            </p:cNvSpPr>
            <p:nvPr/>
          </p:nvSpPr>
          <p:spPr bwMode="auto">
            <a:xfrm>
              <a:off x="4458023" y="3409286"/>
              <a:ext cx="1061400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400" dirty="0"/>
                <a:t>1cc, 30 </a:t>
              </a:r>
              <a:r>
                <a:rPr lang="en-US" sz="1400" dirty="0" err="1"/>
                <a:t>mW</a:t>
              </a:r>
              <a:r>
                <a:rPr lang="en-US" sz="1400" dirty="0"/>
                <a:t> </a:t>
              </a:r>
            </a:p>
            <a:p>
              <a:pPr algn="ctr">
                <a:spcBef>
                  <a:spcPct val="0"/>
                </a:spcBef>
              </a:pPr>
              <a:r>
                <a:rPr lang="en-US" sz="1400" dirty="0"/>
                <a:t>Instruments</a:t>
              </a:r>
              <a:endParaRPr lang="en-US" sz="1400" baseline="30000" dirty="0"/>
            </a:p>
          </p:txBody>
        </p:sp>
        <p:pic>
          <p:nvPicPr>
            <p:cNvPr id="184" name="Picture 183">
              <a:extLst>
                <a:ext uri="{FF2B5EF4-FFF2-40B4-BE49-F238E27FC236}">
                  <a16:creationId xmlns:a16="http://schemas.microsoft.com/office/drawing/2014/main" id="{48455405-66AE-4EC4-97EB-A9234AD8C8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1540" b="6071"/>
            <a:stretch/>
          </p:blipFill>
          <p:spPr>
            <a:xfrm>
              <a:off x="4517069" y="3966943"/>
              <a:ext cx="972172" cy="682200"/>
            </a:xfrm>
            <a:prstGeom prst="rect">
              <a:avLst/>
            </a:prstGeom>
          </p:spPr>
        </p:pic>
      </p:grpSp>
      <p:sp>
        <p:nvSpPr>
          <p:cNvPr id="191" name="TextBox 190">
            <a:extLst>
              <a:ext uri="{FF2B5EF4-FFF2-40B4-BE49-F238E27FC236}">
                <a16:creationId xmlns:a16="http://schemas.microsoft.com/office/drawing/2014/main" id="{7C703A6E-B481-419E-965E-222211882016}"/>
              </a:ext>
            </a:extLst>
          </p:cNvPr>
          <p:cNvSpPr txBox="1"/>
          <p:nvPr/>
        </p:nvSpPr>
        <p:spPr>
          <a:xfrm rot="20011740">
            <a:off x="1333729" y="1964981"/>
            <a:ext cx="17545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DARPA CSAC Program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0EC11C57-F1A3-4251-8997-97F6CAE52571}"/>
              </a:ext>
            </a:extLst>
          </p:cNvPr>
          <p:cNvSpPr txBox="1"/>
          <p:nvPr/>
        </p:nvSpPr>
        <p:spPr>
          <a:xfrm>
            <a:off x="8740125" y="6192443"/>
            <a:ext cx="3588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Simple, manufacturable technical approach: VW Beetle, not Ferrari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1155C977-2075-4AFA-8478-27654A152A87}"/>
              </a:ext>
            </a:extLst>
          </p:cNvPr>
          <p:cNvSpPr txBox="1"/>
          <p:nvPr/>
        </p:nvSpPr>
        <p:spPr>
          <a:xfrm rot="20011740">
            <a:off x="581588" y="1957213"/>
            <a:ext cx="1796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CSAC workshop (NIST)</a:t>
            </a:r>
          </a:p>
        </p:txBody>
      </p: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BF3655BE-77E0-40C1-9D41-CC212F4B23A1}"/>
              </a:ext>
            </a:extLst>
          </p:cNvPr>
          <p:cNvGrpSpPr/>
          <p:nvPr/>
        </p:nvGrpSpPr>
        <p:grpSpPr>
          <a:xfrm>
            <a:off x="3633048" y="3245199"/>
            <a:ext cx="1071127" cy="1306784"/>
            <a:chOff x="3292511" y="3245199"/>
            <a:chExt cx="1071127" cy="1306784"/>
          </a:xfrm>
        </p:grpSpPr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371C2C8B-04C1-4BBD-8746-6AA918C3B32C}"/>
                </a:ext>
              </a:extLst>
            </p:cNvPr>
            <p:cNvGrpSpPr/>
            <p:nvPr/>
          </p:nvGrpSpPr>
          <p:grpSpPr>
            <a:xfrm>
              <a:off x="3292511" y="3245199"/>
              <a:ext cx="1071127" cy="1306784"/>
              <a:chOff x="3359059" y="3519758"/>
              <a:chExt cx="1071127" cy="1306784"/>
            </a:xfrm>
          </p:grpSpPr>
          <p:sp>
            <p:nvSpPr>
              <p:cNvPr id="204" name="Rectangle 203">
                <a:extLst>
                  <a:ext uri="{FF2B5EF4-FFF2-40B4-BE49-F238E27FC236}">
                    <a16:creationId xmlns:a16="http://schemas.microsoft.com/office/drawing/2014/main" id="{21FB68A2-453E-48DB-ACF7-44DF26ABAC12}"/>
                  </a:ext>
                </a:extLst>
              </p:cNvPr>
              <p:cNvSpPr/>
              <p:nvPr/>
            </p:nvSpPr>
            <p:spPr>
              <a:xfrm>
                <a:off x="3392614" y="3528327"/>
                <a:ext cx="942822" cy="1298215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5" name="Text Box 118">
                <a:extLst>
                  <a:ext uri="{FF2B5EF4-FFF2-40B4-BE49-F238E27FC236}">
                    <a16:creationId xmlns:a16="http://schemas.microsoft.com/office/drawing/2014/main" id="{7A3D21BB-8B35-4F46-B3FD-7ED9369E569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59059" y="3519758"/>
                <a:ext cx="1071127" cy="5232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sz="1400" dirty="0"/>
                  <a:t>Thermal 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sz="1400" dirty="0"/>
                  <a:t>suspensions</a:t>
                </a:r>
                <a:endParaRPr lang="en-US" sz="1400" baseline="30000" dirty="0"/>
              </a:p>
            </p:txBody>
          </p:sp>
        </p:grpSp>
        <p:pic>
          <p:nvPicPr>
            <p:cNvPr id="207" name="Picture 206">
              <a:extLst>
                <a:ext uri="{FF2B5EF4-FFF2-40B4-BE49-F238E27FC236}">
                  <a16:creationId xmlns:a16="http://schemas.microsoft.com/office/drawing/2014/main" id="{6A5482EB-1D5A-43CB-8E72-B946473D2D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70611" y="3793786"/>
              <a:ext cx="890005" cy="664961"/>
            </a:xfrm>
            <a:prstGeom prst="rect">
              <a:avLst/>
            </a:prstGeom>
          </p:spPr>
        </p:pic>
      </p:grpSp>
      <p:cxnSp>
        <p:nvCxnSpPr>
          <p:cNvPr id="210" name="Straight Arrow Connector 209">
            <a:extLst>
              <a:ext uri="{FF2B5EF4-FFF2-40B4-BE49-F238E27FC236}">
                <a16:creationId xmlns:a16="http://schemas.microsoft.com/office/drawing/2014/main" id="{2CE7C932-4181-47FC-B019-907BF4ECA915}"/>
              </a:ext>
            </a:extLst>
          </p:cNvPr>
          <p:cNvCxnSpPr>
            <a:cxnSpLocks/>
            <a:endCxn id="205" idx="0"/>
          </p:cNvCxnSpPr>
          <p:nvPr/>
        </p:nvCxnSpPr>
        <p:spPr>
          <a:xfrm>
            <a:off x="2527701" y="2925980"/>
            <a:ext cx="1640911" cy="319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utoShape 4"/>
          <p:cNvSpPr>
            <a:spLocks noChangeArrowheads="1"/>
          </p:cNvSpPr>
          <p:nvPr/>
        </p:nvSpPr>
        <p:spPr bwMode="auto">
          <a:xfrm>
            <a:off x="539643" y="2399000"/>
            <a:ext cx="11436907" cy="718364"/>
          </a:xfrm>
          <a:prstGeom prst="notchedRightArrow">
            <a:avLst>
              <a:gd name="adj1" fmla="val 46713"/>
              <a:gd name="adj2" fmla="val 55386"/>
            </a:avLst>
          </a:prstGeom>
          <a:solidFill>
            <a:srgbClr val="00B050"/>
          </a:solidFill>
          <a:ln>
            <a:noFill/>
          </a:ln>
          <a:effectLst/>
        </p:spPr>
        <p:txBody>
          <a:bodyPr wrap="square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173038" algn="l"/>
                <a:tab pos="798513" algn="l"/>
                <a:tab pos="1377950" algn="l"/>
                <a:tab pos="1944688" algn="l"/>
                <a:tab pos="2511425" algn="l"/>
                <a:tab pos="3090863" algn="l"/>
                <a:tab pos="3657600" algn="l"/>
                <a:tab pos="4224338" algn="l"/>
                <a:tab pos="4803775" algn="l"/>
                <a:tab pos="5370513" algn="l"/>
                <a:tab pos="5949950" algn="l"/>
              </a:tabLst>
            </a:pPr>
            <a:r>
              <a:rPr lang="en-US" sz="1600" dirty="0"/>
              <a:t> </a:t>
            </a:r>
            <a:r>
              <a:rPr lang="en-US" sz="1400" dirty="0"/>
              <a:t>2001|2002|2003|2004|2005|2006|2007|2008|2009|2010|2011|2012|2013|2014|2015|2016|2017|2018|2019|2020|2021|2022|2023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2B2BC9F-256D-4EC9-8122-41E10058CD83}"/>
              </a:ext>
            </a:extLst>
          </p:cNvPr>
          <p:cNvSpPr/>
          <p:nvPr/>
        </p:nvSpPr>
        <p:spPr>
          <a:xfrm rot="16200000">
            <a:off x="-342080" y="2429028"/>
            <a:ext cx="1373589" cy="5949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Westinghouse/</a:t>
            </a:r>
          </a:p>
          <a:p>
            <a:pPr algn="ctr"/>
            <a:r>
              <a:rPr lang="en-US" sz="1400" dirty="0"/>
              <a:t>DARPA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A73F7378-A57F-4175-815D-6C79D4664BC4}"/>
              </a:ext>
            </a:extLst>
          </p:cNvPr>
          <p:cNvSpPr txBox="1"/>
          <p:nvPr/>
        </p:nvSpPr>
        <p:spPr>
          <a:xfrm>
            <a:off x="2294657" y="4403995"/>
            <a:ext cx="34977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NIST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97BA4B40-CB00-4DFD-A4BD-4CE12FF30BE1}"/>
              </a:ext>
            </a:extLst>
          </p:cNvPr>
          <p:cNvSpPr txBox="1"/>
          <p:nvPr/>
        </p:nvSpPr>
        <p:spPr>
          <a:xfrm>
            <a:off x="3276995" y="4402040"/>
            <a:ext cx="34977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NIST</a:t>
            </a: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81974C54-47DD-4F8B-9783-4F1AF19D4C3B}"/>
              </a:ext>
            </a:extLst>
          </p:cNvPr>
          <p:cNvSpPr txBox="1"/>
          <p:nvPr/>
        </p:nvSpPr>
        <p:spPr>
          <a:xfrm>
            <a:off x="4035446" y="4403995"/>
            <a:ext cx="62228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Draper Labs</a:t>
            </a: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D47B16D0-29DC-4769-AAC5-6CEE6E7A93C0}"/>
              </a:ext>
            </a:extLst>
          </p:cNvPr>
          <p:cNvSpPr txBox="1"/>
          <p:nvPr/>
        </p:nvSpPr>
        <p:spPr>
          <a:xfrm>
            <a:off x="5228102" y="4401737"/>
            <a:ext cx="57419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Microsemi</a:t>
            </a: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C9B7AEAC-00FD-40EB-89C2-AED018F6C4C8}"/>
              </a:ext>
            </a:extLst>
          </p:cNvPr>
          <p:cNvSpPr txBox="1"/>
          <p:nvPr/>
        </p:nvSpPr>
        <p:spPr>
          <a:xfrm>
            <a:off x="8977521" y="4396153"/>
            <a:ext cx="51648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Teledyne</a:t>
            </a: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1F460D6B-C9E7-4763-829E-B429C4D4AAF7}"/>
              </a:ext>
            </a:extLst>
          </p:cNvPr>
          <p:cNvSpPr txBox="1"/>
          <p:nvPr/>
        </p:nvSpPr>
        <p:spPr>
          <a:xfrm>
            <a:off x="10160004" y="4400775"/>
            <a:ext cx="63831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NIST/Draper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FE8417C4-F5EA-47CE-ADEC-4FCD49EBB502}"/>
              </a:ext>
            </a:extLst>
          </p:cNvPr>
          <p:cNvGrpSpPr/>
          <p:nvPr/>
        </p:nvGrpSpPr>
        <p:grpSpPr>
          <a:xfrm>
            <a:off x="767418" y="3231687"/>
            <a:ext cx="1147695" cy="1308037"/>
            <a:chOff x="2001695" y="4659227"/>
            <a:chExt cx="727069" cy="1148275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17E703CA-DDC1-4759-83EC-F4D4C6ACCB7B}"/>
                </a:ext>
              </a:extLst>
            </p:cNvPr>
            <p:cNvSpPr/>
            <p:nvPr/>
          </p:nvSpPr>
          <p:spPr>
            <a:xfrm>
              <a:off x="2012332" y="4670100"/>
              <a:ext cx="662872" cy="113740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Text Box 117">
              <a:extLst>
                <a:ext uri="{FF2B5EF4-FFF2-40B4-BE49-F238E27FC236}">
                  <a16:creationId xmlns:a16="http://schemas.microsoft.com/office/drawing/2014/main" id="{71180CB2-344E-4948-9FBB-B26A384013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01695" y="4659227"/>
              <a:ext cx="727069" cy="270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400" dirty="0"/>
                <a:t>Feasibility</a:t>
              </a:r>
              <a:endParaRPr lang="en-US" sz="1400" baseline="30000" dirty="0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1B4EEF9C-7213-44C0-A442-65EC5D7BD3DD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4056"/>
          <a:stretch/>
        </p:blipFill>
        <p:spPr>
          <a:xfrm>
            <a:off x="856546" y="3783963"/>
            <a:ext cx="897725" cy="640875"/>
          </a:xfrm>
          <a:prstGeom prst="rect">
            <a:avLst/>
          </a:pr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C7B09F3F-147C-4DEA-AC5A-29B64878F913}"/>
              </a:ext>
            </a:extLst>
          </p:cNvPr>
          <p:cNvSpPr txBox="1"/>
          <p:nvPr/>
        </p:nvSpPr>
        <p:spPr>
          <a:xfrm>
            <a:off x="1483984" y="4388476"/>
            <a:ext cx="34977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NIST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EB7CE39-B625-444F-B7B2-844EB6E61F7A}"/>
              </a:ext>
            </a:extLst>
          </p:cNvPr>
          <p:cNvSpPr txBox="1"/>
          <p:nvPr/>
        </p:nvSpPr>
        <p:spPr>
          <a:xfrm>
            <a:off x="6315280" y="4413308"/>
            <a:ext cx="57419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Microsemi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69FCA3F-FA76-43B4-92B8-0F3B47FC5BF4}"/>
              </a:ext>
            </a:extLst>
          </p:cNvPr>
          <p:cNvSpPr txBox="1"/>
          <p:nvPr/>
        </p:nvSpPr>
        <p:spPr>
          <a:xfrm>
            <a:off x="7897837" y="4396447"/>
            <a:ext cx="57419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Microsemi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7799E1C-4D61-4478-BBE9-32C642F979A8}"/>
              </a:ext>
            </a:extLst>
          </p:cNvPr>
          <p:cNvCxnSpPr>
            <a:cxnSpLocks/>
            <a:endCxn id="100" idx="0"/>
          </p:cNvCxnSpPr>
          <p:nvPr/>
        </p:nvCxnSpPr>
        <p:spPr>
          <a:xfrm flipH="1">
            <a:off x="1341266" y="2928463"/>
            <a:ext cx="198704" cy="303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D6E8E3CD-BFF9-27A1-CEF4-27684B6EE19F}"/>
              </a:ext>
            </a:extLst>
          </p:cNvPr>
          <p:cNvGrpSpPr/>
          <p:nvPr/>
        </p:nvGrpSpPr>
        <p:grpSpPr>
          <a:xfrm>
            <a:off x="10823071" y="3262013"/>
            <a:ext cx="1116213" cy="1298219"/>
            <a:chOff x="7731245" y="3099297"/>
            <a:chExt cx="1116213" cy="1298219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AFB9812-B3B1-8546-E507-83BCA058A997}"/>
                </a:ext>
              </a:extLst>
            </p:cNvPr>
            <p:cNvSpPr/>
            <p:nvPr/>
          </p:nvSpPr>
          <p:spPr>
            <a:xfrm>
              <a:off x="7731245" y="3099297"/>
              <a:ext cx="1116213" cy="1298219"/>
            </a:xfrm>
            <a:prstGeom prst="rect">
              <a:avLst/>
            </a:prstGeom>
            <a:grpFill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 Box 132">
              <a:extLst>
                <a:ext uri="{FF2B5EF4-FFF2-40B4-BE49-F238E27FC236}">
                  <a16:creationId xmlns:a16="http://schemas.microsoft.com/office/drawing/2014/main" id="{85AD3641-0BE4-4DC8-ABDA-8C770E4F0F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43565" y="3110314"/>
              <a:ext cx="1092769" cy="52322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r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/>
                <a:t>Chip-scale beam clocks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DF1248B0-011C-0D7D-2976-36EDF3BF2058}"/>
              </a:ext>
            </a:extLst>
          </p:cNvPr>
          <p:cNvSpPr txBox="1"/>
          <p:nvPr/>
        </p:nvSpPr>
        <p:spPr>
          <a:xfrm>
            <a:off x="11334757" y="4398550"/>
            <a:ext cx="67839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NIST/Ga Tech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6C6F3EB-745A-14B3-16F0-0C0E57D2E79D}"/>
              </a:ext>
            </a:extLst>
          </p:cNvPr>
          <p:cNvCxnSpPr>
            <a:cxnSpLocks/>
            <a:endCxn id="13" idx="0"/>
          </p:cNvCxnSpPr>
          <p:nvPr/>
        </p:nvCxnSpPr>
        <p:spPr>
          <a:xfrm>
            <a:off x="10686864" y="2928463"/>
            <a:ext cx="694912" cy="3445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C901033-6A00-E425-D953-74F45AC3D0AE}"/>
              </a:ext>
            </a:extLst>
          </p:cNvPr>
          <p:cNvSpPr txBox="1"/>
          <p:nvPr/>
        </p:nvSpPr>
        <p:spPr>
          <a:xfrm rot="20011740">
            <a:off x="10580141" y="2134670"/>
            <a:ext cx="9222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DARPA H6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01E3149-CDB6-A576-2493-37AC8079E907}"/>
              </a:ext>
            </a:extLst>
          </p:cNvPr>
          <p:cNvSpPr txBox="1"/>
          <p:nvPr/>
        </p:nvSpPr>
        <p:spPr>
          <a:xfrm rot="20011740">
            <a:off x="9342585" y="2062225"/>
            <a:ext cx="1212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Army LC-CSAC</a:t>
            </a:r>
          </a:p>
        </p:txBody>
      </p:sp>
      <p:pic>
        <p:nvPicPr>
          <p:cNvPr id="229" name="Picture 228">
            <a:extLst>
              <a:ext uri="{FF2B5EF4-FFF2-40B4-BE49-F238E27FC236}">
                <a16:creationId xmlns:a16="http://schemas.microsoft.com/office/drawing/2014/main" id="{3C23C516-31B0-3522-C8F0-D626236489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 cstate="hq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1053519" y="3746380"/>
            <a:ext cx="662044" cy="71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C9C5003B-99B0-8B83-54F3-198DBADE6F46}"/>
              </a:ext>
            </a:extLst>
          </p:cNvPr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E844E1E-DD6D-465A-82E4-352FB285147C}" type="slidenum">
              <a:rPr lang="en-US" smtClean="0"/>
              <a:pPr/>
              <a:t>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7904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2455"/>
    </mc:Choice>
    <mc:Fallback xmlns="">
      <p:transition spd="slow" advTm="282455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B1E986C-E87B-AC0C-E6A3-11364D56658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983"/>
          <a:stretch/>
        </p:blipFill>
        <p:spPr>
          <a:xfrm>
            <a:off x="389949" y="1523999"/>
            <a:ext cx="7785286" cy="5428463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1D25BDC-E3BB-04BC-3608-942263DE7B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29600" y="1314818"/>
            <a:ext cx="3718056" cy="516298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Next Generation CSACs</a:t>
            </a:r>
          </a:p>
          <a:p>
            <a:pPr marL="0" indent="0">
              <a:buNone/>
            </a:pPr>
            <a:r>
              <a:rPr lang="en-US" sz="2000" dirty="0"/>
              <a:t>Better long-term stability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sz="2000" dirty="0">
                <a:sym typeface="Symbol" panose="05050102010706020507" pitchFamily="18" charset="2"/>
              </a:rPr>
              <a:t>Beam microwave clocks</a:t>
            </a:r>
          </a:p>
          <a:p>
            <a:pPr marL="0" indent="0">
              <a:buNone/>
            </a:pPr>
            <a:r>
              <a:rPr lang="en-US" sz="2000" dirty="0">
                <a:sym typeface="Symbol" panose="05050102010706020507" pitchFamily="18" charset="2"/>
              </a:rPr>
              <a:t>Overall better stability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sz="2000" dirty="0">
                <a:sym typeface="Symbol" panose="05050102010706020507" pitchFamily="18" charset="2"/>
              </a:rPr>
              <a:t>Optical clocks, but at cost of needing a frequency comb</a:t>
            </a:r>
          </a:p>
          <a:p>
            <a:pPr marL="0" indent="0">
              <a:buNone/>
            </a:pPr>
            <a:r>
              <a:rPr lang="en-US" sz="2000" dirty="0" smtClean="0">
                <a:sym typeface="Symbol" panose="05050102010706020507" pitchFamily="18" charset="2"/>
              </a:rPr>
              <a:t>Lower cost</a:t>
            </a:r>
            <a:endParaRPr lang="en-US" sz="2000" dirty="0">
              <a:sym typeface="Symbol" panose="05050102010706020507" pitchFamily="18" charset="2"/>
            </a:endParaRPr>
          </a:p>
          <a:p>
            <a:pPr>
              <a:buFont typeface="Symbol" panose="05050102010706020507" pitchFamily="18" charset="2"/>
              <a:buChar char="Þ"/>
            </a:pPr>
            <a:r>
              <a:rPr lang="en-US" sz="2000" dirty="0">
                <a:sym typeface="Symbol" panose="05050102010706020507" pitchFamily="18" charset="2"/>
              </a:rPr>
              <a:t>Wafer-level fabrication processes</a:t>
            </a:r>
          </a:p>
          <a:p>
            <a:pPr>
              <a:buFont typeface="Symbol" panose="05050102010706020507" pitchFamily="18" charset="2"/>
              <a:buChar char="Þ"/>
            </a:pPr>
            <a:endParaRPr lang="en-US" sz="2000" dirty="0"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5F3E37-9F83-4267-B180-7C53B792B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Portable Atomic Clocks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DADDBD-32ED-4CF5-9FD9-B4DB2ABC819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2E844E1E-DD6D-465A-82E4-352FB285147C}" type="slidenum">
              <a:rPr lang="en-US" smtClean="0"/>
              <a:t>6</a:t>
            </a:fld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888E3C8-E902-233C-D955-F900CBF66528}"/>
              </a:ext>
            </a:extLst>
          </p:cNvPr>
          <p:cNvSpPr/>
          <p:nvPr/>
        </p:nvSpPr>
        <p:spPr>
          <a:xfrm>
            <a:off x="5910647" y="2844794"/>
            <a:ext cx="1215628" cy="705118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8538666-7D7F-77BC-D623-6BD7EDE96F27}"/>
              </a:ext>
            </a:extLst>
          </p:cNvPr>
          <p:cNvSpPr/>
          <p:nvPr/>
        </p:nvSpPr>
        <p:spPr>
          <a:xfrm rot="746643">
            <a:off x="1938752" y="3319531"/>
            <a:ext cx="3827527" cy="705118"/>
          </a:xfrm>
          <a:prstGeom prst="ellipse">
            <a:avLst/>
          </a:prstGeom>
          <a:solidFill>
            <a:schemeClr val="accent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BBEA6E7-1C2F-2B05-AB08-6B846E3D4202}"/>
              </a:ext>
            </a:extLst>
          </p:cNvPr>
          <p:cNvCxnSpPr>
            <a:endCxn id="9" idx="7"/>
          </p:cNvCxnSpPr>
          <p:nvPr/>
        </p:nvCxnSpPr>
        <p:spPr>
          <a:xfrm flipH="1">
            <a:off x="6948250" y="2395577"/>
            <a:ext cx="1281350" cy="552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7BABF3E-4F2E-D75E-3506-D7D9E1C5EE4F}"/>
              </a:ext>
            </a:extLst>
          </p:cNvPr>
          <p:cNvCxnSpPr/>
          <p:nvPr/>
        </p:nvCxnSpPr>
        <p:spPr>
          <a:xfrm flipH="1">
            <a:off x="5681096" y="3257078"/>
            <a:ext cx="2548504" cy="7132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A picture containing indoor, black, white, man&#10;&#10;Description automatically generated">
            <a:extLst>
              <a:ext uri="{FF2B5EF4-FFF2-40B4-BE49-F238E27FC236}">
                <a16:creationId xmlns:a16="http://schemas.microsoft.com/office/drawing/2014/main" id="{06574211-B3ED-AD2A-F7FC-5F1585C66AD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3326" y="4745909"/>
            <a:ext cx="2216069" cy="165949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4EF147-B32C-A424-E810-BE09BE1FDF0A}"/>
              </a:ext>
            </a:extLst>
          </p:cNvPr>
          <p:cNvSpPr txBox="1"/>
          <p:nvPr/>
        </p:nvSpPr>
        <p:spPr>
          <a:xfrm>
            <a:off x="8372475" y="6477801"/>
            <a:ext cx="44005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/>
            <a:r>
              <a:rPr lang="en-US" sz="1800" baseline="30000" dirty="0">
                <a:latin typeface="Calibri" panose="020F0502020204030204" pitchFamily="34" charset="0"/>
              </a:rPr>
              <a:t>D. G. Bopp et al.,  </a:t>
            </a:r>
            <a:r>
              <a:rPr lang="en-US" baseline="30000" dirty="0">
                <a:latin typeface="Calibri" panose="020F0502020204030204" pitchFamily="34" charset="0"/>
              </a:rPr>
              <a:t>J. </a:t>
            </a:r>
            <a:r>
              <a:rPr lang="en-US" sz="1800" baseline="30000" dirty="0">
                <a:latin typeface="Calibri" panose="020F0502020204030204" pitchFamily="34" charset="0"/>
              </a:rPr>
              <a:t>Phys: Photonics </a:t>
            </a:r>
            <a:r>
              <a:rPr lang="en-US" sz="1800" b="1" baseline="30000" dirty="0">
                <a:latin typeface="Calibri" panose="020F0502020204030204" pitchFamily="34" charset="0"/>
              </a:rPr>
              <a:t>3, 015002 (2020).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50969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6260"/>
    </mc:Choice>
    <mc:Fallback>
      <p:transition spd="slow" advTm="1362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1092819" y="1314818"/>
            <a:ext cx="9824225" cy="5406657"/>
          </a:xfrm>
        </p:spPr>
        <p:txBody>
          <a:bodyPr>
            <a:normAutofit/>
          </a:bodyPr>
          <a:lstStyle/>
          <a:p>
            <a:r>
              <a:rPr lang="en-US" dirty="0"/>
              <a:t>Measurement standards in chip format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2000" dirty="0"/>
          </a:p>
          <a:p>
            <a:r>
              <a:rPr lang="en-US" sz="2000" dirty="0"/>
              <a:t>Embedded, SI-traceable calibration built into instruments</a:t>
            </a:r>
          </a:p>
          <a:p>
            <a:r>
              <a:rPr lang="en-US" sz="2000" dirty="0"/>
              <a:t>Goals: flexible, useful, manufacturable, deployable</a:t>
            </a:r>
          </a:p>
          <a:p>
            <a:r>
              <a:rPr lang="en-US" sz="2000" dirty="0"/>
              <a:t>Get rid of the middle-man (us!)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NIST on a Chip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2E844E1E-DD6D-465A-82E4-352FB285147C}" type="slidenum">
              <a:rPr lang="en-US" smtClean="0"/>
              <a:t>7</a:t>
            </a:fld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3344758" y="3647579"/>
            <a:ext cx="2903855" cy="1468887"/>
            <a:chOff x="2743120" y="2053707"/>
            <a:chExt cx="2903855" cy="1468887"/>
          </a:xfrm>
        </p:grpSpPr>
        <p:sp>
          <p:nvSpPr>
            <p:cNvPr id="9" name="Rectangle 8"/>
            <p:cNvSpPr/>
            <p:nvPr/>
          </p:nvSpPr>
          <p:spPr>
            <a:xfrm>
              <a:off x="2899060" y="2053707"/>
              <a:ext cx="400050" cy="47625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scene3d>
              <a:camera prst="isometricOffAxis2Top"/>
              <a:lightRig rig="threePt" dir="t"/>
            </a:scene3d>
            <a:sp3d extrusionH="317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4111545" y="2601461"/>
              <a:ext cx="336551" cy="703580"/>
              <a:chOff x="0" y="0"/>
              <a:chExt cx="568125" cy="418081"/>
            </a:xfrm>
            <a:solidFill>
              <a:schemeClr val="accent4">
                <a:lumMod val="75000"/>
              </a:schemeClr>
            </a:solidFill>
            <a:scene3d>
              <a:camera prst="isometricOffAxis2Top"/>
              <a:lightRig rig="threePt" dir="t"/>
            </a:scene3d>
          </p:grpSpPr>
          <p:sp>
            <p:nvSpPr>
              <p:cNvPr id="11" name="Freeform 10"/>
              <p:cNvSpPr/>
              <p:nvPr/>
            </p:nvSpPr>
            <p:spPr>
              <a:xfrm>
                <a:off x="0" y="2445"/>
                <a:ext cx="212708" cy="413191"/>
              </a:xfrm>
              <a:custGeom>
                <a:avLst/>
                <a:gdLst>
                  <a:gd name="connsiteX0" fmla="*/ 212708 w 212708"/>
                  <a:gd name="connsiteY0" fmla="*/ 58678 h 413191"/>
                  <a:gd name="connsiteX1" fmla="*/ 210263 w 212708"/>
                  <a:gd name="connsiteY1" fmla="*/ 413191 h 413191"/>
                  <a:gd name="connsiteX2" fmla="*/ 2445 w 212708"/>
                  <a:gd name="connsiteY2" fmla="*/ 413191 h 413191"/>
                  <a:gd name="connsiteX3" fmla="*/ 0 w 212708"/>
                  <a:gd name="connsiteY3" fmla="*/ 290945 h 413191"/>
                  <a:gd name="connsiteX4" fmla="*/ 158920 w 212708"/>
                  <a:gd name="connsiteY4" fmla="*/ 154030 h 413191"/>
                  <a:gd name="connsiteX5" fmla="*/ 161365 w 212708"/>
                  <a:gd name="connsiteY5" fmla="*/ 0 h 413191"/>
                  <a:gd name="connsiteX6" fmla="*/ 212708 w 212708"/>
                  <a:gd name="connsiteY6" fmla="*/ 0 h 413191"/>
                  <a:gd name="connsiteX7" fmla="*/ 212708 w 212708"/>
                  <a:gd name="connsiteY7" fmla="*/ 58678 h 413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2708" h="413191">
                    <a:moveTo>
                      <a:pt x="212708" y="58678"/>
                    </a:moveTo>
                    <a:lnTo>
                      <a:pt x="210263" y="413191"/>
                    </a:lnTo>
                    <a:lnTo>
                      <a:pt x="2445" y="413191"/>
                    </a:lnTo>
                    <a:lnTo>
                      <a:pt x="0" y="290945"/>
                    </a:lnTo>
                    <a:lnTo>
                      <a:pt x="158920" y="154030"/>
                    </a:lnTo>
                    <a:lnTo>
                      <a:pt x="161365" y="0"/>
                    </a:lnTo>
                    <a:lnTo>
                      <a:pt x="212708" y="0"/>
                    </a:lnTo>
                    <a:lnTo>
                      <a:pt x="212708" y="5867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ea typeface="Times New Roman"/>
                    <a:cs typeface="Calibri"/>
                  </a:rPr>
                  <a:t> </a:t>
                </a:r>
                <a:endParaRPr lang="en-US" sz="1100">
                  <a:ea typeface="Calibri"/>
                  <a:cs typeface="Calibri"/>
                </a:endParaRPr>
              </a:p>
            </p:txBody>
          </p:sp>
          <p:sp>
            <p:nvSpPr>
              <p:cNvPr id="12" name="Freeform 11"/>
              <p:cNvSpPr/>
              <p:nvPr/>
            </p:nvSpPr>
            <p:spPr>
              <a:xfrm flipH="1">
                <a:off x="356035" y="3965"/>
                <a:ext cx="212090" cy="412750"/>
              </a:xfrm>
              <a:custGeom>
                <a:avLst/>
                <a:gdLst>
                  <a:gd name="connsiteX0" fmla="*/ 212708 w 212708"/>
                  <a:gd name="connsiteY0" fmla="*/ 58678 h 413191"/>
                  <a:gd name="connsiteX1" fmla="*/ 210263 w 212708"/>
                  <a:gd name="connsiteY1" fmla="*/ 413191 h 413191"/>
                  <a:gd name="connsiteX2" fmla="*/ 2445 w 212708"/>
                  <a:gd name="connsiteY2" fmla="*/ 413191 h 413191"/>
                  <a:gd name="connsiteX3" fmla="*/ 0 w 212708"/>
                  <a:gd name="connsiteY3" fmla="*/ 290945 h 413191"/>
                  <a:gd name="connsiteX4" fmla="*/ 158920 w 212708"/>
                  <a:gd name="connsiteY4" fmla="*/ 154030 h 413191"/>
                  <a:gd name="connsiteX5" fmla="*/ 161365 w 212708"/>
                  <a:gd name="connsiteY5" fmla="*/ 0 h 413191"/>
                  <a:gd name="connsiteX6" fmla="*/ 212708 w 212708"/>
                  <a:gd name="connsiteY6" fmla="*/ 0 h 413191"/>
                  <a:gd name="connsiteX7" fmla="*/ 212708 w 212708"/>
                  <a:gd name="connsiteY7" fmla="*/ 58678 h 413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2708" h="413191">
                    <a:moveTo>
                      <a:pt x="212708" y="58678"/>
                    </a:moveTo>
                    <a:lnTo>
                      <a:pt x="210263" y="413191"/>
                    </a:lnTo>
                    <a:lnTo>
                      <a:pt x="2445" y="413191"/>
                    </a:lnTo>
                    <a:lnTo>
                      <a:pt x="0" y="290945"/>
                    </a:lnTo>
                    <a:lnTo>
                      <a:pt x="158920" y="154030"/>
                    </a:lnTo>
                    <a:lnTo>
                      <a:pt x="161365" y="0"/>
                    </a:lnTo>
                    <a:lnTo>
                      <a:pt x="212708" y="0"/>
                    </a:lnTo>
                    <a:lnTo>
                      <a:pt x="212708" y="5867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latin typeface="Times New Roman"/>
                    <a:ea typeface="Times New Roman"/>
                  </a:rPr>
                  <a:t> </a:t>
                </a:r>
                <a:endParaRPr lang="en-US" sz="1200">
                  <a:latin typeface="Times New Roman"/>
                  <a:ea typeface="Times New Roman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64052" y="0"/>
                <a:ext cx="45718" cy="41808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ea typeface="Times New Roman"/>
                    <a:cs typeface="Calibri"/>
                  </a:rPr>
                  <a:t> </a:t>
                </a:r>
                <a:endParaRPr lang="en-US" sz="1100">
                  <a:ea typeface="Calibri"/>
                  <a:cs typeface="Calibri"/>
                </a:endParaRPr>
              </a:p>
            </p:txBody>
          </p:sp>
        </p:grpSp>
        <p:sp>
          <p:nvSpPr>
            <p:cNvPr id="14" name="Rectangle 13"/>
            <p:cNvSpPr/>
            <p:nvPr/>
          </p:nvSpPr>
          <p:spPr>
            <a:xfrm>
              <a:off x="5246925" y="2823711"/>
              <a:ext cx="400050" cy="47625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scene3d>
              <a:camera prst="isometricOffAxis2Top"/>
              <a:lightRig rig="threePt" dir="t"/>
            </a:scene3d>
            <a:sp3d extrusionH="190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100">
                  <a:ea typeface="Times New Roman"/>
                  <a:cs typeface="Calibri"/>
                </a:rPr>
                <a:t> </a:t>
              </a:r>
              <a:endParaRPr lang="en-US" sz="1100">
                <a:ea typeface="Calibri"/>
                <a:cs typeface="Calibri"/>
              </a:endParaRPr>
            </a:p>
          </p:txBody>
        </p:sp>
        <p:sp>
          <p:nvSpPr>
            <p:cNvPr id="15" name="Isosceles Triangle 14"/>
            <p:cNvSpPr/>
            <p:nvPr/>
          </p:nvSpPr>
          <p:spPr>
            <a:xfrm flipV="1">
              <a:off x="5397420" y="2885306"/>
              <a:ext cx="50800" cy="1524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3768009" y="2553200"/>
              <a:ext cx="337184" cy="703580"/>
              <a:chOff x="691912" y="1200456"/>
              <a:chExt cx="568125" cy="418081"/>
            </a:xfrm>
            <a:solidFill>
              <a:schemeClr val="accent4">
                <a:lumMod val="75000"/>
              </a:schemeClr>
            </a:solidFill>
            <a:scene3d>
              <a:camera prst="isometricOffAxis2Top"/>
              <a:lightRig rig="threePt" dir="t"/>
            </a:scene3d>
          </p:grpSpPr>
          <p:sp>
            <p:nvSpPr>
              <p:cNvPr id="17" name="Freeform 16"/>
              <p:cNvSpPr/>
              <p:nvPr/>
            </p:nvSpPr>
            <p:spPr>
              <a:xfrm>
                <a:off x="691912" y="1202901"/>
                <a:ext cx="212708" cy="413191"/>
              </a:xfrm>
              <a:custGeom>
                <a:avLst/>
                <a:gdLst>
                  <a:gd name="connsiteX0" fmla="*/ 212708 w 212708"/>
                  <a:gd name="connsiteY0" fmla="*/ 58678 h 413191"/>
                  <a:gd name="connsiteX1" fmla="*/ 210263 w 212708"/>
                  <a:gd name="connsiteY1" fmla="*/ 413191 h 413191"/>
                  <a:gd name="connsiteX2" fmla="*/ 2445 w 212708"/>
                  <a:gd name="connsiteY2" fmla="*/ 413191 h 413191"/>
                  <a:gd name="connsiteX3" fmla="*/ 0 w 212708"/>
                  <a:gd name="connsiteY3" fmla="*/ 290945 h 413191"/>
                  <a:gd name="connsiteX4" fmla="*/ 158920 w 212708"/>
                  <a:gd name="connsiteY4" fmla="*/ 154030 h 413191"/>
                  <a:gd name="connsiteX5" fmla="*/ 161365 w 212708"/>
                  <a:gd name="connsiteY5" fmla="*/ 0 h 413191"/>
                  <a:gd name="connsiteX6" fmla="*/ 212708 w 212708"/>
                  <a:gd name="connsiteY6" fmla="*/ 0 h 413191"/>
                  <a:gd name="connsiteX7" fmla="*/ 212708 w 212708"/>
                  <a:gd name="connsiteY7" fmla="*/ 58678 h 413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2708" h="413191">
                    <a:moveTo>
                      <a:pt x="212708" y="58678"/>
                    </a:moveTo>
                    <a:lnTo>
                      <a:pt x="210263" y="413191"/>
                    </a:lnTo>
                    <a:lnTo>
                      <a:pt x="2445" y="413191"/>
                    </a:lnTo>
                    <a:lnTo>
                      <a:pt x="0" y="290945"/>
                    </a:lnTo>
                    <a:lnTo>
                      <a:pt x="158920" y="154030"/>
                    </a:lnTo>
                    <a:lnTo>
                      <a:pt x="161365" y="0"/>
                    </a:lnTo>
                    <a:lnTo>
                      <a:pt x="212708" y="0"/>
                    </a:lnTo>
                    <a:lnTo>
                      <a:pt x="212708" y="5867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8" name="Freeform 17"/>
              <p:cNvSpPr/>
              <p:nvPr/>
            </p:nvSpPr>
            <p:spPr>
              <a:xfrm flipH="1">
                <a:off x="1047947" y="1204421"/>
                <a:ext cx="212090" cy="412750"/>
              </a:xfrm>
              <a:custGeom>
                <a:avLst/>
                <a:gdLst>
                  <a:gd name="connsiteX0" fmla="*/ 212708 w 212708"/>
                  <a:gd name="connsiteY0" fmla="*/ 58678 h 413191"/>
                  <a:gd name="connsiteX1" fmla="*/ 210263 w 212708"/>
                  <a:gd name="connsiteY1" fmla="*/ 413191 h 413191"/>
                  <a:gd name="connsiteX2" fmla="*/ 2445 w 212708"/>
                  <a:gd name="connsiteY2" fmla="*/ 413191 h 413191"/>
                  <a:gd name="connsiteX3" fmla="*/ 0 w 212708"/>
                  <a:gd name="connsiteY3" fmla="*/ 290945 h 413191"/>
                  <a:gd name="connsiteX4" fmla="*/ 158920 w 212708"/>
                  <a:gd name="connsiteY4" fmla="*/ 154030 h 413191"/>
                  <a:gd name="connsiteX5" fmla="*/ 161365 w 212708"/>
                  <a:gd name="connsiteY5" fmla="*/ 0 h 413191"/>
                  <a:gd name="connsiteX6" fmla="*/ 212708 w 212708"/>
                  <a:gd name="connsiteY6" fmla="*/ 0 h 413191"/>
                  <a:gd name="connsiteX7" fmla="*/ 212708 w 212708"/>
                  <a:gd name="connsiteY7" fmla="*/ 58678 h 413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2708" h="413191">
                    <a:moveTo>
                      <a:pt x="212708" y="58678"/>
                    </a:moveTo>
                    <a:lnTo>
                      <a:pt x="210263" y="413191"/>
                    </a:lnTo>
                    <a:lnTo>
                      <a:pt x="2445" y="413191"/>
                    </a:lnTo>
                    <a:lnTo>
                      <a:pt x="0" y="290945"/>
                    </a:lnTo>
                    <a:lnTo>
                      <a:pt x="158920" y="154030"/>
                    </a:lnTo>
                    <a:lnTo>
                      <a:pt x="161365" y="0"/>
                    </a:lnTo>
                    <a:lnTo>
                      <a:pt x="212708" y="0"/>
                    </a:lnTo>
                    <a:lnTo>
                      <a:pt x="212708" y="5867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ea typeface="Times New Roman"/>
                    <a:cs typeface="Calibri"/>
                  </a:rPr>
                  <a:t> </a:t>
                </a:r>
                <a:endParaRPr lang="en-US" sz="1100">
                  <a:ea typeface="Calibri"/>
                  <a:cs typeface="Calibri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955964" y="1200456"/>
                <a:ext cx="45719" cy="41808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  <p:sp>
          <p:nvSpPr>
            <p:cNvPr id="20" name="Text Box 51"/>
            <p:cNvSpPr txBox="1"/>
            <p:nvPr/>
          </p:nvSpPr>
          <p:spPr>
            <a:xfrm rot="19606502">
              <a:off x="2886710" y="3130174"/>
              <a:ext cx="706755" cy="2857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900">
                  <a:latin typeface="Times New Roman"/>
                  <a:ea typeface="Calibri"/>
                  <a:cs typeface="Calibri"/>
                </a:rPr>
                <a:t>Length [m]</a:t>
              </a:r>
              <a:endParaRPr lang="en-US" sz="1100">
                <a:ea typeface="Calibri"/>
                <a:cs typeface="Calibri"/>
              </a:endParaRPr>
            </a:p>
          </p:txBody>
        </p:sp>
        <p:sp>
          <p:nvSpPr>
            <p:cNvPr id="21" name="Text Box 51"/>
            <p:cNvSpPr txBox="1"/>
            <p:nvPr/>
          </p:nvSpPr>
          <p:spPr>
            <a:xfrm rot="19723110">
              <a:off x="2748915" y="3055244"/>
              <a:ext cx="579755" cy="2857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900">
                  <a:latin typeface="Times New Roman"/>
                  <a:ea typeface="Calibri"/>
                </a:rPr>
                <a:t>Time [s]</a:t>
              </a:r>
              <a:endParaRPr lang="en-US" sz="1200">
                <a:latin typeface="Times New Roman"/>
                <a:ea typeface="Times New Roman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661965" y="2183631"/>
              <a:ext cx="1584960" cy="813435"/>
            </a:xfrm>
            <a:prstGeom prst="rect">
              <a:avLst/>
            </a:prstGeom>
            <a:scene3d>
              <a:camera prst="isometricOffAxis2Top"/>
              <a:lightRig rig="balanced" dir="t"/>
            </a:scene3d>
            <a:sp3d extrusionH="101600" contourW="12700">
              <a:bevelT h="50800"/>
              <a:contourClr>
                <a:schemeClr val="tx2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3277870" y="2865379"/>
              <a:ext cx="59055" cy="889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scene3d>
              <a:camera prst="isometricLeftDown"/>
              <a:lightRig rig="threePt" dir="t">
                <a:rot lat="0" lon="0" rev="4200000"/>
              </a:lightRig>
            </a:scene3d>
            <a:sp3d extrusionH="482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100">
                  <a:ea typeface="Times New Roman"/>
                  <a:cs typeface="Calibri"/>
                </a:rPr>
                <a:t> </a:t>
              </a:r>
              <a:endParaRPr lang="en-US" sz="1100">
                <a:ea typeface="Calibri"/>
                <a:cs typeface="Calibri"/>
              </a:endParaRPr>
            </a:p>
          </p:txBody>
        </p:sp>
        <p:sp>
          <p:nvSpPr>
            <p:cNvPr id="24" name="Text Box 63"/>
            <p:cNvSpPr txBox="1"/>
            <p:nvPr/>
          </p:nvSpPr>
          <p:spPr>
            <a:xfrm rot="551291">
              <a:off x="2743120" y="2344921"/>
              <a:ext cx="515620" cy="2667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100">
                  <a:latin typeface="Times New Roman"/>
                  <a:ea typeface="Calibri"/>
                  <a:cs typeface="Calibri"/>
                </a:rPr>
                <a:t>Temp</a:t>
              </a:r>
              <a:endParaRPr lang="en-US" sz="1100">
                <a:ea typeface="Calibri"/>
                <a:cs typeface="Calibri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143420" y="2764656"/>
              <a:ext cx="323850" cy="114300"/>
            </a:xfrm>
            <a:prstGeom prst="rect">
              <a:avLst/>
            </a:prstGeom>
            <a:scene3d>
              <a:camera prst="isometricOffAxis2Top"/>
              <a:lightRig rig="threePt" dir="t"/>
            </a:scene3d>
            <a:sp3d extrusionH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6" name="Text Box 63"/>
            <p:cNvSpPr txBox="1"/>
            <p:nvPr/>
          </p:nvSpPr>
          <p:spPr>
            <a:xfrm rot="444852">
              <a:off x="5089445" y="3092951"/>
              <a:ext cx="507365" cy="2667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100" dirty="0">
                  <a:latin typeface="Times New Roman"/>
                  <a:ea typeface="Calibri"/>
                </a:rPr>
                <a:t>Force</a:t>
              </a:r>
              <a:endParaRPr lang="en-US" sz="1200" dirty="0">
                <a:latin typeface="Times New Roman"/>
                <a:ea typeface="Times New Roman"/>
              </a:endParaRPr>
            </a:p>
          </p:txBody>
        </p:sp>
        <p:pic>
          <p:nvPicPr>
            <p:cNvPr id="27" name="Picture 26"/>
            <p:cNvPicPr/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6270" y="2386196"/>
              <a:ext cx="1315085" cy="441960"/>
            </a:xfrm>
            <a:prstGeom prst="rect">
              <a:avLst/>
            </a:prstGeom>
            <a:scene3d>
              <a:camera prst="isometricOffAxis2Top"/>
              <a:lightRig rig="threePt" dir="t"/>
            </a:scene3d>
          </p:spPr>
        </p:pic>
        <p:sp>
          <p:nvSpPr>
            <p:cNvPr id="28" name="Left-Right Arrow 27"/>
            <p:cNvSpPr/>
            <p:nvPr/>
          </p:nvSpPr>
          <p:spPr>
            <a:xfrm>
              <a:off x="3273345" y="2382386"/>
              <a:ext cx="396240" cy="180975"/>
            </a:xfrm>
            <a:prstGeom prst="leftRight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9" name="Text Box 51"/>
            <p:cNvSpPr txBox="1"/>
            <p:nvPr/>
          </p:nvSpPr>
          <p:spPr>
            <a:xfrm rot="19723110">
              <a:off x="3595290" y="3153276"/>
              <a:ext cx="579755" cy="2857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900">
                  <a:latin typeface="Times New Roman"/>
                  <a:ea typeface="Calibri"/>
                </a:rPr>
                <a:t>Volt [V]</a:t>
              </a:r>
              <a:endParaRPr lang="en-US" sz="1200">
                <a:latin typeface="Times New Roman"/>
                <a:ea typeface="Times New Roman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 rot="10800000">
              <a:off x="4445755" y="2703002"/>
              <a:ext cx="270510" cy="438785"/>
              <a:chOff x="1935442" y="98192"/>
              <a:chExt cx="540800" cy="276580"/>
            </a:xfrm>
            <a:scene3d>
              <a:camera prst="isometricOffAxis2Top"/>
              <a:lightRig rig="threePt" dir="t"/>
            </a:scene3d>
          </p:grpSpPr>
          <p:sp>
            <p:nvSpPr>
              <p:cNvPr id="31" name="Arc 30"/>
              <p:cNvSpPr/>
              <p:nvPr/>
            </p:nvSpPr>
            <p:spPr>
              <a:xfrm>
                <a:off x="2041936" y="224705"/>
                <a:ext cx="335500" cy="95387"/>
              </a:xfrm>
              <a:prstGeom prst="arc">
                <a:avLst>
                  <a:gd name="adj1" fmla="val 11282564"/>
                  <a:gd name="adj2" fmla="val 2118775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2" name="Arc 31"/>
              <p:cNvSpPr/>
              <p:nvPr/>
            </p:nvSpPr>
            <p:spPr>
              <a:xfrm>
                <a:off x="2100235" y="276425"/>
                <a:ext cx="221284" cy="63402"/>
              </a:xfrm>
              <a:prstGeom prst="arc">
                <a:avLst>
                  <a:gd name="adj1" fmla="val 11282564"/>
                  <a:gd name="adj2" fmla="val 2118775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ea typeface="Times New Roman"/>
                    <a:cs typeface="Calibri"/>
                  </a:rPr>
                  <a:t> </a:t>
                </a:r>
                <a:endParaRPr lang="en-US" sz="1100">
                  <a:ea typeface="Calibri"/>
                  <a:cs typeface="Calibri"/>
                </a:endParaRPr>
              </a:p>
            </p:txBody>
          </p:sp>
          <p:sp>
            <p:nvSpPr>
              <p:cNvPr id="33" name="Arc 32"/>
              <p:cNvSpPr/>
              <p:nvPr/>
            </p:nvSpPr>
            <p:spPr>
              <a:xfrm>
                <a:off x="2145620" y="329053"/>
                <a:ext cx="132475" cy="45719"/>
              </a:xfrm>
              <a:prstGeom prst="arc">
                <a:avLst>
                  <a:gd name="adj1" fmla="val 11282564"/>
                  <a:gd name="adj2" fmla="val 2118775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ea typeface="Times New Roman"/>
                    <a:cs typeface="Calibri"/>
                  </a:rPr>
                  <a:t> </a:t>
                </a:r>
                <a:endParaRPr lang="en-US" sz="1100">
                  <a:ea typeface="Calibri"/>
                  <a:cs typeface="Calibri"/>
                </a:endParaRPr>
              </a:p>
            </p:txBody>
          </p:sp>
          <p:sp>
            <p:nvSpPr>
              <p:cNvPr id="34" name="Arc 33"/>
              <p:cNvSpPr/>
              <p:nvPr/>
            </p:nvSpPr>
            <p:spPr>
              <a:xfrm>
                <a:off x="1992599" y="158013"/>
                <a:ext cx="437464" cy="122607"/>
              </a:xfrm>
              <a:prstGeom prst="arc">
                <a:avLst>
                  <a:gd name="adj1" fmla="val 11282564"/>
                  <a:gd name="adj2" fmla="val 2118775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ea typeface="Times New Roman"/>
                    <a:cs typeface="Calibri"/>
                  </a:rPr>
                  <a:t> </a:t>
                </a:r>
                <a:endParaRPr lang="en-US" sz="1100">
                  <a:ea typeface="Calibri"/>
                  <a:cs typeface="Calibri"/>
                </a:endParaRPr>
              </a:p>
            </p:txBody>
          </p:sp>
          <p:sp>
            <p:nvSpPr>
              <p:cNvPr id="35" name="Arc 34"/>
              <p:cNvSpPr/>
              <p:nvPr/>
            </p:nvSpPr>
            <p:spPr>
              <a:xfrm>
                <a:off x="1935442" y="98192"/>
                <a:ext cx="540800" cy="171086"/>
              </a:xfrm>
              <a:prstGeom prst="arc">
                <a:avLst>
                  <a:gd name="adj1" fmla="val 11282564"/>
                  <a:gd name="adj2" fmla="val 2118775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ea typeface="Times New Roman"/>
                    <a:cs typeface="Calibri"/>
                  </a:rPr>
                  <a:t> </a:t>
                </a:r>
                <a:endParaRPr lang="en-US" sz="1100">
                  <a:ea typeface="Calibri"/>
                  <a:cs typeface="Calibri"/>
                </a:endParaRPr>
              </a:p>
            </p:txBody>
          </p:sp>
        </p:grpSp>
        <p:cxnSp>
          <p:nvCxnSpPr>
            <p:cNvPr id="36" name="Straight Arrow Connector 35"/>
            <p:cNvCxnSpPr/>
            <p:nvPr/>
          </p:nvCxnSpPr>
          <p:spPr>
            <a:xfrm flipH="1">
              <a:off x="4392491" y="2870672"/>
              <a:ext cx="306705" cy="217805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" name="Group 36"/>
            <p:cNvGrpSpPr/>
            <p:nvPr/>
          </p:nvGrpSpPr>
          <p:grpSpPr>
            <a:xfrm rot="10800000">
              <a:off x="4641411" y="2725257"/>
              <a:ext cx="270510" cy="438785"/>
              <a:chOff x="72390" y="0"/>
              <a:chExt cx="540800" cy="276580"/>
            </a:xfrm>
            <a:scene3d>
              <a:camera prst="isometricOffAxis2Top"/>
              <a:lightRig rig="threePt" dir="t"/>
            </a:scene3d>
          </p:grpSpPr>
          <p:sp>
            <p:nvSpPr>
              <p:cNvPr id="38" name="Arc 37"/>
              <p:cNvSpPr/>
              <p:nvPr/>
            </p:nvSpPr>
            <p:spPr>
              <a:xfrm>
                <a:off x="178885" y="126513"/>
                <a:ext cx="335500" cy="95387"/>
              </a:xfrm>
              <a:prstGeom prst="arc">
                <a:avLst>
                  <a:gd name="adj1" fmla="val 11282564"/>
                  <a:gd name="adj2" fmla="val 2118775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ea typeface="Times New Roman"/>
                    <a:cs typeface="Calibri"/>
                  </a:rPr>
                  <a:t> </a:t>
                </a:r>
                <a:endParaRPr lang="en-US" sz="1100">
                  <a:ea typeface="Calibri"/>
                  <a:cs typeface="Calibri"/>
                </a:endParaRPr>
              </a:p>
            </p:txBody>
          </p:sp>
          <p:sp>
            <p:nvSpPr>
              <p:cNvPr id="39" name="Arc 38"/>
              <p:cNvSpPr/>
              <p:nvPr/>
            </p:nvSpPr>
            <p:spPr>
              <a:xfrm>
                <a:off x="237183" y="178233"/>
                <a:ext cx="221284" cy="63402"/>
              </a:xfrm>
              <a:prstGeom prst="arc">
                <a:avLst>
                  <a:gd name="adj1" fmla="val 11282564"/>
                  <a:gd name="adj2" fmla="val 2118775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latin typeface="Times New Roman"/>
                    <a:ea typeface="Times New Roman"/>
                  </a:rPr>
                  <a:t> </a:t>
                </a:r>
                <a:endParaRPr lang="en-US" sz="1200">
                  <a:latin typeface="Times New Roman"/>
                  <a:ea typeface="Times New Roman"/>
                </a:endParaRPr>
              </a:p>
            </p:txBody>
          </p:sp>
          <p:sp>
            <p:nvSpPr>
              <p:cNvPr id="40" name="Arc 39"/>
              <p:cNvSpPr/>
              <p:nvPr/>
            </p:nvSpPr>
            <p:spPr>
              <a:xfrm>
                <a:off x="282568" y="230861"/>
                <a:ext cx="132474" cy="45719"/>
              </a:xfrm>
              <a:prstGeom prst="arc">
                <a:avLst>
                  <a:gd name="adj1" fmla="val 11282564"/>
                  <a:gd name="adj2" fmla="val 2118775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latin typeface="Times New Roman"/>
                    <a:ea typeface="Times New Roman"/>
                  </a:rPr>
                  <a:t> </a:t>
                </a:r>
                <a:endParaRPr lang="en-US" sz="1200">
                  <a:latin typeface="Times New Roman"/>
                  <a:ea typeface="Times New Roman"/>
                </a:endParaRPr>
              </a:p>
            </p:txBody>
          </p:sp>
          <p:sp>
            <p:nvSpPr>
              <p:cNvPr id="41" name="Arc 40"/>
              <p:cNvSpPr/>
              <p:nvPr/>
            </p:nvSpPr>
            <p:spPr>
              <a:xfrm>
                <a:off x="129547" y="59821"/>
                <a:ext cx="437464" cy="122607"/>
              </a:xfrm>
              <a:prstGeom prst="arc">
                <a:avLst>
                  <a:gd name="adj1" fmla="val 11282564"/>
                  <a:gd name="adj2" fmla="val 2118775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latin typeface="Times New Roman"/>
                    <a:ea typeface="Times New Roman"/>
                  </a:rPr>
                  <a:t> </a:t>
                </a:r>
                <a:endParaRPr lang="en-US" sz="1200">
                  <a:latin typeface="Times New Roman"/>
                  <a:ea typeface="Times New Roman"/>
                </a:endParaRPr>
              </a:p>
            </p:txBody>
          </p:sp>
          <p:sp>
            <p:nvSpPr>
              <p:cNvPr id="42" name="Arc 41"/>
              <p:cNvSpPr/>
              <p:nvPr/>
            </p:nvSpPr>
            <p:spPr>
              <a:xfrm>
                <a:off x="72390" y="0"/>
                <a:ext cx="540800" cy="171086"/>
              </a:xfrm>
              <a:prstGeom prst="arc">
                <a:avLst>
                  <a:gd name="adj1" fmla="val 11282564"/>
                  <a:gd name="adj2" fmla="val 2118775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latin typeface="Times New Roman"/>
                    <a:ea typeface="Times New Roman"/>
                  </a:rPr>
                  <a:t> </a:t>
                </a:r>
                <a:endParaRPr lang="en-US" sz="1200">
                  <a:latin typeface="Times New Roman"/>
                  <a:ea typeface="Times New Roman"/>
                </a:endParaRPr>
              </a:p>
            </p:txBody>
          </p:sp>
        </p:grpSp>
        <p:cxnSp>
          <p:nvCxnSpPr>
            <p:cNvPr id="43" name="Straight Arrow Connector 42"/>
            <p:cNvCxnSpPr/>
            <p:nvPr/>
          </p:nvCxnSpPr>
          <p:spPr>
            <a:xfrm flipH="1">
              <a:off x="4569021" y="2894167"/>
              <a:ext cx="306705" cy="217805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/>
            <p:cNvSpPr/>
            <p:nvPr/>
          </p:nvSpPr>
          <p:spPr>
            <a:xfrm>
              <a:off x="3487420" y="2914274"/>
              <a:ext cx="59055" cy="889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scene3d>
              <a:camera prst="isometricLeftDown"/>
              <a:lightRig rig="threePt" dir="t">
                <a:rot lat="0" lon="0" rev="4200000"/>
              </a:lightRig>
            </a:scene3d>
            <a:sp3d extrusionH="482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5" name="Text Box 51"/>
            <p:cNvSpPr txBox="1"/>
            <p:nvPr/>
          </p:nvSpPr>
          <p:spPr>
            <a:xfrm rot="19723110">
              <a:off x="3622595" y="3160261"/>
              <a:ext cx="271145" cy="2857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100">
                  <a:ea typeface="Calibri"/>
                  <a:cs typeface="Calibri"/>
                </a:rPr>
                <a:t> </a:t>
              </a:r>
            </a:p>
          </p:txBody>
        </p:sp>
        <p:sp>
          <p:nvSpPr>
            <p:cNvPr id="53" name="Text Box 51"/>
            <p:cNvSpPr txBox="1"/>
            <p:nvPr/>
          </p:nvSpPr>
          <p:spPr>
            <a:xfrm rot="19723110">
              <a:off x="3214845" y="3127018"/>
              <a:ext cx="725805" cy="2857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900">
                  <a:latin typeface="Times New Roman"/>
                  <a:ea typeface="Calibri"/>
                </a:rPr>
                <a:t>Current [A]</a:t>
              </a:r>
              <a:endParaRPr lang="en-US" sz="1200">
                <a:latin typeface="Times New Roman"/>
                <a:ea typeface="Times New Roman"/>
              </a:endParaRPr>
            </a:p>
          </p:txBody>
        </p:sp>
        <p:sp>
          <p:nvSpPr>
            <p:cNvPr id="54" name="Text Box 51"/>
            <p:cNvSpPr txBox="1"/>
            <p:nvPr/>
          </p:nvSpPr>
          <p:spPr>
            <a:xfrm rot="19723110">
              <a:off x="3829801" y="3185409"/>
              <a:ext cx="643255" cy="2857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900">
                  <a:latin typeface="Times New Roman"/>
                  <a:ea typeface="Calibri"/>
                </a:rPr>
                <a:t>Temp [K]</a:t>
              </a:r>
              <a:endParaRPr lang="en-US" sz="1200">
                <a:latin typeface="Times New Roman"/>
                <a:ea typeface="Times New Roman"/>
              </a:endParaRPr>
            </a:p>
          </p:txBody>
        </p:sp>
        <p:sp>
          <p:nvSpPr>
            <p:cNvPr id="55" name="Text Box 51"/>
            <p:cNvSpPr txBox="1"/>
            <p:nvPr/>
          </p:nvSpPr>
          <p:spPr>
            <a:xfrm rot="19723110">
              <a:off x="4069196" y="3236844"/>
              <a:ext cx="636905" cy="2857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900" dirty="0">
                  <a:latin typeface="Times New Roman"/>
                  <a:ea typeface="Calibri"/>
                </a:rPr>
                <a:t>Force [N]</a:t>
              </a:r>
              <a:endParaRPr lang="en-US" sz="1200" dirty="0">
                <a:latin typeface="Times New Roman"/>
                <a:ea typeface="Times New Roman"/>
              </a:endParaRPr>
            </a:p>
          </p:txBody>
        </p:sp>
        <p:sp>
          <p:nvSpPr>
            <p:cNvPr id="57" name="Text Box 51"/>
            <p:cNvSpPr txBox="1"/>
            <p:nvPr/>
          </p:nvSpPr>
          <p:spPr>
            <a:xfrm rot="19723110">
              <a:off x="3664425" y="3145433"/>
              <a:ext cx="271145" cy="2857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100">
                  <a:ea typeface="Calibri"/>
                  <a:cs typeface="Calibri"/>
                </a:rPr>
                <a:t> </a:t>
              </a:r>
            </a:p>
          </p:txBody>
        </p:sp>
      </p:grpSp>
      <p:sp>
        <p:nvSpPr>
          <p:cNvPr id="62" name="Down Arrow Callout 61"/>
          <p:cNvSpPr/>
          <p:nvPr/>
        </p:nvSpPr>
        <p:spPr>
          <a:xfrm>
            <a:off x="1707678" y="1766032"/>
            <a:ext cx="6641193" cy="1996643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6781891" y="3971947"/>
            <a:ext cx="1007165" cy="8613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8948229" y="1685586"/>
            <a:ext cx="2582500" cy="4400236"/>
            <a:chOff x="8565348" y="1779200"/>
            <a:chExt cx="1874781" cy="3605600"/>
          </a:xfrm>
        </p:grpSpPr>
        <p:sp>
          <p:nvSpPr>
            <p:cNvPr id="49" name="Rectangle 48"/>
            <p:cNvSpPr/>
            <p:nvPr/>
          </p:nvSpPr>
          <p:spPr>
            <a:xfrm>
              <a:off x="8565348" y="1779200"/>
              <a:ext cx="1874781" cy="36056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63864" y="1941179"/>
              <a:ext cx="1277746" cy="1159981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32566" y="3236154"/>
              <a:ext cx="1588407" cy="579629"/>
            </a:xfrm>
            <a:prstGeom prst="rect">
              <a:avLst/>
            </a:prstGeom>
          </p:spPr>
        </p:pic>
        <p:pic>
          <p:nvPicPr>
            <p:cNvPr id="58" name="Picture 6" descr="http://img.directindustry.com/images_di/photo-g/portable-thermo-hygrometer-9073-2329001.jp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57721" y="3981589"/>
              <a:ext cx="1090032" cy="11956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9" name="Picture 2" descr="NIST-3 watt balance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6635" y="1825764"/>
            <a:ext cx="1383004" cy="118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6" descr="http://www.nist.gov/pml/div688/grp50/images/nistf1ph_1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1873" y="1835164"/>
            <a:ext cx="1481789" cy="1154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12" descr="strontium atomic clock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1331" y="1835477"/>
            <a:ext cx="1786010" cy="1192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10" descr="Set up the direct JVS comparison between the NRC JVS, Canada, and NIST compact JVS.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0205" y="1825764"/>
            <a:ext cx="1548996" cy="1163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Rectangle 49"/>
          <p:cNvSpPr/>
          <p:nvPr/>
        </p:nvSpPr>
        <p:spPr>
          <a:xfrm>
            <a:off x="2056280" y="6454145"/>
            <a:ext cx="531380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/>
            <a:r>
              <a:rPr lang="en-US" sz="1200" dirty="0" smtClean="0">
                <a:latin typeface="Segoe UI" panose="020B0502040204020203" pitchFamily="34" charset="0"/>
              </a:rPr>
              <a:t>J. Kitching, </a:t>
            </a:r>
            <a:r>
              <a:rPr lang="en-US" sz="1200" dirty="0">
                <a:latin typeface="Segoe UI" panose="020B0502040204020203" pitchFamily="34" charset="0"/>
              </a:rPr>
              <a:t>et al</a:t>
            </a:r>
            <a:r>
              <a:rPr lang="en-US" sz="1200" dirty="0" smtClean="0">
                <a:latin typeface="Segoe UI" panose="020B0502040204020203" pitchFamily="34" charset="0"/>
              </a:rPr>
              <a:t>., </a:t>
            </a:r>
            <a:r>
              <a:rPr lang="en-US" sz="1200" u="sng" dirty="0">
                <a:latin typeface="Segoe UI" panose="020B0502040204020203" pitchFamily="34" charset="0"/>
              </a:rPr>
              <a:t>Journal of Physics: Conference Series </a:t>
            </a:r>
            <a:r>
              <a:rPr lang="en-US" sz="1200" b="1" u="sng" dirty="0">
                <a:latin typeface="Segoe UI" panose="020B0502040204020203" pitchFamily="34" charset="0"/>
              </a:rPr>
              <a:t>723: </a:t>
            </a:r>
            <a:r>
              <a:rPr lang="en-US" sz="1200" b="1" u="sng" dirty="0" smtClean="0">
                <a:latin typeface="Segoe UI" panose="020B0502040204020203" pitchFamily="34" charset="0"/>
              </a:rPr>
              <a:t>012056</a:t>
            </a:r>
            <a:r>
              <a:rPr lang="en-US" sz="1200" b="1" u="sng" dirty="0">
                <a:latin typeface="Segoe UI" panose="020B0502040204020203" pitchFamily="34" charset="0"/>
              </a:rPr>
              <a:t> </a:t>
            </a:r>
            <a:r>
              <a:rPr lang="en-US" sz="1200" b="1" u="sng" dirty="0" smtClean="0">
                <a:latin typeface="Segoe UI" panose="020B0502040204020203" pitchFamily="34" charset="0"/>
              </a:rPr>
              <a:t>(2016).</a:t>
            </a:r>
            <a:endParaRPr lang="en-US" sz="1200" b="1" u="sng" dirty="0">
              <a:latin typeface="Segoe UI" panose="020B05020402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820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4501"/>
    </mc:Choice>
    <mc:Fallback>
      <p:transition spd="slow" advTm="8450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91930CAD-D957-5A51-21DE-A72F9116D7C4}"/>
              </a:ext>
            </a:extLst>
          </p:cNvPr>
          <p:cNvSpPr/>
          <p:nvPr/>
        </p:nvSpPr>
        <p:spPr>
          <a:xfrm>
            <a:off x="131334" y="5381139"/>
            <a:ext cx="4554542" cy="1363164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Integrated Photonics for Quantum Sensing</a:t>
            </a: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706D2F4F-B269-430B-B0EE-C6F8C59EE7A7}"/>
              </a:ext>
            </a:extLst>
          </p:cNvPr>
          <p:cNvGrpSpPr/>
          <p:nvPr/>
        </p:nvGrpSpPr>
        <p:grpSpPr>
          <a:xfrm>
            <a:off x="128795" y="1120598"/>
            <a:ext cx="5096686" cy="2391716"/>
            <a:chOff x="6051897" y="3756190"/>
            <a:chExt cx="5842533" cy="2727177"/>
          </a:xfrm>
        </p:grpSpPr>
        <p:pic>
          <p:nvPicPr>
            <p:cNvPr id="237" name="Picture 236">
              <a:extLst>
                <a:ext uri="{FF2B5EF4-FFF2-40B4-BE49-F238E27FC236}">
                  <a16:creationId xmlns:a16="http://schemas.microsoft.com/office/drawing/2014/main" id="{82AD26B2-E8C8-45D7-8E56-FF5FD24D37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2542" b="4200"/>
            <a:stretch/>
          </p:blipFill>
          <p:spPr>
            <a:xfrm>
              <a:off x="6054808" y="4313666"/>
              <a:ext cx="5826702" cy="2169701"/>
            </a:xfrm>
            <a:prstGeom prst="rect">
              <a:avLst/>
            </a:prstGeom>
          </p:spPr>
        </p:pic>
        <p:pic>
          <p:nvPicPr>
            <p:cNvPr id="239" name="Picture 238">
              <a:extLst>
                <a:ext uri="{FF2B5EF4-FFF2-40B4-BE49-F238E27FC236}">
                  <a16:creationId xmlns:a16="http://schemas.microsoft.com/office/drawing/2014/main" id="{707EF8EB-5C2E-4189-AB4B-020E39593D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85753"/>
            <a:stretch/>
          </p:blipFill>
          <p:spPr>
            <a:xfrm>
              <a:off x="6051897" y="3756190"/>
              <a:ext cx="5842533" cy="581985"/>
            </a:xfrm>
            <a:prstGeom prst="rect">
              <a:avLst/>
            </a:prstGeom>
          </p:spPr>
        </p:pic>
      </p:grpSp>
      <p:pic>
        <p:nvPicPr>
          <p:cNvPr id="252" name="Picture 251">
            <a:extLst>
              <a:ext uri="{FF2B5EF4-FFF2-40B4-BE49-F238E27FC236}">
                <a16:creationId xmlns:a16="http://schemas.microsoft.com/office/drawing/2014/main" id="{659927C7-20C1-41C3-AD99-8F39950A6E5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27"/>
          <a:stretch/>
        </p:blipFill>
        <p:spPr>
          <a:xfrm>
            <a:off x="5335953" y="1146015"/>
            <a:ext cx="5444159" cy="2013511"/>
          </a:xfrm>
          <a:prstGeom prst="rect">
            <a:avLst/>
          </a:prstGeom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526A7CCB-D3CA-4C0D-A460-871BD4899D5B}"/>
              </a:ext>
            </a:extLst>
          </p:cNvPr>
          <p:cNvGrpSpPr/>
          <p:nvPr/>
        </p:nvGrpSpPr>
        <p:grpSpPr>
          <a:xfrm>
            <a:off x="3101406" y="3470121"/>
            <a:ext cx="3953711" cy="1793907"/>
            <a:chOff x="3406065" y="4035627"/>
            <a:chExt cx="2636608" cy="1199779"/>
          </a:xfrm>
        </p:grpSpPr>
        <p:sp>
          <p:nvSpPr>
            <p:cNvPr id="89" name="TextBox 88"/>
            <p:cNvSpPr txBox="1"/>
            <p:nvPr/>
          </p:nvSpPr>
          <p:spPr>
            <a:xfrm>
              <a:off x="5107359" y="4926641"/>
              <a:ext cx="833045" cy="3087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Laser/Photonics </a:t>
              </a:r>
            </a:p>
            <a:p>
              <a:r>
                <a:rPr lang="en-US" sz="1200" b="1" dirty="0"/>
                <a:t>Layer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5107359" y="4466124"/>
              <a:ext cx="935314" cy="308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Atomic Cell Layer:</a:t>
              </a:r>
            </a:p>
            <a:p>
              <a:r>
                <a:rPr lang="en-US" sz="1200" b="1" dirty="0"/>
                <a:t>Quantum Standard</a:t>
              </a:r>
            </a:p>
          </p:txBody>
        </p:sp>
        <p:pic>
          <p:nvPicPr>
            <p:cNvPr id="246" name="Picture 245">
              <a:extLst>
                <a:ext uri="{FF2B5EF4-FFF2-40B4-BE49-F238E27FC236}">
                  <a16:creationId xmlns:a16="http://schemas.microsoft.com/office/drawing/2014/main" id="{D162304D-CAE3-4252-8B58-67E837E2DB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943" y="4035627"/>
              <a:ext cx="1772575" cy="639978"/>
            </a:xfrm>
            <a:prstGeom prst="rect">
              <a:avLst/>
            </a:prstGeom>
          </p:spPr>
        </p:pic>
        <p:pic>
          <p:nvPicPr>
            <p:cNvPr id="253" name="Picture 252">
              <a:extLst>
                <a:ext uri="{FF2B5EF4-FFF2-40B4-BE49-F238E27FC236}">
                  <a16:creationId xmlns:a16="http://schemas.microsoft.com/office/drawing/2014/main" id="{8E264258-EE2F-4D2E-943E-489A5C4196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06065" y="4571289"/>
              <a:ext cx="1762453" cy="639978"/>
            </a:xfrm>
            <a:prstGeom prst="rect">
              <a:avLst/>
            </a:prstGeom>
          </p:spPr>
        </p:pic>
      </p:grpSp>
      <p:pic>
        <p:nvPicPr>
          <p:cNvPr id="255" name="Picture 254">
            <a:extLst>
              <a:ext uri="{FF2B5EF4-FFF2-40B4-BE49-F238E27FC236}">
                <a16:creationId xmlns:a16="http://schemas.microsoft.com/office/drawing/2014/main" id="{BC789783-6310-4F35-804F-7F3C449B93B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8452" y="3074478"/>
            <a:ext cx="4878020" cy="2862653"/>
          </a:xfrm>
          <a:prstGeom prst="rect">
            <a:avLst/>
          </a:prstGeom>
        </p:spPr>
      </p:pic>
      <p:grpSp>
        <p:nvGrpSpPr>
          <p:cNvPr id="256" name="Group 255">
            <a:extLst>
              <a:ext uri="{FF2B5EF4-FFF2-40B4-BE49-F238E27FC236}">
                <a16:creationId xmlns:a16="http://schemas.microsoft.com/office/drawing/2014/main" id="{CF423CE7-EF35-4677-A1AE-F643E07FC902}"/>
              </a:ext>
            </a:extLst>
          </p:cNvPr>
          <p:cNvGrpSpPr/>
          <p:nvPr/>
        </p:nvGrpSpPr>
        <p:grpSpPr>
          <a:xfrm>
            <a:off x="209407" y="3541906"/>
            <a:ext cx="2388235" cy="1203073"/>
            <a:chOff x="2743120" y="2053707"/>
            <a:chExt cx="2903855" cy="1468887"/>
          </a:xfrm>
        </p:grpSpPr>
        <p:sp>
          <p:nvSpPr>
            <p:cNvPr id="257" name="Rectangle 256">
              <a:extLst>
                <a:ext uri="{FF2B5EF4-FFF2-40B4-BE49-F238E27FC236}">
                  <a16:creationId xmlns:a16="http://schemas.microsoft.com/office/drawing/2014/main" id="{8C2D68D5-01AB-4303-9843-4FE688069189}"/>
                </a:ext>
              </a:extLst>
            </p:cNvPr>
            <p:cNvSpPr/>
            <p:nvPr/>
          </p:nvSpPr>
          <p:spPr>
            <a:xfrm>
              <a:off x="2899060" y="2053707"/>
              <a:ext cx="400050" cy="47625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scene3d>
              <a:camera prst="isometricOffAxis2Top"/>
              <a:lightRig rig="threePt" dir="t"/>
            </a:scene3d>
            <a:sp3d extrusionH="317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215142A8-0779-4030-8268-BDEA979FE6E7}"/>
                </a:ext>
              </a:extLst>
            </p:cNvPr>
            <p:cNvGrpSpPr/>
            <p:nvPr/>
          </p:nvGrpSpPr>
          <p:grpSpPr>
            <a:xfrm>
              <a:off x="4111545" y="2601461"/>
              <a:ext cx="336551" cy="703580"/>
              <a:chOff x="0" y="0"/>
              <a:chExt cx="568125" cy="418081"/>
            </a:xfrm>
            <a:solidFill>
              <a:schemeClr val="accent4">
                <a:lumMod val="75000"/>
              </a:schemeClr>
            </a:solidFill>
            <a:scene3d>
              <a:camera prst="isometricOffAxis2Top"/>
              <a:lightRig rig="threePt" dir="t"/>
            </a:scene3d>
          </p:grpSpPr>
          <p:sp>
            <p:nvSpPr>
              <p:cNvPr id="295" name="Freeform 10">
                <a:extLst>
                  <a:ext uri="{FF2B5EF4-FFF2-40B4-BE49-F238E27FC236}">
                    <a16:creationId xmlns:a16="http://schemas.microsoft.com/office/drawing/2014/main" id="{BD65AE47-2D69-4C52-B724-2771A9CFEFA9}"/>
                  </a:ext>
                </a:extLst>
              </p:cNvPr>
              <p:cNvSpPr/>
              <p:nvPr/>
            </p:nvSpPr>
            <p:spPr>
              <a:xfrm>
                <a:off x="0" y="2445"/>
                <a:ext cx="212708" cy="413191"/>
              </a:xfrm>
              <a:custGeom>
                <a:avLst/>
                <a:gdLst>
                  <a:gd name="connsiteX0" fmla="*/ 212708 w 212708"/>
                  <a:gd name="connsiteY0" fmla="*/ 58678 h 413191"/>
                  <a:gd name="connsiteX1" fmla="*/ 210263 w 212708"/>
                  <a:gd name="connsiteY1" fmla="*/ 413191 h 413191"/>
                  <a:gd name="connsiteX2" fmla="*/ 2445 w 212708"/>
                  <a:gd name="connsiteY2" fmla="*/ 413191 h 413191"/>
                  <a:gd name="connsiteX3" fmla="*/ 0 w 212708"/>
                  <a:gd name="connsiteY3" fmla="*/ 290945 h 413191"/>
                  <a:gd name="connsiteX4" fmla="*/ 158920 w 212708"/>
                  <a:gd name="connsiteY4" fmla="*/ 154030 h 413191"/>
                  <a:gd name="connsiteX5" fmla="*/ 161365 w 212708"/>
                  <a:gd name="connsiteY5" fmla="*/ 0 h 413191"/>
                  <a:gd name="connsiteX6" fmla="*/ 212708 w 212708"/>
                  <a:gd name="connsiteY6" fmla="*/ 0 h 413191"/>
                  <a:gd name="connsiteX7" fmla="*/ 212708 w 212708"/>
                  <a:gd name="connsiteY7" fmla="*/ 58678 h 413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2708" h="413191">
                    <a:moveTo>
                      <a:pt x="212708" y="58678"/>
                    </a:moveTo>
                    <a:lnTo>
                      <a:pt x="210263" y="413191"/>
                    </a:lnTo>
                    <a:lnTo>
                      <a:pt x="2445" y="413191"/>
                    </a:lnTo>
                    <a:lnTo>
                      <a:pt x="0" y="290945"/>
                    </a:lnTo>
                    <a:lnTo>
                      <a:pt x="158920" y="154030"/>
                    </a:lnTo>
                    <a:lnTo>
                      <a:pt x="161365" y="0"/>
                    </a:lnTo>
                    <a:lnTo>
                      <a:pt x="212708" y="0"/>
                    </a:lnTo>
                    <a:lnTo>
                      <a:pt x="212708" y="5867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ea typeface="Times New Roman"/>
                    <a:cs typeface="Calibri"/>
                  </a:rPr>
                  <a:t> </a:t>
                </a:r>
                <a:endParaRPr lang="en-US" sz="1100">
                  <a:ea typeface="Calibri"/>
                  <a:cs typeface="Calibri"/>
                </a:endParaRPr>
              </a:p>
            </p:txBody>
          </p:sp>
          <p:sp>
            <p:nvSpPr>
              <p:cNvPr id="296" name="Freeform 11">
                <a:extLst>
                  <a:ext uri="{FF2B5EF4-FFF2-40B4-BE49-F238E27FC236}">
                    <a16:creationId xmlns:a16="http://schemas.microsoft.com/office/drawing/2014/main" id="{F1E8E4A5-5F80-405D-9915-A87C26DC652C}"/>
                  </a:ext>
                </a:extLst>
              </p:cNvPr>
              <p:cNvSpPr/>
              <p:nvPr/>
            </p:nvSpPr>
            <p:spPr>
              <a:xfrm flipH="1">
                <a:off x="356035" y="3965"/>
                <a:ext cx="212090" cy="412750"/>
              </a:xfrm>
              <a:custGeom>
                <a:avLst/>
                <a:gdLst>
                  <a:gd name="connsiteX0" fmla="*/ 212708 w 212708"/>
                  <a:gd name="connsiteY0" fmla="*/ 58678 h 413191"/>
                  <a:gd name="connsiteX1" fmla="*/ 210263 w 212708"/>
                  <a:gd name="connsiteY1" fmla="*/ 413191 h 413191"/>
                  <a:gd name="connsiteX2" fmla="*/ 2445 w 212708"/>
                  <a:gd name="connsiteY2" fmla="*/ 413191 h 413191"/>
                  <a:gd name="connsiteX3" fmla="*/ 0 w 212708"/>
                  <a:gd name="connsiteY3" fmla="*/ 290945 h 413191"/>
                  <a:gd name="connsiteX4" fmla="*/ 158920 w 212708"/>
                  <a:gd name="connsiteY4" fmla="*/ 154030 h 413191"/>
                  <a:gd name="connsiteX5" fmla="*/ 161365 w 212708"/>
                  <a:gd name="connsiteY5" fmla="*/ 0 h 413191"/>
                  <a:gd name="connsiteX6" fmla="*/ 212708 w 212708"/>
                  <a:gd name="connsiteY6" fmla="*/ 0 h 413191"/>
                  <a:gd name="connsiteX7" fmla="*/ 212708 w 212708"/>
                  <a:gd name="connsiteY7" fmla="*/ 58678 h 413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2708" h="413191">
                    <a:moveTo>
                      <a:pt x="212708" y="58678"/>
                    </a:moveTo>
                    <a:lnTo>
                      <a:pt x="210263" y="413191"/>
                    </a:lnTo>
                    <a:lnTo>
                      <a:pt x="2445" y="413191"/>
                    </a:lnTo>
                    <a:lnTo>
                      <a:pt x="0" y="290945"/>
                    </a:lnTo>
                    <a:lnTo>
                      <a:pt x="158920" y="154030"/>
                    </a:lnTo>
                    <a:lnTo>
                      <a:pt x="161365" y="0"/>
                    </a:lnTo>
                    <a:lnTo>
                      <a:pt x="212708" y="0"/>
                    </a:lnTo>
                    <a:lnTo>
                      <a:pt x="212708" y="5867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latin typeface="Times New Roman"/>
                    <a:ea typeface="Times New Roman"/>
                  </a:rPr>
                  <a:t> </a:t>
                </a:r>
                <a:endParaRPr lang="en-US" sz="1200">
                  <a:latin typeface="Times New Roman"/>
                  <a:ea typeface="Times New Roman"/>
                </a:endParaRPr>
              </a:p>
            </p:txBody>
          </p:sp>
          <p:sp>
            <p:nvSpPr>
              <p:cNvPr id="297" name="Rectangle 296">
                <a:extLst>
                  <a:ext uri="{FF2B5EF4-FFF2-40B4-BE49-F238E27FC236}">
                    <a16:creationId xmlns:a16="http://schemas.microsoft.com/office/drawing/2014/main" id="{C9577A0E-6EB9-4474-A4C0-9F3545D4597C}"/>
                  </a:ext>
                </a:extLst>
              </p:cNvPr>
              <p:cNvSpPr/>
              <p:nvPr/>
            </p:nvSpPr>
            <p:spPr>
              <a:xfrm>
                <a:off x="264052" y="0"/>
                <a:ext cx="45718" cy="41808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ea typeface="Times New Roman"/>
                    <a:cs typeface="Calibri"/>
                  </a:rPr>
                  <a:t> </a:t>
                </a:r>
                <a:endParaRPr lang="en-US" sz="1100">
                  <a:ea typeface="Calibri"/>
                  <a:cs typeface="Calibri"/>
                </a:endParaRPr>
              </a:p>
            </p:txBody>
          </p:sp>
        </p:grpSp>
        <p:sp>
          <p:nvSpPr>
            <p:cNvPr id="259" name="Rectangle 258">
              <a:extLst>
                <a:ext uri="{FF2B5EF4-FFF2-40B4-BE49-F238E27FC236}">
                  <a16:creationId xmlns:a16="http://schemas.microsoft.com/office/drawing/2014/main" id="{85678111-5634-4C82-8C52-F03E65802A6F}"/>
                </a:ext>
              </a:extLst>
            </p:cNvPr>
            <p:cNvSpPr/>
            <p:nvPr/>
          </p:nvSpPr>
          <p:spPr>
            <a:xfrm>
              <a:off x="5246925" y="2823711"/>
              <a:ext cx="400050" cy="47625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scene3d>
              <a:camera prst="isometricOffAxis2Top"/>
              <a:lightRig rig="threePt" dir="t"/>
            </a:scene3d>
            <a:sp3d extrusionH="190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100">
                  <a:ea typeface="Times New Roman"/>
                  <a:cs typeface="Calibri"/>
                </a:rPr>
                <a:t> </a:t>
              </a:r>
              <a:endParaRPr lang="en-US" sz="1100">
                <a:ea typeface="Calibri"/>
                <a:cs typeface="Calibri"/>
              </a:endParaRPr>
            </a:p>
          </p:txBody>
        </p:sp>
        <p:sp>
          <p:nvSpPr>
            <p:cNvPr id="260" name="Isosceles Triangle 259">
              <a:extLst>
                <a:ext uri="{FF2B5EF4-FFF2-40B4-BE49-F238E27FC236}">
                  <a16:creationId xmlns:a16="http://schemas.microsoft.com/office/drawing/2014/main" id="{08068384-2213-470F-802F-462232DA4DFE}"/>
                </a:ext>
              </a:extLst>
            </p:cNvPr>
            <p:cNvSpPr/>
            <p:nvPr/>
          </p:nvSpPr>
          <p:spPr>
            <a:xfrm flipV="1">
              <a:off x="5397420" y="2885306"/>
              <a:ext cx="50800" cy="1524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4AB246EE-B7C9-4258-B238-F61D82820372}"/>
                </a:ext>
              </a:extLst>
            </p:cNvPr>
            <p:cNvGrpSpPr/>
            <p:nvPr/>
          </p:nvGrpSpPr>
          <p:grpSpPr>
            <a:xfrm>
              <a:off x="3768009" y="2553200"/>
              <a:ext cx="337184" cy="703580"/>
              <a:chOff x="691912" y="1200456"/>
              <a:chExt cx="568125" cy="418081"/>
            </a:xfrm>
            <a:solidFill>
              <a:schemeClr val="accent4">
                <a:lumMod val="75000"/>
              </a:schemeClr>
            </a:solidFill>
            <a:scene3d>
              <a:camera prst="isometricOffAxis2Top"/>
              <a:lightRig rig="threePt" dir="t"/>
            </a:scene3d>
          </p:grpSpPr>
          <p:sp>
            <p:nvSpPr>
              <p:cNvPr id="292" name="Freeform 16">
                <a:extLst>
                  <a:ext uri="{FF2B5EF4-FFF2-40B4-BE49-F238E27FC236}">
                    <a16:creationId xmlns:a16="http://schemas.microsoft.com/office/drawing/2014/main" id="{B2577A30-7FDF-4648-9CE2-D9BAFC20B761}"/>
                  </a:ext>
                </a:extLst>
              </p:cNvPr>
              <p:cNvSpPr/>
              <p:nvPr/>
            </p:nvSpPr>
            <p:spPr>
              <a:xfrm>
                <a:off x="691912" y="1202901"/>
                <a:ext cx="212708" cy="413191"/>
              </a:xfrm>
              <a:custGeom>
                <a:avLst/>
                <a:gdLst>
                  <a:gd name="connsiteX0" fmla="*/ 212708 w 212708"/>
                  <a:gd name="connsiteY0" fmla="*/ 58678 h 413191"/>
                  <a:gd name="connsiteX1" fmla="*/ 210263 w 212708"/>
                  <a:gd name="connsiteY1" fmla="*/ 413191 h 413191"/>
                  <a:gd name="connsiteX2" fmla="*/ 2445 w 212708"/>
                  <a:gd name="connsiteY2" fmla="*/ 413191 h 413191"/>
                  <a:gd name="connsiteX3" fmla="*/ 0 w 212708"/>
                  <a:gd name="connsiteY3" fmla="*/ 290945 h 413191"/>
                  <a:gd name="connsiteX4" fmla="*/ 158920 w 212708"/>
                  <a:gd name="connsiteY4" fmla="*/ 154030 h 413191"/>
                  <a:gd name="connsiteX5" fmla="*/ 161365 w 212708"/>
                  <a:gd name="connsiteY5" fmla="*/ 0 h 413191"/>
                  <a:gd name="connsiteX6" fmla="*/ 212708 w 212708"/>
                  <a:gd name="connsiteY6" fmla="*/ 0 h 413191"/>
                  <a:gd name="connsiteX7" fmla="*/ 212708 w 212708"/>
                  <a:gd name="connsiteY7" fmla="*/ 58678 h 413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2708" h="413191">
                    <a:moveTo>
                      <a:pt x="212708" y="58678"/>
                    </a:moveTo>
                    <a:lnTo>
                      <a:pt x="210263" y="413191"/>
                    </a:lnTo>
                    <a:lnTo>
                      <a:pt x="2445" y="413191"/>
                    </a:lnTo>
                    <a:lnTo>
                      <a:pt x="0" y="290945"/>
                    </a:lnTo>
                    <a:lnTo>
                      <a:pt x="158920" y="154030"/>
                    </a:lnTo>
                    <a:lnTo>
                      <a:pt x="161365" y="0"/>
                    </a:lnTo>
                    <a:lnTo>
                      <a:pt x="212708" y="0"/>
                    </a:lnTo>
                    <a:lnTo>
                      <a:pt x="212708" y="5867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93" name="Freeform 17">
                <a:extLst>
                  <a:ext uri="{FF2B5EF4-FFF2-40B4-BE49-F238E27FC236}">
                    <a16:creationId xmlns:a16="http://schemas.microsoft.com/office/drawing/2014/main" id="{3C9DE01E-9186-4904-AD45-44364A650AA1}"/>
                  </a:ext>
                </a:extLst>
              </p:cNvPr>
              <p:cNvSpPr/>
              <p:nvPr/>
            </p:nvSpPr>
            <p:spPr>
              <a:xfrm flipH="1">
                <a:off x="1047947" y="1204421"/>
                <a:ext cx="212090" cy="412750"/>
              </a:xfrm>
              <a:custGeom>
                <a:avLst/>
                <a:gdLst>
                  <a:gd name="connsiteX0" fmla="*/ 212708 w 212708"/>
                  <a:gd name="connsiteY0" fmla="*/ 58678 h 413191"/>
                  <a:gd name="connsiteX1" fmla="*/ 210263 w 212708"/>
                  <a:gd name="connsiteY1" fmla="*/ 413191 h 413191"/>
                  <a:gd name="connsiteX2" fmla="*/ 2445 w 212708"/>
                  <a:gd name="connsiteY2" fmla="*/ 413191 h 413191"/>
                  <a:gd name="connsiteX3" fmla="*/ 0 w 212708"/>
                  <a:gd name="connsiteY3" fmla="*/ 290945 h 413191"/>
                  <a:gd name="connsiteX4" fmla="*/ 158920 w 212708"/>
                  <a:gd name="connsiteY4" fmla="*/ 154030 h 413191"/>
                  <a:gd name="connsiteX5" fmla="*/ 161365 w 212708"/>
                  <a:gd name="connsiteY5" fmla="*/ 0 h 413191"/>
                  <a:gd name="connsiteX6" fmla="*/ 212708 w 212708"/>
                  <a:gd name="connsiteY6" fmla="*/ 0 h 413191"/>
                  <a:gd name="connsiteX7" fmla="*/ 212708 w 212708"/>
                  <a:gd name="connsiteY7" fmla="*/ 58678 h 413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2708" h="413191">
                    <a:moveTo>
                      <a:pt x="212708" y="58678"/>
                    </a:moveTo>
                    <a:lnTo>
                      <a:pt x="210263" y="413191"/>
                    </a:lnTo>
                    <a:lnTo>
                      <a:pt x="2445" y="413191"/>
                    </a:lnTo>
                    <a:lnTo>
                      <a:pt x="0" y="290945"/>
                    </a:lnTo>
                    <a:lnTo>
                      <a:pt x="158920" y="154030"/>
                    </a:lnTo>
                    <a:lnTo>
                      <a:pt x="161365" y="0"/>
                    </a:lnTo>
                    <a:lnTo>
                      <a:pt x="212708" y="0"/>
                    </a:lnTo>
                    <a:lnTo>
                      <a:pt x="212708" y="5867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ea typeface="Times New Roman"/>
                    <a:cs typeface="Calibri"/>
                  </a:rPr>
                  <a:t> </a:t>
                </a:r>
                <a:endParaRPr lang="en-US" sz="1100">
                  <a:ea typeface="Calibri"/>
                  <a:cs typeface="Calibri"/>
                </a:endParaRPr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885EFF78-18DF-4C9D-A3DD-7038406104CF}"/>
                  </a:ext>
                </a:extLst>
              </p:cNvPr>
              <p:cNvSpPr/>
              <p:nvPr/>
            </p:nvSpPr>
            <p:spPr>
              <a:xfrm>
                <a:off x="955964" y="1200456"/>
                <a:ext cx="45719" cy="41808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  <p:sp>
          <p:nvSpPr>
            <p:cNvPr id="262" name="Text Box 51">
              <a:extLst>
                <a:ext uri="{FF2B5EF4-FFF2-40B4-BE49-F238E27FC236}">
                  <a16:creationId xmlns:a16="http://schemas.microsoft.com/office/drawing/2014/main" id="{0F6ABBE7-F93E-48A4-8EAA-BB557D99301B}"/>
                </a:ext>
              </a:extLst>
            </p:cNvPr>
            <p:cNvSpPr txBox="1"/>
            <p:nvPr/>
          </p:nvSpPr>
          <p:spPr>
            <a:xfrm rot="19606502">
              <a:off x="2886710" y="3130174"/>
              <a:ext cx="706755" cy="2857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900">
                  <a:latin typeface="Times New Roman"/>
                  <a:ea typeface="Calibri"/>
                  <a:cs typeface="Calibri"/>
                </a:rPr>
                <a:t>Length [m]</a:t>
              </a:r>
              <a:endParaRPr lang="en-US" sz="1100">
                <a:ea typeface="Calibri"/>
                <a:cs typeface="Calibri"/>
              </a:endParaRPr>
            </a:p>
          </p:txBody>
        </p:sp>
        <p:sp>
          <p:nvSpPr>
            <p:cNvPr id="263" name="Text Box 51">
              <a:extLst>
                <a:ext uri="{FF2B5EF4-FFF2-40B4-BE49-F238E27FC236}">
                  <a16:creationId xmlns:a16="http://schemas.microsoft.com/office/drawing/2014/main" id="{EBC2C8C1-561F-4A1A-906B-6A190D3F1795}"/>
                </a:ext>
              </a:extLst>
            </p:cNvPr>
            <p:cNvSpPr txBox="1"/>
            <p:nvPr/>
          </p:nvSpPr>
          <p:spPr>
            <a:xfrm rot="19723110">
              <a:off x="2748915" y="3055244"/>
              <a:ext cx="579755" cy="2857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900">
                  <a:latin typeface="Times New Roman"/>
                  <a:ea typeface="Calibri"/>
                </a:rPr>
                <a:t>Time [s]</a:t>
              </a:r>
              <a:endParaRPr lang="en-US" sz="1200">
                <a:latin typeface="Times New Roman"/>
                <a:ea typeface="Times New Roman"/>
              </a:endParaRPr>
            </a:p>
          </p:txBody>
        </p:sp>
        <p:sp>
          <p:nvSpPr>
            <p:cNvPr id="264" name="Rectangle 263">
              <a:extLst>
                <a:ext uri="{FF2B5EF4-FFF2-40B4-BE49-F238E27FC236}">
                  <a16:creationId xmlns:a16="http://schemas.microsoft.com/office/drawing/2014/main" id="{2EA75E30-7C4B-4D7D-B495-8E6C47C2F537}"/>
                </a:ext>
              </a:extLst>
            </p:cNvPr>
            <p:cNvSpPr/>
            <p:nvPr/>
          </p:nvSpPr>
          <p:spPr>
            <a:xfrm>
              <a:off x="3661965" y="2183631"/>
              <a:ext cx="1584960" cy="813435"/>
            </a:xfrm>
            <a:prstGeom prst="rect">
              <a:avLst/>
            </a:prstGeom>
            <a:scene3d>
              <a:camera prst="isometricOffAxis2Top"/>
              <a:lightRig rig="balanced" dir="t"/>
            </a:scene3d>
            <a:sp3d extrusionH="101600" contourW="12700">
              <a:bevelT h="50800"/>
              <a:contourClr>
                <a:schemeClr val="tx2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65" name="Oval 264">
              <a:extLst>
                <a:ext uri="{FF2B5EF4-FFF2-40B4-BE49-F238E27FC236}">
                  <a16:creationId xmlns:a16="http://schemas.microsoft.com/office/drawing/2014/main" id="{789E0F45-9D2A-4662-A2F1-6D5EB3999E93}"/>
                </a:ext>
              </a:extLst>
            </p:cNvPr>
            <p:cNvSpPr/>
            <p:nvPr/>
          </p:nvSpPr>
          <p:spPr>
            <a:xfrm>
              <a:off x="3277870" y="2865379"/>
              <a:ext cx="59055" cy="889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scene3d>
              <a:camera prst="isometricLeftDown"/>
              <a:lightRig rig="threePt" dir="t">
                <a:rot lat="0" lon="0" rev="4200000"/>
              </a:lightRig>
            </a:scene3d>
            <a:sp3d extrusionH="482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100">
                  <a:ea typeface="Times New Roman"/>
                  <a:cs typeface="Calibri"/>
                </a:rPr>
                <a:t> </a:t>
              </a:r>
              <a:endParaRPr lang="en-US" sz="1100">
                <a:ea typeface="Calibri"/>
                <a:cs typeface="Calibri"/>
              </a:endParaRPr>
            </a:p>
          </p:txBody>
        </p:sp>
        <p:sp>
          <p:nvSpPr>
            <p:cNvPr id="266" name="Text Box 63">
              <a:extLst>
                <a:ext uri="{FF2B5EF4-FFF2-40B4-BE49-F238E27FC236}">
                  <a16:creationId xmlns:a16="http://schemas.microsoft.com/office/drawing/2014/main" id="{98779C2F-0A6D-44DC-88DD-C05CC634133F}"/>
                </a:ext>
              </a:extLst>
            </p:cNvPr>
            <p:cNvSpPr txBox="1"/>
            <p:nvPr/>
          </p:nvSpPr>
          <p:spPr>
            <a:xfrm rot="551291">
              <a:off x="2743120" y="2344921"/>
              <a:ext cx="515620" cy="2667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800" dirty="0">
                  <a:latin typeface="Times New Roman"/>
                  <a:ea typeface="Calibri"/>
                  <a:cs typeface="Calibri"/>
                </a:rPr>
                <a:t>Temp</a:t>
              </a:r>
              <a:endParaRPr lang="en-US" sz="1100" dirty="0">
                <a:ea typeface="Calibri"/>
                <a:cs typeface="Calibri"/>
              </a:endParaRPr>
            </a:p>
          </p:txBody>
        </p:sp>
        <p:sp>
          <p:nvSpPr>
            <p:cNvPr id="267" name="Rectangle 266">
              <a:extLst>
                <a:ext uri="{FF2B5EF4-FFF2-40B4-BE49-F238E27FC236}">
                  <a16:creationId xmlns:a16="http://schemas.microsoft.com/office/drawing/2014/main" id="{AF098C60-6CE9-4439-932F-ACA407EAB628}"/>
                </a:ext>
              </a:extLst>
            </p:cNvPr>
            <p:cNvSpPr/>
            <p:nvPr/>
          </p:nvSpPr>
          <p:spPr>
            <a:xfrm>
              <a:off x="5143420" y="2764656"/>
              <a:ext cx="323850" cy="114300"/>
            </a:xfrm>
            <a:prstGeom prst="rect">
              <a:avLst/>
            </a:prstGeom>
            <a:scene3d>
              <a:camera prst="isometricOffAxis2Top"/>
              <a:lightRig rig="threePt" dir="t"/>
            </a:scene3d>
            <a:sp3d extrusionH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68" name="Text Box 63">
              <a:extLst>
                <a:ext uri="{FF2B5EF4-FFF2-40B4-BE49-F238E27FC236}">
                  <a16:creationId xmlns:a16="http://schemas.microsoft.com/office/drawing/2014/main" id="{49056109-D3E9-4176-A3C0-3287F328D646}"/>
                </a:ext>
              </a:extLst>
            </p:cNvPr>
            <p:cNvSpPr txBox="1"/>
            <p:nvPr/>
          </p:nvSpPr>
          <p:spPr>
            <a:xfrm rot="444852">
              <a:off x="5089445" y="3092951"/>
              <a:ext cx="507365" cy="2667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800" dirty="0">
                  <a:latin typeface="Times New Roman"/>
                  <a:ea typeface="Calibri"/>
                </a:rPr>
                <a:t>Force</a:t>
              </a:r>
              <a:endParaRPr lang="en-US" sz="900" dirty="0">
                <a:latin typeface="Times New Roman"/>
                <a:ea typeface="Times New Roman"/>
              </a:endParaRPr>
            </a:p>
          </p:txBody>
        </p:sp>
        <p:pic>
          <p:nvPicPr>
            <p:cNvPr id="269" name="Picture 268">
              <a:extLst>
                <a:ext uri="{FF2B5EF4-FFF2-40B4-BE49-F238E27FC236}">
                  <a16:creationId xmlns:a16="http://schemas.microsoft.com/office/drawing/2014/main" id="{91491A45-4340-473E-8C55-DA1A1C6FF98B}"/>
                </a:ext>
              </a:extLst>
            </p:cNvPr>
            <p:cNvPicPr/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6270" y="2386196"/>
              <a:ext cx="1315085" cy="441960"/>
            </a:xfrm>
            <a:prstGeom prst="rect">
              <a:avLst/>
            </a:prstGeom>
            <a:scene3d>
              <a:camera prst="isometricOffAxis2Top"/>
              <a:lightRig rig="threePt" dir="t"/>
            </a:scene3d>
          </p:spPr>
        </p:pic>
        <p:sp>
          <p:nvSpPr>
            <p:cNvPr id="270" name="Left-Right Arrow 27">
              <a:extLst>
                <a:ext uri="{FF2B5EF4-FFF2-40B4-BE49-F238E27FC236}">
                  <a16:creationId xmlns:a16="http://schemas.microsoft.com/office/drawing/2014/main" id="{001DDE26-E122-4DB3-8D74-7AC160E94A45}"/>
                </a:ext>
              </a:extLst>
            </p:cNvPr>
            <p:cNvSpPr/>
            <p:nvPr/>
          </p:nvSpPr>
          <p:spPr>
            <a:xfrm>
              <a:off x="3273345" y="2382386"/>
              <a:ext cx="396240" cy="180975"/>
            </a:xfrm>
            <a:prstGeom prst="leftRight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71" name="Text Box 51">
              <a:extLst>
                <a:ext uri="{FF2B5EF4-FFF2-40B4-BE49-F238E27FC236}">
                  <a16:creationId xmlns:a16="http://schemas.microsoft.com/office/drawing/2014/main" id="{C3993268-EA74-4307-9B91-4B1D6F0B3188}"/>
                </a:ext>
              </a:extLst>
            </p:cNvPr>
            <p:cNvSpPr txBox="1"/>
            <p:nvPr/>
          </p:nvSpPr>
          <p:spPr>
            <a:xfrm rot="19723110">
              <a:off x="3595290" y="3153276"/>
              <a:ext cx="579755" cy="2857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900">
                  <a:latin typeface="Times New Roman"/>
                  <a:ea typeface="Calibri"/>
                </a:rPr>
                <a:t>Volt [V]</a:t>
              </a:r>
              <a:endParaRPr lang="en-US" sz="1200">
                <a:latin typeface="Times New Roman"/>
                <a:ea typeface="Times New Roman"/>
              </a:endParaRPr>
            </a:p>
          </p:txBody>
        </p:sp>
        <p:grpSp>
          <p:nvGrpSpPr>
            <p:cNvPr id="272" name="Group 271">
              <a:extLst>
                <a:ext uri="{FF2B5EF4-FFF2-40B4-BE49-F238E27FC236}">
                  <a16:creationId xmlns:a16="http://schemas.microsoft.com/office/drawing/2014/main" id="{755B4D98-EB57-4D13-A3BE-F914C18145DF}"/>
                </a:ext>
              </a:extLst>
            </p:cNvPr>
            <p:cNvGrpSpPr/>
            <p:nvPr/>
          </p:nvGrpSpPr>
          <p:grpSpPr>
            <a:xfrm rot="10800000">
              <a:off x="4445755" y="2703002"/>
              <a:ext cx="270510" cy="438785"/>
              <a:chOff x="1935442" y="98192"/>
              <a:chExt cx="540800" cy="276580"/>
            </a:xfrm>
            <a:scene3d>
              <a:camera prst="isometricOffAxis2Top"/>
              <a:lightRig rig="threePt" dir="t"/>
            </a:scene3d>
          </p:grpSpPr>
          <p:sp>
            <p:nvSpPr>
              <p:cNvPr id="287" name="Arc 286">
                <a:extLst>
                  <a:ext uri="{FF2B5EF4-FFF2-40B4-BE49-F238E27FC236}">
                    <a16:creationId xmlns:a16="http://schemas.microsoft.com/office/drawing/2014/main" id="{14FAF996-08B8-42AC-83CA-61C049EF649B}"/>
                  </a:ext>
                </a:extLst>
              </p:cNvPr>
              <p:cNvSpPr/>
              <p:nvPr/>
            </p:nvSpPr>
            <p:spPr>
              <a:xfrm>
                <a:off x="2041936" y="224705"/>
                <a:ext cx="335500" cy="95387"/>
              </a:xfrm>
              <a:prstGeom prst="arc">
                <a:avLst>
                  <a:gd name="adj1" fmla="val 11282564"/>
                  <a:gd name="adj2" fmla="val 2118775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88" name="Arc 287">
                <a:extLst>
                  <a:ext uri="{FF2B5EF4-FFF2-40B4-BE49-F238E27FC236}">
                    <a16:creationId xmlns:a16="http://schemas.microsoft.com/office/drawing/2014/main" id="{D61FEEFA-D5AD-4CC9-BC65-256450BCD39E}"/>
                  </a:ext>
                </a:extLst>
              </p:cNvPr>
              <p:cNvSpPr/>
              <p:nvPr/>
            </p:nvSpPr>
            <p:spPr>
              <a:xfrm>
                <a:off x="2100235" y="276425"/>
                <a:ext cx="221284" cy="63402"/>
              </a:xfrm>
              <a:prstGeom prst="arc">
                <a:avLst>
                  <a:gd name="adj1" fmla="val 11282564"/>
                  <a:gd name="adj2" fmla="val 2118775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ea typeface="Times New Roman"/>
                    <a:cs typeface="Calibri"/>
                  </a:rPr>
                  <a:t> </a:t>
                </a:r>
                <a:endParaRPr lang="en-US" sz="1100">
                  <a:ea typeface="Calibri"/>
                  <a:cs typeface="Calibri"/>
                </a:endParaRPr>
              </a:p>
            </p:txBody>
          </p:sp>
          <p:sp>
            <p:nvSpPr>
              <p:cNvPr id="289" name="Arc 288">
                <a:extLst>
                  <a:ext uri="{FF2B5EF4-FFF2-40B4-BE49-F238E27FC236}">
                    <a16:creationId xmlns:a16="http://schemas.microsoft.com/office/drawing/2014/main" id="{4AB0E2B2-92BD-4B95-AAC8-2DEE00EEA7C1}"/>
                  </a:ext>
                </a:extLst>
              </p:cNvPr>
              <p:cNvSpPr/>
              <p:nvPr/>
            </p:nvSpPr>
            <p:spPr>
              <a:xfrm>
                <a:off x="2145620" y="329053"/>
                <a:ext cx="132475" cy="45719"/>
              </a:xfrm>
              <a:prstGeom prst="arc">
                <a:avLst>
                  <a:gd name="adj1" fmla="val 11282564"/>
                  <a:gd name="adj2" fmla="val 2118775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ea typeface="Times New Roman"/>
                    <a:cs typeface="Calibri"/>
                  </a:rPr>
                  <a:t> </a:t>
                </a:r>
                <a:endParaRPr lang="en-US" sz="1100">
                  <a:ea typeface="Calibri"/>
                  <a:cs typeface="Calibri"/>
                </a:endParaRPr>
              </a:p>
            </p:txBody>
          </p:sp>
          <p:sp>
            <p:nvSpPr>
              <p:cNvPr id="290" name="Arc 289">
                <a:extLst>
                  <a:ext uri="{FF2B5EF4-FFF2-40B4-BE49-F238E27FC236}">
                    <a16:creationId xmlns:a16="http://schemas.microsoft.com/office/drawing/2014/main" id="{9290A405-17D0-404B-AF35-5F1F4D533FDE}"/>
                  </a:ext>
                </a:extLst>
              </p:cNvPr>
              <p:cNvSpPr/>
              <p:nvPr/>
            </p:nvSpPr>
            <p:spPr>
              <a:xfrm>
                <a:off x="1992599" y="158013"/>
                <a:ext cx="437464" cy="122607"/>
              </a:xfrm>
              <a:prstGeom prst="arc">
                <a:avLst>
                  <a:gd name="adj1" fmla="val 11282564"/>
                  <a:gd name="adj2" fmla="val 2118775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ea typeface="Times New Roman"/>
                    <a:cs typeface="Calibri"/>
                  </a:rPr>
                  <a:t> </a:t>
                </a:r>
                <a:endParaRPr lang="en-US" sz="1100">
                  <a:ea typeface="Calibri"/>
                  <a:cs typeface="Calibri"/>
                </a:endParaRPr>
              </a:p>
            </p:txBody>
          </p:sp>
          <p:sp>
            <p:nvSpPr>
              <p:cNvPr id="291" name="Arc 290">
                <a:extLst>
                  <a:ext uri="{FF2B5EF4-FFF2-40B4-BE49-F238E27FC236}">
                    <a16:creationId xmlns:a16="http://schemas.microsoft.com/office/drawing/2014/main" id="{53388371-6C3E-45AB-B105-84480C9C706C}"/>
                  </a:ext>
                </a:extLst>
              </p:cNvPr>
              <p:cNvSpPr/>
              <p:nvPr/>
            </p:nvSpPr>
            <p:spPr>
              <a:xfrm>
                <a:off x="1935442" y="98192"/>
                <a:ext cx="540800" cy="171086"/>
              </a:xfrm>
              <a:prstGeom prst="arc">
                <a:avLst>
                  <a:gd name="adj1" fmla="val 11282564"/>
                  <a:gd name="adj2" fmla="val 2118775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ea typeface="Times New Roman"/>
                    <a:cs typeface="Calibri"/>
                  </a:rPr>
                  <a:t> </a:t>
                </a:r>
                <a:endParaRPr lang="en-US" sz="1100">
                  <a:ea typeface="Calibri"/>
                  <a:cs typeface="Calibri"/>
                </a:endParaRPr>
              </a:p>
            </p:txBody>
          </p:sp>
        </p:grpSp>
        <p:cxnSp>
          <p:nvCxnSpPr>
            <p:cNvPr id="273" name="Straight Arrow Connector 272">
              <a:extLst>
                <a:ext uri="{FF2B5EF4-FFF2-40B4-BE49-F238E27FC236}">
                  <a16:creationId xmlns:a16="http://schemas.microsoft.com/office/drawing/2014/main" id="{766D1CF8-5B89-4BCC-8F39-94D3D8EF3287}"/>
                </a:ext>
              </a:extLst>
            </p:cNvPr>
            <p:cNvCxnSpPr/>
            <p:nvPr/>
          </p:nvCxnSpPr>
          <p:spPr>
            <a:xfrm flipH="1">
              <a:off x="4392491" y="2870672"/>
              <a:ext cx="306705" cy="217805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B5C5F7F0-D7D1-4B26-BA76-68B99B1673D5}"/>
                </a:ext>
              </a:extLst>
            </p:cNvPr>
            <p:cNvGrpSpPr/>
            <p:nvPr/>
          </p:nvGrpSpPr>
          <p:grpSpPr>
            <a:xfrm rot="10800000">
              <a:off x="4641411" y="2725257"/>
              <a:ext cx="270510" cy="438785"/>
              <a:chOff x="72390" y="0"/>
              <a:chExt cx="540800" cy="276580"/>
            </a:xfrm>
            <a:scene3d>
              <a:camera prst="isometricOffAxis2Top"/>
              <a:lightRig rig="threePt" dir="t"/>
            </a:scene3d>
          </p:grpSpPr>
          <p:sp>
            <p:nvSpPr>
              <p:cNvPr id="282" name="Arc 281">
                <a:extLst>
                  <a:ext uri="{FF2B5EF4-FFF2-40B4-BE49-F238E27FC236}">
                    <a16:creationId xmlns:a16="http://schemas.microsoft.com/office/drawing/2014/main" id="{C072C9AB-9CF1-41CF-9752-55DF2A8E9134}"/>
                  </a:ext>
                </a:extLst>
              </p:cNvPr>
              <p:cNvSpPr/>
              <p:nvPr/>
            </p:nvSpPr>
            <p:spPr>
              <a:xfrm>
                <a:off x="178885" y="126513"/>
                <a:ext cx="335500" cy="95387"/>
              </a:xfrm>
              <a:prstGeom prst="arc">
                <a:avLst>
                  <a:gd name="adj1" fmla="val 11282564"/>
                  <a:gd name="adj2" fmla="val 2118775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ea typeface="Times New Roman"/>
                    <a:cs typeface="Calibri"/>
                  </a:rPr>
                  <a:t> </a:t>
                </a:r>
                <a:endParaRPr lang="en-US" sz="1100">
                  <a:ea typeface="Calibri"/>
                  <a:cs typeface="Calibri"/>
                </a:endParaRPr>
              </a:p>
            </p:txBody>
          </p:sp>
          <p:sp>
            <p:nvSpPr>
              <p:cNvPr id="283" name="Arc 282">
                <a:extLst>
                  <a:ext uri="{FF2B5EF4-FFF2-40B4-BE49-F238E27FC236}">
                    <a16:creationId xmlns:a16="http://schemas.microsoft.com/office/drawing/2014/main" id="{20FE1FC7-6985-4F33-939C-04D229D250A7}"/>
                  </a:ext>
                </a:extLst>
              </p:cNvPr>
              <p:cNvSpPr/>
              <p:nvPr/>
            </p:nvSpPr>
            <p:spPr>
              <a:xfrm>
                <a:off x="237183" y="178233"/>
                <a:ext cx="221284" cy="63402"/>
              </a:xfrm>
              <a:prstGeom prst="arc">
                <a:avLst>
                  <a:gd name="adj1" fmla="val 11282564"/>
                  <a:gd name="adj2" fmla="val 2118775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latin typeface="Times New Roman"/>
                    <a:ea typeface="Times New Roman"/>
                  </a:rPr>
                  <a:t> </a:t>
                </a:r>
                <a:endParaRPr lang="en-US" sz="1200">
                  <a:latin typeface="Times New Roman"/>
                  <a:ea typeface="Times New Roman"/>
                </a:endParaRPr>
              </a:p>
            </p:txBody>
          </p:sp>
          <p:sp>
            <p:nvSpPr>
              <p:cNvPr id="284" name="Arc 283">
                <a:extLst>
                  <a:ext uri="{FF2B5EF4-FFF2-40B4-BE49-F238E27FC236}">
                    <a16:creationId xmlns:a16="http://schemas.microsoft.com/office/drawing/2014/main" id="{89F24BE0-437B-4B94-9ED1-6BBF1EE3DEA5}"/>
                  </a:ext>
                </a:extLst>
              </p:cNvPr>
              <p:cNvSpPr/>
              <p:nvPr/>
            </p:nvSpPr>
            <p:spPr>
              <a:xfrm>
                <a:off x="282568" y="230861"/>
                <a:ext cx="132474" cy="45719"/>
              </a:xfrm>
              <a:prstGeom prst="arc">
                <a:avLst>
                  <a:gd name="adj1" fmla="val 11282564"/>
                  <a:gd name="adj2" fmla="val 2118775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latin typeface="Times New Roman"/>
                    <a:ea typeface="Times New Roman"/>
                  </a:rPr>
                  <a:t> </a:t>
                </a:r>
                <a:endParaRPr lang="en-US" sz="1200">
                  <a:latin typeface="Times New Roman"/>
                  <a:ea typeface="Times New Roman"/>
                </a:endParaRPr>
              </a:p>
            </p:txBody>
          </p:sp>
          <p:sp>
            <p:nvSpPr>
              <p:cNvPr id="285" name="Arc 284">
                <a:extLst>
                  <a:ext uri="{FF2B5EF4-FFF2-40B4-BE49-F238E27FC236}">
                    <a16:creationId xmlns:a16="http://schemas.microsoft.com/office/drawing/2014/main" id="{934FE2C3-17A0-41A8-806F-015E96C57A14}"/>
                  </a:ext>
                </a:extLst>
              </p:cNvPr>
              <p:cNvSpPr/>
              <p:nvPr/>
            </p:nvSpPr>
            <p:spPr>
              <a:xfrm>
                <a:off x="129547" y="59821"/>
                <a:ext cx="437464" cy="122607"/>
              </a:xfrm>
              <a:prstGeom prst="arc">
                <a:avLst>
                  <a:gd name="adj1" fmla="val 11282564"/>
                  <a:gd name="adj2" fmla="val 2118775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latin typeface="Times New Roman"/>
                    <a:ea typeface="Times New Roman"/>
                  </a:rPr>
                  <a:t> </a:t>
                </a:r>
                <a:endParaRPr lang="en-US" sz="1200">
                  <a:latin typeface="Times New Roman"/>
                  <a:ea typeface="Times New Roman"/>
                </a:endParaRPr>
              </a:p>
            </p:txBody>
          </p:sp>
          <p:sp>
            <p:nvSpPr>
              <p:cNvPr id="286" name="Arc 285">
                <a:extLst>
                  <a:ext uri="{FF2B5EF4-FFF2-40B4-BE49-F238E27FC236}">
                    <a16:creationId xmlns:a16="http://schemas.microsoft.com/office/drawing/2014/main" id="{6E780491-9311-4ECF-8E27-640FE9EE267A}"/>
                  </a:ext>
                </a:extLst>
              </p:cNvPr>
              <p:cNvSpPr/>
              <p:nvPr/>
            </p:nvSpPr>
            <p:spPr>
              <a:xfrm>
                <a:off x="72390" y="0"/>
                <a:ext cx="540800" cy="171086"/>
              </a:xfrm>
              <a:prstGeom prst="arc">
                <a:avLst>
                  <a:gd name="adj1" fmla="val 11282564"/>
                  <a:gd name="adj2" fmla="val 2118775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100">
                    <a:latin typeface="Times New Roman"/>
                    <a:ea typeface="Times New Roman"/>
                  </a:rPr>
                  <a:t> </a:t>
                </a:r>
                <a:endParaRPr lang="en-US" sz="1200">
                  <a:latin typeface="Times New Roman"/>
                  <a:ea typeface="Times New Roman"/>
                </a:endParaRPr>
              </a:p>
            </p:txBody>
          </p:sp>
        </p:grpSp>
        <p:cxnSp>
          <p:nvCxnSpPr>
            <p:cNvPr id="275" name="Straight Arrow Connector 274">
              <a:extLst>
                <a:ext uri="{FF2B5EF4-FFF2-40B4-BE49-F238E27FC236}">
                  <a16:creationId xmlns:a16="http://schemas.microsoft.com/office/drawing/2014/main" id="{94859F74-8919-4EF4-8C81-8B45DE561E1E}"/>
                </a:ext>
              </a:extLst>
            </p:cNvPr>
            <p:cNvCxnSpPr/>
            <p:nvPr/>
          </p:nvCxnSpPr>
          <p:spPr>
            <a:xfrm flipH="1">
              <a:off x="4569021" y="2894167"/>
              <a:ext cx="306705" cy="217805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15D4D521-B069-4195-B328-3948794046AB}"/>
                </a:ext>
              </a:extLst>
            </p:cNvPr>
            <p:cNvSpPr/>
            <p:nvPr/>
          </p:nvSpPr>
          <p:spPr>
            <a:xfrm>
              <a:off x="3487420" y="2914274"/>
              <a:ext cx="59055" cy="889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scene3d>
              <a:camera prst="isometricLeftDown"/>
              <a:lightRig rig="threePt" dir="t">
                <a:rot lat="0" lon="0" rev="4200000"/>
              </a:lightRig>
            </a:scene3d>
            <a:sp3d extrusionH="482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77" name="Text Box 51">
              <a:extLst>
                <a:ext uri="{FF2B5EF4-FFF2-40B4-BE49-F238E27FC236}">
                  <a16:creationId xmlns:a16="http://schemas.microsoft.com/office/drawing/2014/main" id="{F3D386AF-6B15-44DE-82D7-934A6822AE77}"/>
                </a:ext>
              </a:extLst>
            </p:cNvPr>
            <p:cNvSpPr txBox="1"/>
            <p:nvPr/>
          </p:nvSpPr>
          <p:spPr>
            <a:xfrm rot="19723110">
              <a:off x="3622595" y="3160261"/>
              <a:ext cx="271145" cy="2857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100">
                  <a:ea typeface="Calibri"/>
                  <a:cs typeface="Calibri"/>
                </a:rPr>
                <a:t> </a:t>
              </a:r>
            </a:p>
          </p:txBody>
        </p:sp>
        <p:sp>
          <p:nvSpPr>
            <p:cNvPr id="278" name="Text Box 51">
              <a:extLst>
                <a:ext uri="{FF2B5EF4-FFF2-40B4-BE49-F238E27FC236}">
                  <a16:creationId xmlns:a16="http://schemas.microsoft.com/office/drawing/2014/main" id="{B9B41389-2640-4039-83C7-CBD21E0080EF}"/>
                </a:ext>
              </a:extLst>
            </p:cNvPr>
            <p:cNvSpPr txBox="1"/>
            <p:nvPr/>
          </p:nvSpPr>
          <p:spPr>
            <a:xfrm rot="19723110">
              <a:off x="3214845" y="3127018"/>
              <a:ext cx="725805" cy="2857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900">
                  <a:latin typeface="Times New Roman"/>
                  <a:ea typeface="Calibri"/>
                </a:rPr>
                <a:t>Current [A]</a:t>
              </a:r>
              <a:endParaRPr lang="en-US" sz="1200">
                <a:latin typeface="Times New Roman"/>
                <a:ea typeface="Times New Roman"/>
              </a:endParaRPr>
            </a:p>
          </p:txBody>
        </p:sp>
        <p:sp>
          <p:nvSpPr>
            <p:cNvPr id="279" name="Text Box 51">
              <a:extLst>
                <a:ext uri="{FF2B5EF4-FFF2-40B4-BE49-F238E27FC236}">
                  <a16:creationId xmlns:a16="http://schemas.microsoft.com/office/drawing/2014/main" id="{20CA46FD-E480-4849-BDCA-7AB725F10D82}"/>
                </a:ext>
              </a:extLst>
            </p:cNvPr>
            <p:cNvSpPr txBox="1"/>
            <p:nvPr/>
          </p:nvSpPr>
          <p:spPr>
            <a:xfrm rot="19723110">
              <a:off x="3829801" y="3185409"/>
              <a:ext cx="643255" cy="2857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900">
                  <a:latin typeface="Times New Roman"/>
                  <a:ea typeface="Calibri"/>
                </a:rPr>
                <a:t>Temp [K]</a:t>
              </a:r>
              <a:endParaRPr lang="en-US" sz="1200">
                <a:latin typeface="Times New Roman"/>
                <a:ea typeface="Times New Roman"/>
              </a:endParaRPr>
            </a:p>
          </p:txBody>
        </p:sp>
        <p:sp>
          <p:nvSpPr>
            <p:cNvPr id="280" name="Text Box 51">
              <a:extLst>
                <a:ext uri="{FF2B5EF4-FFF2-40B4-BE49-F238E27FC236}">
                  <a16:creationId xmlns:a16="http://schemas.microsoft.com/office/drawing/2014/main" id="{9A56431F-7268-4102-8B8A-0BE927CE3E0B}"/>
                </a:ext>
              </a:extLst>
            </p:cNvPr>
            <p:cNvSpPr txBox="1"/>
            <p:nvPr/>
          </p:nvSpPr>
          <p:spPr>
            <a:xfrm rot="19723110">
              <a:off x="4069196" y="3236844"/>
              <a:ext cx="636905" cy="2857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900" dirty="0">
                  <a:latin typeface="Times New Roman"/>
                  <a:ea typeface="Calibri"/>
                </a:rPr>
                <a:t>Force [N]</a:t>
              </a:r>
              <a:endParaRPr lang="en-US" sz="1200" dirty="0">
                <a:latin typeface="Times New Roman"/>
                <a:ea typeface="Times New Roman"/>
              </a:endParaRPr>
            </a:p>
          </p:txBody>
        </p:sp>
        <p:sp>
          <p:nvSpPr>
            <p:cNvPr id="281" name="Text Box 51">
              <a:extLst>
                <a:ext uri="{FF2B5EF4-FFF2-40B4-BE49-F238E27FC236}">
                  <a16:creationId xmlns:a16="http://schemas.microsoft.com/office/drawing/2014/main" id="{21136957-F8A5-436C-A295-2148B71AAF86}"/>
                </a:ext>
              </a:extLst>
            </p:cNvPr>
            <p:cNvSpPr txBox="1"/>
            <p:nvPr/>
          </p:nvSpPr>
          <p:spPr>
            <a:xfrm rot="19723110">
              <a:off x="3664425" y="3145433"/>
              <a:ext cx="271145" cy="2857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100">
                  <a:ea typeface="Calibri"/>
                  <a:cs typeface="Calibri"/>
                </a:rPr>
                <a:t> </a:t>
              </a: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8ACEF0AD-38CC-A4DB-50C2-FC9E7FBFD859}"/>
              </a:ext>
            </a:extLst>
          </p:cNvPr>
          <p:cNvPicPr/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23" y="5956334"/>
            <a:ext cx="623476" cy="55071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3E01C0A-47F6-F7F4-9253-97BA202D27C1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232" y="5786441"/>
            <a:ext cx="721471" cy="71842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5BF7A004-4395-0645-E3EA-755FD72208A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6807" y="5736885"/>
            <a:ext cx="1061716" cy="87252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DC91ABA4-64FF-2654-7CC7-E4068B8C4F33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8840" y="5758827"/>
            <a:ext cx="804138" cy="94573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D6E3018-B05A-6566-997E-BDFEAEBCC688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0744" y="5744992"/>
            <a:ext cx="936853" cy="99931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F0A98DDE-B9B4-692A-CD54-0D7D7B727E26}"/>
              </a:ext>
            </a:extLst>
          </p:cNvPr>
          <p:cNvSpPr txBox="1"/>
          <p:nvPr/>
        </p:nvSpPr>
        <p:spPr>
          <a:xfrm>
            <a:off x="361966" y="5480981"/>
            <a:ext cx="41757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Time             Length          Temperature       Current         Voltage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AA6928-87E0-30A6-C33B-97D489C563C5}"/>
              </a:ext>
            </a:extLst>
          </p:cNvPr>
          <p:cNvSpPr txBox="1"/>
          <p:nvPr/>
        </p:nvSpPr>
        <p:spPr>
          <a:xfrm>
            <a:off x="4787142" y="5956334"/>
            <a:ext cx="1600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 base SI units!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95CB6A-97D2-BAE1-F9F9-F33C8F9A0B23}"/>
              </a:ext>
            </a:extLst>
          </p:cNvPr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E844E1E-DD6D-465A-82E4-352FB285147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4" name="Picture 63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087D339B-E32B-C52E-F687-DDFFA50EC223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03474" y="1203932"/>
            <a:ext cx="1061471" cy="1240515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E265882E-BFFF-E519-186D-46D8237CDFE2}"/>
              </a:ext>
            </a:extLst>
          </p:cNvPr>
          <p:cNvSpPr txBox="1"/>
          <p:nvPr/>
        </p:nvSpPr>
        <p:spPr>
          <a:xfrm>
            <a:off x="10601965" y="2494334"/>
            <a:ext cx="1572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Matt Hummon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47007" y="6083179"/>
            <a:ext cx="25596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Stability ~ 10</a:t>
            </a:r>
            <a:r>
              <a:rPr lang="en-US" b="1" baseline="30000" dirty="0" smtClean="0"/>
              <a:t>-11</a:t>
            </a:r>
            <a:r>
              <a:rPr lang="en-US" b="1" dirty="0" smtClean="0"/>
              <a:t> @ 1 hour</a:t>
            </a:r>
          </a:p>
          <a:p>
            <a:r>
              <a:rPr lang="en-US" b="1" dirty="0" smtClean="0"/>
              <a:t>Accuracy ~ 10</a:t>
            </a:r>
            <a:r>
              <a:rPr lang="en-US" b="1" baseline="30000" dirty="0" smtClean="0"/>
              <a:t>-9</a:t>
            </a:r>
            <a:endParaRPr lang="en-US" b="1" baseline="30000" dirty="0"/>
          </a:p>
        </p:txBody>
      </p:sp>
    </p:spTree>
    <p:extLst>
      <p:ext uri="{BB962C8B-B14F-4D97-AF65-F5344CB8AC3E}">
        <p14:creationId xmlns:p14="http://schemas.microsoft.com/office/powerpoint/2010/main" val="780958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7945"/>
    </mc:Choice>
    <mc:Fallback>
      <p:transition spd="slow" advTm="117945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F6C58-0367-4A21-B265-7A9B807B3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Two-Photon Chip-Scale Optical Standard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BEFD2A-6A06-4063-8BCB-A72D4810D56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2E844E1E-DD6D-465A-82E4-352FB285147C}" type="slidenum">
              <a:rPr lang="en-US" smtClean="0"/>
              <a:t>9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89487E8-E345-4945-B5AF-02778277C5DC}"/>
              </a:ext>
            </a:extLst>
          </p:cNvPr>
          <p:cNvGrpSpPr/>
          <p:nvPr/>
        </p:nvGrpSpPr>
        <p:grpSpPr>
          <a:xfrm>
            <a:off x="1009874" y="1240536"/>
            <a:ext cx="5112984" cy="3019809"/>
            <a:chOff x="2125815" y="2129230"/>
            <a:chExt cx="6517222" cy="36576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5D3647A-B023-4F34-826D-4032841C7A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13522" y="2129230"/>
              <a:ext cx="5929515" cy="3657600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A86E426-28B0-4F40-A171-E719FB1D53F0}"/>
                </a:ext>
              </a:extLst>
            </p:cNvPr>
            <p:cNvSpPr/>
            <p:nvPr/>
          </p:nvSpPr>
          <p:spPr>
            <a:xfrm>
              <a:off x="3761691" y="5126532"/>
              <a:ext cx="2205811" cy="5339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Two-photon </a:t>
              </a:r>
              <a:r>
                <a:rPr lang="en-US" sz="12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Rb</a:t>
              </a:r>
              <a:endPara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r>
                <a:rPr 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optical standard 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DD9B24-37D5-423C-9BEA-34782CAC1B70}"/>
                </a:ext>
              </a:extLst>
            </p:cNvPr>
            <p:cNvSpPr/>
            <p:nvPr/>
          </p:nvSpPr>
          <p:spPr>
            <a:xfrm>
              <a:off x="2125815" y="4209162"/>
              <a:ext cx="2015325" cy="5339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rgbClr val="7030A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On-chip optical frequency division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91045C6E-EFAE-4925-9B56-F28E7B8C56D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17279"/>
            <a:ext cx="3514781" cy="23042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A1B2562-B5DE-4CB4-A05B-2B2C16BBEB0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89395" y="1149750"/>
            <a:ext cx="857705" cy="297497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F75F324-A0F8-4A39-9B3F-E024219B221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11" y="1706128"/>
            <a:ext cx="1212804" cy="125105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91D7640-D246-45AD-BB1B-36DAEAD7B0A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6049" y="1705513"/>
            <a:ext cx="3184560" cy="204736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CAA375A-B158-49E3-8131-B644358C9D61}"/>
              </a:ext>
            </a:extLst>
          </p:cNvPr>
          <p:cNvSpPr txBox="1"/>
          <p:nvPr/>
        </p:nvSpPr>
        <p:spPr>
          <a:xfrm>
            <a:off x="10288183" y="4455705"/>
            <a:ext cx="155363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smtClean="0"/>
              <a:t>Collaborators:</a:t>
            </a:r>
          </a:p>
          <a:p>
            <a:r>
              <a:rPr lang="en-US" sz="1600" dirty="0" smtClean="0"/>
              <a:t>Scott Papp</a:t>
            </a:r>
          </a:p>
          <a:p>
            <a:r>
              <a:rPr lang="en-US" sz="1600" dirty="0" smtClean="0"/>
              <a:t>Scott </a:t>
            </a:r>
            <a:r>
              <a:rPr lang="en-US" sz="1600" dirty="0" err="1" smtClean="0"/>
              <a:t>Diddams</a:t>
            </a:r>
            <a:endParaRPr lang="en-US" sz="1600" dirty="0" smtClean="0"/>
          </a:p>
          <a:p>
            <a:r>
              <a:rPr lang="en-US" sz="1600" dirty="0" smtClean="0"/>
              <a:t>Kerry </a:t>
            </a:r>
            <a:r>
              <a:rPr lang="en-US" sz="1600" dirty="0" err="1" smtClean="0"/>
              <a:t>Vahala</a:t>
            </a:r>
            <a:endParaRPr lang="en-US" sz="1600" dirty="0" smtClean="0"/>
          </a:p>
          <a:p>
            <a:r>
              <a:rPr lang="en-US" sz="1600" dirty="0" err="1" smtClean="0"/>
              <a:t>Kartik</a:t>
            </a:r>
            <a:r>
              <a:rPr lang="en-US" sz="1600" dirty="0" smtClean="0"/>
              <a:t> Srinivasan</a:t>
            </a:r>
          </a:p>
          <a:p>
            <a:r>
              <a:rPr lang="en-US" sz="1600" dirty="0" smtClean="0"/>
              <a:t>…</a:t>
            </a:r>
            <a:endParaRPr lang="en-US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1BBC30-C709-4834-A876-570848E7A54F}"/>
              </a:ext>
            </a:extLst>
          </p:cNvPr>
          <p:cNvSpPr txBox="1"/>
          <p:nvPr/>
        </p:nvSpPr>
        <p:spPr>
          <a:xfrm>
            <a:off x="3431088" y="6490729"/>
            <a:ext cx="2662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cs typeface="Segoe UI" panose="020B0502040204020203" pitchFamily="34" charset="0"/>
              </a:rPr>
              <a:t>Z. Newman, et al., </a:t>
            </a:r>
            <a:r>
              <a:rPr lang="en-US" sz="1200" dirty="0" err="1"/>
              <a:t>Optica</a:t>
            </a:r>
            <a:r>
              <a:rPr lang="en-US" sz="1200" dirty="0"/>
              <a:t> </a:t>
            </a:r>
            <a:r>
              <a:rPr lang="en-US" sz="1200" b="1" dirty="0"/>
              <a:t>6</a:t>
            </a:r>
            <a:r>
              <a:rPr lang="en-US" sz="1200" dirty="0"/>
              <a:t>, 680 (2019).</a:t>
            </a:r>
            <a:endParaRPr lang="en-US" sz="1200" dirty="0">
              <a:cs typeface="Segoe UI" panose="020B0502040204020203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B447DAD-606A-48A2-983F-2935D174147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49466" y="1149750"/>
            <a:ext cx="1039929" cy="297497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4909955" y="3717434"/>
            <a:ext cx="4905491" cy="3159179"/>
            <a:chOff x="6420879" y="4104321"/>
            <a:chExt cx="4043175" cy="256298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50DB89D-A2FB-4346-A036-8F496D0B338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50441" y="4121573"/>
              <a:ext cx="3713613" cy="2304282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EB0C5D2-63EB-41ED-B02B-DDD253012E79}"/>
                </a:ext>
              </a:extLst>
            </p:cNvPr>
            <p:cNvSpPr txBox="1"/>
            <p:nvPr/>
          </p:nvSpPr>
          <p:spPr>
            <a:xfrm>
              <a:off x="6782294" y="4104321"/>
              <a:ext cx="341440" cy="19902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Ins="0" rtlCol="0">
              <a:spAutoFit/>
            </a:bodyPr>
            <a:lstStyle/>
            <a:p>
              <a:pPr>
                <a:spcAft>
                  <a:spcPts val="1600"/>
                </a:spcAft>
              </a:pPr>
              <a:r>
                <a:rPr lang="en-US" sz="1400" dirty="0"/>
                <a:t>10</a:t>
              </a:r>
              <a:r>
                <a:rPr lang="en-US" sz="1400" baseline="30000" dirty="0"/>
                <a:t>-10</a:t>
              </a:r>
            </a:p>
            <a:p>
              <a:pPr>
                <a:spcAft>
                  <a:spcPts val="1600"/>
                </a:spcAft>
              </a:pPr>
              <a:r>
                <a:rPr lang="en-US" sz="1400" dirty="0"/>
                <a:t>10</a:t>
              </a:r>
              <a:r>
                <a:rPr lang="en-US" sz="1400" baseline="30000" dirty="0"/>
                <a:t>-11</a:t>
              </a:r>
            </a:p>
            <a:p>
              <a:pPr>
                <a:spcAft>
                  <a:spcPts val="1600"/>
                </a:spcAft>
              </a:pPr>
              <a:r>
                <a:rPr lang="en-US" sz="1400" dirty="0"/>
                <a:t>10</a:t>
              </a:r>
              <a:r>
                <a:rPr lang="en-US" sz="1400" baseline="30000" dirty="0"/>
                <a:t>-12</a:t>
              </a:r>
            </a:p>
            <a:p>
              <a:pPr>
                <a:spcAft>
                  <a:spcPts val="1600"/>
                </a:spcAft>
              </a:pPr>
              <a:r>
                <a:rPr lang="en-US" sz="1400" dirty="0"/>
                <a:t>10</a:t>
              </a:r>
              <a:r>
                <a:rPr lang="en-US" sz="1400" baseline="30000" dirty="0"/>
                <a:t>-13</a:t>
              </a:r>
            </a:p>
            <a:p>
              <a:pPr>
                <a:spcAft>
                  <a:spcPts val="1600"/>
                </a:spcAft>
              </a:pPr>
              <a:r>
                <a:rPr lang="en-US" sz="1400" dirty="0"/>
                <a:t>10</a:t>
              </a:r>
              <a:r>
                <a:rPr lang="en-US" sz="1400" baseline="30000" dirty="0"/>
                <a:t>-14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641676A-3635-49F4-A66C-80A0B1EF26F7}"/>
                </a:ext>
              </a:extLst>
            </p:cNvPr>
            <p:cNvSpPr txBox="1"/>
            <p:nvPr/>
          </p:nvSpPr>
          <p:spPr>
            <a:xfrm rot="16200000">
              <a:off x="5803113" y="4882971"/>
              <a:ext cx="16048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Allan Deviation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64C1D7B-490A-4C2E-92E3-A47A0699D117}"/>
                </a:ext>
              </a:extLst>
            </p:cNvPr>
            <p:cNvSpPr txBox="1"/>
            <p:nvPr/>
          </p:nvSpPr>
          <p:spPr>
            <a:xfrm>
              <a:off x="7041001" y="6189526"/>
              <a:ext cx="3423053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spcAft>
                  <a:spcPts val="1600"/>
                </a:spcAft>
              </a:pPr>
              <a:r>
                <a:rPr lang="en-US" sz="1400" dirty="0"/>
                <a:t>10</a:t>
              </a:r>
              <a:r>
                <a:rPr lang="en-US" sz="1400" baseline="30000" dirty="0"/>
                <a:t>-1         </a:t>
              </a:r>
              <a:r>
                <a:rPr lang="en-US" sz="1400" dirty="0"/>
                <a:t>10</a:t>
              </a:r>
              <a:r>
                <a:rPr lang="en-US" sz="1400" baseline="30000" dirty="0"/>
                <a:t>0           </a:t>
              </a:r>
              <a:r>
                <a:rPr lang="en-US" sz="1400" dirty="0"/>
                <a:t>10</a:t>
              </a:r>
              <a:r>
                <a:rPr lang="en-US" sz="1400" baseline="30000" dirty="0"/>
                <a:t>1           </a:t>
              </a:r>
              <a:r>
                <a:rPr lang="en-US" sz="1400" dirty="0"/>
                <a:t>10</a:t>
              </a:r>
              <a:r>
                <a:rPr lang="en-US" sz="1400" baseline="30000" dirty="0"/>
                <a:t>2          </a:t>
              </a:r>
              <a:r>
                <a:rPr lang="en-US" sz="1400" dirty="0"/>
                <a:t>10</a:t>
              </a:r>
              <a:r>
                <a:rPr lang="en-US" sz="1400" baseline="30000" dirty="0"/>
                <a:t>3           </a:t>
              </a:r>
              <a:r>
                <a:rPr lang="en-US" sz="1400" dirty="0"/>
                <a:t>10</a:t>
              </a:r>
              <a:r>
                <a:rPr lang="en-US" sz="1400" baseline="30000" dirty="0"/>
                <a:t>4          </a:t>
              </a:r>
              <a:r>
                <a:rPr lang="en-US" sz="1400" dirty="0"/>
                <a:t>10</a:t>
              </a:r>
              <a:r>
                <a:rPr lang="en-US" sz="1400" baseline="30000" dirty="0"/>
                <a:t>5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4BC6C87-09AA-45D9-8DCF-946CD907756B}"/>
                </a:ext>
              </a:extLst>
            </p:cNvPr>
            <p:cNvSpPr txBox="1"/>
            <p:nvPr/>
          </p:nvSpPr>
          <p:spPr>
            <a:xfrm>
              <a:off x="7950094" y="6297969"/>
              <a:ext cx="20198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Integration Time (s)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D873CD9-CB21-49C0-9391-98EB9EF9F531}"/>
                </a:ext>
              </a:extLst>
            </p:cNvPr>
            <p:cNvSpPr txBox="1"/>
            <p:nvPr/>
          </p:nvSpPr>
          <p:spPr>
            <a:xfrm rot="1302965">
              <a:off x="8194926" y="4268575"/>
              <a:ext cx="375616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rgbClr val="00B050"/>
                  </a:solidFill>
                </a:rPr>
                <a:t>CSAC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1362D47-EEEC-4B86-9017-1908DF90D84B}"/>
                </a:ext>
              </a:extLst>
            </p:cNvPr>
            <p:cNvSpPr txBox="1"/>
            <p:nvPr/>
          </p:nvSpPr>
          <p:spPr>
            <a:xfrm rot="1249351">
              <a:off x="8080144" y="4763536"/>
              <a:ext cx="700448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chemeClr val="accent1"/>
                  </a:solidFill>
                </a:rPr>
                <a:t>This work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200CB5F-E11C-4630-8B21-DBC729CE1AB4}"/>
                </a:ext>
              </a:extLst>
            </p:cNvPr>
            <p:cNvSpPr txBox="1"/>
            <p:nvPr/>
          </p:nvSpPr>
          <p:spPr>
            <a:xfrm rot="1249351">
              <a:off x="7945334" y="5163077"/>
              <a:ext cx="108510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91440" rIns="0" bIns="0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Best 2-hv clock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831595" y="1240536"/>
            <a:ext cx="388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Rb</a:t>
            </a:r>
            <a:r>
              <a:rPr lang="en-US" b="1" dirty="0" smtClean="0"/>
              <a:t> 2-hv: Secondary representation of 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05287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9683"/>
    </mc:Choice>
    <mc:Fallback>
      <p:transition spd="slow" advTm="129683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3.3|27.8|2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4.8|48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9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43369</TotalTime>
  <Words>1388</Words>
  <Application>Microsoft Office PowerPoint</Application>
  <PresentationFormat>Widescreen</PresentationFormat>
  <Paragraphs>379</Paragraphs>
  <Slides>19</Slides>
  <Notes>6</Notes>
  <HiddenSlides>2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CIDFont+F3</vt:lpstr>
      <vt:lpstr>Open Sans</vt:lpstr>
      <vt:lpstr>Segoe UI</vt:lpstr>
      <vt:lpstr>Symbol</vt:lpstr>
      <vt:lpstr>Times New Roman</vt:lpstr>
      <vt:lpstr>Wingdings</vt:lpstr>
      <vt:lpstr>Office Theme</vt:lpstr>
      <vt:lpstr>Graph</vt:lpstr>
      <vt:lpstr>Next Generation Chip-Scale Atomic Clocks</vt:lpstr>
      <vt:lpstr>Atomic Devices and Instrumentation Group</vt:lpstr>
      <vt:lpstr>Chip-Scale Atomic Clocks </vt:lpstr>
      <vt:lpstr>Chip-Scale Atomic Clocks </vt:lpstr>
      <vt:lpstr>Chip-Scale Atomic Clocks</vt:lpstr>
      <vt:lpstr>Portable Atomic Clocks</vt:lpstr>
      <vt:lpstr>NIST on a Chip</vt:lpstr>
      <vt:lpstr>Integrated Photonics for Quantum Sensing</vt:lpstr>
      <vt:lpstr>Two-Photon Chip-Scale Optical Standard</vt:lpstr>
      <vt:lpstr>Performance with a low-noise ECDL</vt:lpstr>
      <vt:lpstr>Stability Limits – Long Term</vt:lpstr>
      <vt:lpstr>CW Light Shift Suppression</vt:lpstr>
      <vt:lpstr>Chip-Scale Atomic Beam Clocks</vt:lpstr>
      <vt:lpstr>Chip-Scale Atomic Beam Physics Package</vt:lpstr>
      <vt:lpstr>CPT Beam Clock Stability</vt:lpstr>
      <vt:lpstr>Light Shifts in CPT Beam Clocks</vt:lpstr>
      <vt:lpstr>Microfabricated Sr Vapor Cells</vt:lpstr>
      <vt:lpstr>The Future?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Hanacek, Natasha C. (Fed)</dc:creator>
  <cp:lastModifiedBy>John Kitching</cp:lastModifiedBy>
  <cp:revision>206</cp:revision>
  <dcterms:created xsi:type="dcterms:W3CDTF">2018-11-08T15:06:59Z</dcterms:created>
  <dcterms:modified xsi:type="dcterms:W3CDTF">2023-10-18T03:01:45Z</dcterms:modified>
</cp:coreProperties>
</file>