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2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07" r:id="rId2"/>
    <p:sldMasterId id="2147483751" r:id="rId3"/>
  </p:sldMasterIdLst>
  <p:notesMasterIdLst>
    <p:notesMasterId r:id="rId25"/>
  </p:notesMasterIdLst>
  <p:handoutMasterIdLst>
    <p:handoutMasterId r:id="rId26"/>
  </p:handoutMasterIdLst>
  <p:sldIdLst>
    <p:sldId id="256" r:id="rId4"/>
    <p:sldId id="1172" r:id="rId5"/>
    <p:sldId id="408" r:id="rId6"/>
    <p:sldId id="930" r:id="rId7"/>
    <p:sldId id="1148" r:id="rId8"/>
    <p:sldId id="1020" r:id="rId9"/>
    <p:sldId id="1121" r:id="rId10"/>
    <p:sldId id="2361" r:id="rId11"/>
    <p:sldId id="2357" r:id="rId12"/>
    <p:sldId id="2358" r:id="rId13"/>
    <p:sldId id="1113" r:id="rId14"/>
    <p:sldId id="269" r:id="rId15"/>
    <p:sldId id="1119" r:id="rId16"/>
    <p:sldId id="1120" r:id="rId17"/>
    <p:sldId id="998" r:id="rId18"/>
    <p:sldId id="1110" r:id="rId19"/>
    <p:sldId id="2363" r:id="rId20"/>
    <p:sldId id="2364" r:id="rId21"/>
    <p:sldId id="2359" r:id="rId22"/>
    <p:sldId id="1022" r:id="rId23"/>
    <p:sldId id="2360" r:id="rId24"/>
  </p:sldIdLst>
  <p:sldSz cx="9144000" cy="5143500" type="screen16x9"/>
  <p:notesSz cx="6797675" cy="9928225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49">
          <p15:clr>
            <a:srgbClr val="A4A3A4"/>
          </p15:clr>
        </p15:guide>
        <p15:guide id="2" pos="2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FF99"/>
    <a:srgbClr val="0066FF"/>
    <a:srgbClr val="FFCC66"/>
    <a:srgbClr val="00FF00"/>
    <a:srgbClr val="0073AA"/>
    <a:srgbClr val="003399"/>
    <a:srgbClr val="008CBC"/>
    <a:srgbClr val="008CA5"/>
    <a:srgbClr val="00869C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9" autoAdjust="0"/>
    <p:restoredTop sz="86410" autoAdjust="0"/>
  </p:normalViewPr>
  <p:slideViewPr>
    <p:cSldViewPr snapToObjects="1">
      <p:cViewPr varScale="1">
        <p:scale>
          <a:sx n="84" d="100"/>
          <a:sy n="84" d="100"/>
        </p:scale>
        <p:origin x="684" y="72"/>
      </p:cViewPr>
      <p:guideLst>
        <p:guide orient="horz" pos="3049"/>
        <p:guide pos="2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69" d="100"/>
          <a:sy n="69" d="100"/>
        </p:scale>
        <p:origin x="-2676" y="-7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B0A1D-AB0D-4DC7-A906-F8CC6CF68B61}" type="datetimeFigureOut">
              <a:rPr lang="de-DE" smtClean="0"/>
              <a:pPr/>
              <a:t>17.10.2023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8DB93-4CD4-4D02-9C92-AA62B06EC5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1FE86-69F7-453F-A2B2-C640B3969CBD}" type="datetimeFigureOut">
              <a:rPr lang="de-DE" smtClean="0"/>
              <a:pPr/>
              <a:t>17.10.2023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511F6-9D2B-487B-BA54-A818DD3AB5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3369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8DD75E07-1B7B-4EDA-B9A8-68812B165C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4CF724-B985-4F98-A562-0DE177ACDA5E}" type="slidenum">
              <a:rPr lang="de-DE" altLang="en-US" smtClean="0"/>
              <a:pPr>
                <a:spcBef>
                  <a:spcPct val="0"/>
                </a:spcBef>
              </a:pPr>
              <a:t>5</a:t>
            </a:fld>
            <a:endParaRPr lang="de-DE" altLang="en-US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3B9E23BA-D141-4DFA-A61E-5815BA969A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79413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F6074F65-80FC-4180-A245-B7D07052F1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4988"/>
            <a:ext cx="5486400" cy="411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2.jpe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2.jpeg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2.jpeg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2.jpeg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2.jpeg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4.jpe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4.jpeg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jpe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png"/><Relationship Id="rId11" Type="http://schemas.openxmlformats.org/officeDocument/2006/relationships/image" Target="../media/image23.png"/><Relationship Id="rId5" Type="http://schemas.openxmlformats.org/officeDocument/2006/relationships/image" Target="../media/image16.png"/><Relationship Id="rId10" Type="http://schemas.openxmlformats.org/officeDocument/2006/relationships/image" Target="../media/image22.png"/><Relationship Id="rId4" Type="http://schemas.openxmlformats.org/officeDocument/2006/relationships/image" Target="../media/image15.jpeg"/><Relationship Id="rId9" Type="http://schemas.openxmlformats.org/officeDocument/2006/relationships/image" Target="../media/image21.png"/><Relationship Id="rId14" Type="http://schemas.openxmlformats.org/officeDocument/2006/relationships/image" Target="../media/image19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28.jpe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tiff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8.jpeg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1.jpeg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2.jpeg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2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2.jpeg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7.png"/><Relationship Id="rId11" Type="http://schemas.openxmlformats.org/officeDocument/2006/relationships/image" Target="../media/image23.png"/><Relationship Id="rId5" Type="http://schemas.openxmlformats.org/officeDocument/2006/relationships/image" Target="../media/image16.png"/><Relationship Id="rId10" Type="http://schemas.openxmlformats.org/officeDocument/2006/relationships/image" Target="../media/image22.png"/><Relationship Id="rId4" Type="http://schemas.openxmlformats.org/officeDocument/2006/relationships/image" Target="../media/image15.jpeg"/><Relationship Id="rId9" Type="http://schemas.openxmlformats.org/officeDocument/2006/relationships/image" Target="../media/image21.png"/><Relationship Id="rId14" Type="http://schemas.openxmlformats.org/officeDocument/2006/relationships/image" Target="../media/image19.png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111603" y="1275738"/>
            <a:ext cx="8820001" cy="151203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FontTx/>
              <a:buNone/>
              <a:defRPr sz="4400" b="1">
                <a:latin typeface="Arial" pitchFamily="34" charset="0"/>
                <a:cs typeface="Arial" pitchFamily="34" charset="0"/>
              </a:defRPr>
            </a:lvl1pPr>
            <a:lvl2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2pPr>
            <a:lvl3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3pPr>
            <a:lvl4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4pPr>
            <a:lvl5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08057" y="2893504"/>
            <a:ext cx="8820001" cy="81237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latin typeface="Arial" pitchFamily="34" charset="0"/>
                <a:cs typeface="Arial" pitchFamily="34" charset="0"/>
              </a:defRPr>
            </a:lvl1pPr>
            <a:lvl2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2pPr>
            <a:lvl3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3pPr>
            <a:lvl4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4pPr>
            <a:lvl5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Unterüberschrift</a:t>
            </a:r>
          </a:p>
        </p:txBody>
      </p:sp>
      <p:cxnSp>
        <p:nvCxnSpPr>
          <p:cNvPr id="29" name="Gerade Verbindung 28"/>
          <p:cNvCxnSpPr/>
          <p:nvPr userDrawn="1"/>
        </p:nvCxnSpPr>
        <p:spPr>
          <a:xfrm>
            <a:off x="214499" y="897564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572" y="141480"/>
            <a:ext cx="4986928" cy="72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Gerade Verbindung 7"/>
          <p:cNvCxnSpPr/>
          <p:nvPr userDrawn="1"/>
        </p:nvCxnSpPr>
        <p:spPr>
          <a:xfrm>
            <a:off x="214499" y="4816427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Grafik 8" descr="kacheln_PPoint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8716" y="3276404"/>
            <a:ext cx="1437783" cy="144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links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pic>
        <p:nvPicPr>
          <p:cNvPr id="15" name="Grafik 14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648" y="162000"/>
            <a:ext cx="1188000" cy="431183"/>
          </a:xfrm>
          <a:prstGeom prst="rect">
            <a:avLst/>
          </a:prstGeom>
        </p:spPr>
      </p:pic>
      <p:grpSp>
        <p:nvGrpSpPr>
          <p:cNvPr id="13" name="Gruppieren 12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19" name="Gerade Verbindung 18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1" name="Grafik 20" descr="Schriftzug 1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Grafik 21" descr="Schriftzug 2.jpg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ogo rechts+Linie+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21338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39328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10" name="Grafik 9" descr="PTB-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71818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Linie+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4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39328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95910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Text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640000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0" name="Gerade Verbindung 19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2" name="Grafik 21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Grafik 22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29505078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190477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oLinie+Logo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8" name="Grafik 7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10163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_Logo_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Grafik 10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38066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4" name="Gerade Verbindung 13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Grafik 20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  <p:grpSp>
        <p:nvGrpSpPr>
          <p:cNvPr id="22" name="Gruppieren 21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3" name="Gerade Verbindung 22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5" name="Grafik 24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rafik 25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209776311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Überschrift+Aufzählung/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1" name="Titel 6"/>
          <p:cNvSpPr>
            <a:spLocks noGrp="1"/>
          </p:cNvSpPr>
          <p:nvPr>
            <p:ph type="title"/>
          </p:nvPr>
        </p:nvSpPr>
        <p:spPr>
          <a:xfrm>
            <a:off x="139328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8" name="Grafik 7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5469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Überschrift+Aufzählung/Inhalte_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1" name="Titel 6"/>
          <p:cNvSpPr>
            <a:spLocks noGrp="1"/>
          </p:cNvSpPr>
          <p:nvPr>
            <p:ph type="title"/>
          </p:nvPr>
        </p:nvSpPr>
        <p:spPr>
          <a:xfrm>
            <a:off x="139328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Grafik 13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142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links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Grafik 18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648" y="162000"/>
            <a:ext cx="1188000" cy="431183"/>
          </a:xfrm>
          <a:prstGeom prst="rect">
            <a:avLst/>
          </a:prstGeom>
        </p:spPr>
      </p:pic>
      <p:grpSp>
        <p:nvGrpSpPr>
          <p:cNvPr id="13" name="Gruppieren 12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0" name="Gerade Verbindung 19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2" name="Grafik 21" descr="Schriftzug 1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Grafik 22" descr="Schriftzug 2.jpg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Überschrift+Aufzählung/Inhalte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1" name="Titel 6"/>
          <p:cNvSpPr>
            <a:spLocks noGrp="1"/>
          </p:cNvSpPr>
          <p:nvPr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Grafik 21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  <p:grpSp>
        <p:nvGrpSpPr>
          <p:cNvPr id="14" name="Gruppieren 13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3" name="Gerade Verbindung 22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5" name="Grafik 24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rafik 25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289775056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108000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604057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221200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+Logo rechts 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108000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604057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umsplatzhalt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pic>
        <p:nvPicPr>
          <p:cNvPr id="21" name="Grafik 20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  <p:grpSp>
        <p:nvGrpSpPr>
          <p:cNvPr id="22" name="Gruppieren 21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3" name="Gerade Verbindung 22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5" name="Grafik 24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rafik 25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46171129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+Logo links + 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108000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604057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itel 6"/>
          <p:cNvSpPr>
            <a:spLocks noGrp="1"/>
          </p:cNvSpPr>
          <p:nvPr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umsplatzhalt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pic>
        <p:nvPicPr>
          <p:cNvPr id="21" name="Grafik 20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4498" y="162145"/>
            <a:ext cx="1188000" cy="431183"/>
          </a:xfrm>
          <a:prstGeom prst="rect">
            <a:avLst/>
          </a:prstGeom>
        </p:spPr>
      </p:pic>
      <p:grpSp>
        <p:nvGrpSpPr>
          <p:cNvPr id="22" name="Gruppieren 21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3" name="Gerade Verbindung 22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5" name="Grafik 24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rafik 25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56391429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108000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604057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grpSp>
        <p:nvGrpSpPr>
          <p:cNvPr id="18" name="Gruppieren 17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19" name="Gerade Verbindung 18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1" name="Grafik 20" descr="Schriftzug 1.jpg"/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Grafik 21" descr="Schriftzug 2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422085782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Impresum_1.jpg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0845" y="1832055"/>
            <a:ext cx="1981200" cy="302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63457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arbeitungshinwe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 userDrawn="1"/>
        </p:nvSpPr>
        <p:spPr>
          <a:xfrm>
            <a:off x="266401" y="141480"/>
            <a:ext cx="8344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Bearbeitungshinweise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266404" y="897564"/>
            <a:ext cx="86980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Kopf- und Fußzeile</a:t>
            </a:r>
            <a:r>
              <a:rPr lang="de-DE" sz="1200" b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(ist im Folienmaster hinterlegt):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Aktivieren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Kopf- und Fußzeile in der Bearbeitungsansicht: </a:t>
            </a:r>
            <a:b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Registerkarte „Einfügen“ aufrufen/Kopf-Fußzeile-Feld öffnen/ Felder „Datum“, „Foliennummer“ und „Fußzeile“ anhaken/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benötigte Daten in die Felder des Fensters eingeben/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Entscheiden, ob diese Daten für alle oder eine Folie übernommen werden sollen.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Deaktivieren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der Bearbeitungsansicht: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Registerkarte „Einfügen“ aufrufen/Kopf-Fußzeile-Feld öffnen/die Häkchen entfernen, für alle Folien oder für die aktuell bearbeitete  übernehmen.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266403" y="627541"/>
            <a:ext cx="861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Bitte nach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Möglichkeit </a:t>
            </a:r>
            <a:r>
              <a:rPr lang="de-DE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nicht den Folienmaster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verändern.</a:t>
            </a:r>
          </a:p>
          <a:p>
            <a:endParaRPr lang="de-DE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 userDrawn="1"/>
        </p:nvSpPr>
        <p:spPr>
          <a:xfrm>
            <a:off x="266404" y="3129807"/>
            <a:ext cx="86980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Falls Sie für Ihren Vortrag Fotos z. B. Ihres Arbeitsbereiches)benötigen, wenden Sie sich bitte an die Bildstelle (Z.169). </a:t>
            </a:r>
          </a:p>
          <a:p>
            <a:endParaRPr lang="de-DE" sz="1200" baseline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Verwendung</a:t>
            </a: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Layout-Angebote „Standort Braunschweig“ und „Standort Berlin“ ist optional, ebenfalls die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Verwendung der Schlussfolie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diese sollte nicht für Präsentationen in größeren Räumen eingesetzt werden.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aseline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Bitte verzichten Sie am Schluss des Vortrags auf den nicht mehr zeitgemäßen Satz „Vielen Dank für Ihre Aufmerksamkeit“ – ersetzen Sie ihn durch ein aussagekräftiges Foto, eine Aufforderung zur Diskussion o. ä. </a:t>
            </a:r>
          </a:p>
          <a:p>
            <a:endParaRPr lang="de-DE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 userDrawn="1"/>
        </p:nvSpPr>
        <p:spPr>
          <a:xfrm>
            <a:off x="266401" y="2643758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baseline="0" dirty="0">
                <a:solidFill>
                  <a:srgbClr val="00B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Um Logos usw. rasch ein- oder auszublenden, können Sie die in der Registerkarte „Entwurf“ ganz rechts außen das Feld „Hintergrundformate einblenden“ aktivieren bzw. deaktivieren.</a:t>
            </a: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77031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vorga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 userDrawn="1"/>
        </p:nvSpPr>
        <p:spPr>
          <a:xfrm>
            <a:off x="266401" y="141480"/>
            <a:ext cx="8344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Gestaltungshilfen</a:t>
            </a:r>
            <a:r>
              <a:rPr lang="de-DE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378605" y="882838"/>
            <a:ext cx="1673118" cy="1032821"/>
          </a:xfrm>
          <a:prstGeom prst="rect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sp>
        <p:nvSpPr>
          <p:cNvPr id="8" name="Textfeld 7"/>
          <p:cNvSpPr txBox="1"/>
          <p:nvPr userDrawn="1"/>
        </p:nvSpPr>
        <p:spPr>
          <a:xfrm>
            <a:off x="2123730" y="830089"/>
            <a:ext cx="23547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PTB-Blau: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Farbmodell RGB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= 0</a:t>
            </a:r>
          </a:p>
          <a:p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G = 155</a:t>
            </a:r>
          </a:p>
          <a:p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B = 206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266402" y="2427734"/>
            <a:ext cx="87700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Überschrift</a:t>
            </a: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1: Arial 28 Fettdruck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Überschrift 2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Texte: Arial 24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0" i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200" b="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einem Vortrag</a:t>
            </a:r>
            <a:r>
              <a:rPr lang="de-DE" sz="1200" b="0" i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verwendete Schriftgrößen sollen nicht kleiner als 18, besser 20 </a:t>
            </a:r>
            <a:r>
              <a:rPr lang="de-DE" sz="1200" b="0" i="0" baseline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de-DE" sz="1200" b="0" i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sein; Schriften ohne Serifen können die Zuschauer besser entziffern. In einer Präsentation möglichst eine Schriftart beibehalten</a:t>
            </a:r>
            <a:r>
              <a:rPr lang="de-DE" sz="1800" b="0" i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de-DE" sz="1800" b="0" i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 userDrawn="1"/>
        </p:nvSpPr>
        <p:spPr>
          <a:xfrm>
            <a:off x="3906112" y="897564"/>
            <a:ext cx="1674000" cy="1047600"/>
          </a:xfrm>
          <a:prstGeom prst="rect">
            <a:avLst/>
          </a:prstGeom>
          <a:solidFill>
            <a:srgbClr val="0073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0" eaLnBrk="1" latinLnBrk="0" hangingPunct="1"/>
            <a:endParaRPr lang="de-DE" sz="4000" b="1" kern="1200">
              <a:solidFill>
                <a:schemeClr val="lt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5641434" y="849362"/>
            <a:ext cx="339506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Blauton</a:t>
            </a:r>
            <a:r>
              <a:rPr lang="de-DE" sz="12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nur zur Verwendung</a:t>
            </a:r>
            <a:br>
              <a:rPr lang="de-DE" sz="12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de-DE" sz="12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 Präsentationen und deren Ausdruck: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Farbmodell RGB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 = 0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 = 115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 = 170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(Abweichung zum Ausgleich der veränderten Darstellung des „PTB-Blaus“  durch den </a:t>
            </a:r>
            <a:r>
              <a:rPr lang="de-DE" sz="1200" kern="1200" dirty="0" err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Beamer</a:t>
            </a:r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endParaRPr lang="de-DE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978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4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84002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3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4284002" y="4970700"/>
            <a:ext cx="576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+Logo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4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84002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3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4284002" y="4970700"/>
            <a:ext cx="576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Grafik 6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+Logo rechts+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4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84002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3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4284002" y="4970700"/>
            <a:ext cx="576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Grafik 6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eerfolie+Logo links+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Grafik 6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648" y="162000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18" name="Gerade Verbindung 17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0" name="Grafik 19" descr="Schriftzug 1.jpg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Grafik 20" descr="Schriftzug 2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640000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rechts+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nach Deckblatt B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data:image/jpeg;base64,/9j/4AAQSkZJRgABAQAAAQABAAD/2wCEAAkGBxQTEhQUExQWFhUXFhkbFRgVFx8cHxwgHBcdICAgHx0eHCggICIlHCAeJDEjJSkrLi4uGB8zODMsNyguLisBCgoKDg0OFxAPFiwcHSU3My43NSstLCs2Nzc3NzI3NzE3NS0sLCwsNywvMzcsNDQxLDcsLissKzEsLC00NSwsLP/AABEIALsAyAMBIgACEQEDEQH/xAAcAAACAgMBAQAAAAAAAAAAAAAABQYHAgMEAQj/xABMEAACAQMBBAQIDAMGBQQDAQABAgMABBEhBRIxQQYTUWEHFCIycYGR0RYjM0JSU1RykpOhsWKywRUkQ3OComOU0uHwZHSDo5WztDT/xAAaAQEAAwADAAAAAAAAAAAAAAAAAgQFAQMG/8QALREBAAIBAgQDBgcAAAAAAAAAAAECEQMEBRIhURQxwQYycaGx4RMVI0GR0fD/2gAMAwEAAhEDEQA/ALxooooCiiigKKKKAorTd3SRIXkdURRlmYgAekmoBtrwrwjK2UTXTfWE7kQ/1kEt6FHrFBYtct/tGKFd6aVIx2uwX9zVFbU6abQuZDFLP1CsuUFqN3OvlDfOWyNOGONKl2ZFvb5Xff6UhLt7WyaC4r/wo7MiBPjIfH1Ss/6qMUvl8LVvruW12/f1ar/O4P6VWV5bh43j5MpA9Y99a9kT78MbHjugH0jQ0FiP4XDy2fMdecsY09Wde79aYbK8Ik1zH1kOzpGXeZctPGNVOCDz491VtUu8GYxaP/7ib+c0El+GlyPO2bKf8ueNv5itZW3hJtTvCWK5h3GKuZIWKqwxkM6byAjPbWU8wRWdvNVSzegDJ/SkvQaFls4mbR5d6Z/vSsXP70E52Rt+2uhm3nil+44J9nGmVV9tLo9bTkNJChccHA3XB7Q64YHvzSro1tTaAEklvMJ7dZCkMd2SWdU0LCYajLZxvK2QAc0FrUVGdh9NIZ3EMqvbXB4RTDG9/luPJkH3TntAqTUBRRRQFFFFAUUUUBRRRQFFFR/pj0wttnRdZO2WbPVxrq7nsA7O/gM0Du5uEjVnkYKijLMxwAO8mqv6U+F4AOuzouv3fOnbzB91fOcjjyHpqEbd2pdbTkEl4dyEHMdqhO6O9z84+kezhWaKAAAMAcAKDXd3T3pWa5mNxnVAdI1z9GPgPSda2ilcsfi7GRBmJtZVHzT9JR+49dMkcEAg5B1BFBx7Wtyybyeeh3k9I4j1jSui0uRIiuOBGdeXaD6K6dl2c93KYbSMSMvyjscRx/fbtPJRqcGrA6N+CS1iGbom6cktusN2JSeO7GDr6WJ9VBWMe0Y2bcjLSv8ARhUyH2IDXRsbYF95YWxuSpdmTKqmAdeDsCNc6V9C2lpHEu7GiovYihR7BW6goRejm0uP9nyYz9ZHn2b2P1ptsFrywtZOu2dcbqvLIzB4sBTrw385GuauWtdzCHRkbVWUq3oIwaCj+k/TN5bR41tJk8YURo+8hHl9ytnUZxwqQWfTWyz1ZZ4NwKAJ0KYHBddV5aa8qhk9o62EsJ1ltHZdO2B8gjsyoB9BqV9DrlTtOLIUx3do6nOoO4ysBjgdGP60DLpTfnqFjhYdZdN1ULA6eUPKcEcQiZb2DiRTaxtFhjSJBhEUKo7gMVo2z4P0SRbnZ4SKdN74ps9S+/jeG6Pk2OB5a9moOmNex9rCbfVkaKaMgTQvjeQnhw0Knkw0NB0bS2dFcIY5o1kQ67rDOvaOw99Rq26QXVhcPDb79/bxIHmiY5lgBOFVZDkuSMkIQTheNOOkO1GiVY4QGuZSVhU8Bji7fwIDk+ocTW7YOyVtohGCWYktI7cXdvOY+k+wYFBJujPSe2v4+stpQ4GN5eDKTyZeIpxVT9IeizmUXlg/UXi51GAsoPzXHDXtPr5ESToB0+S+3oZk6i8j0lhY8cfOTPEdo5Z5jBITSiiigKKKKAoopV0n29FY20lxMcKg0HNjyUd5NAo8IXTiLZkO83lzvkQxDix7T2KOZ9QqjbGVryQ3lzKJp279IxyULy/87yd0cst5cPfXXysnya8kTkB6v/Nayu9mhjvITHJ9JOf3hwb10HdRSw7QaLAnXT6xNV9Y4r+tMY3DAEHIOoIoMq5+jXRuW4u/Fbd9yIrvytjPUjPzeWW1wO4mtlxMEVnbgoJPqq3fBhsDxWzDuPj7jEsx5jI8lfQq4Hpz20D/AGFsaG0hWG3QJGvIcSeZJ4knmTTCiigKKKKAooooKh6QWe5tO9jPmzpHKP8AUpjb+UVHei9xuDZcp4w3QiY9zFoj+pHsqa+EuLc2hYy4+UiniY96lHUfzew1Xkw3bW/C6GG4aRQR2FZB+ufZRy+jqivTXo+ZAt1bj+9wA7mNOtTQtE3aGxoeRwe0GTwShlVhwYAj1jNZ0cKv6IQiVfHnKtLcqCN3hHH82Jc6+TzPEnNSOlFvb+LX1zbYxHJ/eYMcBvnEq+qTDf8AyHspsTQe1AfCZs6MtDLC7JtBSPF+q1d8HgQNcD6R0GudKd3G25LgtFYANjR7lhmJO5frG7gcDmeR79jbDjt95gTJM/yk0mrv6+Q7FGgoOrwadODfRtFcL1d5FpKhGN7Gm8o9PEcjjkRU3qm+muymhlTaFu3VuhBkPIEaCQjmMeS45qQfm62b0W24t5brKBut5siHijjiv9QeYIPOgb0UUUBVAeEvbX9o7R6hdba0JBxqHk5+zzfUe2rY8JHSLxHZ80ykCTG5F95tB7OPqqjdgWPUwquMMdW9J/8AMeqgY0UUUAaXS7MKnegbqm5jGUPpXl6RTGig4dng3Nxb2ksTKZZkD41VkB3mw3eoxg8M19LCqH6Ipnalj3NK3siI/r+tXxQFFFFAUUVw7U2vBbLvTzRxL2yMFz6MnX1UHdRUHu/CrYLkRtLPj6mJiPxEBf1rRs/woxzFxFY3jdXu7+FjGN7O6cGUHXB9lBl4XI8R2UnNLxBnudHTHrJFVz1IaTaceT5SIcemJhp7BUs8IXTK2nt44fjIZhdW7dXcRtG2FlGSN4YIHaDUchGb25x863jIxzwXHuoLh6GXPWWFo/0oI/5BTmov4L2zsmy/yFHsqUUEB8JdyttcWF0+d0NNC26pJPWRhl0AyTvR4A/ipSLCe+GboGC3PC2B8tx/xmHAcPIX1k8Kk3hKUiC3kU4aO9tSD96UIf0Y17Qa4IVRQqKFVRhVAwAOwCtlFFBi6gggjIIwQeYNQrovP/Zl+YiW6ljGjk8Cjndhk9Mb/FMfovGTwOJvUZ6c2SNEszg7kW8s2OJhkwsv4Rhx3xjtoLToqO9BNqvPagSnM0LGGY9rJ870Mu6w7QwNFBW/h1vDPdWdkGIVQ00m72nReXIBvx1D/FrhfNmV+6RMH2qf6Uw6SXZn21fOdRFuxL3Y0/cNWVAu8cmXz4M98bBv0OD+9ejbMQ0cmM/8RSv6kYphXjKDodfTQYxTK3msG+6Qf2rOuGXZELHO4Ae1fJPtFYDZrr8nO47nw4/XB/WglXQJM7Vte6O4PsCD+tXfVGeCuKX+1U61kbdtpcbgI4so1BNXnQFJOk/Sm2sUDTv5TZ3I11d8cd1eOBzPAVGOmvhQgtg0dsyTTjQnOUQntI1dv4F17cVVLxSXEjTXTF2fiG4ns3tcADkg0HeaB/tbwlX9+SLUCzt8439GkbXkeA9XbxNJdmbGe4nKQRtc3AAMsszkhO+SRs7udfJGpxXVHayzSxW8GBLM26pI0RQMs5HYo/UgU4nxPcQ7JsyYrAGTxh1Pl3BjwJCzcd0vhc8/K5AV06+vTRpOpecRCVazbycJ2JGesBvZriVQwCbPtiyK4BwGlIYccZ4aVHvB9tJYute7u7q26zq+qkSMOj7u9nf3kOcZGMEcWq/oYooIwqhIokGgGFVQP0Ar596KSLPaGJsZXKkc8HUH/v3VT4BxD81vq15eSK4x++fPz/hW4hqztaVvjMZ6/BYSdII2RluZLe9tvnTwr5mcj46Eksg/jGR24pHtDomtjL10Epjgk3d2XV0i1zuyLnyomPz11XvBqDeKsy76kpOhZSVOMkaEHtyP3qwPBHtouj2cx3t1Q8OeaMcMuD9E8u/uq/p35+bpiY6S095s523JOeat4zWe8f3CwfBpfpFbxbPk+LuYI9UJ0kXOkkbDR0PaOGdcVNqqHaexmtwNwSPbI2/F1Xy9m3NoPpxn50R5A4zwqT9HOnKkIl3JF5eBDdRn4mbuyfk5O2NvVnlNTdfhMH90T/3dp/8A0x15WrwsFxs/MeA4uLYqSMgEXCYJHZmk7bCmkJ6+8lYc1gUQqfZl/YwoGt5exxDelkSNe12Cj9TSVumVu2RAJbk/+njZh63wFHrIrqtejFoh3hAjNzeTy2PpZ8k03UYGBoBwAoI949fy/J20UA18q4k3m/BHp/uNeHo9PKCLq9kZWBDR26LCpB4gnymI9BFSOigjXgvuWiuOqc5MsLIx7ZbOTqmb0tG0Z9AWiuJG6jaWcY3by2kzj5t3E8Dj0GSOE+kUUFe7El357yU8ZJ2fPbvM5/rTmkHRNcK+uciM8c8VP60/oCiiig0X0jLG7IMsFJUYzk+ika7QuMDJIPMeLSVI6KBd0b2vexXBktg0kwiKlRZyPhSw1wNRqMZpztjaO1rtCk42huHzkhspIgR2EhSSP3zUe2tfyxLeGJ2QtHbx5Q4OGlYkZGuu7W83PU3AivInjRiVjlSeXBx2+Vg9/DFHLdYbCaHzLC8B7TaSk+3crt8XuPsd7/ykv/RXJG6i+NrOropHxLieQE+ny9c/pjvrzo5Mk08sEgliliJ3SlzLk4JBIy2hGh780OiQ9GY5rddo30kE0Rt7Pdg66JoyWcsWK7wGcbq59Irs8GdmFu3XlBaRIPS7sSfXu13QbVmutn7R2fM2/cRW5aJzxljIODgfOUjdPbkdtc3g2uw15cHT462t5F15KXB/mFef9opt4acdp+tfTK5tsfh379PX7NuwtrrtbaIhcBra3aZwhGkhQoiFuRAJZgO8Z4Cqs6GpgROOLtcI3fuLCwz+M1Z3RzYX9j3ySu4ME7zRFzwTfKtFv8AMkMpPDOOGarforD8VaE85Lsj1JbL/AENa3AJ0I09Lw3u5/wBll8Sj9DU5uzaV3Z51H0g34l94Nb+id71F5C4V2AmkjKxoXYrJGHwFXUneB4d9aHObidh2qv4V/wC9e9GYppL2AWzBZDO775XeEaqgTfxz+djvAqxGPGbjHl1+ser0G5zPAdhz+9n5Yt6YW58Ih9lv/wDkpv8AopBtiytpy58V2hE0gxI0VlKN/wC+pjKP6xnU4IpEvUy3s2MvaWaFryedy7yvqMBuAJOgAAHknlSe22oqxm4lskIuG3bG2UyZOG1YkHeK6he1jwxipMY3vYLiG36trzaAtUZWPjOzpcLuOGXyydBkDTOKattu++um/wDxMv8A1VHdsK9vLeW4aRI5dnGV4DJvqj6HdXJOinOOetXK3GghfR7at490iSNI8RSQuWsngCkY3fKYnOcnT+GpnRRQFFFFBCulqhbiV+B8VhkyO2C8Rv0Bor3wgtrIAdf7MuB6zPHivKCv9nypA0iSOq7oRQWIGd0uumePm10nbcPzWL/cUt+wrs29YiLaM6FAR1s+MgcTIJR/tlHsrYoxoNPRQLxtJj5kEp+8Ao/3HP6UGa5PCONR/G5J9gA/emNFAtFrcHzp1H3I/wCpNe/2SD58srdvl7o/2gUxooIxtKzCLKiaBp7NeZ4rOefoFT3pds0T2sqYyQCyeldR7vXUNvIt5gCfOv4F9SRE8O7f/WrJNBAdor43syG4U/HW4BBHHK4B/YH1Vq6QMXht9pwaSLjrQOfL98g9x7qY9C4+pnvLNh5IbfQHmraHT0Yrm6KDxa5n2fLqj5aLPMEaj1r+qmgkqXrnqL+0G9LGpIQnSRGxvxn2aHkRXBJeJYT297bhnsGZwCq6xCQjrIZAPNZHwVB5bw1xmk+xrk7MuGtpj8RId6KQ6Aenl6fUedSuaxdXeW2dUeQYlR134Zh2SJz04MCDrXTuNvTXpNNSMxKdLzXyWTcrHNCwO7JG6HsKsCPYRXz50dVLe069iSxBwCe06Ko7z2dtTFrx4Ebq4bq1wGO7aypNATgn5OUBox3KcCoX0E2aL0MJorqZYAgjS2eNFG9vZ32c51wMboJ0NUfZ7YW4XbWm0xfOOX5+f2V99pzuq1pnEZ6/Ds4pLplQog35m3mfd13c6knsxUq6Pq+zdlT3r4WadVSAH5q67uOeTktj+EVLtl9EhjEkUNtb8Wt4SXMmPr528pwPogAdvemLja+0EKj+4WRyW+bI/dyxoPQB/FWjp05MznMz1lo7zeTuZpGOWtIxWO0Fe1tlGGzsNlxDE12wknPYNDrpnT9oyKb7AhS52zM6D4iwiWCEHkQCvqOQ9e9FboXN5e7VfPUxKY4M8woJY+wD8fdXV4HLUizeZvOnmZycchp++T66mpkvhEQLtCfPztmSH9Dj9qmcXRjCgw3d3FlRp1vWLnA5Shj6gRUQ8IOP7SOdd6wlA9StVm2WOqjwc/Fpr/oGf1oEgs9oIfJuYJV7JoSp/Ej8e/Fe/wBrXifK2O93206t/tkCEe01IKKBB8LYF+WSeDvlhcL+MAqfUa7rDb1tN8lcQuexZFJ/DnP6UxDUvvtiW83ysET/AHkHuoI50oBa5lUcTBaRfn3wH7CiufYWy4xtERQpuI16mVBJG7Z25cnXP+LPHpn5lFBr8LtmYr4S/NdY5R/oJil/2vGx7lFI6s7wu7KWW0WU6CJsSEcRFLhJNeweS/f1YqqNnSMUAfz1yrj+JTg/qKDpoorF3ABJIAHEk4FBlWq4uEjXedgo7ScVxPfvJpbrvf8AEfIQejm3q0rZBs0ZDSEyv2twH3V4D96BfbTCSW1Izh76U4Ix5kMGNOPM1ZdV5s9M3VpnJzcXTa+hFB/249VWHQQ3pZm1uob1RlD8XMO7kfZn1gdtdfTDY/jMST25+Nj8qNl+cDrj3eznUgvrRJY2jkGVYYIqH7LvpNnSC2uTvW7fITdnce79vRQdeytoQbTgMU4AkXz14EEfOXspas15szyWU3NqPNYcVH649emnKmHSfo25cXVmd2cakDg/eOWf3rb0b6YpN8XPiGYaFW0DejPA9xoM26YWksMmJQpKMN19DkqdKTeCPpHbWaXZuJAm8YiowSWx1mcAccZHtqSbX6P2zRyMYU3grEEDGu6eykfgT2RBN4y8sSSNGYdwuM7ueszjPoHsoHlztK62zmK1VrayOkszjypO5RppjkPWeVbumN2llaxbMsVzNMNxVByQG0Z2727dOZ4CnnS3plb2Ee7lXmxiOFDr3bwHmr/4KRdHNmeKiXau1HxO4yFb/DB4KB9MjQDlw7aDT0zAsNmw7Ogy80/xagfOyfLbuyxAHpPYanWwNlrbW8UC8I0AJ7TzPrNQzoXYS31ydqXS7q43bSPsXXyte7OvMknhirDoKt8III2rAc+dZz//AK5anPRPakU9tF1ThikaK68CpCDRgdR/WoX4QkztSz55tpxj/RL76k9rsNJ7e1lRzFOLeILNHjexuDRhwde4/odaCTUVHIdvvARHfqsZOizpnqX9JPybdzadh44kdAVruJwiM7eailm9AGT+lbKjnTi4TqVgdt0TtiQ8xEg35W9SDAP0nUc6D3wX2xkuDK64MUGWzylu5DM4z/CgjHoZa9qUeDyxZLMSOu7Jcs08i/RMnmr/AKUCr6FFFBILy2WWN43GVdSrDtBGDXzpeWb2l08Emc53CTzZB5D/APyRYPpjYcjX0jVaeGXowJYTdLkbibk4UZJTOVfTUmNsn7rNQVjNtTJ3YV61+eD5K+luHqGteJs0vg3Db55INEHq5+vNdGzSNzAVUKkqyrwBHHHaOYPMEV1UHijGg0HdXtFFAqgnEMkEhZd6JrjfjaRUby5CVZd8hSCpHA8jTC5271r5Wa4h4DdSNJV9OU3uPbnGlcV/cFm6mPdL48piMiMHn6TyFabnZMSRqqIgYsqB3+aXYLvkjXTOdOygf2t7OoSVJluoS4Vgse665OM6H5p4jFOdsbLjuYmikGh4EcQe0VxdGHMiyTn/ABXGh4/FqIyW/jbdyRyOmvGnVBCujl7JZzCyuWyp+Qk5Hu/7cjpT3bvRqC6+UXD8nXRv+/rrk6ebME1qzAeXF5aEaEY46+j9hTHo3tE3FtFKeLL5XpGh/Wgi0/Ry9t43EF1vx7pysnYF5Zzyzwrg8F+zr2dbpLS4W3X4vrWIyxzv7oXs+d2casLaPyMv+W/8pqO+ATzb30w/tLQS3oz0FtbImQ5lm1Jml4jmSBwXtzx76jNjbnbd400m8LCBsRIdBI3bj9+4gdtSbwobRMGzpivF8Rg/fOvr3c+ym3RbZotrSCEfNjGfvHVuHeTQbNuXrwxZijDuWRI11CgsQATgaKvE9wqM7U2pcxMUe9VpdN5Ley3wgPAsTJhcnhvHWpvVdxpG9/1UgjmXxybeTzg5eBGV2GoPU7pTXzetXhvGg4ekchuryC43TDFbwP1sk+EBO62irkkknkO2p90WQrZ2wYFSIY8g8R5IpBtXY0NlOLyO3j6k4Fwixj4vGcSoMaYyd4DiNeVTGOQMAykEEAgjgQeBoMZoVdSrqGUjBDDIPqqNnZdxZ+VZnrYOdrIdVH/Bc8PutkcACKlFFAt2LtuG5B6tjvLpJG43XQ9jIdRUY6o7R2h1a6xEmI9nUxODOdPrJNyIdyv2Cuzp9FEsaygmO5J3IZUIVhoSxY/ORVBZgezTXFSPwW7BEMHXlSpmVBGrcUhQHqwexjku3e+OQoJvRRRQFYugIIIBBGCDwINZUUHz3016ONsu6yoJtpc7hA4AZO595ATgfOTvU51IwIBByCMg1fHSDYsV5A8EwyjjiOKnkynkQeBr532lYzbLufFbojq21ikAwpHaOwdoPmnuNAxpbf3rFuphwZD5zcox2nv7BRf3rFuphwZD5zcox2nv7BXTYWSxLurk51ZjxY9pNB7Y2axLurz1ZjxY9pNa9rLmIgglcr1gXiU3hvY793NdlcG174xr5OC5BIzyA4sRx7B3kigfdDbgPCxJzJ1jGXs3m8rI/hIIx780+pB0N2Q1vCd8brOQd3jugKAAe/tp/Qce2pQlvMx4CN8/hNJPBzEVsUzzZiPRmuLpXtNrphZWuGLfLONQo7MjT0+ypbYWixRpGgwqKAPVQebR+Rl/y3/lNR3wCebe+mH9pakW0fkZf8t/5TUd8Anm3vph/aWgb+G2JjYKRnCzqW9G6w19ZFT2CUMqsODKCMdhGRS/pNsgXdrLAdC6ndJ5MNVPtqP+DDb/AF1v4vLlbi28h1bjgaA69nA9mO+gmlV5siVF2gvi7F0M0ygjXKOvWSnhqqTAAPwzKRk40sMGq96Lz+J3XUyjgkdtvfR3Wcwtw82UMRkfPTHMUFgkZ0Oo5g1F7BvEJlt2P91mP92Y/wCG54xEnkeKf6h2CpTXLtPZ8dxE8UoyjjB7e4g8iDqDQdVFIOj+0HV2tLlszoMxvjHXR/TH8Q4MB6edJunm2HkdNnWq7802BKAcYU8FzyDaljyUHmRQatkwf2xtAnjaxDyuwx72QNeczLk/8OMDi2l0gYpL0P6OpY2ywqd5vOlfGN9zxPo5AcgAKd0BRRRQFFFFAUk6XdF4NoW7QTrpxRx5yN9JT/TnS2+6Ry3EjW+zQjMhImuZATDER80Yx1j8sA4XiewwiwuduXkkyw3UbxxuF66ErHG3aEYxPvkcyNB2mgiF10bu9lymGWF5omyyTwozZ+8BkjlodR3ismuiP8G4/wCXk/6anzdBdqSayXoB75p2P/1vEP09lbF8ExchprpWI/8ATqx9sjMaCrpukcSnBWTe+iUIP60vO2B4ykjxSmIbum4dd3eOBy87dP8Apq9rXwYwrjeurpu4GJB/shDD20wTwfWPzklk/wA2eVx7Gcj2Cgp2fp3plLWYjHFxuj266VGtqdJry4ITKxoeIhcE+s7xOfZX0pa9DLCPVLOBT29WvuptDZRp5kaL91QP2FB807Au7iJNy02dIc8W6uaRmI5ndjHs4CncUG3ZfMsio/ijCEfmyCvoKigodug+3ZgQzxxg5BBZRoRj5qtWewvBptiwDm1mtj1mN9WzjyQccVP0j2VetFBS8t50hhPxmz4ZVHExHU+gLJn/AG1Buk99dNOt0lhdWNyPOfdfdcY5qYhg6d4I48M19Q0UHzjYeFm5TAnt45D2xvut+Hysn0AVjt3ppb3bg7kkD9RMu9INN4brxEEHisi6d719CXOyoJPPhjb7yKf6Uiu/B3s2TjaRrnnHlD7UINAr2XtqCdFaOaJiyqSqyKSCRkjAOdDpTDFJL7wK7OfzTPH3LIGH/wBiMf1pa3gdlj//AM+0ZlxjAYEYx/luv7UGPhK2jFBbpIWxcq+9aburb4xnT6ONG5agcSKceCroa8Cte3mWvJxkhv8ADDHOO5jpns3VAxio1N4L77rllndL3cHkjxh4CpByCp3GIIOvHjWzY8O17jrBbXEkDQyFJY7m6SYoR2qLZTgjUHeOeVBctFQSOLbduhkea2utzUwrEUdwOIVgQA2OGQcnAqWbE2vFdQrNC28re1TzVhxDA6EGg76KKKDXcTqis7HCqCScZ0HcNarVul0O0ZWiku0srVTulHkEU9x3eVgxxnhp5Z7RVnVzXWz4pQRJGj547yg/uKCCwXMd8PFrV0t9mx5R3jIVp8aFIjnyYx85wMtnCkamprZyW8SLHG0SIgAVVZQAByAzSo9A9m/Ybb8pfdR8Atm/Ybb8pfdQO/H4vrE/GPfR4/F9Yn4x76SfALZv2G2/KX3UfALZv2G2/KX3UDvx+L6xPxj30ePxfWJ+Me+knwC2b9htvyl91HwC2b9htvyl91A78fi+sT8Y99Hj8X1ifjHvpJ8Atm/Ybb8pfdR8Atm/Ybb8pfdQO/H4vrE/GPfR4/F9Yn4x76SfALZv2G2/KX3UfALZv2G2/KX3UDvx+L6xPxj30ePxfWJ+Me+knwC2b9htvyl91HwC2b9htvyl91A78fi+sT8Y99Hj8X1ifjHvpJ8Atm/Ybb8pfdR8Atm/Ybb8pfdQO/H4vrE/GPfR4/F9Yn4x76SfALZv2G2/KX3UfALZv2G2/KX3UDvx+L6xPxj30ePxfWJ+Me+knwC2b9htvyl91HwC2b9htvyl91A78fi+sT8Y99RbpQOqkW/tWR5Y13Z4g4+Pi444/KJqVPew5jHd8Atm/Ybb8pfdR8Atm/Ybb8pfdQZR9ONnFFk8dtgGUMA0yBsH+EnOe7FQ/a3Sm1t7nxvZ8hmMhAu7eKN2Eo4CRCFwso9OGHHGM1PrPo7axDEdtCg/hjX3UxRABgAAd1Brs7kSIsi53WUEbwKnUcwdQe40VuooP//Z"/>
          <p:cNvSpPr>
            <a:spLocks noChangeAspect="1" noChangeArrowheads="1"/>
          </p:cNvSpPr>
          <p:nvPr/>
        </p:nvSpPr>
        <p:spPr bwMode="auto">
          <a:xfrm>
            <a:off x="155577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7" name="Textfeld 56"/>
          <p:cNvSpPr txBox="1"/>
          <p:nvPr/>
        </p:nvSpPr>
        <p:spPr>
          <a:xfrm>
            <a:off x="3546956" y="266496"/>
            <a:ext cx="4858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baseline="0" dirty="0">
                <a:latin typeface="Arial" panose="020B0604020202020204" pitchFamily="34" charset="0"/>
                <a:cs typeface="Arial" panose="020B0604020202020204" pitchFamily="34" charset="0"/>
              </a:rPr>
              <a:t>Braunschweig</a:t>
            </a:r>
          </a:p>
        </p:txBody>
      </p:sp>
      <p:sp>
        <p:nvSpPr>
          <p:cNvPr id="40" name="Datumsplatzhalter 39"/>
          <p:cNvSpPr>
            <a:spLocks noGrp="1"/>
          </p:cNvSpPr>
          <p:nvPr userDrawn="1">
            <p:ph type="dt" sz="half" idx="10"/>
          </p:nvPr>
        </p:nvSpPr>
        <p:spPr>
          <a:xfrm>
            <a:off x="-324540" y="4965837"/>
            <a:ext cx="3960000" cy="172800"/>
          </a:xfrm>
        </p:spPr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42" name="Foliennummernplatzhalter 41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4" name="Fußzeilenplatzhalter 43"/>
          <p:cNvSpPr>
            <a:spLocks noGrp="1"/>
          </p:cNvSpPr>
          <p:nvPr userDrawn="1"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pic>
        <p:nvPicPr>
          <p:cNvPr id="39" name="Grafik 38" descr="D0347_1859.jpg"/>
          <p:cNvPicPr>
            <a:picLocks noChangeAspect="1"/>
          </p:cNvPicPr>
          <p:nvPr userDrawn="1"/>
        </p:nvPicPr>
        <p:blipFill>
          <a:blip r:embed="rId2" cstate="screen"/>
          <a:srcRect l="30798" r="34675"/>
          <a:stretch>
            <a:fillRect/>
          </a:stretch>
        </p:blipFill>
        <p:spPr>
          <a:xfrm>
            <a:off x="-72000" y="-36000"/>
            <a:ext cx="3348000" cy="5215832"/>
          </a:xfrm>
          <a:prstGeom prst="rect">
            <a:avLst/>
          </a:prstGeom>
        </p:spPr>
      </p:pic>
      <p:grpSp>
        <p:nvGrpSpPr>
          <p:cNvPr id="37" name="Gruppieren 36"/>
          <p:cNvGrpSpPr/>
          <p:nvPr userDrawn="1"/>
        </p:nvGrpSpPr>
        <p:grpSpPr>
          <a:xfrm>
            <a:off x="3661087" y="4816426"/>
            <a:ext cx="5267297" cy="174829"/>
            <a:chOff x="3661087" y="4816426"/>
            <a:chExt cx="5267297" cy="174829"/>
          </a:xfrm>
        </p:grpSpPr>
        <p:cxnSp>
          <p:nvCxnSpPr>
            <p:cNvPr id="32" name="Gerade Verbindung 31"/>
            <p:cNvCxnSpPr/>
            <p:nvPr userDrawn="1"/>
          </p:nvCxnSpPr>
          <p:spPr>
            <a:xfrm>
              <a:off x="3672384" y="4816426"/>
              <a:ext cx="5256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Grafik 33" descr="Schriftzug 1.jp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61087" y="4847256"/>
              <a:ext cx="3701307" cy="1439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0" name="Gruppieren 29"/>
          <p:cNvGrpSpPr/>
          <p:nvPr userDrawn="1"/>
        </p:nvGrpSpPr>
        <p:grpSpPr>
          <a:xfrm>
            <a:off x="6732240" y="972752"/>
            <a:ext cx="2922566" cy="3891673"/>
            <a:chOff x="6732240" y="972752"/>
            <a:chExt cx="2922566" cy="3891673"/>
          </a:xfrm>
        </p:grpSpPr>
        <p:sp>
          <p:nvSpPr>
            <p:cNvPr id="31" name="Rechteck 30"/>
            <p:cNvSpPr/>
            <p:nvPr userDrawn="1"/>
          </p:nvSpPr>
          <p:spPr>
            <a:xfrm>
              <a:off x="6732240" y="1952197"/>
              <a:ext cx="756000" cy="756000"/>
            </a:xfrm>
            <a:prstGeom prst="rect">
              <a:avLst/>
            </a:prstGeom>
            <a:solidFill>
              <a:srgbClr val="0073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457200" rtl="0" eaLnBrk="1" latinLnBrk="0" hangingPunct="1"/>
              <a:r>
                <a:rPr lang="de-DE" sz="4000" b="1" kern="1200" dirty="0">
                  <a:solidFill>
                    <a:schemeClr val="lt1"/>
                  </a:solidFill>
                  <a:latin typeface="Arial" pitchFamily="34" charset="0"/>
                  <a:ea typeface="+mn-ea"/>
                  <a:cs typeface="Arial" pitchFamily="34" charset="0"/>
                </a:rPr>
                <a:t>4</a:t>
              </a:r>
            </a:p>
          </p:txBody>
        </p:sp>
        <p:sp>
          <p:nvSpPr>
            <p:cNvPr id="33" name="Text Box 18"/>
            <p:cNvSpPr txBox="1">
              <a:spLocks noChangeArrowheads="1"/>
            </p:cNvSpPr>
            <p:nvPr/>
          </p:nvSpPr>
          <p:spPr bwMode="auto">
            <a:xfrm>
              <a:off x="7562482" y="1900021"/>
              <a:ext cx="209232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0" rIns="18000" bIns="0">
              <a:spAutoFit/>
            </a:bodyPr>
            <a:lstStyle/>
            <a:p>
              <a:r>
                <a:rPr lang="en-US" sz="1800" dirty="0">
                  <a:latin typeface="Arial" pitchFamily="34" charset="0"/>
                  <a:cs typeface="Arial" pitchFamily="34" charset="0"/>
                </a:rPr>
                <a:t>Optics</a:t>
              </a:r>
            </a:p>
          </p:txBody>
        </p:sp>
        <p:sp>
          <p:nvSpPr>
            <p:cNvPr id="35" name="Text Box 18"/>
            <p:cNvSpPr txBox="1">
              <a:spLocks noChangeArrowheads="1"/>
            </p:cNvSpPr>
            <p:nvPr/>
          </p:nvSpPr>
          <p:spPr bwMode="auto">
            <a:xfrm>
              <a:off x="7562484" y="2830666"/>
              <a:ext cx="1695772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6000" tIns="0" rIns="18000" bIns="0">
              <a:spAutoFit/>
            </a:bodyPr>
            <a:lstStyle/>
            <a:p>
              <a:r>
                <a:rPr lang="en-US" sz="1800" dirty="0">
                  <a:latin typeface="Arial" pitchFamily="34" charset="0"/>
                  <a:cs typeface="Arial" pitchFamily="34" charset="0"/>
                </a:rPr>
                <a:t>Ionizing</a:t>
              </a:r>
            </a:p>
            <a:p>
              <a:r>
                <a:rPr lang="en-US" sz="1800" dirty="0">
                  <a:latin typeface="Arial" pitchFamily="34" charset="0"/>
                  <a:cs typeface="Arial" pitchFamily="34" charset="0"/>
                </a:rPr>
                <a:t>Radiation</a:t>
              </a:r>
            </a:p>
            <a:p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hteck 35"/>
            <p:cNvSpPr/>
            <p:nvPr userDrawn="1"/>
          </p:nvSpPr>
          <p:spPr>
            <a:xfrm>
              <a:off x="6732240" y="2888292"/>
              <a:ext cx="756000" cy="756000"/>
            </a:xfrm>
            <a:prstGeom prst="rect">
              <a:avLst/>
            </a:prstGeom>
            <a:solidFill>
              <a:srgbClr val="0073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457200" rtl="0" eaLnBrk="1" latinLnBrk="0" hangingPunct="1"/>
              <a:r>
                <a:rPr lang="de-DE" sz="4000" b="1" kern="1200" dirty="0">
                  <a:solidFill>
                    <a:schemeClr val="lt1"/>
                  </a:solidFill>
                  <a:latin typeface="Arial" pitchFamily="34" charset="0"/>
                  <a:ea typeface="+mn-ea"/>
                  <a:cs typeface="Arial" pitchFamily="34" charset="0"/>
                </a:rPr>
                <a:t>6</a:t>
              </a:r>
            </a:p>
          </p:txBody>
        </p:sp>
        <p:sp>
          <p:nvSpPr>
            <p:cNvPr id="38" name="Text Box 18"/>
            <p:cNvSpPr txBox="1">
              <a:spLocks noChangeArrowheads="1"/>
            </p:cNvSpPr>
            <p:nvPr/>
          </p:nvSpPr>
          <p:spPr bwMode="auto">
            <a:xfrm>
              <a:off x="7562482" y="972752"/>
              <a:ext cx="209232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0" rIns="18000" bIns="0">
              <a:spAutoFit/>
            </a:bodyPr>
            <a:lstStyle/>
            <a:p>
              <a:r>
                <a:rPr lang="en-US" sz="1800" dirty="0">
                  <a:latin typeface="Arial" pitchFamily="34" charset="0"/>
                  <a:cs typeface="Arial" pitchFamily="34" charset="0"/>
                </a:rPr>
                <a:t>Electricity</a:t>
              </a:r>
            </a:p>
          </p:txBody>
        </p:sp>
        <p:sp>
          <p:nvSpPr>
            <p:cNvPr id="43" name="Rechteck 42"/>
            <p:cNvSpPr/>
            <p:nvPr userDrawn="1"/>
          </p:nvSpPr>
          <p:spPr>
            <a:xfrm>
              <a:off x="6732240" y="1039967"/>
              <a:ext cx="756000" cy="756000"/>
            </a:xfrm>
            <a:prstGeom prst="rect">
              <a:avLst/>
            </a:prstGeom>
            <a:solidFill>
              <a:srgbClr val="0073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457200" rtl="0" eaLnBrk="1" latinLnBrk="0" hangingPunct="1"/>
              <a:r>
                <a:rPr lang="de-DE" sz="4000" b="1" kern="1200" dirty="0">
                  <a:solidFill>
                    <a:schemeClr val="lt1"/>
                  </a:solidFill>
                  <a:latin typeface="Arial" pitchFamily="34" charset="0"/>
                  <a:ea typeface="+mn-ea"/>
                  <a:cs typeface="Arial" pitchFamily="34" charset="0"/>
                </a:rPr>
                <a:t>2</a:t>
              </a:r>
            </a:p>
          </p:txBody>
        </p:sp>
        <p:sp>
          <p:nvSpPr>
            <p:cNvPr id="45" name="Text Box 18"/>
            <p:cNvSpPr txBox="1">
              <a:spLocks noChangeArrowheads="1"/>
            </p:cNvSpPr>
            <p:nvPr userDrawn="1"/>
          </p:nvSpPr>
          <p:spPr bwMode="auto">
            <a:xfrm>
              <a:off x="7562482" y="3756429"/>
              <a:ext cx="2092324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0" rIns="18000" bIns="0">
              <a:spAutoFit/>
            </a:bodyPr>
            <a:lstStyle/>
            <a:p>
              <a:r>
                <a:rPr lang="en-US" sz="1800" dirty="0" err="1">
                  <a:latin typeface="Arial" pitchFamily="34" charset="0"/>
                  <a:cs typeface="Arial" pitchFamily="34" charset="0"/>
                </a:rPr>
                <a:t>Admini</a:t>
              </a:r>
              <a:r>
                <a:rPr lang="en-US" sz="1800" dirty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800" dirty="0" err="1">
                  <a:latin typeface="Arial" pitchFamily="34" charset="0"/>
                  <a:cs typeface="Arial" pitchFamily="34" charset="0"/>
                </a:rPr>
                <a:t>strative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  <a:p>
              <a:r>
                <a:rPr lang="en-US" sz="1800" dirty="0">
                  <a:latin typeface="Arial" pitchFamily="34" charset="0"/>
                  <a:cs typeface="Arial" pitchFamily="34" charset="0"/>
                </a:rPr>
                <a:t>Services</a:t>
              </a:r>
            </a:p>
            <a:p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hteck 45"/>
            <p:cNvSpPr/>
            <p:nvPr userDrawn="1"/>
          </p:nvSpPr>
          <p:spPr>
            <a:xfrm>
              <a:off x="6732240" y="3805412"/>
              <a:ext cx="756000" cy="756000"/>
            </a:xfrm>
            <a:prstGeom prst="rect">
              <a:avLst/>
            </a:prstGeom>
            <a:solidFill>
              <a:srgbClr val="0073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457200" rtl="0" eaLnBrk="1" latinLnBrk="0" hangingPunct="1"/>
              <a:r>
                <a:rPr lang="de-DE" sz="4000" b="1" kern="1200" dirty="0">
                  <a:solidFill>
                    <a:schemeClr val="lt1"/>
                  </a:solidFill>
                  <a:latin typeface="Arial" pitchFamily="34" charset="0"/>
                  <a:ea typeface="+mn-ea"/>
                  <a:cs typeface="Arial" pitchFamily="34" charset="0"/>
                </a:rPr>
                <a:t>Z</a:t>
              </a:r>
            </a:p>
          </p:txBody>
        </p:sp>
      </p:grpSp>
      <p:grpSp>
        <p:nvGrpSpPr>
          <p:cNvPr id="47" name="Gruppieren 46"/>
          <p:cNvGrpSpPr/>
          <p:nvPr userDrawn="1"/>
        </p:nvGrpSpPr>
        <p:grpSpPr>
          <a:xfrm>
            <a:off x="3664474" y="972737"/>
            <a:ext cx="3004101" cy="3605163"/>
            <a:chOff x="3664474" y="972737"/>
            <a:chExt cx="3004101" cy="3605163"/>
          </a:xfrm>
        </p:grpSpPr>
        <p:sp>
          <p:nvSpPr>
            <p:cNvPr id="48" name="Text Box 18"/>
            <p:cNvSpPr txBox="1">
              <a:spLocks noChangeArrowheads="1"/>
            </p:cNvSpPr>
            <p:nvPr/>
          </p:nvSpPr>
          <p:spPr bwMode="auto">
            <a:xfrm>
              <a:off x="4481480" y="972737"/>
              <a:ext cx="209232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0" rIns="18000" bIns="0">
              <a:spAutoFit/>
            </a:bodyPr>
            <a:lstStyle/>
            <a:p>
              <a:r>
                <a:rPr lang="en-US" sz="1800" dirty="0">
                  <a:latin typeface="Arial" pitchFamily="34" charset="0"/>
                  <a:cs typeface="Arial" pitchFamily="34" charset="0"/>
                </a:rPr>
                <a:t>Mechanics</a:t>
              </a:r>
            </a:p>
            <a:p>
              <a:r>
                <a:rPr lang="en-US" sz="1800" dirty="0">
                  <a:latin typeface="Arial" pitchFamily="34" charset="0"/>
                  <a:cs typeface="Arial" pitchFamily="34" charset="0"/>
                </a:rPr>
                <a:t>And </a:t>
              </a:r>
            </a:p>
            <a:p>
              <a:r>
                <a:rPr lang="en-US" sz="1800" dirty="0">
                  <a:latin typeface="Arial" pitchFamily="34" charset="0"/>
                  <a:cs typeface="Arial" pitchFamily="34" charset="0"/>
                </a:rPr>
                <a:t>Acoustics</a:t>
              </a:r>
            </a:p>
          </p:txBody>
        </p:sp>
        <p:sp>
          <p:nvSpPr>
            <p:cNvPr id="49" name="Text Box 18"/>
            <p:cNvSpPr txBox="1">
              <a:spLocks noChangeArrowheads="1"/>
            </p:cNvSpPr>
            <p:nvPr/>
          </p:nvSpPr>
          <p:spPr bwMode="auto">
            <a:xfrm>
              <a:off x="4481479" y="1900017"/>
              <a:ext cx="2187096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6000" tIns="0" rIns="18000" bIns="0">
              <a:spAutoFit/>
            </a:bodyPr>
            <a:lstStyle/>
            <a:p>
              <a:pPr algn="l"/>
              <a:r>
                <a:rPr lang="en-US" sz="1800" dirty="0">
                  <a:latin typeface="Arial" pitchFamily="34" charset="0"/>
                  <a:cs typeface="Arial" pitchFamily="34" charset="0"/>
                </a:rPr>
                <a:t>Chemical Physics</a:t>
              </a:r>
            </a:p>
            <a:p>
              <a:pPr algn="l"/>
              <a:r>
                <a:rPr lang="en-US" sz="1800" baseline="0" dirty="0">
                  <a:latin typeface="Arial" pitchFamily="34" charset="0"/>
                  <a:cs typeface="Arial" pitchFamily="34" charset="0"/>
                </a:rPr>
                <a:t>and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  <a:p>
              <a:pPr algn="l"/>
              <a:r>
                <a:rPr lang="en-US" sz="1800" dirty="0">
                  <a:latin typeface="Arial" pitchFamily="34" charset="0"/>
                  <a:cs typeface="Arial" pitchFamily="34" charset="0"/>
                </a:rPr>
                <a:t>Explosion</a:t>
              </a:r>
              <a:r>
                <a:rPr lang="en-US" sz="1800" baseline="0" dirty="0">
                  <a:latin typeface="Arial" pitchFamily="34" charset="0"/>
                  <a:cs typeface="Arial" pitchFamily="34" charset="0"/>
                </a:rPr>
                <a:t> Protection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  <a:p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Text Box 18"/>
            <p:cNvSpPr txBox="1">
              <a:spLocks noChangeArrowheads="1"/>
            </p:cNvSpPr>
            <p:nvPr/>
          </p:nvSpPr>
          <p:spPr bwMode="auto">
            <a:xfrm>
              <a:off x="4499992" y="2829455"/>
              <a:ext cx="2063376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6000" tIns="0" rIns="18000" bIns="0">
              <a:spAutoFit/>
            </a:bodyPr>
            <a:lstStyle/>
            <a:p>
              <a:r>
                <a:rPr lang="en-US" sz="1800" dirty="0">
                  <a:latin typeface="Arial" pitchFamily="34" charset="0"/>
                  <a:cs typeface="Arial" pitchFamily="34" charset="0"/>
                </a:rPr>
                <a:t>Precision</a:t>
              </a:r>
              <a:r>
                <a:rPr lang="en-US" sz="1800" baseline="0" dirty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r>
                <a:rPr lang="en-US" sz="1800" baseline="0" dirty="0">
                  <a:latin typeface="Arial" pitchFamily="34" charset="0"/>
                  <a:cs typeface="Arial" pitchFamily="34" charset="0"/>
                </a:rPr>
                <a:t>Engineering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hteck 52"/>
            <p:cNvSpPr/>
            <p:nvPr userDrawn="1"/>
          </p:nvSpPr>
          <p:spPr>
            <a:xfrm>
              <a:off x="3664474" y="2885802"/>
              <a:ext cx="756000" cy="756000"/>
            </a:xfrm>
            <a:prstGeom prst="rect">
              <a:avLst/>
            </a:prstGeom>
            <a:solidFill>
              <a:srgbClr val="0073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457200" rtl="0" eaLnBrk="1" latinLnBrk="0" hangingPunct="1"/>
              <a:r>
                <a:rPr lang="de-DE" sz="4000" b="1" kern="1200" dirty="0">
                  <a:solidFill>
                    <a:schemeClr val="lt1"/>
                  </a:solidFill>
                  <a:latin typeface="Arial" pitchFamily="34" charset="0"/>
                  <a:ea typeface="+mn-ea"/>
                  <a:cs typeface="Arial" pitchFamily="34" charset="0"/>
                </a:rPr>
                <a:t>5</a:t>
              </a:r>
            </a:p>
          </p:txBody>
        </p:sp>
        <p:sp>
          <p:nvSpPr>
            <p:cNvPr id="54" name="Text Box 18"/>
            <p:cNvSpPr txBox="1">
              <a:spLocks noChangeArrowheads="1"/>
            </p:cNvSpPr>
            <p:nvPr userDrawn="1"/>
          </p:nvSpPr>
          <p:spPr bwMode="auto">
            <a:xfrm>
              <a:off x="4481481" y="3746903"/>
              <a:ext cx="2092323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0" rIns="18000" bIns="0">
              <a:spAutoFit/>
            </a:bodyPr>
            <a:lstStyle/>
            <a:p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dirty="0">
                  <a:latin typeface="Arial" pitchFamily="34" charset="0"/>
                  <a:cs typeface="Arial" pitchFamily="34" charset="0"/>
                </a:rPr>
                <a:t>Scientific-technical</a:t>
              </a:r>
            </a:p>
            <a:p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dirty="0">
                  <a:latin typeface="Arial" pitchFamily="34" charset="0"/>
                  <a:cs typeface="Arial" pitchFamily="34" charset="0"/>
                </a:rPr>
                <a:t>Cross-sectional</a:t>
              </a:r>
              <a:r>
                <a:rPr lang="en-US" sz="1800" baseline="0" dirty="0">
                  <a:latin typeface="Arial" pitchFamily="34" charset="0"/>
                  <a:cs typeface="Arial" pitchFamily="34" charset="0"/>
                </a:rPr>
                <a:t> Tasks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hteck 54"/>
            <p:cNvSpPr/>
            <p:nvPr userDrawn="1"/>
          </p:nvSpPr>
          <p:spPr>
            <a:xfrm>
              <a:off x="3664474" y="3807054"/>
              <a:ext cx="756000" cy="756000"/>
            </a:xfrm>
            <a:prstGeom prst="rect">
              <a:avLst/>
            </a:prstGeom>
            <a:solidFill>
              <a:srgbClr val="0073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457200" rtl="0" eaLnBrk="1" latinLnBrk="0" hangingPunct="1"/>
              <a:r>
                <a:rPr lang="de-DE" sz="4000" b="1" kern="1200" dirty="0">
                  <a:solidFill>
                    <a:schemeClr val="lt1"/>
                  </a:solidFill>
                  <a:latin typeface="Arial" pitchFamily="34" charset="0"/>
                  <a:ea typeface="+mn-ea"/>
                  <a:cs typeface="Arial" pitchFamily="34" charset="0"/>
                </a:rPr>
                <a:t>Q	</a:t>
              </a:r>
            </a:p>
          </p:txBody>
        </p:sp>
        <p:sp>
          <p:nvSpPr>
            <p:cNvPr id="58" name="Rechteck 57"/>
            <p:cNvSpPr/>
            <p:nvPr userDrawn="1"/>
          </p:nvSpPr>
          <p:spPr>
            <a:xfrm>
              <a:off x="3664474" y="1030441"/>
              <a:ext cx="756000" cy="756000"/>
            </a:xfrm>
            <a:prstGeom prst="rect">
              <a:avLst/>
            </a:prstGeom>
            <a:solidFill>
              <a:srgbClr val="0073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59" name="Rechteck 58"/>
            <p:cNvSpPr/>
            <p:nvPr userDrawn="1"/>
          </p:nvSpPr>
          <p:spPr>
            <a:xfrm>
              <a:off x="3664474" y="1952197"/>
              <a:ext cx="756000" cy="756000"/>
            </a:xfrm>
            <a:prstGeom prst="rect">
              <a:avLst/>
            </a:prstGeom>
            <a:solidFill>
              <a:srgbClr val="0073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457200" rtl="0" eaLnBrk="1" latinLnBrk="0" hangingPunct="1"/>
              <a:r>
                <a:rPr lang="de-DE" sz="4000" b="1" kern="1200" dirty="0">
                  <a:solidFill>
                    <a:schemeClr val="lt1"/>
                  </a:solidFill>
                  <a:latin typeface="Arial" pitchFamily="34" charset="0"/>
                  <a:ea typeface="+mn-ea"/>
                  <a:cs typeface="Arial" pitchFamily="34" charset="0"/>
                </a:rPr>
                <a:t>3</a:t>
              </a: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ogo rechts+Linie+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39328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10" name="Grafik 9" descr="PTB-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Linie+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4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39328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Text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640000" cy="5832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0" name="Gerade Verbindung 19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2" name="Grafik 21" descr="Schriftzug 1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Grafik 22" descr="Schriftzug 2.jpg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oLinie+Logo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8" name="Grafik 7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_Logo_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Grafik 10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4" name="Gerade Verbindung 13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Grafik 20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  <p:grpSp>
        <p:nvGrpSpPr>
          <p:cNvPr id="22" name="Gruppieren 21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3" name="Gerade Verbindung 22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5" name="Grafik 24" descr="Schriftzug 1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rafik 25" descr="Schriftzug 2.jpg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Überschrift+Aufzählung/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1" name="Titel 6"/>
          <p:cNvSpPr>
            <a:spLocks noGrp="1"/>
          </p:cNvSpPr>
          <p:nvPr>
            <p:ph type="title"/>
          </p:nvPr>
        </p:nvSpPr>
        <p:spPr>
          <a:xfrm>
            <a:off x="139328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8" name="Grafik 7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Überschrift+Aufzählung/Inhalte_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1" name="Titel 6"/>
          <p:cNvSpPr>
            <a:spLocks noGrp="1"/>
          </p:cNvSpPr>
          <p:nvPr>
            <p:ph type="title"/>
          </p:nvPr>
        </p:nvSpPr>
        <p:spPr>
          <a:xfrm>
            <a:off x="139328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Grafik 13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nach Deckblatt 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data:image/jpeg;base64,/9j/4AAQSkZJRgABAQAAAQABAAD/2wCEAAkGBxQTEhQUExQWFhUXFhkbFRgVFx8cHxwgHBcdICAgHx0eHCggICIlHCAeJDEjJSkrLi4uGB8zODMsNyguLisBCgoKDg0OFxAPFiwcHSU3My43NSstLCs2Nzc3NzI3NzE3NS0sLCwsNywvMzcsNDQxLDcsLissKzEsLC00NSwsLP/AABEIALsAyAMBIgACEQEDEQH/xAAcAAACAgMBAQAAAAAAAAAAAAAABQYHAgMEAQj/xABMEAACAQMBBAQIDAMGBQQDAQABAgMABBEhBRIxQQYTUWEHFCIycYGR0RYjM0JSU1RykpOhsWKywRUkQ3OComOU0uHwZHSDo5WztDT/xAAaAQEAAwADAAAAAAAAAAAAAAAAAgQFAQMG/8QALREBAAIBAgQDBgcAAAAAAAAAAAECEQMEBRIhURQxwQYycaGx4RMVI0GR0fD/2gAMAwEAAhEDEQA/ALxooooCiiigKKKKAorTd3SRIXkdURRlmYgAekmoBtrwrwjK2UTXTfWE7kQ/1kEt6FHrFBYtct/tGKFd6aVIx2uwX9zVFbU6abQuZDFLP1CsuUFqN3OvlDfOWyNOGONKl2ZFvb5Xff6UhLt7WyaC4r/wo7MiBPjIfH1Ss/6qMUvl8LVvruW12/f1ar/O4P6VWV5bh43j5MpA9Y99a9kT78MbHjugH0jQ0FiP4XDy2fMdecsY09Wde79aYbK8Ik1zH1kOzpGXeZctPGNVOCDz491VtUu8GYxaP/7ib+c0El+GlyPO2bKf8ueNv5itZW3hJtTvCWK5h3GKuZIWKqwxkM6byAjPbWU8wRWdvNVSzegDJ/SkvQaFls4mbR5d6Z/vSsXP70E52Rt+2uhm3nil+44J9nGmVV9tLo9bTkNJChccHA3XB7Q64YHvzSro1tTaAEklvMJ7dZCkMd2SWdU0LCYajLZxvK2QAc0FrUVGdh9NIZ3EMqvbXB4RTDG9/luPJkH3TntAqTUBRRRQFFFFAUUUUBRRRQFFFR/pj0wttnRdZO2WbPVxrq7nsA7O/gM0Du5uEjVnkYKijLMxwAO8mqv6U+F4AOuzouv3fOnbzB91fOcjjyHpqEbd2pdbTkEl4dyEHMdqhO6O9z84+kezhWaKAAAMAcAKDXd3T3pWa5mNxnVAdI1z9GPgPSda2ilcsfi7GRBmJtZVHzT9JR+49dMkcEAg5B1BFBx7Wtyybyeeh3k9I4j1jSui0uRIiuOBGdeXaD6K6dl2c93KYbSMSMvyjscRx/fbtPJRqcGrA6N+CS1iGbom6cktusN2JSeO7GDr6WJ9VBWMe0Y2bcjLSv8ARhUyH2IDXRsbYF95YWxuSpdmTKqmAdeDsCNc6V9C2lpHEu7GiovYihR7BW6goRejm0uP9nyYz9ZHn2b2P1ptsFrywtZOu2dcbqvLIzB4sBTrw385GuauWtdzCHRkbVWUq3oIwaCj+k/TN5bR41tJk8YURo+8hHl9ytnUZxwqQWfTWyz1ZZ4NwKAJ0KYHBddV5aa8qhk9o62EsJ1ltHZdO2B8gjsyoB9BqV9DrlTtOLIUx3do6nOoO4ysBjgdGP60DLpTfnqFjhYdZdN1ULA6eUPKcEcQiZb2DiRTaxtFhjSJBhEUKo7gMVo2z4P0SRbnZ4SKdN74ps9S+/jeG6Pk2OB5a9moOmNex9rCbfVkaKaMgTQvjeQnhw0Knkw0NB0bS2dFcIY5o1kQ67rDOvaOw99Rq26QXVhcPDb79/bxIHmiY5lgBOFVZDkuSMkIQTheNOOkO1GiVY4QGuZSVhU8Bji7fwIDk+ocTW7YOyVtohGCWYktI7cXdvOY+k+wYFBJujPSe2v4+stpQ4GN5eDKTyZeIpxVT9IeizmUXlg/UXi51GAsoPzXHDXtPr5ESToB0+S+3oZk6i8j0lhY8cfOTPEdo5Z5jBITSiiigKKKKAoopV0n29FY20lxMcKg0HNjyUd5NAo8IXTiLZkO83lzvkQxDix7T2KOZ9QqjbGVryQ3lzKJp279IxyULy/87yd0cst5cPfXXysnya8kTkB6v/Nayu9mhjvITHJ9JOf3hwb10HdRSw7QaLAnXT6xNV9Y4r+tMY3DAEHIOoIoMq5+jXRuW4u/Fbd9yIrvytjPUjPzeWW1wO4mtlxMEVnbgoJPqq3fBhsDxWzDuPj7jEsx5jI8lfQq4Hpz20D/AGFsaG0hWG3QJGvIcSeZJ4knmTTCiigKKKKAooooKh6QWe5tO9jPmzpHKP8AUpjb+UVHei9xuDZcp4w3QiY9zFoj+pHsqa+EuLc2hYy4+UiniY96lHUfzew1Xkw3bW/C6GG4aRQR2FZB+ufZRy+jqivTXo+ZAt1bj+9wA7mNOtTQtE3aGxoeRwe0GTwShlVhwYAj1jNZ0cKv6IQiVfHnKtLcqCN3hHH82Jc6+TzPEnNSOlFvb+LX1zbYxHJ/eYMcBvnEq+qTDf8AyHspsTQe1AfCZs6MtDLC7JtBSPF+q1d8HgQNcD6R0GudKd3G25LgtFYANjR7lhmJO5frG7gcDmeR79jbDjt95gTJM/yk0mrv6+Q7FGgoOrwadODfRtFcL1d5FpKhGN7Gm8o9PEcjjkRU3qm+muymhlTaFu3VuhBkPIEaCQjmMeS45qQfm62b0W24t5brKBut5siHijjiv9QeYIPOgb0UUUBVAeEvbX9o7R6hdba0JBxqHk5+zzfUe2rY8JHSLxHZ80ykCTG5F95tB7OPqqjdgWPUwquMMdW9J/8AMeqgY0UUUAaXS7MKnegbqm5jGUPpXl6RTGig4dng3Nxb2ksTKZZkD41VkB3mw3eoxg8M19LCqH6Ipnalj3NK3siI/r+tXxQFFFFAUUVw7U2vBbLvTzRxL2yMFz6MnX1UHdRUHu/CrYLkRtLPj6mJiPxEBf1rRs/woxzFxFY3jdXu7+FjGN7O6cGUHXB9lBl4XI8R2UnNLxBnudHTHrJFVz1IaTaceT5SIcemJhp7BUs8IXTK2nt44fjIZhdW7dXcRtG2FlGSN4YIHaDUchGb25x863jIxzwXHuoLh6GXPWWFo/0oI/5BTmov4L2zsmy/yFHsqUUEB8JdyttcWF0+d0NNC26pJPWRhl0AyTvR4A/ipSLCe+GboGC3PC2B8tx/xmHAcPIX1k8Kk3hKUiC3kU4aO9tSD96UIf0Y17Qa4IVRQqKFVRhVAwAOwCtlFFBi6gggjIIwQeYNQrovP/Zl+YiW6ljGjk8Cjndhk9Mb/FMfovGTwOJvUZ6c2SNEszg7kW8s2OJhkwsv4Rhx3xjtoLToqO9BNqvPagSnM0LGGY9rJ870Mu6w7QwNFBW/h1vDPdWdkGIVQ00m72nReXIBvx1D/FrhfNmV+6RMH2qf6Uw6SXZn21fOdRFuxL3Y0/cNWVAu8cmXz4M98bBv0OD+9ejbMQ0cmM/8RSv6kYphXjKDodfTQYxTK3msG+6Qf2rOuGXZELHO4Ae1fJPtFYDZrr8nO47nw4/XB/WglXQJM7Vte6O4PsCD+tXfVGeCuKX+1U61kbdtpcbgI4so1BNXnQFJOk/Sm2sUDTv5TZ3I11d8cd1eOBzPAVGOmvhQgtg0dsyTTjQnOUQntI1dv4F17cVVLxSXEjTXTF2fiG4ns3tcADkg0HeaB/tbwlX9+SLUCzt8439GkbXkeA9XbxNJdmbGe4nKQRtc3AAMsszkhO+SRs7udfJGpxXVHayzSxW8GBLM26pI0RQMs5HYo/UgU4nxPcQ7JsyYrAGTxh1Pl3BjwJCzcd0vhc8/K5AV06+vTRpOpecRCVazbycJ2JGesBvZriVQwCbPtiyK4BwGlIYccZ4aVHvB9tJYute7u7q26zq+qkSMOj7u9nf3kOcZGMEcWq/oYooIwqhIokGgGFVQP0Ar596KSLPaGJsZXKkc8HUH/v3VT4BxD81vq15eSK4x++fPz/hW4hqztaVvjMZ6/BYSdII2RluZLe9tvnTwr5mcj46Eksg/jGR24pHtDomtjL10Epjgk3d2XV0i1zuyLnyomPz11XvBqDeKsy76kpOhZSVOMkaEHtyP3qwPBHtouj2cx3t1Q8OeaMcMuD9E8u/uq/p35+bpiY6S095s523JOeat4zWe8f3CwfBpfpFbxbPk+LuYI9UJ0kXOkkbDR0PaOGdcVNqqHaexmtwNwSPbI2/F1Xy9m3NoPpxn50R5A4zwqT9HOnKkIl3JF5eBDdRn4mbuyfk5O2NvVnlNTdfhMH90T/3dp/8A0x15WrwsFxs/MeA4uLYqSMgEXCYJHZmk7bCmkJ6+8lYc1gUQqfZl/YwoGt5exxDelkSNe12Cj9TSVumVu2RAJbk/+njZh63wFHrIrqtejFoh3hAjNzeTy2PpZ8k03UYGBoBwAoI949fy/J20UA18q4k3m/BHp/uNeHo9PKCLq9kZWBDR26LCpB4gnymI9BFSOigjXgvuWiuOqc5MsLIx7ZbOTqmb0tG0Z9AWiuJG6jaWcY3by2kzj5t3E8Dj0GSOE+kUUFe7El357yU8ZJ2fPbvM5/rTmkHRNcK+uciM8c8VP60/oCiiig0X0jLG7IMsFJUYzk+ika7QuMDJIPMeLSVI6KBd0b2vexXBktg0kwiKlRZyPhSw1wNRqMZpztjaO1rtCk42huHzkhspIgR2EhSSP3zUe2tfyxLeGJ2QtHbx5Q4OGlYkZGuu7W83PU3AivInjRiVjlSeXBx2+Vg9/DFHLdYbCaHzLC8B7TaSk+3crt8XuPsd7/ykv/RXJG6i+NrOropHxLieQE+ny9c/pjvrzo5Mk08sEgliliJ3SlzLk4JBIy2hGh780OiQ9GY5rddo30kE0Rt7Pdg66JoyWcsWK7wGcbq59Irs8GdmFu3XlBaRIPS7sSfXu13QbVmutn7R2fM2/cRW5aJzxljIODgfOUjdPbkdtc3g2uw15cHT462t5F15KXB/mFef9opt4acdp+tfTK5tsfh379PX7NuwtrrtbaIhcBra3aZwhGkhQoiFuRAJZgO8Z4Cqs6GpgROOLtcI3fuLCwz+M1Z3RzYX9j3ySu4ME7zRFzwTfKtFv8AMkMpPDOOGarforD8VaE85Lsj1JbL/AENa3AJ0I09Lw3u5/wBll8Sj9DU5uzaV3Z51H0g34l94Nb+id71F5C4V2AmkjKxoXYrJGHwFXUneB4d9aHObidh2qv4V/wC9e9GYppL2AWzBZDO775XeEaqgTfxz+djvAqxGPGbjHl1+ser0G5zPAdhz+9n5Yt6YW58Ih9lv/wDkpv8AopBtiytpy58V2hE0gxI0VlKN/wC+pjKP6xnU4IpEvUy3s2MvaWaFryedy7yvqMBuAJOgAAHknlSe22oqxm4lskIuG3bG2UyZOG1YkHeK6he1jwxipMY3vYLiG36trzaAtUZWPjOzpcLuOGXyydBkDTOKattu++um/wDxMv8A1VHdsK9vLeW4aRI5dnGV4DJvqj6HdXJOinOOetXK3GghfR7at490iSNI8RSQuWsngCkY3fKYnOcnT+GpnRRQFFFFBCulqhbiV+B8VhkyO2C8Rv0Bor3wgtrIAdf7MuB6zPHivKCv9nypA0iSOq7oRQWIGd0uumePm10nbcPzWL/cUt+wrs29YiLaM6FAR1s+MgcTIJR/tlHsrYoxoNPRQLxtJj5kEp+8Ao/3HP6UGa5PCONR/G5J9gA/emNFAtFrcHzp1H3I/wCpNe/2SD58srdvl7o/2gUxooIxtKzCLKiaBp7NeZ4rOefoFT3pds0T2sqYyQCyeldR7vXUNvIt5gCfOv4F9SRE8O7f/WrJNBAdor43syG4U/HW4BBHHK4B/YH1Vq6QMXht9pwaSLjrQOfL98g9x7qY9C4+pnvLNh5IbfQHmraHT0Yrm6KDxa5n2fLqj5aLPMEaj1r+qmgkqXrnqL+0G9LGpIQnSRGxvxn2aHkRXBJeJYT297bhnsGZwCq6xCQjrIZAPNZHwVB5bw1xmk+xrk7MuGtpj8RId6KQ6Aenl6fUedSuaxdXeW2dUeQYlR134Zh2SJz04MCDrXTuNvTXpNNSMxKdLzXyWTcrHNCwO7JG6HsKsCPYRXz50dVLe069iSxBwCe06Ko7z2dtTFrx4Ebq4bq1wGO7aypNATgn5OUBox3KcCoX0E2aL0MJorqZYAgjS2eNFG9vZ32c51wMboJ0NUfZ7YW4XbWm0xfOOX5+f2V99pzuq1pnEZ6/Ds4pLplQog35m3mfd13c6knsxUq6Pq+zdlT3r4WadVSAH5q67uOeTktj+EVLtl9EhjEkUNtb8Wt4SXMmPr528pwPogAdvemLja+0EKj+4WRyW+bI/dyxoPQB/FWjp05MznMz1lo7zeTuZpGOWtIxWO0Fe1tlGGzsNlxDE12wknPYNDrpnT9oyKb7AhS52zM6D4iwiWCEHkQCvqOQ9e9FboXN5e7VfPUxKY4M8woJY+wD8fdXV4HLUizeZvOnmZycchp++T66mpkvhEQLtCfPztmSH9Dj9qmcXRjCgw3d3FlRp1vWLnA5Shj6gRUQ8IOP7SOdd6wlA9StVm2WOqjwc/Fpr/oGf1oEgs9oIfJuYJV7JoSp/Ej8e/Fe/wBrXifK2O93206t/tkCEe01IKKBB8LYF+WSeDvlhcL+MAqfUa7rDb1tN8lcQuexZFJ/DnP6UxDUvvtiW83ysET/AHkHuoI50oBa5lUcTBaRfn3wH7CiufYWy4xtERQpuI16mVBJG7Z25cnXP+LPHpn5lFBr8LtmYr4S/NdY5R/oJil/2vGx7lFI6s7wu7KWW0WU6CJsSEcRFLhJNeweS/f1YqqNnSMUAfz1yrj+JTg/qKDpoorF3ABJIAHEk4FBlWq4uEjXedgo7ScVxPfvJpbrvf8AEfIQejm3q0rZBs0ZDSEyv2twH3V4D96BfbTCSW1Izh76U4Ix5kMGNOPM1ZdV5s9M3VpnJzcXTa+hFB/249VWHQQ3pZm1uob1RlD8XMO7kfZn1gdtdfTDY/jMST25+Nj8qNl+cDrj3eznUgvrRJY2jkGVYYIqH7LvpNnSC2uTvW7fITdnce79vRQdeytoQbTgMU4AkXz14EEfOXspas15szyWU3NqPNYcVH649emnKmHSfo25cXVmd2cakDg/eOWf3rb0b6YpN8XPiGYaFW0DejPA9xoM26YWksMmJQpKMN19DkqdKTeCPpHbWaXZuJAm8YiowSWx1mcAccZHtqSbX6P2zRyMYU3grEEDGu6eykfgT2RBN4y8sSSNGYdwuM7ueszjPoHsoHlztK62zmK1VrayOkszjypO5RppjkPWeVbumN2llaxbMsVzNMNxVByQG0Z2727dOZ4CnnS3plb2Ee7lXmxiOFDr3bwHmr/4KRdHNmeKiXau1HxO4yFb/DB4KB9MjQDlw7aDT0zAsNmw7Ogy80/xagfOyfLbuyxAHpPYanWwNlrbW8UC8I0AJ7TzPrNQzoXYS31ydqXS7q43bSPsXXyte7OvMknhirDoKt8III2rAc+dZz//AK5anPRPakU9tF1ThikaK68CpCDRgdR/WoX4QkztSz55tpxj/RL76k9rsNJ7e1lRzFOLeILNHjexuDRhwde4/odaCTUVHIdvvARHfqsZOizpnqX9JPybdzadh44kdAVruJwiM7eailm9AGT+lbKjnTi4TqVgdt0TtiQ8xEg35W9SDAP0nUc6D3wX2xkuDK64MUGWzylu5DM4z/CgjHoZa9qUeDyxZLMSOu7Jcs08i/RMnmr/AKUCr6FFFBILy2WWN43GVdSrDtBGDXzpeWb2l08Emc53CTzZB5D/APyRYPpjYcjX0jVaeGXowJYTdLkbibk4UZJTOVfTUmNsn7rNQVjNtTJ3YV61+eD5K+luHqGteJs0vg3Db55INEHq5+vNdGzSNzAVUKkqyrwBHHHaOYPMEV1UHijGg0HdXtFFAqgnEMkEhZd6JrjfjaRUby5CVZd8hSCpHA8jTC5271r5Wa4h4DdSNJV9OU3uPbnGlcV/cFm6mPdL48piMiMHn6TyFabnZMSRqqIgYsqB3+aXYLvkjXTOdOygf2t7OoSVJluoS4Vgse665OM6H5p4jFOdsbLjuYmikGh4EcQe0VxdGHMiyTn/ABXGh4/FqIyW/jbdyRyOmvGnVBCujl7JZzCyuWyp+Qk5Hu/7cjpT3bvRqC6+UXD8nXRv+/rrk6ebME1qzAeXF5aEaEY46+j9hTHo3tE3FtFKeLL5XpGh/Wgi0/Ry9t43EF1vx7pysnYF5Zzyzwrg8F+zr2dbpLS4W3X4vrWIyxzv7oXs+d2casLaPyMv+W/8pqO+ATzb30w/tLQS3oz0FtbImQ5lm1Jml4jmSBwXtzx76jNjbnbd400m8LCBsRIdBI3bj9+4gdtSbwobRMGzpivF8Rg/fOvr3c+ym3RbZotrSCEfNjGfvHVuHeTQbNuXrwxZijDuWRI11CgsQATgaKvE9wqM7U2pcxMUe9VpdN5Ley3wgPAsTJhcnhvHWpvVdxpG9/1UgjmXxybeTzg5eBGV2GoPU7pTXzetXhvGg4ekchuryC43TDFbwP1sk+EBO62irkkknkO2p90WQrZ2wYFSIY8g8R5IpBtXY0NlOLyO3j6k4Fwixj4vGcSoMaYyd4DiNeVTGOQMAykEEAgjgQeBoMZoVdSrqGUjBDDIPqqNnZdxZ+VZnrYOdrIdVH/Bc8PutkcACKlFFAt2LtuG5B6tjvLpJG43XQ9jIdRUY6o7R2h1a6xEmI9nUxODOdPrJNyIdyv2Cuzp9FEsaygmO5J3IZUIVhoSxY/ORVBZgezTXFSPwW7BEMHXlSpmVBGrcUhQHqwexjku3e+OQoJvRRRQFYugIIIBBGCDwINZUUHz3016ONsu6yoJtpc7hA4AZO595ATgfOTvU51IwIBByCMg1fHSDYsV5A8EwyjjiOKnkynkQeBr532lYzbLufFbojq21ikAwpHaOwdoPmnuNAxpbf3rFuphwZD5zcox2nv7BRf3rFuphwZD5zcox2nv7BXTYWSxLurk51ZjxY9pNB7Y2axLurz1ZjxY9pNa9rLmIgglcr1gXiU3hvY793NdlcG174xr5OC5BIzyA4sRx7B3kigfdDbgPCxJzJ1jGXs3m8rI/hIIx780+pB0N2Q1vCd8brOQd3jugKAAe/tp/Qce2pQlvMx4CN8/hNJPBzEVsUzzZiPRmuLpXtNrphZWuGLfLONQo7MjT0+ypbYWixRpGgwqKAPVQebR+Rl/y3/lNR3wCebe+mH9pakW0fkZf8t/5TUd8Anm3vph/aWgb+G2JjYKRnCzqW9G6w19ZFT2CUMqsODKCMdhGRS/pNsgXdrLAdC6ndJ5MNVPtqP+DDb/AF1v4vLlbi28h1bjgaA69nA9mO+gmlV5siVF2gvi7F0M0ygjXKOvWSnhqqTAAPwzKRk40sMGq96Lz+J3XUyjgkdtvfR3Wcwtw82UMRkfPTHMUFgkZ0Oo5g1F7BvEJlt2P91mP92Y/wCG54xEnkeKf6h2CpTXLtPZ8dxE8UoyjjB7e4g8iDqDQdVFIOj+0HV2tLlszoMxvjHXR/TH8Q4MB6edJunm2HkdNnWq7802BKAcYU8FzyDaljyUHmRQatkwf2xtAnjaxDyuwx72QNeczLk/8OMDi2l0gYpL0P6OpY2ywqd5vOlfGN9zxPo5AcgAKd0BRRRQFFFFAUk6XdF4NoW7QTrpxRx5yN9JT/TnS2+6Ry3EjW+zQjMhImuZATDER80Yx1j8sA4XiewwiwuduXkkyw3UbxxuF66ErHG3aEYxPvkcyNB2mgiF10bu9lymGWF5omyyTwozZ+8BkjlodR3ismuiP8G4/wCXk/6anzdBdqSayXoB75p2P/1vEP09lbF8ExchprpWI/8ATqx9sjMaCrpukcSnBWTe+iUIP60vO2B4ykjxSmIbum4dd3eOBy87dP8Apq9rXwYwrjeurpu4GJB/shDD20wTwfWPzklk/wA2eVx7Gcj2Cgp2fp3plLWYjHFxuj266VGtqdJry4ITKxoeIhcE+s7xOfZX0pa9DLCPVLOBT29WvuptDZRp5kaL91QP2FB807Au7iJNy02dIc8W6uaRmI5ndjHs4CncUG3ZfMsio/ijCEfmyCvoKigodug+3ZgQzxxg5BBZRoRj5qtWewvBptiwDm1mtj1mN9WzjyQccVP0j2VetFBS8t50hhPxmz4ZVHExHU+gLJn/AG1Buk99dNOt0lhdWNyPOfdfdcY5qYhg6d4I48M19Q0UHzjYeFm5TAnt45D2xvut+Hysn0AVjt3ppb3bg7kkD9RMu9INN4brxEEHisi6d719CXOyoJPPhjb7yKf6Uiu/B3s2TjaRrnnHlD7UINAr2XtqCdFaOaJiyqSqyKSCRkjAOdDpTDFJL7wK7OfzTPH3LIGH/wBiMf1pa3gdlj//AM+0ZlxjAYEYx/luv7UGPhK2jFBbpIWxcq+9aburb4xnT6ONG5agcSKceCroa8Cte3mWvJxkhv8ADDHOO5jpns3VAxio1N4L77rllndL3cHkjxh4CpByCp3GIIOvHjWzY8O17jrBbXEkDQyFJY7m6SYoR2qLZTgjUHeOeVBctFQSOLbduhkea2utzUwrEUdwOIVgQA2OGQcnAqWbE2vFdQrNC28re1TzVhxDA6EGg76KKKDXcTqis7HCqCScZ0HcNarVul0O0ZWiku0srVTulHkEU9x3eVgxxnhp5Z7RVnVzXWz4pQRJGj547yg/uKCCwXMd8PFrV0t9mx5R3jIVp8aFIjnyYx85wMtnCkamprZyW8SLHG0SIgAVVZQAByAzSo9A9m/Ybb8pfdR8Atm/Ybb8pfdQO/H4vrE/GPfR4/F9Yn4x76SfALZv2G2/KX3UfALZv2G2/KX3UDvx+L6xPxj30ePxfWJ+Me+knwC2b9htvyl91HwC2b9htvyl91A78fi+sT8Y99Hj8X1ifjHvpJ8Atm/Ybb8pfdR8Atm/Ybb8pfdQO/H4vrE/GPfR4/F9Yn4x76SfALZv2G2/KX3UfALZv2G2/KX3UDvx+L6xPxj30ePxfWJ+Me+knwC2b9htvyl91HwC2b9htvyl91A78fi+sT8Y99Hj8X1ifjHvpJ8Atm/Ybb8pfdR8Atm/Ybb8pfdQO/H4vrE/GPfR4/F9Yn4x76SfALZv2G2/KX3UfALZv2G2/KX3UDvx+L6xPxj30ePxfWJ+Me+knwC2b9htvyl91HwC2b9htvyl91A78fi+sT8Y99RbpQOqkW/tWR5Y13Z4g4+Pi444/KJqVPew5jHd8Atm/Ybb8pfdR8Atm/Ybb8pfdQZR9ONnFFk8dtgGUMA0yBsH+EnOe7FQ/a3Sm1t7nxvZ8hmMhAu7eKN2Eo4CRCFwso9OGHHGM1PrPo7axDEdtCg/hjX3UxRABgAAd1Brs7kSIsi53WUEbwKnUcwdQe40VuooP//Z"/>
          <p:cNvSpPr>
            <a:spLocks noChangeAspect="1" noChangeArrowheads="1"/>
          </p:cNvSpPr>
          <p:nvPr/>
        </p:nvSpPr>
        <p:spPr bwMode="auto">
          <a:xfrm>
            <a:off x="155577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6" name="Textfeld 65"/>
          <p:cNvSpPr txBox="1"/>
          <p:nvPr userDrawn="1"/>
        </p:nvSpPr>
        <p:spPr>
          <a:xfrm>
            <a:off x="3546956" y="266495"/>
            <a:ext cx="4858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baseline="0" dirty="0">
                <a:latin typeface="Arial" panose="020B0604020202020204" pitchFamily="34" charset="0"/>
                <a:cs typeface="Arial" panose="020B0604020202020204" pitchFamily="34" charset="0"/>
              </a:rPr>
              <a:t>Berlin</a:t>
            </a:r>
          </a:p>
        </p:txBody>
      </p:sp>
      <p:pic>
        <p:nvPicPr>
          <p:cNvPr id="24" name="Grafik 23" descr="D0799_031.tif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61299" y="2715990"/>
            <a:ext cx="5256000" cy="2016000"/>
          </a:xfrm>
          <a:prstGeom prst="rect">
            <a:avLst/>
          </a:prstGeom>
        </p:spPr>
      </p:pic>
      <p:pic>
        <p:nvPicPr>
          <p:cNvPr id="29" name="Grafik 28" descr="D0347_672_entzerrt.jpg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72000" y="-20538"/>
            <a:ext cx="3384000" cy="5184000"/>
          </a:xfrm>
          <a:prstGeom prst="rect">
            <a:avLst/>
          </a:prstGeom>
        </p:spPr>
      </p:pic>
      <p:sp>
        <p:nvSpPr>
          <p:cNvPr id="22" name="Datumsplatzhalter 21"/>
          <p:cNvSpPr>
            <a:spLocks noGrp="1"/>
          </p:cNvSpPr>
          <p:nvPr userDrawn="1">
            <p:ph type="dt" sz="half" idx="10"/>
          </p:nvPr>
        </p:nvSpPr>
        <p:spPr>
          <a:xfrm>
            <a:off x="-612574" y="4958000"/>
            <a:ext cx="3960000" cy="172800"/>
          </a:xfrm>
        </p:spPr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25" name="Foliennummernplatzhalter 2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6" name="Fußzeilenplatzhalter 25"/>
          <p:cNvSpPr>
            <a:spLocks noGrp="1"/>
          </p:cNvSpPr>
          <p:nvPr userDrawn="1"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3661087" y="4816426"/>
            <a:ext cx="5267297" cy="174829"/>
            <a:chOff x="3661087" y="4816426"/>
            <a:chExt cx="5267297" cy="174829"/>
          </a:xfrm>
        </p:grpSpPr>
        <p:cxnSp>
          <p:nvCxnSpPr>
            <p:cNvPr id="18" name="Gerade Verbindung 17"/>
            <p:cNvCxnSpPr/>
            <p:nvPr userDrawn="1"/>
          </p:nvCxnSpPr>
          <p:spPr>
            <a:xfrm>
              <a:off x="3672384" y="4816426"/>
              <a:ext cx="5256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Grafik 18" descr="Schriftzug 1.jp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61087" y="4847256"/>
              <a:ext cx="3701307" cy="1439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" name="Text Box 18"/>
          <p:cNvSpPr txBox="1">
            <a:spLocks noChangeArrowheads="1"/>
          </p:cNvSpPr>
          <p:nvPr userDrawn="1"/>
        </p:nvSpPr>
        <p:spPr bwMode="auto">
          <a:xfrm>
            <a:off x="4505855" y="843558"/>
            <a:ext cx="248901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pPr algn="l"/>
            <a:r>
              <a:rPr lang="en-US" sz="1800" dirty="0">
                <a:latin typeface="Arial" pitchFamily="34" charset="0"/>
                <a:cs typeface="Arial" pitchFamily="34" charset="0"/>
              </a:rPr>
              <a:t>Temperature and  </a:t>
            </a:r>
          </a:p>
          <a:p>
            <a:pPr algn="l"/>
            <a:r>
              <a:rPr lang="en-US" sz="1800" dirty="0">
                <a:latin typeface="Arial" pitchFamily="34" charset="0"/>
                <a:cs typeface="Arial" pitchFamily="34" charset="0"/>
              </a:rPr>
              <a:t>Synchrotron Radiation</a:t>
            </a:r>
          </a:p>
        </p:txBody>
      </p:sp>
      <p:sp>
        <p:nvSpPr>
          <p:cNvPr id="20" name="Rechteck 19"/>
          <p:cNvSpPr/>
          <p:nvPr userDrawn="1"/>
        </p:nvSpPr>
        <p:spPr>
          <a:xfrm>
            <a:off x="3664800" y="882320"/>
            <a:ext cx="756000" cy="756000"/>
          </a:xfrm>
          <a:prstGeom prst="rect">
            <a:avLst/>
          </a:prstGeom>
          <a:solidFill>
            <a:srgbClr val="0073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21" name="Text Box 18"/>
          <p:cNvSpPr txBox="1">
            <a:spLocks noChangeArrowheads="1"/>
          </p:cNvSpPr>
          <p:nvPr userDrawn="1"/>
        </p:nvSpPr>
        <p:spPr bwMode="auto">
          <a:xfrm>
            <a:off x="4505855" y="1750842"/>
            <a:ext cx="33892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Medical Physics and Metrological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Information Technology</a:t>
            </a:r>
          </a:p>
        </p:txBody>
      </p:sp>
      <p:sp>
        <p:nvSpPr>
          <p:cNvPr id="23" name="Rechteck 22"/>
          <p:cNvSpPr/>
          <p:nvPr userDrawn="1"/>
        </p:nvSpPr>
        <p:spPr>
          <a:xfrm>
            <a:off x="3664800" y="1799130"/>
            <a:ext cx="756000" cy="756000"/>
          </a:xfrm>
          <a:prstGeom prst="rect">
            <a:avLst/>
          </a:prstGeom>
          <a:solidFill>
            <a:srgbClr val="0073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latin typeface="Arial" pitchFamily="34" charset="0"/>
                <a:cs typeface="Arial" pitchFamily="34" charset="0"/>
              </a:rPr>
              <a:t>8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Überschrift+Aufzählung/Inhalte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1" name="Titel 6"/>
          <p:cNvSpPr>
            <a:spLocks noGrp="1"/>
          </p:cNvSpPr>
          <p:nvPr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Grafik 21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  <p:grpSp>
        <p:nvGrpSpPr>
          <p:cNvPr id="14" name="Gruppieren 13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3" name="Gerade Verbindung 22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5" name="Grafik 24" descr="Schriftzug 1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rafik 25" descr="Schriftzug 2.jpg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108000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604057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</p:spTree>
  </p:cSld>
  <p:clrMapOvr>
    <a:masterClrMapping/>
  </p:clrMapOvr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+Logo rechts 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108000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604057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umsplatzhalt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pic>
        <p:nvPicPr>
          <p:cNvPr id="21" name="Grafik 20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  <p:grpSp>
        <p:nvGrpSpPr>
          <p:cNvPr id="22" name="Gruppieren 21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3" name="Gerade Verbindung 22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5" name="Grafik 24" descr="Schriftzug 1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rafik 25" descr="Schriftzug 2.jpg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+Logo links + 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108000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604057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itel 6"/>
          <p:cNvSpPr>
            <a:spLocks noGrp="1"/>
          </p:cNvSpPr>
          <p:nvPr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umsplatzhalt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pic>
        <p:nvPicPr>
          <p:cNvPr id="21" name="Grafik 20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498" y="162145"/>
            <a:ext cx="1188000" cy="431183"/>
          </a:xfrm>
          <a:prstGeom prst="rect">
            <a:avLst/>
          </a:prstGeom>
        </p:spPr>
      </p:pic>
      <p:grpSp>
        <p:nvGrpSpPr>
          <p:cNvPr id="22" name="Gruppieren 21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3" name="Gerade Verbindung 22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5" name="Grafik 24" descr="Schriftzug 1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rafik 25" descr="Schriftzug 2.jpg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108000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604057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grpSp>
        <p:nvGrpSpPr>
          <p:cNvPr id="18" name="Gruppieren 17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19" name="Gerade Verbindung 18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1" name="Grafik 20" descr="Schriftzug 1.jpg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Grafik 21" descr="Schriftzug 2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Impresum_1.jp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45" y="1832055"/>
            <a:ext cx="1981200" cy="30266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arbeitungshinwe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 userDrawn="1"/>
        </p:nvSpPr>
        <p:spPr>
          <a:xfrm>
            <a:off x="266401" y="141480"/>
            <a:ext cx="8344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Bearbeitungshinweise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266404" y="897564"/>
            <a:ext cx="86980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Kopf- und Fußzeile</a:t>
            </a:r>
            <a:r>
              <a:rPr lang="de-DE" sz="1200" b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(ist im Folienmaster hinterlegt):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Aktivieren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Kopf- und Fußzeile in der Bearbeitungsansicht: </a:t>
            </a:r>
            <a:b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Registerkarte „Einfügen“ aufrufen/Kopf-Fußzeile-Feld öffnen/ Felder „Datum“, „Foliennummer“ und „Fußzeile“ anhaken/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benötigte Daten in die Felder des Fensters eingeben/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Entscheiden, ob diese Daten für alle oder eine Folie übernommen werden sollen.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Deaktivieren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der Bearbeitungsansicht: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Registerkarte „Einfügen“ aufrufen/Kopf-Fußzeile-Feld öffnen/die Häkchen entfernen, für alle Folien oder für die aktuell bearbeitete  übernehmen.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266403" y="627541"/>
            <a:ext cx="861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Bitte nach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Möglichkeit </a:t>
            </a:r>
            <a:r>
              <a:rPr lang="de-DE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nicht den Folienmaster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verändern.</a:t>
            </a:r>
          </a:p>
          <a:p>
            <a:endParaRPr lang="de-DE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 userDrawn="1"/>
        </p:nvSpPr>
        <p:spPr>
          <a:xfrm>
            <a:off x="266404" y="3129807"/>
            <a:ext cx="86980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Falls Sie für Ihren Vortrag Fotos z. B. Ihres Arbeitsbereiches)benötigen, wenden Sie sich bitte an die Bildstelle (Z.169). </a:t>
            </a:r>
          </a:p>
          <a:p>
            <a:endParaRPr lang="de-DE" sz="1200" baseline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Verwendung</a:t>
            </a: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Layout-Angebote „Standort Braunschweig“ und „Standort Berlin“ ist optional, ebenfalls die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Verwendung der Schlussfolie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diese sollte nicht für Präsentationen in größeren Räumen eingesetzt werden.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aseline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Bitte verzichten Sie am Schluss des Vortrags auf den nicht mehr zeitgemäßen Satz „Vielen Dank für Ihre Aufmerksamkeit“ – ersetzen Sie ihn durch ein aussagekräftiges Foto, eine Aufforderung zur Diskussion o. ä. </a:t>
            </a:r>
          </a:p>
          <a:p>
            <a:endParaRPr lang="de-DE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 userDrawn="1"/>
        </p:nvSpPr>
        <p:spPr>
          <a:xfrm>
            <a:off x="266401" y="2643758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baseline="0" dirty="0">
                <a:solidFill>
                  <a:srgbClr val="00B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Um Logos usw. rasch ein- oder auszublenden, können Sie die in der Registerkarte „Entwurf“ ganz rechts außen das Feld „Hintergrundformate einblenden“ aktivieren bzw. deaktivieren.</a:t>
            </a: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7849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vorga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 userDrawn="1"/>
        </p:nvSpPr>
        <p:spPr>
          <a:xfrm>
            <a:off x="266401" y="141480"/>
            <a:ext cx="8344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Gestaltungshilfen</a:t>
            </a:r>
            <a:r>
              <a:rPr lang="de-DE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378605" y="882838"/>
            <a:ext cx="1673118" cy="1032821"/>
          </a:xfrm>
          <a:prstGeom prst="rect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sp>
        <p:nvSpPr>
          <p:cNvPr id="8" name="Textfeld 7"/>
          <p:cNvSpPr txBox="1"/>
          <p:nvPr userDrawn="1"/>
        </p:nvSpPr>
        <p:spPr>
          <a:xfrm>
            <a:off x="2123730" y="830089"/>
            <a:ext cx="23547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PTB-Blau: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Farbmodell RGB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= 0</a:t>
            </a:r>
          </a:p>
          <a:p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G = 155</a:t>
            </a:r>
          </a:p>
          <a:p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B = 206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266402" y="2427734"/>
            <a:ext cx="87700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Überschrift</a:t>
            </a: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1: Arial 28 Fettdruck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Überschrift 2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Texte: Arial 24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0" i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200" b="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einem Vortrag</a:t>
            </a:r>
            <a:r>
              <a:rPr lang="de-DE" sz="1200" b="0" i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verwendete Schriftgrößen sollen nicht kleiner als 18, besser 20 </a:t>
            </a:r>
            <a:r>
              <a:rPr lang="de-DE" sz="1200" b="0" i="0" baseline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de-DE" sz="1200" b="0" i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sein; Schriften ohne Serifen können die Zuschauer besser entziffern. In einer Präsentation möglichst eine Schriftart beibehalten</a:t>
            </a:r>
            <a:r>
              <a:rPr lang="de-DE" sz="1800" b="0" i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de-DE" sz="1800" b="0" i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 userDrawn="1"/>
        </p:nvSpPr>
        <p:spPr>
          <a:xfrm>
            <a:off x="3906112" y="897564"/>
            <a:ext cx="1674000" cy="1047600"/>
          </a:xfrm>
          <a:prstGeom prst="rect">
            <a:avLst/>
          </a:prstGeom>
          <a:solidFill>
            <a:srgbClr val="0073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0" eaLnBrk="1" latinLnBrk="0" hangingPunct="1"/>
            <a:endParaRPr lang="de-DE" sz="4000" b="1" kern="1200">
              <a:solidFill>
                <a:schemeClr val="lt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5641434" y="849362"/>
            <a:ext cx="339506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Blauton</a:t>
            </a:r>
            <a:r>
              <a:rPr lang="de-DE" sz="12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nur zur Verwendung</a:t>
            </a:r>
            <a:br>
              <a:rPr lang="de-DE" sz="12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de-DE" sz="12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 Präsentationen und deren Ausdruck: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Farbmodell RGB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 = 0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 = 115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 = 170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(Abweichung zum Ausgleich der veränderten Darstellung des „PTB-Blaus“  durch den </a:t>
            </a:r>
            <a:r>
              <a:rPr lang="de-DE" sz="1200" kern="1200" dirty="0" err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Beamer</a:t>
            </a:r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endParaRPr lang="de-DE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7849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302" y="206491"/>
            <a:ext cx="7764236" cy="460942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654" y="783772"/>
            <a:ext cx="8541884" cy="3848951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17.10.2023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Center for Time, Constants, and Fundamental </a:t>
            </a:r>
            <a:r>
              <a:rPr lang="de-CH" dirty="0" err="1"/>
              <a:t>Symmetries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‹Nr.›</a:t>
            </a:fld>
            <a:endParaRPr lang="de-CH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793377" y="119859"/>
            <a:ext cx="8079161" cy="27556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142668" y="666953"/>
            <a:ext cx="4329" cy="428663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1129" y="4701372"/>
            <a:ext cx="1385874" cy="4056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669" y="67597"/>
            <a:ext cx="545087" cy="62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8530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111603" y="1275738"/>
            <a:ext cx="8820001" cy="151203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FontTx/>
              <a:buNone/>
              <a:defRPr sz="4400" b="1">
                <a:latin typeface="Arial" pitchFamily="34" charset="0"/>
                <a:cs typeface="Arial" pitchFamily="34" charset="0"/>
              </a:defRPr>
            </a:lvl1pPr>
            <a:lvl2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2pPr>
            <a:lvl3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3pPr>
            <a:lvl4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4pPr>
            <a:lvl5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08057" y="2893504"/>
            <a:ext cx="8820001" cy="81237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latin typeface="Arial" pitchFamily="34" charset="0"/>
                <a:cs typeface="Arial" pitchFamily="34" charset="0"/>
              </a:defRPr>
            </a:lvl1pPr>
            <a:lvl2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2pPr>
            <a:lvl3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3pPr>
            <a:lvl4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4pPr>
            <a:lvl5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Unterüberschrift</a:t>
            </a:r>
          </a:p>
        </p:txBody>
      </p:sp>
      <p:cxnSp>
        <p:nvCxnSpPr>
          <p:cNvPr id="29" name="Gerade Verbindung 28"/>
          <p:cNvCxnSpPr/>
          <p:nvPr userDrawn="1"/>
        </p:nvCxnSpPr>
        <p:spPr>
          <a:xfrm>
            <a:off x="214499" y="897564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572" y="141480"/>
            <a:ext cx="4986928" cy="72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Gerade Verbindung 7"/>
          <p:cNvCxnSpPr/>
          <p:nvPr userDrawn="1"/>
        </p:nvCxnSpPr>
        <p:spPr>
          <a:xfrm>
            <a:off x="214499" y="4816427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Grafik 8" descr="kacheln_PPoint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8716" y="3276404"/>
            <a:ext cx="1437783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092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5" name="Titel 6"/>
          <p:cNvSpPr>
            <a:spLocks noGrp="1"/>
          </p:cNvSpPr>
          <p:nvPr>
            <p:ph type="title"/>
          </p:nvPr>
        </p:nvSpPr>
        <p:spPr>
          <a:xfrm>
            <a:off x="107504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7" name="Grafik 6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nach Deckblatt B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data:image/jpeg;base64,/9j/4AAQSkZJRgABAQAAAQABAAD/2wCEAAkGBxQTEhQUExQWFhUXFhkbFRgVFx8cHxwgHBcdICAgHx0eHCggICIlHCAeJDEjJSkrLi4uGB8zODMsNyguLisBCgoKDg0OFxAPFiwcHSU3My43NSstLCs2Nzc3NzI3NzE3NS0sLCwsNywvMzcsNDQxLDcsLissKzEsLC00NSwsLP/AABEIALsAyAMBIgACEQEDEQH/xAAcAAACAgMBAQAAAAAAAAAAAAAABQYHAgMEAQj/xABMEAACAQMBBAQIDAMGBQQDAQABAgMABBEhBRIxQQYTUWEHFCIycYGR0RYjM0JSU1RykpOhsWKywRUkQ3OComOU0uHwZHSDo5WztDT/xAAaAQEAAwADAAAAAAAAAAAAAAAAAgQFAQMG/8QALREBAAIBAgQDBgcAAAAAAAAAAAECEQMEBRIhURQxwQYycaGx4RMVI0GR0fD/2gAMAwEAAhEDEQA/ALxooooCiiigKKKKAorTd3SRIXkdURRlmYgAekmoBtrwrwjK2UTXTfWE7kQ/1kEt6FHrFBYtct/tGKFd6aVIx2uwX9zVFbU6abQuZDFLP1CsuUFqN3OvlDfOWyNOGONKl2ZFvb5Xff6UhLt7WyaC4r/wo7MiBPjIfH1Ss/6qMUvl8LVvruW12/f1ar/O4P6VWV5bh43j5MpA9Y99a9kT78MbHjugH0jQ0FiP4XDy2fMdecsY09Wde79aYbK8Ik1zH1kOzpGXeZctPGNVOCDz491VtUu8GYxaP/7ib+c0El+GlyPO2bKf8ueNv5itZW3hJtTvCWK5h3GKuZIWKqwxkM6byAjPbWU8wRWdvNVSzegDJ/SkvQaFls4mbR5d6Z/vSsXP70E52Rt+2uhm3nil+44J9nGmVV9tLo9bTkNJChccHA3XB7Q64YHvzSro1tTaAEklvMJ7dZCkMd2SWdU0LCYajLZxvK2QAc0FrUVGdh9NIZ3EMqvbXB4RTDG9/luPJkH3TntAqTUBRRRQFFFFAUUUUBRRRQFFFR/pj0wttnRdZO2WbPVxrq7nsA7O/gM0Du5uEjVnkYKijLMxwAO8mqv6U+F4AOuzouv3fOnbzB91fOcjjyHpqEbd2pdbTkEl4dyEHMdqhO6O9z84+kezhWaKAAAMAcAKDXd3T3pWa5mNxnVAdI1z9GPgPSda2ilcsfi7GRBmJtZVHzT9JR+49dMkcEAg5B1BFBx7Wtyybyeeh3k9I4j1jSui0uRIiuOBGdeXaD6K6dl2c93KYbSMSMvyjscRx/fbtPJRqcGrA6N+CS1iGbom6cktusN2JSeO7GDr6WJ9VBWMe0Y2bcjLSv8ARhUyH2IDXRsbYF95YWxuSpdmTKqmAdeDsCNc6V9C2lpHEu7GiovYihR7BW6goRejm0uP9nyYz9ZHn2b2P1ptsFrywtZOu2dcbqvLIzB4sBTrw385GuauWtdzCHRkbVWUq3oIwaCj+k/TN5bR41tJk8YURo+8hHl9ytnUZxwqQWfTWyz1ZZ4NwKAJ0KYHBddV5aa8qhk9o62EsJ1ltHZdO2B8gjsyoB9BqV9DrlTtOLIUx3do6nOoO4ysBjgdGP60DLpTfnqFjhYdZdN1ULA6eUPKcEcQiZb2DiRTaxtFhjSJBhEUKo7gMVo2z4P0SRbnZ4SKdN74ps9S+/jeG6Pk2OB5a9moOmNex9rCbfVkaKaMgTQvjeQnhw0Knkw0NB0bS2dFcIY5o1kQ67rDOvaOw99Rq26QXVhcPDb79/bxIHmiY5lgBOFVZDkuSMkIQTheNOOkO1GiVY4QGuZSVhU8Bji7fwIDk+ocTW7YOyVtohGCWYktI7cXdvOY+k+wYFBJujPSe2v4+stpQ4GN5eDKTyZeIpxVT9IeizmUXlg/UXi51GAsoPzXHDXtPr5ESToB0+S+3oZk6i8j0lhY8cfOTPEdo5Z5jBITSiiigKKKKAoopV0n29FY20lxMcKg0HNjyUd5NAo8IXTiLZkO83lzvkQxDix7T2KOZ9QqjbGVryQ3lzKJp279IxyULy/87yd0cst5cPfXXysnya8kTkB6v/Nayu9mhjvITHJ9JOf3hwb10HdRSw7QaLAnXT6xNV9Y4r+tMY3DAEHIOoIoMq5+jXRuW4u/Fbd9yIrvytjPUjPzeWW1wO4mtlxMEVnbgoJPqq3fBhsDxWzDuPj7jEsx5jI8lfQq4Hpz20D/AGFsaG0hWG3QJGvIcSeZJ4knmTTCiigKKKKAooooKh6QWe5tO9jPmzpHKP8AUpjb+UVHei9xuDZcp4w3QiY9zFoj+pHsqa+EuLc2hYy4+UiniY96lHUfzew1Xkw3bW/C6GG4aRQR2FZB+ufZRy+jqivTXo+ZAt1bj+9wA7mNOtTQtE3aGxoeRwe0GTwShlVhwYAj1jNZ0cKv6IQiVfHnKtLcqCN3hHH82Jc6+TzPEnNSOlFvb+LX1zbYxHJ/eYMcBvnEq+qTDf8AyHspsTQe1AfCZs6MtDLC7JtBSPF+q1d8HgQNcD6R0GudKd3G25LgtFYANjR7lhmJO5frG7gcDmeR79jbDjt95gTJM/yk0mrv6+Q7FGgoOrwadODfRtFcL1d5FpKhGN7Gm8o9PEcjjkRU3qm+muymhlTaFu3VuhBkPIEaCQjmMeS45qQfm62b0W24t5brKBut5siHijjiv9QeYIPOgb0UUUBVAeEvbX9o7R6hdba0JBxqHk5+zzfUe2rY8JHSLxHZ80ykCTG5F95tB7OPqqjdgWPUwquMMdW9J/8AMeqgY0UUUAaXS7MKnegbqm5jGUPpXl6RTGig4dng3Nxb2ksTKZZkD41VkB3mw3eoxg8M19LCqH6Ipnalj3NK3siI/r+tXxQFFFFAUUVw7U2vBbLvTzRxL2yMFz6MnX1UHdRUHu/CrYLkRtLPj6mJiPxEBf1rRs/woxzFxFY3jdXu7+FjGN7O6cGUHXB9lBl4XI8R2UnNLxBnudHTHrJFVz1IaTaceT5SIcemJhp7BUs8IXTK2nt44fjIZhdW7dXcRtG2FlGSN4YIHaDUchGb25x863jIxzwXHuoLh6GXPWWFo/0oI/5BTmov4L2zsmy/yFHsqUUEB8JdyttcWF0+d0NNC26pJPWRhl0AyTvR4A/ipSLCe+GboGC3PC2B8tx/xmHAcPIX1k8Kk3hKUiC3kU4aO9tSD96UIf0Y17Qa4IVRQqKFVRhVAwAOwCtlFFBi6gggjIIwQeYNQrovP/Zl+YiW6ljGjk8Cjndhk9Mb/FMfovGTwOJvUZ6c2SNEszg7kW8s2OJhkwsv4Rhx3xjtoLToqO9BNqvPagSnM0LGGY9rJ870Mu6w7QwNFBW/h1vDPdWdkGIVQ00m72nReXIBvx1D/FrhfNmV+6RMH2qf6Uw6SXZn21fOdRFuxL3Y0/cNWVAu8cmXz4M98bBv0OD+9ejbMQ0cmM/8RSv6kYphXjKDodfTQYxTK3msG+6Qf2rOuGXZELHO4Ae1fJPtFYDZrr8nO47nw4/XB/WglXQJM7Vte6O4PsCD+tXfVGeCuKX+1U61kbdtpcbgI4so1BNXnQFJOk/Sm2sUDTv5TZ3I11d8cd1eOBzPAVGOmvhQgtg0dsyTTjQnOUQntI1dv4F17cVVLxSXEjTXTF2fiG4ns3tcADkg0HeaB/tbwlX9+SLUCzt8439GkbXkeA9XbxNJdmbGe4nKQRtc3AAMsszkhO+SRs7udfJGpxXVHayzSxW8GBLM26pI0RQMs5HYo/UgU4nxPcQ7JsyYrAGTxh1Pl3BjwJCzcd0vhc8/K5AV06+vTRpOpecRCVazbycJ2JGesBvZriVQwCbPtiyK4BwGlIYccZ4aVHvB9tJYute7u7q26zq+qkSMOj7u9nf3kOcZGMEcWq/oYooIwqhIokGgGFVQP0Ar596KSLPaGJsZXKkc8HUH/v3VT4BxD81vq15eSK4x++fPz/hW4hqztaVvjMZ6/BYSdII2RluZLe9tvnTwr5mcj46Eksg/jGR24pHtDomtjL10Epjgk3d2XV0i1zuyLnyomPz11XvBqDeKsy76kpOhZSVOMkaEHtyP3qwPBHtouj2cx3t1Q8OeaMcMuD9E8u/uq/p35+bpiY6S095s523JOeat4zWe8f3CwfBpfpFbxbPk+LuYI9UJ0kXOkkbDR0PaOGdcVNqqHaexmtwNwSPbI2/F1Xy9m3NoPpxn50R5A4zwqT9HOnKkIl3JF5eBDdRn4mbuyfk5O2NvVnlNTdfhMH90T/3dp/8A0x15WrwsFxs/MeA4uLYqSMgEXCYJHZmk7bCmkJ6+8lYc1gUQqfZl/YwoGt5exxDelkSNe12Cj9TSVumVu2RAJbk/+njZh63wFHrIrqtejFoh3hAjNzeTy2PpZ8k03UYGBoBwAoI949fy/J20UA18q4k3m/BHp/uNeHo9PKCLq9kZWBDR26LCpB4gnymI9BFSOigjXgvuWiuOqc5MsLIx7ZbOTqmb0tG0Z9AWiuJG6jaWcY3by2kzj5t3E8Dj0GSOE+kUUFe7El357yU8ZJ2fPbvM5/rTmkHRNcK+uciM8c8VP60/oCiiig0X0jLG7IMsFJUYzk+ika7QuMDJIPMeLSVI6KBd0b2vexXBktg0kwiKlRZyPhSw1wNRqMZpztjaO1rtCk42huHzkhspIgR2EhSSP3zUe2tfyxLeGJ2QtHbx5Q4OGlYkZGuu7W83PU3AivInjRiVjlSeXBx2+Vg9/DFHLdYbCaHzLC8B7TaSk+3crt8XuPsd7/ykv/RXJG6i+NrOropHxLieQE+ny9c/pjvrzo5Mk08sEgliliJ3SlzLk4JBIy2hGh780OiQ9GY5rddo30kE0Rt7Pdg66JoyWcsWK7wGcbq59Irs8GdmFu3XlBaRIPS7sSfXu13QbVmutn7R2fM2/cRW5aJzxljIODgfOUjdPbkdtc3g2uw15cHT462t5F15KXB/mFef9opt4acdp+tfTK5tsfh379PX7NuwtrrtbaIhcBra3aZwhGkhQoiFuRAJZgO8Z4Cqs6GpgROOLtcI3fuLCwz+M1Z3RzYX9j3ySu4ME7zRFzwTfKtFv8AMkMpPDOOGarforD8VaE85Lsj1JbL/AENa3AJ0I09Lw3u5/wBll8Sj9DU5uzaV3Z51H0g34l94Nb+id71F5C4V2AmkjKxoXYrJGHwFXUneB4d9aHObidh2qv4V/wC9e9GYppL2AWzBZDO775XeEaqgTfxz+djvAqxGPGbjHl1+ser0G5zPAdhz+9n5Yt6YW58Ih9lv/wDkpv8AopBtiytpy58V2hE0gxI0VlKN/wC+pjKP6xnU4IpEvUy3s2MvaWaFryedy7yvqMBuAJOgAAHknlSe22oqxm4lskIuG3bG2UyZOG1YkHeK6he1jwxipMY3vYLiG36trzaAtUZWPjOzpcLuOGXyydBkDTOKattu++um/wDxMv8A1VHdsK9vLeW4aRI5dnGV4DJvqj6HdXJOinOOetXK3GghfR7at490iSNI8RSQuWsngCkY3fKYnOcnT+GpnRRQFFFFBCulqhbiV+B8VhkyO2C8Rv0Bor3wgtrIAdf7MuB6zPHivKCv9nypA0iSOq7oRQWIGd0uumePm10nbcPzWL/cUt+wrs29YiLaM6FAR1s+MgcTIJR/tlHsrYoxoNPRQLxtJj5kEp+8Ao/3HP6UGa5PCONR/G5J9gA/emNFAtFrcHzp1H3I/wCpNe/2SD58srdvl7o/2gUxooIxtKzCLKiaBp7NeZ4rOefoFT3pds0T2sqYyQCyeldR7vXUNvIt5gCfOv4F9SRE8O7f/WrJNBAdor43syG4U/HW4BBHHK4B/YH1Vq6QMXht9pwaSLjrQOfL98g9x7qY9C4+pnvLNh5IbfQHmraHT0Yrm6KDxa5n2fLqj5aLPMEaj1r+qmgkqXrnqL+0G9LGpIQnSRGxvxn2aHkRXBJeJYT297bhnsGZwCq6xCQjrIZAPNZHwVB5bw1xmk+xrk7MuGtpj8RId6KQ6Aenl6fUedSuaxdXeW2dUeQYlR134Zh2SJz04MCDrXTuNvTXpNNSMxKdLzXyWTcrHNCwO7JG6HsKsCPYRXz50dVLe069iSxBwCe06Ko7z2dtTFrx4Ebq4bq1wGO7aypNATgn5OUBox3KcCoX0E2aL0MJorqZYAgjS2eNFG9vZ32c51wMboJ0NUfZ7YW4XbWm0xfOOX5+f2V99pzuq1pnEZ6/Ds4pLplQog35m3mfd13c6knsxUq6Pq+zdlT3r4WadVSAH5q67uOeTktj+EVLtl9EhjEkUNtb8Wt4SXMmPr528pwPogAdvemLja+0EKj+4WRyW+bI/dyxoPQB/FWjp05MznMz1lo7zeTuZpGOWtIxWO0Fe1tlGGzsNlxDE12wknPYNDrpnT9oyKb7AhS52zM6D4iwiWCEHkQCvqOQ9e9FboXN5e7VfPUxKY4M8woJY+wD8fdXV4HLUizeZvOnmZycchp++T66mpkvhEQLtCfPztmSH9Dj9qmcXRjCgw3d3FlRp1vWLnA5Shj6gRUQ8IOP7SOdd6wlA9StVm2WOqjwc/Fpr/oGf1oEgs9oIfJuYJV7JoSp/Ej8e/Fe/wBrXifK2O93206t/tkCEe01IKKBB8LYF+WSeDvlhcL+MAqfUa7rDb1tN8lcQuexZFJ/DnP6UxDUvvtiW83ysET/AHkHuoI50oBa5lUcTBaRfn3wH7CiufYWy4xtERQpuI16mVBJG7Z25cnXP+LPHpn5lFBr8LtmYr4S/NdY5R/oJil/2vGx7lFI6s7wu7KWW0WU6CJsSEcRFLhJNeweS/f1YqqNnSMUAfz1yrj+JTg/qKDpoorF3ABJIAHEk4FBlWq4uEjXedgo7ScVxPfvJpbrvf8AEfIQejm3q0rZBs0ZDSEyv2twH3V4D96BfbTCSW1Izh76U4Ix5kMGNOPM1ZdV5s9M3VpnJzcXTa+hFB/249VWHQQ3pZm1uob1RlD8XMO7kfZn1gdtdfTDY/jMST25+Nj8qNl+cDrj3eznUgvrRJY2jkGVYYIqH7LvpNnSC2uTvW7fITdnce79vRQdeytoQbTgMU4AkXz14EEfOXspas15szyWU3NqPNYcVH649emnKmHSfo25cXVmd2cakDg/eOWf3rb0b6YpN8XPiGYaFW0DejPA9xoM26YWksMmJQpKMN19DkqdKTeCPpHbWaXZuJAm8YiowSWx1mcAccZHtqSbX6P2zRyMYU3grEEDGu6eykfgT2RBN4y8sSSNGYdwuM7ueszjPoHsoHlztK62zmK1VrayOkszjypO5RppjkPWeVbumN2llaxbMsVzNMNxVByQG0Z2727dOZ4CnnS3plb2Ee7lXmxiOFDr3bwHmr/4KRdHNmeKiXau1HxO4yFb/DB4KB9MjQDlw7aDT0zAsNmw7Ogy80/xagfOyfLbuyxAHpPYanWwNlrbW8UC8I0AJ7TzPrNQzoXYS31ydqXS7q43bSPsXXyte7OvMknhirDoKt8III2rAc+dZz//AK5anPRPakU9tF1ThikaK68CpCDRgdR/WoX4QkztSz55tpxj/RL76k9rsNJ7e1lRzFOLeILNHjexuDRhwde4/odaCTUVHIdvvARHfqsZOizpnqX9JPybdzadh44kdAVruJwiM7eailm9AGT+lbKjnTi4TqVgdt0TtiQ8xEg35W9SDAP0nUc6D3wX2xkuDK64MUGWzylu5DM4z/CgjHoZa9qUeDyxZLMSOu7Jcs08i/RMnmr/AKUCr6FFFBILy2WWN43GVdSrDtBGDXzpeWb2l08Emc53CTzZB5D/APyRYPpjYcjX0jVaeGXowJYTdLkbibk4UZJTOVfTUmNsn7rNQVjNtTJ3YV61+eD5K+luHqGteJs0vg3Db55INEHq5+vNdGzSNzAVUKkqyrwBHHHaOYPMEV1UHijGg0HdXtFFAqgnEMkEhZd6JrjfjaRUby5CVZd8hSCpHA8jTC5271r5Wa4h4DdSNJV9OU3uPbnGlcV/cFm6mPdL48piMiMHn6TyFabnZMSRqqIgYsqB3+aXYLvkjXTOdOygf2t7OoSVJluoS4Vgse665OM6H5p4jFOdsbLjuYmikGh4EcQe0VxdGHMiyTn/ABXGh4/FqIyW/jbdyRyOmvGnVBCujl7JZzCyuWyp+Qk5Hu/7cjpT3bvRqC6+UXD8nXRv+/rrk6ebME1qzAeXF5aEaEY46+j9hTHo3tE3FtFKeLL5XpGh/Wgi0/Ry9t43EF1vx7pysnYF5Zzyzwrg8F+zr2dbpLS4W3X4vrWIyxzv7oXs+d2casLaPyMv+W/8pqO+ATzb30w/tLQS3oz0FtbImQ5lm1Jml4jmSBwXtzx76jNjbnbd400m8LCBsRIdBI3bj9+4gdtSbwobRMGzpivF8Rg/fOvr3c+ym3RbZotrSCEfNjGfvHVuHeTQbNuXrwxZijDuWRI11CgsQATgaKvE9wqM7U2pcxMUe9VpdN5Ley3wgPAsTJhcnhvHWpvVdxpG9/1UgjmXxybeTzg5eBGV2GoPU7pTXzetXhvGg4ekchuryC43TDFbwP1sk+EBO62irkkknkO2p90WQrZ2wYFSIY8g8R5IpBtXY0NlOLyO3j6k4Fwixj4vGcSoMaYyd4DiNeVTGOQMAykEEAgjgQeBoMZoVdSrqGUjBDDIPqqNnZdxZ+VZnrYOdrIdVH/Bc8PutkcACKlFFAt2LtuG5B6tjvLpJG43XQ9jIdRUY6o7R2h1a6xEmI9nUxODOdPrJNyIdyv2Cuzp9FEsaygmO5J3IZUIVhoSxY/ORVBZgezTXFSPwW7BEMHXlSpmVBGrcUhQHqwexjku3e+OQoJvRRRQFYugIIIBBGCDwINZUUHz3016ONsu6yoJtpc7hA4AZO595ATgfOTvU51IwIBByCMg1fHSDYsV5A8EwyjjiOKnkynkQeBr532lYzbLufFbojq21ikAwpHaOwdoPmnuNAxpbf3rFuphwZD5zcox2nv7BRf3rFuphwZD5zcox2nv7BXTYWSxLurk51ZjxY9pNB7Y2axLurz1ZjxY9pNa9rLmIgglcr1gXiU3hvY793NdlcG174xr5OC5BIzyA4sRx7B3kigfdDbgPCxJzJ1jGXs3m8rI/hIIx780+pB0N2Q1vCd8brOQd3jugKAAe/tp/Qce2pQlvMx4CN8/hNJPBzEVsUzzZiPRmuLpXtNrphZWuGLfLONQo7MjT0+ypbYWixRpGgwqKAPVQebR+Rl/y3/lNR3wCebe+mH9pakW0fkZf8t/5TUd8Anm3vph/aWgb+G2JjYKRnCzqW9G6w19ZFT2CUMqsODKCMdhGRS/pNsgXdrLAdC6ndJ5MNVPtqP+DDb/AF1v4vLlbi28h1bjgaA69nA9mO+gmlV5siVF2gvi7F0M0ygjXKOvWSnhqqTAAPwzKRk40sMGq96Lz+J3XUyjgkdtvfR3Wcwtw82UMRkfPTHMUFgkZ0Oo5g1F7BvEJlt2P91mP92Y/wCG54xEnkeKf6h2CpTXLtPZ8dxE8UoyjjB7e4g8iDqDQdVFIOj+0HV2tLlszoMxvjHXR/TH8Q4MB6edJunm2HkdNnWq7802BKAcYU8FzyDaljyUHmRQatkwf2xtAnjaxDyuwx72QNeczLk/8OMDi2l0gYpL0P6OpY2ywqd5vOlfGN9zxPo5AcgAKd0BRRRQFFFFAUk6XdF4NoW7QTrpxRx5yN9JT/TnS2+6Ry3EjW+zQjMhImuZATDER80Yx1j8sA4XiewwiwuduXkkyw3UbxxuF66ErHG3aEYxPvkcyNB2mgiF10bu9lymGWF5omyyTwozZ+8BkjlodR3ismuiP8G4/wCXk/6anzdBdqSayXoB75p2P/1vEP09lbF8ExchprpWI/8ATqx9sjMaCrpukcSnBWTe+iUIP60vO2B4ykjxSmIbum4dd3eOBy87dP8Apq9rXwYwrjeurpu4GJB/shDD20wTwfWPzklk/wA2eVx7Gcj2Cgp2fp3plLWYjHFxuj266VGtqdJry4ITKxoeIhcE+s7xOfZX0pa9DLCPVLOBT29WvuptDZRp5kaL91QP2FB807Au7iJNy02dIc8W6uaRmI5ndjHs4CncUG3ZfMsio/ijCEfmyCvoKigodug+3ZgQzxxg5BBZRoRj5qtWewvBptiwDm1mtj1mN9WzjyQccVP0j2VetFBS8t50hhPxmz4ZVHExHU+gLJn/AG1Buk99dNOt0lhdWNyPOfdfdcY5qYhg6d4I48M19Q0UHzjYeFm5TAnt45D2xvut+Hysn0AVjt3ppb3bg7kkD9RMu9INN4brxEEHisi6d719CXOyoJPPhjb7yKf6Uiu/B3s2TjaRrnnHlD7UINAr2XtqCdFaOaJiyqSqyKSCRkjAOdDpTDFJL7wK7OfzTPH3LIGH/wBiMf1pa3gdlj//AM+0ZlxjAYEYx/luv7UGPhK2jFBbpIWxcq+9aburb4xnT6ONG5agcSKceCroa8Cte3mWvJxkhv8ADDHOO5jpns3VAxio1N4L77rllndL3cHkjxh4CpByCp3GIIOvHjWzY8O17jrBbXEkDQyFJY7m6SYoR2qLZTgjUHeOeVBctFQSOLbduhkea2utzUwrEUdwOIVgQA2OGQcnAqWbE2vFdQrNC28re1TzVhxDA6EGg76KKKDXcTqis7HCqCScZ0HcNarVul0O0ZWiku0srVTulHkEU9x3eVgxxnhp5Z7RVnVzXWz4pQRJGj547yg/uKCCwXMd8PFrV0t9mx5R3jIVp8aFIjnyYx85wMtnCkamprZyW8SLHG0SIgAVVZQAByAzSo9A9m/Ybb8pfdR8Atm/Ybb8pfdQO/H4vrE/GPfR4/F9Yn4x76SfALZv2G2/KX3UfALZv2G2/KX3UDvx+L6xPxj30ePxfWJ+Me+knwC2b9htvyl91HwC2b9htvyl91A78fi+sT8Y99Hj8X1ifjHvpJ8Atm/Ybb8pfdR8Atm/Ybb8pfdQO/H4vrE/GPfR4/F9Yn4x76SfALZv2G2/KX3UfALZv2G2/KX3UDvx+L6xPxj30ePxfWJ+Me+knwC2b9htvyl91HwC2b9htvyl91A78fi+sT8Y99Hj8X1ifjHvpJ8Atm/Ybb8pfdR8Atm/Ybb8pfdQO/H4vrE/GPfR4/F9Yn4x76SfALZv2G2/KX3UfALZv2G2/KX3UDvx+L6xPxj30ePxfWJ+Me+knwC2b9htvyl91HwC2b9htvyl91A78fi+sT8Y99RbpQOqkW/tWR5Y13Z4g4+Pi444/KJqVPew5jHd8Atm/Ybb8pfdR8Atm/Ybb8pfdQZR9ONnFFk8dtgGUMA0yBsH+EnOe7FQ/a3Sm1t7nxvZ8hmMhAu7eKN2Eo4CRCFwso9OGHHGM1PrPo7axDEdtCg/hjX3UxRABgAAd1Brs7kSIsi53WUEbwKnUcwdQe40VuooP//Z"/>
          <p:cNvSpPr>
            <a:spLocks noChangeAspect="1" noChangeArrowheads="1"/>
          </p:cNvSpPr>
          <p:nvPr/>
        </p:nvSpPr>
        <p:spPr bwMode="auto">
          <a:xfrm>
            <a:off x="155577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7" name="Textfeld 56"/>
          <p:cNvSpPr txBox="1"/>
          <p:nvPr/>
        </p:nvSpPr>
        <p:spPr>
          <a:xfrm>
            <a:off x="3576173" y="671"/>
            <a:ext cx="4858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baseline="0" dirty="0">
                <a:latin typeface="Arial" panose="020B0604020202020204" pitchFamily="34" charset="0"/>
                <a:cs typeface="Arial" panose="020B0604020202020204" pitchFamily="34" charset="0"/>
              </a:rPr>
              <a:t>Braunschweig</a:t>
            </a:r>
          </a:p>
        </p:txBody>
      </p:sp>
      <p:sp>
        <p:nvSpPr>
          <p:cNvPr id="40" name="Datumsplatzhalter 39"/>
          <p:cNvSpPr>
            <a:spLocks noGrp="1"/>
          </p:cNvSpPr>
          <p:nvPr userDrawn="1">
            <p:ph type="dt" sz="half" idx="10"/>
          </p:nvPr>
        </p:nvSpPr>
        <p:spPr>
          <a:xfrm>
            <a:off x="179952" y="4965837"/>
            <a:ext cx="3960000" cy="172800"/>
          </a:xfrm>
        </p:spPr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42" name="Foliennummernplatzhalter 41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4" name="Fußzeilenplatzhalter 43"/>
          <p:cNvSpPr>
            <a:spLocks noGrp="1"/>
          </p:cNvSpPr>
          <p:nvPr userDrawn="1"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pic>
        <p:nvPicPr>
          <p:cNvPr id="39" name="Grafik 38" descr="D0347_1859.jpg"/>
          <p:cNvPicPr>
            <a:picLocks noChangeAspect="1"/>
          </p:cNvPicPr>
          <p:nvPr userDrawn="1"/>
        </p:nvPicPr>
        <p:blipFill>
          <a:blip r:embed="rId2" cstate="screen"/>
          <a:srcRect l="30798" r="34675"/>
          <a:stretch>
            <a:fillRect/>
          </a:stretch>
        </p:blipFill>
        <p:spPr>
          <a:xfrm>
            <a:off x="-72000" y="-36000"/>
            <a:ext cx="3348000" cy="5215832"/>
          </a:xfrm>
          <a:prstGeom prst="rect">
            <a:avLst/>
          </a:prstGeom>
        </p:spPr>
      </p:pic>
      <p:grpSp>
        <p:nvGrpSpPr>
          <p:cNvPr id="37" name="Gruppieren 36"/>
          <p:cNvGrpSpPr/>
          <p:nvPr userDrawn="1"/>
        </p:nvGrpSpPr>
        <p:grpSpPr>
          <a:xfrm>
            <a:off x="3661087" y="4816426"/>
            <a:ext cx="5267297" cy="174829"/>
            <a:chOff x="3661087" y="4816426"/>
            <a:chExt cx="5267297" cy="174829"/>
          </a:xfrm>
        </p:grpSpPr>
        <p:cxnSp>
          <p:nvCxnSpPr>
            <p:cNvPr id="32" name="Gerade Verbindung 31"/>
            <p:cNvCxnSpPr/>
            <p:nvPr userDrawn="1"/>
          </p:nvCxnSpPr>
          <p:spPr>
            <a:xfrm>
              <a:off x="3672384" y="4816426"/>
              <a:ext cx="5256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Grafik 33" descr="Schriftzug 1.jp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61087" y="4847256"/>
              <a:ext cx="3701307" cy="1439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" name="Text Box 18"/>
          <p:cNvSpPr txBox="1">
            <a:spLocks noChangeArrowheads="1"/>
          </p:cNvSpPr>
          <p:nvPr/>
        </p:nvSpPr>
        <p:spPr bwMode="auto">
          <a:xfrm>
            <a:off x="6964320" y="1400354"/>
            <a:ext cx="20923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Optics</a:t>
            </a:r>
          </a:p>
        </p:txBody>
      </p:sp>
      <p:sp>
        <p:nvSpPr>
          <p:cNvPr id="35" name="Text Box 18"/>
          <p:cNvSpPr txBox="1">
            <a:spLocks noChangeArrowheads="1"/>
          </p:cNvSpPr>
          <p:nvPr/>
        </p:nvSpPr>
        <p:spPr bwMode="auto">
          <a:xfrm>
            <a:off x="6964320" y="2012360"/>
            <a:ext cx="169577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Ionizing</a:t>
            </a:r>
          </a:p>
          <a:p>
            <a:r>
              <a:rPr lang="en-US" sz="1600" dirty="0">
                <a:latin typeface="Arial" pitchFamily="34" charset="0"/>
                <a:cs typeface="Arial" pitchFamily="34" charset="0"/>
              </a:rPr>
              <a:t>Radiation</a:t>
            </a:r>
          </a:p>
        </p:txBody>
      </p:sp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6964320" y="677083"/>
            <a:ext cx="20923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Electricity</a:t>
            </a:r>
          </a:p>
        </p:txBody>
      </p:sp>
      <p:sp>
        <p:nvSpPr>
          <p:cNvPr id="45" name="Text Box 18"/>
          <p:cNvSpPr txBox="1">
            <a:spLocks noChangeArrowheads="1"/>
          </p:cNvSpPr>
          <p:nvPr userDrawn="1"/>
        </p:nvSpPr>
        <p:spPr bwMode="auto">
          <a:xfrm>
            <a:off x="6964320" y="3477105"/>
            <a:ext cx="223709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Administrative</a:t>
            </a:r>
          </a:p>
          <a:p>
            <a:r>
              <a:rPr lang="en-US" sz="1600" dirty="0">
                <a:latin typeface="Arial" pitchFamily="34" charset="0"/>
                <a:cs typeface="Arial" pitchFamily="34" charset="0"/>
              </a:rPr>
              <a:t>Services</a:t>
            </a:r>
          </a:p>
        </p:txBody>
      </p:sp>
      <p:sp>
        <p:nvSpPr>
          <p:cNvPr id="48" name="Text Box 18"/>
          <p:cNvSpPr txBox="1">
            <a:spLocks noChangeArrowheads="1"/>
          </p:cNvSpPr>
          <p:nvPr userDrawn="1"/>
        </p:nvSpPr>
        <p:spPr bwMode="auto">
          <a:xfrm>
            <a:off x="4259593" y="541841"/>
            <a:ext cx="209232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Mechanics</a:t>
            </a:r>
          </a:p>
          <a:p>
            <a:r>
              <a:rPr lang="en-US" sz="1600" dirty="0">
                <a:latin typeface="Arial" pitchFamily="34" charset="0"/>
                <a:cs typeface="Arial" pitchFamily="34" charset="0"/>
              </a:rPr>
              <a:t>and Acoustics</a:t>
            </a:r>
          </a:p>
        </p:txBody>
      </p:sp>
      <p:sp>
        <p:nvSpPr>
          <p:cNvPr id="49" name="Text Box 18"/>
          <p:cNvSpPr txBox="1">
            <a:spLocks noChangeArrowheads="1"/>
          </p:cNvSpPr>
          <p:nvPr userDrawn="1"/>
        </p:nvSpPr>
        <p:spPr bwMode="auto">
          <a:xfrm>
            <a:off x="4259593" y="1174028"/>
            <a:ext cx="218709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pPr algn="l"/>
            <a:r>
              <a:rPr lang="en-US" sz="1600" dirty="0">
                <a:latin typeface="Arial" pitchFamily="34" charset="0"/>
                <a:cs typeface="Arial" pitchFamily="34" charset="0"/>
              </a:rPr>
              <a:t>Chemical Physics</a:t>
            </a:r>
          </a:p>
          <a:p>
            <a:pPr algn="l"/>
            <a:r>
              <a:rPr lang="en-US" sz="1600" baseline="0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Explosion</a:t>
            </a:r>
            <a:r>
              <a:rPr lang="en-US" sz="1600" baseline="0" dirty="0">
                <a:latin typeface="Arial" pitchFamily="34" charset="0"/>
                <a:cs typeface="Arial" pitchFamily="34" charset="0"/>
              </a:rPr>
              <a:t> Protection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 Box 18"/>
          <p:cNvSpPr txBox="1">
            <a:spLocks noChangeArrowheads="1"/>
          </p:cNvSpPr>
          <p:nvPr userDrawn="1"/>
        </p:nvSpPr>
        <p:spPr bwMode="auto">
          <a:xfrm>
            <a:off x="4259593" y="2019519"/>
            <a:ext cx="206337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Precision</a:t>
            </a:r>
            <a:r>
              <a:rPr lang="en-US" sz="1600" baseline="0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1600" baseline="0" dirty="0">
                <a:latin typeface="Arial" pitchFamily="34" charset="0"/>
                <a:cs typeface="Arial" pitchFamily="34" charset="0"/>
              </a:rPr>
              <a:t>Engineering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 Box 18"/>
          <p:cNvSpPr txBox="1">
            <a:spLocks noChangeArrowheads="1"/>
          </p:cNvSpPr>
          <p:nvPr userDrawn="1"/>
        </p:nvSpPr>
        <p:spPr bwMode="auto">
          <a:xfrm>
            <a:off x="4259593" y="3477105"/>
            <a:ext cx="209232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18000" b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Cross-Sectional</a:t>
            </a:r>
            <a:r>
              <a:rPr lang="en-US" sz="1600" baseline="0" dirty="0">
                <a:latin typeface="Arial" pitchFamily="34" charset="0"/>
                <a:cs typeface="Arial" pitchFamily="34" charset="0"/>
              </a:rPr>
              <a:t> Services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94F30204-4F12-4267-BCFC-AECC12E8C6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671559" y="541841"/>
            <a:ext cx="576000" cy="576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553BF819-618D-4CB4-A67B-84EEF98D9A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380514" y="555526"/>
            <a:ext cx="576000" cy="576000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BC28818E-2A65-4EC2-8BD7-12B288CE47E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671559" y="1261000"/>
            <a:ext cx="576000" cy="57600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7883AFF3-971E-4E79-B026-F82BEBB7360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380514" y="1985970"/>
            <a:ext cx="576000" cy="576000"/>
          </a:xfrm>
          <a:prstGeom prst="rect">
            <a:avLst/>
          </a:prstGeom>
        </p:spPr>
      </p:pic>
      <p:pic>
        <p:nvPicPr>
          <p:cNvPr id="56" name="Grafik 55">
            <a:extLst>
              <a:ext uri="{FF2B5EF4-FFF2-40B4-BE49-F238E27FC236}">
                <a16:creationId xmlns:a16="http://schemas.microsoft.com/office/drawing/2014/main" id="{2D71BEBC-D406-4354-9F3D-D2E9737D6BD5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71559" y="1993129"/>
            <a:ext cx="576000" cy="576000"/>
          </a:xfrm>
          <a:prstGeom prst="rect">
            <a:avLst/>
          </a:prstGeom>
        </p:spPr>
      </p:pic>
      <p:pic>
        <p:nvPicPr>
          <p:cNvPr id="60" name="Grafik 59">
            <a:extLst>
              <a:ext uri="{FF2B5EF4-FFF2-40B4-BE49-F238E27FC236}">
                <a16:creationId xmlns:a16="http://schemas.microsoft.com/office/drawing/2014/main" id="{0DBC3857-2852-4E64-A1E3-2DD4759804E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380514" y="1262278"/>
            <a:ext cx="576000" cy="576000"/>
          </a:xfrm>
          <a:prstGeom prst="rect">
            <a:avLst/>
          </a:prstGeom>
        </p:spPr>
      </p:pic>
      <p:pic>
        <p:nvPicPr>
          <p:cNvPr id="61" name="Grafik 60">
            <a:extLst>
              <a:ext uri="{FF2B5EF4-FFF2-40B4-BE49-F238E27FC236}">
                <a16:creationId xmlns:a16="http://schemas.microsoft.com/office/drawing/2014/main" id="{F5C1C97B-028C-429A-B397-95E320647848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3671559" y="3435326"/>
            <a:ext cx="576000" cy="576000"/>
          </a:xfrm>
          <a:prstGeom prst="rect">
            <a:avLst/>
          </a:prstGeom>
        </p:spPr>
      </p:pic>
      <p:pic>
        <p:nvPicPr>
          <p:cNvPr id="62" name="Grafik 61">
            <a:extLst>
              <a:ext uri="{FF2B5EF4-FFF2-40B4-BE49-F238E27FC236}">
                <a16:creationId xmlns:a16="http://schemas.microsoft.com/office/drawing/2014/main" id="{F1596059-B94D-4ECF-A16E-44B5989A9B32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671559" y="2715766"/>
            <a:ext cx="576000" cy="576000"/>
          </a:xfrm>
          <a:prstGeom prst="rect">
            <a:avLst/>
          </a:prstGeom>
        </p:spPr>
      </p:pic>
      <p:sp>
        <p:nvSpPr>
          <p:cNvPr id="63" name="Text Box 18">
            <a:extLst>
              <a:ext uri="{FF2B5EF4-FFF2-40B4-BE49-F238E27FC236}">
                <a16:creationId xmlns:a16="http://schemas.microsoft.com/office/drawing/2014/main" id="{AC359A9D-0293-4B6F-87FB-4F9DEB38F2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259593" y="2799387"/>
            <a:ext cx="231450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Legal and Inter-</a:t>
            </a:r>
            <a:br>
              <a:rPr lang="en-US" sz="1600" dirty="0">
                <a:latin typeface="Arial" pitchFamily="34" charset="0"/>
                <a:cs typeface="Arial" pitchFamily="34" charset="0"/>
              </a:rPr>
            </a:br>
            <a:r>
              <a:rPr lang="en-US" sz="1600" dirty="0">
                <a:latin typeface="Arial" pitchFamily="34" charset="0"/>
                <a:cs typeface="Arial" pitchFamily="34" charset="0"/>
              </a:rPr>
              <a:t>national Metrology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ADBCB8B9-D287-42A0-AAD1-5287F1B37571}"/>
              </a:ext>
            </a:extLst>
          </p:cNvPr>
          <p:cNvSpPr txBox="1"/>
          <p:nvPr userDrawn="1"/>
        </p:nvSpPr>
        <p:spPr>
          <a:xfrm>
            <a:off x="4216283" y="4217848"/>
            <a:ext cx="1944216" cy="447056"/>
          </a:xfrm>
          <a:prstGeom prst="rect">
            <a:avLst/>
          </a:prstGeom>
          <a:noFill/>
          <a:ln w="38100">
            <a:noFill/>
            <a:prstDash val="sysDot"/>
          </a:ln>
        </p:spPr>
        <p:txBody>
          <a:bodyPr wrap="square" rtlCol="0" anchor="ctr" anchorCtr="0">
            <a:noAutofit/>
          </a:bodyPr>
          <a:lstStyle>
            <a:defPPr>
              <a:defRPr lang="de-DE"/>
            </a:defPPr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600" dirty="0"/>
              <a:t>QUEST</a:t>
            </a:r>
            <a:br>
              <a:rPr lang="en-GB" sz="1600" dirty="0"/>
            </a:br>
            <a:r>
              <a:rPr lang="en-GB" sz="1600" dirty="0"/>
              <a:t>Institute at PTB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F925A638-4309-4FD4-A209-C7EFC4B905CB}"/>
              </a:ext>
            </a:extLst>
          </p:cNvPr>
          <p:cNvSpPr txBox="1"/>
          <p:nvPr userDrawn="1"/>
        </p:nvSpPr>
        <p:spPr>
          <a:xfrm>
            <a:off x="6931332" y="4204774"/>
            <a:ext cx="3080288" cy="447056"/>
          </a:xfrm>
          <a:prstGeom prst="rect">
            <a:avLst/>
          </a:prstGeom>
          <a:noFill/>
          <a:ln w="38100">
            <a:noFill/>
            <a:prstDash val="sysDot"/>
          </a:ln>
        </p:spPr>
        <p:txBody>
          <a:bodyPr wrap="square" lIns="72000" rIns="72000" rtlCol="0" anchor="ctr" anchorCtr="0">
            <a:noAutofit/>
          </a:bodyPr>
          <a:lstStyle>
            <a:defPPr>
              <a:defRPr lang="de-DE"/>
            </a:defPPr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700" dirty="0"/>
              <a:t>Fundamental Physics</a:t>
            </a:r>
          </a:p>
          <a:p>
            <a:pPr algn="l"/>
            <a:r>
              <a:rPr lang="en-GB" sz="1700" dirty="0"/>
              <a:t>for Metrology</a:t>
            </a:r>
          </a:p>
        </p:txBody>
      </p:sp>
      <p:pic>
        <p:nvPicPr>
          <p:cNvPr id="66" name="Grafik 65">
            <a:extLst>
              <a:ext uri="{FF2B5EF4-FFF2-40B4-BE49-F238E27FC236}">
                <a16:creationId xmlns:a16="http://schemas.microsoft.com/office/drawing/2014/main" id="{447D70AB-0B76-4A0E-8403-44B81E721AC7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3671559" y="4152302"/>
            <a:ext cx="576000" cy="552000"/>
          </a:xfrm>
          <a:prstGeom prst="rect">
            <a:avLst/>
          </a:prstGeom>
        </p:spPr>
      </p:pic>
      <p:pic>
        <p:nvPicPr>
          <p:cNvPr id="67" name="Grafik 66">
            <a:extLst>
              <a:ext uri="{FF2B5EF4-FFF2-40B4-BE49-F238E27FC236}">
                <a16:creationId xmlns:a16="http://schemas.microsoft.com/office/drawing/2014/main" id="{040930FE-2D18-4324-8120-6DC79F715499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380514" y="4140302"/>
            <a:ext cx="576000" cy="576000"/>
          </a:xfrm>
          <a:prstGeom prst="rect">
            <a:avLst/>
          </a:prstGeom>
        </p:spPr>
      </p:pic>
      <p:pic>
        <p:nvPicPr>
          <p:cNvPr id="68" name="Grafik 67">
            <a:extLst>
              <a:ext uri="{FF2B5EF4-FFF2-40B4-BE49-F238E27FC236}">
                <a16:creationId xmlns:a16="http://schemas.microsoft.com/office/drawing/2014/main" id="{FF2CB5ED-3029-46A9-8A51-7888F2757F9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380514" y="3435326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889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nach Deckblatt 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data:image/jpeg;base64,/9j/4AAQSkZJRgABAQAAAQABAAD/2wCEAAkGBxQTEhQUExQWFhUXFhkbFRgVFx8cHxwgHBcdICAgHx0eHCggICIlHCAeJDEjJSkrLi4uGB8zODMsNyguLisBCgoKDg0OFxAPFiwcHSU3My43NSstLCs2Nzc3NzI3NzE3NS0sLCwsNywvMzcsNDQxLDcsLissKzEsLC00NSwsLP/AABEIALsAyAMBIgACEQEDEQH/xAAcAAACAgMBAQAAAAAAAAAAAAAABQYHAgMEAQj/xABMEAACAQMBBAQIDAMGBQQDAQABAgMABBEhBRIxQQYTUWEHFCIycYGR0RYjM0JSU1RykpOhsWKywRUkQ3OComOU0uHwZHSDo5WztDT/xAAaAQEAAwADAAAAAAAAAAAAAAAAAgQFAQMG/8QALREBAAIBAgQDBgcAAAAAAAAAAAECEQMEBRIhURQxwQYycaGx4RMVI0GR0fD/2gAMAwEAAhEDEQA/ALxooooCiiigKKKKAorTd3SRIXkdURRlmYgAekmoBtrwrwjK2UTXTfWE7kQ/1kEt6FHrFBYtct/tGKFd6aVIx2uwX9zVFbU6abQuZDFLP1CsuUFqN3OvlDfOWyNOGONKl2ZFvb5Xff6UhLt7WyaC4r/wo7MiBPjIfH1Ss/6qMUvl8LVvruW12/f1ar/O4P6VWV5bh43j5MpA9Y99a9kT78MbHjugH0jQ0FiP4XDy2fMdecsY09Wde79aYbK8Ik1zH1kOzpGXeZctPGNVOCDz491VtUu8GYxaP/7ib+c0El+GlyPO2bKf8ueNv5itZW3hJtTvCWK5h3GKuZIWKqwxkM6byAjPbWU8wRWdvNVSzegDJ/SkvQaFls4mbR5d6Z/vSsXP70E52Rt+2uhm3nil+44J9nGmVV9tLo9bTkNJChccHA3XB7Q64YHvzSro1tTaAEklvMJ7dZCkMd2SWdU0LCYajLZxvK2QAc0FrUVGdh9NIZ3EMqvbXB4RTDG9/luPJkH3TntAqTUBRRRQFFFFAUUUUBRRRQFFFR/pj0wttnRdZO2WbPVxrq7nsA7O/gM0Du5uEjVnkYKijLMxwAO8mqv6U+F4AOuzouv3fOnbzB91fOcjjyHpqEbd2pdbTkEl4dyEHMdqhO6O9z84+kezhWaKAAAMAcAKDXd3T3pWa5mNxnVAdI1z9GPgPSda2ilcsfi7GRBmJtZVHzT9JR+49dMkcEAg5B1BFBx7Wtyybyeeh3k9I4j1jSui0uRIiuOBGdeXaD6K6dl2c93KYbSMSMvyjscRx/fbtPJRqcGrA6N+CS1iGbom6cktusN2JSeO7GDr6WJ9VBWMe0Y2bcjLSv8ARhUyH2IDXRsbYF95YWxuSpdmTKqmAdeDsCNc6V9C2lpHEu7GiovYihR7BW6goRejm0uP9nyYz9ZHn2b2P1ptsFrywtZOu2dcbqvLIzB4sBTrw385GuauWtdzCHRkbVWUq3oIwaCj+k/TN5bR41tJk8YURo+8hHl9ytnUZxwqQWfTWyz1ZZ4NwKAJ0KYHBddV5aa8qhk9o62EsJ1ltHZdO2B8gjsyoB9BqV9DrlTtOLIUx3do6nOoO4ysBjgdGP60DLpTfnqFjhYdZdN1ULA6eUPKcEcQiZb2DiRTaxtFhjSJBhEUKo7gMVo2z4P0SRbnZ4SKdN74ps9S+/jeG6Pk2OB5a9moOmNex9rCbfVkaKaMgTQvjeQnhw0Knkw0NB0bS2dFcIY5o1kQ67rDOvaOw99Rq26QXVhcPDb79/bxIHmiY5lgBOFVZDkuSMkIQTheNOOkO1GiVY4QGuZSVhU8Bji7fwIDk+ocTW7YOyVtohGCWYktI7cXdvOY+k+wYFBJujPSe2v4+stpQ4GN5eDKTyZeIpxVT9IeizmUXlg/UXi51GAsoPzXHDXtPr5ESToB0+S+3oZk6i8j0lhY8cfOTPEdo5Z5jBITSiiigKKKKAoopV0n29FY20lxMcKg0HNjyUd5NAo8IXTiLZkO83lzvkQxDix7T2KOZ9QqjbGVryQ3lzKJp279IxyULy/87yd0cst5cPfXXysnya8kTkB6v/Nayu9mhjvITHJ9JOf3hwb10HdRSw7QaLAnXT6xNV9Y4r+tMY3DAEHIOoIoMq5+jXRuW4u/Fbd9yIrvytjPUjPzeWW1wO4mtlxMEVnbgoJPqq3fBhsDxWzDuPj7jEsx5jI8lfQq4Hpz20D/AGFsaG0hWG3QJGvIcSeZJ4knmTTCiigKKKKAooooKh6QWe5tO9jPmzpHKP8AUpjb+UVHei9xuDZcp4w3QiY9zFoj+pHsqa+EuLc2hYy4+UiniY96lHUfzew1Xkw3bW/C6GG4aRQR2FZB+ufZRy+jqivTXo+ZAt1bj+9wA7mNOtTQtE3aGxoeRwe0GTwShlVhwYAj1jNZ0cKv6IQiVfHnKtLcqCN3hHH82Jc6+TzPEnNSOlFvb+LX1zbYxHJ/eYMcBvnEq+qTDf8AyHspsTQe1AfCZs6MtDLC7JtBSPF+q1d8HgQNcD6R0GudKd3G25LgtFYANjR7lhmJO5frG7gcDmeR79jbDjt95gTJM/yk0mrv6+Q7FGgoOrwadODfRtFcL1d5FpKhGN7Gm8o9PEcjjkRU3qm+muymhlTaFu3VuhBkPIEaCQjmMeS45qQfm62b0W24t5brKBut5siHijjiv9QeYIPOgb0UUUBVAeEvbX9o7R6hdba0JBxqHk5+zzfUe2rY8JHSLxHZ80ykCTG5F95tB7OPqqjdgWPUwquMMdW9J/8AMeqgY0UUUAaXS7MKnegbqm5jGUPpXl6RTGig4dng3Nxb2ksTKZZkD41VkB3mw3eoxg8M19LCqH6Ipnalj3NK3siI/r+tXxQFFFFAUUVw7U2vBbLvTzRxL2yMFz6MnX1UHdRUHu/CrYLkRtLPj6mJiPxEBf1rRs/woxzFxFY3jdXu7+FjGN7O6cGUHXB9lBl4XI8R2UnNLxBnudHTHrJFVz1IaTaceT5SIcemJhp7BUs8IXTK2nt44fjIZhdW7dXcRtG2FlGSN4YIHaDUchGb25x863jIxzwXHuoLh6GXPWWFo/0oI/5BTmov4L2zsmy/yFHsqUUEB8JdyttcWF0+d0NNC26pJPWRhl0AyTvR4A/ipSLCe+GboGC3PC2B8tx/xmHAcPIX1k8Kk3hKUiC3kU4aO9tSD96UIf0Y17Qa4IVRQqKFVRhVAwAOwCtlFFBi6gggjIIwQeYNQrovP/Zl+YiW6ljGjk8Cjndhk9Mb/FMfovGTwOJvUZ6c2SNEszg7kW8s2OJhkwsv4Rhx3xjtoLToqO9BNqvPagSnM0LGGY9rJ870Mu6w7QwNFBW/h1vDPdWdkGIVQ00m72nReXIBvx1D/FrhfNmV+6RMH2qf6Uw6SXZn21fOdRFuxL3Y0/cNWVAu8cmXz4M98bBv0OD+9ejbMQ0cmM/8RSv6kYphXjKDodfTQYxTK3msG+6Qf2rOuGXZELHO4Ae1fJPtFYDZrr8nO47nw4/XB/WglXQJM7Vte6O4PsCD+tXfVGeCuKX+1U61kbdtpcbgI4so1BNXnQFJOk/Sm2sUDTv5TZ3I11d8cd1eOBzPAVGOmvhQgtg0dsyTTjQnOUQntI1dv4F17cVVLxSXEjTXTF2fiG4ns3tcADkg0HeaB/tbwlX9+SLUCzt8439GkbXkeA9XbxNJdmbGe4nKQRtc3AAMsszkhO+SRs7udfJGpxXVHayzSxW8GBLM26pI0RQMs5HYo/UgU4nxPcQ7JsyYrAGTxh1Pl3BjwJCzcd0vhc8/K5AV06+vTRpOpecRCVazbycJ2JGesBvZriVQwCbPtiyK4BwGlIYccZ4aVHvB9tJYute7u7q26zq+qkSMOj7u9nf3kOcZGMEcWq/oYooIwqhIokGgGFVQP0Ar596KSLPaGJsZXKkc8HUH/v3VT4BxD81vq15eSK4x++fPz/hW4hqztaVvjMZ6/BYSdII2RluZLe9tvnTwr5mcj46Eksg/jGR24pHtDomtjL10Epjgk3d2XV0i1zuyLnyomPz11XvBqDeKsy76kpOhZSVOMkaEHtyP3qwPBHtouj2cx3t1Q8OeaMcMuD9E8u/uq/p35+bpiY6S095s523JOeat4zWe8f3CwfBpfpFbxbPk+LuYI9UJ0kXOkkbDR0PaOGdcVNqqHaexmtwNwSPbI2/F1Xy9m3NoPpxn50R5A4zwqT9HOnKkIl3JF5eBDdRn4mbuyfk5O2NvVnlNTdfhMH90T/3dp/8A0x15WrwsFxs/MeA4uLYqSMgEXCYJHZmk7bCmkJ6+8lYc1gUQqfZl/YwoGt5exxDelkSNe12Cj9TSVumVu2RAJbk/+njZh63wFHrIrqtejFoh3hAjNzeTy2PpZ8k03UYGBoBwAoI949fy/J20UA18q4k3m/BHp/uNeHo9PKCLq9kZWBDR26LCpB4gnymI9BFSOigjXgvuWiuOqc5MsLIx7ZbOTqmb0tG0Z9AWiuJG6jaWcY3by2kzj5t3E8Dj0GSOE+kUUFe7El357yU8ZJ2fPbvM5/rTmkHRNcK+uciM8c8VP60/oCiiig0X0jLG7IMsFJUYzk+ika7QuMDJIPMeLSVI6KBd0b2vexXBktg0kwiKlRZyPhSw1wNRqMZpztjaO1rtCk42huHzkhspIgR2EhSSP3zUe2tfyxLeGJ2QtHbx5Q4OGlYkZGuu7W83PU3AivInjRiVjlSeXBx2+Vg9/DFHLdYbCaHzLC8B7TaSk+3crt8XuPsd7/ykv/RXJG6i+NrOropHxLieQE+ny9c/pjvrzo5Mk08sEgliliJ3SlzLk4JBIy2hGh780OiQ9GY5rddo30kE0Rt7Pdg66JoyWcsWK7wGcbq59Irs8GdmFu3XlBaRIPS7sSfXu13QbVmutn7R2fM2/cRW5aJzxljIODgfOUjdPbkdtc3g2uw15cHT462t5F15KXB/mFef9opt4acdp+tfTK5tsfh379PX7NuwtrrtbaIhcBra3aZwhGkhQoiFuRAJZgO8Z4Cqs6GpgROOLtcI3fuLCwz+M1Z3RzYX9j3ySu4ME7zRFzwTfKtFv8AMkMpPDOOGarforD8VaE85Lsj1JbL/AENa3AJ0I09Lw3u5/wBll8Sj9DU5uzaV3Z51H0g34l94Nb+id71F5C4V2AmkjKxoXYrJGHwFXUneB4d9aHObidh2qv4V/wC9e9GYppL2AWzBZDO775XeEaqgTfxz+djvAqxGPGbjHl1+ser0G5zPAdhz+9n5Yt6YW58Ih9lv/wDkpv8AopBtiytpy58V2hE0gxI0VlKN/wC+pjKP6xnU4IpEvUy3s2MvaWaFryedy7yvqMBuAJOgAAHknlSe22oqxm4lskIuG3bG2UyZOG1YkHeK6he1jwxipMY3vYLiG36trzaAtUZWPjOzpcLuOGXyydBkDTOKattu++um/wDxMv8A1VHdsK9vLeW4aRI5dnGV4DJvqj6HdXJOinOOetXK3GghfR7at490iSNI8RSQuWsngCkY3fKYnOcnT+GpnRRQFFFFBCulqhbiV+B8VhkyO2C8Rv0Bor3wgtrIAdf7MuB6zPHivKCv9nypA0iSOq7oRQWIGd0uumePm10nbcPzWL/cUt+wrs29YiLaM6FAR1s+MgcTIJR/tlHsrYoxoNPRQLxtJj5kEp+8Ao/3HP6UGa5PCONR/G5J9gA/emNFAtFrcHzp1H3I/wCpNe/2SD58srdvl7o/2gUxooIxtKzCLKiaBp7NeZ4rOefoFT3pds0T2sqYyQCyeldR7vXUNvIt5gCfOv4F9SRE8O7f/WrJNBAdor43syG4U/HW4BBHHK4B/YH1Vq6QMXht9pwaSLjrQOfL98g9x7qY9C4+pnvLNh5IbfQHmraHT0Yrm6KDxa5n2fLqj5aLPMEaj1r+qmgkqXrnqL+0G9LGpIQnSRGxvxn2aHkRXBJeJYT297bhnsGZwCq6xCQjrIZAPNZHwVB5bw1xmk+xrk7MuGtpj8RId6KQ6Aenl6fUedSuaxdXeW2dUeQYlR134Zh2SJz04MCDrXTuNvTXpNNSMxKdLzXyWTcrHNCwO7JG6HsKsCPYRXz50dVLe069iSxBwCe06Ko7z2dtTFrx4Ebq4bq1wGO7aypNATgn5OUBox3KcCoX0E2aL0MJorqZYAgjS2eNFG9vZ32c51wMboJ0NUfZ7YW4XbWm0xfOOX5+f2V99pzuq1pnEZ6/Ds4pLplQog35m3mfd13c6knsxUq6Pq+zdlT3r4WadVSAH5q67uOeTktj+EVLtl9EhjEkUNtb8Wt4SXMmPr528pwPogAdvemLja+0EKj+4WRyW+bI/dyxoPQB/FWjp05MznMz1lo7zeTuZpGOWtIxWO0Fe1tlGGzsNlxDE12wknPYNDrpnT9oyKb7AhS52zM6D4iwiWCEHkQCvqOQ9e9FboXN5e7VfPUxKY4M8woJY+wD8fdXV4HLUizeZvOnmZycchp++T66mpkvhEQLtCfPztmSH9Dj9qmcXRjCgw3d3FlRp1vWLnA5Shj6gRUQ8IOP7SOdd6wlA9StVm2WOqjwc/Fpr/oGf1oEgs9oIfJuYJV7JoSp/Ej8e/Fe/wBrXifK2O93206t/tkCEe01IKKBB8LYF+WSeDvlhcL+MAqfUa7rDb1tN8lcQuexZFJ/DnP6UxDUvvtiW83ysET/AHkHuoI50oBa5lUcTBaRfn3wH7CiufYWy4xtERQpuI16mVBJG7Z25cnXP+LPHpn5lFBr8LtmYr4S/NdY5R/oJil/2vGx7lFI6s7wu7KWW0WU6CJsSEcRFLhJNeweS/f1YqqNnSMUAfz1yrj+JTg/qKDpoorF3ABJIAHEk4FBlWq4uEjXedgo7ScVxPfvJpbrvf8AEfIQejm3q0rZBs0ZDSEyv2twH3V4D96BfbTCSW1Izh76U4Ix5kMGNOPM1ZdV5s9M3VpnJzcXTa+hFB/249VWHQQ3pZm1uob1RlD8XMO7kfZn1gdtdfTDY/jMST25+Nj8qNl+cDrj3eznUgvrRJY2jkGVYYIqH7LvpNnSC2uTvW7fITdnce79vRQdeytoQbTgMU4AkXz14EEfOXspas15szyWU3NqPNYcVH649emnKmHSfo25cXVmd2cakDg/eOWf3rb0b6YpN8XPiGYaFW0DejPA9xoM26YWksMmJQpKMN19DkqdKTeCPpHbWaXZuJAm8YiowSWx1mcAccZHtqSbX6P2zRyMYU3grEEDGu6eykfgT2RBN4y8sSSNGYdwuM7ueszjPoHsoHlztK62zmK1VrayOkszjypO5RppjkPWeVbumN2llaxbMsVzNMNxVByQG0Z2727dOZ4CnnS3plb2Ee7lXmxiOFDr3bwHmr/4KRdHNmeKiXau1HxO4yFb/DB4KB9MjQDlw7aDT0zAsNmw7Ogy80/xagfOyfLbuyxAHpPYanWwNlrbW8UC8I0AJ7TzPrNQzoXYS31ydqXS7q43bSPsXXyte7OvMknhirDoKt8III2rAc+dZz//AK5anPRPakU9tF1ThikaK68CpCDRgdR/WoX4QkztSz55tpxj/RL76k9rsNJ7e1lRzFOLeILNHjexuDRhwde4/odaCTUVHIdvvARHfqsZOizpnqX9JPybdzadh44kdAVruJwiM7eailm9AGT+lbKjnTi4TqVgdt0TtiQ8xEg35W9SDAP0nUc6D3wX2xkuDK64MUGWzylu5DM4z/CgjHoZa9qUeDyxZLMSOu7Jcs08i/RMnmr/AKUCr6FFFBILy2WWN43GVdSrDtBGDXzpeWb2l08Emc53CTzZB5D/APyRYPpjYcjX0jVaeGXowJYTdLkbibk4UZJTOVfTUmNsn7rNQVjNtTJ3YV61+eD5K+luHqGteJs0vg3Db55INEHq5+vNdGzSNzAVUKkqyrwBHHHaOYPMEV1UHijGg0HdXtFFAqgnEMkEhZd6JrjfjaRUby5CVZd8hSCpHA8jTC5271r5Wa4h4DdSNJV9OU3uPbnGlcV/cFm6mPdL48piMiMHn6TyFabnZMSRqqIgYsqB3+aXYLvkjXTOdOygf2t7OoSVJluoS4Vgse665OM6H5p4jFOdsbLjuYmikGh4EcQe0VxdGHMiyTn/ABXGh4/FqIyW/jbdyRyOmvGnVBCujl7JZzCyuWyp+Qk5Hu/7cjpT3bvRqC6+UXD8nXRv+/rrk6ebME1qzAeXF5aEaEY46+j9hTHo3tE3FtFKeLL5XpGh/Wgi0/Ry9t43EF1vx7pysnYF5Zzyzwrg8F+zr2dbpLS4W3X4vrWIyxzv7oXs+d2casLaPyMv+W/8pqO+ATzb30w/tLQS3oz0FtbImQ5lm1Jml4jmSBwXtzx76jNjbnbd400m8LCBsRIdBI3bj9+4gdtSbwobRMGzpivF8Rg/fOvr3c+ym3RbZotrSCEfNjGfvHVuHeTQbNuXrwxZijDuWRI11CgsQATgaKvE9wqM7U2pcxMUe9VpdN5Ley3wgPAsTJhcnhvHWpvVdxpG9/1UgjmXxybeTzg5eBGV2GoPU7pTXzetXhvGg4ekchuryC43TDFbwP1sk+EBO62irkkknkO2p90WQrZ2wYFSIY8g8R5IpBtXY0NlOLyO3j6k4Fwixj4vGcSoMaYyd4DiNeVTGOQMAykEEAgjgQeBoMZoVdSrqGUjBDDIPqqNnZdxZ+VZnrYOdrIdVH/Bc8PutkcACKlFFAt2LtuG5B6tjvLpJG43XQ9jIdRUY6o7R2h1a6xEmI9nUxODOdPrJNyIdyv2Cuzp9FEsaygmO5J3IZUIVhoSxY/ORVBZgezTXFSPwW7BEMHXlSpmVBGrcUhQHqwexjku3e+OQoJvRRRQFYugIIIBBGCDwINZUUHz3016ONsu6yoJtpc7hA4AZO595ATgfOTvU51IwIBByCMg1fHSDYsV5A8EwyjjiOKnkynkQeBr532lYzbLufFbojq21ikAwpHaOwdoPmnuNAxpbf3rFuphwZD5zcox2nv7BRf3rFuphwZD5zcox2nv7BXTYWSxLurk51ZjxY9pNB7Y2axLurz1ZjxY9pNa9rLmIgglcr1gXiU3hvY793NdlcG174xr5OC5BIzyA4sRx7B3kigfdDbgPCxJzJ1jGXs3m8rI/hIIx780+pB0N2Q1vCd8brOQd3jugKAAe/tp/Qce2pQlvMx4CN8/hNJPBzEVsUzzZiPRmuLpXtNrphZWuGLfLONQo7MjT0+ypbYWixRpGgwqKAPVQebR+Rl/y3/lNR3wCebe+mH9pakW0fkZf8t/5TUd8Anm3vph/aWgb+G2JjYKRnCzqW9G6w19ZFT2CUMqsODKCMdhGRS/pNsgXdrLAdC6ndJ5MNVPtqP+DDb/AF1v4vLlbi28h1bjgaA69nA9mO+gmlV5siVF2gvi7F0M0ygjXKOvWSnhqqTAAPwzKRk40sMGq96Lz+J3XUyjgkdtvfR3Wcwtw82UMRkfPTHMUFgkZ0Oo5g1F7BvEJlt2P91mP92Y/wCG54xEnkeKf6h2CpTXLtPZ8dxE8UoyjjB7e4g8iDqDQdVFIOj+0HV2tLlszoMxvjHXR/TH8Q4MB6edJunm2HkdNnWq7802BKAcYU8FzyDaljyUHmRQatkwf2xtAnjaxDyuwx72QNeczLk/8OMDi2l0gYpL0P6OpY2ywqd5vOlfGN9zxPo5AcgAKd0BRRRQFFFFAUk6XdF4NoW7QTrpxRx5yN9JT/TnS2+6Ry3EjW+zQjMhImuZATDER80Yx1j8sA4XiewwiwuduXkkyw3UbxxuF66ErHG3aEYxPvkcyNB2mgiF10bu9lymGWF5omyyTwozZ+8BkjlodR3ismuiP8G4/wCXk/6anzdBdqSayXoB75p2P/1vEP09lbF8ExchprpWI/8ATqx9sjMaCrpukcSnBWTe+iUIP60vO2B4ykjxSmIbum4dd3eOBy87dP8Apq9rXwYwrjeurpu4GJB/shDD20wTwfWPzklk/wA2eVx7Gcj2Cgp2fp3plLWYjHFxuj266VGtqdJry4ITKxoeIhcE+s7xOfZX0pa9DLCPVLOBT29WvuptDZRp5kaL91QP2FB807Au7iJNy02dIc8W6uaRmI5ndjHs4CncUG3ZfMsio/ijCEfmyCvoKigodug+3ZgQzxxg5BBZRoRj5qtWewvBptiwDm1mtj1mN9WzjyQccVP0j2VetFBS8t50hhPxmz4ZVHExHU+gLJn/AG1Buk99dNOt0lhdWNyPOfdfdcY5qYhg6d4I48M19Q0UHzjYeFm5TAnt45D2xvut+Hysn0AVjt3ppb3bg7kkD9RMu9INN4brxEEHisi6d719CXOyoJPPhjb7yKf6Uiu/B3s2TjaRrnnHlD7UINAr2XtqCdFaOaJiyqSqyKSCRkjAOdDpTDFJL7wK7OfzTPH3LIGH/wBiMf1pa3gdlj//AM+0ZlxjAYEYx/luv7UGPhK2jFBbpIWxcq+9aburb4xnT6ONG5agcSKceCroa8Cte3mWvJxkhv8ADDHOO5jpns3VAxio1N4L77rllndL3cHkjxh4CpByCp3GIIOvHjWzY8O17jrBbXEkDQyFJY7m6SYoR2qLZTgjUHeOeVBctFQSOLbduhkea2utzUwrEUdwOIVgQA2OGQcnAqWbE2vFdQrNC28re1TzVhxDA6EGg76KKKDXcTqis7HCqCScZ0HcNarVul0O0ZWiku0srVTulHkEU9x3eVgxxnhp5Z7RVnVzXWz4pQRJGj547yg/uKCCwXMd8PFrV0t9mx5R3jIVp8aFIjnyYx85wMtnCkamprZyW8SLHG0SIgAVVZQAByAzSo9A9m/Ybb8pfdR8Atm/Ybb8pfdQO/H4vrE/GPfR4/F9Yn4x76SfALZv2G2/KX3UfALZv2G2/KX3UDvx+L6xPxj30ePxfWJ+Me+knwC2b9htvyl91HwC2b9htvyl91A78fi+sT8Y99Hj8X1ifjHvpJ8Atm/Ybb8pfdR8Atm/Ybb8pfdQO/H4vrE/GPfR4/F9Yn4x76SfALZv2G2/KX3UfALZv2G2/KX3UDvx+L6xPxj30ePxfWJ+Me+knwC2b9htvyl91HwC2b9htvyl91A78fi+sT8Y99Hj8X1ifjHvpJ8Atm/Ybb8pfdR8Atm/Ybb8pfdQO/H4vrE/GPfR4/F9Yn4x76SfALZv2G2/KX3UfALZv2G2/KX3UDvx+L6xPxj30ePxfWJ+Me+knwC2b9htvyl91HwC2b9htvyl91A78fi+sT8Y99RbpQOqkW/tWR5Y13Z4g4+Pi444/KJqVPew5jHd8Atm/Ybb8pfdR8Atm/Ybb8pfdQZR9ONnFFk8dtgGUMA0yBsH+EnOe7FQ/a3Sm1t7nxvZ8hmMhAu7eKN2Eo4CRCFwso9OGHHGM1PrPo7axDEdtCg/hjX3UxRABgAAd1Brs7kSIsi53WUEbwKnUcwdQe40VuooP//Z"/>
          <p:cNvSpPr>
            <a:spLocks noChangeAspect="1" noChangeArrowheads="1"/>
          </p:cNvSpPr>
          <p:nvPr/>
        </p:nvSpPr>
        <p:spPr bwMode="auto">
          <a:xfrm>
            <a:off x="155577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6" name="Textfeld 65"/>
          <p:cNvSpPr txBox="1"/>
          <p:nvPr userDrawn="1"/>
        </p:nvSpPr>
        <p:spPr>
          <a:xfrm>
            <a:off x="3546956" y="266495"/>
            <a:ext cx="4858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baseline="0" dirty="0">
                <a:latin typeface="Arial" panose="020B0604020202020204" pitchFamily="34" charset="0"/>
                <a:cs typeface="Arial" panose="020B0604020202020204" pitchFamily="34" charset="0"/>
              </a:rPr>
              <a:t>Berlin</a:t>
            </a:r>
          </a:p>
        </p:txBody>
      </p:sp>
      <p:pic>
        <p:nvPicPr>
          <p:cNvPr id="24" name="Grafik 23" descr="D0799_031.tif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61299" y="2715990"/>
            <a:ext cx="5256000" cy="2016000"/>
          </a:xfrm>
          <a:prstGeom prst="rect">
            <a:avLst/>
          </a:prstGeom>
        </p:spPr>
      </p:pic>
      <p:pic>
        <p:nvPicPr>
          <p:cNvPr id="29" name="Grafik 28" descr="D0347_672_entzerrt.jpg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72000" y="-20538"/>
            <a:ext cx="3384000" cy="5184000"/>
          </a:xfrm>
          <a:prstGeom prst="rect">
            <a:avLst/>
          </a:prstGeom>
        </p:spPr>
      </p:pic>
      <p:sp>
        <p:nvSpPr>
          <p:cNvPr id="22" name="Datumsplatzhalter 21"/>
          <p:cNvSpPr>
            <a:spLocks noGrp="1"/>
          </p:cNvSpPr>
          <p:nvPr userDrawn="1">
            <p:ph type="dt" sz="half" idx="10"/>
          </p:nvPr>
        </p:nvSpPr>
        <p:spPr>
          <a:xfrm>
            <a:off x="107504" y="4958000"/>
            <a:ext cx="3960000" cy="172800"/>
          </a:xfrm>
        </p:spPr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25" name="Foliennummernplatzhalter 2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6" name="Fußzeilenplatzhalter 25"/>
          <p:cNvSpPr>
            <a:spLocks noGrp="1"/>
          </p:cNvSpPr>
          <p:nvPr userDrawn="1"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3661087" y="4816426"/>
            <a:ext cx="5267297" cy="174829"/>
            <a:chOff x="3661087" y="4816426"/>
            <a:chExt cx="5267297" cy="174829"/>
          </a:xfrm>
        </p:grpSpPr>
        <p:cxnSp>
          <p:nvCxnSpPr>
            <p:cNvPr id="18" name="Gerade Verbindung 17"/>
            <p:cNvCxnSpPr/>
            <p:nvPr userDrawn="1"/>
          </p:nvCxnSpPr>
          <p:spPr>
            <a:xfrm>
              <a:off x="3672384" y="4816426"/>
              <a:ext cx="5256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Grafik 18" descr="Schriftzug 1.jp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61087" y="4847256"/>
              <a:ext cx="3701307" cy="1439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" name="Text Box 18"/>
          <p:cNvSpPr txBox="1">
            <a:spLocks noChangeArrowheads="1"/>
          </p:cNvSpPr>
          <p:nvPr userDrawn="1"/>
        </p:nvSpPr>
        <p:spPr bwMode="auto">
          <a:xfrm>
            <a:off x="4253718" y="885337"/>
            <a:ext cx="248901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pPr algn="l"/>
            <a:r>
              <a:rPr lang="en-US" sz="1600" dirty="0">
                <a:latin typeface="Arial" pitchFamily="34" charset="0"/>
                <a:cs typeface="Arial" pitchFamily="34" charset="0"/>
              </a:rPr>
              <a:t>Temperature and  </a:t>
            </a:r>
          </a:p>
          <a:p>
            <a:pPr algn="l"/>
            <a:r>
              <a:rPr lang="en-US" sz="1600" dirty="0">
                <a:latin typeface="Arial" pitchFamily="34" charset="0"/>
                <a:cs typeface="Arial" pitchFamily="34" charset="0"/>
              </a:rPr>
              <a:t>Synchrotron Radiation</a:t>
            </a:r>
          </a:p>
        </p:txBody>
      </p:sp>
      <p:sp>
        <p:nvSpPr>
          <p:cNvPr id="21" name="Text Box 18"/>
          <p:cNvSpPr txBox="1">
            <a:spLocks noChangeArrowheads="1"/>
          </p:cNvSpPr>
          <p:nvPr userDrawn="1"/>
        </p:nvSpPr>
        <p:spPr bwMode="auto">
          <a:xfrm>
            <a:off x="4253718" y="1605417"/>
            <a:ext cx="338922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Medical Physics and Metrological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Information Technology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D8BBBDA2-ABD6-47A8-AE76-DC2D7F692DD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645825" y="1563638"/>
            <a:ext cx="576000" cy="576000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2EB02096-509D-49DB-B2C5-6D106BEDEB0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645825" y="843558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5405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5" name="Titel 6"/>
          <p:cNvSpPr>
            <a:spLocks noGrp="1"/>
          </p:cNvSpPr>
          <p:nvPr>
            <p:ph type="title"/>
          </p:nvPr>
        </p:nvSpPr>
        <p:spPr>
          <a:xfrm>
            <a:off x="107504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7" name="Grafik 6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15920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rechts+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07504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99" y="656675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9469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rechts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07504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1" name="Gerade Verbindung 20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3" name="Grafik 22" descr="Schriftzug 1.jpg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Grafik 23" descr="Schriftzug 2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62283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rechts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07504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  <p:grpSp>
        <p:nvGrpSpPr>
          <p:cNvPr id="20" name="Gruppieren 19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1" name="Gerade Verbindung 20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3" name="Grafik 22" descr="Schriftzug 1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Grafik 23" descr="Schriftzug 2.jpg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4262934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pic>
        <p:nvPicPr>
          <p:cNvPr id="9" name="Grafik 8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162000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19127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links+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6000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Grafik 8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162000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5390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links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pic>
        <p:nvPicPr>
          <p:cNvPr id="15" name="Grafik 14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648" y="162000"/>
            <a:ext cx="1188000" cy="431183"/>
          </a:xfrm>
          <a:prstGeom prst="rect">
            <a:avLst/>
          </a:prstGeom>
        </p:spPr>
      </p:pic>
      <p:grpSp>
        <p:nvGrpSpPr>
          <p:cNvPr id="13" name="Gruppieren 12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19" name="Gerade Verbindung 18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1" name="Grafik 20" descr="Schriftzug 1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Grafik 21" descr="Schriftzug 2.jpg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647862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links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Grafik 18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648" y="162000"/>
            <a:ext cx="1188000" cy="431183"/>
          </a:xfrm>
          <a:prstGeom prst="rect">
            <a:avLst/>
          </a:prstGeom>
        </p:spPr>
      </p:pic>
      <p:grpSp>
        <p:nvGrpSpPr>
          <p:cNvPr id="13" name="Gruppieren 12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0" name="Gerade Verbindung 19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2" name="Grafik 21" descr="Schriftzug 1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Grafik 22" descr="Schriftzug 2.jpg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4164980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rechts+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07504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99" y="656675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4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84002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3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4284002" y="4970700"/>
            <a:ext cx="576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10370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+Logo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4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84002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3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4284002" y="4970700"/>
            <a:ext cx="576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Grafik 6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2506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+Logo rechts+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4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84002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3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4284002" y="4970700"/>
            <a:ext cx="576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Grafik 6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83611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eerfolie+Logo links+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Grafik 6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648" y="162000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4601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9CC2ABA4-1594-4BA2-8E88-9BD3293D7F62}"/>
              </a:ext>
            </a:extLst>
          </p:cNvPr>
          <p:cNvCxnSpPr/>
          <p:nvPr userDrawn="1"/>
        </p:nvCxnSpPr>
        <p:spPr>
          <a:xfrm>
            <a:off x="334769" y="1381625"/>
            <a:ext cx="0" cy="332995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DA6B6938-30B2-4714-A451-1AEEBB29EF9A}"/>
              </a:ext>
            </a:extLst>
          </p:cNvPr>
          <p:cNvCxnSpPr/>
          <p:nvPr userDrawn="1"/>
        </p:nvCxnSpPr>
        <p:spPr>
          <a:xfrm>
            <a:off x="4323195" y="1391785"/>
            <a:ext cx="0" cy="27360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107944" y="4991238"/>
            <a:ext cx="3960000" cy="172800"/>
          </a:xfrm>
        </p:spPr>
        <p:txBody>
          <a:bodyPr/>
          <a:lstStyle>
            <a:lvl1pPr>
              <a:defRPr sz="800"/>
            </a:lvl1pPr>
          </a:lstStyle>
          <a:p>
            <a:r>
              <a:rPr lang="de-DE" dirty="0"/>
              <a:t>2018-05-07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57006" y="4991238"/>
            <a:ext cx="3960000" cy="172800"/>
          </a:xfrm>
        </p:spPr>
        <p:txBody>
          <a:bodyPr/>
          <a:lstStyle>
            <a:lvl1pPr>
              <a:defRPr sz="800"/>
            </a:lvl1pPr>
          </a:lstStyle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284002" y="4991238"/>
            <a:ext cx="576000" cy="172800"/>
          </a:xfrm>
        </p:spPr>
        <p:txBody>
          <a:bodyPr/>
          <a:lstStyle>
            <a:lvl1pPr>
              <a:defRPr sz="800"/>
            </a:lvl1pPr>
          </a:lstStyle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820D2AD-E4BD-44FB-951B-514E87A3EDCB}"/>
              </a:ext>
            </a:extLst>
          </p:cNvPr>
          <p:cNvSpPr txBox="1"/>
          <p:nvPr userDrawn="1"/>
        </p:nvSpPr>
        <p:spPr>
          <a:xfrm>
            <a:off x="4673079" y="819733"/>
            <a:ext cx="1249944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algn="ctr">
              <a:lnSpc>
                <a:spcPts val="1800"/>
              </a:lnSpc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Presidential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Staff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Office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802419F-6E05-49E4-9192-EFDFA1BF77AF}"/>
              </a:ext>
            </a:extLst>
          </p:cNvPr>
          <p:cNvSpPr txBox="1"/>
          <p:nvPr userDrawn="1"/>
        </p:nvSpPr>
        <p:spPr>
          <a:xfrm>
            <a:off x="5967592" y="819733"/>
            <a:ext cx="172819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algn="ctr">
              <a:lnSpc>
                <a:spcPts val="1800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Press- and </a:t>
            </a:r>
          </a:p>
          <a:p>
            <a:pPr algn="ctr">
              <a:lnSpc>
                <a:spcPts val="1800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Information Office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F9773FA-AE3A-4A48-98C3-B68A8C37CC29}"/>
              </a:ext>
            </a:extLst>
          </p:cNvPr>
          <p:cNvSpPr txBox="1"/>
          <p:nvPr userDrawn="1"/>
        </p:nvSpPr>
        <p:spPr>
          <a:xfrm>
            <a:off x="7740352" y="819733"/>
            <a:ext cx="127880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algn="ctr">
              <a:lnSpc>
                <a:spcPts val="1800"/>
              </a:lnSpc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Conformity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Assessment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E243957-8E98-42A7-9AD3-15B9F86199C2}"/>
              </a:ext>
            </a:extLst>
          </p:cNvPr>
          <p:cNvSpPr txBox="1"/>
          <p:nvPr userDrawn="1"/>
        </p:nvSpPr>
        <p:spPr>
          <a:xfrm>
            <a:off x="652986" y="1531452"/>
            <a:ext cx="2708144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>
            <a:defPPr>
              <a:defRPr lang="de-DE"/>
            </a:defPPr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z="1600" dirty="0" err="1"/>
              <a:t>Mechanics</a:t>
            </a:r>
            <a:r>
              <a:rPr lang="de-DE" sz="1600" dirty="0"/>
              <a:t> and </a:t>
            </a:r>
            <a:r>
              <a:rPr lang="de-DE" sz="1600" dirty="0" err="1"/>
              <a:t>Acoustics</a:t>
            </a:r>
            <a:endParaRPr lang="de-DE" sz="16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A333A42-B154-42FB-9520-7BA17AF84F82}"/>
              </a:ext>
            </a:extLst>
          </p:cNvPr>
          <p:cNvSpPr txBox="1"/>
          <p:nvPr userDrawn="1"/>
        </p:nvSpPr>
        <p:spPr>
          <a:xfrm>
            <a:off x="652986" y="2124461"/>
            <a:ext cx="270907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Electricity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F3BB6F2-AB88-4797-90C0-83A5576C1A1B}"/>
              </a:ext>
            </a:extLst>
          </p:cNvPr>
          <p:cNvSpPr txBox="1"/>
          <p:nvPr userDrawn="1"/>
        </p:nvSpPr>
        <p:spPr>
          <a:xfrm>
            <a:off x="652986" y="2725364"/>
            <a:ext cx="270907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pPr>
              <a:lnSpc>
                <a:spcPts val="1800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Chemical Physics and Explosion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83B8A6C-9FD4-4089-B43D-AD02CBF14D05}"/>
              </a:ext>
            </a:extLst>
          </p:cNvPr>
          <p:cNvSpPr txBox="1"/>
          <p:nvPr userDrawn="1"/>
        </p:nvSpPr>
        <p:spPr>
          <a:xfrm>
            <a:off x="652986" y="3317726"/>
            <a:ext cx="270907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Optics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6CDB4B3-5913-4D72-87BD-701194D8B598}"/>
              </a:ext>
            </a:extLst>
          </p:cNvPr>
          <p:cNvSpPr txBox="1"/>
          <p:nvPr userDrawn="1"/>
        </p:nvSpPr>
        <p:spPr>
          <a:xfrm>
            <a:off x="652986" y="3914801"/>
            <a:ext cx="270907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Precision Engineering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9CDFCCC-B397-47ED-89DD-D5A0E9B375C3}"/>
              </a:ext>
            </a:extLst>
          </p:cNvPr>
          <p:cNvSpPr txBox="1"/>
          <p:nvPr userDrawn="1"/>
        </p:nvSpPr>
        <p:spPr>
          <a:xfrm>
            <a:off x="652986" y="4502737"/>
            <a:ext cx="270907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Ionizing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26247C0-CFAB-4AAD-9432-31B2291D0678}"/>
              </a:ext>
            </a:extLst>
          </p:cNvPr>
          <p:cNvSpPr txBox="1"/>
          <p:nvPr userDrawn="1"/>
        </p:nvSpPr>
        <p:spPr>
          <a:xfrm>
            <a:off x="4644008" y="2122778"/>
            <a:ext cx="3269910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pPr>
              <a:lnSpc>
                <a:spcPts val="1800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Medical Physics and Metrological Information Technology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E200573-A2B8-4BE7-97F8-B713F4C0076E}"/>
              </a:ext>
            </a:extLst>
          </p:cNvPr>
          <p:cNvSpPr txBox="1"/>
          <p:nvPr userDrawn="1"/>
        </p:nvSpPr>
        <p:spPr>
          <a:xfrm>
            <a:off x="4644008" y="2721440"/>
            <a:ext cx="3269910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pPr>
              <a:lnSpc>
                <a:spcPts val="2267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Legal and International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Metrology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849A98D-1014-4EAA-B9DD-8B450FF9C7E3}"/>
              </a:ext>
            </a:extLst>
          </p:cNvPr>
          <p:cNvSpPr txBox="1"/>
          <p:nvPr userDrawn="1"/>
        </p:nvSpPr>
        <p:spPr>
          <a:xfrm>
            <a:off x="4644008" y="3307565"/>
            <a:ext cx="3269910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Cross-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sectional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Services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70F33B5-1870-471C-9775-23B35AD9345D}"/>
              </a:ext>
            </a:extLst>
          </p:cNvPr>
          <p:cNvSpPr txBox="1"/>
          <p:nvPr userDrawn="1"/>
        </p:nvSpPr>
        <p:spPr>
          <a:xfrm>
            <a:off x="4644008" y="3885149"/>
            <a:ext cx="3269910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Administrative Services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FB5834A-EFAE-401C-A504-CF07ABEDA302}"/>
              </a:ext>
            </a:extLst>
          </p:cNvPr>
          <p:cNvSpPr txBox="1"/>
          <p:nvPr userDrawn="1"/>
        </p:nvSpPr>
        <p:spPr>
          <a:xfrm>
            <a:off x="4158571" y="4480014"/>
            <a:ext cx="1616357" cy="468000"/>
          </a:xfrm>
          <a:prstGeom prst="rect">
            <a:avLst/>
          </a:prstGeom>
          <a:noFill/>
          <a:ln w="25400">
            <a:solidFill>
              <a:srgbClr val="0073AA"/>
            </a:solidFill>
            <a:prstDash val="sysDot"/>
          </a:ln>
        </p:spPr>
        <p:txBody>
          <a:bodyPr wrap="square" rtlCol="0" anchor="ctr" anchorCtr="0">
            <a:noAutofit/>
          </a:bodyPr>
          <a:lstStyle>
            <a:defPPr>
              <a:defRPr lang="de-DE"/>
            </a:defPPr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ts val="1733"/>
              </a:lnSpc>
            </a:pPr>
            <a:r>
              <a:rPr lang="de-DE" sz="1600" dirty="0"/>
              <a:t>QUEST</a:t>
            </a:r>
            <a:br>
              <a:rPr lang="de-DE" sz="1600" dirty="0"/>
            </a:br>
            <a:r>
              <a:rPr lang="de-DE" sz="1600" dirty="0"/>
              <a:t>Institute at PTB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06C9D5C-9EE2-4F73-A2E0-BE0E089959E4}"/>
              </a:ext>
            </a:extLst>
          </p:cNvPr>
          <p:cNvSpPr txBox="1"/>
          <p:nvPr userDrawn="1"/>
        </p:nvSpPr>
        <p:spPr>
          <a:xfrm>
            <a:off x="6879990" y="4480014"/>
            <a:ext cx="2151426" cy="468000"/>
          </a:xfrm>
          <a:prstGeom prst="rect">
            <a:avLst/>
          </a:prstGeom>
          <a:noFill/>
          <a:ln w="25400">
            <a:solidFill>
              <a:srgbClr val="0073AA"/>
            </a:solidFill>
            <a:prstDash val="sysDot"/>
          </a:ln>
        </p:spPr>
        <p:txBody>
          <a:bodyPr wrap="square" rtlCol="0" anchor="ctr" anchorCtr="0">
            <a:noAutofit/>
          </a:bodyPr>
          <a:lstStyle>
            <a:defPPr>
              <a:defRPr lang="de-DE"/>
            </a:defPPr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ts val="1733"/>
              </a:lnSpc>
            </a:pPr>
            <a:r>
              <a:rPr lang="de-DE" sz="1600" dirty="0"/>
              <a:t>Fundamental Physics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Metrology</a:t>
            </a:r>
            <a:endParaRPr lang="de-DE" sz="16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FBB92B4-6F67-4367-A3DA-DD7FFB20D389}"/>
              </a:ext>
            </a:extLst>
          </p:cNvPr>
          <p:cNvSpPr txBox="1"/>
          <p:nvPr userDrawn="1"/>
        </p:nvSpPr>
        <p:spPr>
          <a:xfrm>
            <a:off x="4644008" y="1529946"/>
            <a:ext cx="3268791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>
            <a:defPPr>
              <a:defRPr lang="de-DE"/>
            </a:defPPr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ts val="1800"/>
              </a:lnSpc>
            </a:pPr>
            <a:r>
              <a:rPr lang="de-DE" sz="1600" dirty="0" err="1"/>
              <a:t>Temperature</a:t>
            </a:r>
            <a:r>
              <a:rPr lang="de-DE" sz="1600" dirty="0"/>
              <a:t> and Synchrotron Radiation</a:t>
            </a:r>
          </a:p>
        </p:txBody>
      </p:sp>
      <p:cxnSp>
        <p:nvCxnSpPr>
          <p:cNvPr id="22" name="Verbinder: gewinkelt 21">
            <a:extLst>
              <a:ext uri="{FF2B5EF4-FFF2-40B4-BE49-F238E27FC236}">
                <a16:creationId xmlns:a16="http://schemas.microsoft.com/office/drawing/2014/main" id="{248B80D7-330F-44B3-861F-AA6BEEA79D3D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967881" y="275363"/>
            <a:ext cx="479587" cy="1764000"/>
          </a:xfrm>
          <a:prstGeom prst="bentConnector2">
            <a:avLst/>
          </a:prstGeom>
          <a:ln w="31750"/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Verbinder: gewinkelt 22">
            <a:extLst>
              <a:ext uri="{FF2B5EF4-FFF2-40B4-BE49-F238E27FC236}">
                <a16:creationId xmlns:a16="http://schemas.microsoft.com/office/drawing/2014/main" id="{499D9056-FB5D-40A2-90F2-2DA4AF61DED6}"/>
              </a:ext>
            </a:extLst>
          </p:cNvPr>
          <p:cNvCxnSpPr>
            <a:cxnSpLocks/>
          </p:cNvCxnSpPr>
          <p:nvPr userDrawn="1"/>
        </p:nvCxnSpPr>
        <p:spPr>
          <a:xfrm>
            <a:off x="1777545" y="910486"/>
            <a:ext cx="2556000" cy="486465"/>
          </a:xfrm>
          <a:prstGeom prst="bentConnector3">
            <a:avLst>
              <a:gd name="adj1" fmla="val 12038"/>
            </a:avLst>
          </a:prstGeom>
          <a:ln w="31750"/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D987DD19-0690-48DE-AC60-5C7096424CCB}"/>
              </a:ext>
            </a:extLst>
          </p:cNvPr>
          <p:cNvSpPr/>
          <p:nvPr userDrawn="1"/>
        </p:nvSpPr>
        <p:spPr>
          <a:xfrm>
            <a:off x="4007539" y="1471310"/>
            <a:ext cx="5023218" cy="1174786"/>
          </a:xfrm>
          <a:prstGeom prst="rect">
            <a:avLst/>
          </a:prstGeom>
          <a:noFill/>
          <a:ln w="12700">
            <a:solidFill>
              <a:srgbClr val="0073AA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34915D0F-B989-485B-8BE5-5A142399721B}"/>
              </a:ext>
            </a:extLst>
          </p:cNvPr>
          <p:cNvSpPr txBox="1"/>
          <p:nvPr userDrawn="1"/>
        </p:nvSpPr>
        <p:spPr>
          <a:xfrm>
            <a:off x="8188032" y="1831349"/>
            <a:ext cx="856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Berlin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2838A3C3-298A-44CE-8E45-C6E5CCA0329E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282" y="1531452"/>
            <a:ext cx="468000" cy="468000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7E132515-8A69-4B26-A77F-5A3757F50107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282" y="2118555"/>
            <a:ext cx="468000" cy="468000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29130BBE-AA6B-48E5-9008-D9607702A8C1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282" y="2720845"/>
            <a:ext cx="468000" cy="468000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EAABD2F5-C824-4FD4-A094-7B83547C67E9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2282" y="4495645"/>
            <a:ext cx="468000" cy="46800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69EC5C72-8B7D-49ED-A18B-799AE50AB596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282" y="3914801"/>
            <a:ext cx="468000" cy="468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07092719-F099-4B38-806F-161B91215673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2282" y="3317725"/>
            <a:ext cx="468000" cy="468000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27C5585F-9304-4768-A68E-FF6969DAF069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88632" y="1529942"/>
            <a:ext cx="468000" cy="468000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C713AEF1-FE91-462A-9CAF-EFB8BF4234B3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3635896" y="4480014"/>
            <a:ext cx="468000" cy="46800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BE957B96-32BA-4BDF-BECA-1674729542A9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339982" y="4480014"/>
            <a:ext cx="468000" cy="468000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2540868C-14E7-4966-9731-2D6E971A2A75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4088632" y="3887320"/>
            <a:ext cx="468000" cy="468000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728EEC3D-A876-4567-8F49-889EACED49BB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088632" y="2721490"/>
            <a:ext cx="468000" cy="468000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C32F0A1E-7E29-4B03-A525-C52372363BDD}"/>
              </a:ext>
            </a:extLst>
          </p:cNvPr>
          <p:cNvSpPr txBox="1"/>
          <p:nvPr userDrawn="1"/>
        </p:nvSpPr>
        <p:spPr>
          <a:xfrm>
            <a:off x="92006" y="819733"/>
            <a:ext cx="4536504" cy="468000"/>
          </a:xfrm>
          <a:prstGeom prst="rect">
            <a:avLst/>
          </a:prstGeom>
          <a:solidFill>
            <a:schemeClr val="bg1"/>
          </a:solidFill>
          <a:ln w="25400">
            <a:solidFill>
              <a:srgbClr val="0073AA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algn="ctr">
              <a:lnSpc>
                <a:spcPts val="1800"/>
              </a:lnSpc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Presidential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Board</a:t>
            </a:r>
          </a:p>
          <a:p>
            <a:pPr algn="ctr">
              <a:lnSpc>
                <a:spcPts val="1800"/>
              </a:lnSpc>
            </a:pP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President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Vice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President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, Member </a:t>
            </a: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Presidential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 Board</a:t>
            </a: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AE3BEA9E-B758-4059-B219-59FE11C95273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088632" y="2119381"/>
            <a:ext cx="468000" cy="46800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8B543271-4DEE-482D-953C-F33E8620CDC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088632" y="3307565"/>
            <a:ext cx="468000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57635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107944" y="4991238"/>
            <a:ext cx="3960000" cy="172800"/>
          </a:xfrm>
        </p:spPr>
        <p:txBody>
          <a:bodyPr/>
          <a:lstStyle>
            <a:lvl1pPr>
              <a:defRPr sz="800"/>
            </a:lvl1pPr>
          </a:lstStyle>
          <a:p>
            <a:r>
              <a:rPr lang="de-DE" dirty="0"/>
              <a:t>2018-05-07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57006" y="4991238"/>
            <a:ext cx="3960000" cy="172800"/>
          </a:xfrm>
        </p:spPr>
        <p:txBody>
          <a:bodyPr/>
          <a:lstStyle>
            <a:lvl1pPr>
              <a:defRPr sz="800"/>
            </a:lvl1pPr>
          </a:lstStyle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284002" y="4991238"/>
            <a:ext cx="576000" cy="172800"/>
          </a:xfrm>
        </p:spPr>
        <p:txBody>
          <a:bodyPr/>
          <a:lstStyle>
            <a:lvl1pPr>
              <a:defRPr sz="800"/>
            </a:lvl1pPr>
          </a:lstStyle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81576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18" name="Gerade Verbindung 17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0" name="Grafik 19" descr="Schriftzug 1.jpg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Grafik 20" descr="Schriftzug 2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75500530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640000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695044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rechts+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3622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ogo rechts+Linie+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007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rechts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07504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1" name="Gerade Verbindung 20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3" name="Grafik 22" descr="Schriftzug 1.jpg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Grafik 23" descr="Schriftzug 2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39328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10" name="Grafik 9" descr="PTB-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3440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Linie+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4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39328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4854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Text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640000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0" name="Gerade Verbindung 19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2" name="Grafik 21" descr="Schriftzug 1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Grafik 22" descr="Schriftzug 2.jpg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415428272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612597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oLinie+Logo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8" name="Grafik 7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20847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_Logo_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Grafik 10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87856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4" name="Gerade Verbindung 13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Grafik 20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  <p:grpSp>
        <p:nvGrpSpPr>
          <p:cNvPr id="22" name="Gruppieren 21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3" name="Gerade Verbindung 22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5" name="Grafik 24" descr="Schriftzug 1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rafik 25" descr="Schriftzug 2.jpg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65880454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Überschrift+Aufzählung/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1" name="Titel 6"/>
          <p:cNvSpPr>
            <a:spLocks noGrp="1"/>
          </p:cNvSpPr>
          <p:nvPr>
            <p:ph type="title"/>
          </p:nvPr>
        </p:nvSpPr>
        <p:spPr>
          <a:xfrm>
            <a:off x="139328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8" name="Grafik 7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68895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Überschrift+Aufzählung/Inhalte_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1" name="Titel 6"/>
          <p:cNvSpPr>
            <a:spLocks noGrp="1"/>
          </p:cNvSpPr>
          <p:nvPr>
            <p:ph type="title"/>
          </p:nvPr>
        </p:nvSpPr>
        <p:spPr>
          <a:xfrm>
            <a:off x="139328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Grafik 13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93540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Überschrift+Aufzählung/Inhalte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1" name="Titel 6"/>
          <p:cNvSpPr>
            <a:spLocks noGrp="1"/>
          </p:cNvSpPr>
          <p:nvPr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Grafik 21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  <p:grpSp>
        <p:nvGrpSpPr>
          <p:cNvPr id="14" name="Gruppieren 13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3" name="Gerade Verbindung 22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5" name="Grafik 24" descr="Schriftzug 1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rafik 25" descr="Schriftzug 2.jpg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94959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rechts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07504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  <p:grpSp>
        <p:nvGrpSpPr>
          <p:cNvPr id="20" name="Gruppieren 19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1" name="Gerade Verbindung 20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3" name="Grafik 22" descr="Schriftzug 1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Grafik 23" descr="Schriftzug 2.jpg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108000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604057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255063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+Logo rechts 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108000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604057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umsplatzhalt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pic>
        <p:nvPicPr>
          <p:cNvPr id="21" name="Grafik 20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  <p:grpSp>
        <p:nvGrpSpPr>
          <p:cNvPr id="22" name="Gruppieren 21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3" name="Gerade Verbindung 22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5" name="Grafik 24" descr="Schriftzug 1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rafik 25" descr="Schriftzug 2.jpg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295337283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+Logo links + 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108000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604057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itel 6"/>
          <p:cNvSpPr>
            <a:spLocks noGrp="1"/>
          </p:cNvSpPr>
          <p:nvPr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umsplatzhalt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pic>
        <p:nvPicPr>
          <p:cNvPr id="21" name="Grafik 20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498" y="162145"/>
            <a:ext cx="1188000" cy="431183"/>
          </a:xfrm>
          <a:prstGeom prst="rect">
            <a:avLst/>
          </a:prstGeom>
        </p:spPr>
      </p:pic>
      <p:grpSp>
        <p:nvGrpSpPr>
          <p:cNvPr id="22" name="Gruppieren 21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3" name="Gerade Verbindung 22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5" name="Grafik 24" descr="Schriftzug 1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rafik 25" descr="Schriftzug 2.jpg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63266134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108000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604057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grpSp>
        <p:nvGrpSpPr>
          <p:cNvPr id="18" name="Gruppieren 17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19" name="Gerade Verbindung 18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1" name="Grafik 20" descr="Schriftzug 1.jpg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Grafik 21" descr="Schriftzug 2.jpg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23746389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Impresum_1.jp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45" y="1832055"/>
            <a:ext cx="1981200" cy="302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41880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arbeitungshinwe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 userDrawn="1"/>
        </p:nvSpPr>
        <p:spPr>
          <a:xfrm>
            <a:off x="266401" y="141480"/>
            <a:ext cx="8344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Bearbeitungshinweise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266404" y="897564"/>
            <a:ext cx="86980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Kopf- und Fußzeile</a:t>
            </a:r>
            <a:r>
              <a:rPr lang="de-DE" sz="1200" b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(ist im Folienmaster hinterlegt):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Aktivieren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Kopf- und Fußzeile in der Bearbeitungsansicht: </a:t>
            </a:r>
            <a:b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Registerkarte „Einfügen“ aufrufen/Kopf-Fußzeile-Feld öffnen/ Felder „Datum“, „Foliennummer“ und „Fußzeile“ anhaken/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benötigte Daten in die Felder des Fensters eingeben/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Entscheiden, ob diese Daten für alle oder eine Folie übernommen werden sollen.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Deaktivieren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der Bearbeitungsansicht: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Registerkarte „Einfügen“ aufrufen/Kopf-Fußzeile-Feld öffnen/die Häkchen entfernen, für alle Folien oder für die aktuell bearbeitete  übernehmen.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266403" y="627541"/>
            <a:ext cx="861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Bitte nach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Möglichkeit </a:t>
            </a:r>
            <a:r>
              <a:rPr lang="de-DE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nicht den Folienmaster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verändern.</a:t>
            </a:r>
          </a:p>
          <a:p>
            <a:endParaRPr lang="de-DE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 userDrawn="1"/>
        </p:nvSpPr>
        <p:spPr>
          <a:xfrm>
            <a:off x="266404" y="3129807"/>
            <a:ext cx="86980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Falls Sie für Ihren Vortrag Fotos z. B. Ihres Arbeitsbereiches)benötigen, wenden Sie sich bitte an die Bildstelle (Z.169). </a:t>
            </a:r>
          </a:p>
          <a:p>
            <a:endParaRPr lang="de-DE" sz="1200" baseline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Verwendung</a:t>
            </a: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Layout-Angebote „Standort Braunschweig“ und „Standort Berlin“ ist optional, ebenfalls die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Verwendung der Schlussfolie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diese sollte nicht für Präsentationen in größeren Räumen eingesetzt werden.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aseline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Bitte verzichten Sie am Schluss des Vortrags auf den nicht mehr zeitgemäßen Satz „Vielen Dank für Ihre Aufmerksamkeit“ – ersetzen Sie ihn durch ein aussagekräftiges Foto, eine Aufforderung zur Diskussion o. ä. </a:t>
            </a:r>
          </a:p>
          <a:p>
            <a:endParaRPr lang="de-DE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 userDrawn="1"/>
        </p:nvSpPr>
        <p:spPr>
          <a:xfrm>
            <a:off x="266401" y="2643758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baseline="0" dirty="0">
                <a:solidFill>
                  <a:srgbClr val="00B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Um Logos usw. rasch ein- oder auszublenden, können Sie die in der Registerkarte „Entwurf“ ganz rechts außen das Feld „Hintergrundformate einblenden“ aktivieren bzw. deaktivieren.</a:t>
            </a: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66070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vorga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 userDrawn="1"/>
        </p:nvSpPr>
        <p:spPr>
          <a:xfrm>
            <a:off x="266401" y="141480"/>
            <a:ext cx="8344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Gestaltungshilfen</a:t>
            </a:r>
            <a:r>
              <a:rPr lang="de-DE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378605" y="882838"/>
            <a:ext cx="1673118" cy="1032821"/>
          </a:xfrm>
          <a:prstGeom prst="rect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sp>
        <p:nvSpPr>
          <p:cNvPr id="8" name="Textfeld 7"/>
          <p:cNvSpPr txBox="1"/>
          <p:nvPr userDrawn="1"/>
        </p:nvSpPr>
        <p:spPr>
          <a:xfrm>
            <a:off x="2123730" y="830089"/>
            <a:ext cx="23547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PTB-Blau: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Farbmodell RGB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= 0</a:t>
            </a:r>
          </a:p>
          <a:p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G = 155</a:t>
            </a:r>
          </a:p>
          <a:p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B = 206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266402" y="2427734"/>
            <a:ext cx="87700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Überschrift</a:t>
            </a: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1: Arial 28 Fettdruck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Überschrift 2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Texte: Arial 24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0" i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200" b="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einem Vortrag</a:t>
            </a:r>
            <a:r>
              <a:rPr lang="de-DE" sz="1200" b="0" i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verwendete Schriftgrößen sollen nicht kleiner als 18, besser 20 </a:t>
            </a:r>
            <a:r>
              <a:rPr lang="de-DE" sz="1200" b="0" i="0" baseline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de-DE" sz="1200" b="0" i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sein; Schriften ohne Serifen können die Zuschauer besser entziffern. In einer Präsentation möglichst eine Schriftart beibehalten</a:t>
            </a:r>
            <a:r>
              <a:rPr lang="de-DE" sz="1800" b="0" i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de-DE" sz="1800" b="0" i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 userDrawn="1"/>
        </p:nvSpPr>
        <p:spPr>
          <a:xfrm>
            <a:off x="3906112" y="897564"/>
            <a:ext cx="1674000" cy="1047600"/>
          </a:xfrm>
          <a:prstGeom prst="rect">
            <a:avLst/>
          </a:prstGeom>
          <a:solidFill>
            <a:srgbClr val="0073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0" eaLnBrk="1" latinLnBrk="0" hangingPunct="1"/>
            <a:endParaRPr lang="de-DE" sz="4000" b="1" kern="1200">
              <a:solidFill>
                <a:schemeClr val="lt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5641434" y="849362"/>
            <a:ext cx="339506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Blauton</a:t>
            </a:r>
            <a:r>
              <a:rPr lang="de-DE" sz="12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nur zur Verwendung</a:t>
            </a:r>
            <a:br>
              <a:rPr lang="de-DE" sz="12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de-DE" sz="12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 Präsentationen und deren Ausdruck: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Farbmodell RGB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 = 0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 = 115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 = 170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(Abweichung zum Ausgleich der veränderten Darstellung des „PTB-Blaus“  durch den </a:t>
            </a:r>
            <a:r>
              <a:rPr lang="de-DE" sz="1200" kern="1200" dirty="0" err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Beamer</a:t>
            </a:r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endParaRPr lang="de-DE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96736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C85BF-4958-4E81-B864-E90DDE7F4E45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388971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BA0609-53A4-491E-9297-5934845E6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6D4C26-DEE3-4C0A-9DE2-47D14C1A6D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F4F6AD-A4AC-45A2-9804-2F34B0E11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4E48-5F4C-4E46-AD18-98B703FE35E6}" type="datetime1">
              <a:rPr lang="de-DE" smtClean="0"/>
              <a:t>17.10.2023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503C50-23CC-4197-A502-C3093837A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31EF4F-EE94-49FD-87A6-E9AB15C57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E5466-D81D-4793-8CE3-B431C860DB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534942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107400" y="164160"/>
            <a:ext cx="8780235" cy="58293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35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96514" y="972000"/>
            <a:ext cx="4283626" cy="377973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4691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pic>
        <p:nvPicPr>
          <p:cNvPr id="9" name="Grafik 8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162000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111603" y="1275738"/>
            <a:ext cx="8820001" cy="151203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FontTx/>
              <a:buNone/>
              <a:defRPr sz="4400" b="1">
                <a:latin typeface="Arial" pitchFamily="34" charset="0"/>
                <a:cs typeface="Arial" pitchFamily="34" charset="0"/>
              </a:defRPr>
            </a:lvl1pPr>
            <a:lvl2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2pPr>
            <a:lvl3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3pPr>
            <a:lvl4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4pPr>
            <a:lvl5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08057" y="2893504"/>
            <a:ext cx="8820001" cy="81237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latin typeface="Arial" pitchFamily="34" charset="0"/>
                <a:cs typeface="Arial" pitchFamily="34" charset="0"/>
              </a:defRPr>
            </a:lvl1pPr>
            <a:lvl2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2pPr>
            <a:lvl3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3pPr>
            <a:lvl4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4pPr>
            <a:lvl5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Unterüberschrift</a:t>
            </a:r>
          </a:p>
        </p:txBody>
      </p:sp>
      <p:cxnSp>
        <p:nvCxnSpPr>
          <p:cNvPr id="29" name="Gerade Verbindung 28"/>
          <p:cNvCxnSpPr/>
          <p:nvPr userDrawn="1"/>
        </p:nvCxnSpPr>
        <p:spPr>
          <a:xfrm>
            <a:off x="214499" y="897564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2572" y="141480"/>
            <a:ext cx="4986928" cy="72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Gerade Verbindung 7"/>
          <p:cNvCxnSpPr/>
          <p:nvPr userDrawn="1"/>
        </p:nvCxnSpPr>
        <p:spPr>
          <a:xfrm>
            <a:off x="214499" y="4816427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Grafik 8" descr="kacheln_PPoint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88716" y="3276404"/>
            <a:ext cx="1437783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94142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nach Deckblatt B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data:image/jpeg;base64,/9j/4AAQSkZJRgABAQAAAQABAAD/2wCEAAkGBxQTEhQUExQWFhUXFhkbFRgVFx8cHxwgHBcdICAgHx0eHCggICIlHCAeJDEjJSkrLi4uGB8zODMsNyguLisBCgoKDg0OFxAPFiwcHSU3My43NSstLCs2Nzc3NzI3NzE3NS0sLCwsNywvMzcsNDQxLDcsLissKzEsLC00NSwsLP/AABEIALsAyAMBIgACEQEDEQH/xAAcAAACAgMBAQAAAAAAAAAAAAAABQYHAgMEAQj/xABMEAACAQMBBAQIDAMGBQQDAQABAgMABBEhBRIxQQYTUWEHFCIycYGR0RYjM0JSU1RykpOhsWKywRUkQ3OComOU0uHwZHSDo5WztDT/xAAaAQEAAwADAAAAAAAAAAAAAAAAAgQFAQMG/8QALREBAAIBAgQDBgcAAAAAAAAAAAECEQMEBRIhURQxwQYycaGx4RMVI0GR0fD/2gAMAwEAAhEDEQA/ALxooooCiiigKKKKAorTd3SRIXkdURRlmYgAekmoBtrwrwjK2UTXTfWE7kQ/1kEt6FHrFBYtct/tGKFd6aVIx2uwX9zVFbU6abQuZDFLP1CsuUFqN3OvlDfOWyNOGONKl2ZFvb5Xff6UhLt7WyaC4r/wo7MiBPjIfH1Ss/6qMUvl8LVvruW12/f1ar/O4P6VWV5bh43j5MpA9Y99a9kT78MbHjugH0jQ0FiP4XDy2fMdecsY09Wde79aYbK8Ik1zH1kOzpGXeZctPGNVOCDz491VtUu8GYxaP/7ib+c0El+GlyPO2bKf8ueNv5itZW3hJtTvCWK5h3GKuZIWKqwxkM6byAjPbWU8wRWdvNVSzegDJ/SkvQaFls4mbR5d6Z/vSsXP70E52Rt+2uhm3nil+44J9nGmVV9tLo9bTkNJChccHA3XB7Q64YHvzSro1tTaAEklvMJ7dZCkMd2SWdU0LCYajLZxvK2QAc0FrUVGdh9NIZ3EMqvbXB4RTDG9/luPJkH3TntAqTUBRRRQFFFFAUUUUBRRRQFFFR/pj0wttnRdZO2WbPVxrq7nsA7O/gM0Du5uEjVnkYKijLMxwAO8mqv6U+F4AOuzouv3fOnbzB91fOcjjyHpqEbd2pdbTkEl4dyEHMdqhO6O9z84+kezhWaKAAAMAcAKDXd3T3pWa5mNxnVAdI1z9GPgPSda2ilcsfi7GRBmJtZVHzT9JR+49dMkcEAg5B1BFBx7Wtyybyeeh3k9I4j1jSui0uRIiuOBGdeXaD6K6dl2c93KYbSMSMvyjscRx/fbtPJRqcGrA6N+CS1iGbom6cktusN2JSeO7GDr6WJ9VBWMe0Y2bcjLSv8ARhUyH2IDXRsbYF95YWxuSpdmTKqmAdeDsCNc6V9C2lpHEu7GiovYihR7BW6goRejm0uP9nyYz9ZHn2b2P1ptsFrywtZOu2dcbqvLIzB4sBTrw385GuauWtdzCHRkbVWUq3oIwaCj+k/TN5bR41tJk8YURo+8hHl9ytnUZxwqQWfTWyz1ZZ4NwKAJ0KYHBddV5aa8qhk9o62EsJ1ltHZdO2B8gjsyoB9BqV9DrlTtOLIUx3do6nOoO4ysBjgdGP60DLpTfnqFjhYdZdN1ULA6eUPKcEcQiZb2DiRTaxtFhjSJBhEUKo7gMVo2z4P0SRbnZ4SKdN74ps9S+/jeG6Pk2OB5a9moOmNex9rCbfVkaKaMgTQvjeQnhw0Knkw0NB0bS2dFcIY5o1kQ67rDOvaOw99Rq26QXVhcPDb79/bxIHmiY5lgBOFVZDkuSMkIQTheNOOkO1GiVY4QGuZSVhU8Bji7fwIDk+ocTW7YOyVtohGCWYktI7cXdvOY+k+wYFBJujPSe2v4+stpQ4GN5eDKTyZeIpxVT9IeizmUXlg/UXi51GAsoPzXHDXtPr5ESToB0+S+3oZk6i8j0lhY8cfOTPEdo5Z5jBITSiiigKKKKAoopV0n29FY20lxMcKg0HNjyUd5NAo8IXTiLZkO83lzvkQxDix7T2KOZ9QqjbGVryQ3lzKJp279IxyULy/87yd0cst5cPfXXysnya8kTkB6v/Nayu9mhjvITHJ9JOf3hwb10HdRSw7QaLAnXT6xNV9Y4r+tMY3DAEHIOoIoMq5+jXRuW4u/Fbd9yIrvytjPUjPzeWW1wO4mtlxMEVnbgoJPqq3fBhsDxWzDuPj7jEsx5jI8lfQq4Hpz20D/AGFsaG0hWG3QJGvIcSeZJ4knmTTCiigKKKKAooooKh6QWe5tO9jPmzpHKP8AUpjb+UVHei9xuDZcp4w3QiY9zFoj+pHsqa+EuLc2hYy4+UiniY96lHUfzew1Xkw3bW/C6GG4aRQR2FZB+ufZRy+jqivTXo+ZAt1bj+9wA7mNOtTQtE3aGxoeRwe0GTwShlVhwYAj1jNZ0cKv6IQiVfHnKtLcqCN3hHH82Jc6+TzPEnNSOlFvb+LX1zbYxHJ/eYMcBvnEq+qTDf8AyHspsTQe1AfCZs6MtDLC7JtBSPF+q1d8HgQNcD6R0GudKd3G25LgtFYANjR7lhmJO5frG7gcDmeR79jbDjt95gTJM/yk0mrv6+Q7FGgoOrwadODfRtFcL1d5FpKhGN7Gm8o9PEcjjkRU3qm+muymhlTaFu3VuhBkPIEaCQjmMeS45qQfm62b0W24t5brKBut5siHijjiv9QeYIPOgb0UUUBVAeEvbX9o7R6hdba0JBxqHk5+zzfUe2rY8JHSLxHZ80ykCTG5F95tB7OPqqjdgWPUwquMMdW9J/8AMeqgY0UUUAaXS7MKnegbqm5jGUPpXl6RTGig4dng3Nxb2ksTKZZkD41VkB3mw3eoxg8M19LCqH6Ipnalj3NK3siI/r+tXxQFFFFAUUVw7U2vBbLvTzRxL2yMFz6MnX1UHdRUHu/CrYLkRtLPj6mJiPxEBf1rRs/woxzFxFY3jdXu7+FjGN7O6cGUHXB9lBl4XI8R2UnNLxBnudHTHrJFVz1IaTaceT5SIcemJhp7BUs8IXTK2nt44fjIZhdW7dXcRtG2FlGSN4YIHaDUchGb25x863jIxzwXHuoLh6GXPWWFo/0oI/5BTmov4L2zsmy/yFHsqUUEB8JdyttcWF0+d0NNC26pJPWRhl0AyTvR4A/ipSLCe+GboGC3PC2B8tx/xmHAcPIX1k8Kk3hKUiC3kU4aO9tSD96UIf0Y17Qa4IVRQqKFVRhVAwAOwCtlFFBi6gggjIIwQeYNQrovP/Zl+YiW6ljGjk8Cjndhk9Mb/FMfovGTwOJvUZ6c2SNEszg7kW8s2OJhkwsv4Rhx3xjtoLToqO9BNqvPagSnM0LGGY9rJ870Mu6w7QwNFBW/h1vDPdWdkGIVQ00m72nReXIBvx1D/FrhfNmV+6RMH2qf6Uw6SXZn21fOdRFuxL3Y0/cNWVAu8cmXz4M98bBv0OD+9ejbMQ0cmM/8RSv6kYphXjKDodfTQYxTK3msG+6Qf2rOuGXZELHO4Ae1fJPtFYDZrr8nO47nw4/XB/WglXQJM7Vte6O4PsCD+tXfVGeCuKX+1U61kbdtpcbgI4so1BNXnQFJOk/Sm2sUDTv5TZ3I11d8cd1eOBzPAVGOmvhQgtg0dsyTTjQnOUQntI1dv4F17cVVLxSXEjTXTF2fiG4ns3tcADkg0HeaB/tbwlX9+SLUCzt8439GkbXkeA9XbxNJdmbGe4nKQRtc3AAMsszkhO+SRs7udfJGpxXVHayzSxW8GBLM26pI0RQMs5HYo/UgU4nxPcQ7JsyYrAGTxh1Pl3BjwJCzcd0vhc8/K5AV06+vTRpOpecRCVazbycJ2JGesBvZriVQwCbPtiyK4BwGlIYccZ4aVHvB9tJYute7u7q26zq+qkSMOj7u9nf3kOcZGMEcWq/oYooIwqhIokGgGFVQP0Ar596KSLPaGJsZXKkc8HUH/v3VT4BxD81vq15eSK4x++fPz/hW4hqztaVvjMZ6/BYSdII2RluZLe9tvnTwr5mcj46Eksg/jGR24pHtDomtjL10Epjgk3d2XV0i1zuyLnyomPz11XvBqDeKsy76kpOhZSVOMkaEHtyP3qwPBHtouj2cx3t1Q8OeaMcMuD9E8u/uq/p35+bpiY6S095s523JOeat4zWe8f3CwfBpfpFbxbPk+LuYI9UJ0kXOkkbDR0PaOGdcVNqqHaexmtwNwSPbI2/F1Xy9m3NoPpxn50R5A4zwqT9HOnKkIl3JF5eBDdRn4mbuyfk5O2NvVnlNTdfhMH90T/3dp/8A0x15WrwsFxs/MeA4uLYqSMgEXCYJHZmk7bCmkJ6+8lYc1gUQqfZl/YwoGt5exxDelkSNe12Cj9TSVumVu2RAJbk/+njZh63wFHrIrqtejFoh3hAjNzeTy2PpZ8k03UYGBoBwAoI949fy/J20UA18q4k3m/BHp/uNeHo9PKCLq9kZWBDR26LCpB4gnymI9BFSOigjXgvuWiuOqc5MsLIx7ZbOTqmb0tG0Z9AWiuJG6jaWcY3by2kzj5t3E8Dj0GSOE+kUUFe7El357yU8ZJ2fPbvM5/rTmkHRNcK+uciM8c8VP60/oCiiig0X0jLG7IMsFJUYzk+ika7QuMDJIPMeLSVI6KBd0b2vexXBktg0kwiKlRZyPhSw1wNRqMZpztjaO1rtCk42huHzkhspIgR2EhSSP3zUe2tfyxLeGJ2QtHbx5Q4OGlYkZGuu7W83PU3AivInjRiVjlSeXBx2+Vg9/DFHLdYbCaHzLC8B7TaSk+3crt8XuPsd7/ykv/RXJG6i+NrOropHxLieQE+ny9c/pjvrzo5Mk08sEgliliJ3SlzLk4JBIy2hGh780OiQ9GY5rddo30kE0Rt7Pdg66JoyWcsWK7wGcbq59Irs8GdmFu3XlBaRIPS7sSfXu13QbVmutn7R2fM2/cRW5aJzxljIODgfOUjdPbkdtc3g2uw15cHT462t5F15KXB/mFef9opt4acdp+tfTK5tsfh379PX7NuwtrrtbaIhcBra3aZwhGkhQoiFuRAJZgO8Z4Cqs6GpgROOLtcI3fuLCwz+M1Z3RzYX9j3ySu4ME7zRFzwTfKtFv8AMkMpPDOOGarforD8VaE85Lsj1JbL/AENa3AJ0I09Lw3u5/wBll8Sj9DU5uzaV3Z51H0g34l94Nb+id71F5C4V2AmkjKxoXYrJGHwFXUneB4d9aHObidh2qv4V/wC9e9GYppL2AWzBZDO775XeEaqgTfxz+djvAqxGPGbjHl1+ser0G5zPAdhz+9n5Yt6YW58Ih9lv/wDkpv8AopBtiytpy58V2hE0gxI0VlKN/wC+pjKP6xnU4IpEvUy3s2MvaWaFryedy7yvqMBuAJOgAAHknlSe22oqxm4lskIuG3bG2UyZOG1YkHeK6he1jwxipMY3vYLiG36trzaAtUZWPjOzpcLuOGXyydBkDTOKattu++um/wDxMv8A1VHdsK9vLeW4aRI5dnGV4DJvqj6HdXJOinOOetXK3GghfR7at490iSNI8RSQuWsngCkY3fKYnOcnT+GpnRRQFFFFBCulqhbiV+B8VhkyO2C8Rv0Bor3wgtrIAdf7MuB6zPHivKCv9nypA0iSOq7oRQWIGd0uumePm10nbcPzWL/cUt+wrs29YiLaM6FAR1s+MgcTIJR/tlHsrYoxoNPRQLxtJj5kEp+8Ao/3HP6UGa5PCONR/G5J9gA/emNFAtFrcHzp1H3I/wCpNe/2SD58srdvl7o/2gUxooIxtKzCLKiaBp7NeZ4rOefoFT3pds0T2sqYyQCyeldR7vXUNvIt5gCfOv4F9SRE8O7f/WrJNBAdor43syG4U/HW4BBHHK4B/YH1Vq6QMXht9pwaSLjrQOfL98g9x7qY9C4+pnvLNh5IbfQHmraHT0Yrm6KDxa5n2fLqj5aLPMEaj1r+qmgkqXrnqL+0G9LGpIQnSRGxvxn2aHkRXBJeJYT297bhnsGZwCq6xCQjrIZAPNZHwVB5bw1xmk+xrk7MuGtpj8RId6KQ6Aenl6fUedSuaxdXeW2dUeQYlR134Zh2SJz04MCDrXTuNvTXpNNSMxKdLzXyWTcrHNCwO7JG6HsKsCPYRXz50dVLe069iSxBwCe06Ko7z2dtTFrx4Ebq4bq1wGO7aypNATgn5OUBox3KcCoX0E2aL0MJorqZYAgjS2eNFG9vZ32c51wMboJ0NUfZ7YW4XbWm0xfOOX5+f2V99pzuq1pnEZ6/Ds4pLplQog35m3mfd13c6knsxUq6Pq+zdlT3r4WadVSAH5q67uOeTktj+EVLtl9EhjEkUNtb8Wt4SXMmPr528pwPogAdvemLja+0EKj+4WRyW+bI/dyxoPQB/FWjp05MznMz1lo7zeTuZpGOWtIxWO0Fe1tlGGzsNlxDE12wknPYNDrpnT9oyKb7AhS52zM6D4iwiWCEHkQCvqOQ9e9FboXN5e7VfPUxKY4M8woJY+wD8fdXV4HLUizeZvOnmZycchp++T66mpkvhEQLtCfPztmSH9Dj9qmcXRjCgw3d3FlRp1vWLnA5Shj6gRUQ8IOP7SOdd6wlA9StVm2WOqjwc/Fpr/oGf1oEgs9oIfJuYJV7JoSp/Ej8e/Fe/wBrXifK2O93206t/tkCEe01IKKBB8LYF+WSeDvlhcL+MAqfUa7rDb1tN8lcQuexZFJ/DnP6UxDUvvtiW83ysET/AHkHuoI50oBa5lUcTBaRfn3wH7CiufYWy4xtERQpuI16mVBJG7Z25cnXP+LPHpn5lFBr8LtmYr4S/NdY5R/oJil/2vGx7lFI6s7wu7KWW0WU6CJsSEcRFLhJNeweS/f1YqqNnSMUAfz1yrj+JTg/qKDpoorF3ABJIAHEk4FBlWq4uEjXedgo7ScVxPfvJpbrvf8AEfIQejm3q0rZBs0ZDSEyv2twH3V4D96BfbTCSW1Izh76U4Ix5kMGNOPM1ZdV5s9M3VpnJzcXTa+hFB/249VWHQQ3pZm1uob1RlD8XMO7kfZn1gdtdfTDY/jMST25+Nj8qNl+cDrj3eznUgvrRJY2jkGVYYIqH7LvpNnSC2uTvW7fITdnce79vRQdeytoQbTgMU4AkXz14EEfOXspas15szyWU3NqPNYcVH649emnKmHSfo25cXVmd2cakDg/eOWf3rb0b6YpN8XPiGYaFW0DejPA9xoM26YWksMmJQpKMN19DkqdKTeCPpHbWaXZuJAm8YiowSWx1mcAccZHtqSbX6P2zRyMYU3grEEDGu6eykfgT2RBN4y8sSSNGYdwuM7ueszjPoHsoHlztK62zmK1VrayOkszjypO5RppjkPWeVbumN2llaxbMsVzNMNxVByQG0Z2727dOZ4CnnS3plb2Ee7lXmxiOFDr3bwHmr/4KRdHNmeKiXau1HxO4yFb/DB4KB9MjQDlw7aDT0zAsNmw7Ogy80/xagfOyfLbuyxAHpPYanWwNlrbW8UC8I0AJ7TzPrNQzoXYS31ydqXS7q43bSPsXXyte7OvMknhirDoKt8III2rAc+dZz//AK5anPRPakU9tF1ThikaK68CpCDRgdR/WoX4QkztSz55tpxj/RL76k9rsNJ7e1lRzFOLeILNHjexuDRhwde4/odaCTUVHIdvvARHfqsZOizpnqX9JPybdzadh44kdAVruJwiM7eailm9AGT+lbKjnTi4TqVgdt0TtiQ8xEg35W9SDAP0nUc6D3wX2xkuDK64MUGWzylu5DM4z/CgjHoZa9qUeDyxZLMSOu7Jcs08i/RMnmr/AKUCr6FFFBILy2WWN43GVdSrDtBGDXzpeWb2l08Emc53CTzZB5D/APyRYPpjYcjX0jVaeGXowJYTdLkbibk4UZJTOVfTUmNsn7rNQVjNtTJ3YV61+eD5K+luHqGteJs0vg3Db55INEHq5+vNdGzSNzAVUKkqyrwBHHHaOYPMEV1UHijGg0HdXtFFAqgnEMkEhZd6JrjfjaRUby5CVZd8hSCpHA8jTC5271r5Wa4h4DdSNJV9OU3uPbnGlcV/cFm6mPdL48piMiMHn6TyFabnZMSRqqIgYsqB3+aXYLvkjXTOdOygf2t7OoSVJluoS4Vgse665OM6H5p4jFOdsbLjuYmikGh4EcQe0VxdGHMiyTn/ABXGh4/FqIyW/jbdyRyOmvGnVBCujl7JZzCyuWyp+Qk5Hu/7cjpT3bvRqC6+UXD8nXRv+/rrk6ebME1qzAeXF5aEaEY46+j9hTHo3tE3FtFKeLL5XpGh/Wgi0/Ry9t43EF1vx7pysnYF5Zzyzwrg8F+zr2dbpLS4W3X4vrWIyxzv7oXs+d2casLaPyMv+W/8pqO+ATzb30w/tLQS3oz0FtbImQ5lm1Jml4jmSBwXtzx76jNjbnbd400m8LCBsRIdBI3bj9+4gdtSbwobRMGzpivF8Rg/fOvr3c+ym3RbZotrSCEfNjGfvHVuHeTQbNuXrwxZijDuWRI11CgsQATgaKvE9wqM7U2pcxMUe9VpdN5Ley3wgPAsTJhcnhvHWpvVdxpG9/1UgjmXxybeTzg5eBGV2GoPU7pTXzetXhvGg4ekchuryC43TDFbwP1sk+EBO62irkkknkO2p90WQrZ2wYFSIY8g8R5IpBtXY0NlOLyO3j6k4Fwixj4vGcSoMaYyd4DiNeVTGOQMAykEEAgjgQeBoMZoVdSrqGUjBDDIPqqNnZdxZ+VZnrYOdrIdVH/Bc8PutkcACKlFFAt2LtuG5B6tjvLpJG43XQ9jIdRUY6o7R2h1a6xEmI9nUxODOdPrJNyIdyv2Cuzp9FEsaygmO5J3IZUIVhoSxY/ORVBZgezTXFSPwW7BEMHXlSpmVBGrcUhQHqwexjku3e+OQoJvRRRQFYugIIIBBGCDwINZUUHz3016ONsu6yoJtpc7hA4AZO595ATgfOTvU51IwIBByCMg1fHSDYsV5A8EwyjjiOKnkynkQeBr532lYzbLufFbojq21ikAwpHaOwdoPmnuNAxpbf3rFuphwZD5zcox2nv7BRf3rFuphwZD5zcox2nv7BXTYWSxLurk51ZjxY9pNB7Y2axLurz1ZjxY9pNa9rLmIgglcr1gXiU3hvY793NdlcG174xr5OC5BIzyA4sRx7B3kigfdDbgPCxJzJ1jGXs3m8rI/hIIx780+pB0N2Q1vCd8brOQd3jugKAAe/tp/Qce2pQlvMx4CN8/hNJPBzEVsUzzZiPRmuLpXtNrphZWuGLfLONQo7MjT0+ypbYWixRpGgwqKAPVQebR+Rl/y3/lNR3wCebe+mH9pakW0fkZf8t/5TUd8Anm3vph/aWgb+G2JjYKRnCzqW9G6w19ZFT2CUMqsODKCMdhGRS/pNsgXdrLAdC6ndJ5MNVPtqP+DDb/AF1v4vLlbi28h1bjgaA69nA9mO+gmlV5siVF2gvi7F0M0ygjXKOvWSnhqqTAAPwzKRk40sMGq96Lz+J3XUyjgkdtvfR3Wcwtw82UMRkfPTHMUFgkZ0Oo5g1F7BvEJlt2P91mP92Y/wCG54xEnkeKf6h2CpTXLtPZ8dxE8UoyjjB7e4g8iDqDQdVFIOj+0HV2tLlszoMxvjHXR/TH8Q4MB6edJunm2HkdNnWq7802BKAcYU8FzyDaljyUHmRQatkwf2xtAnjaxDyuwx72QNeczLk/8OMDi2l0gYpL0P6OpY2ywqd5vOlfGN9zxPo5AcgAKd0BRRRQFFFFAUk6XdF4NoW7QTrpxRx5yN9JT/TnS2+6Ry3EjW+zQjMhImuZATDER80Yx1j8sA4XiewwiwuduXkkyw3UbxxuF66ErHG3aEYxPvkcyNB2mgiF10bu9lymGWF5omyyTwozZ+8BkjlodR3ismuiP8G4/wCXk/6anzdBdqSayXoB75p2P/1vEP09lbF8ExchprpWI/8ATqx9sjMaCrpukcSnBWTe+iUIP60vO2B4ykjxSmIbum4dd3eOBy87dP8Apq9rXwYwrjeurpu4GJB/shDD20wTwfWPzklk/wA2eVx7Gcj2Cgp2fp3plLWYjHFxuj266VGtqdJry4ITKxoeIhcE+s7xOfZX0pa9DLCPVLOBT29WvuptDZRp5kaL91QP2FB807Au7iJNy02dIc8W6uaRmI5ndjHs4CncUG3ZfMsio/ijCEfmyCvoKigodug+3ZgQzxxg5BBZRoRj5qtWewvBptiwDm1mtj1mN9WzjyQccVP0j2VetFBS8t50hhPxmz4ZVHExHU+gLJn/AG1Buk99dNOt0lhdWNyPOfdfdcY5qYhg6d4I48M19Q0UHzjYeFm5TAnt45D2xvut+Hysn0AVjt3ppb3bg7kkD9RMu9INN4brxEEHisi6d719CXOyoJPPhjb7yKf6Uiu/B3s2TjaRrnnHlD7UINAr2XtqCdFaOaJiyqSqyKSCRkjAOdDpTDFJL7wK7OfzTPH3LIGH/wBiMf1pa3gdlj//AM+0ZlxjAYEYx/luv7UGPhK2jFBbpIWxcq+9aburb4xnT6ONG5agcSKceCroa8Cte3mWvJxkhv8ADDHOO5jpns3VAxio1N4L77rllndL3cHkjxh4CpByCp3GIIOvHjWzY8O17jrBbXEkDQyFJY7m6SYoR2qLZTgjUHeOeVBctFQSOLbduhkea2utzUwrEUdwOIVgQA2OGQcnAqWbE2vFdQrNC28re1TzVhxDA6EGg76KKKDXcTqis7HCqCScZ0HcNarVul0O0ZWiku0srVTulHkEU9x3eVgxxnhp5Z7RVnVzXWz4pQRJGj547yg/uKCCwXMd8PFrV0t9mx5R3jIVp8aFIjnyYx85wMtnCkamprZyW8SLHG0SIgAVVZQAByAzSo9A9m/Ybb8pfdR8Atm/Ybb8pfdQO/H4vrE/GPfR4/F9Yn4x76SfALZv2G2/KX3UfALZv2G2/KX3UDvx+L6xPxj30ePxfWJ+Me+knwC2b9htvyl91HwC2b9htvyl91A78fi+sT8Y99Hj8X1ifjHvpJ8Atm/Ybb8pfdR8Atm/Ybb8pfdQO/H4vrE/GPfR4/F9Yn4x76SfALZv2G2/KX3UfALZv2G2/KX3UDvx+L6xPxj30ePxfWJ+Me+knwC2b9htvyl91HwC2b9htvyl91A78fi+sT8Y99Hj8X1ifjHvpJ8Atm/Ybb8pfdR8Atm/Ybb8pfdQO/H4vrE/GPfR4/F9Yn4x76SfALZv2G2/KX3UfALZv2G2/KX3UDvx+L6xPxj30ePxfWJ+Me+knwC2b9htvyl91HwC2b9htvyl91A78fi+sT8Y99RbpQOqkW/tWR5Y13Z4g4+Pi444/KJqVPew5jHd8Atm/Ybb8pfdR8Atm/Ybb8pfdQZR9ONnFFk8dtgGUMA0yBsH+EnOe7FQ/a3Sm1t7nxvZ8hmMhAu7eKN2Eo4CRCFwso9OGHHGM1PrPo7axDEdtCg/hjX3UxRABgAAd1Brs7kSIsi53WUEbwKnUcwdQe40VuooP//Z"/>
          <p:cNvSpPr>
            <a:spLocks noChangeAspect="1" noChangeArrowheads="1"/>
          </p:cNvSpPr>
          <p:nvPr/>
        </p:nvSpPr>
        <p:spPr bwMode="auto">
          <a:xfrm>
            <a:off x="155577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7" name="Textfeld 56"/>
          <p:cNvSpPr txBox="1"/>
          <p:nvPr/>
        </p:nvSpPr>
        <p:spPr>
          <a:xfrm>
            <a:off x="3576173" y="671"/>
            <a:ext cx="4858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baseline="0" dirty="0">
                <a:latin typeface="Arial" panose="020B0604020202020204" pitchFamily="34" charset="0"/>
                <a:cs typeface="Arial" panose="020B0604020202020204" pitchFamily="34" charset="0"/>
              </a:rPr>
              <a:t>Braunschweig</a:t>
            </a:r>
          </a:p>
        </p:txBody>
      </p:sp>
      <p:sp>
        <p:nvSpPr>
          <p:cNvPr id="40" name="Datumsplatzhalter 39"/>
          <p:cNvSpPr>
            <a:spLocks noGrp="1"/>
          </p:cNvSpPr>
          <p:nvPr userDrawn="1">
            <p:ph type="dt" sz="half" idx="10"/>
          </p:nvPr>
        </p:nvSpPr>
        <p:spPr>
          <a:xfrm>
            <a:off x="179952" y="4965837"/>
            <a:ext cx="3960000" cy="172800"/>
          </a:xfrm>
        </p:spPr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42" name="Foliennummernplatzhalter 41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4" name="Fußzeilenplatzhalter 43"/>
          <p:cNvSpPr>
            <a:spLocks noGrp="1"/>
          </p:cNvSpPr>
          <p:nvPr userDrawn="1"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pic>
        <p:nvPicPr>
          <p:cNvPr id="39" name="Grafik 38" descr="D0347_1859.jpg"/>
          <p:cNvPicPr>
            <a:picLocks noChangeAspect="1"/>
          </p:cNvPicPr>
          <p:nvPr userDrawn="1"/>
        </p:nvPicPr>
        <p:blipFill>
          <a:blip r:embed="rId2" cstate="screen"/>
          <a:srcRect l="30798" r="34675"/>
          <a:stretch>
            <a:fillRect/>
          </a:stretch>
        </p:blipFill>
        <p:spPr>
          <a:xfrm>
            <a:off x="-72000" y="-36000"/>
            <a:ext cx="3348000" cy="5215832"/>
          </a:xfrm>
          <a:prstGeom prst="rect">
            <a:avLst/>
          </a:prstGeom>
        </p:spPr>
      </p:pic>
      <p:grpSp>
        <p:nvGrpSpPr>
          <p:cNvPr id="37" name="Gruppieren 36"/>
          <p:cNvGrpSpPr/>
          <p:nvPr userDrawn="1"/>
        </p:nvGrpSpPr>
        <p:grpSpPr>
          <a:xfrm>
            <a:off x="3661087" y="4816426"/>
            <a:ext cx="5267297" cy="174829"/>
            <a:chOff x="3661087" y="4816426"/>
            <a:chExt cx="5267297" cy="174829"/>
          </a:xfrm>
        </p:grpSpPr>
        <p:cxnSp>
          <p:nvCxnSpPr>
            <p:cNvPr id="32" name="Gerade Verbindung 31"/>
            <p:cNvCxnSpPr/>
            <p:nvPr userDrawn="1"/>
          </p:nvCxnSpPr>
          <p:spPr>
            <a:xfrm>
              <a:off x="3672384" y="4816426"/>
              <a:ext cx="5256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Grafik 33" descr="Schriftzug 1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3661087" y="4847256"/>
              <a:ext cx="3701307" cy="1439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" name="Text Box 18"/>
          <p:cNvSpPr txBox="1">
            <a:spLocks noChangeArrowheads="1"/>
          </p:cNvSpPr>
          <p:nvPr/>
        </p:nvSpPr>
        <p:spPr bwMode="auto">
          <a:xfrm>
            <a:off x="6964320" y="1400354"/>
            <a:ext cx="20923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Optics</a:t>
            </a:r>
          </a:p>
        </p:txBody>
      </p:sp>
      <p:sp>
        <p:nvSpPr>
          <p:cNvPr id="35" name="Text Box 18"/>
          <p:cNvSpPr txBox="1">
            <a:spLocks noChangeArrowheads="1"/>
          </p:cNvSpPr>
          <p:nvPr/>
        </p:nvSpPr>
        <p:spPr bwMode="auto">
          <a:xfrm>
            <a:off x="6964320" y="2012360"/>
            <a:ext cx="169577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Ionizing</a:t>
            </a:r>
          </a:p>
          <a:p>
            <a:r>
              <a:rPr lang="en-US" sz="1600" dirty="0">
                <a:latin typeface="Arial" pitchFamily="34" charset="0"/>
                <a:cs typeface="Arial" pitchFamily="34" charset="0"/>
              </a:rPr>
              <a:t>Radiation</a:t>
            </a:r>
          </a:p>
        </p:txBody>
      </p:sp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6964320" y="677083"/>
            <a:ext cx="20923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Electricity</a:t>
            </a:r>
          </a:p>
        </p:txBody>
      </p:sp>
      <p:sp>
        <p:nvSpPr>
          <p:cNvPr id="45" name="Text Box 18"/>
          <p:cNvSpPr txBox="1">
            <a:spLocks noChangeArrowheads="1"/>
          </p:cNvSpPr>
          <p:nvPr userDrawn="1"/>
        </p:nvSpPr>
        <p:spPr bwMode="auto">
          <a:xfrm>
            <a:off x="6964320" y="3477105"/>
            <a:ext cx="223709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Administrative</a:t>
            </a:r>
          </a:p>
          <a:p>
            <a:r>
              <a:rPr lang="en-US" sz="1600" dirty="0">
                <a:latin typeface="Arial" pitchFamily="34" charset="0"/>
                <a:cs typeface="Arial" pitchFamily="34" charset="0"/>
              </a:rPr>
              <a:t>Services</a:t>
            </a:r>
          </a:p>
        </p:txBody>
      </p:sp>
      <p:sp>
        <p:nvSpPr>
          <p:cNvPr id="48" name="Text Box 18"/>
          <p:cNvSpPr txBox="1">
            <a:spLocks noChangeArrowheads="1"/>
          </p:cNvSpPr>
          <p:nvPr userDrawn="1"/>
        </p:nvSpPr>
        <p:spPr bwMode="auto">
          <a:xfrm>
            <a:off x="4259593" y="541841"/>
            <a:ext cx="209232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Mechanics</a:t>
            </a:r>
          </a:p>
          <a:p>
            <a:r>
              <a:rPr lang="en-US" sz="1600" dirty="0">
                <a:latin typeface="Arial" pitchFamily="34" charset="0"/>
                <a:cs typeface="Arial" pitchFamily="34" charset="0"/>
              </a:rPr>
              <a:t>and Acoustics</a:t>
            </a:r>
          </a:p>
        </p:txBody>
      </p:sp>
      <p:sp>
        <p:nvSpPr>
          <p:cNvPr id="49" name="Text Box 18"/>
          <p:cNvSpPr txBox="1">
            <a:spLocks noChangeArrowheads="1"/>
          </p:cNvSpPr>
          <p:nvPr userDrawn="1"/>
        </p:nvSpPr>
        <p:spPr bwMode="auto">
          <a:xfrm>
            <a:off x="4259593" y="1174028"/>
            <a:ext cx="218709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pPr algn="l"/>
            <a:r>
              <a:rPr lang="en-US" sz="1600" dirty="0">
                <a:latin typeface="Arial" pitchFamily="34" charset="0"/>
                <a:cs typeface="Arial" pitchFamily="34" charset="0"/>
              </a:rPr>
              <a:t>Chemical Physics</a:t>
            </a:r>
          </a:p>
          <a:p>
            <a:pPr algn="l"/>
            <a:r>
              <a:rPr lang="en-US" sz="1600" baseline="0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Explosion</a:t>
            </a:r>
            <a:r>
              <a:rPr lang="en-US" sz="1600" baseline="0" dirty="0">
                <a:latin typeface="Arial" pitchFamily="34" charset="0"/>
                <a:cs typeface="Arial" pitchFamily="34" charset="0"/>
              </a:rPr>
              <a:t> Protection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 Box 18"/>
          <p:cNvSpPr txBox="1">
            <a:spLocks noChangeArrowheads="1"/>
          </p:cNvSpPr>
          <p:nvPr userDrawn="1"/>
        </p:nvSpPr>
        <p:spPr bwMode="auto">
          <a:xfrm>
            <a:off x="4259593" y="2019519"/>
            <a:ext cx="206337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Precision</a:t>
            </a:r>
            <a:r>
              <a:rPr lang="en-US" sz="1600" baseline="0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1600" baseline="0" dirty="0">
                <a:latin typeface="Arial" pitchFamily="34" charset="0"/>
                <a:cs typeface="Arial" pitchFamily="34" charset="0"/>
              </a:rPr>
              <a:t>Engineering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 Box 18"/>
          <p:cNvSpPr txBox="1">
            <a:spLocks noChangeArrowheads="1"/>
          </p:cNvSpPr>
          <p:nvPr userDrawn="1"/>
        </p:nvSpPr>
        <p:spPr bwMode="auto">
          <a:xfrm>
            <a:off x="4259593" y="3477105"/>
            <a:ext cx="209232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18000" b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Cross-Sectional</a:t>
            </a:r>
            <a:r>
              <a:rPr lang="en-US" sz="1600" baseline="0" dirty="0">
                <a:latin typeface="Arial" pitchFamily="34" charset="0"/>
                <a:cs typeface="Arial" pitchFamily="34" charset="0"/>
              </a:rPr>
              <a:t> Services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94F30204-4F12-4267-BCFC-AECC12E8C6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671559" y="541841"/>
            <a:ext cx="576000" cy="576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553BF819-618D-4CB4-A67B-84EEF98D9A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380514" y="555526"/>
            <a:ext cx="576000" cy="576000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BC28818E-2A65-4EC2-8BD7-12B288CE47E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671559" y="1261000"/>
            <a:ext cx="576000" cy="57600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7883AFF3-971E-4E79-B026-F82BEBB7360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380514" y="1985970"/>
            <a:ext cx="576000" cy="576000"/>
          </a:xfrm>
          <a:prstGeom prst="rect">
            <a:avLst/>
          </a:prstGeom>
        </p:spPr>
      </p:pic>
      <p:pic>
        <p:nvPicPr>
          <p:cNvPr id="56" name="Grafik 55">
            <a:extLst>
              <a:ext uri="{FF2B5EF4-FFF2-40B4-BE49-F238E27FC236}">
                <a16:creationId xmlns:a16="http://schemas.microsoft.com/office/drawing/2014/main" id="{2D71BEBC-D406-4354-9F3D-D2E9737D6BD5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71559" y="1993129"/>
            <a:ext cx="576000" cy="576000"/>
          </a:xfrm>
          <a:prstGeom prst="rect">
            <a:avLst/>
          </a:prstGeom>
        </p:spPr>
      </p:pic>
      <p:pic>
        <p:nvPicPr>
          <p:cNvPr id="60" name="Grafik 59">
            <a:extLst>
              <a:ext uri="{FF2B5EF4-FFF2-40B4-BE49-F238E27FC236}">
                <a16:creationId xmlns:a16="http://schemas.microsoft.com/office/drawing/2014/main" id="{0DBC3857-2852-4E64-A1E3-2DD4759804E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380514" y="1262278"/>
            <a:ext cx="576000" cy="576000"/>
          </a:xfrm>
          <a:prstGeom prst="rect">
            <a:avLst/>
          </a:prstGeom>
        </p:spPr>
      </p:pic>
      <p:pic>
        <p:nvPicPr>
          <p:cNvPr id="61" name="Grafik 60">
            <a:extLst>
              <a:ext uri="{FF2B5EF4-FFF2-40B4-BE49-F238E27FC236}">
                <a16:creationId xmlns:a16="http://schemas.microsoft.com/office/drawing/2014/main" id="{F5C1C97B-028C-429A-B397-95E320647848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3671559" y="3435326"/>
            <a:ext cx="576000" cy="576000"/>
          </a:xfrm>
          <a:prstGeom prst="rect">
            <a:avLst/>
          </a:prstGeom>
        </p:spPr>
      </p:pic>
      <p:pic>
        <p:nvPicPr>
          <p:cNvPr id="62" name="Grafik 61">
            <a:extLst>
              <a:ext uri="{FF2B5EF4-FFF2-40B4-BE49-F238E27FC236}">
                <a16:creationId xmlns:a16="http://schemas.microsoft.com/office/drawing/2014/main" id="{F1596059-B94D-4ECF-A16E-44B5989A9B32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671559" y="2715766"/>
            <a:ext cx="576000" cy="576000"/>
          </a:xfrm>
          <a:prstGeom prst="rect">
            <a:avLst/>
          </a:prstGeom>
        </p:spPr>
      </p:pic>
      <p:sp>
        <p:nvSpPr>
          <p:cNvPr id="63" name="Text Box 18">
            <a:extLst>
              <a:ext uri="{FF2B5EF4-FFF2-40B4-BE49-F238E27FC236}">
                <a16:creationId xmlns:a16="http://schemas.microsoft.com/office/drawing/2014/main" id="{AC359A9D-0293-4B6F-87FB-4F9DEB38F2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259593" y="2799387"/>
            <a:ext cx="231450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Legal and Inter-</a:t>
            </a:r>
            <a:br>
              <a:rPr lang="en-US" sz="1600" dirty="0">
                <a:latin typeface="Arial" pitchFamily="34" charset="0"/>
                <a:cs typeface="Arial" pitchFamily="34" charset="0"/>
              </a:rPr>
            </a:br>
            <a:r>
              <a:rPr lang="en-US" sz="1600" dirty="0">
                <a:latin typeface="Arial" pitchFamily="34" charset="0"/>
                <a:cs typeface="Arial" pitchFamily="34" charset="0"/>
              </a:rPr>
              <a:t>national Metrology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ADBCB8B9-D287-42A0-AAD1-5287F1B37571}"/>
              </a:ext>
            </a:extLst>
          </p:cNvPr>
          <p:cNvSpPr txBox="1"/>
          <p:nvPr userDrawn="1"/>
        </p:nvSpPr>
        <p:spPr>
          <a:xfrm>
            <a:off x="4216283" y="4217848"/>
            <a:ext cx="1944216" cy="447056"/>
          </a:xfrm>
          <a:prstGeom prst="rect">
            <a:avLst/>
          </a:prstGeom>
          <a:noFill/>
          <a:ln w="38100">
            <a:noFill/>
            <a:prstDash val="sysDot"/>
          </a:ln>
        </p:spPr>
        <p:txBody>
          <a:bodyPr wrap="square" rtlCol="0" anchor="ctr" anchorCtr="0">
            <a:noAutofit/>
          </a:bodyPr>
          <a:lstStyle>
            <a:defPPr>
              <a:defRPr lang="de-DE"/>
            </a:defPPr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600" dirty="0"/>
              <a:t>QUEST</a:t>
            </a:r>
            <a:br>
              <a:rPr lang="en-GB" sz="1600" dirty="0"/>
            </a:br>
            <a:r>
              <a:rPr lang="en-GB" sz="1600" dirty="0"/>
              <a:t>Institute at PTB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F925A638-4309-4FD4-A209-C7EFC4B905CB}"/>
              </a:ext>
            </a:extLst>
          </p:cNvPr>
          <p:cNvSpPr txBox="1"/>
          <p:nvPr userDrawn="1"/>
        </p:nvSpPr>
        <p:spPr>
          <a:xfrm>
            <a:off x="6931332" y="4204774"/>
            <a:ext cx="3080288" cy="447056"/>
          </a:xfrm>
          <a:prstGeom prst="rect">
            <a:avLst/>
          </a:prstGeom>
          <a:noFill/>
          <a:ln w="38100">
            <a:noFill/>
            <a:prstDash val="sysDot"/>
          </a:ln>
        </p:spPr>
        <p:txBody>
          <a:bodyPr wrap="square" lIns="72000" rIns="72000" rtlCol="0" anchor="ctr" anchorCtr="0">
            <a:noAutofit/>
          </a:bodyPr>
          <a:lstStyle>
            <a:defPPr>
              <a:defRPr lang="de-DE"/>
            </a:defPPr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700" dirty="0"/>
              <a:t>Fundamental Physics</a:t>
            </a:r>
          </a:p>
          <a:p>
            <a:pPr algn="l"/>
            <a:r>
              <a:rPr lang="en-GB" sz="1700" dirty="0"/>
              <a:t>for Metrology</a:t>
            </a:r>
          </a:p>
        </p:txBody>
      </p:sp>
      <p:pic>
        <p:nvPicPr>
          <p:cNvPr id="66" name="Grafik 65">
            <a:extLst>
              <a:ext uri="{FF2B5EF4-FFF2-40B4-BE49-F238E27FC236}">
                <a16:creationId xmlns:a16="http://schemas.microsoft.com/office/drawing/2014/main" id="{447D70AB-0B76-4A0E-8403-44B81E721AC7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3671559" y="4152302"/>
            <a:ext cx="576000" cy="552000"/>
          </a:xfrm>
          <a:prstGeom prst="rect">
            <a:avLst/>
          </a:prstGeom>
        </p:spPr>
      </p:pic>
      <p:pic>
        <p:nvPicPr>
          <p:cNvPr id="67" name="Grafik 66">
            <a:extLst>
              <a:ext uri="{FF2B5EF4-FFF2-40B4-BE49-F238E27FC236}">
                <a16:creationId xmlns:a16="http://schemas.microsoft.com/office/drawing/2014/main" id="{040930FE-2D18-4324-8120-6DC79F715499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380514" y="4140302"/>
            <a:ext cx="576000" cy="576000"/>
          </a:xfrm>
          <a:prstGeom prst="rect">
            <a:avLst/>
          </a:prstGeom>
        </p:spPr>
      </p:pic>
      <p:pic>
        <p:nvPicPr>
          <p:cNvPr id="68" name="Grafik 67">
            <a:extLst>
              <a:ext uri="{FF2B5EF4-FFF2-40B4-BE49-F238E27FC236}">
                <a16:creationId xmlns:a16="http://schemas.microsoft.com/office/drawing/2014/main" id="{FF2CB5ED-3029-46A9-8A51-7888F2757F9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380514" y="3435326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5674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nach Deckblatt 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data:image/jpeg;base64,/9j/4AAQSkZJRgABAQAAAQABAAD/2wCEAAkGBxQTEhQUExQWFhUXFhkbFRgVFx8cHxwgHBcdICAgHx0eHCggICIlHCAeJDEjJSkrLi4uGB8zODMsNyguLisBCgoKDg0OFxAPFiwcHSU3My43NSstLCs2Nzc3NzI3NzE3NS0sLCwsNywvMzcsNDQxLDcsLissKzEsLC00NSwsLP/AABEIALsAyAMBIgACEQEDEQH/xAAcAAACAgMBAQAAAAAAAAAAAAAABQYHAgMEAQj/xABMEAACAQMBBAQIDAMGBQQDAQABAgMABBEhBRIxQQYTUWEHFCIycYGR0RYjM0JSU1RykpOhsWKywRUkQ3OComOU0uHwZHSDo5WztDT/xAAaAQEAAwADAAAAAAAAAAAAAAAAAgQFAQMG/8QALREBAAIBAgQDBgcAAAAAAAAAAAECEQMEBRIhURQxwQYycaGx4RMVI0GR0fD/2gAMAwEAAhEDEQA/ALxooooCiiigKKKKAorTd3SRIXkdURRlmYgAekmoBtrwrwjK2UTXTfWE7kQ/1kEt6FHrFBYtct/tGKFd6aVIx2uwX9zVFbU6abQuZDFLP1CsuUFqN3OvlDfOWyNOGONKl2ZFvb5Xff6UhLt7WyaC4r/wo7MiBPjIfH1Ss/6qMUvl8LVvruW12/f1ar/O4P6VWV5bh43j5MpA9Y99a9kT78MbHjugH0jQ0FiP4XDy2fMdecsY09Wde79aYbK8Ik1zH1kOzpGXeZctPGNVOCDz491VtUu8GYxaP/7ib+c0El+GlyPO2bKf8ueNv5itZW3hJtTvCWK5h3GKuZIWKqwxkM6byAjPbWU8wRWdvNVSzegDJ/SkvQaFls4mbR5d6Z/vSsXP70E52Rt+2uhm3nil+44J9nGmVV9tLo9bTkNJChccHA3XB7Q64YHvzSro1tTaAEklvMJ7dZCkMd2SWdU0LCYajLZxvK2QAc0FrUVGdh9NIZ3EMqvbXB4RTDG9/luPJkH3TntAqTUBRRRQFFFFAUUUUBRRRQFFFR/pj0wttnRdZO2WbPVxrq7nsA7O/gM0Du5uEjVnkYKijLMxwAO8mqv6U+F4AOuzouv3fOnbzB91fOcjjyHpqEbd2pdbTkEl4dyEHMdqhO6O9z84+kezhWaKAAAMAcAKDXd3T3pWa5mNxnVAdI1z9GPgPSda2ilcsfi7GRBmJtZVHzT9JR+49dMkcEAg5B1BFBx7Wtyybyeeh3k9I4j1jSui0uRIiuOBGdeXaD6K6dl2c93KYbSMSMvyjscRx/fbtPJRqcGrA6N+CS1iGbom6cktusN2JSeO7GDr6WJ9VBWMe0Y2bcjLSv8ARhUyH2IDXRsbYF95YWxuSpdmTKqmAdeDsCNc6V9C2lpHEu7GiovYihR7BW6goRejm0uP9nyYz9ZHn2b2P1ptsFrywtZOu2dcbqvLIzB4sBTrw385GuauWtdzCHRkbVWUq3oIwaCj+k/TN5bR41tJk8YURo+8hHl9ytnUZxwqQWfTWyz1ZZ4NwKAJ0KYHBddV5aa8qhk9o62EsJ1ltHZdO2B8gjsyoB9BqV9DrlTtOLIUx3do6nOoO4ysBjgdGP60DLpTfnqFjhYdZdN1ULA6eUPKcEcQiZb2DiRTaxtFhjSJBhEUKo7gMVo2z4P0SRbnZ4SKdN74ps9S+/jeG6Pk2OB5a9moOmNex9rCbfVkaKaMgTQvjeQnhw0Knkw0NB0bS2dFcIY5o1kQ67rDOvaOw99Rq26QXVhcPDb79/bxIHmiY5lgBOFVZDkuSMkIQTheNOOkO1GiVY4QGuZSVhU8Bji7fwIDk+ocTW7YOyVtohGCWYktI7cXdvOY+k+wYFBJujPSe2v4+stpQ4GN5eDKTyZeIpxVT9IeizmUXlg/UXi51GAsoPzXHDXtPr5ESToB0+S+3oZk6i8j0lhY8cfOTPEdo5Z5jBITSiiigKKKKAoopV0n29FY20lxMcKg0HNjyUd5NAo8IXTiLZkO83lzvkQxDix7T2KOZ9QqjbGVryQ3lzKJp279IxyULy/87yd0cst5cPfXXysnya8kTkB6v/Nayu9mhjvITHJ9JOf3hwb10HdRSw7QaLAnXT6xNV9Y4r+tMY3DAEHIOoIoMq5+jXRuW4u/Fbd9yIrvytjPUjPzeWW1wO4mtlxMEVnbgoJPqq3fBhsDxWzDuPj7jEsx5jI8lfQq4Hpz20D/AGFsaG0hWG3QJGvIcSeZJ4knmTTCiigKKKKAooooKh6QWe5tO9jPmzpHKP8AUpjb+UVHei9xuDZcp4w3QiY9zFoj+pHsqa+EuLc2hYy4+UiniY96lHUfzew1Xkw3bW/C6GG4aRQR2FZB+ufZRy+jqivTXo+ZAt1bj+9wA7mNOtTQtE3aGxoeRwe0GTwShlVhwYAj1jNZ0cKv6IQiVfHnKtLcqCN3hHH82Jc6+TzPEnNSOlFvb+LX1zbYxHJ/eYMcBvnEq+qTDf8AyHspsTQe1AfCZs6MtDLC7JtBSPF+q1d8HgQNcD6R0GudKd3G25LgtFYANjR7lhmJO5frG7gcDmeR79jbDjt95gTJM/yk0mrv6+Q7FGgoOrwadODfRtFcL1d5FpKhGN7Gm8o9PEcjjkRU3qm+muymhlTaFu3VuhBkPIEaCQjmMeS45qQfm62b0W24t5brKBut5siHijjiv9QeYIPOgb0UUUBVAeEvbX9o7R6hdba0JBxqHk5+zzfUe2rY8JHSLxHZ80ykCTG5F95tB7OPqqjdgWPUwquMMdW9J/8AMeqgY0UUUAaXS7MKnegbqm5jGUPpXl6RTGig4dng3Nxb2ksTKZZkD41VkB3mw3eoxg8M19LCqH6Ipnalj3NK3siI/r+tXxQFFFFAUUVw7U2vBbLvTzRxL2yMFz6MnX1UHdRUHu/CrYLkRtLPj6mJiPxEBf1rRs/woxzFxFY3jdXu7+FjGN7O6cGUHXB9lBl4XI8R2UnNLxBnudHTHrJFVz1IaTaceT5SIcemJhp7BUs8IXTK2nt44fjIZhdW7dXcRtG2FlGSN4YIHaDUchGb25x863jIxzwXHuoLh6GXPWWFo/0oI/5BTmov4L2zsmy/yFHsqUUEB8JdyttcWF0+d0NNC26pJPWRhl0AyTvR4A/ipSLCe+GboGC3PC2B8tx/xmHAcPIX1k8Kk3hKUiC3kU4aO9tSD96UIf0Y17Qa4IVRQqKFVRhVAwAOwCtlFFBi6gggjIIwQeYNQrovP/Zl+YiW6ljGjk8Cjndhk9Mb/FMfovGTwOJvUZ6c2SNEszg7kW8s2OJhkwsv4Rhx3xjtoLToqO9BNqvPagSnM0LGGY9rJ870Mu6w7QwNFBW/h1vDPdWdkGIVQ00m72nReXIBvx1D/FrhfNmV+6RMH2qf6Uw6SXZn21fOdRFuxL3Y0/cNWVAu8cmXz4M98bBv0OD+9ejbMQ0cmM/8RSv6kYphXjKDodfTQYxTK3msG+6Qf2rOuGXZELHO4Ae1fJPtFYDZrr8nO47nw4/XB/WglXQJM7Vte6O4PsCD+tXfVGeCuKX+1U61kbdtpcbgI4so1BNXnQFJOk/Sm2sUDTv5TZ3I11d8cd1eOBzPAVGOmvhQgtg0dsyTTjQnOUQntI1dv4F17cVVLxSXEjTXTF2fiG4ns3tcADkg0HeaB/tbwlX9+SLUCzt8439GkbXkeA9XbxNJdmbGe4nKQRtc3AAMsszkhO+SRs7udfJGpxXVHayzSxW8GBLM26pI0RQMs5HYo/UgU4nxPcQ7JsyYrAGTxh1Pl3BjwJCzcd0vhc8/K5AV06+vTRpOpecRCVazbycJ2JGesBvZriVQwCbPtiyK4BwGlIYccZ4aVHvB9tJYute7u7q26zq+qkSMOj7u9nf3kOcZGMEcWq/oYooIwqhIokGgGFVQP0Ar596KSLPaGJsZXKkc8HUH/v3VT4BxD81vq15eSK4x++fPz/hW4hqztaVvjMZ6/BYSdII2RluZLe9tvnTwr5mcj46Eksg/jGR24pHtDomtjL10Epjgk3d2XV0i1zuyLnyomPz11XvBqDeKsy76kpOhZSVOMkaEHtyP3qwPBHtouj2cx3t1Q8OeaMcMuD9E8u/uq/p35+bpiY6S095s523JOeat4zWe8f3CwfBpfpFbxbPk+LuYI9UJ0kXOkkbDR0PaOGdcVNqqHaexmtwNwSPbI2/F1Xy9m3NoPpxn50R5A4zwqT9HOnKkIl3JF5eBDdRn4mbuyfk5O2NvVnlNTdfhMH90T/3dp/8A0x15WrwsFxs/MeA4uLYqSMgEXCYJHZmk7bCmkJ6+8lYc1gUQqfZl/YwoGt5exxDelkSNe12Cj9TSVumVu2RAJbk/+njZh63wFHrIrqtejFoh3hAjNzeTy2PpZ8k03UYGBoBwAoI949fy/J20UA18q4k3m/BHp/uNeHo9PKCLq9kZWBDR26LCpB4gnymI9BFSOigjXgvuWiuOqc5MsLIx7ZbOTqmb0tG0Z9AWiuJG6jaWcY3by2kzj5t3E8Dj0GSOE+kUUFe7El357yU8ZJ2fPbvM5/rTmkHRNcK+uciM8c8VP60/oCiiig0X0jLG7IMsFJUYzk+ika7QuMDJIPMeLSVI6KBd0b2vexXBktg0kwiKlRZyPhSw1wNRqMZpztjaO1rtCk42huHzkhspIgR2EhSSP3zUe2tfyxLeGJ2QtHbx5Q4OGlYkZGuu7W83PU3AivInjRiVjlSeXBx2+Vg9/DFHLdYbCaHzLC8B7TaSk+3crt8XuPsd7/ykv/RXJG6i+NrOropHxLieQE+ny9c/pjvrzo5Mk08sEgliliJ3SlzLk4JBIy2hGh780OiQ9GY5rddo30kE0Rt7Pdg66JoyWcsWK7wGcbq59Irs8GdmFu3XlBaRIPS7sSfXu13QbVmutn7R2fM2/cRW5aJzxljIODgfOUjdPbkdtc3g2uw15cHT462t5F15KXB/mFef9opt4acdp+tfTK5tsfh379PX7NuwtrrtbaIhcBra3aZwhGkhQoiFuRAJZgO8Z4Cqs6GpgROOLtcI3fuLCwz+M1Z3RzYX9j3ySu4ME7zRFzwTfKtFv8AMkMpPDOOGarforD8VaE85Lsj1JbL/AENa3AJ0I09Lw3u5/wBll8Sj9DU5uzaV3Z51H0g34l94Nb+id71F5C4V2AmkjKxoXYrJGHwFXUneB4d9aHObidh2qv4V/wC9e9GYppL2AWzBZDO775XeEaqgTfxz+djvAqxGPGbjHl1+ser0G5zPAdhz+9n5Yt6YW58Ih9lv/wDkpv8AopBtiytpy58V2hE0gxI0VlKN/wC+pjKP6xnU4IpEvUy3s2MvaWaFryedy7yvqMBuAJOgAAHknlSe22oqxm4lskIuG3bG2UyZOG1YkHeK6he1jwxipMY3vYLiG36trzaAtUZWPjOzpcLuOGXyydBkDTOKattu++um/wDxMv8A1VHdsK9vLeW4aRI5dnGV4DJvqj6HdXJOinOOetXK3GghfR7at490iSNI8RSQuWsngCkY3fKYnOcnT+GpnRRQFFFFBCulqhbiV+B8VhkyO2C8Rv0Bor3wgtrIAdf7MuB6zPHivKCv9nypA0iSOq7oRQWIGd0uumePm10nbcPzWL/cUt+wrs29YiLaM6FAR1s+MgcTIJR/tlHsrYoxoNPRQLxtJj5kEp+8Ao/3HP6UGa5PCONR/G5J9gA/emNFAtFrcHzp1H3I/wCpNe/2SD58srdvl7o/2gUxooIxtKzCLKiaBp7NeZ4rOefoFT3pds0T2sqYyQCyeldR7vXUNvIt5gCfOv4F9SRE8O7f/WrJNBAdor43syG4U/HW4BBHHK4B/YH1Vq6QMXht9pwaSLjrQOfL98g9x7qY9C4+pnvLNh5IbfQHmraHT0Yrm6KDxa5n2fLqj5aLPMEaj1r+qmgkqXrnqL+0G9LGpIQnSRGxvxn2aHkRXBJeJYT297bhnsGZwCq6xCQjrIZAPNZHwVB5bw1xmk+xrk7MuGtpj8RId6KQ6Aenl6fUedSuaxdXeW2dUeQYlR134Zh2SJz04MCDrXTuNvTXpNNSMxKdLzXyWTcrHNCwO7JG6HsKsCPYRXz50dVLe069iSxBwCe06Ko7z2dtTFrx4Ebq4bq1wGO7aypNATgn5OUBox3KcCoX0E2aL0MJorqZYAgjS2eNFG9vZ32c51wMboJ0NUfZ7YW4XbWm0xfOOX5+f2V99pzuq1pnEZ6/Ds4pLplQog35m3mfd13c6knsxUq6Pq+zdlT3r4WadVSAH5q67uOeTktj+EVLtl9EhjEkUNtb8Wt4SXMmPr528pwPogAdvemLja+0EKj+4WRyW+bI/dyxoPQB/FWjp05MznMz1lo7zeTuZpGOWtIxWO0Fe1tlGGzsNlxDE12wknPYNDrpnT9oyKb7AhS52zM6D4iwiWCEHkQCvqOQ9e9FboXN5e7VfPUxKY4M8woJY+wD8fdXV4HLUizeZvOnmZycchp++T66mpkvhEQLtCfPztmSH9Dj9qmcXRjCgw3d3FlRp1vWLnA5Shj6gRUQ8IOP7SOdd6wlA9StVm2WOqjwc/Fpr/oGf1oEgs9oIfJuYJV7JoSp/Ej8e/Fe/wBrXifK2O93206t/tkCEe01IKKBB8LYF+WSeDvlhcL+MAqfUa7rDb1tN8lcQuexZFJ/DnP6UxDUvvtiW83ysET/AHkHuoI50oBa5lUcTBaRfn3wH7CiufYWy4xtERQpuI16mVBJG7Z25cnXP+LPHpn5lFBr8LtmYr4S/NdY5R/oJil/2vGx7lFI6s7wu7KWW0WU6CJsSEcRFLhJNeweS/f1YqqNnSMUAfz1yrj+JTg/qKDpoorF3ABJIAHEk4FBlWq4uEjXedgo7ScVxPfvJpbrvf8AEfIQejm3q0rZBs0ZDSEyv2twH3V4D96BfbTCSW1Izh76U4Ix5kMGNOPM1ZdV5s9M3VpnJzcXTa+hFB/249VWHQQ3pZm1uob1RlD8XMO7kfZn1gdtdfTDY/jMST25+Nj8qNl+cDrj3eznUgvrRJY2jkGVYYIqH7LvpNnSC2uTvW7fITdnce79vRQdeytoQbTgMU4AkXz14EEfOXspas15szyWU3NqPNYcVH649emnKmHSfo25cXVmd2cakDg/eOWf3rb0b6YpN8XPiGYaFW0DejPA9xoM26YWksMmJQpKMN19DkqdKTeCPpHbWaXZuJAm8YiowSWx1mcAccZHtqSbX6P2zRyMYU3grEEDGu6eykfgT2RBN4y8sSSNGYdwuM7ueszjPoHsoHlztK62zmK1VrayOkszjypO5RppjkPWeVbumN2llaxbMsVzNMNxVByQG0Z2727dOZ4CnnS3plb2Ee7lXmxiOFDr3bwHmr/4KRdHNmeKiXau1HxO4yFb/DB4KB9MjQDlw7aDT0zAsNmw7Ogy80/xagfOyfLbuyxAHpPYanWwNlrbW8UC8I0AJ7TzPrNQzoXYS31ydqXS7q43bSPsXXyte7OvMknhirDoKt8III2rAc+dZz//AK5anPRPakU9tF1ThikaK68CpCDRgdR/WoX4QkztSz55tpxj/RL76k9rsNJ7e1lRzFOLeILNHjexuDRhwde4/odaCTUVHIdvvARHfqsZOizpnqX9JPybdzadh44kdAVruJwiM7eailm9AGT+lbKjnTi4TqVgdt0TtiQ8xEg35W9SDAP0nUc6D3wX2xkuDK64MUGWzylu5DM4z/CgjHoZa9qUeDyxZLMSOu7Jcs08i/RMnmr/AKUCr6FFFBILy2WWN43GVdSrDtBGDXzpeWb2l08Emc53CTzZB5D/APyRYPpjYcjX0jVaeGXowJYTdLkbibk4UZJTOVfTUmNsn7rNQVjNtTJ3YV61+eD5K+luHqGteJs0vg3Db55INEHq5+vNdGzSNzAVUKkqyrwBHHHaOYPMEV1UHijGg0HdXtFFAqgnEMkEhZd6JrjfjaRUby5CVZd8hSCpHA8jTC5271r5Wa4h4DdSNJV9OU3uPbnGlcV/cFm6mPdL48piMiMHn6TyFabnZMSRqqIgYsqB3+aXYLvkjXTOdOygf2t7OoSVJluoS4Vgse665OM6H5p4jFOdsbLjuYmikGh4EcQe0VxdGHMiyTn/ABXGh4/FqIyW/jbdyRyOmvGnVBCujl7JZzCyuWyp+Qk5Hu/7cjpT3bvRqC6+UXD8nXRv+/rrk6ebME1qzAeXF5aEaEY46+j9hTHo3tE3FtFKeLL5XpGh/Wgi0/Ry9t43EF1vx7pysnYF5Zzyzwrg8F+zr2dbpLS4W3X4vrWIyxzv7oXs+d2casLaPyMv+W/8pqO+ATzb30w/tLQS3oz0FtbImQ5lm1Jml4jmSBwXtzx76jNjbnbd400m8LCBsRIdBI3bj9+4gdtSbwobRMGzpivF8Rg/fOvr3c+ym3RbZotrSCEfNjGfvHVuHeTQbNuXrwxZijDuWRI11CgsQATgaKvE9wqM7U2pcxMUe9VpdN5Ley3wgPAsTJhcnhvHWpvVdxpG9/1UgjmXxybeTzg5eBGV2GoPU7pTXzetXhvGg4ekchuryC43TDFbwP1sk+EBO62irkkknkO2p90WQrZ2wYFSIY8g8R5IpBtXY0NlOLyO3j6k4Fwixj4vGcSoMaYyd4DiNeVTGOQMAykEEAgjgQeBoMZoVdSrqGUjBDDIPqqNnZdxZ+VZnrYOdrIdVH/Bc8PutkcACKlFFAt2LtuG5B6tjvLpJG43XQ9jIdRUY6o7R2h1a6xEmI9nUxODOdPrJNyIdyv2Cuzp9FEsaygmO5J3IZUIVhoSxY/ORVBZgezTXFSPwW7BEMHXlSpmVBGrcUhQHqwexjku3e+OQoJvRRRQFYugIIIBBGCDwINZUUHz3016ONsu6yoJtpc7hA4AZO595ATgfOTvU51IwIBByCMg1fHSDYsV5A8EwyjjiOKnkynkQeBr532lYzbLufFbojq21ikAwpHaOwdoPmnuNAxpbf3rFuphwZD5zcox2nv7BRf3rFuphwZD5zcox2nv7BXTYWSxLurk51ZjxY9pNB7Y2axLurz1ZjxY9pNa9rLmIgglcr1gXiU3hvY793NdlcG174xr5OC5BIzyA4sRx7B3kigfdDbgPCxJzJ1jGXs3m8rI/hIIx780+pB0N2Q1vCd8brOQd3jugKAAe/tp/Qce2pQlvMx4CN8/hNJPBzEVsUzzZiPRmuLpXtNrphZWuGLfLONQo7MjT0+ypbYWixRpGgwqKAPVQebR+Rl/y3/lNR3wCebe+mH9pakW0fkZf8t/5TUd8Anm3vph/aWgb+G2JjYKRnCzqW9G6w19ZFT2CUMqsODKCMdhGRS/pNsgXdrLAdC6ndJ5MNVPtqP+DDb/AF1v4vLlbi28h1bjgaA69nA9mO+gmlV5siVF2gvi7F0M0ygjXKOvWSnhqqTAAPwzKRk40sMGq96Lz+J3XUyjgkdtvfR3Wcwtw82UMRkfPTHMUFgkZ0Oo5g1F7BvEJlt2P91mP92Y/wCG54xEnkeKf6h2CpTXLtPZ8dxE8UoyjjB7e4g8iDqDQdVFIOj+0HV2tLlszoMxvjHXR/TH8Q4MB6edJunm2HkdNnWq7802BKAcYU8FzyDaljyUHmRQatkwf2xtAnjaxDyuwx72QNeczLk/8OMDi2l0gYpL0P6OpY2ywqd5vOlfGN9zxPo5AcgAKd0BRRRQFFFFAUk6XdF4NoW7QTrpxRx5yN9JT/TnS2+6Ry3EjW+zQjMhImuZATDER80Yx1j8sA4XiewwiwuduXkkyw3UbxxuF66ErHG3aEYxPvkcyNB2mgiF10bu9lymGWF5omyyTwozZ+8BkjlodR3ismuiP8G4/wCXk/6anzdBdqSayXoB75p2P/1vEP09lbF8ExchprpWI/8ATqx9sjMaCrpukcSnBWTe+iUIP60vO2B4ykjxSmIbum4dd3eOBy87dP8Apq9rXwYwrjeurpu4GJB/shDD20wTwfWPzklk/wA2eVx7Gcj2Cgp2fp3plLWYjHFxuj266VGtqdJry4ITKxoeIhcE+s7xOfZX0pa9DLCPVLOBT29WvuptDZRp5kaL91QP2FB807Au7iJNy02dIc8W6uaRmI5ndjHs4CncUG3ZfMsio/ijCEfmyCvoKigodug+3ZgQzxxg5BBZRoRj5qtWewvBptiwDm1mtj1mN9WzjyQccVP0j2VetFBS8t50hhPxmz4ZVHExHU+gLJn/AG1Buk99dNOt0lhdWNyPOfdfdcY5qYhg6d4I48M19Q0UHzjYeFm5TAnt45D2xvut+Hysn0AVjt3ppb3bg7kkD9RMu9INN4brxEEHisi6d719CXOyoJPPhjb7yKf6Uiu/B3s2TjaRrnnHlD7UINAr2XtqCdFaOaJiyqSqyKSCRkjAOdDpTDFJL7wK7OfzTPH3LIGH/wBiMf1pa3gdlj//AM+0ZlxjAYEYx/luv7UGPhK2jFBbpIWxcq+9aburb4xnT6ONG5agcSKceCroa8Cte3mWvJxkhv8ADDHOO5jpns3VAxio1N4L77rllndL3cHkjxh4CpByCp3GIIOvHjWzY8O17jrBbXEkDQyFJY7m6SYoR2qLZTgjUHeOeVBctFQSOLbduhkea2utzUwrEUdwOIVgQA2OGQcnAqWbE2vFdQrNC28re1TzVhxDA6EGg76KKKDXcTqis7HCqCScZ0HcNarVul0O0ZWiku0srVTulHkEU9x3eVgxxnhp5Z7RVnVzXWz4pQRJGj547yg/uKCCwXMd8PFrV0t9mx5R3jIVp8aFIjnyYx85wMtnCkamprZyW8SLHG0SIgAVVZQAByAzSo9A9m/Ybb8pfdR8Atm/Ybb8pfdQO/H4vrE/GPfR4/F9Yn4x76SfALZv2G2/KX3UfALZv2G2/KX3UDvx+L6xPxj30ePxfWJ+Me+knwC2b9htvyl91HwC2b9htvyl91A78fi+sT8Y99Hj8X1ifjHvpJ8Atm/Ybb8pfdR8Atm/Ybb8pfdQO/H4vrE/GPfR4/F9Yn4x76SfALZv2G2/KX3UfALZv2G2/KX3UDvx+L6xPxj30ePxfWJ+Me+knwC2b9htvyl91HwC2b9htvyl91A78fi+sT8Y99Hj8X1ifjHvpJ8Atm/Ybb8pfdR8Atm/Ybb8pfdQO/H4vrE/GPfR4/F9Yn4x76SfALZv2G2/KX3UfALZv2G2/KX3UDvx+L6xPxj30ePxfWJ+Me+knwC2b9htvyl91HwC2b9htvyl91A78fi+sT8Y99RbpQOqkW/tWR5Y13Z4g4+Pi444/KJqVPew5jHd8Atm/Ybb8pfdR8Atm/Ybb8pfdQZR9ONnFFk8dtgGUMA0yBsH+EnOe7FQ/a3Sm1t7nxvZ8hmMhAu7eKN2Eo4CRCFwso9OGHHGM1PrPo7axDEdtCg/hjX3UxRABgAAd1Brs7kSIsi53WUEbwKnUcwdQe40VuooP//Z"/>
          <p:cNvSpPr>
            <a:spLocks noChangeAspect="1" noChangeArrowheads="1"/>
          </p:cNvSpPr>
          <p:nvPr/>
        </p:nvSpPr>
        <p:spPr bwMode="auto">
          <a:xfrm>
            <a:off x="155577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6" name="Textfeld 65"/>
          <p:cNvSpPr txBox="1"/>
          <p:nvPr userDrawn="1"/>
        </p:nvSpPr>
        <p:spPr>
          <a:xfrm>
            <a:off x="3546956" y="266495"/>
            <a:ext cx="4858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baseline="0" dirty="0">
                <a:latin typeface="Arial" panose="020B0604020202020204" pitchFamily="34" charset="0"/>
                <a:cs typeface="Arial" panose="020B0604020202020204" pitchFamily="34" charset="0"/>
              </a:rPr>
              <a:t>Berlin</a:t>
            </a:r>
          </a:p>
        </p:txBody>
      </p:sp>
      <p:pic>
        <p:nvPicPr>
          <p:cNvPr id="24" name="Grafik 23" descr="D0799_031.tif"/>
          <p:cNvPicPr>
            <a:picLocks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3661299" y="2715990"/>
            <a:ext cx="5256000" cy="2016000"/>
          </a:xfrm>
          <a:prstGeom prst="rect">
            <a:avLst/>
          </a:prstGeom>
        </p:spPr>
      </p:pic>
      <p:pic>
        <p:nvPicPr>
          <p:cNvPr id="29" name="Grafik 28" descr="D0347_672_entzerrt.jpg"/>
          <p:cNvPicPr>
            <a:picLocks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-72000" y="-20538"/>
            <a:ext cx="3384000" cy="5184000"/>
          </a:xfrm>
          <a:prstGeom prst="rect">
            <a:avLst/>
          </a:prstGeom>
        </p:spPr>
      </p:pic>
      <p:sp>
        <p:nvSpPr>
          <p:cNvPr id="22" name="Datumsplatzhalter 21"/>
          <p:cNvSpPr>
            <a:spLocks noGrp="1"/>
          </p:cNvSpPr>
          <p:nvPr userDrawn="1">
            <p:ph type="dt" sz="half" idx="10"/>
          </p:nvPr>
        </p:nvSpPr>
        <p:spPr>
          <a:xfrm>
            <a:off x="107504" y="4958000"/>
            <a:ext cx="3960000" cy="172800"/>
          </a:xfrm>
        </p:spPr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25" name="Foliennummernplatzhalter 2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6" name="Fußzeilenplatzhalter 25"/>
          <p:cNvSpPr>
            <a:spLocks noGrp="1"/>
          </p:cNvSpPr>
          <p:nvPr userDrawn="1"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3661087" y="4816426"/>
            <a:ext cx="5267297" cy="174829"/>
            <a:chOff x="3661087" y="4816426"/>
            <a:chExt cx="5267297" cy="174829"/>
          </a:xfrm>
        </p:grpSpPr>
        <p:cxnSp>
          <p:nvCxnSpPr>
            <p:cNvPr id="18" name="Gerade Verbindung 17"/>
            <p:cNvCxnSpPr/>
            <p:nvPr userDrawn="1"/>
          </p:nvCxnSpPr>
          <p:spPr>
            <a:xfrm>
              <a:off x="3672384" y="4816426"/>
              <a:ext cx="5256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Grafik 18" descr="Schriftzug 1.jpg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3661087" y="4847256"/>
              <a:ext cx="3701307" cy="1439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" name="Text Box 18"/>
          <p:cNvSpPr txBox="1">
            <a:spLocks noChangeArrowheads="1"/>
          </p:cNvSpPr>
          <p:nvPr userDrawn="1"/>
        </p:nvSpPr>
        <p:spPr bwMode="auto">
          <a:xfrm>
            <a:off x="4253718" y="885337"/>
            <a:ext cx="248901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pPr algn="l"/>
            <a:r>
              <a:rPr lang="en-US" sz="1600" dirty="0">
                <a:latin typeface="Arial" pitchFamily="34" charset="0"/>
                <a:cs typeface="Arial" pitchFamily="34" charset="0"/>
              </a:rPr>
              <a:t>Temperature and  </a:t>
            </a:r>
          </a:p>
          <a:p>
            <a:pPr algn="l"/>
            <a:r>
              <a:rPr lang="en-US" sz="1600" dirty="0">
                <a:latin typeface="Arial" pitchFamily="34" charset="0"/>
                <a:cs typeface="Arial" pitchFamily="34" charset="0"/>
              </a:rPr>
              <a:t>Synchrotron Radiation</a:t>
            </a:r>
          </a:p>
        </p:txBody>
      </p:sp>
      <p:sp>
        <p:nvSpPr>
          <p:cNvPr id="21" name="Text Box 18"/>
          <p:cNvSpPr txBox="1">
            <a:spLocks noChangeArrowheads="1"/>
          </p:cNvSpPr>
          <p:nvPr userDrawn="1"/>
        </p:nvSpPr>
        <p:spPr bwMode="auto">
          <a:xfrm>
            <a:off x="4253718" y="1605417"/>
            <a:ext cx="338922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Medical Physics and Metrological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Information Technology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D8BBBDA2-ABD6-47A8-AE76-DC2D7F692DD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645825" y="1563638"/>
            <a:ext cx="576000" cy="576000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2EB02096-509D-49DB-B2C5-6D106BEDEB0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645825" y="843558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8892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5" name="Titel 6"/>
          <p:cNvSpPr>
            <a:spLocks noGrp="1"/>
          </p:cNvSpPr>
          <p:nvPr>
            <p:ph type="title"/>
          </p:nvPr>
        </p:nvSpPr>
        <p:spPr>
          <a:xfrm>
            <a:off x="107504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7" name="Grafik 6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73710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rechts+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07504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99" y="656675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11250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rechts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07504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1" name="Gerade Verbindung 20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3" name="Grafik 22" descr="Schriftzug 1.jpg"/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Grafik 23" descr="Schriftzug 2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87497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rechts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07504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  <p:grpSp>
        <p:nvGrpSpPr>
          <p:cNvPr id="20" name="Gruppieren 19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1" name="Gerade Verbindung 20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3" name="Grafik 22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Grafik 23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60220905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pic>
        <p:nvPicPr>
          <p:cNvPr id="9" name="Grafik 8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" y="162000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08096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links+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6000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Grafik 8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" y="162000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98924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links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pic>
        <p:nvPicPr>
          <p:cNvPr id="15" name="Grafik 14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648" y="162000"/>
            <a:ext cx="1188000" cy="431183"/>
          </a:xfrm>
          <a:prstGeom prst="rect">
            <a:avLst/>
          </a:prstGeom>
        </p:spPr>
      </p:pic>
      <p:grpSp>
        <p:nvGrpSpPr>
          <p:cNvPr id="13" name="Gruppieren 12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19" name="Gerade Verbindung 18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1" name="Grafik 20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Grafik 21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4258748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links+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6000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Grafik 8" descr="PTB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162000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links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>
          <a:xfrm>
            <a:off x="107944" y="4970700"/>
            <a:ext cx="3960000" cy="172800"/>
          </a:xfrm>
        </p:spPr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Grafik 18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648" y="162000"/>
            <a:ext cx="1188000" cy="431183"/>
          </a:xfrm>
          <a:prstGeom prst="rect">
            <a:avLst/>
          </a:prstGeom>
        </p:spPr>
      </p:pic>
      <p:grpSp>
        <p:nvGrpSpPr>
          <p:cNvPr id="13" name="Gruppieren 12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0" name="Gerade Verbindung 19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2" name="Grafik 21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Grafik 22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04631455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4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84002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3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4284002" y="4970700"/>
            <a:ext cx="576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7356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+Logo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4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84002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3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4284002" y="4970700"/>
            <a:ext cx="576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Grafik 6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69357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+Logo rechts+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4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84002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13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4284002" y="4970700"/>
            <a:ext cx="576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Grafik 6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97784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eerfolie+Logo links+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Grafik 6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648" y="162000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61580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9CC2ABA4-1594-4BA2-8E88-9BD3293D7F62}"/>
              </a:ext>
            </a:extLst>
          </p:cNvPr>
          <p:cNvCxnSpPr/>
          <p:nvPr userDrawn="1"/>
        </p:nvCxnSpPr>
        <p:spPr>
          <a:xfrm>
            <a:off x="334769" y="1381625"/>
            <a:ext cx="0" cy="332995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DA6B6938-30B2-4714-A451-1AEEBB29EF9A}"/>
              </a:ext>
            </a:extLst>
          </p:cNvPr>
          <p:cNvCxnSpPr/>
          <p:nvPr userDrawn="1"/>
        </p:nvCxnSpPr>
        <p:spPr>
          <a:xfrm>
            <a:off x="4323195" y="1391785"/>
            <a:ext cx="0" cy="27360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107944" y="4991238"/>
            <a:ext cx="3960000" cy="172800"/>
          </a:xfrm>
        </p:spPr>
        <p:txBody>
          <a:bodyPr/>
          <a:lstStyle>
            <a:lvl1pPr>
              <a:defRPr sz="800"/>
            </a:lvl1pPr>
          </a:lstStyle>
          <a:p>
            <a:r>
              <a:rPr lang="de-DE" dirty="0"/>
              <a:t>2018-05-07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57006" y="4991238"/>
            <a:ext cx="3960000" cy="172800"/>
          </a:xfrm>
        </p:spPr>
        <p:txBody>
          <a:bodyPr/>
          <a:lstStyle>
            <a:lvl1pPr>
              <a:defRPr sz="800"/>
            </a:lvl1pPr>
          </a:lstStyle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284002" y="4991238"/>
            <a:ext cx="576000" cy="172800"/>
          </a:xfrm>
        </p:spPr>
        <p:txBody>
          <a:bodyPr/>
          <a:lstStyle>
            <a:lvl1pPr>
              <a:defRPr sz="800"/>
            </a:lvl1pPr>
          </a:lstStyle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820D2AD-E4BD-44FB-951B-514E87A3EDCB}"/>
              </a:ext>
            </a:extLst>
          </p:cNvPr>
          <p:cNvSpPr txBox="1"/>
          <p:nvPr userDrawn="1"/>
        </p:nvSpPr>
        <p:spPr>
          <a:xfrm>
            <a:off x="4673079" y="819733"/>
            <a:ext cx="1249944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algn="ctr">
              <a:lnSpc>
                <a:spcPts val="1800"/>
              </a:lnSpc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Presidential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Staff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Office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802419F-6E05-49E4-9192-EFDFA1BF77AF}"/>
              </a:ext>
            </a:extLst>
          </p:cNvPr>
          <p:cNvSpPr txBox="1"/>
          <p:nvPr userDrawn="1"/>
        </p:nvSpPr>
        <p:spPr>
          <a:xfrm>
            <a:off x="5967592" y="819733"/>
            <a:ext cx="172819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algn="ctr">
              <a:lnSpc>
                <a:spcPts val="1800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Press- and </a:t>
            </a:r>
          </a:p>
          <a:p>
            <a:pPr algn="ctr">
              <a:lnSpc>
                <a:spcPts val="1800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Information Office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F9773FA-AE3A-4A48-98C3-B68A8C37CC29}"/>
              </a:ext>
            </a:extLst>
          </p:cNvPr>
          <p:cNvSpPr txBox="1"/>
          <p:nvPr userDrawn="1"/>
        </p:nvSpPr>
        <p:spPr>
          <a:xfrm>
            <a:off x="7740352" y="819733"/>
            <a:ext cx="127880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algn="ctr">
              <a:lnSpc>
                <a:spcPts val="1800"/>
              </a:lnSpc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Conformity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Assessment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E243957-8E98-42A7-9AD3-15B9F86199C2}"/>
              </a:ext>
            </a:extLst>
          </p:cNvPr>
          <p:cNvSpPr txBox="1"/>
          <p:nvPr userDrawn="1"/>
        </p:nvSpPr>
        <p:spPr>
          <a:xfrm>
            <a:off x="652986" y="1531452"/>
            <a:ext cx="2708144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>
            <a:defPPr>
              <a:defRPr lang="de-DE"/>
            </a:defPPr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z="1600" dirty="0" err="1"/>
              <a:t>Mechanics</a:t>
            </a:r>
            <a:r>
              <a:rPr lang="de-DE" sz="1600" dirty="0"/>
              <a:t> and </a:t>
            </a:r>
            <a:r>
              <a:rPr lang="de-DE" sz="1600" dirty="0" err="1"/>
              <a:t>Acoustics</a:t>
            </a:r>
            <a:endParaRPr lang="de-DE" sz="16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A333A42-B154-42FB-9520-7BA17AF84F82}"/>
              </a:ext>
            </a:extLst>
          </p:cNvPr>
          <p:cNvSpPr txBox="1"/>
          <p:nvPr userDrawn="1"/>
        </p:nvSpPr>
        <p:spPr>
          <a:xfrm>
            <a:off x="652986" y="2124461"/>
            <a:ext cx="270907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Electricity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F3BB6F2-AB88-4797-90C0-83A5576C1A1B}"/>
              </a:ext>
            </a:extLst>
          </p:cNvPr>
          <p:cNvSpPr txBox="1"/>
          <p:nvPr userDrawn="1"/>
        </p:nvSpPr>
        <p:spPr>
          <a:xfrm>
            <a:off x="652986" y="2725364"/>
            <a:ext cx="270907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pPr>
              <a:lnSpc>
                <a:spcPts val="1800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Chemical Physics and Explosion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83B8A6C-9FD4-4089-B43D-AD02CBF14D05}"/>
              </a:ext>
            </a:extLst>
          </p:cNvPr>
          <p:cNvSpPr txBox="1"/>
          <p:nvPr userDrawn="1"/>
        </p:nvSpPr>
        <p:spPr>
          <a:xfrm>
            <a:off x="652986" y="3317726"/>
            <a:ext cx="270907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Optics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6CDB4B3-5913-4D72-87BD-701194D8B598}"/>
              </a:ext>
            </a:extLst>
          </p:cNvPr>
          <p:cNvSpPr txBox="1"/>
          <p:nvPr userDrawn="1"/>
        </p:nvSpPr>
        <p:spPr>
          <a:xfrm>
            <a:off x="652986" y="3914801"/>
            <a:ext cx="270907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Precision Engineering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9CDFCCC-B397-47ED-89DD-D5A0E9B375C3}"/>
              </a:ext>
            </a:extLst>
          </p:cNvPr>
          <p:cNvSpPr txBox="1"/>
          <p:nvPr userDrawn="1"/>
        </p:nvSpPr>
        <p:spPr>
          <a:xfrm>
            <a:off x="652986" y="4502737"/>
            <a:ext cx="270907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Ionizing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26247C0-CFAB-4AAD-9432-31B2291D0678}"/>
              </a:ext>
            </a:extLst>
          </p:cNvPr>
          <p:cNvSpPr txBox="1"/>
          <p:nvPr userDrawn="1"/>
        </p:nvSpPr>
        <p:spPr>
          <a:xfrm>
            <a:off x="4644008" y="2122778"/>
            <a:ext cx="3269910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pPr>
              <a:lnSpc>
                <a:spcPts val="1800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Medical Physics and Metrological Information Technology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E200573-A2B8-4BE7-97F8-B713F4C0076E}"/>
              </a:ext>
            </a:extLst>
          </p:cNvPr>
          <p:cNvSpPr txBox="1"/>
          <p:nvPr userDrawn="1"/>
        </p:nvSpPr>
        <p:spPr>
          <a:xfrm>
            <a:off x="4644008" y="2721440"/>
            <a:ext cx="3269910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pPr>
              <a:lnSpc>
                <a:spcPts val="2267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Legal and International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Metrology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849A98D-1014-4EAA-B9DD-8B450FF9C7E3}"/>
              </a:ext>
            </a:extLst>
          </p:cNvPr>
          <p:cNvSpPr txBox="1"/>
          <p:nvPr userDrawn="1"/>
        </p:nvSpPr>
        <p:spPr>
          <a:xfrm>
            <a:off x="4644008" y="3307565"/>
            <a:ext cx="3269910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Cross-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sectional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Services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70F33B5-1870-471C-9775-23B35AD9345D}"/>
              </a:ext>
            </a:extLst>
          </p:cNvPr>
          <p:cNvSpPr txBox="1"/>
          <p:nvPr userDrawn="1"/>
        </p:nvSpPr>
        <p:spPr>
          <a:xfrm>
            <a:off x="4644008" y="3885149"/>
            <a:ext cx="3269910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Administrative Services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FB5834A-EFAE-401C-A504-CF07ABEDA302}"/>
              </a:ext>
            </a:extLst>
          </p:cNvPr>
          <p:cNvSpPr txBox="1"/>
          <p:nvPr userDrawn="1"/>
        </p:nvSpPr>
        <p:spPr>
          <a:xfrm>
            <a:off x="4158571" y="4480014"/>
            <a:ext cx="1616357" cy="468000"/>
          </a:xfrm>
          <a:prstGeom prst="rect">
            <a:avLst/>
          </a:prstGeom>
          <a:noFill/>
          <a:ln w="25400">
            <a:solidFill>
              <a:srgbClr val="0073AA"/>
            </a:solidFill>
            <a:prstDash val="sysDot"/>
          </a:ln>
        </p:spPr>
        <p:txBody>
          <a:bodyPr wrap="square" rtlCol="0" anchor="ctr" anchorCtr="0">
            <a:noAutofit/>
          </a:bodyPr>
          <a:lstStyle>
            <a:defPPr>
              <a:defRPr lang="de-DE"/>
            </a:defPPr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ts val="1733"/>
              </a:lnSpc>
            </a:pPr>
            <a:r>
              <a:rPr lang="de-DE" sz="1600" dirty="0"/>
              <a:t>QUEST</a:t>
            </a:r>
            <a:br>
              <a:rPr lang="de-DE" sz="1600" dirty="0"/>
            </a:br>
            <a:r>
              <a:rPr lang="de-DE" sz="1600" dirty="0"/>
              <a:t>Institute at PTB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06C9D5C-9EE2-4F73-A2E0-BE0E089959E4}"/>
              </a:ext>
            </a:extLst>
          </p:cNvPr>
          <p:cNvSpPr txBox="1"/>
          <p:nvPr userDrawn="1"/>
        </p:nvSpPr>
        <p:spPr>
          <a:xfrm>
            <a:off x="6879990" y="4480014"/>
            <a:ext cx="2151426" cy="468000"/>
          </a:xfrm>
          <a:prstGeom prst="rect">
            <a:avLst/>
          </a:prstGeom>
          <a:noFill/>
          <a:ln w="25400">
            <a:solidFill>
              <a:srgbClr val="0073AA"/>
            </a:solidFill>
            <a:prstDash val="sysDot"/>
          </a:ln>
        </p:spPr>
        <p:txBody>
          <a:bodyPr wrap="square" rtlCol="0" anchor="ctr" anchorCtr="0">
            <a:noAutofit/>
          </a:bodyPr>
          <a:lstStyle>
            <a:defPPr>
              <a:defRPr lang="de-DE"/>
            </a:defPPr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ts val="1733"/>
              </a:lnSpc>
            </a:pPr>
            <a:r>
              <a:rPr lang="de-DE" sz="1600" dirty="0"/>
              <a:t>Fundamental Physics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Metrology</a:t>
            </a:r>
            <a:endParaRPr lang="de-DE" sz="16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FBB92B4-6F67-4367-A3DA-DD7FFB20D389}"/>
              </a:ext>
            </a:extLst>
          </p:cNvPr>
          <p:cNvSpPr txBox="1"/>
          <p:nvPr userDrawn="1"/>
        </p:nvSpPr>
        <p:spPr>
          <a:xfrm>
            <a:off x="4644008" y="1529946"/>
            <a:ext cx="3268791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>
            <a:defPPr>
              <a:defRPr lang="de-DE"/>
            </a:defPPr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ts val="1800"/>
              </a:lnSpc>
            </a:pPr>
            <a:r>
              <a:rPr lang="de-DE" sz="1600" dirty="0" err="1"/>
              <a:t>Temperature</a:t>
            </a:r>
            <a:r>
              <a:rPr lang="de-DE" sz="1600" dirty="0"/>
              <a:t> and Synchrotron Radiation</a:t>
            </a:r>
          </a:p>
        </p:txBody>
      </p:sp>
      <p:cxnSp>
        <p:nvCxnSpPr>
          <p:cNvPr id="22" name="Verbinder: gewinkelt 21">
            <a:extLst>
              <a:ext uri="{FF2B5EF4-FFF2-40B4-BE49-F238E27FC236}">
                <a16:creationId xmlns:a16="http://schemas.microsoft.com/office/drawing/2014/main" id="{248B80D7-330F-44B3-861F-AA6BEEA79D3D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967881" y="275363"/>
            <a:ext cx="479587" cy="1764000"/>
          </a:xfrm>
          <a:prstGeom prst="bentConnector2">
            <a:avLst/>
          </a:prstGeom>
          <a:ln w="31750"/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Verbinder: gewinkelt 22">
            <a:extLst>
              <a:ext uri="{FF2B5EF4-FFF2-40B4-BE49-F238E27FC236}">
                <a16:creationId xmlns:a16="http://schemas.microsoft.com/office/drawing/2014/main" id="{499D9056-FB5D-40A2-90F2-2DA4AF61DED6}"/>
              </a:ext>
            </a:extLst>
          </p:cNvPr>
          <p:cNvCxnSpPr>
            <a:cxnSpLocks/>
          </p:cNvCxnSpPr>
          <p:nvPr userDrawn="1"/>
        </p:nvCxnSpPr>
        <p:spPr>
          <a:xfrm>
            <a:off x="1777545" y="910486"/>
            <a:ext cx="2556000" cy="486465"/>
          </a:xfrm>
          <a:prstGeom prst="bentConnector3">
            <a:avLst>
              <a:gd name="adj1" fmla="val 12038"/>
            </a:avLst>
          </a:prstGeom>
          <a:ln w="31750"/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D987DD19-0690-48DE-AC60-5C7096424CCB}"/>
              </a:ext>
            </a:extLst>
          </p:cNvPr>
          <p:cNvSpPr/>
          <p:nvPr userDrawn="1"/>
        </p:nvSpPr>
        <p:spPr>
          <a:xfrm>
            <a:off x="4007539" y="1471310"/>
            <a:ext cx="5023218" cy="1174786"/>
          </a:xfrm>
          <a:prstGeom prst="rect">
            <a:avLst/>
          </a:prstGeom>
          <a:noFill/>
          <a:ln w="12700">
            <a:solidFill>
              <a:srgbClr val="0073AA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34915D0F-B989-485B-8BE5-5A142399721B}"/>
              </a:ext>
            </a:extLst>
          </p:cNvPr>
          <p:cNvSpPr txBox="1"/>
          <p:nvPr userDrawn="1"/>
        </p:nvSpPr>
        <p:spPr>
          <a:xfrm>
            <a:off x="8188032" y="1831349"/>
            <a:ext cx="856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Berlin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2838A3C3-298A-44CE-8E45-C6E5CCA0329E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282" y="1531452"/>
            <a:ext cx="468000" cy="468000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7E132515-8A69-4B26-A77F-5A3757F50107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282" y="2118555"/>
            <a:ext cx="468000" cy="468000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29130BBE-AA6B-48E5-9008-D9607702A8C1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282" y="2720845"/>
            <a:ext cx="468000" cy="468000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EAABD2F5-C824-4FD4-A094-7B83547C67E9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2282" y="4495645"/>
            <a:ext cx="468000" cy="46800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69EC5C72-8B7D-49ED-A18B-799AE50AB596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282" y="3914801"/>
            <a:ext cx="468000" cy="468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07092719-F099-4B38-806F-161B91215673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2282" y="3317725"/>
            <a:ext cx="468000" cy="468000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27C5585F-9304-4768-A68E-FF6969DAF069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88632" y="1529942"/>
            <a:ext cx="468000" cy="468000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C713AEF1-FE91-462A-9CAF-EFB8BF4234B3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3635896" y="4480014"/>
            <a:ext cx="468000" cy="46800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BE957B96-32BA-4BDF-BECA-1674729542A9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339982" y="4480014"/>
            <a:ext cx="468000" cy="468000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2540868C-14E7-4966-9731-2D6E971A2A75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4088632" y="3887320"/>
            <a:ext cx="468000" cy="468000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728EEC3D-A876-4567-8F49-889EACED49BB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088632" y="2721490"/>
            <a:ext cx="468000" cy="468000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C32F0A1E-7E29-4B03-A525-C52372363BDD}"/>
              </a:ext>
            </a:extLst>
          </p:cNvPr>
          <p:cNvSpPr txBox="1"/>
          <p:nvPr userDrawn="1"/>
        </p:nvSpPr>
        <p:spPr>
          <a:xfrm>
            <a:off x="92006" y="819733"/>
            <a:ext cx="4536504" cy="468000"/>
          </a:xfrm>
          <a:prstGeom prst="rect">
            <a:avLst/>
          </a:prstGeom>
          <a:solidFill>
            <a:schemeClr val="bg1"/>
          </a:solidFill>
          <a:ln w="25400">
            <a:solidFill>
              <a:srgbClr val="0073AA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algn="ctr">
              <a:lnSpc>
                <a:spcPts val="1800"/>
              </a:lnSpc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Presidential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Board</a:t>
            </a:r>
          </a:p>
          <a:p>
            <a:pPr algn="ctr">
              <a:lnSpc>
                <a:spcPts val="1800"/>
              </a:lnSpc>
            </a:pP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President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Vice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President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, Member </a:t>
            </a: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Presidential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 Board</a:t>
            </a: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AE3BEA9E-B758-4059-B219-59FE11C95273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088632" y="2119381"/>
            <a:ext cx="468000" cy="46800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8B543271-4DEE-482D-953C-F33E8620CDC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088632" y="3307565"/>
            <a:ext cx="468000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69638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107944" y="4991238"/>
            <a:ext cx="3960000" cy="172800"/>
          </a:xfrm>
        </p:spPr>
        <p:txBody>
          <a:bodyPr/>
          <a:lstStyle>
            <a:lvl1pPr>
              <a:defRPr sz="800"/>
            </a:lvl1pPr>
          </a:lstStyle>
          <a:p>
            <a:r>
              <a:rPr lang="de-DE" dirty="0"/>
              <a:t>2018-05-07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57006" y="4991238"/>
            <a:ext cx="3960000" cy="172800"/>
          </a:xfrm>
        </p:spPr>
        <p:txBody>
          <a:bodyPr/>
          <a:lstStyle>
            <a:lvl1pPr>
              <a:defRPr sz="800"/>
            </a:lvl1pPr>
          </a:lstStyle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284002" y="4991238"/>
            <a:ext cx="576000" cy="172800"/>
          </a:xfrm>
        </p:spPr>
        <p:txBody>
          <a:bodyPr/>
          <a:lstStyle>
            <a:lvl1pPr>
              <a:defRPr sz="800"/>
            </a:lvl1pPr>
          </a:lstStyle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564350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18" name="Gerade Verbindung 17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0" name="Grafik 19" descr="Schriftzug 1.jpg"/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Grafik 20" descr="Schriftzug 2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214180715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640000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868486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rechts+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2018-05-07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753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26" Type="http://schemas.openxmlformats.org/officeDocument/2006/relationships/slideLayout" Target="../slideLayouts/slideLayout64.xml"/><Relationship Id="rId39" Type="http://schemas.openxmlformats.org/officeDocument/2006/relationships/slideLayout" Target="../slideLayouts/slideLayout77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34" Type="http://schemas.openxmlformats.org/officeDocument/2006/relationships/slideLayout" Target="../slideLayouts/slideLayout72.xml"/><Relationship Id="rId42" Type="http://schemas.openxmlformats.org/officeDocument/2006/relationships/theme" Target="../theme/theme2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5" Type="http://schemas.openxmlformats.org/officeDocument/2006/relationships/slideLayout" Target="../slideLayouts/slideLayout63.xml"/><Relationship Id="rId33" Type="http://schemas.openxmlformats.org/officeDocument/2006/relationships/slideLayout" Target="../slideLayouts/slideLayout71.xml"/><Relationship Id="rId38" Type="http://schemas.openxmlformats.org/officeDocument/2006/relationships/slideLayout" Target="../slideLayouts/slideLayout76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29" Type="http://schemas.openxmlformats.org/officeDocument/2006/relationships/slideLayout" Target="../slideLayouts/slideLayout67.xml"/><Relationship Id="rId41" Type="http://schemas.openxmlformats.org/officeDocument/2006/relationships/slideLayout" Target="../slideLayouts/slideLayout79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62.xml"/><Relationship Id="rId32" Type="http://schemas.openxmlformats.org/officeDocument/2006/relationships/slideLayout" Target="../slideLayouts/slideLayout70.xml"/><Relationship Id="rId37" Type="http://schemas.openxmlformats.org/officeDocument/2006/relationships/slideLayout" Target="../slideLayouts/slideLayout75.xml"/><Relationship Id="rId40" Type="http://schemas.openxmlformats.org/officeDocument/2006/relationships/slideLayout" Target="../slideLayouts/slideLayout78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23" Type="http://schemas.openxmlformats.org/officeDocument/2006/relationships/slideLayout" Target="../slideLayouts/slideLayout61.xml"/><Relationship Id="rId28" Type="http://schemas.openxmlformats.org/officeDocument/2006/relationships/slideLayout" Target="../slideLayouts/slideLayout66.xml"/><Relationship Id="rId36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31" Type="http://schemas.openxmlformats.org/officeDocument/2006/relationships/slideLayout" Target="../slideLayouts/slideLayout69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60.xml"/><Relationship Id="rId27" Type="http://schemas.openxmlformats.org/officeDocument/2006/relationships/slideLayout" Target="../slideLayouts/slideLayout65.xml"/><Relationship Id="rId30" Type="http://schemas.openxmlformats.org/officeDocument/2006/relationships/slideLayout" Target="../slideLayouts/slideLayout68.xml"/><Relationship Id="rId35" Type="http://schemas.openxmlformats.org/officeDocument/2006/relationships/slideLayout" Target="../slideLayouts/slideLayout7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slideLayout" Target="../slideLayouts/slideLayout92.xml"/><Relationship Id="rId18" Type="http://schemas.openxmlformats.org/officeDocument/2006/relationships/slideLayout" Target="../slideLayouts/slideLayout97.xml"/><Relationship Id="rId26" Type="http://schemas.openxmlformats.org/officeDocument/2006/relationships/slideLayout" Target="../slideLayouts/slideLayout105.xml"/><Relationship Id="rId39" Type="http://schemas.openxmlformats.org/officeDocument/2006/relationships/theme" Target="../theme/theme3.xml"/><Relationship Id="rId3" Type="http://schemas.openxmlformats.org/officeDocument/2006/relationships/slideLayout" Target="../slideLayouts/slideLayout82.xml"/><Relationship Id="rId21" Type="http://schemas.openxmlformats.org/officeDocument/2006/relationships/slideLayout" Target="../slideLayouts/slideLayout100.xml"/><Relationship Id="rId34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17" Type="http://schemas.openxmlformats.org/officeDocument/2006/relationships/slideLayout" Target="../slideLayouts/slideLayout96.xml"/><Relationship Id="rId25" Type="http://schemas.openxmlformats.org/officeDocument/2006/relationships/slideLayout" Target="../slideLayouts/slideLayout104.xml"/><Relationship Id="rId33" Type="http://schemas.openxmlformats.org/officeDocument/2006/relationships/slideLayout" Target="../slideLayouts/slideLayout112.xml"/><Relationship Id="rId38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81.xml"/><Relationship Id="rId16" Type="http://schemas.openxmlformats.org/officeDocument/2006/relationships/slideLayout" Target="../slideLayouts/slideLayout95.xml"/><Relationship Id="rId20" Type="http://schemas.openxmlformats.org/officeDocument/2006/relationships/slideLayout" Target="../slideLayouts/slideLayout99.xml"/><Relationship Id="rId29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24" Type="http://schemas.openxmlformats.org/officeDocument/2006/relationships/slideLayout" Target="../slideLayouts/slideLayout103.xml"/><Relationship Id="rId32" Type="http://schemas.openxmlformats.org/officeDocument/2006/relationships/slideLayout" Target="../slideLayouts/slideLayout111.xml"/><Relationship Id="rId37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84.xml"/><Relationship Id="rId15" Type="http://schemas.openxmlformats.org/officeDocument/2006/relationships/slideLayout" Target="../slideLayouts/slideLayout94.xml"/><Relationship Id="rId23" Type="http://schemas.openxmlformats.org/officeDocument/2006/relationships/slideLayout" Target="../slideLayouts/slideLayout102.xml"/><Relationship Id="rId28" Type="http://schemas.openxmlformats.org/officeDocument/2006/relationships/slideLayout" Target="../slideLayouts/slideLayout107.xml"/><Relationship Id="rId36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89.xml"/><Relationship Id="rId19" Type="http://schemas.openxmlformats.org/officeDocument/2006/relationships/slideLayout" Target="../slideLayouts/slideLayout98.xml"/><Relationship Id="rId31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slideLayout" Target="../slideLayouts/slideLayout93.xml"/><Relationship Id="rId22" Type="http://schemas.openxmlformats.org/officeDocument/2006/relationships/slideLayout" Target="../slideLayouts/slideLayout101.xml"/><Relationship Id="rId27" Type="http://schemas.openxmlformats.org/officeDocument/2006/relationships/slideLayout" Target="../slideLayouts/slideLayout106.xml"/><Relationship Id="rId30" Type="http://schemas.openxmlformats.org/officeDocument/2006/relationships/slideLayout" Target="../slideLayouts/slideLayout109.xml"/><Relationship Id="rId35" Type="http://schemas.openxmlformats.org/officeDocument/2006/relationships/slideLayout" Target="../slideLayouts/slideLayout1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7506" y="141480"/>
            <a:ext cx="8380800" cy="58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9039" y="900000"/>
            <a:ext cx="8611200" cy="374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84002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4284002" y="4970700"/>
            <a:ext cx="576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3" r:id="rId3"/>
    <p:sldLayoutId id="2147483668" r:id="rId4"/>
    <p:sldLayoutId id="2147483691" r:id="rId5"/>
    <p:sldLayoutId id="2147483678" r:id="rId6"/>
    <p:sldLayoutId id="2147483690" r:id="rId7"/>
    <p:sldLayoutId id="2147483692" r:id="rId8"/>
    <p:sldLayoutId id="2147483694" r:id="rId9"/>
    <p:sldLayoutId id="2147483693" r:id="rId10"/>
    <p:sldLayoutId id="2147483685" r:id="rId11"/>
    <p:sldLayoutId id="2147483666" r:id="rId12"/>
    <p:sldLayoutId id="2147483679" r:id="rId13"/>
    <p:sldLayoutId id="2147483702" r:id="rId14"/>
    <p:sldLayoutId id="2147483687" r:id="rId15"/>
    <p:sldLayoutId id="2147483700" r:id="rId16"/>
    <p:sldLayoutId id="2147483660" r:id="rId17"/>
    <p:sldLayoutId id="2147483661" r:id="rId18"/>
    <p:sldLayoutId id="2147483684" r:id="rId19"/>
    <p:sldLayoutId id="2147483703" r:id="rId20"/>
    <p:sldLayoutId id="2147483688" r:id="rId21"/>
    <p:sldLayoutId id="2147483704" r:id="rId22"/>
    <p:sldLayoutId id="2147483683" r:id="rId23"/>
    <p:sldLayoutId id="2147483650" r:id="rId24"/>
    <p:sldLayoutId id="2147483695" r:id="rId25"/>
    <p:sldLayoutId id="2147483696" r:id="rId26"/>
    <p:sldLayoutId id="2147483697" r:id="rId27"/>
    <p:sldLayoutId id="2147483689" r:id="rId28"/>
    <p:sldLayoutId id="2147483705" r:id="rId29"/>
    <p:sldLayoutId id="2147483677" r:id="rId30"/>
    <p:sldLayoutId id="2147483682" r:id="rId31"/>
    <p:sldLayoutId id="2147483667" r:id="rId32"/>
    <p:sldLayoutId id="2147483698" r:id="rId33"/>
    <p:sldLayoutId id="2147483699" r:id="rId34"/>
    <p:sldLayoutId id="2147483659" r:id="rId35"/>
    <p:sldLayoutId id="2147483664" r:id="rId36"/>
    <p:sldLayoutId id="2147483662" r:id="rId37"/>
    <p:sldLayoutId id="2147483750" r:id="rId3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66700" indent="-266700" algn="l" defTabSz="4572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42925" indent="-276225" algn="l" defTabSz="457200" rtl="0" eaLnBrk="1" latinLnBrk="0" hangingPunct="1">
        <a:spcBef>
          <a:spcPts val="12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09625" indent="-266700" algn="l" defTabSz="457200" rtl="0" eaLnBrk="1" latinLnBrk="0" hangingPunct="1">
        <a:spcBef>
          <a:spcPts val="12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076325" indent="-266700" algn="l" defTabSz="457200" rtl="0" eaLnBrk="1" latinLnBrk="0" hangingPunct="1">
        <a:spcBef>
          <a:spcPts val="12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43025" indent="-266700" algn="l" defTabSz="457200" rtl="0" eaLnBrk="1" latinLnBrk="0" hangingPunct="1">
        <a:spcBef>
          <a:spcPts val="12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7506" y="141480"/>
            <a:ext cx="8380800" cy="58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9039" y="900000"/>
            <a:ext cx="8611200" cy="374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17724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2019-04-17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057006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EFTF-IFCS 2019, Orlando			Richard Lange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4284002" y="4970700"/>
            <a:ext cx="576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0539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  <p:sldLayoutId id="2147483725" r:id="rId18"/>
    <p:sldLayoutId id="2147483726" r:id="rId19"/>
    <p:sldLayoutId id="2147483727" r:id="rId20"/>
    <p:sldLayoutId id="2147483728" r:id="rId21"/>
    <p:sldLayoutId id="2147483729" r:id="rId22"/>
    <p:sldLayoutId id="2147483730" r:id="rId23"/>
    <p:sldLayoutId id="2147483731" r:id="rId24"/>
    <p:sldLayoutId id="2147483732" r:id="rId25"/>
    <p:sldLayoutId id="2147483733" r:id="rId26"/>
    <p:sldLayoutId id="2147483734" r:id="rId27"/>
    <p:sldLayoutId id="2147483735" r:id="rId28"/>
    <p:sldLayoutId id="2147483736" r:id="rId29"/>
    <p:sldLayoutId id="2147483737" r:id="rId30"/>
    <p:sldLayoutId id="2147483738" r:id="rId31"/>
    <p:sldLayoutId id="2147483739" r:id="rId32"/>
    <p:sldLayoutId id="2147483740" r:id="rId33"/>
    <p:sldLayoutId id="2147483741" r:id="rId34"/>
    <p:sldLayoutId id="2147483742" r:id="rId35"/>
    <p:sldLayoutId id="2147483743" r:id="rId36"/>
    <p:sldLayoutId id="2147483744" r:id="rId37"/>
    <p:sldLayoutId id="2147483745" r:id="rId38"/>
    <p:sldLayoutId id="2147483747" r:id="rId39"/>
    <p:sldLayoutId id="2147483748" r:id="rId40"/>
    <p:sldLayoutId id="2147483749" r:id="rId4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66700" indent="-266700" algn="l" defTabSz="4572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42925" indent="-276225" algn="l" defTabSz="457200" rtl="0" eaLnBrk="1" latinLnBrk="0" hangingPunct="1">
        <a:spcBef>
          <a:spcPts val="12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09625" indent="-266700" algn="l" defTabSz="457200" rtl="0" eaLnBrk="1" latinLnBrk="0" hangingPunct="1">
        <a:spcBef>
          <a:spcPts val="12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076325" indent="-266700" algn="l" defTabSz="457200" rtl="0" eaLnBrk="1" latinLnBrk="0" hangingPunct="1">
        <a:spcBef>
          <a:spcPts val="12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43025" indent="-266700" algn="l" defTabSz="457200" rtl="0" eaLnBrk="1" latinLnBrk="0" hangingPunct="1">
        <a:spcBef>
          <a:spcPts val="12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7506" y="141480"/>
            <a:ext cx="8380800" cy="58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9039" y="900000"/>
            <a:ext cx="8611200" cy="374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17724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2018-05-07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057006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4284002" y="4970700"/>
            <a:ext cx="576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6504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  <p:sldLayoutId id="2147483770" r:id="rId19"/>
    <p:sldLayoutId id="2147483771" r:id="rId20"/>
    <p:sldLayoutId id="2147483772" r:id="rId21"/>
    <p:sldLayoutId id="2147483773" r:id="rId22"/>
    <p:sldLayoutId id="2147483774" r:id="rId23"/>
    <p:sldLayoutId id="2147483775" r:id="rId24"/>
    <p:sldLayoutId id="2147483776" r:id="rId25"/>
    <p:sldLayoutId id="2147483777" r:id="rId26"/>
    <p:sldLayoutId id="2147483778" r:id="rId27"/>
    <p:sldLayoutId id="2147483779" r:id="rId28"/>
    <p:sldLayoutId id="2147483780" r:id="rId29"/>
    <p:sldLayoutId id="2147483781" r:id="rId30"/>
    <p:sldLayoutId id="2147483782" r:id="rId31"/>
    <p:sldLayoutId id="2147483783" r:id="rId32"/>
    <p:sldLayoutId id="2147483784" r:id="rId33"/>
    <p:sldLayoutId id="2147483785" r:id="rId34"/>
    <p:sldLayoutId id="2147483786" r:id="rId35"/>
    <p:sldLayoutId id="2147483787" r:id="rId36"/>
    <p:sldLayoutId id="2147483788" r:id="rId37"/>
    <p:sldLayoutId id="2147483789" r:id="rId3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66700" indent="-266700" algn="l" defTabSz="4572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42925" indent="-276225" algn="l" defTabSz="457200" rtl="0" eaLnBrk="1" latinLnBrk="0" hangingPunct="1">
        <a:spcBef>
          <a:spcPts val="12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09625" indent="-266700" algn="l" defTabSz="457200" rtl="0" eaLnBrk="1" latinLnBrk="0" hangingPunct="1">
        <a:spcBef>
          <a:spcPts val="12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076325" indent="-266700" algn="l" defTabSz="457200" rtl="0" eaLnBrk="1" latinLnBrk="0" hangingPunct="1">
        <a:spcBef>
          <a:spcPts val="12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43025" indent="-266700" algn="l" defTabSz="457200" rtl="0" eaLnBrk="1" latinLnBrk="0" hangingPunct="1">
        <a:spcBef>
          <a:spcPts val="12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7.xml"/><Relationship Id="rId4" Type="http://schemas.openxmlformats.org/officeDocument/2006/relationships/image" Target="../media/image53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9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9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9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9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4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7.xml"/><Relationship Id="rId4" Type="http://schemas.openxmlformats.org/officeDocument/2006/relationships/image" Target="../media/image60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7.xml"/><Relationship Id="rId6" Type="http://schemas.openxmlformats.org/officeDocument/2006/relationships/image" Target="../media/image65.jpeg"/><Relationship Id="rId5" Type="http://schemas.openxmlformats.org/officeDocument/2006/relationships/image" Target="../media/image64.png"/><Relationship Id="rId4" Type="http://schemas.openxmlformats.org/officeDocument/2006/relationships/image" Target="../media/image6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4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5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59972" y="1033154"/>
            <a:ext cx="8892518" cy="1529030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Towards laser excitation of 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the low-energy nuclear transition in </a:t>
            </a:r>
            <a:r>
              <a:rPr lang="en-US" sz="2400" baseline="30000" dirty="0">
                <a:solidFill>
                  <a:srgbClr val="FF0000"/>
                </a:solidFill>
                <a:latin typeface="Calibri" pitchFamily="34" charset="0"/>
              </a:rPr>
              <a:t>229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Th</a:t>
            </a:r>
            <a:endParaRPr lang="de-DE" sz="2400" dirty="0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endParaRPr lang="en-US" sz="2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132489" y="2571750"/>
            <a:ext cx="8820001" cy="902382"/>
          </a:xfrm>
        </p:spPr>
        <p:txBody>
          <a:bodyPr>
            <a:noAutofit/>
          </a:bodyPr>
          <a:lstStyle/>
          <a:p>
            <a:pPr algn="ctr"/>
            <a:r>
              <a:rPr lang="nb-NO" sz="2000" b="1" dirty="0">
                <a:latin typeface="+mn-lt"/>
              </a:rPr>
              <a:t>Ekkehard Peik</a:t>
            </a:r>
          </a:p>
          <a:p>
            <a:pPr algn="ctr"/>
            <a:r>
              <a:rPr lang="nb-NO" sz="1800" dirty="0">
                <a:latin typeface="+mn-lt"/>
              </a:rPr>
              <a:t>Time and Frequency Department</a:t>
            </a:r>
          </a:p>
          <a:p>
            <a:pPr algn="ctr"/>
            <a:r>
              <a:rPr lang="nb-NO" sz="1800" dirty="0">
                <a:latin typeface="+mn-lt"/>
              </a:rPr>
              <a:t>PTB, Braunschweig, Germany </a:t>
            </a: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5DCA6B31-13FA-43C8-B106-947DE75F15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10" y="4233860"/>
            <a:ext cx="4262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dirty="0">
                <a:solidFill>
                  <a:srgbClr val="008CBC"/>
                </a:solidFill>
                <a:latin typeface="Calibri" pitchFamily="34" charset="0"/>
              </a:rPr>
              <a:t>9th Symposium on </a:t>
            </a:r>
            <a:r>
              <a:rPr lang="de-DE" sz="1400" dirty="0" err="1">
                <a:solidFill>
                  <a:srgbClr val="008CBC"/>
                </a:solidFill>
                <a:latin typeface="Calibri" pitchFamily="34" charset="0"/>
              </a:rPr>
              <a:t>Frequency</a:t>
            </a:r>
            <a:r>
              <a:rPr lang="de-DE" sz="1400" dirty="0">
                <a:solidFill>
                  <a:srgbClr val="008CBC"/>
                </a:solidFill>
                <a:latin typeface="Calibri" pitchFamily="34" charset="0"/>
              </a:rPr>
              <a:t> Standards and </a:t>
            </a:r>
            <a:r>
              <a:rPr lang="de-DE" sz="1400" dirty="0" err="1">
                <a:solidFill>
                  <a:srgbClr val="008CBC"/>
                </a:solidFill>
                <a:latin typeface="Calibri" pitchFamily="34" charset="0"/>
              </a:rPr>
              <a:t>Metrology</a:t>
            </a:r>
            <a:r>
              <a:rPr lang="de-DE" sz="1400" dirty="0">
                <a:solidFill>
                  <a:srgbClr val="008CBC"/>
                </a:solidFill>
                <a:latin typeface="Calibri" pitchFamily="34" charset="0"/>
              </a:rPr>
              <a:t>,</a:t>
            </a:r>
          </a:p>
          <a:p>
            <a:r>
              <a:rPr lang="en-US" sz="1400" dirty="0">
                <a:solidFill>
                  <a:srgbClr val="008CBC"/>
                </a:solidFill>
                <a:latin typeface="Calibri" pitchFamily="34" charset="0"/>
              </a:rPr>
              <a:t>Kingscliff, NSW, Australia. 16-20 October 2023</a:t>
            </a:r>
            <a:endParaRPr lang="de-DE" sz="1400" dirty="0">
              <a:solidFill>
                <a:srgbClr val="008CBC"/>
              </a:solidFill>
              <a:latin typeface="Calibri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7D099F4-7664-FB7E-FAC6-799EDD40D3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9618" y="3827671"/>
            <a:ext cx="812378" cy="812378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61972C4-AE09-77E7-2187-2659F9E9F3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765" y="3811612"/>
            <a:ext cx="659520" cy="76025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Shape 2">
            <a:extLst>
              <a:ext uri="{FF2B5EF4-FFF2-40B4-BE49-F238E27FC236}">
                <a16:creationId xmlns:a16="http://schemas.microsoft.com/office/drawing/2014/main" id="{ECC0F77A-8081-43A0-BDC3-2F90CAC5C02C}"/>
              </a:ext>
            </a:extLst>
          </p:cNvPr>
          <p:cNvSpPr txBox="1"/>
          <p:nvPr/>
        </p:nvSpPr>
        <p:spPr>
          <a:xfrm>
            <a:off x="4541819" y="4883760"/>
            <a:ext cx="428490" cy="17253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873B68BD-A1BF-49A8-98C8-3E770FDFF902}" type="slidenum">
              <a:rPr lang="en-US" sz="675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ctr"/>
              <a:t>10</a:t>
            </a:fld>
            <a:endParaRPr lang="en-US" sz="675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Rectangle: Rounded Corners 9">
            <a:extLst>
              <a:ext uri="{FF2B5EF4-FFF2-40B4-BE49-F238E27FC236}">
                <a16:creationId xmlns:a16="http://schemas.microsoft.com/office/drawing/2014/main" id="{7DAA1B43-3554-4235-ADF4-31670F15779D}"/>
              </a:ext>
            </a:extLst>
          </p:cNvPr>
          <p:cNvSpPr/>
          <p:nvPr/>
        </p:nvSpPr>
        <p:spPr>
          <a:xfrm>
            <a:off x="1389623" y="735412"/>
            <a:ext cx="6393817" cy="1764083"/>
          </a:xfrm>
          <a:prstGeom prst="roundRect">
            <a:avLst/>
          </a:prstGeom>
          <a:solidFill>
            <a:schemeClr val="accent1">
              <a:alpha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>
              <a:solidFill>
                <a:prstClr val="white"/>
              </a:solidFill>
              <a:latin typeface="Arial"/>
            </a:endParaRPr>
          </a:p>
        </p:txBody>
      </p:sp>
      <p:sp>
        <p:nvSpPr>
          <p:cNvPr id="7" name="CustomShape 3">
            <a:extLst>
              <a:ext uri="{FF2B5EF4-FFF2-40B4-BE49-F238E27FC236}">
                <a16:creationId xmlns:a16="http://schemas.microsoft.com/office/drawing/2014/main" id="{9CA1DB4C-DB6B-47DA-AEB7-86F85C2F9E88}"/>
              </a:ext>
            </a:extLst>
          </p:cNvPr>
          <p:cNvSpPr/>
          <p:nvPr/>
        </p:nvSpPr>
        <p:spPr>
          <a:xfrm>
            <a:off x="1592973" y="789296"/>
            <a:ext cx="5801771" cy="168224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marL="214583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Tuning over the range 7.9 eV to 8.3 eV requires laser beams at 250 nm and 610-759 nm.</a:t>
            </a:r>
          </a:p>
          <a:p>
            <a:pPr marL="214583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endParaRPr lang="en-US" sz="375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4583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order process needs high intensity to achieve suitable efficiency.</a:t>
            </a:r>
          </a:p>
          <a:p>
            <a:pPr marL="214583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endParaRPr lang="en-US" sz="375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4583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Pulsed lasers (~10 ns, 30 Hz repetition rate) best compromise between VUV pulse energy (&gt;10</a:t>
            </a:r>
            <a:r>
              <a:rPr lang="en-US" sz="1050" spc="-1" baseline="30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13</a:t>
            </a: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 photons/pulse) and Fourier transform limited bandwidth (&lt;1 GHz).</a:t>
            </a:r>
          </a:p>
          <a:p>
            <a:pPr marL="214583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endParaRPr lang="en-US" sz="375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sym typeface="Wingdings" panose="05000000000000000000" pitchFamily="2" charset="2"/>
            </a:endParaRPr>
          </a:p>
          <a:p>
            <a:pPr marL="214583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Our setup:</a:t>
            </a:r>
          </a:p>
          <a:p>
            <a:pPr marL="214583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endParaRPr lang="en-US" sz="225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sym typeface="Wingdings" panose="05000000000000000000" pitchFamily="2" charset="2"/>
            </a:endParaRPr>
          </a:p>
          <a:p>
            <a:pPr marL="557483" lvl="1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Two </a:t>
            </a:r>
            <a:r>
              <a:rPr lang="en-US" sz="105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cw</a:t>
            </a: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 ring lasers as seed: 750 nm </a:t>
            </a:r>
            <a:r>
              <a:rPr lang="en-US" sz="105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Ti:Sa</a:t>
            </a: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 laser, 610-759 nm tunable dye laser.</a:t>
            </a:r>
          </a:p>
          <a:p>
            <a:pPr marL="557483" lvl="1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endParaRPr lang="en-US" sz="225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sym typeface="Wingdings" panose="05000000000000000000" pitchFamily="2" charset="2"/>
            </a:endParaRPr>
          </a:p>
          <a:p>
            <a:pPr marL="557483" lvl="1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Pulsed dye amplifiers (~60 </a:t>
            </a:r>
            <a:r>
              <a:rPr lang="en-US" sz="105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mJ</a:t>
            </a: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/pulse, 30 Hz repetition rate).</a:t>
            </a:r>
          </a:p>
          <a:p>
            <a:pPr marL="557483" lvl="1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endParaRPr lang="en-US" sz="225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sym typeface="Wingdings" panose="05000000000000000000" pitchFamily="2" charset="2"/>
            </a:endParaRPr>
          </a:p>
          <a:p>
            <a:pPr marL="557483" lvl="1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Third harmonic generation to achieve 250 nm for two-photon transition.</a:t>
            </a:r>
            <a:endParaRPr lang="en-US" sz="10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4583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endParaRPr lang="en-US" sz="10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Rectangle: Rounded Corners 41">
            <a:extLst>
              <a:ext uri="{FF2B5EF4-FFF2-40B4-BE49-F238E27FC236}">
                <a16:creationId xmlns:a16="http://schemas.microsoft.com/office/drawing/2014/main" id="{4E10DE9A-DB71-4439-B6C2-35C3B993FEAB}"/>
              </a:ext>
            </a:extLst>
          </p:cNvPr>
          <p:cNvSpPr/>
          <p:nvPr/>
        </p:nvSpPr>
        <p:spPr>
          <a:xfrm>
            <a:off x="1389623" y="2741014"/>
            <a:ext cx="1413349" cy="1688105"/>
          </a:xfrm>
          <a:prstGeom prst="roundRect">
            <a:avLst/>
          </a:prstGeom>
          <a:solidFill>
            <a:schemeClr val="accent1">
              <a:alpha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9" name="Group 28">
            <a:extLst>
              <a:ext uri="{FF2B5EF4-FFF2-40B4-BE49-F238E27FC236}">
                <a16:creationId xmlns:a16="http://schemas.microsoft.com/office/drawing/2014/main" id="{EB41B11F-604D-4C29-96F4-342DF61DAD88}"/>
              </a:ext>
            </a:extLst>
          </p:cNvPr>
          <p:cNvGrpSpPr/>
          <p:nvPr/>
        </p:nvGrpSpPr>
        <p:grpSpPr>
          <a:xfrm>
            <a:off x="1399659" y="3080919"/>
            <a:ext cx="1436312" cy="946862"/>
            <a:chOff x="520673" y="1062915"/>
            <a:chExt cx="1689759" cy="1537159"/>
          </a:xfrm>
        </p:grpSpPr>
        <p:cxnSp>
          <p:nvCxnSpPr>
            <p:cNvPr id="10" name="Straight Connector 68">
              <a:extLst>
                <a:ext uri="{FF2B5EF4-FFF2-40B4-BE49-F238E27FC236}">
                  <a16:creationId xmlns:a16="http://schemas.microsoft.com/office/drawing/2014/main" id="{7CB79AD3-FE2D-491A-AD7C-1E2CB6DF0C54}"/>
                </a:ext>
              </a:extLst>
            </p:cNvPr>
            <p:cNvCxnSpPr>
              <a:cxnSpLocks/>
            </p:cNvCxnSpPr>
            <p:nvPr/>
          </p:nvCxnSpPr>
          <p:spPr>
            <a:xfrm>
              <a:off x="848309" y="1138308"/>
              <a:ext cx="864096" cy="0"/>
            </a:xfrm>
            <a:prstGeom prst="line">
              <a:avLst/>
            </a:prstGeom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1" name="Straight Arrow Connector 69">
              <a:extLst>
                <a:ext uri="{FF2B5EF4-FFF2-40B4-BE49-F238E27FC236}">
                  <a16:creationId xmlns:a16="http://schemas.microsoft.com/office/drawing/2014/main" id="{EB4C4D81-7E31-4F70-A261-214FA9F63E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4715" y="1858388"/>
              <a:ext cx="0" cy="720080"/>
            </a:xfrm>
            <a:prstGeom prst="straightConnector1">
              <a:avLst/>
            </a:prstGeom>
            <a:ln w="25400">
              <a:solidFill>
                <a:srgbClr val="D20C8F"/>
              </a:solidFill>
              <a:tailEnd type="triangle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70">
              <a:extLst>
                <a:ext uri="{FF2B5EF4-FFF2-40B4-BE49-F238E27FC236}">
                  <a16:creationId xmlns:a16="http://schemas.microsoft.com/office/drawing/2014/main" id="{94E0D7FC-289F-43D9-B53E-7A8E7096BB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4715" y="1138308"/>
              <a:ext cx="0" cy="720080"/>
            </a:xfrm>
            <a:prstGeom prst="straightConnector1">
              <a:avLst/>
            </a:prstGeom>
            <a:ln w="25400">
              <a:solidFill>
                <a:srgbClr val="D20C8F"/>
              </a:solidFill>
              <a:tailEnd type="triangle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71">
              <a:extLst>
                <a:ext uri="{FF2B5EF4-FFF2-40B4-BE49-F238E27FC236}">
                  <a16:creationId xmlns:a16="http://schemas.microsoft.com/office/drawing/2014/main" id="{88B53F2B-C2EA-469B-8C33-369F42EAAC95}"/>
                </a:ext>
              </a:extLst>
            </p:cNvPr>
            <p:cNvCxnSpPr>
              <a:cxnSpLocks/>
            </p:cNvCxnSpPr>
            <p:nvPr/>
          </p:nvCxnSpPr>
          <p:spPr>
            <a:xfrm>
              <a:off x="1545618" y="1138308"/>
              <a:ext cx="0" cy="437534"/>
            </a:xfrm>
            <a:prstGeom prst="straightConnector1">
              <a:avLst/>
            </a:prstGeom>
            <a:ln w="25400">
              <a:solidFill>
                <a:srgbClr val="DB291A"/>
              </a:solidFill>
              <a:tailEnd type="triangle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72">
              <a:extLst>
                <a:ext uri="{FF2B5EF4-FFF2-40B4-BE49-F238E27FC236}">
                  <a16:creationId xmlns:a16="http://schemas.microsoft.com/office/drawing/2014/main" id="{FE35B766-4925-42A5-AC27-D3C84F1EFC8D}"/>
                </a:ext>
              </a:extLst>
            </p:cNvPr>
            <p:cNvCxnSpPr>
              <a:cxnSpLocks/>
            </p:cNvCxnSpPr>
            <p:nvPr/>
          </p:nvCxnSpPr>
          <p:spPr>
            <a:xfrm>
              <a:off x="1549138" y="1575842"/>
              <a:ext cx="0" cy="993755"/>
            </a:xfrm>
            <a:prstGeom prst="straightConnector1">
              <a:avLst/>
            </a:prstGeom>
            <a:ln w="25400">
              <a:solidFill>
                <a:srgbClr val="382295"/>
              </a:solidFill>
              <a:tailEnd type="triangle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feld 9">
              <a:extLst>
                <a:ext uri="{FF2B5EF4-FFF2-40B4-BE49-F238E27FC236}">
                  <a16:creationId xmlns:a16="http://schemas.microsoft.com/office/drawing/2014/main" id="{64F1EADA-E5C0-4CA8-BAA9-29E2650302E8}"/>
                </a:ext>
              </a:extLst>
            </p:cNvPr>
            <p:cNvSpPr txBox="1"/>
            <p:nvPr/>
          </p:nvSpPr>
          <p:spPr>
            <a:xfrm>
              <a:off x="520673" y="2042582"/>
              <a:ext cx="551063" cy="449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>
                  <a:solidFill>
                    <a:prstClr val="black"/>
                  </a:solidFill>
                  <a:latin typeface="Symbol" panose="05050102010706020507" pitchFamily="18" charset="2"/>
                </a:rPr>
                <a:t>n</a:t>
              </a:r>
              <a:r>
                <a:rPr lang="de-DE" sz="1200" baseline="-25000" dirty="0" err="1">
                  <a:solidFill>
                    <a:prstClr val="black"/>
                  </a:solidFill>
                </a:rPr>
                <a:t>UV</a:t>
              </a:r>
              <a:endParaRPr lang="de-DE" sz="1200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16" name="Textfeld 9">
              <a:extLst>
                <a:ext uri="{FF2B5EF4-FFF2-40B4-BE49-F238E27FC236}">
                  <a16:creationId xmlns:a16="http://schemas.microsoft.com/office/drawing/2014/main" id="{5B5EFAD2-8D98-4525-93D9-415B5953FAAC}"/>
                </a:ext>
              </a:extLst>
            </p:cNvPr>
            <p:cNvSpPr txBox="1"/>
            <p:nvPr/>
          </p:nvSpPr>
          <p:spPr>
            <a:xfrm>
              <a:off x="522426" y="1375819"/>
              <a:ext cx="551063" cy="449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>
                  <a:solidFill>
                    <a:prstClr val="black"/>
                  </a:solidFill>
                  <a:latin typeface="Symbol" panose="05050102010706020507" pitchFamily="18" charset="2"/>
                </a:rPr>
                <a:t>n</a:t>
              </a:r>
              <a:r>
                <a:rPr lang="de-DE" sz="1200" baseline="-25000" dirty="0" err="1">
                  <a:solidFill>
                    <a:prstClr val="black"/>
                  </a:solidFill>
                </a:rPr>
                <a:t>UV</a:t>
              </a:r>
              <a:endParaRPr lang="de-DE" sz="1200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17" name="Textfeld 9">
              <a:extLst>
                <a:ext uri="{FF2B5EF4-FFF2-40B4-BE49-F238E27FC236}">
                  <a16:creationId xmlns:a16="http://schemas.microsoft.com/office/drawing/2014/main" id="{0C6C5C10-EF60-4D7E-B9D3-DF4601546923}"/>
                </a:ext>
              </a:extLst>
            </p:cNvPr>
            <p:cNvSpPr txBox="1"/>
            <p:nvPr/>
          </p:nvSpPr>
          <p:spPr>
            <a:xfrm>
              <a:off x="1481078" y="1139023"/>
              <a:ext cx="551063" cy="449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>
                  <a:solidFill>
                    <a:prstClr val="black"/>
                  </a:solidFill>
                  <a:latin typeface="Symbol" panose="05050102010706020507" pitchFamily="18" charset="2"/>
                </a:rPr>
                <a:t>n</a:t>
              </a:r>
              <a:r>
                <a:rPr lang="de-DE" sz="1200" baseline="-25000" dirty="0" err="1">
                  <a:solidFill>
                    <a:prstClr val="black"/>
                  </a:solidFill>
                </a:rPr>
                <a:t>IR</a:t>
              </a:r>
              <a:endParaRPr lang="de-DE" sz="1200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18" name="Textfeld 9">
              <a:extLst>
                <a:ext uri="{FF2B5EF4-FFF2-40B4-BE49-F238E27FC236}">
                  <a16:creationId xmlns:a16="http://schemas.microsoft.com/office/drawing/2014/main" id="{10BC31A7-2F51-4ADA-AF36-F49144AAF141}"/>
                </a:ext>
              </a:extLst>
            </p:cNvPr>
            <p:cNvSpPr txBox="1"/>
            <p:nvPr/>
          </p:nvSpPr>
          <p:spPr>
            <a:xfrm>
              <a:off x="1521591" y="1833335"/>
              <a:ext cx="688841" cy="449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>
                  <a:solidFill>
                    <a:prstClr val="black"/>
                  </a:solidFill>
                  <a:latin typeface="Symbol" panose="05050102010706020507" pitchFamily="18" charset="2"/>
                </a:rPr>
                <a:t>n</a:t>
              </a:r>
              <a:r>
                <a:rPr lang="de-DE" sz="1200" baseline="-25000" dirty="0" err="1">
                  <a:solidFill>
                    <a:prstClr val="black"/>
                  </a:solidFill>
                </a:rPr>
                <a:t>VUV</a:t>
              </a:r>
              <a:endParaRPr lang="de-DE" sz="1200" baseline="-25000" dirty="0">
                <a:solidFill>
                  <a:prstClr val="black"/>
                </a:solidFill>
              </a:endParaRPr>
            </a:p>
          </p:txBody>
        </p:sp>
        <p:cxnSp>
          <p:nvCxnSpPr>
            <p:cNvPr id="19" name="Straight Connector 77">
              <a:extLst>
                <a:ext uri="{FF2B5EF4-FFF2-40B4-BE49-F238E27FC236}">
                  <a16:creationId xmlns:a16="http://schemas.microsoft.com/office/drawing/2014/main" id="{1CE95A36-66C7-4AFB-A1D2-FD111144D776}"/>
                </a:ext>
              </a:extLst>
            </p:cNvPr>
            <p:cNvCxnSpPr>
              <a:cxnSpLocks/>
            </p:cNvCxnSpPr>
            <p:nvPr/>
          </p:nvCxnSpPr>
          <p:spPr>
            <a:xfrm>
              <a:off x="848309" y="1062915"/>
              <a:ext cx="864096" cy="0"/>
            </a:xfrm>
            <a:prstGeom prst="line">
              <a:avLst/>
            </a:prstGeom>
            <a:ln w="3175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78">
              <a:extLst>
                <a:ext uri="{FF2B5EF4-FFF2-40B4-BE49-F238E27FC236}">
                  <a16:creationId xmlns:a16="http://schemas.microsoft.com/office/drawing/2014/main" id="{B02F1FE6-ECB6-420E-84C4-4E2FC1FCB629}"/>
                </a:ext>
              </a:extLst>
            </p:cNvPr>
            <p:cNvCxnSpPr>
              <a:cxnSpLocks/>
            </p:cNvCxnSpPr>
            <p:nvPr/>
          </p:nvCxnSpPr>
          <p:spPr>
            <a:xfrm>
              <a:off x="845717" y="2600074"/>
              <a:ext cx="864096" cy="0"/>
            </a:xfrm>
            <a:prstGeom prst="line">
              <a:avLst/>
            </a:prstGeom>
            <a:ln w="3175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Textfeld 9">
            <a:extLst>
              <a:ext uri="{FF2B5EF4-FFF2-40B4-BE49-F238E27FC236}">
                <a16:creationId xmlns:a16="http://schemas.microsoft.com/office/drawing/2014/main" id="{D062E68D-CC05-46A7-88B8-FE216F896F55}"/>
              </a:ext>
            </a:extLst>
          </p:cNvPr>
          <p:cNvSpPr txBox="1"/>
          <p:nvPr/>
        </p:nvSpPr>
        <p:spPr>
          <a:xfrm>
            <a:off x="1432612" y="4063081"/>
            <a:ext cx="13273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err="1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de-DE" sz="1200" baseline="-25000" dirty="0" err="1">
                <a:solidFill>
                  <a:prstClr val="black"/>
                </a:solidFill>
              </a:rPr>
              <a:t>VUV</a:t>
            </a:r>
            <a:r>
              <a:rPr lang="de-DE" sz="1200" baseline="30000" dirty="0">
                <a:solidFill>
                  <a:prstClr val="black"/>
                </a:solidFill>
              </a:rPr>
              <a:t> </a:t>
            </a:r>
            <a:r>
              <a:rPr lang="de-DE" sz="1200" dirty="0">
                <a:solidFill>
                  <a:prstClr val="black"/>
                </a:solidFill>
              </a:rPr>
              <a:t>= 2</a:t>
            </a:r>
            <a:r>
              <a:rPr lang="de-DE" sz="1200" dirty="0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de-DE" sz="1200" baseline="-25000" dirty="0">
                <a:solidFill>
                  <a:prstClr val="black"/>
                </a:solidFill>
              </a:rPr>
              <a:t>UV</a:t>
            </a:r>
            <a:r>
              <a:rPr lang="de-DE" sz="1200" dirty="0">
                <a:solidFill>
                  <a:prstClr val="black"/>
                </a:solidFill>
              </a:rPr>
              <a:t> - </a:t>
            </a:r>
            <a:r>
              <a:rPr lang="de-DE" sz="1200" dirty="0" err="1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de-DE" sz="1200" baseline="-25000" dirty="0" err="1">
                <a:solidFill>
                  <a:prstClr val="black"/>
                </a:solidFill>
              </a:rPr>
              <a:t>IR</a:t>
            </a:r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22" name="CustomShape 3">
            <a:extLst>
              <a:ext uri="{FF2B5EF4-FFF2-40B4-BE49-F238E27FC236}">
                <a16:creationId xmlns:a16="http://schemas.microsoft.com/office/drawing/2014/main" id="{87EE1950-588B-4C34-AEE6-6607CBBC443B}"/>
              </a:ext>
            </a:extLst>
          </p:cNvPr>
          <p:cNvSpPr/>
          <p:nvPr/>
        </p:nvSpPr>
        <p:spPr>
          <a:xfrm>
            <a:off x="1531898" y="2812376"/>
            <a:ext cx="1035069" cy="2544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marL="270" algn="ctr">
              <a:buClr>
                <a:srgbClr val="000000"/>
              </a:buClr>
              <a:buSzPct val="150000"/>
            </a:pPr>
            <a:r>
              <a:rPr lang="en-US" sz="105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Xe</a:t>
            </a:r>
            <a:endParaRPr lang="en-US" sz="10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42510EA3-6621-4C58-80E7-0BD0475CB6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6413" y="2857893"/>
            <a:ext cx="4837026" cy="1506437"/>
          </a:xfrm>
          <a:prstGeom prst="rect">
            <a:avLst/>
          </a:prstGeom>
        </p:spPr>
      </p:pic>
      <p:sp>
        <p:nvSpPr>
          <p:cNvPr id="23" name="TextShape 1">
            <a:extLst>
              <a:ext uri="{FF2B5EF4-FFF2-40B4-BE49-F238E27FC236}">
                <a16:creationId xmlns:a16="http://schemas.microsoft.com/office/drawing/2014/main" id="{6EE0A99E-1057-49EA-B893-6EDA712AC15C}"/>
              </a:ext>
            </a:extLst>
          </p:cNvPr>
          <p:cNvSpPr txBox="1"/>
          <p:nvPr/>
        </p:nvSpPr>
        <p:spPr>
          <a:xfrm>
            <a:off x="1354081" y="73620"/>
            <a:ext cx="6533730" cy="543814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r>
              <a:rPr lang="de-DE" sz="1600" b="1" u="sng" spc="-1" dirty="0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8-eV VUV </a:t>
            </a:r>
            <a:r>
              <a:rPr lang="de-DE" sz="1600" b="1" u="sng" spc="-1" dirty="0" err="1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generation</a:t>
            </a:r>
            <a:r>
              <a:rPr lang="de-DE" sz="1600" b="1" u="sng" spc="-1" dirty="0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de-DE" sz="1600" b="1" u="sng" spc="-1" dirty="0" err="1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</a:t>
            </a:r>
            <a:r>
              <a:rPr lang="de-DE" sz="1600" b="1" u="sng" spc="-1" dirty="0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de-DE" sz="1600" b="1" u="sng" spc="-1" dirty="0" err="1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wave</a:t>
            </a:r>
            <a:r>
              <a:rPr lang="de-DE" sz="1600" b="1" u="sng" spc="-1" dirty="0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(</a:t>
            </a:r>
            <a:r>
              <a:rPr lang="de-DE" sz="1600" b="1" u="sng" spc="-1" dirty="0" err="1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difference</a:t>
            </a:r>
            <a:r>
              <a:rPr lang="de-DE" sz="1600" b="1" u="sng" spc="-1" dirty="0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 </a:t>
            </a:r>
            <a:r>
              <a:rPr lang="de-DE" sz="1600" b="1" u="sng" spc="-1" dirty="0" err="1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mixing</a:t>
            </a:r>
            <a:r>
              <a:rPr lang="de-DE" sz="1600" b="1" u="sng" spc="-1" dirty="0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de-DE" sz="1600" b="1" u="sng" spc="-1" dirty="0" err="1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principle</a:t>
            </a:r>
            <a:endParaRPr lang="de-DE" sz="1600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2939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Shape 1">
            <a:extLst>
              <a:ext uri="{FF2B5EF4-FFF2-40B4-BE49-F238E27FC236}">
                <a16:creationId xmlns:a16="http://schemas.microsoft.com/office/drawing/2014/main" id="{8B0EC8E3-4948-4F26-85A5-56D44606A6B1}"/>
              </a:ext>
            </a:extLst>
          </p:cNvPr>
          <p:cNvSpPr txBox="1"/>
          <p:nvPr/>
        </p:nvSpPr>
        <p:spPr>
          <a:xfrm>
            <a:off x="1249709" y="164160"/>
            <a:ext cx="6533730" cy="46305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r>
              <a:rPr lang="de-DE" b="1" spc="-1" dirty="0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FWM </a:t>
            </a:r>
            <a:r>
              <a:rPr lang="de-DE" b="1" spc="-1" dirty="0" err="1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laser</a:t>
            </a:r>
            <a:r>
              <a:rPr lang="de-DE" b="1" spc="-1" dirty="0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de-DE" b="1" spc="-1" dirty="0" err="1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system</a:t>
            </a:r>
            <a:r>
              <a:rPr lang="de-DE" b="1" spc="-1" dirty="0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at PTB</a:t>
            </a:r>
            <a:endParaRPr lang="de-D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TextShape 2">
            <a:extLst>
              <a:ext uri="{FF2B5EF4-FFF2-40B4-BE49-F238E27FC236}">
                <a16:creationId xmlns:a16="http://schemas.microsoft.com/office/drawing/2014/main" id="{ECC0F77A-8081-43A0-BDC3-2F90CAC5C02C}"/>
              </a:ext>
            </a:extLst>
          </p:cNvPr>
          <p:cNvSpPr txBox="1"/>
          <p:nvPr/>
        </p:nvSpPr>
        <p:spPr>
          <a:xfrm>
            <a:off x="4541819" y="4883760"/>
            <a:ext cx="428490" cy="17253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873B68BD-A1BF-49A8-98C8-3E770FDFF902}" type="slidenum">
              <a:rPr lang="en-US" sz="675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ctr"/>
              <a:t>11</a:t>
            </a:fld>
            <a:endParaRPr lang="en-US" sz="675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BE8290ED-45DD-4D80-8D09-91FDE91CEAC5}"/>
              </a:ext>
            </a:extLst>
          </p:cNvPr>
          <p:cNvGrpSpPr/>
          <p:nvPr/>
        </p:nvGrpSpPr>
        <p:grpSpPr>
          <a:xfrm>
            <a:off x="1550903" y="738977"/>
            <a:ext cx="6042195" cy="2034276"/>
            <a:chOff x="7500755" y="2899763"/>
            <a:chExt cx="8056260" cy="2712368"/>
          </a:xfrm>
        </p:grpSpPr>
        <p:pic>
          <p:nvPicPr>
            <p:cNvPr id="52" name="Grafik 51">
              <a:extLst>
                <a:ext uri="{FF2B5EF4-FFF2-40B4-BE49-F238E27FC236}">
                  <a16:creationId xmlns:a16="http://schemas.microsoft.com/office/drawing/2014/main" id="{2F0D935C-97E2-42EC-9C0B-68C5E1C5F5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88" t="19307" r="7413" b="27546"/>
            <a:stretch/>
          </p:blipFill>
          <p:spPr>
            <a:xfrm>
              <a:off x="7500755" y="2899763"/>
              <a:ext cx="8056260" cy="2712368"/>
            </a:xfrm>
            <a:prstGeom prst="rect">
              <a:avLst/>
            </a:prstGeom>
          </p:spPr>
        </p:pic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2F52CCF2-6F7C-488A-908F-72AF35476505}"/>
                </a:ext>
              </a:extLst>
            </p:cNvPr>
            <p:cNvGrpSpPr/>
            <p:nvPr/>
          </p:nvGrpSpPr>
          <p:grpSpPr>
            <a:xfrm>
              <a:off x="7903617" y="3033876"/>
              <a:ext cx="1829166" cy="857056"/>
              <a:chOff x="874702" y="1186124"/>
              <a:chExt cx="1829166" cy="857056"/>
            </a:xfrm>
          </p:grpSpPr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8AC54993-3ACA-4094-8742-560C66D78709}"/>
                  </a:ext>
                </a:extLst>
              </p:cNvPr>
              <p:cNvSpPr/>
              <p:nvPr/>
            </p:nvSpPr>
            <p:spPr>
              <a:xfrm>
                <a:off x="874702" y="1186124"/>
                <a:ext cx="1829166" cy="5481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 err="1">
                    <a:solidFill>
                      <a:prstClr val="black"/>
                    </a:solidFill>
                    <a:latin typeface="Arial"/>
                  </a:rPr>
                  <a:t>cw</a:t>
                </a:r>
                <a:r>
                  <a:rPr lang="de-DE" sz="1050" dirty="0">
                    <a:solidFill>
                      <a:prstClr val="black"/>
                    </a:solidFill>
                    <a:latin typeface="Arial"/>
                  </a:rPr>
                  <a:t> ring </a:t>
                </a:r>
                <a:r>
                  <a:rPr lang="de-DE" sz="1050" dirty="0" err="1">
                    <a:solidFill>
                      <a:prstClr val="black"/>
                    </a:solidFill>
                    <a:latin typeface="Arial"/>
                  </a:rPr>
                  <a:t>lasers</a:t>
                </a:r>
                <a:r>
                  <a:rPr lang="de-DE" sz="1050" dirty="0">
                    <a:solidFill>
                      <a:prstClr val="black"/>
                    </a:solidFill>
                    <a:latin typeface="Arial"/>
                  </a:rPr>
                  <a:t> </a:t>
                </a:r>
                <a:r>
                  <a:rPr lang="de-DE" sz="1050" dirty="0" err="1">
                    <a:solidFill>
                      <a:prstClr val="black"/>
                    </a:solidFill>
                    <a:latin typeface="Arial"/>
                  </a:rPr>
                  <a:t>as</a:t>
                </a:r>
                <a:r>
                  <a:rPr lang="de-DE" sz="1050" dirty="0">
                    <a:solidFill>
                      <a:prstClr val="black"/>
                    </a:solidFill>
                    <a:latin typeface="Arial"/>
                  </a:rPr>
                  <a:t> </a:t>
                </a:r>
                <a:r>
                  <a:rPr lang="de-DE" sz="1050" dirty="0" err="1">
                    <a:solidFill>
                      <a:prstClr val="black"/>
                    </a:solidFill>
                    <a:latin typeface="Arial"/>
                  </a:rPr>
                  <a:t>seed</a:t>
                </a:r>
                <a:r>
                  <a:rPr lang="de-DE" sz="1050" dirty="0">
                    <a:solidFill>
                      <a:prstClr val="black"/>
                    </a:solidFill>
                    <a:latin typeface="Arial"/>
                  </a:rPr>
                  <a:t> (</a:t>
                </a:r>
                <a:r>
                  <a:rPr lang="de-DE" sz="1050" dirty="0" err="1">
                    <a:solidFill>
                      <a:prstClr val="black"/>
                    </a:solidFill>
                    <a:latin typeface="Arial"/>
                  </a:rPr>
                  <a:t>dye</a:t>
                </a:r>
                <a:r>
                  <a:rPr lang="de-DE" sz="1050" dirty="0">
                    <a:solidFill>
                      <a:prstClr val="black"/>
                    </a:solidFill>
                    <a:latin typeface="Arial"/>
                  </a:rPr>
                  <a:t> and </a:t>
                </a:r>
                <a:r>
                  <a:rPr lang="de-DE" sz="1050" dirty="0" err="1">
                    <a:solidFill>
                      <a:prstClr val="black"/>
                    </a:solidFill>
                    <a:latin typeface="Arial"/>
                  </a:rPr>
                  <a:t>Ti:Sa</a:t>
                </a:r>
                <a:r>
                  <a:rPr lang="de-DE" sz="1050" dirty="0">
                    <a:solidFill>
                      <a:prstClr val="black"/>
                    </a:solidFill>
                    <a:latin typeface="Arial"/>
                  </a:rPr>
                  <a:t>) </a:t>
                </a:r>
                <a:endParaRPr lang="en-US" sz="1050" dirty="0">
                  <a:solidFill>
                    <a:prstClr val="black"/>
                  </a:solidFill>
                  <a:latin typeface="Arial"/>
                </a:endParaRPr>
              </a:p>
            </p:txBody>
          </p:sp>
          <p:cxnSp>
            <p:nvCxnSpPr>
              <p:cNvPr id="26" name="Gerade Verbindung mit Pfeil 25">
                <a:extLst>
                  <a:ext uri="{FF2B5EF4-FFF2-40B4-BE49-F238E27FC236}">
                    <a16:creationId xmlns:a16="http://schemas.microsoft.com/office/drawing/2014/main" id="{8AC11E09-6E4C-476B-845A-F6E6F597CD08}"/>
                  </a:ext>
                </a:extLst>
              </p:cNvPr>
              <p:cNvCxnSpPr>
                <a:cxnSpLocks/>
                <a:stCxn id="24" idx="2"/>
              </p:cNvCxnSpPr>
              <p:nvPr/>
            </p:nvCxnSpPr>
            <p:spPr>
              <a:xfrm>
                <a:off x="1789285" y="1734244"/>
                <a:ext cx="0" cy="308936"/>
              </a:xfrm>
              <a:prstGeom prst="straightConnector1">
                <a:avLst/>
              </a:prstGeom>
              <a:ln w="444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uppieren 52">
              <a:extLst>
                <a:ext uri="{FF2B5EF4-FFF2-40B4-BE49-F238E27FC236}">
                  <a16:creationId xmlns:a16="http://schemas.microsoft.com/office/drawing/2014/main" id="{96B7C2EB-ECD7-4B00-A2EA-250EF32A8E2F}"/>
                </a:ext>
              </a:extLst>
            </p:cNvPr>
            <p:cNvGrpSpPr/>
            <p:nvPr/>
          </p:nvGrpSpPr>
          <p:grpSpPr>
            <a:xfrm>
              <a:off x="8569764" y="4728919"/>
              <a:ext cx="1767924" cy="750306"/>
              <a:chOff x="1507227" y="2672936"/>
              <a:chExt cx="1767924" cy="750306"/>
            </a:xfrm>
          </p:grpSpPr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2FFD4AA1-9EAF-4B6E-A211-2D26976E2312}"/>
                  </a:ext>
                </a:extLst>
              </p:cNvPr>
              <p:cNvSpPr/>
              <p:nvPr/>
            </p:nvSpPr>
            <p:spPr>
              <a:xfrm>
                <a:off x="1507227" y="2805842"/>
                <a:ext cx="1265504" cy="6174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 err="1">
                    <a:solidFill>
                      <a:prstClr val="black"/>
                    </a:solidFill>
                    <a:latin typeface="Arial"/>
                  </a:rPr>
                  <a:t>pulsed</a:t>
                </a:r>
                <a:r>
                  <a:rPr lang="de-DE" sz="1050" dirty="0">
                    <a:solidFill>
                      <a:prstClr val="black"/>
                    </a:solidFill>
                    <a:latin typeface="Arial"/>
                  </a:rPr>
                  <a:t> </a:t>
                </a:r>
                <a:r>
                  <a:rPr lang="de-DE" sz="1050" dirty="0" err="1">
                    <a:solidFill>
                      <a:prstClr val="black"/>
                    </a:solidFill>
                    <a:latin typeface="Arial"/>
                  </a:rPr>
                  <a:t>dye</a:t>
                </a:r>
                <a:r>
                  <a:rPr lang="de-DE" sz="1050" dirty="0">
                    <a:solidFill>
                      <a:prstClr val="black"/>
                    </a:solidFill>
                    <a:latin typeface="Arial"/>
                  </a:rPr>
                  <a:t> </a:t>
                </a:r>
                <a:r>
                  <a:rPr lang="de-DE" sz="1050" dirty="0" err="1">
                    <a:solidFill>
                      <a:prstClr val="black"/>
                    </a:solidFill>
                    <a:latin typeface="Arial"/>
                  </a:rPr>
                  <a:t>amplifiers</a:t>
                </a:r>
                <a:endParaRPr lang="en-US" sz="1050" dirty="0">
                  <a:solidFill>
                    <a:prstClr val="black"/>
                  </a:solidFill>
                  <a:latin typeface="Arial"/>
                </a:endParaRPr>
              </a:p>
            </p:txBody>
          </p:sp>
          <p:cxnSp>
            <p:nvCxnSpPr>
              <p:cNvPr id="31" name="Gerade Verbindung mit Pfeil 30">
                <a:extLst>
                  <a:ext uri="{FF2B5EF4-FFF2-40B4-BE49-F238E27FC236}">
                    <a16:creationId xmlns:a16="http://schemas.microsoft.com/office/drawing/2014/main" id="{ABCEE639-D9C8-4BC1-8AAC-A3250096B8D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77924" y="2672936"/>
                <a:ext cx="497227" cy="471945"/>
              </a:xfrm>
              <a:prstGeom prst="straightConnector1">
                <a:avLst/>
              </a:prstGeom>
              <a:ln w="444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7FA5B606-40CD-485A-B48F-16B505ED0305}"/>
                </a:ext>
              </a:extLst>
            </p:cNvPr>
            <p:cNvGrpSpPr/>
            <p:nvPr/>
          </p:nvGrpSpPr>
          <p:grpSpPr>
            <a:xfrm>
              <a:off x="13519330" y="3250705"/>
              <a:ext cx="1385115" cy="1312135"/>
              <a:chOff x="15332132" y="4869311"/>
              <a:chExt cx="1385115" cy="1312135"/>
            </a:xfrm>
          </p:grpSpPr>
          <p:sp>
            <p:nvSpPr>
              <p:cNvPr id="37" name="Rechteck 36">
                <a:extLst>
                  <a:ext uri="{FF2B5EF4-FFF2-40B4-BE49-F238E27FC236}">
                    <a16:creationId xmlns:a16="http://schemas.microsoft.com/office/drawing/2014/main" id="{041804B3-3043-43AC-A673-2D6EEFE9CF29}"/>
                  </a:ext>
                </a:extLst>
              </p:cNvPr>
              <p:cNvSpPr/>
              <p:nvPr/>
            </p:nvSpPr>
            <p:spPr>
              <a:xfrm>
                <a:off x="15332132" y="4869311"/>
                <a:ext cx="1385115" cy="6174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>
                    <a:solidFill>
                      <a:prstClr val="black"/>
                    </a:solidFill>
                    <a:latin typeface="Arial"/>
                  </a:rPr>
                  <a:t>VUV gas </a:t>
                </a:r>
                <a:r>
                  <a:rPr lang="de-DE" sz="1050" dirty="0" err="1">
                    <a:solidFill>
                      <a:prstClr val="black"/>
                    </a:solidFill>
                    <a:latin typeface="Arial"/>
                  </a:rPr>
                  <a:t>cell</a:t>
                </a:r>
                <a:r>
                  <a:rPr lang="de-DE" sz="1050" dirty="0">
                    <a:solidFill>
                      <a:prstClr val="black"/>
                    </a:solidFill>
                    <a:latin typeface="Arial"/>
                  </a:rPr>
                  <a:t> and beam </a:t>
                </a:r>
                <a:r>
                  <a:rPr lang="de-DE" sz="1050" dirty="0" err="1">
                    <a:solidFill>
                      <a:prstClr val="black"/>
                    </a:solidFill>
                    <a:latin typeface="Arial"/>
                  </a:rPr>
                  <a:t>line</a:t>
                </a:r>
                <a:endParaRPr lang="en-US" sz="1050" dirty="0">
                  <a:solidFill>
                    <a:prstClr val="black"/>
                  </a:solidFill>
                  <a:latin typeface="Arial"/>
                </a:endParaRPr>
              </a:p>
            </p:txBody>
          </p:sp>
          <p:cxnSp>
            <p:nvCxnSpPr>
              <p:cNvPr id="38" name="Gerade Verbindung mit Pfeil 37">
                <a:extLst>
                  <a:ext uri="{FF2B5EF4-FFF2-40B4-BE49-F238E27FC236}">
                    <a16:creationId xmlns:a16="http://schemas.microsoft.com/office/drawing/2014/main" id="{F2F85EA9-82BE-4269-B2D1-512BD73B1C00}"/>
                  </a:ext>
                </a:extLst>
              </p:cNvPr>
              <p:cNvCxnSpPr>
                <a:cxnSpLocks/>
                <a:stCxn id="37" idx="2"/>
              </p:cNvCxnSpPr>
              <p:nvPr/>
            </p:nvCxnSpPr>
            <p:spPr>
              <a:xfrm flipH="1">
                <a:off x="15449274" y="5486711"/>
                <a:ext cx="575416" cy="694735"/>
              </a:xfrm>
              <a:prstGeom prst="straightConnector1">
                <a:avLst/>
              </a:prstGeom>
              <a:ln w="444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50" name="Grafik 49">
            <a:extLst>
              <a:ext uri="{FF2B5EF4-FFF2-40B4-BE49-F238E27FC236}">
                <a16:creationId xmlns:a16="http://schemas.microsoft.com/office/drawing/2014/main" id="{6D0A17FA-7B74-470E-89EA-F251DF8362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6385" y="3006850"/>
            <a:ext cx="1429324" cy="1138271"/>
          </a:xfrm>
          <a:prstGeom prst="rect">
            <a:avLst/>
          </a:prstGeom>
        </p:spPr>
      </p:pic>
      <p:sp>
        <p:nvSpPr>
          <p:cNvPr id="55" name="Textfeld 54">
            <a:extLst>
              <a:ext uri="{FF2B5EF4-FFF2-40B4-BE49-F238E27FC236}">
                <a16:creationId xmlns:a16="http://schemas.microsoft.com/office/drawing/2014/main" id="{903EE82F-6A2F-48E6-AB1B-5C31DC18C03C}"/>
              </a:ext>
            </a:extLst>
          </p:cNvPr>
          <p:cNvSpPr txBox="1"/>
          <p:nvPr/>
        </p:nvSpPr>
        <p:spPr>
          <a:xfrm>
            <a:off x="1395377" y="4184858"/>
            <a:ext cx="161133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50" dirty="0">
                <a:solidFill>
                  <a:prstClr val="black"/>
                </a:solidFill>
                <a:latin typeface="Arial"/>
              </a:rPr>
              <a:t>VUV beam </a:t>
            </a:r>
            <a:r>
              <a:rPr lang="de-DE" sz="1050" dirty="0" err="1">
                <a:solidFill>
                  <a:prstClr val="black"/>
                </a:solidFill>
                <a:latin typeface="Arial"/>
              </a:rPr>
              <a:t>visualization</a:t>
            </a:r>
            <a:endParaRPr lang="de-DE" sz="1050" dirty="0">
              <a:solidFill>
                <a:prstClr val="black"/>
              </a:solidFill>
              <a:latin typeface="Arial"/>
            </a:endParaRPr>
          </a:p>
          <a:p>
            <a:pPr algn="ctr"/>
            <a:r>
              <a:rPr lang="de-DE" sz="1050" dirty="0">
                <a:solidFill>
                  <a:prstClr val="black"/>
                </a:solidFill>
                <a:latin typeface="Arial"/>
              </a:rPr>
              <a:t>on </a:t>
            </a:r>
            <a:r>
              <a:rPr lang="de-DE" sz="1050" dirty="0" err="1">
                <a:solidFill>
                  <a:prstClr val="black"/>
                </a:solidFill>
                <a:latin typeface="Arial"/>
              </a:rPr>
              <a:t>Ce:YAG</a:t>
            </a:r>
            <a:r>
              <a:rPr lang="de-DE" sz="1050" dirty="0">
                <a:solidFill>
                  <a:prstClr val="black"/>
                </a:solidFill>
                <a:latin typeface="Arial"/>
              </a:rPr>
              <a:t> </a:t>
            </a:r>
            <a:r>
              <a:rPr lang="de-DE" sz="1050" dirty="0" err="1">
                <a:solidFill>
                  <a:prstClr val="black"/>
                </a:solidFill>
                <a:latin typeface="Arial"/>
              </a:rPr>
              <a:t>phosphor</a:t>
            </a:r>
            <a:endParaRPr lang="en-US" sz="105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5" name="CustomShape 3">
            <a:extLst>
              <a:ext uri="{FF2B5EF4-FFF2-40B4-BE49-F238E27FC236}">
                <a16:creationId xmlns:a16="http://schemas.microsoft.com/office/drawing/2014/main" id="{82209FDA-6B50-4FB6-82C5-775D41C4A90E}"/>
              </a:ext>
            </a:extLst>
          </p:cNvPr>
          <p:cNvSpPr/>
          <p:nvPr/>
        </p:nvSpPr>
        <p:spPr>
          <a:xfrm>
            <a:off x="5495295" y="3199799"/>
            <a:ext cx="2177915" cy="10666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marL="214583" indent="-214313" algn="just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Relative power measurements with Cu-based photo-electron detector.</a:t>
            </a:r>
          </a:p>
          <a:p>
            <a:pPr marL="214583" indent="-214313" algn="just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endParaRPr lang="en-US" sz="375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4583" indent="-214313" algn="just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Absolute measurements with pyro-electric power meter show </a:t>
            </a:r>
            <a:r>
              <a:rPr lang="en-US" sz="105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lang="en-US" sz="1050" spc="-1" baseline="-2500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</a:t>
            </a: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&gt; 5 µJ.</a:t>
            </a:r>
          </a:p>
          <a:p>
            <a:pPr marL="214583" indent="-214313" algn="just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endParaRPr lang="en-US" sz="375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70" algn="just">
              <a:buClr>
                <a:srgbClr val="000000"/>
              </a:buClr>
              <a:buSzPct val="150000"/>
            </a:pPr>
            <a:endParaRPr lang="en-US" sz="10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0CFB675-1A64-4BA1-90AA-32E16207B6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8515" y="3006848"/>
            <a:ext cx="2010707" cy="156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954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VUV Beam Line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A66C19-414F-4AA3-889F-294C843695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880" y="747351"/>
            <a:ext cx="6732240" cy="3786885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741AC16-97BA-4060-99E5-A0FBC58770E1}"/>
              </a:ext>
            </a:extLst>
          </p:cNvPr>
          <p:cNvGrpSpPr/>
          <p:nvPr/>
        </p:nvGrpSpPr>
        <p:grpSpPr>
          <a:xfrm>
            <a:off x="499492" y="1030292"/>
            <a:ext cx="1080992" cy="749370"/>
            <a:chOff x="499492" y="1030292"/>
            <a:chExt cx="1080992" cy="749370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4A0A7BE-A929-4175-98E5-FE6F07B4B21C}"/>
                </a:ext>
              </a:extLst>
            </p:cNvPr>
            <p:cNvCxnSpPr>
              <a:cxnSpLocks/>
            </p:cNvCxnSpPr>
            <p:nvPr/>
          </p:nvCxnSpPr>
          <p:spPr>
            <a:xfrm>
              <a:off x="827584" y="1483098"/>
              <a:ext cx="648072" cy="29656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3" name="Rechteck 7">
              <a:extLst>
                <a:ext uri="{FF2B5EF4-FFF2-40B4-BE49-F238E27FC236}">
                  <a16:creationId xmlns:a16="http://schemas.microsoft.com/office/drawing/2014/main" id="{5AECB7CC-8BB7-41F2-B1F5-461EAF1223E7}"/>
                </a:ext>
              </a:extLst>
            </p:cNvPr>
            <p:cNvSpPr/>
            <p:nvPr/>
          </p:nvSpPr>
          <p:spPr>
            <a:xfrm>
              <a:off x="499492" y="1030292"/>
              <a:ext cx="1080992" cy="3814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err="1">
                  <a:solidFill>
                    <a:schemeClr val="tx1"/>
                  </a:solidFill>
                </a:rPr>
                <a:t>Xe-cell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7C72DA5B-C51F-4AE2-A134-38354875B152}"/>
              </a:ext>
            </a:extLst>
          </p:cNvPr>
          <p:cNvGrpSpPr/>
          <p:nvPr/>
        </p:nvGrpSpPr>
        <p:grpSpPr>
          <a:xfrm>
            <a:off x="827584" y="2076078"/>
            <a:ext cx="2664296" cy="922525"/>
            <a:chOff x="827584" y="2076078"/>
            <a:chExt cx="2664296" cy="922525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5E69317-3BBB-4966-8AF8-13A207E4A2AD}"/>
                </a:ext>
              </a:extLst>
            </p:cNvPr>
            <p:cNvCxnSpPr>
              <a:cxnSpLocks/>
            </p:cNvCxnSpPr>
            <p:nvPr/>
          </p:nvCxnSpPr>
          <p:spPr>
            <a:xfrm>
              <a:off x="2097724" y="2715009"/>
              <a:ext cx="890100" cy="14477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B2D17C9-2307-424E-9A9E-DA1775EF55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51720" y="2076078"/>
              <a:ext cx="1440160" cy="49567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4" name="Rechteck 7">
              <a:extLst>
                <a:ext uri="{FF2B5EF4-FFF2-40B4-BE49-F238E27FC236}">
                  <a16:creationId xmlns:a16="http://schemas.microsoft.com/office/drawing/2014/main" id="{3D5455F4-05C1-42D5-8C66-25EA730782A5}"/>
                </a:ext>
              </a:extLst>
            </p:cNvPr>
            <p:cNvSpPr/>
            <p:nvPr/>
          </p:nvSpPr>
          <p:spPr>
            <a:xfrm>
              <a:off x="827584" y="2502931"/>
              <a:ext cx="1188568" cy="4956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err="1">
                  <a:solidFill>
                    <a:schemeClr val="tx1"/>
                  </a:solidFill>
                </a:rPr>
                <a:t>Motorized</a:t>
              </a:r>
              <a:r>
                <a:rPr lang="de-DE" sz="1400" dirty="0">
                  <a:solidFill>
                    <a:schemeClr val="tx1"/>
                  </a:solidFill>
                </a:rPr>
                <a:t> VUV-</a:t>
              </a:r>
              <a:r>
                <a:rPr lang="de-DE" sz="1400" dirty="0" err="1">
                  <a:solidFill>
                    <a:schemeClr val="tx1"/>
                  </a:solidFill>
                </a:rPr>
                <a:t>mirrors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E6795ED6-212F-4861-988A-8C93AAB64141}"/>
              </a:ext>
            </a:extLst>
          </p:cNvPr>
          <p:cNvGrpSpPr/>
          <p:nvPr/>
        </p:nvGrpSpPr>
        <p:grpSpPr>
          <a:xfrm>
            <a:off x="6263384" y="2267857"/>
            <a:ext cx="1476968" cy="807950"/>
            <a:chOff x="6263384" y="2267857"/>
            <a:chExt cx="1476968" cy="807950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8F680B9-7F4C-42F5-A36E-D9E5DFA01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63384" y="2715009"/>
              <a:ext cx="773622" cy="36079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8" name="Rechteck 7">
              <a:extLst>
                <a:ext uri="{FF2B5EF4-FFF2-40B4-BE49-F238E27FC236}">
                  <a16:creationId xmlns:a16="http://schemas.microsoft.com/office/drawing/2014/main" id="{4B1D1E94-2238-43C2-8130-B1E38A21A3F5}"/>
                </a:ext>
              </a:extLst>
            </p:cNvPr>
            <p:cNvSpPr/>
            <p:nvPr/>
          </p:nvSpPr>
          <p:spPr>
            <a:xfrm>
              <a:off x="6516216" y="2267857"/>
              <a:ext cx="1224136" cy="3607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</a:rPr>
                <a:t>RF </a:t>
              </a:r>
              <a:r>
                <a:rPr lang="de-DE" sz="1400" dirty="0" err="1">
                  <a:solidFill>
                    <a:schemeClr val="tx1"/>
                  </a:solidFill>
                </a:rPr>
                <a:t>ion</a:t>
              </a:r>
              <a:r>
                <a:rPr lang="de-DE" sz="1400" dirty="0">
                  <a:solidFill>
                    <a:schemeClr val="tx1"/>
                  </a:solidFill>
                </a:rPr>
                <a:t> </a:t>
              </a:r>
              <a:r>
                <a:rPr lang="de-DE" sz="1400" dirty="0" err="1">
                  <a:solidFill>
                    <a:schemeClr val="tx1"/>
                  </a:solidFill>
                </a:rPr>
                <a:t>trap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7118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D58C8FE-E9C9-4C4F-A5F4-96825206C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48" y="987574"/>
            <a:ext cx="3499284" cy="215913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280A4A5-DD83-425A-885D-795C6870DDA3}"/>
              </a:ext>
            </a:extLst>
          </p:cNvPr>
          <p:cNvSpPr txBox="1"/>
          <p:nvPr/>
        </p:nvSpPr>
        <p:spPr>
          <a:xfrm>
            <a:off x="251520" y="3287209"/>
            <a:ext cx="309634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Detection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 Th</a:t>
            </a:r>
            <a:r>
              <a:rPr kumimoji="0" lang="de-DE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: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provides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laser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spectral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profile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 Th</a:t>
            </a:r>
            <a:r>
              <a:rPr kumimoji="0" lang="de-DE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2+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sensitive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integrated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excitation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rate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6C61161-9992-D1A8-DBB0-DC77E37C19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161522"/>
            <a:ext cx="3809309" cy="465998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4CA31DE-F8B4-1B67-B2FB-D95B4491CF10}"/>
              </a:ext>
            </a:extLst>
          </p:cNvPr>
          <p:cNvSpPr txBox="1"/>
          <p:nvPr/>
        </p:nvSpPr>
        <p:spPr>
          <a:xfrm>
            <a:off x="93074" y="4803538"/>
            <a:ext cx="8912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i="0" u="none" strike="noStrike" baseline="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Thielking, K. Zhang, J. </a:t>
            </a:r>
            <a:r>
              <a:rPr lang="de-DE" sz="1400" i="0" u="none" strike="noStrike" baseline="0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Tiedau</a:t>
            </a:r>
            <a:r>
              <a:rPr lang="de-DE" sz="1400" i="0" u="none" strike="noStrike" baseline="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J. Zander, G. Zitzer, M. V. </a:t>
            </a:r>
            <a:r>
              <a:rPr lang="de-DE" sz="1400" i="0" u="none" strike="noStrike" baseline="0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Okhapkin</a:t>
            </a:r>
            <a:r>
              <a:rPr lang="de-DE" sz="1400" i="0" u="none" strike="noStrike" baseline="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 Peik, </a:t>
            </a:r>
            <a:r>
              <a:rPr lang="en-US" sz="1400" b="0" u="none" strike="noStrike" baseline="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J. Phys. </a:t>
            </a:r>
            <a:r>
              <a:rPr lang="en-US" sz="1400" b="1" u="none" strike="noStrike" baseline="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r>
              <a:rPr lang="en-US" sz="1400" u="none" strike="noStrike" baseline="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400" b="1" u="none" strike="noStrike" baseline="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u="none" strike="noStrike" baseline="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083026 (2023) </a:t>
            </a:r>
            <a:endParaRPr kumimoji="0" lang="de-DE" sz="1400" b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BC6F88E-83AD-5289-70B7-DAFF62CB79D8}"/>
              </a:ext>
            </a:extLst>
          </p:cNvPr>
          <p:cNvSpPr txBox="1"/>
          <p:nvPr/>
        </p:nvSpPr>
        <p:spPr>
          <a:xfrm>
            <a:off x="179512" y="110411"/>
            <a:ext cx="4752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First VUV </a:t>
            </a:r>
            <a:r>
              <a:rPr kumimoji="0" lang="de-DE" b="0" i="0" u="sng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laser</a:t>
            </a:r>
            <a:r>
              <a:rPr kumimoji="0" lang="de-DE" b="0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b="0" i="0" u="sng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excitation</a:t>
            </a:r>
            <a:r>
              <a:rPr kumimoji="0" lang="de-DE" b="0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b="0" i="0" u="sng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b="0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b="0" i="0" u="sng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trapped</a:t>
            </a:r>
            <a:r>
              <a:rPr kumimoji="0" lang="de-DE" b="0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Th</a:t>
            </a:r>
            <a:r>
              <a:rPr kumimoji="0" lang="de-DE" b="0" i="0" u="sng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</a:t>
            </a:r>
            <a:r>
              <a:rPr kumimoji="0" lang="de-DE" b="0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b="0" i="0" u="sng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ions</a:t>
            </a:r>
            <a:endParaRPr kumimoji="0" lang="de-DE" b="0" i="0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(electronic </a:t>
            </a:r>
            <a:r>
              <a:rPr lang="de-DE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resonance</a:t>
            </a:r>
            <a:r>
              <a:rPr lang="de-DE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lines</a:t>
            </a:r>
            <a:r>
              <a:rPr lang="de-DE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0" lang="de-DE" b="0" i="0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05351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76687DB1-3434-41BA-A93E-649ECBF00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35" y="361219"/>
            <a:ext cx="5136690" cy="370382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E529F1B2-9479-41A7-8DEE-459C613A4660}"/>
              </a:ext>
            </a:extLst>
          </p:cNvPr>
          <p:cNvSpPr txBox="1"/>
          <p:nvPr/>
        </p:nvSpPr>
        <p:spPr>
          <a:xfrm>
            <a:off x="4716016" y="771550"/>
            <a:ext cx="36904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Linewidth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VUV source: ≤6 GHz</a:t>
            </a:r>
          </a:p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phase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noise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from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amplifiers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gets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upconverted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 THG and FWM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processes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90A705C-A41B-012B-0BD5-E3D836F0B1C6}"/>
              </a:ext>
            </a:extLst>
          </p:cNvPr>
          <p:cNvSpPr txBox="1"/>
          <p:nvPr/>
        </p:nvSpPr>
        <p:spPr>
          <a:xfrm>
            <a:off x="93074" y="4803538"/>
            <a:ext cx="8912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i="0" u="none" strike="noStrike" baseline="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Thielking, K. Zhang, J. </a:t>
            </a:r>
            <a:r>
              <a:rPr lang="de-DE" sz="1400" i="0" u="none" strike="noStrike" baseline="0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Tiedau</a:t>
            </a:r>
            <a:r>
              <a:rPr lang="de-DE" sz="1400" i="0" u="none" strike="noStrike" baseline="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J. Zander, G. Zitzer, M. V. </a:t>
            </a:r>
            <a:r>
              <a:rPr lang="de-DE" sz="1400" i="0" u="none" strike="noStrike" baseline="0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Okhapkin</a:t>
            </a:r>
            <a:r>
              <a:rPr lang="de-DE" sz="1400" i="0" u="none" strike="noStrike" baseline="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 Peik, </a:t>
            </a:r>
            <a:r>
              <a:rPr lang="en-US" sz="1400" b="0" u="none" strike="noStrike" baseline="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J. Phys. </a:t>
            </a:r>
            <a:r>
              <a:rPr lang="en-US" sz="1400" b="1" u="none" strike="noStrike" baseline="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r>
              <a:rPr lang="en-US" sz="1400" u="none" strike="noStrike" baseline="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400" b="1" u="none" strike="noStrike" baseline="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u="none" strike="noStrike" baseline="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083026 (2023) </a:t>
            </a:r>
            <a:endParaRPr kumimoji="0" lang="de-DE" sz="1400" b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10834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B8303256-313E-4898-8E56-315FA20726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528" y="855708"/>
            <a:ext cx="4629074" cy="293475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0B8DC97C-4E40-4B62-AA4A-C787672466FE}"/>
              </a:ext>
            </a:extLst>
          </p:cNvPr>
          <p:cNvSpPr txBox="1"/>
          <p:nvPr/>
        </p:nvSpPr>
        <p:spPr>
          <a:xfrm>
            <a:off x="251749" y="115762"/>
            <a:ext cx="6250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de-DE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cooperation</a:t>
            </a:r>
            <a:r>
              <a:rPr lang="de-DE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 Vienna, </a:t>
            </a:r>
            <a:r>
              <a:rPr lang="de-DE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lang="de-DE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Thorsten Schumm: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</a:t>
            </a:r>
            <a:r>
              <a:rPr lang="de-DE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de-DE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229</a:t>
            </a:r>
            <a:r>
              <a:rPr lang="de-DE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Th-doped </a:t>
            </a:r>
            <a:r>
              <a:rPr lang="de-DE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calcium</a:t>
            </a:r>
            <a:r>
              <a:rPr lang="de-DE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fluoride</a:t>
            </a:r>
            <a:r>
              <a:rPr lang="de-DE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crystals</a:t>
            </a:r>
            <a:endParaRPr lang="de-DE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936F6C8-8A4C-4D18-8BAA-BE2650997D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855708"/>
            <a:ext cx="3472775" cy="2444075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9216A5B5-F446-4481-B734-8D8F2E1EEE97}"/>
              </a:ext>
            </a:extLst>
          </p:cNvPr>
          <p:cNvSpPr txBox="1"/>
          <p:nvPr/>
        </p:nvSpPr>
        <p:spPr>
          <a:xfrm>
            <a:off x="5220072" y="3320361"/>
            <a:ext cx="30125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Kjeld Beeks, PhD </a:t>
            </a:r>
            <a:r>
              <a:rPr lang="de-DE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thesis</a:t>
            </a:r>
            <a:r>
              <a:rPr lang="de-DE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 Wien, 2022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1CFF9C1-434E-7599-837A-DCD860C9EACA}"/>
              </a:ext>
            </a:extLst>
          </p:cNvPr>
          <p:cNvGrpSpPr/>
          <p:nvPr/>
        </p:nvGrpSpPr>
        <p:grpSpPr>
          <a:xfrm>
            <a:off x="899592" y="3867894"/>
            <a:ext cx="7082086" cy="1059582"/>
            <a:chOff x="899592" y="3867894"/>
            <a:chExt cx="7082086" cy="1059582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248E0005-9789-7A4C-2D7B-37C352FFF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9592" y="3867894"/>
              <a:ext cx="1059582" cy="1059582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4ABAF98F-B7A7-2B55-4035-339CE37E3E63}"/>
                </a:ext>
              </a:extLst>
            </p:cNvPr>
            <p:cNvSpPr txBox="1"/>
            <p:nvPr/>
          </p:nvSpPr>
          <p:spPr>
            <a:xfrm>
              <a:off x="2123728" y="4219590"/>
              <a:ext cx="585795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Tx/>
                <a:buChar char="-"/>
              </a:pPr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Radiation </a:t>
              </a:r>
              <a:r>
                <a:rPr lang="de-DE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damage</a:t>
              </a:r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to</a:t>
              </a:r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crystals</a:t>
              </a:r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de-DE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loss</a:t>
              </a:r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 F)</a:t>
              </a:r>
            </a:p>
            <a:p>
              <a:pPr marL="342900" indent="-342900">
                <a:buFontTx/>
                <a:buChar char="-"/>
              </a:pPr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VUV-</a:t>
              </a:r>
              <a:r>
                <a:rPr lang="de-DE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absorbing</a:t>
              </a:r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 „</a:t>
              </a:r>
              <a:r>
                <a:rPr lang="de-DE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ices</a:t>
              </a:r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“ at </a:t>
              </a:r>
              <a:r>
                <a:rPr lang="de-DE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cryogenic</a:t>
              </a:r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temperature</a:t>
              </a:r>
              <a:endParaRPr lang="de-DE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43299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65F43FB-8C3D-4700-878C-1B10246417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14" r="388"/>
          <a:stretch/>
        </p:blipFill>
        <p:spPr>
          <a:xfrm>
            <a:off x="17748" y="627534"/>
            <a:ext cx="9108504" cy="4175585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A82F3516-24D0-4DDE-A544-5ECE05C6A9DB}"/>
              </a:ext>
            </a:extLst>
          </p:cNvPr>
          <p:cNvSpPr txBox="1"/>
          <p:nvPr/>
        </p:nvSpPr>
        <p:spPr>
          <a:xfrm>
            <a:off x="4605035" y="3219822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U-233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recoil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ion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source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with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He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buffer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gas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cell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coupled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 linear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ion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trap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sympathetic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laser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cooling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229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</a:t>
            </a:r>
            <a:r>
              <a:rPr kumimoji="0" lang="de-DE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3+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 UHV.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3E0B282-FC68-2E8D-D88C-EF7167E4678D}"/>
              </a:ext>
            </a:extLst>
          </p:cNvPr>
          <p:cNvSpPr txBox="1"/>
          <p:nvPr/>
        </p:nvSpPr>
        <p:spPr>
          <a:xfrm>
            <a:off x="2411760" y="44499"/>
            <a:ext cx="3703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Trapping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229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de-DE" sz="20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3+</a:t>
            </a:r>
          </a:p>
        </p:txBody>
      </p:sp>
    </p:spTree>
    <p:extLst>
      <p:ext uri="{BB962C8B-B14F-4D97-AF65-F5344CB8AC3E}">
        <p14:creationId xmlns:p14="http://schemas.microsoft.com/office/powerpoint/2010/main" val="2923946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>
            <a:extLst>
              <a:ext uri="{FF2B5EF4-FFF2-40B4-BE49-F238E27FC236}">
                <a16:creationId xmlns:a16="http://schemas.microsoft.com/office/drawing/2014/main" id="{CF9C8049-10D9-70FD-3B30-7D47D3E397FF}"/>
              </a:ext>
            </a:extLst>
          </p:cNvPr>
          <p:cNvSpPr txBox="1"/>
          <p:nvPr/>
        </p:nvSpPr>
        <p:spPr>
          <a:xfrm>
            <a:off x="395536" y="123478"/>
            <a:ext cx="5527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Sympathetic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laser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229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de-DE" sz="20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3+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88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Sr</a:t>
            </a:r>
            <a:r>
              <a:rPr lang="de-DE" sz="20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AEA457B-5D93-7C4B-EC12-EA51B0847B55}"/>
              </a:ext>
            </a:extLst>
          </p:cNvPr>
          <p:cNvSpPr txBox="1"/>
          <p:nvPr/>
        </p:nvSpPr>
        <p:spPr>
          <a:xfrm>
            <a:off x="323528" y="555526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Both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species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similar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q/m and form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closely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coupled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two-species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Coulomb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crystals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in a linear RF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trap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8719963-58D4-F61B-A663-0094C3F32911}"/>
              </a:ext>
            </a:extLst>
          </p:cNvPr>
          <p:cNvSpPr txBox="1"/>
          <p:nvPr/>
        </p:nvSpPr>
        <p:spPr>
          <a:xfrm>
            <a:off x="395536" y="1511682"/>
            <a:ext cx="12426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Simulations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6E7E5A3-C257-39F7-289D-9FC63B0E1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139702"/>
            <a:ext cx="4752528" cy="215030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522C1D7B-B19C-1454-8BF5-A92F535F0318}"/>
              </a:ext>
            </a:extLst>
          </p:cNvPr>
          <p:cNvSpPr txBox="1"/>
          <p:nvPr/>
        </p:nvSpPr>
        <p:spPr>
          <a:xfrm>
            <a:off x="5364088" y="2614687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1000 Sr</a:t>
            </a:r>
            <a:r>
              <a:rPr lang="de-DE" baseline="30000" dirty="0"/>
              <a:t>+</a:t>
            </a:r>
            <a:r>
              <a:rPr lang="de-DE" dirty="0"/>
              <a:t> (</a:t>
            </a:r>
            <a:r>
              <a:rPr lang="de-DE" dirty="0" err="1"/>
              <a:t>blue</a:t>
            </a:r>
            <a:r>
              <a:rPr lang="de-DE" dirty="0"/>
              <a:t>) and 9 Th</a:t>
            </a:r>
            <a:r>
              <a:rPr lang="de-DE" baseline="30000" dirty="0"/>
              <a:t>3+</a:t>
            </a:r>
            <a:r>
              <a:rPr lang="de-DE" dirty="0"/>
              <a:t> (</a:t>
            </a:r>
            <a:r>
              <a:rPr lang="de-DE" dirty="0" err="1"/>
              <a:t>red</a:t>
            </a:r>
            <a:r>
              <a:rPr lang="de-DE" dirty="0"/>
              <a:t>)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500 Sr</a:t>
            </a:r>
            <a:r>
              <a:rPr lang="de-DE" baseline="30000" dirty="0"/>
              <a:t>+</a:t>
            </a:r>
            <a:r>
              <a:rPr lang="de-DE" dirty="0"/>
              <a:t> (</a:t>
            </a:r>
            <a:r>
              <a:rPr lang="de-DE" dirty="0" err="1"/>
              <a:t>blue</a:t>
            </a:r>
            <a:r>
              <a:rPr lang="de-DE" dirty="0"/>
              <a:t>) and 500 Th</a:t>
            </a:r>
            <a:r>
              <a:rPr lang="de-DE" baseline="30000" dirty="0"/>
              <a:t>3+</a:t>
            </a:r>
            <a:r>
              <a:rPr lang="de-DE" dirty="0"/>
              <a:t> (</a:t>
            </a:r>
            <a:r>
              <a:rPr lang="de-DE" dirty="0" err="1"/>
              <a:t>red</a:t>
            </a:r>
            <a:r>
              <a:rPr lang="de-DE" dirty="0"/>
              <a:t>)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3297D53-EFC3-FBF8-91BA-F97ECBC1CF34}"/>
              </a:ext>
            </a:extLst>
          </p:cNvPr>
          <p:cNvSpPr txBox="1"/>
          <p:nvPr/>
        </p:nvSpPr>
        <p:spPr>
          <a:xfrm>
            <a:off x="395536" y="4535038"/>
            <a:ext cx="78404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-10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First laser cooling of </a:t>
            </a:r>
            <a:r>
              <a:rPr lang="en-US" sz="1600" spc="-10" baseline="30000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229</a:t>
            </a:r>
            <a:r>
              <a:rPr lang="en-US" sz="1600" spc="-10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</a:t>
            </a:r>
            <a:r>
              <a:rPr lang="en-US" sz="1600" spc="-10" baseline="30000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3+</a:t>
            </a:r>
            <a:r>
              <a:rPr lang="en-US" sz="1600" spc="-10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Georgia Tech</a:t>
            </a:r>
          </a:p>
          <a:p>
            <a:r>
              <a:rPr lang="en-US" sz="1600" spc="-10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C. J. Campbell, A. G. </a:t>
            </a:r>
            <a:r>
              <a:rPr lang="en-US" sz="1600" spc="-10" dirty="0" err="1"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Radnaev</a:t>
            </a:r>
            <a:r>
              <a:rPr lang="en-US" sz="1600" spc="-10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and A. </a:t>
            </a:r>
            <a:r>
              <a:rPr lang="en-US" sz="1600" spc="-10" dirty="0" err="1"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Kuzmich</a:t>
            </a:r>
            <a:r>
              <a:rPr lang="en-US" sz="1600" spc="-10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Phys. Rev. Lett. 106, 223001 (2011).</a:t>
            </a:r>
            <a:endParaRPr lang="de-DE" sz="1600" spc="-10" dirty="0">
              <a:solidFill>
                <a:srgbClr val="0066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de-DE" sz="2400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4529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>
            <a:extLst>
              <a:ext uri="{FF2B5EF4-FFF2-40B4-BE49-F238E27FC236}">
                <a16:creationId xmlns:a16="http://schemas.microsoft.com/office/drawing/2014/main" id="{CF9C8049-10D9-70FD-3B30-7D47D3E397FF}"/>
              </a:ext>
            </a:extLst>
          </p:cNvPr>
          <p:cNvSpPr txBox="1"/>
          <p:nvPr/>
        </p:nvSpPr>
        <p:spPr>
          <a:xfrm>
            <a:off x="395536" y="123478"/>
            <a:ext cx="5527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Sympathetic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laser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229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de-DE" sz="20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3+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88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Sr</a:t>
            </a:r>
            <a:r>
              <a:rPr lang="de-DE" sz="20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AEA457B-5D93-7C4B-EC12-EA51B0847B55}"/>
              </a:ext>
            </a:extLst>
          </p:cNvPr>
          <p:cNvSpPr txBox="1"/>
          <p:nvPr/>
        </p:nvSpPr>
        <p:spPr>
          <a:xfrm>
            <a:off x="323528" y="555526"/>
            <a:ext cx="8208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Experiment: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image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Sr</a:t>
            </a:r>
            <a:r>
              <a:rPr lang="de-DE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Th</a:t>
            </a:r>
            <a:r>
              <a:rPr lang="de-DE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3+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appear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dark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194F60D-907A-C5F5-1C7E-5EF911D3B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879908"/>
            <a:ext cx="4899598" cy="4263592"/>
          </a:xfrm>
          <a:prstGeom prst="rect">
            <a:avLst/>
          </a:prstGeom>
        </p:spPr>
      </p:pic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E1DB9087-5513-D771-88AC-C3E1CD8A8782}"/>
              </a:ext>
            </a:extLst>
          </p:cNvPr>
          <p:cNvGrpSpPr/>
          <p:nvPr/>
        </p:nvGrpSpPr>
        <p:grpSpPr>
          <a:xfrm>
            <a:off x="6597514" y="1046453"/>
            <a:ext cx="1402435" cy="3710798"/>
            <a:chOff x="6597514" y="1046453"/>
            <a:chExt cx="1402435" cy="3710798"/>
          </a:xfrm>
        </p:grpSpPr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D8234AEC-0C62-9944-1BF3-2DD5AB13E9EC}"/>
                </a:ext>
              </a:extLst>
            </p:cNvPr>
            <p:cNvSpPr txBox="1"/>
            <p:nvPr/>
          </p:nvSpPr>
          <p:spPr>
            <a:xfrm>
              <a:off x="6597514" y="1650913"/>
              <a:ext cx="11683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with</a:t>
              </a:r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 2 Th</a:t>
              </a:r>
              <a:r>
                <a:rPr lang="de-DE" sz="16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3+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6613EA25-DDF3-416E-F6AC-1541A8BA93BB}"/>
                </a:ext>
              </a:extLst>
            </p:cNvPr>
            <p:cNvSpPr txBox="1"/>
            <p:nvPr/>
          </p:nvSpPr>
          <p:spPr>
            <a:xfrm>
              <a:off x="6597514" y="4418697"/>
              <a:ext cx="14024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with</a:t>
              </a:r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 &gt;20 Th</a:t>
              </a:r>
              <a:r>
                <a:rPr lang="de-DE" sz="16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3+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F6B03F1-F043-7EF8-3BDF-7610D36B0018}"/>
                </a:ext>
              </a:extLst>
            </p:cNvPr>
            <p:cNvSpPr txBox="1"/>
            <p:nvPr/>
          </p:nvSpPr>
          <p:spPr>
            <a:xfrm>
              <a:off x="6597514" y="3367666"/>
              <a:ext cx="13944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with</a:t>
              </a:r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 ≈12 Th</a:t>
              </a:r>
              <a:r>
                <a:rPr lang="de-DE" sz="16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3+</a:t>
              </a: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F8371D0F-E013-99F2-E215-A50DBCC3F8FC}"/>
                </a:ext>
              </a:extLst>
            </p:cNvPr>
            <p:cNvSpPr txBox="1"/>
            <p:nvPr/>
          </p:nvSpPr>
          <p:spPr>
            <a:xfrm>
              <a:off x="6597514" y="1046453"/>
              <a:ext cx="9605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Sr</a:t>
              </a:r>
              <a:r>
                <a:rPr lang="de-DE" sz="16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only</a:t>
              </a:r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de-DE" sz="16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E6CB8003-7138-CDE5-8DAD-D49029725EBC}"/>
                </a:ext>
              </a:extLst>
            </p:cNvPr>
            <p:cNvSpPr txBox="1"/>
            <p:nvPr/>
          </p:nvSpPr>
          <p:spPr>
            <a:xfrm>
              <a:off x="6597514" y="2593928"/>
              <a:ext cx="9605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Sr</a:t>
              </a:r>
              <a:r>
                <a:rPr lang="de-DE" sz="16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only</a:t>
              </a:r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de-DE" sz="16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18805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B2CAF7B3-F02D-4424-918A-C30B8D82F48B}"/>
              </a:ext>
            </a:extLst>
          </p:cNvPr>
          <p:cNvSpPr txBox="1"/>
          <p:nvPr/>
        </p:nvSpPr>
        <p:spPr>
          <a:xfrm>
            <a:off x="539552" y="195486"/>
            <a:ext cx="73997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Laser </a:t>
            </a:r>
            <a:r>
              <a:rPr kumimoji="0" lang="de-DE" sz="20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spectroscopy</a:t>
            </a:r>
            <a:r>
              <a:rPr kumimoji="0" lang="de-DE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20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20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sympathetically</a:t>
            </a:r>
            <a:r>
              <a:rPr kumimoji="0" lang="de-DE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20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cooled</a:t>
            </a:r>
            <a:r>
              <a:rPr kumimoji="0" lang="de-DE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2000" b="0" i="0" u="sng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230</a:t>
            </a:r>
            <a:r>
              <a:rPr kumimoji="0" lang="de-DE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</a:t>
            </a:r>
            <a:r>
              <a:rPr kumimoji="0" lang="de-DE" sz="2000" b="0" i="0" u="sng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3+</a:t>
            </a:r>
            <a:r>
              <a:rPr kumimoji="0" lang="de-DE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20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ions</a:t>
            </a:r>
            <a:endParaRPr kumimoji="0" lang="de-DE" sz="20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without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hyperfine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structure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produced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recoil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ions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from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234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U)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6A95A4F-B768-4F5A-87B1-3918F52A11B2}"/>
              </a:ext>
            </a:extLst>
          </p:cNvPr>
          <p:cNvGrpSpPr/>
          <p:nvPr/>
        </p:nvGrpSpPr>
        <p:grpSpPr>
          <a:xfrm>
            <a:off x="112513" y="1059582"/>
            <a:ext cx="8743131" cy="2715212"/>
            <a:chOff x="4900" y="1296698"/>
            <a:chExt cx="8743131" cy="2715212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6D199A1-1C00-4490-BA26-DCD1733C46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0625"/>
            <a:stretch/>
          </p:blipFill>
          <p:spPr>
            <a:xfrm>
              <a:off x="4900" y="1296698"/>
              <a:ext cx="8743131" cy="2664296"/>
            </a:xfrm>
            <a:prstGeom prst="rect">
              <a:avLst/>
            </a:prstGeom>
          </p:spPr>
        </p:pic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A0095DF2-F375-46DE-A514-CFB5B3830197}"/>
                </a:ext>
              </a:extLst>
            </p:cNvPr>
            <p:cNvSpPr/>
            <p:nvPr/>
          </p:nvSpPr>
          <p:spPr>
            <a:xfrm>
              <a:off x="1331640" y="3795886"/>
              <a:ext cx="1296144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AA51FCAC-6858-8766-32B6-815AB5C94DA0}"/>
              </a:ext>
            </a:extLst>
          </p:cNvPr>
          <p:cNvSpPr txBox="1"/>
          <p:nvPr/>
        </p:nvSpPr>
        <p:spPr>
          <a:xfrm>
            <a:off x="304150" y="4443958"/>
            <a:ext cx="85356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G. Zitzer, J. </a:t>
            </a:r>
            <a:r>
              <a:rPr lang="de-DE" sz="1600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Tiedau</a:t>
            </a:r>
            <a:r>
              <a:rPr lang="de-DE" sz="16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 V. </a:t>
            </a:r>
            <a:r>
              <a:rPr lang="de-DE" sz="1600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Okhapkin</a:t>
            </a:r>
            <a:r>
              <a:rPr lang="de-DE" sz="16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K. Zhang, C. </a:t>
            </a:r>
            <a:r>
              <a:rPr lang="de-DE" sz="1600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Mokry</a:t>
            </a:r>
            <a:r>
              <a:rPr lang="de-DE" sz="16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J. </a:t>
            </a:r>
            <a:r>
              <a:rPr lang="de-DE" sz="1600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Runke</a:t>
            </a:r>
            <a:r>
              <a:rPr lang="de-DE" sz="16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C. E. </a:t>
            </a:r>
            <a:r>
              <a:rPr lang="de-DE" sz="1600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Düllmann</a:t>
            </a:r>
            <a:r>
              <a:rPr lang="de-DE" sz="16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 Peik, </a:t>
            </a:r>
            <a:r>
              <a:rPr lang="de-DE" sz="1600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6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sz="16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published</a:t>
            </a:r>
            <a:endParaRPr lang="de-DE" sz="1600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1E0F36B-A9EF-6B81-E9E2-35C99EEF4B69}"/>
              </a:ext>
            </a:extLst>
          </p:cNvPr>
          <p:cNvSpPr txBox="1"/>
          <p:nvPr/>
        </p:nvSpPr>
        <p:spPr>
          <a:xfrm>
            <a:off x="304150" y="3791530"/>
            <a:ext cx="8556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Prospects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precision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HFS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spectroscopy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229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Th and </a:t>
            </a:r>
            <a:r>
              <a:rPr lang="de-DE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229m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Th: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precise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moments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determining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sensitivity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Coulomb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063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2D63E1B-0002-4114-AD0A-6ABF7A50E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23478"/>
            <a:ext cx="7626106" cy="583200"/>
          </a:xfrm>
        </p:spPr>
        <p:txBody>
          <a:bodyPr/>
          <a:lstStyle/>
          <a:p>
            <a:r>
              <a:rPr lang="de-DE" sz="2000" b="0" u="sng" dirty="0" err="1"/>
              <a:t>From</a:t>
            </a:r>
            <a:r>
              <a:rPr lang="de-DE" sz="2000" b="0" u="sng" dirty="0"/>
              <a:t> </a:t>
            </a:r>
            <a:r>
              <a:rPr lang="de-DE" sz="2000" b="0" u="sng" dirty="0" err="1"/>
              <a:t>the</a:t>
            </a:r>
            <a:r>
              <a:rPr lang="de-DE" sz="2000" b="0" u="sng" dirty="0"/>
              <a:t> </a:t>
            </a:r>
            <a:r>
              <a:rPr lang="de-DE" sz="2000" b="0" u="sng" dirty="0" err="1"/>
              <a:t>atomic</a:t>
            </a:r>
            <a:r>
              <a:rPr lang="de-DE" sz="2000" b="0" u="sng" dirty="0"/>
              <a:t> </a:t>
            </a:r>
            <a:r>
              <a:rPr lang="de-DE" sz="2000" b="0" u="sng" dirty="0" err="1"/>
              <a:t>to</a:t>
            </a:r>
            <a:r>
              <a:rPr lang="de-DE" sz="2000" b="0" u="sng" dirty="0"/>
              <a:t> </a:t>
            </a:r>
            <a:r>
              <a:rPr lang="de-DE" sz="2000" b="0" u="sng" dirty="0" err="1"/>
              <a:t>the</a:t>
            </a:r>
            <a:r>
              <a:rPr lang="de-DE" sz="2000" b="0" u="sng" dirty="0"/>
              <a:t> </a:t>
            </a:r>
            <a:r>
              <a:rPr lang="de-DE" sz="2000" b="0" u="sng" dirty="0" err="1"/>
              <a:t>nuclear</a:t>
            </a:r>
            <a:r>
              <a:rPr lang="de-DE" sz="2000" b="0" u="sng" dirty="0"/>
              <a:t> </a:t>
            </a:r>
            <a:r>
              <a:rPr lang="de-DE" sz="2000" b="0" u="sng" dirty="0" err="1"/>
              <a:t>clock</a:t>
            </a:r>
            <a:endParaRPr lang="de-DE" sz="2000" b="0" u="sng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277B4C3-6D84-4F07-8241-E30058173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099" y="762306"/>
            <a:ext cx="7174932" cy="29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6434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E7301D7E-79F4-4284-B1F3-CD12CD65E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370" y="411510"/>
            <a:ext cx="5373563" cy="4482498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A9CD70FF-40B4-4292-8E52-9AB2AF0F23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9356" y="2463501"/>
            <a:ext cx="2403084" cy="135782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A2FE0C3-5333-4F48-8EA7-1915F98793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258" y="4083918"/>
            <a:ext cx="918102" cy="91810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6D5FFA6-83E5-4CD8-ABBF-EB1F525D69D7}"/>
              </a:ext>
            </a:extLst>
          </p:cNvPr>
          <p:cNvSpPr txBox="1"/>
          <p:nvPr/>
        </p:nvSpPr>
        <p:spPr>
          <a:xfrm>
            <a:off x="1914945" y="48073"/>
            <a:ext cx="61026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de-DE" sz="1350" u="sng" dirty="0">
                <a:solidFill>
                  <a:prstClr val="black"/>
                </a:solidFill>
                <a:latin typeface="Calibri" panose="020F0502020204030204"/>
              </a:rPr>
              <a:t>„Roadmap“ in </a:t>
            </a:r>
            <a:r>
              <a:rPr lang="de-DE" sz="1350" u="sng" dirty="0" err="1">
                <a:solidFill>
                  <a:prstClr val="black"/>
                </a:solidFill>
                <a:latin typeface="Calibri" panose="020F0502020204030204"/>
              </a:rPr>
              <a:t>frequency</a:t>
            </a:r>
            <a:r>
              <a:rPr lang="de-DE" sz="1350" u="sng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350" u="sng" dirty="0" err="1">
                <a:solidFill>
                  <a:prstClr val="black"/>
                </a:solidFill>
                <a:latin typeface="Calibri" panose="020F0502020204030204"/>
              </a:rPr>
              <a:t>uncertainty</a:t>
            </a:r>
            <a:r>
              <a:rPr lang="de-DE" sz="1350" u="sng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350" u="sng" dirty="0" err="1">
                <a:solidFill>
                  <a:prstClr val="black"/>
                </a:solidFill>
                <a:latin typeface="Calibri" panose="020F0502020204030204"/>
              </a:rPr>
              <a:t>for</a:t>
            </a:r>
            <a:r>
              <a:rPr lang="de-DE" sz="1350" u="sng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350" u="sng" dirty="0" err="1">
                <a:solidFill>
                  <a:prstClr val="black"/>
                </a:solidFill>
                <a:latin typeface="Calibri" panose="020F0502020204030204"/>
              </a:rPr>
              <a:t>the</a:t>
            </a:r>
            <a:r>
              <a:rPr lang="de-DE" sz="1350" u="sng" dirty="0">
                <a:solidFill>
                  <a:prstClr val="black"/>
                </a:solidFill>
                <a:latin typeface="Calibri" panose="020F0502020204030204"/>
              </a:rPr>
              <a:t> Th-229 </a:t>
            </a:r>
            <a:r>
              <a:rPr lang="de-DE" sz="1350" u="sng" dirty="0" err="1">
                <a:solidFill>
                  <a:prstClr val="black"/>
                </a:solidFill>
                <a:latin typeface="Calibri" panose="020F0502020204030204"/>
              </a:rPr>
              <a:t>nuclear</a:t>
            </a:r>
            <a:r>
              <a:rPr lang="de-DE" sz="1350" u="sng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350" u="sng" dirty="0" err="1">
                <a:solidFill>
                  <a:prstClr val="black"/>
                </a:solidFill>
                <a:latin typeface="Calibri" panose="020F0502020204030204"/>
              </a:rPr>
              <a:t>transition</a:t>
            </a:r>
            <a:endParaRPr lang="de-DE" sz="1350" u="sng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E4D2F39-0142-4737-89B3-F0345A76BE6A}"/>
              </a:ext>
            </a:extLst>
          </p:cNvPr>
          <p:cNvSpPr txBox="1"/>
          <p:nvPr/>
        </p:nvSpPr>
        <p:spPr>
          <a:xfrm>
            <a:off x="6070723" y="3821326"/>
            <a:ext cx="197599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>
              <a:defRPr/>
            </a:pP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ERC Synergy Project 2020</a:t>
            </a:r>
          </a:p>
        </p:txBody>
      </p:sp>
    </p:spTree>
    <p:extLst>
      <p:ext uri="{BB962C8B-B14F-4D97-AF65-F5344CB8AC3E}">
        <p14:creationId xmlns:p14="http://schemas.microsoft.com/office/powerpoint/2010/main" val="2839983471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328495" y="553094"/>
            <a:ext cx="30828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340226">
              <a:defRPr/>
            </a:pPr>
            <a:r>
              <a:rPr lang="de-DE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PTB Working Group </a:t>
            </a:r>
          </a:p>
          <a:p>
            <a:pPr defTabSz="340226">
              <a:defRPr/>
            </a:pPr>
            <a:r>
              <a:rPr lang="de-DE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 </a:t>
            </a:r>
            <a:r>
              <a:rPr lang="de-DE" u="sng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u="sng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Spectroscopy</a:t>
            </a:r>
            <a:endParaRPr lang="de-DE" u="sng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7950" y="3701240"/>
            <a:ext cx="1938179" cy="68444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B50B9A94-5BE2-4911-80E5-3A0E6E2F306F}"/>
              </a:ext>
            </a:extLst>
          </p:cNvPr>
          <p:cNvSpPr txBox="1"/>
          <p:nvPr/>
        </p:nvSpPr>
        <p:spPr>
          <a:xfrm>
            <a:off x="1284859" y="1520782"/>
            <a:ext cx="26256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5169" indent="-255169" defTabSz="340226">
              <a:defRPr/>
            </a:pPr>
            <a:r>
              <a:rPr lang="de-DE" dirty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</a:t>
            </a:r>
            <a:r>
              <a:rPr lang="de-DE" dirty="0" err="1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Tiedau</a:t>
            </a:r>
            <a:endParaRPr lang="de-DE" dirty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5169" indent="-255169" defTabSz="340226">
              <a:defRPr/>
            </a:pPr>
            <a:r>
              <a:rPr lang="de-DE" dirty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Thielking </a:t>
            </a:r>
          </a:p>
          <a:p>
            <a:pPr marL="255169" indent="-255169" defTabSz="340226">
              <a:defRPr/>
            </a:pPr>
            <a:r>
              <a:rPr lang="de-DE" dirty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de-DE" dirty="0" err="1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Okhapkin</a:t>
            </a:r>
            <a:endParaRPr lang="de-DE" dirty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5169" indent="-255169" defTabSz="340226">
              <a:defRPr/>
            </a:pPr>
            <a:r>
              <a:rPr lang="de-DE" dirty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 Zhang</a:t>
            </a:r>
          </a:p>
          <a:p>
            <a:pPr marL="255169" indent="-255169" defTabSz="340226">
              <a:defRPr/>
            </a:pPr>
            <a:r>
              <a:rPr lang="de-DE" dirty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G. Zitzer</a:t>
            </a:r>
            <a:endParaRPr lang="de-DE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8" name="Text Box 2"/>
          <p:cNvSpPr txBox="1">
            <a:spLocks noChangeArrowheads="1"/>
          </p:cNvSpPr>
          <p:nvPr/>
        </p:nvSpPr>
        <p:spPr bwMode="auto">
          <a:xfrm>
            <a:off x="2751907" y="4050689"/>
            <a:ext cx="2491729" cy="36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0226" indent="-340226" defTabSz="340226">
              <a:defRPr/>
            </a:pPr>
            <a:r>
              <a:rPr lang="de-DE" sz="893" u="sng" dirty="0" err="1">
                <a:solidFill>
                  <a:srgbClr val="A50021"/>
                </a:solidFill>
                <a:latin typeface="Calibri" panose="020F0502020204030204"/>
              </a:rPr>
              <a:t>Funding</a:t>
            </a:r>
            <a:r>
              <a:rPr lang="de-DE" sz="893" u="sng" dirty="0">
                <a:solidFill>
                  <a:srgbClr val="A50021"/>
                </a:solidFill>
                <a:latin typeface="Calibri" panose="020F0502020204030204"/>
              </a:rPr>
              <a:t>:</a:t>
            </a:r>
          </a:p>
          <a:p>
            <a:pPr marL="340226" indent="-340226" defTabSz="340226">
              <a:defRPr/>
            </a:pPr>
            <a:r>
              <a:rPr lang="de-DE" sz="893" dirty="0">
                <a:solidFill>
                  <a:srgbClr val="000000"/>
                </a:solidFill>
                <a:latin typeface="Calibri" panose="020F0502020204030204"/>
              </a:rPr>
              <a:t>DFG, EURAMET, EU H2020</a:t>
            </a:r>
          </a:p>
        </p:txBody>
      </p:sp>
      <p:pic>
        <p:nvPicPr>
          <p:cNvPr id="36869" name="Grafik 7" descr="PTB-Weitergabe-Logo-RGB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3372" y="4291072"/>
            <a:ext cx="1133142" cy="69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700" y="4514566"/>
            <a:ext cx="800028" cy="445861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4268" y="4385680"/>
            <a:ext cx="2474639" cy="54898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43E3C995-B382-4C42-B548-BBEB318928E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751" y="3701240"/>
            <a:ext cx="1274119" cy="127411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099F97A-2B5B-4A62-BA08-6D1856A07FD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0996" y="-1"/>
            <a:ext cx="4063217" cy="360451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20F27EB-6FEA-E2A2-D855-7C855D34D31D}"/>
              </a:ext>
            </a:extLst>
          </p:cNvPr>
          <p:cNvSpPr txBox="1"/>
          <p:nvPr/>
        </p:nvSpPr>
        <p:spPr>
          <a:xfrm rot="20554986">
            <a:off x="211066" y="3527219"/>
            <a:ext cx="2491729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Positions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E65E61C-E331-F528-D512-44F68B316DB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2375" y="4277335"/>
            <a:ext cx="592583" cy="68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03045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F1D415E-A840-45AC-806A-28FBB47C0C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102" y="123478"/>
            <a:ext cx="8645393" cy="5224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e-DE" altLang="en-US" sz="1600" u="sng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altLang="en-US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Clock: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de-DE" alt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Oscillator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frequency-stabilized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altLang="en-US" sz="1600" dirty="0">
                <a:solidFill>
                  <a:prstClr val="black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</a:t>
            </a:r>
            <a:endParaRPr lang="de-DE" alt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de-DE" altLang="en-US" sz="1600" u="sng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de-DE" altLang="en-US" sz="1600" u="sng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de-DE" altLang="en-US" sz="1600" u="sng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e-DE" altLang="en-US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Motivation: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de-DE" altLang="en-US" sz="1600" u="sng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e-DE" altLang="en-US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</a:t>
            </a:r>
            <a:r>
              <a:rPr lang="de-DE" altLang="en-US" sz="1600" u="sng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precision</a:t>
            </a:r>
            <a:r>
              <a:rPr lang="de-DE" altLang="en-US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clocks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trapped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lattice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field-induced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shifts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dominant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contribution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uncertainty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These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de-DE" altLang="en-US" sz="1600" u="sng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e-DE" altLang="en-US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</a:t>
            </a:r>
            <a:r>
              <a:rPr lang="de-DE" altLang="en-US" sz="1600" u="sng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stability</a:t>
            </a:r>
            <a:r>
              <a:rPr lang="de-DE" altLang="en-US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 Mößbauer solid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absorbers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interrogated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(&gt;10</a:t>
            </a:r>
            <a:r>
              <a:rPr lang="de-DE" altLang="en-US" sz="16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instead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≈10</a:t>
            </a:r>
            <a:r>
              <a:rPr lang="de-DE" altLang="en-US" sz="16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≈10</a:t>
            </a:r>
            <a:r>
              <a:rPr lang="de-DE" altLang="en-US" sz="16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alt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lattice</a:t>
            </a:r>
            <a:r>
              <a:rPr lang="de-DE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)). 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de-DE" altLang="en-US" sz="1600" u="sng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e-DE" altLang="en-US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</a:t>
            </a:r>
            <a:r>
              <a:rPr lang="de-DE" altLang="en-US" sz="1600" u="sng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r>
              <a:rPr lang="de-DE" altLang="en-US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de-DE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de-DE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stability</a:t>
            </a:r>
            <a:r>
              <a:rPr lang="de-DE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EUV </a:t>
            </a:r>
            <a:r>
              <a:rPr lang="de-DE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even</a:t>
            </a:r>
            <a:r>
              <a:rPr lang="de-DE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X-</a:t>
            </a:r>
            <a:r>
              <a:rPr lang="de-DE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ray</a:t>
            </a:r>
            <a:r>
              <a:rPr lang="de-DE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transitions</a:t>
            </a:r>
            <a:r>
              <a:rPr lang="de-DE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e-DE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de-DE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de-DE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de-DE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suitable</a:t>
            </a:r>
            <a:r>
              <a:rPr lang="de-DE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radiation</a:t>
            </a:r>
            <a:r>
              <a:rPr lang="de-DE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sources</a:t>
            </a:r>
            <a:r>
              <a:rPr lang="de-DE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become</a:t>
            </a:r>
            <a:r>
              <a:rPr lang="de-DE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  <a:r>
              <a:rPr lang="de-DE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de-DE" sz="1600" u="sng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e-DE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de-DE" sz="1600" u="sng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sensitivity</a:t>
            </a:r>
            <a:r>
              <a:rPr lang="de-DE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in fundamental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(strong and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electromagnetic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interactions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de-DE" altLang="en-US" sz="13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ACDF72C-5C0F-49D0-8748-9606D403B6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229" y="123488"/>
            <a:ext cx="2905906" cy="216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53309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94FB9F5-DF6C-6954-6358-1AD63159BBAA}"/>
              </a:ext>
            </a:extLst>
          </p:cNvPr>
          <p:cNvGrpSpPr/>
          <p:nvPr/>
        </p:nvGrpSpPr>
        <p:grpSpPr>
          <a:xfrm>
            <a:off x="827584" y="490434"/>
            <a:ext cx="6617933" cy="4411955"/>
            <a:chOff x="1263034" y="200950"/>
            <a:chExt cx="6617933" cy="4411955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194B901B-6789-A347-BA06-B06D19C867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3034" y="200950"/>
              <a:ext cx="6617933" cy="4411955"/>
            </a:xfrm>
            <a:prstGeom prst="rect">
              <a:avLst/>
            </a:prstGeom>
          </p:spPr>
        </p:pic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4B21CC82-845D-938F-8D6F-E4822BE2F922}"/>
                </a:ext>
              </a:extLst>
            </p:cNvPr>
            <p:cNvGrpSpPr/>
            <p:nvPr/>
          </p:nvGrpSpPr>
          <p:grpSpPr>
            <a:xfrm>
              <a:off x="2400466" y="2193708"/>
              <a:ext cx="4608192" cy="2018304"/>
              <a:chOff x="1676621" y="2924944"/>
              <a:chExt cx="6144255" cy="2691072"/>
            </a:xfrm>
          </p:grpSpPr>
          <p:sp>
            <p:nvSpPr>
              <p:cNvPr id="5" name="Ellipse 4">
                <a:extLst>
                  <a:ext uri="{FF2B5EF4-FFF2-40B4-BE49-F238E27FC236}">
                    <a16:creationId xmlns:a16="http://schemas.microsoft.com/office/drawing/2014/main" id="{C6325E9B-F6D6-1A87-ABF2-ADD1AADA505C}"/>
                  </a:ext>
                </a:extLst>
              </p:cNvPr>
              <p:cNvSpPr/>
              <p:nvPr/>
            </p:nvSpPr>
            <p:spPr bwMode="auto">
              <a:xfrm>
                <a:off x="2304000" y="2924944"/>
                <a:ext cx="144016" cy="144016"/>
              </a:xfrm>
              <a:prstGeom prst="ellips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350">
                  <a:noFill/>
                  <a:latin typeface="Arial" charset="0"/>
                </a:endParaRPr>
              </a:p>
            </p:txBody>
          </p:sp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39279B66-88B0-CCE4-9F7D-FD0766BCD52E}"/>
                  </a:ext>
                </a:extLst>
              </p:cNvPr>
              <p:cNvSpPr/>
              <p:nvPr/>
            </p:nvSpPr>
            <p:spPr bwMode="auto">
              <a:xfrm>
                <a:off x="6804000" y="5472000"/>
                <a:ext cx="144016" cy="144016"/>
              </a:xfrm>
              <a:prstGeom prst="ellips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350">
                  <a:noFill/>
                  <a:latin typeface="Arial" charset="0"/>
                </a:endParaRPr>
              </a:p>
            </p:txBody>
          </p:sp>
          <p:sp>
            <p:nvSpPr>
              <p:cNvPr id="7" name="Ellipse 6">
                <a:extLst>
                  <a:ext uri="{FF2B5EF4-FFF2-40B4-BE49-F238E27FC236}">
                    <a16:creationId xmlns:a16="http://schemas.microsoft.com/office/drawing/2014/main" id="{132C2B22-0396-2338-BB59-F48FD340F93F}"/>
                  </a:ext>
                </a:extLst>
              </p:cNvPr>
              <p:cNvSpPr/>
              <p:nvPr/>
            </p:nvSpPr>
            <p:spPr bwMode="auto">
              <a:xfrm>
                <a:off x="6912000" y="4680000"/>
                <a:ext cx="144016" cy="144016"/>
              </a:xfrm>
              <a:prstGeom prst="ellips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350">
                  <a:noFill/>
                  <a:latin typeface="Arial" charset="0"/>
                </a:endParaRPr>
              </a:p>
            </p:txBody>
          </p:sp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49A2C46D-6E80-D1D7-41C4-98E9B3E865E1}"/>
                  </a:ext>
                </a:extLst>
              </p:cNvPr>
              <p:cNvSpPr txBox="1"/>
              <p:nvPr/>
            </p:nvSpPr>
            <p:spPr>
              <a:xfrm>
                <a:off x="1676621" y="3032675"/>
                <a:ext cx="6993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/>
                  <a:t>Sc-45</a:t>
                </a:r>
              </a:p>
            </p:txBody>
          </p:sp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B0731A86-7533-A638-F267-0783A4B81D8B}"/>
                  </a:ext>
                </a:extLst>
              </p:cNvPr>
              <p:cNvSpPr txBox="1"/>
              <p:nvPr/>
            </p:nvSpPr>
            <p:spPr>
              <a:xfrm>
                <a:off x="6921112" y="5205067"/>
                <a:ext cx="8297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/>
                  <a:t>Th-229</a:t>
                </a:r>
              </a:p>
            </p:txBody>
          </p:sp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5C0E00B8-E2DD-58C1-17CE-2AD4A7D2952C}"/>
                  </a:ext>
                </a:extLst>
              </p:cNvPr>
              <p:cNvSpPr txBox="1"/>
              <p:nvPr/>
            </p:nvSpPr>
            <p:spPr>
              <a:xfrm>
                <a:off x="7065968" y="4510723"/>
                <a:ext cx="7549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/>
                  <a:t>U-235</a:t>
                </a:r>
              </a:p>
            </p:txBody>
          </p:sp>
        </p:grpSp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45C96FF0-DEB3-39C9-D1E2-7DAA8F6DD091}"/>
              </a:ext>
            </a:extLst>
          </p:cNvPr>
          <p:cNvSpPr txBox="1"/>
          <p:nvPr/>
        </p:nvSpPr>
        <p:spPr>
          <a:xfrm>
            <a:off x="1965016" y="47385"/>
            <a:ext cx="41557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Energy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1st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excited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nuclear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state</a:t>
            </a:r>
            <a:endParaRPr 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01E3EC2A-4EE8-E419-14FC-377C96DD0949}"/>
              </a:ext>
            </a:extLst>
          </p:cNvPr>
          <p:cNvGrpSpPr/>
          <p:nvPr/>
        </p:nvGrpSpPr>
        <p:grpSpPr>
          <a:xfrm>
            <a:off x="7477214" y="2434801"/>
            <a:ext cx="1530740" cy="2281703"/>
            <a:chOff x="7477214" y="2434801"/>
            <a:chExt cx="1530740" cy="2281703"/>
          </a:xfrm>
        </p:grpSpPr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8A341CB8-4814-F734-E871-5916DF436CC5}"/>
                </a:ext>
              </a:extLst>
            </p:cNvPr>
            <p:cNvSpPr txBox="1"/>
            <p:nvPr/>
          </p:nvSpPr>
          <p:spPr>
            <a:xfrm>
              <a:off x="7477214" y="2434801"/>
              <a:ext cx="15307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Sc-45: </a:t>
              </a:r>
            </a:p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12389.59 eV, M2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7C4EAE89-F451-8310-57D7-CD4C93701E71}"/>
                </a:ext>
              </a:extLst>
            </p:cNvPr>
            <p:cNvSpPr txBox="1"/>
            <p:nvPr/>
          </p:nvSpPr>
          <p:spPr>
            <a:xfrm>
              <a:off x="7477214" y="4193284"/>
              <a:ext cx="12325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Th-229: 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8.338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 eV, M1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A32B44F6-1AB6-06FC-56FD-F1E192460F61}"/>
                </a:ext>
              </a:extLst>
            </p:cNvPr>
            <p:cNvSpPr txBox="1"/>
            <p:nvPr/>
          </p:nvSpPr>
          <p:spPr>
            <a:xfrm>
              <a:off x="7477214" y="3468000"/>
              <a:ext cx="1352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U-235: </a:t>
              </a:r>
            </a:p>
            <a:p>
              <a:r>
                <a:rPr lang="de-DE" sz="1400" b="0" i="0" u="none" strike="noStrike" baseline="0" dirty="0">
                  <a:latin typeface="Arial" panose="020B0604020202020204" pitchFamily="34" charset="0"/>
                  <a:cs typeface="Arial" panose="020B0604020202020204" pitchFamily="34" charset="0"/>
                </a:rPr>
                <a:t>76.737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 eV, E3 </a:t>
              </a:r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4B2D1E53-1FC1-8A29-4EC8-1DA0D8A3A4F2}"/>
              </a:ext>
            </a:extLst>
          </p:cNvPr>
          <p:cNvSpPr txBox="1"/>
          <p:nvPr/>
        </p:nvSpPr>
        <p:spPr>
          <a:xfrm>
            <a:off x="1331640" y="4785996"/>
            <a:ext cx="26755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/>
              <a:t>https://www.nndc.bnl.gov/nudat3/</a:t>
            </a:r>
          </a:p>
        </p:txBody>
      </p:sp>
    </p:spTree>
    <p:extLst>
      <p:ext uri="{BB962C8B-B14F-4D97-AF65-F5344CB8AC3E}">
        <p14:creationId xmlns:p14="http://schemas.microsoft.com/office/powerpoint/2010/main" val="151222906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>
            <a:extLst>
              <a:ext uri="{FF2B5EF4-FFF2-40B4-BE49-F238E27FC236}">
                <a16:creationId xmlns:a16="http://schemas.microsoft.com/office/drawing/2014/main" id="{C8126F13-E641-44D7-85CA-D10B9709AF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513" y="1383506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1350"/>
          </a:p>
        </p:txBody>
      </p:sp>
      <p:sp>
        <p:nvSpPr>
          <p:cNvPr id="30723" name="Text Box 3">
            <a:extLst>
              <a:ext uri="{FF2B5EF4-FFF2-40B4-BE49-F238E27FC236}">
                <a16:creationId xmlns:a16="http://schemas.microsoft.com/office/drawing/2014/main" id="{A966DD63-986F-4868-852E-F77C78FBF1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917434"/>
            <a:ext cx="8640960" cy="142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ts val="0"/>
              </a:spcBef>
              <a:buNone/>
              <a:defRPr/>
            </a:pP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Advantage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atomic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(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nearly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choice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suitable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interrogation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resonance</a:t>
            </a:r>
            <a:r>
              <a:rPr lang="de-DE" altLang="en-US" sz="1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0"/>
              </a:spcBef>
              <a:buNone/>
              <a:defRPr/>
            </a:pPr>
            <a:endParaRPr lang="de-DE" altLang="en-US" sz="1400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de-DE" altLang="en-US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Peik, Chr. Tamm, </a:t>
            </a:r>
            <a:r>
              <a:rPr lang="de-DE" altLang="en-US" sz="1400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Europhys</a:t>
            </a:r>
            <a:r>
              <a:rPr lang="de-DE" altLang="en-US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en-US" sz="1400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Lett</a:t>
            </a:r>
            <a:r>
              <a:rPr lang="de-DE" altLang="en-US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en-US" sz="1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r>
              <a:rPr lang="de-DE" altLang="en-US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181 (2003)</a:t>
            </a:r>
          </a:p>
          <a:p>
            <a:pPr>
              <a:buNone/>
            </a:pPr>
            <a:r>
              <a:rPr lang="de-DE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 Beeks et al., Nat. Rev. Phys. </a:t>
            </a:r>
            <a:r>
              <a:rPr lang="de-DE" sz="1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DE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238 (2021)</a:t>
            </a:r>
          </a:p>
          <a:p>
            <a:pPr>
              <a:spcBef>
                <a:spcPts val="0"/>
              </a:spcBef>
              <a:buNone/>
              <a:defRPr/>
            </a:pPr>
            <a:endParaRPr lang="de-DE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24" name="Text Box 4">
            <a:extLst>
              <a:ext uri="{FF2B5EF4-FFF2-40B4-BE49-F238E27FC236}">
                <a16:creationId xmlns:a16="http://schemas.microsoft.com/office/drawing/2014/main" id="{CF709D5E-061E-4703-9CA0-968C33C481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32126"/>
            <a:ext cx="615854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Low-</a:t>
            </a:r>
            <a:r>
              <a:rPr lang="de-DE" altLang="en-US" sz="1600" u="sng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de-DE" altLang="en-US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u="sng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</a:t>
            </a:r>
            <a:r>
              <a:rPr lang="de-DE" altLang="en-US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Th-229 </a:t>
            </a:r>
            <a:r>
              <a:rPr lang="de-DE" altLang="en-US" sz="1600" u="sng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altLang="en-US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altLang="en-US" sz="1600" u="sng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</a:t>
            </a:r>
            <a:r>
              <a:rPr lang="de-DE" altLang="en-US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u="sng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altLang="en-US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altLang="en-US" sz="1600" u="sng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altLang="en-US" sz="1600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u="sng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endParaRPr lang="de-DE" altLang="en-US" sz="1600" u="sng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accessible</a:t>
            </a:r>
            <a:r>
              <a:rPr lang="de-DE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laser</a:t>
            </a:r>
            <a:r>
              <a:rPr lang="de-DE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excitation</a:t>
            </a:r>
            <a:r>
              <a:rPr lang="de-DE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at ≈ 150 </a:t>
            </a:r>
            <a:r>
              <a:rPr lang="de-DE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de-DE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800D7D58-2422-4A6B-A001-4767EDC6155F}"/>
              </a:ext>
            </a:extLst>
          </p:cNvPr>
          <p:cNvGrpSpPr/>
          <p:nvPr/>
        </p:nvGrpSpPr>
        <p:grpSpPr>
          <a:xfrm>
            <a:off x="575000" y="828701"/>
            <a:ext cx="6691432" cy="2836069"/>
            <a:chOff x="1471613" y="2034779"/>
            <a:chExt cx="6691432" cy="2836069"/>
          </a:xfrm>
        </p:grpSpPr>
        <p:pic>
          <p:nvPicPr>
            <p:cNvPr id="30725" name="Grafik 31">
              <a:extLst>
                <a:ext uri="{FF2B5EF4-FFF2-40B4-BE49-F238E27FC236}">
                  <a16:creationId xmlns:a16="http://schemas.microsoft.com/office/drawing/2014/main" id="{7B8F6E92-DBB7-4688-940A-540AB95C6A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1170" y="2283619"/>
              <a:ext cx="3401616" cy="2587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C7930D62-17C5-4C2E-B494-EC6B56A4B199}"/>
                </a:ext>
              </a:extLst>
            </p:cNvPr>
            <p:cNvSpPr txBox="1"/>
            <p:nvPr/>
          </p:nvSpPr>
          <p:spPr>
            <a:xfrm>
              <a:off x="6192441" y="2034779"/>
              <a:ext cx="1766189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DE" sz="1200" dirty="0" err="1"/>
                <a:t>Magnetic</a:t>
              </a:r>
              <a:r>
                <a:rPr lang="de-DE" sz="1200" dirty="0"/>
                <a:t> </a:t>
              </a:r>
              <a:r>
                <a:rPr lang="de-DE" sz="1200" dirty="0" err="1"/>
                <a:t>dipole</a:t>
              </a:r>
              <a:r>
                <a:rPr lang="de-DE" sz="1200" dirty="0"/>
                <a:t> </a:t>
              </a:r>
              <a:r>
                <a:rPr lang="de-DE" sz="1200" dirty="0" err="1"/>
                <a:t>moment</a:t>
              </a:r>
              <a:endParaRPr lang="en-GB" sz="1200" dirty="0"/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CF4636B6-ACF6-4BEE-8370-E39E2B03F359}"/>
                </a:ext>
              </a:extLst>
            </p:cNvPr>
            <p:cNvSpPr txBox="1"/>
            <p:nvPr/>
          </p:nvSpPr>
          <p:spPr>
            <a:xfrm>
              <a:off x="6192441" y="2257217"/>
              <a:ext cx="1970604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DE" sz="1200" dirty="0"/>
                <a:t>Electric </a:t>
              </a:r>
              <a:r>
                <a:rPr lang="de-DE" sz="1200" dirty="0" err="1"/>
                <a:t>quadrupole</a:t>
              </a:r>
              <a:r>
                <a:rPr lang="de-DE" sz="1200" dirty="0"/>
                <a:t> </a:t>
              </a:r>
              <a:r>
                <a:rPr lang="de-DE" sz="1200" dirty="0" err="1"/>
                <a:t>moment</a:t>
              </a:r>
              <a:endParaRPr lang="en-GB" sz="1200" dirty="0"/>
            </a:p>
          </p:txBody>
        </p:sp>
        <p:cxnSp>
          <p:nvCxnSpPr>
            <p:cNvPr id="4" name="Gerade Verbindung mit Pfeil 3">
              <a:extLst>
                <a:ext uri="{FF2B5EF4-FFF2-40B4-BE49-F238E27FC236}">
                  <a16:creationId xmlns:a16="http://schemas.microsoft.com/office/drawing/2014/main" id="{711F6931-8440-45B2-A667-D9E970860A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10884" y="2476188"/>
              <a:ext cx="377428" cy="2637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mit Pfeil 5">
              <a:extLst>
                <a:ext uri="{FF2B5EF4-FFF2-40B4-BE49-F238E27FC236}">
                  <a16:creationId xmlns:a16="http://schemas.microsoft.com/office/drawing/2014/main" id="{F4D95BA5-FE8B-44C8-85D1-9A668D415A11}"/>
                </a:ext>
              </a:extLst>
            </p:cNvPr>
            <p:cNvCxnSpPr/>
            <p:nvPr/>
          </p:nvCxnSpPr>
          <p:spPr>
            <a:xfrm flipH="1">
              <a:off x="5813823" y="2288382"/>
              <a:ext cx="378619" cy="3452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466613A3-FB26-428A-8197-A06DAC702474}"/>
                </a:ext>
              </a:extLst>
            </p:cNvPr>
            <p:cNvSpPr txBox="1"/>
            <p:nvPr/>
          </p:nvSpPr>
          <p:spPr>
            <a:xfrm>
              <a:off x="1471613" y="3140869"/>
              <a:ext cx="1631857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DE" sz="1200" dirty="0" err="1"/>
                <a:t>Nuclear</a:t>
              </a:r>
              <a:r>
                <a:rPr lang="de-DE" sz="1200" dirty="0"/>
                <a:t> </a:t>
              </a:r>
              <a:r>
                <a:rPr lang="de-DE" sz="1200" dirty="0" err="1"/>
                <a:t>spin</a:t>
              </a:r>
              <a:r>
                <a:rPr lang="de-DE" sz="1200" dirty="0"/>
                <a:t>, </a:t>
              </a:r>
              <a:r>
                <a:rPr lang="de-DE" sz="1200" dirty="0" err="1"/>
                <a:t>parity</a:t>
              </a:r>
              <a:endParaRPr lang="de-DE" sz="1200" dirty="0"/>
            </a:p>
            <a:p>
              <a:pPr>
                <a:defRPr/>
              </a:pPr>
              <a:r>
                <a:rPr lang="de-DE" sz="1200" dirty="0"/>
                <a:t>Nilsson </a:t>
              </a:r>
              <a:r>
                <a:rPr lang="de-DE" sz="1200" dirty="0" err="1"/>
                <a:t>classification</a:t>
              </a:r>
              <a:endParaRPr lang="de-DE" sz="1200" dirty="0"/>
            </a:p>
            <a:p>
              <a:pPr>
                <a:defRPr/>
              </a:pPr>
              <a:r>
                <a:rPr lang="de-DE" sz="1200" dirty="0"/>
                <a:t>(</a:t>
              </a:r>
              <a:r>
                <a:rPr lang="de-DE" sz="1200" dirty="0" err="1"/>
                <a:t>leading</a:t>
              </a:r>
              <a:r>
                <a:rPr lang="de-DE" sz="1200" dirty="0"/>
                <a:t> </a:t>
              </a:r>
              <a:r>
                <a:rPr lang="de-DE" sz="1200" dirty="0" err="1"/>
                <a:t>configuration</a:t>
              </a:r>
              <a:r>
                <a:rPr lang="de-DE" sz="1200" dirty="0"/>
                <a:t>) </a:t>
              </a:r>
              <a:endParaRPr lang="en-GB" sz="1200" dirty="0"/>
            </a:p>
          </p:txBody>
        </p:sp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2D56AD4E-B85E-4D71-BE49-3D6B9E4A4838}"/>
                </a:ext>
              </a:extLst>
            </p:cNvPr>
            <p:cNvCxnSpPr/>
            <p:nvPr/>
          </p:nvCxnSpPr>
          <p:spPr>
            <a:xfrm flipV="1">
              <a:off x="3113485" y="2895601"/>
              <a:ext cx="432197" cy="2702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F9DDDD2E-8CCC-40D8-8203-8A7E445C6740}"/>
                </a:ext>
              </a:extLst>
            </p:cNvPr>
            <p:cNvCxnSpPr/>
            <p:nvPr/>
          </p:nvCxnSpPr>
          <p:spPr>
            <a:xfrm>
              <a:off x="3057526" y="3651647"/>
              <a:ext cx="650081" cy="5941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B306E937-E6A8-48F5-9D46-565636378E4D}"/>
              </a:ext>
            </a:extLst>
          </p:cNvPr>
          <p:cNvSpPr txBox="1"/>
          <p:nvPr/>
        </p:nvSpPr>
        <p:spPr>
          <a:xfrm>
            <a:off x="3531349" y="1934791"/>
            <a:ext cx="160332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de-DE" sz="1400" dirty="0">
                <a:solidFill>
                  <a:srgbClr val="FF0000"/>
                </a:solidFill>
                <a:latin typeface="Arial" charset="0"/>
              </a:rPr>
              <a:t>E=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8.338(24)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>
                <a:solidFill>
                  <a:srgbClr val="FF0000"/>
                </a:solidFill>
                <a:latin typeface="Arial" charset="0"/>
              </a:rPr>
              <a:t>eV</a:t>
            </a:r>
            <a:endParaRPr lang="de-DE" dirty="0"/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82F99F27-3AA4-49B2-ACC1-E13171288CB7}"/>
              </a:ext>
            </a:extLst>
          </p:cNvPr>
          <p:cNvGrpSpPr/>
          <p:nvPr/>
        </p:nvGrpSpPr>
        <p:grpSpPr>
          <a:xfrm>
            <a:off x="6438727" y="1315924"/>
            <a:ext cx="2788136" cy="2333169"/>
            <a:chOff x="6438727" y="1315924"/>
            <a:chExt cx="2788136" cy="2333169"/>
          </a:xfrm>
        </p:grpSpPr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F48270FE-3976-4D65-BAF0-2489371B2EAB}"/>
                </a:ext>
              </a:extLst>
            </p:cNvPr>
            <p:cNvSpPr txBox="1"/>
            <p:nvPr/>
          </p:nvSpPr>
          <p:spPr>
            <a:xfrm>
              <a:off x="6438727" y="1315924"/>
              <a:ext cx="278813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1" hangingPunct="1">
                <a:defRPr/>
              </a:pPr>
              <a:r>
                <a:rPr lang="de-DE" sz="1400" dirty="0">
                  <a:solidFill>
                    <a:srgbClr val="116F57"/>
                  </a:solidFill>
                  <a:latin typeface="Arial" charset="0"/>
                </a:rPr>
                <a:t>J. Thielking et al. (PTB, LMU)</a:t>
              </a:r>
              <a:endParaRPr lang="de-DE" sz="1400" i="1" dirty="0">
                <a:solidFill>
                  <a:srgbClr val="116F57"/>
                </a:solidFill>
                <a:latin typeface="Arial" charset="0"/>
              </a:endParaRPr>
            </a:p>
            <a:p>
              <a:pPr eaLnBrk="1" hangingPunct="1">
                <a:defRPr/>
              </a:pPr>
              <a:r>
                <a:rPr lang="en-US" sz="1400" dirty="0">
                  <a:solidFill>
                    <a:srgbClr val="116F57"/>
                  </a:solidFill>
                  <a:latin typeface="Arial" charset="0"/>
                </a:rPr>
                <a:t>Nature </a:t>
              </a:r>
              <a:r>
                <a:rPr lang="en-US" sz="1400" b="1" dirty="0">
                  <a:solidFill>
                    <a:srgbClr val="116F57"/>
                  </a:solidFill>
                  <a:latin typeface="Arial" charset="0"/>
                </a:rPr>
                <a:t>556</a:t>
              </a:r>
              <a:r>
                <a:rPr lang="en-US" sz="1400" dirty="0">
                  <a:solidFill>
                    <a:srgbClr val="116F57"/>
                  </a:solidFill>
                  <a:latin typeface="Arial" charset="0"/>
                </a:rPr>
                <a:t>, 321 (2018)	</a:t>
              </a:r>
              <a:endParaRPr lang="en-GB" sz="14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3AC4F1E9-A0C8-4D9C-BB6C-B5DE35A0F240}"/>
                </a:ext>
              </a:extLst>
            </p:cNvPr>
            <p:cNvSpPr txBox="1"/>
            <p:nvPr/>
          </p:nvSpPr>
          <p:spPr>
            <a:xfrm>
              <a:off x="6482073" y="1959795"/>
              <a:ext cx="2376264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1" hangingPunct="1">
                <a:defRPr/>
              </a:pPr>
              <a:r>
                <a:rPr lang="de-DE" sz="1400" dirty="0">
                  <a:solidFill>
                    <a:srgbClr val="116F57"/>
                  </a:solidFill>
                  <a:latin typeface="Arial" charset="0"/>
                </a:rPr>
                <a:t>S. Kraemer et al. (KU Leuven)</a:t>
              </a:r>
              <a:endParaRPr lang="de-DE" sz="1400" i="1" dirty="0">
                <a:solidFill>
                  <a:srgbClr val="116F57"/>
                </a:solidFill>
                <a:latin typeface="Arial" charset="0"/>
              </a:endParaRPr>
            </a:p>
            <a:p>
              <a:pPr>
                <a:defRPr/>
              </a:pPr>
              <a:r>
                <a:rPr lang="en-US" sz="1400" dirty="0">
                  <a:solidFill>
                    <a:srgbClr val="116F57"/>
                  </a:solidFill>
                  <a:latin typeface="Arial" charset="0"/>
                </a:rPr>
                <a:t>Nature </a:t>
              </a:r>
              <a:r>
                <a:rPr lang="fr-FR" sz="1400" b="1" dirty="0">
                  <a:solidFill>
                    <a:srgbClr val="116F57"/>
                  </a:solidFill>
                  <a:latin typeface="Arial" charset="0"/>
                </a:rPr>
                <a:t>617</a:t>
              </a:r>
              <a:r>
                <a:rPr lang="fr-FR" sz="1400" dirty="0">
                  <a:solidFill>
                    <a:srgbClr val="116F57"/>
                  </a:solidFill>
                  <a:latin typeface="Arial" charset="0"/>
                </a:rPr>
                <a:t>, 706 (2023)</a:t>
              </a:r>
              <a:endParaRPr lang="de-DE" sz="1400" dirty="0">
                <a:solidFill>
                  <a:srgbClr val="116F57"/>
                </a:solidFill>
                <a:latin typeface="Arial" charset="0"/>
              </a:endParaRPr>
            </a:p>
            <a:p>
              <a:pPr eaLnBrk="1" hangingPunct="1">
                <a:defRPr/>
              </a:pPr>
              <a:endParaRPr lang="en-GB" sz="1400" dirty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EE5C5C18-E5BF-465B-9007-73A55858EC3C}"/>
                </a:ext>
              </a:extLst>
            </p:cNvPr>
            <p:cNvGrpSpPr/>
            <p:nvPr/>
          </p:nvGrpSpPr>
          <p:grpSpPr>
            <a:xfrm>
              <a:off x="6482073" y="2797294"/>
              <a:ext cx="1851789" cy="851799"/>
              <a:chOff x="7015227" y="4265361"/>
              <a:chExt cx="1851789" cy="851799"/>
            </a:xfrm>
          </p:grpSpPr>
          <p:pic>
            <p:nvPicPr>
              <p:cNvPr id="20" name="Grafik 1">
                <a:extLst>
                  <a:ext uri="{FF2B5EF4-FFF2-40B4-BE49-F238E27FC236}">
                    <a16:creationId xmlns:a16="http://schemas.microsoft.com/office/drawing/2014/main" id="{5854A406-024D-4A0E-833B-E52894A550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7020272" y="4643908"/>
                <a:ext cx="1737980" cy="47325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E7362F2F-E8BF-439B-BAA4-20843D899D2F}"/>
                  </a:ext>
                </a:extLst>
              </p:cNvPr>
              <p:cNvSpPr txBox="1"/>
              <p:nvPr/>
            </p:nvSpPr>
            <p:spPr>
              <a:xfrm>
                <a:off x="7015227" y="4265361"/>
                <a:ext cx="18517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i="1" kern="0" dirty="0">
                    <a:solidFill>
                      <a:srgbClr val="33993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www.nuclock.eu</a:t>
                </a:r>
                <a:endParaRPr lang="de-DE" dirty="0">
                  <a:solidFill>
                    <a:srgbClr val="339933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559B56ED-E092-4ABD-8303-B8709A753CB7}"/>
              </a:ext>
            </a:extLst>
          </p:cNvPr>
          <p:cNvGrpSpPr/>
          <p:nvPr/>
        </p:nvGrpSpPr>
        <p:grpSpPr>
          <a:xfrm>
            <a:off x="1556370" y="2851653"/>
            <a:ext cx="3960440" cy="1577776"/>
            <a:chOff x="907964" y="1772832"/>
            <a:chExt cx="3579099" cy="1383703"/>
          </a:xfrm>
        </p:grpSpPr>
        <p:cxnSp>
          <p:nvCxnSpPr>
            <p:cNvPr id="2" name="Gerade Verbindung mit Pfeil 1">
              <a:extLst>
                <a:ext uri="{FF2B5EF4-FFF2-40B4-BE49-F238E27FC236}">
                  <a16:creationId xmlns:a16="http://schemas.microsoft.com/office/drawing/2014/main" id="{8F4F0884-B5D2-4BAE-8C11-D4143DBD9E9C}"/>
                </a:ext>
              </a:extLst>
            </p:cNvPr>
            <p:cNvCxnSpPr/>
            <p:nvPr/>
          </p:nvCxnSpPr>
          <p:spPr>
            <a:xfrm flipV="1">
              <a:off x="1127254" y="1914397"/>
              <a:ext cx="0" cy="124213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2A142E09-FC66-460E-854A-CD20E835FF19}"/>
                </a:ext>
              </a:extLst>
            </p:cNvPr>
            <p:cNvSpPr/>
            <p:nvPr/>
          </p:nvSpPr>
          <p:spPr>
            <a:xfrm>
              <a:off x="1299671" y="2508463"/>
              <a:ext cx="641104" cy="648072"/>
            </a:xfrm>
            <a:prstGeom prst="rect">
              <a:avLst/>
            </a:prstGeom>
            <a:solidFill>
              <a:srgbClr val="E46C0A"/>
            </a:solidFill>
            <a:ln w="127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3DDA5170-B3E0-4E16-B56C-F20F34FC890D}"/>
                </a:ext>
              </a:extLst>
            </p:cNvPr>
            <p:cNvSpPr/>
            <p:nvPr/>
          </p:nvSpPr>
          <p:spPr>
            <a:xfrm>
              <a:off x="2129352" y="2670481"/>
              <a:ext cx="641104" cy="486054"/>
            </a:xfrm>
            <a:prstGeom prst="rect">
              <a:avLst/>
            </a:prstGeom>
            <a:solidFill>
              <a:srgbClr val="E46C0A"/>
            </a:solidFill>
            <a:ln w="127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15BFA948-FAC8-41BE-B62B-AC105A164701}"/>
                </a:ext>
              </a:extLst>
            </p:cNvPr>
            <p:cNvSpPr/>
            <p:nvPr/>
          </p:nvSpPr>
          <p:spPr>
            <a:xfrm>
              <a:off x="1299671" y="1997920"/>
              <a:ext cx="641104" cy="510544"/>
            </a:xfrm>
            <a:prstGeom prst="rect">
              <a:avLst/>
            </a:prstGeom>
            <a:solidFill>
              <a:srgbClr val="FAC090"/>
            </a:solidFill>
            <a:ln w="127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E4D211A1-12B3-4B59-A9DA-28324D8BA7D4}"/>
                </a:ext>
              </a:extLst>
            </p:cNvPr>
            <p:cNvSpPr/>
            <p:nvPr/>
          </p:nvSpPr>
          <p:spPr>
            <a:xfrm>
              <a:off x="2129352" y="2005729"/>
              <a:ext cx="641104" cy="664752"/>
            </a:xfrm>
            <a:prstGeom prst="rect">
              <a:avLst/>
            </a:prstGeom>
            <a:solidFill>
              <a:srgbClr val="FAC090"/>
            </a:solidFill>
            <a:ln w="127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F8AE7503-F336-4AA9-A505-490D44F9D2EE}"/>
                </a:ext>
              </a:extLst>
            </p:cNvPr>
            <p:cNvSpPr txBox="1"/>
            <p:nvPr/>
          </p:nvSpPr>
          <p:spPr>
            <a:xfrm rot="16200000">
              <a:off x="502725" y="2445974"/>
              <a:ext cx="1018227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total </a:t>
              </a:r>
              <a:r>
                <a:rPr kumimoji="0" lang="de-DE" sz="7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binding</a:t>
              </a:r>
              <a:r>
                <a:rPr kumimoji="0" lang="de-DE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</a:t>
              </a:r>
              <a:r>
                <a:rPr kumimoji="0" lang="de-DE" sz="7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energy</a:t>
              </a:r>
              <a:endParaRPr kumimoji="0" lang="de-DE" sz="7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8" name="Gerade Verbindung 59">
              <a:extLst>
                <a:ext uri="{FF2B5EF4-FFF2-40B4-BE49-F238E27FC236}">
                  <a16:creationId xmlns:a16="http://schemas.microsoft.com/office/drawing/2014/main" id="{25FA74E7-2959-4688-9B2E-1E8E3203FF95}"/>
                </a:ext>
              </a:extLst>
            </p:cNvPr>
            <p:cNvCxnSpPr/>
            <p:nvPr/>
          </p:nvCxnSpPr>
          <p:spPr>
            <a:xfrm flipV="1">
              <a:off x="1127254" y="3155699"/>
              <a:ext cx="1906274" cy="836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5AF2C7CB-042C-4F03-8D35-A21D0C9179A2}"/>
                </a:ext>
              </a:extLst>
            </p:cNvPr>
            <p:cNvSpPr txBox="1"/>
            <p:nvPr/>
          </p:nvSpPr>
          <p:spPr>
            <a:xfrm>
              <a:off x="1276062" y="2208381"/>
              <a:ext cx="71686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Coulomb </a:t>
              </a:r>
              <a:r>
                <a:rPr kumimoji="0" lang="de-DE" sz="7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contribution</a:t>
              </a:r>
              <a:endParaRPr kumimoji="0" lang="de-DE" sz="7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E1B61B7-1AFE-4F84-B020-B595C7E4DF87}"/>
                </a:ext>
              </a:extLst>
            </p:cNvPr>
            <p:cNvSpPr txBox="1"/>
            <p:nvPr/>
          </p:nvSpPr>
          <p:spPr>
            <a:xfrm>
              <a:off x="2117904" y="2368277"/>
              <a:ext cx="71686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Coulomb </a:t>
              </a:r>
              <a:r>
                <a:rPr kumimoji="0" lang="de-DE" sz="7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contribution</a:t>
              </a:r>
              <a:endParaRPr kumimoji="0" lang="de-DE" sz="7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C6D0C951-C3D2-408F-B880-D1963EFDB5FA}"/>
                </a:ext>
              </a:extLst>
            </p:cNvPr>
            <p:cNvSpPr txBox="1"/>
            <p:nvPr/>
          </p:nvSpPr>
          <p:spPr>
            <a:xfrm>
              <a:off x="1198628" y="1783451"/>
              <a:ext cx="716863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7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ground</a:t>
              </a:r>
              <a:r>
                <a:rPr kumimoji="0" lang="de-DE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</a:t>
              </a:r>
              <a:r>
                <a:rPr kumimoji="0" lang="de-DE" sz="7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state</a:t>
              </a:r>
              <a:endParaRPr kumimoji="0" lang="de-DE" sz="7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5CB13B89-8127-44B0-ADCC-8C360266972E}"/>
                </a:ext>
              </a:extLst>
            </p:cNvPr>
            <p:cNvSpPr txBox="1"/>
            <p:nvPr/>
          </p:nvSpPr>
          <p:spPr>
            <a:xfrm>
              <a:off x="2129352" y="1772832"/>
              <a:ext cx="47160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isomer</a:t>
              </a:r>
            </a:p>
          </p:txBody>
        </p:sp>
        <p:cxnSp>
          <p:nvCxnSpPr>
            <p:cNvPr id="13" name="Gerade Verbindung 71">
              <a:extLst>
                <a:ext uri="{FF2B5EF4-FFF2-40B4-BE49-F238E27FC236}">
                  <a16:creationId xmlns:a16="http://schemas.microsoft.com/office/drawing/2014/main" id="{44690B56-9E38-4F31-9B3F-4FF3257BB3F4}"/>
                </a:ext>
              </a:extLst>
            </p:cNvPr>
            <p:cNvCxnSpPr/>
            <p:nvPr/>
          </p:nvCxnSpPr>
          <p:spPr>
            <a:xfrm>
              <a:off x="2836623" y="2005724"/>
              <a:ext cx="436308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72">
              <a:extLst>
                <a:ext uri="{FF2B5EF4-FFF2-40B4-BE49-F238E27FC236}">
                  <a16:creationId xmlns:a16="http://schemas.microsoft.com/office/drawing/2014/main" id="{B619DB54-9EA2-4F03-A91F-44D69212B9F1}"/>
                </a:ext>
              </a:extLst>
            </p:cNvPr>
            <p:cNvCxnSpPr/>
            <p:nvPr/>
          </p:nvCxnSpPr>
          <p:spPr>
            <a:xfrm>
              <a:off x="2836623" y="2670481"/>
              <a:ext cx="436308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73">
              <a:extLst>
                <a:ext uri="{FF2B5EF4-FFF2-40B4-BE49-F238E27FC236}">
                  <a16:creationId xmlns:a16="http://schemas.microsoft.com/office/drawing/2014/main" id="{77F2F6A6-415A-4465-92C1-4297AF8D06CF}"/>
                </a:ext>
              </a:extLst>
            </p:cNvPr>
            <p:cNvCxnSpPr/>
            <p:nvPr/>
          </p:nvCxnSpPr>
          <p:spPr>
            <a:xfrm>
              <a:off x="2836623" y="1997920"/>
              <a:ext cx="436308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74">
              <a:extLst>
                <a:ext uri="{FF2B5EF4-FFF2-40B4-BE49-F238E27FC236}">
                  <a16:creationId xmlns:a16="http://schemas.microsoft.com/office/drawing/2014/main" id="{5BD349BC-B33C-4E51-94F8-62BA3C418E7A}"/>
                </a:ext>
              </a:extLst>
            </p:cNvPr>
            <p:cNvCxnSpPr/>
            <p:nvPr/>
          </p:nvCxnSpPr>
          <p:spPr>
            <a:xfrm>
              <a:off x="2836623" y="2508463"/>
              <a:ext cx="436308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414679BB-9D6A-4C7D-BFF7-50412A7EADA4}"/>
                </a:ext>
              </a:extLst>
            </p:cNvPr>
            <p:cNvSpPr txBox="1"/>
            <p:nvPr/>
          </p:nvSpPr>
          <p:spPr>
            <a:xfrm>
              <a:off x="3138617" y="2447492"/>
              <a:ext cx="134844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  </a:t>
              </a:r>
              <a:r>
                <a:rPr kumimoji="0" lang="de-DE" sz="15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MeV</a:t>
              </a:r>
              <a:r>
                <a:rPr kumimoji="0" lang="de-DE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</a:t>
              </a:r>
              <a:r>
                <a:rPr kumimoji="0" lang="de-DE" sz="15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scale</a:t>
              </a:r>
              <a:r>
                <a:rPr kumimoji="0" lang="de-DE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 </a:t>
              </a:r>
            </a:p>
          </p:txBody>
        </p:sp>
        <p:grpSp>
          <p:nvGrpSpPr>
            <p:cNvPr id="18" name="Gruppierung 76">
              <a:extLst>
                <a:ext uri="{FF2B5EF4-FFF2-40B4-BE49-F238E27FC236}">
                  <a16:creationId xmlns:a16="http://schemas.microsoft.com/office/drawing/2014/main" id="{43776379-23EC-43C6-9B41-9AC4D6C4727A}"/>
                </a:ext>
              </a:extLst>
            </p:cNvPr>
            <p:cNvGrpSpPr>
              <a:grpSpLocks noChangeAspect="1"/>
            </p:cNvGrpSpPr>
            <p:nvPr/>
          </p:nvGrpSpPr>
          <p:grpSpPr>
            <a:xfrm rot="20449280">
              <a:off x="3198922" y="1850049"/>
              <a:ext cx="285407" cy="566845"/>
              <a:chOff x="3178208" y="1768734"/>
              <a:chExt cx="432000" cy="844471"/>
            </a:xfrm>
          </p:grpSpPr>
          <p:sp>
            <p:nvSpPr>
              <p:cNvPr id="19" name="Trapez 77">
                <a:extLst>
                  <a:ext uri="{FF2B5EF4-FFF2-40B4-BE49-F238E27FC236}">
                    <a16:creationId xmlns:a16="http://schemas.microsoft.com/office/drawing/2014/main" id="{0FE246DE-3045-42BC-A60A-F6F1E7B9537B}"/>
                  </a:ext>
                </a:extLst>
              </p:cNvPr>
              <p:cNvSpPr/>
              <p:nvPr/>
            </p:nvSpPr>
            <p:spPr>
              <a:xfrm>
                <a:off x="3324486" y="2200943"/>
                <a:ext cx="139629" cy="412262"/>
              </a:xfrm>
              <a:prstGeom prst="trapezoid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514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" name="Oval 78">
                <a:extLst>
                  <a:ext uri="{FF2B5EF4-FFF2-40B4-BE49-F238E27FC236}">
                    <a16:creationId xmlns:a16="http://schemas.microsoft.com/office/drawing/2014/main" id="{33E01995-A22F-472C-B053-F836D634AE33}"/>
                  </a:ext>
                </a:extLst>
              </p:cNvPr>
              <p:cNvSpPr/>
              <p:nvPr/>
            </p:nvSpPr>
            <p:spPr>
              <a:xfrm>
                <a:off x="3178208" y="1768734"/>
                <a:ext cx="432000" cy="432209"/>
              </a:xfrm>
              <a:prstGeom prst="ellipse">
                <a:avLst/>
              </a:prstGeom>
              <a:solidFill>
                <a:schemeClr val="bg1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514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1" name="Gruppierung 79">
              <a:extLst>
                <a:ext uri="{FF2B5EF4-FFF2-40B4-BE49-F238E27FC236}">
                  <a16:creationId xmlns:a16="http://schemas.microsoft.com/office/drawing/2014/main" id="{B009B195-0EB5-4524-9980-7B9AD014377D}"/>
                </a:ext>
              </a:extLst>
            </p:cNvPr>
            <p:cNvGrpSpPr/>
            <p:nvPr/>
          </p:nvGrpSpPr>
          <p:grpSpPr>
            <a:xfrm>
              <a:off x="3160659" y="1938210"/>
              <a:ext cx="222629" cy="130969"/>
              <a:chOff x="7380312" y="1235348"/>
              <a:chExt cx="366390" cy="174625"/>
            </a:xfrm>
          </p:grpSpPr>
          <p:cxnSp>
            <p:nvCxnSpPr>
              <p:cNvPr id="22" name="Gerade Verbindung 80">
                <a:extLst>
                  <a:ext uri="{FF2B5EF4-FFF2-40B4-BE49-F238E27FC236}">
                    <a16:creationId xmlns:a16="http://schemas.microsoft.com/office/drawing/2014/main" id="{4EB0C73C-3E20-4A43-9049-5C0C826A4484}"/>
                  </a:ext>
                </a:extLst>
              </p:cNvPr>
              <p:cNvCxnSpPr/>
              <p:nvPr/>
            </p:nvCxnSpPr>
            <p:spPr>
              <a:xfrm>
                <a:off x="7380312" y="1235348"/>
                <a:ext cx="360040" cy="0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 Verbindung 81">
                <a:extLst>
                  <a:ext uri="{FF2B5EF4-FFF2-40B4-BE49-F238E27FC236}">
                    <a16:creationId xmlns:a16="http://schemas.microsoft.com/office/drawing/2014/main" id="{9D5FA7B6-6482-4916-8FFF-739A3A66870E}"/>
                  </a:ext>
                </a:extLst>
              </p:cNvPr>
              <p:cNvCxnSpPr/>
              <p:nvPr/>
            </p:nvCxnSpPr>
            <p:spPr>
              <a:xfrm>
                <a:off x="7386662" y="1409973"/>
                <a:ext cx="360040" cy="0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66F4956C-7751-4D00-AC55-01AA303BCCCA}"/>
                </a:ext>
              </a:extLst>
            </p:cNvPr>
            <p:cNvSpPr txBox="1"/>
            <p:nvPr/>
          </p:nvSpPr>
          <p:spPr>
            <a:xfrm>
              <a:off x="3446394" y="1888976"/>
              <a:ext cx="7409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8.3 eV</a:t>
              </a:r>
            </a:p>
          </p:txBody>
        </p:sp>
      </p:grpSp>
      <p:sp>
        <p:nvSpPr>
          <p:cNvPr id="27" name="Text Box 4">
            <a:extLst>
              <a:ext uri="{FF2B5EF4-FFF2-40B4-BE49-F238E27FC236}">
                <a16:creationId xmlns:a16="http://schemas.microsoft.com/office/drawing/2014/main" id="{8AFCCB3B-A10C-4905-AF24-C993B4568D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35" y="143219"/>
            <a:ext cx="7657353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High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sensitivity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 Th-229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nuclear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clock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violations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equivalence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principle</a:t>
            </a:r>
            <a:endParaRPr kumimoji="0" lang="de-DE" altLang="en-US" sz="1600" b="0" i="0" u="sng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Transition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frequency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sensitive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strong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interaction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(in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addition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electromagnetism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de-DE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Coulomb- and strong-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contributions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MeV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scale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cancel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transition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energy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Enhanced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sensitivity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variations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fundamental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constants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V.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Flambaum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Phys. Rev.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Lett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97, 092502 (2006)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de-DE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Bound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system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massive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particles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(n, p) at high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energies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Enhanced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effect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LLI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violation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V.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Flambaum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Phys. Rev.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Lett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117, 072501 (2016)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E51212D-01AE-98A2-089A-338ECBE3710F}"/>
              </a:ext>
            </a:extLst>
          </p:cNvPr>
          <p:cNvSpPr txBox="1"/>
          <p:nvPr/>
        </p:nvSpPr>
        <p:spPr>
          <a:xfrm>
            <a:off x="130711" y="4757251"/>
            <a:ext cx="9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MR10"/>
                <a:ea typeface="+mn-ea"/>
                <a:cs typeface="+mn-cs"/>
              </a:rPr>
              <a:t>E. Peik, T. Schumm, M.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MR10"/>
                <a:ea typeface="+mn-ea"/>
                <a:cs typeface="+mn-cs"/>
              </a:rPr>
              <a:t>Safronova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MR10"/>
                <a:ea typeface="+mn-ea"/>
                <a:cs typeface="+mn-cs"/>
              </a:rPr>
              <a:t>, A.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MR10"/>
                <a:ea typeface="+mn-ea"/>
                <a:cs typeface="+mn-cs"/>
              </a:rPr>
              <a:t>Pálffy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MR10"/>
                <a:ea typeface="+mn-ea"/>
                <a:cs typeface="+mn-cs"/>
              </a:rPr>
              <a:t>, J. Weitenberg, P.G.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MR10"/>
                <a:ea typeface="+mn-ea"/>
                <a:cs typeface="+mn-cs"/>
              </a:rPr>
              <a:t>Thirolf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MR10"/>
                <a:ea typeface="+mn-ea"/>
                <a:cs typeface="+mn-cs"/>
              </a:rPr>
              <a:t>, Quant.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MR10"/>
                <a:ea typeface="+mn-ea"/>
                <a:cs typeface="+mn-cs"/>
              </a:rPr>
              <a:t>Sci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MR10"/>
                <a:ea typeface="+mn-ea"/>
                <a:cs typeface="+mn-cs"/>
              </a:rPr>
              <a:t>. Tech.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MBX10"/>
                <a:ea typeface="+mn-ea"/>
                <a:cs typeface="+mn-cs"/>
              </a:rPr>
              <a:t>6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MR10"/>
                <a:ea typeface="+mn-ea"/>
                <a:cs typeface="+mn-cs"/>
              </a:rPr>
              <a:t>, 034002 (2021)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62262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C228D02-1469-4255-9A1C-36C0A04D05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81F52B9-6F01-48FC-A589-A24E3B3037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1059581"/>
            <a:ext cx="2896234" cy="302433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4BA54688-7377-4FF8-B1ED-CA9D55752D00}"/>
              </a:ext>
            </a:extLst>
          </p:cNvPr>
          <p:cNvSpPr txBox="1"/>
          <p:nvPr/>
        </p:nvSpPr>
        <p:spPr>
          <a:xfrm>
            <a:off x="343945" y="267494"/>
            <a:ext cx="460851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News </a:t>
            </a:r>
            <a:r>
              <a:rPr lang="de-DE" sz="1600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6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de-DE" sz="16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labs</a:t>
            </a:r>
            <a:endParaRPr lang="de-DE" sz="1600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229m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Th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decay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229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First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optical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observation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isomer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decay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First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optical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wavelength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First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observation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Th-229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photon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emission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solids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(MgF</a:t>
            </a:r>
            <a:r>
              <a:rPr lang="de-DE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CaF</a:t>
            </a:r>
            <a:r>
              <a:rPr lang="de-DE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Online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experiment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at CERN ISOLDE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Lead: </a:t>
            </a:r>
            <a:r>
              <a:rPr lang="de-DE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 Leuven, Piet van </a:t>
            </a:r>
            <a:r>
              <a:rPr lang="de-DE" sz="16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Duppen</a:t>
            </a:r>
            <a:endParaRPr lang="de-DE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Kraemer et al., </a:t>
            </a:r>
            <a:r>
              <a:rPr lang="de-DE" sz="1600" b="0" i="0" u="none" strike="noStrike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arXiv:2209.1027 </a:t>
            </a:r>
          </a:p>
          <a:p>
            <a:r>
              <a:rPr lang="de-DE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 </a:t>
            </a:r>
            <a:r>
              <a:rPr lang="fr-FR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617</a:t>
            </a:r>
            <a:r>
              <a:rPr lang="fr-FR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 706 (2023)</a:t>
            </a:r>
            <a:endParaRPr lang="de-DE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Wavelength 148.71(42) nm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excitation energy 8.338(24) eV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half-life of 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229m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 embedded in MgF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is determined to be 670(102) s.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F77546E-85E4-4DF3-96BC-C729419AE5DF}"/>
              </a:ext>
            </a:extLst>
          </p:cNvPr>
          <p:cNvSpPr txBox="1"/>
          <p:nvPr/>
        </p:nvSpPr>
        <p:spPr>
          <a:xfrm>
            <a:off x="6399941" y="339502"/>
            <a:ext cx="2482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At LMU, PTB, LANL et al.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8EFF5F2C-4E51-48B5-9D26-1545A65BA42C}"/>
              </a:ext>
            </a:extLst>
          </p:cNvPr>
          <p:cNvCxnSpPr>
            <a:stCxn id="2" idx="2"/>
          </p:cNvCxnSpPr>
          <p:nvPr/>
        </p:nvCxnSpPr>
        <p:spPr>
          <a:xfrm>
            <a:off x="7641018" y="678056"/>
            <a:ext cx="243350" cy="3815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F074A7FC-D145-4122-97F8-684D6540987F}"/>
              </a:ext>
            </a:extLst>
          </p:cNvPr>
          <p:cNvSpPr txBox="1"/>
          <p:nvPr/>
        </p:nvSpPr>
        <p:spPr>
          <a:xfrm>
            <a:off x="7364412" y="4450326"/>
            <a:ext cx="1015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CERN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3BE36ADE-09D3-4720-A119-2DA32668BE39}"/>
              </a:ext>
            </a:extLst>
          </p:cNvPr>
          <p:cNvCxnSpPr>
            <a:stCxn id="9" idx="0"/>
          </p:cNvCxnSpPr>
          <p:nvPr/>
        </p:nvCxnSpPr>
        <p:spPr>
          <a:xfrm flipH="1" flipV="1">
            <a:off x="7452320" y="4083917"/>
            <a:ext cx="419603" cy="3664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635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EB1A4E11-B822-AF29-3DFB-C4C055EAA0DD}"/>
              </a:ext>
            </a:extLst>
          </p:cNvPr>
          <p:cNvSpPr txBox="1"/>
          <p:nvPr/>
        </p:nvSpPr>
        <p:spPr>
          <a:xfrm>
            <a:off x="1115616" y="267494"/>
            <a:ext cx="51621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Measurements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 Th-229 isomer </a:t>
            </a:r>
            <a:r>
              <a:rPr lang="de-DE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2284F1EC-6853-0AC3-DB31-81935BF54398}"/>
              </a:ext>
            </a:extLst>
          </p:cNvPr>
          <p:cNvGrpSpPr/>
          <p:nvPr/>
        </p:nvGrpSpPr>
        <p:grpSpPr>
          <a:xfrm>
            <a:off x="941301" y="667604"/>
            <a:ext cx="10399353" cy="4083918"/>
            <a:chOff x="941301" y="667604"/>
            <a:chExt cx="10399353" cy="4083918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C32973F5-970A-E22B-2373-4B40F1533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1301" y="667604"/>
              <a:ext cx="5098903" cy="4083918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A96A25F0-C30C-DCC4-4CF3-3155AAEA79AC}"/>
                </a:ext>
              </a:extLst>
            </p:cNvPr>
            <p:cNvSpPr txBox="1"/>
            <p:nvPr/>
          </p:nvSpPr>
          <p:spPr>
            <a:xfrm>
              <a:off x="5724128" y="3645066"/>
              <a:ext cx="10243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INEL 1994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DC830041-C94E-38E7-1BA4-77DCF68A25D7}"/>
                </a:ext>
              </a:extLst>
            </p:cNvPr>
            <p:cNvSpPr txBox="1"/>
            <p:nvPr/>
          </p:nvSpPr>
          <p:spPr>
            <a:xfrm>
              <a:off x="5724128" y="1311653"/>
              <a:ext cx="45720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CERN ISOLDE 2023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559C30D4-374C-3FC3-2241-3DDEB0D4183B}"/>
                </a:ext>
              </a:extLst>
            </p:cNvPr>
            <p:cNvSpPr txBox="1"/>
            <p:nvPr/>
          </p:nvSpPr>
          <p:spPr>
            <a:xfrm>
              <a:off x="5724128" y="1774975"/>
              <a:ext cx="529296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KIP-U Heidelberg 2020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8C0E0BF0-0E31-756C-A354-BBD8516E3B50}"/>
                </a:ext>
              </a:extLst>
            </p:cNvPr>
            <p:cNvSpPr txBox="1"/>
            <p:nvPr/>
          </p:nvSpPr>
          <p:spPr>
            <a:xfrm>
              <a:off x="5724128" y="2238297"/>
              <a:ext cx="529296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400">
                  <a:latin typeface="Arial" panose="020B0604020202020204" pitchFamily="34" charset="0"/>
                  <a:cs typeface="Arial" panose="020B0604020202020204" pitchFamily="34" charset="0"/>
                </a:rPr>
                <a:t>RIKEN 2019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B62CE242-60AD-9D4C-E6D4-9BCDAF4D4608}"/>
                </a:ext>
              </a:extLst>
            </p:cNvPr>
            <p:cNvSpPr txBox="1"/>
            <p:nvPr/>
          </p:nvSpPr>
          <p:spPr>
            <a:xfrm>
              <a:off x="5724128" y="2723810"/>
              <a:ext cx="55075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LMU Munich 2019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240F17D4-8C67-FCFD-A243-A6AA2D9F76E6}"/>
                </a:ext>
              </a:extLst>
            </p:cNvPr>
            <p:cNvSpPr txBox="1"/>
            <p:nvPr/>
          </p:nvSpPr>
          <p:spPr>
            <a:xfrm>
              <a:off x="5724128" y="3184438"/>
              <a:ext cx="561652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LLNL 2009</a:t>
              </a:r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69ADA0BD-B884-2AF1-41AB-80E5F6008DC7}"/>
              </a:ext>
            </a:extLst>
          </p:cNvPr>
          <p:cNvGrpSpPr/>
          <p:nvPr/>
        </p:nvGrpSpPr>
        <p:grpSpPr>
          <a:xfrm>
            <a:off x="4860032" y="761120"/>
            <a:ext cx="3508337" cy="678498"/>
            <a:chOff x="4860032" y="761120"/>
            <a:chExt cx="3508337" cy="678498"/>
          </a:xfrm>
        </p:grpSpPr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6DBCB43C-4674-3240-E390-CD6819D4B4E4}"/>
                </a:ext>
              </a:extLst>
            </p:cNvPr>
            <p:cNvSpPr txBox="1"/>
            <p:nvPr/>
          </p:nvSpPr>
          <p:spPr>
            <a:xfrm>
              <a:off x="6663030" y="761120"/>
              <a:ext cx="17053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≈11 </a:t>
              </a:r>
              <a:r>
                <a:rPr lang="de-DE" sz="1400" dirty="0" err="1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THz</a:t>
              </a:r>
              <a:r>
                <a:rPr lang="de-DE" sz="1400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 ±1</a:t>
              </a:r>
              <a:r>
                <a:rPr lang="de-DE" sz="1400" dirty="0">
                  <a:highlight>
                    <a:srgbClr val="FFFF00"/>
                  </a:highlight>
                  <a:latin typeface="Symbol" panose="05050102010706020507" pitchFamily="18" charset="2"/>
                  <a:cs typeface="Arial" panose="020B0604020202020204" pitchFamily="34" charset="0"/>
                </a:rPr>
                <a:t>s</a:t>
              </a:r>
              <a:r>
                <a:rPr lang="de-DE" sz="1400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range</a:t>
              </a:r>
              <a:endParaRPr lang="de-DE" sz="14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47D730D6-5B09-5C7B-BEE6-79AE79505C31}"/>
                </a:ext>
              </a:extLst>
            </p:cNvPr>
            <p:cNvCxnSpPr/>
            <p:nvPr/>
          </p:nvCxnSpPr>
          <p:spPr>
            <a:xfrm flipH="1">
              <a:off x="4860032" y="915566"/>
              <a:ext cx="1728192" cy="524052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16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2DCBA3C-7EB4-4288-B2C5-1064FB5326EC}"/>
              </a:ext>
            </a:extLst>
          </p:cNvPr>
          <p:cNvGrpSpPr/>
          <p:nvPr/>
        </p:nvGrpSpPr>
        <p:grpSpPr>
          <a:xfrm>
            <a:off x="3584479" y="2540214"/>
            <a:ext cx="1781753" cy="2012037"/>
            <a:chOff x="3219587" y="3386952"/>
            <a:chExt cx="2375670" cy="2682716"/>
          </a:xfrm>
        </p:grpSpPr>
        <p:sp>
          <p:nvSpPr>
            <p:cNvPr id="8" name="Rectangle: Rounded Corners 41">
              <a:extLst>
                <a:ext uri="{FF2B5EF4-FFF2-40B4-BE49-F238E27FC236}">
                  <a16:creationId xmlns:a16="http://schemas.microsoft.com/office/drawing/2014/main" id="{4E10DE9A-DB71-4439-B6C2-35C3B993FEAB}"/>
                </a:ext>
              </a:extLst>
            </p:cNvPr>
            <p:cNvSpPr/>
            <p:nvPr/>
          </p:nvSpPr>
          <p:spPr>
            <a:xfrm>
              <a:off x="3219587" y="3386952"/>
              <a:ext cx="2375670" cy="2682716"/>
            </a:xfrm>
            <a:prstGeom prst="roundRect">
              <a:avLst/>
            </a:prstGeom>
            <a:solidFill>
              <a:schemeClr val="accent1">
                <a:alpha val="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9" name="Straight Connector 77">
              <a:extLst>
                <a:ext uri="{FF2B5EF4-FFF2-40B4-BE49-F238E27FC236}">
                  <a16:creationId xmlns:a16="http://schemas.microsoft.com/office/drawing/2014/main" id="{1CE95A36-66C7-4AFB-A1D2-FD111144D776}"/>
                </a:ext>
              </a:extLst>
            </p:cNvPr>
            <p:cNvCxnSpPr>
              <a:cxnSpLocks/>
            </p:cNvCxnSpPr>
            <p:nvPr/>
          </p:nvCxnSpPr>
          <p:spPr>
            <a:xfrm>
              <a:off x="3793445" y="3848060"/>
              <a:ext cx="1231648" cy="0"/>
            </a:xfrm>
            <a:prstGeom prst="line">
              <a:avLst/>
            </a:prstGeom>
            <a:ln w="3175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78">
              <a:extLst>
                <a:ext uri="{FF2B5EF4-FFF2-40B4-BE49-F238E27FC236}">
                  <a16:creationId xmlns:a16="http://schemas.microsoft.com/office/drawing/2014/main" id="{B02F1FE6-ECB6-420E-84C4-4E2FC1FCB629}"/>
                </a:ext>
              </a:extLst>
            </p:cNvPr>
            <p:cNvCxnSpPr>
              <a:cxnSpLocks/>
            </p:cNvCxnSpPr>
            <p:nvPr/>
          </p:nvCxnSpPr>
          <p:spPr>
            <a:xfrm>
              <a:off x="3789750" y="5486308"/>
              <a:ext cx="1231648" cy="0"/>
            </a:xfrm>
            <a:prstGeom prst="line">
              <a:avLst/>
            </a:prstGeom>
            <a:ln w="3175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CustomShape 3">
              <a:extLst>
                <a:ext uri="{FF2B5EF4-FFF2-40B4-BE49-F238E27FC236}">
                  <a16:creationId xmlns:a16="http://schemas.microsoft.com/office/drawing/2014/main" id="{87EE1950-588B-4C34-AEE6-6607CBBC443B}"/>
                </a:ext>
              </a:extLst>
            </p:cNvPr>
            <p:cNvSpPr/>
            <p:nvPr/>
          </p:nvSpPr>
          <p:spPr>
            <a:xfrm>
              <a:off x="3717376" y="3458529"/>
              <a:ext cx="1380092" cy="33927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7500" tIns="33750" rIns="67500" bIns="33750"/>
            <a:lstStyle/>
            <a:p>
              <a:pPr marL="270" algn="ctr">
                <a:buClr>
                  <a:srgbClr val="000000"/>
                </a:buClr>
                <a:buSzPct val="150000"/>
              </a:pPr>
              <a:r>
                <a:rPr lang="en-US" sz="105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</a:rPr>
                <a:t>noble gas</a:t>
              </a:r>
            </a:p>
          </p:txBody>
        </p:sp>
      </p:grpSp>
      <p:cxnSp>
        <p:nvCxnSpPr>
          <p:cNvPr id="10" name="Straight Connector 68">
            <a:extLst>
              <a:ext uri="{FF2B5EF4-FFF2-40B4-BE49-F238E27FC236}">
                <a16:creationId xmlns:a16="http://schemas.microsoft.com/office/drawing/2014/main" id="{7CB79AD3-FE2D-491A-AD7C-1E2CB6DF0C54}"/>
              </a:ext>
            </a:extLst>
          </p:cNvPr>
          <p:cNvCxnSpPr>
            <a:cxnSpLocks/>
          </p:cNvCxnSpPr>
          <p:nvPr/>
        </p:nvCxnSpPr>
        <p:spPr>
          <a:xfrm>
            <a:off x="4014873" y="2946308"/>
            <a:ext cx="923736" cy="0"/>
          </a:xfrm>
          <a:prstGeom prst="line">
            <a:avLst/>
          </a:prstGeom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TextShape 2">
            <a:extLst>
              <a:ext uri="{FF2B5EF4-FFF2-40B4-BE49-F238E27FC236}">
                <a16:creationId xmlns:a16="http://schemas.microsoft.com/office/drawing/2014/main" id="{ECC0F77A-8081-43A0-BDC3-2F90CAC5C02C}"/>
              </a:ext>
            </a:extLst>
          </p:cNvPr>
          <p:cNvSpPr txBox="1"/>
          <p:nvPr/>
        </p:nvSpPr>
        <p:spPr>
          <a:xfrm>
            <a:off x="4541819" y="4883760"/>
            <a:ext cx="428490" cy="17253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873B68BD-A1BF-49A8-98C8-3E770FDFF902}" type="slidenum">
              <a:rPr lang="en-US" sz="675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ctr"/>
              <a:t>9</a:t>
            </a:fld>
            <a:endParaRPr lang="en-US" sz="675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Rectangle: Rounded Corners 9">
            <a:extLst>
              <a:ext uri="{FF2B5EF4-FFF2-40B4-BE49-F238E27FC236}">
                <a16:creationId xmlns:a16="http://schemas.microsoft.com/office/drawing/2014/main" id="{7DAA1B43-3554-4235-ADF4-31670F15779D}"/>
              </a:ext>
            </a:extLst>
          </p:cNvPr>
          <p:cNvSpPr/>
          <p:nvPr/>
        </p:nvSpPr>
        <p:spPr>
          <a:xfrm>
            <a:off x="1389623" y="726733"/>
            <a:ext cx="6393817" cy="1105199"/>
          </a:xfrm>
          <a:prstGeom prst="roundRect">
            <a:avLst/>
          </a:prstGeom>
          <a:solidFill>
            <a:schemeClr val="accent1">
              <a:alpha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>
              <a:solidFill>
                <a:prstClr val="white"/>
              </a:solidFill>
              <a:latin typeface="Arial"/>
            </a:endParaRPr>
          </a:p>
        </p:txBody>
      </p:sp>
      <p:sp>
        <p:nvSpPr>
          <p:cNvPr id="7" name="CustomShape 3">
            <a:extLst>
              <a:ext uri="{FF2B5EF4-FFF2-40B4-BE49-F238E27FC236}">
                <a16:creationId xmlns:a16="http://schemas.microsoft.com/office/drawing/2014/main" id="{9CA1DB4C-DB6B-47DA-AEB7-86F85C2F9E88}"/>
              </a:ext>
            </a:extLst>
          </p:cNvPr>
          <p:cNvSpPr/>
          <p:nvPr/>
        </p:nvSpPr>
        <p:spPr>
          <a:xfrm>
            <a:off x="1592973" y="789298"/>
            <a:ext cx="6075371" cy="95658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marL="214583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r>
              <a:rPr lang="de-DE" sz="105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Near-resonantly</a:t>
            </a:r>
            <a:r>
              <a:rPr lang="de-DE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de-DE" sz="105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driving</a:t>
            </a:r>
            <a:r>
              <a:rPr lang="de-DE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de-DE" sz="105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</a:t>
            </a:r>
            <a:r>
              <a:rPr lang="de-DE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2-photon </a:t>
            </a:r>
            <a:r>
              <a:rPr lang="de-DE" sz="105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transition</a:t>
            </a:r>
            <a:r>
              <a:rPr lang="de-DE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in noble gas.</a:t>
            </a:r>
          </a:p>
          <a:p>
            <a:pPr marL="214583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endParaRPr lang="de-DE" sz="375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4583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endParaRPr lang="de-DE" sz="375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4583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Supplying one photon with </a:t>
            </a:r>
            <a:r>
              <a:rPr lang="en-US" sz="105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 panose="05050102010706020507" pitchFamily="18" charset="2"/>
              </a:rPr>
              <a:t>n</a:t>
            </a:r>
            <a:r>
              <a:rPr lang="en-US" sz="1050" spc="-1" baseline="-2500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IR</a:t>
            </a: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yields fourth photon with </a:t>
            </a:r>
            <a:r>
              <a:rPr lang="de-DE" sz="1050" dirty="0" err="1">
                <a:solidFill>
                  <a:prstClr val="black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de-DE" sz="1050" baseline="-25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VUV</a:t>
            </a:r>
            <a:r>
              <a:rPr lang="de-DE" sz="105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2</a:t>
            </a:r>
            <a:r>
              <a:rPr lang="de-DE" sz="1050" dirty="0">
                <a:solidFill>
                  <a:prstClr val="black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de-DE" sz="105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</a:t>
            </a:r>
            <a:r>
              <a:rPr lang="de-DE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1050" dirty="0" err="1">
                <a:solidFill>
                  <a:prstClr val="black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de-DE" sz="1050" baseline="-25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</a:t>
            </a:r>
            <a:r>
              <a:rPr lang="de-DE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0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4583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endParaRPr lang="en-US" sz="375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4583" indent="-214313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Two-photon transition in Xe at 2 x 250 nm is suitable for VUV tunability from 167 nm to 148 nm, i.e. 7.42 eV to  8.38 eV.</a:t>
            </a:r>
          </a:p>
        </p:txBody>
      </p:sp>
      <p:sp>
        <p:nvSpPr>
          <p:cNvPr id="21" name="Textfeld 9">
            <a:extLst>
              <a:ext uri="{FF2B5EF4-FFF2-40B4-BE49-F238E27FC236}">
                <a16:creationId xmlns:a16="http://schemas.microsoft.com/office/drawing/2014/main" id="{D062E68D-CC05-46A7-88B8-FE216F896F55}"/>
              </a:ext>
            </a:extLst>
          </p:cNvPr>
          <p:cNvSpPr txBox="1"/>
          <p:nvPr/>
        </p:nvSpPr>
        <p:spPr>
          <a:xfrm>
            <a:off x="3810286" y="4175054"/>
            <a:ext cx="13273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err="1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de-DE" sz="1200" baseline="-25000" dirty="0" err="1">
                <a:solidFill>
                  <a:prstClr val="black"/>
                </a:solidFill>
              </a:rPr>
              <a:t>VUV</a:t>
            </a:r>
            <a:r>
              <a:rPr lang="de-DE" sz="1200" baseline="30000" dirty="0">
                <a:solidFill>
                  <a:prstClr val="black"/>
                </a:solidFill>
              </a:rPr>
              <a:t> </a:t>
            </a:r>
            <a:r>
              <a:rPr lang="de-DE" sz="1200" dirty="0">
                <a:solidFill>
                  <a:prstClr val="black"/>
                </a:solidFill>
              </a:rPr>
              <a:t>= 2</a:t>
            </a:r>
            <a:r>
              <a:rPr lang="de-DE" sz="1200" dirty="0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de-DE" sz="1200" baseline="-25000" dirty="0">
                <a:solidFill>
                  <a:prstClr val="black"/>
                </a:solidFill>
              </a:rPr>
              <a:t>UV</a:t>
            </a:r>
            <a:r>
              <a:rPr lang="de-DE" sz="1200" dirty="0">
                <a:solidFill>
                  <a:prstClr val="black"/>
                </a:solidFill>
              </a:rPr>
              <a:t> - </a:t>
            </a:r>
            <a:r>
              <a:rPr lang="de-DE" sz="1200" dirty="0" err="1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de-DE" sz="1200" baseline="-25000" dirty="0" err="1">
                <a:solidFill>
                  <a:prstClr val="black"/>
                </a:solidFill>
              </a:rPr>
              <a:t>IR</a:t>
            </a:r>
            <a:endParaRPr lang="de-DE" sz="1200" dirty="0">
              <a:solidFill>
                <a:prstClr val="black"/>
              </a:solidFill>
            </a:endParaRPr>
          </a:p>
        </p:txBody>
      </p: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34893916-590F-4F47-9836-8ED57169A18E}"/>
              </a:ext>
            </a:extLst>
          </p:cNvPr>
          <p:cNvGrpSpPr/>
          <p:nvPr/>
        </p:nvGrpSpPr>
        <p:grpSpPr>
          <a:xfrm>
            <a:off x="2565882" y="2946309"/>
            <a:ext cx="1744475" cy="1151152"/>
            <a:chOff x="1861457" y="3928411"/>
            <a:chExt cx="2325966" cy="1534869"/>
          </a:xfrm>
        </p:grpSpPr>
        <p:sp>
          <p:nvSpPr>
            <p:cNvPr id="15" name="Textfeld 9">
              <a:extLst>
                <a:ext uri="{FF2B5EF4-FFF2-40B4-BE49-F238E27FC236}">
                  <a16:creationId xmlns:a16="http://schemas.microsoft.com/office/drawing/2014/main" id="{64F1EADA-E5C0-4CA8-BAA9-29E2650302E8}"/>
                </a:ext>
              </a:extLst>
            </p:cNvPr>
            <p:cNvSpPr txBox="1"/>
            <p:nvPr/>
          </p:nvSpPr>
          <p:spPr>
            <a:xfrm>
              <a:off x="3405103" y="4801485"/>
              <a:ext cx="624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>
                  <a:solidFill>
                    <a:prstClr val="black"/>
                  </a:solidFill>
                  <a:latin typeface="Symbol" panose="05050102010706020507" pitchFamily="18" charset="2"/>
                </a:rPr>
                <a:t>n</a:t>
              </a:r>
              <a:r>
                <a:rPr lang="de-DE" sz="1200" baseline="-25000" dirty="0" err="1">
                  <a:solidFill>
                    <a:prstClr val="black"/>
                  </a:solidFill>
                </a:rPr>
                <a:t>UV</a:t>
              </a:r>
              <a:endParaRPr lang="de-DE" sz="1200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16" name="Textfeld 9">
              <a:extLst>
                <a:ext uri="{FF2B5EF4-FFF2-40B4-BE49-F238E27FC236}">
                  <a16:creationId xmlns:a16="http://schemas.microsoft.com/office/drawing/2014/main" id="{5B5EFAD2-8D98-4525-93D9-415B5953FAAC}"/>
                </a:ext>
              </a:extLst>
            </p:cNvPr>
            <p:cNvSpPr txBox="1"/>
            <p:nvPr/>
          </p:nvSpPr>
          <p:spPr>
            <a:xfrm>
              <a:off x="3418457" y="4088652"/>
              <a:ext cx="624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>
                  <a:solidFill>
                    <a:prstClr val="black"/>
                  </a:solidFill>
                  <a:latin typeface="Symbol" panose="05050102010706020507" pitchFamily="18" charset="2"/>
                </a:rPr>
                <a:t>n</a:t>
              </a:r>
              <a:r>
                <a:rPr lang="de-DE" sz="1200" baseline="-25000" dirty="0" err="1">
                  <a:solidFill>
                    <a:prstClr val="black"/>
                  </a:solidFill>
                </a:rPr>
                <a:t>UV</a:t>
              </a:r>
              <a:endParaRPr lang="de-DE" sz="1200" baseline="-25000" dirty="0">
                <a:solidFill>
                  <a:prstClr val="black"/>
                </a:solidFill>
              </a:endParaRPr>
            </a:p>
          </p:txBody>
        </p:sp>
        <p:cxnSp>
          <p:nvCxnSpPr>
            <p:cNvPr id="11" name="Straight Arrow Connector 69">
              <a:extLst>
                <a:ext uri="{FF2B5EF4-FFF2-40B4-BE49-F238E27FC236}">
                  <a16:creationId xmlns:a16="http://schemas.microsoft.com/office/drawing/2014/main" id="{EB4C4D81-7E31-4F70-A261-214FA9F63E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87423" y="4695846"/>
              <a:ext cx="0" cy="767434"/>
            </a:xfrm>
            <a:prstGeom prst="straightConnector1">
              <a:avLst/>
            </a:prstGeom>
            <a:ln w="31750">
              <a:solidFill>
                <a:srgbClr val="D20C8F"/>
              </a:solidFill>
              <a:tailEnd type="triangle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70">
              <a:extLst>
                <a:ext uri="{FF2B5EF4-FFF2-40B4-BE49-F238E27FC236}">
                  <a16:creationId xmlns:a16="http://schemas.microsoft.com/office/drawing/2014/main" id="{94E0D7FC-289F-43D9-B53E-7A8E7096BB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87423" y="3928411"/>
              <a:ext cx="0" cy="767434"/>
            </a:xfrm>
            <a:prstGeom prst="straightConnector1">
              <a:avLst/>
            </a:prstGeom>
            <a:ln w="31750">
              <a:solidFill>
                <a:srgbClr val="D20C8F"/>
              </a:solidFill>
              <a:tailEnd type="triangle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70">
              <a:extLst>
                <a:ext uri="{FF2B5EF4-FFF2-40B4-BE49-F238E27FC236}">
                  <a16:creationId xmlns:a16="http://schemas.microsoft.com/office/drawing/2014/main" id="{5315EFC1-A5AD-45F3-A505-7BCAD31DB5BD}"/>
                </a:ext>
              </a:extLst>
            </p:cNvPr>
            <p:cNvCxnSpPr>
              <a:cxnSpLocks/>
            </p:cNvCxnSpPr>
            <p:nvPr/>
          </p:nvCxnSpPr>
          <p:spPr>
            <a:xfrm>
              <a:off x="1861457" y="5110469"/>
              <a:ext cx="1262743" cy="0"/>
            </a:xfrm>
            <a:prstGeom prst="straightConnector1">
              <a:avLst/>
            </a:prstGeom>
            <a:ln w="31750">
              <a:solidFill>
                <a:srgbClr val="D20C8F"/>
              </a:solidFill>
              <a:tailEnd type="triangle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feld 9">
              <a:extLst>
                <a:ext uri="{FF2B5EF4-FFF2-40B4-BE49-F238E27FC236}">
                  <a16:creationId xmlns:a16="http://schemas.microsoft.com/office/drawing/2014/main" id="{88E84B6B-8E8E-4928-8FB1-2D8A4F2704C8}"/>
                </a:ext>
              </a:extLst>
            </p:cNvPr>
            <p:cNvSpPr txBox="1"/>
            <p:nvPr/>
          </p:nvSpPr>
          <p:spPr>
            <a:xfrm>
              <a:off x="2190012" y="4728309"/>
              <a:ext cx="624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>
                  <a:solidFill>
                    <a:prstClr val="black"/>
                  </a:solidFill>
                  <a:latin typeface="Symbol" panose="05050102010706020507" pitchFamily="18" charset="2"/>
                </a:rPr>
                <a:t>n</a:t>
              </a:r>
              <a:r>
                <a:rPr lang="de-DE" sz="1200" baseline="-25000" dirty="0" err="1">
                  <a:solidFill>
                    <a:prstClr val="black"/>
                  </a:solidFill>
                </a:rPr>
                <a:t>UV</a:t>
              </a:r>
              <a:endParaRPr lang="de-DE" sz="1200" baseline="-250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1109AC61-E5D4-4934-BACA-70A6EAC25F36}"/>
              </a:ext>
            </a:extLst>
          </p:cNvPr>
          <p:cNvGrpSpPr/>
          <p:nvPr/>
        </p:nvGrpSpPr>
        <p:grpSpPr>
          <a:xfrm>
            <a:off x="2565883" y="2946308"/>
            <a:ext cx="2648005" cy="349731"/>
            <a:chOff x="1861457" y="3928411"/>
            <a:chExt cx="3530673" cy="466308"/>
          </a:xfrm>
        </p:grpSpPr>
        <p:sp>
          <p:nvSpPr>
            <p:cNvPr id="17" name="Textfeld 9">
              <a:extLst>
                <a:ext uri="{FF2B5EF4-FFF2-40B4-BE49-F238E27FC236}">
                  <a16:creationId xmlns:a16="http://schemas.microsoft.com/office/drawing/2014/main" id="{0C6C5C10-EF60-4D7E-B9D3-DF4601546923}"/>
                </a:ext>
              </a:extLst>
            </p:cNvPr>
            <p:cNvSpPr txBox="1"/>
            <p:nvPr/>
          </p:nvSpPr>
          <p:spPr>
            <a:xfrm>
              <a:off x="4767585" y="3976768"/>
              <a:ext cx="624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>
                  <a:solidFill>
                    <a:prstClr val="black"/>
                  </a:solidFill>
                  <a:latin typeface="Symbol" panose="05050102010706020507" pitchFamily="18" charset="2"/>
                </a:rPr>
                <a:t>n</a:t>
              </a:r>
              <a:r>
                <a:rPr lang="de-DE" sz="1200" baseline="-25000" dirty="0" err="1">
                  <a:solidFill>
                    <a:prstClr val="black"/>
                  </a:solidFill>
                </a:rPr>
                <a:t>IR</a:t>
              </a:r>
              <a:endParaRPr lang="de-DE" sz="1200" baseline="-25000" dirty="0">
                <a:solidFill>
                  <a:prstClr val="black"/>
                </a:solidFill>
              </a:endParaRPr>
            </a:p>
          </p:txBody>
        </p:sp>
        <p:cxnSp>
          <p:nvCxnSpPr>
            <p:cNvPr id="13" name="Straight Arrow Connector 71">
              <a:extLst>
                <a:ext uri="{FF2B5EF4-FFF2-40B4-BE49-F238E27FC236}">
                  <a16:creationId xmlns:a16="http://schemas.microsoft.com/office/drawing/2014/main" id="{88B53F2B-C2EA-469B-8C33-369F42EAAC95}"/>
                </a:ext>
              </a:extLst>
            </p:cNvPr>
            <p:cNvCxnSpPr>
              <a:cxnSpLocks/>
            </p:cNvCxnSpPr>
            <p:nvPr/>
          </p:nvCxnSpPr>
          <p:spPr>
            <a:xfrm>
              <a:off x="4689391" y="3928411"/>
              <a:ext cx="0" cy="466308"/>
            </a:xfrm>
            <a:prstGeom prst="straightConnector1">
              <a:avLst/>
            </a:prstGeom>
            <a:ln w="31750">
              <a:solidFill>
                <a:srgbClr val="DB291A"/>
              </a:solidFill>
              <a:tailEnd type="triangle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71">
              <a:extLst>
                <a:ext uri="{FF2B5EF4-FFF2-40B4-BE49-F238E27FC236}">
                  <a16:creationId xmlns:a16="http://schemas.microsoft.com/office/drawing/2014/main" id="{17279788-6D3D-4EFC-BC15-10075609B1A3}"/>
                </a:ext>
              </a:extLst>
            </p:cNvPr>
            <p:cNvCxnSpPr>
              <a:cxnSpLocks/>
            </p:cNvCxnSpPr>
            <p:nvPr/>
          </p:nvCxnSpPr>
          <p:spPr>
            <a:xfrm>
              <a:off x="1861457" y="4366709"/>
              <a:ext cx="1262743" cy="1"/>
            </a:xfrm>
            <a:prstGeom prst="straightConnector1">
              <a:avLst/>
            </a:prstGeom>
            <a:ln w="31750">
              <a:solidFill>
                <a:srgbClr val="DB291A"/>
              </a:solidFill>
              <a:tailEnd type="triangle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9">
              <a:extLst>
                <a:ext uri="{FF2B5EF4-FFF2-40B4-BE49-F238E27FC236}">
                  <a16:creationId xmlns:a16="http://schemas.microsoft.com/office/drawing/2014/main" id="{67FDB77B-D2FD-4F00-9F2D-51FB498C68D9}"/>
                </a:ext>
              </a:extLst>
            </p:cNvPr>
            <p:cNvSpPr txBox="1"/>
            <p:nvPr/>
          </p:nvSpPr>
          <p:spPr>
            <a:xfrm>
              <a:off x="2188838" y="3947175"/>
              <a:ext cx="624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>
                  <a:solidFill>
                    <a:prstClr val="black"/>
                  </a:solidFill>
                  <a:latin typeface="Symbol" panose="05050102010706020507" pitchFamily="18" charset="2"/>
                </a:rPr>
                <a:t>n</a:t>
              </a:r>
              <a:r>
                <a:rPr lang="de-DE" sz="1200" baseline="-25000" dirty="0" err="1">
                  <a:solidFill>
                    <a:prstClr val="black"/>
                  </a:solidFill>
                </a:rPr>
                <a:t>IR</a:t>
              </a:r>
              <a:endParaRPr lang="de-DE" sz="1200" baseline="-250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586939F7-B3EE-4072-A263-4D4E285B4428}"/>
              </a:ext>
            </a:extLst>
          </p:cNvPr>
          <p:cNvGrpSpPr/>
          <p:nvPr/>
        </p:nvGrpSpPr>
        <p:grpSpPr>
          <a:xfrm>
            <a:off x="4690594" y="3263192"/>
            <a:ext cx="1680053" cy="827178"/>
            <a:chOff x="4694404" y="4350923"/>
            <a:chExt cx="2240071" cy="1102904"/>
          </a:xfrm>
        </p:grpSpPr>
        <p:sp>
          <p:nvSpPr>
            <p:cNvPr id="18" name="Textfeld 9">
              <a:extLst>
                <a:ext uri="{FF2B5EF4-FFF2-40B4-BE49-F238E27FC236}">
                  <a16:creationId xmlns:a16="http://schemas.microsoft.com/office/drawing/2014/main" id="{10BC31A7-2F51-4ADA-AF36-F49144AAF141}"/>
                </a:ext>
              </a:extLst>
            </p:cNvPr>
            <p:cNvSpPr txBox="1"/>
            <p:nvPr/>
          </p:nvSpPr>
          <p:spPr>
            <a:xfrm>
              <a:off x="4707120" y="4813019"/>
              <a:ext cx="7806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>
                  <a:solidFill>
                    <a:prstClr val="black"/>
                  </a:solidFill>
                  <a:latin typeface="Symbol" panose="05050102010706020507" pitchFamily="18" charset="2"/>
                </a:rPr>
                <a:t>n</a:t>
              </a:r>
              <a:r>
                <a:rPr lang="de-DE" sz="1200" baseline="-25000" dirty="0" err="1">
                  <a:solidFill>
                    <a:prstClr val="black"/>
                  </a:solidFill>
                </a:rPr>
                <a:t>VUV</a:t>
              </a:r>
              <a:endParaRPr lang="de-DE" sz="1200" baseline="-25000" dirty="0">
                <a:solidFill>
                  <a:prstClr val="black"/>
                </a:solidFill>
              </a:endParaRPr>
            </a:p>
          </p:txBody>
        </p:sp>
        <p:cxnSp>
          <p:nvCxnSpPr>
            <p:cNvPr id="14" name="Straight Arrow Connector 72">
              <a:extLst>
                <a:ext uri="{FF2B5EF4-FFF2-40B4-BE49-F238E27FC236}">
                  <a16:creationId xmlns:a16="http://schemas.microsoft.com/office/drawing/2014/main" id="{FE35B766-4925-42A5-AC27-D3C84F1EFC8D}"/>
                </a:ext>
              </a:extLst>
            </p:cNvPr>
            <p:cNvCxnSpPr>
              <a:cxnSpLocks/>
            </p:cNvCxnSpPr>
            <p:nvPr/>
          </p:nvCxnSpPr>
          <p:spPr>
            <a:xfrm>
              <a:off x="4694404" y="4394719"/>
              <a:ext cx="0" cy="1059108"/>
            </a:xfrm>
            <a:prstGeom prst="straightConnector1">
              <a:avLst/>
            </a:prstGeom>
            <a:ln w="31750">
              <a:solidFill>
                <a:srgbClr val="382295"/>
              </a:solidFill>
              <a:tailEnd type="triangle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70">
              <a:extLst>
                <a:ext uri="{FF2B5EF4-FFF2-40B4-BE49-F238E27FC236}">
                  <a16:creationId xmlns:a16="http://schemas.microsoft.com/office/drawing/2014/main" id="{47944F7B-5277-4AFC-8AEB-5C42923719EE}"/>
                </a:ext>
              </a:extLst>
            </p:cNvPr>
            <p:cNvCxnSpPr>
              <a:cxnSpLocks/>
            </p:cNvCxnSpPr>
            <p:nvPr/>
          </p:nvCxnSpPr>
          <p:spPr>
            <a:xfrm>
              <a:off x="5671732" y="4733082"/>
              <a:ext cx="1262743" cy="0"/>
            </a:xfrm>
            <a:prstGeom prst="straightConnector1">
              <a:avLst/>
            </a:prstGeom>
            <a:ln w="31750">
              <a:solidFill>
                <a:srgbClr val="382295"/>
              </a:solidFill>
              <a:tailEnd type="triangle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feld 9">
              <a:extLst>
                <a:ext uri="{FF2B5EF4-FFF2-40B4-BE49-F238E27FC236}">
                  <a16:creationId xmlns:a16="http://schemas.microsoft.com/office/drawing/2014/main" id="{7FC7C88A-B2E6-4904-9D4A-DC421319E9E7}"/>
                </a:ext>
              </a:extLst>
            </p:cNvPr>
            <p:cNvSpPr txBox="1"/>
            <p:nvPr/>
          </p:nvSpPr>
          <p:spPr>
            <a:xfrm>
              <a:off x="6000287" y="4350923"/>
              <a:ext cx="624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>
                  <a:solidFill>
                    <a:prstClr val="black"/>
                  </a:solidFill>
                  <a:latin typeface="Symbol" panose="05050102010706020507" pitchFamily="18" charset="2"/>
                </a:rPr>
                <a:t>n</a:t>
              </a:r>
              <a:r>
                <a:rPr lang="de-DE" sz="1200" baseline="-25000" dirty="0" err="1">
                  <a:solidFill>
                    <a:prstClr val="black"/>
                  </a:solidFill>
                </a:rPr>
                <a:t>VUV</a:t>
              </a:r>
              <a:endParaRPr lang="de-DE" sz="1200" baseline="-25000" dirty="0">
                <a:solidFill>
                  <a:prstClr val="black"/>
                </a:solidFill>
              </a:endParaRPr>
            </a:p>
          </p:txBody>
        </p:sp>
      </p:grpSp>
      <p:sp>
        <p:nvSpPr>
          <p:cNvPr id="5" name="TextShape 1">
            <a:extLst>
              <a:ext uri="{FF2B5EF4-FFF2-40B4-BE49-F238E27FC236}">
                <a16:creationId xmlns:a16="http://schemas.microsoft.com/office/drawing/2014/main" id="{8B0EC8E3-4948-4F26-85A5-56D44606A6B1}"/>
              </a:ext>
            </a:extLst>
          </p:cNvPr>
          <p:cNvSpPr txBox="1"/>
          <p:nvPr/>
        </p:nvSpPr>
        <p:spPr>
          <a:xfrm>
            <a:off x="1354081" y="73620"/>
            <a:ext cx="6533730" cy="543814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r>
              <a:rPr lang="de-DE" sz="1600" b="1" u="sng" spc="-1" dirty="0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8-eV VUV </a:t>
            </a:r>
            <a:r>
              <a:rPr lang="de-DE" sz="1600" b="1" u="sng" spc="-1" dirty="0" err="1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generation</a:t>
            </a:r>
            <a:r>
              <a:rPr lang="de-DE" sz="1600" b="1" u="sng" spc="-1" dirty="0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de-DE" sz="1600" b="1" u="sng" spc="-1" dirty="0" err="1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</a:t>
            </a:r>
            <a:r>
              <a:rPr lang="de-DE" sz="1600" b="1" u="sng" spc="-1" dirty="0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de-DE" sz="1600" b="1" u="sng" spc="-1" dirty="0" err="1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wave</a:t>
            </a:r>
            <a:r>
              <a:rPr lang="de-DE" sz="1600" b="1" u="sng" spc="-1" dirty="0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(</a:t>
            </a:r>
            <a:r>
              <a:rPr lang="de-DE" sz="1600" b="1" u="sng" spc="-1" dirty="0" err="1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difference</a:t>
            </a:r>
            <a:r>
              <a:rPr lang="de-DE" sz="1600" b="1" u="sng" spc="-1" dirty="0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 </a:t>
            </a:r>
            <a:r>
              <a:rPr lang="de-DE" sz="1600" b="1" u="sng" spc="-1" dirty="0" err="1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mixing</a:t>
            </a:r>
            <a:r>
              <a:rPr lang="de-DE" sz="1600" b="1" u="sng" spc="-1" dirty="0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de-DE" sz="1600" b="1" u="sng" spc="-1" dirty="0" err="1">
                <a:solidFill>
                  <a:srgbClr val="0073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principle</a:t>
            </a:r>
            <a:endParaRPr lang="de-DE" sz="1600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9741583"/>
      </p:ext>
    </p:extLst>
  </p:cSld>
  <p:clrMapOvr>
    <a:masterClrMapping/>
  </p:clrMapOvr>
</p:sld>
</file>

<file path=ppt/theme/theme1.xml><?xml version="1.0" encoding="utf-8"?>
<a:theme xmlns:a="http://schemas.openxmlformats.org/drawingml/2006/main" name="60007_16zu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BCE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4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60007_16zu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BCE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4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60007_16zu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BCE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4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60007_16zu9</Template>
  <TotalTime>0</TotalTime>
  <Words>1385</Words>
  <Application>Microsoft Office PowerPoint</Application>
  <PresentationFormat>Bildschirmpräsentation (16:9)</PresentationFormat>
  <Paragraphs>205</Paragraphs>
  <Slides>21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21</vt:i4>
      </vt:variant>
    </vt:vector>
  </HeadingPairs>
  <TitlesOfParts>
    <vt:vector size="32" baseType="lpstr">
      <vt:lpstr>Arial</vt:lpstr>
      <vt:lpstr>Arial Narrow</vt:lpstr>
      <vt:lpstr>Calibri</vt:lpstr>
      <vt:lpstr>CMBX10</vt:lpstr>
      <vt:lpstr>CMR10</vt:lpstr>
      <vt:lpstr>Symbol</vt:lpstr>
      <vt:lpstr>Times New Roman</vt:lpstr>
      <vt:lpstr>Wingdings</vt:lpstr>
      <vt:lpstr>60007_16zu9</vt:lpstr>
      <vt:lpstr>1_60007_16zu9</vt:lpstr>
      <vt:lpstr>2_60007_16zu9</vt:lpstr>
      <vt:lpstr>PowerPoint-Präsentation</vt:lpstr>
      <vt:lpstr>From the atomic to the nuclear clock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VUV Beam Line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Physikalisch Technische Bundesanstalt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futter01</dc:creator>
  <dc:description>600 07</dc:description>
  <cp:lastModifiedBy>Ekkehard Peik</cp:lastModifiedBy>
  <cp:revision>292</cp:revision>
  <dcterms:created xsi:type="dcterms:W3CDTF">2014-12-22T13:31:17Z</dcterms:created>
  <dcterms:modified xsi:type="dcterms:W3CDTF">2023-10-17T11:00:19Z</dcterms:modified>
  <cp:category>alle</cp:category>
</cp:coreProperties>
</file>