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45"/>
  </p:notesMasterIdLst>
  <p:sldIdLst>
    <p:sldId id="256" r:id="rId6"/>
    <p:sldId id="280" r:id="rId7"/>
    <p:sldId id="311" r:id="rId8"/>
    <p:sldId id="312" r:id="rId9"/>
    <p:sldId id="283" r:id="rId10"/>
    <p:sldId id="284" r:id="rId11"/>
    <p:sldId id="290" r:id="rId12"/>
    <p:sldId id="313" r:id="rId13"/>
    <p:sldId id="314" r:id="rId14"/>
    <p:sldId id="293" r:id="rId15"/>
    <p:sldId id="303" r:id="rId16"/>
    <p:sldId id="317" r:id="rId17"/>
    <p:sldId id="304" r:id="rId18"/>
    <p:sldId id="292" r:id="rId19"/>
    <p:sldId id="291" r:id="rId20"/>
    <p:sldId id="258" r:id="rId21"/>
    <p:sldId id="318" r:id="rId22"/>
    <p:sldId id="297" r:id="rId23"/>
    <p:sldId id="319" r:id="rId24"/>
    <p:sldId id="305" r:id="rId25"/>
    <p:sldId id="299" r:id="rId26"/>
    <p:sldId id="295" r:id="rId27"/>
    <p:sldId id="306" r:id="rId28"/>
    <p:sldId id="300" r:id="rId29"/>
    <p:sldId id="301" r:id="rId30"/>
    <p:sldId id="302" r:id="rId31"/>
    <p:sldId id="321" r:id="rId32"/>
    <p:sldId id="278" r:id="rId33"/>
    <p:sldId id="279" r:id="rId34"/>
    <p:sldId id="307" r:id="rId35"/>
    <p:sldId id="308" r:id="rId36"/>
    <p:sldId id="309" r:id="rId37"/>
    <p:sldId id="323" r:id="rId38"/>
    <p:sldId id="322" r:id="rId39"/>
    <p:sldId id="310" r:id="rId40"/>
    <p:sldId id="285" r:id="rId41"/>
    <p:sldId id="287" r:id="rId42"/>
    <p:sldId id="288" r:id="rId43"/>
    <p:sldId id="289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4" autoAdjust="0"/>
    <p:restoredTop sz="94660"/>
  </p:normalViewPr>
  <p:slideViewPr>
    <p:cSldViewPr snapToGrid="0">
      <p:cViewPr varScale="1">
        <p:scale>
          <a:sx n="53" d="100"/>
          <a:sy n="53" d="100"/>
        </p:scale>
        <p:origin x="10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2B738-6B08-4777-9D07-44ADB39907D0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C0C4B-DF97-4B9A-8001-2395DB090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925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136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2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12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124D7-87E9-DB4D-B250-9D64A5937C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752740-EB43-7047-A1FD-2BE408196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4A528-F997-664D-9FF3-678198053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94CAA-4A23-5944-8C67-7083D7AB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1939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C3CCB-484C-9747-BE4D-7A94ECA41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7469E-C2F4-844D-9B0A-2AEC8FA47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A6386-AABB-754B-9028-F60CA170E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94316B-145D-C24D-8B40-E77C3E7EF1AA}"/>
              </a:ext>
            </a:extLst>
          </p:cNvPr>
          <p:cNvSpPr/>
          <p:nvPr userDrawn="1"/>
        </p:nvSpPr>
        <p:spPr>
          <a:xfrm>
            <a:off x="0" y="1"/>
            <a:ext cx="12192000" cy="8331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0EE753-CA44-6540-99E6-C08E9E0C5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119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7392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AFDC09-7E64-AA40-9103-19E70CEE7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22322B-BB9C-194E-88C5-FAFEE18B4B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8F028-A0C8-3B46-9B09-321D69B48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FE3A04-4271-5A4F-AEAD-008010D22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DE051-C9F8-FD40-B6E1-A5F80B274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8D03E1-D9A0-5D43-9B19-CBB60BEB043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4625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D43B2-2060-004D-AADE-E935D1CC5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485E1-E98A-614E-8039-A5FE769875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9F3C29-3408-F14C-97D7-2F416501A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AA916-4009-0842-95EF-D2784EF4C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BECD0B-9CD2-A645-88A3-69F13F4C4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B895A9-D5E2-D24E-B688-ACFAD9A5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8D03E1-D9A0-5D43-9B19-CBB60BEB043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0675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60E62-844C-6448-98CD-D885B4D1B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C2ED8-B68A-DE49-84F6-5E422C438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53588A-D367-5F41-BA7D-0414D99F38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403D87-1500-B345-9E2F-1CE6CB1ADF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01D771-AF31-E949-A11B-1F56FD4196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E198C9-DB84-3F4B-88F0-4B6B577D21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AC085A-BBEB-174C-831F-44AD51A1B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BD87A0-3D68-3A45-A3D9-387FBF1CE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8D03E1-D9A0-5D43-9B19-CBB60BEB043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6382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9FB9A-3FC5-ED47-90BA-2CE6BF8BFB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7D1117-3CA7-3F43-BD91-5AE7F5248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B81988-2DB8-D642-81AB-FC5A22729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C1D177-3EB0-7842-88DC-7D1DCD57A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8D03E1-D9A0-5D43-9B19-CBB60BEB043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6584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2210DC-BF41-3E42-94A1-E28B31C9E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147600-77CB-E144-8496-818279BEE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686F30-08DA-F94B-9729-42222803C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8D03E1-D9A0-5D43-9B19-CBB60BEB043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06959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B1B58-643D-3D4E-AFB3-92062CD47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8B028-FD28-C845-B004-EB58AAF08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534BD7-78E4-8D4C-B43A-4B9B0471D9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1053E2-0A31-0543-AB1E-0EB345C38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C33A8F-C158-314E-870E-DE81393A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F93AF-CC92-B64A-BCFB-5BB08A9AB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8D03E1-D9A0-5D43-9B19-CBB60BEB043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1221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8029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C1140-6229-CB4C-9B94-E017686A1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701A3D-8AA5-494A-8743-E117964F6A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2B3A2-38DE-C548-B861-ED0ACEB6F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DADF48-E210-494D-A5E7-599CA6B20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396F7-D620-5947-93FB-D814A61B0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5C17C4-0266-C14D-ACD7-8B51547E7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8D03E1-D9A0-5D43-9B19-CBB60BEB043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71812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5FD84-1106-3441-BD9A-00041126B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AF77BC-6959-1E46-A61E-2BB917D13D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6553C-EDAE-AA45-BF81-68916E08A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4CA73-5261-B549-8931-3EDD55204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16D4F-77C5-694F-85AA-2D625B938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8D03E1-D9A0-5D43-9B19-CBB60BEB043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6594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344822-28A0-1441-BC1F-9DA3B80238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E0E8E4-562C-A84E-8974-EDB86DC2BB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2D5EE-BC33-AF48-94C1-C7D689356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63F1F-D811-E749-802B-57017B5A2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FE9E6-87FD-494B-8033-5D4205351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8D03E1-D9A0-5D43-9B19-CBB60BEB0438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603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62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7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3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0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3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2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0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ABEBD-9840-48AF-A9A2-1D1B6AC3D2A7}" type="datetimeFigureOut">
              <a:rPr lang="en-US" smtClean="0"/>
              <a:t>10/19/2023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FAEDC-9984-4839-A416-097AFB56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6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9C3B02-4A18-534F-A2BE-2E0434F97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93205-9D8D-9640-80F3-3293DFD99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FA795-3EFF-D249-8633-9B5DB8AC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3D72997-7DF0-B143-BD91-2EBBBF0077EF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10/19/2023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FCD71-B111-EB44-9A68-4EC23D1ED4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2" descr="National Institute of Standards and Technology">
            <a:extLst>
              <a:ext uri="{FF2B5EF4-FFF2-40B4-BE49-F238E27FC236}">
                <a16:creationId xmlns:a16="http://schemas.microsoft.com/office/drawing/2014/main" id="{16A09814-2F38-1344-9EB4-3E7D0C67D6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9" y="6419448"/>
            <a:ext cx="2929317" cy="38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359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11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7" Type="http://schemas.openxmlformats.org/officeDocument/2006/relationships/image" Target="../media/image37.jpeg"/><Relationship Id="rId2" Type="http://schemas.openxmlformats.org/officeDocument/2006/relationships/image" Target="../media/image23.jpeg"/><Relationship Id="rId16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emf"/><Relationship Id="rId11" Type="http://schemas.openxmlformats.org/officeDocument/2006/relationships/image" Target="../media/image32.png"/><Relationship Id="rId5" Type="http://schemas.openxmlformats.org/officeDocument/2006/relationships/image" Target="../media/image26.tiff"/><Relationship Id="rId15" Type="http://schemas.openxmlformats.org/officeDocument/2006/relationships/image" Target="../media/image35.png"/><Relationship Id="rId10" Type="http://schemas.openxmlformats.org/officeDocument/2006/relationships/image" Target="../media/image31.png"/><Relationship Id="rId4" Type="http://schemas.openxmlformats.org/officeDocument/2006/relationships/image" Target="../media/image25.emf"/><Relationship Id="rId9" Type="http://schemas.openxmlformats.org/officeDocument/2006/relationships/image" Target="../media/image30.png"/><Relationship Id="rId1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9.png"/><Relationship Id="rId7" Type="http://schemas.openxmlformats.org/officeDocument/2006/relationships/image" Target="../media/image5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jpeg"/><Relationship Id="rId5" Type="http://schemas.openxmlformats.org/officeDocument/2006/relationships/image" Target="../media/image4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png"/><Relationship Id="rId5" Type="http://schemas.openxmlformats.org/officeDocument/2006/relationships/image" Target="../media/image55.jpeg"/><Relationship Id="rId4" Type="http://schemas.openxmlformats.org/officeDocument/2006/relationships/image" Target="cid:06899f00-9ea5-4ced-ac3a-7687b601eadf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61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4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9.png"/><Relationship Id="rId7" Type="http://schemas.openxmlformats.org/officeDocument/2006/relationships/image" Target="../media/image5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1.jpeg"/><Relationship Id="rId5" Type="http://schemas.openxmlformats.org/officeDocument/2006/relationships/image" Target="../media/image4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9.png"/><Relationship Id="rId4" Type="http://schemas.openxmlformats.org/officeDocument/2006/relationships/image" Target="../media/image10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svg"/><Relationship Id="rId3" Type="http://schemas.openxmlformats.org/officeDocument/2006/relationships/image" Target="../media/image4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0.svg"/><Relationship Id="rId10" Type="http://schemas.openxmlformats.org/officeDocument/2006/relationships/image" Target="../media/image76.png"/><Relationship Id="rId4" Type="http://schemas.openxmlformats.org/officeDocument/2006/relationships/image" Target="../media/image74.png"/><Relationship Id="rId9" Type="http://schemas.openxmlformats.org/officeDocument/2006/relationships/image" Target="../media/image7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10" Type="http://schemas.openxmlformats.org/officeDocument/2006/relationships/image" Target="../media/image88.jpeg"/><Relationship Id="rId4" Type="http://schemas.openxmlformats.org/officeDocument/2006/relationships/image" Target="../media/image83.png"/><Relationship Id="rId9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2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3919" y="1122363"/>
            <a:ext cx="10507850" cy="2387600"/>
          </a:xfrm>
        </p:spPr>
        <p:txBody>
          <a:bodyPr>
            <a:normAutofit/>
          </a:bodyPr>
          <a:lstStyle/>
          <a:p>
            <a:r>
              <a:rPr lang="en-US" sz="4800" dirty="0"/>
              <a:t>Compact and </a:t>
            </a:r>
            <a:r>
              <a:rPr lang="en-US" sz="4800" dirty="0" err="1"/>
              <a:t>Manufacturable</a:t>
            </a:r>
            <a:r>
              <a:rPr lang="en-US" sz="4800" dirty="0"/>
              <a:t> </a:t>
            </a:r>
            <a:r>
              <a:rPr lang="en-US" sz="4800" dirty="0" err="1"/>
              <a:t>Ultrastable</a:t>
            </a:r>
            <a:r>
              <a:rPr lang="en-US" sz="4800" dirty="0"/>
              <a:t> Optical Reference Cavities: </a:t>
            </a:r>
            <a:br>
              <a:rPr lang="en-US" sz="4800" dirty="0"/>
            </a:br>
            <a:r>
              <a:rPr lang="en-US" sz="4800" dirty="0"/>
              <a:t>10</a:t>
            </a:r>
            <a:r>
              <a:rPr lang="en-US" sz="4800" baseline="30000" dirty="0"/>
              <a:t>-14</a:t>
            </a:r>
            <a:r>
              <a:rPr lang="en-US" sz="4800" dirty="0"/>
              <a:t> Stability in Less Than 10 mL Volume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Franklyn Quinlan</a:t>
            </a:r>
          </a:p>
          <a:p>
            <a:r>
              <a:rPr lang="en-US" dirty="0" smtClean="0"/>
              <a:t>NIST Time and Frequency Division</a:t>
            </a:r>
          </a:p>
          <a:p>
            <a:r>
              <a:rPr lang="en-US" dirty="0" smtClean="0"/>
              <a:t>fquinlan@nist.gov</a:t>
            </a:r>
            <a:endParaRPr lang="en-US" dirty="0"/>
          </a:p>
        </p:txBody>
      </p:sp>
      <p:sp>
        <p:nvSpPr>
          <p:cNvPr id="4" name="AutoShape 2" descr="https://powerpoint.officeapps.live.com/pods/GetClipboardImage.ashx?Id=30e2e321-0e5a-4160-a1a6-b72ffe90cd26&amp;DC=PUS8&amp;pkey=4defbbcf-b88e-4f0f-94d5-b0490a1c7f8f&amp;wdwaccluster=PUS8"/>
          <p:cNvSpPr>
            <a:spLocks noChangeAspect="1" noChangeArrowheads="1"/>
          </p:cNvSpPr>
          <p:nvPr/>
        </p:nvSpPr>
        <p:spPr bwMode="auto">
          <a:xfrm>
            <a:off x="2190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4F51AD-7936-C746-A950-F3DBF6DFB6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655" y="73573"/>
            <a:ext cx="4625889" cy="14066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35207" y="5889356"/>
            <a:ext cx="5321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Symposium on Frequency Standards and Metrology</a:t>
            </a:r>
          </a:p>
          <a:p>
            <a:pPr algn="ctr"/>
            <a:r>
              <a:rPr lang="en-US" dirty="0" smtClean="0"/>
              <a:t>October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8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optical reference cavities</a:t>
            </a:r>
            <a:endParaRPr lang="en-US" dirty="0"/>
          </a:p>
        </p:txBody>
      </p:sp>
      <p:pic>
        <p:nvPicPr>
          <p:cNvPr id="4" name="Picture 3" descr="IMG_1186.jpeg">
            <a:extLst>
              <a:ext uri="{FF2B5EF4-FFF2-40B4-BE49-F238E27FC236}">
                <a16:creationId xmlns:a16="http://schemas.microsoft.com/office/drawing/2014/main" id="{68E87FCD-9C01-124E-086E-A01524FED1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320" y="1594661"/>
            <a:ext cx="5514696" cy="38767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D379F4-CA67-CDE9-E631-4B82A5E6A2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63615" t="29887" r="8179" b="42369"/>
          <a:stretch/>
        </p:blipFill>
        <p:spPr>
          <a:xfrm>
            <a:off x="7814050" y="3423085"/>
            <a:ext cx="233552" cy="30632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Connector 7"/>
          <p:cNvCxnSpPr/>
          <p:nvPr/>
        </p:nvCxnSpPr>
        <p:spPr>
          <a:xfrm>
            <a:off x="1682928" y="4079371"/>
            <a:ext cx="2697480" cy="0"/>
          </a:xfrm>
          <a:prstGeom prst="line">
            <a:avLst/>
          </a:prstGeom>
          <a:ln w="38100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01718" y="3710039"/>
            <a:ext cx="103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(to scale)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54802" y="4126529"/>
            <a:ext cx="816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30 cm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5973935" y="3423085"/>
            <a:ext cx="718457" cy="52190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386121" y="1067478"/>
            <a:ext cx="3291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NIST </a:t>
            </a:r>
            <a:r>
              <a:rPr lang="en-US" sz="2400" u="sng" dirty="0" err="1" smtClean="0"/>
              <a:t>Yb</a:t>
            </a:r>
            <a:r>
              <a:rPr lang="en-US" sz="2400" u="sng" dirty="0" smtClean="0"/>
              <a:t> clock laser cavity</a:t>
            </a:r>
            <a:endParaRPr lang="en-US" sz="2400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1017943" y="5536938"/>
            <a:ext cx="4027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Stability ~1-2x10</a:t>
            </a:r>
            <a:r>
              <a:rPr lang="en-US" sz="2400" baseline="30000" dirty="0" smtClean="0"/>
              <a:t>-16</a:t>
            </a:r>
            <a:r>
              <a:rPr lang="en-US" sz="2400" dirty="0" smtClean="0"/>
              <a:t> at 1 second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764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 optical reference cavities</a:t>
            </a:r>
            <a:endParaRPr lang="en-US" dirty="0"/>
          </a:p>
        </p:txBody>
      </p:sp>
      <p:pic>
        <p:nvPicPr>
          <p:cNvPr id="4" name="Picture 3" descr="IMG_1186.jpeg">
            <a:extLst>
              <a:ext uri="{FF2B5EF4-FFF2-40B4-BE49-F238E27FC236}">
                <a16:creationId xmlns:a16="http://schemas.microsoft.com/office/drawing/2014/main" id="{68E87FCD-9C01-124E-086E-A01524FED1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320" y="1594661"/>
            <a:ext cx="5514696" cy="38767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D379F4-CA67-CDE9-E631-4B82A5E6A2C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l="63615" t="29887" r="8179" b="42369"/>
          <a:stretch/>
        </p:blipFill>
        <p:spPr>
          <a:xfrm>
            <a:off x="6795537" y="2328341"/>
            <a:ext cx="1837021" cy="240939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Connector 7"/>
          <p:cNvCxnSpPr/>
          <p:nvPr/>
        </p:nvCxnSpPr>
        <p:spPr>
          <a:xfrm>
            <a:off x="1682928" y="4079371"/>
            <a:ext cx="2697480" cy="0"/>
          </a:xfrm>
          <a:prstGeom prst="line">
            <a:avLst/>
          </a:prstGeom>
          <a:ln w="38100"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408941" y="5274210"/>
            <a:ext cx="540782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finesse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Mirrors with large radius of curvature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Manufacturable</a:t>
            </a:r>
            <a:r>
              <a:rPr lang="en-US" dirty="0" smtClean="0"/>
              <a:t> – no more individual hand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Passive vacuum pumping – no more ion pumps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Fractional frequency stability at 10</a:t>
            </a:r>
            <a:r>
              <a:rPr lang="en-US" baseline="30000" dirty="0" smtClean="0"/>
              <a:t>-14</a:t>
            </a:r>
            <a:r>
              <a:rPr lang="en-US" dirty="0" smtClean="0"/>
              <a:t> or better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54802" y="4126529"/>
            <a:ext cx="816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30 cm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86121" y="1067478"/>
            <a:ext cx="32910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NIST </a:t>
            </a:r>
            <a:r>
              <a:rPr lang="en-US" sz="2400" u="sng" dirty="0" err="1" smtClean="0"/>
              <a:t>Yb</a:t>
            </a:r>
            <a:r>
              <a:rPr lang="en-US" sz="2400" u="sng" dirty="0" smtClean="0"/>
              <a:t> clock laser cavity</a:t>
            </a:r>
            <a:endParaRPr lang="en-US" sz="2400" u="sng" dirty="0"/>
          </a:p>
        </p:txBody>
      </p:sp>
      <p:grpSp>
        <p:nvGrpSpPr>
          <p:cNvPr id="19" name="Group 18"/>
          <p:cNvGrpSpPr/>
          <p:nvPr/>
        </p:nvGrpSpPr>
        <p:grpSpPr>
          <a:xfrm>
            <a:off x="9370987" y="0"/>
            <a:ext cx="2840806" cy="3787741"/>
            <a:chOff x="9370987" y="0"/>
            <a:chExt cx="2840806" cy="3787741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14236354-26F2-998E-871D-1C2911D735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0987" y="0"/>
              <a:ext cx="2840806" cy="37877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9396891" y="2772078"/>
              <a:ext cx="265229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</a:rPr>
                <a:t>Charles McLemore performing an optical contact bond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760543" y="3674192"/>
            <a:ext cx="912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16 mm</a:t>
            </a:r>
            <a:endParaRPr lang="en-US" sz="2000" dirty="0"/>
          </a:p>
        </p:txBody>
      </p:sp>
      <p:sp>
        <p:nvSpPr>
          <p:cNvPr id="16" name="Right Arrow 15"/>
          <p:cNvSpPr/>
          <p:nvPr/>
        </p:nvSpPr>
        <p:spPr>
          <a:xfrm>
            <a:off x="5973935" y="3423085"/>
            <a:ext cx="718457" cy="52190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760543" y="3423085"/>
            <a:ext cx="0" cy="1065579"/>
          </a:xfrm>
          <a:prstGeom prst="line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03796" y="4925299"/>
            <a:ext cx="1240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Wish list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724429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5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compact </a:t>
            </a:r>
            <a:r>
              <a:rPr lang="en-US" dirty="0" err="1" smtClean="0"/>
              <a:t>ultrastable</a:t>
            </a:r>
            <a:r>
              <a:rPr lang="en-US" dirty="0" smtClean="0"/>
              <a:t> cavities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4457" y="1301857"/>
            <a:ext cx="2793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Mobile optical clocks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785858" y="1301857"/>
            <a:ext cx="4298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Low noise microwave generation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561471" y="1301857"/>
            <a:ext cx="3005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Environmental sensing</a:t>
            </a: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8F8B06-AF2B-4FC2-3E00-BAA2054EA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770" y="2062467"/>
            <a:ext cx="3394647" cy="23884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3C8601-0E21-6AF3-32FD-6B83D6D348B0}"/>
              </a:ext>
            </a:extLst>
          </p:cNvPr>
          <p:cNvSpPr txBox="1"/>
          <p:nvPr/>
        </p:nvSpPr>
        <p:spPr>
          <a:xfrm>
            <a:off x="9238553" y="6177521"/>
            <a:ext cx="32685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Marra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 al. Science </a:t>
            </a:r>
            <a:r>
              <a:rPr lang="en-US" sz="1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361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6401 (2018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14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1400" dirty="0" err="1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Marra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 al.  Science </a:t>
            </a:r>
            <a:r>
              <a:rPr lang="en-US" sz="1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376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6595 (2022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Mazur, et al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arXiv:2303.06528 (2023)</a:t>
            </a:r>
            <a:endParaRPr lang="en-US" sz="14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084040" y="1953981"/>
            <a:ext cx="4016534" cy="3033043"/>
            <a:chOff x="853594" y="2004058"/>
            <a:chExt cx="5623516" cy="424653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35905" t="28972" r="24430" b="12977"/>
            <a:stretch/>
          </p:blipFill>
          <p:spPr>
            <a:xfrm>
              <a:off x="1084881" y="2004058"/>
              <a:ext cx="5160935" cy="424653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 rot="16200000">
              <a:off x="304309" y="3830619"/>
              <a:ext cx="1437125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Frequency (Hz)</a:t>
              </a:r>
              <a:endParaRPr lang="en-US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5400000">
              <a:off x="5096347" y="3470858"/>
              <a:ext cx="242297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Frequency PSD (dBHz</a:t>
              </a:r>
              <a:r>
                <a:rPr lang="en-US" sz="1600" baseline="30000" dirty="0" smtClean="0"/>
                <a:t>2</a:t>
              </a:r>
              <a:r>
                <a:rPr lang="en-US" sz="1600" dirty="0" smtClean="0"/>
                <a:t>/Hz)</a:t>
              </a:r>
              <a:endParaRPr lang="en-US" sz="16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029559" y="6211669"/>
            <a:ext cx="2686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Fortier et al, Nat. Photon. </a:t>
            </a:r>
            <a:r>
              <a:rPr lang="en-US" sz="1400" b="1" dirty="0" smtClean="0"/>
              <a:t>5</a:t>
            </a:r>
            <a:r>
              <a:rPr lang="en-US" sz="1400" dirty="0" smtClean="0"/>
              <a:t> (2011)</a:t>
            </a:r>
          </a:p>
          <a:p>
            <a:r>
              <a:rPr lang="en-US" sz="1400" dirty="0" err="1" smtClean="0"/>
              <a:t>Xie</a:t>
            </a:r>
            <a:r>
              <a:rPr lang="en-US" sz="1400" dirty="0" smtClean="0"/>
              <a:t> et al, Nat. Photon. </a:t>
            </a:r>
            <a:r>
              <a:rPr lang="en-US" sz="1400" b="1" dirty="0" smtClean="0"/>
              <a:t>11 </a:t>
            </a:r>
            <a:r>
              <a:rPr lang="en-US" sz="1400" dirty="0" smtClean="0"/>
              <a:t>(2017)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22206" t="25371" r="25025" b="9799"/>
          <a:stretch/>
        </p:blipFill>
        <p:spPr>
          <a:xfrm>
            <a:off x="3853213" y="1987846"/>
            <a:ext cx="4189906" cy="2894156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26841" y="1831327"/>
            <a:ext cx="3648516" cy="3155697"/>
            <a:chOff x="26841" y="1831327"/>
            <a:chExt cx="3648516" cy="315569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/>
            <a:srcRect l="7555" t="32786" r="55494" b="7892"/>
            <a:stretch/>
          </p:blipFill>
          <p:spPr>
            <a:xfrm>
              <a:off x="205392" y="2062467"/>
              <a:ext cx="3240016" cy="2924557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3053166" y="3347634"/>
              <a:ext cx="511444" cy="1639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64471" y="3245708"/>
              <a:ext cx="514457" cy="313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6841" y="1831327"/>
              <a:ext cx="514457" cy="313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160900" y="1859048"/>
              <a:ext cx="514457" cy="313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64471" y="6027003"/>
            <a:ext cx="1880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Jammi</a:t>
            </a:r>
            <a:r>
              <a:rPr lang="en-US" sz="1400" dirty="0" smtClean="0"/>
              <a:t> et al, CLEO 2022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8918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14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compact </a:t>
            </a:r>
            <a:r>
              <a:rPr lang="en-US" dirty="0" err="1" smtClean="0"/>
              <a:t>ultrastable</a:t>
            </a:r>
            <a:r>
              <a:rPr lang="en-US" dirty="0" smtClean="0"/>
              <a:t> cavities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14457" y="1301857"/>
            <a:ext cx="2793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Mobile optical clocks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785858" y="1301857"/>
            <a:ext cx="4298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Low noise microwave generation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561471" y="1301857"/>
            <a:ext cx="3005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Environmental sensing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E3C8601-0E21-6AF3-32FD-6B83D6D348B0}"/>
              </a:ext>
            </a:extLst>
          </p:cNvPr>
          <p:cNvSpPr txBox="1"/>
          <p:nvPr/>
        </p:nvSpPr>
        <p:spPr>
          <a:xfrm>
            <a:off x="9238553" y="6177521"/>
            <a:ext cx="32685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Marra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 al. Science </a:t>
            </a:r>
            <a:r>
              <a:rPr lang="en-US" sz="1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361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6401 (2018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  <a:endParaRPr lang="en-US" sz="14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1400" dirty="0" err="1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Marra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et al.  Science </a:t>
            </a:r>
            <a:r>
              <a:rPr lang="en-US" sz="1400" b="1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376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6595 (2022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)</a:t>
            </a:r>
          </a:p>
          <a:p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Mazur, et al</a:t>
            </a:r>
            <a:r>
              <a:rPr lang="en-US" sz="1400" dirty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US" sz="1400" dirty="0" smtClean="0">
                <a:solidFill>
                  <a:prstClr val="black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arXiv:2303.06528 (2023)</a:t>
            </a:r>
            <a:endParaRPr lang="en-US" sz="1400" dirty="0">
              <a:solidFill>
                <a:prstClr val="black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29559" y="6211669"/>
            <a:ext cx="2686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Fortier et al, Nat. Photon. </a:t>
            </a:r>
            <a:r>
              <a:rPr lang="en-US" sz="1400" b="1" dirty="0" smtClean="0"/>
              <a:t>5</a:t>
            </a:r>
            <a:r>
              <a:rPr lang="en-US" sz="1400" dirty="0" smtClean="0"/>
              <a:t> (2011)</a:t>
            </a:r>
          </a:p>
          <a:p>
            <a:r>
              <a:rPr lang="en-US" sz="1400" dirty="0" err="1" smtClean="0"/>
              <a:t>Xie</a:t>
            </a:r>
            <a:r>
              <a:rPr lang="en-US" sz="1400" dirty="0" smtClean="0"/>
              <a:t> et al, Nat. Photon. </a:t>
            </a:r>
            <a:r>
              <a:rPr lang="en-US" sz="1400" b="1" dirty="0" smtClean="0"/>
              <a:t>11 </a:t>
            </a:r>
            <a:r>
              <a:rPr lang="en-US" sz="1400" dirty="0" smtClean="0"/>
              <a:t>(2017)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22206" t="25371" r="25025" b="9799"/>
          <a:stretch/>
        </p:blipFill>
        <p:spPr>
          <a:xfrm>
            <a:off x="3853213" y="1987846"/>
            <a:ext cx="4189906" cy="2894156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26841" y="1831327"/>
            <a:ext cx="3648516" cy="3155697"/>
            <a:chOff x="26841" y="1831327"/>
            <a:chExt cx="3648516" cy="315569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/>
            <a:srcRect l="7555" t="32786" r="55494" b="7892"/>
            <a:stretch/>
          </p:blipFill>
          <p:spPr>
            <a:xfrm>
              <a:off x="205392" y="2062467"/>
              <a:ext cx="3240016" cy="2924557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3053166" y="3347634"/>
              <a:ext cx="511444" cy="1639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64471" y="3245708"/>
              <a:ext cx="514457" cy="313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6841" y="1831327"/>
              <a:ext cx="514457" cy="313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160900" y="1859048"/>
              <a:ext cx="514457" cy="3130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64471" y="6027003"/>
            <a:ext cx="1880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Jammi</a:t>
            </a:r>
            <a:r>
              <a:rPr lang="en-US" sz="1400" dirty="0" smtClean="0"/>
              <a:t> et al, CLEO 2022</a:t>
            </a:r>
            <a:endParaRPr lang="en-US" sz="14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l="43767" t="24311" r="23000" b="8951"/>
          <a:stretch/>
        </p:blipFill>
        <p:spPr>
          <a:xfrm>
            <a:off x="8331722" y="1763522"/>
            <a:ext cx="3810740" cy="4302449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8084040" y="2068922"/>
            <a:ext cx="4143373" cy="2979648"/>
            <a:chOff x="8084040" y="2068922"/>
            <a:chExt cx="4143373" cy="297964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5"/>
            <a:srcRect l="50556" t="30879" r="10851" b="19756"/>
            <a:stretch/>
          </p:blipFill>
          <p:spPr>
            <a:xfrm>
              <a:off x="8084040" y="2068922"/>
              <a:ext cx="4143373" cy="2979648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8781632" y="4167329"/>
              <a:ext cx="1374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400 km span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9944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Construction of an optical reference cavity using substrate-transferred crystalline coatings.">
            <a:extLst>
              <a:ext uri="{FF2B5EF4-FFF2-40B4-BE49-F238E27FC236}">
                <a16:creationId xmlns:a16="http://schemas.microsoft.com/office/drawing/2014/main" id="{08B849E2-1C54-D2AD-5836-12DD8969AB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8602" y="3341798"/>
            <a:ext cx="1077837" cy="118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DC5EF91-8068-160F-29FD-3C3835E1A293}"/>
              </a:ext>
            </a:extLst>
          </p:cNvPr>
          <p:cNvCxnSpPr/>
          <p:nvPr/>
        </p:nvCxnSpPr>
        <p:spPr>
          <a:xfrm flipH="1">
            <a:off x="3196481" y="3313948"/>
            <a:ext cx="711893" cy="1807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A701D3DA-6C68-71F5-2FD2-9D8E94B49E4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3144" y="1998719"/>
            <a:ext cx="944395" cy="839040"/>
          </a:xfrm>
          <a:prstGeom prst="rect">
            <a:avLst/>
          </a:prstGeom>
        </p:spPr>
      </p:pic>
      <p:sp>
        <p:nvSpPr>
          <p:cNvPr id="107" name="Oval 106">
            <a:extLst>
              <a:ext uri="{FF2B5EF4-FFF2-40B4-BE49-F238E27FC236}">
                <a16:creationId xmlns:a16="http://schemas.microsoft.com/office/drawing/2014/main" id="{E1A940A0-C263-B115-29BA-F1C0B7248D88}"/>
              </a:ext>
            </a:extLst>
          </p:cNvPr>
          <p:cNvSpPr/>
          <p:nvPr/>
        </p:nvSpPr>
        <p:spPr>
          <a:xfrm>
            <a:off x="1171254" y="859241"/>
            <a:ext cx="2917861" cy="2757522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CF5457-5E5A-A642-9FF1-E0471138D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Survey of the state-of-the-art in FP stabilized lasers</a:t>
            </a:r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89F81C27-4F44-45C7-0B86-DA63F0D2B7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690" y="989902"/>
            <a:ext cx="8261939" cy="5454603"/>
          </a:xfrm>
          <a:prstGeom prst="rect">
            <a:avLst/>
          </a:prstGeom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B1B13B1C-35FA-575F-F0C3-A865A9178F18}"/>
              </a:ext>
            </a:extLst>
          </p:cNvPr>
          <p:cNvCxnSpPr>
            <a:cxnSpLocks noChangeAspect="1"/>
          </p:cNvCxnSpPr>
          <p:nvPr/>
        </p:nvCxnSpPr>
        <p:spPr>
          <a:xfrm>
            <a:off x="2324184" y="2322817"/>
            <a:ext cx="5339534" cy="2138384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FFD8D48-E0D0-FD9E-FB40-D6A6327C5C8E}"/>
              </a:ext>
            </a:extLst>
          </p:cNvPr>
          <p:cNvSpPr txBox="1"/>
          <p:nvPr/>
        </p:nvSpPr>
        <p:spPr>
          <a:xfrm>
            <a:off x="9310478" y="2217219"/>
            <a:ext cx="2425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G.D. Cole, et al., Nat. Photon. </a:t>
            </a:r>
            <a:r>
              <a:rPr lang="en-US" sz="1000" b="1" dirty="0"/>
              <a:t>7</a:t>
            </a:r>
            <a:r>
              <a:rPr lang="en-US" sz="1000" dirty="0"/>
              <a:t>, 644 (2013)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1CD6925-2B9E-8924-4F53-FFFAC8D8FC8E}"/>
              </a:ext>
            </a:extLst>
          </p:cNvPr>
          <p:cNvSpPr/>
          <p:nvPr/>
        </p:nvSpPr>
        <p:spPr>
          <a:xfrm>
            <a:off x="9132923" y="2268682"/>
            <a:ext cx="104825" cy="1048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430A41-537D-5AFE-781B-0218805B9231}"/>
              </a:ext>
            </a:extLst>
          </p:cNvPr>
          <p:cNvSpPr txBox="1"/>
          <p:nvPr/>
        </p:nvSpPr>
        <p:spPr>
          <a:xfrm>
            <a:off x="9310478" y="2781213"/>
            <a:ext cx="2813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D. </a:t>
            </a:r>
            <a:r>
              <a:rPr lang="en-US" sz="1000" dirty="0" err="1"/>
              <a:t>Leibrandt</a:t>
            </a:r>
            <a:r>
              <a:rPr lang="en-US" sz="1000" dirty="0"/>
              <a:t>, et al., Opt. Exp. </a:t>
            </a:r>
            <a:r>
              <a:rPr lang="en-US" sz="1000" b="1" dirty="0"/>
              <a:t>19</a:t>
            </a:r>
            <a:r>
              <a:rPr lang="en-US" sz="1000" dirty="0"/>
              <a:t>, 3471 (2011)</a:t>
            </a:r>
          </a:p>
          <a:p>
            <a:r>
              <a:rPr lang="en-US" sz="1000" dirty="0"/>
              <a:t>D. Leibrandt, et al., Phys. Rev. A 87, 023829 (2013)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0E11ED-35F2-2EDA-51C2-75FD1E47C488}"/>
              </a:ext>
            </a:extLst>
          </p:cNvPr>
          <p:cNvSpPr/>
          <p:nvPr/>
        </p:nvSpPr>
        <p:spPr>
          <a:xfrm>
            <a:off x="9138862" y="2903681"/>
            <a:ext cx="92945" cy="10131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1" name="Star: 5 Points 48">
            <a:extLst>
              <a:ext uri="{FF2B5EF4-FFF2-40B4-BE49-F238E27FC236}">
                <a16:creationId xmlns:a16="http://schemas.microsoft.com/office/drawing/2014/main" id="{61C0E4B1-0990-3D3D-93E3-F4DB98201803}"/>
              </a:ext>
            </a:extLst>
          </p:cNvPr>
          <p:cNvSpPr>
            <a:spLocks noChangeAspect="1"/>
          </p:cNvSpPr>
          <p:nvPr/>
        </p:nvSpPr>
        <p:spPr>
          <a:xfrm>
            <a:off x="3576626" y="2777340"/>
            <a:ext cx="194399" cy="19439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685596-212C-ABEE-F800-CF74A410401F}"/>
              </a:ext>
            </a:extLst>
          </p:cNvPr>
          <p:cNvSpPr txBox="1"/>
          <p:nvPr/>
        </p:nvSpPr>
        <p:spPr>
          <a:xfrm>
            <a:off x="9310479" y="3205799"/>
            <a:ext cx="2464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A. D. Ludlow, et al. Opt. Lett. </a:t>
            </a:r>
            <a:r>
              <a:rPr lang="en-US" sz="1000" b="1" dirty="0"/>
              <a:t>32</a:t>
            </a:r>
            <a:r>
              <a:rPr lang="en-US" sz="1000" dirty="0"/>
              <a:t>, 641 (2007)</a:t>
            </a:r>
          </a:p>
        </p:txBody>
      </p:sp>
      <p:sp>
        <p:nvSpPr>
          <p:cNvPr id="8" name="Diamond 7">
            <a:extLst>
              <a:ext uri="{FF2B5EF4-FFF2-40B4-BE49-F238E27FC236}">
                <a16:creationId xmlns:a16="http://schemas.microsoft.com/office/drawing/2014/main" id="{2664FDA3-2E3D-B031-1268-C281FBEEE87B}"/>
              </a:ext>
            </a:extLst>
          </p:cNvPr>
          <p:cNvSpPr/>
          <p:nvPr/>
        </p:nvSpPr>
        <p:spPr>
          <a:xfrm>
            <a:off x="9116614" y="3240953"/>
            <a:ext cx="137443" cy="137443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CDBED3-EE8E-A787-CC0D-9E2A452BD380}"/>
              </a:ext>
            </a:extLst>
          </p:cNvPr>
          <p:cNvSpPr txBox="1"/>
          <p:nvPr/>
        </p:nvSpPr>
        <p:spPr>
          <a:xfrm>
            <a:off x="9310479" y="3491886"/>
            <a:ext cx="2518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B. </a:t>
            </a:r>
            <a:r>
              <a:rPr lang="en-US" sz="1000" dirty="0" err="1"/>
              <a:t>Argence</a:t>
            </a:r>
            <a:r>
              <a:rPr lang="en-US" sz="1000" dirty="0"/>
              <a:t>, et al., Opt. Exp. </a:t>
            </a:r>
            <a:r>
              <a:rPr lang="en-US" sz="1000" b="1" dirty="0"/>
              <a:t>20</a:t>
            </a:r>
            <a:r>
              <a:rPr lang="en-US" sz="1000" dirty="0"/>
              <a:t>, 25409 (2012)</a:t>
            </a:r>
          </a:p>
          <a:p>
            <a:r>
              <a:rPr lang="en-US" sz="1000" dirty="0"/>
              <a:t>D. </a:t>
            </a:r>
            <a:r>
              <a:rPr lang="en-US" sz="1000" dirty="0" err="1"/>
              <a:t>Świerad</a:t>
            </a:r>
            <a:r>
              <a:rPr lang="en-US" sz="1000" dirty="0"/>
              <a:t>, et al. Sci. Reports </a:t>
            </a:r>
            <a:r>
              <a:rPr lang="en-US" sz="1000" b="1" dirty="0"/>
              <a:t>6</a:t>
            </a:r>
            <a:r>
              <a:rPr lang="en-US" sz="1000" dirty="0"/>
              <a:t> 33973 (2016)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D15CA510-9ECE-E89D-DA2E-C1C79A7B34E7}"/>
              </a:ext>
            </a:extLst>
          </p:cNvPr>
          <p:cNvSpPr txBox="1"/>
          <p:nvPr/>
        </p:nvSpPr>
        <p:spPr>
          <a:xfrm>
            <a:off x="4234859" y="5309781"/>
            <a:ext cx="1998876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cryogenic cavity</a:t>
            </a:r>
          </a:p>
        </p:txBody>
      </p:sp>
      <p:sp>
        <p:nvSpPr>
          <p:cNvPr id="11" name="Regular Pentagon 32">
            <a:extLst>
              <a:ext uri="{FF2B5EF4-FFF2-40B4-BE49-F238E27FC236}">
                <a16:creationId xmlns:a16="http://schemas.microsoft.com/office/drawing/2014/main" id="{40FBA8C8-B9A9-E1C1-0282-FBE21F02F71B}"/>
              </a:ext>
            </a:extLst>
          </p:cNvPr>
          <p:cNvSpPr/>
          <p:nvPr/>
        </p:nvSpPr>
        <p:spPr>
          <a:xfrm>
            <a:off x="9116342" y="3599303"/>
            <a:ext cx="137985" cy="131414"/>
          </a:xfrm>
          <a:prstGeom prst="pentagon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876FC0-C90E-A6B3-C1A8-EB95147EBE85}"/>
              </a:ext>
            </a:extLst>
          </p:cNvPr>
          <p:cNvSpPr txBox="1"/>
          <p:nvPr/>
        </p:nvSpPr>
        <p:spPr>
          <a:xfrm>
            <a:off x="9310478" y="3916472"/>
            <a:ext cx="24545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000" dirty="0"/>
              <a:t>T. Kessler, et al. Nat. Photon. </a:t>
            </a:r>
            <a:r>
              <a:rPr lang="is-IS" sz="1000" b="1" dirty="0"/>
              <a:t>6</a:t>
            </a:r>
            <a:r>
              <a:rPr lang="is-IS" sz="1000" dirty="0"/>
              <a:t>, 687 (2012)</a:t>
            </a:r>
          </a:p>
          <a:p>
            <a:r>
              <a:rPr lang="en-US" sz="1000" dirty="0"/>
              <a:t>D. G. </a:t>
            </a:r>
            <a:r>
              <a:rPr lang="en-US" sz="1000" dirty="0" err="1"/>
              <a:t>Matei</a:t>
            </a:r>
            <a:r>
              <a:rPr lang="en-US" sz="1000" dirty="0"/>
              <a:t>, et al., </a:t>
            </a:r>
            <a:r>
              <a:rPr lang="en-US" sz="1000" dirty="0" err="1"/>
              <a:t>arxiv</a:t>
            </a:r>
            <a:r>
              <a:rPr lang="en-US" sz="1000" dirty="0"/>
              <a:t>: </a:t>
            </a:r>
            <a:r>
              <a:rPr lang="is-IS" sz="1000" dirty="0"/>
              <a:t>1702.04669 (2017)</a:t>
            </a:r>
          </a:p>
        </p:txBody>
      </p:sp>
      <p:sp>
        <p:nvSpPr>
          <p:cNvPr id="79" name="Star: 4 Points 65">
            <a:extLst>
              <a:ext uri="{FF2B5EF4-FFF2-40B4-BE49-F238E27FC236}">
                <a16:creationId xmlns:a16="http://schemas.microsoft.com/office/drawing/2014/main" id="{AA0C6E9A-9436-B33B-21A4-E8ACE13BE38A}"/>
              </a:ext>
            </a:extLst>
          </p:cNvPr>
          <p:cNvSpPr>
            <a:spLocks noChangeAspect="1"/>
          </p:cNvSpPr>
          <p:nvPr/>
        </p:nvSpPr>
        <p:spPr>
          <a:xfrm>
            <a:off x="7112599" y="4328279"/>
            <a:ext cx="194399" cy="194399"/>
          </a:xfrm>
          <a:prstGeom prst="star4">
            <a:avLst>
              <a:gd name="adj" fmla="val 24748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riangle 1026">
            <a:extLst>
              <a:ext uri="{FF2B5EF4-FFF2-40B4-BE49-F238E27FC236}">
                <a16:creationId xmlns:a16="http://schemas.microsoft.com/office/drawing/2014/main" id="{BA274CFB-E41C-69C0-2344-83C2CCD2D0F1}"/>
              </a:ext>
            </a:extLst>
          </p:cNvPr>
          <p:cNvSpPr/>
          <p:nvPr/>
        </p:nvSpPr>
        <p:spPr>
          <a:xfrm>
            <a:off x="9102814" y="4018457"/>
            <a:ext cx="165043" cy="142278"/>
          </a:xfrm>
          <a:prstGeom prst="triangl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7" name="Triangle 1026">
            <a:extLst>
              <a:ext uri="{FF2B5EF4-FFF2-40B4-BE49-F238E27FC236}">
                <a16:creationId xmlns:a16="http://schemas.microsoft.com/office/drawing/2014/main" id="{B44ED739-001A-83D9-57B4-E04512EEB09B}"/>
              </a:ext>
            </a:extLst>
          </p:cNvPr>
          <p:cNvSpPr>
            <a:spLocks noChangeAspect="1"/>
          </p:cNvSpPr>
          <p:nvPr/>
        </p:nvSpPr>
        <p:spPr>
          <a:xfrm rot="10800000">
            <a:off x="6440405" y="3780347"/>
            <a:ext cx="224887" cy="194399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16E364-CBC5-2C23-2CB8-7B752820163B}"/>
              </a:ext>
            </a:extLst>
          </p:cNvPr>
          <p:cNvSpPr txBox="1"/>
          <p:nvPr/>
        </p:nvSpPr>
        <p:spPr>
          <a:xfrm>
            <a:off x="9310478" y="4341058"/>
            <a:ext cx="27622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B. C. Young, et al. Phys. Rev. Lett. </a:t>
            </a:r>
            <a:r>
              <a:rPr lang="en-US" sz="1000" b="1" dirty="0"/>
              <a:t>82</a:t>
            </a:r>
            <a:r>
              <a:rPr lang="en-US" sz="1000" dirty="0"/>
              <a:t>, 3799 (1999)</a:t>
            </a:r>
          </a:p>
        </p:txBody>
      </p:sp>
      <p:sp>
        <p:nvSpPr>
          <p:cNvPr id="15" name="Triangle 1026">
            <a:extLst>
              <a:ext uri="{FF2B5EF4-FFF2-40B4-BE49-F238E27FC236}">
                <a16:creationId xmlns:a16="http://schemas.microsoft.com/office/drawing/2014/main" id="{771F6574-CB15-FDBC-4E87-32ABD87623C1}"/>
              </a:ext>
            </a:extLst>
          </p:cNvPr>
          <p:cNvSpPr/>
          <p:nvPr/>
        </p:nvSpPr>
        <p:spPr>
          <a:xfrm rot="10800000">
            <a:off x="9102814" y="4373793"/>
            <a:ext cx="165043" cy="142278"/>
          </a:xfrm>
          <a:prstGeom prst="triangl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76" name="Regular Pentagon 2">
            <a:extLst>
              <a:ext uri="{FF2B5EF4-FFF2-40B4-BE49-F238E27FC236}">
                <a16:creationId xmlns:a16="http://schemas.microsoft.com/office/drawing/2014/main" id="{825AD7BA-07E9-31DD-63EE-79C95D3A852F}"/>
              </a:ext>
            </a:extLst>
          </p:cNvPr>
          <p:cNvSpPr>
            <a:spLocks noChangeAspect="1"/>
          </p:cNvSpPr>
          <p:nvPr/>
        </p:nvSpPr>
        <p:spPr>
          <a:xfrm>
            <a:off x="5345604" y="3259023"/>
            <a:ext cx="195568" cy="194399"/>
          </a:xfrm>
          <a:prstGeom prst="pentagon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B85926-AE1A-E0E5-4C15-B5286B34A8C0}"/>
              </a:ext>
            </a:extLst>
          </p:cNvPr>
          <p:cNvSpPr txBox="1"/>
          <p:nvPr/>
        </p:nvSpPr>
        <p:spPr>
          <a:xfrm>
            <a:off x="9310478" y="4627145"/>
            <a:ext cx="2593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Y. </a:t>
            </a:r>
            <a:r>
              <a:rPr lang="en-US" sz="1000" dirty="0" err="1"/>
              <a:t>Yiang</a:t>
            </a:r>
            <a:r>
              <a:rPr lang="en-US" sz="1000" dirty="0"/>
              <a:t>, et al. Nat. Photon. </a:t>
            </a:r>
            <a:r>
              <a:rPr lang="en-US" sz="1000" b="1" dirty="0"/>
              <a:t>5</a:t>
            </a:r>
            <a:r>
              <a:rPr lang="en-US" sz="1000" dirty="0"/>
              <a:t>, 158 (2011)</a:t>
            </a:r>
          </a:p>
          <a:p>
            <a:r>
              <a:rPr lang="en-US" sz="1000" dirty="0"/>
              <a:t>M. </a:t>
            </a:r>
            <a:r>
              <a:rPr lang="en-US" sz="1000" dirty="0" err="1"/>
              <a:t>Schioppo</a:t>
            </a:r>
            <a:r>
              <a:rPr lang="en-US" sz="1000" dirty="0"/>
              <a:t>, et al., Nat. Photon. </a:t>
            </a:r>
            <a:r>
              <a:rPr lang="en-US" sz="1000" b="1" dirty="0"/>
              <a:t>11</a:t>
            </a:r>
            <a:r>
              <a:rPr lang="en-US" sz="1000" dirty="0"/>
              <a:t>, 48 (2017)</a:t>
            </a:r>
          </a:p>
        </p:txBody>
      </p:sp>
      <p:sp>
        <p:nvSpPr>
          <p:cNvPr id="17" name="Plus Sign 66">
            <a:extLst>
              <a:ext uri="{FF2B5EF4-FFF2-40B4-BE49-F238E27FC236}">
                <a16:creationId xmlns:a16="http://schemas.microsoft.com/office/drawing/2014/main" id="{C13A8A7F-9E2C-B3C7-3AAF-6269C47E63C7}"/>
              </a:ext>
            </a:extLst>
          </p:cNvPr>
          <p:cNvSpPr/>
          <p:nvPr/>
        </p:nvSpPr>
        <p:spPr>
          <a:xfrm>
            <a:off x="9065408" y="4680343"/>
            <a:ext cx="239853" cy="239853"/>
          </a:xfrm>
          <a:prstGeom prst="mathPlus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C6F0BB-77A8-0588-E287-0E6DDB8E9634}"/>
              </a:ext>
            </a:extLst>
          </p:cNvPr>
          <p:cNvSpPr txBox="1"/>
          <p:nvPr/>
        </p:nvSpPr>
        <p:spPr>
          <a:xfrm>
            <a:off x="9310478" y="5051731"/>
            <a:ext cx="12987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Jun </a:t>
            </a:r>
            <a:r>
              <a:rPr lang="en-US" sz="1000" dirty="0" err="1"/>
              <a:t>Ye’s</a:t>
            </a:r>
            <a:r>
              <a:rPr lang="en-US" sz="1000" dirty="0"/>
              <a:t> group at JILA</a:t>
            </a:r>
          </a:p>
        </p:txBody>
      </p:sp>
      <p:sp>
        <p:nvSpPr>
          <p:cNvPr id="82" name="Hexagon 81">
            <a:extLst>
              <a:ext uri="{FF2B5EF4-FFF2-40B4-BE49-F238E27FC236}">
                <a16:creationId xmlns:a16="http://schemas.microsoft.com/office/drawing/2014/main" id="{825C9B1A-5927-1F15-CE0D-571A351B1905}"/>
              </a:ext>
            </a:extLst>
          </p:cNvPr>
          <p:cNvSpPr>
            <a:spLocks noChangeAspect="1"/>
          </p:cNvSpPr>
          <p:nvPr/>
        </p:nvSpPr>
        <p:spPr>
          <a:xfrm>
            <a:off x="5026795" y="2926397"/>
            <a:ext cx="198027" cy="194399"/>
          </a:xfrm>
          <a:prstGeom prst="hexagon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tar: 4 Points 75">
            <a:extLst>
              <a:ext uri="{FF2B5EF4-FFF2-40B4-BE49-F238E27FC236}">
                <a16:creationId xmlns:a16="http://schemas.microsoft.com/office/drawing/2014/main" id="{439BDAAE-55AB-6FA7-7B9F-AD63C5A33E80}"/>
              </a:ext>
            </a:extLst>
          </p:cNvPr>
          <p:cNvSpPr/>
          <p:nvPr/>
        </p:nvSpPr>
        <p:spPr>
          <a:xfrm>
            <a:off x="9117443" y="5087715"/>
            <a:ext cx="135783" cy="135783"/>
          </a:xfrm>
          <a:prstGeom prst="star4">
            <a:avLst>
              <a:gd name="adj" fmla="val 24748"/>
            </a:avLst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85" name="Regular Pentagon 2">
            <a:extLst>
              <a:ext uri="{FF2B5EF4-FFF2-40B4-BE49-F238E27FC236}">
                <a16:creationId xmlns:a16="http://schemas.microsoft.com/office/drawing/2014/main" id="{CB58E03E-CD17-DA25-992A-589040C7AF9E}"/>
              </a:ext>
            </a:extLst>
          </p:cNvPr>
          <p:cNvSpPr>
            <a:spLocks noChangeAspect="1"/>
          </p:cNvSpPr>
          <p:nvPr/>
        </p:nvSpPr>
        <p:spPr>
          <a:xfrm>
            <a:off x="5345604" y="3453421"/>
            <a:ext cx="195568" cy="194399"/>
          </a:xfrm>
          <a:prstGeom prst="pentagon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4ADC6F-3BC3-65C9-BBD6-DC470041715B}"/>
              </a:ext>
            </a:extLst>
          </p:cNvPr>
          <p:cNvSpPr txBox="1"/>
          <p:nvPr/>
        </p:nvSpPr>
        <p:spPr>
          <a:xfrm>
            <a:off x="9310479" y="5337816"/>
            <a:ext cx="22894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S. </a:t>
            </a:r>
            <a:r>
              <a:rPr lang="en-US" sz="1000" dirty="0" err="1"/>
              <a:t>Häfner</a:t>
            </a:r>
            <a:r>
              <a:rPr lang="en-US" sz="1000" dirty="0"/>
              <a:t>, et al. Opt. Lett. </a:t>
            </a:r>
            <a:r>
              <a:rPr lang="en-US" sz="1000" b="1" dirty="0"/>
              <a:t>9</a:t>
            </a:r>
            <a:r>
              <a:rPr lang="en-US" sz="1000" dirty="0"/>
              <a:t>, 2112 (2015)</a:t>
            </a:r>
          </a:p>
        </p:txBody>
      </p:sp>
      <p:sp>
        <p:nvSpPr>
          <p:cNvPr id="21" name="Multiplication Sign 76">
            <a:extLst>
              <a:ext uri="{FF2B5EF4-FFF2-40B4-BE49-F238E27FC236}">
                <a16:creationId xmlns:a16="http://schemas.microsoft.com/office/drawing/2014/main" id="{D27C66F2-9775-9207-EC6D-9F393A371ED5}"/>
              </a:ext>
            </a:extLst>
          </p:cNvPr>
          <p:cNvSpPr/>
          <p:nvPr/>
        </p:nvSpPr>
        <p:spPr>
          <a:xfrm>
            <a:off x="9090308" y="5346665"/>
            <a:ext cx="190052" cy="190052"/>
          </a:xfrm>
          <a:prstGeom prst="mathMultiply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2" name="Star: 5 Points 48">
            <a:extLst>
              <a:ext uri="{FF2B5EF4-FFF2-40B4-BE49-F238E27FC236}">
                <a16:creationId xmlns:a16="http://schemas.microsoft.com/office/drawing/2014/main" id="{C1897376-73B7-31DC-EAB2-85382A22C2C8}"/>
              </a:ext>
            </a:extLst>
          </p:cNvPr>
          <p:cNvSpPr/>
          <p:nvPr/>
        </p:nvSpPr>
        <p:spPr>
          <a:xfrm>
            <a:off x="9112707" y="1935780"/>
            <a:ext cx="145255" cy="145255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5E6EC9-A531-F6C8-E2F0-28DBF68CED63}"/>
              </a:ext>
            </a:extLst>
          </p:cNvPr>
          <p:cNvSpPr txBox="1"/>
          <p:nvPr/>
        </p:nvSpPr>
        <p:spPr>
          <a:xfrm>
            <a:off x="9310478" y="1901452"/>
            <a:ext cx="28889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J. Davila-Rodriguez, et al., Opt. </a:t>
            </a:r>
            <a:r>
              <a:rPr lang="en-US" sz="1000" dirty="0" err="1"/>
              <a:t>Lett</a:t>
            </a:r>
            <a:r>
              <a:rPr lang="en-US" sz="1000" dirty="0"/>
              <a:t>. </a:t>
            </a:r>
            <a:r>
              <a:rPr lang="en-US" sz="1000" b="1" dirty="0"/>
              <a:t>42</a:t>
            </a:r>
            <a:r>
              <a:rPr lang="en-US" sz="1000" dirty="0"/>
              <a:t>, 1277 (2017)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2D3EF70-F4EF-9660-8211-81FFD4D25FC6}"/>
              </a:ext>
            </a:extLst>
          </p:cNvPr>
          <p:cNvSpPr>
            <a:spLocks noChangeAspect="1"/>
          </p:cNvSpPr>
          <p:nvPr/>
        </p:nvSpPr>
        <p:spPr>
          <a:xfrm>
            <a:off x="4009764" y="3161823"/>
            <a:ext cx="194399" cy="19439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BDD5E043-D7BE-F8CE-A85C-3DECB023E5BF}"/>
              </a:ext>
            </a:extLst>
          </p:cNvPr>
          <p:cNvSpPr/>
          <p:nvPr/>
        </p:nvSpPr>
        <p:spPr>
          <a:xfrm>
            <a:off x="9112706" y="2559604"/>
            <a:ext cx="149034" cy="128478"/>
          </a:xfrm>
          <a:prstGeom prst="hexagon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80" name="Multiplication Sign 70">
            <a:extLst>
              <a:ext uri="{FF2B5EF4-FFF2-40B4-BE49-F238E27FC236}">
                <a16:creationId xmlns:a16="http://schemas.microsoft.com/office/drawing/2014/main" id="{D5753014-35B9-E09A-42EE-A72DA3BE7775}"/>
              </a:ext>
            </a:extLst>
          </p:cNvPr>
          <p:cNvSpPr>
            <a:spLocks noChangeAspect="1"/>
          </p:cNvSpPr>
          <p:nvPr/>
        </p:nvSpPr>
        <p:spPr>
          <a:xfrm>
            <a:off x="7313610" y="4414402"/>
            <a:ext cx="242998" cy="242998"/>
          </a:xfrm>
          <a:prstGeom prst="mathMultiply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3751F3B-F70D-2E85-0AC3-117E6EAA580C}"/>
              </a:ext>
            </a:extLst>
          </p:cNvPr>
          <p:cNvSpPr txBox="1"/>
          <p:nvPr/>
        </p:nvSpPr>
        <p:spPr>
          <a:xfrm>
            <a:off x="9310478" y="2495126"/>
            <a:ext cx="25987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S. Webster &amp; P. Gill, Opt. Lett. </a:t>
            </a:r>
            <a:r>
              <a:rPr lang="en-US" sz="1000" b="1" dirty="0"/>
              <a:t>36</a:t>
            </a:r>
            <a:r>
              <a:rPr lang="en-US" sz="1000" dirty="0"/>
              <a:t>, 3572 (2011)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39D15D9-454B-2EB6-C1B8-DF214303EF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85024" y="3961908"/>
            <a:ext cx="346070" cy="33928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2D1BF4C-243C-86D0-E592-0594AFF215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06155" y="2220829"/>
            <a:ext cx="303809" cy="269356"/>
          </a:xfrm>
          <a:prstGeom prst="rect">
            <a:avLst/>
          </a:prstGeom>
        </p:spPr>
      </p:pic>
      <p:sp>
        <p:nvSpPr>
          <p:cNvPr id="74" name="Triangle 1026">
            <a:extLst>
              <a:ext uri="{FF2B5EF4-FFF2-40B4-BE49-F238E27FC236}">
                <a16:creationId xmlns:a16="http://schemas.microsoft.com/office/drawing/2014/main" id="{A7646E25-0249-4C56-95C0-88F92E2BC794}"/>
              </a:ext>
            </a:extLst>
          </p:cNvPr>
          <p:cNvSpPr>
            <a:spLocks noChangeAspect="1"/>
          </p:cNvSpPr>
          <p:nvPr/>
        </p:nvSpPr>
        <p:spPr>
          <a:xfrm>
            <a:off x="6303269" y="4761155"/>
            <a:ext cx="194931" cy="194399"/>
          </a:xfrm>
          <a:prstGeom prst="triangl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Plaque 63">
            <a:extLst>
              <a:ext uri="{FF2B5EF4-FFF2-40B4-BE49-F238E27FC236}">
                <a16:creationId xmlns:a16="http://schemas.microsoft.com/office/drawing/2014/main" id="{53E6B25B-969C-84C8-7DE4-2C6B5F717F34}"/>
              </a:ext>
            </a:extLst>
          </p:cNvPr>
          <p:cNvSpPr>
            <a:spLocks noChangeAspect="1"/>
          </p:cNvSpPr>
          <p:nvPr/>
        </p:nvSpPr>
        <p:spPr>
          <a:xfrm>
            <a:off x="9092683" y="1612409"/>
            <a:ext cx="146304" cy="146304"/>
          </a:xfrm>
          <a:prstGeom prst="plaque">
            <a:avLst>
              <a:gd name="adj" fmla="val 32206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147CC3E-A530-3B8A-0FF2-3A881CE08BFE}"/>
              </a:ext>
            </a:extLst>
          </p:cNvPr>
          <p:cNvSpPr txBox="1"/>
          <p:nvPr/>
        </p:nvSpPr>
        <p:spPr>
          <a:xfrm>
            <a:off x="9310478" y="1568766"/>
            <a:ext cx="2383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C. McLemore, et al. PRA </a:t>
            </a:r>
            <a:r>
              <a:rPr lang="en-US" sz="1000" b="1" dirty="0"/>
              <a:t>18 </a:t>
            </a:r>
            <a:r>
              <a:rPr lang="en-US" sz="1000" dirty="0"/>
              <a:t>054054 (2022)</a:t>
            </a:r>
          </a:p>
        </p:txBody>
      </p:sp>
      <p:sp>
        <p:nvSpPr>
          <p:cNvPr id="78" name="Plus Sign 61">
            <a:extLst>
              <a:ext uri="{FF2B5EF4-FFF2-40B4-BE49-F238E27FC236}">
                <a16:creationId xmlns:a16="http://schemas.microsoft.com/office/drawing/2014/main" id="{8892BD9E-641A-16A2-A52A-5244A03E1746}"/>
              </a:ext>
            </a:extLst>
          </p:cNvPr>
          <p:cNvSpPr/>
          <p:nvPr/>
        </p:nvSpPr>
        <p:spPr>
          <a:xfrm>
            <a:off x="6665292" y="4093154"/>
            <a:ext cx="254960" cy="254960"/>
          </a:xfrm>
          <a:prstGeom prst="mathPlus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063F280-06A0-C107-94DB-6FF06FA95E49}"/>
              </a:ext>
            </a:extLst>
          </p:cNvPr>
          <p:cNvCxnSpPr>
            <a:cxnSpLocks/>
          </p:cNvCxnSpPr>
          <p:nvPr/>
        </p:nvCxnSpPr>
        <p:spPr>
          <a:xfrm flipH="1">
            <a:off x="4314686" y="3323488"/>
            <a:ext cx="168146" cy="2098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8D1B2C7F-298B-62F8-3161-B5A2BCA8CE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9524" y="2123204"/>
            <a:ext cx="1227237" cy="61578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C043A24-964C-F7DA-89BA-2A3C22A540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6500" y="4909572"/>
            <a:ext cx="2309817" cy="802983"/>
          </a:xfrm>
          <a:prstGeom prst="rect">
            <a:avLst/>
          </a:prstGeom>
        </p:spPr>
      </p:pic>
      <p:sp>
        <p:nvSpPr>
          <p:cNvPr id="75" name="Diamond 74">
            <a:extLst>
              <a:ext uri="{FF2B5EF4-FFF2-40B4-BE49-F238E27FC236}">
                <a16:creationId xmlns:a16="http://schemas.microsoft.com/office/drawing/2014/main" id="{6653E27B-521F-0B58-9496-29A1A9CBBEED}"/>
              </a:ext>
            </a:extLst>
          </p:cNvPr>
          <p:cNvSpPr>
            <a:spLocks noChangeAspect="1"/>
          </p:cNvSpPr>
          <p:nvPr/>
        </p:nvSpPr>
        <p:spPr>
          <a:xfrm>
            <a:off x="4484497" y="3064624"/>
            <a:ext cx="194399" cy="194399"/>
          </a:xfrm>
          <a:prstGeom prst="diamond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78636849-0CB9-A01A-E954-766FF68A62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29535" y="2973410"/>
            <a:ext cx="1541759" cy="107145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F4CDD8B-A8AF-F55E-778B-F51F9CBFDF4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72468" y="2046574"/>
            <a:ext cx="819421" cy="913211"/>
          </a:xfrm>
          <a:prstGeom prst="rect">
            <a:avLst/>
          </a:prstGeom>
        </p:spPr>
      </p:pic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5AE5847-569C-4D3E-6FBA-46D45F7315F4}"/>
              </a:ext>
            </a:extLst>
          </p:cNvPr>
          <p:cNvCxnSpPr/>
          <p:nvPr/>
        </p:nvCxnSpPr>
        <p:spPr>
          <a:xfrm flipV="1">
            <a:off x="5607494" y="3106864"/>
            <a:ext cx="319481" cy="18187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F81DF9C-A464-DA9A-E16C-2EBA552855C6}"/>
              </a:ext>
            </a:extLst>
          </p:cNvPr>
          <p:cNvCxnSpPr>
            <a:cxnSpLocks/>
          </p:cNvCxnSpPr>
          <p:nvPr/>
        </p:nvCxnSpPr>
        <p:spPr>
          <a:xfrm flipV="1">
            <a:off x="6650830" y="2837759"/>
            <a:ext cx="478705" cy="8100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>
            <a:extLst>
              <a:ext uri="{FF2B5EF4-FFF2-40B4-BE49-F238E27FC236}">
                <a16:creationId xmlns:a16="http://schemas.microsoft.com/office/drawing/2014/main" id="{06620799-1705-8588-87AF-481ED05D018B}"/>
              </a:ext>
            </a:extLst>
          </p:cNvPr>
          <p:cNvSpPr>
            <a:spLocks noChangeAspect="1"/>
          </p:cNvSpPr>
          <p:nvPr/>
        </p:nvSpPr>
        <p:spPr>
          <a:xfrm>
            <a:off x="4895151" y="3165506"/>
            <a:ext cx="197598" cy="19439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E624C7C-95D7-3EB0-E457-3891F5DAA0C9}"/>
              </a:ext>
            </a:extLst>
          </p:cNvPr>
          <p:cNvCxnSpPr/>
          <p:nvPr/>
        </p:nvCxnSpPr>
        <p:spPr>
          <a:xfrm>
            <a:off x="7531536" y="4634419"/>
            <a:ext cx="346424" cy="3006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AB83B080-1947-F10D-3A90-2F2D05E3934C}"/>
              </a:ext>
            </a:extLst>
          </p:cNvPr>
          <p:cNvCxnSpPr>
            <a:cxnSpLocks/>
          </p:cNvCxnSpPr>
          <p:nvPr/>
        </p:nvCxnSpPr>
        <p:spPr>
          <a:xfrm flipV="1">
            <a:off x="7304909" y="3780347"/>
            <a:ext cx="290409" cy="5352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0D887214-32A5-E085-549F-26242CEAE326}"/>
              </a:ext>
            </a:extLst>
          </p:cNvPr>
          <p:cNvCxnSpPr>
            <a:cxnSpLocks/>
          </p:cNvCxnSpPr>
          <p:nvPr/>
        </p:nvCxnSpPr>
        <p:spPr>
          <a:xfrm flipH="1">
            <a:off x="5606980" y="4843305"/>
            <a:ext cx="673240" cy="602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>
            <a:extLst>
              <a:ext uri="{FF2B5EF4-FFF2-40B4-BE49-F238E27FC236}">
                <a16:creationId xmlns:a16="http://schemas.microsoft.com/office/drawing/2014/main" id="{B0EF5D3B-E55A-C996-DC17-CD2753624D8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60404" y="3559496"/>
            <a:ext cx="587134" cy="817793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A1E98864-C0FE-0974-C9C1-545C3C834BE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622" y="2038579"/>
            <a:ext cx="631211" cy="631802"/>
          </a:xfrm>
          <a:prstGeom prst="rect">
            <a:avLst/>
          </a:prstGeom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3EE101A-F1DE-4F8D-DCEE-89F4617C05E9}"/>
              </a:ext>
            </a:extLst>
          </p:cNvPr>
          <p:cNvCxnSpPr>
            <a:cxnSpLocks/>
          </p:cNvCxnSpPr>
          <p:nvPr/>
        </p:nvCxnSpPr>
        <p:spPr>
          <a:xfrm flipH="1" flipV="1">
            <a:off x="4678896" y="2837759"/>
            <a:ext cx="207726" cy="2612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240F60B-0BF5-B4C0-A6C2-D99303029E69}"/>
              </a:ext>
            </a:extLst>
          </p:cNvPr>
          <p:cNvCxnSpPr/>
          <p:nvPr/>
        </p:nvCxnSpPr>
        <p:spPr>
          <a:xfrm flipH="1" flipV="1">
            <a:off x="3490801" y="2545537"/>
            <a:ext cx="94054" cy="1736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69657BD-4218-F312-373B-849E8B412610}"/>
                  </a:ext>
                </a:extLst>
              </p:cNvPr>
              <p:cNvSpPr txBox="1"/>
              <p:nvPr/>
            </p:nvSpPr>
            <p:spPr>
              <a:xfrm>
                <a:off x="4793933" y="3717204"/>
                <a:ext cx="617885" cy="769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𝑳</m:t>
                          </m:r>
                        </m:den>
                      </m:f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69657BD-4218-F312-373B-849E8B4126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933" y="3717204"/>
                <a:ext cx="617885" cy="76997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4EAFC8B-464A-F778-72C1-013508058184}"/>
              </a:ext>
            </a:extLst>
          </p:cNvPr>
          <p:cNvCxnSpPr>
            <a:cxnSpLocks/>
          </p:cNvCxnSpPr>
          <p:nvPr/>
        </p:nvCxnSpPr>
        <p:spPr>
          <a:xfrm flipV="1">
            <a:off x="5397677" y="3768444"/>
            <a:ext cx="353920" cy="25404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40EDCE2-804B-293A-E6E4-9100F980B99B}"/>
              </a:ext>
            </a:extLst>
          </p:cNvPr>
          <p:cNvCxnSpPr>
            <a:cxnSpLocks/>
          </p:cNvCxnSpPr>
          <p:nvPr/>
        </p:nvCxnSpPr>
        <p:spPr>
          <a:xfrm flipH="1">
            <a:off x="2189459" y="2424233"/>
            <a:ext cx="241206" cy="2165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Picture 67">
            <a:extLst>
              <a:ext uri="{FF2B5EF4-FFF2-40B4-BE49-F238E27FC236}">
                <a16:creationId xmlns:a16="http://schemas.microsoft.com/office/drawing/2014/main" id="{B1644EA2-D8CF-56E9-7F4F-0F9915EECA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05190" y="4451156"/>
            <a:ext cx="1217181" cy="875516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F126BC7A-4205-BC06-73F4-7F8DB9C7F652}"/>
              </a:ext>
            </a:extLst>
          </p:cNvPr>
          <p:cNvSpPr txBox="1"/>
          <p:nvPr/>
        </p:nvSpPr>
        <p:spPr>
          <a:xfrm>
            <a:off x="9315126" y="1227017"/>
            <a:ext cx="23855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M. Kelleher et al, arXiv:2301.08822 (2023)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6F510D3E-5589-0950-568C-1B086D574EA3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1148" y="2627879"/>
            <a:ext cx="713862" cy="866860"/>
          </a:xfrm>
          <a:prstGeom prst="rect">
            <a:avLst/>
          </a:prstGeom>
          <a:ln>
            <a:noFill/>
          </a:ln>
        </p:spPr>
      </p:pic>
      <p:pic>
        <p:nvPicPr>
          <p:cNvPr id="56" name="Picture 55" descr="IMG_2907.jpg">
            <a:extLst>
              <a:ext uri="{FF2B5EF4-FFF2-40B4-BE49-F238E27FC236}">
                <a16:creationId xmlns:a16="http://schemas.microsoft.com/office/drawing/2014/main" id="{5283F757-32E0-49B0-4111-F6423622BB12}"/>
              </a:ext>
            </a:extLst>
          </p:cNvPr>
          <p:cNvPicPr/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9741" y="1735724"/>
            <a:ext cx="755864" cy="700623"/>
          </a:xfrm>
          <a:prstGeom prst="rect">
            <a:avLst/>
          </a:prstGeom>
        </p:spPr>
      </p:pic>
      <p:sp>
        <p:nvSpPr>
          <p:cNvPr id="100" name="Octagon 99">
            <a:extLst>
              <a:ext uri="{FF2B5EF4-FFF2-40B4-BE49-F238E27FC236}">
                <a16:creationId xmlns:a16="http://schemas.microsoft.com/office/drawing/2014/main" id="{2DAEC47A-7DC0-2624-783A-0F900440E594}"/>
              </a:ext>
            </a:extLst>
          </p:cNvPr>
          <p:cNvSpPr>
            <a:spLocks noChangeAspect="1"/>
          </p:cNvSpPr>
          <p:nvPr/>
        </p:nvSpPr>
        <p:spPr>
          <a:xfrm>
            <a:off x="9070346" y="1259923"/>
            <a:ext cx="182880" cy="182880"/>
          </a:xfrm>
          <a:prstGeom prst="octagon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5" name="Picture 94">
            <a:extLst>
              <a:ext uri="{FF2B5EF4-FFF2-40B4-BE49-F238E27FC236}">
                <a16:creationId xmlns:a16="http://schemas.microsoft.com/office/drawing/2014/main" id="{4B8E5E90-BA76-5369-735A-90E962C58DE1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88" b="17462"/>
          <a:stretch/>
        </p:blipFill>
        <p:spPr>
          <a:xfrm>
            <a:off x="2160362" y="942527"/>
            <a:ext cx="729296" cy="700623"/>
          </a:xfrm>
          <a:prstGeom prst="rect">
            <a:avLst/>
          </a:prstGeom>
          <a:ln w="38100">
            <a:noFill/>
          </a:ln>
        </p:spPr>
      </p:pic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BDA8BCA8-EF9F-8FE5-B546-1AD74DAE67E2}"/>
              </a:ext>
            </a:extLst>
          </p:cNvPr>
          <p:cNvCxnSpPr>
            <a:cxnSpLocks/>
          </p:cNvCxnSpPr>
          <p:nvPr/>
        </p:nvCxnSpPr>
        <p:spPr>
          <a:xfrm flipV="1">
            <a:off x="2024154" y="1457823"/>
            <a:ext cx="159740" cy="17547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Plaque 83">
            <a:extLst>
              <a:ext uri="{FF2B5EF4-FFF2-40B4-BE49-F238E27FC236}">
                <a16:creationId xmlns:a16="http://schemas.microsoft.com/office/drawing/2014/main" id="{5FDEE81B-14D6-7F4D-0DEE-002E7A79527D}"/>
              </a:ext>
            </a:extLst>
          </p:cNvPr>
          <p:cNvSpPr>
            <a:spLocks noChangeAspect="1"/>
          </p:cNvSpPr>
          <p:nvPr/>
        </p:nvSpPr>
        <p:spPr>
          <a:xfrm>
            <a:off x="2418869" y="2161937"/>
            <a:ext cx="194399" cy="194399"/>
          </a:xfrm>
          <a:prstGeom prst="plaque">
            <a:avLst>
              <a:gd name="adj" fmla="val 32206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ctagon 85">
            <a:extLst>
              <a:ext uri="{FF2B5EF4-FFF2-40B4-BE49-F238E27FC236}">
                <a16:creationId xmlns:a16="http://schemas.microsoft.com/office/drawing/2014/main" id="{5A670B15-D746-DEE3-651D-8195EFF06B18}"/>
              </a:ext>
            </a:extLst>
          </p:cNvPr>
          <p:cNvSpPr>
            <a:spLocks noChangeAspect="1"/>
          </p:cNvSpPr>
          <p:nvPr/>
        </p:nvSpPr>
        <p:spPr>
          <a:xfrm>
            <a:off x="1836309" y="1633297"/>
            <a:ext cx="194399" cy="194399"/>
          </a:xfrm>
          <a:prstGeom prst="octagon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0B9023B-810B-1974-A3EC-9B2F7BF1593B}"/>
              </a:ext>
            </a:extLst>
          </p:cNvPr>
          <p:cNvCxnSpPr>
            <a:cxnSpLocks/>
          </p:cNvCxnSpPr>
          <p:nvPr/>
        </p:nvCxnSpPr>
        <p:spPr>
          <a:xfrm flipV="1">
            <a:off x="5140883" y="2636380"/>
            <a:ext cx="20315" cy="2564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774DCBFD-5F33-BD67-613A-26418469171C}"/>
              </a:ext>
            </a:extLst>
          </p:cNvPr>
          <p:cNvSpPr txBox="1"/>
          <p:nvPr/>
        </p:nvSpPr>
        <p:spPr>
          <a:xfrm>
            <a:off x="9597379" y="6581000"/>
            <a:ext cx="2594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Original plot credit: J. Davila-Rodriguez</a:t>
            </a:r>
          </a:p>
        </p:txBody>
      </p:sp>
    </p:spTree>
    <p:extLst>
      <p:ext uri="{BB962C8B-B14F-4D97-AF65-F5344CB8AC3E}">
        <p14:creationId xmlns:p14="http://schemas.microsoft.com/office/powerpoint/2010/main" val="11091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glass menagerie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D629B6-3223-E29A-1A9C-F51611BB76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" r="34492" b="13132"/>
          <a:stretch/>
        </p:blipFill>
        <p:spPr>
          <a:xfrm>
            <a:off x="498759" y="1227539"/>
            <a:ext cx="2286000" cy="23710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5B51D0-34F4-D711-D906-379287AB21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96" t="6948" r="5049" b="8830"/>
          <a:stretch/>
        </p:blipFill>
        <p:spPr>
          <a:xfrm>
            <a:off x="5513350" y="1227539"/>
            <a:ext cx="2284702" cy="23710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3E5807-76D7-F2CB-A350-829E52083D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480" t="8249" r="14343" b="10078"/>
          <a:stretch/>
        </p:blipFill>
        <p:spPr>
          <a:xfrm>
            <a:off x="3030497" y="1227539"/>
            <a:ext cx="2237114" cy="2371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D379F4-CA67-CDE9-E631-4B82A5E6A2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/>
          </a:blip>
          <a:srcRect l="6321" t="23288" r="8180" b="37232"/>
          <a:stretch/>
        </p:blipFill>
        <p:spPr>
          <a:xfrm>
            <a:off x="492641" y="4005509"/>
            <a:ext cx="4045519" cy="2490810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B7A652CD-C5DF-E5E3-618C-D35AEBD343C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0" t="4189" r="16574" b="30738"/>
          <a:stretch/>
        </p:blipFill>
        <p:spPr>
          <a:xfrm>
            <a:off x="4868641" y="4005509"/>
            <a:ext cx="2785201" cy="2465372"/>
          </a:xfrm>
          <a:prstGeom prst="rect">
            <a:avLst/>
          </a:prstGeom>
        </p:spPr>
      </p:pic>
      <p:pic>
        <p:nvPicPr>
          <p:cNvPr id="9" name="Picture 8" descr="A picture containing indoor, lit, orange, light&#10;&#10;Description automatically generated">
            <a:extLst>
              <a:ext uri="{FF2B5EF4-FFF2-40B4-BE49-F238E27FC236}">
                <a16:creationId xmlns:a16="http://schemas.microsoft.com/office/drawing/2014/main" id="{EC44C0D9-77B8-DEB0-8CBD-4F6B404EAFD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02" t="2555" r="23463" b="20302"/>
          <a:stretch/>
        </p:blipFill>
        <p:spPr>
          <a:xfrm>
            <a:off x="1893487" y="5349622"/>
            <a:ext cx="1388738" cy="114669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Picture 9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7ABEC89F-9824-10A4-C37E-89EB7672867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13"/>
          <a:stretch/>
        </p:blipFill>
        <p:spPr>
          <a:xfrm>
            <a:off x="8079836" y="1227540"/>
            <a:ext cx="3932507" cy="5022431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984323" y="1079427"/>
            <a:ext cx="4028020" cy="5391453"/>
            <a:chOff x="7984323" y="1079427"/>
            <a:chExt cx="4028020" cy="5391453"/>
          </a:xfrm>
        </p:grpSpPr>
        <p:sp>
          <p:nvSpPr>
            <p:cNvPr id="12" name="Rectangle 11"/>
            <p:cNvSpPr/>
            <p:nvPr/>
          </p:nvSpPr>
          <p:spPr>
            <a:xfrm>
              <a:off x="7984323" y="1079427"/>
              <a:ext cx="4028020" cy="539145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34548" y="5692137"/>
              <a:ext cx="35275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In-vacuum bonded cavities</a:t>
              </a:r>
              <a:endParaRPr lang="en-US" sz="24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1886" y="3814354"/>
            <a:ext cx="7406166" cy="2795452"/>
            <a:chOff x="391886" y="3814354"/>
            <a:chExt cx="7406166" cy="2795452"/>
          </a:xfrm>
        </p:grpSpPr>
        <p:sp>
          <p:nvSpPr>
            <p:cNvPr id="11" name="Rectangle 10"/>
            <p:cNvSpPr/>
            <p:nvPr/>
          </p:nvSpPr>
          <p:spPr>
            <a:xfrm>
              <a:off x="391886" y="3814354"/>
              <a:ext cx="7406166" cy="279545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893487" y="3896968"/>
              <a:ext cx="48747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Microfabricated</a:t>
              </a:r>
              <a:r>
                <a:rPr lang="en-US" sz="2400" dirty="0" smtClean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 mirror-based cavities</a:t>
              </a:r>
              <a:endParaRPr lang="en-US" sz="24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2273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>
            <a:extLst>
              <a:ext uri="{FF2B5EF4-FFF2-40B4-BE49-F238E27FC236}">
                <a16:creationId xmlns:a16="http://schemas.microsoft.com/office/drawing/2014/main" id="{931C4AF6-0A24-CE42-83B7-43D2F4EF2B63}"/>
              </a:ext>
            </a:extLst>
          </p:cNvPr>
          <p:cNvSpPr/>
          <p:nvPr/>
        </p:nvSpPr>
        <p:spPr>
          <a:xfrm>
            <a:off x="0" y="6151098"/>
            <a:ext cx="3178804" cy="706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0B99CE0-FAE5-8D4B-C46D-64E906B52F20}"/>
              </a:ext>
            </a:extLst>
          </p:cNvPr>
          <p:cNvSpPr/>
          <p:nvPr/>
        </p:nvSpPr>
        <p:spPr>
          <a:xfrm>
            <a:off x="2251393" y="1239629"/>
            <a:ext cx="236658" cy="236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45E9DED-DC4A-4A38-4BD8-001DF30D76B6}"/>
              </a:ext>
            </a:extLst>
          </p:cNvPr>
          <p:cNvSpPr txBox="1"/>
          <p:nvPr/>
        </p:nvSpPr>
        <p:spPr>
          <a:xfrm>
            <a:off x="9827614" y="6596389"/>
            <a:ext cx="23391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N.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et al., Optica 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965-970 (2022)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BC291FE-7C7A-3680-66B5-83FF9F99B206}"/>
              </a:ext>
            </a:extLst>
          </p:cNvPr>
          <p:cNvSpPr/>
          <p:nvPr/>
        </p:nvSpPr>
        <p:spPr>
          <a:xfrm>
            <a:off x="-12960" y="6611778"/>
            <a:ext cx="34867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Kharel, et al.,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APL Photonics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 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066101 (2018).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A48F626-7727-6DBD-53BD-4DAC339C54D9}"/>
              </a:ext>
            </a:extLst>
          </p:cNvPr>
          <p:cNvSpPr/>
          <p:nvPr/>
        </p:nvSpPr>
        <p:spPr>
          <a:xfrm>
            <a:off x="291126" y="2696398"/>
            <a:ext cx="1198439" cy="461657"/>
          </a:xfrm>
          <a:prstGeom prst="rect">
            <a:avLst/>
          </a:prstGeom>
          <a:solidFill>
            <a:srgbClr val="C9C9C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FS or ULE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872AAFF-DF5B-00AA-49CF-0E9D37396635}"/>
              </a:ext>
            </a:extLst>
          </p:cNvPr>
          <p:cNvSpPr/>
          <p:nvPr/>
        </p:nvSpPr>
        <p:spPr>
          <a:xfrm>
            <a:off x="592530" y="2609702"/>
            <a:ext cx="556162" cy="108524"/>
          </a:xfrm>
          <a:prstGeom prst="rect">
            <a:avLst/>
          </a:prstGeom>
          <a:solidFill>
            <a:srgbClr val="9E6D5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93417" y="2027674"/>
            <a:ext cx="3198348" cy="1369093"/>
            <a:chOff x="993417" y="2027674"/>
            <a:chExt cx="3198348" cy="1369093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9593660-073D-1DF1-2079-EEFDDC39D603}"/>
                </a:ext>
              </a:extLst>
            </p:cNvPr>
            <p:cNvSpPr/>
            <p:nvPr/>
          </p:nvSpPr>
          <p:spPr>
            <a:xfrm>
              <a:off x="1625915" y="2696398"/>
              <a:ext cx="1198439" cy="461657"/>
            </a:xfrm>
            <a:prstGeom prst="rect">
              <a:avLst/>
            </a:prstGeom>
            <a:solidFill>
              <a:srgbClr val="C9C9C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Freeform: Shape 18">
              <a:extLst>
                <a:ext uri="{FF2B5EF4-FFF2-40B4-BE49-F238E27FC236}">
                  <a16:creationId xmlns:a16="http://schemas.microsoft.com/office/drawing/2014/main" id="{D31CD142-3F87-1B8C-E19A-A7DB941C98E6}"/>
                </a:ext>
              </a:extLst>
            </p:cNvPr>
            <p:cNvSpPr/>
            <p:nvPr/>
          </p:nvSpPr>
          <p:spPr>
            <a:xfrm>
              <a:off x="1873945" y="2582561"/>
              <a:ext cx="670534" cy="113836"/>
            </a:xfrm>
            <a:custGeom>
              <a:avLst/>
              <a:gdLst>
                <a:gd name="connsiteX0" fmla="*/ 0 w 1898650"/>
                <a:gd name="connsiteY0" fmla="*/ 348345 h 348345"/>
                <a:gd name="connsiteX1" fmla="*/ 342900 w 1898650"/>
                <a:gd name="connsiteY1" fmla="*/ 34020 h 348345"/>
                <a:gd name="connsiteX2" fmla="*/ 984250 w 1898650"/>
                <a:gd name="connsiteY2" fmla="*/ 40370 h 348345"/>
                <a:gd name="connsiteX3" fmla="*/ 1584325 w 1898650"/>
                <a:gd name="connsiteY3" fmla="*/ 18145 h 348345"/>
                <a:gd name="connsiteX4" fmla="*/ 1898650 w 1898650"/>
                <a:gd name="connsiteY4" fmla="*/ 341995 h 348345"/>
                <a:gd name="connsiteX0" fmla="*/ 0 w 1898650"/>
                <a:gd name="connsiteY0" fmla="*/ 335706 h 335706"/>
                <a:gd name="connsiteX1" fmla="*/ 342900 w 1898650"/>
                <a:gd name="connsiteY1" fmla="*/ 21381 h 335706"/>
                <a:gd name="connsiteX2" fmla="*/ 984250 w 1898650"/>
                <a:gd name="connsiteY2" fmla="*/ 27731 h 335706"/>
                <a:gd name="connsiteX3" fmla="*/ 1584325 w 1898650"/>
                <a:gd name="connsiteY3" fmla="*/ 24556 h 335706"/>
                <a:gd name="connsiteX4" fmla="*/ 1898650 w 1898650"/>
                <a:gd name="connsiteY4" fmla="*/ 329356 h 33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8650" h="335706">
                  <a:moveTo>
                    <a:pt x="0" y="335706"/>
                  </a:moveTo>
                  <a:cubicBezTo>
                    <a:pt x="89429" y="204208"/>
                    <a:pt x="178858" y="72710"/>
                    <a:pt x="342900" y="21381"/>
                  </a:cubicBezTo>
                  <a:cubicBezTo>
                    <a:pt x="506942" y="-29948"/>
                    <a:pt x="777346" y="27202"/>
                    <a:pt x="984250" y="27731"/>
                  </a:cubicBezTo>
                  <a:cubicBezTo>
                    <a:pt x="1191154" y="28260"/>
                    <a:pt x="1431925" y="-25715"/>
                    <a:pt x="1584325" y="24556"/>
                  </a:cubicBezTo>
                  <a:cubicBezTo>
                    <a:pt x="1736725" y="74827"/>
                    <a:pt x="1817687" y="192566"/>
                    <a:pt x="1898650" y="329356"/>
                  </a:cubicBezTo>
                </a:path>
              </a:pathLst>
            </a:custGeom>
            <a:solidFill>
              <a:srgbClr val="9E6D5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C113455-5A00-FCF9-4EC0-E1818043EFBF}"/>
                </a:ext>
              </a:extLst>
            </p:cNvPr>
            <p:cNvGrpSpPr/>
            <p:nvPr/>
          </p:nvGrpSpPr>
          <p:grpSpPr>
            <a:xfrm>
              <a:off x="2993326" y="2565469"/>
              <a:ext cx="1198439" cy="831298"/>
              <a:chOff x="7371080" y="4701115"/>
              <a:chExt cx="3393440" cy="2451520"/>
            </a:xfrm>
          </p:grpSpPr>
          <p:sp>
            <p:nvSpPr>
              <p:cNvPr id="50" name="Arc 49">
                <a:extLst>
                  <a:ext uri="{FF2B5EF4-FFF2-40B4-BE49-F238E27FC236}">
                    <a16:creationId xmlns:a16="http://schemas.microsoft.com/office/drawing/2014/main" id="{FC59789D-1932-9A14-2E16-DE082F6B0C4C}"/>
                  </a:ext>
                </a:extLst>
              </p:cNvPr>
              <p:cNvSpPr/>
              <p:nvPr/>
            </p:nvSpPr>
            <p:spPr>
              <a:xfrm>
                <a:off x="7792720" y="4701115"/>
                <a:ext cx="2451520" cy="2451520"/>
              </a:xfrm>
              <a:prstGeom prst="arc">
                <a:avLst>
                  <a:gd name="adj1" fmla="val 13024384"/>
                  <a:gd name="adj2" fmla="val 19349692"/>
                </a:avLst>
              </a:prstGeom>
              <a:solidFill>
                <a:srgbClr val="9E6D5D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063C847C-8B5F-A113-4AFA-20B8A78AE7EE}"/>
                  </a:ext>
                </a:extLst>
              </p:cNvPr>
              <p:cNvSpPr/>
              <p:nvPr/>
            </p:nvSpPr>
            <p:spPr>
              <a:xfrm>
                <a:off x="7371080" y="5062220"/>
                <a:ext cx="3393440" cy="1361440"/>
              </a:xfrm>
              <a:prstGeom prst="rect">
                <a:avLst/>
              </a:prstGeom>
              <a:solidFill>
                <a:srgbClr val="C9C9C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F8C32DE2-F609-7104-DAEF-560C4126833B}"/>
                </a:ext>
              </a:extLst>
            </p:cNvPr>
            <p:cNvCxnSpPr/>
            <p:nvPr/>
          </p:nvCxnSpPr>
          <p:spPr>
            <a:xfrm>
              <a:off x="993417" y="2213689"/>
              <a:ext cx="2454011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1886013-7D3C-73B9-1282-4CF377C227C7}"/>
                </a:ext>
              </a:extLst>
            </p:cNvPr>
            <p:cNvSpPr txBox="1"/>
            <p:nvPr/>
          </p:nvSpPr>
          <p:spPr>
            <a:xfrm>
              <a:off x="1419949" y="2027674"/>
              <a:ext cx="1737360" cy="33855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Increasing Reflow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2767A28-2C89-2251-3A54-1B76334F771A}"/>
              </a:ext>
            </a:extLst>
          </p:cNvPr>
          <p:cNvGrpSpPr/>
          <p:nvPr/>
        </p:nvGrpSpPr>
        <p:grpSpPr>
          <a:xfrm>
            <a:off x="274645" y="4182586"/>
            <a:ext cx="1231399" cy="588520"/>
            <a:chOff x="5846160" y="3446670"/>
            <a:chExt cx="1190448" cy="568948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82353718-0EA0-D83C-6688-472779D150D4}"/>
                </a:ext>
              </a:extLst>
            </p:cNvPr>
            <p:cNvSpPr/>
            <p:nvPr/>
          </p:nvSpPr>
          <p:spPr>
            <a:xfrm>
              <a:off x="5846160" y="3557038"/>
              <a:ext cx="1190448" cy="458580"/>
            </a:xfrm>
            <a:prstGeom prst="rect">
              <a:avLst/>
            </a:prstGeom>
            <a:solidFill>
              <a:srgbClr val="C9C9C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2" name="Freeform: Shape 39">
              <a:extLst>
                <a:ext uri="{FF2B5EF4-FFF2-40B4-BE49-F238E27FC236}">
                  <a16:creationId xmlns:a16="http://schemas.microsoft.com/office/drawing/2014/main" id="{E0C3C331-1047-9367-6683-03511B1B6088}"/>
                </a:ext>
              </a:extLst>
            </p:cNvPr>
            <p:cNvSpPr/>
            <p:nvPr/>
          </p:nvSpPr>
          <p:spPr>
            <a:xfrm>
              <a:off x="6092536" y="3446670"/>
              <a:ext cx="666063" cy="113077"/>
            </a:xfrm>
            <a:custGeom>
              <a:avLst/>
              <a:gdLst>
                <a:gd name="connsiteX0" fmla="*/ 0 w 1898650"/>
                <a:gd name="connsiteY0" fmla="*/ 348345 h 348345"/>
                <a:gd name="connsiteX1" fmla="*/ 342900 w 1898650"/>
                <a:gd name="connsiteY1" fmla="*/ 34020 h 348345"/>
                <a:gd name="connsiteX2" fmla="*/ 984250 w 1898650"/>
                <a:gd name="connsiteY2" fmla="*/ 40370 h 348345"/>
                <a:gd name="connsiteX3" fmla="*/ 1584325 w 1898650"/>
                <a:gd name="connsiteY3" fmla="*/ 18145 h 348345"/>
                <a:gd name="connsiteX4" fmla="*/ 1898650 w 1898650"/>
                <a:gd name="connsiteY4" fmla="*/ 341995 h 348345"/>
                <a:gd name="connsiteX0" fmla="*/ 0 w 1898650"/>
                <a:gd name="connsiteY0" fmla="*/ 335706 h 335706"/>
                <a:gd name="connsiteX1" fmla="*/ 342900 w 1898650"/>
                <a:gd name="connsiteY1" fmla="*/ 21381 h 335706"/>
                <a:gd name="connsiteX2" fmla="*/ 984250 w 1898650"/>
                <a:gd name="connsiteY2" fmla="*/ 27731 h 335706"/>
                <a:gd name="connsiteX3" fmla="*/ 1584325 w 1898650"/>
                <a:gd name="connsiteY3" fmla="*/ 24556 h 335706"/>
                <a:gd name="connsiteX4" fmla="*/ 1898650 w 1898650"/>
                <a:gd name="connsiteY4" fmla="*/ 329356 h 33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8650" h="335706">
                  <a:moveTo>
                    <a:pt x="0" y="335706"/>
                  </a:moveTo>
                  <a:cubicBezTo>
                    <a:pt x="89429" y="204208"/>
                    <a:pt x="178858" y="72710"/>
                    <a:pt x="342900" y="21381"/>
                  </a:cubicBezTo>
                  <a:cubicBezTo>
                    <a:pt x="506942" y="-29948"/>
                    <a:pt x="777346" y="27202"/>
                    <a:pt x="984250" y="27731"/>
                  </a:cubicBezTo>
                  <a:cubicBezTo>
                    <a:pt x="1191154" y="28260"/>
                    <a:pt x="1431925" y="-25715"/>
                    <a:pt x="1584325" y="24556"/>
                  </a:cubicBezTo>
                  <a:cubicBezTo>
                    <a:pt x="1736725" y="74827"/>
                    <a:pt x="1817687" y="192566"/>
                    <a:pt x="1898650" y="329356"/>
                  </a:cubicBezTo>
                </a:path>
              </a:pathLst>
            </a:custGeom>
            <a:solidFill>
              <a:srgbClr val="9E6D5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35A587B-2C9E-92D8-E153-9F60C8F129AF}"/>
              </a:ext>
            </a:extLst>
          </p:cNvPr>
          <p:cNvGrpSpPr/>
          <p:nvPr/>
        </p:nvGrpSpPr>
        <p:grpSpPr>
          <a:xfrm>
            <a:off x="3061095" y="4298939"/>
            <a:ext cx="1231399" cy="479519"/>
            <a:chOff x="8798062" y="3535530"/>
            <a:chExt cx="1190448" cy="463572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EFBFBBA5-F5E4-56F4-CE45-2453B23CA25C}"/>
                </a:ext>
              </a:extLst>
            </p:cNvPr>
            <p:cNvSpPr/>
            <p:nvPr/>
          </p:nvSpPr>
          <p:spPr>
            <a:xfrm>
              <a:off x="8798062" y="3632720"/>
              <a:ext cx="1190448" cy="366382"/>
            </a:xfrm>
            <a:prstGeom prst="rect">
              <a:avLst/>
            </a:prstGeom>
            <a:solidFill>
              <a:srgbClr val="C9C9C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0" name="Freeform: Shape 44">
              <a:extLst>
                <a:ext uri="{FF2B5EF4-FFF2-40B4-BE49-F238E27FC236}">
                  <a16:creationId xmlns:a16="http://schemas.microsoft.com/office/drawing/2014/main" id="{925C0F4B-EA7A-A765-A526-445B066E84D0}"/>
                </a:ext>
              </a:extLst>
            </p:cNvPr>
            <p:cNvSpPr/>
            <p:nvPr/>
          </p:nvSpPr>
          <p:spPr>
            <a:xfrm>
              <a:off x="9048237" y="3535530"/>
              <a:ext cx="666063" cy="113077"/>
            </a:xfrm>
            <a:custGeom>
              <a:avLst/>
              <a:gdLst>
                <a:gd name="connsiteX0" fmla="*/ 0 w 1898650"/>
                <a:gd name="connsiteY0" fmla="*/ 348345 h 348345"/>
                <a:gd name="connsiteX1" fmla="*/ 342900 w 1898650"/>
                <a:gd name="connsiteY1" fmla="*/ 34020 h 348345"/>
                <a:gd name="connsiteX2" fmla="*/ 984250 w 1898650"/>
                <a:gd name="connsiteY2" fmla="*/ 40370 h 348345"/>
                <a:gd name="connsiteX3" fmla="*/ 1584325 w 1898650"/>
                <a:gd name="connsiteY3" fmla="*/ 18145 h 348345"/>
                <a:gd name="connsiteX4" fmla="*/ 1898650 w 1898650"/>
                <a:gd name="connsiteY4" fmla="*/ 341995 h 348345"/>
                <a:gd name="connsiteX0" fmla="*/ 0 w 1898650"/>
                <a:gd name="connsiteY0" fmla="*/ 335706 h 335706"/>
                <a:gd name="connsiteX1" fmla="*/ 342900 w 1898650"/>
                <a:gd name="connsiteY1" fmla="*/ 21381 h 335706"/>
                <a:gd name="connsiteX2" fmla="*/ 984250 w 1898650"/>
                <a:gd name="connsiteY2" fmla="*/ 27731 h 335706"/>
                <a:gd name="connsiteX3" fmla="*/ 1584325 w 1898650"/>
                <a:gd name="connsiteY3" fmla="*/ 24556 h 335706"/>
                <a:gd name="connsiteX4" fmla="*/ 1898650 w 1898650"/>
                <a:gd name="connsiteY4" fmla="*/ 329356 h 33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8650" h="335706">
                  <a:moveTo>
                    <a:pt x="0" y="335706"/>
                  </a:moveTo>
                  <a:cubicBezTo>
                    <a:pt x="89429" y="204208"/>
                    <a:pt x="178858" y="72710"/>
                    <a:pt x="342900" y="21381"/>
                  </a:cubicBezTo>
                  <a:cubicBezTo>
                    <a:pt x="506942" y="-29948"/>
                    <a:pt x="777346" y="27202"/>
                    <a:pt x="984250" y="27731"/>
                  </a:cubicBezTo>
                  <a:cubicBezTo>
                    <a:pt x="1191154" y="28260"/>
                    <a:pt x="1431925" y="-25715"/>
                    <a:pt x="1584325" y="24556"/>
                  </a:cubicBezTo>
                  <a:cubicBezTo>
                    <a:pt x="1736725" y="74827"/>
                    <a:pt x="1817687" y="192566"/>
                    <a:pt x="1898650" y="329356"/>
                  </a:cubicBezTo>
                </a:path>
              </a:pathLst>
            </a:custGeom>
            <a:solidFill>
              <a:srgbClr val="C9C9C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820E303-0CDE-152E-3250-46837BA7BABC}"/>
              </a:ext>
            </a:extLst>
          </p:cNvPr>
          <p:cNvGrpSpPr/>
          <p:nvPr/>
        </p:nvGrpSpPr>
        <p:grpSpPr>
          <a:xfrm>
            <a:off x="1667869" y="4218487"/>
            <a:ext cx="1231399" cy="562159"/>
            <a:chOff x="7539533" y="3919571"/>
            <a:chExt cx="1394495" cy="636615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90316D1-69A5-9996-7FC4-8EAC2C52B6B9}"/>
                </a:ext>
              </a:extLst>
            </p:cNvPr>
            <p:cNvSpPr/>
            <p:nvPr/>
          </p:nvSpPr>
          <p:spPr>
            <a:xfrm>
              <a:off x="7539533" y="4045130"/>
              <a:ext cx="1394495" cy="511056"/>
            </a:xfrm>
            <a:prstGeom prst="rect">
              <a:avLst/>
            </a:prstGeom>
            <a:solidFill>
              <a:srgbClr val="C9C9C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: Shape 48">
              <a:extLst>
                <a:ext uri="{FF2B5EF4-FFF2-40B4-BE49-F238E27FC236}">
                  <a16:creationId xmlns:a16="http://schemas.microsoft.com/office/drawing/2014/main" id="{F682AE5A-F2E3-71DE-3667-33E0EA19E2FD}"/>
                </a:ext>
              </a:extLst>
            </p:cNvPr>
            <p:cNvSpPr/>
            <p:nvPr/>
          </p:nvSpPr>
          <p:spPr>
            <a:xfrm>
              <a:off x="7884564" y="3929240"/>
              <a:ext cx="780228" cy="132459"/>
            </a:xfrm>
            <a:custGeom>
              <a:avLst/>
              <a:gdLst>
                <a:gd name="connsiteX0" fmla="*/ 0 w 1898650"/>
                <a:gd name="connsiteY0" fmla="*/ 348345 h 348345"/>
                <a:gd name="connsiteX1" fmla="*/ 342900 w 1898650"/>
                <a:gd name="connsiteY1" fmla="*/ 34020 h 348345"/>
                <a:gd name="connsiteX2" fmla="*/ 984250 w 1898650"/>
                <a:gd name="connsiteY2" fmla="*/ 40370 h 348345"/>
                <a:gd name="connsiteX3" fmla="*/ 1584325 w 1898650"/>
                <a:gd name="connsiteY3" fmla="*/ 18145 h 348345"/>
                <a:gd name="connsiteX4" fmla="*/ 1898650 w 1898650"/>
                <a:gd name="connsiteY4" fmla="*/ 341995 h 348345"/>
                <a:gd name="connsiteX0" fmla="*/ 0 w 1898650"/>
                <a:gd name="connsiteY0" fmla="*/ 335706 h 335706"/>
                <a:gd name="connsiteX1" fmla="*/ 342900 w 1898650"/>
                <a:gd name="connsiteY1" fmla="*/ 21381 h 335706"/>
                <a:gd name="connsiteX2" fmla="*/ 984250 w 1898650"/>
                <a:gd name="connsiteY2" fmla="*/ 27731 h 335706"/>
                <a:gd name="connsiteX3" fmla="*/ 1584325 w 1898650"/>
                <a:gd name="connsiteY3" fmla="*/ 24556 h 335706"/>
                <a:gd name="connsiteX4" fmla="*/ 1898650 w 1898650"/>
                <a:gd name="connsiteY4" fmla="*/ 329356 h 33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8650" h="335706">
                  <a:moveTo>
                    <a:pt x="0" y="335706"/>
                  </a:moveTo>
                  <a:cubicBezTo>
                    <a:pt x="89429" y="204208"/>
                    <a:pt x="178858" y="72710"/>
                    <a:pt x="342900" y="21381"/>
                  </a:cubicBezTo>
                  <a:cubicBezTo>
                    <a:pt x="506942" y="-29948"/>
                    <a:pt x="777346" y="27202"/>
                    <a:pt x="984250" y="27731"/>
                  </a:cubicBezTo>
                  <a:cubicBezTo>
                    <a:pt x="1191154" y="28260"/>
                    <a:pt x="1431925" y="-25715"/>
                    <a:pt x="1584325" y="24556"/>
                  </a:cubicBezTo>
                  <a:cubicBezTo>
                    <a:pt x="1736725" y="74827"/>
                    <a:pt x="1817687" y="192566"/>
                    <a:pt x="1898650" y="329356"/>
                  </a:cubicBezTo>
                </a:path>
              </a:pathLst>
            </a:custGeom>
            <a:solidFill>
              <a:srgbClr val="C9C9C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Freeform: Shape 50">
              <a:extLst>
                <a:ext uri="{FF2B5EF4-FFF2-40B4-BE49-F238E27FC236}">
                  <a16:creationId xmlns:a16="http://schemas.microsoft.com/office/drawing/2014/main" id="{8BA16D0A-08AE-BF18-D2DC-2F4C9A6698B6}"/>
                </a:ext>
              </a:extLst>
            </p:cNvPr>
            <p:cNvSpPr/>
            <p:nvPr/>
          </p:nvSpPr>
          <p:spPr>
            <a:xfrm>
              <a:off x="7927373" y="3919571"/>
              <a:ext cx="694418" cy="75271"/>
            </a:xfrm>
            <a:custGeom>
              <a:avLst/>
              <a:gdLst>
                <a:gd name="connsiteX0" fmla="*/ 152933 w 694418"/>
                <a:gd name="connsiteY0" fmla="*/ 254 h 75271"/>
                <a:gd name="connsiteX1" fmla="*/ 358825 w 694418"/>
                <a:gd name="connsiteY1" fmla="*/ 10942 h 75271"/>
                <a:gd name="connsiteX2" fmla="*/ 605419 w 694418"/>
                <a:gd name="connsiteY2" fmla="*/ 9689 h 75271"/>
                <a:gd name="connsiteX3" fmla="*/ 681012 w 694418"/>
                <a:gd name="connsiteY3" fmla="*/ 57020 h 75271"/>
                <a:gd name="connsiteX4" fmla="*/ 694418 w 694418"/>
                <a:gd name="connsiteY4" fmla="*/ 75271 h 75271"/>
                <a:gd name="connsiteX5" fmla="*/ 0 w 694418"/>
                <a:gd name="connsiteY5" fmla="*/ 75271 h 75271"/>
                <a:gd name="connsiteX6" fmla="*/ 13317 w 694418"/>
                <a:gd name="connsiteY6" fmla="*/ 58586 h 75271"/>
                <a:gd name="connsiteX7" fmla="*/ 95270 w 694418"/>
                <a:gd name="connsiteY7" fmla="*/ 8436 h 75271"/>
                <a:gd name="connsiteX8" fmla="*/ 152933 w 694418"/>
                <a:gd name="connsiteY8" fmla="*/ 254 h 75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4418" h="75271">
                  <a:moveTo>
                    <a:pt x="152933" y="254"/>
                  </a:moveTo>
                  <a:cubicBezTo>
                    <a:pt x="216610" y="-1938"/>
                    <a:pt x="295057" y="10785"/>
                    <a:pt x="358825" y="10942"/>
                  </a:cubicBezTo>
                  <a:cubicBezTo>
                    <a:pt x="443850" y="11151"/>
                    <a:pt x="542792" y="-10146"/>
                    <a:pt x="605419" y="9689"/>
                  </a:cubicBezTo>
                  <a:cubicBezTo>
                    <a:pt x="636732" y="19607"/>
                    <a:pt x="660707" y="36180"/>
                    <a:pt x="681012" y="57020"/>
                  </a:cubicBezTo>
                  <a:lnTo>
                    <a:pt x="694418" y="75271"/>
                  </a:lnTo>
                  <a:lnTo>
                    <a:pt x="0" y="75271"/>
                  </a:lnTo>
                  <a:lnTo>
                    <a:pt x="13317" y="58586"/>
                  </a:lnTo>
                  <a:cubicBezTo>
                    <a:pt x="35524" y="36597"/>
                    <a:pt x="61565" y="18563"/>
                    <a:pt x="95270" y="8436"/>
                  </a:cubicBezTo>
                  <a:cubicBezTo>
                    <a:pt x="112123" y="3373"/>
                    <a:pt x="131708" y="985"/>
                    <a:pt x="152933" y="254"/>
                  </a:cubicBezTo>
                  <a:close/>
                </a:path>
              </a:pathLst>
            </a:custGeom>
            <a:solidFill>
              <a:srgbClr val="9E6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2" name="Connector: Elbow 58">
            <a:extLst>
              <a:ext uri="{FF2B5EF4-FFF2-40B4-BE49-F238E27FC236}">
                <a16:creationId xmlns:a16="http://schemas.microsoft.com/office/drawing/2014/main" id="{0B5B0FE2-E8C1-15A4-71B5-000532EDE64F}"/>
              </a:ext>
            </a:extLst>
          </p:cNvPr>
          <p:cNvCxnSpPr>
            <a:cxnSpLocks/>
          </p:cNvCxnSpPr>
          <p:nvPr/>
        </p:nvCxnSpPr>
        <p:spPr bwMode="auto">
          <a:xfrm rot="5400000">
            <a:off x="1086782" y="2937227"/>
            <a:ext cx="899978" cy="1420023"/>
          </a:xfrm>
          <a:prstGeom prst="bentConnector3">
            <a:avLst>
              <a:gd name="adj1" fmla="val 50000"/>
            </a:avLst>
          </a:prstGeom>
          <a:noFill/>
          <a:ln w="22225">
            <a:solidFill>
              <a:schemeClr val="tx1"/>
            </a:solidFill>
            <a:round/>
            <a:headEnd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Rectangle: Rounded Corners 63">
            <a:extLst>
              <a:ext uri="{FF2B5EF4-FFF2-40B4-BE49-F238E27FC236}">
                <a16:creationId xmlns:a16="http://schemas.microsoft.com/office/drawing/2014/main" id="{7E0717B6-A9C8-7DD8-6195-C2A06A23D4F8}"/>
              </a:ext>
            </a:extLst>
          </p:cNvPr>
          <p:cNvSpPr/>
          <p:nvPr/>
        </p:nvSpPr>
        <p:spPr>
          <a:xfrm>
            <a:off x="82614" y="1914872"/>
            <a:ext cx="4455505" cy="3424318"/>
          </a:xfrm>
          <a:prstGeom prst="roundRect">
            <a:avLst>
              <a:gd name="adj" fmla="val 4592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AE184FB-1968-C582-F815-DB3D253595AA}"/>
              </a:ext>
            </a:extLst>
          </p:cNvPr>
          <p:cNvCxnSpPr/>
          <p:nvPr/>
        </p:nvCxnSpPr>
        <p:spPr>
          <a:xfrm>
            <a:off x="1019777" y="5051650"/>
            <a:ext cx="2454011" cy="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F2FB508-FE28-B807-DEFC-BB12038BDF23}"/>
              </a:ext>
            </a:extLst>
          </p:cNvPr>
          <p:cNvSpPr txBox="1"/>
          <p:nvPr/>
        </p:nvSpPr>
        <p:spPr>
          <a:xfrm>
            <a:off x="1359129" y="4866657"/>
            <a:ext cx="1645920" cy="338554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Reactive Ion Etch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A85CE1E5-C597-3ECB-A518-F2215C568146}"/>
              </a:ext>
            </a:extLst>
          </p:cNvPr>
          <p:cNvSpPr/>
          <p:nvPr/>
        </p:nvSpPr>
        <p:spPr>
          <a:xfrm>
            <a:off x="1346742" y="1683821"/>
            <a:ext cx="219456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Arial" panose="020B0604020202020204" pitchFamily="34" charset="0"/>
              </a:rPr>
              <a:t>Mirror Fabrication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C6CB66C-0AB4-B30B-C535-3FF3EF8259E0}"/>
              </a:ext>
            </a:extLst>
          </p:cNvPr>
          <p:cNvSpPr txBox="1"/>
          <p:nvPr/>
        </p:nvSpPr>
        <p:spPr>
          <a:xfrm>
            <a:off x="2264941" y="3234182"/>
            <a:ext cx="966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Stop reflow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18297412-0F3C-7486-A23F-6408B119AF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0650" y="2238566"/>
            <a:ext cx="3438645" cy="2499276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66D117C3-B6F8-BBA7-3E6C-CD236D9D45AC}"/>
              </a:ext>
            </a:extLst>
          </p:cNvPr>
          <p:cNvSpPr txBox="1"/>
          <p:nvPr/>
        </p:nvSpPr>
        <p:spPr>
          <a:xfrm>
            <a:off x="4772076" y="5535303"/>
            <a:ext cx="3311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Tailorable mirror ROC and size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1FDFDC4-0441-E28E-090C-1FA55D8F26AA}"/>
              </a:ext>
            </a:extLst>
          </p:cNvPr>
          <p:cNvSpPr txBox="1"/>
          <p:nvPr/>
        </p:nvSpPr>
        <p:spPr>
          <a:xfrm>
            <a:off x="529496" y="5505967"/>
            <a:ext cx="3478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Photoresist pattern is transferred to substrate via RIE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4C0F15-D312-D79E-5629-4B7FF312E7D7}"/>
              </a:ext>
            </a:extLst>
          </p:cNvPr>
          <p:cNvSpPr txBox="1"/>
          <p:nvPr/>
        </p:nvSpPr>
        <p:spPr>
          <a:xfrm>
            <a:off x="268141" y="2334661"/>
            <a:ext cx="1340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Photoresist disk</a:t>
            </a:r>
          </a:p>
        </p:txBody>
      </p:sp>
      <p:sp>
        <p:nvSpPr>
          <p:cNvPr id="83" name="Title 2">
            <a:extLst>
              <a:ext uri="{FF2B5EF4-FFF2-40B4-BE49-F238E27FC236}">
                <a16:creationId xmlns:a16="http://schemas.microsoft.com/office/drawing/2014/main" id="{DF536783-202B-226E-64D2-A91704092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119"/>
          </a:xfrm>
        </p:spPr>
        <p:txBody>
          <a:bodyPr/>
          <a:lstStyle/>
          <a:p>
            <a:r>
              <a:rPr lang="en-US" dirty="0" err="1" smtClean="0"/>
              <a:t>Microfabricating</a:t>
            </a:r>
            <a:r>
              <a:rPr lang="en-US" dirty="0" smtClean="0"/>
              <a:t> high finesse mirrors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8285867" y="3535459"/>
            <a:ext cx="4141557" cy="2766931"/>
            <a:chOff x="8285867" y="3535459"/>
            <a:chExt cx="4141557" cy="2766931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AA6840F1-43FC-DB5A-D329-2B0387B41F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17323" y="3797902"/>
              <a:ext cx="4042368" cy="2137511"/>
            </a:xfrm>
            <a:prstGeom prst="rect">
              <a:avLst/>
            </a:prstGeom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A2B21BAD-213C-8883-C9DF-FAE66C1B4FE7}"/>
                </a:ext>
              </a:extLst>
            </p:cNvPr>
            <p:cNvSpPr/>
            <p:nvPr/>
          </p:nvSpPr>
          <p:spPr>
            <a:xfrm>
              <a:off x="8555053" y="3653424"/>
              <a:ext cx="236658" cy="236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B81A3567-5745-9D98-8D2F-DA59FF4264E7}"/>
                </a:ext>
              </a:extLst>
            </p:cNvPr>
            <p:cNvSpPr/>
            <p:nvPr/>
          </p:nvSpPr>
          <p:spPr>
            <a:xfrm>
              <a:off x="10161014" y="3653424"/>
              <a:ext cx="354987" cy="2365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94B7B65-9CDE-9127-D79D-049EF923DE33}"/>
                </a:ext>
              </a:extLst>
            </p:cNvPr>
            <p:cNvSpPr txBox="1"/>
            <p:nvPr/>
          </p:nvSpPr>
          <p:spPr>
            <a:xfrm>
              <a:off x="8480842" y="5902280"/>
              <a:ext cx="33603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Mirror reflectivity &gt; 99.9996%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C5F17832-EA20-591F-33E5-97F422625CB1}"/>
                </a:ext>
              </a:extLst>
            </p:cNvPr>
            <p:cNvSpPr/>
            <p:nvPr/>
          </p:nvSpPr>
          <p:spPr>
            <a:xfrm>
              <a:off x="8285867" y="3660250"/>
              <a:ext cx="236658" cy="236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06DD7A8-265D-ECA1-BB66-787F6765002E}"/>
                </a:ext>
              </a:extLst>
            </p:cNvPr>
            <p:cNvSpPr/>
            <p:nvPr/>
          </p:nvSpPr>
          <p:spPr>
            <a:xfrm>
              <a:off x="9857548" y="3644518"/>
              <a:ext cx="354987" cy="2365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B5D4A4AA-003F-F664-E078-415D5B0BDCF2}"/>
                </a:ext>
              </a:extLst>
            </p:cNvPr>
            <p:cNvSpPr/>
            <p:nvPr/>
          </p:nvSpPr>
          <p:spPr>
            <a:xfrm>
              <a:off x="8796029" y="3960240"/>
              <a:ext cx="236658" cy="236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8A0F9A37-4FF2-EF32-066F-5A7971E08981}"/>
                </a:ext>
              </a:extLst>
            </p:cNvPr>
            <p:cNvSpPr/>
            <p:nvPr/>
          </p:nvSpPr>
          <p:spPr>
            <a:xfrm>
              <a:off x="10516001" y="3960240"/>
              <a:ext cx="155638" cy="1843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1FFCDD0-4A6C-655A-9269-D16DA5007B99}"/>
                </a:ext>
              </a:extLst>
            </p:cNvPr>
            <p:cNvSpPr txBox="1"/>
            <p:nvPr/>
          </p:nvSpPr>
          <p:spPr>
            <a:xfrm>
              <a:off x="8532715" y="3890018"/>
              <a:ext cx="562462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ROC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86E41FD-177C-AF7E-5645-345C77FA52DB}"/>
                </a:ext>
              </a:extLst>
            </p:cNvPr>
            <p:cNvSpPr txBox="1"/>
            <p:nvPr/>
          </p:nvSpPr>
          <p:spPr>
            <a:xfrm>
              <a:off x="10226071" y="3873082"/>
              <a:ext cx="562462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ROC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ACE38CC2-389F-8236-EE58-1A1CFBA27C10}"/>
                </a:ext>
              </a:extLst>
            </p:cNvPr>
            <p:cNvSpPr txBox="1"/>
            <p:nvPr/>
          </p:nvSpPr>
          <p:spPr>
            <a:xfrm>
              <a:off x="8645856" y="3535459"/>
              <a:ext cx="29540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Cavity </a:t>
              </a:r>
              <a:r>
                <a:rPr kumimoji="0" lang="en-US" sz="2000" b="1" i="0" u="sng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ringdown</a:t>
              </a:r>
              <a:r>
                <a:rPr kumimoji="0" lang="en-US" sz="2000" b="1" i="0" u="sng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&amp; finesse</a:t>
              </a:r>
              <a:endParaRPr kumimoji="0" lang="en-US" sz="2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77C55326-CAAC-A226-2888-7193861BC407}"/>
                </a:ext>
              </a:extLst>
            </p:cNvPr>
            <p:cNvSpPr/>
            <p:nvPr/>
          </p:nvSpPr>
          <p:spPr>
            <a:xfrm>
              <a:off x="11981329" y="3890019"/>
              <a:ext cx="378362" cy="580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E5DA6BC4-6A53-D38B-82F1-1A165E8BD793}"/>
                </a:ext>
              </a:extLst>
            </p:cNvPr>
            <p:cNvSpPr/>
            <p:nvPr/>
          </p:nvSpPr>
          <p:spPr>
            <a:xfrm>
              <a:off x="12049062" y="4523572"/>
              <a:ext cx="378362" cy="5803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68" name="Picture 67" descr="Icon&#10;&#10;Description automatically generated with medium confidence">
            <a:extLst>
              <a:ext uri="{FF2B5EF4-FFF2-40B4-BE49-F238E27FC236}">
                <a16:creationId xmlns:a16="http://schemas.microsoft.com/office/drawing/2014/main" id="{5E623EF4-4555-3A9C-68A1-A786DCC6DBB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403" y="6397620"/>
            <a:ext cx="879204" cy="37890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70882" y="1663668"/>
            <a:ext cx="1741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Mirror profiles</a:t>
            </a:r>
            <a:endParaRPr lang="en-US" sz="2000" b="1" u="sng" dirty="0"/>
          </a:p>
        </p:txBody>
      </p:sp>
      <p:grpSp>
        <p:nvGrpSpPr>
          <p:cNvPr id="17" name="Group 16"/>
          <p:cNvGrpSpPr/>
          <p:nvPr/>
        </p:nvGrpSpPr>
        <p:grpSpPr>
          <a:xfrm>
            <a:off x="8371571" y="861671"/>
            <a:ext cx="3438645" cy="2459345"/>
            <a:chOff x="8371571" y="861671"/>
            <a:chExt cx="3438645" cy="2459345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A90B4AC6-967C-39C8-1856-4C3EB8D21157}"/>
                </a:ext>
              </a:extLst>
            </p:cNvPr>
            <p:cNvSpPr/>
            <p:nvPr/>
          </p:nvSpPr>
          <p:spPr>
            <a:xfrm>
              <a:off x="9250071" y="1855314"/>
              <a:ext cx="236658" cy="236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6A5E0CB1-C233-98A5-4FF6-8055FEEA0E96}"/>
                </a:ext>
              </a:extLst>
            </p:cNvPr>
            <p:cNvSpPr/>
            <p:nvPr/>
          </p:nvSpPr>
          <p:spPr>
            <a:xfrm>
              <a:off x="11046837" y="1855314"/>
              <a:ext cx="236658" cy="236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E758908C-FB0C-CE64-7562-436375A1F4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4268" r="14934"/>
            <a:stretch/>
          </p:blipFill>
          <p:spPr>
            <a:xfrm>
              <a:off x="8371571" y="1476224"/>
              <a:ext cx="3438645" cy="1844792"/>
            </a:xfrm>
            <a:prstGeom prst="rect">
              <a:avLst/>
            </a:prstGeom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114983D-A2C7-88EA-F60B-9A756E60A5AC}"/>
                </a:ext>
              </a:extLst>
            </p:cNvPr>
            <p:cNvSpPr txBox="1"/>
            <p:nvPr/>
          </p:nvSpPr>
          <p:spPr>
            <a:xfrm>
              <a:off x="10338507" y="1155494"/>
              <a:ext cx="11439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Large ROC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823ACA1C-6A37-5871-9574-797365777C71}"/>
                </a:ext>
              </a:extLst>
            </p:cNvPr>
            <p:cNvSpPr txBox="1"/>
            <p:nvPr/>
          </p:nvSpPr>
          <p:spPr>
            <a:xfrm>
              <a:off x="8666671" y="1189011"/>
              <a:ext cx="11426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Small ROC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320047" y="861671"/>
              <a:ext cx="16056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u="sng" dirty="0" smtClean="0"/>
                <a:t>Mirror layout</a:t>
              </a:r>
              <a:endParaRPr lang="en-US" sz="2000" b="1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1129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54" grpId="0"/>
      <p:bldP spid="62" grpId="0"/>
      <p:bldP spid="63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Million finesse </a:t>
            </a:r>
            <a:r>
              <a:rPr lang="en-US" dirty="0" err="1" smtClean="0"/>
              <a:t>micromirror</a:t>
            </a:r>
            <a:r>
              <a:rPr lang="en-US" dirty="0" err="1"/>
              <a:t>s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87E101-122E-DD46-A6DC-DED65F2745FA}"/>
              </a:ext>
            </a:extLst>
          </p:cNvPr>
          <p:cNvSpPr txBox="1"/>
          <p:nvPr/>
        </p:nvSpPr>
        <p:spPr>
          <a:xfrm>
            <a:off x="3600107" y="5310437"/>
            <a:ext cx="5993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Demonstrated ROC covers  ~4 orders of magnitude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Applications range from cavity QED (small ROC) to optical clocks (large ROC)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1 million-level finesse produced with high yield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4793304" y="1246900"/>
            <a:ext cx="6560496" cy="3929784"/>
            <a:chOff x="200469" y="1163659"/>
            <a:chExt cx="6560496" cy="392978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B6245B8-B2E9-2C4A-A6A7-D65AF1032E41}"/>
                </a:ext>
              </a:extLst>
            </p:cNvPr>
            <p:cNvGrpSpPr/>
            <p:nvPr/>
          </p:nvGrpSpPr>
          <p:grpSpPr>
            <a:xfrm>
              <a:off x="200469" y="1163659"/>
              <a:ext cx="6560496" cy="3929784"/>
              <a:chOff x="32591" y="1493052"/>
              <a:chExt cx="6560496" cy="3929784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1B492967-88E6-794C-9360-30A6D5FA3EFD}"/>
                  </a:ext>
                </a:extLst>
              </p:cNvPr>
              <p:cNvGrpSpPr/>
              <p:nvPr/>
            </p:nvGrpSpPr>
            <p:grpSpPr>
              <a:xfrm>
                <a:off x="32591" y="1493052"/>
                <a:ext cx="6560496" cy="3929784"/>
                <a:chOff x="510988" y="1574545"/>
                <a:chExt cx="6560496" cy="3929784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1905D24F-E2FE-CF4B-9CAF-64AE8438A32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10988" y="1574545"/>
                  <a:ext cx="6560496" cy="3530856"/>
                </a:xfrm>
                <a:prstGeom prst="rect">
                  <a:avLst/>
                </a:prstGeom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B46B7E90-3DC7-E244-A0B9-033FEE4A59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2779059" y="5143426"/>
                  <a:ext cx="2671482" cy="360903"/>
                </a:xfrm>
                <a:prstGeom prst="rect">
                  <a:avLst/>
                </a:prstGeom>
              </p:spPr>
            </p:pic>
          </p:grp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1A8E45C-E565-B044-84BE-316F801BF7D1}"/>
                  </a:ext>
                </a:extLst>
              </p:cNvPr>
              <p:cNvSpPr/>
              <p:nvPr/>
            </p:nvSpPr>
            <p:spPr>
              <a:xfrm>
                <a:off x="462708" y="1589316"/>
                <a:ext cx="341523" cy="27253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6F9C0AE-6A51-1947-A29E-BFF27E00F499}"/>
                </a:ext>
              </a:extLst>
            </p:cNvPr>
            <p:cNvSpPr/>
            <p:nvPr/>
          </p:nvSpPr>
          <p:spPr>
            <a:xfrm>
              <a:off x="2390660" y="1924958"/>
              <a:ext cx="1630497" cy="37457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EA1C737-E1BB-EF48-A89B-4C82DBAA26EC}"/>
                </a:ext>
              </a:extLst>
            </p:cNvPr>
            <p:cNvSpPr/>
            <p:nvPr/>
          </p:nvSpPr>
          <p:spPr>
            <a:xfrm rot="869347">
              <a:off x="5618602" y="2044307"/>
              <a:ext cx="659179" cy="37457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9C8B77F-32A1-8984-8DF8-20B9E1BFB39B}"/>
              </a:ext>
            </a:extLst>
          </p:cNvPr>
          <p:cNvSpPr txBox="1"/>
          <p:nvPr/>
        </p:nvSpPr>
        <p:spPr>
          <a:xfrm>
            <a:off x="8955216" y="6550223"/>
            <a:ext cx="3236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Naijun</a:t>
            </a:r>
            <a:r>
              <a:rPr lang="en-US" sz="1400" dirty="0"/>
              <a:t> </a:t>
            </a:r>
            <a:r>
              <a:rPr lang="en-US" sz="1400" dirty="0" err="1"/>
              <a:t>Jin</a:t>
            </a:r>
            <a:r>
              <a:rPr lang="en-US" sz="1400" dirty="0"/>
              <a:t>, et al., Optica </a:t>
            </a:r>
            <a:r>
              <a:rPr lang="en-US" sz="1400" b="1" dirty="0"/>
              <a:t>9</a:t>
            </a:r>
            <a:r>
              <a:rPr lang="en-US" sz="1400" dirty="0"/>
              <a:t>, 965-970 (2022)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C7E09E-E6A9-3044-8550-4C43DAB30F52}"/>
              </a:ext>
            </a:extLst>
          </p:cNvPr>
          <p:cNvSpPr txBox="1"/>
          <p:nvPr/>
        </p:nvSpPr>
        <p:spPr>
          <a:xfrm>
            <a:off x="5995061" y="956474"/>
            <a:ext cx="5149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Survey of state-of-the-art mirror finesse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76258" y="1077550"/>
            <a:ext cx="3952068" cy="4169247"/>
            <a:chOff x="371959" y="1388379"/>
            <a:chExt cx="3378576" cy="356424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l="48650" t="27701" r="20499" b="14671"/>
            <a:stretch/>
          </p:blipFill>
          <p:spPr>
            <a:xfrm>
              <a:off x="520775" y="1615699"/>
              <a:ext cx="3177434" cy="3336920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371959" y="1479431"/>
              <a:ext cx="325465" cy="318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425070" y="1388379"/>
              <a:ext cx="325465" cy="318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140451" y="956474"/>
            <a:ext cx="2827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Finesse compendium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54339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Micromirror</a:t>
            </a:r>
            <a:r>
              <a:rPr lang="en-US" dirty="0" smtClean="0"/>
              <a:t> cavities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40"/>
          <a:stretch/>
        </p:blipFill>
        <p:spPr>
          <a:xfrm>
            <a:off x="248193" y="833120"/>
            <a:ext cx="3124200" cy="53780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492EBB-2A9C-B46D-58A8-191D1CB9E448}"/>
              </a:ext>
            </a:extLst>
          </p:cNvPr>
          <p:cNvSpPr txBox="1"/>
          <p:nvPr/>
        </p:nvSpPr>
        <p:spPr>
          <a:xfrm>
            <a:off x="8307093" y="6592587"/>
            <a:ext cx="38849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effectLst/>
                <a:cs typeface="Times New Roman" panose="02020603050405020304" pitchFamily="18" charset="0"/>
              </a:rPr>
              <a:t>C. A. McLemore, </a:t>
            </a:r>
            <a:r>
              <a:rPr lang="en-US" sz="1400" i="1" dirty="0">
                <a:effectLst/>
                <a:cs typeface="Times New Roman" panose="02020603050405020304" pitchFamily="18" charset="0"/>
              </a:rPr>
              <a:t>et al., </a:t>
            </a:r>
            <a:r>
              <a:rPr lang="en-US" sz="1400" dirty="0">
                <a:effectLst/>
                <a:cs typeface="Times New Roman" panose="02020603050405020304" pitchFamily="18" charset="0"/>
              </a:rPr>
              <a:t>Phys. Rev. Appl. </a:t>
            </a:r>
            <a:r>
              <a:rPr lang="en-US" sz="1400" b="1" dirty="0">
                <a:effectLst/>
                <a:cs typeface="Times New Roman" panose="02020603050405020304" pitchFamily="18" charset="0"/>
              </a:rPr>
              <a:t>18</a:t>
            </a:r>
            <a:r>
              <a:rPr lang="en-US" sz="1400" dirty="0">
                <a:effectLst/>
                <a:cs typeface="Times New Roman" panose="02020603050405020304" pitchFamily="18" charset="0"/>
              </a:rPr>
              <a:t>, 1 (2022</a:t>
            </a:r>
            <a:r>
              <a:rPr lang="en-US" sz="1400" dirty="0" smtClean="0">
                <a:effectLst/>
                <a:cs typeface="Times New Roman" panose="02020603050405020304" pitchFamily="18" charset="0"/>
              </a:rPr>
              <a:t>)</a:t>
            </a:r>
            <a:endParaRPr lang="en-US" sz="1400" dirty="0"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8488" y="1162373"/>
            <a:ext cx="449451" cy="371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65928" y="5557941"/>
            <a:ext cx="69227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Micromirrors</a:t>
            </a:r>
            <a:r>
              <a:rPr lang="en-US" sz="2000" b="1" dirty="0" smtClean="0"/>
              <a:t> are paired with a single flat mirror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Three independent cavities in a single 8 mL volume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/>
              <a:t>Each cavity has a finesse ≥ 0.9 million</a:t>
            </a:r>
            <a:endParaRPr lang="en-US" sz="20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3232908" y="1818031"/>
            <a:ext cx="4508217" cy="3176710"/>
            <a:chOff x="3232908" y="1818031"/>
            <a:chExt cx="4508217" cy="317671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580"/>
            <a:stretch/>
          </p:blipFill>
          <p:spPr>
            <a:xfrm>
              <a:off x="3232908" y="1818031"/>
              <a:ext cx="4508217" cy="317671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372393" y="1971262"/>
              <a:ext cx="329274" cy="2541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506473" y="1971262"/>
            <a:ext cx="4624547" cy="3251667"/>
            <a:chOff x="7741125" y="1933781"/>
            <a:chExt cx="4135396" cy="290772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337"/>
            <a:stretch/>
          </p:blipFill>
          <p:spPr>
            <a:xfrm>
              <a:off x="7741125" y="1971262"/>
              <a:ext cx="4135396" cy="2870248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7877060" y="1933781"/>
              <a:ext cx="297456" cy="2585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8565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Micromirror</a:t>
            </a:r>
            <a:r>
              <a:rPr lang="en-US" dirty="0" smtClean="0"/>
              <a:t> cavity phase noise and stability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759"/>
          <a:stretch/>
        </p:blipFill>
        <p:spPr>
          <a:xfrm>
            <a:off x="1467704" y="833120"/>
            <a:ext cx="4375157" cy="52495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3479" y="6261315"/>
            <a:ext cx="4683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Thermal noise limited performance</a:t>
            </a:r>
            <a:endParaRPr lang="en-US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1580827" y="960895"/>
            <a:ext cx="340963" cy="2789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5979" y="1426652"/>
            <a:ext cx="2154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m</a:t>
            </a:r>
            <a:r>
              <a:rPr lang="en-US" u="sng" dirty="0" smtClean="0"/>
              <a:t>easurement </a:t>
            </a:r>
            <a:br>
              <a:rPr lang="en-US" u="sng" dirty="0" smtClean="0"/>
            </a:br>
            <a:r>
              <a:rPr lang="en-US" u="sng" dirty="0" smtClean="0"/>
              <a:t>setup</a:t>
            </a:r>
            <a:endParaRPr lang="en-US" u="sng" dirty="0"/>
          </a:p>
        </p:txBody>
      </p:sp>
      <p:grpSp>
        <p:nvGrpSpPr>
          <p:cNvPr id="10" name="Group 9"/>
          <p:cNvGrpSpPr/>
          <p:nvPr/>
        </p:nvGrpSpPr>
        <p:grpSpPr>
          <a:xfrm>
            <a:off x="6772759" y="922456"/>
            <a:ext cx="4581041" cy="5249523"/>
            <a:chOff x="6772759" y="922456"/>
            <a:chExt cx="4581041" cy="524952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28"/>
            <a:stretch/>
          </p:blipFill>
          <p:spPr>
            <a:xfrm>
              <a:off x="6833726" y="922456"/>
              <a:ext cx="4520074" cy="5249523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772759" y="1046045"/>
              <a:ext cx="400122" cy="2653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772759" y="3381301"/>
              <a:ext cx="400122" cy="249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4509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0343" y="1306286"/>
            <a:ext cx="7909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Microwave signals with optical clock stability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10343" y="4111076"/>
            <a:ext cx="61928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Compact optical reference cavities</a:t>
            </a:r>
            <a:endParaRPr lang="en-US" sz="3200" dirty="0"/>
          </a:p>
        </p:txBody>
      </p:sp>
      <p:grpSp>
        <p:nvGrpSpPr>
          <p:cNvPr id="9" name="Group 8"/>
          <p:cNvGrpSpPr/>
          <p:nvPr/>
        </p:nvGrpSpPr>
        <p:grpSpPr>
          <a:xfrm>
            <a:off x="2395251" y="1967647"/>
            <a:ext cx="8035456" cy="2132738"/>
            <a:chOff x="2486868" y="2172832"/>
            <a:chExt cx="7218263" cy="1915842"/>
          </a:xfrm>
        </p:grpSpPr>
        <p:pic>
          <p:nvPicPr>
            <p:cNvPr id="7" name="Picture 4" descr="Image preview">
              <a:extLst>
                <a:ext uri="{FF2B5EF4-FFF2-40B4-BE49-F238E27FC236}">
                  <a16:creationId xmlns:a16="http://schemas.microsoft.com/office/drawing/2014/main" id="{678A91DB-2D1F-4C02-A2E8-081A174FDE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988"/>
            <a:stretch/>
          </p:blipFill>
          <p:spPr bwMode="auto">
            <a:xfrm>
              <a:off x="2486868" y="2172832"/>
              <a:ext cx="7218263" cy="1759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599509" y="3775166"/>
              <a:ext cx="561702" cy="3135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ECC6F234-A85A-788D-6089-B3D9BF37B6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6320" t="23288" r="43820" b="37232"/>
          <a:stretch/>
        </p:blipFill>
        <p:spPr>
          <a:xfrm>
            <a:off x="5123367" y="4923727"/>
            <a:ext cx="1832052" cy="1934273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A picture containing indoor, lit, orange, light&#10;&#10;Description automatically generated">
            <a:extLst>
              <a:ext uri="{FF2B5EF4-FFF2-40B4-BE49-F238E27FC236}">
                <a16:creationId xmlns:a16="http://schemas.microsoft.com/office/drawing/2014/main" id="{557609B9-762D-1232-287A-45FCA54E15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02" t="2555" r="23463" b="20302"/>
          <a:stretch/>
        </p:blipFill>
        <p:spPr>
          <a:xfrm>
            <a:off x="7214747" y="5018112"/>
            <a:ext cx="1279145" cy="105620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5244184" y="6675120"/>
            <a:ext cx="1619795" cy="13063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89851" y="6318851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2.54 cm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89851" y="5292259"/>
            <a:ext cx="725488" cy="598604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6315339" y="5018112"/>
            <a:ext cx="1089147" cy="274147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37249" y="5897653"/>
            <a:ext cx="1125844" cy="170187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67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Micromirror</a:t>
            </a:r>
            <a:r>
              <a:rPr lang="en-US" dirty="0" smtClean="0"/>
              <a:t> cavity + chip-scale laser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31C80C-A572-A14D-B20C-112B491F5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4779" y="3198261"/>
            <a:ext cx="5321808" cy="3443023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AB18C7-D828-864A-8493-133681573517}"/>
              </a:ext>
            </a:extLst>
          </p:cNvPr>
          <p:cNvCxnSpPr>
            <a:cxnSpLocks/>
          </p:cNvCxnSpPr>
          <p:nvPr/>
        </p:nvCxnSpPr>
        <p:spPr>
          <a:xfrm flipH="1" flipV="1">
            <a:off x="2708495" y="1312031"/>
            <a:ext cx="403602" cy="2431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CE141E7-E2D7-884D-BA3D-9288B54D696B}"/>
              </a:ext>
            </a:extLst>
          </p:cNvPr>
          <p:cNvCxnSpPr>
            <a:cxnSpLocks/>
          </p:cNvCxnSpPr>
          <p:nvPr/>
        </p:nvCxnSpPr>
        <p:spPr>
          <a:xfrm flipH="1">
            <a:off x="2784732" y="1724769"/>
            <a:ext cx="418113" cy="11373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D35DD15-9137-4EE8-BB50-A89757C11844}"/>
              </a:ext>
            </a:extLst>
          </p:cNvPr>
          <p:cNvSpPr/>
          <p:nvPr/>
        </p:nvSpPr>
        <p:spPr>
          <a:xfrm>
            <a:off x="3741272" y="1470566"/>
            <a:ext cx="419449" cy="15100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64CAF71-59C0-4FBD-AD0B-8CA6B83918AD}"/>
              </a:ext>
            </a:extLst>
          </p:cNvPr>
          <p:cNvSpPr/>
          <p:nvPr/>
        </p:nvSpPr>
        <p:spPr>
          <a:xfrm>
            <a:off x="3049146" y="1336342"/>
            <a:ext cx="968964" cy="42783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4639096-F7A9-4C36-AF8F-783CE76565C7}"/>
              </a:ext>
            </a:extLst>
          </p:cNvPr>
          <p:cNvCxnSpPr>
            <a:cxnSpLocks/>
          </p:cNvCxnSpPr>
          <p:nvPr/>
        </p:nvCxnSpPr>
        <p:spPr>
          <a:xfrm>
            <a:off x="4193428" y="1554601"/>
            <a:ext cx="128487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A208C5B-021D-4DAE-B055-92EF8B615CC3}"/>
              </a:ext>
            </a:extLst>
          </p:cNvPr>
          <p:cNvSpPr/>
          <p:nvPr/>
        </p:nvSpPr>
        <p:spPr>
          <a:xfrm>
            <a:off x="4513482" y="1406759"/>
            <a:ext cx="419450" cy="30777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D80A2FE-DF65-4163-97B6-DC096E3EB908}"/>
              </a:ext>
            </a:extLst>
          </p:cNvPr>
          <p:cNvCxnSpPr>
            <a:cxnSpLocks/>
          </p:cNvCxnSpPr>
          <p:nvPr/>
        </p:nvCxnSpPr>
        <p:spPr>
          <a:xfrm>
            <a:off x="4605467" y="1554601"/>
            <a:ext cx="24304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4A06AC0-C197-4284-A0BF-46CE804EE05D}"/>
              </a:ext>
            </a:extLst>
          </p:cNvPr>
          <p:cNvCxnSpPr>
            <a:cxnSpLocks/>
          </p:cNvCxnSpPr>
          <p:nvPr/>
        </p:nvCxnSpPr>
        <p:spPr>
          <a:xfrm>
            <a:off x="7176373" y="1511471"/>
            <a:ext cx="352336" cy="0"/>
          </a:xfrm>
          <a:prstGeom prst="line">
            <a:avLst/>
          </a:prstGeom>
          <a:ln w="381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6D1ECE7-5681-4E8E-9F34-B5EDFF346DA2}"/>
              </a:ext>
            </a:extLst>
          </p:cNvPr>
          <p:cNvSpPr txBox="1"/>
          <p:nvPr/>
        </p:nvSpPr>
        <p:spPr>
          <a:xfrm>
            <a:off x="4868749" y="1138779"/>
            <a:ext cx="15725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SOA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1D488171-5C3B-466C-B57F-A2C871FEE83D}"/>
              </a:ext>
            </a:extLst>
          </p:cNvPr>
          <p:cNvSpPr/>
          <p:nvPr/>
        </p:nvSpPr>
        <p:spPr>
          <a:xfrm rot="5400000">
            <a:off x="5179362" y="1243942"/>
            <a:ext cx="619476" cy="600711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CB2183-5583-44FE-9A30-2B0AB73D2F7E}"/>
              </a:ext>
            </a:extLst>
          </p:cNvPr>
          <p:cNvSpPr/>
          <p:nvPr/>
        </p:nvSpPr>
        <p:spPr>
          <a:xfrm>
            <a:off x="6278751" y="2246014"/>
            <a:ext cx="897622" cy="4575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EOM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2779F0D-39D3-4F4A-8991-D6717BEDB1B9}"/>
              </a:ext>
            </a:extLst>
          </p:cNvPr>
          <p:cNvGrpSpPr/>
          <p:nvPr/>
        </p:nvGrpSpPr>
        <p:grpSpPr>
          <a:xfrm>
            <a:off x="5979356" y="3020712"/>
            <a:ext cx="457580" cy="457580"/>
            <a:chOff x="4991451" y="3429000"/>
            <a:chExt cx="578830" cy="578830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90E2218-930B-4B0F-8D13-A0624344E46C}"/>
                </a:ext>
              </a:extLst>
            </p:cNvPr>
            <p:cNvSpPr/>
            <p:nvPr/>
          </p:nvSpPr>
          <p:spPr>
            <a:xfrm>
              <a:off x="4991451" y="3429000"/>
              <a:ext cx="578830" cy="57883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endParaRPr>
            </a:p>
          </p:txBody>
        </p:sp>
        <p:sp>
          <p:nvSpPr>
            <p:cNvPr id="22" name="Freeform: Shape 35">
              <a:extLst>
                <a:ext uri="{FF2B5EF4-FFF2-40B4-BE49-F238E27FC236}">
                  <a16:creationId xmlns:a16="http://schemas.microsoft.com/office/drawing/2014/main" id="{FBFBF2D9-94CD-4D86-999B-472A408E5DDC}"/>
                </a:ext>
              </a:extLst>
            </p:cNvPr>
            <p:cNvSpPr/>
            <p:nvPr/>
          </p:nvSpPr>
          <p:spPr>
            <a:xfrm>
              <a:off x="5108895" y="3631581"/>
              <a:ext cx="335560" cy="203040"/>
            </a:xfrm>
            <a:custGeom>
              <a:avLst/>
              <a:gdLst>
                <a:gd name="connsiteX0" fmla="*/ 0 w 335560"/>
                <a:gd name="connsiteY0" fmla="*/ 143465 h 203040"/>
                <a:gd name="connsiteX1" fmla="*/ 125835 w 335560"/>
                <a:gd name="connsiteY1" fmla="*/ 852 h 203040"/>
                <a:gd name="connsiteX2" fmla="*/ 209725 w 335560"/>
                <a:gd name="connsiteY2" fmla="*/ 202188 h 203040"/>
                <a:gd name="connsiteX3" fmla="*/ 335560 w 335560"/>
                <a:gd name="connsiteY3" fmla="*/ 59575 h 20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5560" h="203040">
                  <a:moveTo>
                    <a:pt x="0" y="143465"/>
                  </a:moveTo>
                  <a:cubicBezTo>
                    <a:pt x="45440" y="67265"/>
                    <a:pt x="90881" y="-8935"/>
                    <a:pt x="125835" y="852"/>
                  </a:cubicBezTo>
                  <a:cubicBezTo>
                    <a:pt x="160789" y="10639"/>
                    <a:pt x="174771" y="192401"/>
                    <a:pt x="209725" y="202188"/>
                  </a:cubicBezTo>
                  <a:cubicBezTo>
                    <a:pt x="244679" y="211975"/>
                    <a:pt x="290119" y="135775"/>
                    <a:pt x="335560" y="59575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endParaRP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8BD0C55-B0EA-49C5-820B-8DE8AD137F30}"/>
              </a:ext>
            </a:extLst>
          </p:cNvPr>
          <p:cNvCxnSpPr>
            <a:cxnSpLocks/>
          </p:cNvCxnSpPr>
          <p:nvPr/>
        </p:nvCxnSpPr>
        <p:spPr>
          <a:xfrm flipH="1" flipV="1">
            <a:off x="5529098" y="2474804"/>
            <a:ext cx="393267" cy="2008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2F15A62B-C1F6-4321-984D-69DB5D3BA4FF}"/>
              </a:ext>
            </a:extLst>
          </p:cNvPr>
          <p:cNvSpPr/>
          <p:nvPr/>
        </p:nvSpPr>
        <p:spPr>
          <a:xfrm>
            <a:off x="5224877" y="2173801"/>
            <a:ext cx="564579" cy="5645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 panose="02040503050406030204" pitchFamily="18" charset="0"/>
              <a:ea typeface="Cambria" panose="02040503050406030204" pitchFamily="18" charset="0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34EDAFE-44DD-4F80-8E66-B118C1E779D0}"/>
              </a:ext>
            </a:extLst>
          </p:cNvPr>
          <p:cNvCxnSpPr>
            <a:cxnSpLocks/>
          </p:cNvCxnSpPr>
          <p:nvPr/>
        </p:nvCxnSpPr>
        <p:spPr>
          <a:xfrm>
            <a:off x="5207652" y="2171800"/>
            <a:ext cx="581804" cy="58446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90984A4-8C65-42A1-8CCE-47077571877D}"/>
              </a:ext>
            </a:extLst>
          </p:cNvPr>
          <p:cNvCxnSpPr>
            <a:cxnSpLocks/>
          </p:cNvCxnSpPr>
          <p:nvPr/>
        </p:nvCxnSpPr>
        <p:spPr>
          <a:xfrm flipH="1">
            <a:off x="4969017" y="2486212"/>
            <a:ext cx="548640" cy="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C60553E-FBB6-40EE-91CF-4F1750890787}"/>
              </a:ext>
            </a:extLst>
          </p:cNvPr>
          <p:cNvCxnSpPr>
            <a:cxnSpLocks/>
          </p:cNvCxnSpPr>
          <p:nvPr/>
        </p:nvCxnSpPr>
        <p:spPr>
          <a:xfrm flipV="1">
            <a:off x="5518367" y="2492230"/>
            <a:ext cx="0" cy="464043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EDB8F64-AC3E-4E3B-8568-64DDC83C69A2}"/>
              </a:ext>
            </a:extLst>
          </p:cNvPr>
          <p:cNvGrpSpPr/>
          <p:nvPr/>
        </p:nvGrpSpPr>
        <p:grpSpPr>
          <a:xfrm>
            <a:off x="5336508" y="2956273"/>
            <a:ext cx="363717" cy="323371"/>
            <a:chOff x="4890783" y="5117284"/>
            <a:chExt cx="511268" cy="454555"/>
          </a:xfrm>
        </p:grpSpPr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BAC6CE56-CB2E-4B90-9C87-408582689973}"/>
                </a:ext>
              </a:extLst>
            </p:cNvPr>
            <p:cNvSpPr/>
            <p:nvPr/>
          </p:nvSpPr>
          <p:spPr>
            <a:xfrm rot="5400000">
              <a:off x="4978994" y="5200819"/>
              <a:ext cx="362904" cy="312192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C744498-F4E3-47EE-947A-C781E3DC12A2}"/>
                </a:ext>
              </a:extLst>
            </p:cNvPr>
            <p:cNvCxnSpPr>
              <a:cxnSpLocks/>
            </p:cNvCxnSpPr>
            <p:nvPr/>
          </p:nvCxnSpPr>
          <p:spPr>
            <a:xfrm>
              <a:off x="5327178" y="5183852"/>
              <a:ext cx="0" cy="32141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CDC523F-AE3E-433A-9DF4-25AB785A314B}"/>
                </a:ext>
              </a:extLst>
            </p:cNvPr>
            <p:cNvSpPr/>
            <p:nvPr/>
          </p:nvSpPr>
          <p:spPr>
            <a:xfrm>
              <a:off x="4890783" y="5117284"/>
              <a:ext cx="511268" cy="454555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D3419956-DB46-4C50-B2A6-A5A43094F0ED}"/>
              </a:ext>
            </a:extLst>
          </p:cNvPr>
          <p:cNvSpPr/>
          <p:nvPr/>
        </p:nvSpPr>
        <p:spPr>
          <a:xfrm>
            <a:off x="4348364" y="3466742"/>
            <a:ext cx="739701" cy="547548"/>
          </a:xfrm>
          <a:prstGeom prst="rect">
            <a:avLst/>
          </a:prstGeom>
          <a:solidFill>
            <a:schemeClr val="tx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PDH Servo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EFCABD4-0055-4749-8BB5-C11F5EF35897}"/>
              </a:ext>
            </a:extLst>
          </p:cNvPr>
          <p:cNvCxnSpPr>
            <a:cxnSpLocks/>
          </p:cNvCxnSpPr>
          <p:nvPr/>
        </p:nvCxnSpPr>
        <p:spPr>
          <a:xfrm flipH="1">
            <a:off x="5518366" y="3268069"/>
            <a:ext cx="1" cy="22860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60E4A81-837D-4F61-BD08-C3D364C870A3}"/>
              </a:ext>
            </a:extLst>
          </p:cNvPr>
          <p:cNvCxnSpPr>
            <a:cxnSpLocks/>
          </p:cNvCxnSpPr>
          <p:nvPr/>
        </p:nvCxnSpPr>
        <p:spPr>
          <a:xfrm flipH="1">
            <a:off x="5088066" y="3755319"/>
            <a:ext cx="217560" cy="0"/>
          </a:xfrm>
          <a:prstGeom prst="line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9413519-0097-40BB-BA88-618A8767D329}"/>
              </a:ext>
            </a:extLst>
          </p:cNvPr>
          <p:cNvGrpSpPr/>
          <p:nvPr/>
        </p:nvGrpSpPr>
        <p:grpSpPr>
          <a:xfrm>
            <a:off x="5302039" y="3515079"/>
            <a:ext cx="457580" cy="457580"/>
            <a:chOff x="6060537" y="3613367"/>
            <a:chExt cx="457580" cy="45758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D9BD3FE-8367-42BF-AA4F-7CF3715758B2}"/>
                </a:ext>
              </a:extLst>
            </p:cNvPr>
            <p:cNvSpPr/>
            <p:nvPr/>
          </p:nvSpPr>
          <p:spPr>
            <a:xfrm>
              <a:off x="6060537" y="3613367"/>
              <a:ext cx="457580" cy="45758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5D426DF-9DD9-4EA4-9EA4-0DCC77A83982}"/>
                </a:ext>
              </a:extLst>
            </p:cNvPr>
            <p:cNvCxnSpPr>
              <a:cxnSpLocks/>
            </p:cNvCxnSpPr>
            <p:nvPr/>
          </p:nvCxnSpPr>
          <p:spPr>
            <a:xfrm>
              <a:off x="6137367" y="3691828"/>
              <a:ext cx="323558" cy="32355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798F862-AF84-477D-AE96-0AF18554DE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13408" y="3701825"/>
              <a:ext cx="357429" cy="30945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ED575885-F8FC-40E3-9B6C-38C4AFB50E2D}"/>
              </a:ext>
            </a:extLst>
          </p:cNvPr>
          <p:cNvSpPr/>
          <p:nvPr/>
        </p:nvSpPr>
        <p:spPr>
          <a:xfrm>
            <a:off x="2974495" y="2885404"/>
            <a:ext cx="1172886" cy="612936"/>
          </a:xfrm>
          <a:prstGeom prst="rect">
            <a:avLst/>
          </a:prstGeom>
          <a:solidFill>
            <a:schemeClr val="tx1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To AOM frequency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D97AA59-0AF8-4BB1-98CD-57EFE657510F}"/>
              </a:ext>
            </a:extLst>
          </p:cNvPr>
          <p:cNvSpPr txBox="1"/>
          <p:nvPr/>
        </p:nvSpPr>
        <p:spPr>
          <a:xfrm>
            <a:off x="7509552" y="1256627"/>
            <a:ext cx="1163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Stabilized laser output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C045F19-F728-4ACF-BDB7-130691C761B5}"/>
              </a:ext>
            </a:extLst>
          </p:cNvPr>
          <p:cNvGrpSpPr/>
          <p:nvPr/>
        </p:nvGrpSpPr>
        <p:grpSpPr>
          <a:xfrm>
            <a:off x="5907199" y="2392113"/>
            <a:ext cx="292467" cy="148938"/>
            <a:chOff x="5499701" y="3332655"/>
            <a:chExt cx="292467" cy="148938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1517808-C7CC-4B84-A4AF-43B5D2E63A82}"/>
                </a:ext>
              </a:extLst>
            </p:cNvPr>
            <p:cNvSpPr/>
            <p:nvPr/>
          </p:nvSpPr>
          <p:spPr>
            <a:xfrm>
              <a:off x="5499701" y="3335383"/>
              <a:ext cx="45719" cy="14621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CB885836-20B3-4D10-AD1E-B71234A6E2B6}"/>
                </a:ext>
              </a:extLst>
            </p:cNvPr>
            <p:cNvSpPr/>
            <p:nvPr/>
          </p:nvSpPr>
          <p:spPr>
            <a:xfrm rot="5400000">
              <a:off x="5582895" y="3272320"/>
              <a:ext cx="148938" cy="269608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FD0C491-F90A-4315-BC07-7FC2363D3BD9}"/>
              </a:ext>
            </a:extLst>
          </p:cNvPr>
          <p:cNvCxnSpPr>
            <a:cxnSpLocks/>
          </p:cNvCxnSpPr>
          <p:nvPr/>
        </p:nvCxnSpPr>
        <p:spPr>
          <a:xfrm flipH="1">
            <a:off x="6122819" y="2461708"/>
            <a:ext cx="15593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EED1F3D-0BEE-4948-8267-097F1DDF8267}"/>
              </a:ext>
            </a:extLst>
          </p:cNvPr>
          <p:cNvCxnSpPr>
            <a:cxnSpLocks/>
            <a:endCxn id="18" idx="0"/>
          </p:cNvCxnSpPr>
          <p:nvPr/>
        </p:nvCxnSpPr>
        <p:spPr>
          <a:xfrm flipH="1">
            <a:off x="5789456" y="1542021"/>
            <a:ext cx="635626" cy="2277"/>
          </a:xfrm>
          <a:prstGeom prst="line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55AD531-3BA3-EC4A-A133-A7CF57FCFF29}"/>
              </a:ext>
            </a:extLst>
          </p:cNvPr>
          <p:cNvSpPr txBox="1"/>
          <p:nvPr/>
        </p:nvSpPr>
        <p:spPr>
          <a:xfrm>
            <a:off x="-446" y="922543"/>
            <a:ext cx="386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iode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laser injection-locked to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ring </a:t>
            </a:r>
          </a:p>
        </p:txBody>
      </p:sp>
      <p:cxnSp>
        <p:nvCxnSpPr>
          <p:cNvPr id="47" name="Elbow Connector 46">
            <a:extLst>
              <a:ext uri="{FF2B5EF4-FFF2-40B4-BE49-F238E27FC236}">
                <a16:creationId xmlns:a16="http://schemas.microsoft.com/office/drawing/2014/main" id="{B51BFAE4-3ECF-2345-A182-949B082825F2}"/>
              </a:ext>
            </a:extLst>
          </p:cNvPr>
          <p:cNvCxnSpPr>
            <a:cxnSpLocks/>
            <a:stCxn id="62" idx="3"/>
            <a:endCxn id="19" idx="0"/>
          </p:cNvCxnSpPr>
          <p:nvPr/>
        </p:nvCxnSpPr>
        <p:spPr>
          <a:xfrm flipH="1">
            <a:off x="6727562" y="1511471"/>
            <a:ext cx="253261" cy="734543"/>
          </a:xfrm>
          <a:prstGeom prst="bentConnector4">
            <a:avLst>
              <a:gd name="adj1" fmla="val -90263"/>
              <a:gd name="adj2" fmla="val 65574"/>
            </a:avLst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B07A4372-85B4-AF4F-8A13-21E553B1F0AC}"/>
              </a:ext>
            </a:extLst>
          </p:cNvPr>
          <p:cNvSpPr txBox="1"/>
          <p:nvPr/>
        </p:nvSpPr>
        <p:spPr>
          <a:xfrm>
            <a:off x="7478853" y="1988638"/>
            <a:ext cx="4191371" cy="92333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Hz integrated linewidth laser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Cavity thermal noise limited to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~4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kHz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10</a:t>
            </a:r>
            <a:r>
              <a:rPr lang="en-US" baseline="30000" dirty="0" smtClean="0">
                <a:solidFill>
                  <a:prstClr val="black"/>
                </a:solidFill>
                <a:latin typeface="Calibri" panose="020F0502020204030204"/>
              </a:rPr>
              <a:t>-14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fractional frequency stability at 1 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75BDA94-1006-5446-9536-95B6D7C62069}"/>
              </a:ext>
            </a:extLst>
          </p:cNvPr>
          <p:cNvSpPr txBox="1"/>
          <p:nvPr/>
        </p:nvSpPr>
        <p:spPr>
          <a:xfrm>
            <a:off x="9006171" y="827639"/>
            <a:ext cx="2615909" cy="338554"/>
          </a:xfrm>
          <a:prstGeom prst="rect">
            <a:avLst/>
          </a:prstGeom>
          <a:noFill/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Guo et al, </a:t>
            </a:r>
            <a:r>
              <a:rPr lang="en-US" sz="1600" dirty="0" smtClean="0"/>
              <a:t>Sci. Adv. </a:t>
            </a:r>
            <a:r>
              <a:rPr lang="en-US" sz="1600" b="1" dirty="0" smtClean="0"/>
              <a:t>8 </a:t>
            </a:r>
            <a:r>
              <a:rPr lang="en-US" sz="1600" dirty="0" smtClean="0"/>
              <a:t>(2022)</a:t>
            </a:r>
            <a:endParaRPr lang="en-US" sz="1600" dirty="0"/>
          </a:p>
        </p:txBody>
      </p:sp>
      <p:pic>
        <p:nvPicPr>
          <p:cNvPr id="50" name="06899f00-9ea5-4ced-ac3a-7687b601eadf" descr="Image">
            <a:extLst>
              <a:ext uri="{FF2B5EF4-FFF2-40B4-BE49-F238E27FC236}">
                <a16:creationId xmlns:a16="http://schemas.microsoft.com/office/drawing/2014/main" id="{0F9335DF-DE9B-334B-A5A5-A9D06B1E36B4}"/>
              </a:ext>
            </a:extLst>
          </p:cNvPr>
          <p:cNvPicPr/>
          <p:nvPr/>
        </p:nvPicPr>
        <p:blipFill rotWithShape="1">
          <a:blip r:embed="rId3" r:link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253784" y="2169129"/>
            <a:ext cx="829899" cy="63131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Elbow Connector 54">
            <a:extLst>
              <a:ext uri="{FF2B5EF4-FFF2-40B4-BE49-F238E27FC236}">
                <a16:creationId xmlns:a16="http://schemas.microsoft.com/office/drawing/2014/main" id="{AB02C6BB-D3F2-834A-B18C-86AC2BD95CEF}"/>
              </a:ext>
            </a:extLst>
          </p:cNvPr>
          <p:cNvCxnSpPr>
            <a:cxnSpLocks/>
            <a:stCxn id="21" idx="0"/>
            <a:endCxn id="19" idx="2"/>
          </p:cNvCxnSpPr>
          <p:nvPr/>
        </p:nvCxnSpPr>
        <p:spPr>
          <a:xfrm rot="5400000" flipH="1" flipV="1">
            <a:off x="6309295" y="2602445"/>
            <a:ext cx="317118" cy="519416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>
            <a:extLst>
              <a:ext uri="{FF2B5EF4-FFF2-40B4-BE49-F238E27FC236}">
                <a16:creationId xmlns:a16="http://schemas.microsoft.com/office/drawing/2014/main" id="{AD56502C-BCFE-4648-8451-0516B4F56A5B}"/>
              </a:ext>
            </a:extLst>
          </p:cNvPr>
          <p:cNvCxnSpPr>
            <a:stCxn id="21" idx="4"/>
            <a:endCxn id="36" idx="6"/>
          </p:cNvCxnSpPr>
          <p:nvPr/>
        </p:nvCxnSpPr>
        <p:spPr>
          <a:xfrm rot="5400000">
            <a:off x="5851095" y="3386817"/>
            <a:ext cx="265577" cy="448527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>
            <a:extLst>
              <a:ext uri="{FF2B5EF4-FFF2-40B4-BE49-F238E27FC236}">
                <a16:creationId xmlns:a16="http://schemas.microsoft.com/office/drawing/2014/main" id="{0FA685BC-CF4B-274B-898A-66AB4205507B}"/>
              </a:ext>
            </a:extLst>
          </p:cNvPr>
          <p:cNvCxnSpPr>
            <a:cxnSpLocks/>
            <a:stCxn id="32" idx="1"/>
            <a:endCxn id="39" idx="2"/>
          </p:cNvCxnSpPr>
          <p:nvPr/>
        </p:nvCxnSpPr>
        <p:spPr>
          <a:xfrm rot="10800000">
            <a:off x="3560938" y="3498340"/>
            <a:ext cx="787426" cy="242176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3C03CC01-5058-F745-8A7C-488F531786BA}"/>
              </a:ext>
            </a:extLst>
          </p:cNvPr>
          <p:cNvSpPr txBox="1"/>
          <p:nvPr/>
        </p:nvSpPr>
        <p:spPr>
          <a:xfrm>
            <a:off x="4091200" y="1773277"/>
            <a:ext cx="1092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600" dirty="0" smtClean="0">
                <a:solidFill>
                  <a:prstClr val="black"/>
                </a:solidFill>
                <a:latin typeface="Cambria" panose="02040503050406030204" pitchFamily="18" charset="0"/>
              </a:rPr>
              <a:t>μ</a:t>
            </a:r>
            <a:r>
              <a:rPr lang="en-US" sz="1600" dirty="0" smtClean="0">
                <a:solidFill>
                  <a:prstClr val="black"/>
                </a:solidFill>
                <a:latin typeface="Cambria" panose="02040503050406030204" pitchFamily="18" charset="0"/>
              </a:rPr>
              <a:t>FP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</a:rPr>
              <a:t>cavity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DD587E9-79EB-AC48-A340-91CA4195B4E3}"/>
              </a:ext>
            </a:extLst>
          </p:cNvPr>
          <p:cNvSpPr txBox="1"/>
          <p:nvPr/>
        </p:nvSpPr>
        <p:spPr>
          <a:xfrm>
            <a:off x="2007030" y="4233998"/>
            <a:ext cx="1381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RBW = 10 Hz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BB24563-822E-EC4F-AAE2-75FFF53B8F28}"/>
              </a:ext>
            </a:extLst>
          </p:cNvPr>
          <p:cNvSpPr txBox="1"/>
          <p:nvPr/>
        </p:nvSpPr>
        <p:spPr>
          <a:xfrm>
            <a:off x="8907954" y="3044228"/>
            <a:ext cx="1314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Phase noise</a:t>
            </a: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6733E1E3-5D11-6E4A-8682-6FF6C2E6F51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69" y="1296425"/>
            <a:ext cx="2719884" cy="1668467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0BBA7401-C42C-7B4E-84DE-4AB7B8236440}"/>
              </a:ext>
            </a:extLst>
          </p:cNvPr>
          <p:cNvSpPr/>
          <p:nvPr/>
        </p:nvSpPr>
        <p:spPr>
          <a:xfrm>
            <a:off x="6083201" y="1282681"/>
            <a:ext cx="897622" cy="4575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 pitchFamily="18" charset="0"/>
                <a:ea typeface="Cambria" panose="02040503050406030204" pitchFamily="18" charset="0"/>
                <a:cs typeface="+mn-cs"/>
              </a:rPr>
              <a:t>OM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3C9EFCEF-A2AC-8E4F-9458-4EC6B80C34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271913"/>
            <a:ext cx="5059815" cy="2529908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14DD7A71-0CFC-4749-B55A-674A7ED1EAEB}"/>
              </a:ext>
            </a:extLst>
          </p:cNvPr>
          <p:cNvSpPr txBox="1"/>
          <p:nvPr/>
        </p:nvSpPr>
        <p:spPr>
          <a:xfrm>
            <a:off x="2983466" y="1354787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dirty="0">
                <a:solidFill>
                  <a:prstClr val="white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SIL Laser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F55482A-9448-7040-A3B6-B4F6C542523D}"/>
              </a:ext>
            </a:extLst>
          </p:cNvPr>
          <p:cNvSpPr txBox="1"/>
          <p:nvPr/>
        </p:nvSpPr>
        <p:spPr>
          <a:xfrm>
            <a:off x="2143051" y="4152071"/>
            <a:ext cx="1130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Linewidth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250A7F6-950A-2955-344D-46D7F74A2539}"/>
              </a:ext>
            </a:extLst>
          </p:cNvPr>
          <p:cNvSpPr txBox="1"/>
          <p:nvPr/>
        </p:nvSpPr>
        <p:spPr>
          <a:xfrm>
            <a:off x="4108510" y="2867635"/>
            <a:ext cx="1148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Q &gt; 12 billion</a:t>
            </a:r>
          </a:p>
        </p:txBody>
      </p:sp>
    </p:spTree>
    <p:extLst>
      <p:ext uri="{BB962C8B-B14F-4D97-AF65-F5344CB8AC3E}">
        <p14:creationId xmlns:p14="http://schemas.microsoft.com/office/powerpoint/2010/main" val="66012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Micromirror</a:t>
            </a:r>
            <a:r>
              <a:rPr lang="en-US" dirty="0" smtClean="0"/>
              <a:t> cavities – reduction in size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757393-94E9-454D-1A4F-EF05A13DE2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291" y="1306599"/>
            <a:ext cx="4045519" cy="249081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26DB184-B97C-4EDF-7A4B-3C3E4FD05959}"/>
              </a:ext>
            </a:extLst>
          </p:cNvPr>
          <p:cNvCxnSpPr>
            <a:cxnSpLocks/>
          </p:cNvCxnSpPr>
          <p:nvPr/>
        </p:nvCxnSpPr>
        <p:spPr>
          <a:xfrm>
            <a:off x="4334013" y="2519605"/>
            <a:ext cx="796355" cy="8645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DBB53A4-046E-5CEC-D468-D0FE9777D530}"/>
              </a:ext>
            </a:extLst>
          </p:cNvPr>
          <p:cNvCxnSpPr>
            <a:cxnSpLocks/>
          </p:cNvCxnSpPr>
          <p:nvPr/>
        </p:nvCxnSpPr>
        <p:spPr>
          <a:xfrm flipV="1">
            <a:off x="4334013" y="1250676"/>
            <a:ext cx="754883" cy="5948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C8E9B3DB-5F6B-29EE-7C63-B79938D9AB43}"/>
              </a:ext>
            </a:extLst>
          </p:cNvPr>
          <p:cNvGrpSpPr/>
          <p:nvPr/>
        </p:nvGrpSpPr>
        <p:grpSpPr>
          <a:xfrm>
            <a:off x="8046495" y="3622477"/>
            <a:ext cx="4046258" cy="3067739"/>
            <a:chOff x="7134360" y="3724014"/>
            <a:chExt cx="4046258" cy="306773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9D39DEB-9256-EDFD-1B7B-3E2FB4D6B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34360" y="3757059"/>
              <a:ext cx="4046258" cy="303469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77C3643-1107-55CC-28FF-8D33EA26DBD9}"/>
                </a:ext>
              </a:extLst>
            </p:cNvPr>
            <p:cNvSpPr txBox="1"/>
            <p:nvPr/>
          </p:nvSpPr>
          <p:spPr>
            <a:xfrm>
              <a:off x="7946312" y="3724014"/>
              <a:ext cx="255461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u="sng" dirty="0"/>
                <a:t>Cavity ringdown statistics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FFB6D79-5C15-D83F-38AD-B7F21707E9C3}"/>
              </a:ext>
            </a:extLst>
          </p:cNvPr>
          <p:cNvSpPr txBox="1"/>
          <p:nvPr/>
        </p:nvSpPr>
        <p:spPr>
          <a:xfrm>
            <a:off x="6787887" y="831403"/>
            <a:ext cx="1458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Mirror profile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798CACA-F185-EE4F-6730-C388CD7ABAEE}"/>
              </a:ext>
            </a:extLst>
          </p:cNvPr>
          <p:cNvGrpSpPr/>
          <p:nvPr/>
        </p:nvGrpSpPr>
        <p:grpSpPr>
          <a:xfrm>
            <a:off x="4771633" y="3733551"/>
            <a:ext cx="3397902" cy="2711497"/>
            <a:chOff x="7288641" y="823279"/>
            <a:chExt cx="3397902" cy="271149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67867E4-12C6-4E25-185F-C75E7F05B8FE}"/>
                </a:ext>
              </a:extLst>
            </p:cNvPr>
            <p:cNvGrpSpPr/>
            <p:nvPr/>
          </p:nvGrpSpPr>
          <p:grpSpPr>
            <a:xfrm>
              <a:off x="7288641" y="823279"/>
              <a:ext cx="3397902" cy="2711497"/>
              <a:chOff x="549467" y="979337"/>
              <a:chExt cx="4241194" cy="3384437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64EE61B-9B16-0841-6778-ED852DFFF5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49467" y="1182877"/>
                <a:ext cx="4241194" cy="3180897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24F3F91-7DB9-DD16-209A-A3A68D047EA8}"/>
                  </a:ext>
                </a:extLst>
              </p:cNvPr>
              <p:cNvSpPr txBox="1"/>
              <p:nvPr/>
            </p:nvSpPr>
            <p:spPr>
              <a:xfrm>
                <a:off x="1118646" y="979337"/>
                <a:ext cx="3206615" cy="4609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u="sng" dirty="0"/>
                  <a:t>Example cavity ringdown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95582A-64AD-8F34-BD70-B3C7A00EF067}"/>
                </a:ext>
              </a:extLst>
            </p:cNvPr>
            <p:cNvSpPr txBox="1"/>
            <p:nvPr/>
          </p:nvSpPr>
          <p:spPr>
            <a:xfrm>
              <a:off x="7809653" y="2749973"/>
              <a:ext cx="1856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Finesse = 462,000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AB8E0DA3-ABC6-6F30-D1F9-2435AC300B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0149" y="1219691"/>
            <a:ext cx="2292032" cy="2170233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60EB9FF-DBE5-3F52-6997-B17BC071FCF9}"/>
              </a:ext>
            </a:extLst>
          </p:cNvPr>
          <p:cNvCxnSpPr>
            <a:cxnSpLocks/>
          </p:cNvCxnSpPr>
          <p:nvPr/>
        </p:nvCxnSpPr>
        <p:spPr>
          <a:xfrm>
            <a:off x="3383398" y="3369917"/>
            <a:ext cx="892781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A4F338B-9646-B6CA-A71F-34B5BB2D0DAF}"/>
              </a:ext>
            </a:extLst>
          </p:cNvPr>
          <p:cNvSpPr txBox="1"/>
          <p:nvPr/>
        </p:nvSpPr>
        <p:spPr>
          <a:xfrm>
            <a:off x="3510630" y="3369917"/>
            <a:ext cx="638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mbria" panose="02040503050406030204" pitchFamily="18" charset="0"/>
              </a:rPr>
              <a:t>½”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90F9E04-8EAD-CE16-69A4-68D30D67A4FF}"/>
              </a:ext>
            </a:extLst>
          </p:cNvPr>
          <p:cNvSpPr/>
          <p:nvPr/>
        </p:nvSpPr>
        <p:spPr>
          <a:xfrm>
            <a:off x="3510631" y="1838776"/>
            <a:ext cx="823382" cy="6808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4B5C124-2511-BA92-45D2-94CFFA01CF46}"/>
              </a:ext>
            </a:extLst>
          </p:cNvPr>
          <p:cNvCxnSpPr>
            <a:cxnSpLocks/>
          </p:cNvCxnSpPr>
          <p:nvPr/>
        </p:nvCxnSpPr>
        <p:spPr>
          <a:xfrm>
            <a:off x="769768" y="3708920"/>
            <a:ext cx="188667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B4565E8-D8DA-3009-1FC7-ADF8506EDEC9}"/>
              </a:ext>
            </a:extLst>
          </p:cNvPr>
          <p:cNvSpPr txBox="1"/>
          <p:nvPr/>
        </p:nvSpPr>
        <p:spPr>
          <a:xfrm>
            <a:off x="1450966" y="3692427"/>
            <a:ext cx="638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mbria" panose="02040503050406030204" pitchFamily="18" charset="0"/>
              </a:rPr>
              <a:t>1”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C2E9AA-4323-08CB-0304-3CF5FAEC09AC}"/>
              </a:ext>
            </a:extLst>
          </p:cNvPr>
          <p:cNvSpPr txBox="1"/>
          <p:nvPr/>
        </p:nvSpPr>
        <p:spPr>
          <a:xfrm>
            <a:off x="964602" y="1262773"/>
            <a:ext cx="1233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</a:t>
            </a:r>
            <a:r>
              <a:rPr lang="en-US" dirty="0" err="1"/>
              <a:t>μ</a:t>
            </a:r>
            <a:r>
              <a:rPr lang="en-US" dirty="0"/>
              <a:t>-mirrors</a:t>
            </a:r>
          </a:p>
          <a:p>
            <a:r>
              <a:rPr lang="en-US" dirty="0"/>
              <a:t>1550 nm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2B7B61-6D89-0663-E886-3A59FE4D0A65}"/>
              </a:ext>
            </a:extLst>
          </p:cNvPr>
          <p:cNvSpPr txBox="1"/>
          <p:nvPr/>
        </p:nvSpPr>
        <p:spPr>
          <a:xfrm>
            <a:off x="3375023" y="1262773"/>
            <a:ext cx="1147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</a:t>
            </a:r>
            <a:r>
              <a:rPr lang="en-US" dirty="0" err="1"/>
              <a:t>μ</a:t>
            </a:r>
            <a:r>
              <a:rPr lang="en-US" dirty="0"/>
              <a:t>-mirror</a:t>
            </a:r>
          </a:p>
          <a:p>
            <a:r>
              <a:rPr lang="en-US" dirty="0"/>
              <a:t>1396 nm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FB8A25-FC4A-1BF7-9626-0EF9141D7C01}"/>
              </a:ext>
            </a:extLst>
          </p:cNvPr>
          <p:cNvSpPr txBox="1"/>
          <p:nvPr/>
        </p:nvSpPr>
        <p:spPr>
          <a:xfrm>
            <a:off x="141771" y="4383163"/>
            <a:ext cx="43800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Half-inch diameter decreases volume from 8 mL to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2 mL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Protected annulus on micromirror substrate guarantees reliable bond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Finesse is sufficient to reach 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thermal noise limit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BC283F9-FD6B-7CAD-7226-0BE4B8AAAF2D}"/>
              </a:ext>
            </a:extLst>
          </p:cNvPr>
          <p:cNvSpPr/>
          <p:nvPr/>
        </p:nvSpPr>
        <p:spPr>
          <a:xfrm>
            <a:off x="6103986" y="2076063"/>
            <a:ext cx="153066" cy="1560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47DE04E-A06B-6B64-0A02-A7286C51E3AA}"/>
              </a:ext>
            </a:extLst>
          </p:cNvPr>
          <p:cNvCxnSpPr>
            <a:cxnSpLocks/>
          </p:cNvCxnSpPr>
          <p:nvPr/>
        </p:nvCxnSpPr>
        <p:spPr>
          <a:xfrm flipV="1">
            <a:off x="6243601" y="1239259"/>
            <a:ext cx="1295208" cy="8481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AEED0AB-A835-9CE3-83AD-677BA4F21197}"/>
              </a:ext>
            </a:extLst>
          </p:cNvPr>
          <p:cNvCxnSpPr>
            <a:cxnSpLocks/>
          </p:cNvCxnSpPr>
          <p:nvPr/>
        </p:nvCxnSpPr>
        <p:spPr>
          <a:xfrm>
            <a:off x="6257052" y="2232095"/>
            <a:ext cx="1281757" cy="11378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7F7FBFC-1241-0391-D109-1CAA0A9B0D4E}"/>
              </a:ext>
            </a:extLst>
          </p:cNvPr>
          <p:cNvSpPr txBox="1"/>
          <p:nvPr/>
        </p:nvSpPr>
        <p:spPr>
          <a:xfrm>
            <a:off x="5592191" y="3054829"/>
            <a:ext cx="1233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effectLst/>
              </a:rPr>
              <a:t>ROC: </a:t>
            </a:r>
            <a:r>
              <a:rPr lang="en-US" b="1" dirty="0">
                <a:solidFill>
                  <a:schemeClr val="bg1"/>
                </a:solidFill>
                <a:effectLst/>
              </a:rPr>
              <a:t>0.8 m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5C39EDB-E61F-07DB-66A7-222F568A7032}"/>
              </a:ext>
            </a:extLst>
          </p:cNvPr>
          <p:cNvGrpSpPr/>
          <p:nvPr/>
        </p:nvGrpSpPr>
        <p:grpSpPr>
          <a:xfrm>
            <a:off x="7506804" y="1219691"/>
            <a:ext cx="2101535" cy="2204470"/>
            <a:chOff x="7506804" y="1219691"/>
            <a:chExt cx="2290591" cy="2402786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039B456-554D-9F70-9D77-056A21EF1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06804" y="1219691"/>
              <a:ext cx="2290591" cy="2170232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459ADA8-5422-1251-D7FF-066801256BB8}"/>
                </a:ext>
              </a:extLst>
            </p:cNvPr>
            <p:cNvSpPr/>
            <p:nvPr/>
          </p:nvSpPr>
          <p:spPr>
            <a:xfrm>
              <a:off x="7506804" y="3369917"/>
              <a:ext cx="2286000" cy="2525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36D7E55-C425-5B4B-B305-A7D67DFD50F7}"/>
              </a:ext>
            </a:extLst>
          </p:cNvPr>
          <p:cNvSpPr txBox="1"/>
          <p:nvPr/>
        </p:nvSpPr>
        <p:spPr>
          <a:xfrm>
            <a:off x="7516901" y="2805569"/>
            <a:ext cx="2042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effectLst/>
              </a:rPr>
              <a:t>Sim. scattering loss: </a:t>
            </a:r>
            <a:r>
              <a:rPr lang="en-US" b="1" dirty="0">
                <a:solidFill>
                  <a:schemeClr val="bg1"/>
                </a:solidFill>
                <a:effectLst/>
              </a:rPr>
              <a:t>0.6 ppm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313E061-D6CE-CF25-9A03-0BC10E392FDC}"/>
              </a:ext>
            </a:extLst>
          </p:cNvPr>
          <p:cNvGrpSpPr/>
          <p:nvPr/>
        </p:nvGrpSpPr>
        <p:grpSpPr>
          <a:xfrm>
            <a:off x="10055653" y="1836239"/>
            <a:ext cx="1697912" cy="357103"/>
            <a:chOff x="275493" y="3269173"/>
            <a:chExt cx="6189784" cy="731522"/>
          </a:xfrm>
        </p:grpSpPr>
        <p:sp>
          <p:nvSpPr>
            <p:cNvPr id="36" name="Freeform: Shape 18">
              <a:extLst>
                <a:ext uri="{FF2B5EF4-FFF2-40B4-BE49-F238E27FC236}">
                  <a16:creationId xmlns:a16="http://schemas.microsoft.com/office/drawing/2014/main" id="{84481CE8-9C76-12AC-3432-501022735A4D}"/>
                </a:ext>
              </a:extLst>
            </p:cNvPr>
            <p:cNvSpPr/>
            <p:nvPr/>
          </p:nvSpPr>
          <p:spPr>
            <a:xfrm>
              <a:off x="3083124" y="3437521"/>
              <a:ext cx="565001" cy="197414"/>
            </a:xfrm>
            <a:custGeom>
              <a:avLst/>
              <a:gdLst>
                <a:gd name="connsiteX0" fmla="*/ 0 w 1898650"/>
                <a:gd name="connsiteY0" fmla="*/ 348345 h 348345"/>
                <a:gd name="connsiteX1" fmla="*/ 342900 w 1898650"/>
                <a:gd name="connsiteY1" fmla="*/ 34020 h 348345"/>
                <a:gd name="connsiteX2" fmla="*/ 984250 w 1898650"/>
                <a:gd name="connsiteY2" fmla="*/ 40370 h 348345"/>
                <a:gd name="connsiteX3" fmla="*/ 1584325 w 1898650"/>
                <a:gd name="connsiteY3" fmla="*/ 18145 h 348345"/>
                <a:gd name="connsiteX4" fmla="*/ 1898650 w 1898650"/>
                <a:gd name="connsiteY4" fmla="*/ 341995 h 348345"/>
                <a:gd name="connsiteX0" fmla="*/ 0 w 1898650"/>
                <a:gd name="connsiteY0" fmla="*/ 335706 h 335706"/>
                <a:gd name="connsiteX1" fmla="*/ 342900 w 1898650"/>
                <a:gd name="connsiteY1" fmla="*/ 21381 h 335706"/>
                <a:gd name="connsiteX2" fmla="*/ 984250 w 1898650"/>
                <a:gd name="connsiteY2" fmla="*/ 27731 h 335706"/>
                <a:gd name="connsiteX3" fmla="*/ 1584325 w 1898650"/>
                <a:gd name="connsiteY3" fmla="*/ 24556 h 335706"/>
                <a:gd name="connsiteX4" fmla="*/ 1898650 w 1898650"/>
                <a:gd name="connsiteY4" fmla="*/ 329356 h 335706"/>
                <a:gd name="connsiteX0" fmla="*/ 0 w 1902538"/>
                <a:gd name="connsiteY0" fmla="*/ 335706 h 335706"/>
                <a:gd name="connsiteX1" fmla="*/ 342900 w 1902538"/>
                <a:gd name="connsiteY1" fmla="*/ 21381 h 335706"/>
                <a:gd name="connsiteX2" fmla="*/ 984250 w 1902538"/>
                <a:gd name="connsiteY2" fmla="*/ 27731 h 335706"/>
                <a:gd name="connsiteX3" fmla="*/ 1584325 w 1902538"/>
                <a:gd name="connsiteY3" fmla="*/ 24556 h 335706"/>
                <a:gd name="connsiteX4" fmla="*/ 1902538 w 1902538"/>
                <a:gd name="connsiteY4" fmla="*/ 331138 h 335706"/>
                <a:gd name="connsiteX0" fmla="*/ 0 w 1904482"/>
                <a:gd name="connsiteY0" fmla="*/ 335706 h 335706"/>
                <a:gd name="connsiteX1" fmla="*/ 342900 w 1904482"/>
                <a:gd name="connsiteY1" fmla="*/ 21381 h 335706"/>
                <a:gd name="connsiteX2" fmla="*/ 984250 w 1904482"/>
                <a:gd name="connsiteY2" fmla="*/ 27731 h 335706"/>
                <a:gd name="connsiteX3" fmla="*/ 1584325 w 1904482"/>
                <a:gd name="connsiteY3" fmla="*/ 24556 h 335706"/>
                <a:gd name="connsiteX4" fmla="*/ 1904482 w 1904482"/>
                <a:gd name="connsiteY4" fmla="*/ 335295 h 335706"/>
                <a:gd name="connsiteX0" fmla="*/ 0 w 1881152"/>
                <a:gd name="connsiteY0" fmla="*/ 335706 h 335706"/>
                <a:gd name="connsiteX1" fmla="*/ 342900 w 1881152"/>
                <a:gd name="connsiteY1" fmla="*/ 21381 h 335706"/>
                <a:gd name="connsiteX2" fmla="*/ 984250 w 1881152"/>
                <a:gd name="connsiteY2" fmla="*/ 27731 h 335706"/>
                <a:gd name="connsiteX3" fmla="*/ 1584325 w 1881152"/>
                <a:gd name="connsiteY3" fmla="*/ 24556 h 335706"/>
                <a:gd name="connsiteX4" fmla="*/ 1881152 w 1881152"/>
                <a:gd name="connsiteY4" fmla="*/ 314510 h 335706"/>
                <a:gd name="connsiteX0" fmla="*/ 0 w 1910315"/>
                <a:gd name="connsiteY0" fmla="*/ 335706 h 335706"/>
                <a:gd name="connsiteX1" fmla="*/ 342900 w 1910315"/>
                <a:gd name="connsiteY1" fmla="*/ 21381 h 335706"/>
                <a:gd name="connsiteX2" fmla="*/ 984250 w 1910315"/>
                <a:gd name="connsiteY2" fmla="*/ 27731 h 335706"/>
                <a:gd name="connsiteX3" fmla="*/ 1584325 w 1910315"/>
                <a:gd name="connsiteY3" fmla="*/ 24556 h 335706"/>
                <a:gd name="connsiteX4" fmla="*/ 1910315 w 1910315"/>
                <a:gd name="connsiteY4" fmla="*/ 335295 h 335706"/>
                <a:gd name="connsiteX0" fmla="*/ 0 w 1910315"/>
                <a:gd name="connsiteY0" fmla="*/ 335706 h 336483"/>
                <a:gd name="connsiteX1" fmla="*/ 342900 w 1910315"/>
                <a:gd name="connsiteY1" fmla="*/ 21381 h 336483"/>
                <a:gd name="connsiteX2" fmla="*/ 984250 w 1910315"/>
                <a:gd name="connsiteY2" fmla="*/ 27731 h 336483"/>
                <a:gd name="connsiteX3" fmla="*/ 1584325 w 1910315"/>
                <a:gd name="connsiteY3" fmla="*/ 24556 h 336483"/>
                <a:gd name="connsiteX4" fmla="*/ 1910315 w 1910315"/>
                <a:gd name="connsiteY4" fmla="*/ 336483 h 336483"/>
                <a:gd name="connsiteX0" fmla="*/ 0 w 1910315"/>
                <a:gd name="connsiteY0" fmla="*/ 337618 h 337618"/>
                <a:gd name="connsiteX1" fmla="*/ 342900 w 1910315"/>
                <a:gd name="connsiteY1" fmla="*/ 21511 h 337618"/>
                <a:gd name="connsiteX2" fmla="*/ 984250 w 1910315"/>
                <a:gd name="connsiteY2" fmla="*/ 27861 h 337618"/>
                <a:gd name="connsiteX3" fmla="*/ 1584325 w 1910315"/>
                <a:gd name="connsiteY3" fmla="*/ 24686 h 337618"/>
                <a:gd name="connsiteX4" fmla="*/ 1910315 w 1910315"/>
                <a:gd name="connsiteY4" fmla="*/ 336613 h 337618"/>
                <a:gd name="connsiteX0" fmla="*/ 0 w 1910315"/>
                <a:gd name="connsiteY0" fmla="*/ 340131 h 340131"/>
                <a:gd name="connsiteX1" fmla="*/ 342900 w 1910315"/>
                <a:gd name="connsiteY1" fmla="*/ 24024 h 340131"/>
                <a:gd name="connsiteX2" fmla="*/ 984250 w 1910315"/>
                <a:gd name="connsiteY2" fmla="*/ 30374 h 340131"/>
                <a:gd name="connsiteX3" fmla="*/ 1586269 w 1910315"/>
                <a:gd name="connsiteY3" fmla="*/ 20073 h 340131"/>
                <a:gd name="connsiteX4" fmla="*/ 1910315 w 1910315"/>
                <a:gd name="connsiteY4" fmla="*/ 339126 h 340131"/>
                <a:gd name="connsiteX0" fmla="*/ 0 w 1914204"/>
                <a:gd name="connsiteY0" fmla="*/ 340131 h 341502"/>
                <a:gd name="connsiteX1" fmla="*/ 342900 w 1914204"/>
                <a:gd name="connsiteY1" fmla="*/ 24024 h 341502"/>
                <a:gd name="connsiteX2" fmla="*/ 984250 w 1914204"/>
                <a:gd name="connsiteY2" fmla="*/ 30374 h 341502"/>
                <a:gd name="connsiteX3" fmla="*/ 1586269 w 1914204"/>
                <a:gd name="connsiteY3" fmla="*/ 20073 h 341502"/>
                <a:gd name="connsiteX4" fmla="*/ 1914204 w 1914204"/>
                <a:gd name="connsiteY4" fmla="*/ 341502 h 341502"/>
                <a:gd name="connsiteX0" fmla="*/ 0 w 1914204"/>
                <a:gd name="connsiteY0" fmla="*/ 337709 h 339080"/>
                <a:gd name="connsiteX1" fmla="*/ 342900 w 1914204"/>
                <a:gd name="connsiteY1" fmla="*/ 21602 h 339080"/>
                <a:gd name="connsiteX2" fmla="*/ 984250 w 1914204"/>
                <a:gd name="connsiteY2" fmla="*/ 27952 h 339080"/>
                <a:gd name="connsiteX3" fmla="*/ 1588213 w 1914204"/>
                <a:gd name="connsiteY3" fmla="*/ 20620 h 339080"/>
                <a:gd name="connsiteX4" fmla="*/ 1914204 w 1914204"/>
                <a:gd name="connsiteY4" fmla="*/ 339080 h 339080"/>
                <a:gd name="connsiteX0" fmla="*/ 0 w 1914204"/>
                <a:gd name="connsiteY0" fmla="*/ 337709 h 337709"/>
                <a:gd name="connsiteX1" fmla="*/ 342900 w 1914204"/>
                <a:gd name="connsiteY1" fmla="*/ 21602 h 337709"/>
                <a:gd name="connsiteX2" fmla="*/ 984250 w 1914204"/>
                <a:gd name="connsiteY2" fmla="*/ 27952 h 337709"/>
                <a:gd name="connsiteX3" fmla="*/ 1588213 w 1914204"/>
                <a:gd name="connsiteY3" fmla="*/ 20620 h 337709"/>
                <a:gd name="connsiteX4" fmla="*/ 1914204 w 1914204"/>
                <a:gd name="connsiteY4" fmla="*/ 336705 h 337709"/>
                <a:gd name="connsiteX0" fmla="*/ 0 w 1914204"/>
                <a:gd name="connsiteY0" fmla="*/ 337709 h 339080"/>
                <a:gd name="connsiteX1" fmla="*/ 342900 w 1914204"/>
                <a:gd name="connsiteY1" fmla="*/ 21602 h 339080"/>
                <a:gd name="connsiteX2" fmla="*/ 984250 w 1914204"/>
                <a:gd name="connsiteY2" fmla="*/ 27952 h 339080"/>
                <a:gd name="connsiteX3" fmla="*/ 1588213 w 1914204"/>
                <a:gd name="connsiteY3" fmla="*/ 20620 h 339080"/>
                <a:gd name="connsiteX4" fmla="*/ 1914204 w 1914204"/>
                <a:gd name="connsiteY4" fmla="*/ 339080 h 339080"/>
                <a:gd name="connsiteX0" fmla="*/ 0 w 1912260"/>
                <a:gd name="connsiteY0" fmla="*/ 337709 h 337892"/>
                <a:gd name="connsiteX1" fmla="*/ 342900 w 1912260"/>
                <a:gd name="connsiteY1" fmla="*/ 21602 h 337892"/>
                <a:gd name="connsiteX2" fmla="*/ 984250 w 1912260"/>
                <a:gd name="connsiteY2" fmla="*/ 27952 h 337892"/>
                <a:gd name="connsiteX3" fmla="*/ 1588213 w 1912260"/>
                <a:gd name="connsiteY3" fmla="*/ 20620 h 337892"/>
                <a:gd name="connsiteX4" fmla="*/ 1912260 w 1912260"/>
                <a:gd name="connsiteY4" fmla="*/ 337892 h 337892"/>
                <a:gd name="connsiteX0" fmla="*/ 0 w 1912260"/>
                <a:gd name="connsiteY0" fmla="*/ 332125 h 332308"/>
                <a:gd name="connsiteX1" fmla="*/ 342900 w 1912260"/>
                <a:gd name="connsiteY1" fmla="*/ 16018 h 332308"/>
                <a:gd name="connsiteX2" fmla="*/ 984250 w 1912260"/>
                <a:gd name="connsiteY2" fmla="*/ 56812 h 332308"/>
                <a:gd name="connsiteX3" fmla="*/ 1588213 w 1912260"/>
                <a:gd name="connsiteY3" fmla="*/ 15036 h 332308"/>
                <a:gd name="connsiteX4" fmla="*/ 1912260 w 1912260"/>
                <a:gd name="connsiteY4" fmla="*/ 332308 h 332308"/>
                <a:gd name="connsiteX0" fmla="*/ 0 w 1912260"/>
                <a:gd name="connsiteY0" fmla="*/ 332721 h 332904"/>
                <a:gd name="connsiteX1" fmla="*/ 342900 w 1912260"/>
                <a:gd name="connsiteY1" fmla="*/ 13051 h 332904"/>
                <a:gd name="connsiteX2" fmla="*/ 984250 w 1912260"/>
                <a:gd name="connsiteY2" fmla="*/ 57408 h 332904"/>
                <a:gd name="connsiteX3" fmla="*/ 1588213 w 1912260"/>
                <a:gd name="connsiteY3" fmla="*/ 15632 h 332904"/>
                <a:gd name="connsiteX4" fmla="*/ 1912260 w 1912260"/>
                <a:gd name="connsiteY4" fmla="*/ 332904 h 332904"/>
                <a:gd name="connsiteX0" fmla="*/ 0 w 1912260"/>
                <a:gd name="connsiteY0" fmla="*/ 332721 h 332904"/>
                <a:gd name="connsiteX1" fmla="*/ 342900 w 1912260"/>
                <a:gd name="connsiteY1" fmla="*/ 13051 h 332904"/>
                <a:gd name="connsiteX2" fmla="*/ 972585 w 1912260"/>
                <a:gd name="connsiteY2" fmla="*/ 57408 h 332904"/>
                <a:gd name="connsiteX3" fmla="*/ 1588213 w 1912260"/>
                <a:gd name="connsiteY3" fmla="*/ 15632 h 332904"/>
                <a:gd name="connsiteX4" fmla="*/ 1912260 w 1912260"/>
                <a:gd name="connsiteY4" fmla="*/ 332904 h 33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260" h="332904">
                  <a:moveTo>
                    <a:pt x="0" y="332721"/>
                  </a:moveTo>
                  <a:cubicBezTo>
                    <a:pt x="89429" y="201223"/>
                    <a:pt x="180803" y="58937"/>
                    <a:pt x="342900" y="13051"/>
                  </a:cubicBezTo>
                  <a:cubicBezTo>
                    <a:pt x="504998" y="-32835"/>
                    <a:pt x="765033" y="56978"/>
                    <a:pt x="972585" y="57408"/>
                  </a:cubicBezTo>
                  <a:cubicBezTo>
                    <a:pt x="1180137" y="57838"/>
                    <a:pt x="1435813" y="-34639"/>
                    <a:pt x="1588213" y="15632"/>
                  </a:cubicBezTo>
                  <a:cubicBezTo>
                    <a:pt x="1740613" y="65903"/>
                    <a:pt x="1831297" y="196114"/>
                    <a:pt x="1912260" y="332904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F284096-376C-1BEF-D5EA-E860E744CA68}"/>
                </a:ext>
              </a:extLst>
            </p:cNvPr>
            <p:cNvSpPr/>
            <p:nvPr/>
          </p:nvSpPr>
          <p:spPr>
            <a:xfrm>
              <a:off x="275493" y="3634935"/>
              <a:ext cx="6189784" cy="3657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Rectangle 6">
              <a:extLst>
                <a:ext uri="{FF2B5EF4-FFF2-40B4-BE49-F238E27FC236}">
                  <a16:creationId xmlns:a16="http://schemas.microsoft.com/office/drawing/2014/main" id="{53BFC75F-D8F2-CE4E-A3E1-916BCF9AD045}"/>
                </a:ext>
              </a:extLst>
            </p:cNvPr>
            <p:cNvSpPr/>
            <p:nvPr/>
          </p:nvSpPr>
          <p:spPr>
            <a:xfrm flipH="1">
              <a:off x="4789475" y="3269174"/>
              <a:ext cx="1675801" cy="373570"/>
            </a:xfrm>
            <a:custGeom>
              <a:avLst/>
              <a:gdLst>
                <a:gd name="connsiteX0" fmla="*/ 0 w 1676399"/>
                <a:gd name="connsiteY0" fmla="*/ 0 h 387643"/>
                <a:gd name="connsiteX1" fmla="*/ 1676399 w 1676399"/>
                <a:gd name="connsiteY1" fmla="*/ 0 h 387643"/>
                <a:gd name="connsiteX2" fmla="*/ 1676399 w 1676399"/>
                <a:gd name="connsiteY2" fmla="*/ 387643 h 387643"/>
                <a:gd name="connsiteX3" fmla="*/ 0 w 1676399"/>
                <a:gd name="connsiteY3" fmla="*/ 387643 h 387643"/>
                <a:gd name="connsiteX4" fmla="*/ 0 w 1676399"/>
                <a:gd name="connsiteY4" fmla="*/ 0 h 387643"/>
                <a:gd name="connsiteX0" fmla="*/ 175847 w 1676399"/>
                <a:gd name="connsiteY0" fmla="*/ 0 h 387643"/>
                <a:gd name="connsiteX1" fmla="*/ 1676399 w 1676399"/>
                <a:gd name="connsiteY1" fmla="*/ 0 h 387643"/>
                <a:gd name="connsiteX2" fmla="*/ 1676399 w 1676399"/>
                <a:gd name="connsiteY2" fmla="*/ 387643 h 387643"/>
                <a:gd name="connsiteX3" fmla="*/ 0 w 1676399"/>
                <a:gd name="connsiteY3" fmla="*/ 387643 h 387643"/>
                <a:gd name="connsiteX4" fmla="*/ 175847 w 1676399"/>
                <a:gd name="connsiteY4" fmla="*/ 0 h 387643"/>
                <a:gd name="connsiteX0" fmla="*/ 175847 w 1676399"/>
                <a:gd name="connsiteY0" fmla="*/ 11723 h 399366"/>
                <a:gd name="connsiteX1" fmla="*/ 169984 w 1676399"/>
                <a:gd name="connsiteY1" fmla="*/ 0 h 399366"/>
                <a:gd name="connsiteX2" fmla="*/ 1676399 w 1676399"/>
                <a:gd name="connsiteY2" fmla="*/ 11723 h 399366"/>
                <a:gd name="connsiteX3" fmla="*/ 1676399 w 1676399"/>
                <a:gd name="connsiteY3" fmla="*/ 399366 h 399366"/>
                <a:gd name="connsiteX4" fmla="*/ 0 w 1676399"/>
                <a:gd name="connsiteY4" fmla="*/ 399366 h 399366"/>
                <a:gd name="connsiteX5" fmla="*/ 175847 w 1676399"/>
                <a:gd name="connsiteY5" fmla="*/ 11723 h 399366"/>
                <a:gd name="connsiteX0" fmla="*/ 52755 w 1676399"/>
                <a:gd name="connsiteY0" fmla="*/ 70338 h 399366"/>
                <a:gd name="connsiteX1" fmla="*/ 169984 w 1676399"/>
                <a:gd name="connsiteY1" fmla="*/ 0 h 399366"/>
                <a:gd name="connsiteX2" fmla="*/ 1676399 w 1676399"/>
                <a:gd name="connsiteY2" fmla="*/ 11723 h 399366"/>
                <a:gd name="connsiteX3" fmla="*/ 1676399 w 1676399"/>
                <a:gd name="connsiteY3" fmla="*/ 399366 h 399366"/>
                <a:gd name="connsiteX4" fmla="*/ 0 w 1676399"/>
                <a:gd name="connsiteY4" fmla="*/ 399366 h 399366"/>
                <a:gd name="connsiteX5" fmla="*/ 52755 w 1676399"/>
                <a:gd name="connsiteY5" fmla="*/ 70338 h 399366"/>
                <a:gd name="connsiteX0" fmla="*/ 52755 w 1676399"/>
                <a:gd name="connsiteY0" fmla="*/ 211015 h 540043"/>
                <a:gd name="connsiteX1" fmla="*/ 199291 w 1676399"/>
                <a:gd name="connsiteY1" fmla="*/ 0 h 540043"/>
                <a:gd name="connsiteX2" fmla="*/ 1676399 w 1676399"/>
                <a:gd name="connsiteY2" fmla="*/ 152400 h 540043"/>
                <a:gd name="connsiteX3" fmla="*/ 1676399 w 1676399"/>
                <a:gd name="connsiteY3" fmla="*/ 540043 h 540043"/>
                <a:gd name="connsiteX4" fmla="*/ 0 w 1676399"/>
                <a:gd name="connsiteY4" fmla="*/ 540043 h 540043"/>
                <a:gd name="connsiteX5" fmla="*/ 52755 w 1676399"/>
                <a:gd name="connsiteY5" fmla="*/ 211015 h 540043"/>
                <a:gd name="connsiteX0" fmla="*/ 93786 w 1676399"/>
                <a:gd name="connsiteY0" fmla="*/ 222738 h 540043"/>
                <a:gd name="connsiteX1" fmla="*/ 199291 w 1676399"/>
                <a:gd name="connsiteY1" fmla="*/ 0 h 540043"/>
                <a:gd name="connsiteX2" fmla="*/ 1676399 w 1676399"/>
                <a:gd name="connsiteY2" fmla="*/ 152400 h 540043"/>
                <a:gd name="connsiteX3" fmla="*/ 1676399 w 1676399"/>
                <a:gd name="connsiteY3" fmla="*/ 540043 h 540043"/>
                <a:gd name="connsiteX4" fmla="*/ 0 w 1676399"/>
                <a:gd name="connsiteY4" fmla="*/ 540043 h 540043"/>
                <a:gd name="connsiteX5" fmla="*/ 93786 w 1676399"/>
                <a:gd name="connsiteY5" fmla="*/ 222738 h 540043"/>
                <a:gd name="connsiteX0" fmla="*/ 93786 w 1676399"/>
                <a:gd name="connsiteY0" fmla="*/ 223962 h 541267"/>
                <a:gd name="connsiteX1" fmla="*/ 199291 w 1676399"/>
                <a:gd name="connsiteY1" fmla="*/ 1224 h 541267"/>
                <a:gd name="connsiteX2" fmla="*/ 1676399 w 1676399"/>
                <a:gd name="connsiteY2" fmla="*/ 153624 h 541267"/>
                <a:gd name="connsiteX3" fmla="*/ 1676399 w 1676399"/>
                <a:gd name="connsiteY3" fmla="*/ 541267 h 541267"/>
                <a:gd name="connsiteX4" fmla="*/ 0 w 1676399"/>
                <a:gd name="connsiteY4" fmla="*/ 541267 h 541267"/>
                <a:gd name="connsiteX5" fmla="*/ 93786 w 1676399"/>
                <a:gd name="connsiteY5" fmla="*/ 223962 h 541267"/>
                <a:gd name="connsiteX0" fmla="*/ 93786 w 1676399"/>
                <a:gd name="connsiteY0" fmla="*/ 344129 h 661434"/>
                <a:gd name="connsiteX1" fmla="*/ 199291 w 1676399"/>
                <a:gd name="connsiteY1" fmla="*/ 121391 h 661434"/>
                <a:gd name="connsiteX2" fmla="*/ 1676399 w 1676399"/>
                <a:gd name="connsiteY2" fmla="*/ 273791 h 661434"/>
                <a:gd name="connsiteX3" fmla="*/ 1676399 w 1676399"/>
                <a:gd name="connsiteY3" fmla="*/ 661434 h 661434"/>
                <a:gd name="connsiteX4" fmla="*/ 0 w 1676399"/>
                <a:gd name="connsiteY4" fmla="*/ 661434 h 661434"/>
                <a:gd name="connsiteX5" fmla="*/ 93786 w 1676399"/>
                <a:gd name="connsiteY5" fmla="*/ 344129 h 661434"/>
                <a:gd name="connsiteX0" fmla="*/ 93786 w 1676399"/>
                <a:gd name="connsiteY0" fmla="*/ 322111 h 639416"/>
                <a:gd name="connsiteX1" fmla="*/ 199291 w 1676399"/>
                <a:gd name="connsiteY1" fmla="*/ 99373 h 639416"/>
                <a:gd name="connsiteX2" fmla="*/ 709245 w 1676399"/>
                <a:gd name="connsiteY2" fmla="*/ 5589 h 639416"/>
                <a:gd name="connsiteX3" fmla="*/ 1676399 w 1676399"/>
                <a:gd name="connsiteY3" fmla="*/ 251773 h 639416"/>
                <a:gd name="connsiteX4" fmla="*/ 1676399 w 1676399"/>
                <a:gd name="connsiteY4" fmla="*/ 639416 h 639416"/>
                <a:gd name="connsiteX5" fmla="*/ 0 w 1676399"/>
                <a:gd name="connsiteY5" fmla="*/ 639416 h 639416"/>
                <a:gd name="connsiteX6" fmla="*/ 93786 w 1676399"/>
                <a:gd name="connsiteY6" fmla="*/ 322111 h 639416"/>
                <a:gd name="connsiteX0" fmla="*/ 93786 w 1676399"/>
                <a:gd name="connsiteY0" fmla="*/ 224933 h 542238"/>
                <a:gd name="connsiteX1" fmla="*/ 199291 w 1676399"/>
                <a:gd name="connsiteY1" fmla="*/ 2195 h 542238"/>
                <a:gd name="connsiteX2" fmla="*/ 615460 w 1676399"/>
                <a:gd name="connsiteY2" fmla="*/ 113565 h 542238"/>
                <a:gd name="connsiteX3" fmla="*/ 1676399 w 1676399"/>
                <a:gd name="connsiteY3" fmla="*/ 154595 h 542238"/>
                <a:gd name="connsiteX4" fmla="*/ 1676399 w 1676399"/>
                <a:gd name="connsiteY4" fmla="*/ 542238 h 542238"/>
                <a:gd name="connsiteX5" fmla="*/ 0 w 1676399"/>
                <a:gd name="connsiteY5" fmla="*/ 542238 h 542238"/>
                <a:gd name="connsiteX6" fmla="*/ 93786 w 1676399"/>
                <a:gd name="connsiteY6" fmla="*/ 224933 h 542238"/>
                <a:gd name="connsiteX0" fmla="*/ 93786 w 1676399"/>
                <a:gd name="connsiteY0" fmla="*/ 224933 h 542238"/>
                <a:gd name="connsiteX1" fmla="*/ 199291 w 1676399"/>
                <a:gd name="connsiteY1" fmla="*/ 2195 h 542238"/>
                <a:gd name="connsiteX2" fmla="*/ 615460 w 1676399"/>
                <a:gd name="connsiteY2" fmla="*/ 113565 h 542238"/>
                <a:gd name="connsiteX3" fmla="*/ 1676399 w 1676399"/>
                <a:gd name="connsiteY3" fmla="*/ 154595 h 542238"/>
                <a:gd name="connsiteX4" fmla="*/ 1676399 w 1676399"/>
                <a:gd name="connsiteY4" fmla="*/ 542238 h 542238"/>
                <a:gd name="connsiteX5" fmla="*/ 0 w 1676399"/>
                <a:gd name="connsiteY5" fmla="*/ 542238 h 542238"/>
                <a:gd name="connsiteX6" fmla="*/ 93786 w 1676399"/>
                <a:gd name="connsiteY6" fmla="*/ 224933 h 542238"/>
                <a:gd name="connsiteX0" fmla="*/ 93786 w 1676399"/>
                <a:gd name="connsiteY0" fmla="*/ 224377 h 541682"/>
                <a:gd name="connsiteX1" fmla="*/ 199291 w 1676399"/>
                <a:gd name="connsiteY1" fmla="*/ 1639 h 541682"/>
                <a:gd name="connsiteX2" fmla="*/ 615460 w 1676399"/>
                <a:gd name="connsiteY2" fmla="*/ 113009 h 541682"/>
                <a:gd name="connsiteX3" fmla="*/ 1676399 w 1676399"/>
                <a:gd name="connsiteY3" fmla="*/ 154039 h 541682"/>
                <a:gd name="connsiteX4" fmla="*/ 1676399 w 1676399"/>
                <a:gd name="connsiteY4" fmla="*/ 541682 h 541682"/>
                <a:gd name="connsiteX5" fmla="*/ 0 w 1676399"/>
                <a:gd name="connsiteY5" fmla="*/ 541682 h 541682"/>
                <a:gd name="connsiteX6" fmla="*/ 93786 w 1676399"/>
                <a:gd name="connsiteY6" fmla="*/ 224377 h 541682"/>
                <a:gd name="connsiteX0" fmla="*/ 93786 w 1676399"/>
                <a:gd name="connsiteY0" fmla="*/ 223983 h 541288"/>
                <a:gd name="connsiteX1" fmla="*/ 199291 w 1676399"/>
                <a:gd name="connsiteY1" fmla="*/ 1245 h 541288"/>
                <a:gd name="connsiteX2" fmla="*/ 556845 w 1676399"/>
                <a:gd name="connsiteY2" fmla="*/ 124338 h 541288"/>
                <a:gd name="connsiteX3" fmla="*/ 1676399 w 1676399"/>
                <a:gd name="connsiteY3" fmla="*/ 153645 h 541288"/>
                <a:gd name="connsiteX4" fmla="*/ 1676399 w 1676399"/>
                <a:gd name="connsiteY4" fmla="*/ 541288 h 541288"/>
                <a:gd name="connsiteX5" fmla="*/ 0 w 1676399"/>
                <a:gd name="connsiteY5" fmla="*/ 541288 h 541288"/>
                <a:gd name="connsiteX6" fmla="*/ 93786 w 1676399"/>
                <a:gd name="connsiteY6" fmla="*/ 223983 h 541288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1968 w 1676399"/>
                <a:gd name="connsiteY3" fmla="*/ 101183 h 541579"/>
                <a:gd name="connsiteX4" fmla="*/ 1676399 w 1676399"/>
                <a:gd name="connsiteY4" fmla="*/ 153936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53936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77382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77382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49631 h 566936"/>
                <a:gd name="connsiteX1" fmla="*/ 199291 w 1676399"/>
                <a:gd name="connsiteY1" fmla="*/ 26893 h 566936"/>
                <a:gd name="connsiteX2" fmla="*/ 556845 w 1676399"/>
                <a:gd name="connsiteY2" fmla="*/ 149986 h 566936"/>
                <a:gd name="connsiteX3" fmla="*/ 1107830 w 1676399"/>
                <a:gd name="connsiteY3" fmla="*/ 161709 h 566936"/>
                <a:gd name="connsiteX4" fmla="*/ 1547446 w 1676399"/>
                <a:gd name="connsiteY4" fmla="*/ 38615 h 566936"/>
                <a:gd name="connsiteX5" fmla="*/ 1676399 w 1676399"/>
                <a:gd name="connsiteY5" fmla="*/ 566936 h 566936"/>
                <a:gd name="connsiteX6" fmla="*/ 0 w 1676399"/>
                <a:gd name="connsiteY6" fmla="*/ 566936 h 566936"/>
                <a:gd name="connsiteX7" fmla="*/ 93786 w 1676399"/>
                <a:gd name="connsiteY7" fmla="*/ 249631 h 566936"/>
                <a:gd name="connsiteX0" fmla="*/ 93786 w 1676399"/>
                <a:gd name="connsiteY0" fmla="*/ 225220 h 542525"/>
                <a:gd name="connsiteX1" fmla="*/ 199291 w 1676399"/>
                <a:gd name="connsiteY1" fmla="*/ 2482 h 542525"/>
                <a:gd name="connsiteX2" fmla="*/ 556845 w 1676399"/>
                <a:gd name="connsiteY2" fmla="*/ 125575 h 542525"/>
                <a:gd name="connsiteX3" fmla="*/ 1219200 w 1676399"/>
                <a:gd name="connsiteY3" fmla="*/ 137298 h 542525"/>
                <a:gd name="connsiteX4" fmla="*/ 1547446 w 1676399"/>
                <a:gd name="connsiteY4" fmla="*/ 14204 h 542525"/>
                <a:gd name="connsiteX5" fmla="*/ 1676399 w 1676399"/>
                <a:gd name="connsiteY5" fmla="*/ 542525 h 542525"/>
                <a:gd name="connsiteX6" fmla="*/ 0 w 1676399"/>
                <a:gd name="connsiteY6" fmla="*/ 542525 h 542525"/>
                <a:gd name="connsiteX7" fmla="*/ 93786 w 1676399"/>
                <a:gd name="connsiteY7" fmla="*/ 225220 h 54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399" h="542525">
                  <a:moveTo>
                    <a:pt x="93786" y="225220"/>
                  </a:moveTo>
                  <a:cubicBezTo>
                    <a:pt x="127001" y="135213"/>
                    <a:pt x="122115" y="19089"/>
                    <a:pt x="199291" y="2482"/>
                  </a:cubicBezTo>
                  <a:cubicBezTo>
                    <a:pt x="276467" y="-14125"/>
                    <a:pt x="406399" y="108967"/>
                    <a:pt x="556845" y="125575"/>
                  </a:cubicBezTo>
                  <a:cubicBezTo>
                    <a:pt x="707291" y="142183"/>
                    <a:pt x="1032608" y="132414"/>
                    <a:pt x="1219200" y="137298"/>
                  </a:cubicBezTo>
                  <a:cubicBezTo>
                    <a:pt x="1405792" y="142182"/>
                    <a:pt x="1471246" y="-53334"/>
                    <a:pt x="1547446" y="14204"/>
                  </a:cubicBezTo>
                  <a:cubicBezTo>
                    <a:pt x="1623646" y="81742"/>
                    <a:pt x="1633415" y="366418"/>
                    <a:pt x="1676399" y="542525"/>
                  </a:cubicBezTo>
                  <a:lnTo>
                    <a:pt x="0" y="542525"/>
                  </a:lnTo>
                  <a:lnTo>
                    <a:pt x="93786" y="2252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6">
              <a:extLst>
                <a:ext uri="{FF2B5EF4-FFF2-40B4-BE49-F238E27FC236}">
                  <a16:creationId xmlns:a16="http://schemas.microsoft.com/office/drawing/2014/main" id="{98BB07F2-228E-B576-3737-624C8C18DD88}"/>
                </a:ext>
              </a:extLst>
            </p:cNvPr>
            <p:cNvSpPr/>
            <p:nvPr/>
          </p:nvSpPr>
          <p:spPr>
            <a:xfrm>
              <a:off x="275493" y="3269173"/>
              <a:ext cx="1767333" cy="365760"/>
            </a:xfrm>
            <a:custGeom>
              <a:avLst/>
              <a:gdLst>
                <a:gd name="connsiteX0" fmla="*/ 0 w 1676399"/>
                <a:gd name="connsiteY0" fmla="*/ 0 h 387643"/>
                <a:gd name="connsiteX1" fmla="*/ 1676399 w 1676399"/>
                <a:gd name="connsiteY1" fmla="*/ 0 h 387643"/>
                <a:gd name="connsiteX2" fmla="*/ 1676399 w 1676399"/>
                <a:gd name="connsiteY2" fmla="*/ 387643 h 387643"/>
                <a:gd name="connsiteX3" fmla="*/ 0 w 1676399"/>
                <a:gd name="connsiteY3" fmla="*/ 387643 h 387643"/>
                <a:gd name="connsiteX4" fmla="*/ 0 w 1676399"/>
                <a:gd name="connsiteY4" fmla="*/ 0 h 387643"/>
                <a:gd name="connsiteX0" fmla="*/ 175847 w 1676399"/>
                <a:gd name="connsiteY0" fmla="*/ 0 h 387643"/>
                <a:gd name="connsiteX1" fmla="*/ 1676399 w 1676399"/>
                <a:gd name="connsiteY1" fmla="*/ 0 h 387643"/>
                <a:gd name="connsiteX2" fmla="*/ 1676399 w 1676399"/>
                <a:gd name="connsiteY2" fmla="*/ 387643 h 387643"/>
                <a:gd name="connsiteX3" fmla="*/ 0 w 1676399"/>
                <a:gd name="connsiteY3" fmla="*/ 387643 h 387643"/>
                <a:gd name="connsiteX4" fmla="*/ 175847 w 1676399"/>
                <a:gd name="connsiteY4" fmla="*/ 0 h 387643"/>
                <a:gd name="connsiteX0" fmla="*/ 175847 w 1676399"/>
                <a:gd name="connsiteY0" fmla="*/ 11723 h 399366"/>
                <a:gd name="connsiteX1" fmla="*/ 169984 w 1676399"/>
                <a:gd name="connsiteY1" fmla="*/ 0 h 399366"/>
                <a:gd name="connsiteX2" fmla="*/ 1676399 w 1676399"/>
                <a:gd name="connsiteY2" fmla="*/ 11723 h 399366"/>
                <a:gd name="connsiteX3" fmla="*/ 1676399 w 1676399"/>
                <a:gd name="connsiteY3" fmla="*/ 399366 h 399366"/>
                <a:gd name="connsiteX4" fmla="*/ 0 w 1676399"/>
                <a:gd name="connsiteY4" fmla="*/ 399366 h 399366"/>
                <a:gd name="connsiteX5" fmla="*/ 175847 w 1676399"/>
                <a:gd name="connsiteY5" fmla="*/ 11723 h 399366"/>
                <a:gd name="connsiteX0" fmla="*/ 52755 w 1676399"/>
                <a:gd name="connsiteY0" fmla="*/ 70338 h 399366"/>
                <a:gd name="connsiteX1" fmla="*/ 169984 w 1676399"/>
                <a:gd name="connsiteY1" fmla="*/ 0 h 399366"/>
                <a:gd name="connsiteX2" fmla="*/ 1676399 w 1676399"/>
                <a:gd name="connsiteY2" fmla="*/ 11723 h 399366"/>
                <a:gd name="connsiteX3" fmla="*/ 1676399 w 1676399"/>
                <a:gd name="connsiteY3" fmla="*/ 399366 h 399366"/>
                <a:gd name="connsiteX4" fmla="*/ 0 w 1676399"/>
                <a:gd name="connsiteY4" fmla="*/ 399366 h 399366"/>
                <a:gd name="connsiteX5" fmla="*/ 52755 w 1676399"/>
                <a:gd name="connsiteY5" fmla="*/ 70338 h 399366"/>
                <a:gd name="connsiteX0" fmla="*/ 52755 w 1676399"/>
                <a:gd name="connsiteY0" fmla="*/ 211015 h 540043"/>
                <a:gd name="connsiteX1" fmla="*/ 199291 w 1676399"/>
                <a:gd name="connsiteY1" fmla="*/ 0 h 540043"/>
                <a:gd name="connsiteX2" fmla="*/ 1676399 w 1676399"/>
                <a:gd name="connsiteY2" fmla="*/ 152400 h 540043"/>
                <a:gd name="connsiteX3" fmla="*/ 1676399 w 1676399"/>
                <a:gd name="connsiteY3" fmla="*/ 540043 h 540043"/>
                <a:gd name="connsiteX4" fmla="*/ 0 w 1676399"/>
                <a:gd name="connsiteY4" fmla="*/ 540043 h 540043"/>
                <a:gd name="connsiteX5" fmla="*/ 52755 w 1676399"/>
                <a:gd name="connsiteY5" fmla="*/ 211015 h 540043"/>
                <a:gd name="connsiteX0" fmla="*/ 93786 w 1676399"/>
                <a:gd name="connsiteY0" fmla="*/ 222738 h 540043"/>
                <a:gd name="connsiteX1" fmla="*/ 199291 w 1676399"/>
                <a:gd name="connsiteY1" fmla="*/ 0 h 540043"/>
                <a:gd name="connsiteX2" fmla="*/ 1676399 w 1676399"/>
                <a:gd name="connsiteY2" fmla="*/ 152400 h 540043"/>
                <a:gd name="connsiteX3" fmla="*/ 1676399 w 1676399"/>
                <a:gd name="connsiteY3" fmla="*/ 540043 h 540043"/>
                <a:gd name="connsiteX4" fmla="*/ 0 w 1676399"/>
                <a:gd name="connsiteY4" fmla="*/ 540043 h 540043"/>
                <a:gd name="connsiteX5" fmla="*/ 93786 w 1676399"/>
                <a:gd name="connsiteY5" fmla="*/ 222738 h 540043"/>
                <a:gd name="connsiteX0" fmla="*/ 93786 w 1676399"/>
                <a:gd name="connsiteY0" fmla="*/ 223962 h 541267"/>
                <a:gd name="connsiteX1" fmla="*/ 199291 w 1676399"/>
                <a:gd name="connsiteY1" fmla="*/ 1224 h 541267"/>
                <a:gd name="connsiteX2" fmla="*/ 1676399 w 1676399"/>
                <a:gd name="connsiteY2" fmla="*/ 153624 h 541267"/>
                <a:gd name="connsiteX3" fmla="*/ 1676399 w 1676399"/>
                <a:gd name="connsiteY3" fmla="*/ 541267 h 541267"/>
                <a:gd name="connsiteX4" fmla="*/ 0 w 1676399"/>
                <a:gd name="connsiteY4" fmla="*/ 541267 h 541267"/>
                <a:gd name="connsiteX5" fmla="*/ 93786 w 1676399"/>
                <a:gd name="connsiteY5" fmla="*/ 223962 h 541267"/>
                <a:gd name="connsiteX0" fmla="*/ 93786 w 1676399"/>
                <a:gd name="connsiteY0" fmla="*/ 344129 h 661434"/>
                <a:gd name="connsiteX1" fmla="*/ 199291 w 1676399"/>
                <a:gd name="connsiteY1" fmla="*/ 121391 h 661434"/>
                <a:gd name="connsiteX2" fmla="*/ 1676399 w 1676399"/>
                <a:gd name="connsiteY2" fmla="*/ 273791 h 661434"/>
                <a:gd name="connsiteX3" fmla="*/ 1676399 w 1676399"/>
                <a:gd name="connsiteY3" fmla="*/ 661434 h 661434"/>
                <a:gd name="connsiteX4" fmla="*/ 0 w 1676399"/>
                <a:gd name="connsiteY4" fmla="*/ 661434 h 661434"/>
                <a:gd name="connsiteX5" fmla="*/ 93786 w 1676399"/>
                <a:gd name="connsiteY5" fmla="*/ 344129 h 661434"/>
                <a:gd name="connsiteX0" fmla="*/ 93786 w 1676399"/>
                <a:gd name="connsiteY0" fmla="*/ 322111 h 639416"/>
                <a:gd name="connsiteX1" fmla="*/ 199291 w 1676399"/>
                <a:gd name="connsiteY1" fmla="*/ 99373 h 639416"/>
                <a:gd name="connsiteX2" fmla="*/ 709245 w 1676399"/>
                <a:gd name="connsiteY2" fmla="*/ 5589 h 639416"/>
                <a:gd name="connsiteX3" fmla="*/ 1676399 w 1676399"/>
                <a:gd name="connsiteY3" fmla="*/ 251773 h 639416"/>
                <a:gd name="connsiteX4" fmla="*/ 1676399 w 1676399"/>
                <a:gd name="connsiteY4" fmla="*/ 639416 h 639416"/>
                <a:gd name="connsiteX5" fmla="*/ 0 w 1676399"/>
                <a:gd name="connsiteY5" fmla="*/ 639416 h 639416"/>
                <a:gd name="connsiteX6" fmla="*/ 93786 w 1676399"/>
                <a:gd name="connsiteY6" fmla="*/ 322111 h 639416"/>
                <a:gd name="connsiteX0" fmla="*/ 93786 w 1676399"/>
                <a:gd name="connsiteY0" fmla="*/ 224933 h 542238"/>
                <a:gd name="connsiteX1" fmla="*/ 199291 w 1676399"/>
                <a:gd name="connsiteY1" fmla="*/ 2195 h 542238"/>
                <a:gd name="connsiteX2" fmla="*/ 615460 w 1676399"/>
                <a:gd name="connsiteY2" fmla="*/ 113565 h 542238"/>
                <a:gd name="connsiteX3" fmla="*/ 1676399 w 1676399"/>
                <a:gd name="connsiteY3" fmla="*/ 154595 h 542238"/>
                <a:gd name="connsiteX4" fmla="*/ 1676399 w 1676399"/>
                <a:gd name="connsiteY4" fmla="*/ 542238 h 542238"/>
                <a:gd name="connsiteX5" fmla="*/ 0 w 1676399"/>
                <a:gd name="connsiteY5" fmla="*/ 542238 h 542238"/>
                <a:gd name="connsiteX6" fmla="*/ 93786 w 1676399"/>
                <a:gd name="connsiteY6" fmla="*/ 224933 h 542238"/>
                <a:gd name="connsiteX0" fmla="*/ 93786 w 1676399"/>
                <a:gd name="connsiteY0" fmla="*/ 224933 h 542238"/>
                <a:gd name="connsiteX1" fmla="*/ 199291 w 1676399"/>
                <a:gd name="connsiteY1" fmla="*/ 2195 h 542238"/>
                <a:gd name="connsiteX2" fmla="*/ 615460 w 1676399"/>
                <a:gd name="connsiteY2" fmla="*/ 113565 h 542238"/>
                <a:gd name="connsiteX3" fmla="*/ 1676399 w 1676399"/>
                <a:gd name="connsiteY3" fmla="*/ 154595 h 542238"/>
                <a:gd name="connsiteX4" fmla="*/ 1676399 w 1676399"/>
                <a:gd name="connsiteY4" fmla="*/ 542238 h 542238"/>
                <a:gd name="connsiteX5" fmla="*/ 0 w 1676399"/>
                <a:gd name="connsiteY5" fmla="*/ 542238 h 542238"/>
                <a:gd name="connsiteX6" fmla="*/ 93786 w 1676399"/>
                <a:gd name="connsiteY6" fmla="*/ 224933 h 542238"/>
                <a:gd name="connsiteX0" fmla="*/ 93786 w 1676399"/>
                <a:gd name="connsiteY0" fmla="*/ 224377 h 541682"/>
                <a:gd name="connsiteX1" fmla="*/ 199291 w 1676399"/>
                <a:gd name="connsiteY1" fmla="*/ 1639 h 541682"/>
                <a:gd name="connsiteX2" fmla="*/ 615460 w 1676399"/>
                <a:gd name="connsiteY2" fmla="*/ 113009 h 541682"/>
                <a:gd name="connsiteX3" fmla="*/ 1676399 w 1676399"/>
                <a:gd name="connsiteY3" fmla="*/ 154039 h 541682"/>
                <a:gd name="connsiteX4" fmla="*/ 1676399 w 1676399"/>
                <a:gd name="connsiteY4" fmla="*/ 541682 h 541682"/>
                <a:gd name="connsiteX5" fmla="*/ 0 w 1676399"/>
                <a:gd name="connsiteY5" fmla="*/ 541682 h 541682"/>
                <a:gd name="connsiteX6" fmla="*/ 93786 w 1676399"/>
                <a:gd name="connsiteY6" fmla="*/ 224377 h 541682"/>
                <a:gd name="connsiteX0" fmla="*/ 93786 w 1676399"/>
                <a:gd name="connsiteY0" fmla="*/ 223983 h 541288"/>
                <a:gd name="connsiteX1" fmla="*/ 199291 w 1676399"/>
                <a:gd name="connsiteY1" fmla="*/ 1245 h 541288"/>
                <a:gd name="connsiteX2" fmla="*/ 556845 w 1676399"/>
                <a:gd name="connsiteY2" fmla="*/ 124338 h 541288"/>
                <a:gd name="connsiteX3" fmla="*/ 1676399 w 1676399"/>
                <a:gd name="connsiteY3" fmla="*/ 153645 h 541288"/>
                <a:gd name="connsiteX4" fmla="*/ 1676399 w 1676399"/>
                <a:gd name="connsiteY4" fmla="*/ 541288 h 541288"/>
                <a:gd name="connsiteX5" fmla="*/ 0 w 1676399"/>
                <a:gd name="connsiteY5" fmla="*/ 541288 h 541288"/>
                <a:gd name="connsiteX6" fmla="*/ 93786 w 1676399"/>
                <a:gd name="connsiteY6" fmla="*/ 223983 h 541288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1968 w 1676399"/>
                <a:gd name="connsiteY3" fmla="*/ 101183 h 541579"/>
                <a:gd name="connsiteX4" fmla="*/ 1676399 w 1676399"/>
                <a:gd name="connsiteY4" fmla="*/ 153936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53936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77382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77382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49631 h 566936"/>
                <a:gd name="connsiteX1" fmla="*/ 199291 w 1676399"/>
                <a:gd name="connsiteY1" fmla="*/ 26893 h 566936"/>
                <a:gd name="connsiteX2" fmla="*/ 556845 w 1676399"/>
                <a:gd name="connsiteY2" fmla="*/ 149986 h 566936"/>
                <a:gd name="connsiteX3" fmla="*/ 1107830 w 1676399"/>
                <a:gd name="connsiteY3" fmla="*/ 161709 h 566936"/>
                <a:gd name="connsiteX4" fmla="*/ 1547446 w 1676399"/>
                <a:gd name="connsiteY4" fmla="*/ 38615 h 566936"/>
                <a:gd name="connsiteX5" fmla="*/ 1676399 w 1676399"/>
                <a:gd name="connsiteY5" fmla="*/ 566936 h 566936"/>
                <a:gd name="connsiteX6" fmla="*/ 0 w 1676399"/>
                <a:gd name="connsiteY6" fmla="*/ 566936 h 566936"/>
                <a:gd name="connsiteX7" fmla="*/ 93786 w 1676399"/>
                <a:gd name="connsiteY7" fmla="*/ 249631 h 566936"/>
                <a:gd name="connsiteX0" fmla="*/ 93786 w 1676399"/>
                <a:gd name="connsiteY0" fmla="*/ 225220 h 542525"/>
                <a:gd name="connsiteX1" fmla="*/ 199291 w 1676399"/>
                <a:gd name="connsiteY1" fmla="*/ 2482 h 542525"/>
                <a:gd name="connsiteX2" fmla="*/ 556845 w 1676399"/>
                <a:gd name="connsiteY2" fmla="*/ 125575 h 542525"/>
                <a:gd name="connsiteX3" fmla="*/ 1219200 w 1676399"/>
                <a:gd name="connsiteY3" fmla="*/ 137298 h 542525"/>
                <a:gd name="connsiteX4" fmla="*/ 1547446 w 1676399"/>
                <a:gd name="connsiteY4" fmla="*/ 14204 h 542525"/>
                <a:gd name="connsiteX5" fmla="*/ 1676399 w 1676399"/>
                <a:gd name="connsiteY5" fmla="*/ 542525 h 542525"/>
                <a:gd name="connsiteX6" fmla="*/ 0 w 1676399"/>
                <a:gd name="connsiteY6" fmla="*/ 542525 h 542525"/>
                <a:gd name="connsiteX7" fmla="*/ 93786 w 1676399"/>
                <a:gd name="connsiteY7" fmla="*/ 225220 h 54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399" h="542525">
                  <a:moveTo>
                    <a:pt x="93786" y="225220"/>
                  </a:moveTo>
                  <a:cubicBezTo>
                    <a:pt x="127001" y="135213"/>
                    <a:pt x="122115" y="19089"/>
                    <a:pt x="199291" y="2482"/>
                  </a:cubicBezTo>
                  <a:cubicBezTo>
                    <a:pt x="276467" y="-14125"/>
                    <a:pt x="406399" y="108967"/>
                    <a:pt x="556845" y="125575"/>
                  </a:cubicBezTo>
                  <a:cubicBezTo>
                    <a:pt x="707291" y="142183"/>
                    <a:pt x="1032608" y="132414"/>
                    <a:pt x="1219200" y="137298"/>
                  </a:cubicBezTo>
                  <a:cubicBezTo>
                    <a:pt x="1405792" y="142182"/>
                    <a:pt x="1471246" y="-53334"/>
                    <a:pt x="1547446" y="14204"/>
                  </a:cubicBezTo>
                  <a:cubicBezTo>
                    <a:pt x="1623646" y="81742"/>
                    <a:pt x="1633415" y="366418"/>
                    <a:pt x="1676399" y="542525"/>
                  </a:cubicBezTo>
                  <a:lnTo>
                    <a:pt x="0" y="542525"/>
                  </a:lnTo>
                  <a:lnTo>
                    <a:pt x="93786" y="2252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A33B684-AA09-D8AD-2E74-C29651B3C903}"/>
              </a:ext>
            </a:extLst>
          </p:cNvPr>
          <p:cNvGrpSpPr/>
          <p:nvPr/>
        </p:nvGrpSpPr>
        <p:grpSpPr>
          <a:xfrm>
            <a:off x="10049774" y="2571175"/>
            <a:ext cx="1697912" cy="241521"/>
            <a:chOff x="270731" y="5496557"/>
            <a:chExt cx="6189785" cy="494754"/>
          </a:xfrm>
        </p:grpSpPr>
        <p:sp>
          <p:nvSpPr>
            <p:cNvPr id="41" name="Freeform: Shape 18">
              <a:extLst>
                <a:ext uri="{FF2B5EF4-FFF2-40B4-BE49-F238E27FC236}">
                  <a16:creationId xmlns:a16="http://schemas.microsoft.com/office/drawing/2014/main" id="{D655A04F-08F6-103A-45AB-105FB0E5ABA7}"/>
                </a:ext>
              </a:extLst>
            </p:cNvPr>
            <p:cNvSpPr/>
            <p:nvPr/>
          </p:nvSpPr>
          <p:spPr>
            <a:xfrm>
              <a:off x="3078363" y="5664905"/>
              <a:ext cx="565001" cy="197414"/>
            </a:xfrm>
            <a:custGeom>
              <a:avLst/>
              <a:gdLst>
                <a:gd name="connsiteX0" fmla="*/ 0 w 1898650"/>
                <a:gd name="connsiteY0" fmla="*/ 348345 h 348345"/>
                <a:gd name="connsiteX1" fmla="*/ 342900 w 1898650"/>
                <a:gd name="connsiteY1" fmla="*/ 34020 h 348345"/>
                <a:gd name="connsiteX2" fmla="*/ 984250 w 1898650"/>
                <a:gd name="connsiteY2" fmla="*/ 40370 h 348345"/>
                <a:gd name="connsiteX3" fmla="*/ 1584325 w 1898650"/>
                <a:gd name="connsiteY3" fmla="*/ 18145 h 348345"/>
                <a:gd name="connsiteX4" fmla="*/ 1898650 w 1898650"/>
                <a:gd name="connsiteY4" fmla="*/ 341995 h 348345"/>
                <a:gd name="connsiteX0" fmla="*/ 0 w 1898650"/>
                <a:gd name="connsiteY0" fmla="*/ 335706 h 335706"/>
                <a:gd name="connsiteX1" fmla="*/ 342900 w 1898650"/>
                <a:gd name="connsiteY1" fmla="*/ 21381 h 335706"/>
                <a:gd name="connsiteX2" fmla="*/ 984250 w 1898650"/>
                <a:gd name="connsiteY2" fmla="*/ 27731 h 335706"/>
                <a:gd name="connsiteX3" fmla="*/ 1584325 w 1898650"/>
                <a:gd name="connsiteY3" fmla="*/ 24556 h 335706"/>
                <a:gd name="connsiteX4" fmla="*/ 1898650 w 1898650"/>
                <a:gd name="connsiteY4" fmla="*/ 329356 h 335706"/>
                <a:gd name="connsiteX0" fmla="*/ 0 w 1902538"/>
                <a:gd name="connsiteY0" fmla="*/ 335706 h 335706"/>
                <a:gd name="connsiteX1" fmla="*/ 342900 w 1902538"/>
                <a:gd name="connsiteY1" fmla="*/ 21381 h 335706"/>
                <a:gd name="connsiteX2" fmla="*/ 984250 w 1902538"/>
                <a:gd name="connsiteY2" fmla="*/ 27731 h 335706"/>
                <a:gd name="connsiteX3" fmla="*/ 1584325 w 1902538"/>
                <a:gd name="connsiteY3" fmla="*/ 24556 h 335706"/>
                <a:gd name="connsiteX4" fmla="*/ 1902538 w 1902538"/>
                <a:gd name="connsiteY4" fmla="*/ 331138 h 335706"/>
                <a:gd name="connsiteX0" fmla="*/ 0 w 1904482"/>
                <a:gd name="connsiteY0" fmla="*/ 335706 h 335706"/>
                <a:gd name="connsiteX1" fmla="*/ 342900 w 1904482"/>
                <a:gd name="connsiteY1" fmla="*/ 21381 h 335706"/>
                <a:gd name="connsiteX2" fmla="*/ 984250 w 1904482"/>
                <a:gd name="connsiteY2" fmla="*/ 27731 h 335706"/>
                <a:gd name="connsiteX3" fmla="*/ 1584325 w 1904482"/>
                <a:gd name="connsiteY3" fmla="*/ 24556 h 335706"/>
                <a:gd name="connsiteX4" fmla="*/ 1904482 w 1904482"/>
                <a:gd name="connsiteY4" fmla="*/ 335295 h 335706"/>
                <a:gd name="connsiteX0" fmla="*/ 0 w 1881152"/>
                <a:gd name="connsiteY0" fmla="*/ 335706 h 335706"/>
                <a:gd name="connsiteX1" fmla="*/ 342900 w 1881152"/>
                <a:gd name="connsiteY1" fmla="*/ 21381 h 335706"/>
                <a:gd name="connsiteX2" fmla="*/ 984250 w 1881152"/>
                <a:gd name="connsiteY2" fmla="*/ 27731 h 335706"/>
                <a:gd name="connsiteX3" fmla="*/ 1584325 w 1881152"/>
                <a:gd name="connsiteY3" fmla="*/ 24556 h 335706"/>
                <a:gd name="connsiteX4" fmla="*/ 1881152 w 1881152"/>
                <a:gd name="connsiteY4" fmla="*/ 314510 h 335706"/>
                <a:gd name="connsiteX0" fmla="*/ 0 w 1910315"/>
                <a:gd name="connsiteY0" fmla="*/ 335706 h 335706"/>
                <a:gd name="connsiteX1" fmla="*/ 342900 w 1910315"/>
                <a:gd name="connsiteY1" fmla="*/ 21381 h 335706"/>
                <a:gd name="connsiteX2" fmla="*/ 984250 w 1910315"/>
                <a:gd name="connsiteY2" fmla="*/ 27731 h 335706"/>
                <a:gd name="connsiteX3" fmla="*/ 1584325 w 1910315"/>
                <a:gd name="connsiteY3" fmla="*/ 24556 h 335706"/>
                <a:gd name="connsiteX4" fmla="*/ 1910315 w 1910315"/>
                <a:gd name="connsiteY4" fmla="*/ 335295 h 335706"/>
                <a:gd name="connsiteX0" fmla="*/ 0 w 1910315"/>
                <a:gd name="connsiteY0" fmla="*/ 335706 h 336483"/>
                <a:gd name="connsiteX1" fmla="*/ 342900 w 1910315"/>
                <a:gd name="connsiteY1" fmla="*/ 21381 h 336483"/>
                <a:gd name="connsiteX2" fmla="*/ 984250 w 1910315"/>
                <a:gd name="connsiteY2" fmla="*/ 27731 h 336483"/>
                <a:gd name="connsiteX3" fmla="*/ 1584325 w 1910315"/>
                <a:gd name="connsiteY3" fmla="*/ 24556 h 336483"/>
                <a:gd name="connsiteX4" fmla="*/ 1910315 w 1910315"/>
                <a:gd name="connsiteY4" fmla="*/ 336483 h 336483"/>
                <a:gd name="connsiteX0" fmla="*/ 0 w 1910315"/>
                <a:gd name="connsiteY0" fmla="*/ 337618 h 337618"/>
                <a:gd name="connsiteX1" fmla="*/ 342900 w 1910315"/>
                <a:gd name="connsiteY1" fmla="*/ 21511 h 337618"/>
                <a:gd name="connsiteX2" fmla="*/ 984250 w 1910315"/>
                <a:gd name="connsiteY2" fmla="*/ 27861 h 337618"/>
                <a:gd name="connsiteX3" fmla="*/ 1584325 w 1910315"/>
                <a:gd name="connsiteY3" fmla="*/ 24686 h 337618"/>
                <a:gd name="connsiteX4" fmla="*/ 1910315 w 1910315"/>
                <a:gd name="connsiteY4" fmla="*/ 336613 h 337618"/>
                <a:gd name="connsiteX0" fmla="*/ 0 w 1910315"/>
                <a:gd name="connsiteY0" fmla="*/ 340131 h 340131"/>
                <a:gd name="connsiteX1" fmla="*/ 342900 w 1910315"/>
                <a:gd name="connsiteY1" fmla="*/ 24024 h 340131"/>
                <a:gd name="connsiteX2" fmla="*/ 984250 w 1910315"/>
                <a:gd name="connsiteY2" fmla="*/ 30374 h 340131"/>
                <a:gd name="connsiteX3" fmla="*/ 1586269 w 1910315"/>
                <a:gd name="connsiteY3" fmla="*/ 20073 h 340131"/>
                <a:gd name="connsiteX4" fmla="*/ 1910315 w 1910315"/>
                <a:gd name="connsiteY4" fmla="*/ 339126 h 340131"/>
                <a:gd name="connsiteX0" fmla="*/ 0 w 1914204"/>
                <a:gd name="connsiteY0" fmla="*/ 340131 h 341502"/>
                <a:gd name="connsiteX1" fmla="*/ 342900 w 1914204"/>
                <a:gd name="connsiteY1" fmla="*/ 24024 h 341502"/>
                <a:gd name="connsiteX2" fmla="*/ 984250 w 1914204"/>
                <a:gd name="connsiteY2" fmla="*/ 30374 h 341502"/>
                <a:gd name="connsiteX3" fmla="*/ 1586269 w 1914204"/>
                <a:gd name="connsiteY3" fmla="*/ 20073 h 341502"/>
                <a:gd name="connsiteX4" fmla="*/ 1914204 w 1914204"/>
                <a:gd name="connsiteY4" fmla="*/ 341502 h 341502"/>
                <a:gd name="connsiteX0" fmla="*/ 0 w 1914204"/>
                <a:gd name="connsiteY0" fmla="*/ 337709 h 339080"/>
                <a:gd name="connsiteX1" fmla="*/ 342900 w 1914204"/>
                <a:gd name="connsiteY1" fmla="*/ 21602 h 339080"/>
                <a:gd name="connsiteX2" fmla="*/ 984250 w 1914204"/>
                <a:gd name="connsiteY2" fmla="*/ 27952 h 339080"/>
                <a:gd name="connsiteX3" fmla="*/ 1588213 w 1914204"/>
                <a:gd name="connsiteY3" fmla="*/ 20620 h 339080"/>
                <a:gd name="connsiteX4" fmla="*/ 1914204 w 1914204"/>
                <a:gd name="connsiteY4" fmla="*/ 339080 h 339080"/>
                <a:gd name="connsiteX0" fmla="*/ 0 w 1914204"/>
                <a:gd name="connsiteY0" fmla="*/ 337709 h 337709"/>
                <a:gd name="connsiteX1" fmla="*/ 342900 w 1914204"/>
                <a:gd name="connsiteY1" fmla="*/ 21602 h 337709"/>
                <a:gd name="connsiteX2" fmla="*/ 984250 w 1914204"/>
                <a:gd name="connsiteY2" fmla="*/ 27952 h 337709"/>
                <a:gd name="connsiteX3" fmla="*/ 1588213 w 1914204"/>
                <a:gd name="connsiteY3" fmla="*/ 20620 h 337709"/>
                <a:gd name="connsiteX4" fmla="*/ 1914204 w 1914204"/>
                <a:gd name="connsiteY4" fmla="*/ 336705 h 337709"/>
                <a:gd name="connsiteX0" fmla="*/ 0 w 1914204"/>
                <a:gd name="connsiteY0" fmla="*/ 337709 h 339080"/>
                <a:gd name="connsiteX1" fmla="*/ 342900 w 1914204"/>
                <a:gd name="connsiteY1" fmla="*/ 21602 h 339080"/>
                <a:gd name="connsiteX2" fmla="*/ 984250 w 1914204"/>
                <a:gd name="connsiteY2" fmla="*/ 27952 h 339080"/>
                <a:gd name="connsiteX3" fmla="*/ 1588213 w 1914204"/>
                <a:gd name="connsiteY3" fmla="*/ 20620 h 339080"/>
                <a:gd name="connsiteX4" fmla="*/ 1914204 w 1914204"/>
                <a:gd name="connsiteY4" fmla="*/ 339080 h 339080"/>
                <a:gd name="connsiteX0" fmla="*/ 0 w 1912260"/>
                <a:gd name="connsiteY0" fmla="*/ 337709 h 337892"/>
                <a:gd name="connsiteX1" fmla="*/ 342900 w 1912260"/>
                <a:gd name="connsiteY1" fmla="*/ 21602 h 337892"/>
                <a:gd name="connsiteX2" fmla="*/ 984250 w 1912260"/>
                <a:gd name="connsiteY2" fmla="*/ 27952 h 337892"/>
                <a:gd name="connsiteX3" fmla="*/ 1588213 w 1912260"/>
                <a:gd name="connsiteY3" fmla="*/ 20620 h 337892"/>
                <a:gd name="connsiteX4" fmla="*/ 1912260 w 1912260"/>
                <a:gd name="connsiteY4" fmla="*/ 337892 h 337892"/>
                <a:gd name="connsiteX0" fmla="*/ 0 w 1912260"/>
                <a:gd name="connsiteY0" fmla="*/ 332125 h 332308"/>
                <a:gd name="connsiteX1" fmla="*/ 342900 w 1912260"/>
                <a:gd name="connsiteY1" fmla="*/ 16018 h 332308"/>
                <a:gd name="connsiteX2" fmla="*/ 984250 w 1912260"/>
                <a:gd name="connsiteY2" fmla="*/ 56812 h 332308"/>
                <a:gd name="connsiteX3" fmla="*/ 1588213 w 1912260"/>
                <a:gd name="connsiteY3" fmla="*/ 15036 h 332308"/>
                <a:gd name="connsiteX4" fmla="*/ 1912260 w 1912260"/>
                <a:gd name="connsiteY4" fmla="*/ 332308 h 332308"/>
                <a:gd name="connsiteX0" fmla="*/ 0 w 1912260"/>
                <a:gd name="connsiteY0" fmla="*/ 332721 h 332904"/>
                <a:gd name="connsiteX1" fmla="*/ 342900 w 1912260"/>
                <a:gd name="connsiteY1" fmla="*/ 13051 h 332904"/>
                <a:gd name="connsiteX2" fmla="*/ 984250 w 1912260"/>
                <a:gd name="connsiteY2" fmla="*/ 57408 h 332904"/>
                <a:gd name="connsiteX3" fmla="*/ 1588213 w 1912260"/>
                <a:gd name="connsiteY3" fmla="*/ 15632 h 332904"/>
                <a:gd name="connsiteX4" fmla="*/ 1912260 w 1912260"/>
                <a:gd name="connsiteY4" fmla="*/ 332904 h 332904"/>
                <a:gd name="connsiteX0" fmla="*/ 0 w 1912260"/>
                <a:gd name="connsiteY0" fmla="*/ 332721 h 332904"/>
                <a:gd name="connsiteX1" fmla="*/ 342900 w 1912260"/>
                <a:gd name="connsiteY1" fmla="*/ 13051 h 332904"/>
                <a:gd name="connsiteX2" fmla="*/ 972585 w 1912260"/>
                <a:gd name="connsiteY2" fmla="*/ 57408 h 332904"/>
                <a:gd name="connsiteX3" fmla="*/ 1588213 w 1912260"/>
                <a:gd name="connsiteY3" fmla="*/ 15632 h 332904"/>
                <a:gd name="connsiteX4" fmla="*/ 1912260 w 1912260"/>
                <a:gd name="connsiteY4" fmla="*/ 332904 h 33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260" h="332904">
                  <a:moveTo>
                    <a:pt x="0" y="332721"/>
                  </a:moveTo>
                  <a:cubicBezTo>
                    <a:pt x="89429" y="201223"/>
                    <a:pt x="180803" y="58937"/>
                    <a:pt x="342900" y="13051"/>
                  </a:cubicBezTo>
                  <a:cubicBezTo>
                    <a:pt x="504998" y="-32835"/>
                    <a:pt x="765033" y="56978"/>
                    <a:pt x="972585" y="57408"/>
                  </a:cubicBezTo>
                  <a:cubicBezTo>
                    <a:pt x="1180137" y="57838"/>
                    <a:pt x="1435813" y="-34639"/>
                    <a:pt x="1588213" y="15632"/>
                  </a:cubicBezTo>
                  <a:cubicBezTo>
                    <a:pt x="1740613" y="65903"/>
                    <a:pt x="1831297" y="196114"/>
                    <a:pt x="1912260" y="33290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A96133F-BF42-C7E3-A750-6A10DD261FDB}"/>
                </a:ext>
              </a:extLst>
            </p:cNvPr>
            <p:cNvSpPr/>
            <p:nvPr/>
          </p:nvSpPr>
          <p:spPr>
            <a:xfrm>
              <a:off x="270732" y="5862319"/>
              <a:ext cx="6189784" cy="1289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6">
              <a:extLst>
                <a:ext uri="{FF2B5EF4-FFF2-40B4-BE49-F238E27FC236}">
                  <a16:creationId xmlns:a16="http://schemas.microsoft.com/office/drawing/2014/main" id="{5ECD788D-39EF-54F1-4D66-4B350741BE68}"/>
                </a:ext>
              </a:extLst>
            </p:cNvPr>
            <p:cNvSpPr/>
            <p:nvPr/>
          </p:nvSpPr>
          <p:spPr>
            <a:xfrm flipH="1">
              <a:off x="4801381" y="5496558"/>
              <a:ext cx="1659134" cy="373570"/>
            </a:xfrm>
            <a:custGeom>
              <a:avLst/>
              <a:gdLst>
                <a:gd name="connsiteX0" fmla="*/ 0 w 1676399"/>
                <a:gd name="connsiteY0" fmla="*/ 0 h 387643"/>
                <a:gd name="connsiteX1" fmla="*/ 1676399 w 1676399"/>
                <a:gd name="connsiteY1" fmla="*/ 0 h 387643"/>
                <a:gd name="connsiteX2" fmla="*/ 1676399 w 1676399"/>
                <a:gd name="connsiteY2" fmla="*/ 387643 h 387643"/>
                <a:gd name="connsiteX3" fmla="*/ 0 w 1676399"/>
                <a:gd name="connsiteY3" fmla="*/ 387643 h 387643"/>
                <a:gd name="connsiteX4" fmla="*/ 0 w 1676399"/>
                <a:gd name="connsiteY4" fmla="*/ 0 h 387643"/>
                <a:gd name="connsiteX0" fmla="*/ 175847 w 1676399"/>
                <a:gd name="connsiteY0" fmla="*/ 0 h 387643"/>
                <a:gd name="connsiteX1" fmla="*/ 1676399 w 1676399"/>
                <a:gd name="connsiteY1" fmla="*/ 0 h 387643"/>
                <a:gd name="connsiteX2" fmla="*/ 1676399 w 1676399"/>
                <a:gd name="connsiteY2" fmla="*/ 387643 h 387643"/>
                <a:gd name="connsiteX3" fmla="*/ 0 w 1676399"/>
                <a:gd name="connsiteY3" fmla="*/ 387643 h 387643"/>
                <a:gd name="connsiteX4" fmla="*/ 175847 w 1676399"/>
                <a:gd name="connsiteY4" fmla="*/ 0 h 387643"/>
                <a:gd name="connsiteX0" fmla="*/ 175847 w 1676399"/>
                <a:gd name="connsiteY0" fmla="*/ 11723 h 399366"/>
                <a:gd name="connsiteX1" fmla="*/ 169984 w 1676399"/>
                <a:gd name="connsiteY1" fmla="*/ 0 h 399366"/>
                <a:gd name="connsiteX2" fmla="*/ 1676399 w 1676399"/>
                <a:gd name="connsiteY2" fmla="*/ 11723 h 399366"/>
                <a:gd name="connsiteX3" fmla="*/ 1676399 w 1676399"/>
                <a:gd name="connsiteY3" fmla="*/ 399366 h 399366"/>
                <a:gd name="connsiteX4" fmla="*/ 0 w 1676399"/>
                <a:gd name="connsiteY4" fmla="*/ 399366 h 399366"/>
                <a:gd name="connsiteX5" fmla="*/ 175847 w 1676399"/>
                <a:gd name="connsiteY5" fmla="*/ 11723 h 399366"/>
                <a:gd name="connsiteX0" fmla="*/ 52755 w 1676399"/>
                <a:gd name="connsiteY0" fmla="*/ 70338 h 399366"/>
                <a:gd name="connsiteX1" fmla="*/ 169984 w 1676399"/>
                <a:gd name="connsiteY1" fmla="*/ 0 h 399366"/>
                <a:gd name="connsiteX2" fmla="*/ 1676399 w 1676399"/>
                <a:gd name="connsiteY2" fmla="*/ 11723 h 399366"/>
                <a:gd name="connsiteX3" fmla="*/ 1676399 w 1676399"/>
                <a:gd name="connsiteY3" fmla="*/ 399366 h 399366"/>
                <a:gd name="connsiteX4" fmla="*/ 0 w 1676399"/>
                <a:gd name="connsiteY4" fmla="*/ 399366 h 399366"/>
                <a:gd name="connsiteX5" fmla="*/ 52755 w 1676399"/>
                <a:gd name="connsiteY5" fmla="*/ 70338 h 399366"/>
                <a:gd name="connsiteX0" fmla="*/ 52755 w 1676399"/>
                <a:gd name="connsiteY0" fmla="*/ 211015 h 540043"/>
                <a:gd name="connsiteX1" fmla="*/ 199291 w 1676399"/>
                <a:gd name="connsiteY1" fmla="*/ 0 h 540043"/>
                <a:gd name="connsiteX2" fmla="*/ 1676399 w 1676399"/>
                <a:gd name="connsiteY2" fmla="*/ 152400 h 540043"/>
                <a:gd name="connsiteX3" fmla="*/ 1676399 w 1676399"/>
                <a:gd name="connsiteY3" fmla="*/ 540043 h 540043"/>
                <a:gd name="connsiteX4" fmla="*/ 0 w 1676399"/>
                <a:gd name="connsiteY4" fmla="*/ 540043 h 540043"/>
                <a:gd name="connsiteX5" fmla="*/ 52755 w 1676399"/>
                <a:gd name="connsiteY5" fmla="*/ 211015 h 540043"/>
                <a:gd name="connsiteX0" fmla="*/ 93786 w 1676399"/>
                <a:gd name="connsiteY0" fmla="*/ 222738 h 540043"/>
                <a:gd name="connsiteX1" fmla="*/ 199291 w 1676399"/>
                <a:gd name="connsiteY1" fmla="*/ 0 h 540043"/>
                <a:gd name="connsiteX2" fmla="*/ 1676399 w 1676399"/>
                <a:gd name="connsiteY2" fmla="*/ 152400 h 540043"/>
                <a:gd name="connsiteX3" fmla="*/ 1676399 w 1676399"/>
                <a:gd name="connsiteY3" fmla="*/ 540043 h 540043"/>
                <a:gd name="connsiteX4" fmla="*/ 0 w 1676399"/>
                <a:gd name="connsiteY4" fmla="*/ 540043 h 540043"/>
                <a:gd name="connsiteX5" fmla="*/ 93786 w 1676399"/>
                <a:gd name="connsiteY5" fmla="*/ 222738 h 540043"/>
                <a:gd name="connsiteX0" fmla="*/ 93786 w 1676399"/>
                <a:gd name="connsiteY0" fmla="*/ 223962 h 541267"/>
                <a:gd name="connsiteX1" fmla="*/ 199291 w 1676399"/>
                <a:gd name="connsiteY1" fmla="*/ 1224 h 541267"/>
                <a:gd name="connsiteX2" fmla="*/ 1676399 w 1676399"/>
                <a:gd name="connsiteY2" fmla="*/ 153624 h 541267"/>
                <a:gd name="connsiteX3" fmla="*/ 1676399 w 1676399"/>
                <a:gd name="connsiteY3" fmla="*/ 541267 h 541267"/>
                <a:gd name="connsiteX4" fmla="*/ 0 w 1676399"/>
                <a:gd name="connsiteY4" fmla="*/ 541267 h 541267"/>
                <a:gd name="connsiteX5" fmla="*/ 93786 w 1676399"/>
                <a:gd name="connsiteY5" fmla="*/ 223962 h 541267"/>
                <a:gd name="connsiteX0" fmla="*/ 93786 w 1676399"/>
                <a:gd name="connsiteY0" fmla="*/ 344129 h 661434"/>
                <a:gd name="connsiteX1" fmla="*/ 199291 w 1676399"/>
                <a:gd name="connsiteY1" fmla="*/ 121391 h 661434"/>
                <a:gd name="connsiteX2" fmla="*/ 1676399 w 1676399"/>
                <a:gd name="connsiteY2" fmla="*/ 273791 h 661434"/>
                <a:gd name="connsiteX3" fmla="*/ 1676399 w 1676399"/>
                <a:gd name="connsiteY3" fmla="*/ 661434 h 661434"/>
                <a:gd name="connsiteX4" fmla="*/ 0 w 1676399"/>
                <a:gd name="connsiteY4" fmla="*/ 661434 h 661434"/>
                <a:gd name="connsiteX5" fmla="*/ 93786 w 1676399"/>
                <a:gd name="connsiteY5" fmla="*/ 344129 h 661434"/>
                <a:gd name="connsiteX0" fmla="*/ 93786 w 1676399"/>
                <a:gd name="connsiteY0" fmla="*/ 322111 h 639416"/>
                <a:gd name="connsiteX1" fmla="*/ 199291 w 1676399"/>
                <a:gd name="connsiteY1" fmla="*/ 99373 h 639416"/>
                <a:gd name="connsiteX2" fmla="*/ 709245 w 1676399"/>
                <a:gd name="connsiteY2" fmla="*/ 5589 h 639416"/>
                <a:gd name="connsiteX3" fmla="*/ 1676399 w 1676399"/>
                <a:gd name="connsiteY3" fmla="*/ 251773 h 639416"/>
                <a:gd name="connsiteX4" fmla="*/ 1676399 w 1676399"/>
                <a:gd name="connsiteY4" fmla="*/ 639416 h 639416"/>
                <a:gd name="connsiteX5" fmla="*/ 0 w 1676399"/>
                <a:gd name="connsiteY5" fmla="*/ 639416 h 639416"/>
                <a:gd name="connsiteX6" fmla="*/ 93786 w 1676399"/>
                <a:gd name="connsiteY6" fmla="*/ 322111 h 639416"/>
                <a:gd name="connsiteX0" fmla="*/ 93786 w 1676399"/>
                <a:gd name="connsiteY0" fmla="*/ 224933 h 542238"/>
                <a:gd name="connsiteX1" fmla="*/ 199291 w 1676399"/>
                <a:gd name="connsiteY1" fmla="*/ 2195 h 542238"/>
                <a:gd name="connsiteX2" fmla="*/ 615460 w 1676399"/>
                <a:gd name="connsiteY2" fmla="*/ 113565 h 542238"/>
                <a:gd name="connsiteX3" fmla="*/ 1676399 w 1676399"/>
                <a:gd name="connsiteY3" fmla="*/ 154595 h 542238"/>
                <a:gd name="connsiteX4" fmla="*/ 1676399 w 1676399"/>
                <a:gd name="connsiteY4" fmla="*/ 542238 h 542238"/>
                <a:gd name="connsiteX5" fmla="*/ 0 w 1676399"/>
                <a:gd name="connsiteY5" fmla="*/ 542238 h 542238"/>
                <a:gd name="connsiteX6" fmla="*/ 93786 w 1676399"/>
                <a:gd name="connsiteY6" fmla="*/ 224933 h 542238"/>
                <a:gd name="connsiteX0" fmla="*/ 93786 w 1676399"/>
                <a:gd name="connsiteY0" fmla="*/ 224933 h 542238"/>
                <a:gd name="connsiteX1" fmla="*/ 199291 w 1676399"/>
                <a:gd name="connsiteY1" fmla="*/ 2195 h 542238"/>
                <a:gd name="connsiteX2" fmla="*/ 615460 w 1676399"/>
                <a:gd name="connsiteY2" fmla="*/ 113565 h 542238"/>
                <a:gd name="connsiteX3" fmla="*/ 1676399 w 1676399"/>
                <a:gd name="connsiteY3" fmla="*/ 154595 h 542238"/>
                <a:gd name="connsiteX4" fmla="*/ 1676399 w 1676399"/>
                <a:gd name="connsiteY4" fmla="*/ 542238 h 542238"/>
                <a:gd name="connsiteX5" fmla="*/ 0 w 1676399"/>
                <a:gd name="connsiteY5" fmla="*/ 542238 h 542238"/>
                <a:gd name="connsiteX6" fmla="*/ 93786 w 1676399"/>
                <a:gd name="connsiteY6" fmla="*/ 224933 h 542238"/>
                <a:gd name="connsiteX0" fmla="*/ 93786 w 1676399"/>
                <a:gd name="connsiteY0" fmla="*/ 224377 h 541682"/>
                <a:gd name="connsiteX1" fmla="*/ 199291 w 1676399"/>
                <a:gd name="connsiteY1" fmla="*/ 1639 h 541682"/>
                <a:gd name="connsiteX2" fmla="*/ 615460 w 1676399"/>
                <a:gd name="connsiteY2" fmla="*/ 113009 h 541682"/>
                <a:gd name="connsiteX3" fmla="*/ 1676399 w 1676399"/>
                <a:gd name="connsiteY3" fmla="*/ 154039 h 541682"/>
                <a:gd name="connsiteX4" fmla="*/ 1676399 w 1676399"/>
                <a:gd name="connsiteY4" fmla="*/ 541682 h 541682"/>
                <a:gd name="connsiteX5" fmla="*/ 0 w 1676399"/>
                <a:gd name="connsiteY5" fmla="*/ 541682 h 541682"/>
                <a:gd name="connsiteX6" fmla="*/ 93786 w 1676399"/>
                <a:gd name="connsiteY6" fmla="*/ 224377 h 541682"/>
                <a:gd name="connsiteX0" fmla="*/ 93786 w 1676399"/>
                <a:gd name="connsiteY0" fmla="*/ 223983 h 541288"/>
                <a:gd name="connsiteX1" fmla="*/ 199291 w 1676399"/>
                <a:gd name="connsiteY1" fmla="*/ 1245 h 541288"/>
                <a:gd name="connsiteX2" fmla="*/ 556845 w 1676399"/>
                <a:gd name="connsiteY2" fmla="*/ 124338 h 541288"/>
                <a:gd name="connsiteX3" fmla="*/ 1676399 w 1676399"/>
                <a:gd name="connsiteY3" fmla="*/ 153645 h 541288"/>
                <a:gd name="connsiteX4" fmla="*/ 1676399 w 1676399"/>
                <a:gd name="connsiteY4" fmla="*/ 541288 h 541288"/>
                <a:gd name="connsiteX5" fmla="*/ 0 w 1676399"/>
                <a:gd name="connsiteY5" fmla="*/ 541288 h 541288"/>
                <a:gd name="connsiteX6" fmla="*/ 93786 w 1676399"/>
                <a:gd name="connsiteY6" fmla="*/ 223983 h 541288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1968 w 1676399"/>
                <a:gd name="connsiteY3" fmla="*/ 101183 h 541579"/>
                <a:gd name="connsiteX4" fmla="*/ 1676399 w 1676399"/>
                <a:gd name="connsiteY4" fmla="*/ 153936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53936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77382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77382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49631 h 566936"/>
                <a:gd name="connsiteX1" fmla="*/ 199291 w 1676399"/>
                <a:gd name="connsiteY1" fmla="*/ 26893 h 566936"/>
                <a:gd name="connsiteX2" fmla="*/ 556845 w 1676399"/>
                <a:gd name="connsiteY2" fmla="*/ 149986 h 566936"/>
                <a:gd name="connsiteX3" fmla="*/ 1107830 w 1676399"/>
                <a:gd name="connsiteY3" fmla="*/ 161709 h 566936"/>
                <a:gd name="connsiteX4" fmla="*/ 1547446 w 1676399"/>
                <a:gd name="connsiteY4" fmla="*/ 38615 h 566936"/>
                <a:gd name="connsiteX5" fmla="*/ 1676399 w 1676399"/>
                <a:gd name="connsiteY5" fmla="*/ 566936 h 566936"/>
                <a:gd name="connsiteX6" fmla="*/ 0 w 1676399"/>
                <a:gd name="connsiteY6" fmla="*/ 566936 h 566936"/>
                <a:gd name="connsiteX7" fmla="*/ 93786 w 1676399"/>
                <a:gd name="connsiteY7" fmla="*/ 249631 h 566936"/>
                <a:gd name="connsiteX0" fmla="*/ 93786 w 1676399"/>
                <a:gd name="connsiteY0" fmla="*/ 225220 h 542525"/>
                <a:gd name="connsiteX1" fmla="*/ 199291 w 1676399"/>
                <a:gd name="connsiteY1" fmla="*/ 2482 h 542525"/>
                <a:gd name="connsiteX2" fmla="*/ 556845 w 1676399"/>
                <a:gd name="connsiteY2" fmla="*/ 125575 h 542525"/>
                <a:gd name="connsiteX3" fmla="*/ 1219200 w 1676399"/>
                <a:gd name="connsiteY3" fmla="*/ 137298 h 542525"/>
                <a:gd name="connsiteX4" fmla="*/ 1547446 w 1676399"/>
                <a:gd name="connsiteY4" fmla="*/ 14204 h 542525"/>
                <a:gd name="connsiteX5" fmla="*/ 1676399 w 1676399"/>
                <a:gd name="connsiteY5" fmla="*/ 542525 h 542525"/>
                <a:gd name="connsiteX6" fmla="*/ 0 w 1676399"/>
                <a:gd name="connsiteY6" fmla="*/ 542525 h 542525"/>
                <a:gd name="connsiteX7" fmla="*/ 93786 w 1676399"/>
                <a:gd name="connsiteY7" fmla="*/ 225220 h 54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399" h="542525">
                  <a:moveTo>
                    <a:pt x="93786" y="225220"/>
                  </a:moveTo>
                  <a:cubicBezTo>
                    <a:pt x="127001" y="135213"/>
                    <a:pt x="122115" y="19089"/>
                    <a:pt x="199291" y="2482"/>
                  </a:cubicBezTo>
                  <a:cubicBezTo>
                    <a:pt x="276467" y="-14125"/>
                    <a:pt x="406399" y="108967"/>
                    <a:pt x="556845" y="125575"/>
                  </a:cubicBezTo>
                  <a:cubicBezTo>
                    <a:pt x="707291" y="142183"/>
                    <a:pt x="1032608" y="132414"/>
                    <a:pt x="1219200" y="137298"/>
                  </a:cubicBezTo>
                  <a:cubicBezTo>
                    <a:pt x="1405792" y="142182"/>
                    <a:pt x="1471246" y="-53334"/>
                    <a:pt x="1547446" y="14204"/>
                  </a:cubicBezTo>
                  <a:cubicBezTo>
                    <a:pt x="1623646" y="81742"/>
                    <a:pt x="1633415" y="366418"/>
                    <a:pt x="1676399" y="542525"/>
                  </a:cubicBezTo>
                  <a:lnTo>
                    <a:pt x="0" y="542525"/>
                  </a:lnTo>
                  <a:lnTo>
                    <a:pt x="93786" y="2252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6">
              <a:extLst>
                <a:ext uri="{FF2B5EF4-FFF2-40B4-BE49-F238E27FC236}">
                  <a16:creationId xmlns:a16="http://schemas.microsoft.com/office/drawing/2014/main" id="{1482FA2D-C064-5E17-2CB0-04E67090F662}"/>
                </a:ext>
              </a:extLst>
            </p:cNvPr>
            <p:cNvSpPr/>
            <p:nvPr/>
          </p:nvSpPr>
          <p:spPr>
            <a:xfrm>
              <a:off x="270733" y="5496557"/>
              <a:ext cx="1788764" cy="365760"/>
            </a:xfrm>
            <a:custGeom>
              <a:avLst/>
              <a:gdLst>
                <a:gd name="connsiteX0" fmla="*/ 0 w 1676399"/>
                <a:gd name="connsiteY0" fmla="*/ 0 h 387643"/>
                <a:gd name="connsiteX1" fmla="*/ 1676399 w 1676399"/>
                <a:gd name="connsiteY1" fmla="*/ 0 h 387643"/>
                <a:gd name="connsiteX2" fmla="*/ 1676399 w 1676399"/>
                <a:gd name="connsiteY2" fmla="*/ 387643 h 387643"/>
                <a:gd name="connsiteX3" fmla="*/ 0 w 1676399"/>
                <a:gd name="connsiteY3" fmla="*/ 387643 h 387643"/>
                <a:gd name="connsiteX4" fmla="*/ 0 w 1676399"/>
                <a:gd name="connsiteY4" fmla="*/ 0 h 387643"/>
                <a:gd name="connsiteX0" fmla="*/ 175847 w 1676399"/>
                <a:gd name="connsiteY0" fmla="*/ 0 h 387643"/>
                <a:gd name="connsiteX1" fmla="*/ 1676399 w 1676399"/>
                <a:gd name="connsiteY1" fmla="*/ 0 h 387643"/>
                <a:gd name="connsiteX2" fmla="*/ 1676399 w 1676399"/>
                <a:gd name="connsiteY2" fmla="*/ 387643 h 387643"/>
                <a:gd name="connsiteX3" fmla="*/ 0 w 1676399"/>
                <a:gd name="connsiteY3" fmla="*/ 387643 h 387643"/>
                <a:gd name="connsiteX4" fmla="*/ 175847 w 1676399"/>
                <a:gd name="connsiteY4" fmla="*/ 0 h 387643"/>
                <a:gd name="connsiteX0" fmla="*/ 175847 w 1676399"/>
                <a:gd name="connsiteY0" fmla="*/ 11723 h 399366"/>
                <a:gd name="connsiteX1" fmla="*/ 169984 w 1676399"/>
                <a:gd name="connsiteY1" fmla="*/ 0 h 399366"/>
                <a:gd name="connsiteX2" fmla="*/ 1676399 w 1676399"/>
                <a:gd name="connsiteY2" fmla="*/ 11723 h 399366"/>
                <a:gd name="connsiteX3" fmla="*/ 1676399 w 1676399"/>
                <a:gd name="connsiteY3" fmla="*/ 399366 h 399366"/>
                <a:gd name="connsiteX4" fmla="*/ 0 w 1676399"/>
                <a:gd name="connsiteY4" fmla="*/ 399366 h 399366"/>
                <a:gd name="connsiteX5" fmla="*/ 175847 w 1676399"/>
                <a:gd name="connsiteY5" fmla="*/ 11723 h 399366"/>
                <a:gd name="connsiteX0" fmla="*/ 52755 w 1676399"/>
                <a:gd name="connsiteY0" fmla="*/ 70338 h 399366"/>
                <a:gd name="connsiteX1" fmla="*/ 169984 w 1676399"/>
                <a:gd name="connsiteY1" fmla="*/ 0 h 399366"/>
                <a:gd name="connsiteX2" fmla="*/ 1676399 w 1676399"/>
                <a:gd name="connsiteY2" fmla="*/ 11723 h 399366"/>
                <a:gd name="connsiteX3" fmla="*/ 1676399 w 1676399"/>
                <a:gd name="connsiteY3" fmla="*/ 399366 h 399366"/>
                <a:gd name="connsiteX4" fmla="*/ 0 w 1676399"/>
                <a:gd name="connsiteY4" fmla="*/ 399366 h 399366"/>
                <a:gd name="connsiteX5" fmla="*/ 52755 w 1676399"/>
                <a:gd name="connsiteY5" fmla="*/ 70338 h 399366"/>
                <a:gd name="connsiteX0" fmla="*/ 52755 w 1676399"/>
                <a:gd name="connsiteY0" fmla="*/ 211015 h 540043"/>
                <a:gd name="connsiteX1" fmla="*/ 199291 w 1676399"/>
                <a:gd name="connsiteY1" fmla="*/ 0 h 540043"/>
                <a:gd name="connsiteX2" fmla="*/ 1676399 w 1676399"/>
                <a:gd name="connsiteY2" fmla="*/ 152400 h 540043"/>
                <a:gd name="connsiteX3" fmla="*/ 1676399 w 1676399"/>
                <a:gd name="connsiteY3" fmla="*/ 540043 h 540043"/>
                <a:gd name="connsiteX4" fmla="*/ 0 w 1676399"/>
                <a:gd name="connsiteY4" fmla="*/ 540043 h 540043"/>
                <a:gd name="connsiteX5" fmla="*/ 52755 w 1676399"/>
                <a:gd name="connsiteY5" fmla="*/ 211015 h 540043"/>
                <a:gd name="connsiteX0" fmla="*/ 93786 w 1676399"/>
                <a:gd name="connsiteY0" fmla="*/ 222738 h 540043"/>
                <a:gd name="connsiteX1" fmla="*/ 199291 w 1676399"/>
                <a:gd name="connsiteY1" fmla="*/ 0 h 540043"/>
                <a:gd name="connsiteX2" fmla="*/ 1676399 w 1676399"/>
                <a:gd name="connsiteY2" fmla="*/ 152400 h 540043"/>
                <a:gd name="connsiteX3" fmla="*/ 1676399 w 1676399"/>
                <a:gd name="connsiteY3" fmla="*/ 540043 h 540043"/>
                <a:gd name="connsiteX4" fmla="*/ 0 w 1676399"/>
                <a:gd name="connsiteY4" fmla="*/ 540043 h 540043"/>
                <a:gd name="connsiteX5" fmla="*/ 93786 w 1676399"/>
                <a:gd name="connsiteY5" fmla="*/ 222738 h 540043"/>
                <a:gd name="connsiteX0" fmla="*/ 93786 w 1676399"/>
                <a:gd name="connsiteY0" fmla="*/ 223962 h 541267"/>
                <a:gd name="connsiteX1" fmla="*/ 199291 w 1676399"/>
                <a:gd name="connsiteY1" fmla="*/ 1224 h 541267"/>
                <a:gd name="connsiteX2" fmla="*/ 1676399 w 1676399"/>
                <a:gd name="connsiteY2" fmla="*/ 153624 h 541267"/>
                <a:gd name="connsiteX3" fmla="*/ 1676399 w 1676399"/>
                <a:gd name="connsiteY3" fmla="*/ 541267 h 541267"/>
                <a:gd name="connsiteX4" fmla="*/ 0 w 1676399"/>
                <a:gd name="connsiteY4" fmla="*/ 541267 h 541267"/>
                <a:gd name="connsiteX5" fmla="*/ 93786 w 1676399"/>
                <a:gd name="connsiteY5" fmla="*/ 223962 h 541267"/>
                <a:gd name="connsiteX0" fmla="*/ 93786 w 1676399"/>
                <a:gd name="connsiteY0" fmla="*/ 344129 h 661434"/>
                <a:gd name="connsiteX1" fmla="*/ 199291 w 1676399"/>
                <a:gd name="connsiteY1" fmla="*/ 121391 h 661434"/>
                <a:gd name="connsiteX2" fmla="*/ 1676399 w 1676399"/>
                <a:gd name="connsiteY2" fmla="*/ 273791 h 661434"/>
                <a:gd name="connsiteX3" fmla="*/ 1676399 w 1676399"/>
                <a:gd name="connsiteY3" fmla="*/ 661434 h 661434"/>
                <a:gd name="connsiteX4" fmla="*/ 0 w 1676399"/>
                <a:gd name="connsiteY4" fmla="*/ 661434 h 661434"/>
                <a:gd name="connsiteX5" fmla="*/ 93786 w 1676399"/>
                <a:gd name="connsiteY5" fmla="*/ 344129 h 661434"/>
                <a:gd name="connsiteX0" fmla="*/ 93786 w 1676399"/>
                <a:gd name="connsiteY0" fmla="*/ 322111 h 639416"/>
                <a:gd name="connsiteX1" fmla="*/ 199291 w 1676399"/>
                <a:gd name="connsiteY1" fmla="*/ 99373 h 639416"/>
                <a:gd name="connsiteX2" fmla="*/ 709245 w 1676399"/>
                <a:gd name="connsiteY2" fmla="*/ 5589 h 639416"/>
                <a:gd name="connsiteX3" fmla="*/ 1676399 w 1676399"/>
                <a:gd name="connsiteY3" fmla="*/ 251773 h 639416"/>
                <a:gd name="connsiteX4" fmla="*/ 1676399 w 1676399"/>
                <a:gd name="connsiteY4" fmla="*/ 639416 h 639416"/>
                <a:gd name="connsiteX5" fmla="*/ 0 w 1676399"/>
                <a:gd name="connsiteY5" fmla="*/ 639416 h 639416"/>
                <a:gd name="connsiteX6" fmla="*/ 93786 w 1676399"/>
                <a:gd name="connsiteY6" fmla="*/ 322111 h 639416"/>
                <a:gd name="connsiteX0" fmla="*/ 93786 w 1676399"/>
                <a:gd name="connsiteY0" fmla="*/ 224933 h 542238"/>
                <a:gd name="connsiteX1" fmla="*/ 199291 w 1676399"/>
                <a:gd name="connsiteY1" fmla="*/ 2195 h 542238"/>
                <a:gd name="connsiteX2" fmla="*/ 615460 w 1676399"/>
                <a:gd name="connsiteY2" fmla="*/ 113565 h 542238"/>
                <a:gd name="connsiteX3" fmla="*/ 1676399 w 1676399"/>
                <a:gd name="connsiteY3" fmla="*/ 154595 h 542238"/>
                <a:gd name="connsiteX4" fmla="*/ 1676399 w 1676399"/>
                <a:gd name="connsiteY4" fmla="*/ 542238 h 542238"/>
                <a:gd name="connsiteX5" fmla="*/ 0 w 1676399"/>
                <a:gd name="connsiteY5" fmla="*/ 542238 h 542238"/>
                <a:gd name="connsiteX6" fmla="*/ 93786 w 1676399"/>
                <a:gd name="connsiteY6" fmla="*/ 224933 h 542238"/>
                <a:gd name="connsiteX0" fmla="*/ 93786 w 1676399"/>
                <a:gd name="connsiteY0" fmla="*/ 224933 h 542238"/>
                <a:gd name="connsiteX1" fmla="*/ 199291 w 1676399"/>
                <a:gd name="connsiteY1" fmla="*/ 2195 h 542238"/>
                <a:gd name="connsiteX2" fmla="*/ 615460 w 1676399"/>
                <a:gd name="connsiteY2" fmla="*/ 113565 h 542238"/>
                <a:gd name="connsiteX3" fmla="*/ 1676399 w 1676399"/>
                <a:gd name="connsiteY3" fmla="*/ 154595 h 542238"/>
                <a:gd name="connsiteX4" fmla="*/ 1676399 w 1676399"/>
                <a:gd name="connsiteY4" fmla="*/ 542238 h 542238"/>
                <a:gd name="connsiteX5" fmla="*/ 0 w 1676399"/>
                <a:gd name="connsiteY5" fmla="*/ 542238 h 542238"/>
                <a:gd name="connsiteX6" fmla="*/ 93786 w 1676399"/>
                <a:gd name="connsiteY6" fmla="*/ 224933 h 542238"/>
                <a:gd name="connsiteX0" fmla="*/ 93786 w 1676399"/>
                <a:gd name="connsiteY0" fmla="*/ 224377 h 541682"/>
                <a:gd name="connsiteX1" fmla="*/ 199291 w 1676399"/>
                <a:gd name="connsiteY1" fmla="*/ 1639 h 541682"/>
                <a:gd name="connsiteX2" fmla="*/ 615460 w 1676399"/>
                <a:gd name="connsiteY2" fmla="*/ 113009 h 541682"/>
                <a:gd name="connsiteX3" fmla="*/ 1676399 w 1676399"/>
                <a:gd name="connsiteY3" fmla="*/ 154039 h 541682"/>
                <a:gd name="connsiteX4" fmla="*/ 1676399 w 1676399"/>
                <a:gd name="connsiteY4" fmla="*/ 541682 h 541682"/>
                <a:gd name="connsiteX5" fmla="*/ 0 w 1676399"/>
                <a:gd name="connsiteY5" fmla="*/ 541682 h 541682"/>
                <a:gd name="connsiteX6" fmla="*/ 93786 w 1676399"/>
                <a:gd name="connsiteY6" fmla="*/ 224377 h 541682"/>
                <a:gd name="connsiteX0" fmla="*/ 93786 w 1676399"/>
                <a:gd name="connsiteY0" fmla="*/ 223983 h 541288"/>
                <a:gd name="connsiteX1" fmla="*/ 199291 w 1676399"/>
                <a:gd name="connsiteY1" fmla="*/ 1245 h 541288"/>
                <a:gd name="connsiteX2" fmla="*/ 556845 w 1676399"/>
                <a:gd name="connsiteY2" fmla="*/ 124338 h 541288"/>
                <a:gd name="connsiteX3" fmla="*/ 1676399 w 1676399"/>
                <a:gd name="connsiteY3" fmla="*/ 153645 h 541288"/>
                <a:gd name="connsiteX4" fmla="*/ 1676399 w 1676399"/>
                <a:gd name="connsiteY4" fmla="*/ 541288 h 541288"/>
                <a:gd name="connsiteX5" fmla="*/ 0 w 1676399"/>
                <a:gd name="connsiteY5" fmla="*/ 541288 h 541288"/>
                <a:gd name="connsiteX6" fmla="*/ 93786 w 1676399"/>
                <a:gd name="connsiteY6" fmla="*/ 223983 h 541288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1968 w 1676399"/>
                <a:gd name="connsiteY3" fmla="*/ 101183 h 541579"/>
                <a:gd name="connsiteX4" fmla="*/ 1676399 w 1676399"/>
                <a:gd name="connsiteY4" fmla="*/ 153936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53936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77382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77382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24274 h 541579"/>
                <a:gd name="connsiteX1" fmla="*/ 199291 w 1676399"/>
                <a:gd name="connsiteY1" fmla="*/ 1536 h 541579"/>
                <a:gd name="connsiteX2" fmla="*/ 556845 w 1676399"/>
                <a:gd name="connsiteY2" fmla="*/ 124629 h 541579"/>
                <a:gd name="connsiteX3" fmla="*/ 1107830 w 1676399"/>
                <a:gd name="connsiteY3" fmla="*/ 136352 h 541579"/>
                <a:gd name="connsiteX4" fmla="*/ 1676399 w 1676399"/>
                <a:gd name="connsiteY4" fmla="*/ 136351 h 541579"/>
                <a:gd name="connsiteX5" fmla="*/ 1676399 w 1676399"/>
                <a:gd name="connsiteY5" fmla="*/ 541579 h 541579"/>
                <a:gd name="connsiteX6" fmla="*/ 0 w 1676399"/>
                <a:gd name="connsiteY6" fmla="*/ 541579 h 541579"/>
                <a:gd name="connsiteX7" fmla="*/ 93786 w 1676399"/>
                <a:gd name="connsiteY7" fmla="*/ 224274 h 541579"/>
                <a:gd name="connsiteX0" fmla="*/ 93786 w 1676399"/>
                <a:gd name="connsiteY0" fmla="*/ 249631 h 566936"/>
                <a:gd name="connsiteX1" fmla="*/ 199291 w 1676399"/>
                <a:gd name="connsiteY1" fmla="*/ 26893 h 566936"/>
                <a:gd name="connsiteX2" fmla="*/ 556845 w 1676399"/>
                <a:gd name="connsiteY2" fmla="*/ 149986 h 566936"/>
                <a:gd name="connsiteX3" fmla="*/ 1107830 w 1676399"/>
                <a:gd name="connsiteY3" fmla="*/ 161709 h 566936"/>
                <a:gd name="connsiteX4" fmla="*/ 1547446 w 1676399"/>
                <a:gd name="connsiteY4" fmla="*/ 38615 h 566936"/>
                <a:gd name="connsiteX5" fmla="*/ 1676399 w 1676399"/>
                <a:gd name="connsiteY5" fmla="*/ 566936 h 566936"/>
                <a:gd name="connsiteX6" fmla="*/ 0 w 1676399"/>
                <a:gd name="connsiteY6" fmla="*/ 566936 h 566936"/>
                <a:gd name="connsiteX7" fmla="*/ 93786 w 1676399"/>
                <a:gd name="connsiteY7" fmla="*/ 249631 h 566936"/>
                <a:gd name="connsiteX0" fmla="*/ 93786 w 1676399"/>
                <a:gd name="connsiteY0" fmla="*/ 225220 h 542525"/>
                <a:gd name="connsiteX1" fmla="*/ 199291 w 1676399"/>
                <a:gd name="connsiteY1" fmla="*/ 2482 h 542525"/>
                <a:gd name="connsiteX2" fmla="*/ 556845 w 1676399"/>
                <a:gd name="connsiteY2" fmla="*/ 125575 h 542525"/>
                <a:gd name="connsiteX3" fmla="*/ 1219200 w 1676399"/>
                <a:gd name="connsiteY3" fmla="*/ 137298 h 542525"/>
                <a:gd name="connsiteX4" fmla="*/ 1547446 w 1676399"/>
                <a:gd name="connsiteY4" fmla="*/ 14204 h 542525"/>
                <a:gd name="connsiteX5" fmla="*/ 1676399 w 1676399"/>
                <a:gd name="connsiteY5" fmla="*/ 542525 h 542525"/>
                <a:gd name="connsiteX6" fmla="*/ 0 w 1676399"/>
                <a:gd name="connsiteY6" fmla="*/ 542525 h 542525"/>
                <a:gd name="connsiteX7" fmla="*/ 93786 w 1676399"/>
                <a:gd name="connsiteY7" fmla="*/ 225220 h 542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6399" h="542525">
                  <a:moveTo>
                    <a:pt x="93786" y="225220"/>
                  </a:moveTo>
                  <a:cubicBezTo>
                    <a:pt x="127001" y="135213"/>
                    <a:pt x="122115" y="19089"/>
                    <a:pt x="199291" y="2482"/>
                  </a:cubicBezTo>
                  <a:cubicBezTo>
                    <a:pt x="276467" y="-14125"/>
                    <a:pt x="406399" y="108967"/>
                    <a:pt x="556845" y="125575"/>
                  </a:cubicBezTo>
                  <a:cubicBezTo>
                    <a:pt x="707291" y="142183"/>
                    <a:pt x="1032608" y="132414"/>
                    <a:pt x="1219200" y="137298"/>
                  </a:cubicBezTo>
                  <a:cubicBezTo>
                    <a:pt x="1405792" y="142182"/>
                    <a:pt x="1471246" y="-53334"/>
                    <a:pt x="1547446" y="14204"/>
                  </a:cubicBezTo>
                  <a:cubicBezTo>
                    <a:pt x="1623646" y="81742"/>
                    <a:pt x="1633415" y="366418"/>
                    <a:pt x="1676399" y="542525"/>
                  </a:cubicBezTo>
                  <a:lnTo>
                    <a:pt x="0" y="542525"/>
                  </a:lnTo>
                  <a:lnTo>
                    <a:pt x="93786" y="22522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: Shape 54">
              <a:extLst>
                <a:ext uri="{FF2B5EF4-FFF2-40B4-BE49-F238E27FC236}">
                  <a16:creationId xmlns:a16="http://schemas.microsoft.com/office/drawing/2014/main" id="{A4975A33-B2C6-F11D-1821-438C54F3AC6F}"/>
                </a:ext>
              </a:extLst>
            </p:cNvPr>
            <p:cNvSpPr/>
            <p:nvPr/>
          </p:nvSpPr>
          <p:spPr>
            <a:xfrm flipH="1">
              <a:off x="4806144" y="5659679"/>
              <a:ext cx="1654371" cy="210449"/>
            </a:xfrm>
            <a:custGeom>
              <a:avLst/>
              <a:gdLst>
                <a:gd name="connsiteX0" fmla="*/ 1255090 w 1295400"/>
                <a:gd name="connsiteY0" fmla="*/ 0 h 210449"/>
                <a:gd name="connsiteX1" fmla="*/ 69804 w 1295400"/>
                <a:gd name="connsiteY1" fmla="*/ 0 h 210449"/>
                <a:gd name="connsiteX2" fmla="*/ 0 w 1295400"/>
                <a:gd name="connsiteY2" fmla="*/ 210449 h 210449"/>
                <a:gd name="connsiteX3" fmla="*/ 1295400 w 1295400"/>
                <a:gd name="connsiteY3" fmla="*/ 210449 h 210449"/>
                <a:gd name="connsiteX4" fmla="*/ 1255202 w 1295400"/>
                <a:gd name="connsiteY4" fmla="*/ 520 h 21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5400" h="210449">
                  <a:moveTo>
                    <a:pt x="1255090" y="0"/>
                  </a:moveTo>
                  <a:lnTo>
                    <a:pt x="69804" y="0"/>
                  </a:lnTo>
                  <a:lnTo>
                    <a:pt x="0" y="210449"/>
                  </a:lnTo>
                  <a:lnTo>
                    <a:pt x="1295400" y="210449"/>
                  </a:lnTo>
                  <a:cubicBezTo>
                    <a:pt x="1278792" y="149817"/>
                    <a:pt x="1268601" y="70496"/>
                    <a:pt x="1255202" y="5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6" name="Freeform: Shape 57">
              <a:extLst>
                <a:ext uri="{FF2B5EF4-FFF2-40B4-BE49-F238E27FC236}">
                  <a16:creationId xmlns:a16="http://schemas.microsoft.com/office/drawing/2014/main" id="{767F2D88-3C6A-7F66-86E5-510125AA7763}"/>
                </a:ext>
              </a:extLst>
            </p:cNvPr>
            <p:cNvSpPr/>
            <p:nvPr/>
          </p:nvSpPr>
          <p:spPr>
            <a:xfrm>
              <a:off x="270731" y="5651868"/>
              <a:ext cx="1788765" cy="210449"/>
            </a:xfrm>
            <a:custGeom>
              <a:avLst/>
              <a:gdLst>
                <a:gd name="connsiteX0" fmla="*/ 1255090 w 1295400"/>
                <a:gd name="connsiteY0" fmla="*/ 0 h 210449"/>
                <a:gd name="connsiteX1" fmla="*/ 69804 w 1295400"/>
                <a:gd name="connsiteY1" fmla="*/ 0 h 210449"/>
                <a:gd name="connsiteX2" fmla="*/ 0 w 1295400"/>
                <a:gd name="connsiteY2" fmla="*/ 210449 h 210449"/>
                <a:gd name="connsiteX3" fmla="*/ 1295400 w 1295400"/>
                <a:gd name="connsiteY3" fmla="*/ 210449 h 210449"/>
                <a:gd name="connsiteX4" fmla="*/ 1255202 w 1295400"/>
                <a:gd name="connsiteY4" fmla="*/ 520 h 21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5400" h="210449">
                  <a:moveTo>
                    <a:pt x="1255090" y="0"/>
                  </a:moveTo>
                  <a:lnTo>
                    <a:pt x="69804" y="0"/>
                  </a:lnTo>
                  <a:lnTo>
                    <a:pt x="0" y="210449"/>
                  </a:lnTo>
                  <a:lnTo>
                    <a:pt x="1295400" y="210449"/>
                  </a:lnTo>
                  <a:cubicBezTo>
                    <a:pt x="1278792" y="149817"/>
                    <a:pt x="1268601" y="70496"/>
                    <a:pt x="1255202" y="5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B9665AD-054F-DB73-92E7-F75997F55E1E}"/>
              </a:ext>
            </a:extLst>
          </p:cNvPr>
          <p:cNvGrpSpPr/>
          <p:nvPr/>
        </p:nvGrpSpPr>
        <p:grpSpPr>
          <a:xfrm>
            <a:off x="10042127" y="1226541"/>
            <a:ext cx="1697912" cy="313772"/>
            <a:chOff x="270732" y="1130551"/>
            <a:chExt cx="6189784" cy="642760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1CE4E38-18B2-7783-6279-8B59A39F299C}"/>
                </a:ext>
              </a:extLst>
            </p:cNvPr>
            <p:cNvSpPr/>
            <p:nvPr/>
          </p:nvSpPr>
          <p:spPr>
            <a:xfrm>
              <a:off x="270733" y="1130551"/>
              <a:ext cx="1767332" cy="27699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2F528906-D1C3-A559-5657-805C169F825E}"/>
                </a:ext>
              </a:extLst>
            </p:cNvPr>
            <p:cNvSpPr/>
            <p:nvPr/>
          </p:nvSpPr>
          <p:spPr>
            <a:xfrm>
              <a:off x="270732" y="1407551"/>
              <a:ext cx="6189784" cy="3657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54E8DC17-0149-60DC-E380-1CD94C5725E0}"/>
                </a:ext>
              </a:extLst>
            </p:cNvPr>
            <p:cNvSpPr/>
            <p:nvPr/>
          </p:nvSpPr>
          <p:spPr>
            <a:xfrm>
              <a:off x="3083121" y="1265313"/>
              <a:ext cx="565002" cy="1414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53ADA92-D5CA-7615-05C2-263002BC0788}"/>
                </a:ext>
              </a:extLst>
            </p:cNvPr>
            <p:cNvSpPr/>
            <p:nvPr/>
          </p:nvSpPr>
          <p:spPr>
            <a:xfrm>
              <a:off x="4784715" y="1130551"/>
              <a:ext cx="1670184" cy="27699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0B12A817-2C0F-6E34-E2B7-C99BD36EE515}"/>
              </a:ext>
            </a:extLst>
          </p:cNvPr>
          <p:cNvGrpSpPr/>
          <p:nvPr/>
        </p:nvGrpSpPr>
        <p:grpSpPr>
          <a:xfrm>
            <a:off x="10055653" y="3216063"/>
            <a:ext cx="1697912" cy="165704"/>
            <a:chOff x="270731" y="5651868"/>
            <a:chExt cx="6189785" cy="339443"/>
          </a:xfrm>
        </p:grpSpPr>
        <p:sp>
          <p:nvSpPr>
            <p:cNvPr id="53" name="Freeform: Shape 18">
              <a:extLst>
                <a:ext uri="{FF2B5EF4-FFF2-40B4-BE49-F238E27FC236}">
                  <a16:creationId xmlns:a16="http://schemas.microsoft.com/office/drawing/2014/main" id="{D7516DCF-12E4-4810-F11D-A5CC6A308796}"/>
                </a:ext>
              </a:extLst>
            </p:cNvPr>
            <p:cNvSpPr/>
            <p:nvPr/>
          </p:nvSpPr>
          <p:spPr>
            <a:xfrm>
              <a:off x="3078363" y="5664905"/>
              <a:ext cx="565001" cy="197414"/>
            </a:xfrm>
            <a:custGeom>
              <a:avLst/>
              <a:gdLst>
                <a:gd name="connsiteX0" fmla="*/ 0 w 1898650"/>
                <a:gd name="connsiteY0" fmla="*/ 348345 h 348345"/>
                <a:gd name="connsiteX1" fmla="*/ 342900 w 1898650"/>
                <a:gd name="connsiteY1" fmla="*/ 34020 h 348345"/>
                <a:gd name="connsiteX2" fmla="*/ 984250 w 1898650"/>
                <a:gd name="connsiteY2" fmla="*/ 40370 h 348345"/>
                <a:gd name="connsiteX3" fmla="*/ 1584325 w 1898650"/>
                <a:gd name="connsiteY3" fmla="*/ 18145 h 348345"/>
                <a:gd name="connsiteX4" fmla="*/ 1898650 w 1898650"/>
                <a:gd name="connsiteY4" fmla="*/ 341995 h 348345"/>
                <a:gd name="connsiteX0" fmla="*/ 0 w 1898650"/>
                <a:gd name="connsiteY0" fmla="*/ 335706 h 335706"/>
                <a:gd name="connsiteX1" fmla="*/ 342900 w 1898650"/>
                <a:gd name="connsiteY1" fmla="*/ 21381 h 335706"/>
                <a:gd name="connsiteX2" fmla="*/ 984250 w 1898650"/>
                <a:gd name="connsiteY2" fmla="*/ 27731 h 335706"/>
                <a:gd name="connsiteX3" fmla="*/ 1584325 w 1898650"/>
                <a:gd name="connsiteY3" fmla="*/ 24556 h 335706"/>
                <a:gd name="connsiteX4" fmla="*/ 1898650 w 1898650"/>
                <a:gd name="connsiteY4" fmla="*/ 329356 h 335706"/>
                <a:gd name="connsiteX0" fmla="*/ 0 w 1902538"/>
                <a:gd name="connsiteY0" fmla="*/ 335706 h 335706"/>
                <a:gd name="connsiteX1" fmla="*/ 342900 w 1902538"/>
                <a:gd name="connsiteY1" fmla="*/ 21381 h 335706"/>
                <a:gd name="connsiteX2" fmla="*/ 984250 w 1902538"/>
                <a:gd name="connsiteY2" fmla="*/ 27731 h 335706"/>
                <a:gd name="connsiteX3" fmla="*/ 1584325 w 1902538"/>
                <a:gd name="connsiteY3" fmla="*/ 24556 h 335706"/>
                <a:gd name="connsiteX4" fmla="*/ 1902538 w 1902538"/>
                <a:gd name="connsiteY4" fmla="*/ 331138 h 335706"/>
                <a:gd name="connsiteX0" fmla="*/ 0 w 1904482"/>
                <a:gd name="connsiteY0" fmla="*/ 335706 h 335706"/>
                <a:gd name="connsiteX1" fmla="*/ 342900 w 1904482"/>
                <a:gd name="connsiteY1" fmla="*/ 21381 h 335706"/>
                <a:gd name="connsiteX2" fmla="*/ 984250 w 1904482"/>
                <a:gd name="connsiteY2" fmla="*/ 27731 h 335706"/>
                <a:gd name="connsiteX3" fmla="*/ 1584325 w 1904482"/>
                <a:gd name="connsiteY3" fmla="*/ 24556 h 335706"/>
                <a:gd name="connsiteX4" fmla="*/ 1904482 w 1904482"/>
                <a:gd name="connsiteY4" fmla="*/ 335295 h 335706"/>
                <a:gd name="connsiteX0" fmla="*/ 0 w 1881152"/>
                <a:gd name="connsiteY0" fmla="*/ 335706 h 335706"/>
                <a:gd name="connsiteX1" fmla="*/ 342900 w 1881152"/>
                <a:gd name="connsiteY1" fmla="*/ 21381 h 335706"/>
                <a:gd name="connsiteX2" fmla="*/ 984250 w 1881152"/>
                <a:gd name="connsiteY2" fmla="*/ 27731 h 335706"/>
                <a:gd name="connsiteX3" fmla="*/ 1584325 w 1881152"/>
                <a:gd name="connsiteY3" fmla="*/ 24556 h 335706"/>
                <a:gd name="connsiteX4" fmla="*/ 1881152 w 1881152"/>
                <a:gd name="connsiteY4" fmla="*/ 314510 h 335706"/>
                <a:gd name="connsiteX0" fmla="*/ 0 w 1910315"/>
                <a:gd name="connsiteY0" fmla="*/ 335706 h 335706"/>
                <a:gd name="connsiteX1" fmla="*/ 342900 w 1910315"/>
                <a:gd name="connsiteY1" fmla="*/ 21381 h 335706"/>
                <a:gd name="connsiteX2" fmla="*/ 984250 w 1910315"/>
                <a:gd name="connsiteY2" fmla="*/ 27731 h 335706"/>
                <a:gd name="connsiteX3" fmla="*/ 1584325 w 1910315"/>
                <a:gd name="connsiteY3" fmla="*/ 24556 h 335706"/>
                <a:gd name="connsiteX4" fmla="*/ 1910315 w 1910315"/>
                <a:gd name="connsiteY4" fmla="*/ 335295 h 335706"/>
                <a:gd name="connsiteX0" fmla="*/ 0 w 1910315"/>
                <a:gd name="connsiteY0" fmla="*/ 335706 h 336483"/>
                <a:gd name="connsiteX1" fmla="*/ 342900 w 1910315"/>
                <a:gd name="connsiteY1" fmla="*/ 21381 h 336483"/>
                <a:gd name="connsiteX2" fmla="*/ 984250 w 1910315"/>
                <a:gd name="connsiteY2" fmla="*/ 27731 h 336483"/>
                <a:gd name="connsiteX3" fmla="*/ 1584325 w 1910315"/>
                <a:gd name="connsiteY3" fmla="*/ 24556 h 336483"/>
                <a:gd name="connsiteX4" fmla="*/ 1910315 w 1910315"/>
                <a:gd name="connsiteY4" fmla="*/ 336483 h 336483"/>
                <a:gd name="connsiteX0" fmla="*/ 0 w 1910315"/>
                <a:gd name="connsiteY0" fmla="*/ 337618 h 337618"/>
                <a:gd name="connsiteX1" fmla="*/ 342900 w 1910315"/>
                <a:gd name="connsiteY1" fmla="*/ 21511 h 337618"/>
                <a:gd name="connsiteX2" fmla="*/ 984250 w 1910315"/>
                <a:gd name="connsiteY2" fmla="*/ 27861 h 337618"/>
                <a:gd name="connsiteX3" fmla="*/ 1584325 w 1910315"/>
                <a:gd name="connsiteY3" fmla="*/ 24686 h 337618"/>
                <a:gd name="connsiteX4" fmla="*/ 1910315 w 1910315"/>
                <a:gd name="connsiteY4" fmla="*/ 336613 h 337618"/>
                <a:gd name="connsiteX0" fmla="*/ 0 w 1910315"/>
                <a:gd name="connsiteY0" fmla="*/ 340131 h 340131"/>
                <a:gd name="connsiteX1" fmla="*/ 342900 w 1910315"/>
                <a:gd name="connsiteY1" fmla="*/ 24024 h 340131"/>
                <a:gd name="connsiteX2" fmla="*/ 984250 w 1910315"/>
                <a:gd name="connsiteY2" fmla="*/ 30374 h 340131"/>
                <a:gd name="connsiteX3" fmla="*/ 1586269 w 1910315"/>
                <a:gd name="connsiteY3" fmla="*/ 20073 h 340131"/>
                <a:gd name="connsiteX4" fmla="*/ 1910315 w 1910315"/>
                <a:gd name="connsiteY4" fmla="*/ 339126 h 340131"/>
                <a:gd name="connsiteX0" fmla="*/ 0 w 1914204"/>
                <a:gd name="connsiteY0" fmla="*/ 340131 h 341502"/>
                <a:gd name="connsiteX1" fmla="*/ 342900 w 1914204"/>
                <a:gd name="connsiteY1" fmla="*/ 24024 h 341502"/>
                <a:gd name="connsiteX2" fmla="*/ 984250 w 1914204"/>
                <a:gd name="connsiteY2" fmla="*/ 30374 h 341502"/>
                <a:gd name="connsiteX3" fmla="*/ 1586269 w 1914204"/>
                <a:gd name="connsiteY3" fmla="*/ 20073 h 341502"/>
                <a:gd name="connsiteX4" fmla="*/ 1914204 w 1914204"/>
                <a:gd name="connsiteY4" fmla="*/ 341502 h 341502"/>
                <a:gd name="connsiteX0" fmla="*/ 0 w 1914204"/>
                <a:gd name="connsiteY0" fmla="*/ 337709 h 339080"/>
                <a:gd name="connsiteX1" fmla="*/ 342900 w 1914204"/>
                <a:gd name="connsiteY1" fmla="*/ 21602 h 339080"/>
                <a:gd name="connsiteX2" fmla="*/ 984250 w 1914204"/>
                <a:gd name="connsiteY2" fmla="*/ 27952 h 339080"/>
                <a:gd name="connsiteX3" fmla="*/ 1588213 w 1914204"/>
                <a:gd name="connsiteY3" fmla="*/ 20620 h 339080"/>
                <a:gd name="connsiteX4" fmla="*/ 1914204 w 1914204"/>
                <a:gd name="connsiteY4" fmla="*/ 339080 h 339080"/>
                <a:gd name="connsiteX0" fmla="*/ 0 w 1914204"/>
                <a:gd name="connsiteY0" fmla="*/ 337709 h 337709"/>
                <a:gd name="connsiteX1" fmla="*/ 342900 w 1914204"/>
                <a:gd name="connsiteY1" fmla="*/ 21602 h 337709"/>
                <a:gd name="connsiteX2" fmla="*/ 984250 w 1914204"/>
                <a:gd name="connsiteY2" fmla="*/ 27952 h 337709"/>
                <a:gd name="connsiteX3" fmla="*/ 1588213 w 1914204"/>
                <a:gd name="connsiteY3" fmla="*/ 20620 h 337709"/>
                <a:gd name="connsiteX4" fmla="*/ 1914204 w 1914204"/>
                <a:gd name="connsiteY4" fmla="*/ 336705 h 337709"/>
                <a:gd name="connsiteX0" fmla="*/ 0 w 1914204"/>
                <a:gd name="connsiteY0" fmla="*/ 337709 h 339080"/>
                <a:gd name="connsiteX1" fmla="*/ 342900 w 1914204"/>
                <a:gd name="connsiteY1" fmla="*/ 21602 h 339080"/>
                <a:gd name="connsiteX2" fmla="*/ 984250 w 1914204"/>
                <a:gd name="connsiteY2" fmla="*/ 27952 h 339080"/>
                <a:gd name="connsiteX3" fmla="*/ 1588213 w 1914204"/>
                <a:gd name="connsiteY3" fmla="*/ 20620 h 339080"/>
                <a:gd name="connsiteX4" fmla="*/ 1914204 w 1914204"/>
                <a:gd name="connsiteY4" fmla="*/ 339080 h 339080"/>
                <a:gd name="connsiteX0" fmla="*/ 0 w 1912260"/>
                <a:gd name="connsiteY0" fmla="*/ 337709 h 337892"/>
                <a:gd name="connsiteX1" fmla="*/ 342900 w 1912260"/>
                <a:gd name="connsiteY1" fmla="*/ 21602 h 337892"/>
                <a:gd name="connsiteX2" fmla="*/ 984250 w 1912260"/>
                <a:gd name="connsiteY2" fmla="*/ 27952 h 337892"/>
                <a:gd name="connsiteX3" fmla="*/ 1588213 w 1912260"/>
                <a:gd name="connsiteY3" fmla="*/ 20620 h 337892"/>
                <a:gd name="connsiteX4" fmla="*/ 1912260 w 1912260"/>
                <a:gd name="connsiteY4" fmla="*/ 337892 h 337892"/>
                <a:gd name="connsiteX0" fmla="*/ 0 w 1912260"/>
                <a:gd name="connsiteY0" fmla="*/ 332125 h 332308"/>
                <a:gd name="connsiteX1" fmla="*/ 342900 w 1912260"/>
                <a:gd name="connsiteY1" fmla="*/ 16018 h 332308"/>
                <a:gd name="connsiteX2" fmla="*/ 984250 w 1912260"/>
                <a:gd name="connsiteY2" fmla="*/ 56812 h 332308"/>
                <a:gd name="connsiteX3" fmla="*/ 1588213 w 1912260"/>
                <a:gd name="connsiteY3" fmla="*/ 15036 h 332308"/>
                <a:gd name="connsiteX4" fmla="*/ 1912260 w 1912260"/>
                <a:gd name="connsiteY4" fmla="*/ 332308 h 332308"/>
                <a:gd name="connsiteX0" fmla="*/ 0 w 1912260"/>
                <a:gd name="connsiteY0" fmla="*/ 332721 h 332904"/>
                <a:gd name="connsiteX1" fmla="*/ 342900 w 1912260"/>
                <a:gd name="connsiteY1" fmla="*/ 13051 h 332904"/>
                <a:gd name="connsiteX2" fmla="*/ 984250 w 1912260"/>
                <a:gd name="connsiteY2" fmla="*/ 57408 h 332904"/>
                <a:gd name="connsiteX3" fmla="*/ 1588213 w 1912260"/>
                <a:gd name="connsiteY3" fmla="*/ 15632 h 332904"/>
                <a:gd name="connsiteX4" fmla="*/ 1912260 w 1912260"/>
                <a:gd name="connsiteY4" fmla="*/ 332904 h 332904"/>
                <a:gd name="connsiteX0" fmla="*/ 0 w 1912260"/>
                <a:gd name="connsiteY0" fmla="*/ 332721 h 332904"/>
                <a:gd name="connsiteX1" fmla="*/ 342900 w 1912260"/>
                <a:gd name="connsiteY1" fmla="*/ 13051 h 332904"/>
                <a:gd name="connsiteX2" fmla="*/ 972585 w 1912260"/>
                <a:gd name="connsiteY2" fmla="*/ 57408 h 332904"/>
                <a:gd name="connsiteX3" fmla="*/ 1588213 w 1912260"/>
                <a:gd name="connsiteY3" fmla="*/ 15632 h 332904"/>
                <a:gd name="connsiteX4" fmla="*/ 1912260 w 1912260"/>
                <a:gd name="connsiteY4" fmla="*/ 332904 h 332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2260" h="332904">
                  <a:moveTo>
                    <a:pt x="0" y="332721"/>
                  </a:moveTo>
                  <a:cubicBezTo>
                    <a:pt x="89429" y="201223"/>
                    <a:pt x="180803" y="58937"/>
                    <a:pt x="342900" y="13051"/>
                  </a:cubicBezTo>
                  <a:cubicBezTo>
                    <a:pt x="504998" y="-32835"/>
                    <a:pt x="765033" y="56978"/>
                    <a:pt x="972585" y="57408"/>
                  </a:cubicBezTo>
                  <a:cubicBezTo>
                    <a:pt x="1180137" y="57838"/>
                    <a:pt x="1435813" y="-34639"/>
                    <a:pt x="1588213" y="15632"/>
                  </a:cubicBezTo>
                  <a:cubicBezTo>
                    <a:pt x="1740613" y="65903"/>
                    <a:pt x="1831297" y="196114"/>
                    <a:pt x="1912260" y="332904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6F6FBCD-0323-C91E-7BAC-92168D1529BD}"/>
                </a:ext>
              </a:extLst>
            </p:cNvPr>
            <p:cNvSpPr/>
            <p:nvPr/>
          </p:nvSpPr>
          <p:spPr>
            <a:xfrm>
              <a:off x="270732" y="5862319"/>
              <a:ext cx="6189784" cy="12899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Freeform: Shape 61">
              <a:extLst>
                <a:ext uri="{FF2B5EF4-FFF2-40B4-BE49-F238E27FC236}">
                  <a16:creationId xmlns:a16="http://schemas.microsoft.com/office/drawing/2014/main" id="{BFDC5076-5863-22FC-DAC2-589A6C1E563F}"/>
                </a:ext>
              </a:extLst>
            </p:cNvPr>
            <p:cNvSpPr/>
            <p:nvPr/>
          </p:nvSpPr>
          <p:spPr>
            <a:xfrm flipH="1">
              <a:off x="4787703" y="5664905"/>
              <a:ext cx="1672812" cy="210449"/>
            </a:xfrm>
            <a:custGeom>
              <a:avLst/>
              <a:gdLst>
                <a:gd name="connsiteX0" fmla="*/ 1255090 w 1295400"/>
                <a:gd name="connsiteY0" fmla="*/ 0 h 210449"/>
                <a:gd name="connsiteX1" fmla="*/ 69804 w 1295400"/>
                <a:gd name="connsiteY1" fmla="*/ 0 h 210449"/>
                <a:gd name="connsiteX2" fmla="*/ 0 w 1295400"/>
                <a:gd name="connsiteY2" fmla="*/ 210449 h 210449"/>
                <a:gd name="connsiteX3" fmla="*/ 1295400 w 1295400"/>
                <a:gd name="connsiteY3" fmla="*/ 210449 h 210449"/>
                <a:gd name="connsiteX4" fmla="*/ 1255202 w 1295400"/>
                <a:gd name="connsiteY4" fmla="*/ 520 h 21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5400" h="210449">
                  <a:moveTo>
                    <a:pt x="1255090" y="0"/>
                  </a:moveTo>
                  <a:lnTo>
                    <a:pt x="69804" y="0"/>
                  </a:lnTo>
                  <a:lnTo>
                    <a:pt x="0" y="210449"/>
                  </a:lnTo>
                  <a:lnTo>
                    <a:pt x="1295400" y="210449"/>
                  </a:lnTo>
                  <a:cubicBezTo>
                    <a:pt x="1278792" y="149817"/>
                    <a:pt x="1268601" y="70496"/>
                    <a:pt x="1255202" y="5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62">
              <a:extLst>
                <a:ext uri="{FF2B5EF4-FFF2-40B4-BE49-F238E27FC236}">
                  <a16:creationId xmlns:a16="http://schemas.microsoft.com/office/drawing/2014/main" id="{36F325B9-94FC-EA93-2583-E74A54726E40}"/>
                </a:ext>
              </a:extLst>
            </p:cNvPr>
            <p:cNvSpPr/>
            <p:nvPr/>
          </p:nvSpPr>
          <p:spPr>
            <a:xfrm>
              <a:off x="270731" y="5651868"/>
              <a:ext cx="1788764" cy="210449"/>
            </a:xfrm>
            <a:custGeom>
              <a:avLst/>
              <a:gdLst>
                <a:gd name="connsiteX0" fmla="*/ 1255090 w 1295400"/>
                <a:gd name="connsiteY0" fmla="*/ 0 h 210449"/>
                <a:gd name="connsiteX1" fmla="*/ 69804 w 1295400"/>
                <a:gd name="connsiteY1" fmla="*/ 0 h 210449"/>
                <a:gd name="connsiteX2" fmla="*/ 0 w 1295400"/>
                <a:gd name="connsiteY2" fmla="*/ 210449 h 210449"/>
                <a:gd name="connsiteX3" fmla="*/ 1295400 w 1295400"/>
                <a:gd name="connsiteY3" fmla="*/ 210449 h 210449"/>
                <a:gd name="connsiteX4" fmla="*/ 1255202 w 1295400"/>
                <a:gd name="connsiteY4" fmla="*/ 520 h 21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5400" h="210449">
                  <a:moveTo>
                    <a:pt x="1255090" y="0"/>
                  </a:moveTo>
                  <a:lnTo>
                    <a:pt x="69804" y="0"/>
                  </a:lnTo>
                  <a:lnTo>
                    <a:pt x="0" y="210449"/>
                  </a:lnTo>
                  <a:lnTo>
                    <a:pt x="1295400" y="210449"/>
                  </a:lnTo>
                  <a:cubicBezTo>
                    <a:pt x="1278792" y="149817"/>
                    <a:pt x="1268601" y="70496"/>
                    <a:pt x="1255202" y="52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57" name="Down Arrow 56">
            <a:extLst>
              <a:ext uri="{FF2B5EF4-FFF2-40B4-BE49-F238E27FC236}">
                <a16:creationId xmlns:a16="http://schemas.microsoft.com/office/drawing/2014/main" id="{1AF10773-007B-CCD9-C78B-332466A72314}"/>
              </a:ext>
            </a:extLst>
          </p:cNvPr>
          <p:cNvSpPr/>
          <p:nvPr/>
        </p:nvSpPr>
        <p:spPr>
          <a:xfrm>
            <a:off x="10825811" y="1593273"/>
            <a:ext cx="142764" cy="242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Down Arrow 57">
            <a:extLst>
              <a:ext uri="{FF2B5EF4-FFF2-40B4-BE49-F238E27FC236}">
                <a16:creationId xmlns:a16="http://schemas.microsoft.com/office/drawing/2014/main" id="{E402550F-381B-65F1-0DAA-058430CBD8EE}"/>
              </a:ext>
            </a:extLst>
          </p:cNvPr>
          <p:cNvSpPr/>
          <p:nvPr/>
        </p:nvSpPr>
        <p:spPr>
          <a:xfrm>
            <a:off x="10825811" y="2313029"/>
            <a:ext cx="142764" cy="242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own Arrow 58">
            <a:extLst>
              <a:ext uri="{FF2B5EF4-FFF2-40B4-BE49-F238E27FC236}">
                <a16:creationId xmlns:a16="http://schemas.microsoft.com/office/drawing/2014/main" id="{391DFC43-AEF2-41DA-5D1E-10122E0AE29F}"/>
              </a:ext>
            </a:extLst>
          </p:cNvPr>
          <p:cNvSpPr/>
          <p:nvPr/>
        </p:nvSpPr>
        <p:spPr>
          <a:xfrm>
            <a:off x="10825811" y="2905454"/>
            <a:ext cx="142764" cy="2429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DB8696F-B573-7FFD-1688-8800BDA7F6A3}"/>
              </a:ext>
            </a:extLst>
          </p:cNvPr>
          <p:cNvSpPr txBox="1"/>
          <p:nvPr/>
        </p:nvSpPr>
        <p:spPr>
          <a:xfrm>
            <a:off x="10069624" y="830013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Mirror fab steps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BE972F5-9E1B-5E9B-560F-35F183EA1AD8}"/>
              </a:ext>
            </a:extLst>
          </p:cNvPr>
          <p:cNvSpPr txBox="1"/>
          <p:nvPr/>
        </p:nvSpPr>
        <p:spPr>
          <a:xfrm>
            <a:off x="11078051" y="3033372"/>
            <a:ext cx="10550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contact annulus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24DF4EA-CE01-3028-85B0-3E86A1CCEB2B}"/>
              </a:ext>
            </a:extLst>
          </p:cNvPr>
          <p:cNvSpPr txBox="1"/>
          <p:nvPr/>
        </p:nvSpPr>
        <p:spPr>
          <a:xfrm>
            <a:off x="10569997" y="3304573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dirty="0"/>
              <a:t>μ</a:t>
            </a:r>
            <a:r>
              <a:rPr lang="en-US" sz="1100" dirty="0"/>
              <a:t>-mirror</a:t>
            </a:r>
          </a:p>
        </p:txBody>
      </p:sp>
      <p:sp>
        <p:nvSpPr>
          <p:cNvPr id="63" name="Right Arrow 62"/>
          <p:cNvSpPr/>
          <p:nvPr/>
        </p:nvSpPr>
        <p:spPr>
          <a:xfrm>
            <a:off x="2634276" y="2313029"/>
            <a:ext cx="718457" cy="52190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4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in a custom can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0408D25-CCF6-479B-388A-8D3BA1DE05CF}"/>
              </a:ext>
            </a:extLst>
          </p:cNvPr>
          <p:cNvCxnSpPr/>
          <p:nvPr/>
        </p:nvCxnSpPr>
        <p:spPr>
          <a:xfrm>
            <a:off x="398088" y="841945"/>
            <a:ext cx="11266033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20E1483-3C22-00F8-49F9-52AE1C40A9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089"/>
          <a:stretch/>
        </p:blipFill>
        <p:spPr>
          <a:xfrm>
            <a:off x="95370" y="937914"/>
            <a:ext cx="1591921" cy="445949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B3224F7-B09E-057A-423D-AF1D7FCDB5BA}"/>
              </a:ext>
            </a:extLst>
          </p:cNvPr>
          <p:cNvCxnSpPr>
            <a:cxnSpLocks/>
          </p:cNvCxnSpPr>
          <p:nvPr/>
        </p:nvCxnSpPr>
        <p:spPr>
          <a:xfrm flipH="1">
            <a:off x="1235547" y="1489523"/>
            <a:ext cx="685800" cy="278691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CB41D7A-AC27-7115-6C68-CC08F055F842}"/>
              </a:ext>
            </a:extLst>
          </p:cNvPr>
          <p:cNvSpPr txBox="1"/>
          <p:nvPr/>
        </p:nvSpPr>
        <p:spPr>
          <a:xfrm>
            <a:off x="1172326" y="1101393"/>
            <a:ext cx="2435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Heat shield/rigid holder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52F1DBB-942F-C042-4B1C-03FCB08E2173}"/>
              </a:ext>
            </a:extLst>
          </p:cNvPr>
          <p:cNvCxnSpPr>
            <a:cxnSpLocks/>
          </p:cNvCxnSpPr>
          <p:nvPr/>
        </p:nvCxnSpPr>
        <p:spPr>
          <a:xfrm flipH="1">
            <a:off x="1172326" y="2383152"/>
            <a:ext cx="612112" cy="182405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F0FB36F-F5E0-0B6E-1C85-9D01894E89C3}"/>
              </a:ext>
            </a:extLst>
          </p:cNvPr>
          <p:cNvSpPr txBox="1"/>
          <p:nvPr/>
        </p:nvSpPr>
        <p:spPr>
          <a:xfrm>
            <a:off x="1335351" y="1989568"/>
            <a:ext cx="1936877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½” diameter cavity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F917F79-7061-464A-8F26-204D0AEBDF49}"/>
              </a:ext>
            </a:extLst>
          </p:cNvPr>
          <p:cNvCxnSpPr>
            <a:cxnSpLocks/>
          </p:cNvCxnSpPr>
          <p:nvPr/>
        </p:nvCxnSpPr>
        <p:spPr>
          <a:xfrm flipH="1">
            <a:off x="1334580" y="3051906"/>
            <a:ext cx="547004" cy="0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1583CDC-3A3D-9825-0ED4-4B2F927C657E}"/>
              </a:ext>
            </a:extLst>
          </p:cNvPr>
          <p:cNvSpPr txBox="1"/>
          <p:nvPr/>
        </p:nvSpPr>
        <p:spPr>
          <a:xfrm>
            <a:off x="1929077" y="2862372"/>
            <a:ext cx="1280800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Macor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base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729B466-A830-C0AE-81CC-758B1D162F7F}"/>
              </a:ext>
            </a:extLst>
          </p:cNvPr>
          <p:cNvCxnSpPr>
            <a:cxnSpLocks/>
          </p:cNvCxnSpPr>
          <p:nvPr/>
        </p:nvCxnSpPr>
        <p:spPr>
          <a:xfrm flipH="1" flipV="1">
            <a:off x="1681922" y="4319302"/>
            <a:ext cx="654157" cy="549941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01CF8D0-39A2-976C-7B09-F2C67B7F1C67}"/>
              </a:ext>
            </a:extLst>
          </p:cNvPr>
          <p:cNvSpPr txBox="1"/>
          <p:nvPr/>
        </p:nvSpPr>
        <p:spPr>
          <a:xfrm>
            <a:off x="1490304" y="4887276"/>
            <a:ext cx="2069285" cy="369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Custom vacuum can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FE9A58C-DFA2-A9AB-DCA0-D4AFB926BC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2993" y="1397757"/>
            <a:ext cx="2987554" cy="398340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D6F67F0-4E7E-8511-99B6-BE094AF7B11B}"/>
              </a:ext>
            </a:extLst>
          </p:cNvPr>
          <p:cNvCxnSpPr>
            <a:cxnSpLocks/>
          </p:cNvCxnSpPr>
          <p:nvPr/>
        </p:nvCxnSpPr>
        <p:spPr>
          <a:xfrm flipH="1" flipV="1">
            <a:off x="1015556" y="3445303"/>
            <a:ext cx="949496" cy="291068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C3C8D34-519D-CEEE-B8A7-0F8D309A7A85}"/>
              </a:ext>
            </a:extLst>
          </p:cNvPr>
          <p:cNvSpPr txBox="1"/>
          <p:nvPr/>
        </p:nvSpPr>
        <p:spPr>
          <a:xfrm>
            <a:off x="1965052" y="3583684"/>
            <a:ext cx="172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Fixed pigtailed collimator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C3DFCB1-0B08-1548-43EB-E07F094990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0561" y="1397757"/>
            <a:ext cx="2987553" cy="39834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Freeform 19">
            <a:extLst>
              <a:ext uri="{FF2B5EF4-FFF2-40B4-BE49-F238E27FC236}">
                <a16:creationId xmlns:a16="http://schemas.microsoft.com/office/drawing/2014/main" id="{0321ADC2-01AB-07F7-757E-20B0E0BBCB5C}"/>
              </a:ext>
            </a:extLst>
          </p:cNvPr>
          <p:cNvSpPr/>
          <p:nvPr/>
        </p:nvSpPr>
        <p:spPr>
          <a:xfrm flipH="1">
            <a:off x="5842126" y="3445303"/>
            <a:ext cx="1020602" cy="504667"/>
          </a:xfrm>
          <a:custGeom>
            <a:avLst/>
            <a:gdLst>
              <a:gd name="connsiteX0" fmla="*/ 182070 w 847991"/>
              <a:gd name="connsiteY0" fmla="*/ 596348 h 596348"/>
              <a:gd name="connsiteX1" fmla="*/ 42922 w 847991"/>
              <a:gd name="connsiteY1" fmla="*/ 208722 h 596348"/>
              <a:gd name="connsiteX2" fmla="*/ 847991 w 847991"/>
              <a:gd name="connsiteY2" fmla="*/ 0 h 596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7991" h="596348">
                <a:moveTo>
                  <a:pt x="182070" y="596348"/>
                </a:moveTo>
                <a:cubicBezTo>
                  <a:pt x="57002" y="452230"/>
                  <a:pt x="-68065" y="308113"/>
                  <a:pt x="42922" y="208722"/>
                </a:cubicBezTo>
                <a:cubicBezTo>
                  <a:pt x="153909" y="109331"/>
                  <a:pt x="500950" y="54665"/>
                  <a:pt x="847991" y="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A13B107-C9DB-7631-5CA5-5F2D72CCD063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209877" y="3047038"/>
            <a:ext cx="2117497" cy="294244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D629C13-F85D-8ABB-0AF6-2D29CFC1B7D3}"/>
              </a:ext>
            </a:extLst>
          </p:cNvPr>
          <p:cNvCxnSpPr>
            <a:cxnSpLocks/>
          </p:cNvCxnSpPr>
          <p:nvPr/>
        </p:nvCxnSpPr>
        <p:spPr>
          <a:xfrm>
            <a:off x="3413674" y="3823286"/>
            <a:ext cx="2270663" cy="65678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A7A7C82-7ADC-7A88-F26C-56442016CC9A}"/>
              </a:ext>
            </a:extLst>
          </p:cNvPr>
          <p:cNvCxnSpPr>
            <a:cxnSpLocks/>
          </p:cNvCxnSpPr>
          <p:nvPr/>
        </p:nvCxnSpPr>
        <p:spPr>
          <a:xfrm>
            <a:off x="3118936" y="1460855"/>
            <a:ext cx="2007774" cy="987565"/>
          </a:xfrm>
          <a:prstGeom prst="straightConnector1">
            <a:avLst/>
          </a:prstGeom>
          <a:ln w="28575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BA34F89-DA43-2098-AD9B-5CAA8E78A32E}"/>
              </a:ext>
            </a:extLst>
          </p:cNvPr>
          <p:cNvSpPr txBox="1"/>
          <p:nvPr/>
        </p:nvSpPr>
        <p:spPr>
          <a:xfrm>
            <a:off x="4552121" y="980167"/>
            <a:ext cx="2259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External Alignment Jig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5996C5D-B36D-6A9F-2D65-63B20F1131B5}"/>
              </a:ext>
            </a:extLst>
          </p:cNvPr>
          <p:cNvSpPr txBox="1"/>
          <p:nvPr/>
        </p:nvSpPr>
        <p:spPr>
          <a:xfrm>
            <a:off x="8308639" y="980167"/>
            <a:ext cx="273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Assembled Vacuum System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459624B-9DB0-45F2-0A87-EEE46C0BFC85}"/>
              </a:ext>
            </a:extLst>
          </p:cNvPr>
          <p:cNvSpPr/>
          <p:nvPr/>
        </p:nvSpPr>
        <p:spPr>
          <a:xfrm>
            <a:off x="9918605" y="4574748"/>
            <a:ext cx="1483770" cy="465935"/>
          </a:xfrm>
          <a:prstGeom prst="ellipse">
            <a:avLst/>
          </a:prstGeom>
          <a:gradFill>
            <a:gsLst>
              <a:gs pos="4700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1035FD-C2D0-873F-60FA-A32D0A83E060}"/>
              </a:ext>
            </a:extLst>
          </p:cNvPr>
          <p:cNvSpPr txBox="1"/>
          <p:nvPr/>
        </p:nvSpPr>
        <p:spPr>
          <a:xfrm>
            <a:off x="10033875" y="4608883"/>
            <a:ext cx="1173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fiber input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9BD4327-E439-6575-F23E-CD10839E860A}"/>
              </a:ext>
            </a:extLst>
          </p:cNvPr>
          <p:cNvCxnSpPr>
            <a:cxnSpLocks/>
            <a:stCxn id="27" idx="1"/>
          </p:cNvCxnSpPr>
          <p:nvPr/>
        </p:nvCxnSpPr>
        <p:spPr>
          <a:xfrm flipH="1" flipV="1">
            <a:off x="9627127" y="4696516"/>
            <a:ext cx="406748" cy="913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8177CE68-CFA5-7999-5B74-934578AD9E8B}"/>
              </a:ext>
            </a:extLst>
          </p:cNvPr>
          <p:cNvSpPr/>
          <p:nvPr/>
        </p:nvSpPr>
        <p:spPr>
          <a:xfrm>
            <a:off x="6014077" y="3853367"/>
            <a:ext cx="1483770" cy="465935"/>
          </a:xfrm>
          <a:prstGeom prst="ellipse">
            <a:avLst/>
          </a:prstGeom>
          <a:gradFill>
            <a:gsLst>
              <a:gs pos="4700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CC675A-7D20-DFD0-9D16-8DD738BE9417}"/>
              </a:ext>
            </a:extLst>
          </p:cNvPr>
          <p:cNvSpPr txBox="1"/>
          <p:nvPr/>
        </p:nvSpPr>
        <p:spPr>
          <a:xfrm>
            <a:off x="6323284" y="3860683"/>
            <a:ext cx="742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epoxy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703689" y="6144666"/>
            <a:ext cx="5297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Performance currently under evaluation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2150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glass menagerie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D629B6-3223-E29A-1A9C-F51611BB769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" r="34492" b="13132"/>
          <a:stretch/>
        </p:blipFill>
        <p:spPr>
          <a:xfrm>
            <a:off x="498759" y="1227539"/>
            <a:ext cx="2286000" cy="23710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5B51D0-34F4-D711-D906-379287AB21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96" t="6948" r="5049" b="8830"/>
          <a:stretch/>
        </p:blipFill>
        <p:spPr>
          <a:xfrm>
            <a:off x="5513350" y="1227539"/>
            <a:ext cx="2284702" cy="237104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3E5807-76D7-F2CB-A350-829E52083D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480" t="8249" r="14343" b="10078"/>
          <a:stretch/>
        </p:blipFill>
        <p:spPr>
          <a:xfrm>
            <a:off x="3030497" y="1227539"/>
            <a:ext cx="2237114" cy="2371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D379F4-CA67-CDE9-E631-4B82A5E6A2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/>
          </a:blip>
          <a:srcRect l="6321" t="23288" r="8180" b="37232"/>
          <a:stretch/>
        </p:blipFill>
        <p:spPr>
          <a:xfrm>
            <a:off x="492641" y="4005509"/>
            <a:ext cx="4045519" cy="2490810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B7A652CD-C5DF-E5E3-618C-D35AEBD343C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0" t="4189" r="16574" b="30738"/>
          <a:stretch/>
        </p:blipFill>
        <p:spPr>
          <a:xfrm>
            <a:off x="4868641" y="4005509"/>
            <a:ext cx="2785201" cy="2465372"/>
          </a:xfrm>
          <a:prstGeom prst="rect">
            <a:avLst/>
          </a:prstGeom>
        </p:spPr>
      </p:pic>
      <p:pic>
        <p:nvPicPr>
          <p:cNvPr id="9" name="Picture 8" descr="A picture containing indoor, lit, orange, light&#10;&#10;Description automatically generated">
            <a:extLst>
              <a:ext uri="{FF2B5EF4-FFF2-40B4-BE49-F238E27FC236}">
                <a16:creationId xmlns:a16="http://schemas.microsoft.com/office/drawing/2014/main" id="{EC44C0D9-77B8-DEB0-8CBD-4F6B404EAFD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02" t="2555" r="23463" b="20302"/>
          <a:stretch/>
        </p:blipFill>
        <p:spPr>
          <a:xfrm>
            <a:off x="1893487" y="5349622"/>
            <a:ext cx="1388738" cy="114669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0" name="Picture 9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7ABEC89F-9824-10A4-C37E-89EB7672867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13"/>
          <a:stretch/>
        </p:blipFill>
        <p:spPr>
          <a:xfrm>
            <a:off x="8079836" y="1227540"/>
            <a:ext cx="3932507" cy="5022431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984323" y="1079427"/>
            <a:ext cx="4028020" cy="5391453"/>
            <a:chOff x="7984323" y="1079427"/>
            <a:chExt cx="4028020" cy="5391453"/>
          </a:xfrm>
        </p:grpSpPr>
        <p:sp>
          <p:nvSpPr>
            <p:cNvPr id="12" name="Rectangle 11"/>
            <p:cNvSpPr/>
            <p:nvPr/>
          </p:nvSpPr>
          <p:spPr>
            <a:xfrm>
              <a:off x="7984323" y="1079427"/>
              <a:ext cx="4028020" cy="539145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34548" y="5692137"/>
              <a:ext cx="35275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</a:rPr>
                <a:t>In-vacuum bonded cavities</a:t>
              </a:r>
              <a:endParaRPr lang="en-US" sz="24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377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noise vs. air pressure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6EBBE91-6EC0-4F8B-D099-DFABA292857C}"/>
              </a:ext>
            </a:extLst>
          </p:cNvPr>
          <p:cNvGrpSpPr/>
          <p:nvPr/>
        </p:nvGrpSpPr>
        <p:grpSpPr>
          <a:xfrm>
            <a:off x="3194531" y="1116745"/>
            <a:ext cx="8225329" cy="4624509"/>
            <a:chOff x="1775009" y="883925"/>
            <a:chExt cx="9267510" cy="521045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B8DF844-9D2B-F60B-C012-768CDBC11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5009" y="883925"/>
              <a:ext cx="8390965" cy="5210452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B0F8BE-A43D-E78C-2D17-96369E0D8E3D}"/>
                </a:ext>
              </a:extLst>
            </p:cNvPr>
            <p:cNvSpPr txBox="1"/>
            <p:nvPr/>
          </p:nvSpPr>
          <p:spPr>
            <a:xfrm>
              <a:off x="9814298" y="3573257"/>
              <a:ext cx="12282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Meas. limit</a:t>
              </a:r>
            </a:p>
          </p:txBody>
        </p:sp>
        <p:sp>
          <p:nvSpPr>
            <p:cNvPr id="7" name="Bent Arrow 6">
              <a:extLst>
                <a:ext uri="{FF2B5EF4-FFF2-40B4-BE49-F238E27FC236}">
                  <a16:creationId xmlns:a16="http://schemas.microsoft.com/office/drawing/2014/main" id="{49AB2757-1F46-99E7-E236-60EE1496B2FB}"/>
                </a:ext>
              </a:extLst>
            </p:cNvPr>
            <p:cNvSpPr/>
            <p:nvPr/>
          </p:nvSpPr>
          <p:spPr>
            <a:xfrm rot="10800000">
              <a:off x="9835773" y="3877783"/>
              <a:ext cx="660399" cy="369334"/>
            </a:xfrm>
            <a:prstGeom prst="bentArrow">
              <a:avLst>
                <a:gd name="adj1" fmla="val 11774"/>
                <a:gd name="adj2" fmla="val 25000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2B132D3-90EF-BA9F-0735-07110AEA2509}"/>
              </a:ext>
            </a:extLst>
          </p:cNvPr>
          <p:cNvSpPr txBox="1"/>
          <p:nvPr/>
        </p:nvSpPr>
        <p:spPr>
          <a:xfrm>
            <a:off x="1100779" y="971536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 cavity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DFC72DF-A629-11A6-AD35-6B3ECA26C0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674" y="1334334"/>
            <a:ext cx="1481884" cy="15591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D7C384-2515-DE7A-5C70-009AC56BE268}"/>
              </a:ext>
            </a:extLst>
          </p:cNvPr>
          <p:cNvSpPr txBox="1"/>
          <p:nvPr/>
        </p:nvSpPr>
        <p:spPr>
          <a:xfrm>
            <a:off x="687044" y="2905779"/>
            <a:ext cx="21117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Spacer length: 6.3 mm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Spacer diameter: 27 mm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Mirror thickness: 6.35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79E257-A109-9728-3FB4-8CA9FEAF2560}"/>
              </a:ext>
            </a:extLst>
          </p:cNvPr>
          <p:cNvSpPr txBox="1"/>
          <p:nvPr/>
        </p:nvSpPr>
        <p:spPr>
          <a:xfrm>
            <a:off x="297095" y="3909983"/>
            <a:ext cx="2897436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Cavity is placed within a vacuum chamber with pressure monitoring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Optical phase noise is measured at different pressure settings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13BB86-1C3E-E9D9-1EAD-51DB62EA4B27}"/>
              </a:ext>
            </a:extLst>
          </p:cNvPr>
          <p:cNvSpPr txBox="1"/>
          <p:nvPr/>
        </p:nvSpPr>
        <p:spPr>
          <a:xfrm>
            <a:off x="4173968" y="5865160"/>
            <a:ext cx="5651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Tests indicate only modest vacuum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~1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torr is required to reach thermal noise limit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684496-634D-B29F-A7E8-0D077B971C2C}"/>
              </a:ext>
            </a:extLst>
          </p:cNvPr>
          <p:cNvSpPr txBox="1"/>
          <p:nvPr/>
        </p:nvSpPr>
        <p:spPr>
          <a:xfrm>
            <a:off x="8956369" y="2301166"/>
            <a:ext cx="532518" cy="215444"/>
          </a:xfrm>
          <a:prstGeom prst="rect">
            <a:avLst/>
          </a:prstGeom>
          <a:solidFill>
            <a:schemeClr val="bg1"/>
          </a:solidFill>
        </p:spPr>
        <p:txBody>
          <a:bodyPr wrap="none" t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0.23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E37EB1F-7B19-4742-0D58-390F1D1A448D}"/>
              </a:ext>
            </a:extLst>
          </p:cNvPr>
          <p:cNvSpPr/>
          <p:nvPr/>
        </p:nvSpPr>
        <p:spPr>
          <a:xfrm>
            <a:off x="275422" y="3859896"/>
            <a:ext cx="2919109" cy="193684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54CE7B-8BED-846C-2A33-3F2A6E92F4F4}"/>
              </a:ext>
            </a:extLst>
          </p:cNvPr>
          <p:cNvSpPr txBox="1"/>
          <p:nvPr/>
        </p:nvSpPr>
        <p:spPr>
          <a:xfrm>
            <a:off x="6255044" y="1061263"/>
            <a:ext cx="20379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Optical Phase Noise</a:t>
            </a:r>
          </a:p>
        </p:txBody>
      </p:sp>
    </p:spTree>
    <p:extLst>
      <p:ext uri="{BB962C8B-B14F-4D97-AF65-F5344CB8AC3E}">
        <p14:creationId xmlns:p14="http://schemas.microsoft.com/office/powerpoint/2010/main" val="386045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In-vacuum cavity bonding</a:t>
            </a:r>
            <a:endParaRPr lang="en-US" dirty="0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D8C22E7C-E84B-AE92-7DE7-B1E68D926F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03" y="915279"/>
            <a:ext cx="5400394" cy="2557365"/>
          </a:xfrm>
          <a:prstGeom prst="rect">
            <a:avLst/>
          </a:prstGeom>
        </p:spPr>
      </p:pic>
      <p:pic>
        <p:nvPicPr>
          <p:cNvPr id="5" name="Content Placeholder 4" descr="A hand holding a small lens&#10;&#10;Description automatically generated">
            <a:extLst>
              <a:ext uri="{FF2B5EF4-FFF2-40B4-BE49-F238E27FC236}">
                <a16:creationId xmlns:a16="http://schemas.microsoft.com/office/drawing/2014/main" id="{B6C28026-5358-9E21-7A2A-1DC8CF9201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3" t="28993" r="44708" b="14471"/>
          <a:stretch/>
        </p:blipFill>
        <p:spPr>
          <a:xfrm rot="5400000">
            <a:off x="206174" y="3653576"/>
            <a:ext cx="2213321" cy="2362798"/>
          </a:xfr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310537A-A26C-837B-5AA1-67D1DC278AC7}"/>
              </a:ext>
            </a:extLst>
          </p:cNvPr>
          <p:cNvCxnSpPr>
            <a:cxnSpLocks/>
          </p:cNvCxnSpPr>
          <p:nvPr/>
        </p:nvCxnSpPr>
        <p:spPr>
          <a:xfrm>
            <a:off x="1295586" y="4912064"/>
            <a:ext cx="352137" cy="588785"/>
          </a:xfrm>
          <a:prstGeom prst="straightConnector1">
            <a:avLst/>
          </a:prstGeom>
          <a:ln w="38100"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29B033F-6813-6721-5925-24AB97999683}"/>
              </a:ext>
            </a:extLst>
          </p:cNvPr>
          <p:cNvSpPr txBox="1"/>
          <p:nvPr/>
        </p:nvSpPr>
        <p:spPr>
          <a:xfrm>
            <a:off x="513966" y="5119712"/>
            <a:ext cx="1035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solidFill>
                  <a:srgbClr val="FFC000"/>
                </a:solidFill>
              </a:rPr>
              <a:t>19.05 mm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28C005A-B7E9-A897-57AE-ABE59DB81BA8}"/>
              </a:ext>
            </a:extLst>
          </p:cNvPr>
          <p:cNvCxnSpPr>
            <a:cxnSpLocks/>
          </p:cNvCxnSpPr>
          <p:nvPr/>
        </p:nvCxnSpPr>
        <p:spPr>
          <a:xfrm flipH="1">
            <a:off x="652386" y="4166727"/>
            <a:ext cx="974558" cy="791360"/>
          </a:xfrm>
          <a:prstGeom prst="straightConnector1">
            <a:avLst/>
          </a:prstGeom>
          <a:ln w="38100">
            <a:solidFill>
              <a:srgbClr val="92D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21F9092-26F9-0D5E-42AB-1A0537702065}"/>
              </a:ext>
            </a:extLst>
          </p:cNvPr>
          <p:cNvSpPr txBox="1"/>
          <p:nvPr/>
        </p:nvSpPr>
        <p:spPr>
          <a:xfrm>
            <a:off x="716058" y="4273592"/>
            <a:ext cx="931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25.4 mm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E42DABF-4BAB-D23F-1238-7C9E501DB360}"/>
              </a:ext>
            </a:extLst>
          </p:cNvPr>
          <p:cNvGrpSpPr/>
          <p:nvPr/>
        </p:nvGrpSpPr>
        <p:grpSpPr>
          <a:xfrm>
            <a:off x="4416579" y="3598182"/>
            <a:ext cx="1961877" cy="1932186"/>
            <a:chOff x="558516" y="3913321"/>
            <a:chExt cx="3263518" cy="193218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0EA0422-6E73-20D3-C6EF-782BABC79101}"/>
                </a:ext>
              </a:extLst>
            </p:cNvPr>
            <p:cNvGrpSpPr/>
            <p:nvPr/>
          </p:nvGrpSpPr>
          <p:grpSpPr>
            <a:xfrm>
              <a:off x="558516" y="3913321"/>
              <a:ext cx="1008774" cy="1932186"/>
              <a:chOff x="558516" y="3913321"/>
              <a:chExt cx="1008774" cy="1932186"/>
            </a:xfrm>
          </p:grpSpPr>
          <p:sp>
            <p:nvSpPr>
              <p:cNvPr id="26" name="Block Arc 25">
                <a:extLst>
                  <a:ext uri="{FF2B5EF4-FFF2-40B4-BE49-F238E27FC236}">
                    <a16:creationId xmlns:a16="http://schemas.microsoft.com/office/drawing/2014/main" id="{1A762B0C-CA5E-A4B7-80C7-34FF5CE92053}"/>
                  </a:ext>
                </a:extLst>
              </p:cNvPr>
              <p:cNvSpPr/>
              <p:nvPr/>
            </p:nvSpPr>
            <p:spPr>
              <a:xfrm rot="16200000">
                <a:off x="351968" y="4391313"/>
                <a:ext cx="1516244" cy="914400"/>
              </a:xfrm>
              <a:prstGeom prst="blockArc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9571FB7-5349-164E-B435-36E9AA9F9384}"/>
                  </a:ext>
                </a:extLst>
              </p:cNvPr>
              <p:cNvSpPr/>
              <p:nvPr/>
            </p:nvSpPr>
            <p:spPr>
              <a:xfrm>
                <a:off x="652890" y="3913321"/>
                <a:ext cx="743253" cy="482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DE1812A-4D72-8D0A-71EC-9C785A91A61B}"/>
                  </a:ext>
                </a:extLst>
              </p:cNvPr>
              <p:cNvSpPr/>
              <p:nvPr/>
            </p:nvSpPr>
            <p:spPr>
              <a:xfrm>
                <a:off x="558516" y="5362952"/>
                <a:ext cx="743253" cy="482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A3C0F9D-1EBB-ADC6-8994-C946106892A1}"/>
                </a:ext>
              </a:extLst>
            </p:cNvPr>
            <p:cNvGrpSpPr/>
            <p:nvPr/>
          </p:nvGrpSpPr>
          <p:grpSpPr>
            <a:xfrm flipH="1">
              <a:off x="2813260" y="3913321"/>
              <a:ext cx="1008774" cy="1932186"/>
              <a:chOff x="558516" y="3913321"/>
              <a:chExt cx="1008774" cy="1932186"/>
            </a:xfrm>
          </p:grpSpPr>
          <p:sp>
            <p:nvSpPr>
              <p:cNvPr id="23" name="Block Arc 22">
                <a:extLst>
                  <a:ext uri="{FF2B5EF4-FFF2-40B4-BE49-F238E27FC236}">
                    <a16:creationId xmlns:a16="http://schemas.microsoft.com/office/drawing/2014/main" id="{0F71C01C-F4CF-6274-A32E-9DC7154F3A09}"/>
                  </a:ext>
                </a:extLst>
              </p:cNvPr>
              <p:cNvSpPr/>
              <p:nvPr/>
            </p:nvSpPr>
            <p:spPr>
              <a:xfrm rot="16200000">
                <a:off x="351968" y="4391313"/>
                <a:ext cx="1516244" cy="914400"/>
              </a:xfrm>
              <a:prstGeom prst="blockArc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DE10007-2C1B-3292-025D-8D03C7726774}"/>
                  </a:ext>
                </a:extLst>
              </p:cNvPr>
              <p:cNvSpPr/>
              <p:nvPr/>
            </p:nvSpPr>
            <p:spPr>
              <a:xfrm>
                <a:off x="652890" y="3913321"/>
                <a:ext cx="743253" cy="482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E623D5B-2171-EDEA-EEA5-496B87525398}"/>
                  </a:ext>
                </a:extLst>
              </p:cNvPr>
              <p:cNvSpPr/>
              <p:nvPr/>
            </p:nvSpPr>
            <p:spPr>
              <a:xfrm>
                <a:off x="558516" y="5362952"/>
                <a:ext cx="743253" cy="4825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</p:grpSp>
        <p:sp>
          <p:nvSpPr>
            <p:cNvPr id="13" name="Freeform: Shape 29">
              <a:extLst>
                <a:ext uri="{FF2B5EF4-FFF2-40B4-BE49-F238E27FC236}">
                  <a16:creationId xmlns:a16="http://schemas.microsoft.com/office/drawing/2014/main" id="{CEBC1210-E26E-FF8F-CC8D-BCAF3EE1CE42}"/>
                </a:ext>
              </a:extLst>
            </p:cNvPr>
            <p:cNvSpPr/>
            <p:nvPr/>
          </p:nvSpPr>
          <p:spPr>
            <a:xfrm>
              <a:off x="936978" y="4515556"/>
              <a:ext cx="2506133" cy="214732"/>
            </a:xfrm>
            <a:custGeom>
              <a:avLst/>
              <a:gdLst>
                <a:gd name="connsiteX0" fmla="*/ 0 w 2506133"/>
                <a:gd name="connsiteY0" fmla="*/ 33866 h 214732"/>
                <a:gd name="connsiteX1" fmla="*/ 1230489 w 2506133"/>
                <a:gd name="connsiteY1" fmla="*/ 214488 h 214732"/>
                <a:gd name="connsiteX2" fmla="*/ 2506133 w 2506133"/>
                <a:gd name="connsiteY2" fmla="*/ 0 h 21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133" h="214732">
                  <a:moveTo>
                    <a:pt x="0" y="33866"/>
                  </a:moveTo>
                  <a:cubicBezTo>
                    <a:pt x="406400" y="126999"/>
                    <a:pt x="812800" y="220132"/>
                    <a:pt x="1230489" y="214488"/>
                  </a:cubicBezTo>
                  <a:cubicBezTo>
                    <a:pt x="1648178" y="208844"/>
                    <a:pt x="2286000" y="11289"/>
                    <a:pt x="2506133" y="0"/>
                  </a:cubicBezTo>
                </a:path>
              </a:pathLst>
            </a:cu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14" name="Freeform: Shape 30">
              <a:extLst>
                <a:ext uri="{FF2B5EF4-FFF2-40B4-BE49-F238E27FC236}">
                  <a16:creationId xmlns:a16="http://schemas.microsoft.com/office/drawing/2014/main" id="{0B934F7E-0A81-413B-2146-676D9290D13F}"/>
                </a:ext>
              </a:extLst>
            </p:cNvPr>
            <p:cNvSpPr/>
            <p:nvPr/>
          </p:nvSpPr>
          <p:spPr>
            <a:xfrm flipV="1">
              <a:off x="929203" y="4928050"/>
              <a:ext cx="2521314" cy="196030"/>
            </a:xfrm>
            <a:custGeom>
              <a:avLst/>
              <a:gdLst>
                <a:gd name="connsiteX0" fmla="*/ 0 w 2506133"/>
                <a:gd name="connsiteY0" fmla="*/ 33866 h 214732"/>
                <a:gd name="connsiteX1" fmla="*/ 1230489 w 2506133"/>
                <a:gd name="connsiteY1" fmla="*/ 214488 h 214732"/>
                <a:gd name="connsiteX2" fmla="*/ 2506133 w 2506133"/>
                <a:gd name="connsiteY2" fmla="*/ 0 h 214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133" h="214732">
                  <a:moveTo>
                    <a:pt x="0" y="33866"/>
                  </a:moveTo>
                  <a:cubicBezTo>
                    <a:pt x="406400" y="126999"/>
                    <a:pt x="812800" y="220132"/>
                    <a:pt x="1230489" y="214488"/>
                  </a:cubicBezTo>
                  <a:cubicBezTo>
                    <a:pt x="1648178" y="208844"/>
                    <a:pt x="2286000" y="11289"/>
                    <a:pt x="2506133" y="0"/>
                  </a:cubicBezTo>
                </a:path>
              </a:pathLst>
            </a:cu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21E01DD-5D3B-EB6D-F6DF-FB12A76EF8CD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 flipV="1">
              <a:off x="1483263" y="4504830"/>
              <a:ext cx="23222" cy="23618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A23FF23-A330-B647-B2CC-6231542248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237317" y="5156118"/>
              <a:ext cx="47187" cy="1848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148F341-80D5-757E-1D0A-12EAF8ED06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79008" y="4527009"/>
              <a:ext cx="86422" cy="20905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5CB7369-2592-0AEE-75DB-1F53E47C82C3}"/>
                </a:ext>
              </a:extLst>
            </p:cNvPr>
            <p:cNvCxnSpPr>
              <a:cxnSpLocks/>
            </p:cNvCxnSpPr>
            <p:nvPr/>
          </p:nvCxnSpPr>
          <p:spPr>
            <a:xfrm>
              <a:off x="2308311" y="4894886"/>
              <a:ext cx="72219" cy="25770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A372A33-1272-FFFB-A02C-CEEF4CFCD364}"/>
                  </a:ext>
                </a:extLst>
              </p:cNvPr>
              <p:cNvSpPr txBox="1"/>
              <p:nvPr/>
            </p:nvSpPr>
            <p:spPr>
              <a:xfrm>
                <a:off x="2682842" y="5514849"/>
                <a:ext cx="4607223" cy="8349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𝑆</m:t>
                          </m:r>
                        </m:e>
                        <m:sub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𝜙</m:t>
                          </m:r>
                        </m:sub>
                      </m:sSub>
                      <m:d>
                        <m:d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</m:t>
                          </m:r>
                        </m:e>
                      </m:d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𝜌</m:t>
                          </m:r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𝜋𝛼</m:t>
                                  </m:r>
                                </m:e>
                              </m:d>
                            </m:e>
                            <m:sup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𝑓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𝑐</m:t>
                              </m:r>
                            </m:sub>
                            <m:sup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𝑣</m:t>
                              </m:r>
                            </m:e>
                            <m: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𝐿</m:t>
                              </m:r>
                            </m:e>
                            <m:sup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𝑓</m:t>
                              </m:r>
                            </m:e>
                            <m:sup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undOvr"/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𝐿</m:t>
                          </m:r>
                        </m:sup>
                        <m:e>
                          <m:f>
                            <m:f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kumimoji="0" lang="en-US" sz="18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exp</m:t>
                                  </m:r>
                                </m:fName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−2</m:t>
                                      </m:r>
                                      <m: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𝜋</m:t>
                                      </m:r>
                                      <m: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𝑓𝑤</m:t>
                                      </m:r>
                                      <m:d>
                                        <m:dPr>
                                          <m:ctrlPr>
                                            <a:rPr kumimoji="0" lang="en-US" sz="18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kumimoji="0" lang="en-US" sz="18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𝑧</m:t>
                                          </m:r>
                                        </m:e>
                                      </m:d>
                                      <m: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/</m:t>
                                      </m:r>
                                      <m:sSub>
                                        <m:sSubPr>
                                          <m:ctrlPr>
                                            <a:rPr kumimoji="0" lang="en-US" sz="18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US" sz="18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𝑣</m:t>
                                          </m:r>
                                        </m:e>
                                        <m:sub>
                                          <m:r>
                                            <a:rPr kumimoji="0" lang="en-US" sz="18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𝑤</m:t>
                              </m:r>
                              <m:d>
                                <m:d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𝑧</m:t>
                                  </m:r>
                                </m:e>
                              </m:d>
                            </m:den>
                          </m:f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𝑑𝑧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ahoma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A372A33-1272-FFFB-A02C-CEEF4CFCD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2842" y="5514849"/>
                <a:ext cx="4607223" cy="83490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3315DB35-62EC-775F-A621-0DFC9B120DCD}"/>
              </a:ext>
            </a:extLst>
          </p:cNvPr>
          <p:cNvSpPr txBox="1"/>
          <p:nvPr/>
        </p:nvSpPr>
        <p:spPr>
          <a:xfrm>
            <a:off x="3728784" y="3702914"/>
            <a:ext cx="2059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Residual gas noise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B6CBDEA-155E-7480-02E1-352138F1DCA9}"/>
              </a:ext>
            </a:extLst>
          </p:cNvPr>
          <p:cNvSpPr txBox="1"/>
          <p:nvPr/>
        </p:nvSpPr>
        <p:spPr>
          <a:xfrm>
            <a:off x="2494233" y="4096311"/>
            <a:ext cx="2004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Gas molecules perturb the optical phase as they transit the beam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0B080DE-E2E0-4F31-6106-BF612DA34D30}"/>
              </a:ext>
            </a:extLst>
          </p:cNvPr>
          <p:cNvSpPr txBox="1"/>
          <p:nvPr/>
        </p:nvSpPr>
        <p:spPr>
          <a:xfrm>
            <a:off x="2826083" y="5252697"/>
            <a:ext cx="1321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Noise model*: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0C7FAC2-A777-8032-028F-870C51330E23}"/>
              </a:ext>
            </a:extLst>
          </p:cNvPr>
          <p:cNvSpPr txBox="1"/>
          <p:nvPr/>
        </p:nvSpPr>
        <p:spPr>
          <a:xfrm>
            <a:off x="3396989" y="6596390"/>
            <a:ext cx="2355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*Zucker &amp; Whitcomb, LIGO (1994)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71909" y="5003824"/>
            <a:ext cx="41186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Thermal noise limited phase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Still holding vacuum and going strong!</a:t>
            </a:r>
            <a:endParaRPr lang="en-US" b="1" dirty="0"/>
          </a:p>
        </p:txBody>
      </p:sp>
      <p:grpSp>
        <p:nvGrpSpPr>
          <p:cNvPr id="36" name="Group 35"/>
          <p:cNvGrpSpPr/>
          <p:nvPr/>
        </p:nvGrpSpPr>
        <p:grpSpPr>
          <a:xfrm>
            <a:off x="6472158" y="1095272"/>
            <a:ext cx="5461447" cy="3739703"/>
            <a:chOff x="6472158" y="1095272"/>
            <a:chExt cx="5461447" cy="3739703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5"/>
            <a:srcRect l="20447" t="25881" r="26394" b="9375"/>
            <a:stretch/>
          </p:blipFill>
          <p:spPr>
            <a:xfrm>
              <a:off x="6472158" y="1095272"/>
              <a:ext cx="5461447" cy="3739703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6472158" y="1095272"/>
              <a:ext cx="425031" cy="3547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Oval 36"/>
          <p:cNvSpPr/>
          <p:nvPr/>
        </p:nvSpPr>
        <p:spPr>
          <a:xfrm>
            <a:off x="9261566" y="3187337"/>
            <a:ext cx="940525" cy="884909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9261566" y="2804652"/>
            <a:ext cx="115377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/>
              <a:t>Excess noise</a:t>
            </a:r>
            <a:endParaRPr lang="en-US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07275C9-1826-4D07-F4EE-FBCA52D468BA}"/>
              </a:ext>
            </a:extLst>
          </p:cNvPr>
          <p:cNvSpPr/>
          <p:nvPr/>
        </p:nvSpPr>
        <p:spPr>
          <a:xfrm>
            <a:off x="5811552" y="4146423"/>
            <a:ext cx="94374" cy="10749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07275C9-1826-4D07-F4EE-FBCA52D468BA}"/>
              </a:ext>
            </a:extLst>
          </p:cNvPr>
          <p:cNvSpPr/>
          <p:nvPr/>
        </p:nvSpPr>
        <p:spPr>
          <a:xfrm>
            <a:off x="5421288" y="4507355"/>
            <a:ext cx="94374" cy="10749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07275C9-1826-4D07-F4EE-FBCA52D468BA}"/>
              </a:ext>
            </a:extLst>
          </p:cNvPr>
          <p:cNvSpPr/>
          <p:nvPr/>
        </p:nvSpPr>
        <p:spPr>
          <a:xfrm>
            <a:off x="4925307" y="4379987"/>
            <a:ext cx="94374" cy="10749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07275C9-1826-4D07-F4EE-FBCA52D468BA}"/>
              </a:ext>
            </a:extLst>
          </p:cNvPr>
          <p:cNvSpPr/>
          <p:nvPr/>
        </p:nvSpPr>
        <p:spPr>
          <a:xfrm>
            <a:off x="4805823" y="4978544"/>
            <a:ext cx="94374" cy="10749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311486" y="3518248"/>
            <a:ext cx="1825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 Pa (3.75 </a:t>
            </a:r>
            <a:r>
              <a:rPr lang="en-US" dirty="0" err="1" smtClean="0"/>
              <a:t>torr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7895462" y="2810229"/>
            <a:ext cx="2431338" cy="11256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8081818" y="3106497"/>
            <a:ext cx="361894" cy="4371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769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29" grpId="0"/>
      <p:bldP spid="30" grpId="0"/>
      <p:bldP spid="31" grpId="0"/>
      <p:bldP spid="32" grpId="0"/>
      <p:bldP spid="33" grpId="0"/>
      <p:bldP spid="2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307810"/>
            <a:ext cx="3130658" cy="550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“Bake n’ bond” cavity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6638C2-D1E7-6E9B-C24A-7C495C4893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37"/>
          <a:stretch/>
        </p:blipFill>
        <p:spPr>
          <a:xfrm>
            <a:off x="5276446" y="1276540"/>
            <a:ext cx="6945424" cy="45198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4347" y="6439330"/>
            <a:ext cx="10903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Thermal noise limited phase noise out to 10 kHz offset without a vacuum enclosure!</a:t>
            </a:r>
            <a:endParaRPr lang="en-US" sz="2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6195" t="25707" r="16033" b="14124"/>
          <a:stretch/>
        </p:blipFill>
        <p:spPr>
          <a:xfrm>
            <a:off x="110175" y="3253999"/>
            <a:ext cx="5141868" cy="3010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20"/>
          <a:stretch/>
        </p:blipFill>
        <p:spPr>
          <a:xfrm rot="5400000">
            <a:off x="-199472" y="199472"/>
            <a:ext cx="2938978" cy="254003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3223003"/>
            <a:ext cx="449451" cy="2021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6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307810"/>
            <a:ext cx="3130658" cy="550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“Bake n’ bond” cavity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4347" y="6439330"/>
            <a:ext cx="10903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Thermal noise limited phase noise out to 10 kHz offset without a vacuum enclosure!</a:t>
            </a:r>
            <a:endParaRPr lang="en-US" sz="2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6195" t="25707" r="16033" b="14124"/>
          <a:stretch/>
        </p:blipFill>
        <p:spPr>
          <a:xfrm>
            <a:off x="110175" y="3253999"/>
            <a:ext cx="5141868" cy="3010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20"/>
          <a:stretch/>
        </p:blipFill>
        <p:spPr>
          <a:xfrm rot="5400000">
            <a:off x="-199472" y="199472"/>
            <a:ext cx="2938978" cy="254003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3223003"/>
            <a:ext cx="449451" cy="2021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DAF1FE1-3334-1EE9-7F91-23CFABC478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4230" y="1570418"/>
            <a:ext cx="6967770" cy="393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58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2">
            <a:extLst>
              <a:ext uri="{FF2B5EF4-FFF2-40B4-BE49-F238E27FC236}">
                <a16:creationId xmlns:a16="http://schemas.microsoft.com/office/drawing/2014/main" id="{DF536783-202B-226E-64D2-A91704092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833119"/>
          </a:xfrm>
        </p:spPr>
        <p:txBody>
          <a:bodyPr/>
          <a:lstStyle/>
          <a:p>
            <a:r>
              <a:rPr lang="en-US" dirty="0" smtClean="0"/>
              <a:t>What’s next?</a:t>
            </a:r>
            <a:endParaRPr lang="en-US" dirty="0"/>
          </a:p>
        </p:txBody>
      </p:sp>
      <p:pic>
        <p:nvPicPr>
          <p:cNvPr id="68" name="Picture 67" descr="Diagram&#10;&#10;Description automatically generated">
            <a:extLst>
              <a:ext uri="{FF2B5EF4-FFF2-40B4-BE49-F238E27FC236}">
                <a16:creationId xmlns:a16="http://schemas.microsoft.com/office/drawing/2014/main" id="{D8C22E7C-E84B-AE92-7DE7-B1E68D926F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48" y="1558230"/>
            <a:ext cx="5400394" cy="2557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536129" y="847586"/>
            <a:ext cx="25394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Vacuum bonding</a:t>
            </a:r>
            <a:endParaRPr lang="en-US" sz="2400" u="sng" dirty="0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E758908C-FB0C-CE64-7562-436375A1F47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794" r="14934"/>
          <a:stretch/>
        </p:blipFill>
        <p:spPr>
          <a:xfrm>
            <a:off x="7072939" y="1602712"/>
            <a:ext cx="4657507" cy="24542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6518" y="2229654"/>
            <a:ext cx="6447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+</a:t>
            </a:r>
            <a:endParaRPr lang="en-US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8451667" y="847586"/>
            <a:ext cx="1804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err="1" smtClean="0"/>
              <a:t>micromirrors</a:t>
            </a:r>
            <a:endParaRPr lang="en-US" sz="2400" u="sng" dirty="0"/>
          </a:p>
        </p:txBody>
      </p:sp>
      <p:grpSp>
        <p:nvGrpSpPr>
          <p:cNvPr id="12" name="Group 11"/>
          <p:cNvGrpSpPr/>
          <p:nvPr/>
        </p:nvGrpSpPr>
        <p:grpSpPr>
          <a:xfrm>
            <a:off x="7290337" y="4288489"/>
            <a:ext cx="4359826" cy="1886727"/>
            <a:chOff x="7290337" y="4288489"/>
            <a:chExt cx="4359826" cy="1886727"/>
          </a:xfrm>
        </p:grpSpPr>
        <p:pic>
          <p:nvPicPr>
            <p:cNvPr id="87" name="Graphic 5">
              <a:extLst>
                <a:ext uri="{FF2B5EF4-FFF2-40B4-BE49-F238E27FC236}">
                  <a16:creationId xmlns:a16="http://schemas.microsoft.com/office/drawing/2014/main" id="{15E7AF56-3299-52B3-E6D2-262DA1449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9412628" y="4678990"/>
              <a:ext cx="1063108" cy="748113"/>
            </a:xfrm>
            <a:prstGeom prst="rect">
              <a:avLst/>
            </a:prstGeom>
          </p:spPr>
        </p:pic>
        <p:pic>
          <p:nvPicPr>
            <p:cNvPr id="88" name="Graphic 13">
              <a:extLst>
                <a:ext uri="{FF2B5EF4-FFF2-40B4-BE49-F238E27FC236}">
                  <a16:creationId xmlns:a16="http://schemas.microsoft.com/office/drawing/2014/main" id="{7FE1F033-B787-641B-6897-B6BB138F9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0587055" y="4405380"/>
              <a:ext cx="1063108" cy="748113"/>
            </a:xfrm>
            <a:prstGeom prst="rect">
              <a:avLst/>
            </a:prstGeom>
          </p:spPr>
        </p:pic>
        <p:pic>
          <p:nvPicPr>
            <p:cNvPr id="89" name="Graphic 16">
              <a:extLst>
                <a:ext uri="{FF2B5EF4-FFF2-40B4-BE49-F238E27FC236}">
                  <a16:creationId xmlns:a16="http://schemas.microsoft.com/office/drawing/2014/main" id="{AB5C9F40-C85D-5819-45F3-1B951B60BC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8"/>
                </a:ext>
              </a:extLst>
            </a:blip>
            <a:stretch>
              <a:fillRect/>
            </a:stretch>
          </p:blipFill>
          <p:spPr>
            <a:xfrm>
              <a:off x="10519050" y="5427103"/>
              <a:ext cx="1063108" cy="748113"/>
            </a:xfrm>
            <a:prstGeom prst="rect">
              <a:avLst/>
            </a:prstGeom>
          </p:spPr>
        </p:pic>
        <p:sp>
          <p:nvSpPr>
            <p:cNvPr id="90" name="Arrow: Down 17">
              <a:extLst>
                <a:ext uri="{FF2B5EF4-FFF2-40B4-BE49-F238E27FC236}">
                  <a16:creationId xmlns:a16="http://schemas.microsoft.com/office/drawing/2014/main" id="{9E14E1A7-1881-FCE9-7177-6F417BA4E18D}"/>
                </a:ext>
              </a:extLst>
            </p:cNvPr>
            <p:cNvSpPr/>
            <p:nvPr/>
          </p:nvSpPr>
          <p:spPr>
            <a:xfrm rot="16200000">
              <a:off x="7997153" y="4971248"/>
              <a:ext cx="492282" cy="594260"/>
            </a:xfrm>
            <a:prstGeom prst="downArrow">
              <a:avLst>
                <a:gd name="adj1" fmla="val 50000"/>
                <a:gd name="adj2" fmla="val 4607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90337" y="4288489"/>
              <a:ext cx="19059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Dice into individual cavities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9554" y="4309421"/>
            <a:ext cx="6686486" cy="2417773"/>
            <a:chOff x="509554" y="4309421"/>
            <a:chExt cx="6686486" cy="2417773"/>
          </a:xfrm>
        </p:grpSpPr>
        <p:pic>
          <p:nvPicPr>
            <p:cNvPr id="82" name="Picture 81" descr="A picture containing text, indoor&#10;&#10;Description automatically generated">
              <a:extLst>
                <a:ext uri="{FF2B5EF4-FFF2-40B4-BE49-F238E27FC236}">
                  <a16:creationId xmlns:a16="http://schemas.microsoft.com/office/drawing/2014/main" id="{F5EF7A34-8966-CFBC-2851-FE1B36F630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57" t="31873" r="25111" b="28254"/>
            <a:stretch/>
          </p:blipFill>
          <p:spPr>
            <a:xfrm>
              <a:off x="4870667" y="4309421"/>
              <a:ext cx="2325373" cy="2417773"/>
            </a:xfrm>
            <a:prstGeom prst="rect">
              <a:avLst/>
            </a:prstGeom>
          </p:spPr>
        </p:pic>
        <p:pic>
          <p:nvPicPr>
            <p:cNvPr id="86" name="Graphic 9">
              <a:extLst>
                <a:ext uri="{FF2B5EF4-FFF2-40B4-BE49-F238E27FC236}">
                  <a16:creationId xmlns:a16="http://schemas.microsoft.com/office/drawing/2014/main" id="{D13AD1A7-6BC2-C8BB-C998-5657247A5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509554" y="4405380"/>
              <a:ext cx="2503596" cy="1911344"/>
            </a:xfrm>
            <a:prstGeom prst="rect">
              <a:avLst/>
            </a:prstGeom>
          </p:spPr>
        </p:pic>
        <p:sp>
          <p:nvSpPr>
            <p:cNvPr id="91" name="Arrow: Down 17">
              <a:extLst>
                <a:ext uri="{FF2B5EF4-FFF2-40B4-BE49-F238E27FC236}">
                  <a16:creationId xmlns:a16="http://schemas.microsoft.com/office/drawing/2014/main" id="{9E14E1A7-1881-FCE9-7177-6F417BA4E18D}"/>
                </a:ext>
              </a:extLst>
            </p:cNvPr>
            <p:cNvSpPr/>
            <p:nvPr/>
          </p:nvSpPr>
          <p:spPr>
            <a:xfrm rot="16200000">
              <a:off x="3578443" y="4971247"/>
              <a:ext cx="492282" cy="594260"/>
            </a:xfrm>
            <a:prstGeom prst="downArrow">
              <a:avLst>
                <a:gd name="adj1" fmla="val 50000"/>
                <a:gd name="adj2" fmla="val 46071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88970" y="4320057"/>
              <a:ext cx="17927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In-vacuum bond cavity arrays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7541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minicube</a:t>
            </a:r>
            <a:r>
              <a:rPr lang="en-US" dirty="0" smtClean="0"/>
              <a:t>” cavity – preliminary results</a:t>
            </a:r>
            <a:endParaRPr lang="en-US" dirty="0"/>
          </a:p>
        </p:txBody>
      </p:sp>
      <p:pic>
        <p:nvPicPr>
          <p:cNvPr id="4" name="Picture 3" descr="A gloved hand holding a small piece of plastic&#10;&#10;Description automatically generated">
            <a:extLst>
              <a:ext uri="{FF2B5EF4-FFF2-40B4-BE49-F238E27FC236}">
                <a16:creationId xmlns:a16="http://schemas.microsoft.com/office/drawing/2014/main" id="{0A2E6054-E789-3B59-4C29-E21098B5EC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3" t="31611" r="25300" b="13589"/>
          <a:stretch/>
        </p:blipFill>
        <p:spPr>
          <a:xfrm rot="5400000">
            <a:off x="-196337" y="2316794"/>
            <a:ext cx="3432228" cy="281861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1249F0C-6B49-3CA8-1E88-C80EAB163256}"/>
              </a:ext>
            </a:extLst>
          </p:cNvPr>
          <p:cNvCxnSpPr>
            <a:cxnSpLocks/>
          </p:cNvCxnSpPr>
          <p:nvPr/>
        </p:nvCxnSpPr>
        <p:spPr>
          <a:xfrm flipV="1">
            <a:off x="1507745" y="3631592"/>
            <a:ext cx="239020" cy="21446"/>
          </a:xfrm>
          <a:prstGeom prst="straightConnector1">
            <a:avLst/>
          </a:prstGeom>
          <a:ln w="28575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341C84C-0FBE-20D2-1933-856CC10C606A}"/>
              </a:ext>
            </a:extLst>
          </p:cNvPr>
          <p:cNvCxnSpPr>
            <a:cxnSpLocks/>
          </p:cNvCxnSpPr>
          <p:nvPr/>
        </p:nvCxnSpPr>
        <p:spPr>
          <a:xfrm flipH="1">
            <a:off x="944492" y="2992002"/>
            <a:ext cx="78997" cy="734099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3F7341F-A8B7-DD5B-CA29-2B31C38A3AAE}"/>
              </a:ext>
            </a:extLst>
          </p:cNvPr>
          <p:cNvSpPr txBox="1"/>
          <p:nvPr/>
        </p:nvSpPr>
        <p:spPr>
          <a:xfrm>
            <a:off x="65627" y="317210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10 mm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8A6ADBB-9302-B594-5199-7FBDC581A759}"/>
              </a:ext>
            </a:extLst>
          </p:cNvPr>
          <p:cNvCxnSpPr>
            <a:cxnSpLocks/>
          </p:cNvCxnSpPr>
          <p:nvPr/>
        </p:nvCxnSpPr>
        <p:spPr>
          <a:xfrm>
            <a:off x="999938" y="3794510"/>
            <a:ext cx="477069" cy="47847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7F88A26-1A6D-C939-0865-06723D6C26AF}"/>
              </a:ext>
            </a:extLst>
          </p:cNvPr>
          <p:cNvSpPr txBox="1"/>
          <p:nvPr/>
        </p:nvSpPr>
        <p:spPr>
          <a:xfrm>
            <a:off x="1138052" y="3796015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7 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618841-8E9C-C08C-CEAA-45973B746A57}"/>
              </a:ext>
            </a:extLst>
          </p:cNvPr>
          <p:cNvSpPr txBox="1"/>
          <p:nvPr/>
        </p:nvSpPr>
        <p:spPr>
          <a:xfrm>
            <a:off x="1663349" y="327298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7 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CBD763-7480-EB26-108C-DAE595BA359B}"/>
              </a:ext>
            </a:extLst>
          </p:cNvPr>
          <p:cNvSpPr txBox="1"/>
          <p:nvPr/>
        </p:nvSpPr>
        <p:spPr>
          <a:xfrm>
            <a:off x="3353839" y="819162"/>
            <a:ext cx="5484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In-vacuum micro-FP: bonded and diced at Yale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ADC70F-6866-6E81-3C93-F6E9BB6032DD}"/>
              </a:ext>
            </a:extLst>
          </p:cNvPr>
          <p:cNvSpPr txBox="1"/>
          <p:nvPr/>
        </p:nvSpPr>
        <p:spPr>
          <a:xfrm>
            <a:off x="376122" y="2031558"/>
            <a:ext cx="2112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glow rad="101600">
                    <a:prstClr val="black">
                      <a:alpha val="60000"/>
                    </a:prst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Cavity with micro-fabricated mirror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E25830A-0BE0-CFE9-821D-F3093C293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108" y="1798203"/>
            <a:ext cx="5280731" cy="4088307"/>
          </a:xfrm>
          <a:prstGeom prst="rect">
            <a:avLst/>
          </a:prstGeom>
        </p:spPr>
      </p:pic>
      <p:pic>
        <p:nvPicPr>
          <p:cNvPr id="16" name="Content Placeholder 4" descr="A close-up of a light bulb&#10;&#10;Description automatically generated with low confidence">
            <a:extLst>
              <a:ext uri="{FF2B5EF4-FFF2-40B4-BE49-F238E27FC236}">
                <a16:creationId xmlns:a16="http://schemas.microsoft.com/office/drawing/2014/main" id="{CAB9C118-1C85-4533-F0B2-00C76853E8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2" t="4185" r="11029" b="-163"/>
          <a:stretch/>
        </p:blipFill>
        <p:spPr>
          <a:xfrm>
            <a:off x="3399315" y="1931613"/>
            <a:ext cx="2188788" cy="3679873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25671E-0416-2EC0-E1FF-2EBEFD4A7AED}"/>
              </a:ext>
            </a:extLst>
          </p:cNvPr>
          <p:cNvSpPr txBox="1"/>
          <p:nvPr/>
        </p:nvSpPr>
        <p:spPr>
          <a:xfrm>
            <a:off x="3475993" y="4965155"/>
            <a:ext cx="1820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glow rad="101600">
                    <a:prstClr val="black">
                      <a:alpha val="60000"/>
                    </a:prstClr>
                  </a:glow>
                </a:effectLst>
                <a:uLnTx/>
                <a:uFillTx/>
                <a:latin typeface="Tahoma"/>
                <a:ea typeface="+mn-ea"/>
                <a:cs typeface="+mn-cs"/>
              </a:rPr>
              <a:t>Cavity in NIST-made holder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85462" y="1613537"/>
            <a:ext cx="2886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Preliminary</a:t>
            </a:r>
            <a:r>
              <a:rPr lang="en-US" sz="2000" dirty="0" smtClean="0"/>
              <a:t> phase noise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5980936" y="5886510"/>
            <a:ext cx="5714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Noise matches thermal noise limit from ~10 Hz to ~200 Hz</a:t>
            </a:r>
          </a:p>
          <a:p>
            <a:pPr algn="ctr"/>
            <a:r>
              <a:rPr lang="en-US" b="1" dirty="0" smtClean="0"/>
              <a:t>Bake n’ bond could improve noise from 200 Hz to 10 kHz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289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en-US" dirty="0" smtClean="0"/>
              <a:t>Optical clock frequency down conversion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CCB168-9DCE-4666-A438-A4A9C7114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6553"/>
            <a:ext cx="3750589" cy="59114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83444" y="946553"/>
            <a:ext cx="60068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Goal</a:t>
            </a:r>
            <a:r>
              <a:rPr lang="en-US" sz="2800" dirty="0" smtClean="0"/>
              <a:t>: establish that an optical frequency comb and high-speed photodetector can support optical clock stability (10</a:t>
            </a:r>
            <a:r>
              <a:rPr lang="en-US" sz="2800" baseline="30000" dirty="0" smtClean="0"/>
              <a:t>-18</a:t>
            </a:r>
            <a:r>
              <a:rPr lang="en-US" sz="2800" dirty="0" smtClean="0"/>
              <a:t>) stability on a 10 GHz carrier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3993" t="27066" r="17759" b="15519"/>
          <a:stretch/>
        </p:blipFill>
        <p:spPr>
          <a:xfrm>
            <a:off x="4928460" y="3039454"/>
            <a:ext cx="6006885" cy="332896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0" y="3039454"/>
            <a:ext cx="3905573" cy="14860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311916" y="6550223"/>
            <a:ext cx="2880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Leopardi et al, </a:t>
            </a:r>
            <a:r>
              <a:rPr lang="en-US" sz="1400" dirty="0" err="1" smtClean="0"/>
              <a:t>Optica</a:t>
            </a:r>
            <a:r>
              <a:rPr lang="en-US" sz="1400" dirty="0" smtClean="0"/>
              <a:t> </a:t>
            </a:r>
            <a:r>
              <a:rPr lang="en-US" sz="1400" b="1" dirty="0" smtClean="0"/>
              <a:t>4 </a:t>
            </a:r>
            <a:r>
              <a:rPr lang="en-US" sz="1400" dirty="0" smtClean="0"/>
              <a:t>p. 879 (2017)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44436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4AC8D6-8007-4F1B-B794-435D5C0381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1038"/>
            <a:ext cx="4028487" cy="52269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2E24875-9A3B-A543-AB97-78AA4213C767}"/>
              </a:ext>
            </a:extLst>
          </p:cNvPr>
          <p:cNvSpPr/>
          <p:nvPr/>
        </p:nvSpPr>
        <p:spPr>
          <a:xfrm>
            <a:off x="4274377" y="1715831"/>
            <a:ext cx="236658" cy="236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ABCD3D-7EE2-084C-99B3-2CD603747627}"/>
              </a:ext>
            </a:extLst>
          </p:cNvPr>
          <p:cNvSpPr/>
          <p:nvPr/>
        </p:nvSpPr>
        <p:spPr>
          <a:xfrm>
            <a:off x="4337621" y="4104162"/>
            <a:ext cx="236658" cy="236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1E07C3-53A9-CC48-A232-3B5EE560518C}"/>
              </a:ext>
            </a:extLst>
          </p:cNvPr>
          <p:cNvSpPr/>
          <p:nvPr/>
        </p:nvSpPr>
        <p:spPr>
          <a:xfrm>
            <a:off x="5943582" y="4104162"/>
            <a:ext cx="354987" cy="236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A41017-CA56-AA45-87C4-560A5C06253C}"/>
              </a:ext>
            </a:extLst>
          </p:cNvPr>
          <p:cNvSpPr/>
          <p:nvPr/>
        </p:nvSpPr>
        <p:spPr>
          <a:xfrm>
            <a:off x="4337621" y="4104162"/>
            <a:ext cx="236658" cy="236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84E022-2E28-C544-B421-30E1D04FEBD8}"/>
              </a:ext>
            </a:extLst>
          </p:cNvPr>
          <p:cNvSpPr/>
          <p:nvPr/>
        </p:nvSpPr>
        <p:spPr>
          <a:xfrm>
            <a:off x="5943582" y="4104162"/>
            <a:ext cx="354987" cy="236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A gloved hand holding a small piece of plastic&#10;&#10;Description automatically generated">
            <a:extLst>
              <a:ext uri="{FF2B5EF4-FFF2-40B4-BE49-F238E27FC236}">
                <a16:creationId xmlns:a16="http://schemas.microsoft.com/office/drawing/2014/main" id="{0A2E6054-E789-3B59-4C29-E21098B5EC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8" t="42980" r="45446" b="24780"/>
          <a:stretch/>
        </p:blipFill>
        <p:spPr>
          <a:xfrm rot="5400000">
            <a:off x="9232302" y="4767812"/>
            <a:ext cx="1738730" cy="2163304"/>
          </a:xfrm>
          <a:prstGeom prst="rect">
            <a:avLst/>
          </a:prstGeom>
        </p:spPr>
      </p:pic>
      <p:pic>
        <p:nvPicPr>
          <p:cNvPr id="25" name="Picture 24" descr="Diagram&#10;&#10;Description automatically generated">
            <a:extLst>
              <a:ext uri="{FF2B5EF4-FFF2-40B4-BE49-F238E27FC236}">
                <a16:creationId xmlns:a16="http://schemas.microsoft.com/office/drawing/2014/main" id="{D8C22E7C-E84B-AE92-7DE7-B1E68D926F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2"/>
          <a:stretch/>
        </p:blipFill>
        <p:spPr>
          <a:xfrm>
            <a:off x="8213664" y="1546797"/>
            <a:ext cx="3906007" cy="255736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3D379F4-CA67-CDE9-E631-4B82A5E6A2C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/>
          </a:blip>
          <a:srcRect l="6321" t="23288" r="8180" b="37232"/>
          <a:stretch/>
        </p:blipFill>
        <p:spPr>
          <a:xfrm>
            <a:off x="4392706" y="1602423"/>
            <a:ext cx="3245319" cy="1998130"/>
          </a:xfrm>
          <a:prstGeom prst="rect">
            <a:avLst/>
          </a:prstGeom>
          <a:ln>
            <a:noFill/>
          </a:ln>
        </p:spPr>
      </p:pic>
      <p:pic>
        <p:nvPicPr>
          <p:cNvPr id="28" name="Picture 27" descr="A picture containing indoor, lit, orange, light&#10;&#10;Description automatically generated">
            <a:extLst>
              <a:ext uri="{FF2B5EF4-FFF2-40B4-BE49-F238E27FC236}">
                <a16:creationId xmlns:a16="http://schemas.microsoft.com/office/drawing/2014/main" id="{EC44C0D9-77B8-DEB0-8CBD-4F6B404EAFD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02" t="2555" r="23463" b="20302"/>
          <a:stretch/>
        </p:blipFill>
        <p:spPr>
          <a:xfrm>
            <a:off x="5793552" y="2683070"/>
            <a:ext cx="1114046" cy="91988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29" name="Group 28"/>
          <p:cNvGrpSpPr/>
          <p:nvPr/>
        </p:nvGrpSpPr>
        <p:grpSpPr>
          <a:xfrm>
            <a:off x="3938560" y="3886620"/>
            <a:ext cx="4153610" cy="2530296"/>
            <a:chOff x="6772759" y="3381301"/>
            <a:chExt cx="4581041" cy="2790678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128" t="51428"/>
            <a:stretch/>
          </p:blipFill>
          <p:spPr>
            <a:xfrm>
              <a:off x="6833726" y="3622195"/>
              <a:ext cx="4520074" cy="2549784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6772759" y="3381301"/>
              <a:ext cx="400122" cy="249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17270" y="1015791"/>
            <a:ext cx="2565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Microwave signals with optical clock stability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689896" y="1107373"/>
            <a:ext cx="3321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finesse micro-mirror cavities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8134444" y="1106278"/>
            <a:ext cx="406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phase noise with in-vacuum bonding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9169920" y="4479011"/>
            <a:ext cx="199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</a:t>
            </a:r>
            <a:r>
              <a:rPr lang="en-US" dirty="0" err="1" smtClean="0"/>
              <a:t>minicube</a:t>
            </a:r>
            <a:r>
              <a:rPr lang="en-US" dirty="0" smtClean="0"/>
              <a:t>” cavities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86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6" grpId="0" animBg="1"/>
      <p:bldP spid="17" grpId="0" animBg="1"/>
      <p:bldP spid="33" grpId="0"/>
      <p:bldP spid="34" grpId="0"/>
      <p:bldP spid="35" grpId="0"/>
      <p:bldP spid="3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Lots of contributors!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7543" y="5760813"/>
            <a:ext cx="1522688" cy="918955"/>
          </a:xfrm>
          <a:prstGeom prst="rect">
            <a:avLst/>
          </a:prstGeom>
        </p:spPr>
      </p:pic>
      <p:pic>
        <p:nvPicPr>
          <p:cNvPr id="7175" name="Picture 8461355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7543" y="5336464"/>
            <a:ext cx="1636779" cy="424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Picture 497633804" descr="Blue text on a black background&#10;&#10;Description automatically generat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614" y="1930389"/>
            <a:ext cx="993460" cy="52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93573957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615" y="2563687"/>
            <a:ext cx="1189727" cy="401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1083242839" descr="A black background with white text&#10;&#10;Description automatically generate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352" y="3111603"/>
            <a:ext cx="1835985" cy="37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103090302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8611" y="4071487"/>
            <a:ext cx="1019467" cy="25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8" descr="JPL-logo_Stacked_RedBlack-RGB_small_040615.ep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334"/>
          <a:stretch>
            <a:fillRect/>
          </a:stretch>
        </p:blipFill>
        <p:spPr bwMode="auto">
          <a:xfrm>
            <a:off x="8028231" y="958584"/>
            <a:ext cx="1006495" cy="36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13" descr="Icon&#10;&#10;Description automatically generated with medium confidenc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950" y="958457"/>
            <a:ext cx="640789" cy="27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4" b="12848"/>
          <a:stretch/>
        </p:blipFill>
        <p:spPr>
          <a:xfrm>
            <a:off x="92173" y="1671638"/>
            <a:ext cx="7337757" cy="39187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481859" y="4818655"/>
            <a:ext cx="1188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F</a:t>
            </a:r>
            <a:r>
              <a:rPr lang="en-US" sz="2400" u="sng" dirty="0" smtClean="0"/>
              <a:t>unding</a:t>
            </a:r>
            <a:endParaRPr lang="en-US" sz="24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10144639" y="1191496"/>
            <a:ext cx="1348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Peter </a:t>
            </a:r>
            <a:r>
              <a:rPr lang="en-US" dirty="0" err="1" smtClean="0"/>
              <a:t>Rakich</a:t>
            </a:r>
            <a:endParaRPr lang="en-US" dirty="0" smtClean="0"/>
          </a:p>
          <a:p>
            <a:r>
              <a:rPr lang="en-US" dirty="0" err="1" smtClean="0"/>
              <a:t>Naijun</a:t>
            </a:r>
            <a:r>
              <a:rPr lang="en-US" dirty="0" smtClean="0"/>
              <a:t> </a:t>
            </a:r>
            <a:r>
              <a:rPr lang="en-US" dirty="0" err="1" smtClean="0"/>
              <a:t>Jin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144639" y="2329366"/>
            <a:ext cx="1367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John Bowers</a:t>
            </a:r>
          </a:p>
          <a:p>
            <a:r>
              <a:rPr lang="en-US" dirty="0" smtClean="0"/>
              <a:t>Joel </a:t>
            </a:r>
            <a:r>
              <a:rPr lang="en-US" dirty="0" err="1" smtClean="0"/>
              <a:t>Guo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736930" y="2966299"/>
            <a:ext cx="1561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Joe Campbell</a:t>
            </a:r>
          </a:p>
          <a:p>
            <a:r>
              <a:rPr lang="en-US" dirty="0" smtClean="0"/>
              <a:t>Steven Bowers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144639" y="4272058"/>
            <a:ext cx="1359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Kerry </a:t>
            </a:r>
            <a:r>
              <a:rPr lang="en-US" dirty="0" err="1" smtClean="0"/>
              <a:t>Vahala</a:t>
            </a:r>
            <a:endParaRPr lang="en-US" dirty="0"/>
          </a:p>
        </p:txBody>
      </p:sp>
      <p:pic>
        <p:nvPicPr>
          <p:cNvPr id="20" name="Picture 8461355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6470" y="3882873"/>
            <a:ext cx="1010017" cy="261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36930" y="4166097"/>
            <a:ext cx="1651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Andrew Ludlow</a:t>
            </a:r>
          </a:p>
          <a:p>
            <a:r>
              <a:rPr lang="en-US" dirty="0" smtClean="0"/>
              <a:t>Scott Papp</a:t>
            </a:r>
          </a:p>
          <a:p>
            <a:r>
              <a:rPr lang="en-US" dirty="0" smtClean="0"/>
              <a:t>Tara Fortier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144639" y="3477659"/>
            <a:ext cx="1535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Scott </a:t>
            </a:r>
            <a:r>
              <a:rPr lang="en-US" dirty="0" err="1" smtClean="0"/>
              <a:t>Diddams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736930" y="1399573"/>
            <a:ext cx="18844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Andrey </a:t>
            </a:r>
            <a:r>
              <a:rPr lang="en-US" dirty="0" err="1" smtClean="0"/>
              <a:t>Matsko</a:t>
            </a:r>
            <a:endParaRPr lang="en-US" dirty="0" smtClean="0"/>
          </a:p>
          <a:p>
            <a:r>
              <a:rPr lang="en-US" dirty="0" smtClean="0"/>
              <a:t>Vladimir </a:t>
            </a:r>
            <a:r>
              <a:rPr lang="en-US" dirty="0" err="1" smtClean="0"/>
              <a:t>Iltchenko</a:t>
            </a:r>
            <a:endParaRPr lang="en-US" dirty="0" smtClean="0"/>
          </a:p>
          <a:p>
            <a:r>
              <a:rPr lang="en-US" dirty="0" smtClean="0"/>
              <a:t>Wei Zhang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58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clock diagram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255" t="21360" r="26574" b="5907"/>
          <a:stretch/>
        </p:blipFill>
        <p:spPr>
          <a:xfrm>
            <a:off x="2486025" y="1443038"/>
            <a:ext cx="6657975" cy="504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223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OFD frequency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3792" t="19141" r="28441" b="5468"/>
          <a:stretch/>
        </p:blipFill>
        <p:spPr>
          <a:xfrm>
            <a:off x="3114674" y="957263"/>
            <a:ext cx="6215063" cy="551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3917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OFD noise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B90AD72-CB1E-4360-8E8A-80E55023F025}"/>
              </a:ext>
            </a:extLst>
          </p:cNvPr>
          <p:cNvCxnSpPr>
            <a:cxnSpLocks/>
            <a:endCxn id="38" idx="2"/>
          </p:cNvCxnSpPr>
          <p:nvPr/>
        </p:nvCxnSpPr>
        <p:spPr>
          <a:xfrm flipH="1" flipV="1">
            <a:off x="5814340" y="3493137"/>
            <a:ext cx="1189" cy="78074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https://attachment.outlook.office.net/owa/takuma.nakamura@nist.gov/service.svc/s/GetFileAttachment?id=AAMkAGFkZTJmMzcxLTRhMjktNDA4Ny04ZmI0LTlmZjZkNGI2MzAwNQBGAAAAAACpavaVWVbbSb2HzU2UFTP9BwAm%2FAtrA1YXSqzwq9ezBtsXAAAAAAEMAAAm%2FAtrA1YXSqzwq9ezBtsXAABn7iaaAAABEgAQABCdlNKNSo9Kre1GjtgU6aM%3D&amp;X-OWA-CANARY=ILntWXwVhUmotHVE99woeDAE-XSTldUYquMeWsmtJO30RQ1ymgFWfMMhwQZ1Vw-5GDWUF6IEuUc.&amp;token=eyJ0eXAiOiJKV1QiLCJhbGciOiJSUzI1NiIsIng1dCI6ImVuaDlCSnJWUFU1aWpWMXFqWmpWLWZMMmJjbyJ9.eyJ2ZXIiOiJFeGNoYW5nZS5DYWxsYmFjay5WMSIsImFwcGN0eHNlbmRlciI6Ik93YURvd25sb2FkQDJhYjVkODJmLWQ4ZmEtNDc5Ny1hOTNlLTA1NDY1NWM2MWRlYyIsImFwcGN0eCI6IntcIm1zZXhjaHByb3RcIjpcIm93YVwiLFwicHJpbWFyeXNpZFwiOlwiUy0xLTUtMjEtMjk1ODkwNjA3MC0zNjkwNDg3ODMzLTI3MzMzNDQ2MzEtMjYwMjAwN1wiLFwicHVpZFwiOlwiMTE1MzkwNjY2MTIxMDk1MTAwMVwiLFwib2lkXCI6XCJjZDQzMDdmMy0wZjgxLTQ3YjYtYWM0My0yMjZmMDEzZDBkNDRcIixcInNjb3BlXCI6XCJPd2FEb3dubG9hZFwifSIsImlzcyI6IjAwMDAwMDAyLTAwMDAtMGZmMS1jZTAwLTAwMDAwMDAwMDAwMEAyYWI1ZDgyZi1kOGZhLTQ3OTctYTkzZS0wNTQ2NTVjNjFkZWMiLCJhdWQiOiIwMDAwMDAwMi0wMDAwLTBmZjEtY2UwMC0wMDAwMDAwMDAwMDAvYXR0YWNobWVudC5vdXRsb29rLm9mZmljZS5uZXRAMmFiNWQ4MmYtZDhmYS00Nzk3LWE5M2UtMDU0NjU1YzYxZGVjIiwiZXhwIjoxNTIyMzQyMDU4LCJuYmYiOjE1MjIzNDE0NTh9.6DnPrcb0kT7m9F9JhvOTuesW181lB8l5VRQHCDdLUAMsTBzJQ81tbfsGFVZxueu2X96AlYE38fgBTgUpxYYZn71TSdlIsrPREBeS6b_vjBLKBLvv6IIZdS_irN727aTj4dCt_MivQ0fNvTuDFM6MINZ1C5AR_jqqCPf4YftH2uqRYb5N6X2XlMVoohof9tlFsFj8-7BXgCKCc5Xf1Re8Whissu4-AqJWZOq28DoQfQ8WJMjI0SGttyKR4EcJHCLEHxOKrGpshRLGR8hNSlOjNZirMfTVtlUhZ-D0yWXv020Te3wDgxqLRR0ezENWtFHKY2WPdUObzIMd9m992hU7tg&amp;owa=outlook.office.com&amp;isImagePreview=True">
            <a:extLst>
              <a:ext uri="{FF2B5EF4-FFF2-40B4-BE49-F238E27FC236}">
                <a16:creationId xmlns:a16="http://schemas.microsoft.com/office/drawing/2014/main" id="{06FBB2E1-721E-4BCD-920D-E01B4FBEAA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9" r="27592"/>
          <a:stretch/>
        </p:blipFill>
        <p:spPr bwMode="auto">
          <a:xfrm>
            <a:off x="1076195" y="3793184"/>
            <a:ext cx="728621" cy="85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25">
            <a:extLst>
              <a:ext uri="{FF2B5EF4-FFF2-40B4-BE49-F238E27FC236}">
                <a16:creationId xmlns:a16="http://schemas.microsoft.com/office/drawing/2014/main" id="{C2D0E13F-A942-4A63-8393-277AAB2A5E96}"/>
              </a:ext>
            </a:extLst>
          </p:cNvPr>
          <p:cNvSpPr/>
          <p:nvPr/>
        </p:nvSpPr>
        <p:spPr>
          <a:xfrm>
            <a:off x="614213" y="2996771"/>
            <a:ext cx="1511710" cy="79641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Optical cavity</a:t>
            </a:r>
            <a:br>
              <a:rPr lang="en-US" dirty="0"/>
            </a:br>
            <a:r>
              <a:rPr lang="en-US" dirty="0"/>
              <a:t>@1070 nm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194D3D1-CDB7-4D76-AFD1-C48AE8E5FAED}"/>
              </a:ext>
            </a:extLst>
          </p:cNvPr>
          <p:cNvGrpSpPr>
            <a:grpSpLocks/>
          </p:cNvGrpSpPr>
          <p:nvPr/>
        </p:nvGrpSpPr>
        <p:grpSpPr bwMode="auto">
          <a:xfrm>
            <a:off x="4210375" y="2698054"/>
            <a:ext cx="339328" cy="339328"/>
            <a:chOff x="0" y="0"/>
            <a:chExt cx="304" cy="30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CE76831-F5A3-4C41-8244-B5420E8FD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04" cy="304"/>
            </a:xfrm>
            <a:prstGeom prst="ellipse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ヒラギノ角ゴ ProN W3"/>
                <a:cs typeface="+mn-cs"/>
              </a:endParaRPr>
            </a:p>
          </p:txBody>
        </p:sp>
        <p:sp>
          <p:nvSpPr>
            <p:cNvPr id="9" name="AutoShape 37">
              <a:extLst>
                <a:ext uri="{FF2B5EF4-FFF2-40B4-BE49-F238E27FC236}">
                  <a16:creationId xmlns:a16="http://schemas.microsoft.com/office/drawing/2014/main" id="{75CD7A5D-4004-4AF2-A62F-77A9ED76CA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" y="92"/>
              <a:ext cx="245" cy="127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ヒラギノ角ゴ ProN W3"/>
                <a:cs typeface="+mn-cs"/>
              </a:endParaRPr>
            </a:p>
          </p:txBody>
        </p:sp>
        <p:sp>
          <p:nvSpPr>
            <p:cNvPr id="10" name="Line 38">
              <a:extLst>
                <a:ext uri="{FF2B5EF4-FFF2-40B4-BE49-F238E27FC236}">
                  <a16:creationId xmlns:a16="http://schemas.microsoft.com/office/drawing/2014/main" id="{FF898E7F-08DC-47FE-B6BD-ABA594A91D5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7" y="5"/>
              <a:ext cx="1" cy="29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ヒラギノ角ゴ ProN W3"/>
                <a:cs typeface="+mn-cs"/>
              </a:endParaRPr>
            </a:p>
          </p:txBody>
        </p:sp>
        <p:sp>
          <p:nvSpPr>
            <p:cNvPr id="11" name="Line 39">
              <a:extLst>
                <a:ext uri="{FF2B5EF4-FFF2-40B4-BE49-F238E27FC236}">
                  <a16:creationId xmlns:a16="http://schemas.microsoft.com/office/drawing/2014/main" id="{A55C5A7E-5785-4C01-9619-F7407E848F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" y="91"/>
              <a:ext cx="199" cy="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ヒラギノ角ゴ ProN W3"/>
                <a:cs typeface="+mn-cs"/>
              </a:endParaRPr>
            </a:p>
          </p:txBody>
        </p:sp>
      </p:grpSp>
      <p:grpSp>
        <p:nvGrpSpPr>
          <p:cNvPr id="12" name="Group 35">
            <a:extLst>
              <a:ext uri="{FF2B5EF4-FFF2-40B4-BE49-F238E27FC236}">
                <a16:creationId xmlns:a16="http://schemas.microsoft.com/office/drawing/2014/main" id="{897D6970-76CB-4803-B1DC-5962C748F1CE}"/>
              </a:ext>
            </a:extLst>
          </p:cNvPr>
          <p:cNvGrpSpPr>
            <a:grpSpLocks/>
          </p:cNvGrpSpPr>
          <p:nvPr/>
        </p:nvGrpSpPr>
        <p:grpSpPr bwMode="auto">
          <a:xfrm>
            <a:off x="4201446" y="3759009"/>
            <a:ext cx="339328" cy="339328"/>
            <a:chOff x="0" y="0"/>
            <a:chExt cx="304" cy="304"/>
          </a:xfrm>
        </p:grpSpPr>
        <p:sp>
          <p:nvSpPr>
            <p:cNvPr id="13" name="Oval 36">
              <a:extLst>
                <a:ext uri="{FF2B5EF4-FFF2-40B4-BE49-F238E27FC236}">
                  <a16:creationId xmlns:a16="http://schemas.microsoft.com/office/drawing/2014/main" id="{C9068201-477B-400B-B50E-C3AD930C1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304" cy="304"/>
            </a:xfrm>
            <a:prstGeom prst="ellipse">
              <a:avLst/>
            </a:prstGeom>
            <a:solidFill>
              <a:srgbClr val="FFFFFF"/>
            </a:solidFill>
            <a:ln w="381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ヒラギノ角ゴ ProN W3"/>
                <a:cs typeface="+mn-cs"/>
              </a:endParaRPr>
            </a:p>
          </p:txBody>
        </p:sp>
        <p:sp>
          <p:nvSpPr>
            <p:cNvPr id="14" name="AutoShape 37">
              <a:extLst>
                <a:ext uri="{FF2B5EF4-FFF2-40B4-BE49-F238E27FC236}">
                  <a16:creationId xmlns:a16="http://schemas.microsoft.com/office/drawing/2014/main" id="{DE45ECBA-1115-4E23-93FE-9F2DE8522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" y="92"/>
              <a:ext cx="245" cy="127"/>
            </a:xfrm>
            <a:prstGeom prst="triangle">
              <a:avLst>
                <a:gd name="adj" fmla="val 50000"/>
              </a:avLst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ヒラギノ角ゴ ProN W3"/>
                <a:cs typeface="+mn-cs"/>
              </a:endParaRPr>
            </a:p>
          </p:txBody>
        </p:sp>
        <p:sp>
          <p:nvSpPr>
            <p:cNvPr id="15" name="Line 38">
              <a:extLst>
                <a:ext uri="{FF2B5EF4-FFF2-40B4-BE49-F238E27FC236}">
                  <a16:creationId xmlns:a16="http://schemas.microsoft.com/office/drawing/2014/main" id="{6BB970F8-9C5B-4510-9556-0F18C77056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57" y="5"/>
              <a:ext cx="1" cy="29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ヒラギノ角ゴ ProN W3"/>
                <a:cs typeface="+mn-cs"/>
              </a:endParaRPr>
            </a:p>
          </p:txBody>
        </p:sp>
        <p:sp>
          <p:nvSpPr>
            <p:cNvPr id="16" name="Line 39">
              <a:extLst>
                <a:ext uri="{FF2B5EF4-FFF2-40B4-BE49-F238E27FC236}">
                  <a16:creationId xmlns:a16="http://schemas.microsoft.com/office/drawing/2014/main" id="{5593879C-8F68-4A89-A36F-DB8CD6A114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" y="91"/>
              <a:ext cx="199" cy="0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marL="0" marR="0" lvl="0" indent="0" algn="l" defTabSz="4571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ヒラギノ角ゴ ProN W3"/>
                <a:cs typeface="+mn-cs"/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8F2F48A-AD4F-4365-94FF-A03524394564}"/>
              </a:ext>
            </a:extLst>
          </p:cNvPr>
          <p:cNvCxnSpPr>
            <a:cxnSpLocks/>
          </p:cNvCxnSpPr>
          <p:nvPr/>
        </p:nvCxnSpPr>
        <p:spPr>
          <a:xfrm>
            <a:off x="2125923" y="3394977"/>
            <a:ext cx="283939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638CFDF-4411-4C6F-A9F1-426A59582248}"/>
              </a:ext>
            </a:extLst>
          </p:cNvPr>
          <p:cNvCxnSpPr>
            <a:cxnSpLocks/>
          </p:cNvCxnSpPr>
          <p:nvPr/>
        </p:nvCxnSpPr>
        <p:spPr>
          <a:xfrm>
            <a:off x="2390127" y="2879087"/>
            <a:ext cx="35594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F77E646-1683-4EAB-A128-876E60796565}"/>
              </a:ext>
            </a:extLst>
          </p:cNvPr>
          <p:cNvCxnSpPr>
            <a:cxnSpLocks/>
          </p:cNvCxnSpPr>
          <p:nvPr/>
        </p:nvCxnSpPr>
        <p:spPr>
          <a:xfrm>
            <a:off x="2381692" y="3933596"/>
            <a:ext cx="37414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19D2AA2-9019-49C4-B548-D0B75FB0ACAE}"/>
              </a:ext>
            </a:extLst>
          </p:cNvPr>
          <p:cNvCxnSpPr>
            <a:cxnSpLocks/>
          </p:cNvCxnSpPr>
          <p:nvPr/>
        </p:nvCxnSpPr>
        <p:spPr>
          <a:xfrm>
            <a:off x="2390127" y="2879087"/>
            <a:ext cx="0" cy="10340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40">
            <a:extLst>
              <a:ext uri="{FF2B5EF4-FFF2-40B4-BE49-F238E27FC236}">
                <a16:creationId xmlns:a16="http://schemas.microsoft.com/office/drawing/2014/main" id="{237C8F65-0954-48F8-ACD5-E597558BA3FD}"/>
              </a:ext>
            </a:extLst>
          </p:cNvPr>
          <p:cNvSpPr/>
          <p:nvPr/>
        </p:nvSpPr>
        <p:spPr>
          <a:xfrm>
            <a:off x="2768396" y="2473506"/>
            <a:ext cx="1080280" cy="796413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Er:Comb</a:t>
            </a:r>
            <a:br>
              <a:rPr lang="en-US" dirty="0"/>
            </a:br>
            <a:r>
              <a:rPr lang="en-US" dirty="0"/>
              <a:t>208MHz</a:t>
            </a:r>
          </a:p>
        </p:txBody>
      </p:sp>
      <p:sp>
        <p:nvSpPr>
          <p:cNvPr id="22" name="Rectangle: Rounded Corners 41">
            <a:extLst>
              <a:ext uri="{FF2B5EF4-FFF2-40B4-BE49-F238E27FC236}">
                <a16:creationId xmlns:a16="http://schemas.microsoft.com/office/drawing/2014/main" id="{C2F86112-8A7E-4C57-B3AC-896F71495AA4}"/>
              </a:ext>
            </a:extLst>
          </p:cNvPr>
          <p:cNvSpPr/>
          <p:nvPr/>
        </p:nvSpPr>
        <p:spPr>
          <a:xfrm>
            <a:off x="2769621" y="3530467"/>
            <a:ext cx="1085859" cy="796413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Er:Comb</a:t>
            </a:r>
            <a:br>
              <a:rPr lang="en-US" dirty="0"/>
            </a:br>
            <a:r>
              <a:rPr lang="en-US" dirty="0"/>
              <a:t>156MHz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48644EC-BF21-4235-A7F8-4E8380007497}"/>
              </a:ext>
            </a:extLst>
          </p:cNvPr>
          <p:cNvCxnSpPr>
            <a:cxnSpLocks/>
            <a:stCxn id="22" idx="3"/>
            <a:endCxn id="13" idx="2"/>
          </p:cNvCxnSpPr>
          <p:nvPr/>
        </p:nvCxnSpPr>
        <p:spPr>
          <a:xfrm flipV="1">
            <a:off x="3855480" y="3928673"/>
            <a:ext cx="345966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D0D986A-8DB1-4F42-A165-93F5A913E514}"/>
              </a:ext>
            </a:extLst>
          </p:cNvPr>
          <p:cNvCxnSpPr>
            <a:cxnSpLocks/>
            <a:stCxn id="21" idx="3"/>
            <a:endCxn id="8" idx="2"/>
          </p:cNvCxnSpPr>
          <p:nvPr/>
        </p:nvCxnSpPr>
        <p:spPr>
          <a:xfrm flipV="1">
            <a:off x="3848676" y="2867718"/>
            <a:ext cx="361699" cy="39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11B2EF8-B138-48B1-B2DF-1BC978B855C3}"/>
              </a:ext>
            </a:extLst>
          </p:cNvPr>
          <p:cNvCxnSpPr>
            <a:cxnSpLocks/>
            <a:endCxn id="32" idx="0"/>
          </p:cNvCxnSpPr>
          <p:nvPr/>
        </p:nvCxnSpPr>
        <p:spPr>
          <a:xfrm>
            <a:off x="4995565" y="2879087"/>
            <a:ext cx="0" cy="321296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ED62051-AEFA-45C4-8CD1-2CC3880B7E62}"/>
              </a:ext>
            </a:extLst>
          </p:cNvPr>
          <p:cNvCxnSpPr>
            <a:cxnSpLocks/>
            <a:endCxn id="32" idx="4"/>
          </p:cNvCxnSpPr>
          <p:nvPr/>
        </p:nvCxnSpPr>
        <p:spPr>
          <a:xfrm flipV="1">
            <a:off x="4995565" y="3530467"/>
            <a:ext cx="0" cy="382656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4" descr="https://attachment.outlook.office.net/owa/takuma.nakamura@nist.gov/service.svc/s/GetFileAttachment?id=AAMkAGFkZTJmMzcxLTRhMjktNDA4Ny04ZmI0LTlmZjZkNGI2MzAwNQBGAAAAAACpavaVWVbbSb2HzU2UFTP9BwAm%2FAtrA1YXSqzwq9ezBtsXAAAAAAEMAAAm%2FAtrA1YXSqzwq9ezBtsXAABn7iaaAAABEgAQAEtGMuEOAvpJmJAo%2BsBehDM%3D&amp;X-OWA-CANARY=ILntWXwVhUmotHVE99woeDAE-XSTldUYquMeWsmtJO30RQ1ymgFWfMMhwQZ1Vw-5GDWUF6IEuUc.&amp;token=eyJ0eXAiOiJKV1QiLCJhbGciOiJSUzI1NiIsIng1dCI6ImVuaDlCSnJWUFU1aWpWMXFqWmpWLWZMMmJjbyJ9.eyJ2ZXIiOiJFeGNoYW5nZS5DYWxsYmFjay5WMSIsImFwcGN0eHNlbmRlciI6Ik93YURvd25sb2FkQDJhYjVkODJmLWQ4ZmEtNDc5Ny1hOTNlLTA1NDY1NWM2MWRlYyIsImFwcGN0eCI6IntcIm1zZXhjaHByb3RcIjpcIm93YVwiLFwicHJpbWFyeXNpZFwiOlwiUy0xLTUtMjEtMjk1ODkwNjA3MC0zNjkwNDg3ODMzLTI3MzMzNDQ2MzEtMjYwMjAwN1wiLFwicHVpZFwiOlwiMTE1MzkwNjY2MTIxMDk1MTAwMVwiLFwib2lkXCI6XCJjZDQzMDdmMy0wZjgxLTQ3YjYtYWM0My0yMjZmMDEzZDBkNDRcIixcInNjb3BlXCI6XCJPd2FEb3dubG9hZFwifSIsImlzcyI6IjAwMDAwMDAyLTAwMDAtMGZmMS1jZTAwLTAwMDAwMDAwMDAwMEAyYWI1ZDgyZi1kOGZhLTQ3OTctYTkzZS0wNTQ2NTVjNjFkZWMiLCJhdWQiOiIwMDAwMDAwMi0wMDAwLTBmZjEtY2UwMC0wMDAwMDAwMDAwMDAvYXR0YWNobWVudC5vdXRsb29rLm9mZmljZS5uZXRAMmFiNWQ4MmYtZDhmYS00Nzk3LWE5M2UtMDU0NjU1YzYxZGVjIiwiZXhwIjoxNTIyMzQyMDU4LCJuYmYiOjE1MjIzNDE0NTh9.6DnPrcb0kT7m9F9JhvOTuesW181lB8l5VRQHCDdLUAMsTBzJQ81tbfsGFVZxueu2X96AlYE38fgBTgUpxYYZn71TSdlIsrPREBeS6b_vjBLKBLvv6IIZdS_irN727aTj4dCt_MivQ0fNvTuDFM6MINZ1C5AR_jqqCPf4YftH2uqRYb5N6X2XlMVoohof9tlFsFj8-7BXgCKCc5Xf1Re8Whissu4-AqJWZOq28DoQfQ8WJMjI0SGttyKR4EcJHCLEHxOKrGpshRLGR8hNSlOjNZirMfTVtlUhZ-D0yWXv020Te3wDgxqLRR0ezENWtFHKY2WPdUObzIMd9m992hU7tg&amp;owa=outlook.office.com&amp;isImagePreview=True">
            <a:extLst>
              <a:ext uri="{FF2B5EF4-FFF2-40B4-BE49-F238E27FC236}">
                <a16:creationId xmlns:a16="http://schemas.microsoft.com/office/drawing/2014/main" id="{1C1855F2-CB95-4464-8459-49E41AAC0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869" y="1942280"/>
            <a:ext cx="977334" cy="46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29BA0B3-938D-45B0-AE58-995936CE4E44}"/>
              </a:ext>
            </a:extLst>
          </p:cNvPr>
          <p:cNvSpPr txBox="1"/>
          <p:nvPr/>
        </p:nvSpPr>
        <p:spPr>
          <a:xfrm>
            <a:off x="3993507" y="2374903"/>
            <a:ext cx="853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GHz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F6BC79-5BA4-44A8-A4B4-7B57045CA8F3}"/>
              </a:ext>
            </a:extLst>
          </p:cNvPr>
          <p:cNvSpPr txBox="1"/>
          <p:nvPr/>
        </p:nvSpPr>
        <p:spPr>
          <a:xfrm>
            <a:off x="3917796" y="3199715"/>
            <a:ext cx="853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GHz </a:t>
            </a:r>
            <a:r>
              <a:rPr lang="en-US" sz="1400" b="1" dirty="0">
                <a:solidFill>
                  <a:srgbClr val="FF0000"/>
                </a:solidFill>
              </a:rPr>
              <a:t>+1.5MHz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F40558-8B56-4547-86FF-C276F646FFFE}"/>
              </a:ext>
            </a:extLst>
          </p:cNvPr>
          <p:cNvSpPr txBox="1"/>
          <p:nvPr/>
        </p:nvSpPr>
        <p:spPr>
          <a:xfrm>
            <a:off x="393961" y="2275399"/>
            <a:ext cx="1792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Common </a:t>
            </a:r>
          </a:p>
          <a:p>
            <a:r>
              <a:rPr lang="en-US" b="1" dirty="0">
                <a:solidFill>
                  <a:srgbClr val="7030A0"/>
                </a:solidFill>
              </a:rPr>
              <a:t>optical reference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236F9C7-BC84-4CA8-AFFA-01965EBD9097}"/>
              </a:ext>
            </a:extLst>
          </p:cNvPr>
          <p:cNvGrpSpPr/>
          <p:nvPr/>
        </p:nvGrpSpPr>
        <p:grpSpPr>
          <a:xfrm>
            <a:off x="4830523" y="3200383"/>
            <a:ext cx="330084" cy="330084"/>
            <a:chOff x="3759058" y="2185270"/>
            <a:chExt cx="532460" cy="532460"/>
          </a:xfrm>
          <a:solidFill>
            <a:schemeClr val="bg1"/>
          </a:solidFill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CB168E7-0270-456E-9DE6-9456DE439A0F}"/>
                </a:ext>
              </a:extLst>
            </p:cNvPr>
            <p:cNvSpPr/>
            <p:nvPr/>
          </p:nvSpPr>
          <p:spPr>
            <a:xfrm>
              <a:off x="3759058" y="2185270"/>
              <a:ext cx="532460" cy="53246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815B8B4-58CF-45A6-9C1C-1FFC1270E497}"/>
                </a:ext>
              </a:extLst>
            </p:cNvPr>
            <p:cNvCxnSpPr>
              <a:cxnSpLocks/>
              <a:stCxn id="32" idx="1"/>
              <a:endCxn id="32" idx="5"/>
            </p:cNvCxnSpPr>
            <p:nvPr/>
          </p:nvCxnSpPr>
          <p:spPr>
            <a:xfrm>
              <a:off x="3837035" y="2263247"/>
              <a:ext cx="376506" cy="37650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697AF16-318B-48A3-8C28-969F88379F25}"/>
                </a:ext>
              </a:extLst>
            </p:cNvPr>
            <p:cNvCxnSpPr>
              <a:cxnSpLocks/>
              <a:stCxn id="32" idx="7"/>
              <a:endCxn id="32" idx="3"/>
            </p:cNvCxnSpPr>
            <p:nvPr/>
          </p:nvCxnSpPr>
          <p:spPr>
            <a:xfrm flipH="1">
              <a:off x="3837035" y="2263247"/>
              <a:ext cx="376506" cy="376506"/>
            </a:xfrm>
            <a:prstGeom prst="lin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ABDC879-31DF-4364-A7FC-0D6177E88A58}"/>
              </a:ext>
            </a:extLst>
          </p:cNvPr>
          <p:cNvCxnSpPr>
            <a:cxnSpLocks/>
          </p:cNvCxnSpPr>
          <p:nvPr/>
        </p:nvCxnSpPr>
        <p:spPr>
          <a:xfrm>
            <a:off x="4558530" y="3931756"/>
            <a:ext cx="454791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78663F1-C916-43D7-AB02-C53B23495BE2}"/>
              </a:ext>
            </a:extLst>
          </p:cNvPr>
          <p:cNvCxnSpPr>
            <a:cxnSpLocks/>
          </p:cNvCxnSpPr>
          <p:nvPr/>
        </p:nvCxnSpPr>
        <p:spPr>
          <a:xfrm>
            <a:off x="4549703" y="2867718"/>
            <a:ext cx="454791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FC1F656-41DC-4D61-96DA-F37436ABBFD2}"/>
              </a:ext>
            </a:extLst>
          </p:cNvPr>
          <p:cNvCxnSpPr>
            <a:cxnSpLocks/>
          </p:cNvCxnSpPr>
          <p:nvPr/>
        </p:nvCxnSpPr>
        <p:spPr>
          <a:xfrm>
            <a:off x="5160607" y="3354181"/>
            <a:ext cx="303045" cy="0"/>
          </a:xfrm>
          <a:prstGeom prst="line">
            <a:avLst/>
          </a:prstGeom>
          <a:ln w="38100">
            <a:solidFill>
              <a:schemeClr val="tx1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57">
            <a:extLst>
              <a:ext uri="{FF2B5EF4-FFF2-40B4-BE49-F238E27FC236}">
                <a16:creationId xmlns:a16="http://schemas.microsoft.com/office/drawing/2014/main" id="{A90A5BD0-806C-4119-A39E-8A08AC0F6E36}"/>
              </a:ext>
            </a:extLst>
          </p:cNvPr>
          <p:cNvSpPr/>
          <p:nvPr/>
        </p:nvSpPr>
        <p:spPr>
          <a:xfrm>
            <a:off x="5462759" y="3200383"/>
            <a:ext cx="703162" cy="292754"/>
          </a:xfrm>
          <a:prstGeom prst="roundRect">
            <a:avLst>
              <a:gd name="adj" fmla="val 6509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SDR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CDF1B4C-D8E2-417B-A4F4-EEB08393374B}"/>
              </a:ext>
            </a:extLst>
          </p:cNvPr>
          <p:cNvGrpSpPr/>
          <p:nvPr/>
        </p:nvGrpSpPr>
        <p:grpSpPr>
          <a:xfrm>
            <a:off x="5550281" y="4074749"/>
            <a:ext cx="512207" cy="527477"/>
            <a:chOff x="7238019" y="1337565"/>
            <a:chExt cx="391521" cy="403193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FA87814-BAD7-4E06-8A20-514916AB5B27}"/>
                </a:ext>
              </a:extLst>
            </p:cNvPr>
            <p:cNvGrpSpPr/>
            <p:nvPr/>
          </p:nvGrpSpPr>
          <p:grpSpPr>
            <a:xfrm>
              <a:off x="7238019" y="1337565"/>
              <a:ext cx="391521" cy="315917"/>
              <a:chOff x="7433780" y="1648514"/>
              <a:chExt cx="725131" cy="585106"/>
            </a:xfrm>
          </p:grpSpPr>
          <p:sp>
            <p:nvSpPr>
              <p:cNvPr id="43" name="Rectangle: Rounded Corners 63">
                <a:extLst>
                  <a:ext uri="{FF2B5EF4-FFF2-40B4-BE49-F238E27FC236}">
                    <a16:creationId xmlns:a16="http://schemas.microsoft.com/office/drawing/2014/main" id="{C4BBF655-2BA1-4064-BD7C-92995B9F22C7}"/>
                  </a:ext>
                </a:extLst>
              </p:cNvPr>
              <p:cNvSpPr/>
              <p:nvPr/>
            </p:nvSpPr>
            <p:spPr>
              <a:xfrm>
                <a:off x="7433780" y="1648514"/>
                <a:ext cx="725131" cy="585106"/>
              </a:xfrm>
              <a:prstGeom prst="roundRect">
                <a:avLst>
                  <a:gd name="adj" fmla="val 142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Rectangle: Rounded Corners 64">
                <a:extLst>
                  <a:ext uri="{FF2B5EF4-FFF2-40B4-BE49-F238E27FC236}">
                    <a16:creationId xmlns:a16="http://schemas.microsoft.com/office/drawing/2014/main" id="{008B804F-B837-45A6-BB94-65316F082614}"/>
                  </a:ext>
                </a:extLst>
              </p:cNvPr>
              <p:cNvSpPr/>
              <p:nvPr/>
            </p:nvSpPr>
            <p:spPr>
              <a:xfrm>
                <a:off x="7498626" y="1725481"/>
                <a:ext cx="610090" cy="428328"/>
              </a:xfrm>
              <a:prstGeom prst="roundRect">
                <a:avLst>
                  <a:gd name="adj" fmla="val 142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14347D8-3075-4C33-8832-EDF6CB64850E}"/>
                </a:ext>
              </a:extLst>
            </p:cNvPr>
            <p:cNvSpPr/>
            <p:nvPr/>
          </p:nvSpPr>
          <p:spPr>
            <a:xfrm>
              <a:off x="7347513" y="1695039"/>
              <a:ext cx="173202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8DBEF89-CB04-4EC9-A494-B77A57914A8C}"/>
                </a:ext>
              </a:extLst>
            </p:cNvPr>
            <p:cNvSpPr/>
            <p:nvPr/>
          </p:nvSpPr>
          <p:spPr>
            <a:xfrm>
              <a:off x="7410919" y="1631858"/>
              <a:ext cx="45719" cy="798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C952E973-BAA1-4840-8343-BBA389FCA87B}"/>
              </a:ext>
            </a:extLst>
          </p:cNvPr>
          <p:cNvSpPr txBox="1"/>
          <p:nvPr/>
        </p:nvSpPr>
        <p:spPr>
          <a:xfrm>
            <a:off x="5619473" y="4127038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3B8C819-DC76-4F23-B95E-51DF663C890F}"/>
              </a:ext>
            </a:extLst>
          </p:cNvPr>
          <p:cNvSpPr txBox="1"/>
          <p:nvPr/>
        </p:nvSpPr>
        <p:spPr>
          <a:xfrm>
            <a:off x="5503645" y="2916214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(ADC)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81DAEB1-7989-4C06-8F27-D9FEE972B33D}"/>
              </a:ext>
            </a:extLst>
          </p:cNvPr>
          <p:cNvSpPr txBox="1"/>
          <p:nvPr/>
        </p:nvSpPr>
        <p:spPr>
          <a:xfrm>
            <a:off x="5238631" y="4686587"/>
            <a:ext cx="16745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Phase deviation</a:t>
            </a:r>
          </a:p>
          <a:p>
            <a:r>
              <a:rPr lang="en-US" sz="1400" dirty="0"/>
              <a:t>Phase noise</a:t>
            </a:r>
          </a:p>
          <a:p>
            <a:r>
              <a:rPr lang="en-US" sz="1400" dirty="0"/>
              <a:t>Allan deviation, etc..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4686807-94F8-4F9B-A520-E8A6832DC856}"/>
              </a:ext>
            </a:extLst>
          </p:cNvPr>
          <p:cNvSpPr/>
          <p:nvPr/>
        </p:nvSpPr>
        <p:spPr>
          <a:xfrm>
            <a:off x="5075526" y="2966932"/>
            <a:ext cx="5277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MHz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B95AF4-5724-4330-8976-59D4F5C9D473}"/>
              </a:ext>
            </a:extLst>
          </p:cNvPr>
          <p:cNvSpPr txBox="1"/>
          <p:nvPr/>
        </p:nvSpPr>
        <p:spPr>
          <a:xfrm>
            <a:off x="101779" y="1312080"/>
            <a:ext cx="4774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Two independent OFD systems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AB384F4-BC01-4066-A23A-D6D10FB6844D}"/>
              </a:ext>
            </a:extLst>
          </p:cNvPr>
          <p:cNvSpPr txBox="1"/>
          <p:nvPr/>
        </p:nvSpPr>
        <p:spPr>
          <a:xfrm>
            <a:off x="5303192" y="2582600"/>
            <a:ext cx="1680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Digital sampling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8049D28-175E-412E-8ED7-3CF51B360864}"/>
              </a:ext>
            </a:extLst>
          </p:cNvPr>
          <p:cNvSpPr txBox="1"/>
          <p:nvPr/>
        </p:nvSpPr>
        <p:spPr>
          <a:xfrm>
            <a:off x="667532" y="5409006"/>
            <a:ext cx="56568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Noise of reference was cancelled out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6D83574-9FE3-40F8-9917-EDA2C3F14A1B}"/>
              </a:ext>
            </a:extLst>
          </p:cNvPr>
          <p:cNvSpPr/>
          <p:nvPr/>
        </p:nvSpPr>
        <p:spPr>
          <a:xfrm>
            <a:off x="224053" y="1850528"/>
            <a:ext cx="6759792" cy="35747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E28847-9569-478D-B327-CED16AEE57AE}"/>
              </a:ext>
            </a:extLst>
          </p:cNvPr>
          <p:cNvSpPr txBox="1"/>
          <p:nvPr/>
        </p:nvSpPr>
        <p:spPr>
          <a:xfrm>
            <a:off x="667532" y="5860170"/>
            <a:ext cx="2706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Estimate OFD system noise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2E5EA2A-4AE9-4350-8541-2D6FC2E91D76}"/>
              </a:ext>
            </a:extLst>
          </p:cNvPr>
          <p:cNvSpPr txBox="1"/>
          <p:nvPr/>
        </p:nvSpPr>
        <p:spPr>
          <a:xfrm>
            <a:off x="3942034" y="2018535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48th harmonic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79182B3-F2CF-4BAD-B9B6-DA0486AAC1EA}"/>
              </a:ext>
            </a:extLst>
          </p:cNvPr>
          <p:cNvSpPr txBox="1"/>
          <p:nvPr/>
        </p:nvSpPr>
        <p:spPr>
          <a:xfrm>
            <a:off x="3821648" y="4106221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64th harmonic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B713B5-7FD3-4BE9-A0B2-AD726CF3D91E}"/>
              </a:ext>
            </a:extLst>
          </p:cNvPr>
          <p:cNvSpPr txBox="1"/>
          <p:nvPr/>
        </p:nvSpPr>
        <p:spPr>
          <a:xfrm>
            <a:off x="8161322" y="2471508"/>
            <a:ext cx="1332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Sampling rate: 100 Hz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D0E2D34-48AE-4C07-802B-7CD68181CCAC}"/>
              </a:ext>
            </a:extLst>
          </p:cNvPr>
          <p:cNvSpPr txBox="1"/>
          <p:nvPr/>
        </p:nvSpPr>
        <p:spPr>
          <a:xfrm>
            <a:off x="7795399" y="4871970"/>
            <a:ext cx="369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121FF"/>
                </a:solidFill>
              </a:rPr>
              <a:t>No cycle slip for 12 hours 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163F8CEF-700C-4DF9-9264-AAC5D1E20B28}"/>
              </a:ext>
            </a:extLst>
          </p:cNvPr>
          <p:cNvCxnSpPr>
            <a:cxnSpLocks/>
          </p:cNvCxnSpPr>
          <p:nvPr/>
        </p:nvCxnSpPr>
        <p:spPr>
          <a:xfrm>
            <a:off x="11180244" y="2432979"/>
            <a:ext cx="0" cy="1966986"/>
          </a:xfrm>
          <a:prstGeom prst="straightConnector1">
            <a:avLst/>
          </a:prstGeom>
          <a:ln w="76200">
            <a:solidFill>
              <a:srgbClr val="2121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7257056D-6516-4E91-9752-67E9323EA355}"/>
              </a:ext>
            </a:extLst>
          </p:cNvPr>
          <p:cNvSpPr txBox="1"/>
          <p:nvPr/>
        </p:nvSpPr>
        <p:spPr>
          <a:xfrm>
            <a:off x="9643718" y="2805794"/>
            <a:ext cx="1841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121FF"/>
                </a:solidFill>
              </a:rPr>
              <a:t>1.5 mrad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EBD10EB-0E2A-4B4F-91E6-A33EE299D70D}"/>
              </a:ext>
            </a:extLst>
          </p:cNvPr>
          <p:cNvSpPr txBox="1"/>
          <p:nvPr/>
        </p:nvSpPr>
        <p:spPr>
          <a:xfrm>
            <a:off x="7645823" y="1756611"/>
            <a:ext cx="2722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Phase fluctuation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6E433392-1BC6-4D34-B400-A005BCDF6EE7}"/>
              </a:ext>
            </a:extLst>
          </p:cNvPr>
          <p:cNvCxnSpPr>
            <a:cxnSpLocks/>
          </p:cNvCxnSpPr>
          <p:nvPr/>
        </p:nvCxnSpPr>
        <p:spPr>
          <a:xfrm flipV="1">
            <a:off x="6165921" y="3646842"/>
            <a:ext cx="2300347" cy="62703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>
            <a:extLst>
              <a:ext uri="{FF2B5EF4-FFF2-40B4-BE49-F238E27FC236}">
                <a16:creationId xmlns:a16="http://schemas.microsoft.com/office/drawing/2014/main" id="{31CEB368-6B66-4221-8DFB-7A3D13834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3683" y="2214819"/>
            <a:ext cx="5054944" cy="263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54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Linewidth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93DF84-DEDB-43C3-BD8D-CB87F67FE3D0}"/>
              </a:ext>
            </a:extLst>
          </p:cNvPr>
          <p:cNvSpPr txBox="1"/>
          <p:nvPr/>
        </p:nvSpPr>
        <p:spPr>
          <a:xfrm>
            <a:off x="2574950" y="841051"/>
            <a:ext cx="2615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2609FF"/>
                </a:solidFill>
              </a:rPr>
              <a:t>Optical Clock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24FA13-E54D-4614-A30A-8AD801A0397C}"/>
              </a:ext>
            </a:extLst>
          </p:cNvPr>
          <p:cNvSpPr txBox="1"/>
          <p:nvPr/>
        </p:nvSpPr>
        <p:spPr>
          <a:xfrm>
            <a:off x="7919262" y="841050"/>
            <a:ext cx="2246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Microwave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23E616-C450-49F5-AD65-E2F93A0AC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144" y="1345016"/>
            <a:ext cx="4826942" cy="52288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5D6151-9D4E-4508-936A-160E740D9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174" y="1345016"/>
            <a:ext cx="4826943" cy="52288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725411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Linewidth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93DF84-DEDB-43C3-BD8D-CB87F67FE3D0}"/>
              </a:ext>
            </a:extLst>
          </p:cNvPr>
          <p:cNvSpPr txBox="1"/>
          <p:nvPr/>
        </p:nvSpPr>
        <p:spPr>
          <a:xfrm>
            <a:off x="2574950" y="841051"/>
            <a:ext cx="2615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2609FF"/>
                </a:solidFill>
              </a:rPr>
              <a:t>Optical Clock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24FA13-E54D-4614-A30A-8AD801A0397C}"/>
              </a:ext>
            </a:extLst>
          </p:cNvPr>
          <p:cNvSpPr txBox="1"/>
          <p:nvPr/>
        </p:nvSpPr>
        <p:spPr>
          <a:xfrm>
            <a:off x="7919262" y="841050"/>
            <a:ext cx="2246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Microwave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C25139-4280-4513-923F-0186F8FD3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143" y="1345016"/>
            <a:ext cx="4826943" cy="52288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34A356-F8E3-403A-A69C-3B98DC14BD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174" y="1345015"/>
            <a:ext cx="4826943" cy="522889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834080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Linewidth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BC0C69-E542-45A7-880B-94D71FC1F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144" y="1345016"/>
            <a:ext cx="4826942" cy="52288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1A39F9-9398-459C-BC78-5E8B96FF4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175" y="1345016"/>
            <a:ext cx="4826942" cy="52288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93DF84-DEDB-43C3-BD8D-CB87F67FE3D0}"/>
              </a:ext>
            </a:extLst>
          </p:cNvPr>
          <p:cNvSpPr txBox="1"/>
          <p:nvPr/>
        </p:nvSpPr>
        <p:spPr>
          <a:xfrm>
            <a:off x="2574950" y="841051"/>
            <a:ext cx="2615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2609FF"/>
                </a:solidFill>
              </a:rPr>
              <a:t>Optical Clock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24FA13-E54D-4614-A30A-8AD801A0397C}"/>
              </a:ext>
            </a:extLst>
          </p:cNvPr>
          <p:cNvSpPr txBox="1"/>
          <p:nvPr/>
        </p:nvSpPr>
        <p:spPr>
          <a:xfrm>
            <a:off x="7919262" y="841050"/>
            <a:ext cx="2246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Microwave</a:t>
            </a:r>
          </a:p>
        </p:txBody>
      </p:sp>
    </p:spTree>
    <p:extLst>
      <p:ext uri="{BB962C8B-B14F-4D97-AF65-F5344CB8AC3E}">
        <p14:creationId xmlns:p14="http://schemas.microsoft.com/office/powerpoint/2010/main" val="144964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Linewidth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4475BB-F4D9-4D8D-8C19-6E956346DE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490" y="1593913"/>
            <a:ext cx="6345438" cy="44756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17928" y="2608346"/>
            <a:ext cx="48140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Microwave is still transform-limited after 44000 seconds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Difference between measured sinewave and “perfect” sinewave not visible on a linear scale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53078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en-US" dirty="0" smtClean="0"/>
              <a:t>Optical clock frequency down conversion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CCB168-9DCE-4666-A438-A4A9C71145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6553"/>
            <a:ext cx="3750589" cy="59114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83444" y="946553"/>
            <a:ext cx="60068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 smtClean="0"/>
              <a:t>Goal</a:t>
            </a:r>
            <a:r>
              <a:rPr lang="en-US" sz="2800" dirty="0" smtClean="0"/>
              <a:t>: establish that an optical frequency comb and high-speed photodetector can support optical clock stability (10</a:t>
            </a:r>
            <a:r>
              <a:rPr lang="en-US" sz="2800" baseline="30000" dirty="0" smtClean="0"/>
              <a:t>-18</a:t>
            </a:r>
            <a:r>
              <a:rPr lang="en-US" sz="2800" dirty="0" smtClean="0"/>
              <a:t>) stability on a 10 GHz carrier</a:t>
            </a:r>
            <a:endParaRPr lang="en-US" sz="2800" dirty="0"/>
          </a:p>
        </p:txBody>
      </p:sp>
      <p:sp>
        <p:nvSpPr>
          <p:cNvPr id="7" name="Oval 6"/>
          <p:cNvSpPr/>
          <p:nvPr/>
        </p:nvSpPr>
        <p:spPr>
          <a:xfrm>
            <a:off x="0" y="4403304"/>
            <a:ext cx="3905573" cy="148605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311916" y="6550223"/>
            <a:ext cx="2760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Baynes</a:t>
            </a:r>
            <a:r>
              <a:rPr lang="en-US" sz="1400" dirty="0" smtClean="0"/>
              <a:t> et al, </a:t>
            </a:r>
            <a:r>
              <a:rPr lang="en-US" sz="1400" dirty="0" err="1" smtClean="0"/>
              <a:t>Optica</a:t>
            </a:r>
            <a:r>
              <a:rPr lang="en-US" sz="1400" dirty="0" smtClean="0"/>
              <a:t> </a:t>
            </a:r>
            <a:r>
              <a:rPr lang="en-US" sz="1400" b="1" dirty="0" smtClean="0"/>
              <a:t>2</a:t>
            </a:r>
            <a:r>
              <a:rPr lang="en-US" sz="1400" dirty="0" smtClean="0"/>
              <a:t> p. 141 (2015)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1247" t="24735" r="43251" b="14672"/>
          <a:stretch/>
        </p:blipFill>
        <p:spPr>
          <a:xfrm>
            <a:off x="5402811" y="2915337"/>
            <a:ext cx="4854987" cy="363488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09054" y="4776997"/>
            <a:ext cx="1521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GHz carrier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65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coherent down-conversion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C3E5C-D5AA-441E-83F5-CA5B53D6D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01" y="1567543"/>
            <a:ext cx="6173704" cy="3429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0F50D0-07A6-4D4D-8490-CD8DAC3D1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686" y="1057561"/>
            <a:ext cx="5124994" cy="28646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BAB148-C720-42A4-AB8A-FCBE1B381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686" y="3922226"/>
            <a:ext cx="5124994" cy="2864665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6714309" y="1515291"/>
            <a:ext cx="404948" cy="470262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714309" y="4126650"/>
            <a:ext cx="404948" cy="723568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15737" y="5212080"/>
            <a:ext cx="3195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Highly correlated phase records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11758" y="5612283"/>
            <a:ext cx="440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Scaling should be given by (259 THz/10 GHz)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803791" y="6581001"/>
            <a:ext cx="3448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T. Nakamura et al, Science </a:t>
            </a:r>
            <a:r>
              <a:rPr lang="en-US" sz="1400" b="1" dirty="0" smtClean="0"/>
              <a:t>368</a:t>
            </a:r>
            <a:r>
              <a:rPr lang="en-US" sz="1400" dirty="0" smtClean="0"/>
              <a:t>, p. 889 (2020)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919965"/>
            <a:ext cx="492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Optical clock signals provided by A. Ludlow &amp; team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95400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coherent down-conversion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C3E5C-D5AA-441E-83F5-CA5B53D6D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01" y="1567543"/>
            <a:ext cx="6173704" cy="3429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15737" y="5212080"/>
            <a:ext cx="3195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Highly correlated phase records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11758" y="5612283"/>
            <a:ext cx="4403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Scaling should be given by (259 THz/10 GHz)</a:t>
            </a: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909949-41FD-4F82-B767-7A8AD3A542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050" y="1084217"/>
            <a:ext cx="5225143" cy="30198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1F0E58-8A36-4987-A0E9-7A4C42E75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3851" y="4219303"/>
            <a:ext cx="2828126" cy="24571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976027" y="4417013"/>
            <a:ext cx="1410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Correlation coefficient= 0.998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337304" y="1316484"/>
            <a:ext cx="337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rms</a:t>
            </a:r>
            <a:r>
              <a:rPr lang="en-US" dirty="0" smtClean="0"/>
              <a:t> timing error: 900 </a:t>
            </a:r>
            <a:r>
              <a:rPr lang="en-US" dirty="0" err="1" smtClean="0"/>
              <a:t>attoseconds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03791" y="6581001"/>
            <a:ext cx="3448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T. Nakamura et al, Science </a:t>
            </a:r>
            <a:r>
              <a:rPr lang="en-US" sz="1400" b="1" dirty="0" smtClean="0"/>
              <a:t>368</a:t>
            </a:r>
            <a:r>
              <a:rPr lang="en-US" sz="1400" dirty="0" smtClean="0"/>
              <a:t>, p. 889 (2020)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4737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down-conversion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BC3E5C-D5AA-441E-83F5-CA5B53D6D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01" y="1567543"/>
            <a:ext cx="6173704" cy="3429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4AC8D6-8007-4F1B-B794-435D5C038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0" y="1050887"/>
            <a:ext cx="4392706" cy="56995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59082" y="5519950"/>
            <a:ext cx="114788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990099"/>
                </a:solidFill>
              </a:rPr>
              <a:t>State-of-the-art optical clocks</a:t>
            </a:r>
            <a:endParaRPr lang="en-US" sz="1200" dirty="0">
              <a:solidFill>
                <a:srgbClr val="990099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8020455" y="2631332"/>
            <a:ext cx="1464261" cy="571980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9484716" y="2714080"/>
            <a:ext cx="736762" cy="489232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15737" y="5212080"/>
            <a:ext cx="38269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Optical-to-microwave frequency ratio:</a:t>
            </a:r>
          </a:p>
          <a:p>
            <a:r>
              <a:rPr lang="en-US" b="1" dirty="0" smtClean="0"/>
              <a:t>OFD1: 25912.2626487667098(25)</a:t>
            </a:r>
          </a:p>
          <a:p>
            <a:r>
              <a:rPr lang="en-US" b="1" dirty="0" smtClean="0"/>
              <a:t>OFD2: 25915.8720255287493985(25)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03791" y="6581001"/>
            <a:ext cx="3448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T. Nakamura et al, Science </a:t>
            </a:r>
            <a:r>
              <a:rPr lang="en-US" sz="1400" b="1" dirty="0" smtClean="0"/>
              <a:t>368</a:t>
            </a:r>
            <a:r>
              <a:rPr lang="en-US" sz="1400" dirty="0" smtClean="0"/>
              <a:t>, p. 889 (2020)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166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Accuracy of optical-to-microwave conversion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A343A3-AD14-4EC3-BAD5-2D5CC9AFC0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163248"/>
              </p:ext>
            </p:extLst>
          </p:nvPr>
        </p:nvGraphicFramePr>
        <p:xfrm>
          <a:off x="3146537" y="5631893"/>
          <a:ext cx="8699463" cy="158140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877994">
                  <a:extLst>
                    <a:ext uri="{9D8B030D-6E8A-4147-A177-3AD203B41FA5}">
                      <a16:colId xmlns:a16="http://schemas.microsoft.com/office/drawing/2014/main" val="1097732385"/>
                    </a:ext>
                  </a:extLst>
                </a:gridCol>
                <a:gridCol w="3313369">
                  <a:extLst>
                    <a:ext uri="{9D8B030D-6E8A-4147-A177-3AD203B41FA5}">
                      <a16:colId xmlns:a16="http://schemas.microsoft.com/office/drawing/2014/main" val="3991056413"/>
                    </a:ext>
                  </a:extLst>
                </a:gridCol>
                <a:gridCol w="2508100">
                  <a:extLst>
                    <a:ext uri="{9D8B030D-6E8A-4147-A177-3AD203B41FA5}">
                      <a16:colId xmlns:a16="http://schemas.microsoft.com/office/drawing/2014/main" val="17489470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Optical Frequency (Yb1-Yb2)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fractional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6729358"/>
                  </a:ext>
                </a:extLst>
              </a:tr>
              <a:tr h="408054">
                <a:tc>
                  <a:txBody>
                    <a:bodyPr/>
                    <a:lstStyle/>
                    <a:p>
                      <a:r>
                        <a:rPr lang="en-US" sz="1800" dirty="0"/>
                        <a:t>Optical beat note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-0.0152862 Hz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(-5.8986±0.095)×10</a:t>
                      </a:r>
                      <a:r>
                        <a:rPr lang="en-US" sz="1800" baseline="30000" dirty="0">
                          <a:effectLst/>
                        </a:rPr>
                        <a:t>-17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551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/>
                        <a:t>Microwave </a:t>
                      </a:r>
                      <a:r>
                        <a:rPr lang="en-US" sz="1800" b="1" dirty="0" smtClean="0"/>
                        <a:t>+ calculation</a:t>
                      </a:r>
                      <a:endParaRPr lang="en-US" sz="18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-0.0152926 Hz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</a:rPr>
                        <a:t>(-5.9011±0.096)×10</a:t>
                      </a:r>
                      <a:r>
                        <a:rPr lang="en-US" sz="1800" b="1" baseline="30000" dirty="0">
                          <a:effectLst/>
                        </a:rPr>
                        <a:t>-17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31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0072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FC609CF-689A-4D3C-AB91-CAF909131EDE}"/>
                  </a:ext>
                </a:extLst>
              </p:cNvPr>
              <p:cNvSpPr/>
              <p:nvPr/>
            </p:nvSpPr>
            <p:spPr>
              <a:xfrm>
                <a:off x="6860021" y="3254965"/>
                <a:ext cx="4985979" cy="2268442"/>
              </a:xfrm>
              <a:prstGeom prst="rect">
                <a:avLst/>
              </a:prstGeom>
              <a:ln w="3810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Yb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1−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Yb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2=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AOMshift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−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64</m:t>
                          </m:r>
                        </m:den>
                      </m:f>
                      <m:r>
                        <a:rPr lang="en-US" sz="1600" i="0">
                          <a:latin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𝐹𝑇𝑊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𝐷𝐷𝑆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32</m:t>
                              </m:r>
                            </m:sup>
                          </m:sSup>
                        </m:den>
                      </m:f>
                      <m:r>
                        <a:rPr lang="en-US" sz="1600" i="0">
                          <a:latin typeface="Cambria Math" panose="02040503050406030204" pitchFamily="18" charset="0"/>
                        </a:rPr>
                        <m:t>×2×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𝑦𝑏</m:t>
                                  </m:r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𝑏𝑒𝑎𝑡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10 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𝑀𝐻𝑧</m:t>
                          </m:r>
                        </m:den>
                      </m:f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64</m:t>
                          </m:r>
                        </m:den>
                      </m:f>
                      <m:r>
                        <a:rPr lang="en-US" sz="1600" i="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48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64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𝐹𝑇𝑊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𝑁𝐶𝑂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𝐹𝑇𝑊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𝐷𝐷𝑆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32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×</m:t>
                          </m:r>
                          <m:f>
                            <m:f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den>
                          </m:f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𝑦𝑏</m:t>
                              </m:r>
                            </m:sub>
                          </m:sSub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𝑏𝑒𝑎𝑡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FC609CF-689A-4D3C-AB91-CAF909131E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0021" y="3254965"/>
                <a:ext cx="4985979" cy="22684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CF9B0EC6-D2AB-4C54-BF8C-2FE85E4770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99706278"/>
                  </p:ext>
                </p:extLst>
              </p:nvPr>
            </p:nvGraphicFramePr>
            <p:xfrm>
              <a:off x="7302231" y="818159"/>
              <a:ext cx="4543769" cy="2386394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2077152">
                      <a:extLst>
                        <a:ext uri="{9D8B030D-6E8A-4147-A177-3AD203B41FA5}">
                          <a16:colId xmlns:a16="http://schemas.microsoft.com/office/drawing/2014/main" val="2288547738"/>
                        </a:ext>
                      </a:extLst>
                    </a:gridCol>
                    <a:gridCol w="2466617">
                      <a:extLst>
                        <a:ext uri="{9D8B030D-6E8A-4147-A177-3AD203B41FA5}">
                          <a16:colId xmlns:a16="http://schemas.microsoft.com/office/drawing/2014/main" val="1485496706"/>
                        </a:ext>
                      </a:extLst>
                    </a:gridCol>
                  </a:tblGrid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Parameters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Values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35686853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Absolute frequency of Yb1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𝒚𝒃</m:t>
                                  </m:r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dirty="0">
                              <a:effectLst/>
                            </a:rPr>
                            <a:t/>
                          </a:r>
                          <a:br>
                            <a:rPr lang="en-US" sz="1100" dirty="0">
                              <a:effectLst/>
                            </a:rPr>
                          </a:br>
                          <a:r>
                            <a:rPr lang="en-US" sz="1100" dirty="0">
                              <a:effectLst/>
                            </a:rPr>
                            <a:t>(including all AOM shifts)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259147886795431.25 Hz (±2.1×10</a:t>
                          </a:r>
                          <a:r>
                            <a:rPr lang="en-US" sz="1100" baseline="30000">
                              <a:effectLst/>
                            </a:rPr>
                            <a:t>-16</a:t>
                          </a:r>
                          <a:r>
                            <a:rPr lang="en-US" sz="11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558184137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en-US" sz="11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𝒃𝒆𝒂𝒕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126.5 MHz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144720030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Hydrogen maser shift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 – 6.46×10</a:t>
                          </a:r>
                          <a:r>
                            <a:rPr lang="en-US" sz="1100" baseline="30000" dirty="0">
                              <a:effectLst/>
                            </a:rPr>
                            <a:t>-13</a:t>
                          </a:r>
                          <a:r>
                            <a:rPr lang="en-US" sz="1100" dirty="0">
                              <a:effectLst/>
                            </a:rPr>
                            <a:t> (fractional)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3023986559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Mode number of comb1 (</a:t>
                          </a:r>
                          <a14:m>
                            <m:oMath xmlns:m="http://schemas.openxmlformats.org/officeDocument/2006/math"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</a:rPr>
                                <m:t>𝒏</m:t>
                              </m:r>
                            </m:oMath>
                          </a14:m>
                          <a:r>
                            <a:rPr lang="en-US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1243788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54345737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Mode number of comb2 (</a:t>
                          </a:r>
                          <a14:m>
                            <m:oMath xmlns:m="http://schemas.openxmlformats.org/officeDocument/2006/math"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  <m:r>
                                <a:rPr lang="en-US" sz="110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1658615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95078162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Frequency tuning word of DDS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𝑭𝑻𝑾</m:t>
                                  </m:r>
                                </m:e>
                                <m:sub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𝐃𝐃𝐒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103069168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007004617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Frequency tuning word of SDR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𝑭𝑻𝑾</m:t>
                                  </m:r>
                                </m:e>
                                <m:sub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𝐍𝐂𝐎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59821114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359972954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difference frequency (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dirty="0">
                              <a:effectLst/>
                            </a:rPr>
                            <a:t>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-12.694921924988 Hz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003921489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b>
                                  <m:r>
                                    <a:rPr lang="en-US" sz="1100">
                                      <a:effectLst/>
                                      <a:latin typeface="Cambria Math" panose="02040503050406030204" pitchFamily="18" charset="0"/>
                                    </a:rPr>
                                    <m:t>𝒐𝒇𝒇𝒔𝒆𝒕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dirty="0">
                              <a:effectLst/>
                            </a:rPr>
                            <a:t> (from Eq. 20)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-0.0152926 Hz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32869158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CF9B0EC6-D2AB-4C54-BF8C-2FE85E47700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99706278"/>
                  </p:ext>
                </p:extLst>
              </p:nvPr>
            </p:nvGraphicFramePr>
            <p:xfrm>
              <a:off x="7302231" y="818159"/>
              <a:ext cx="4543769" cy="2386394"/>
            </p:xfrm>
            <a:graphic>
              <a:graphicData uri="http://schemas.openxmlformats.org/drawingml/2006/table">
                <a:tbl>
                  <a:tblPr firstRow="1" firstCol="1" bandRow="1">
                    <a:tableStyleId>{2D5ABB26-0587-4C30-8999-92F81FD0307C}</a:tableStyleId>
                  </a:tblPr>
                  <a:tblGrid>
                    <a:gridCol w="2077152">
                      <a:extLst>
                        <a:ext uri="{9D8B030D-6E8A-4147-A177-3AD203B41FA5}">
                          <a16:colId xmlns:a16="http://schemas.microsoft.com/office/drawing/2014/main" val="2288547738"/>
                        </a:ext>
                      </a:extLst>
                    </a:gridCol>
                    <a:gridCol w="2466617">
                      <a:extLst>
                        <a:ext uri="{9D8B030D-6E8A-4147-A177-3AD203B41FA5}">
                          <a16:colId xmlns:a16="http://schemas.microsoft.com/office/drawing/2014/main" val="1485496706"/>
                        </a:ext>
                      </a:extLst>
                    </a:gridCol>
                  </a:tblGrid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Parameters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Values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35686853"/>
                      </a:ext>
                    </a:extLst>
                  </a:tr>
                  <a:tr h="3752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6"/>
                          <a:stretch>
                            <a:fillRect t="-59677" r="-119355" b="-5032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259147886795431.25 Hz (±2.1×10</a:t>
                          </a:r>
                          <a:r>
                            <a:rPr lang="en-US" sz="1100" baseline="30000">
                              <a:effectLst/>
                            </a:rPr>
                            <a:t>-16</a:t>
                          </a:r>
                          <a:r>
                            <a:rPr lang="en-US" sz="1100">
                              <a:effectLst/>
                            </a:rPr>
                            <a:t>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558184137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t="-330000" r="-119355" b="-9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126.5 MHz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144720030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Hydrogen maser shift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 – 6.46×10</a:t>
                          </a:r>
                          <a:r>
                            <a:rPr lang="en-US" sz="1100" baseline="30000" dirty="0">
                              <a:effectLst/>
                            </a:rPr>
                            <a:t>-13</a:t>
                          </a:r>
                          <a:r>
                            <a:rPr lang="en-US" sz="1100" dirty="0">
                              <a:effectLst/>
                            </a:rPr>
                            <a:t> (fractional)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3023986559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t="-530000" r="-119355" b="-7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1243788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54345737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t="-630000" r="-119355" b="-6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1658615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295078162"/>
                      </a:ext>
                    </a:extLst>
                  </a:tr>
                  <a:tr h="35877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t="-371186" r="-119355" b="-2254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103069168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007004617"/>
                      </a:ext>
                    </a:extLst>
                  </a:tr>
                  <a:tr h="35877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t="-471186" r="-119355" b="-1254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59821114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359972954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t="-1123333" r="-119355" b="-1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-12.694921924988 Hz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003921489"/>
                      </a:ext>
                    </a:extLst>
                  </a:tr>
                  <a:tr h="1963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t="-1146875" r="-119355" b="-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lnSpc>
                              <a:spcPct val="107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-0.0152926 Hz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Yu Mincho" panose="02020400000000000000" pitchFamily="18" charset="-128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3286915864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8C1B6C-CC77-4E05-BB56-6D79227E17EA}"/>
              </a:ext>
            </a:extLst>
          </p:cNvPr>
          <p:cNvCxnSpPr>
            <a:cxnSpLocks/>
          </p:cNvCxnSpPr>
          <p:nvPr/>
        </p:nvCxnSpPr>
        <p:spPr>
          <a:xfrm flipH="1">
            <a:off x="3181350" y="3236235"/>
            <a:ext cx="342901" cy="1291313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9BBC3E5C-D5AA-441E-83F5-CA5B53D6DD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3701" y="1567543"/>
            <a:ext cx="617370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539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10343" y="1306286"/>
            <a:ext cx="79095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Microwave signals with optical clock stability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10343" y="4111076"/>
            <a:ext cx="61928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Compact optical reference cavities</a:t>
            </a:r>
            <a:endParaRPr lang="en-US" sz="3200" dirty="0"/>
          </a:p>
        </p:txBody>
      </p:sp>
      <p:grpSp>
        <p:nvGrpSpPr>
          <p:cNvPr id="9" name="Group 8"/>
          <p:cNvGrpSpPr/>
          <p:nvPr/>
        </p:nvGrpSpPr>
        <p:grpSpPr>
          <a:xfrm>
            <a:off x="2395251" y="1967647"/>
            <a:ext cx="8035456" cy="2132738"/>
            <a:chOff x="2486868" y="2172832"/>
            <a:chExt cx="7218263" cy="1915842"/>
          </a:xfrm>
        </p:grpSpPr>
        <p:pic>
          <p:nvPicPr>
            <p:cNvPr id="7" name="Picture 4" descr="Image preview">
              <a:extLst>
                <a:ext uri="{FF2B5EF4-FFF2-40B4-BE49-F238E27FC236}">
                  <a16:creationId xmlns:a16="http://schemas.microsoft.com/office/drawing/2014/main" id="{678A91DB-2D1F-4C02-A2E8-081A174FDE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8988"/>
            <a:stretch/>
          </p:blipFill>
          <p:spPr bwMode="auto">
            <a:xfrm>
              <a:off x="2486868" y="2172832"/>
              <a:ext cx="7218263" cy="1759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2599509" y="3775166"/>
              <a:ext cx="561702" cy="3135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ECC6F234-A85A-788D-6089-B3D9BF37B6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6320" t="23288" r="43820" b="37232"/>
          <a:stretch/>
        </p:blipFill>
        <p:spPr>
          <a:xfrm>
            <a:off x="5123367" y="4923727"/>
            <a:ext cx="1832052" cy="1934273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A picture containing indoor, lit, orange, light&#10;&#10;Description automatically generated">
            <a:extLst>
              <a:ext uri="{FF2B5EF4-FFF2-40B4-BE49-F238E27FC236}">
                <a16:creationId xmlns:a16="http://schemas.microsoft.com/office/drawing/2014/main" id="{557609B9-762D-1232-287A-45FCA54E15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02" t="2555" r="23463" b="20302"/>
          <a:stretch/>
        </p:blipFill>
        <p:spPr>
          <a:xfrm>
            <a:off x="7214747" y="5018112"/>
            <a:ext cx="1279145" cy="105620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5244184" y="6675120"/>
            <a:ext cx="1619795" cy="13063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89851" y="6318851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2.54 cm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89851" y="5292259"/>
            <a:ext cx="725488" cy="598604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6315339" y="5018112"/>
            <a:ext cx="1089147" cy="274147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237249" y="5897653"/>
            <a:ext cx="1125844" cy="170187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20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3e2cd3f-8d7c-490b-a019-6f5e736c0f8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AA39F5F7B90A4E98FB00F5D55EF9D9" ma:contentTypeVersion="7" ma:contentTypeDescription="Create a new document." ma:contentTypeScope="" ma:versionID="456395ff40818ba9481257db1c9a8e7b">
  <xsd:schema xmlns:xsd="http://www.w3.org/2001/XMLSchema" xmlns:xs="http://www.w3.org/2001/XMLSchema" xmlns:p="http://schemas.microsoft.com/office/2006/metadata/properties" xmlns:ns3="d3e2cd3f-8d7c-490b-a019-6f5e736c0f82" xmlns:ns4="79fd98ed-a440-414f-92fc-bb3df701e947" targetNamespace="http://schemas.microsoft.com/office/2006/metadata/properties" ma:root="true" ma:fieldsID="6a76d07cbaedf3e7fbccb9a2c6349cdc" ns3:_="" ns4:_="">
    <xsd:import namespace="d3e2cd3f-8d7c-490b-a019-6f5e736c0f82"/>
    <xsd:import namespace="79fd98ed-a440-414f-92fc-bb3df701e947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e2cd3f-8d7c-490b-a019-6f5e736c0f82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fd98ed-a440-414f-92fc-bb3df701e947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52AFE5-17BF-4E3D-B123-23609F30B761}">
  <ds:schemaRefs>
    <ds:schemaRef ds:uri="http://schemas.microsoft.com/office/2006/metadata/properties"/>
    <ds:schemaRef ds:uri="79fd98ed-a440-414f-92fc-bb3df701e947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d3e2cd3f-8d7c-490b-a019-6f5e736c0f8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E2131DA-4392-4687-8683-CC1256DC36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3e2cd3f-8d7c-490b-a019-6f5e736c0f82"/>
    <ds:schemaRef ds:uri="79fd98ed-a440-414f-92fc-bb3df701e9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1DEDCED-C9D5-4F9A-91C5-85B1DAB30F2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3524</TotalTime>
  <Words>1641</Words>
  <Application>Microsoft Office PowerPoint</Application>
  <PresentationFormat>Widescreen</PresentationFormat>
  <Paragraphs>319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51" baseType="lpstr">
      <vt:lpstr>Arial</vt:lpstr>
      <vt:lpstr>Calibri</vt:lpstr>
      <vt:lpstr>Calibri Light</vt:lpstr>
      <vt:lpstr>Cambria</vt:lpstr>
      <vt:lpstr>Cambria Math</vt:lpstr>
      <vt:lpstr>Gill Sans</vt:lpstr>
      <vt:lpstr>Tahoma</vt:lpstr>
      <vt:lpstr>Times New Roman</vt:lpstr>
      <vt:lpstr>Yu Mincho</vt:lpstr>
      <vt:lpstr>ヒラギノ角ゴ ProN W3</vt:lpstr>
      <vt:lpstr>Office Theme</vt:lpstr>
      <vt:lpstr>1_Office Theme</vt:lpstr>
      <vt:lpstr>Compact and Manufacturable Ultrastable Optical Reference Cavities:  10-14 Stability in Less Than 10 mL Volume</vt:lpstr>
      <vt:lpstr>Preview</vt:lpstr>
      <vt:lpstr>Optical clock frequency down conversion</vt:lpstr>
      <vt:lpstr>Optical clock frequency down conversion</vt:lpstr>
      <vt:lpstr>Phase coherent down-conversion</vt:lpstr>
      <vt:lpstr>Phase coherent down-conversion</vt:lpstr>
      <vt:lpstr>Frequency down-conversion</vt:lpstr>
      <vt:lpstr>Accuracy of optical-to-microwave conversion</vt:lpstr>
      <vt:lpstr>Preview</vt:lpstr>
      <vt:lpstr>Compact optical reference cavities</vt:lpstr>
      <vt:lpstr>Compact optical reference cavities</vt:lpstr>
      <vt:lpstr>Applications of compact ultrastable cavities</vt:lpstr>
      <vt:lpstr>Applications of compact ultrastable cavities</vt:lpstr>
      <vt:lpstr>Survey of the state-of-the-art in FP stabilized lasers</vt:lpstr>
      <vt:lpstr>A glass menagerie</vt:lpstr>
      <vt:lpstr>Microfabricating high finesse mirrors</vt:lpstr>
      <vt:lpstr>Million finesse micromirrors</vt:lpstr>
      <vt:lpstr>Micromirror cavities</vt:lpstr>
      <vt:lpstr>Micromirror cavity phase noise and stability</vt:lpstr>
      <vt:lpstr>Micromirror cavity + chip-scale laser</vt:lpstr>
      <vt:lpstr>Micromirror cavities – reduction in size</vt:lpstr>
      <vt:lpstr>Cavity in a custom can</vt:lpstr>
      <vt:lpstr>A glass menagerie</vt:lpstr>
      <vt:lpstr>Phase noise vs. air pressure</vt:lpstr>
      <vt:lpstr>In-vacuum cavity bonding</vt:lpstr>
      <vt:lpstr>“Bake n’ bond” cavity</vt:lpstr>
      <vt:lpstr>“Bake n’ bond” cavity</vt:lpstr>
      <vt:lpstr>What’s next?</vt:lpstr>
      <vt:lpstr>“minicube” cavity – preliminary results</vt:lpstr>
      <vt:lpstr>Summary</vt:lpstr>
      <vt:lpstr>Lots of contributors!</vt:lpstr>
      <vt:lpstr>PowerPoint Presentation</vt:lpstr>
      <vt:lpstr>Optical clock diagram</vt:lpstr>
      <vt:lpstr>OFD frequency</vt:lpstr>
      <vt:lpstr>OFD noise</vt:lpstr>
      <vt:lpstr>Linewidth</vt:lpstr>
      <vt:lpstr>Linewidth</vt:lpstr>
      <vt:lpstr>Linewidth</vt:lpstr>
      <vt:lpstr>Linewidth</vt:lpstr>
    </vt:vector>
  </TitlesOfParts>
  <Company>NIST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Quinlan, Franklyn J. (Fed)</dc:creator>
  <cp:lastModifiedBy>Quinlan, Franklyn J. (Fed)</cp:lastModifiedBy>
  <cp:revision>54</cp:revision>
  <dcterms:created xsi:type="dcterms:W3CDTF">2023-10-17T09:58:39Z</dcterms:created>
  <dcterms:modified xsi:type="dcterms:W3CDTF">2023-10-19T20:48:33Z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0x010100FAAA39F5F7B90A4E98FB00F5D55EF9D9</vt:lpwstr>
  </property>
</Properties>
</file>