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497" r:id="rId5"/>
    <p:sldId id="846" r:id="rId6"/>
    <p:sldId id="1348" r:id="rId7"/>
    <p:sldId id="601" r:id="rId8"/>
    <p:sldId id="1349" r:id="rId9"/>
    <p:sldId id="1350" r:id="rId10"/>
    <p:sldId id="319" r:id="rId11"/>
    <p:sldId id="546" r:id="rId12"/>
    <p:sldId id="272" r:id="rId13"/>
    <p:sldId id="278" r:id="rId14"/>
    <p:sldId id="1209" r:id="rId15"/>
    <p:sldId id="1171" r:id="rId16"/>
    <p:sldId id="1185" r:id="rId17"/>
    <p:sldId id="1172" r:id="rId18"/>
    <p:sldId id="1174" r:id="rId19"/>
    <p:sldId id="1229" r:id="rId20"/>
    <p:sldId id="1341" r:id="rId21"/>
    <p:sldId id="1340" r:id="rId22"/>
    <p:sldId id="1346" r:id="rId23"/>
    <p:sldId id="269" r:id="rId24"/>
    <p:sldId id="1347" r:id="rId25"/>
    <p:sldId id="281" r:id="rId26"/>
    <p:sldId id="581" r:id="rId27"/>
    <p:sldId id="616" r:id="rId28"/>
    <p:sldId id="279" r:id="rId29"/>
    <p:sldId id="305" r:id="rId30"/>
    <p:sldId id="531" r:id="rId31"/>
    <p:sldId id="1198" r:id="rId32"/>
    <p:sldId id="321" r:id="rId33"/>
    <p:sldId id="850" r:id="rId34"/>
    <p:sldId id="1127" r:id="rId35"/>
    <p:sldId id="1339" r:id="rId36"/>
    <p:sldId id="842" r:id="rId37"/>
    <p:sldId id="1344" r:id="rId38"/>
    <p:sldId id="283" r:id="rId39"/>
    <p:sldId id="265" r:id="rId40"/>
    <p:sldId id="1168" r:id="rId41"/>
    <p:sldId id="1164" r:id="rId42"/>
    <p:sldId id="1342" r:id="rId43"/>
  </p:sldIdLst>
  <p:sldSz cx="12192000" cy="6858000"/>
  <p:notesSz cx="6794500" cy="9931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6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91D0C1"/>
    <a:srgbClr val="00AA87"/>
    <a:srgbClr val="EE8B44"/>
    <a:srgbClr val="3381BF"/>
    <a:srgbClr val="E5FFD5"/>
    <a:srgbClr val="00CC00"/>
    <a:srgbClr val="F8F8F8"/>
    <a:srgbClr val="FF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92153" autoAdjust="0"/>
  </p:normalViewPr>
  <p:slideViewPr>
    <p:cSldViewPr snapToObjects="1">
      <p:cViewPr varScale="1">
        <p:scale>
          <a:sx n="63" d="100"/>
          <a:sy n="63" d="100"/>
        </p:scale>
        <p:origin x="540" y="56"/>
      </p:cViewPr>
      <p:guideLst>
        <p:guide orient="horz" pos="1366"/>
        <p:guide pos="21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Objects="1">
      <p:cViewPr varScale="1">
        <p:scale>
          <a:sx n="48" d="100"/>
          <a:sy n="48" d="100"/>
        </p:scale>
        <p:origin x="2692" y="44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0A1D-AB0D-4DC7-A906-F8CC6CF68B61}" type="datetimeFigureOut">
              <a:rPr lang="de-DE" smtClean="0"/>
              <a:pPr/>
              <a:t>20.10.2023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2766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7890" y="9432766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DB93-4CD4-4D02-9C92-AA62B06EC5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1FE86-69F7-453F-A2B2-C640B3969CBD}" type="datetimeFigureOut">
              <a:rPr lang="de-DE" smtClean="0"/>
              <a:pPr/>
              <a:t>20.10.2023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6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511F6-9D2B-487B-BA54-A818DD3AB5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36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511F6-9D2B-487B-BA54-A818DD3AB5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52BF7A-AFC0-47B1-987E-0A01F2F9D54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5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D1327-9E3C-44E0-B6E8-C36A30EF5C4A}" type="slidenum">
              <a:rPr lang="en-AU" smtClean="0"/>
              <a:t>20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7735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6514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4061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D1327-9E3C-44E0-B6E8-C36A30EF5C4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18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123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474504-1B40-439C-A9A5-07602306845B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474504-1B40-439C-A9A5-07602306845B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67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590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history both room temperature and cryogenic cavities. Now with silicon 4 times 10-17. I want to show the next step towards the 1 times 10-17 range.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D1327-9E3C-44E0-B6E8-C36A30EF5C4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952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see power dependence, but don’t understand the effect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235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observed an excess noise which is possibly related to the semiconductor property of the coatings.</a:t>
            </a:r>
          </a:p>
          <a:p>
            <a:r>
              <a:rPr lang="en-US" dirty="0"/>
              <a:t>On a level comparable to the thermal noise level of dielectric coatings.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150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195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21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91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D1327-9E3C-44E0-B6E8-C36A30EF5C4A}" type="slidenum">
              <a:rPr lang="en-AU" smtClean="0"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44666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5346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local noise, the freq. </a:t>
            </a:r>
            <a:r>
              <a:rPr lang="en-US" dirty="0" err="1"/>
              <a:t>fluc</a:t>
            </a:r>
            <a:r>
              <a:rPr lang="en-US" dirty="0"/>
              <a:t>. Of the two HG modes are partially uncorrelated.</a:t>
            </a:r>
          </a:p>
          <a:p>
            <a:r>
              <a:rPr lang="en-US" dirty="0"/>
              <a:t>We used the method described in the following slides to determine the spatial correlation of birefringent noise, it turned out that birefringent noise is also a local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0841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44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48812" y="1700984"/>
            <a:ext cx="11760001" cy="201604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33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err="1"/>
              <a:t>Überschrift</a:t>
            </a:r>
            <a:endParaRPr lang="en-US" noProof="0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44082" y="3858016"/>
            <a:ext cx="11760001" cy="108317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3428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27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3428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err="1"/>
              <a:t>Unterüberschrift</a:t>
            </a:r>
            <a:endParaRPr lang="en-US" noProof="0" dirty="0"/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85999" y="1196752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12" descr="PTB-Logo.jpg">
            <a:extLst>
              <a:ext uri="{FF2B5EF4-FFF2-40B4-BE49-F238E27FC236}">
                <a16:creationId xmlns:a16="http://schemas.microsoft.com/office/drawing/2014/main" id="{8BD6F2DC-16A5-4621-8920-4D267ACE43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35" y="188640"/>
            <a:ext cx="6501431" cy="938660"/>
          </a:xfrm>
          <a:prstGeom prst="rect">
            <a:avLst/>
          </a:prstGeom>
        </p:spPr>
      </p:pic>
      <p:cxnSp>
        <p:nvCxnSpPr>
          <p:cNvPr id="10" name="Gerade Verbindung 16">
            <a:extLst>
              <a:ext uri="{FF2B5EF4-FFF2-40B4-BE49-F238E27FC236}">
                <a16:creationId xmlns:a16="http://schemas.microsoft.com/office/drawing/2014/main" id="{2406A196-86E2-4093-9BDB-DB5B12788D99}"/>
              </a:ext>
            </a:extLst>
          </p:cNvPr>
          <p:cNvCxnSpPr/>
          <p:nvPr userDrawn="1"/>
        </p:nvCxnSpPr>
        <p:spPr>
          <a:xfrm>
            <a:off x="285999" y="6525344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 hasCustomPrompt="1"/>
          </p:nvPr>
        </p:nvSpPr>
        <p:spPr>
          <a:xfrm>
            <a:off x="128761" y="1296000"/>
            <a:ext cx="5712003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Ebene</a:t>
            </a:r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6138743" y="1240581"/>
            <a:ext cx="5712003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87999" y="818375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>
          <a:xfrm>
            <a:off x="285999" y="6525344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Grafik 12" descr="PTB-Logo.jpg">
            <a:extLst>
              <a:ext uri="{FF2B5EF4-FFF2-40B4-BE49-F238E27FC236}">
                <a16:creationId xmlns:a16="http://schemas.microsoft.com/office/drawing/2014/main" id="{ACF900E1-B950-4D2B-9955-75FF2A5C52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218867"/>
            <a:ext cx="1532911" cy="505851"/>
          </a:xfrm>
          <a:prstGeom prst="rect">
            <a:avLst/>
          </a:prstGeom>
        </p:spPr>
      </p:pic>
      <p:pic>
        <p:nvPicPr>
          <p:cNvPr id="11" name="Grafik 10" descr="PTB-Logo.jpg">
            <a:extLst>
              <a:ext uri="{FF2B5EF4-FFF2-40B4-BE49-F238E27FC236}">
                <a16:creationId xmlns:a16="http://schemas.microsoft.com/office/drawing/2014/main" id="{7B363909-7101-49B4-8331-0177DCB2E4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72464" y="152636"/>
            <a:ext cx="1584000" cy="57491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5AC2F7A4-0AF2-410B-8125-15306841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1899CF33-442C-46B5-88B8-0D6AE2320A5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F526AAD9-CD86-4FCF-982D-45089311B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777844" y="6597352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GB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74B47B-E114-48C7-846F-23823AFA070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Überschrift+ 2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 hasCustomPrompt="1"/>
          </p:nvPr>
        </p:nvSpPr>
        <p:spPr>
          <a:xfrm>
            <a:off x="143339" y="88923"/>
            <a:ext cx="11760661" cy="777600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87999" y="818375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PTB-Logo.jpg">
            <a:extLst>
              <a:ext uri="{FF2B5EF4-FFF2-40B4-BE49-F238E27FC236}">
                <a16:creationId xmlns:a16="http://schemas.microsoft.com/office/drawing/2014/main" id="{E02819F9-5C11-48BE-BFAF-7BBC23026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4991" y="134247"/>
            <a:ext cx="1584000" cy="574911"/>
          </a:xfrm>
          <a:prstGeom prst="rect">
            <a:avLst/>
          </a:prstGeom>
        </p:spPr>
      </p:pic>
      <p:cxnSp>
        <p:nvCxnSpPr>
          <p:cNvPr id="10" name="Gerade Verbindung 16">
            <a:extLst>
              <a:ext uri="{FF2B5EF4-FFF2-40B4-BE49-F238E27FC236}">
                <a16:creationId xmlns:a16="http://schemas.microsoft.com/office/drawing/2014/main" id="{4025284A-4379-4C2E-B0CB-C960517E330C}"/>
              </a:ext>
            </a:extLst>
          </p:cNvPr>
          <p:cNvCxnSpPr/>
          <p:nvPr userDrawn="1"/>
        </p:nvCxnSpPr>
        <p:spPr>
          <a:xfrm>
            <a:off x="285999" y="6525344"/>
            <a:ext cx="11616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A706FB-4E3F-4C6E-8D7E-2A0813085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7B0DD7-3BC7-4B1D-A02A-3FDC205A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72D70BC-03B6-4F76-B1FA-7C5C42875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pic>
        <p:nvPicPr>
          <p:cNvPr id="2" name="Picture 12">
            <a:extLst>
              <a:ext uri="{FF2B5EF4-FFF2-40B4-BE49-F238E27FC236}">
                <a16:creationId xmlns:a16="http://schemas.microsoft.com/office/drawing/2014/main" id="{D4D7E3FC-CFCC-A3BE-5A3B-6AE2B8F3D8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8332" y="188640"/>
            <a:ext cx="958308" cy="5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35" y="3426524"/>
            <a:ext cx="2122345" cy="302666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3345" y="188640"/>
            <a:ext cx="11174399" cy="77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2055" y="1602006"/>
            <a:ext cx="114815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1" y="6627600"/>
            <a:ext cx="5280000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5712000" y="6627600"/>
            <a:ext cx="768000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33B50D-0319-4E82-9361-8898DD9554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84376" y="6618618"/>
            <a:ext cx="4114800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457200" rtl="0" eaLnBrk="1" latinLnBrk="0" hangingPunct="1">
              <a:defRPr lang="en-GB" sz="675" kern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noProof="0"/>
              <a:t>15</a:t>
            </a:r>
            <a:endParaRPr 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727" r:id="rId3"/>
    <p:sldLayoutId id="2147483659" r:id="rId4"/>
  </p:sldLayoutIdLst>
  <p:hf hdr="0"/>
  <p:txStyles>
    <p:titleStyle>
      <a:lvl1pPr algn="l" defTabSz="342873" rtl="0" eaLnBrk="1" latinLnBrk="0" hangingPunct="1">
        <a:spcBef>
          <a:spcPct val="0"/>
        </a:spcBef>
        <a:buNone/>
        <a:defRPr sz="21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00009" indent="-200009" algn="l" defTabSz="342873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07162" indent="-207152" algn="l" defTabSz="342873" rtl="0" eaLnBrk="1" latinLnBrk="0" hangingPunct="1">
        <a:spcBef>
          <a:spcPts val="9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07171" indent="-200009" algn="l" defTabSz="342873" rtl="0" eaLnBrk="1" latinLnBrk="0" hangingPunct="1">
        <a:spcBef>
          <a:spcPts val="9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07181" indent="-200009" algn="l" defTabSz="342873" rtl="0" eaLnBrk="1" latinLnBrk="0" hangingPunct="1">
        <a:spcBef>
          <a:spcPts val="9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07190" indent="-200009" algn="l" defTabSz="342873" rtl="0" eaLnBrk="1" latinLnBrk="0" hangingPunct="1">
        <a:spcBef>
          <a:spcPts val="9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2" indent="-171437" algn="l" defTabSz="3428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75" indent="-171437" algn="l" defTabSz="3428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48" indent="-171437" algn="l" defTabSz="3428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22" indent="-171437" algn="l" defTabSz="342873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3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7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19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2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66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39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12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85" algn="l" defTabSz="3428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6.png"/><Relationship Id="rId5" Type="http://schemas.openxmlformats.org/officeDocument/2006/relationships/image" Target="../media/image37.png"/><Relationship Id="rId10" Type="http://schemas.openxmlformats.org/officeDocument/2006/relationships/image" Target="../media/image45.png"/><Relationship Id="rId4" Type="http://schemas.openxmlformats.org/officeDocument/2006/relationships/image" Target="../media/image36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21.wm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2.jpg"/><Relationship Id="rId4" Type="http://schemas.openxmlformats.org/officeDocument/2006/relationships/image" Target="../media/image50.gif"/><Relationship Id="rId9" Type="http://schemas.openxmlformats.org/officeDocument/2006/relationships/image" Target="../media/image51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53.jpg"/><Relationship Id="rId7" Type="http://schemas.openxmlformats.org/officeDocument/2006/relationships/image" Target="../media/image5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4.wmf"/><Relationship Id="rId10" Type="http://schemas.openxmlformats.org/officeDocument/2006/relationships/image" Target="../media/image57.jpg"/><Relationship Id="rId4" Type="http://schemas.openxmlformats.org/officeDocument/2006/relationships/oleObject" Target="../embeddings/oleObject5.bin"/><Relationship Id="rId9" Type="http://schemas.openxmlformats.org/officeDocument/2006/relationships/image" Target="../media/image5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3" Type="http://schemas.openxmlformats.org/officeDocument/2006/relationships/image" Target="../media/image65.png"/><Relationship Id="rId7" Type="http://schemas.openxmlformats.org/officeDocument/2006/relationships/image" Target="../media/image69.svg"/><Relationship Id="rId12" Type="http://schemas.openxmlformats.org/officeDocument/2006/relationships/image" Target="../media/image74.jpg"/><Relationship Id="rId17" Type="http://schemas.openxmlformats.org/officeDocument/2006/relationships/image" Target="../media/image79.png"/><Relationship Id="rId2" Type="http://schemas.openxmlformats.org/officeDocument/2006/relationships/image" Target="../media/image64.png"/><Relationship Id="rId16" Type="http://schemas.openxmlformats.org/officeDocument/2006/relationships/image" Target="../media/image78.emf"/><Relationship Id="rId20" Type="http://schemas.openxmlformats.org/officeDocument/2006/relationships/image" Target="../media/image8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19" Type="http://schemas.openxmlformats.org/officeDocument/2006/relationships/image" Target="../media/image81.svg"/><Relationship Id="rId4" Type="http://schemas.openxmlformats.org/officeDocument/2006/relationships/image" Target="../media/image66.emf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9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92.png"/><Relationship Id="rId5" Type="http://schemas.openxmlformats.org/officeDocument/2006/relationships/image" Target="../media/image88.png"/><Relationship Id="rId4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jpg"/><Relationship Id="rId4" Type="http://schemas.openxmlformats.org/officeDocument/2006/relationships/image" Target="../media/image9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8.jpe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0.PNG"/><Relationship Id="rId11" Type="http://schemas.openxmlformats.org/officeDocument/2006/relationships/image" Target="../media/image104.jpeg"/><Relationship Id="rId5" Type="http://schemas.microsoft.com/office/2007/relationships/hdphoto" Target="../media/hdphoto2.wdp"/><Relationship Id="rId10" Type="http://schemas.openxmlformats.org/officeDocument/2006/relationships/image" Target="../media/image64.png"/><Relationship Id="rId4" Type="http://schemas.openxmlformats.org/officeDocument/2006/relationships/image" Target="../media/image99.png"/><Relationship Id="rId9" Type="http://schemas.openxmlformats.org/officeDocument/2006/relationships/image" Target="../media/image10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8.emf"/><Relationship Id="rId4" Type="http://schemas.openxmlformats.org/officeDocument/2006/relationships/image" Target="../media/image10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0.wmf"/><Relationship Id="rId4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16.xml"/><Relationship Id="rId12" Type="http://schemas.openxmlformats.org/officeDocument/2006/relationships/image" Target="../media/image1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114.png"/><Relationship Id="rId5" Type="http://schemas.openxmlformats.org/officeDocument/2006/relationships/tags" Target="../tags/tag10.xml"/><Relationship Id="rId10" Type="http://schemas.openxmlformats.org/officeDocument/2006/relationships/image" Target="../media/image113.png"/><Relationship Id="rId4" Type="http://schemas.openxmlformats.org/officeDocument/2006/relationships/tags" Target="../tags/tag9.xml"/><Relationship Id="rId9" Type="http://schemas.openxmlformats.org/officeDocument/2006/relationships/image" Target="../media/image112.png"/><Relationship Id="rId14" Type="http://schemas.openxmlformats.org/officeDocument/2006/relationships/image" Target="../media/image1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7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0.png"/><Relationship Id="rId5" Type="http://schemas.openxmlformats.org/officeDocument/2006/relationships/image" Target="../media/image128.gif"/><Relationship Id="rId4" Type="http://schemas.openxmlformats.org/officeDocument/2006/relationships/image" Target="../media/image127.JP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2.png"/><Relationship Id="rId11" Type="http://schemas.openxmlformats.org/officeDocument/2006/relationships/hyperlink" Target="https://doi.org/10.48550/ARXIV.2210.15671" TargetMode="External"/><Relationship Id="rId5" Type="http://schemas.openxmlformats.org/officeDocument/2006/relationships/image" Target="../media/image131.png"/><Relationship Id="rId10" Type="http://schemas.openxmlformats.org/officeDocument/2006/relationships/hyperlink" Target="https://doi.org/10.1364/OPTICA.479462" TargetMode="External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57.jp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gif"/><Relationship Id="rId5" Type="http://schemas.openxmlformats.org/officeDocument/2006/relationships/image" Target="../media/image900.png"/><Relationship Id="rId4" Type="http://schemas.openxmlformats.org/officeDocument/2006/relationships/image" Target="../media/image890.png"/><Relationship Id="rId9" Type="http://schemas.openxmlformats.org/officeDocument/2006/relationships/image" Target="../media/image1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7.gif"/><Relationship Id="rId3" Type="http://schemas.openxmlformats.org/officeDocument/2006/relationships/image" Target="../media/image21.wmf"/><Relationship Id="rId7" Type="http://schemas.openxmlformats.org/officeDocument/2006/relationships/image" Target="../media/image23.wmf"/><Relationship Id="rId12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10" Type="http://schemas.openxmlformats.org/officeDocument/2006/relationships/image" Target="../media/image42.png"/><Relationship Id="rId4" Type="http://schemas.openxmlformats.org/officeDocument/2006/relationships/image" Target="../media/image28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54024" y="1448956"/>
            <a:ext cx="11760001" cy="2016048"/>
          </a:xfrm>
        </p:spPr>
        <p:txBody>
          <a:bodyPr anchor="t">
            <a:noAutofit/>
          </a:bodyPr>
          <a:lstStyle/>
          <a:p>
            <a:r>
              <a:rPr lang="en-US" dirty="0"/>
              <a:t>Ultrastable Lasers</a:t>
            </a:r>
          </a:p>
          <a:p>
            <a:r>
              <a:rPr lang="en-US" dirty="0"/>
              <a:t>New Developments and Challenges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9FED92C-2F29-4089-9FA8-5D9837239F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4651" y="3193383"/>
            <a:ext cx="11760001" cy="1092607"/>
          </a:xfrm>
        </p:spPr>
        <p:txBody>
          <a:bodyPr>
            <a:spAutoFit/>
          </a:bodyPr>
          <a:lstStyle/>
          <a:p>
            <a:pPr>
              <a:spcBef>
                <a:spcPts val="300"/>
              </a:spcBef>
            </a:pPr>
            <a:r>
              <a:rPr lang="en-US" sz="2000" dirty="0"/>
              <a:t>Uwe Sterr, </a:t>
            </a:r>
            <a:r>
              <a:rPr lang="en-US" sz="2000" dirty="0" err="1"/>
              <a:t>Jialiang</a:t>
            </a:r>
            <a:r>
              <a:rPr lang="en-US" sz="2000" dirty="0"/>
              <a:t> Yu, Thomas </a:t>
            </a:r>
            <a:r>
              <a:rPr lang="en-US" sz="2000" dirty="0" err="1"/>
              <a:t>Legero</a:t>
            </a:r>
            <a:r>
              <a:rPr lang="en-US" sz="2000" dirty="0"/>
              <a:t>, Sofia </a:t>
            </a:r>
            <a:r>
              <a:rPr lang="en-US" sz="2000" dirty="0" err="1"/>
              <a:t>Herbers</a:t>
            </a:r>
            <a:r>
              <a:rPr lang="en-US" sz="2000" dirty="0"/>
              <a:t>, 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Daniele </a:t>
            </a:r>
            <a:r>
              <a:rPr lang="en-US" sz="2000" dirty="0" err="1"/>
              <a:t>Nicolodi</a:t>
            </a:r>
            <a:r>
              <a:rPr lang="en-US" sz="2000" dirty="0"/>
              <a:t>, Mona Kempkes, Chun Yu Ma, Fritz Riehle</a:t>
            </a:r>
          </a:p>
          <a:p>
            <a:pPr>
              <a:spcBef>
                <a:spcPts val="300"/>
              </a:spcBef>
            </a:pPr>
            <a:r>
              <a:rPr lang="en-US" sz="2000" dirty="0" err="1"/>
              <a:t>Physikalisch-Technische</a:t>
            </a:r>
            <a:r>
              <a:rPr lang="en-US" sz="2000" dirty="0"/>
              <a:t> </a:t>
            </a:r>
            <a:r>
              <a:rPr lang="en-US" sz="2000" dirty="0" err="1"/>
              <a:t>Bundesanstalt</a:t>
            </a:r>
            <a:r>
              <a:rPr lang="en-US" sz="2000" dirty="0"/>
              <a:t>, Braunschweig Germany</a:t>
            </a:r>
          </a:p>
        </p:txBody>
      </p:sp>
      <p:pic>
        <p:nvPicPr>
          <p:cNvPr id="11" name="Picture 1" descr="O:\4-3\4-32\SiCavity\Bilder\si cavity\Silicon_Spacer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172" y="1417629"/>
            <a:ext cx="4289173" cy="2196538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A4D2263-990B-E802-E78B-AAA9BAAAE8AF}"/>
              </a:ext>
            </a:extLst>
          </p:cNvPr>
          <p:cNvSpPr txBox="1"/>
          <p:nvPr/>
        </p:nvSpPr>
        <p:spPr>
          <a:xfrm>
            <a:off x="204651" y="4482842"/>
            <a:ext cx="7490148" cy="746358"/>
          </a:xfrm>
          <a:prstGeom prst="rect">
            <a:avLst/>
          </a:prstGeom>
        </p:spPr>
        <p:txBody>
          <a:bodyPr vert="horz" lIns="91440" tIns="45720" rIns="91440" bIns="45720" rtlCol="0" anchor="t">
            <a:spAutoFit/>
          </a:bodyPr>
          <a:lstStyle>
            <a:lvl1pPr marR="0" indent="0" defTabSz="34287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latin typeface="Arial" pitchFamily="34" charset="0"/>
                <a:cs typeface="Arial" pitchFamily="34" charset="0"/>
              </a:defRPr>
            </a:lvl1pPr>
            <a:lvl2pPr marL="0" indent="0" defTabSz="342873">
              <a:spcBef>
                <a:spcPts val="900"/>
              </a:spcBef>
              <a:buFontTx/>
              <a:buNone/>
              <a:defRPr sz="2700">
                <a:latin typeface="Arial" pitchFamily="34" charset="0"/>
                <a:cs typeface="Arial" pitchFamily="34" charset="0"/>
              </a:defRPr>
            </a:lvl2pPr>
            <a:lvl3pPr marL="0" indent="0" defTabSz="342873">
              <a:spcBef>
                <a:spcPts val="900"/>
              </a:spcBef>
              <a:buFontTx/>
              <a:buNone/>
              <a:defRPr sz="2700">
                <a:latin typeface="Arial" pitchFamily="34" charset="0"/>
                <a:cs typeface="Arial" pitchFamily="34" charset="0"/>
              </a:defRPr>
            </a:lvl3pPr>
            <a:lvl4pPr marL="0" indent="0" defTabSz="342873">
              <a:spcBef>
                <a:spcPts val="900"/>
              </a:spcBef>
              <a:buFontTx/>
              <a:buNone/>
              <a:defRPr sz="2700">
                <a:latin typeface="Arial" pitchFamily="34" charset="0"/>
                <a:cs typeface="Arial" pitchFamily="34" charset="0"/>
              </a:defRPr>
            </a:lvl4pPr>
            <a:lvl5pPr marL="0" indent="0" defTabSz="342873">
              <a:spcBef>
                <a:spcPts val="900"/>
              </a:spcBef>
              <a:buFontTx/>
              <a:buNone/>
              <a:defRPr sz="2700">
                <a:latin typeface="Arial" pitchFamily="34" charset="0"/>
                <a:cs typeface="Arial" pitchFamily="34" charset="0"/>
              </a:defRPr>
            </a:lvl5pPr>
            <a:lvl6pPr marL="1885802" indent="-171437" defTabSz="342873">
              <a:spcBef>
                <a:spcPct val="20000"/>
              </a:spcBef>
              <a:buFont typeface="Arial"/>
              <a:buChar char="•"/>
              <a:defRPr sz="1500"/>
            </a:lvl6pPr>
            <a:lvl7pPr marL="2228675" indent="-171437" defTabSz="342873">
              <a:spcBef>
                <a:spcPct val="20000"/>
              </a:spcBef>
              <a:buFont typeface="Arial"/>
              <a:buChar char="•"/>
              <a:defRPr sz="1500"/>
            </a:lvl7pPr>
            <a:lvl8pPr marL="2571548" indent="-171437" defTabSz="342873">
              <a:spcBef>
                <a:spcPct val="20000"/>
              </a:spcBef>
              <a:buFont typeface="Arial"/>
              <a:buChar char="•"/>
              <a:defRPr sz="1500"/>
            </a:lvl8pPr>
            <a:lvl9pPr marL="2914422" indent="-171437" defTabSz="342873">
              <a:spcBef>
                <a:spcPct val="20000"/>
              </a:spcBef>
              <a:buFont typeface="Arial"/>
              <a:buChar char="•"/>
              <a:defRPr sz="1500"/>
            </a:lvl9pPr>
          </a:lstStyle>
          <a:p>
            <a:r>
              <a:rPr lang="en-US" sz="2000" dirty="0"/>
              <a:t> Dhruv Kedar, John M. Robinson, Jun Ye </a:t>
            </a:r>
          </a:p>
          <a:p>
            <a:r>
              <a:rPr lang="en-US" sz="2000" dirty="0"/>
              <a:t>JILA, NIST and University of Colorado, Boulder, CO, USA</a:t>
            </a: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80C93AA5-1ED3-9693-B8D5-083E90040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9085" y="146111"/>
            <a:ext cx="1656184" cy="94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652CF6D-6CD0-94E5-AA0F-28C15132A5B9}"/>
              </a:ext>
            </a:extLst>
          </p:cNvPr>
          <p:cNvSpPr txBox="1"/>
          <p:nvPr/>
        </p:nvSpPr>
        <p:spPr>
          <a:xfrm>
            <a:off x="5159896" y="5680125"/>
            <a:ext cx="6921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9th Symposium on Frequency Standards and Metrology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Kingscliff, Australia , 16-20 October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     Novel noise contributions at low temperatures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BA8B509-025E-BDE6-EBD6-5553FEF12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11436A5-5A5D-190D-0083-0BC0360E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F1422942-1194-A501-6745-F912F3D3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6EBC62F-9D95-E748-8BF2-833F55909B35}"/>
              </a:ext>
            </a:extLst>
          </p:cNvPr>
          <p:cNvGrpSpPr/>
          <p:nvPr/>
        </p:nvGrpSpPr>
        <p:grpSpPr>
          <a:xfrm>
            <a:off x="73709" y="2660915"/>
            <a:ext cx="4198088" cy="3076461"/>
            <a:chOff x="3245601" y="2013281"/>
            <a:chExt cx="4932803" cy="3614879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5EFB6382-2170-C963-968A-0E698D5E3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5601" y="2013281"/>
              <a:ext cx="4932803" cy="3614879"/>
            </a:xfrm>
            <a:prstGeom prst="rect">
              <a:avLst/>
            </a:prstGeom>
          </p:spPr>
        </p:pic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C964CD1F-1A6A-DE42-10E2-E429AD1EB392}"/>
                </a:ext>
              </a:extLst>
            </p:cNvPr>
            <p:cNvSpPr/>
            <p:nvPr/>
          </p:nvSpPr>
          <p:spPr>
            <a:xfrm>
              <a:off x="3353613" y="2085289"/>
              <a:ext cx="402127" cy="407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7BF736F5-1990-E7BD-E431-C84B20579CAD}"/>
              </a:ext>
            </a:extLst>
          </p:cNvPr>
          <p:cNvSpPr/>
          <p:nvPr/>
        </p:nvSpPr>
        <p:spPr>
          <a:xfrm>
            <a:off x="3887755" y="2767048"/>
            <a:ext cx="463613" cy="4699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F2D1A297-CA41-5541-DBEF-40D458F02909}"/>
              </a:ext>
            </a:extLst>
          </p:cNvPr>
          <p:cNvSpPr txBox="1"/>
          <p:nvPr/>
        </p:nvSpPr>
        <p:spPr>
          <a:xfrm>
            <a:off x="140236" y="1028734"/>
            <a:ext cx="388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light-modified birefringence</a:t>
            </a:r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A7C986A1-64B9-F0EA-91A5-AD1E705E5AEA}"/>
              </a:ext>
            </a:extLst>
          </p:cNvPr>
          <p:cNvSpPr txBox="1"/>
          <p:nvPr/>
        </p:nvSpPr>
        <p:spPr>
          <a:xfrm>
            <a:off x="225625" y="1604797"/>
            <a:ext cx="3715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non-thermal, light-induced change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cavity resonance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different sign for fast and slow axis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 constant of many hours !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BA53D75-FFE7-C686-3ACB-C9AF69058A75}"/>
              </a:ext>
            </a:extLst>
          </p:cNvPr>
          <p:cNvSpPr txBox="1"/>
          <p:nvPr/>
        </p:nvSpPr>
        <p:spPr>
          <a:xfrm>
            <a:off x="239350" y="5765061"/>
            <a:ext cx="1632181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133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3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stat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≈ 10</a:t>
            </a:r>
            <a:r>
              <a:rPr lang="en-US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2949897-3A59-D4A1-A3E5-B88AFF65BD2D}"/>
              </a:ext>
            </a:extLst>
          </p:cNvPr>
          <p:cNvSpPr txBox="1"/>
          <p:nvPr/>
        </p:nvSpPr>
        <p:spPr>
          <a:xfrm>
            <a:off x="2049888" y="5757202"/>
            <a:ext cx="1837867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133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3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≈ 10</a:t>
            </a:r>
            <a:r>
              <a:rPr lang="en-US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B2A61FF-9536-6F92-1F87-608B0E3D57D7}"/>
              </a:ext>
            </a:extLst>
          </p:cNvPr>
          <p:cNvSpPr txBox="1"/>
          <p:nvPr/>
        </p:nvSpPr>
        <p:spPr>
          <a:xfrm>
            <a:off x="4819419" y="2649424"/>
            <a:ext cx="3184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linear electro-optic effect ?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26F524F-2FD6-BC1E-E8A7-2E442C13BA53}"/>
              </a:ext>
            </a:extLst>
          </p:cNvPr>
          <p:cNvSpPr txBox="1"/>
          <p:nvPr/>
        </p:nvSpPr>
        <p:spPr>
          <a:xfrm>
            <a:off x="8419873" y="2649425"/>
            <a:ext cx="1964531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133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≈ r</a:t>
            </a:r>
            <a:r>
              <a:rPr lang="en-US" sz="2133" baseline="-25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sz="2133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endParaRPr lang="en-US" sz="2133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F2F0C16-E2BB-F986-861E-B49FC06769A9}"/>
              </a:ext>
            </a:extLst>
          </p:cNvPr>
          <p:cNvSpPr txBox="1"/>
          <p:nvPr/>
        </p:nvSpPr>
        <p:spPr>
          <a:xfrm>
            <a:off x="5163962" y="3427193"/>
            <a:ext cx="6580193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electro-optic tensor component   r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1.5 pm/V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35034FD-2145-F1B5-0906-7A21E118FFCF}"/>
              </a:ext>
            </a:extLst>
          </p:cNvPr>
          <p:cNvSpPr txBox="1"/>
          <p:nvPr/>
        </p:nvSpPr>
        <p:spPr>
          <a:xfrm>
            <a:off x="5167425" y="3822755"/>
            <a:ext cx="641367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refractive index GaAs   n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≈ 3.48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0357E8D-F414-8464-5C44-387CABB04B61}"/>
              </a:ext>
            </a:extLst>
          </p:cNvPr>
          <p:cNvSpPr txBox="1"/>
          <p:nvPr/>
        </p:nvSpPr>
        <p:spPr>
          <a:xfrm>
            <a:off x="7997505" y="4470082"/>
            <a:ext cx="1629951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E ≈ 3 kV/m</a:t>
            </a:r>
            <a:endParaRPr lang="en-US" sz="2133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C47FA32-C28B-7201-A95F-B3704727A72E}"/>
              </a:ext>
            </a:extLst>
          </p:cNvPr>
          <p:cNvSpPr txBox="1"/>
          <p:nvPr/>
        </p:nvSpPr>
        <p:spPr>
          <a:xfrm>
            <a:off x="4687372" y="5211062"/>
            <a:ext cx="7828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small compared to electric field strengths in heterojunctions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8E05F4D-9343-E9CA-7BC4-245E5B69AC16}"/>
              </a:ext>
            </a:extLst>
          </p:cNvPr>
          <p:cNvSpPr txBox="1"/>
          <p:nvPr/>
        </p:nvSpPr>
        <p:spPr>
          <a:xfrm>
            <a:off x="4787888" y="1157064"/>
            <a:ext cx="5359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Possible explanation: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Light is exciting carriers in the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AlGaAs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/ GaAs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semiconductor building up electric field along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coating ?</a:t>
            </a: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9FEEB478-8F99-36F9-0ECB-FF3C3C9E004C}"/>
              </a:ext>
            </a:extLst>
          </p:cNvPr>
          <p:cNvSpPr/>
          <p:nvPr/>
        </p:nvSpPr>
        <p:spPr>
          <a:xfrm>
            <a:off x="7245821" y="4523744"/>
            <a:ext cx="571268" cy="345417"/>
          </a:xfrm>
          <a:prstGeom prst="rightArrow">
            <a:avLst/>
          </a:prstGeom>
          <a:solidFill>
            <a:srgbClr val="009BC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BC0C154-97C0-4D47-5E3B-FF8BD24A23E3}"/>
              </a:ext>
            </a:extLst>
          </p:cNvPr>
          <p:cNvSpPr txBox="1"/>
          <p:nvPr/>
        </p:nvSpPr>
        <p:spPr>
          <a:xfrm>
            <a:off x="4298707" y="6165304"/>
            <a:ext cx="7371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333" dirty="0" err="1">
                <a:latin typeface="Arial" panose="020B0604020202020204" pitchFamily="34" charset="0"/>
                <a:cs typeface="Arial" panose="020B0604020202020204" pitchFamily="34" charset="0"/>
              </a:rPr>
              <a:t>Namba</a:t>
            </a:r>
            <a:r>
              <a:rPr lang="en-US" sz="133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333" i="1" dirty="0">
                <a:solidFill>
                  <a:srgbClr val="000000"/>
                </a:solidFill>
                <a:latin typeface="Arial" panose="020B0604020202020204" pitchFamily="34" charset="0"/>
              </a:rPr>
              <a:t>J. Opt. Soc. Am. </a:t>
            </a:r>
            <a:r>
              <a:rPr lang="en-US" sz="1333" b="1" i="1" dirty="0">
                <a:solidFill>
                  <a:srgbClr val="000000"/>
                </a:solidFill>
                <a:latin typeface="Arial" panose="020B0604020202020204" pitchFamily="34" charset="0"/>
              </a:rPr>
              <a:t>51</a:t>
            </a:r>
            <a:r>
              <a:rPr lang="en-US" sz="1333" dirty="0">
                <a:solidFill>
                  <a:srgbClr val="000000"/>
                </a:solidFill>
                <a:latin typeface="Arial" panose="020B0604020202020204" pitchFamily="34" charset="0"/>
              </a:rPr>
              <a:t>, (1961)</a:t>
            </a:r>
            <a:r>
              <a:rPr lang="en-US" sz="1333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333" dirty="0">
                <a:solidFill>
                  <a:srgbClr val="000000"/>
                </a:solidFill>
                <a:latin typeface="Arial" panose="020B0604020202020204" pitchFamily="34" charset="0"/>
              </a:rPr>
              <a:t>76                 L. Ho, C. </a:t>
            </a:r>
            <a:r>
              <a:rPr lang="en-US" sz="1333" dirty="0" err="1">
                <a:solidFill>
                  <a:srgbClr val="000000"/>
                </a:solidFill>
                <a:latin typeface="Arial" panose="020B0604020202020204" pitchFamily="34" charset="0"/>
              </a:rPr>
              <a:t>Buhrer</a:t>
            </a:r>
            <a:r>
              <a:rPr lang="en-US" sz="1333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1333" i="1" dirty="0">
                <a:solidFill>
                  <a:srgbClr val="000000"/>
                </a:solidFill>
                <a:latin typeface="Arial" panose="020B0604020202020204" pitchFamily="34" charset="0"/>
              </a:rPr>
              <a:t>Appl. Opt. </a:t>
            </a:r>
            <a:r>
              <a:rPr lang="en-US" sz="1333" b="1" i="1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sz="1333" i="1" dirty="0">
                <a:solidFill>
                  <a:srgbClr val="000000"/>
                </a:solidFill>
                <a:latin typeface="Arial" panose="020B0604020202020204" pitchFamily="34" charset="0"/>
              </a:rPr>
              <a:t>, 647 (1963)</a:t>
            </a:r>
            <a:endParaRPr lang="en-US" sz="13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6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F7D35-1C75-4BDA-BC48-08E32D04B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88923"/>
            <a:ext cx="11760661" cy="777600"/>
          </a:xfrm>
        </p:spPr>
        <p:txBody>
          <a:bodyPr/>
          <a:lstStyle/>
          <a:p>
            <a:r>
              <a:rPr lang="en-US" dirty="0"/>
              <a:t>Measurements at 124 K and 4 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78549A-1905-35A1-9A91-8337670F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A4A15-10CD-4DA6-A52B-2A3DF290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839B38-790F-20FE-BDB0-AF90AE66291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077200" y="6646863"/>
            <a:ext cx="4114800" cy="230187"/>
          </a:xfrm>
        </p:spPr>
        <p:txBody>
          <a:bodyPr/>
          <a:lstStyle/>
          <a:p>
            <a:r>
              <a:rPr lang="en-GB"/>
              <a:t>9th Symposium on Frequency Standards and Metrology </a:t>
            </a:r>
            <a:endParaRPr lang="de-D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3D1D3F-8543-421D-BDF7-D155D26FE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8A49DAE-BFCE-49D9-A96E-B90F8376E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673F1B7-950F-4412-92D8-848624A99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C978B28-9F49-4DC1-B8CB-3708DF048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63724B-8F4D-4727-8D40-B8E72748CD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7A8ECC2-8B98-4982-B57F-AEF9509369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035" y="1304764"/>
            <a:ext cx="609600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A684727-C3DC-44D3-A700-7AFC3B431A5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192689" y="1300689"/>
            <a:ext cx="609599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E9CA205-A60C-43F5-9E2B-73F00BCF2DC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192689" y="1300689"/>
            <a:ext cx="609599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5A06752-393A-44A1-A8D3-CD9DE92836E2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192689" y="1300689"/>
            <a:ext cx="609599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FE83834-AB54-444C-B4B6-924D76E5711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192689" y="1300689"/>
            <a:ext cx="609599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C452AE0-57EA-4B67-8105-7EB4F0498A64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192689" y="1300689"/>
            <a:ext cx="609599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564306-0C08-46EF-9FF1-3B20761B7D96}"/>
              </a:ext>
            </a:extLst>
          </p:cNvPr>
          <p:cNvSpPr txBox="1"/>
          <p:nvPr/>
        </p:nvSpPr>
        <p:spPr>
          <a:xfrm>
            <a:off x="7140116" y="1018665"/>
            <a:ext cx="4168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PTB 21 cm Si cavity at 124 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5AAD15-1EA1-4773-9AB2-895982069BE4}"/>
              </a:ext>
            </a:extLst>
          </p:cNvPr>
          <p:cNvSpPr txBox="1"/>
          <p:nvPr/>
        </p:nvSpPr>
        <p:spPr>
          <a:xfrm>
            <a:off x="1559496" y="1029175"/>
            <a:ext cx="3739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JILA  6 cm Si cavity at 4 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A53A64-C133-4DBC-A2BD-592053E3EAD3}"/>
              </a:ext>
            </a:extLst>
          </p:cNvPr>
          <p:cNvSpPr txBox="1"/>
          <p:nvPr/>
        </p:nvSpPr>
        <p:spPr>
          <a:xfrm>
            <a:off x="4770857" y="4702455"/>
            <a:ext cx="2985113" cy="52322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Birefringent noise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3C55AE-748A-4087-B0C7-E4B2494421CC}"/>
              </a:ext>
            </a:extLst>
          </p:cNvPr>
          <p:cNvSpPr txBox="1"/>
          <p:nvPr/>
        </p:nvSpPr>
        <p:spPr>
          <a:xfrm>
            <a:off x="4882265" y="5291626"/>
            <a:ext cx="2762295" cy="52322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1/f excess noise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33E363-897D-4BB7-8128-558F00414274}"/>
              </a:ext>
            </a:extLst>
          </p:cNvPr>
          <p:cNvSpPr txBox="1"/>
          <p:nvPr/>
        </p:nvSpPr>
        <p:spPr>
          <a:xfrm>
            <a:off x="5190162" y="5872689"/>
            <a:ext cx="2165978" cy="52322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Non-thermal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02D708-2798-C004-92AE-333921AD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5813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9C0A1-5E65-4602-8732-3134FE86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-51533"/>
            <a:ext cx="11760661" cy="777600"/>
          </a:xfrm>
        </p:spPr>
        <p:txBody>
          <a:bodyPr/>
          <a:lstStyle/>
          <a:p>
            <a:r>
              <a:rPr lang="en-US" dirty="0"/>
              <a:t>Stability at 124 K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CC1BCCD9-A0F9-7E99-EE58-DD691AF492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B087BEA8-9F1A-475A-9267-A597B7CA9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9672F-A697-402B-BE17-41F6A885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76AC0-BBB5-4CE3-B351-466EAC29E5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96" r="6689" b="577"/>
          <a:stretch/>
        </p:blipFill>
        <p:spPr>
          <a:xfrm>
            <a:off x="248707" y="1376772"/>
            <a:ext cx="6525437" cy="4716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123FB1-E24F-4D55-B038-E363CDE97DAB}"/>
              </a:ext>
            </a:extLst>
          </p:cNvPr>
          <p:cNvSpPr txBox="1"/>
          <p:nvPr/>
        </p:nvSpPr>
        <p:spPr>
          <a:xfrm>
            <a:off x="7012500" y="3537012"/>
            <a:ext cx="4052052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Origin of remaining noise: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Brownian thermal noise?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Symbol" panose="05050102010706020507" pitchFamily="18" charset="2"/>
                <a:cs typeface="Arial" pitchFamily="34" charset="0"/>
              </a:rPr>
              <a:t> </a:t>
            </a:r>
            <a:r>
              <a:rPr lang="en-US" sz="2400" dirty="0">
                <a:latin typeface="Symbol" panose="05050102010706020507" pitchFamily="18" charset="2"/>
                <a:cs typeface="Arial" pitchFamily="34" charset="0"/>
              </a:rPr>
              <a:t>j(</a:t>
            </a:r>
            <a:r>
              <a:rPr lang="en-US" sz="2000" dirty="0">
                <a:cs typeface="Arial" pitchFamily="34" charset="0"/>
              </a:rPr>
              <a:t>124 K</a:t>
            </a:r>
            <a:r>
              <a:rPr lang="en-US" sz="2400" dirty="0">
                <a:latin typeface="Symbol" panose="05050102010706020507" pitchFamily="18" charset="2"/>
                <a:cs typeface="Arial" pitchFamily="34" charset="0"/>
              </a:rPr>
              <a:t>)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Arial" pitchFamily="34" charset="0"/>
              </a:rPr>
              <a:t>≫</a:t>
            </a:r>
            <a:r>
              <a:rPr lang="en-US" sz="2400" dirty="0">
                <a:latin typeface="Symbol" panose="05050102010706020507" pitchFamily="18" charset="2"/>
                <a:cs typeface="Arial" pitchFamily="34" charset="0"/>
              </a:rPr>
              <a:t> j(</a:t>
            </a:r>
            <a:r>
              <a:rPr lang="en-US" sz="2000" dirty="0">
                <a:cs typeface="Arial" pitchFamily="34" charset="0"/>
              </a:rPr>
              <a:t>300 K</a:t>
            </a:r>
            <a:r>
              <a:rPr lang="en-US" sz="2400" dirty="0">
                <a:latin typeface="Symbol" panose="05050102010706020507" pitchFamily="18" charset="2"/>
                <a:cs typeface="Arial" pitchFamily="34" charset="0"/>
              </a:rPr>
              <a:t>) 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unidentified noise?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4820D7-E2E2-4776-B372-5CF1B13D6188}"/>
              </a:ext>
            </a:extLst>
          </p:cNvPr>
          <p:cNvSpPr txBox="1"/>
          <p:nvPr/>
        </p:nvSpPr>
        <p:spPr>
          <a:xfrm>
            <a:off x="6708068" y="1503295"/>
            <a:ext cx="56964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Birefringent noise can be removed with polarization averaging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remaining frequency stability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n-US" sz="2000" dirty="0" err="1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≈</a:t>
            </a:r>
            <a:r>
              <a:rPr lang="en-US" sz="2000" dirty="0">
                <a:ea typeface="Cambria Math" panose="02040503050406030204" pitchFamily="18" charset="0"/>
                <a:cs typeface="Arial" panose="020B0604020202020204" pitchFamily="34" charset="0"/>
              </a:rPr>
              <a:t> 4×10</a:t>
            </a:r>
            <a:r>
              <a:rPr lang="en-US" sz="2000" baseline="30000" dirty="0">
                <a:ea typeface="Cambria Math" panose="02040503050406030204" pitchFamily="18" charset="0"/>
                <a:cs typeface="Arial" panose="020B0604020202020204" pitchFamily="34" charset="0"/>
              </a:rPr>
              <a:t>-17</a:t>
            </a:r>
            <a:b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still higher than predicted thermal noise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B0949B-7885-16CC-A782-90E07D08B3F8}"/>
              </a:ext>
            </a:extLst>
          </p:cNvPr>
          <p:cNvSpPr txBox="1"/>
          <p:nvPr/>
        </p:nvSpPr>
        <p:spPr>
          <a:xfrm>
            <a:off x="5745192" y="2980426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id="{DBD58525-BA9A-0173-456D-4A55EECADB55}"/>
              </a:ext>
            </a:extLst>
          </p:cNvPr>
          <p:cNvSpPr/>
          <p:nvPr/>
        </p:nvSpPr>
        <p:spPr>
          <a:xfrm>
            <a:off x="1278594" y="2764482"/>
            <a:ext cx="2153458" cy="1559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4D2B25BE-4AAC-1C43-BB54-9B9EFCB92F44}"/>
              </a:ext>
            </a:extLst>
          </p:cNvPr>
          <p:cNvSpPr/>
          <p:nvPr/>
        </p:nvSpPr>
        <p:spPr>
          <a:xfrm>
            <a:off x="1683022" y="2647422"/>
            <a:ext cx="2252738" cy="370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9C13182-C832-D4E0-AB21-9212EB20D5BE}"/>
              </a:ext>
            </a:extLst>
          </p:cNvPr>
          <p:cNvGrpSpPr/>
          <p:nvPr/>
        </p:nvGrpSpPr>
        <p:grpSpPr>
          <a:xfrm>
            <a:off x="1270605" y="1231592"/>
            <a:ext cx="3853287" cy="1477328"/>
            <a:chOff x="8832304" y="4606441"/>
            <a:chExt cx="3853287" cy="1477328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502D31E-3DF6-E100-32F5-6016FE4534F8}"/>
                </a:ext>
              </a:extLst>
            </p:cNvPr>
            <p:cNvSpPr txBox="1"/>
            <p:nvPr/>
          </p:nvSpPr>
          <p:spPr>
            <a:xfrm>
              <a:off x="8832304" y="4606441"/>
              <a:ext cx="3853287" cy="1477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630238" indent="-630238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AlGaAs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single polarization</a:t>
              </a:r>
            </a:p>
            <a:p>
              <a:pPr marL="630238" indent="-630238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AlGaAs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polarization averaged</a:t>
              </a:r>
              <a:endParaRPr lang="en-GB" dirty="0"/>
            </a:p>
            <a:p>
              <a:pPr marL="630238" indent="-630238"/>
              <a:r>
                <a:rPr lang="en-GB" dirty="0"/>
                <a:t>	dielectric coating</a:t>
              </a:r>
            </a:p>
            <a:p>
              <a:pPr marL="630238" indent="-630238"/>
              <a:r>
                <a:rPr lang="en-GB" dirty="0"/>
                <a:t>	expected Brownian noise</a:t>
              </a:r>
            </a:p>
            <a:p>
              <a:pPr marL="630238" indent="-630238"/>
              <a:r>
                <a:rPr lang="en-GB" dirty="0"/>
                <a:t>	technical noise</a:t>
              </a:r>
            </a:p>
          </p:txBody>
        </p: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FBC5ABD2-EC0F-8FD2-F89E-81810F33C880}"/>
                </a:ext>
              </a:extLst>
            </p:cNvPr>
            <p:cNvGrpSpPr/>
            <p:nvPr/>
          </p:nvGrpSpPr>
          <p:grpSpPr>
            <a:xfrm>
              <a:off x="8904468" y="4787625"/>
              <a:ext cx="504764" cy="1080120"/>
              <a:chOff x="9037950" y="4787625"/>
              <a:chExt cx="335228" cy="1080120"/>
            </a:xfrm>
          </p:grpSpPr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C9CC0DE1-DBF6-A87E-D3D5-9AE20D5232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7956" y="4787625"/>
                <a:ext cx="335221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043402AF-667A-92C5-D3F3-7C230AB48F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7957" y="5039653"/>
                <a:ext cx="335221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B447026E-5407-243F-9BE9-9702E4AA72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7950" y="5335578"/>
                <a:ext cx="335221" cy="0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091C47FB-3ECD-53F4-0DB2-9A96B5434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7950" y="5631503"/>
                <a:ext cx="335221" cy="0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FC265670-53C7-7589-7A0B-0E02A7CBCF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37950" y="5867745"/>
                <a:ext cx="335221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433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FDBFB-0783-45E2-A8DF-9FD4B175B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Spatial noise correlation on mirror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329DB62-36C7-02EA-961C-FF2744DC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373BA88C-AE6E-F5D0-983E-4697D3538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200E2B-38FC-4734-AFCF-CBE55FDE8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13</a:t>
            </a:fld>
            <a:endParaRPr lang="de-DE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5D580B-3758-47ED-821C-2A1C88D5E2E7}"/>
              </a:ext>
            </a:extLst>
          </p:cNvPr>
          <p:cNvGrpSpPr/>
          <p:nvPr/>
        </p:nvGrpSpPr>
        <p:grpSpPr>
          <a:xfrm>
            <a:off x="4285577" y="953389"/>
            <a:ext cx="3334526" cy="1669130"/>
            <a:chOff x="972536" y="4208142"/>
            <a:chExt cx="2462110" cy="1098923"/>
          </a:xfrm>
        </p:grpSpPr>
        <p:sp>
          <p:nvSpPr>
            <p:cNvPr id="11" name="Rechteck 16">
              <a:extLst>
                <a:ext uri="{FF2B5EF4-FFF2-40B4-BE49-F238E27FC236}">
                  <a16:creationId xmlns:a16="http://schemas.microsoft.com/office/drawing/2014/main" id="{3C41259D-9A37-4B7C-B929-821E8410221D}"/>
                </a:ext>
              </a:extLst>
            </p:cNvPr>
            <p:cNvSpPr/>
            <p:nvPr/>
          </p:nvSpPr>
          <p:spPr>
            <a:xfrm>
              <a:off x="1280011" y="4597033"/>
              <a:ext cx="33757" cy="33982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hteck 17">
              <a:extLst>
                <a:ext uri="{FF2B5EF4-FFF2-40B4-BE49-F238E27FC236}">
                  <a16:creationId xmlns:a16="http://schemas.microsoft.com/office/drawing/2014/main" id="{97D969D7-6DD2-4986-8BD0-A414433FF156}"/>
                </a:ext>
              </a:extLst>
            </p:cNvPr>
            <p:cNvSpPr/>
            <p:nvPr/>
          </p:nvSpPr>
          <p:spPr>
            <a:xfrm>
              <a:off x="3083052" y="4597033"/>
              <a:ext cx="33757" cy="33982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hteck 18">
              <a:extLst>
                <a:ext uri="{FF2B5EF4-FFF2-40B4-BE49-F238E27FC236}">
                  <a16:creationId xmlns:a16="http://schemas.microsoft.com/office/drawing/2014/main" id="{F7C68793-E565-489F-8B95-3E849BDC0FBF}"/>
                </a:ext>
              </a:extLst>
            </p:cNvPr>
            <p:cNvSpPr/>
            <p:nvPr/>
          </p:nvSpPr>
          <p:spPr>
            <a:xfrm>
              <a:off x="1158646" y="4374820"/>
              <a:ext cx="120102" cy="78424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Gleich 19">
              <a:extLst>
                <a:ext uri="{FF2B5EF4-FFF2-40B4-BE49-F238E27FC236}">
                  <a16:creationId xmlns:a16="http://schemas.microsoft.com/office/drawing/2014/main" id="{B142A34C-7E15-4BB9-8056-0A5255E79328}"/>
                </a:ext>
              </a:extLst>
            </p:cNvPr>
            <p:cNvSpPr/>
            <p:nvPr/>
          </p:nvSpPr>
          <p:spPr>
            <a:xfrm>
              <a:off x="972536" y="4208142"/>
              <a:ext cx="2462110" cy="1098923"/>
            </a:xfrm>
            <a:prstGeom prst="mathEqual">
              <a:avLst>
                <a:gd name="adj1" fmla="val 25523"/>
                <a:gd name="adj2" fmla="val 45488"/>
              </a:avLst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hteck 20">
              <a:extLst>
                <a:ext uri="{FF2B5EF4-FFF2-40B4-BE49-F238E27FC236}">
                  <a16:creationId xmlns:a16="http://schemas.microsoft.com/office/drawing/2014/main" id="{83599E70-5ED0-439C-90AA-5C1325A727CF}"/>
                </a:ext>
              </a:extLst>
            </p:cNvPr>
            <p:cNvSpPr/>
            <p:nvPr/>
          </p:nvSpPr>
          <p:spPr>
            <a:xfrm>
              <a:off x="3128432" y="4374820"/>
              <a:ext cx="120102" cy="78424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35EA94A9-A95F-4E73-9F07-76CDB1ECA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25391" y="4671052"/>
              <a:ext cx="1757661" cy="22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E32838F6-532A-47D3-91E2-914D55FE7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660" y="2676780"/>
            <a:ext cx="3610304" cy="7765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C4EBE1-A6E7-46FE-9B54-DE98EECDB8A8}"/>
                  </a:ext>
                </a:extLst>
              </p:cNvPr>
              <p:cNvSpPr txBox="1"/>
              <p:nvPr/>
            </p:nvSpPr>
            <p:spPr>
              <a:xfrm>
                <a:off x="2121923" y="1304706"/>
                <a:ext cx="174438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Local noise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𝑐𝑜𝑟𝑟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𝑤</m:t>
                      </m:r>
                    </m:oMath>
                  </m:oMathPara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C4EBE1-A6E7-46FE-9B54-DE98EECDB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923" y="1304706"/>
                <a:ext cx="1744388" cy="830997"/>
              </a:xfrm>
              <a:prstGeom prst="rect">
                <a:avLst/>
              </a:prstGeom>
              <a:blipFill>
                <a:blip r:embed="rId5"/>
                <a:stretch>
                  <a:fillRect l="-5245" t="-5147" r="-52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AED89FF6-A4FF-4425-BD83-560527092C9F}"/>
              </a:ext>
            </a:extLst>
          </p:cNvPr>
          <p:cNvGrpSpPr/>
          <p:nvPr/>
        </p:nvGrpSpPr>
        <p:grpSpPr>
          <a:xfrm>
            <a:off x="1078120" y="4044487"/>
            <a:ext cx="4027916" cy="392625"/>
            <a:chOff x="1275996" y="4616417"/>
            <a:chExt cx="4027916" cy="3926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70CE14D-01CE-4B63-9900-E07E33D8B9E5}"/>
                </a:ext>
              </a:extLst>
            </p:cNvPr>
            <p:cNvSpPr/>
            <p:nvPr/>
          </p:nvSpPr>
          <p:spPr>
            <a:xfrm>
              <a:off x="1482536" y="4616417"/>
              <a:ext cx="36103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8E008EB-E102-4CC2-8456-A54BB864D8C2}"/>
                </a:ext>
              </a:extLst>
            </p:cNvPr>
            <p:cNvSpPr/>
            <p:nvPr/>
          </p:nvSpPr>
          <p:spPr>
            <a:xfrm>
              <a:off x="1275996" y="4667005"/>
              <a:ext cx="4027916" cy="34203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FB016C-26E5-4143-8417-432BD7362AAD}"/>
              </a:ext>
            </a:extLst>
          </p:cNvPr>
          <p:cNvGrpSpPr/>
          <p:nvPr/>
        </p:nvGrpSpPr>
        <p:grpSpPr>
          <a:xfrm>
            <a:off x="1109904" y="2168860"/>
            <a:ext cx="3959815" cy="1289304"/>
            <a:chOff x="1271464" y="2895780"/>
            <a:chExt cx="4032448" cy="128930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09052AA-0651-4C97-A093-B312E5DAC19A}"/>
                </a:ext>
              </a:extLst>
            </p:cNvPr>
            <p:cNvCxnSpPr/>
            <p:nvPr/>
          </p:nvCxnSpPr>
          <p:spPr>
            <a:xfrm>
              <a:off x="1271464" y="4185084"/>
              <a:ext cx="40324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4F6053B-A61D-4A57-B89A-5AC8C3DF89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6812" y="3540432"/>
              <a:ext cx="12893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D69B219-6487-4AAC-A6F9-C8B6738F2C07}"/>
                  </a:ext>
                </a:extLst>
              </p:cNvPr>
              <p:cNvSpPr txBox="1"/>
              <p:nvPr/>
            </p:nvSpPr>
            <p:spPr>
              <a:xfrm>
                <a:off x="1109904" y="2177825"/>
                <a:ext cx="6075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</m:oMath>
                  </m:oMathPara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D69B219-6487-4AAC-A6F9-C8B6738F2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904" y="2177825"/>
                <a:ext cx="60753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11CD03-1A6E-4DDF-B2DF-D0E4BE517F92}"/>
                  </a:ext>
                </a:extLst>
              </p:cNvPr>
              <p:cNvSpPr txBox="1"/>
              <p:nvPr/>
            </p:nvSpPr>
            <p:spPr>
              <a:xfrm>
                <a:off x="8622219" y="1098469"/>
                <a:ext cx="189827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Global noise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𝑐𝑜𝑟𝑟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𝑤</m:t>
                      </m:r>
                    </m:oMath>
                  </m:oMathPara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11CD03-1A6E-4DDF-B2DF-D0E4BE517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2219" y="1098469"/>
                <a:ext cx="1898277" cy="830997"/>
              </a:xfrm>
              <a:prstGeom prst="rect">
                <a:avLst/>
              </a:prstGeom>
              <a:blipFill>
                <a:blip r:embed="rId7"/>
                <a:stretch>
                  <a:fillRect l="-4808" t="-5109" r="-44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25FA414-3197-4DFA-87C9-2450174F6DD9}"/>
              </a:ext>
            </a:extLst>
          </p:cNvPr>
          <p:cNvGrpSpPr/>
          <p:nvPr/>
        </p:nvGrpSpPr>
        <p:grpSpPr>
          <a:xfrm>
            <a:off x="7704081" y="3807422"/>
            <a:ext cx="4027916" cy="392625"/>
            <a:chOff x="1275996" y="4616417"/>
            <a:chExt cx="4027916" cy="3926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A5D2DEA-2B55-4B5C-8095-253D6482236D}"/>
                </a:ext>
              </a:extLst>
            </p:cNvPr>
            <p:cNvSpPr/>
            <p:nvPr/>
          </p:nvSpPr>
          <p:spPr>
            <a:xfrm>
              <a:off x="1482536" y="4616417"/>
              <a:ext cx="36103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9A4FF2-98A0-49EB-9CB4-01051F83923E}"/>
                </a:ext>
              </a:extLst>
            </p:cNvPr>
            <p:cNvSpPr/>
            <p:nvPr/>
          </p:nvSpPr>
          <p:spPr>
            <a:xfrm>
              <a:off x="1275996" y="4667005"/>
              <a:ext cx="4027916" cy="34203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7C9D42-BDCE-4DB8-98E0-FA4741AA1797}"/>
              </a:ext>
            </a:extLst>
          </p:cNvPr>
          <p:cNvGrpSpPr/>
          <p:nvPr/>
        </p:nvGrpSpPr>
        <p:grpSpPr>
          <a:xfrm>
            <a:off x="7735865" y="1895791"/>
            <a:ext cx="3959815" cy="1289304"/>
            <a:chOff x="1271464" y="2895780"/>
            <a:chExt cx="4032448" cy="1289304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9A87C4A-3D1E-4367-B98A-E8D929066ABE}"/>
                </a:ext>
              </a:extLst>
            </p:cNvPr>
            <p:cNvCxnSpPr/>
            <p:nvPr/>
          </p:nvCxnSpPr>
          <p:spPr>
            <a:xfrm>
              <a:off x="1271464" y="4185084"/>
              <a:ext cx="40324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D989E7E-8498-482F-B9FC-343292C6624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6812" y="3540432"/>
              <a:ext cx="12893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8D8675E-6DDE-4C59-A30F-27750BD6644D}"/>
                  </a:ext>
                </a:extLst>
              </p:cNvPr>
              <p:cNvSpPr txBox="1"/>
              <p:nvPr/>
            </p:nvSpPr>
            <p:spPr>
              <a:xfrm>
                <a:off x="7735865" y="1904756"/>
                <a:ext cx="6075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</m:oMath>
                  </m:oMathPara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8D8675E-6DDE-4C59-A30F-27750BD66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865" y="1904756"/>
                <a:ext cx="607539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>
            <a:extLst>
              <a:ext uri="{FF2B5EF4-FFF2-40B4-BE49-F238E27FC236}">
                <a16:creationId xmlns:a16="http://schemas.microsoft.com/office/drawing/2014/main" id="{BAA90DB0-AEF2-40CE-9AF9-0524AA1C7D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3657" y="2262844"/>
            <a:ext cx="3812069" cy="82787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1E6DA08-EA3E-40C0-A447-588A78693581}"/>
              </a:ext>
            </a:extLst>
          </p:cNvPr>
          <p:cNvSpPr txBox="1"/>
          <p:nvPr/>
        </p:nvSpPr>
        <p:spPr>
          <a:xfrm>
            <a:off x="551384" y="4586376"/>
            <a:ext cx="4899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Coating Brownian thermal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Birefringent noise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C254B0-BA59-441C-8AE4-136FFC7611B1}"/>
              </a:ext>
            </a:extLst>
          </p:cNvPr>
          <p:cNvSpPr txBox="1"/>
          <p:nvPr/>
        </p:nvSpPr>
        <p:spPr>
          <a:xfrm>
            <a:off x="7438802" y="4408800"/>
            <a:ext cx="46217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Cavity temperature fluctuation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Vibrations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Thermo-optic noise (</a:t>
            </a:r>
            <a:r>
              <a:rPr lang="az-Cyrl-AZ" sz="24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&gt; 1 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4CD5BFC-168E-45DF-8180-FE1072F0A59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562" t="39315" r="11413" b="11228"/>
          <a:stretch/>
        </p:blipFill>
        <p:spPr>
          <a:xfrm>
            <a:off x="2785852" y="3651784"/>
            <a:ext cx="773971" cy="3878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D1B40108-716C-4CD3-814A-6BD66C45FBE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562" t="39315" r="11413" b="11228"/>
          <a:stretch/>
        </p:blipFill>
        <p:spPr>
          <a:xfrm>
            <a:off x="9328786" y="3415952"/>
            <a:ext cx="773971" cy="387833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EC8722D2-0021-4EB4-BFEE-FDBE636510C9}"/>
              </a:ext>
            </a:extLst>
          </p:cNvPr>
          <p:cNvGrpSpPr/>
          <p:nvPr/>
        </p:nvGrpSpPr>
        <p:grpSpPr>
          <a:xfrm>
            <a:off x="9333345" y="2219827"/>
            <a:ext cx="747000" cy="2088232"/>
            <a:chOff x="2252656" y="2521629"/>
            <a:chExt cx="747000" cy="2088232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AD3E9FC-85A9-491B-BF5F-DA69256C1EEE}"/>
                </a:ext>
              </a:extLst>
            </p:cNvPr>
            <p:cNvCxnSpPr/>
            <p:nvPr/>
          </p:nvCxnSpPr>
          <p:spPr>
            <a:xfrm>
              <a:off x="2252656" y="2521629"/>
              <a:ext cx="0" cy="208823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63FA702-0FEA-439E-9BF7-61EDB791819F}"/>
                </a:ext>
              </a:extLst>
            </p:cNvPr>
            <p:cNvCxnSpPr/>
            <p:nvPr/>
          </p:nvCxnSpPr>
          <p:spPr>
            <a:xfrm>
              <a:off x="2999656" y="2521629"/>
              <a:ext cx="0" cy="208823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019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5" grpId="0"/>
      <p:bldP spid="34" grpId="0"/>
      <p:bldP spid="43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F882E3-7C67-4E50-9D39-B99A7787D1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56" t="13250" r="28147" b="19551"/>
          <a:stretch/>
        </p:blipFill>
        <p:spPr>
          <a:xfrm>
            <a:off x="606164" y="1153009"/>
            <a:ext cx="5993892" cy="5114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69C0A1-5E65-4602-8732-3134FE86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Measurement of Brownian thermal noise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DF4FF-069C-CBBA-F4E3-6E8C5401E6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90651-3ABB-A5B2-9418-F4C70B21D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9672F-A697-402B-BE17-41F6A885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60D0D8C-0B44-483F-AC3E-73062B9A68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92244" y="1533939"/>
          <a:ext cx="3732027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4" imgW="1415160" imgH="1390320" progId="CorelDraw.Graphic.16">
                  <p:embed/>
                </p:oleObj>
              </mc:Choice>
              <mc:Fallback>
                <p:oleObj name="CorelDRAW" r:id="rId4" imgW="1415160" imgH="1390320" progId="CorelDraw.Graphic.16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E60D0D8C-0B44-483F-AC3E-73062B9A68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92244" y="1533939"/>
                        <a:ext cx="3732027" cy="365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C4AF1FB-4E61-4560-AB49-D8E2AF58F5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411845"/>
              </p:ext>
            </p:extLst>
          </p:nvPr>
        </p:nvGraphicFramePr>
        <p:xfrm>
          <a:off x="3827748" y="4992459"/>
          <a:ext cx="902817" cy="88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415160" imgH="1390320" progId="CorelDraw.Graphic.16">
                  <p:embed/>
                </p:oleObj>
              </mc:Choice>
              <mc:Fallback>
                <p:oleObj name="CorelDRAW" r:id="rId6" imgW="1415160" imgH="1390320" progId="CorelDraw.Graphic.16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7C4AF1FB-4E61-4560-AB49-D8E2AF58F5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27748" y="4992459"/>
                        <a:ext cx="902817" cy="88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C2271D4-A359-482B-9158-65E7397B99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587512"/>
              </p:ext>
            </p:extLst>
          </p:nvPr>
        </p:nvGraphicFramePr>
        <p:xfrm>
          <a:off x="3791744" y="1664804"/>
          <a:ext cx="900246" cy="88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1411560" imgH="1390320" progId="CorelDraw.Graphic.16">
                  <p:embed/>
                </p:oleObj>
              </mc:Choice>
              <mc:Fallback>
                <p:oleObj name="CorelDRAW" r:id="rId8" imgW="1411560" imgH="1390320" progId="CorelDraw.Graphic.16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C2271D4-A359-482B-9158-65E7397B99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91744" y="1664804"/>
                        <a:ext cx="900246" cy="88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9727CF6-9F10-72C2-0AC2-5C2638F81F5A}"/>
              </a:ext>
            </a:extLst>
          </p:cNvPr>
          <p:cNvGrpSpPr/>
          <p:nvPr/>
        </p:nvGrpSpPr>
        <p:grpSpPr>
          <a:xfrm>
            <a:off x="4789492" y="1135254"/>
            <a:ext cx="1872062" cy="4941168"/>
            <a:chOff x="4012426" y="1124745"/>
            <a:chExt cx="1634152" cy="4683869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D94A6DBE-20E6-C273-7112-761CA4B0758B}"/>
                </a:ext>
              </a:extLst>
            </p:cNvPr>
            <p:cNvSpPr/>
            <p:nvPr/>
          </p:nvSpPr>
          <p:spPr>
            <a:xfrm>
              <a:off x="4343106" y="1124745"/>
              <a:ext cx="1303472" cy="4423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BA25207C-DD5D-0E07-909C-1734C236C29E}"/>
                </a:ext>
              </a:extLst>
            </p:cNvPr>
            <p:cNvSpPr/>
            <p:nvPr/>
          </p:nvSpPr>
          <p:spPr>
            <a:xfrm>
              <a:off x="4012426" y="1368787"/>
              <a:ext cx="1303472" cy="1911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CCC33A2B-82C6-80B8-A21A-174BAC6B9BC2}"/>
                </a:ext>
              </a:extLst>
            </p:cNvPr>
            <p:cNvSpPr/>
            <p:nvPr/>
          </p:nvSpPr>
          <p:spPr>
            <a:xfrm>
              <a:off x="4144456" y="3897052"/>
              <a:ext cx="1303472" cy="1911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B21D1CF-D119-4E93-A8C2-221C7B26194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6374"/>
          <a:stretch/>
        </p:blipFill>
        <p:spPr>
          <a:xfrm>
            <a:off x="5699956" y="1196752"/>
            <a:ext cx="6168331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6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E73337F2-40DF-4978-A630-BB0F476F958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81000" y="1478636"/>
              <a:ext cx="11430000" cy="47000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77440">
                      <a:extLst>
                        <a:ext uri="{9D8B030D-6E8A-4147-A177-3AD203B41FA5}">
                          <a16:colId xmlns:a16="http://schemas.microsoft.com/office/drawing/2014/main" val="1223436205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3825152647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757649524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95379738"/>
                        </a:ext>
                      </a:extLst>
                    </a:gridCol>
                  </a:tblGrid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00</a:t>
                          </a:r>
                          <a:r>
                            <a:rPr lang="en-US" sz="1600" dirty="0"/>
                            <a:t>-HG</a:t>
                          </a:r>
                          <a:r>
                            <a:rPr lang="en-US" sz="1600" baseline="-25000" dirty="0"/>
                            <a:t>01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45287491"/>
                      </a:ext>
                    </a:extLst>
                  </a:tr>
                  <a:tr h="30175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Integration profile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24053843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Scaling</a:t>
                          </a:r>
                          <a:r>
                            <a:rPr lang="en-US" sz="1600" baseline="0" dirty="0"/>
                            <a:t> of</a:t>
                          </a:r>
                          <a:r>
                            <a:rPr lang="en-US" sz="1600" dirty="0"/>
                            <a:t> mod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0.75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0.75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42972692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Predicted noise level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600" b="0" i="1" u="none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u="none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b="0" i="1" u="none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US" sz="1600" b="0" i="1" u="none" smtClean="0">
                                      <a:latin typeface="Cambria Math" panose="02040503050406030204" pitchFamily="18" charset="0"/>
                                    </a:rPr>
                                    <m:t>00</m:t>
                                  </m:r>
                                </m:sub>
                              </m:sSub>
                              <m:r>
                                <a:rPr lang="en-US" sz="1600" b="0" i="1" u="none" smtClean="0">
                                  <a:latin typeface="Cambria Math" panose="02040503050406030204" pitchFamily="18" charset="0"/>
                                </a:rPr>
                                <m:t>=1.0×</m:t>
                              </m:r>
                              <m:sSup>
                                <m:sSupPr>
                                  <m:ctrlPr>
                                    <a:rPr lang="en-US" sz="1600" b="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u="none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b="0" i="1" u="none" smtClean="0">
                                      <a:latin typeface="Cambria Math" panose="02040503050406030204" pitchFamily="18" charset="0"/>
                                    </a:rPr>
                                    <m:t>−17</m:t>
                                  </m:r>
                                </m:sup>
                              </m:sSup>
                            </m:oMath>
                          </a14:m>
                          <a:endParaRPr lang="en-US" sz="1600" u="non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=0.86×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−17</m:t>
                                  </m:r>
                                </m:sup>
                              </m:sSup>
                            </m:oMath>
                          </a14:m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=0.86×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−17</m:t>
                                  </m:r>
                                </m:sup>
                              </m:sSup>
                            </m:oMath>
                          </a14:m>
                          <a:endParaRPr lang="en-U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04584954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Measured</a:t>
                          </a:r>
                          <a:r>
                            <a:rPr lang="en-US" sz="1600" dirty="0"/>
                            <a:t>/</a:t>
                          </a:r>
                          <a:r>
                            <a:rPr lang="en-US" sz="1600" dirty="0">
                              <a:solidFill>
                                <a:srgbClr val="00B050"/>
                              </a:solidFill>
                            </a:rPr>
                            <a:t>calculated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4287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4287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rgbClr val="FF0000"/>
                                    </a:solidFill>
                                  </a:rPr>
                                  <m:t>mod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>
                                    <a:solidFill>
                                      <a:srgbClr val="FF0000"/>
                                    </a:solidFill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=0.84×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25938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E73337F2-40DF-4978-A630-BB0F476F958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8736289"/>
                  </p:ext>
                </p:extLst>
              </p:nvPr>
            </p:nvGraphicFramePr>
            <p:xfrm>
              <a:off x="381000" y="1478636"/>
              <a:ext cx="11430000" cy="47000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77440">
                      <a:extLst>
                        <a:ext uri="{9D8B030D-6E8A-4147-A177-3AD203B41FA5}">
                          <a16:colId xmlns:a16="http://schemas.microsoft.com/office/drawing/2014/main" val="1223436205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3825152647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757649524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95379738"/>
                        </a:ext>
                      </a:extLst>
                    </a:gridCol>
                  </a:tblGrid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HG</a:t>
                          </a:r>
                          <a:r>
                            <a:rPr lang="en-US" sz="1600" baseline="-25000" dirty="0"/>
                            <a:t>00</a:t>
                          </a:r>
                          <a:r>
                            <a:rPr lang="en-US" sz="1600" dirty="0"/>
                            <a:t>-HG</a:t>
                          </a:r>
                          <a:r>
                            <a:rPr lang="en-US" sz="1600" baseline="-25000" dirty="0"/>
                            <a:t>01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45287491"/>
                      </a:ext>
                    </a:extLst>
                  </a:tr>
                  <a:tr h="30175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Integration profile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24053843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56" t="-820290" r="-382051" b="-2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78990" t="-820290" r="-201010" b="-2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8629" t="-820290" r="-100605" b="-2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9192" t="-820290" r="-808" b="-20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2972692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Predicted noise level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78990" t="-920290" r="-201010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8629" t="-920290" r="-100605" b="-1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9192" t="-920290" r="-808" b="-10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4584954"/>
                      </a:ext>
                    </a:extLst>
                  </a:tr>
                  <a:tr h="4206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FF0000"/>
                              </a:solidFill>
                            </a:rPr>
                            <a:t>Measured</a:t>
                          </a:r>
                          <a:r>
                            <a:rPr lang="en-US" sz="1600" dirty="0"/>
                            <a:t>/</a:t>
                          </a:r>
                          <a:r>
                            <a:rPr lang="en-US" sz="1600" dirty="0">
                              <a:solidFill>
                                <a:srgbClr val="00B050"/>
                              </a:solidFill>
                            </a:rPr>
                            <a:t>calculated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4287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4287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9192" t="-1020290" r="-808" b="-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59388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7269C0A1-5E65-4602-8732-3134FE86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Brownian thermal noise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B5CF9B-36E1-0FC7-36DE-9ADAD097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9672F-A697-402B-BE17-41F6A885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de-DE"/>
              <a:t>15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EB5AD3-4502-B25C-136C-6088D0FC82E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077200" y="6646863"/>
            <a:ext cx="4114800" cy="230187"/>
          </a:xfrm>
        </p:spPr>
        <p:txBody>
          <a:bodyPr/>
          <a:lstStyle/>
          <a:p>
            <a:r>
              <a:rPr lang="en-GB"/>
              <a:t>9th Symposium on Frequency Standards and Metrology 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EF7F8F-B620-44AF-8727-3286CDB756FC}"/>
              </a:ext>
            </a:extLst>
          </p:cNvPr>
          <p:cNvSpPr txBox="1"/>
          <p:nvPr/>
        </p:nvSpPr>
        <p:spPr>
          <a:xfrm>
            <a:off x="515380" y="1016971"/>
            <a:ext cx="783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Determine upper limit of coating Brownian thermal noise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9C01A1-7E72-4D0E-BD53-3FD400A630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55" t="12540" r="19689" b="12281"/>
          <a:stretch/>
        </p:blipFill>
        <p:spPr>
          <a:xfrm>
            <a:off x="2759067" y="1948292"/>
            <a:ext cx="3002498" cy="2926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BE61282-47B3-4518-A4EE-9018654A95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32" t="11933" r="19681" b="11150"/>
          <a:stretch/>
        </p:blipFill>
        <p:spPr>
          <a:xfrm>
            <a:off x="5807968" y="1952836"/>
            <a:ext cx="2915908" cy="29260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581DCE-9BEC-4C4C-9649-BAF50EBB04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438" t="11933" r="19681" b="11150"/>
          <a:stretch/>
        </p:blipFill>
        <p:spPr>
          <a:xfrm>
            <a:off x="8832304" y="1939164"/>
            <a:ext cx="2935880" cy="29260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7E6E8E-C15F-4975-9E1A-D8EBF5904FFD}"/>
              </a:ext>
            </a:extLst>
          </p:cNvPr>
          <p:cNvSpPr txBox="1"/>
          <p:nvPr/>
        </p:nvSpPr>
        <p:spPr>
          <a:xfrm>
            <a:off x="5425567" y="4041018"/>
            <a:ext cx="3469219" cy="52322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 w="508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l-GR" sz="28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φ</a:t>
            </a:r>
            <a:r>
              <a:rPr lang="de-DE" sz="28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(124 K)</a:t>
            </a:r>
            <a:r>
              <a:rPr lang="en-GB" sz="2800" dirty="0">
                <a:latin typeface="Symbol" panose="05050102010706020507" pitchFamily="18" charset="2"/>
                <a:cs typeface="Arial" panose="020B0604020202020204" pitchFamily="34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</a:t>
            </a:r>
            <a:r>
              <a:rPr lang="el-GR" sz="28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φ</a:t>
            </a:r>
            <a:r>
              <a:rPr lang="de-DE" sz="28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(300 K)</a:t>
            </a:r>
            <a:endParaRPr lang="en-GB" sz="28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5E2D7B35-AAF1-9BEC-FF64-80C394315CDD}"/>
                  </a:ext>
                </a:extLst>
              </p:cNvPr>
              <p:cNvSpPr txBox="1"/>
              <p:nvPr/>
            </p:nvSpPr>
            <p:spPr>
              <a:xfrm>
                <a:off x="3114353" y="5805264"/>
                <a:ext cx="2794807" cy="396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00B050"/>
                    </a:solidFill>
                  </a:rPr>
                  <a:t>mod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=0.97×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5E2D7B35-AAF1-9BEC-FF64-80C394315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353" y="5805264"/>
                <a:ext cx="2794807" cy="396006"/>
              </a:xfrm>
              <a:prstGeom prst="rect">
                <a:avLst/>
              </a:prstGeom>
              <a:blipFill>
                <a:blip r:embed="rId6"/>
                <a:stretch>
                  <a:fillRect l="-1310" t="-4615"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1554EC61-CB89-4970-D797-03898A3782AC}"/>
                  </a:ext>
                </a:extLst>
              </p:cNvPr>
              <p:cNvSpPr txBox="1"/>
              <p:nvPr/>
            </p:nvSpPr>
            <p:spPr>
              <a:xfrm>
                <a:off x="5999209" y="5795574"/>
                <a:ext cx="2561611" cy="396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3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dirty="0">
                    <a:solidFill>
                      <a:srgbClr val="00B050"/>
                    </a:solidFill>
                  </a:rPr>
                  <a:t>mod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b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=0.84×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1554EC61-CB89-4970-D797-03898A378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209" y="5795574"/>
                <a:ext cx="2561611" cy="396006"/>
              </a:xfrm>
              <a:prstGeom prst="rect">
                <a:avLst/>
              </a:prstGeom>
              <a:blipFill>
                <a:blip r:embed="rId7"/>
                <a:stretch>
                  <a:fillRect t="-4615"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FD5B58C-10B1-2AFD-1FB6-7278C45C9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57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Further investigations at room temperature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487988-825A-D547-672C-6E45DC9E50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307AD0-DEF4-FB3A-67FC-9C6166E70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65765F-6E53-4338-A80F-3248A5578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29A243E-E6D6-0020-5629-CAC8C7330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62" y="1905000"/>
            <a:ext cx="114966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E2E15-8330-480E-88DE-89D8FCDB5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external light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315C5F2-83EB-172F-B4FE-0E53796579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DE6F4A65-4373-2519-937F-4A28DC9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A9E062-9941-BAE0-60D8-63CDDFC1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D1603DA-13A0-4F72-9753-D9169CA2E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64" y="1026114"/>
            <a:ext cx="6660232" cy="4995174"/>
          </a:xfrm>
          <a:prstGeom prst="rect">
            <a:avLst/>
          </a:prstGeom>
        </p:spPr>
      </p:pic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B695C38C-6108-2385-B2A9-71A6C9BC1410}"/>
              </a:ext>
            </a:extLst>
          </p:cNvPr>
          <p:cNvGrpSpPr/>
          <p:nvPr/>
        </p:nvGrpSpPr>
        <p:grpSpPr>
          <a:xfrm>
            <a:off x="6505540" y="2019593"/>
            <a:ext cx="6277917" cy="2918659"/>
            <a:chOff x="6505540" y="2019593"/>
            <a:chExt cx="6277917" cy="2918659"/>
          </a:xfrm>
        </p:grpSpPr>
        <p:sp>
          <p:nvSpPr>
            <p:cNvPr id="54" name="Isosceles Triangle 140">
              <a:extLst>
                <a:ext uri="{FF2B5EF4-FFF2-40B4-BE49-F238E27FC236}">
                  <a16:creationId xmlns:a16="http://schemas.microsoft.com/office/drawing/2014/main" id="{110FDE52-C223-FA04-6ADF-6FB61933DE23}"/>
                </a:ext>
              </a:extLst>
            </p:cNvPr>
            <p:cNvSpPr/>
            <p:nvPr/>
          </p:nvSpPr>
          <p:spPr>
            <a:xfrm rot="5400000">
              <a:off x="9205365" y="2047523"/>
              <a:ext cx="2606345" cy="2550486"/>
            </a:xfrm>
            <a:prstGeom prst="triangle">
              <a:avLst>
                <a:gd name="adj" fmla="val 50793"/>
              </a:avLst>
            </a:prstGeom>
            <a:solidFill>
              <a:srgbClr val="FFE081"/>
            </a:solidFill>
            <a:ln>
              <a:noFill/>
            </a:ln>
            <a:effectLst>
              <a:glow rad="4191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" name="Group 660">
              <a:extLst>
                <a:ext uri="{FF2B5EF4-FFF2-40B4-BE49-F238E27FC236}">
                  <a16:creationId xmlns:a16="http://schemas.microsoft.com/office/drawing/2014/main" id="{FF43F5E5-6262-C93C-180E-4226A20BEA7F}"/>
                </a:ext>
              </a:extLst>
            </p:cNvPr>
            <p:cNvGrpSpPr/>
            <p:nvPr/>
          </p:nvGrpSpPr>
          <p:grpSpPr>
            <a:xfrm>
              <a:off x="6505540" y="2232164"/>
              <a:ext cx="4022995" cy="2706088"/>
              <a:chOff x="1966381" y="8567686"/>
              <a:chExt cx="3920259" cy="2636985"/>
            </a:xfrm>
          </p:grpSpPr>
          <p:grpSp>
            <p:nvGrpSpPr>
              <p:cNvPr id="5" name="Group 605">
                <a:extLst>
                  <a:ext uri="{FF2B5EF4-FFF2-40B4-BE49-F238E27FC236}">
                    <a16:creationId xmlns:a16="http://schemas.microsoft.com/office/drawing/2014/main" id="{B45DE889-CAC7-133C-84B1-708AD467FA5A}"/>
                  </a:ext>
                </a:extLst>
              </p:cNvPr>
              <p:cNvGrpSpPr/>
              <p:nvPr/>
            </p:nvGrpSpPr>
            <p:grpSpPr>
              <a:xfrm>
                <a:off x="1966381" y="8567686"/>
                <a:ext cx="3920259" cy="2636985"/>
                <a:chOff x="3289050" y="8341605"/>
                <a:chExt cx="3465809" cy="2250287"/>
              </a:xfrm>
            </p:grpSpPr>
            <p:grpSp>
              <p:nvGrpSpPr>
                <p:cNvPr id="8" name="Group 597">
                  <a:extLst>
                    <a:ext uri="{FF2B5EF4-FFF2-40B4-BE49-F238E27FC236}">
                      <a16:creationId xmlns:a16="http://schemas.microsoft.com/office/drawing/2014/main" id="{D93E416B-BFEF-2B7D-B692-9072D99E2814}"/>
                    </a:ext>
                  </a:extLst>
                </p:cNvPr>
                <p:cNvGrpSpPr/>
                <p:nvPr/>
              </p:nvGrpSpPr>
              <p:grpSpPr>
                <a:xfrm>
                  <a:off x="5012300" y="8638693"/>
                  <a:ext cx="726052" cy="1184314"/>
                  <a:chOff x="4829189" y="8245212"/>
                  <a:chExt cx="1826055" cy="2022304"/>
                </a:xfrm>
              </p:grpSpPr>
              <p:grpSp>
                <p:nvGrpSpPr>
                  <p:cNvPr id="19" name="Group 664">
                    <a:extLst>
                      <a:ext uri="{FF2B5EF4-FFF2-40B4-BE49-F238E27FC236}">
                        <a16:creationId xmlns:a16="http://schemas.microsoft.com/office/drawing/2014/main" id="{EBDFA6D6-9056-AE47-5343-358BDBFCBE71}"/>
                      </a:ext>
                    </a:extLst>
                  </p:cNvPr>
                  <p:cNvGrpSpPr/>
                  <p:nvPr/>
                </p:nvGrpSpPr>
                <p:grpSpPr>
                  <a:xfrm>
                    <a:off x="4829189" y="8245746"/>
                    <a:ext cx="437984" cy="2020328"/>
                    <a:chOff x="4472625" y="7465033"/>
                    <a:chExt cx="2328630" cy="2754645"/>
                  </a:xfrm>
                </p:grpSpPr>
                <p:sp>
                  <p:nvSpPr>
                    <p:cNvPr id="32" name="Flowchart: Direct Access Storage 662">
                      <a:extLst>
                        <a:ext uri="{FF2B5EF4-FFF2-40B4-BE49-F238E27FC236}">
                          <a16:creationId xmlns:a16="http://schemas.microsoft.com/office/drawing/2014/main" id="{38BB50F9-61E7-1D80-8839-9AFDCD7BE1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4"/>
                      <a:ext cx="1378533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33" name="Flowchart: Direct Access Storage 663">
                      <a:extLst>
                        <a:ext uri="{FF2B5EF4-FFF2-40B4-BE49-F238E27FC236}">
                          <a16:creationId xmlns:a16="http://schemas.microsoft.com/office/drawing/2014/main" id="{706B2026-DF40-3640-DF64-C8404BDF74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</p:grpSp>
              <p:grpSp>
                <p:nvGrpSpPr>
                  <p:cNvPr id="20" name="Group 665">
                    <a:extLst>
                      <a:ext uri="{FF2B5EF4-FFF2-40B4-BE49-F238E27FC236}">
                        <a16:creationId xmlns:a16="http://schemas.microsoft.com/office/drawing/2014/main" id="{0C5BD8D8-2DFC-ABF9-A073-2CAC2A0818D0}"/>
                      </a:ext>
                    </a:extLst>
                  </p:cNvPr>
                  <p:cNvGrpSpPr/>
                  <p:nvPr/>
                </p:nvGrpSpPr>
                <p:grpSpPr>
                  <a:xfrm>
                    <a:off x="5187848" y="8245213"/>
                    <a:ext cx="422047" cy="2020327"/>
                    <a:chOff x="4472625" y="7465033"/>
                    <a:chExt cx="2328630" cy="2754644"/>
                  </a:xfrm>
                </p:grpSpPr>
                <p:sp>
                  <p:nvSpPr>
                    <p:cNvPr id="30" name="Flowchart: Direct Access Storage 666">
                      <a:extLst>
                        <a:ext uri="{FF2B5EF4-FFF2-40B4-BE49-F238E27FC236}">
                          <a16:creationId xmlns:a16="http://schemas.microsoft.com/office/drawing/2014/main" id="{BB4B2414-99C1-F788-A63B-F7468B7C90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31" name="Flowchart: Direct Access Storage 667">
                      <a:extLst>
                        <a:ext uri="{FF2B5EF4-FFF2-40B4-BE49-F238E27FC236}">
                          <a16:creationId xmlns:a16="http://schemas.microsoft.com/office/drawing/2014/main" id="{6E285D56-4F8E-690C-CB19-C12AEA5F33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21" name="Group 588">
                    <a:extLst>
                      <a:ext uri="{FF2B5EF4-FFF2-40B4-BE49-F238E27FC236}">
                        <a16:creationId xmlns:a16="http://schemas.microsoft.com/office/drawing/2014/main" id="{31307D89-140B-0F04-A93B-197C49343480}"/>
                      </a:ext>
                    </a:extLst>
                  </p:cNvPr>
                  <p:cNvGrpSpPr/>
                  <p:nvPr/>
                </p:nvGrpSpPr>
                <p:grpSpPr>
                  <a:xfrm>
                    <a:off x="5534409" y="8245213"/>
                    <a:ext cx="422047" cy="2020327"/>
                    <a:chOff x="4472625" y="7465033"/>
                    <a:chExt cx="2328630" cy="2754644"/>
                  </a:xfrm>
                </p:grpSpPr>
                <p:sp>
                  <p:nvSpPr>
                    <p:cNvPr id="28" name="Flowchart: Direct Access Storage 589">
                      <a:extLst>
                        <a:ext uri="{FF2B5EF4-FFF2-40B4-BE49-F238E27FC236}">
                          <a16:creationId xmlns:a16="http://schemas.microsoft.com/office/drawing/2014/main" id="{9FF2054D-C401-EEFB-4247-A76D14397B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29" name="Flowchart: Direct Access Storage 590">
                      <a:extLst>
                        <a:ext uri="{FF2B5EF4-FFF2-40B4-BE49-F238E27FC236}">
                          <a16:creationId xmlns:a16="http://schemas.microsoft.com/office/drawing/2014/main" id="{7A612046-ED83-43D2-D23F-230619540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22" name="Group 594">
                    <a:extLst>
                      <a:ext uri="{FF2B5EF4-FFF2-40B4-BE49-F238E27FC236}">
                        <a16:creationId xmlns:a16="http://schemas.microsoft.com/office/drawing/2014/main" id="{5D01AB3D-B2F2-1D0A-BDE9-85BE1000C824}"/>
                      </a:ext>
                    </a:extLst>
                  </p:cNvPr>
                  <p:cNvGrpSpPr/>
                  <p:nvPr/>
                </p:nvGrpSpPr>
                <p:grpSpPr>
                  <a:xfrm>
                    <a:off x="5882956" y="8245213"/>
                    <a:ext cx="427723" cy="2020327"/>
                    <a:chOff x="4439405" y="7475164"/>
                    <a:chExt cx="2359949" cy="2754644"/>
                  </a:xfrm>
                </p:grpSpPr>
                <p:sp>
                  <p:nvSpPr>
                    <p:cNvPr id="26" name="Flowchart: Direct Access Storage 595">
                      <a:extLst>
                        <a:ext uri="{FF2B5EF4-FFF2-40B4-BE49-F238E27FC236}">
                          <a16:creationId xmlns:a16="http://schemas.microsoft.com/office/drawing/2014/main" id="{25740124-C799-94FA-DC08-940781AC22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9405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27" name="Flowchart: Direct Access Storage 596">
                      <a:extLst>
                        <a:ext uri="{FF2B5EF4-FFF2-40B4-BE49-F238E27FC236}">
                          <a16:creationId xmlns:a16="http://schemas.microsoft.com/office/drawing/2014/main" id="{74FF463A-4660-F98C-91CE-C99D146998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0818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23" name="Group 591">
                    <a:extLst>
                      <a:ext uri="{FF2B5EF4-FFF2-40B4-BE49-F238E27FC236}">
                        <a16:creationId xmlns:a16="http://schemas.microsoft.com/office/drawing/2014/main" id="{78795B48-210B-4BFE-B61E-1CD65C0FA40F}"/>
                      </a:ext>
                    </a:extLst>
                  </p:cNvPr>
                  <p:cNvGrpSpPr/>
                  <p:nvPr/>
                </p:nvGrpSpPr>
                <p:grpSpPr>
                  <a:xfrm>
                    <a:off x="6233513" y="8245212"/>
                    <a:ext cx="421731" cy="2022304"/>
                    <a:chOff x="4467027" y="7475164"/>
                    <a:chExt cx="2326883" cy="2757340"/>
                  </a:xfrm>
                </p:grpSpPr>
                <p:sp>
                  <p:nvSpPr>
                    <p:cNvPr id="24" name="Flowchart: Direct Access Storage 592">
                      <a:extLst>
                        <a:ext uri="{FF2B5EF4-FFF2-40B4-BE49-F238E27FC236}">
                          <a16:creationId xmlns:a16="http://schemas.microsoft.com/office/drawing/2014/main" id="{55651C1D-16E5-6C66-027F-0A145AA8AF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7027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25" name="Flowchart: Direct Access Storage 593">
                      <a:extLst>
                        <a:ext uri="{FF2B5EF4-FFF2-40B4-BE49-F238E27FC236}">
                          <a16:creationId xmlns:a16="http://schemas.microsoft.com/office/drawing/2014/main" id="{3C20D26E-9C52-F3C9-1786-4005F4C15B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374" y="7477860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10" name="Straight Arrow Connector 577">
                  <a:extLst>
                    <a:ext uri="{FF2B5EF4-FFF2-40B4-BE49-F238E27FC236}">
                      <a16:creationId xmlns:a16="http://schemas.microsoft.com/office/drawing/2014/main" id="{79E27827-2761-8CAC-0CC8-267DD9437D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25671" y="9139585"/>
                  <a:ext cx="656911" cy="0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  <a:effectLst>
                  <a:glow rad="190500">
                    <a:srgbClr val="FFC000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598">
                  <a:extLst>
                    <a:ext uri="{FF2B5EF4-FFF2-40B4-BE49-F238E27FC236}">
                      <a16:creationId xmlns:a16="http://schemas.microsoft.com/office/drawing/2014/main" id="{75799C89-D4AC-C676-C6B0-2B7B428E9E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63636" y="9271767"/>
                  <a:ext cx="653808" cy="0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  <a:effectLst>
                  <a:glow rad="190500">
                    <a:srgbClr val="FFC000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674">
                  <a:extLst>
                    <a:ext uri="{FF2B5EF4-FFF2-40B4-BE49-F238E27FC236}">
                      <a16:creationId xmlns:a16="http://schemas.microsoft.com/office/drawing/2014/main" id="{B93B8019-FE7E-8DB1-414B-B8E0F6B1DB5B}"/>
                    </a:ext>
                  </a:extLst>
                </p:cNvPr>
                <p:cNvSpPr txBox="1"/>
                <p:nvPr/>
              </p:nvSpPr>
              <p:spPr>
                <a:xfrm>
                  <a:off x="3289050" y="10092871"/>
                  <a:ext cx="2496984" cy="499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600" b="1" dirty="0">
                      <a:solidFill>
                        <a:schemeClr val="accent2"/>
                      </a:solidFill>
                    </a:rPr>
                    <a:t>      </a:t>
                  </a:r>
                  <a:r>
                    <a:rPr lang="de-DE" sz="1600" b="1" dirty="0" err="1">
                      <a:solidFill>
                        <a:schemeClr val="accent2"/>
                      </a:solidFill>
                    </a:rPr>
                    <a:t>GaAs</a:t>
                  </a:r>
                  <a:r>
                    <a:rPr lang="de-DE" sz="1600" b="1" dirty="0"/>
                    <a:t>         (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115.6 nm</a:t>
                  </a:r>
                  <a:r>
                    <a:rPr lang="de-DE" sz="1600" b="1" dirty="0"/>
                    <a:t>) </a:t>
                  </a:r>
                </a:p>
                <a:p>
                  <a:pPr algn="ctr"/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Al</a:t>
                  </a:r>
                  <a:r>
                    <a:rPr lang="de-DE" sz="1600" b="1" baseline="-25000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0.92</a:t>
                  </a:r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Ga</a:t>
                  </a:r>
                  <a:r>
                    <a:rPr lang="de-DE" sz="1600" b="1" baseline="-25000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0.08</a:t>
                  </a:r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As</a:t>
                  </a:r>
                  <a:r>
                    <a:rPr lang="de-DE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(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133.2 nm)</a:t>
                  </a:r>
                  <a:endParaRPr lang="de-DE" sz="1600" b="1" dirty="0"/>
                </a:p>
              </p:txBody>
            </p:sp>
            <p:sp>
              <p:nvSpPr>
                <p:cNvPr id="15" name="Flowchart: Direct Access Storage 441">
                  <a:extLst>
                    <a:ext uri="{FF2B5EF4-FFF2-40B4-BE49-F238E27FC236}">
                      <a16:creationId xmlns:a16="http://schemas.microsoft.com/office/drawing/2014/main" id="{AF30A10F-7380-6E2D-193C-798FCE9001DE}"/>
                    </a:ext>
                  </a:extLst>
                </p:cNvPr>
                <p:cNvSpPr/>
                <p:nvPr/>
              </p:nvSpPr>
              <p:spPr>
                <a:xfrm>
                  <a:off x="5698569" y="8341605"/>
                  <a:ext cx="1056290" cy="1795416"/>
                </a:xfrm>
                <a:prstGeom prst="flowChartMagneticDrum">
                  <a:avLst/>
                </a:prstGeom>
                <a:solidFill>
                  <a:schemeClr val="accent1">
                    <a:lumMod val="60000"/>
                    <a:lumOff val="40000"/>
                    <a:alpha val="7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600"/>
                </a:p>
              </p:txBody>
            </p:sp>
            <p:sp>
              <p:nvSpPr>
                <p:cNvPr id="16" name="TextBox 603">
                  <a:extLst>
                    <a:ext uri="{FF2B5EF4-FFF2-40B4-BE49-F238E27FC236}">
                      <a16:creationId xmlns:a16="http://schemas.microsoft.com/office/drawing/2014/main" id="{5722D859-79A4-EC49-3998-6CE026DAD6D4}"/>
                    </a:ext>
                  </a:extLst>
                </p:cNvPr>
                <p:cNvSpPr txBox="1"/>
                <p:nvPr/>
              </p:nvSpPr>
              <p:spPr>
                <a:xfrm>
                  <a:off x="5710055" y="8369059"/>
                  <a:ext cx="855504" cy="499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600" b="1" dirty="0" err="1"/>
                    <a:t>Fused</a:t>
                  </a:r>
                  <a:r>
                    <a:rPr lang="de-DE" sz="1600" b="1" dirty="0"/>
                    <a:t> Silica</a:t>
                  </a:r>
                </a:p>
              </p:txBody>
            </p:sp>
          </p:grpSp>
          <p:sp>
            <p:nvSpPr>
              <p:cNvPr id="6" name="TextBox 606">
                <a:extLst>
                  <a:ext uri="{FF2B5EF4-FFF2-40B4-BE49-F238E27FC236}">
                    <a16:creationId xmlns:a16="http://schemas.microsoft.com/office/drawing/2014/main" id="{669423C0-770E-9D65-7443-9D70C31C7FDF}"/>
                  </a:ext>
                </a:extLst>
              </p:cNvPr>
              <p:cNvSpPr txBox="1"/>
              <p:nvPr/>
            </p:nvSpPr>
            <p:spPr>
              <a:xfrm>
                <a:off x="2711913" y="8904446"/>
                <a:ext cx="11053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Δn</a:t>
                </a:r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</a:t>
                </a:r>
                <a:r>
                  <a:rPr lang="en-US" b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lang="en-US" b="1" baseline="-25000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ext</a:t>
                </a:r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endParaRPr lang="de-DE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606">
                <a:extLst>
                  <a:ext uri="{FF2B5EF4-FFF2-40B4-BE49-F238E27FC236}">
                    <a16:creationId xmlns:a16="http://schemas.microsoft.com/office/drawing/2014/main" id="{C832700C-1722-CE48-B010-ACD5178E12AD}"/>
                  </a:ext>
                </a:extLst>
              </p:cNvPr>
              <p:cNvSpPr txBox="1"/>
              <p:nvPr/>
            </p:nvSpPr>
            <p:spPr>
              <a:xfrm>
                <a:off x="2674945" y="10302301"/>
                <a:ext cx="17369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38.5 layer pairs</a:t>
                </a:r>
                <a:endParaRPr lang="de-DE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2" name="TextBox 581">
              <a:extLst>
                <a:ext uri="{FF2B5EF4-FFF2-40B4-BE49-F238E27FC236}">
                  <a16:creationId xmlns:a16="http://schemas.microsoft.com/office/drawing/2014/main" id="{9729BFBF-897F-D9CE-FD31-C5242898F2D6}"/>
                </a:ext>
              </a:extLst>
            </p:cNvPr>
            <p:cNvSpPr txBox="1"/>
            <p:nvPr/>
          </p:nvSpPr>
          <p:spPr>
            <a:xfrm>
              <a:off x="11391279" y="2319857"/>
              <a:ext cx="1392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/>
                <a:t>LED</a:t>
              </a:r>
            </a:p>
          </p:txBody>
        </p:sp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5D7817CC-89F6-4AA8-93F6-F5A8E51FBCFF}"/>
                </a:ext>
              </a:extLst>
            </p:cNvPr>
            <p:cNvGrpSpPr/>
            <p:nvPr/>
          </p:nvGrpSpPr>
          <p:grpSpPr>
            <a:xfrm>
              <a:off x="11136560" y="2945243"/>
              <a:ext cx="956708" cy="843797"/>
              <a:chOff x="11316580" y="2915909"/>
              <a:chExt cx="956708" cy="843797"/>
            </a:xfrm>
          </p:grpSpPr>
          <p:cxnSp>
            <p:nvCxnSpPr>
              <p:cNvPr id="46" name="Straight Connector 727">
                <a:extLst>
                  <a:ext uri="{FF2B5EF4-FFF2-40B4-BE49-F238E27FC236}">
                    <a16:creationId xmlns:a16="http://schemas.microsoft.com/office/drawing/2014/main" id="{6961DD10-ED9F-F07B-E5B4-FCDCDF4E18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12624" y="3538991"/>
                <a:ext cx="53236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716">
                <a:extLst>
                  <a:ext uri="{FF2B5EF4-FFF2-40B4-BE49-F238E27FC236}">
                    <a16:creationId xmlns:a16="http://schemas.microsoft.com/office/drawing/2014/main" id="{75201081-4933-D8C4-6552-BB56EAE14BE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574713" y="3337808"/>
                <a:ext cx="84379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uppieren 59">
                <a:extLst>
                  <a:ext uri="{FF2B5EF4-FFF2-40B4-BE49-F238E27FC236}">
                    <a16:creationId xmlns:a16="http://schemas.microsoft.com/office/drawing/2014/main" id="{82EF054B-A7B9-CB72-82A9-D3A0062B5D82}"/>
                  </a:ext>
                </a:extLst>
              </p:cNvPr>
              <p:cNvGrpSpPr/>
              <p:nvPr/>
            </p:nvGrpSpPr>
            <p:grpSpPr>
              <a:xfrm>
                <a:off x="11316580" y="3064501"/>
                <a:ext cx="956708" cy="474490"/>
                <a:chOff x="11291317" y="3064501"/>
                <a:chExt cx="956707" cy="474490"/>
              </a:xfrm>
            </p:grpSpPr>
            <p:sp>
              <p:nvSpPr>
                <p:cNvPr id="45" name="Isosceles Triangle 718">
                  <a:extLst>
                    <a:ext uri="{FF2B5EF4-FFF2-40B4-BE49-F238E27FC236}">
                      <a16:creationId xmlns:a16="http://schemas.microsoft.com/office/drawing/2014/main" id="{AF82DBC0-80C3-C581-3E6F-BF1CB135922A}"/>
                    </a:ext>
                  </a:extLst>
                </p:cNvPr>
                <p:cNvSpPr/>
                <p:nvPr/>
              </p:nvSpPr>
              <p:spPr>
                <a:xfrm rot="10800000">
                  <a:off x="11689747" y="3131812"/>
                  <a:ext cx="558277" cy="407179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7" name="Straight Arrow Connector 731">
                  <a:extLst>
                    <a:ext uri="{FF2B5EF4-FFF2-40B4-BE49-F238E27FC236}">
                      <a16:creationId xmlns:a16="http://schemas.microsoft.com/office/drawing/2014/main" id="{5EDB076A-F473-D0F2-A739-5A2D42A616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291317" y="3248980"/>
                  <a:ext cx="321174" cy="289984"/>
                </a:xfrm>
                <a:prstGeom prst="straightConnector1">
                  <a:avLst/>
                </a:prstGeom>
                <a:ln w="635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734">
                  <a:extLst>
                    <a:ext uri="{FF2B5EF4-FFF2-40B4-BE49-F238E27FC236}">
                      <a16:creationId xmlns:a16="http://schemas.microsoft.com/office/drawing/2014/main" id="{AEDB33DA-6363-4C89-582B-D10DF4E3FE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365334" y="3064501"/>
                  <a:ext cx="283223" cy="292491"/>
                </a:xfrm>
                <a:prstGeom prst="straightConnector1">
                  <a:avLst/>
                </a:prstGeom>
                <a:ln w="635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68749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E2E15-8330-480E-88DE-89D8FCDB5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88923"/>
            <a:ext cx="11760661" cy="777600"/>
          </a:xfrm>
        </p:spPr>
        <p:txBody>
          <a:bodyPr/>
          <a:lstStyle/>
          <a:p>
            <a:r>
              <a:rPr lang="en-US" dirty="0"/>
              <a:t>Wavelength-dependent sensitivity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F7B03-3542-C7E8-71B5-E8BDD6F23C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918486-86E6-6604-1844-76B34885F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D537789-5DB7-05F9-B93D-256D87BC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5" name="Grafik 4" descr="Ein Bild, das Text, Diagramm, Reihe, Zahl enthält.&#10;&#10;Automatisch generierte Beschreibung">
            <a:extLst>
              <a:ext uri="{FF2B5EF4-FFF2-40B4-BE49-F238E27FC236}">
                <a16:creationId xmlns:a16="http://schemas.microsoft.com/office/drawing/2014/main" id="{1682CCB5-F6C0-A615-9091-A19363713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72" y="928473"/>
            <a:ext cx="6876256" cy="5157192"/>
          </a:xfrm>
          <a:prstGeom prst="rect">
            <a:avLst/>
          </a:prstGeom>
        </p:spPr>
      </p:pic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AAD1D62E-164F-E09C-DFD9-EC69C94C2103}"/>
              </a:ext>
            </a:extLst>
          </p:cNvPr>
          <p:cNvGrpSpPr/>
          <p:nvPr/>
        </p:nvGrpSpPr>
        <p:grpSpPr>
          <a:xfrm>
            <a:off x="6505540" y="2019593"/>
            <a:ext cx="6277917" cy="2918659"/>
            <a:chOff x="6505540" y="2019593"/>
            <a:chExt cx="6277917" cy="2918659"/>
          </a:xfrm>
        </p:grpSpPr>
        <p:sp>
          <p:nvSpPr>
            <p:cNvPr id="36" name="Isosceles Triangle 140">
              <a:extLst>
                <a:ext uri="{FF2B5EF4-FFF2-40B4-BE49-F238E27FC236}">
                  <a16:creationId xmlns:a16="http://schemas.microsoft.com/office/drawing/2014/main" id="{BA8E0701-AFD3-D9ED-A123-80C0E23F0B8B}"/>
                </a:ext>
              </a:extLst>
            </p:cNvPr>
            <p:cNvSpPr/>
            <p:nvPr/>
          </p:nvSpPr>
          <p:spPr>
            <a:xfrm rot="5400000">
              <a:off x="9205365" y="2047523"/>
              <a:ext cx="2606345" cy="2550486"/>
            </a:xfrm>
            <a:prstGeom prst="triangle">
              <a:avLst>
                <a:gd name="adj" fmla="val 50793"/>
              </a:avLst>
            </a:prstGeom>
            <a:solidFill>
              <a:srgbClr val="FFE081"/>
            </a:solidFill>
            <a:ln>
              <a:noFill/>
            </a:ln>
            <a:effectLst>
              <a:glow rad="419100">
                <a:srgbClr val="FFC0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7" name="Group 660">
              <a:extLst>
                <a:ext uri="{FF2B5EF4-FFF2-40B4-BE49-F238E27FC236}">
                  <a16:creationId xmlns:a16="http://schemas.microsoft.com/office/drawing/2014/main" id="{1071C2CE-5E59-17B0-FCBB-A4587980C1B5}"/>
                </a:ext>
              </a:extLst>
            </p:cNvPr>
            <p:cNvGrpSpPr/>
            <p:nvPr/>
          </p:nvGrpSpPr>
          <p:grpSpPr>
            <a:xfrm>
              <a:off x="6505540" y="2232164"/>
              <a:ext cx="4022995" cy="2706088"/>
              <a:chOff x="1966381" y="8567686"/>
              <a:chExt cx="3920259" cy="2636985"/>
            </a:xfrm>
          </p:grpSpPr>
          <p:grpSp>
            <p:nvGrpSpPr>
              <p:cNvPr id="46" name="Group 605">
                <a:extLst>
                  <a:ext uri="{FF2B5EF4-FFF2-40B4-BE49-F238E27FC236}">
                    <a16:creationId xmlns:a16="http://schemas.microsoft.com/office/drawing/2014/main" id="{4FAFA705-C004-EDF8-84D9-C422AF4C6112}"/>
                  </a:ext>
                </a:extLst>
              </p:cNvPr>
              <p:cNvGrpSpPr/>
              <p:nvPr/>
            </p:nvGrpSpPr>
            <p:grpSpPr>
              <a:xfrm>
                <a:off x="1966381" y="8567686"/>
                <a:ext cx="3920259" cy="2636985"/>
                <a:chOff x="3289050" y="8341605"/>
                <a:chExt cx="3465809" cy="2250287"/>
              </a:xfrm>
            </p:grpSpPr>
            <p:grpSp>
              <p:nvGrpSpPr>
                <p:cNvPr id="49" name="Group 597">
                  <a:extLst>
                    <a:ext uri="{FF2B5EF4-FFF2-40B4-BE49-F238E27FC236}">
                      <a16:creationId xmlns:a16="http://schemas.microsoft.com/office/drawing/2014/main" id="{8E2FAF5C-25A4-09EB-69CF-87E1544417B3}"/>
                    </a:ext>
                  </a:extLst>
                </p:cNvPr>
                <p:cNvGrpSpPr/>
                <p:nvPr/>
              </p:nvGrpSpPr>
              <p:grpSpPr>
                <a:xfrm>
                  <a:off x="5012300" y="8638693"/>
                  <a:ext cx="726052" cy="1184314"/>
                  <a:chOff x="4829189" y="8245212"/>
                  <a:chExt cx="1826055" cy="2022304"/>
                </a:xfrm>
              </p:grpSpPr>
              <p:grpSp>
                <p:nvGrpSpPr>
                  <p:cNvPr id="55" name="Group 664">
                    <a:extLst>
                      <a:ext uri="{FF2B5EF4-FFF2-40B4-BE49-F238E27FC236}">
                        <a16:creationId xmlns:a16="http://schemas.microsoft.com/office/drawing/2014/main" id="{2A82991F-5C49-A8CF-75D7-F4FBC3E2F72B}"/>
                      </a:ext>
                    </a:extLst>
                  </p:cNvPr>
                  <p:cNvGrpSpPr/>
                  <p:nvPr/>
                </p:nvGrpSpPr>
                <p:grpSpPr>
                  <a:xfrm>
                    <a:off x="4829189" y="8245746"/>
                    <a:ext cx="437984" cy="2020328"/>
                    <a:chOff x="4472625" y="7465033"/>
                    <a:chExt cx="2328630" cy="2754645"/>
                  </a:xfrm>
                </p:grpSpPr>
                <p:sp>
                  <p:nvSpPr>
                    <p:cNvPr id="68" name="Flowchart: Direct Access Storage 662">
                      <a:extLst>
                        <a:ext uri="{FF2B5EF4-FFF2-40B4-BE49-F238E27FC236}">
                          <a16:creationId xmlns:a16="http://schemas.microsoft.com/office/drawing/2014/main" id="{3F88432C-4AA9-4603-27CB-9F638BA925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4"/>
                      <a:ext cx="1378533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69" name="Flowchart: Direct Access Storage 663">
                      <a:extLst>
                        <a:ext uri="{FF2B5EF4-FFF2-40B4-BE49-F238E27FC236}">
                          <a16:creationId xmlns:a16="http://schemas.microsoft.com/office/drawing/2014/main" id="{48A68E2F-C7A9-824D-DA7D-79C5EF8B5C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</p:grpSp>
              <p:grpSp>
                <p:nvGrpSpPr>
                  <p:cNvPr id="56" name="Group 665">
                    <a:extLst>
                      <a:ext uri="{FF2B5EF4-FFF2-40B4-BE49-F238E27FC236}">
                        <a16:creationId xmlns:a16="http://schemas.microsoft.com/office/drawing/2014/main" id="{6C4B11E4-9B48-E7CB-B39E-80CFE2187244}"/>
                      </a:ext>
                    </a:extLst>
                  </p:cNvPr>
                  <p:cNvGrpSpPr/>
                  <p:nvPr/>
                </p:nvGrpSpPr>
                <p:grpSpPr>
                  <a:xfrm>
                    <a:off x="5187848" y="8245213"/>
                    <a:ext cx="422047" cy="2020327"/>
                    <a:chOff x="4472625" y="7465033"/>
                    <a:chExt cx="2328630" cy="2754644"/>
                  </a:xfrm>
                </p:grpSpPr>
                <p:sp>
                  <p:nvSpPr>
                    <p:cNvPr id="66" name="Flowchart: Direct Access Storage 666">
                      <a:extLst>
                        <a:ext uri="{FF2B5EF4-FFF2-40B4-BE49-F238E27FC236}">
                          <a16:creationId xmlns:a16="http://schemas.microsoft.com/office/drawing/2014/main" id="{3E5755E8-C55C-B715-6B5C-6BE968DF04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67" name="Flowchart: Direct Access Storage 667">
                      <a:extLst>
                        <a:ext uri="{FF2B5EF4-FFF2-40B4-BE49-F238E27FC236}">
                          <a16:creationId xmlns:a16="http://schemas.microsoft.com/office/drawing/2014/main" id="{A8D9735A-9483-A564-00EA-DD9B302B17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57" name="Group 588">
                    <a:extLst>
                      <a:ext uri="{FF2B5EF4-FFF2-40B4-BE49-F238E27FC236}">
                        <a16:creationId xmlns:a16="http://schemas.microsoft.com/office/drawing/2014/main" id="{7D3C3892-BB44-FD0A-7E42-EC807DC8BB08}"/>
                      </a:ext>
                    </a:extLst>
                  </p:cNvPr>
                  <p:cNvGrpSpPr/>
                  <p:nvPr/>
                </p:nvGrpSpPr>
                <p:grpSpPr>
                  <a:xfrm>
                    <a:off x="5534409" y="8245213"/>
                    <a:ext cx="422047" cy="2020327"/>
                    <a:chOff x="4472625" y="7465033"/>
                    <a:chExt cx="2328630" cy="2754644"/>
                  </a:xfrm>
                </p:grpSpPr>
                <p:sp>
                  <p:nvSpPr>
                    <p:cNvPr id="64" name="Flowchart: Direct Access Storage 589">
                      <a:extLst>
                        <a:ext uri="{FF2B5EF4-FFF2-40B4-BE49-F238E27FC236}">
                          <a16:creationId xmlns:a16="http://schemas.microsoft.com/office/drawing/2014/main" id="{1508293D-622D-2314-0994-791C4BBD60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2625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65" name="Flowchart: Direct Access Storage 590">
                      <a:extLst>
                        <a:ext uri="{FF2B5EF4-FFF2-40B4-BE49-F238E27FC236}">
                          <a16:creationId xmlns:a16="http://schemas.microsoft.com/office/drawing/2014/main" id="{A6240BD7-FB01-D1C6-D0FC-E7F4E2F305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724" y="7465033"/>
                      <a:ext cx="1378531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58" name="Group 594">
                    <a:extLst>
                      <a:ext uri="{FF2B5EF4-FFF2-40B4-BE49-F238E27FC236}">
                        <a16:creationId xmlns:a16="http://schemas.microsoft.com/office/drawing/2014/main" id="{D6E0AC9F-37EF-8B97-440F-2E60F02C1436}"/>
                      </a:ext>
                    </a:extLst>
                  </p:cNvPr>
                  <p:cNvGrpSpPr/>
                  <p:nvPr/>
                </p:nvGrpSpPr>
                <p:grpSpPr>
                  <a:xfrm>
                    <a:off x="5882956" y="8245213"/>
                    <a:ext cx="427723" cy="2020327"/>
                    <a:chOff x="4439405" y="7475164"/>
                    <a:chExt cx="2359949" cy="2754644"/>
                  </a:xfrm>
                </p:grpSpPr>
                <p:sp>
                  <p:nvSpPr>
                    <p:cNvPr id="62" name="Flowchart: Direct Access Storage 595">
                      <a:extLst>
                        <a:ext uri="{FF2B5EF4-FFF2-40B4-BE49-F238E27FC236}">
                          <a16:creationId xmlns:a16="http://schemas.microsoft.com/office/drawing/2014/main" id="{9856494C-962A-F787-DAB5-C5E7EE28F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9405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63" name="Flowchart: Direct Access Storage 596">
                      <a:extLst>
                        <a:ext uri="{FF2B5EF4-FFF2-40B4-BE49-F238E27FC236}">
                          <a16:creationId xmlns:a16="http://schemas.microsoft.com/office/drawing/2014/main" id="{09B63501-6939-3811-782B-55304C2DBD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0818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  <p:grpSp>
                <p:nvGrpSpPr>
                  <p:cNvPr id="59" name="Group 591">
                    <a:extLst>
                      <a:ext uri="{FF2B5EF4-FFF2-40B4-BE49-F238E27FC236}">
                        <a16:creationId xmlns:a16="http://schemas.microsoft.com/office/drawing/2014/main" id="{6DCC7E43-6B2D-4A50-89E6-50D85E1E059A}"/>
                      </a:ext>
                    </a:extLst>
                  </p:cNvPr>
                  <p:cNvGrpSpPr/>
                  <p:nvPr/>
                </p:nvGrpSpPr>
                <p:grpSpPr>
                  <a:xfrm>
                    <a:off x="6233513" y="8245212"/>
                    <a:ext cx="421731" cy="2022304"/>
                    <a:chOff x="4467027" y="7475164"/>
                    <a:chExt cx="2326883" cy="2757340"/>
                  </a:xfrm>
                </p:grpSpPr>
                <p:sp>
                  <p:nvSpPr>
                    <p:cNvPr id="60" name="Flowchart: Direct Access Storage 592">
                      <a:extLst>
                        <a:ext uri="{FF2B5EF4-FFF2-40B4-BE49-F238E27FC236}">
                          <a16:creationId xmlns:a16="http://schemas.microsoft.com/office/drawing/2014/main" id="{83DD5FE8-2765-9B36-3CB7-C530DA8945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7027" y="7475164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/>
                    </a:p>
                  </p:txBody>
                </p:sp>
                <p:sp>
                  <p:nvSpPr>
                    <p:cNvPr id="61" name="Flowchart: Direct Access Storage 593">
                      <a:extLst>
                        <a:ext uri="{FF2B5EF4-FFF2-40B4-BE49-F238E27FC236}">
                          <a16:creationId xmlns:a16="http://schemas.microsoft.com/office/drawing/2014/main" id="{03E6274B-877C-28A6-B9E4-E5211260AB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374" y="7477860"/>
                      <a:ext cx="1378536" cy="2754644"/>
                    </a:xfrm>
                    <a:prstGeom prst="flowChartMagneticDrum">
                      <a:avLst/>
                    </a:prstGeom>
                    <a:solidFill>
                      <a:srgbClr val="7030A0"/>
                    </a:solidFill>
                    <a:ln w="25400">
                      <a:solidFill>
                        <a:schemeClr val="tx1">
                          <a:alpha val="52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1600">
                        <a:solidFill>
                          <a:srgbClr val="7030A0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50" name="Straight Arrow Connector 577">
                  <a:extLst>
                    <a:ext uri="{FF2B5EF4-FFF2-40B4-BE49-F238E27FC236}">
                      <a16:creationId xmlns:a16="http://schemas.microsoft.com/office/drawing/2014/main" id="{EF1BC8A3-D859-4EB8-4F18-4A372B4330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25671" y="9139585"/>
                  <a:ext cx="656911" cy="0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  <a:effectLst>
                  <a:glow rad="190500">
                    <a:srgbClr val="FFC000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98">
                  <a:extLst>
                    <a:ext uri="{FF2B5EF4-FFF2-40B4-BE49-F238E27FC236}">
                      <a16:creationId xmlns:a16="http://schemas.microsoft.com/office/drawing/2014/main" id="{AC2FB85B-F7D3-CD01-FC48-6500212378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63636" y="9271767"/>
                  <a:ext cx="653808" cy="0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  <a:effectLst>
                  <a:glow rad="190500">
                    <a:srgbClr val="FFC000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674">
                  <a:extLst>
                    <a:ext uri="{FF2B5EF4-FFF2-40B4-BE49-F238E27FC236}">
                      <a16:creationId xmlns:a16="http://schemas.microsoft.com/office/drawing/2014/main" id="{FCF58CC1-B6F5-A341-6D14-CB899F4944C6}"/>
                    </a:ext>
                  </a:extLst>
                </p:cNvPr>
                <p:cNvSpPr txBox="1"/>
                <p:nvPr/>
              </p:nvSpPr>
              <p:spPr>
                <a:xfrm>
                  <a:off x="3289050" y="10092871"/>
                  <a:ext cx="2496984" cy="499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600" b="1" dirty="0">
                      <a:solidFill>
                        <a:schemeClr val="accent2"/>
                      </a:solidFill>
                    </a:rPr>
                    <a:t>      </a:t>
                  </a:r>
                  <a:r>
                    <a:rPr lang="de-DE" sz="1600" b="1" dirty="0" err="1">
                      <a:solidFill>
                        <a:schemeClr val="accent2"/>
                      </a:solidFill>
                    </a:rPr>
                    <a:t>GaAs</a:t>
                  </a:r>
                  <a:r>
                    <a:rPr lang="de-DE" sz="1600" b="1" dirty="0"/>
                    <a:t>         (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115.6 nm</a:t>
                  </a:r>
                  <a:r>
                    <a:rPr lang="de-DE" sz="1600" b="1" dirty="0"/>
                    <a:t>) </a:t>
                  </a:r>
                </a:p>
                <a:p>
                  <a:pPr algn="ctr"/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Al</a:t>
                  </a:r>
                  <a:r>
                    <a:rPr lang="de-DE" sz="1600" b="1" baseline="-25000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0.92</a:t>
                  </a:r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Ga</a:t>
                  </a:r>
                  <a:r>
                    <a:rPr lang="de-DE" sz="1600" b="1" baseline="-25000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0.08</a:t>
                  </a:r>
                  <a:r>
                    <a:rPr lang="de-DE" sz="1600" b="1" dirty="0">
                      <a:solidFill>
                        <a:srgbClr val="7030A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As</a:t>
                  </a:r>
                  <a:r>
                    <a:rPr lang="de-DE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(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133.2 nm)</a:t>
                  </a:r>
                  <a:endParaRPr lang="de-DE" sz="1600" b="1" dirty="0"/>
                </a:p>
              </p:txBody>
            </p:sp>
            <p:sp>
              <p:nvSpPr>
                <p:cNvPr id="53" name="Flowchart: Direct Access Storage 441">
                  <a:extLst>
                    <a:ext uri="{FF2B5EF4-FFF2-40B4-BE49-F238E27FC236}">
                      <a16:creationId xmlns:a16="http://schemas.microsoft.com/office/drawing/2014/main" id="{C32BE41E-87B4-7220-94CF-02354AF925D4}"/>
                    </a:ext>
                  </a:extLst>
                </p:cNvPr>
                <p:cNvSpPr/>
                <p:nvPr/>
              </p:nvSpPr>
              <p:spPr>
                <a:xfrm>
                  <a:off x="5698569" y="8341605"/>
                  <a:ext cx="1056290" cy="1795416"/>
                </a:xfrm>
                <a:prstGeom prst="flowChartMagneticDrum">
                  <a:avLst/>
                </a:prstGeom>
                <a:solidFill>
                  <a:schemeClr val="accent1">
                    <a:lumMod val="60000"/>
                    <a:lumOff val="40000"/>
                    <a:alpha val="7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600"/>
                </a:p>
              </p:txBody>
            </p:sp>
            <p:sp>
              <p:nvSpPr>
                <p:cNvPr id="54" name="TextBox 603">
                  <a:extLst>
                    <a:ext uri="{FF2B5EF4-FFF2-40B4-BE49-F238E27FC236}">
                      <a16:creationId xmlns:a16="http://schemas.microsoft.com/office/drawing/2014/main" id="{A40FB7A0-1A0D-15F6-06AA-33F43987EA68}"/>
                    </a:ext>
                  </a:extLst>
                </p:cNvPr>
                <p:cNvSpPr txBox="1"/>
                <p:nvPr/>
              </p:nvSpPr>
              <p:spPr>
                <a:xfrm>
                  <a:off x="5710055" y="8369059"/>
                  <a:ext cx="855504" cy="499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600" b="1" dirty="0" err="1"/>
                    <a:t>Fused</a:t>
                  </a:r>
                  <a:r>
                    <a:rPr lang="de-DE" sz="1600" b="1" dirty="0"/>
                    <a:t> Silica</a:t>
                  </a:r>
                </a:p>
              </p:txBody>
            </p:sp>
          </p:grpSp>
          <p:sp>
            <p:nvSpPr>
              <p:cNvPr id="47" name="TextBox 606">
                <a:extLst>
                  <a:ext uri="{FF2B5EF4-FFF2-40B4-BE49-F238E27FC236}">
                    <a16:creationId xmlns:a16="http://schemas.microsoft.com/office/drawing/2014/main" id="{28CD2BCC-9D85-F5CE-B605-F159C244195E}"/>
                  </a:ext>
                </a:extLst>
              </p:cNvPr>
              <p:cNvSpPr txBox="1"/>
              <p:nvPr/>
            </p:nvSpPr>
            <p:spPr>
              <a:xfrm>
                <a:off x="2711913" y="8904446"/>
                <a:ext cx="11053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Δn</a:t>
                </a:r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</a:t>
                </a:r>
                <a:r>
                  <a:rPr lang="en-US" b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lang="en-US" b="1" baseline="-25000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exr</a:t>
                </a:r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endParaRPr lang="de-DE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TextBox 606">
                <a:extLst>
                  <a:ext uri="{FF2B5EF4-FFF2-40B4-BE49-F238E27FC236}">
                    <a16:creationId xmlns:a16="http://schemas.microsoft.com/office/drawing/2014/main" id="{80490930-A9D4-5230-2E14-0890AFCEE3D0}"/>
                  </a:ext>
                </a:extLst>
              </p:cNvPr>
              <p:cNvSpPr txBox="1"/>
              <p:nvPr/>
            </p:nvSpPr>
            <p:spPr>
              <a:xfrm>
                <a:off x="2674945" y="10302301"/>
                <a:ext cx="17369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38.5 layer pairs</a:t>
                </a:r>
                <a:endParaRPr lang="de-DE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TextBox 581">
              <a:extLst>
                <a:ext uri="{FF2B5EF4-FFF2-40B4-BE49-F238E27FC236}">
                  <a16:creationId xmlns:a16="http://schemas.microsoft.com/office/drawing/2014/main" id="{DE69C20C-2A8B-1FAB-2F7C-D6A4FA364EE2}"/>
                </a:ext>
              </a:extLst>
            </p:cNvPr>
            <p:cNvSpPr txBox="1"/>
            <p:nvPr/>
          </p:nvSpPr>
          <p:spPr>
            <a:xfrm>
              <a:off x="11391279" y="2319857"/>
              <a:ext cx="1392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/>
                <a:t>LED</a:t>
              </a: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23712758-3E48-9584-85F6-B23A564CC79D}"/>
                </a:ext>
              </a:extLst>
            </p:cNvPr>
            <p:cNvGrpSpPr/>
            <p:nvPr/>
          </p:nvGrpSpPr>
          <p:grpSpPr>
            <a:xfrm>
              <a:off x="11136560" y="2945243"/>
              <a:ext cx="956708" cy="843797"/>
              <a:chOff x="11316580" y="2915909"/>
              <a:chExt cx="956708" cy="843797"/>
            </a:xfrm>
          </p:grpSpPr>
          <p:cxnSp>
            <p:nvCxnSpPr>
              <p:cNvPr id="40" name="Straight Connector 727">
                <a:extLst>
                  <a:ext uri="{FF2B5EF4-FFF2-40B4-BE49-F238E27FC236}">
                    <a16:creationId xmlns:a16="http://schemas.microsoft.com/office/drawing/2014/main" id="{70B62DAF-595C-BA8C-9FAB-01C90F4442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12624" y="3538991"/>
                <a:ext cx="53236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716">
                <a:extLst>
                  <a:ext uri="{FF2B5EF4-FFF2-40B4-BE49-F238E27FC236}">
                    <a16:creationId xmlns:a16="http://schemas.microsoft.com/office/drawing/2014/main" id="{CEA14D1F-C394-CABC-FB13-DE9764A7951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574713" y="3337808"/>
                <a:ext cx="84379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064048F1-E503-4709-4BAD-D47C55FEF6B7}"/>
                  </a:ext>
                </a:extLst>
              </p:cNvPr>
              <p:cNvGrpSpPr/>
              <p:nvPr/>
            </p:nvGrpSpPr>
            <p:grpSpPr>
              <a:xfrm>
                <a:off x="11316580" y="3064501"/>
                <a:ext cx="956708" cy="474490"/>
                <a:chOff x="11291317" y="3064501"/>
                <a:chExt cx="956707" cy="474490"/>
              </a:xfrm>
            </p:grpSpPr>
            <p:sp>
              <p:nvSpPr>
                <p:cNvPr id="43" name="Isosceles Triangle 718">
                  <a:extLst>
                    <a:ext uri="{FF2B5EF4-FFF2-40B4-BE49-F238E27FC236}">
                      <a16:creationId xmlns:a16="http://schemas.microsoft.com/office/drawing/2014/main" id="{17FCC36B-D986-B6D2-2DFB-5392892816C9}"/>
                    </a:ext>
                  </a:extLst>
                </p:cNvPr>
                <p:cNvSpPr/>
                <p:nvPr/>
              </p:nvSpPr>
              <p:spPr>
                <a:xfrm rot="10800000">
                  <a:off x="11689747" y="3131812"/>
                  <a:ext cx="558277" cy="407179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4" name="Straight Arrow Connector 731">
                  <a:extLst>
                    <a:ext uri="{FF2B5EF4-FFF2-40B4-BE49-F238E27FC236}">
                      <a16:creationId xmlns:a16="http://schemas.microsoft.com/office/drawing/2014/main" id="{8CEF3D57-1CF9-33B4-0524-04C0889BAB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291317" y="3248980"/>
                  <a:ext cx="321174" cy="289984"/>
                </a:xfrm>
                <a:prstGeom prst="straightConnector1">
                  <a:avLst/>
                </a:prstGeom>
                <a:ln w="635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734">
                  <a:extLst>
                    <a:ext uri="{FF2B5EF4-FFF2-40B4-BE49-F238E27FC236}">
                      <a16:creationId xmlns:a16="http://schemas.microsoft.com/office/drawing/2014/main" id="{BB836901-3275-5D72-EA5C-991B80EEA5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365334" y="3064501"/>
                  <a:ext cx="283223" cy="292491"/>
                </a:xfrm>
                <a:prstGeom prst="straightConnector1">
                  <a:avLst/>
                </a:prstGeom>
                <a:ln w="635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D9ADD6EF-AC41-69C0-25D9-1A614E5930E0}"/>
              </a:ext>
            </a:extLst>
          </p:cNvPr>
          <p:cNvSpPr txBox="1"/>
          <p:nvPr/>
        </p:nvSpPr>
        <p:spPr>
          <a:xfrm>
            <a:off x="5384548" y="5183614"/>
            <a:ext cx="3283954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>
            <a:spAutoFit/>
          </a:bodyPr>
          <a:lstStyle/>
          <a:p>
            <a:r>
              <a:rPr lang="en-US" sz="1400" dirty="0"/>
              <a:t>fractional sensitivity (arb. u.)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3470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FC7198-B1AB-E72F-1F0E-D99ADFF00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629307B-7640-AB0D-924B-DB0D9A3A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3FB994-7D4D-77E4-0748-2333299A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9C34-F7DF-CD72-ECE4-75D76566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9CE0E06-F4D7-B149-4806-A1DCB48666C6}"/>
              </a:ext>
            </a:extLst>
          </p:cNvPr>
          <p:cNvSpPr txBox="1"/>
          <p:nvPr/>
        </p:nvSpPr>
        <p:spPr>
          <a:xfrm>
            <a:off x="475964" y="1131131"/>
            <a:ext cx="6232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EMPIR – European Metrology Programme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5CAE0DA-9242-985C-269C-1D9E007B0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871" y="895250"/>
            <a:ext cx="3380960" cy="922481"/>
          </a:xfrm>
          <a:prstGeom prst="rect">
            <a:avLst/>
          </a:prstGeom>
        </p:spPr>
      </p:pic>
      <p:sp>
        <p:nvSpPr>
          <p:cNvPr id="9" name="Textplatzhalter 15">
            <a:extLst>
              <a:ext uri="{FF2B5EF4-FFF2-40B4-BE49-F238E27FC236}">
                <a16:creationId xmlns:a16="http://schemas.microsoft.com/office/drawing/2014/main" id="{48B24BB4-A4E7-4BFE-74BB-8E65BE92054E}"/>
              </a:ext>
            </a:extLst>
          </p:cNvPr>
          <p:cNvSpPr txBox="1">
            <a:spLocks/>
          </p:cNvSpPr>
          <p:nvPr/>
        </p:nvSpPr>
        <p:spPr>
          <a:xfrm>
            <a:off x="378398" y="1685248"/>
            <a:ext cx="2758991" cy="197592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00009" indent="-200009" algn="l" defTabSz="34287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07162" indent="-207152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0717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0718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07190" indent="-200009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80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75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48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2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cavities</a:t>
            </a:r>
            <a:r>
              <a:rPr lang="de-DE" dirty="0"/>
              <a:t>,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e.g.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10 </a:t>
            </a:r>
            <a:r>
              <a:rPr lang="de-DE" dirty="0" err="1"/>
              <a:t>mK</a:t>
            </a:r>
            <a:r>
              <a:rPr lang="de-DE" dirty="0"/>
              <a:t> </a:t>
            </a:r>
            <a:r>
              <a:rPr lang="de-DE" dirty="0" err="1"/>
              <a:t>closed-cycle</a:t>
            </a:r>
            <a:r>
              <a:rPr lang="de-DE" dirty="0"/>
              <a:t> </a:t>
            </a:r>
            <a:r>
              <a:rPr lang="de-DE" dirty="0" err="1"/>
              <a:t>dilution</a:t>
            </a:r>
            <a:r>
              <a:rPr lang="de-DE" dirty="0"/>
              <a:t> </a:t>
            </a:r>
            <a:r>
              <a:rPr lang="de-DE" dirty="0" err="1"/>
              <a:t>cryostat</a:t>
            </a:r>
            <a:endParaRPr lang="de-DE" dirty="0"/>
          </a:p>
          <a:p>
            <a:pPr marL="0" indent="0">
              <a:buNone/>
            </a:pPr>
            <a:r>
              <a:rPr lang="fr-FR" sz="1800" dirty="0"/>
              <a:t>12 kg </a:t>
            </a:r>
            <a:r>
              <a:rPr lang="fr-FR" sz="1800" dirty="0" err="1"/>
              <a:t>silicon</a:t>
            </a:r>
            <a:r>
              <a:rPr lang="fr-FR" sz="1800" dirty="0"/>
              <a:t> </a:t>
            </a:r>
            <a:r>
              <a:rPr lang="fr-FR" sz="1800" dirty="0" err="1"/>
              <a:t>spacer</a:t>
            </a:r>
            <a:r>
              <a:rPr lang="fr-FR" sz="1800" dirty="0">
                <a:solidFill>
                  <a:srgbClr val="F418CA"/>
                </a:solidFill>
              </a:rPr>
              <a:t>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@ FEMTO-ST </a:t>
            </a:r>
            <a:endParaRPr lang="en-GB" dirty="0"/>
          </a:p>
        </p:txBody>
      </p:sp>
      <p:pic>
        <p:nvPicPr>
          <p:cNvPr id="10" name="Image 6">
            <a:extLst>
              <a:ext uri="{FF2B5EF4-FFF2-40B4-BE49-F238E27FC236}">
                <a16:creationId xmlns:a16="http://schemas.microsoft.com/office/drawing/2014/main" id="{187FD733-2546-8F19-400A-66BF721A6D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98" t="17849" r="30084" b="17489"/>
          <a:stretch/>
        </p:blipFill>
        <p:spPr>
          <a:xfrm>
            <a:off x="2955843" y="1814071"/>
            <a:ext cx="1572457" cy="1762278"/>
          </a:xfrm>
          <a:prstGeom prst="rect">
            <a:avLst/>
          </a:prstGeom>
          <a:ln w="19050">
            <a:solidFill>
              <a:schemeClr val="bg2"/>
            </a:solidFill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4BD76E7-8A0B-C13C-2161-CF67726C53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535" y="5777260"/>
            <a:ext cx="2044916" cy="6695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6FF4EC4-57BA-CDEE-3CD9-4DE679D0C4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831" y="2276260"/>
            <a:ext cx="1282265" cy="61352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2811987-CB5D-7679-19B0-E4B92BB41C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85244" y="3140126"/>
            <a:ext cx="2307773" cy="474617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B7938B4-DC5E-35F7-7A8C-E65ED4DCBB7A}"/>
              </a:ext>
            </a:extLst>
          </p:cNvPr>
          <p:cNvGrpSpPr/>
          <p:nvPr/>
        </p:nvGrpSpPr>
        <p:grpSpPr>
          <a:xfrm>
            <a:off x="8545620" y="3908611"/>
            <a:ext cx="2725122" cy="1037579"/>
            <a:chOff x="3607797" y="2870641"/>
            <a:chExt cx="4278660" cy="1629082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972B8915-0346-6226-5FD4-6CAA10804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57947" y="3062678"/>
              <a:ext cx="2347303" cy="509663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6A6614E1-E9BB-8A65-0AA6-D2981EF11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753" y="3750697"/>
              <a:ext cx="2347302" cy="609181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857925A1-2F35-8AEA-B43C-A541C00E7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839" y="3106869"/>
              <a:ext cx="1203985" cy="1203985"/>
            </a:xfrm>
            <a:prstGeom prst="rect">
              <a:avLst/>
            </a:prstGeom>
          </p:spPr>
        </p:pic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E4ADE79B-F52B-E6FE-8C79-B8F8A4802BDA}"/>
                </a:ext>
              </a:extLst>
            </p:cNvPr>
            <p:cNvSpPr/>
            <p:nvPr/>
          </p:nvSpPr>
          <p:spPr>
            <a:xfrm>
              <a:off x="3607797" y="2870641"/>
              <a:ext cx="4278660" cy="162908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39E41E1-0502-56A4-849B-55879C0A53A9}"/>
              </a:ext>
            </a:extLst>
          </p:cNvPr>
          <p:cNvGrpSpPr/>
          <p:nvPr/>
        </p:nvGrpSpPr>
        <p:grpSpPr>
          <a:xfrm>
            <a:off x="8498169" y="5268891"/>
            <a:ext cx="3311098" cy="910748"/>
            <a:chOff x="6526530" y="4667370"/>
            <a:chExt cx="3031323" cy="770903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B012C4B0-FBFA-D3B9-C452-0F8C5A009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6636" y="4813136"/>
              <a:ext cx="1259821" cy="602255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F3281CCC-6092-CD17-9244-7F256F5B8C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165" b="28751"/>
            <a:stretch/>
          </p:blipFill>
          <p:spPr>
            <a:xfrm>
              <a:off x="8176760" y="4840074"/>
              <a:ext cx="1259821" cy="51754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F4C02F1B-7A1C-78B0-AEE9-26098351AA97}"/>
                </a:ext>
              </a:extLst>
            </p:cNvPr>
            <p:cNvSpPr/>
            <p:nvPr/>
          </p:nvSpPr>
          <p:spPr>
            <a:xfrm>
              <a:off x="6526530" y="4667370"/>
              <a:ext cx="3031323" cy="77090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3E1D6E3F-7FFA-F512-01FD-5162EEEECE9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0" t="14628" r="9933" b="17876"/>
          <a:stretch/>
        </p:blipFill>
        <p:spPr>
          <a:xfrm>
            <a:off x="7950387" y="2243825"/>
            <a:ext cx="1095564" cy="636134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8993415-BB67-F984-CD88-E643A9B356D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759" y="4210545"/>
            <a:ext cx="1991365" cy="758888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B9CE48FB-B65E-C764-7E40-72B579BD6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776" y="4912792"/>
            <a:ext cx="560723" cy="66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046F994-6DE0-54A2-385F-E1F5579ABA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98122" y="2237751"/>
            <a:ext cx="1066310" cy="651889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A70B1ACC-35CC-EB92-9943-903DDEC0CD7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210" y="3747755"/>
            <a:ext cx="1568530" cy="392133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736B4F40-090B-8039-B9AF-63D64326C52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108667" y="3018370"/>
            <a:ext cx="1284668" cy="480129"/>
          </a:xfrm>
          <a:prstGeom prst="rect">
            <a:avLst/>
          </a:prstGeom>
        </p:spPr>
      </p:pic>
      <p:sp>
        <p:nvSpPr>
          <p:cNvPr id="29" name="Textplatzhalter 15">
            <a:extLst>
              <a:ext uri="{FF2B5EF4-FFF2-40B4-BE49-F238E27FC236}">
                <a16:creationId xmlns:a16="http://schemas.microsoft.com/office/drawing/2014/main" id="{86F0BA28-BB57-33DA-7A84-4D65D8CD2BC0}"/>
              </a:ext>
            </a:extLst>
          </p:cNvPr>
          <p:cNvSpPr txBox="1">
            <a:spLocks/>
          </p:cNvSpPr>
          <p:nvPr/>
        </p:nvSpPr>
        <p:spPr>
          <a:xfrm>
            <a:off x="335360" y="4009984"/>
            <a:ext cx="2758991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00009" indent="-200009" algn="l" defTabSz="34287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07162" indent="-207152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0717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0718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07190" indent="-200009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80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75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48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2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 err="1"/>
              <a:t>spectral</a:t>
            </a:r>
            <a:r>
              <a:rPr lang="de-DE" dirty="0"/>
              <a:t> </a:t>
            </a:r>
            <a:r>
              <a:rPr lang="de-DE" dirty="0" err="1"/>
              <a:t>holes</a:t>
            </a:r>
            <a:endParaRPr lang="en-GB" dirty="0"/>
          </a:p>
        </p:txBody>
      </p:sp>
      <p:pic>
        <p:nvPicPr>
          <p:cNvPr id="30" name="Image 6">
            <a:extLst>
              <a:ext uri="{FF2B5EF4-FFF2-40B4-BE49-F238E27FC236}">
                <a16:creationId xmlns:a16="http://schemas.microsoft.com/office/drawing/2014/main" id="{5A1CA0A6-7400-C8C1-C31C-740D38311586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8" t="15942" r="33628" b="60566"/>
          <a:stretch/>
        </p:blipFill>
        <p:spPr>
          <a:xfrm>
            <a:off x="2903363" y="3943523"/>
            <a:ext cx="1453004" cy="1503108"/>
          </a:xfrm>
          <a:prstGeom prst="rect">
            <a:avLst/>
          </a:prstGeom>
        </p:spPr>
      </p:pic>
      <p:sp>
        <p:nvSpPr>
          <p:cNvPr id="31" name="Textplatzhalter 15">
            <a:extLst>
              <a:ext uri="{FF2B5EF4-FFF2-40B4-BE49-F238E27FC236}">
                <a16:creationId xmlns:a16="http://schemas.microsoft.com/office/drawing/2014/main" id="{5A10530B-A0D3-B4C9-CAC3-AFE40B23E508}"/>
              </a:ext>
            </a:extLst>
          </p:cNvPr>
          <p:cNvSpPr txBox="1">
            <a:spLocks/>
          </p:cNvSpPr>
          <p:nvPr/>
        </p:nvSpPr>
        <p:spPr>
          <a:xfrm>
            <a:off x="335359" y="5298184"/>
            <a:ext cx="2758991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00009" indent="-200009" algn="l" defTabSz="34287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07162" indent="-207152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0717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0718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07190" indent="-200009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80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75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48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2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 err="1"/>
              <a:t>nanostructured</a:t>
            </a:r>
            <a:r>
              <a:rPr lang="de-DE" dirty="0"/>
              <a:t> </a:t>
            </a:r>
            <a:r>
              <a:rPr lang="de-DE" dirty="0" err="1"/>
              <a:t>mirrors</a:t>
            </a:r>
            <a:endParaRPr lang="en-GB" dirty="0"/>
          </a:p>
        </p:txBody>
      </p:sp>
      <p:sp>
        <p:nvSpPr>
          <p:cNvPr id="32" name="Textplatzhalter 15">
            <a:extLst>
              <a:ext uri="{FF2B5EF4-FFF2-40B4-BE49-F238E27FC236}">
                <a16:creationId xmlns:a16="http://schemas.microsoft.com/office/drawing/2014/main" id="{53ADACB3-219B-E450-3005-D027081F8E36}"/>
              </a:ext>
            </a:extLst>
          </p:cNvPr>
          <p:cNvSpPr txBox="1">
            <a:spLocks/>
          </p:cNvSpPr>
          <p:nvPr/>
        </p:nvSpPr>
        <p:spPr>
          <a:xfrm>
            <a:off x="378398" y="5759968"/>
            <a:ext cx="2758991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00009" indent="-200009" algn="l" defTabSz="34287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07162" indent="-207152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0717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0718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07190" indent="-200009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80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75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48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2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large </a:t>
            </a:r>
            <a:r>
              <a:rPr lang="de-DE" dirty="0" err="1"/>
              <a:t>modes</a:t>
            </a:r>
            <a:endParaRPr lang="en-GB" dirty="0"/>
          </a:p>
        </p:txBody>
      </p:sp>
      <p:sp>
        <p:nvSpPr>
          <p:cNvPr id="6" name="Textplatzhalter 15">
            <a:extLst>
              <a:ext uri="{FF2B5EF4-FFF2-40B4-BE49-F238E27FC236}">
                <a16:creationId xmlns:a16="http://schemas.microsoft.com/office/drawing/2014/main" id="{F5B76521-6E7E-8E54-6D41-37CA82BB6927}"/>
              </a:ext>
            </a:extLst>
          </p:cNvPr>
          <p:cNvSpPr txBox="1">
            <a:spLocks/>
          </p:cNvSpPr>
          <p:nvPr/>
        </p:nvSpPr>
        <p:spPr>
          <a:xfrm>
            <a:off x="239866" y="4728126"/>
            <a:ext cx="2758991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00009" indent="-200009" algn="l" defTabSz="342873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07162" indent="-207152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0717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07181" indent="-200009" algn="l" defTabSz="342873" rtl="0" eaLnBrk="1" latinLnBrk="0" hangingPunct="1">
              <a:spcBef>
                <a:spcPts val="9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07190" indent="-200009" algn="l" defTabSz="342873" rtl="0" eaLnBrk="1" latinLnBrk="0" hangingPunct="1">
              <a:spcBef>
                <a:spcPts val="9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80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75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48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22" indent="-171437" algn="l" defTabSz="34287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 err="1"/>
              <a:t>vibration</a:t>
            </a:r>
            <a:r>
              <a:rPr lang="de-DE" dirty="0"/>
              <a:t> </a:t>
            </a:r>
            <a:r>
              <a:rPr lang="de-DE" dirty="0" err="1"/>
              <a:t>isolation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8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>
            <a:extLst>
              <a:ext uri="{FF2B5EF4-FFF2-40B4-BE49-F238E27FC236}">
                <a16:creationId xmlns:a16="http://schemas.microsoft.com/office/drawing/2014/main" id="{E448916F-3D39-45D4-921A-3BA75CD6E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056" y="849547"/>
            <a:ext cx="8757552" cy="6114046"/>
          </a:xfrm>
          <a:prstGeom prst="rect">
            <a:avLst/>
          </a:prstGeom>
        </p:spPr>
      </p:pic>
      <p:sp>
        <p:nvSpPr>
          <p:cNvPr id="45" name="Rechteck 44">
            <a:extLst>
              <a:ext uri="{FF2B5EF4-FFF2-40B4-BE49-F238E27FC236}">
                <a16:creationId xmlns:a16="http://schemas.microsoft.com/office/drawing/2014/main" id="{BD7A0205-A326-4B4B-ADE0-B7A7AACDD508}"/>
              </a:ext>
            </a:extLst>
          </p:cNvPr>
          <p:cNvSpPr/>
          <p:nvPr/>
        </p:nvSpPr>
        <p:spPr>
          <a:xfrm>
            <a:off x="204956" y="1091306"/>
            <a:ext cx="1735557" cy="492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55E481C-01D5-4259-A280-93E6D6E8A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Progress of cavity-stabilized lasers</a:t>
            </a:r>
          </a:p>
        </p:txBody>
      </p:sp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80C9FF3-121D-4E85-8EF6-FAB6B158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36A998-94F6-4A59-A971-500C92860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504A37-8FF7-4FC4-96D8-71C5A051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B47D325-E5DE-40E4-8B15-06CB22FF264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2A5E700-CBD3-4A1E-AC3D-72A5B239A78F}"/>
              </a:ext>
            </a:extLst>
          </p:cNvPr>
          <p:cNvSpPr/>
          <p:nvPr/>
        </p:nvSpPr>
        <p:spPr>
          <a:xfrm>
            <a:off x="235735" y="6018410"/>
            <a:ext cx="25202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S.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Häfner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PhD thesis (2015)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CE65E72-0D0B-4269-9FE1-1E11924DE637}"/>
              </a:ext>
            </a:extLst>
          </p:cNvPr>
          <p:cNvGrpSpPr/>
          <p:nvPr/>
        </p:nvGrpSpPr>
        <p:grpSpPr>
          <a:xfrm>
            <a:off x="149909" y="4009530"/>
            <a:ext cx="7676279" cy="1399690"/>
            <a:chOff x="6924155" y="2199475"/>
            <a:chExt cx="7676279" cy="139969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64FB810-AFBB-4E50-82C1-09441F59981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4155" y="2199475"/>
              <a:ext cx="2304551" cy="122340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AECB48FB-64DA-4809-8659-1CA62F320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04434" y="3031414"/>
              <a:ext cx="6096000" cy="5677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78D634B1-C285-4508-B684-3CD1066C984D}"/>
              </a:ext>
            </a:extLst>
          </p:cNvPr>
          <p:cNvSpPr txBox="1"/>
          <p:nvPr/>
        </p:nvSpPr>
        <p:spPr>
          <a:xfrm>
            <a:off x="433490" y="5212349"/>
            <a:ext cx="1510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cm ULE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6AB7EDE-BA24-437B-BD16-87F15025EB16}"/>
              </a:ext>
            </a:extLst>
          </p:cNvPr>
          <p:cNvSpPr txBox="1"/>
          <p:nvPr/>
        </p:nvSpPr>
        <p:spPr>
          <a:xfrm>
            <a:off x="195991" y="3301224"/>
            <a:ext cx="1620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cm silicon </a:t>
            </a:r>
          </a:p>
          <a:p>
            <a:pPr algn="ctr"/>
            <a:r>
              <a:rPr lang="en-US" sz="16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124 K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107A8C-3D7B-43BE-ACC8-898CCF24C164}"/>
              </a:ext>
            </a:extLst>
          </p:cNvPr>
          <p:cNvGrpSpPr/>
          <p:nvPr/>
        </p:nvGrpSpPr>
        <p:grpSpPr>
          <a:xfrm>
            <a:off x="195992" y="1149323"/>
            <a:ext cx="7334361" cy="3646795"/>
            <a:chOff x="3969631" y="3237783"/>
            <a:chExt cx="7334361" cy="3646795"/>
          </a:xfrm>
        </p:grpSpPr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8A5C7DFE-92D3-4937-8774-A10CE1168BE0}"/>
                </a:ext>
              </a:extLst>
            </p:cNvPr>
            <p:cNvCxnSpPr>
              <a:cxnSpLocks/>
            </p:cNvCxnSpPr>
            <p:nvPr/>
          </p:nvCxnSpPr>
          <p:spPr>
            <a:xfrm>
              <a:off x="5590458" y="4376090"/>
              <a:ext cx="5713534" cy="2508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fik 18" descr="nature_photonics_cover.png">
              <a:extLst>
                <a:ext uri="{FF2B5EF4-FFF2-40B4-BE49-F238E27FC236}">
                  <a16:creationId xmlns:a16="http://schemas.microsoft.com/office/drawing/2014/main" id="{A230FE52-66ED-4695-A62C-EF445C048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9631" y="3237783"/>
              <a:ext cx="1620828" cy="2107077"/>
            </a:xfrm>
            <a:prstGeom prst="rect">
              <a:avLst/>
            </a:prstGeom>
            <a:effectLst/>
          </p:spPr>
        </p:pic>
      </p:grpSp>
      <p:sp>
        <p:nvSpPr>
          <p:cNvPr id="23" name="Textfeld 22">
            <a:extLst>
              <a:ext uri="{FF2B5EF4-FFF2-40B4-BE49-F238E27FC236}">
                <a16:creationId xmlns:a16="http://schemas.microsoft.com/office/drawing/2014/main" id="{C882BC68-E7C8-4595-B8FE-782E91055F84}"/>
              </a:ext>
            </a:extLst>
          </p:cNvPr>
          <p:cNvSpPr txBox="1"/>
          <p:nvPr/>
        </p:nvSpPr>
        <p:spPr>
          <a:xfrm>
            <a:off x="9636190" y="2807368"/>
            <a:ext cx="151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cm </a:t>
            </a:r>
          </a:p>
          <a:p>
            <a:pPr algn="ctr"/>
            <a:r>
              <a:rPr lang="en-US" sz="16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 </a:t>
            </a:r>
          </a:p>
          <a:p>
            <a:pPr algn="ctr"/>
            <a:r>
              <a:rPr lang="en-US" sz="16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124 K</a:t>
            </a: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81857ACA-FC8D-44F8-8E75-523D28469F41}"/>
              </a:ext>
            </a:extLst>
          </p:cNvPr>
          <p:cNvGrpSpPr/>
          <p:nvPr/>
        </p:nvGrpSpPr>
        <p:grpSpPr>
          <a:xfrm>
            <a:off x="9328327" y="4008938"/>
            <a:ext cx="2805062" cy="949901"/>
            <a:chOff x="9033860" y="5051189"/>
            <a:chExt cx="2805062" cy="949901"/>
          </a:xfrm>
        </p:grpSpPr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9013E81A-F5A2-431B-B90D-E64555782F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3860" y="5491652"/>
              <a:ext cx="625782" cy="5094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DBC0D32B-789F-4637-9479-9EF555CB4B4D}"/>
                </a:ext>
              </a:extLst>
            </p:cNvPr>
            <p:cNvSpPr txBox="1"/>
            <p:nvPr/>
          </p:nvSpPr>
          <p:spPr>
            <a:xfrm>
              <a:off x="9304114" y="5134179"/>
              <a:ext cx="15159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 cm </a:t>
              </a:r>
            </a:p>
            <a:p>
              <a:pPr algn="ctr"/>
              <a:r>
                <a:rPr lang="en-US" sz="16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silicon </a:t>
              </a:r>
            </a:p>
            <a:p>
              <a:pPr algn="ctr"/>
              <a:r>
                <a:rPr lang="en-US" sz="160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 4 K</a:t>
              </a:r>
            </a:p>
          </p:txBody>
        </p:sp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453625B3-1B51-43F9-B55F-DF63B92AB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524338" y="5051189"/>
              <a:ext cx="1314584" cy="916662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6689324D-D1F7-45D0-9318-49A6A6D9C5C0}"/>
              </a:ext>
            </a:extLst>
          </p:cNvPr>
          <p:cNvGrpSpPr/>
          <p:nvPr/>
        </p:nvGrpSpPr>
        <p:grpSpPr>
          <a:xfrm>
            <a:off x="8776532" y="2298229"/>
            <a:ext cx="3356856" cy="2936455"/>
            <a:chOff x="4198078" y="2652390"/>
            <a:chExt cx="3356856" cy="2936455"/>
          </a:xfrm>
        </p:grpSpPr>
        <p:pic>
          <p:nvPicPr>
            <p:cNvPr id="21" name="Grafik 20" descr="P1010332.JPG">
              <a:extLst>
                <a:ext uri="{FF2B5EF4-FFF2-40B4-BE49-F238E27FC236}">
                  <a16:creationId xmlns:a16="http://schemas.microsoft.com/office/drawing/2014/main" id="{74717C33-1CC1-4EC1-8C39-CFCAA2B56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183783" y="2848268"/>
              <a:ext cx="1567030" cy="1175273"/>
            </a:xfrm>
            <a:prstGeom prst="rect">
              <a:avLst/>
            </a:prstGeom>
            <a:effectLst/>
          </p:spPr>
        </p:pic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B21F3961-AFCA-4EA4-BCEB-06D39B58C6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8078" y="3994514"/>
              <a:ext cx="1515984" cy="159433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CD39DB5-EC0F-4EC2-8D1D-F273EF85357F}"/>
              </a:ext>
            </a:extLst>
          </p:cNvPr>
          <p:cNvGrpSpPr/>
          <p:nvPr/>
        </p:nvGrpSpPr>
        <p:grpSpPr>
          <a:xfrm>
            <a:off x="8460083" y="1050733"/>
            <a:ext cx="3665771" cy="3822891"/>
            <a:chOff x="7334487" y="1740089"/>
            <a:chExt cx="3665771" cy="3822891"/>
          </a:xfrm>
        </p:grpSpPr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D7B2BE96-AB9C-48C2-B451-AF4948F630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4487" y="2751820"/>
              <a:ext cx="1762725" cy="28111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12B6D03-7885-40C4-8340-A7582CFA223C}"/>
                </a:ext>
              </a:extLst>
            </p:cNvPr>
            <p:cNvSpPr txBox="1"/>
            <p:nvPr/>
          </p:nvSpPr>
          <p:spPr>
            <a:xfrm>
              <a:off x="8845292" y="2110576"/>
              <a:ext cx="12275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 cm </a:t>
              </a:r>
            </a:p>
            <a:p>
              <a:r>
                <a: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ULE</a:t>
              </a:r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6D1F192-64B0-42EE-83D8-B47F09F6C0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9517" y="1740089"/>
              <a:ext cx="1400741" cy="1152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sx="80000" sy="8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6E35ED91-D9DE-4770-9A1A-C6E2EEA6380A}"/>
              </a:ext>
            </a:extLst>
          </p:cNvPr>
          <p:cNvSpPr txBox="1"/>
          <p:nvPr/>
        </p:nvSpPr>
        <p:spPr>
          <a:xfrm>
            <a:off x="9002122" y="5121360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JILA/</a:t>
            </a:r>
          </a:p>
          <a:p>
            <a:r>
              <a:rPr lang="en-US" dirty="0"/>
              <a:t>PTB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8634FF-151F-4C94-B937-0BB02481160C}"/>
              </a:ext>
            </a:extLst>
          </p:cNvPr>
          <p:cNvSpPr txBox="1"/>
          <p:nvPr/>
        </p:nvSpPr>
        <p:spPr>
          <a:xfrm>
            <a:off x="8429118" y="529115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PTB/</a:t>
            </a:r>
          </a:p>
          <a:p>
            <a:r>
              <a:rPr lang="en-US" dirty="0"/>
              <a:t>JILA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50B46E7-CDB9-4784-8AA9-953CF648E9C9}"/>
              </a:ext>
            </a:extLst>
          </p:cNvPr>
          <p:cNvSpPr txBox="1"/>
          <p:nvPr/>
        </p:nvSpPr>
        <p:spPr>
          <a:xfrm>
            <a:off x="7941212" y="501229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PTB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0F04DD0-BF2A-4FF1-8D74-8A50BC5A51F5}"/>
              </a:ext>
            </a:extLst>
          </p:cNvPr>
          <p:cNvSpPr txBox="1"/>
          <p:nvPr/>
        </p:nvSpPr>
        <p:spPr>
          <a:xfrm>
            <a:off x="7192437" y="4843471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PTB/</a:t>
            </a:r>
          </a:p>
          <a:p>
            <a:r>
              <a:rPr lang="en-US" dirty="0"/>
              <a:t>JILA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D8482639-7FFA-46C9-9DE5-13ED259E14DD}"/>
              </a:ext>
            </a:extLst>
          </p:cNvPr>
          <p:cNvSpPr txBox="1"/>
          <p:nvPr/>
        </p:nvSpPr>
        <p:spPr>
          <a:xfrm>
            <a:off x="7581553" y="4009003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JILA/</a:t>
            </a:r>
          </a:p>
          <a:p>
            <a:r>
              <a:rPr lang="en-US" dirty="0"/>
              <a:t>NIST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76552EB-3E96-412D-8892-D064DED8AF44}"/>
              </a:ext>
            </a:extLst>
          </p:cNvPr>
          <p:cNvSpPr txBox="1"/>
          <p:nvPr/>
        </p:nvSpPr>
        <p:spPr>
          <a:xfrm>
            <a:off x="1869391" y="4578354"/>
            <a:ext cx="101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-16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40B4084D-9B7A-5372-B9C5-3130FA3A6091}"/>
              </a:ext>
            </a:extLst>
          </p:cNvPr>
          <p:cNvCxnSpPr>
            <a:cxnSpLocks/>
          </p:cNvCxnSpPr>
          <p:nvPr/>
        </p:nvCxnSpPr>
        <p:spPr>
          <a:xfrm>
            <a:off x="9048328" y="5444525"/>
            <a:ext cx="1265771" cy="5407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913ED50C-E022-2F3B-6DCC-62329ED7FF0A}"/>
              </a:ext>
            </a:extLst>
          </p:cNvPr>
          <p:cNvSpPr txBox="1"/>
          <p:nvPr/>
        </p:nvSpPr>
        <p:spPr>
          <a:xfrm>
            <a:off x="10308468" y="5743064"/>
            <a:ext cx="1756729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× 10</a:t>
            </a:r>
            <a:r>
              <a:rPr lang="en-US" sz="2400" b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-17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117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CC624E1-D137-4B1E-BF50-54BB947E5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>
            <a:normAutofit/>
          </a:bodyPr>
          <a:lstStyle/>
          <a:p>
            <a:r>
              <a:rPr lang="en-US" dirty="0"/>
              <a:t>Nanostructured mirrors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C85D7F8-B0DD-42AE-90B9-AD01A9220B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36522"/>
            <a:ext cx="5280025" cy="230187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000C0AF-A9E2-4856-8143-F3DAFBFF4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C7B13D-A32C-4DAB-B48F-6644A4CC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B47D325-E5DE-40E4-8B15-06CB22FF264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A6E80D6-8FB5-47CF-B2D7-CEFEAA0F64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1" r="-87" b="22346"/>
          <a:stretch/>
        </p:blipFill>
        <p:spPr>
          <a:xfrm>
            <a:off x="587388" y="1973476"/>
            <a:ext cx="6595671" cy="38677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C6EA11E-D496-4F63-B305-55740F0F7869}"/>
              </a:ext>
            </a:extLst>
          </p:cNvPr>
          <p:cNvSpPr txBox="1"/>
          <p:nvPr/>
        </p:nvSpPr>
        <p:spPr>
          <a:xfrm>
            <a:off x="3996003" y="3928990"/>
            <a:ext cx="1284021" cy="4001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 Light" panose="020F0302020204030204" pitchFamily="34" charset="0"/>
              </a:rPr>
              <a:t>R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≈</a:t>
            </a:r>
            <a:r>
              <a:rPr lang="en-US" sz="2000" dirty="0">
                <a:latin typeface="Calibri Light" panose="020F0302020204030204" pitchFamily="34" charset="0"/>
              </a:rPr>
              <a:t>100%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F8A525F-6E2C-417E-89CD-02FACF7FCD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32506" r="29349" b="33747"/>
          <a:stretch/>
        </p:blipFill>
        <p:spPr>
          <a:xfrm rot="5400000">
            <a:off x="3941508" y="4698744"/>
            <a:ext cx="1007984" cy="67656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A0A7A98-20C2-4293-BC5A-8D50CBCEA3B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32506" r="29349" b="33747"/>
          <a:stretch/>
        </p:blipFill>
        <p:spPr>
          <a:xfrm rot="-5400000">
            <a:off x="2470675" y="4739556"/>
            <a:ext cx="916350" cy="615063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96219170-CA7E-42C9-A870-84E4CA606BAD}"/>
              </a:ext>
            </a:extLst>
          </p:cNvPr>
          <p:cNvCxnSpPr>
            <a:cxnSpLocks/>
          </p:cNvCxnSpPr>
          <p:nvPr/>
        </p:nvCxnSpPr>
        <p:spPr>
          <a:xfrm rot="5400000">
            <a:off x="3153172" y="4736466"/>
            <a:ext cx="0" cy="607976"/>
          </a:xfrm>
          <a:prstGeom prst="straightConnector1">
            <a:avLst/>
          </a:prstGeom>
          <a:ln w="38100">
            <a:solidFill>
              <a:srgbClr val="DA041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923123B2-5A4B-49A7-91A8-93F9E56B04CE}"/>
              </a:ext>
            </a:extLst>
          </p:cNvPr>
          <p:cNvCxnSpPr>
            <a:cxnSpLocks/>
          </p:cNvCxnSpPr>
          <p:nvPr/>
        </p:nvCxnSpPr>
        <p:spPr>
          <a:xfrm rot="-5400000">
            <a:off x="4194678" y="4762989"/>
            <a:ext cx="0" cy="552705"/>
          </a:xfrm>
          <a:prstGeom prst="straightConnector1">
            <a:avLst/>
          </a:prstGeom>
          <a:ln w="38100">
            <a:solidFill>
              <a:srgbClr val="DA041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1F066B4F-AF26-49F0-BA2F-8106061E22AB}"/>
              </a:ext>
            </a:extLst>
          </p:cNvPr>
          <p:cNvCxnSpPr>
            <a:cxnSpLocks/>
          </p:cNvCxnSpPr>
          <p:nvPr/>
        </p:nvCxnSpPr>
        <p:spPr>
          <a:xfrm rot="10800000">
            <a:off x="1489769" y="4167246"/>
            <a:ext cx="0" cy="432000"/>
          </a:xfrm>
          <a:prstGeom prst="straightConnector1">
            <a:avLst/>
          </a:prstGeom>
          <a:ln>
            <a:solidFill>
              <a:srgbClr val="DA0413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C24BAFA-B885-4C4E-BBC7-722D92913E65}"/>
              </a:ext>
            </a:extLst>
          </p:cNvPr>
          <p:cNvCxnSpPr>
            <a:cxnSpLocks/>
          </p:cNvCxnSpPr>
          <p:nvPr/>
        </p:nvCxnSpPr>
        <p:spPr>
          <a:xfrm rot="10800000">
            <a:off x="3051654" y="4194741"/>
            <a:ext cx="0" cy="432000"/>
          </a:xfrm>
          <a:prstGeom prst="straightConnector1">
            <a:avLst/>
          </a:prstGeom>
          <a:ln>
            <a:solidFill>
              <a:srgbClr val="DA0413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9F8E97D8-B24A-42C4-B60B-AFAE6C550808}"/>
              </a:ext>
            </a:extLst>
          </p:cNvPr>
          <p:cNvCxnSpPr>
            <a:cxnSpLocks/>
          </p:cNvCxnSpPr>
          <p:nvPr/>
        </p:nvCxnSpPr>
        <p:spPr>
          <a:xfrm rot="10800000">
            <a:off x="6098744" y="4187118"/>
            <a:ext cx="0" cy="432000"/>
          </a:xfrm>
          <a:prstGeom prst="straightConnector1">
            <a:avLst/>
          </a:prstGeom>
          <a:ln>
            <a:solidFill>
              <a:srgbClr val="DA0413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28BB45D0-DB86-496D-A858-5DDC52DDF29B}"/>
              </a:ext>
            </a:extLst>
          </p:cNvPr>
          <p:cNvCxnSpPr>
            <a:cxnSpLocks/>
          </p:cNvCxnSpPr>
          <p:nvPr/>
        </p:nvCxnSpPr>
        <p:spPr>
          <a:xfrm rot="5400000" flipH="1">
            <a:off x="3401377" y="4166126"/>
            <a:ext cx="777686" cy="0"/>
          </a:xfrm>
          <a:prstGeom prst="straightConnector1">
            <a:avLst/>
          </a:prstGeom>
          <a:ln w="31750">
            <a:solidFill>
              <a:srgbClr val="DA041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263D0E1-5B0B-4A92-B8C9-BDBB832255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248977" y="4180386"/>
            <a:ext cx="777686" cy="0"/>
          </a:xfrm>
          <a:prstGeom prst="straightConnector1">
            <a:avLst/>
          </a:prstGeom>
          <a:ln w="31750">
            <a:solidFill>
              <a:srgbClr val="DA041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67B4D29D-9243-4718-ADB4-8C891EC01764}"/>
              </a:ext>
            </a:extLst>
          </p:cNvPr>
          <p:cNvCxnSpPr>
            <a:cxnSpLocks/>
          </p:cNvCxnSpPr>
          <p:nvPr/>
        </p:nvCxnSpPr>
        <p:spPr>
          <a:xfrm rot="10800000">
            <a:off x="4543952" y="4195404"/>
            <a:ext cx="0" cy="432000"/>
          </a:xfrm>
          <a:prstGeom prst="straightConnector1">
            <a:avLst/>
          </a:prstGeom>
          <a:ln>
            <a:solidFill>
              <a:srgbClr val="DA0413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287FF0C-A1BB-4CEA-9D8C-8AC5C00FFB5C}"/>
              </a:ext>
            </a:extLst>
          </p:cNvPr>
          <p:cNvGrpSpPr/>
          <p:nvPr/>
        </p:nvGrpSpPr>
        <p:grpSpPr>
          <a:xfrm>
            <a:off x="7716180" y="3249160"/>
            <a:ext cx="4231432" cy="2952148"/>
            <a:chOff x="7769224" y="3068960"/>
            <a:chExt cx="4231432" cy="2952148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01E26ABD-4C53-4D19-AA58-DB256005489E}"/>
                </a:ext>
              </a:extLst>
            </p:cNvPr>
            <p:cNvSpPr/>
            <p:nvPr/>
          </p:nvSpPr>
          <p:spPr>
            <a:xfrm>
              <a:off x="7769224" y="3068960"/>
              <a:ext cx="4231432" cy="295214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08DA1D7F-4A0E-4FF3-8E95-B032B698B965}"/>
                </a:ext>
              </a:extLst>
            </p:cNvPr>
            <p:cNvSpPr txBox="1"/>
            <p:nvPr/>
          </p:nvSpPr>
          <p:spPr>
            <a:xfrm rot="16200000">
              <a:off x="7484456" y="4250787"/>
              <a:ext cx="1388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reflectance (%)</a:t>
              </a: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A1A2C68D-41F6-4348-9A31-1B3CE62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0" r="-1479" b="6610"/>
            <a:stretch/>
          </p:blipFill>
          <p:spPr>
            <a:xfrm>
              <a:off x="8244000" y="3068960"/>
              <a:ext cx="3528000" cy="2530743"/>
            </a:xfrm>
            <a:prstGeom prst="rect">
              <a:avLst/>
            </a:prstGeom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F62EC65F-45D7-4005-9681-72B8F4389DDD}"/>
                </a:ext>
              </a:extLst>
            </p:cNvPr>
            <p:cNvSpPr txBox="1"/>
            <p:nvPr/>
          </p:nvSpPr>
          <p:spPr>
            <a:xfrm>
              <a:off x="9261881" y="5596261"/>
              <a:ext cx="1511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wavelength (µm)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D2D2A18B-5B66-4A68-AC15-B8A4E417B2CB}"/>
                </a:ext>
              </a:extLst>
            </p:cNvPr>
            <p:cNvSpPr txBox="1"/>
            <p:nvPr/>
          </p:nvSpPr>
          <p:spPr>
            <a:xfrm>
              <a:off x="8136117" y="3259107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760379E7-E361-4F3D-8AEA-C6A61174302A}"/>
              </a:ext>
            </a:extLst>
          </p:cNvPr>
          <p:cNvSpPr txBox="1"/>
          <p:nvPr/>
        </p:nvSpPr>
        <p:spPr>
          <a:xfrm>
            <a:off x="7886228" y="1076368"/>
            <a:ext cx="3718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Stefanie </a:t>
            </a:r>
            <a:r>
              <a:rPr lang="en-US" sz="2200" dirty="0" err="1"/>
              <a:t>Kroker’s</a:t>
            </a:r>
            <a:r>
              <a:rPr lang="en-US" sz="2200" dirty="0"/>
              <a:t> group at TU Braunschweig:</a:t>
            </a:r>
          </a:p>
          <a:p>
            <a:endParaRPr lang="en-US" sz="2200" dirty="0"/>
          </a:p>
          <a:p>
            <a:r>
              <a:rPr lang="en-US" sz="2200" dirty="0"/>
              <a:t>silicon nano-grating on low index fused silica substrate</a:t>
            </a:r>
          </a:p>
          <a:p>
            <a:r>
              <a:rPr lang="en-US" sz="2200" dirty="0"/>
              <a:t>- low thermal noise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BCB4508-A24F-48FA-A514-E331EABF18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796" y="931517"/>
            <a:ext cx="2224057" cy="824812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78C7E758-3C8D-40B6-9149-C1528A886B0D}"/>
              </a:ext>
            </a:extLst>
          </p:cNvPr>
          <p:cNvSpPr txBox="1"/>
          <p:nvPr/>
        </p:nvSpPr>
        <p:spPr>
          <a:xfrm>
            <a:off x="838013" y="5327920"/>
            <a:ext cx="1585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fused silica </a:t>
            </a:r>
            <a:endParaRPr lang="en-GB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762015-2A7F-4FD3-8052-ABD45C2E879A}"/>
              </a:ext>
            </a:extLst>
          </p:cNvPr>
          <p:cNvSpPr txBox="1"/>
          <p:nvPr/>
        </p:nvSpPr>
        <p:spPr>
          <a:xfrm>
            <a:off x="1127448" y="4715852"/>
            <a:ext cx="952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silicon</a:t>
            </a:r>
            <a:endParaRPr lang="en-GB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086799C-273A-4545-A608-D1E9762C464F}"/>
              </a:ext>
            </a:extLst>
          </p:cNvPr>
          <p:cNvSpPr txBox="1"/>
          <p:nvPr/>
        </p:nvSpPr>
        <p:spPr>
          <a:xfrm>
            <a:off x="7770977" y="5969307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cs typeface="Calibri"/>
              </a:rPr>
              <a:t>J. </a:t>
            </a:r>
            <a:r>
              <a:rPr lang="en-US" sz="1400" dirty="0" err="1">
                <a:solidFill>
                  <a:prstClr val="black"/>
                </a:solidFill>
                <a:cs typeface="Calibri"/>
              </a:rPr>
              <a:t>Dickmann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 and S. </a:t>
            </a:r>
            <a:r>
              <a:rPr lang="en-US" sz="1400" dirty="0" err="1">
                <a:solidFill>
                  <a:prstClr val="black"/>
                </a:solidFill>
                <a:cs typeface="Calibri"/>
              </a:rPr>
              <a:t>Kroker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, </a:t>
            </a:r>
            <a:br>
              <a:rPr lang="en-US" sz="1400" dirty="0">
                <a:solidFill>
                  <a:prstClr val="black"/>
                </a:solidFill>
                <a:cs typeface="Calibri"/>
              </a:rPr>
            </a:br>
            <a:r>
              <a:rPr lang="en-US" sz="1400" dirty="0">
                <a:solidFill>
                  <a:prstClr val="black"/>
                </a:solidFill>
                <a:cs typeface="Calibri"/>
              </a:rPr>
              <a:t>Phys. Rev. D </a:t>
            </a:r>
            <a:r>
              <a:rPr lang="en-US" sz="1400" b="1" dirty="0">
                <a:solidFill>
                  <a:prstClr val="black"/>
                </a:solidFill>
                <a:cs typeface="Calibri"/>
              </a:rPr>
              <a:t>98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, 082003 (2018) </a:t>
            </a:r>
            <a:endParaRPr lang="en-US" sz="1400" dirty="0">
              <a:cs typeface="Calibri"/>
            </a:endParaRP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C097D9A8-A164-39BA-34F3-75CF5A65881D}"/>
              </a:ext>
            </a:extLst>
          </p:cNvPr>
          <p:cNvGrpSpPr/>
          <p:nvPr/>
        </p:nvGrpSpPr>
        <p:grpSpPr>
          <a:xfrm>
            <a:off x="619417" y="5841268"/>
            <a:ext cx="6601399" cy="440309"/>
            <a:chOff x="808836" y="2708920"/>
            <a:chExt cx="4207043" cy="2988331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64A8ECEA-8CDE-EDCD-DE6E-04E6C8399A01}"/>
                </a:ext>
              </a:extLst>
            </p:cNvPr>
            <p:cNvSpPr/>
            <p:nvPr/>
          </p:nvSpPr>
          <p:spPr>
            <a:xfrm rot="16200000">
              <a:off x="2787845" y="3469217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C469AD4F-1584-8EEC-8E01-A049A5BC6B91}"/>
                </a:ext>
              </a:extLst>
            </p:cNvPr>
            <p:cNvSpPr/>
            <p:nvPr/>
          </p:nvSpPr>
          <p:spPr>
            <a:xfrm rot="16200000">
              <a:off x="2787845" y="2971150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28B2A083-0C4C-79C3-54C3-DE392FDBAE2C}"/>
                </a:ext>
              </a:extLst>
            </p:cNvPr>
            <p:cNvSpPr/>
            <p:nvPr/>
          </p:nvSpPr>
          <p:spPr>
            <a:xfrm rot="16200000">
              <a:off x="2787845" y="2473096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7634EF8C-38E6-7A13-DE9B-D38DD6F5B2BC}"/>
                </a:ext>
              </a:extLst>
            </p:cNvPr>
            <p:cNvSpPr/>
            <p:nvPr/>
          </p:nvSpPr>
          <p:spPr>
            <a:xfrm rot="16200000">
              <a:off x="2787845" y="1975043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D6BCA9FD-E42B-8FFF-D196-32B6683B835F}"/>
                </a:ext>
              </a:extLst>
            </p:cNvPr>
            <p:cNvSpPr/>
            <p:nvPr/>
          </p:nvSpPr>
          <p:spPr>
            <a:xfrm rot="16200000">
              <a:off x="2787845" y="1476989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70CCE9FC-5760-1EB2-08B0-65C4A5DC7E19}"/>
                </a:ext>
              </a:extLst>
            </p:cNvPr>
            <p:cNvSpPr/>
            <p:nvPr/>
          </p:nvSpPr>
          <p:spPr>
            <a:xfrm rot="16200000">
              <a:off x="2787845" y="978946"/>
              <a:ext cx="249025" cy="4207043"/>
            </a:xfrm>
            <a:prstGeom prst="rect">
              <a:avLst/>
            </a:prstGeom>
            <a:solidFill>
              <a:srgbClr val="91D0C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EEDC9194-479B-9CAC-AAA7-CC643361CF21}"/>
                </a:ext>
              </a:extLst>
            </p:cNvPr>
            <p:cNvSpPr/>
            <p:nvPr/>
          </p:nvSpPr>
          <p:spPr>
            <a:xfrm rot="16200000">
              <a:off x="2787845" y="3220175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26D29BEE-F117-B642-4F9F-1B75F1130EC1}"/>
                </a:ext>
              </a:extLst>
            </p:cNvPr>
            <p:cNvSpPr/>
            <p:nvPr/>
          </p:nvSpPr>
          <p:spPr>
            <a:xfrm rot="16200000">
              <a:off x="2787845" y="2722139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3712CC14-4CC4-0801-C509-9F50D0E3DE0C}"/>
                </a:ext>
              </a:extLst>
            </p:cNvPr>
            <p:cNvSpPr/>
            <p:nvPr/>
          </p:nvSpPr>
          <p:spPr>
            <a:xfrm rot="16200000">
              <a:off x="2787845" y="2224085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E45E16EA-4500-DEBD-4E2B-1CEFAB17B455}"/>
                </a:ext>
              </a:extLst>
            </p:cNvPr>
            <p:cNvSpPr/>
            <p:nvPr/>
          </p:nvSpPr>
          <p:spPr>
            <a:xfrm rot="16200000">
              <a:off x="2787845" y="1726032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D4B370E7-1D1D-F14A-FE63-D6775B0C279A}"/>
                </a:ext>
              </a:extLst>
            </p:cNvPr>
            <p:cNvSpPr/>
            <p:nvPr/>
          </p:nvSpPr>
          <p:spPr>
            <a:xfrm rot="16200000">
              <a:off x="2787845" y="1227978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174E30E0-33D9-74D5-C9C1-88C1F9F211BD}"/>
                </a:ext>
              </a:extLst>
            </p:cNvPr>
            <p:cNvSpPr/>
            <p:nvPr/>
          </p:nvSpPr>
          <p:spPr>
            <a:xfrm rot="16200000">
              <a:off x="2787845" y="729911"/>
              <a:ext cx="249025" cy="4207043"/>
            </a:xfrm>
            <a:prstGeom prst="rect">
              <a:avLst/>
            </a:prstGeom>
            <a:solidFill>
              <a:srgbClr val="00AA8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 dirty="0">
                <a:solidFill>
                  <a:prstClr val="white"/>
                </a:solidFill>
              </a:endParaRPr>
            </a:p>
          </p:txBody>
        </p:sp>
      </p:grpSp>
      <p:sp>
        <p:nvSpPr>
          <p:cNvPr id="53" name="Textfeld 52">
            <a:extLst>
              <a:ext uri="{FF2B5EF4-FFF2-40B4-BE49-F238E27FC236}">
                <a16:creationId xmlns:a16="http://schemas.microsoft.com/office/drawing/2014/main" id="{A93E524C-CF9B-4B50-6A25-446FBBCE846A}"/>
              </a:ext>
            </a:extLst>
          </p:cNvPr>
          <p:cNvSpPr txBox="1"/>
          <p:nvPr/>
        </p:nvSpPr>
        <p:spPr>
          <a:xfrm>
            <a:off x="7733220" y="1114667"/>
            <a:ext cx="4458780" cy="53778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2000" dirty="0"/>
              <a:t>Meta-Etalon mirror</a:t>
            </a:r>
            <a:br>
              <a:rPr lang="en-US" sz="2000" dirty="0"/>
            </a:b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combine grating R</a:t>
            </a:r>
            <a:r>
              <a:rPr lang="en-US" sz="2000" baseline="-25000" dirty="0"/>
              <a:t>1 </a:t>
            </a:r>
            <a:r>
              <a:rPr lang="en-US" sz="2000" dirty="0"/>
              <a:t>≈ 99.9 %  </a:t>
            </a:r>
            <a:br>
              <a:rPr lang="en-US" sz="2000" dirty="0"/>
            </a:br>
            <a:r>
              <a:rPr lang="en-US" sz="2000" dirty="0"/>
              <a:t>with rear dielectric mirror </a:t>
            </a:r>
            <a:br>
              <a:rPr lang="en-US" sz="2000" dirty="0"/>
            </a:br>
            <a:r>
              <a:rPr lang="en-US" sz="2000" dirty="0"/>
              <a:t>R</a:t>
            </a:r>
            <a:r>
              <a:rPr lang="en-US" sz="2000" baseline="-25000" dirty="0"/>
              <a:t>2</a:t>
            </a:r>
            <a:r>
              <a:rPr lang="en-US" sz="2000" dirty="0"/>
              <a:t> ≈ 99.9 %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thermal noise is mostly determined by silicon grating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err="1">
                <a:latin typeface="Symbol" panose="05050102010706020507" pitchFamily="18" charset="2"/>
              </a:rPr>
              <a:t>s</a:t>
            </a:r>
            <a:r>
              <a:rPr lang="en-US" sz="2000" baseline="-25000" dirty="0" err="1"/>
              <a:t>y</a:t>
            </a:r>
            <a:r>
              <a:rPr lang="en-US" sz="2000" dirty="0"/>
              <a:t> = 4×10</a:t>
            </a:r>
            <a:r>
              <a:rPr lang="en-US" sz="2000" baseline="30000" dirty="0"/>
              <a:t>-18</a:t>
            </a:r>
            <a:r>
              <a:rPr lang="en-US" sz="2000" dirty="0"/>
              <a:t>   @ 124 K possible</a:t>
            </a:r>
          </a:p>
          <a:p>
            <a:r>
              <a:rPr lang="en-US" sz="2000" dirty="0"/>
              <a:t> 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83B6F52A-12B4-8761-C801-C1379E45C6D6}"/>
              </a:ext>
            </a:extLst>
          </p:cNvPr>
          <p:cNvSpPr txBox="1"/>
          <p:nvPr/>
        </p:nvSpPr>
        <p:spPr>
          <a:xfrm>
            <a:off x="7862615" y="3897052"/>
            <a:ext cx="4231432" cy="2362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2000" dirty="0"/>
              <a:t>First results of cavity with </a:t>
            </a:r>
            <a:br>
              <a:rPr lang="en-US" sz="2000" dirty="0"/>
            </a:br>
            <a:r>
              <a:rPr lang="en-US" sz="2000" dirty="0"/>
              <a:t>one meta-etalon: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Finesse 12 000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a typeface="Cambria Math" panose="02040503050406030204" pitchFamily="18" charset="0"/>
              </a:rPr>
              <a:t>R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≈ </a:t>
            </a:r>
            <a:r>
              <a:rPr lang="en-US" sz="2000" dirty="0"/>
              <a:t>99.95%</a:t>
            </a:r>
          </a:p>
          <a:p>
            <a:r>
              <a:rPr lang="en-US" sz="2000" dirty="0"/>
              <a:t> 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4EA4F8D8-45F6-07CF-6996-51DF25EB75C4}"/>
              </a:ext>
            </a:extLst>
          </p:cNvPr>
          <p:cNvSpPr txBox="1"/>
          <p:nvPr/>
        </p:nvSpPr>
        <p:spPr>
          <a:xfrm>
            <a:off x="7747958" y="5714092"/>
            <a:ext cx="40790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>
                <a:cs typeface="Calibri"/>
              </a:rPr>
              <a:t>S. </a:t>
            </a:r>
            <a:r>
              <a:rPr lang="en-US" sz="1400" dirty="0" err="1">
                <a:cs typeface="Calibri"/>
              </a:rPr>
              <a:t>Dickmann</a:t>
            </a:r>
            <a:r>
              <a:rPr lang="en-US" sz="1400" dirty="0">
                <a:cs typeface="Calibri"/>
              </a:rPr>
              <a:t> et al.</a:t>
            </a:r>
          </a:p>
          <a:p>
            <a:pPr>
              <a:defRPr/>
            </a:pPr>
            <a:r>
              <a:rPr lang="en-US" sz="1400" dirty="0" err="1">
                <a:cs typeface="Calibri"/>
              </a:rPr>
              <a:t>Commun</a:t>
            </a:r>
            <a:r>
              <a:rPr lang="en-US" sz="1400" dirty="0">
                <a:cs typeface="Calibri"/>
              </a:rPr>
              <a:t>. Phys. </a:t>
            </a:r>
            <a:r>
              <a:rPr lang="en-US" sz="1400" b="1" dirty="0">
                <a:cs typeface="Calibri"/>
              </a:rPr>
              <a:t>6</a:t>
            </a:r>
            <a:r>
              <a:rPr lang="en-US" sz="1400" dirty="0">
                <a:cs typeface="Calibri"/>
              </a:rPr>
              <a:t>, 16 (2023)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DEE2F55-57A8-8915-7066-40E54208F21F}"/>
              </a:ext>
            </a:extLst>
          </p:cNvPr>
          <p:cNvSpPr txBox="1"/>
          <p:nvPr/>
        </p:nvSpPr>
        <p:spPr>
          <a:xfrm>
            <a:off x="2617442" y="5867980"/>
            <a:ext cx="211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dielectric coating</a:t>
            </a:r>
            <a:r>
              <a:rPr lang="en-US" sz="180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71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3" grpId="0" animBg="1"/>
      <p:bldP spid="55" grpId="0" animBg="1"/>
      <p:bldP spid="54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75613F33-D50C-F394-DFE3-C0896CC8D2F9}"/>
              </a:ext>
            </a:extLst>
          </p:cNvPr>
          <p:cNvSpPr/>
          <p:nvPr/>
        </p:nvSpPr>
        <p:spPr>
          <a:xfrm>
            <a:off x="9375228" y="1241544"/>
            <a:ext cx="2554013" cy="2500139"/>
          </a:xfrm>
          <a:custGeom>
            <a:avLst/>
            <a:gdLst>
              <a:gd name="connsiteX0" fmla="*/ 42041 w 2554013"/>
              <a:gd name="connsiteY0" fmla="*/ 52597 h 2490997"/>
              <a:gd name="connsiteX1" fmla="*/ 42041 w 2554013"/>
              <a:gd name="connsiteY1" fmla="*/ 52597 h 2490997"/>
              <a:gd name="connsiteX2" fmla="*/ 599089 w 2554013"/>
              <a:gd name="connsiteY2" fmla="*/ 63107 h 2490997"/>
              <a:gd name="connsiteX3" fmla="*/ 777765 w 2554013"/>
              <a:gd name="connsiteY3" fmla="*/ 31576 h 2490997"/>
              <a:gd name="connsiteX4" fmla="*/ 756744 w 2554013"/>
              <a:gd name="connsiteY4" fmla="*/ 63107 h 2490997"/>
              <a:gd name="connsiteX5" fmla="*/ 735724 w 2554013"/>
              <a:gd name="connsiteY5" fmla="*/ 52597 h 2490997"/>
              <a:gd name="connsiteX6" fmla="*/ 735724 w 2554013"/>
              <a:gd name="connsiteY6" fmla="*/ 52597 h 2490997"/>
              <a:gd name="connsiteX7" fmla="*/ 987972 w 2554013"/>
              <a:gd name="connsiteY7" fmla="*/ 735769 h 2490997"/>
              <a:gd name="connsiteX8" fmla="*/ 1250731 w 2554013"/>
              <a:gd name="connsiteY8" fmla="*/ 1135162 h 2490997"/>
              <a:gd name="connsiteX9" fmla="*/ 1587062 w 2554013"/>
              <a:gd name="connsiteY9" fmla="*/ 1397921 h 2490997"/>
              <a:gd name="connsiteX10" fmla="*/ 2039006 w 2554013"/>
              <a:gd name="connsiteY10" fmla="*/ 1671190 h 2490997"/>
              <a:gd name="connsiteX11" fmla="*/ 2554013 w 2554013"/>
              <a:gd name="connsiteY11" fmla="*/ 1891907 h 2490997"/>
              <a:gd name="connsiteX12" fmla="*/ 2554013 w 2554013"/>
              <a:gd name="connsiteY12" fmla="*/ 2490997 h 2490997"/>
              <a:gd name="connsiteX13" fmla="*/ 0 w 2554013"/>
              <a:gd name="connsiteY13" fmla="*/ 2448955 h 2490997"/>
              <a:gd name="connsiteX14" fmla="*/ 42041 w 2554013"/>
              <a:gd name="connsiteY14" fmla="*/ 52597 h 249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54013" h="2490997">
                <a:moveTo>
                  <a:pt x="42041" y="52597"/>
                </a:moveTo>
                <a:lnTo>
                  <a:pt x="42041" y="52597"/>
                </a:lnTo>
                <a:lnTo>
                  <a:pt x="599089" y="63107"/>
                </a:lnTo>
                <a:cubicBezTo>
                  <a:pt x="741719" y="63107"/>
                  <a:pt x="709716" y="76943"/>
                  <a:pt x="777765" y="31576"/>
                </a:cubicBezTo>
                <a:cubicBezTo>
                  <a:pt x="754563" y="-38031"/>
                  <a:pt x="780527" y="23469"/>
                  <a:pt x="756744" y="63107"/>
                </a:cubicBezTo>
                <a:cubicBezTo>
                  <a:pt x="752714" y="69824"/>
                  <a:pt x="742731" y="56100"/>
                  <a:pt x="735724" y="52597"/>
                </a:cubicBezTo>
                <a:lnTo>
                  <a:pt x="735724" y="52597"/>
                </a:lnTo>
                <a:lnTo>
                  <a:pt x="987972" y="735769"/>
                </a:lnTo>
                <a:lnTo>
                  <a:pt x="1250731" y="1135162"/>
                </a:lnTo>
                <a:lnTo>
                  <a:pt x="1587062" y="1397921"/>
                </a:lnTo>
                <a:lnTo>
                  <a:pt x="2039006" y="1671190"/>
                </a:lnTo>
                <a:lnTo>
                  <a:pt x="2554013" y="1891907"/>
                </a:lnTo>
                <a:lnTo>
                  <a:pt x="2554013" y="2490997"/>
                </a:lnTo>
                <a:lnTo>
                  <a:pt x="0" y="2448955"/>
                </a:lnTo>
                <a:cubicBezTo>
                  <a:pt x="3503" y="1657176"/>
                  <a:pt x="7007" y="865396"/>
                  <a:pt x="42041" y="52597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3AB5A65-5867-41DA-9ADA-B515C3A5D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Large mode area cavities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D2333-443A-4E5E-810B-BFAB82EB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F6569-79AE-4CC2-9529-16DE287F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49C40-0445-4D08-9822-B5368BFC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7472DEE-7C40-B21F-B10E-7263E7693ABD}"/>
              </a:ext>
            </a:extLst>
          </p:cNvPr>
          <p:cNvSpPr txBox="1"/>
          <p:nvPr/>
        </p:nvSpPr>
        <p:spPr>
          <a:xfrm>
            <a:off x="464886" y="1051559"/>
            <a:ext cx="4731009" cy="8155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2000" dirty="0"/>
              <a:t>Larger mode size:</a:t>
            </a:r>
          </a:p>
          <a:p>
            <a:r>
              <a:rPr lang="en-US" sz="2000" dirty="0"/>
              <a:t>smaller averaged thermal coating noise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F519FF-6F01-7484-5CC4-AA8E64227DAA}"/>
              </a:ext>
            </a:extLst>
          </p:cNvPr>
          <p:cNvSpPr txBox="1">
            <a:spLocks/>
          </p:cNvSpPr>
          <p:nvPr/>
        </p:nvSpPr>
        <p:spPr>
          <a:xfrm>
            <a:off x="5712000" y="6608882"/>
            <a:ext cx="768000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133EE0-38B2-405F-8BEC-383EF7BD60D0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FE4B682E-E749-288C-F058-F0B4A6AA9A6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085993" y="1099778"/>
            <a:ext cx="1163992" cy="499200"/>
          </a:xfrm>
          <a:prstGeom prst="rect">
            <a:avLst/>
          </a:prstGeom>
        </p:spPr>
      </p:pic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B2DB55CC-A588-83C9-BB00-1A1DC889E41A}"/>
              </a:ext>
            </a:extLst>
          </p:cNvPr>
          <p:cNvSpPr/>
          <p:nvPr/>
        </p:nvSpPr>
        <p:spPr bwMode="auto">
          <a:xfrm flipH="1" flipV="1">
            <a:off x="10112862" y="1248315"/>
            <a:ext cx="1838633" cy="1886640"/>
          </a:xfrm>
          <a:custGeom>
            <a:avLst/>
            <a:gdLst>
              <a:gd name="connsiteX0" fmla="*/ 0 w 1838633"/>
              <a:gd name="connsiteY0" fmla="*/ 0 h 2035278"/>
              <a:gd name="connsiteX1" fmla="*/ 727588 w 1838633"/>
              <a:gd name="connsiteY1" fmla="*/ 314632 h 2035278"/>
              <a:gd name="connsiteX2" fmla="*/ 1268362 w 1838633"/>
              <a:gd name="connsiteY2" fmla="*/ 766916 h 2035278"/>
              <a:gd name="connsiteX3" fmla="*/ 1671484 w 1838633"/>
              <a:gd name="connsiteY3" fmla="*/ 1406013 h 2035278"/>
              <a:gd name="connsiteX4" fmla="*/ 1838633 w 1838633"/>
              <a:gd name="connsiteY4" fmla="*/ 2035278 h 2035278"/>
              <a:gd name="connsiteX5" fmla="*/ 1838633 w 1838633"/>
              <a:gd name="connsiteY5" fmla="*/ 2035278 h 203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8633" h="2035278">
                <a:moveTo>
                  <a:pt x="0" y="0"/>
                </a:moveTo>
                <a:cubicBezTo>
                  <a:pt x="258097" y="93406"/>
                  <a:pt x="516194" y="186813"/>
                  <a:pt x="727588" y="314632"/>
                </a:cubicBezTo>
                <a:cubicBezTo>
                  <a:pt x="938982" y="442451"/>
                  <a:pt x="1111046" y="585019"/>
                  <a:pt x="1268362" y="766916"/>
                </a:cubicBezTo>
                <a:cubicBezTo>
                  <a:pt x="1425678" y="948813"/>
                  <a:pt x="1576439" y="1194619"/>
                  <a:pt x="1671484" y="1406013"/>
                </a:cubicBezTo>
                <a:cubicBezTo>
                  <a:pt x="1766529" y="1617407"/>
                  <a:pt x="1838633" y="2035278"/>
                  <a:pt x="1838633" y="2035278"/>
                </a:cubicBezTo>
                <a:lnTo>
                  <a:pt x="1838633" y="2035278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59374BD3-8232-1B1C-4C3A-FBF1D57F3EB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227" y="3050145"/>
            <a:ext cx="1186478" cy="197486"/>
          </a:xfrm>
          <a:prstGeom prst="rect">
            <a:avLst/>
          </a:prstGeom>
        </p:spPr>
      </p:pic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3CE51CC2-F42A-8D4A-3443-4BCF0425C3B1}"/>
              </a:ext>
            </a:extLst>
          </p:cNvPr>
          <p:cNvSpPr/>
          <p:nvPr/>
        </p:nvSpPr>
        <p:spPr>
          <a:xfrm rot="10800000">
            <a:off x="6819147" y="3707312"/>
            <a:ext cx="2554013" cy="2500139"/>
          </a:xfrm>
          <a:custGeom>
            <a:avLst/>
            <a:gdLst>
              <a:gd name="connsiteX0" fmla="*/ 42041 w 2554013"/>
              <a:gd name="connsiteY0" fmla="*/ 52597 h 2490997"/>
              <a:gd name="connsiteX1" fmla="*/ 42041 w 2554013"/>
              <a:gd name="connsiteY1" fmla="*/ 52597 h 2490997"/>
              <a:gd name="connsiteX2" fmla="*/ 599089 w 2554013"/>
              <a:gd name="connsiteY2" fmla="*/ 63107 h 2490997"/>
              <a:gd name="connsiteX3" fmla="*/ 777765 w 2554013"/>
              <a:gd name="connsiteY3" fmla="*/ 31576 h 2490997"/>
              <a:gd name="connsiteX4" fmla="*/ 756744 w 2554013"/>
              <a:gd name="connsiteY4" fmla="*/ 63107 h 2490997"/>
              <a:gd name="connsiteX5" fmla="*/ 735724 w 2554013"/>
              <a:gd name="connsiteY5" fmla="*/ 52597 h 2490997"/>
              <a:gd name="connsiteX6" fmla="*/ 735724 w 2554013"/>
              <a:gd name="connsiteY6" fmla="*/ 52597 h 2490997"/>
              <a:gd name="connsiteX7" fmla="*/ 987972 w 2554013"/>
              <a:gd name="connsiteY7" fmla="*/ 735769 h 2490997"/>
              <a:gd name="connsiteX8" fmla="*/ 1250731 w 2554013"/>
              <a:gd name="connsiteY8" fmla="*/ 1135162 h 2490997"/>
              <a:gd name="connsiteX9" fmla="*/ 1587062 w 2554013"/>
              <a:gd name="connsiteY9" fmla="*/ 1397921 h 2490997"/>
              <a:gd name="connsiteX10" fmla="*/ 2039006 w 2554013"/>
              <a:gd name="connsiteY10" fmla="*/ 1671190 h 2490997"/>
              <a:gd name="connsiteX11" fmla="*/ 2554013 w 2554013"/>
              <a:gd name="connsiteY11" fmla="*/ 1891907 h 2490997"/>
              <a:gd name="connsiteX12" fmla="*/ 2554013 w 2554013"/>
              <a:gd name="connsiteY12" fmla="*/ 2490997 h 2490997"/>
              <a:gd name="connsiteX13" fmla="*/ 0 w 2554013"/>
              <a:gd name="connsiteY13" fmla="*/ 2448955 h 2490997"/>
              <a:gd name="connsiteX14" fmla="*/ 42041 w 2554013"/>
              <a:gd name="connsiteY14" fmla="*/ 52597 h 249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54013" h="2490997">
                <a:moveTo>
                  <a:pt x="42041" y="52597"/>
                </a:moveTo>
                <a:lnTo>
                  <a:pt x="42041" y="52597"/>
                </a:lnTo>
                <a:lnTo>
                  <a:pt x="599089" y="63107"/>
                </a:lnTo>
                <a:cubicBezTo>
                  <a:pt x="741719" y="63107"/>
                  <a:pt x="709716" y="76943"/>
                  <a:pt x="777765" y="31576"/>
                </a:cubicBezTo>
                <a:cubicBezTo>
                  <a:pt x="754563" y="-38031"/>
                  <a:pt x="780527" y="23469"/>
                  <a:pt x="756744" y="63107"/>
                </a:cubicBezTo>
                <a:cubicBezTo>
                  <a:pt x="752714" y="69824"/>
                  <a:pt x="742731" y="56100"/>
                  <a:pt x="735724" y="52597"/>
                </a:cubicBezTo>
                <a:lnTo>
                  <a:pt x="735724" y="52597"/>
                </a:lnTo>
                <a:lnTo>
                  <a:pt x="987972" y="735769"/>
                </a:lnTo>
                <a:lnTo>
                  <a:pt x="1250731" y="1135162"/>
                </a:lnTo>
                <a:lnTo>
                  <a:pt x="1587062" y="1397921"/>
                </a:lnTo>
                <a:lnTo>
                  <a:pt x="2039006" y="1671190"/>
                </a:lnTo>
                <a:lnTo>
                  <a:pt x="2554013" y="1891907"/>
                </a:lnTo>
                <a:lnTo>
                  <a:pt x="2554013" y="2490997"/>
                </a:lnTo>
                <a:lnTo>
                  <a:pt x="0" y="2448955"/>
                </a:lnTo>
                <a:cubicBezTo>
                  <a:pt x="3503" y="1657176"/>
                  <a:pt x="7007" y="865396"/>
                  <a:pt x="42041" y="52597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30C0F1AB-5AC7-963B-663C-5B52E54A42A1}"/>
              </a:ext>
            </a:extLst>
          </p:cNvPr>
          <p:cNvSpPr/>
          <p:nvPr/>
        </p:nvSpPr>
        <p:spPr bwMode="auto">
          <a:xfrm>
            <a:off x="6744072" y="4274042"/>
            <a:ext cx="1838633" cy="2035278"/>
          </a:xfrm>
          <a:custGeom>
            <a:avLst/>
            <a:gdLst>
              <a:gd name="connsiteX0" fmla="*/ 0 w 1838633"/>
              <a:gd name="connsiteY0" fmla="*/ 0 h 2035278"/>
              <a:gd name="connsiteX1" fmla="*/ 727588 w 1838633"/>
              <a:gd name="connsiteY1" fmla="*/ 314632 h 2035278"/>
              <a:gd name="connsiteX2" fmla="*/ 1268362 w 1838633"/>
              <a:gd name="connsiteY2" fmla="*/ 766916 h 2035278"/>
              <a:gd name="connsiteX3" fmla="*/ 1671484 w 1838633"/>
              <a:gd name="connsiteY3" fmla="*/ 1406013 h 2035278"/>
              <a:gd name="connsiteX4" fmla="*/ 1838633 w 1838633"/>
              <a:gd name="connsiteY4" fmla="*/ 2035278 h 2035278"/>
              <a:gd name="connsiteX5" fmla="*/ 1838633 w 1838633"/>
              <a:gd name="connsiteY5" fmla="*/ 2035278 h 203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8633" h="2035278">
                <a:moveTo>
                  <a:pt x="0" y="0"/>
                </a:moveTo>
                <a:cubicBezTo>
                  <a:pt x="258097" y="93406"/>
                  <a:pt x="516194" y="186813"/>
                  <a:pt x="727588" y="314632"/>
                </a:cubicBezTo>
                <a:cubicBezTo>
                  <a:pt x="938982" y="442451"/>
                  <a:pt x="1111046" y="585019"/>
                  <a:pt x="1268362" y="766916"/>
                </a:cubicBezTo>
                <a:cubicBezTo>
                  <a:pt x="1425678" y="948813"/>
                  <a:pt x="1576439" y="1194619"/>
                  <a:pt x="1671484" y="1406013"/>
                </a:cubicBezTo>
                <a:cubicBezTo>
                  <a:pt x="1766529" y="1617407"/>
                  <a:pt x="1838633" y="2035278"/>
                  <a:pt x="1838633" y="2035278"/>
                </a:cubicBezTo>
                <a:lnTo>
                  <a:pt x="1838633" y="2035278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53FEE6F1-4D5F-0128-5E01-C329CA8AEFB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811704" y="4146069"/>
            <a:ext cx="1163992" cy="499200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CCEEFBD3-95EB-E478-741E-C276269C15F7}"/>
              </a:ext>
            </a:extLst>
          </p:cNvPr>
          <p:cNvSpPr txBox="1"/>
          <p:nvPr/>
        </p:nvSpPr>
        <p:spPr>
          <a:xfrm>
            <a:off x="10500181" y="3824063"/>
            <a:ext cx="35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1</a:t>
            </a:r>
            <a:endParaRPr lang="en-GB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6C0B848-2D6E-2FB7-6D7D-C08B9AC042C1}"/>
              </a:ext>
            </a:extLst>
          </p:cNvPr>
          <p:cNvSpPr txBox="1"/>
          <p:nvPr/>
        </p:nvSpPr>
        <p:spPr>
          <a:xfrm>
            <a:off x="7977276" y="3314240"/>
            <a:ext cx="4949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-1</a:t>
            </a:r>
            <a:endParaRPr lang="en-GB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BCC2B29-B095-BD0F-5C1B-72E3744CCB8C}"/>
              </a:ext>
            </a:extLst>
          </p:cNvPr>
          <p:cNvSpPr txBox="1"/>
          <p:nvPr/>
        </p:nvSpPr>
        <p:spPr>
          <a:xfrm>
            <a:off x="10804981" y="4128863"/>
            <a:ext cx="35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1</a:t>
            </a:r>
            <a:endParaRPr lang="en-GB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3F13F93-969B-7AA1-E753-B8DCF60ADD4D}"/>
              </a:ext>
            </a:extLst>
          </p:cNvPr>
          <p:cNvSpPr txBox="1"/>
          <p:nvPr/>
        </p:nvSpPr>
        <p:spPr>
          <a:xfrm>
            <a:off x="9023097" y="2247374"/>
            <a:ext cx="35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1</a:t>
            </a:r>
            <a:endParaRPr lang="en-GB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44FBAB29-F433-D53C-7CF1-3730071D6992}"/>
              </a:ext>
            </a:extLst>
          </p:cNvPr>
          <p:cNvSpPr txBox="1"/>
          <p:nvPr/>
        </p:nvSpPr>
        <p:spPr>
          <a:xfrm>
            <a:off x="9532272" y="4673907"/>
            <a:ext cx="4949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-1</a:t>
            </a:r>
            <a:endParaRPr lang="en-GB" dirty="0"/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C2BDDAF6-7D52-6748-AA15-33930347473E}"/>
              </a:ext>
            </a:extLst>
          </p:cNvPr>
          <p:cNvGrpSpPr/>
          <p:nvPr/>
        </p:nvGrpSpPr>
        <p:grpSpPr>
          <a:xfrm>
            <a:off x="11032178" y="1897791"/>
            <a:ext cx="646093" cy="487093"/>
            <a:chOff x="11032178" y="1681432"/>
            <a:chExt cx="646093" cy="487093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49DADE40-FF2B-5D25-2233-59CC77C03A87}"/>
                </a:ext>
              </a:extLst>
            </p:cNvPr>
            <p:cNvSpPr/>
            <p:nvPr/>
          </p:nvSpPr>
          <p:spPr>
            <a:xfrm>
              <a:off x="11032178" y="1692489"/>
              <a:ext cx="124934" cy="476036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07F78082-E641-56CB-8DA6-25DC92E5B99A}"/>
                </a:ext>
              </a:extLst>
            </p:cNvPr>
            <p:cNvSpPr/>
            <p:nvPr/>
          </p:nvSpPr>
          <p:spPr>
            <a:xfrm>
              <a:off x="11553337" y="1681432"/>
              <a:ext cx="124934" cy="476036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0A498244-D77D-1147-3436-E0A891BA48DC}"/>
              </a:ext>
            </a:extLst>
          </p:cNvPr>
          <p:cNvGrpSpPr/>
          <p:nvPr/>
        </p:nvGrpSpPr>
        <p:grpSpPr>
          <a:xfrm>
            <a:off x="7117117" y="4967291"/>
            <a:ext cx="599063" cy="513937"/>
            <a:chOff x="6566023" y="4703719"/>
            <a:chExt cx="599063" cy="513937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FC042B08-88BE-DF98-939A-841AB499319A}"/>
                </a:ext>
              </a:extLst>
            </p:cNvPr>
            <p:cNvSpPr/>
            <p:nvPr/>
          </p:nvSpPr>
          <p:spPr>
            <a:xfrm>
              <a:off x="6566023" y="4725363"/>
              <a:ext cx="114043" cy="476036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94C46013-2D6D-2C6B-8600-90B93012F36C}"/>
                </a:ext>
              </a:extLst>
            </p:cNvPr>
            <p:cNvSpPr/>
            <p:nvPr/>
          </p:nvSpPr>
          <p:spPr>
            <a:xfrm>
              <a:off x="7051043" y="4714306"/>
              <a:ext cx="114043" cy="476036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BE62C950-087A-F7BD-0D62-5174BB5EE3AE}"/>
                </a:ext>
              </a:extLst>
            </p:cNvPr>
            <p:cNvSpPr/>
            <p:nvPr/>
          </p:nvSpPr>
          <p:spPr>
            <a:xfrm>
              <a:off x="6615999" y="4703719"/>
              <a:ext cx="513937" cy="5139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feld 48">
            <a:extLst>
              <a:ext uri="{FF2B5EF4-FFF2-40B4-BE49-F238E27FC236}">
                <a16:creationId xmlns:a16="http://schemas.microsoft.com/office/drawing/2014/main" id="{E919692C-72F1-12E3-6AC9-7F3D5220C146}"/>
              </a:ext>
            </a:extLst>
          </p:cNvPr>
          <p:cNvSpPr txBox="1"/>
          <p:nvPr/>
        </p:nvSpPr>
        <p:spPr>
          <a:xfrm>
            <a:off x="6669724" y="5586553"/>
            <a:ext cx="1609152" cy="373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dirty="0"/>
              <a:t>concentric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08EEC87-735D-4412-7A03-30085106756E}"/>
              </a:ext>
            </a:extLst>
          </p:cNvPr>
          <p:cNvSpPr txBox="1"/>
          <p:nvPr/>
        </p:nvSpPr>
        <p:spPr>
          <a:xfrm>
            <a:off x="10582848" y="1505771"/>
            <a:ext cx="1609152" cy="373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dirty="0"/>
              <a:t>plane parallel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56EB4144-E865-D3C8-2682-5A839018A577}"/>
              </a:ext>
            </a:extLst>
          </p:cNvPr>
          <p:cNvSpPr txBox="1"/>
          <p:nvPr/>
        </p:nvSpPr>
        <p:spPr>
          <a:xfrm>
            <a:off x="5528268" y="1935528"/>
            <a:ext cx="2554013" cy="67813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dirty="0"/>
              <a:t>Large modes  </a:t>
            </a:r>
          </a:p>
          <a:p>
            <a:pPr>
              <a:lnSpc>
                <a:spcPct val="110000"/>
              </a:lnSpc>
            </a:pPr>
            <a:r>
              <a:rPr lang="en-US" dirty="0"/>
              <a:t>at the edge of stability</a:t>
            </a:r>
            <a:endParaRPr lang="en-US" i="1" baseline="-250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B68046E4-767C-8389-ABC0-80B7CF82902E}"/>
              </a:ext>
            </a:extLst>
          </p:cNvPr>
          <p:cNvSpPr txBox="1"/>
          <p:nvPr/>
        </p:nvSpPr>
        <p:spPr>
          <a:xfrm>
            <a:off x="464887" y="4977243"/>
            <a:ext cx="62326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Problems:</a:t>
            </a:r>
          </a:p>
          <a:p>
            <a:r>
              <a:rPr lang="en-US" sz="1800" dirty="0"/>
              <a:t>mirror manufacturing</a:t>
            </a:r>
          </a:p>
          <a:p>
            <a:endParaRPr lang="en-US" sz="1800" dirty="0"/>
          </a:p>
          <a:p>
            <a:r>
              <a:rPr lang="en-US" sz="1800" dirty="0"/>
              <a:t>cavity assembly, tolerances: </a:t>
            </a:r>
            <a:br>
              <a:rPr lang="en-US" sz="1800" dirty="0"/>
            </a:br>
            <a:r>
              <a:rPr lang="en-US" sz="1800" dirty="0"/>
              <a:t>mode shifts 1 mm for 10 arcsec deviation</a:t>
            </a:r>
          </a:p>
          <a:p>
            <a:r>
              <a:rPr lang="en-US" sz="1800" dirty="0"/>
              <a:t> </a:t>
            </a:r>
            <a:endParaRPr lang="en-GB" dirty="0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7F6B1E35-25AA-DF64-45F8-2C8409072B05}"/>
              </a:ext>
            </a:extLst>
          </p:cNvPr>
          <p:cNvSpPr/>
          <p:nvPr/>
        </p:nvSpPr>
        <p:spPr>
          <a:xfrm>
            <a:off x="7851748" y="4837953"/>
            <a:ext cx="219429" cy="21942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3AD5C030-29AA-55BF-A28C-A141259F45CB}"/>
              </a:ext>
            </a:extLst>
          </p:cNvPr>
          <p:cNvSpPr/>
          <p:nvPr/>
        </p:nvSpPr>
        <p:spPr>
          <a:xfrm>
            <a:off x="10612175" y="2354961"/>
            <a:ext cx="219429" cy="21942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0555ABC7-487B-9BD4-9AA1-B0F58EB4D152}"/>
              </a:ext>
            </a:extLst>
          </p:cNvPr>
          <p:cNvCxnSpPr>
            <a:cxnSpLocks/>
          </p:cNvCxnSpPr>
          <p:nvPr/>
        </p:nvCxnSpPr>
        <p:spPr>
          <a:xfrm>
            <a:off x="8113474" y="2283384"/>
            <a:ext cx="2386707" cy="1896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0100274F-2E8A-7228-C259-991A1E905EB5}"/>
              </a:ext>
            </a:extLst>
          </p:cNvPr>
          <p:cNvCxnSpPr>
            <a:cxnSpLocks/>
          </p:cNvCxnSpPr>
          <p:nvPr/>
        </p:nvCxnSpPr>
        <p:spPr>
          <a:xfrm>
            <a:off x="6877823" y="2646139"/>
            <a:ext cx="973925" cy="209533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elle 61">
            <a:extLst>
              <a:ext uri="{FF2B5EF4-FFF2-40B4-BE49-F238E27FC236}">
                <a16:creationId xmlns:a16="http://schemas.microsoft.com/office/drawing/2014/main" id="{150A53C2-4F14-1D71-1171-44EDEC34A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160895"/>
              </p:ext>
            </p:extLst>
          </p:nvPr>
        </p:nvGraphicFramePr>
        <p:xfrm>
          <a:off x="516674" y="2053130"/>
          <a:ext cx="3008553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851">
                  <a:extLst>
                    <a:ext uri="{9D8B030D-6E8A-4147-A177-3AD203B41FA5}">
                      <a16:colId xmlns:a16="http://schemas.microsoft.com/office/drawing/2014/main" val="1980926862"/>
                    </a:ext>
                  </a:extLst>
                </a:gridCol>
                <a:gridCol w="1002851">
                  <a:extLst>
                    <a:ext uri="{9D8B030D-6E8A-4147-A177-3AD203B41FA5}">
                      <a16:colId xmlns:a16="http://schemas.microsoft.com/office/drawing/2014/main" val="1991841888"/>
                    </a:ext>
                  </a:extLst>
                </a:gridCol>
                <a:gridCol w="1002851">
                  <a:extLst>
                    <a:ext uri="{9D8B030D-6E8A-4147-A177-3AD203B41FA5}">
                      <a16:colId xmlns:a16="http://schemas.microsoft.com/office/drawing/2014/main" val="2526202264"/>
                    </a:ext>
                  </a:extLst>
                </a:gridCol>
              </a:tblGrid>
              <a:tr h="145785">
                <a:tc>
                  <a:txBody>
                    <a:bodyPr/>
                    <a:lstStyle/>
                    <a:p>
                      <a:r>
                        <a:rPr lang="de-DE" sz="2000" dirty="0"/>
                        <a:t>R</a:t>
                      </a:r>
                      <a:r>
                        <a:rPr lang="de-DE" sz="2000" baseline="-25000" dirty="0"/>
                        <a:t>1</a:t>
                      </a:r>
                      <a:endParaRPr lang="en-GB" sz="2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R</a:t>
                      </a:r>
                      <a:r>
                        <a:rPr lang="de-DE" sz="2000" baseline="-25000" dirty="0"/>
                        <a:t>2</a:t>
                      </a:r>
                      <a:endParaRPr lang="en-GB" sz="2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rel. </a:t>
                      </a:r>
                      <a:r>
                        <a:rPr lang="de-DE" sz="2000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2000" baseline="-25000" dirty="0" err="1"/>
                        <a:t>y</a:t>
                      </a:r>
                      <a:endParaRPr lang="en-GB" sz="20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467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1 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1.00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88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2 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0.84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075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5 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0.67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885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10 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0.56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509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20 m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0.47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355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/>
                        <a:t>50 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plane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0.37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369984"/>
                  </a:ext>
                </a:extLst>
              </a:tr>
            </a:tbl>
          </a:graphicData>
        </a:graphic>
      </p:graphicFrame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71A23EC5-D2A9-7057-A521-432D1BD0712A}"/>
              </a:ext>
            </a:extLst>
          </p:cNvPr>
          <p:cNvCxnSpPr>
            <a:cxnSpLocks/>
          </p:cNvCxnSpPr>
          <p:nvPr/>
        </p:nvCxnSpPr>
        <p:spPr>
          <a:xfrm flipH="1" flipV="1">
            <a:off x="3694235" y="4230681"/>
            <a:ext cx="645476" cy="87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FC1D47E8-0C98-CE12-E072-5A9AAF7319AB}"/>
              </a:ext>
            </a:extLst>
          </p:cNvPr>
          <p:cNvCxnSpPr>
            <a:cxnSpLocks/>
          </p:cNvCxnSpPr>
          <p:nvPr/>
        </p:nvCxnSpPr>
        <p:spPr>
          <a:xfrm flipV="1">
            <a:off x="9391128" y="1097720"/>
            <a:ext cx="0" cy="510973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4A299E-2707-C217-9B90-1136DB7433F4}"/>
              </a:ext>
            </a:extLst>
          </p:cNvPr>
          <p:cNvCxnSpPr>
            <a:cxnSpLocks/>
            <a:stCxn id="24" idx="12"/>
          </p:cNvCxnSpPr>
          <p:nvPr/>
        </p:nvCxnSpPr>
        <p:spPr>
          <a:xfrm>
            <a:off x="6819147" y="3707312"/>
            <a:ext cx="5383013" cy="6065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05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AB5A65-5867-41DA-9ADA-B515C3A5D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Transportable 124 K Si system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D2333-443A-4E5E-810B-BFAB82EB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F6569-79AE-4CC2-9529-16DE287F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730410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49C40-0445-4D08-9822-B5368BFC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22</a:t>
            </a:fld>
            <a:endParaRPr lang="de-DE" dirty="0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F2BC054C-9FC0-29C9-F013-B51F5FB35A50}"/>
              </a:ext>
            </a:extLst>
          </p:cNvPr>
          <p:cNvGrpSpPr/>
          <p:nvPr/>
        </p:nvGrpSpPr>
        <p:grpSpPr>
          <a:xfrm>
            <a:off x="3744313" y="1401134"/>
            <a:ext cx="7126837" cy="4993259"/>
            <a:chOff x="2063552" y="1232756"/>
            <a:chExt cx="7126837" cy="4993259"/>
          </a:xfrm>
        </p:grpSpPr>
        <p:pic>
          <p:nvPicPr>
            <p:cNvPr id="2" name="Picture 46">
              <a:extLst>
                <a:ext uri="{FF2B5EF4-FFF2-40B4-BE49-F238E27FC236}">
                  <a16:creationId xmlns:a16="http://schemas.microsoft.com/office/drawing/2014/main" id="{1CA4CA95-B215-87F3-92EE-1E62512CC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552" y="2821299"/>
              <a:ext cx="2223229" cy="3404716"/>
            </a:xfrm>
            <a:prstGeom prst="rect">
              <a:avLst/>
            </a:prstGeom>
          </p:spPr>
        </p:pic>
        <p:sp>
          <p:nvSpPr>
            <p:cNvPr id="11" name="Freeform: Shape 138">
              <a:extLst>
                <a:ext uri="{FF2B5EF4-FFF2-40B4-BE49-F238E27FC236}">
                  <a16:creationId xmlns:a16="http://schemas.microsoft.com/office/drawing/2014/main" id="{304DEEE2-4665-51F6-CDFF-7ACA84DC02A0}"/>
                </a:ext>
              </a:extLst>
            </p:cNvPr>
            <p:cNvSpPr/>
            <p:nvPr/>
          </p:nvSpPr>
          <p:spPr>
            <a:xfrm>
              <a:off x="2635781" y="2203135"/>
              <a:ext cx="2514600" cy="2956177"/>
            </a:xfrm>
            <a:custGeom>
              <a:avLst/>
              <a:gdLst>
                <a:gd name="connsiteX0" fmla="*/ 61497 w 2480847"/>
                <a:gd name="connsiteY0" fmla="*/ 957356 h 2910006"/>
                <a:gd name="connsiteX1" fmla="*/ 51972 w 2480847"/>
                <a:gd name="connsiteY1" fmla="*/ 319181 h 2910006"/>
                <a:gd name="connsiteX2" fmla="*/ 623472 w 2480847"/>
                <a:gd name="connsiteY2" fmla="*/ 4856 h 2910006"/>
                <a:gd name="connsiteX3" fmla="*/ 1566447 w 2480847"/>
                <a:gd name="connsiteY3" fmla="*/ 547781 h 2910006"/>
                <a:gd name="connsiteX4" fmla="*/ 1966497 w 2480847"/>
                <a:gd name="connsiteY4" fmla="*/ 2671856 h 2910006"/>
                <a:gd name="connsiteX5" fmla="*/ 2480847 w 2480847"/>
                <a:gd name="connsiteY5" fmla="*/ 2767106 h 2910006"/>
                <a:gd name="connsiteX0" fmla="*/ 61497 w 2480847"/>
                <a:gd name="connsiteY0" fmla="*/ 957356 h 2825774"/>
                <a:gd name="connsiteX1" fmla="*/ 51972 w 2480847"/>
                <a:gd name="connsiteY1" fmla="*/ 319181 h 2825774"/>
                <a:gd name="connsiteX2" fmla="*/ 623472 w 2480847"/>
                <a:gd name="connsiteY2" fmla="*/ 4856 h 2825774"/>
                <a:gd name="connsiteX3" fmla="*/ 1566447 w 2480847"/>
                <a:gd name="connsiteY3" fmla="*/ 547781 h 2825774"/>
                <a:gd name="connsiteX4" fmla="*/ 1956972 w 2480847"/>
                <a:gd name="connsiteY4" fmla="*/ 2433731 h 2825774"/>
                <a:gd name="connsiteX5" fmla="*/ 2480847 w 2480847"/>
                <a:gd name="connsiteY5" fmla="*/ 2767106 h 2825774"/>
                <a:gd name="connsiteX0" fmla="*/ 61497 w 2547522"/>
                <a:gd name="connsiteY0" fmla="*/ 957356 h 2825774"/>
                <a:gd name="connsiteX1" fmla="*/ 51972 w 2547522"/>
                <a:gd name="connsiteY1" fmla="*/ 319181 h 2825774"/>
                <a:gd name="connsiteX2" fmla="*/ 623472 w 2547522"/>
                <a:gd name="connsiteY2" fmla="*/ 4856 h 2825774"/>
                <a:gd name="connsiteX3" fmla="*/ 1566447 w 2547522"/>
                <a:gd name="connsiteY3" fmla="*/ 547781 h 2825774"/>
                <a:gd name="connsiteX4" fmla="*/ 1956972 w 2547522"/>
                <a:gd name="connsiteY4" fmla="*/ 2433731 h 2825774"/>
                <a:gd name="connsiteX5" fmla="*/ 2547522 w 2547522"/>
                <a:gd name="connsiteY5" fmla="*/ 2767106 h 2825774"/>
                <a:gd name="connsiteX0" fmla="*/ 61497 w 2547522"/>
                <a:gd name="connsiteY0" fmla="*/ 957356 h 2805089"/>
                <a:gd name="connsiteX1" fmla="*/ 51972 w 2547522"/>
                <a:gd name="connsiteY1" fmla="*/ 319181 h 2805089"/>
                <a:gd name="connsiteX2" fmla="*/ 623472 w 2547522"/>
                <a:gd name="connsiteY2" fmla="*/ 4856 h 2805089"/>
                <a:gd name="connsiteX3" fmla="*/ 1566447 w 2547522"/>
                <a:gd name="connsiteY3" fmla="*/ 547781 h 2805089"/>
                <a:gd name="connsiteX4" fmla="*/ 1956972 w 2547522"/>
                <a:gd name="connsiteY4" fmla="*/ 2433731 h 2805089"/>
                <a:gd name="connsiteX5" fmla="*/ 2547522 w 2547522"/>
                <a:gd name="connsiteY5" fmla="*/ 2767106 h 2805089"/>
                <a:gd name="connsiteX0" fmla="*/ 61497 w 2547522"/>
                <a:gd name="connsiteY0" fmla="*/ 957356 h 2820117"/>
                <a:gd name="connsiteX1" fmla="*/ 51972 w 2547522"/>
                <a:gd name="connsiteY1" fmla="*/ 319181 h 2820117"/>
                <a:gd name="connsiteX2" fmla="*/ 623472 w 2547522"/>
                <a:gd name="connsiteY2" fmla="*/ 4856 h 2820117"/>
                <a:gd name="connsiteX3" fmla="*/ 1566447 w 2547522"/>
                <a:gd name="connsiteY3" fmla="*/ 547781 h 2820117"/>
                <a:gd name="connsiteX4" fmla="*/ 1890297 w 2547522"/>
                <a:gd name="connsiteY4" fmla="*/ 2500406 h 2820117"/>
                <a:gd name="connsiteX5" fmla="*/ 2547522 w 2547522"/>
                <a:gd name="connsiteY5" fmla="*/ 2767106 h 2820117"/>
                <a:gd name="connsiteX0" fmla="*/ 61497 w 2547522"/>
                <a:gd name="connsiteY0" fmla="*/ 957356 h 2777169"/>
                <a:gd name="connsiteX1" fmla="*/ 51972 w 2547522"/>
                <a:gd name="connsiteY1" fmla="*/ 319181 h 2777169"/>
                <a:gd name="connsiteX2" fmla="*/ 623472 w 2547522"/>
                <a:gd name="connsiteY2" fmla="*/ 4856 h 2777169"/>
                <a:gd name="connsiteX3" fmla="*/ 1566447 w 2547522"/>
                <a:gd name="connsiteY3" fmla="*/ 547781 h 2777169"/>
                <a:gd name="connsiteX4" fmla="*/ 1833147 w 2547522"/>
                <a:gd name="connsiteY4" fmla="*/ 1957481 h 2777169"/>
                <a:gd name="connsiteX5" fmla="*/ 2547522 w 2547522"/>
                <a:gd name="connsiteY5" fmla="*/ 2767106 h 2777169"/>
                <a:gd name="connsiteX0" fmla="*/ 61497 w 2547522"/>
                <a:gd name="connsiteY0" fmla="*/ 957356 h 2779842"/>
                <a:gd name="connsiteX1" fmla="*/ 51972 w 2547522"/>
                <a:gd name="connsiteY1" fmla="*/ 319181 h 2779842"/>
                <a:gd name="connsiteX2" fmla="*/ 623472 w 2547522"/>
                <a:gd name="connsiteY2" fmla="*/ 4856 h 2779842"/>
                <a:gd name="connsiteX3" fmla="*/ 1566447 w 2547522"/>
                <a:gd name="connsiteY3" fmla="*/ 547781 h 2779842"/>
                <a:gd name="connsiteX4" fmla="*/ 1833147 w 2547522"/>
                <a:gd name="connsiteY4" fmla="*/ 1957481 h 2779842"/>
                <a:gd name="connsiteX5" fmla="*/ 2547522 w 2547522"/>
                <a:gd name="connsiteY5" fmla="*/ 2767106 h 2779842"/>
                <a:gd name="connsiteX0" fmla="*/ 61497 w 2547522"/>
                <a:gd name="connsiteY0" fmla="*/ 957356 h 2779842"/>
                <a:gd name="connsiteX1" fmla="*/ 51972 w 2547522"/>
                <a:gd name="connsiteY1" fmla="*/ 319181 h 2779842"/>
                <a:gd name="connsiteX2" fmla="*/ 623472 w 2547522"/>
                <a:gd name="connsiteY2" fmla="*/ 4856 h 2779842"/>
                <a:gd name="connsiteX3" fmla="*/ 1566447 w 2547522"/>
                <a:gd name="connsiteY3" fmla="*/ 547781 h 2779842"/>
                <a:gd name="connsiteX4" fmla="*/ 1833147 w 2547522"/>
                <a:gd name="connsiteY4" fmla="*/ 1957481 h 2779842"/>
                <a:gd name="connsiteX5" fmla="*/ 2547522 w 2547522"/>
                <a:gd name="connsiteY5" fmla="*/ 2767106 h 2779842"/>
                <a:gd name="connsiteX0" fmla="*/ 61497 w 2547522"/>
                <a:gd name="connsiteY0" fmla="*/ 952894 h 2775380"/>
                <a:gd name="connsiteX1" fmla="*/ 51972 w 2547522"/>
                <a:gd name="connsiteY1" fmla="*/ 314719 h 2775380"/>
                <a:gd name="connsiteX2" fmla="*/ 623472 w 2547522"/>
                <a:gd name="connsiteY2" fmla="*/ 394 h 2775380"/>
                <a:gd name="connsiteX3" fmla="*/ 1595022 w 2547522"/>
                <a:gd name="connsiteY3" fmla="*/ 371869 h 2775380"/>
                <a:gd name="connsiteX4" fmla="*/ 1833147 w 2547522"/>
                <a:gd name="connsiteY4" fmla="*/ 1953019 h 2775380"/>
                <a:gd name="connsiteX5" fmla="*/ 2547522 w 2547522"/>
                <a:gd name="connsiteY5" fmla="*/ 2762644 h 2775380"/>
                <a:gd name="connsiteX0" fmla="*/ 82216 w 2568241"/>
                <a:gd name="connsiteY0" fmla="*/ 1000445 h 2822931"/>
                <a:gd name="connsiteX1" fmla="*/ 72691 w 2568241"/>
                <a:gd name="connsiteY1" fmla="*/ 362270 h 2822931"/>
                <a:gd name="connsiteX2" fmla="*/ 929941 w 2568241"/>
                <a:gd name="connsiteY2" fmla="*/ 320 h 2822931"/>
                <a:gd name="connsiteX3" fmla="*/ 1615741 w 2568241"/>
                <a:gd name="connsiteY3" fmla="*/ 419420 h 2822931"/>
                <a:gd name="connsiteX4" fmla="*/ 1853866 w 2568241"/>
                <a:gd name="connsiteY4" fmla="*/ 2000570 h 2822931"/>
                <a:gd name="connsiteX5" fmla="*/ 2568241 w 2568241"/>
                <a:gd name="connsiteY5" fmla="*/ 2810195 h 2822931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02589 h 2825075"/>
                <a:gd name="connsiteX1" fmla="*/ 847725 w 2486025"/>
                <a:gd name="connsiteY1" fmla="*/ 2464 h 2825075"/>
                <a:gd name="connsiteX2" fmla="*/ 1533525 w 2486025"/>
                <a:gd name="connsiteY2" fmla="*/ 421564 h 2825075"/>
                <a:gd name="connsiteX3" fmla="*/ 1771650 w 2486025"/>
                <a:gd name="connsiteY3" fmla="*/ 2002714 h 2825075"/>
                <a:gd name="connsiteX4" fmla="*/ 2486025 w 2486025"/>
                <a:gd name="connsiteY4" fmla="*/ 2812339 h 2825075"/>
                <a:gd name="connsiteX0" fmla="*/ 0 w 2486025"/>
                <a:gd name="connsiteY0" fmla="*/ 1002589 h 2843241"/>
                <a:gd name="connsiteX1" fmla="*/ 847725 w 2486025"/>
                <a:gd name="connsiteY1" fmla="*/ 2464 h 2843241"/>
                <a:gd name="connsiteX2" fmla="*/ 1533525 w 2486025"/>
                <a:gd name="connsiteY2" fmla="*/ 421564 h 2843241"/>
                <a:gd name="connsiteX3" fmla="*/ 1771650 w 2486025"/>
                <a:gd name="connsiteY3" fmla="*/ 2002714 h 2843241"/>
                <a:gd name="connsiteX4" fmla="*/ 2486025 w 2486025"/>
                <a:gd name="connsiteY4" fmla="*/ 2812339 h 2843241"/>
                <a:gd name="connsiteX0" fmla="*/ 0 w 2486025"/>
                <a:gd name="connsiteY0" fmla="*/ 1002012 h 2833538"/>
                <a:gd name="connsiteX1" fmla="*/ 847725 w 2486025"/>
                <a:gd name="connsiteY1" fmla="*/ 1887 h 2833538"/>
                <a:gd name="connsiteX2" fmla="*/ 1533525 w 2486025"/>
                <a:gd name="connsiteY2" fmla="*/ 420987 h 2833538"/>
                <a:gd name="connsiteX3" fmla="*/ 1733550 w 2486025"/>
                <a:gd name="connsiteY3" fmla="*/ 1744962 h 2833538"/>
                <a:gd name="connsiteX4" fmla="*/ 2486025 w 2486025"/>
                <a:gd name="connsiteY4" fmla="*/ 2811762 h 2833538"/>
                <a:gd name="connsiteX0" fmla="*/ 0 w 2486025"/>
                <a:gd name="connsiteY0" fmla="*/ 1002012 h 2836121"/>
                <a:gd name="connsiteX1" fmla="*/ 847725 w 2486025"/>
                <a:gd name="connsiteY1" fmla="*/ 1887 h 2836121"/>
                <a:gd name="connsiteX2" fmla="*/ 1533525 w 2486025"/>
                <a:gd name="connsiteY2" fmla="*/ 420987 h 2836121"/>
                <a:gd name="connsiteX3" fmla="*/ 1733550 w 2486025"/>
                <a:gd name="connsiteY3" fmla="*/ 1744962 h 2836121"/>
                <a:gd name="connsiteX4" fmla="*/ 2486025 w 2486025"/>
                <a:gd name="connsiteY4" fmla="*/ 2811762 h 2836121"/>
                <a:gd name="connsiteX0" fmla="*/ 0 w 2486025"/>
                <a:gd name="connsiteY0" fmla="*/ 1002012 h 2836121"/>
                <a:gd name="connsiteX1" fmla="*/ 847725 w 2486025"/>
                <a:gd name="connsiteY1" fmla="*/ 1887 h 2836121"/>
                <a:gd name="connsiteX2" fmla="*/ 1533525 w 2486025"/>
                <a:gd name="connsiteY2" fmla="*/ 420987 h 2836121"/>
                <a:gd name="connsiteX3" fmla="*/ 1733550 w 2486025"/>
                <a:gd name="connsiteY3" fmla="*/ 1744962 h 2836121"/>
                <a:gd name="connsiteX4" fmla="*/ 2486025 w 2486025"/>
                <a:gd name="connsiteY4" fmla="*/ 2811762 h 2836121"/>
                <a:gd name="connsiteX0" fmla="*/ 0 w 2543175"/>
                <a:gd name="connsiteY0" fmla="*/ 1002012 h 2842274"/>
                <a:gd name="connsiteX1" fmla="*/ 847725 w 2543175"/>
                <a:gd name="connsiteY1" fmla="*/ 1887 h 2842274"/>
                <a:gd name="connsiteX2" fmla="*/ 1533525 w 2543175"/>
                <a:gd name="connsiteY2" fmla="*/ 420987 h 2842274"/>
                <a:gd name="connsiteX3" fmla="*/ 1733550 w 2543175"/>
                <a:gd name="connsiteY3" fmla="*/ 1744962 h 2842274"/>
                <a:gd name="connsiteX4" fmla="*/ 2543175 w 2543175"/>
                <a:gd name="connsiteY4" fmla="*/ 2818112 h 2842274"/>
                <a:gd name="connsiteX0" fmla="*/ 0 w 2533650"/>
                <a:gd name="connsiteY0" fmla="*/ 1002012 h 2820752"/>
                <a:gd name="connsiteX1" fmla="*/ 847725 w 2533650"/>
                <a:gd name="connsiteY1" fmla="*/ 1887 h 2820752"/>
                <a:gd name="connsiteX2" fmla="*/ 1533525 w 2533650"/>
                <a:gd name="connsiteY2" fmla="*/ 420987 h 2820752"/>
                <a:gd name="connsiteX3" fmla="*/ 1733550 w 2533650"/>
                <a:gd name="connsiteY3" fmla="*/ 1744962 h 2820752"/>
                <a:gd name="connsiteX4" fmla="*/ 2533650 w 2533650"/>
                <a:gd name="connsiteY4" fmla="*/ 2795887 h 2820752"/>
                <a:gd name="connsiteX0" fmla="*/ 0 w 2511425"/>
                <a:gd name="connsiteY0" fmla="*/ 1002012 h 3009369"/>
                <a:gd name="connsiteX1" fmla="*/ 847725 w 2511425"/>
                <a:gd name="connsiteY1" fmla="*/ 1887 h 3009369"/>
                <a:gd name="connsiteX2" fmla="*/ 1533525 w 2511425"/>
                <a:gd name="connsiteY2" fmla="*/ 420987 h 3009369"/>
                <a:gd name="connsiteX3" fmla="*/ 1733550 w 2511425"/>
                <a:gd name="connsiteY3" fmla="*/ 1744962 h 3009369"/>
                <a:gd name="connsiteX4" fmla="*/ 2511425 w 2511425"/>
                <a:gd name="connsiteY4" fmla="*/ 2989562 h 3009369"/>
                <a:gd name="connsiteX0" fmla="*/ 0 w 2476500"/>
                <a:gd name="connsiteY0" fmla="*/ 1002012 h 2910144"/>
                <a:gd name="connsiteX1" fmla="*/ 847725 w 2476500"/>
                <a:gd name="connsiteY1" fmla="*/ 1887 h 2910144"/>
                <a:gd name="connsiteX2" fmla="*/ 1533525 w 2476500"/>
                <a:gd name="connsiteY2" fmla="*/ 420987 h 2910144"/>
                <a:gd name="connsiteX3" fmla="*/ 1733550 w 2476500"/>
                <a:gd name="connsiteY3" fmla="*/ 1744962 h 2910144"/>
                <a:gd name="connsiteX4" fmla="*/ 2476500 w 2476500"/>
                <a:gd name="connsiteY4" fmla="*/ 2887962 h 2910144"/>
                <a:gd name="connsiteX0" fmla="*/ 0 w 2486025"/>
                <a:gd name="connsiteY0" fmla="*/ 1002012 h 2857669"/>
                <a:gd name="connsiteX1" fmla="*/ 847725 w 2486025"/>
                <a:gd name="connsiteY1" fmla="*/ 1887 h 2857669"/>
                <a:gd name="connsiteX2" fmla="*/ 1533525 w 2486025"/>
                <a:gd name="connsiteY2" fmla="*/ 420987 h 2857669"/>
                <a:gd name="connsiteX3" fmla="*/ 1733550 w 2486025"/>
                <a:gd name="connsiteY3" fmla="*/ 1744962 h 2857669"/>
                <a:gd name="connsiteX4" fmla="*/ 2486025 w 2486025"/>
                <a:gd name="connsiteY4" fmla="*/ 2833987 h 2857669"/>
                <a:gd name="connsiteX0" fmla="*/ 0 w 2482850"/>
                <a:gd name="connsiteY0" fmla="*/ 1180853 h 2887285"/>
                <a:gd name="connsiteX1" fmla="*/ 844550 w 2482850"/>
                <a:gd name="connsiteY1" fmla="*/ 31503 h 2887285"/>
                <a:gd name="connsiteX2" fmla="*/ 1530350 w 2482850"/>
                <a:gd name="connsiteY2" fmla="*/ 450603 h 2887285"/>
                <a:gd name="connsiteX3" fmla="*/ 1730375 w 2482850"/>
                <a:gd name="connsiteY3" fmla="*/ 1774578 h 2887285"/>
                <a:gd name="connsiteX4" fmla="*/ 2482850 w 2482850"/>
                <a:gd name="connsiteY4" fmla="*/ 2863603 h 2887285"/>
                <a:gd name="connsiteX0" fmla="*/ 0 w 2486025"/>
                <a:gd name="connsiteY0" fmla="*/ 1241467 h 2890749"/>
                <a:gd name="connsiteX1" fmla="*/ 847725 w 2486025"/>
                <a:gd name="connsiteY1" fmla="*/ 34967 h 2890749"/>
                <a:gd name="connsiteX2" fmla="*/ 1533525 w 2486025"/>
                <a:gd name="connsiteY2" fmla="*/ 454067 h 2890749"/>
                <a:gd name="connsiteX3" fmla="*/ 1733550 w 2486025"/>
                <a:gd name="connsiteY3" fmla="*/ 1778042 h 2890749"/>
                <a:gd name="connsiteX4" fmla="*/ 2486025 w 2486025"/>
                <a:gd name="connsiteY4" fmla="*/ 2867067 h 2890749"/>
                <a:gd name="connsiteX0" fmla="*/ 0 w 2470150"/>
                <a:gd name="connsiteY0" fmla="*/ 1261684 h 2891916"/>
                <a:gd name="connsiteX1" fmla="*/ 831850 w 2470150"/>
                <a:gd name="connsiteY1" fmla="*/ 36134 h 2891916"/>
                <a:gd name="connsiteX2" fmla="*/ 1517650 w 2470150"/>
                <a:gd name="connsiteY2" fmla="*/ 455234 h 2891916"/>
                <a:gd name="connsiteX3" fmla="*/ 1717675 w 2470150"/>
                <a:gd name="connsiteY3" fmla="*/ 1779209 h 2891916"/>
                <a:gd name="connsiteX4" fmla="*/ 2470150 w 2470150"/>
                <a:gd name="connsiteY4" fmla="*/ 2868234 h 2891916"/>
                <a:gd name="connsiteX0" fmla="*/ 0 w 2470150"/>
                <a:gd name="connsiteY0" fmla="*/ 1298766 h 2894073"/>
                <a:gd name="connsiteX1" fmla="*/ 831850 w 2470150"/>
                <a:gd name="connsiteY1" fmla="*/ 38291 h 2894073"/>
                <a:gd name="connsiteX2" fmla="*/ 1517650 w 2470150"/>
                <a:gd name="connsiteY2" fmla="*/ 457391 h 2894073"/>
                <a:gd name="connsiteX3" fmla="*/ 1717675 w 2470150"/>
                <a:gd name="connsiteY3" fmla="*/ 1781366 h 2894073"/>
                <a:gd name="connsiteX4" fmla="*/ 2470150 w 2470150"/>
                <a:gd name="connsiteY4" fmla="*/ 2870391 h 2894073"/>
                <a:gd name="connsiteX0" fmla="*/ 0 w 2470150"/>
                <a:gd name="connsiteY0" fmla="*/ 1260551 h 2855858"/>
                <a:gd name="connsiteX1" fmla="*/ 831850 w 2470150"/>
                <a:gd name="connsiteY1" fmla="*/ 76 h 2855858"/>
                <a:gd name="connsiteX2" fmla="*/ 1517650 w 2470150"/>
                <a:gd name="connsiteY2" fmla="*/ 419176 h 2855858"/>
                <a:gd name="connsiteX3" fmla="*/ 1717675 w 2470150"/>
                <a:gd name="connsiteY3" fmla="*/ 1743151 h 2855858"/>
                <a:gd name="connsiteX4" fmla="*/ 2470150 w 2470150"/>
                <a:gd name="connsiteY4" fmla="*/ 2832176 h 2855858"/>
                <a:gd name="connsiteX0" fmla="*/ 0 w 2540000"/>
                <a:gd name="connsiteY0" fmla="*/ 1298766 h 2894073"/>
                <a:gd name="connsiteX1" fmla="*/ 901700 w 2540000"/>
                <a:gd name="connsiteY1" fmla="*/ 38291 h 2894073"/>
                <a:gd name="connsiteX2" fmla="*/ 1587500 w 2540000"/>
                <a:gd name="connsiteY2" fmla="*/ 457391 h 2894073"/>
                <a:gd name="connsiteX3" fmla="*/ 1787525 w 2540000"/>
                <a:gd name="connsiteY3" fmla="*/ 1781366 h 2894073"/>
                <a:gd name="connsiteX4" fmla="*/ 2540000 w 2540000"/>
                <a:gd name="connsiteY4" fmla="*/ 2870391 h 2894073"/>
                <a:gd name="connsiteX0" fmla="*/ 0 w 2540000"/>
                <a:gd name="connsiteY0" fmla="*/ 1261323 h 2856630"/>
                <a:gd name="connsiteX1" fmla="*/ 901700 w 2540000"/>
                <a:gd name="connsiteY1" fmla="*/ 848 h 2856630"/>
                <a:gd name="connsiteX2" fmla="*/ 1587500 w 2540000"/>
                <a:gd name="connsiteY2" fmla="*/ 419948 h 2856630"/>
                <a:gd name="connsiteX3" fmla="*/ 1787525 w 2540000"/>
                <a:gd name="connsiteY3" fmla="*/ 1743923 h 2856630"/>
                <a:gd name="connsiteX4" fmla="*/ 2540000 w 2540000"/>
                <a:gd name="connsiteY4" fmla="*/ 2832948 h 2856630"/>
                <a:gd name="connsiteX0" fmla="*/ 0 w 2514600"/>
                <a:gd name="connsiteY0" fmla="*/ 1292022 h 2893679"/>
                <a:gd name="connsiteX1" fmla="*/ 876300 w 2514600"/>
                <a:gd name="connsiteY1" fmla="*/ 37897 h 2893679"/>
                <a:gd name="connsiteX2" fmla="*/ 1562100 w 2514600"/>
                <a:gd name="connsiteY2" fmla="*/ 456997 h 2893679"/>
                <a:gd name="connsiteX3" fmla="*/ 1762125 w 2514600"/>
                <a:gd name="connsiteY3" fmla="*/ 1780972 h 2893679"/>
                <a:gd name="connsiteX4" fmla="*/ 2514600 w 2514600"/>
                <a:gd name="connsiteY4" fmla="*/ 2869997 h 2893679"/>
                <a:gd name="connsiteX0" fmla="*/ 0 w 2514600"/>
                <a:gd name="connsiteY0" fmla="*/ 1254127 h 2855784"/>
                <a:gd name="connsiteX1" fmla="*/ 876300 w 2514600"/>
                <a:gd name="connsiteY1" fmla="*/ 2 h 2855784"/>
                <a:gd name="connsiteX2" fmla="*/ 1562100 w 2514600"/>
                <a:gd name="connsiteY2" fmla="*/ 419102 h 2855784"/>
                <a:gd name="connsiteX3" fmla="*/ 1762125 w 2514600"/>
                <a:gd name="connsiteY3" fmla="*/ 1743077 h 2855784"/>
                <a:gd name="connsiteX4" fmla="*/ 2514600 w 2514600"/>
                <a:gd name="connsiteY4" fmla="*/ 2832102 h 2855784"/>
                <a:gd name="connsiteX0" fmla="*/ 0 w 2514600"/>
                <a:gd name="connsiteY0" fmla="*/ 1254127 h 2855598"/>
                <a:gd name="connsiteX1" fmla="*/ 876300 w 2514600"/>
                <a:gd name="connsiteY1" fmla="*/ 2 h 2855598"/>
                <a:gd name="connsiteX2" fmla="*/ 1562100 w 2514600"/>
                <a:gd name="connsiteY2" fmla="*/ 419102 h 2855598"/>
                <a:gd name="connsiteX3" fmla="*/ 1863725 w 2514600"/>
                <a:gd name="connsiteY3" fmla="*/ 1736727 h 2855598"/>
                <a:gd name="connsiteX4" fmla="*/ 2514600 w 2514600"/>
                <a:gd name="connsiteY4" fmla="*/ 2832102 h 2855598"/>
                <a:gd name="connsiteX0" fmla="*/ 0 w 2514600"/>
                <a:gd name="connsiteY0" fmla="*/ 1298576 h 2900047"/>
                <a:gd name="connsiteX1" fmla="*/ 876300 w 2514600"/>
                <a:gd name="connsiteY1" fmla="*/ 1 h 2900047"/>
                <a:gd name="connsiteX2" fmla="*/ 1562100 w 2514600"/>
                <a:gd name="connsiteY2" fmla="*/ 463551 h 2900047"/>
                <a:gd name="connsiteX3" fmla="*/ 1863725 w 2514600"/>
                <a:gd name="connsiteY3" fmla="*/ 1781176 h 2900047"/>
                <a:gd name="connsiteX4" fmla="*/ 2514600 w 2514600"/>
                <a:gd name="connsiteY4" fmla="*/ 2876551 h 2900047"/>
                <a:gd name="connsiteX0" fmla="*/ 0 w 2514600"/>
                <a:gd name="connsiteY0" fmla="*/ 1312504 h 2913975"/>
                <a:gd name="connsiteX1" fmla="*/ 876300 w 2514600"/>
                <a:gd name="connsiteY1" fmla="*/ 13929 h 2913975"/>
                <a:gd name="connsiteX2" fmla="*/ 1863725 w 2514600"/>
                <a:gd name="connsiteY2" fmla="*/ 1795104 h 2913975"/>
                <a:gd name="connsiteX3" fmla="*/ 2514600 w 2514600"/>
                <a:gd name="connsiteY3" fmla="*/ 2890479 h 2913975"/>
                <a:gd name="connsiteX0" fmla="*/ 0 w 2514600"/>
                <a:gd name="connsiteY0" fmla="*/ 1299460 h 2900931"/>
                <a:gd name="connsiteX1" fmla="*/ 876300 w 2514600"/>
                <a:gd name="connsiteY1" fmla="*/ 885 h 2900931"/>
                <a:gd name="connsiteX2" fmla="*/ 1863725 w 2514600"/>
                <a:gd name="connsiteY2" fmla="*/ 1782060 h 2900931"/>
                <a:gd name="connsiteX3" fmla="*/ 2514600 w 2514600"/>
                <a:gd name="connsiteY3" fmla="*/ 2877435 h 2900931"/>
                <a:gd name="connsiteX0" fmla="*/ 0 w 2514600"/>
                <a:gd name="connsiteY0" fmla="*/ 1298651 h 2900122"/>
                <a:gd name="connsiteX1" fmla="*/ 876300 w 2514600"/>
                <a:gd name="connsiteY1" fmla="*/ 76 h 2900122"/>
                <a:gd name="connsiteX2" fmla="*/ 1863725 w 2514600"/>
                <a:gd name="connsiteY2" fmla="*/ 1781251 h 2900122"/>
                <a:gd name="connsiteX3" fmla="*/ 2514600 w 2514600"/>
                <a:gd name="connsiteY3" fmla="*/ 2876626 h 2900122"/>
                <a:gd name="connsiteX0" fmla="*/ 0 w 2514600"/>
                <a:gd name="connsiteY0" fmla="*/ 1299007 h 2900478"/>
                <a:gd name="connsiteX1" fmla="*/ 876300 w 2514600"/>
                <a:gd name="connsiteY1" fmla="*/ 432 h 2900478"/>
                <a:gd name="connsiteX2" fmla="*/ 1863725 w 2514600"/>
                <a:gd name="connsiteY2" fmla="*/ 1781607 h 2900478"/>
                <a:gd name="connsiteX3" fmla="*/ 2514600 w 2514600"/>
                <a:gd name="connsiteY3" fmla="*/ 2876982 h 2900478"/>
                <a:gd name="connsiteX0" fmla="*/ 0 w 2514600"/>
                <a:gd name="connsiteY0" fmla="*/ 1299007 h 2900478"/>
                <a:gd name="connsiteX1" fmla="*/ 876300 w 2514600"/>
                <a:gd name="connsiteY1" fmla="*/ 432 h 2900478"/>
                <a:gd name="connsiteX2" fmla="*/ 1863725 w 2514600"/>
                <a:gd name="connsiteY2" fmla="*/ 1781607 h 2900478"/>
                <a:gd name="connsiteX3" fmla="*/ 2514600 w 2514600"/>
                <a:gd name="connsiteY3" fmla="*/ 2876982 h 2900478"/>
                <a:gd name="connsiteX0" fmla="*/ 0 w 2514600"/>
                <a:gd name="connsiteY0" fmla="*/ 1299007 h 2900478"/>
                <a:gd name="connsiteX1" fmla="*/ 876300 w 2514600"/>
                <a:gd name="connsiteY1" fmla="*/ 432 h 2900478"/>
                <a:gd name="connsiteX2" fmla="*/ 1863725 w 2514600"/>
                <a:gd name="connsiteY2" fmla="*/ 1781607 h 2900478"/>
                <a:gd name="connsiteX3" fmla="*/ 2514600 w 2514600"/>
                <a:gd name="connsiteY3" fmla="*/ 2876982 h 2900478"/>
                <a:gd name="connsiteX0" fmla="*/ 0 w 2514600"/>
                <a:gd name="connsiteY0" fmla="*/ 1299007 h 2900478"/>
                <a:gd name="connsiteX1" fmla="*/ 876300 w 2514600"/>
                <a:gd name="connsiteY1" fmla="*/ 432 h 2900478"/>
                <a:gd name="connsiteX2" fmla="*/ 1863725 w 2514600"/>
                <a:gd name="connsiteY2" fmla="*/ 1781607 h 2900478"/>
                <a:gd name="connsiteX3" fmla="*/ 2514600 w 2514600"/>
                <a:gd name="connsiteY3" fmla="*/ 2876982 h 2900478"/>
                <a:gd name="connsiteX0" fmla="*/ 0 w 2514600"/>
                <a:gd name="connsiteY0" fmla="*/ 1299007 h 2900478"/>
                <a:gd name="connsiteX1" fmla="*/ 876300 w 2514600"/>
                <a:gd name="connsiteY1" fmla="*/ 432 h 2900478"/>
                <a:gd name="connsiteX2" fmla="*/ 1863725 w 2514600"/>
                <a:gd name="connsiteY2" fmla="*/ 1781607 h 2900478"/>
                <a:gd name="connsiteX3" fmla="*/ 2514600 w 2514600"/>
                <a:gd name="connsiteY3" fmla="*/ 2876982 h 2900478"/>
                <a:gd name="connsiteX0" fmla="*/ 0 w 2514600"/>
                <a:gd name="connsiteY0" fmla="*/ 1298684 h 2900155"/>
                <a:gd name="connsiteX1" fmla="*/ 876300 w 2514600"/>
                <a:gd name="connsiteY1" fmla="*/ 109 h 2900155"/>
                <a:gd name="connsiteX2" fmla="*/ 1863725 w 2514600"/>
                <a:gd name="connsiteY2" fmla="*/ 1781284 h 2900155"/>
                <a:gd name="connsiteX3" fmla="*/ 2514600 w 2514600"/>
                <a:gd name="connsiteY3" fmla="*/ 2876659 h 2900155"/>
                <a:gd name="connsiteX0" fmla="*/ 0 w 2514600"/>
                <a:gd name="connsiteY0" fmla="*/ 1312504 h 2913975"/>
                <a:gd name="connsiteX1" fmla="*/ 876300 w 2514600"/>
                <a:gd name="connsiteY1" fmla="*/ 13929 h 2913975"/>
                <a:gd name="connsiteX2" fmla="*/ 1914525 w 2514600"/>
                <a:gd name="connsiteY2" fmla="*/ 1795104 h 2913975"/>
                <a:gd name="connsiteX3" fmla="*/ 2514600 w 2514600"/>
                <a:gd name="connsiteY3" fmla="*/ 2890479 h 2913975"/>
                <a:gd name="connsiteX0" fmla="*/ 0 w 2514600"/>
                <a:gd name="connsiteY0" fmla="*/ 1299640 h 2901111"/>
                <a:gd name="connsiteX1" fmla="*/ 876300 w 2514600"/>
                <a:gd name="connsiteY1" fmla="*/ 1065 h 2901111"/>
                <a:gd name="connsiteX2" fmla="*/ 1914525 w 2514600"/>
                <a:gd name="connsiteY2" fmla="*/ 1782240 h 2901111"/>
                <a:gd name="connsiteX3" fmla="*/ 2514600 w 2514600"/>
                <a:gd name="connsiteY3" fmla="*/ 2877615 h 2901111"/>
                <a:gd name="connsiteX0" fmla="*/ 0 w 2514600"/>
                <a:gd name="connsiteY0" fmla="*/ 1299640 h 2887314"/>
                <a:gd name="connsiteX1" fmla="*/ 876300 w 2514600"/>
                <a:gd name="connsiteY1" fmla="*/ 1065 h 2887314"/>
                <a:gd name="connsiteX2" fmla="*/ 1914525 w 2514600"/>
                <a:gd name="connsiteY2" fmla="*/ 1782240 h 2887314"/>
                <a:gd name="connsiteX3" fmla="*/ 2514600 w 2514600"/>
                <a:gd name="connsiteY3" fmla="*/ 2877615 h 2887314"/>
                <a:gd name="connsiteX0" fmla="*/ 0 w 2514600"/>
                <a:gd name="connsiteY0" fmla="*/ 1312504 h 2900178"/>
                <a:gd name="connsiteX1" fmla="*/ 876300 w 2514600"/>
                <a:gd name="connsiteY1" fmla="*/ 13929 h 2900178"/>
                <a:gd name="connsiteX2" fmla="*/ 1978025 w 2514600"/>
                <a:gd name="connsiteY2" fmla="*/ 1795104 h 2900178"/>
                <a:gd name="connsiteX3" fmla="*/ 2514600 w 2514600"/>
                <a:gd name="connsiteY3" fmla="*/ 2890479 h 2900178"/>
                <a:gd name="connsiteX0" fmla="*/ 0 w 2514600"/>
                <a:gd name="connsiteY0" fmla="*/ 1299221 h 2886895"/>
                <a:gd name="connsiteX1" fmla="*/ 876300 w 2514600"/>
                <a:gd name="connsiteY1" fmla="*/ 646 h 2886895"/>
                <a:gd name="connsiteX2" fmla="*/ 1978025 w 2514600"/>
                <a:gd name="connsiteY2" fmla="*/ 1781821 h 2886895"/>
                <a:gd name="connsiteX3" fmla="*/ 2514600 w 2514600"/>
                <a:gd name="connsiteY3" fmla="*/ 2877196 h 2886895"/>
                <a:gd name="connsiteX0" fmla="*/ 0 w 2514600"/>
                <a:gd name="connsiteY0" fmla="*/ 1368995 h 2956669"/>
                <a:gd name="connsiteX1" fmla="*/ 876300 w 2514600"/>
                <a:gd name="connsiteY1" fmla="*/ 570 h 2956669"/>
                <a:gd name="connsiteX2" fmla="*/ 1978025 w 2514600"/>
                <a:gd name="connsiteY2" fmla="*/ 1851595 h 2956669"/>
                <a:gd name="connsiteX3" fmla="*/ 2514600 w 2514600"/>
                <a:gd name="connsiteY3" fmla="*/ 2946970 h 2956669"/>
                <a:gd name="connsiteX0" fmla="*/ 0 w 2514600"/>
                <a:gd name="connsiteY0" fmla="*/ 1368521 h 2956195"/>
                <a:gd name="connsiteX1" fmla="*/ 876300 w 2514600"/>
                <a:gd name="connsiteY1" fmla="*/ 96 h 2956195"/>
                <a:gd name="connsiteX2" fmla="*/ 1978025 w 2514600"/>
                <a:gd name="connsiteY2" fmla="*/ 1851121 h 2956195"/>
                <a:gd name="connsiteX3" fmla="*/ 2514600 w 2514600"/>
                <a:gd name="connsiteY3" fmla="*/ 2946496 h 2956195"/>
                <a:gd name="connsiteX0" fmla="*/ 0 w 2514600"/>
                <a:gd name="connsiteY0" fmla="*/ 1368503 h 2956177"/>
                <a:gd name="connsiteX1" fmla="*/ 876300 w 2514600"/>
                <a:gd name="connsiteY1" fmla="*/ 78 h 2956177"/>
                <a:gd name="connsiteX2" fmla="*/ 1978025 w 2514600"/>
                <a:gd name="connsiteY2" fmla="*/ 1851103 h 2956177"/>
                <a:gd name="connsiteX3" fmla="*/ 2514600 w 2514600"/>
                <a:gd name="connsiteY3" fmla="*/ 2946478 h 295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600" h="2956177">
                  <a:moveTo>
                    <a:pt x="0" y="1368503"/>
                  </a:moveTo>
                  <a:cubicBezTo>
                    <a:pt x="33734" y="236219"/>
                    <a:pt x="178329" y="8545"/>
                    <a:pt x="876300" y="78"/>
                  </a:cubicBezTo>
                  <a:cubicBezTo>
                    <a:pt x="1574271" y="-8389"/>
                    <a:pt x="1952625" y="673178"/>
                    <a:pt x="1978025" y="1851103"/>
                  </a:cubicBezTo>
                  <a:cubicBezTo>
                    <a:pt x="1978025" y="2449591"/>
                    <a:pt x="1806575" y="3039347"/>
                    <a:pt x="2514600" y="2946478"/>
                  </a:cubicBezTo>
                </a:path>
              </a:pathLst>
            </a:custGeom>
            <a:noFill/>
            <a:ln w="212725">
              <a:solidFill>
                <a:schemeClr val="bg1">
                  <a:lumMod val="50000"/>
                </a:schemeClr>
              </a:solidFill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73">
              <a:extLst>
                <a:ext uri="{FF2B5EF4-FFF2-40B4-BE49-F238E27FC236}">
                  <a16:creationId xmlns:a16="http://schemas.microsoft.com/office/drawing/2014/main" id="{28619F80-A00B-C5DD-9A12-09D303CE33F1}"/>
                </a:ext>
              </a:extLst>
            </p:cNvPr>
            <p:cNvCxnSpPr>
              <a:cxnSpLocks/>
            </p:cNvCxnSpPr>
            <p:nvPr/>
          </p:nvCxnSpPr>
          <p:spPr>
            <a:xfrm>
              <a:off x="2615143" y="2987230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21594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39">
              <a:extLst>
                <a:ext uri="{FF2B5EF4-FFF2-40B4-BE49-F238E27FC236}">
                  <a16:creationId xmlns:a16="http://schemas.microsoft.com/office/drawing/2014/main" id="{61CB772F-60F3-FF81-7029-8A4A3FE95CF0}"/>
                </a:ext>
              </a:extLst>
            </p:cNvPr>
            <p:cNvSpPr/>
            <p:nvPr/>
          </p:nvSpPr>
          <p:spPr>
            <a:xfrm>
              <a:off x="2640937" y="2469422"/>
              <a:ext cx="2590800" cy="2844748"/>
            </a:xfrm>
            <a:custGeom>
              <a:avLst/>
              <a:gdLst>
                <a:gd name="connsiteX0" fmla="*/ 61497 w 2480847"/>
                <a:gd name="connsiteY0" fmla="*/ 957356 h 2910006"/>
                <a:gd name="connsiteX1" fmla="*/ 51972 w 2480847"/>
                <a:gd name="connsiteY1" fmla="*/ 319181 h 2910006"/>
                <a:gd name="connsiteX2" fmla="*/ 623472 w 2480847"/>
                <a:gd name="connsiteY2" fmla="*/ 4856 h 2910006"/>
                <a:gd name="connsiteX3" fmla="*/ 1566447 w 2480847"/>
                <a:gd name="connsiteY3" fmla="*/ 547781 h 2910006"/>
                <a:gd name="connsiteX4" fmla="*/ 1966497 w 2480847"/>
                <a:gd name="connsiteY4" fmla="*/ 2671856 h 2910006"/>
                <a:gd name="connsiteX5" fmla="*/ 2480847 w 2480847"/>
                <a:gd name="connsiteY5" fmla="*/ 2767106 h 2910006"/>
                <a:gd name="connsiteX0" fmla="*/ 61497 w 2480847"/>
                <a:gd name="connsiteY0" fmla="*/ 957356 h 2825774"/>
                <a:gd name="connsiteX1" fmla="*/ 51972 w 2480847"/>
                <a:gd name="connsiteY1" fmla="*/ 319181 h 2825774"/>
                <a:gd name="connsiteX2" fmla="*/ 623472 w 2480847"/>
                <a:gd name="connsiteY2" fmla="*/ 4856 h 2825774"/>
                <a:gd name="connsiteX3" fmla="*/ 1566447 w 2480847"/>
                <a:gd name="connsiteY3" fmla="*/ 547781 h 2825774"/>
                <a:gd name="connsiteX4" fmla="*/ 1956972 w 2480847"/>
                <a:gd name="connsiteY4" fmla="*/ 2433731 h 2825774"/>
                <a:gd name="connsiteX5" fmla="*/ 2480847 w 2480847"/>
                <a:gd name="connsiteY5" fmla="*/ 2767106 h 2825774"/>
                <a:gd name="connsiteX0" fmla="*/ 61497 w 2547522"/>
                <a:gd name="connsiteY0" fmla="*/ 957356 h 2825774"/>
                <a:gd name="connsiteX1" fmla="*/ 51972 w 2547522"/>
                <a:gd name="connsiteY1" fmla="*/ 319181 h 2825774"/>
                <a:gd name="connsiteX2" fmla="*/ 623472 w 2547522"/>
                <a:gd name="connsiteY2" fmla="*/ 4856 h 2825774"/>
                <a:gd name="connsiteX3" fmla="*/ 1566447 w 2547522"/>
                <a:gd name="connsiteY3" fmla="*/ 547781 h 2825774"/>
                <a:gd name="connsiteX4" fmla="*/ 1956972 w 2547522"/>
                <a:gd name="connsiteY4" fmla="*/ 2433731 h 2825774"/>
                <a:gd name="connsiteX5" fmla="*/ 2547522 w 2547522"/>
                <a:gd name="connsiteY5" fmla="*/ 2767106 h 2825774"/>
                <a:gd name="connsiteX0" fmla="*/ 61497 w 2547522"/>
                <a:gd name="connsiteY0" fmla="*/ 957356 h 2805089"/>
                <a:gd name="connsiteX1" fmla="*/ 51972 w 2547522"/>
                <a:gd name="connsiteY1" fmla="*/ 319181 h 2805089"/>
                <a:gd name="connsiteX2" fmla="*/ 623472 w 2547522"/>
                <a:gd name="connsiteY2" fmla="*/ 4856 h 2805089"/>
                <a:gd name="connsiteX3" fmla="*/ 1566447 w 2547522"/>
                <a:gd name="connsiteY3" fmla="*/ 547781 h 2805089"/>
                <a:gd name="connsiteX4" fmla="*/ 1956972 w 2547522"/>
                <a:gd name="connsiteY4" fmla="*/ 2433731 h 2805089"/>
                <a:gd name="connsiteX5" fmla="*/ 2547522 w 2547522"/>
                <a:gd name="connsiteY5" fmla="*/ 2767106 h 2805089"/>
                <a:gd name="connsiteX0" fmla="*/ 61497 w 2547522"/>
                <a:gd name="connsiteY0" fmla="*/ 957356 h 2820117"/>
                <a:gd name="connsiteX1" fmla="*/ 51972 w 2547522"/>
                <a:gd name="connsiteY1" fmla="*/ 319181 h 2820117"/>
                <a:gd name="connsiteX2" fmla="*/ 623472 w 2547522"/>
                <a:gd name="connsiteY2" fmla="*/ 4856 h 2820117"/>
                <a:gd name="connsiteX3" fmla="*/ 1566447 w 2547522"/>
                <a:gd name="connsiteY3" fmla="*/ 547781 h 2820117"/>
                <a:gd name="connsiteX4" fmla="*/ 1890297 w 2547522"/>
                <a:gd name="connsiteY4" fmla="*/ 2500406 h 2820117"/>
                <a:gd name="connsiteX5" fmla="*/ 2547522 w 2547522"/>
                <a:gd name="connsiteY5" fmla="*/ 2767106 h 2820117"/>
                <a:gd name="connsiteX0" fmla="*/ 61497 w 2547522"/>
                <a:gd name="connsiteY0" fmla="*/ 957356 h 2777169"/>
                <a:gd name="connsiteX1" fmla="*/ 51972 w 2547522"/>
                <a:gd name="connsiteY1" fmla="*/ 319181 h 2777169"/>
                <a:gd name="connsiteX2" fmla="*/ 623472 w 2547522"/>
                <a:gd name="connsiteY2" fmla="*/ 4856 h 2777169"/>
                <a:gd name="connsiteX3" fmla="*/ 1566447 w 2547522"/>
                <a:gd name="connsiteY3" fmla="*/ 547781 h 2777169"/>
                <a:gd name="connsiteX4" fmla="*/ 1833147 w 2547522"/>
                <a:gd name="connsiteY4" fmla="*/ 1957481 h 2777169"/>
                <a:gd name="connsiteX5" fmla="*/ 2547522 w 2547522"/>
                <a:gd name="connsiteY5" fmla="*/ 2767106 h 2777169"/>
                <a:gd name="connsiteX0" fmla="*/ 61497 w 2547522"/>
                <a:gd name="connsiteY0" fmla="*/ 957356 h 2779842"/>
                <a:gd name="connsiteX1" fmla="*/ 51972 w 2547522"/>
                <a:gd name="connsiteY1" fmla="*/ 319181 h 2779842"/>
                <a:gd name="connsiteX2" fmla="*/ 623472 w 2547522"/>
                <a:gd name="connsiteY2" fmla="*/ 4856 h 2779842"/>
                <a:gd name="connsiteX3" fmla="*/ 1566447 w 2547522"/>
                <a:gd name="connsiteY3" fmla="*/ 547781 h 2779842"/>
                <a:gd name="connsiteX4" fmla="*/ 1833147 w 2547522"/>
                <a:gd name="connsiteY4" fmla="*/ 1957481 h 2779842"/>
                <a:gd name="connsiteX5" fmla="*/ 2547522 w 2547522"/>
                <a:gd name="connsiteY5" fmla="*/ 2767106 h 2779842"/>
                <a:gd name="connsiteX0" fmla="*/ 61497 w 2547522"/>
                <a:gd name="connsiteY0" fmla="*/ 957356 h 2779842"/>
                <a:gd name="connsiteX1" fmla="*/ 51972 w 2547522"/>
                <a:gd name="connsiteY1" fmla="*/ 319181 h 2779842"/>
                <a:gd name="connsiteX2" fmla="*/ 623472 w 2547522"/>
                <a:gd name="connsiteY2" fmla="*/ 4856 h 2779842"/>
                <a:gd name="connsiteX3" fmla="*/ 1566447 w 2547522"/>
                <a:gd name="connsiteY3" fmla="*/ 547781 h 2779842"/>
                <a:gd name="connsiteX4" fmla="*/ 1833147 w 2547522"/>
                <a:gd name="connsiteY4" fmla="*/ 1957481 h 2779842"/>
                <a:gd name="connsiteX5" fmla="*/ 2547522 w 2547522"/>
                <a:gd name="connsiteY5" fmla="*/ 2767106 h 2779842"/>
                <a:gd name="connsiteX0" fmla="*/ 61497 w 2547522"/>
                <a:gd name="connsiteY0" fmla="*/ 952894 h 2775380"/>
                <a:gd name="connsiteX1" fmla="*/ 51972 w 2547522"/>
                <a:gd name="connsiteY1" fmla="*/ 314719 h 2775380"/>
                <a:gd name="connsiteX2" fmla="*/ 623472 w 2547522"/>
                <a:gd name="connsiteY2" fmla="*/ 394 h 2775380"/>
                <a:gd name="connsiteX3" fmla="*/ 1595022 w 2547522"/>
                <a:gd name="connsiteY3" fmla="*/ 371869 h 2775380"/>
                <a:gd name="connsiteX4" fmla="*/ 1833147 w 2547522"/>
                <a:gd name="connsiteY4" fmla="*/ 1953019 h 2775380"/>
                <a:gd name="connsiteX5" fmla="*/ 2547522 w 2547522"/>
                <a:gd name="connsiteY5" fmla="*/ 2762644 h 2775380"/>
                <a:gd name="connsiteX0" fmla="*/ 82216 w 2568241"/>
                <a:gd name="connsiteY0" fmla="*/ 1000445 h 2822931"/>
                <a:gd name="connsiteX1" fmla="*/ 72691 w 2568241"/>
                <a:gd name="connsiteY1" fmla="*/ 362270 h 2822931"/>
                <a:gd name="connsiteX2" fmla="*/ 929941 w 2568241"/>
                <a:gd name="connsiteY2" fmla="*/ 320 h 2822931"/>
                <a:gd name="connsiteX3" fmla="*/ 1615741 w 2568241"/>
                <a:gd name="connsiteY3" fmla="*/ 419420 h 2822931"/>
                <a:gd name="connsiteX4" fmla="*/ 1853866 w 2568241"/>
                <a:gd name="connsiteY4" fmla="*/ 2000570 h 2822931"/>
                <a:gd name="connsiteX5" fmla="*/ 2568241 w 2568241"/>
                <a:gd name="connsiteY5" fmla="*/ 2810195 h 2822931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26009 h 2848495"/>
                <a:gd name="connsiteX1" fmla="*/ 847725 w 2486025"/>
                <a:gd name="connsiteY1" fmla="*/ 25884 h 2848495"/>
                <a:gd name="connsiteX2" fmla="*/ 1533525 w 2486025"/>
                <a:gd name="connsiteY2" fmla="*/ 444984 h 2848495"/>
                <a:gd name="connsiteX3" fmla="*/ 1771650 w 2486025"/>
                <a:gd name="connsiteY3" fmla="*/ 2026134 h 2848495"/>
                <a:gd name="connsiteX4" fmla="*/ 2486025 w 2486025"/>
                <a:gd name="connsiteY4" fmla="*/ 2835759 h 2848495"/>
                <a:gd name="connsiteX0" fmla="*/ 0 w 2486025"/>
                <a:gd name="connsiteY0" fmla="*/ 1002589 h 2825075"/>
                <a:gd name="connsiteX1" fmla="*/ 847725 w 2486025"/>
                <a:gd name="connsiteY1" fmla="*/ 2464 h 2825075"/>
                <a:gd name="connsiteX2" fmla="*/ 1533525 w 2486025"/>
                <a:gd name="connsiteY2" fmla="*/ 421564 h 2825075"/>
                <a:gd name="connsiteX3" fmla="*/ 1771650 w 2486025"/>
                <a:gd name="connsiteY3" fmla="*/ 2002714 h 2825075"/>
                <a:gd name="connsiteX4" fmla="*/ 2486025 w 2486025"/>
                <a:gd name="connsiteY4" fmla="*/ 2812339 h 2825075"/>
                <a:gd name="connsiteX0" fmla="*/ 0 w 2486025"/>
                <a:gd name="connsiteY0" fmla="*/ 1002589 h 2843241"/>
                <a:gd name="connsiteX1" fmla="*/ 847725 w 2486025"/>
                <a:gd name="connsiteY1" fmla="*/ 2464 h 2843241"/>
                <a:gd name="connsiteX2" fmla="*/ 1533525 w 2486025"/>
                <a:gd name="connsiteY2" fmla="*/ 421564 h 2843241"/>
                <a:gd name="connsiteX3" fmla="*/ 1771650 w 2486025"/>
                <a:gd name="connsiteY3" fmla="*/ 2002714 h 2843241"/>
                <a:gd name="connsiteX4" fmla="*/ 2486025 w 2486025"/>
                <a:gd name="connsiteY4" fmla="*/ 2812339 h 2843241"/>
                <a:gd name="connsiteX0" fmla="*/ 0 w 2486025"/>
                <a:gd name="connsiteY0" fmla="*/ 1002012 h 2833538"/>
                <a:gd name="connsiteX1" fmla="*/ 847725 w 2486025"/>
                <a:gd name="connsiteY1" fmla="*/ 1887 h 2833538"/>
                <a:gd name="connsiteX2" fmla="*/ 1533525 w 2486025"/>
                <a:gd name="connsiteY2" fmla="*/ 420987 h 2833538"/>
                <a:gd name="connsiteX3" fmla="*/ 1733550 w 2486025"/>
                <a:gd name="connsiteY3" fmla="*/ 1744962 h 2833538"/>
                <a:gd name="connsiteX4" fmla="*/ 2486025 w 2486025"/>
                <a:gd name="connsiteY4" fmla="*/ 2811762 h 2833538"/>
                <a:gd name="connsiteX0" fmla="*/ 0 w 2486025"/>
                <a:gd name="connsiteY0" fmla="*/ 1002012 h 2836121"/>
                <a:gd name="connsiteX1" fmla="*/ 847725 w 2486025"/>
                <a:gd name="connsiteY1" fmla="*/ 1887 h 2836121"/>
                <a:gd name="connsiteX2" fmla="*/ 1533525 w 2486025"/>
                <a:gd name="connsiteY2" fmla="*/ 420987 h 2836121"/>
                <a:gd name="connsiteX3" fmla="*/ 1733550 w 2486025"/>
                <a:gd name="connsiteY3" fmla="*/ 1744962 h 2836121"/>
                <a:gd name="connsiteX4" fmla="*/ 2486025 w 2486025"/>
                <a:gd name="connsiteY4" fmla="*/ 2811762 h 2836121"/>
                <a:gd name="connsiteX0" fmla="*/ 0 w 2486025"/>
                <a:gd name="connsiteY0" fmla="*/ 1002012 h 2836121"/>
                <a:gd name="connsiteX1" fmla="*/ 847725 w 2486025"/>
                <a:gd name="connsiteY1" fmla="*/ 1887 h 2836121"/>
                <a:gd name="connsiteX2" fmla="*/ 1533525 w 2486025"/>
                <a:gd name="connsiteY2" fmla="*/ 420987 h 2836121"/>
                <a:gd name="connsiteX3" fmla="*/ 1733550 w 2486025"/>
                <a:gd name="connsiteY3" fmla="*/ 1744962 h 2836121"/>
                <a:gd name="connsiteX4" fmla="*/ 2486025 w 2486025"/>
                <a:gd name="connsiteY4" fmla="*/ 2811762 h 2836121"/>
                <a:gd name="connsiteX0" fmla="*/ 0 w 2543175"/>
                <a:gd name="connsiteY0" fmla="*/ 1002012 h 2842274"/>
                <a:gd name="connsiteX1" fmla="*/ 847725 w 2543175"/>
                <a:gd name="connsiteY1" fmla="*/ 1887 h 2842274"/>
                <a:gd name="connsiteX2" fmla="*/ 1533525 w 2543175"/>
                <a:gd name="connsiteY2" fmla="*/ 420987 h 2842274"/>
                <a:gd name="connsiteX3" fmla="*/ 1733550 w 2543175"/>
                <a:gd name="connsiteY3" fmla="*/ 1744962 h 2842274"/>
                <a:gd name="connsiteX4" fmla="*/ 2543175 w 2543175"/>
                <a:gd name="connsiteY4" fmla="*/ 2818112 h 2842274"/>
                <a:gd name="connsiteX0" fmla="*/ 0 w 2533650"/>
                <a:gd name="connsiteY0" fmla="*/ 1002012 h 2820752"/>
                <a:gd name="connsiteX1" fmla="*/ 847725 w 2533650"/>
                <a:gd name="connsiteY1" fmla="*/ 1887 h 2820752"/>
                <a:gd name="connsiteX2" fmla="*/ 1533525 w 2533650"/>
                <a:gd name="connsiteY2" fmla="*/ 420987 h 2820752"/>
                <a:gd name="connsiteX3" fmla="*/ 1733550 w 2533650"/>
                <a:gd name="connsiteY3" fmla="*/ 1744962 h 2820752"/>
                <a:gd name="connsiteX4" fmla="*/ 2533650 w 2533650"/>
                <a:gd name="connsiteY4" fmla="*/ 2795887 h 2820752"/>
                <a:gd name="connsiteX0" fmla="*/ 0 w 2511425"/>
                <a:gd name="connsiteY0" fmla="*/ 1002012 h 3009369"/>
                <a:gd name="connsiteX1" fmla="*/ 847725 w 2511425"/>
                <a:gd name="connsiteY1" fmla="*/ 1887 h 3009369"/>
                <a:gd name="connsiteX2" fmla="*/ 1533525 w 2511425"/>
                <a:gd name="connsiteY2" fmla="*/ 420987 h 3009369"/>
                <a:gd name="connsiteX3" fmla="*/ 1733550 w 2511425"/>
                <a:gd name="connsiteY3" fmla="*/ 1744962 h 3009369"/>
                <a:gd name="connsiteX4" fmla="*/ 2511425 w 2511425"/>
                <a:gd name="connsiteY4" fmla="*/ 2989562 h 3009369"/>
                <a:gd name="connsiteX0" fmla="*/ 0 w 2476500"/>
                <a:gd name="connsiteY0" fmla="*/ 1002012 h 2910144"/>
                <a:gd name="connsiteX1" fmla="*/ 847725 w 2476500"/>
                <a:gd name="connsiteY1" fmla="*/ 1887 h 2910144"/>
                <a:gd name="connsiteX2" fmla="*/ 1533525 w 2476500"/>
                <a:gd name="connsiteY2" fmla="*/ 420987 h 2910144"/>
                <a:gd name="connsiteX3" fmla="*/ 1733550 w 2476500"/>
                <a:gd name="connsiteY3" fmla="*/ 1744962 h 2910144"/>
                <a:gd name="connsiteX4" fmla="*/ 2476500 w 2476500"/>
                <a:gd name="connsiteY4" fmla="*/ 2887962 h 2910144"/>
                <a:gd name="connsiteX0" fmla="*/ 0 w 2486025"/>
                <a:gd name="connsiteY0" fmla="*/ 1002012 h 2857669"/>
                <a:gd name="connsiteX1" fmla="*/ 847725 w 2486025"/>
                <a:gd name="connsiteY1" fmla="*/ 1887 h 2857669"/>
                <a:gd name="connsiteX2" fmla="*/ 1533525 w 2486025"/>
                <a:gd name="connsiteY2" fmla="*/ 420987 h 2857669"/>
                <a:gd name="connsiteX3" fmla="*/ 1733550 w 2486025"/>
                <a:gd name="connsiteY3" fmla="*/ 1744962 h 2857669"/>
                <a:gd name="connsiteX4" fmla="*/ 2486025 w 2486025"/>
                <a:gd name="connsiteY4" fmla="*/ 2833987 h 2857669"/>
                <a:gd name="connsiteX0" fmla="*/ 0 w 2482850"/>
                <a:gd name="connsiteY0" fmla="*/ 1180853 h 2887285"/>
                <a:gd name="connsiteX1" fmla="*/ 844550 w 2482850"/>
                <a:gd name="connsiteY1" fmla="*/ 31503 h 2887285"/>
                <a:gd name="connsiteX2" fmla="*/ 1530350 w 2482850"/>
                <a:gd name="connsiteY2" fmla="*/ 450603 h 2887285"/>
                <a:gd name="connsiteX3" fmla="*/ 1730375 w 2482850"/>
                <a:gd name="connsiteY3" fmla="*/ 1774578 h 2887285"/>
                <a:gd name="connsiteX4" fmla="*/ 2482850 w 2482850"/>
                <a:gd name="connsiteY4" fmla="*/ 2863603 h 2887285"/>
                <a:gd name="connsiteX0" fmla="*/ 0 w 2486025"/>
                <a:gd name="connsiteY0" fmla="*/ 1241467 h 2890749"/>
                <a:gd name="connsiteX1" fmla="*/ 847725 w 2486025"/>
                <a:gd name="connsiteY1" fmla="*/ 34967 h 2890749"/>
                <a:gd name="connsiteX2" fmla="*/ 1533525 w 2486025"/>
                <a:gd name="connsiteY2" fmla="*/ 454067 h 2890749"/>
                <a:gd name="connsiteX3" fmla="*/ 1733550 w 2486025"/>
                <a:gd name="connsiteY3" fmla="*/ 1778042 h 2890749"/>
                <a:gd name="connsiteX4" fmla="*/ 2486025 w 2486025"/>
                <a:gd name="connsiteY4" fmla="*/ 2867067 h 2890749"/>
                <a:gd name="connsiteX0" fmla="*/ 0 w 2470150"/>
                <a:gd name="connsiteY0" fmla="*/ 1261684 h 2891916"/>
                <a:gd name="connsiteX1" fmla="*/ 831850 w 2470150"/>
                <a:gd name="connsiteY1" fmla="*/ 36134 h 2891916"/>
                <a:gd name="connsiteX2" fmla="*/ 1517650 w 2470150"/>
                <a:gd name="connsiteY2" fmla="*/ 455234 h 2891916"/>
                <a:gd name="connsiteX3" fmla="*/ 1717675 w 2470150"/>
                <a:gd name="connsiteY3" fmla="*/ 1779209 h 2891916"/>
                <a:gd name="connsiteX4" fmla="*/ 2470150 w 2470150"/>
                <a:gd name="connsiteY4" fmla="*/ 2868234 h 2891916"/>
                <a:gd name="connsiteX0" fmla="*/ 0 w 2470150"/>
                <a:gd name="connsiteY0" fmla="*/ 1298766 h 2894073"/>
                <a:gd name="connsiteX1" fmla="*/ 831850 w 2470150"/>
                <a:gd name="connsiteY1" fmla="*/ 38291 h 2894073"/>
                <a:gd name="connsiteX2" fmla="*/ 1517650 w 2470150"/>
                <a:gd name="connsiteY2" fmla="*/ 457391 h 2894073"/>
                <a:gd name="connsiteX3" fmla="*/ 1717675 w 2470150"/>
                <a:gd name="connsiteY3" fmla="*/ 1781366 h 2894073"/>
                <a:gd name="connsiteX4" fmla="*/ 2470150 w 2470150"/>
                <a:gd name="connsiteY4" fmla="*/ 2870391 h 2894073"/>
                <a:gd name="connsiteX0" fmla="*/ 0 w 2470150"/>
                <a:gd name="connsiteY0" fmla="*/ 1260551 h 2855858"/>
                <a:gd name="connsiteX1" fmla="*/ 831850 w 2470150"/>
                <a:gd name="connsiteY1" fmla="*/ 76 h 2855858"/>
                <a:gd name="connsiteX2" fmla="*/ 1517650 w 2470150"/>
                <a:gd name="connsiteY2" fmla="*/ 419176 h 2855858"/>
                <a:gd name="connsiteX3" fmla="*/ 1717675 w 2470150"/>
                <a:gd name="connsiteY3" fmla="*/ 1743151 h 2855858"/>
                <a:gd name="connsiteX4" fmla="*/ 2470150 w 2470150"/>
                <a:gd name="connsiteY4" fmla="*/ 2832176 h 2855858"/>
                <a:gd name="connsiteX0" fmla="*/ 0 w 2540000"/>
                <a:gd name="connsiteY0" fmla="*/ 1298766 h 2894073"/>
                <a:gd name="connsiteX1" fmla="*/ 901700 w 2540000"/>
                <a:gd name="connsiteY1" fmla="*/ 38291 h 2894073"/>
                <a:gd name="connsiteX2" fmla="*/ 1587500 w 2540000"/>
                <a:gd name="connsiteY2" fmla="*/ 457391 h 2894073"/>
                <a:gd name="connsiteX3" fmla="*/ 1787525 w 2540000"/>
                <a:gd name="connsiteY3" fmla="*/ 1781366 h 2894073"/>
                <a:gd name="connsiteX4" fmla="*/ 2540000 w 2540000"/>
                <a:gd name="connsiteY4" fmla="*/ 2870391 h 2894073"/>
                <a:gd name="connsiteX0" fmla="*/ 0 w 2540000"/>
                <a:gd name="connsiteY0" fmla="*/ 1261323 h 2856630"/>
                <a:gd name="connsiteX1" fmla="*/ 901700 w 2540000"/>
                <a:gd name="connsiteY1" fmla="*/ 848 h 2856630"/>
                <a:gd name="connsiteX2" fmla="*/ 1587500 w 2540000"/>
                <a:gd name="connsiteY2" fmla="*/ 419948 h 2856630"/>
                <a:gd name="connsiteX3" fmla="*/ 1787525 w 2540000"/>
                <a:gd name="connsiteY3" fmla="*/ 1743923 h 2856630"/>
                <a:gd name="connsiteX4" fmla="*/ 2540000 w 2540000"/>
                <a:gd name="connsiteY4" fmla="*/ 2832948 h 2856630"/>
                <a:gd name="connsiteX0" fmla="*/ 0 w 2514600"/>
                <a:gd name="connsiteY0" fmla="*/ 1292022 h 2893679"/>
                <a:gd name="connsiteX1" fmla="*/ 876300 w 2514600"/>
                <a:gd name="connsiteY1" fmla="*/ 37897 h 2893679"/>
                <a:gd name="connsiteX2" fmla="*/ 1562100 w 2514600"/>
                <a:gd name="connsiteY2" fmla="*/ 456997 h 2893679"/>
                <a:gd name="connsiteX3" fmla="*/ 1762125 w 2514600"/>
                <a:gd name="connsiteY3" fmla="*/ 1780972 h 2893679"/>
                <a:gd name="connsiteX4" fmla="*/ 2514600 w 2514600"/>
                <a:gd name="connsiteY4" fmla="*/ 2869997 h 2893679"/>
                <a:gd name="connsiteX0" fmla="*/ 0 w 2514600"/>
                <a:gd name="connsiteY0" fmla="*/ 1254127 h 2855784"/>
                <a:gd name="connsiteX1" fmla="*/ 876300 w 2514600"/>
                <a:gd name="connsiteY1" fmla="*/ 2 h 2855784"/>
                <a:gd name="connsiteX2" fmla="*/ 1562100 w 2514600"/>
                <a:gd name="connsiteY2" fmla="*/ 419102 h 2855784"/>
                <a:gd name="connsiteX3" fmla="*/ 1762125 w 2514600"/>
                <a:gd name="connsiteY3" fmla="*/ 1743077 h 2855784"/>
                <a:gd name="connsiteX4" fmla="*/ 2514600 w 2514600"/>
                <a:gd name="connsiteY4" fmla="*/ 2832102 h 2855784"/>
                <a:gd name="connsiteX0" fmla="*/ 0 w 2603500"/>
                <a:gd name="connsiteY0" fmla="*/ 1332492 h 2896049"/>
                <a:gd name="connsiteX1" fmla="*/ 965200 w 2603500"/>
                <a:gd name="connsiteY1" fmla="*/ 40267 h 2896049"/>
                <a:gd name="connsiteX2" fmla="*/ 1651000 w 2603500"/>
                <a:gd name="connsiteY2" fmla="*/ 459367 h 2896049"/>
                <a:gd name="connsiteX3" fmla="*/ 1851025 w 2603500"/>
                <a:gd name="connsiteY3" fmla="*/ 1783342 h 2896049"/>
                <a:gd name="connsiteX4" fmla="*/ 2603500 w 2603500"/>
                <a:gd name="connsiteY4" fmla="*/ 2872367 h 2896049"/>
                <a:gd name="connsiteX0" fmla="*/ 0 w 2597150"/>
                <a:gd name="connsiteY0" fmla="*/ 1352735 h 2897242"/>
                <a:gd name="connsiteX1" fmla="*/ 958850 w 2597150"/>
                <a:gd name="connsiteY1" fmla="*/ 41460 h 2897242"/>
                <a:gd name="connsiteX2" fmla="*/ 1644650 w 2597150"/>
                <a:gd name="connsiteY2" fmla="*/ 460560 h 2897242"/>
                <a:gd name="connsiteX3" fmla="*/ 1844675 w 2597150"/>
                <a:gd name="connsiteY3" fmla="*/ 1784535 h 2897242"/>
                <a:gd name="connsiteX4" fmla="*/ 2597150 w 2597150"/>
                <a:gd name="connsiteY4" fmla="*/ 2873560 h 2897242"/>
                <a:gd name="connsiteX0" fmla="*/ 0 w 2590800"/>
                <a:gd name="connsiteY0" fmla="*/ 1393236 h 2899643"/>
                <a:gd name="connsiteX1" fmla="*/ 952500 w 2590800"/>
                <a:gd name="connsiteY1" fmla="*/ 43861 h 2899643"/>
                <a:gd name="connsiteX2" fmla="*/ 1638300 w 2590800"/>
                <a:gd name="connsiteY2" fmla="*/ 462961 h 2899643"/>
                <a:gd name="connsiteX3" fmla="*/ 1838325 w 2590800"/>
                <a:gd name="connsiteY3" fmla="*/ 1786936 h 2899643"/>
                <a:gd name="connsiteX4" fmla="*/ 2590800 w 2590800"/>
                <a:gd name="connsiteY4" fmla="*/ 2875961 h 2899643"/>
                <a:gd name="connsiteX0" fmla="*/ 0 w 2590800"/>
                <a:gd name="connsiteY0" fmla="*/ 1349415 h 2855822"/>
                <a:gd name="connsiteX1" fmla="*/ 952500 w 2590800"/>
                <a:gd name="connsiteY1" fmla="*/ 40 h 2855822"/>
                <a:gd name="connsiteX2" fmla="*/ 1638300 w 2590800"/>
                <a:gd name="connsiteY2" fmla="*/ 419140 h 2855822"/>
                <a:gd name="connsiteX3" fmla="*/ 1838325 w 2590800"/>
                <a:gd name="connsiteY3" fmla="*/ 1743115 h 2855822"/>
                <a:gd name="connsiteX4" fmla="*/ 2590800 w 2590800"/>
                <a:gd name="connsiteY4" fmla="*/ 2832140 h 2855822"/>
                <a:gd name="connsiteX0" fmla="*/ 0 w 2590800"/>
                <a:gd name="connsiteY0" fmla="*/ 1285940 h 2792347"/>
                <a:gd name="connsiteX1" fmla="*/ 939800 w 2590800"/>
                <a:gd name="connsiteY1" fmla="*/ 65 h 2792347"/>
                <a:gd name="connsiteX2" fmla="*/ 1638300 w 2590800"/>
                <a:gd name="connsiteY2" fmla="*/ 355665 h 2792347"/>
                <a:gd name="connsiteX3" fmla="*/ 1838325 w 2590800"/>
                <a:gd name="connsiteY3" fmla="*/ 1679640 h 2792347"/>
                <a:gd name="connsiteX4" fmla="*/ 2590800 w 2590800"/>
                <a:gd name="connsiteY4" fmla="*/ 2768665 h 2792347"/>
                <a:gd name="connsiteX0" fmla="*/ 0 w 2590800"/>
                <a:gd name="connsiteY0" fmla="*/ 1285939 h 2792160"/>
                <a:gd name="connsiteX1" fmla="*/ 939800 w 2590800"/>
                <a:gd name="connsiteY1" fmla="*/ 64 h 2792160"/>
                <a:gd name="connsiteX2" fmla="*/ 1638300 w 2590800"/>
                <a:gd name="connsiteY2" fmla="*/ 355664 h 2792160"/>
                <a:gd name="connsiteX3" fmla="*/ 1895475 w 2590800"/>
                <a:gd name="connsiteY3" fmla="*/ 1673289 h 2792160"/>
                <a:gd name="connsiteX4" fmla="*/ 2590800 w 2590800"/>
                <a:gd name="connsiteY4" fmla="*/ 2768664 h 2792160"/>
                <a:gd name="connsiteX0" fmla="*/ 0 w 2590800"/>
                <a:gd name="connsiteY0" fmla="*/ 1336902 h 2843123"/>
                <a:gd name="connsiteX1" fmla="*/ 939800 w 2590800"/>
                <a:gd name="connsiteY1" fmla="*/ 51027 h 2843123"/>
                <a:gd name="connsiteX2" fmla="*/ 1708150 w 2590800"/>
                <a:gd name="connsiteY2" fmla="*/ 400277 h 2843123"/>
                <a:gd name="connsiteX3" fmla="*/ 1895475 w 2590800"/>
                <a:gd name="connsiteY3" fmla="*/ 1724252 h 2843123"/>
                <a:gd name="connsiteX4" fmla="*/ 2590800 w 2590800"/>
                <a:gd name="connsiteY4" fmla="*/ 2819627 h 2843123"/>
                <a:gd name="connsiteX0" fmla="*/ 0 w 2590800"/>
                <a:gd name="connsiteY0" fmla="*/ 1327352 h 2833573"/>
                <a:gd name="connsiteX1" fmla="*/ 939800 w 2590800"/>
                <a:gd name="connsiteY1" fmla="*/ 41477 h 2833573"/>
                <a:gd name="connsiteX2" fmla="*/ 1708150 w 2590800"/>
                <a:gd name="connsiteY2" fmla="*/ 390727 h 2833573"/>
                <a:gd name="connsiteX3" fmla="*/ 1895475 w 2590800"/>
                <a:gd name="connsiteY3" fmla="*/ 1714702 h 2833573"/>
                <a:gd name="connsiteX4" fmla="*/ 2590800 w 2590800"/>
                <a:gd name="connsiteY4" fmla="*/ 2810077 h 2833573"/>
                <a:gd name="connsiteX0" fmla="*/ 0 w 2590800"/>
                <a:gd name="connsiteY0" fmla="*/ 1286216 h 2792437"/>
                <a:gd name="connsiteX1" fmla="*/ 939800 w 2590800"/>
                <a:gd name="connsiteY1" fmla="*/ 341 h 2792437"/>
                <a:gd name="connsiteX2" fmla="*/ 1708150 w 2590800"/>
                <a:gd name="connsiteY2" fmla="*/ 349591 h 2792437"/>
                <a:gd name="connsiteX3" fmla="*/ 1895475 w 2590800"/>
                <a:gd name="connsiteY3" fmla="*/ 1673566 h 2792437"/>
                <a:gd name="connsiteX4" fmla="*/ 2590800 w 2590800"/>
                <a:gd name="connsiteY4" fmla="*/ 2768941 h 2792437"/>
                <a:gd name="connsiteX0" fmla="*/ 0 w 2590800"/>
                <a:gd name="connsiteY0" fmla="*/ 1286286 h 2792507"/>
                <a:gd name="connsiteX1" fmla="*/ 939800 w 2590800"/>
                <a:gd name="connsiteY1" fmla="*/ 411 h 2792507"/>
                <a:gd name="connsiteX2" fmla="*/ 1708150 w 2590800"/>
                <a:gd name="connsiteY2" fmla="*/ 349661 h 2792507"/>
                <a:gd name="connsiteX3" fmla="*/ 1895475 w 2590800"/>
                <a:gd name="connsiteY3" fmla="*/ 1673636 h 2792507"/>
                <a:gd name="connsiteX4" fmla="*/ 2590800 w 2590800"/>
                <a:gd name="connsiteY4" fmla="*/ 2769011 h 2792507"/>
                <a:gd name="connsiteX0" fmla="*/ 0 w 2590800"/>
                <a:gd name="connsiteY0" fmla="*/ 1337244 h 2843465"/>
                <a:gd name="connsiteX1" fmla="*/ 939800 w 2590800"/>
                <a:gd name="connsiteY1" fmla="*/ 569 h 2843465"/>
                <a:gd name="connsiteX2" fmla="*/ 1708150 w 2590800"/>
                <a:gd name="connsiteY2" fmla="*/ 400619 h 2843465"/>
                <a:gd name="connsiteX3" fmla="*/ 1895475 w 2590800"/>
                <a:gd name="connsiteY3" fmla="*/ 1724594 h 2843465"/>
                <a:gd name="connsiteX4" fmla="*/ 2590800 w 2590800"/>
                <a:gd name="connsiteY4" fmla="*/ 2819969 h 2843465"/>
                <a:gd name="connsiteX0" fmla="*/ 0 w 2590800"/>
                <a:gd name="connsiteY0" fmla="*/ 1337285 h 2845295"/>
                <a:gd name="connsiteX1" fmla="*/ 939800 w 2590800"/>
                <a:gd name="connsiteY1" fmla="*/ 610 h 2845295"/>
                <a:gd name="connsiteX2" fmla="*/ 1708150 w 2590800"/>
                <a:gd name="connsiteY2" fmla="*/ 400660 h 2845295"/>
                <a:gd name="connsiteX3" fmla="*/ 1743075 w 2590800"/>
                <a:gd name="connsiteY3" fmla="*/ 1781785 h 2845295"/>
                <a:gd name="connsiteX4" fmla="*/ 2590800 w 2590800"/>
                <a:gd name="connsiteY4" fmla="*/ 2820010 h 2845295"/>
                <a:gd name="connsiteX0" fmla="*/ 0 w 2590800"/>
                <a:gd name="connsiteY0" fmla="*/ 1347825 h 2855835"/>
                <a:gd name="connsiteX1" fmla="*/ 939800 w 2590800"/>
                <a:gd name="connsiteY1" fmla="*/ 11150 h 2855835"/>
                <a:gd name="connsiteX2" fmla="*/ 1743075 w 2590800"/>
                <a:gd name="connsiteY2" fmla="*/ 1792325 h 2855835"/>
                <a:gd name="connsiteX3" fmla="*/ 2590800 w 2590800"/>
                <a:gd name="connsiteY3" fmla="*/ 2830550 h 2855835"/>
                <a:gd name="connsiteX0" fmla="*/ 0 w 2590800"/>
                <a:gd name="connsiteY0" fmla="*/ 1336738 h 2844748"/>
                <a:gd name="connsiteX1" fmla="*/ 939800 w 2590800"/>
                <a:gd name="connsiteY1" fmla="*/ 63 h 2844748"/>
                <a:gd name="connsiteX2" fmla="*/ 1743075 w 2590800"/>
                <a:gd name="connsiteY2" fmla="*/ 1781238 h 2844748"/>
                <a:gd name="connsiteX3" fmla="*/ 2590800 w 2590800"/>
                <a:gd name="connsiteY3" fmla="*/ 2819463 h 2844748"/>
                <a:gd name="connsiteX0" fmla="*/ 0 w 2590800"/>
                <a:gd name="connsiteY0" fmla="*/ 1336738 h 2844748"/>
                <a:gd name="connsiteX1" fmla="*/ 939800 w 2590800"/>
                <a:gd name="connsiteY1" fmla="*/ 63 h 2844748"/>
                <a:gd name="connsiteX2" fmla="*/ 1743075 w 2590800"/>
                <a:gd name="connsiteY2" fmla="*/ 1781238 h 2844748"/>
                <a:gd name="connsiteX3" fmla="*/ 2590800 w 2590800"/>
                <a:gd name="connsiteY3" fmla="*/ 2819463 h 284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0800" h="2844748">
                  <a:moveTo>
                    <a:pt x="0" y="1336738"/>
                  </a:moveTo>
                  <a:cubicBezTo>
                    <a:pt x="33734" y="204454"/>
                    <a:pt x="319087" y="-4170"/>
                    <a:pt x="939800" y="63"/>
                  </a:cubicBezTo>
                  <a:cubicBezTo>
                    <a:pt x="1560513" y="4296"/>
                    <a:pt x="1715558" y="1050988"/>
                    <a:pt x="1743075" y="1781238"/>
                  </a:cubicBezTo>
                  <a:cubicBezTo>
                    <a:pt x="1743075" y="2379726"/>
                    <a:pt x="1704975" y="2975832"/>
                    <a:pt x="2590800" y="2819463"/>
                  </a:cubicBezTo>
                </a:path>
              </a:pathLst>
            </a:custGeom>
            <a:noFill/>
            <a:ln w="212725">
              <a:solidFill>
                <a:schemeClr val="bg1">
                  <a:lumMod val="50000"/>
                </a:schemeClr>
              </a:solidFill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1">
              <a:extLst>
                <a:ext uri="{FF2B5EF4-FFF2-40B4-BE49-F238E27FC236}">
                  <a16:creationId xmlns:a16="http://schemas.microsoft.com/office/drawing/2014/main" id="{4A2F01F4-3E24-4946-BFA8-5FD5F2BBEC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15" t="4722" r="31002" b="16250"/>
            <a:stretch/>
          </p:blipFill>
          <p:spPr>
            <a:xfrm>
              <a:off x="5059009" y="1232756"/>
              <a:ext cx="4131380" cy="4297474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CB663A9-2A30-2192-5909-55910C85E9E9}"/>
                </a:ext>
              </a:extLst>
            </p:cNvPr>
            <p:cNvSpPr/>
            <p:nvPr/>
          </p:nvSpPr>
          <p:spPr>
            <a:xfrm>
              <a:off x="7389979" y="1917427"/>
              <a:ext cx="1337841" cy="2425926"/>
            </a:xfrm>
            <a:prstGeom prst="ellipse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3">
              <a:extLst>
                <a:ext uri="{FF2B5EF4-FFF2-40B4-BE49-F238E27FC236}">
                  <a16:creationId xmlns:a16="http://schemas.microsoft.com/office/drawing/2014/main" id="{A927AD7C-A9E0-061C-4041-181D1F3150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93" t="4154" r="28346" b="3677"/>
            <a:stretch/>
          </p:blipFill>
          <p:spPr>
            <a:xfrm>
              <a:off x="7389979" y="1949169"/>
              <a:ext cx="1337841" cy="2394185"/>
            </a:xfrm>
            <a:prstGeom prst="ellipse">
              <a:avLst/>
            </a:prstGeom>
          </p:spPr>
        </p:pic>
        <p:cxnSp>
          <p:nvCxnSpPr>
            <p:cNvPr id="17" name="Straight Connector 80">
              <a:extLst>
                <a:ext uri="{FF2B5EF4-FFF2-40B4-BE49-F238E27FC236}">
                  <a16:creationId xmlns:a16="http://schemas.microsoft.com/office/drawing/2014/main" id="{1CA98BA5-0FBB-6AEC-45FC-29BCAA3585C1}"/>
                </a:ext>
              </a:extLst>
            </p:cNvPr>
            <p:cNvCxnSpPr>
              <a:cxnSpLocks/>
            </p:cNvCxnSpPr>
            <p:nvPr/>
          </p:nvCxnSpPr>
          <p:spPr>
            <a:xfrm>
              <a:off x="8040076" y="1921207"/>
              <a:ext cx="0" cy="100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41">
              <a:extLst>
                <a:ext uri="{FF2B5EF4-FFF2-40B4-BE49-F238E27FC236}">
                  <a16:creationId xmlns:a16="http://schemas.microsoft.com/office/drawing/2014/main" id="{0ADEEC4B-E874-67C1-CD4D-5761F2ADCB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5781" y="3660159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49">
              <a:extLst>
                <a:ext uri="{FF2B5EF4-FFF2-40B4-BE49-F238E27FC236}">
                  <a16:creationId xmlns:a16="http://schemas.microsoft.com/office/drawing/2014/main" id="{6C407AB1-24A1-0F9E-DF11-FCC332FEA5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6581" y="3069890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210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50">
              <a:extLst>
                <a:ext uri="{FF2B5EF4-FFF2-40B4-BE49-F238E27FC236}">
                  <a16:creationId xmlns:a16="http://schemas.microsoft.com/office/drawing/2014/main" id="{03228161-49A0-08A6-F307-E6E6617087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431" y="5067006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2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151">
              <a:extLst>
                <a:ext uri="{FF2B5EF4-FFF2-40B4-BE49-F238E27FC236}">
                  <a16:creationId xmlns:a16="http://schemas.microsoft.com/office/drawing/2014/main" id="{3FBB9B80-58EC-FADA-5DCF-CE25CC69D4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8356" y="2589662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92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152">
              <a:extLst>
                <a:ext uri="{FF2B5EF4-FFF2-40B4-BE49-F238E27FC236}">
                  <a16:creationId xmlns:a16="http://schemas.microsoft.com/office/drawing/2014/main" id="{B44B74C7-72D5-AEC2-2C1C-0D1BD29F10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4203" y="2404529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153">
              <a:extLst>
                <a:ext uri="{FF2B5EF4-FFF2-40B4-BE49-F238E27FC236}">
                  <a16:creationId xmlns:a16="http://schemas.microsoft.com/office/drawing/2014/main" id="{1FCAD2F8-E64E-A240-0C36-CAEE25F4B7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68637" y="4760118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154">
              <a:extLst>
                <a:ext uri="{FF2B5EF4-FFF2-40B4-BE49-F238E27FC236}">
                  <a16:creationId xmlns:a16="http://schemas.microsoft.com/office/drawing/2014/main" id="{F62B8508-487E-4349-FA70-DB20AAB38E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1809" y="2799616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2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155">
              <a:extLst>
                <a:ext uri="{FF2B5EF4-FFF2-40B4-BE49-F238E27FC236}">
                  <a16:creationId xmlns:a16="http://schemas.microsoft.com/office/drawing/2014/main" id="{A278F941-8916-CF6A-004E-22C764478E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9956" y="3449586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1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56">
              <a:extLst>
                <a:ext uri="{FF2B5EF4-FFF2-40B4-BE49-F238E27FC236}">
                  <a16:creationId xmlns:a16="http://schemas.microsoft.com/office/drawing/2014/main" id="{CCCE834F-37A0-6801-CA8E-CA6BF75DF2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20908" y="4875937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157">
              <a:extLst>
                <a:ext uri="{FF2B5EF4-FFF2-40B4-BE49-F238E27FC236}">
                  <a16:creationId xmlns:a16="http://schemas.microsoft.com/office/drawing/2014/main" id="{6FBA3D12-B3E2-3072-84BB-9E373ABC30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5681" y="4288273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158">
              <a:extLst>
                <a:ext uri="{FF2B5EF4-FFF2-40B4-BE49-F238E27FC236}">
                  <a16:creationId xmlns:a16="http://schemas.microsoft.com/office/drawing/2014/main" id="{C14EEAA4-C3CE-76B2-24C5-54380F7C40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4354" y="4927675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159">
              <a:extLst>
                <a:ext uri="{FF2B5EF4-FFF2-40B4-BE49-F238E27FC236}">
                  <a16:creationId xmlns:a16="http://schemas.microsoft.com/office/drawing/2014/main" id="{37E529BB-4135-1736-05FD-8B00C5532E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2913" y="5033635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160">
              <a:extLst>
                <a:ext uri="{FF2B5EF4-FFF2-40B4-BE49-F238E27FC236}">
                  <a16:creationId xmlns:a16="http://schemas.microsoft.com/office/drawing/2014/main" id="{2CC73D83-3B79-741F-CE2F-D34C60C50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34388" y="5126342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161">
              <a:extLst>
                <a:ext uri="{FF2B5EF4-FFF2-40B4-BE49-F238E27FC236}">
                  <a16:creationId xmlns:a16="http://schemas.microsoft.com/office/drawing/2014/main" id="{D543470D-5B2A-1D80-7C4E-12CFE7C35E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4193" y="5218475"/>
              <a:ext cx="0" cy="23163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162">
              <a:extLst>
                <a:ext uri="{FF2B5EF4-FFF2-40B4-BE49-F238E27FC236}">
                  <a16:creationId xmlns:a16="http://schemas.microsoft.com/office/drawing/2014/main" id="{C8102DDD-5D1F-BF29-614B-09DA22769AD7}"/>
                </a:ext>
              </a:extLst>
            </p:cNvPr>
            <p:cNvCxnSpPr>
              <a:cxnSpLocks/>
            </p:cNvCxnSpPr>
            <p:nvPr/>
          </p:nvCxnSpPr>
          <p:spPr>
            <a:xfrm>
              <a:off x="7628194" y="4644299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163">
              <a:extLst>
                <a:ext uri="{FF2B5EF4-FFF2-40B4-BE49-F238E27FC236}">
                  <a16:creationId xmlns:a16="http://schemas.microsoft.com/office/drawing/2014/main" id="{18CAC414-FF85-FB34-96AA-8E69CC915238}"/>
                </a:ext>
              </a:extLst>
            </p:cNvPr>
            <p:cNvCxnSpPr>
              <a:cxnSpLocks/>
            </p:cNvCxnSpPr>
            <p:nvPr/>
          </p:nvCxnSpPr>
          <p:spPr>
            <a:xfrm>
              <a:off x="7043925" y="4696038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164">
              <a:extLst>
                <a:ext uri="{FF2B5EF4-FFF2-40B4-BE49-F238E27FC236}">
                  <a16:creationId xmlns:a16="http://schemas.microsoft.com/office/drawing/2014/main" id="{12166808-BE0D-8A7C-C63D-A63C93BFEC37}"/>
                </a:ext>
              </a:extLst>
            </p:cNvPr>
            <p:cNvCxnSpPr>
              <a:cxnSpLocks/>
            </p:cNvCxnSpPr>
            <p:nvPr/>
          </p:nvCxnSpPr>
          <p:spPr>
            <a:xfrm>
              <a:off x="6306431" y="4801998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165">
              <a:extLst>
                <a:ext uri="{FF2B5EF4-FFF2-40B4-BE49-F238E27FC236}">
                  <a16:creationId xmlns:a16="http://schemas.microsoft.com/office/drawing/2014/main" id="{3FEC6467-A9EB-0CCE-F620-B479D027FE13}"/>
                </a:ext>
              </a:extLst>
            </p:cNvPr>
            <p:cNvCxnSpPr>
              <a:cxnSpLocks/>
            </p:cNvCxnSpPr>
            <p:nvPr/>
          </p:nvCxnSpPr>
          <p:spPr>
            <a:xfrm>
              <a:off x="5654078" y="4904158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166">
              <a:extLst>
                <a:ext uri="{FF2B5EF4-FFF2-40B4-BE49-F238E27FC236}">
                  <a16:creationId xmlns:a16="http://schemas.microsoft.com/office/drawing/2014/main" id="{D043BB3D-7C9A-B59E-55B9-34618435EFDF}"/>
                </a:ext>
              </a:extLst>
            </p:cNvPr>
            <p:cNvCxnSpPr>
              <a:cxnSpLocks/>
            </p:cNvCxnSpPr>
            <p:nvPr/>
          </p:nvCxnSpPr>
          <p:spPr>
            <a:xfrm>
              <a:off x="5034697" y="4991755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167">
              <a:extLst>
                <a:ext uri="{FF2B5EF4-FFF2-40B4-BE49-F238E27FC236}">
                  <a16:creationId xmlns:a16="http://schemas.microsoft.com/office/drawing/2014/main" id="{FA2D9339-CC25-DD4A-A669-E065DEB54E3A}"/>
                </a:ext>
              </a:extLst>
            </p:cNvPr>
            <p:cNvCxnSpPr>
              <a:cxnSpLocks/>
            </p:cNvCxnSpPr>
            <p:nvPr/>
          </p:nvCxnSpPr>
          <p:spPr>
            <a:xfrm>
              <a:off x="4638457" y="4740560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2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168">
              <a:extLst>
                <a:ext uri="{FF2B5EF4-FFF2-40B4-BE49-F238E27FC236}">
                  <a16:creationId xmlns:a16="http://schemas.microsoft.com/office/drawing/2014/main" id="{B05F8F51-3B75-549C-28C7-06FA0BE2BFC9}"/>
                </a:ext>
              </a:extLst>
            </p:cNvPr>
            <p:cNvCxnSpPr>
              <a:cxnSpLocks/>
            </p:cNvCxnSpPr>
            <p:nvPr/>
          </p:nvCxnSpPr>
          <p:spPr>
            <a:xfrm>
              <a:off x="4616639" y="4056636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169">
              <a:extLst>
                <a:ext uri="{FF2B5EF4-FFF2-40B4-BE49-F238E27FC236}">
                  <a16:creationId xmlns:a16="http://schemas.microsoft.com/office/drawing/2014/main" id="{EE89CFAE-FE3C-7420-FFF5-CCEF96930E7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431" y="3149856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1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170">
              <a:extLst>
                <a:ext uri="{FF2B5EF4-FFF2-40B4-BE49-F238E27FC236}">
                  <a16:creationId xmlns:a16="http://schemas.microsoft.com/office/drawing/2014/main" id="{245A2FEA-8C42-2FBB-F43F-8586D694C306}"/>
                </a:ext>
              </a:extLst>
            </p:cNvPr>
            <p:cNvCxnSpPr>
              <a:cxnSpLocks/>
            </p:cNvCxnSpPr>
            <p:nvPr/>
          </p:nvCxnSpPr>
          <p:spPr>
            <a:xfrm>
              <a:off x="4266432" y="2438921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2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71">
              <a:extLst>
                <a:ext uri="{FF2B5EF4-FFF2-40B4-BE49-F238E27FC236}">
                  <a16:creationId xmlns:a16="http://schemas.microsoft.com/office/drawing/2014/main" id="{3A7AD06D-A379-55FC-B3B2-6FE58F759956}"/>
                </a:ext>
              </a:extLst>
            </p:cNvPr>
            <p:cNvCxnSpPr>
              <a:cxnSpLocks/>
            </p:cNvCxnSpPr>
            <p:nvPr/>
          </p:nvCxnSpPr>
          <p:spPr>
            <a:xfrm>
              <a:off x="3344889" y="2046014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172">
              <a:extLst>
                <a:ext uri="{FF2B5EF4-FFF2-40B4-BE49-F238E27FC236}">
                  <a16:creationId xmlns:a16="http://schemas.microsoft.com/office/drawing/2014/main" id="{8DDDAB02-3558-FAC0-5084-AB2477096311}"/>
                </a:ext>
              </a:extLst>
            </p:cNvPr>
            <p:cNvCxnSpPr>
              <a:cxnSpLocks/>
            </p:cNvCxnSpPr>
            <p:nvPr/>
          </p:nvCxnSpPr>
          <p:spPr>
            <a:xfrm>
              <a:off x="2743731" y="2476925"/>
              <a:ext cx="0" cy="23163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20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0C5B9071-4E2C-1D04-3BD0-B314F61A28F5}"/>
              </a:ext>
            </a:extLst>
          </p:cNvPr>
          <p:cNvGrpSpPr/>
          <p:nvPr/>
        </p:nvGrpSpPr>
        <p:grpSpPr>
          <a:xfrm>
            <a:off x="227348" y="1831843"/>
            <a:ext cx="12487527" cy="4465445"/>
            <a:chOff x="1394208" y="1167108"/>
            <a:chExt cx="12487527" cy="4465445"/>
          </a:xfrm>
        </p:grpSpPr>
        <p:pic>
          <p:nvPicPr>
            <p:cNvPr id="43" name="Picture 31">
              <a:extLst>
                <a:ext uri="{FF2B5EF4-FFF2-40B4-BE49-F238E27FC236}">
                  <a16:creationId xmlns:a16="http://schemas.microsoft.com/office/drawing/2014/main" id="{26907A6A-6CC5-B773-B0CA-3E1F66449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94208" y="2934703"/>
              <a:ext cx="2223229" cy="2697850"/>
            </a:xfrm>
            <a:prstGeom prst="rect">
              <a:avLst/>
            </a:prstGeom>
          </p:spPr>
        </p:pic>
        <p:sp>
          <p:nvSpPr>
            <p:cNvPr id="44" name="Freeform: Shape 34">
              <a:extLst>
                <a:ext uri="{FF2B5EF4-FFF2-40B4-BE49-F238E27FC236}">
                  <a16:creationId xmlns:a16="http://schemas.microsoft.com/office/drawing/2014/main" id="{2C6D260F-357B-E1D0-0A25-10B57EB768A7}"/>
                </a:ext>
              </a:extLst>
            </p:cNvPr>
            <p:cNvSpPr/>
            <p:nvPr/>
          </p:nvSpPr>
          <p:spPr bwMode="auto">
            <a:xfrm>
              <a:off x="3492949" y="4356927"/>
              <a:ext cx="1622224" cy="827602"/>
            </a:xfrm>
            <a:custGeom>
              <a:avLst/>
              <a:gdLst>
                <a:gd name="connsiteX0" fmla="*/ 0 w 2090058"/>
                <a:gd name="connsiteY0" fmla="*/ 15825 h 523825"/>
                <a:gd name="connsiteX1" fmla="*/ 972458 w 2090058"/>
                <a:gd name="connsiteY1" fmla="*/ 364168 h 523825"/>
                <a:gd name="connsiteX2" fmla="*/ 1480458 w 2090058"/>
                <a:gd name="connsiteY2" fmla="*/ 1311 h 523825"/>
                <a:gd name="connsiteX3" fmla="*/ 2090058 w 2090058"/>
                <a:gd name="connsiteY3" fmla="*/ 523825 h 523825"/>
                <a:gd name="connsiteX0" fmla="*/ 338988 w 1118406"/>
                <a:gd name="connsiteY0" fmla="*/ 1771385 h 1787755"/>
                <a:gd name="connsiteX1" fmla="*/ 806 w 1118406"/>
                <a:gd name="connsiteY1" fmla="*/ 367128 h 1787755"/>
                <a:gd name="connsiteX2" fmla="*/ 508806 w 1118406"/>
                <a:gd name="connsiteY2" fmla="*/ 4271 h 1787755"/>
                <a:gd name="connsiteX3" fmla="*/ 1118406 w 1118406"/>
                <a:gd name="connsiteY3" fmla="*/ 526785 h 1787755"/>
                <a:gd name="connsiteX0" fmla="*/ 338988 w 1994706"/>
                <a:gd name="connsiteY0" fmla="*/ 1771385 h 1845045"/>
                <a:gd name="connsiteX1" fmla="*/ 806 w 1994706"/>
                <a:gd name="connsiteY1" fmla="*/ 367128 h 1845045"/>
                <a:gd name="connsiteX2" fmla="*/ 508806 w 1994706"/>
                <a:gd name="connsiteY2" fmla="*/ 4271 h 1845045"/>
                <a:gd name="connsiteX3" fmla="*/ 1994706 w 1994706"/>
                <a:gd name="connsiteY3" fmla="*/ 1845045 h 1845045"/>
                <a:gd name="connsiteX0" fmla="*/ 350233 w 2005951"/>
                <a:gd name="connsiteY0" fmla="*/ 1408085 h 1973370"/>
                <a:gd name="connsiteX1" fmla="*/ 12051 w 2005951"/>
                <a:gd name="connsiteY1" fmla="*/ 3828 h 1973370"/>
                <a:gd name="connsiteX2" fmla="*/ 1068691 w 2005951"/>
                <a:gd name="connsiteY2" fmla="*/ 1972691 h 1973370"/>
                <a:gd name="connsiteX3" fmla="*/ 2005951 w 2005951"/>
                <a:gd name="connsiteY3" fmla="*/ 1481745 h 1973370"/>
                <a:gd name="connsiteX0" fmla="*/ 0 w 1655718"/>
                <a:gd name="connsiteY0" fmla="*/ 0 h 565285"/>
                <a:gd name="connsiteX1" fmla="*/ 309518 w 1655718"/>
                <a:gd name="connsiteY1" fmla="*/ 462643 h 565285"/>
                <a:gd name="connsiteX2" fmla="*/ 718458 w 1655718"/>
                <a:gd name="connsiteY2" fmla="*/ 564606 h 565285"/>
                <a:gd name="connsiteX3" fmla="*/ 1655718 w 1655718"/>
                <a:gd name="connsiteY3" fmla="*/ 73660 h 565285"/>
                <a:gd name="connsiteX0" fmla="*/ 0 w 1488078"/>
                <a:gd name="connsiteY0" fmla="*/ 224154 h 789270"/>
                <a:gd name="connsiteX1" fmla="*/ 309518 w 1488078"/>
                <a:gd name="connsiteY1" fmla="*/ 686797 h 789270"/>
                <a:gd name="connsiteX2" fmla="*/ 718458 w 1488078"/>
                <a:gd name="connsiteY2" fmla="*/ 788760 h 789270"/>
                <a:gd name="connsiteX3" fmla="*/ 1488078 w 1488078"/>
                <a:gd name="connsiteY3" fmla="*/ 38734 h 789270"/>
                <a:gd name="connsiteX0" fmla="*/ 0 w 1488078"/>
                <a:gd name="connsiteY0" fmla="*/ 186496 h 751742"/>
                <a:gd name="connsiteX1" fmla="*/ 309518 w 1488078"/>
                <a:gd name="connsiteY1" fmla="*/ 649139 h 751742"/>
                <a:gd name="connsiteX2" fmla="*/ 718458 w 1488078"/>
                <a:gd name="connsiteY2" fmla="*/ 751102 h 751742"/>
                <a:gd name="connsiteX3" fmla="*/ 1488078 w 1488078"/>
                <a:gd name="connsiteY3" fmla="*/ 1076 h 751742"/>
                <a:gd name="connsiteX0" fmla="*/ 0 w 1488078"/>
                <a:gd name="connsiteY0" fmla="*/ 186861 h 751467"/>
                <a:gd name="connsiteX1" fmla="*/ 309518 w 1488078"/>
                <a:gd name="connsiteY1" fmla="*/ 649504 h 751467"/>
                <a:gd name="connsiteX2" fmla="*/ 718458 w 1488078"/>
                <a:gd name="connsiteY2" fmla="*/ 751467 h 751467"/>
                <a:gd name="connsiteX3" fmla="*/ 1488078 w 1488078"/>
                <a:gd name="connsiteY3" fmla="*/ 1441 h 751467"/>
                <a:gd name="connsiteX0" fmla="*/ 0 w 1488078"/>
                <a:gd name="connsiteY0" fmla="*/ 186861 h 776195"/>
                <a:gd name="connsiteX1" fmla="*/ 309518 w 1488078"/>
                <a:gd name="connsiteY1" fmla="*/ 649504 h 776195"/>
                <a:gd name="connsiteX2" fmla="*/ 718458 w 1488078"/>
                <a:gd name="connsiteY2" fmla="*/ 751467 h 776195"/>
                <a:gd name="connsiteX3" fmla="*/ 1488078 w 1488078"/>
                <a:gd name="connsiteY3" fmla="*/ 1441 h 776195"/>
                <a:gd name="connsiteX0" fmla="*/ 0 w 1488078"/>
                <a:gd name="connsiteY0" fmla="*/ 186861 h 776195"/>
                <a:gd name="connsiteX1" fmla="*/ 309518 w 1488078"/>
                <a:gd name="connsiteY1" fmla="*/ 649504 h 776195"/>
                <a:gd name="connsiteX2" fmla="*/ 718458 w 1488078"/>
                <a:gd name="connsiteY2" fmla="*/ 751467 h 776195"/>
                <a:gd name="connsiteX3" fmla="*/ 1488078 w 1488078"/>
                <a:gd name="connsiteY3" fmla="*/ 1441 h 776195"/>
                <a:gd name="connsiteX0" fmla="*/ 0 w 1488078"/>
                <a:gd name="connsiteY0" fmla="*/ 186861 h 767925"/>
                <a:gd name="connsiteX1" fmla="*/ 309518 w 1488078"/>
                <a:gd name="connsiteY1" fmla="*/ 580924 h 767925"/>
                <a:gd name="connsiteX2" fmla="*/ 718458 w 1488078"/>
                <a:gd name="connsiteY2" fmla="*/ 751467 h 767925"/>
                <a:gd name="connsiteX3" fmla="*/ 1488078 w 1488078"/>
                <a:gd name="connsiteY3" fmla="*/ 1441 h 767925"/>
                <a:gd name="connsiteX0" fmla="*/ 0 w 1488078"/>
                <a:gd name="connsiteY0" fmla="*/ 186861 h 777278"/>
                <a:gd name="connsiteX1" fmla="*/ 309518 w 1488078"/>
                <a:gd name="connsiteY1" fmla="*/ 580924 h 777278"/>
                <a:gd name="connsiteX2" fmla="*/ 718458 w 1488078"/>
                <a:gd name="connsiteY2" fmla="*/ 751467 h 777278"/>
                <a:gd name="connsiteX3" fmla="*/ 1488078 w 1488078"/>
                <a:gd name="connsiteY3" fmla="*/ 1441 h 777278"/>
                <a:gd name="connsiteX0" fmla="*/ 0 w 1510303"/>
                <a:gd name="connsiteY0" fmla="*/ 186861 h 767925"/>
                <a:gd name="connsiteX1" fmla="*/ 331743 w 1510303"/>
                <a:gd name="connsiteY1" fmla="*/ 580924 h 767925"/>
                <a:gd name="connsiteX2" fmla="*/ 740683 w 1510303"/>
                <a:gd name="connsiteY2" fmla="*/ 751467 h 767925"/>
                <a:gd name="connsiteX3" fmla="*/ 1510303 w 1510303"/>
                <a:gd name="connsiteY3" fmla="*/ 1441 h 767925"/>
                <a:gd name="connsiteX0" fmla="*/ 0 w 1510303"/>
                <a:gd name="connsiteY0" fmla="*/ 186861 h 766060"/>
                <a:gd name="connsiteX1" fmla="*/ 350793 w 1510303"/>
                <a:gd name="connsiteY1" fmla="*/ 555524 h 766060"/>
                <a:gd name="connsiteX2" fmla="*/ 740683 w 1510303"/>
                <a:gd name="connsiteY2" fmla="*/ 751467 h 766060"/>
                <a:gd name="connsiteX3" fmla="*/ 1510303 w 1510303"/>
                <a:gd name="connsiteY3" fmla="*/ 1441 h 766060"/>
                <a:gd name="connsiteX0" fmla="*/ 0 w 1510303"/>
                <a:gd name="connsiteY0" fmla="*/ 186861 h 770504"/>
                <a:gd name="connsiteX1" fmla="*/ 350793 w 1510303"/>
                <a:gd name="connsiteY1" fmla="*/ 555524 h 770504"/>
                <a:gd name="connsiteX2" fmla="*/ 740683 w 1510303"/>
                <a:gd name="connsiteY2" fmla="*/ 751467 h 770504"/>
                <a:gd name="connsiteX3" fmla="*/ 1510303 w 1510303"/>
                <a:gd name="connsiteY3" fmla="*/ 1441 h 77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303" h="770504">
                  <a:moveTo>
                    <a:pt x="0" y="186861"/>
                  </a:moveTo>
                  <a:cubicBezTo>
                    <a:pt x="454297" y="194602"/>
                    <a:pt x="271796" y="404273"/>
                    <a:pt x="350793" y="555524"/>
                  </a:cubicBezTo>
                  <a:cubicBezTo>
                    <a:pt x="429790" y="706775"/>
                    <a:pt x="600136" y="816297"/>
                    <a:pt x="740683" y="751467"/>
                  </a:cubicBezTo>
                  <a:cubicBezTo>
                    <a:pt x="1086970" y="564717"/>
                    <a:pt x="1039556" y="-33151"/>
                    <a:pt x="1510303" y="1441"/>
                  </a:cubicBezTo>
                </a:path>
              </a:pathLst>
            </a:custGeom>
            <a:noFill/>
            <a:ln w="127000">
              <a:solidFill>
                <a:schemeClr val="bg2">
                  <a:lumMod val="6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Freeform: Shape 35">
              <a:extLst>
                <a:ext uri="{FF2B5EF4-FFF2-40B4-BE49-F238E27FC236}">
                  <a16:creationId xmlns:a16="http://schemas.microsoft.com/office/drawing/2014/main" id="{1C3F49D0-FF31-17AF-7070-66AF9AEEB956}"/>
                </a:ext>
              </a:extLst>
            </p:cNvPr>
            <p:cNvSpPr/>
            <p:nvPr/>
          </p:nvSpPr>
          <p:spPr bwMode="auto">
            <a:xfrm>
              <a:off x="3479307" y="4385562"/>
              <a:ext cx="1635865" cy="929368"/>
            </a:xfrm>
            <a:custGeom>
              <a:avLst/>
              <a:gdLst>
                <a:gd name="connsiteX0" fmla="*/ 0 w 2090058"/>
                <a:gd name="connsiteY0" fmla="*/ 15825 h 523825"/>
                <a:gd name="connsiteX1" fmla="*/ 972458 w 2090058"/>
                <a:gd name="connsiteY1" fmla="*/ 364168 h 523825"/>
                <a:gd name="connsiteX2" fmla="*/ 1480458 w 2090058"/>
                <a:gd name="connsiteY2" fmla="*/ 1311 h 523825"/>
                <a:gd name="connsiteX3" fmla="*/ 2090058 w 2090058"/>
                <a:gd name="connsiteY3" fmla="*/ 523825 h 523825"/>
                <a:gd name="connsiteX0" fmla="*/ 338988 w 1118406"/>
                <a:gd name="connsiteY0" fmla="*/ 1771385 h 1787755"/>
                <a:gd name="connsiteX1" fmla="*/ 806 w 1118406"/>
                <a:gd name="connsiteY1" fmla="*/ 367128 h 1787755"/>
                <a:gd name="connsiteX2" fmla="*/ 508806 w 1118406"/>
                <a:gd name="connsiteY2" fmla="*/ 4271 h 1787755"/>
                <a:gd name="connsiteX3" fmla="*/ 1118406 w 1118406"/>
                <a:gd name="connsiteY3" fmla="*/ 526785 h 1787755"/>
                <a:gd name="connsiteX0" fmla="*/ 338988 w 1994706"/>
                <a:gd name="connsiteY0" fmla="*/ 1771385 h 1845045"/>
                <a:gd name="connsiteX1" fmla="*/ 806 w 1994706"/>
                <a:gd name="connsiteY1" fmla="*/ 367128 h 1845045"/>
                <a:gd name="connsiteX2" fmla="*/ 508806 w 1994706"/>
                <a:gd name="connsiteY2" fmla="*/ 4271 h 1845045"/>
                <a:gd name="connsiteX3" fmla="*/ 1994706 w 1994706"/>
                <a:gd name="connsiteY3" fmla="*/ 1845045 h 1845045"/>
                <a:gd name="connsiteX0" fmla="*/ 350233 w 2005951"/>
                <a:gd name="connsiteY0" fmla="*/ 1408085 h 1973370"/>
                <a:gd name="connsiteX1" fmla="*/ 12051 w 2005951"/>
                <a:gd name="connsiteY1" fmla="*/ 3828 h 1973370"/>
                <a:gd name="connsiteX2" fmla="*/ 1068691 w 2005951"/>
                <a:gd name="connsiteY2" fmla="*/ 1972691 h 1973370"/>
                <a:gd name="connsiteX3" fmla="*/ 2005951 w 2005951"/>
                <a:gd name="connsiteY3" fmla="*/ 1481745 h 1973370"/>
                <a:gd name="connsiteX0" fmla="*/ 0 w 1655718"/>
                <a:gd name="connsiteY0" fmla="*/ 0 h 565285"/>
                <a:gd name="connsiteX1" fmla="*/ 309518 w 1655718"/>
                <a:gd name="connsiteY1" fmla="*/ 462643 h 565285"/>
                <a:gd name="connsiteX2" fmla="*/ 718458 w 1655718"/>
                <a:gd name="connsiteY2" fmla="*/ 564606 h 565285"/>
                <a:gd name="connsiteX3" fmla="*/ 1655718 w 1655718"/>
                <a:gd name="connsiteY3" fmla="*/ 73660 h 565285"/>
                <a:gd name="connsiteX0" fmla="*/ 0 w 1488078"/>
                <a:gd name="connsiteY0" fmla="*/ 224154 h 789270"/>
                <a:gd name="connsiteX1" fmla="*/ 309518 w 1488078"/>
                <a:gd name="connsiteY1" fmla="*/ 686797 h 789270"/>
                <a:gd name="connsiteX2" fmla="*/ 718458 w 1488078"/>
                <a:gd name="connsiteY2" fmla="*/ 788760 h 789270"/>
                <a:gd name="connsiteX3" fmla="*/ 1488078 w 1488078"/>
                <a:gd name="connsiteY3" fmla="*/ 38734 h 789270"/>
                <a:gd name="connsiteX0" fmla="*/ 0 w 1488078"/>
                <a:gd name="connsiteY0" fmla="*/ 186496 h 751742"/>
                <a:gd name="connsiteX1" fmla="*/ 309518 w 1488078"/>
                <a:gd name="connsiteY1" fmla="*/ 649139 h 751742"/>
                <a:gd name="connsiteX2" fmla="*/ 718458 w 1488078"/>
                <a:gd name="connsiteY2" fmla="*/ 751102 h 751742"/>
                <a:gd name="connsiteX3" fmla="*/ 1488078 w 1488078"/>
                <a:gd name="connsiteY3" fmla="*/ 1076 h 751742"/>
                <a:gd name="connsiteX0" fmla="*/ 0 w 1488078"/>
                <a:gd name="connsiteY0" fmla="*/ 186861 h 751467"/>
                <a:gd name="connsiteX1" fmla="*/ 309518 w 1488078"/>
                <a:gd name="connsiteY1" fmla="*/ 649504 h 751467"/>
                <a:gd name="connsiteX2" fmla="*/ 718458 w 1488078"/>
                <a:gd name="connsiteY2" fmla="*/ 751467 h 751467"/>
                <a:gd name="connsiteX3" fmla="*/ 1488078 w 1488078"/>
                <a:gd name="connsiteY3" fmla="*/ 1441 h 751467"/>
                <a:gd name="connsiteX0" fmla="*/ 0 w 1488078"/>
                <a:gd name="connsiteY0" fmla="*/ 186861 h 776195"/>
                <a:gd name="connsiteX1" fmla="*/ 309518 w 1488078"/>
                <a:gd name="connsiteY1" fmla="*/ 649504 h 776195"/>
                <a:gd name="connsiteX2" fmla="*/ 718458 w 1488078"/>
                <a:gd name="connsiteY2" fmla="*/ 751467 h 776195"/>
                <a:gd name="connsiteX3" fmla="*/ 1488078 w 1488078"/>
                <a:gd name="connsiteY3" fmla="*/ 1441 h 776195"/>
                <a:gd name="connsiteX0" fmla="*/ 0 w 1488078"/>
                <a:gd name="connsiteY0" fmla="*/ 186861 h 776195"/>
                <a:gd name="connsiteX1" fmla="*/ 309518 w 1488078"/>
                <a:gd name="connsiteY1" fmla="*/ 649504 h 776195"/>
                <a:gd name="connsiteX2" fmla="*/ 718458 w 1488078"/>
                <a:gd name="connsiteY2" fmla="*/ 751467 h 776195"/>
                <a:gd name="connsiteX3" fmla="*/ 1488078 w 1488078"/>
                <a:gd name="connsiteY3" fmla="*/ 1441 h 776195"/>
                <a:gd name="connsiteX0" fmla="*/ 0 w 1488078"/>
                <a:gd name="connsiteY0" fmla="*/ 186861 h 767925"/>
                <a:gd name="connsiteX1" fmla="*/ 309518 w 1488078"/>
                <a:gd name="connsiteY1" fmla="*/ 580924 h 767925"/>
                <a:gd name="connsiteX2" fmla="*/ 718458 w 1488078"/>
                <a:gd name="connsiteY2" fmla="*/ 751467 h 767925"/>
                <a:gd name="connsiteX3" fmla="*/ 1488078 w 1488078"/>
                <a:gd name="connsiteY3" fmla="*/ 1441 h 767925"/>
                <a:gd name="connsiteX0" fmla="*/ 0 w 1488078"/>
                <a:gd name="connsiteY0" fmla="*/ 186861 h 777278"/>
                <a:gd name="connsiteX1" fmla="*/ 309518 w 1488078"/>
                <a:gd name="connsiteY1" fmla="*/ 580924 h 777278"/>
                <a:gd name="connsiteX2" fmla="*/ 718458 w 1488078"/>
                <a:gd name="connsiteY2" fmla="*/ 751467 h 777278"/>
                <a:gd name="connsiteX3" fmla="*/ 1488078 w 1488078"/>
                <a:gd name="connsiteY3" fmla="*/ 1441 h 777278"/>
                <a:gd name="connsiteX0" fmla="*/ 0 w 1510303"/>
                <a:gd name="connsiteY0" fmla="*/ 186861 h 767925"/>
                <a:gd name="connsiteX1" fmla="*/ 331743 w 1510303"/>
                <a:gd name="connsiteY1" fmla="*/ 580924 h 767925"/>
                <a:gd name="connsiteX2" fmla="*/ 740683 w 1510303"/>
                <a:gd name="connsiteY2" fmla="*/ 751467 h 767925"/>
                <a:gd name="connsiteX3" fmla="*/ 1510303 w 1510303"/>
                <a:gd name="connsiteY3" fmla="*/ 1441 h 767925"/>
                <a:gd name="connsiteX0" fmla="*/ 0 w 1497603"/>
                <a:gd name="connsiteY0" fmla="*/ 278750 h 859814"/>
                <a:gd name="connsiteX1" fmla="*/ 331743 w 1497603"/>
                <a:gd name="connsiteY1" fmla="*/ 672813 h 859814"/>
                <a:gd name="connsiteX2" fmla="*/ 740683 w 1497603"/>
                <a:gd name="connsiteY2" fmla="*/ 843356 h 859814"/>
                <a:gd name="connsiteX3" fmla="*/ 1497603 w 1497603"/>
                <a:gd name="connsiteY3" fmla="*/ 1255 h 859814"/>
                <a:gd name="connsiteX0" fmla="*/ 0 w 1510303"/>
                <a:gd name="connsiteY0" fmla="*/ 259736 h 840800"/>
                <a:gd name="connsiteX1" fmla="*/ 331743 w 1510303"/>
                <a:gd name="connsiteY1" fmla="*/ 653799 h 840800"/>
                <a:gd name="connsiteX2" fmla="*/ 740683 w 1510303"/>
                <a:gd name="connsiteY2" fmla="*/ 824342 h 840800"/>
                <a:gd name="connsiteX3" fmla="*/ 1510303 w 1510303"/>
                <a:gd name="connsiteY3" fmla="*/ 1291 h 840800"/>
                <a:gd name="connsiteX0" fmla="*/ 0 w 1510303"/>
                <a:gd name="connsiteY0" fmla="*/ 259736 h 841339"/>
                <a:gd name="connsiteX1" fmla="*/ 299993 w 1510303"/>
                <a:gd name="connsiteY1" fmla="*/ 660149 h 841339"/>
                <a:gd name="connsiteX2" fmla="*/ 740683 w 1510303"/>
                <a:gd name="connsiteY2" fmla="*/ 824342 h 841339"/>
                <a:gd name="connsiteX3" fmla="*/ 1510303 w 1510303"/>
                <a:gd name="connsiteY3" fmla="*/ 1291 h 841339"/>
                <a:gd name="connsiteX0" fmla="*/ 0 w 1510303"/>
                <a:gd name="connsiteY0" fmla="*/ 259736 h 841339"/>
                <a:gd name="connsiteX1" fmla="*/ 299993 w 1510303"/>
                <a:gd name="connsiteY1" fmla="*/ 660149 h 841339"/>
                <a:gd name="connsiteX2" fmla="*/ 740683 w 1510303"/>
                <a:gd name="connsiteY2" fmla="*/ 824342 h 841339"/>
                <a:gd name="connsiteX3" fmla="*/ 1510303 w 1510303"/>
                <a:gd name="connsiteY3" fmla="*/ 1291 h 841339"/>
                <a:gd name="connsiteX0" fmla="*/ 0 w 1523003"/>
                <a:gd name="connsiteY0" fmla="*/ 323236 h 840513"/>
                <a:gd name="connsiteX1" fmla="*/ 312693 w 1523003"/>
                <a:gd name="connsiteY1" fmla="*/ 660149 h 840513"/>
                <a:gd name="connsiteX2" fmla="*/ 753383 w 1523003"/>
                <a:gd name="connsiteY2" fmla="*/ 824342 h 840513"/>
                <a:gd name="connsiteX3" fmla="*/ 1523003 w 1523003"/>
                <a:gd name="connsiteY3" fmla="*/ 1291 h 840513"/>
                <a:gd name="connsiteX0" fmla="*/ 0 w 1523003"/>
                <a:gd name="connsiteY0" fmla="*/ 323236 h 848753"/>
                <a:gd name="connsiteX1" fmla="*/ 287293 w 1523003"/>
                <a:gd name="connsiteY1" fmla="*/ 729999 h 848753"/>
                <a:gd name="connsiteX2" fmla="*/ 753383 w 1523003"/>
                <a:gd name="connsiteY2" fmla="*/ 824342 h 848753"/>
                <a:gd name="connsiteX3" fmla="*/ 1523003 w 1523003"/>
                <a:gd name="connsiteY3" fmla="*/ 1291 h 848753"/>
                <a:gd name="connsiteX0" fmla="*/ 0 w 1523003"/>
                <a:gd name="connsiteY0" fmla="*/ 323201 h 865249"/>
                <a:gd name="connsiteX1" fmla="*/ 287293 w 1523003"/>
                <a:gd name="connsiteY1" fmla="*/ 729964 h 865249"/>
                <a:gd name="connsiteX2" fmla="*/ 823233 w 1523003"/>
                <a:gd name="connsiteY2" fmla="*/ 843357 h 865249"/>
                <a:gd name="connsiteX3" fmla="*/ 1523003 w 1523003"/>
                <a:gd name="connsiteY3" fmla="*/ 1256 h 865249"/>
                <a:gd name="connsiteX0" fmla="*/ 0 w 1523003"/>
                <a:gd name="connsiteY0" fmla="*/ 323201 h 865249"/>
                <a:gd name="connsiteX1" fmla="*/ 287293 w 1523003"/>
                <a:gd name="connsiteY1" fmla="*/ 729964 h 865249"/>
                <a:gd name="connsiteX2" fmla="*/ 823233 w 1523003"/>
                <a:gd name="connsiteY2" fmla="*/ 843357 h 865249"/>
                <a:gd name="connsiteX3" fmla="*/ 1523003 w 1523003"/>
                <a:gd name="connsiteY3" fmla="*/ 1256 h 86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3003" h="865249">
                  <a:moveTo>
                    <a:pt x="0" y="323201"/>
                  </a:moveTo>
                  <a:cubicBezTo>
                    <a:pt x="301897" y="349992"/>
                    <a:pt x="150088" y="643271"/>
                    <a:pt x="287293" y="729964"/>
                  </a:cubicBezTo>
                  <a:cubicBezTo>
                    <a:pt x="424498" y="816657"/>
                    <a:pt x="682686" y="908187"/>
                    <a:pt x="823233" y="843357"/>
                  </a:cubicBezTo>
                  <a:cubicBezTo>
                    <a:pt x="1169520" y="656607"/>
                    <a:pt x="1052256" y="-33336"/>
                    <a:pt x="1523003" y="1256"/>
                  </a:cubicBezTo>
                </a:path>
              </a:pathLst>
            </a:custGeom>
            <a:noFill/>
            <a:ln w="127000">
              <a:solidFill>
                <a:schemeClr val="bg2">
                  <a:lumMod val="6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Rechteck 24">
              <a:extLst>
                <a:ext uri="{FF2B5EF4-FFF2-40B4-BE49-F238E27FC236}">
                  <a16:creationId xmlns:a16="http://schemas.microsoft.com/office/drawing/2014/main" id="{CC08E96B-7D02-717C-4063-5D04D85014F0}"/>
                </a:ext>
              </a:extLst>
            </p:cNvPr>
            <p:cNvSpPr/>
            <p:nvPr/>
          </p:nvSpPr>
          <p:spPr bwMode="auto">
            <a:xfrm>
              <a:off x="1858390" y="2573533"/>
              <a:ext cx="19702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dirty="0"/>
                <a:t>compressor</a:t>
              </a:r>
            </a:p>
          </p:txBody>
        </p:sp>
        <p:sp>
          <p:nvSpPr>
            <p:cNvPr id="47" name="Rechteck 24">
              <a:extLst>
                <a:ext uri="{FF2B5EF4-FFF2-40B4-BE49-F238E27FC236}">
                  <a16:creationId xmlns:a16="http://schemas.microsoft.com/office/drawing/2014/main" id="{C1E369FD-FC09-F9B8-43CA-800A1521E999}"/>
                </a:ext>
              </a:extLst>
            </p:cNvPr>
            <p:cNvSpPr/>
            <p:nvPr/>
          </p:nvSpPr>
          <p:spPr bwMode="auto">
            <a:xfrm>
              <a:off x="6899804" y="5143774"/>
              <a:ext cx="13627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dirty="0" err="1"/>
                <a:t>CryoFan</a:t>
              </a:r>
              <a:endParaRPr lang="en-GB" dirty="0"/>
            </a:p>
          </p:txBody>
        </p:sp>
        <p:sp>
          <p:nvSpPr>
            <p:cNvPr id="48" name="Rechteck 24">
              <a:extLst>
                <a:ext uri="{FF2B5EF4-FFF2-40B4-BE49-F238E27FC236}">
                  <a16:creationId xmlns:a16="http://schemas.microsoft.com/office/drawing/2014/main" id="{1B81D986-0527-5B48-D50C-68FFA7075F64}"/>
                </a:ext>
              </a:extLst>
            </p:cNvPr>
            <p:cNvSpPr/>
            <p:nvPr/>
          </p:nvSpPr>
          <p:spPr bwMode="auto">
            <a:xfrm>
              <a:off x="2162185" y="1652501"/>
              <a:ext cx="32416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pulse tube cold head </a:t>
              </a:r>
              <a:br>
                <a:rPr lang="en-GB" dirty="0"/>
              </a:br>
              <a:r>
                <a:rPr lang="en-GB" dirty="0"/>
                <a:t>+ heat exchanger</a:t>
              </a:r>
            </a:p>
          </p:txBody>
        </p:sp>
        <p:sp>
          <p:nvSpPr>
            <p:cNvPr id="49" name="Rechteck 24">
              <a:extLst>
                <a:ext uri="{FF2B5EF4-FFF2-40B4-BE49-F238E27FC236}">
                  <a16:creationId xmlns:a16="http://schemas.microsoft.com/office/drawing/2014/main" id="{C4F85EFC-AFB6-E3CA-0409-60B27812D74E}"/>
                </a:ext>
              </a:extLst>
            </p:cNvPr>
            <p:cNvSpPr/>
            <p:nvPr/>
          </p:nvSpPr>
          <p:spPr bwMode="auto">
            <a:xfrm>
              <a:off x="7581182" y="1991432"/>
              <a:ext cx="21493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dirty="0"/>
                <a:t>heat</a:t>
              </a:r>
            </a:p>
            <a:p>
              <a:pPr algn="just"/>
              <a:r>
                <a:rPr lang="en-GB" dirty="0"/>
                <a:t>exchanger</a:t>
              </a:r>
            </a:p>
          </p:txBody>
        </p:sp>
        <p:cxnSp>
          <p:nvCxnSpPr>
            <p:cNvPr id="51" name="Straight Arrow Connector 52">
              <a:extLst>
                <a:ext uri="{FF2B5EF4-FFF2-40B4-BE49-F238E27FC236}">
                  <a16:creationId xmlns:a16="http://schemas.microsoft.com/office/drawing/2014/main" id="{D7AF63F0-6631-45F2-3479-7967D88343A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216258" y="2278150"/>
              <a:ext cx="866255" cy="136657"/>
            </a:xfrm>
            <a:prstGeom prst="straightConnector1">
              <a:avLst/>
            </a:prstGeom>
            <a:ln w="38100">
              <a:solidFill>
                <a:srgbClr val="F06E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4">
              <a:extLst>
                <a:ext uri="{FF2B5EF4-FFF2-40B4-BE49-F238E27FC236}">
                  <a16:creationId xmlns:a16="http://schemas.microsoft.com/office/drawing/2014/main" id="{5D983C82-E99B-E633-9144-983B80E52A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53723" y="1844806"/>
              <a:ext cx="1139658" cy="690090"/>
            </a:xfrm>
            <a:prstGeom prst="straightConnector1">
              <a:avLst/>
            </a:prstGeom>
            <a:ln w="38100">
              <a:solidFill>
                <a:srgbClr val="F06E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60">
              <a:extLst>
                <a:ext uri="{FF2B5EF4-FFF2-40B4-BE49-F238E27FC236}">
                  <a16:creationId xmlns:a16="http://schemas.microsoft.com/office/drawing/2014/main" id="{F69EFD66-E0CA-91E3-A475-B584B2B6F7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12413" y="2850537"/>
              <a:ext cx="2035471" cy="776757"/>
            </a:xfrm>
            <a:prstGeom prst="straightConnector1">
              <a:avLst/>
            </a:prstGeom>
            <a:ln w="38100">
              <a:solidFill>
                <a:srgbClr val="F06E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65">
              <a:extLst>
                <a:ext uri="{FF2B5EF4-FFF2-40B4-BE49-F238E27FC236}">
                  <a16:creationId xmlns:a16="http://schemas.microsoft.com/office/drawing/2014/main" id="{2F8CDD6B-6A4E-6917-3BC4-9023C092FAC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60794" y="3846997"/>
              <a:ext cx="745786" cy="1259025"/>
            </a:xfrm>
            <a:prstGeom prst="straightConnector1">
              <a:avLst/>
            </a:prstGeom>
            <a:ln w="38100">
              <a:solidFill>
                <a:srgbClr val="F06E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hteck 24">
              <a:extLst>
                <a:ext uri="{FF2B5EF4-FFF2-40B4-BE49-F238E27FC236}">
                  <a16:creationId xmlns:a16="http://schemas.microsoft.com/office/drawing/2014/main" id="{A5431397-7DD2-00DD-63E1-505E883617A5}"/>
                </a:ext>
              </a:extLst>
            </p:cNvPr>
            <p:cNvSpPr/>
            <p:nvPr/>
          </p:nvSpPr>
          <p:spPr bwMode="auto">
            <a:xfrm>
              <a:off x="11732389" y="1167108"/>
              <a:ext cx="214934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resonator</a:t>
              </a:r>
            </a:p>
            <a:p>
              <a:r>
                <a:rPr lang="en-GB" dirty="0"/>
                <a:t>with locking mechanism</a:t>
              </a:r>
            </a:p>
          </p:txBody>
        </p:sp>
      </p:grpSp>
      <p:sp>
        <p:nvSpPr>
          <p:cNvPr id="59" name="Rechteck 24">
            <a:extLst>
              <a:ext uri="{FF2B5EF4-FFF2-40B4-BE49-F238E27FC236}">
                <a16:creationId xmlns:a16="http://schemas.microsoft.com/office/drawing/2014/main" id="{FE3F7A1E-5B1A-2F3B-C118-C49BAB05729F}"/>
              </a:ext>
            </a:extLst>
          </p:cNvPr>
          <p:cNvSpPr/>
          <p:nvPr/>
        </p:nvSpPr>
        <p:spPr bwMode="auto">
          <a:xfrm>
            <a:off x="254995" y="1052293"/>
            <a:ext cx="83086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Cool cavity to 124 K by circulating cold gas between pulse tube cooler and cavity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Lock cavity during transport</a:t>
            </a:r>
          </a:p>
        </p:txBody>
      </p:sp>
    </p:spTree>
    <p:extLst>
      <p:ext uri="{BB962C8B-B14F-4D97-AF65-F5344CB8AC3E}">
        <p14:creationId xmlns:p14="http://schemas.microsoft.com/office/powerpoint/2010/main" val="327963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E3187-72EC-4599-BB76-60AB74C9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CB206BA-0049-45ED-A9D9-A4CBE309C3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218F1EE-1BDE-4AF8-ABD1-B004E33E3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2E4094-A4D0-46AD-8809-6EA7B10A4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feld 4" descr=" 7">
            <a:extLst>
              <a:ext uri="{FF2B5EF4-FFF2-40B4-BE49-F238E27FC236}">
                <a16:creationId xmlns:a16="http://schemas.microsoft.com/office/drawing/2014/main" id="{EB6A4EFD-0A1D-4F40-98D2-D0D5BB0B2AE3}"/>
              </a:ext>
            </a:extLst>
          </p:cNvPr>
          <p:cNvSpPr txBox="1"/>
          <p:nvPr/>
        </p:nvSpPr>
        <p:spPr>
          <a:xfrm>
            <a:off x="473477" y="980728"/>
            <a:ext cx="961306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4" lvl="1">
              <a:spcBef>
                <a:spcPts val="1200"/>
              </a:spcBef>
            </a:pPr>
            <a:r>
              <a:rPr lang="en-US" sz="2000" b="1" dirty="0">
                <a:latin typeface="Arial"/>
                <a:cs typeface="Arial" panose="020B0604020202020204" pitchFamily="34" charset="0"/>
              </a:rPr>
              <a:t>Summary</a:t>
            </a:r>
          </a:p>
          <a:p>
            <a:pPr marL="685747" lvl="1" indent="-34287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>
                <a:latin typeface="Arial"/>
                <a:cs typeface="Arial" panose="020B0604020202020204" pitchFamily="34" charset="0"/>
              </a:rPr>
              <a:t>silicon cavities at 124 K with dielectric coating reach thermal noise limit </a:t>
            </a:r>
            <a:br>
              <a:rPr lang="en-US" sz="2000" dirty="0">
                <a:latin typeface="Arial"/>
                <a:cs typeface="Arial" panose="020B0604020202020204" pitchFamily="34" charset="0"/>
              </a:rPr>
            </a:br>
            <a:r>
              <a:rPr lang="en-US" sz="2000" dirty="0">
                <a:latin typeface="Arial"/>
                <a:cs typeface="Arial" panose="020B0604020202020204" pitchFamily="34" charset="0"/>
              </a:rPr>
              <a:t>instability of 4×10</a:t>
            </a:r>
            <a:r>
              <a:rPr lang="en-US" sz="2000" baseline="30000" dirty="0">
                <a:latin typeface="Arial"/>
                <a:cs typeface="Arial" panose="020B0604020202020204" pitchFamily="34" charset="0"/>
              </a:rPr>
              <a:t>-17</a:t>
            </a:r>
          </a:p>
          <a:p>
            <a:pPr marL="685747" lvl="1" indent="-34287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crystalline coatings so far do not provide lower instability</a:t>
            </a:r>
          </a:p>
          <a:p>
            <a:pPr marL="342874" lvl="1">
              <a:spcBef>
                <a:spcPts val="120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</a:p>
          <a:p>
            <a:pPr marL="685747" lvl="1" indent="-34287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low-noise nanostructured meta-etalons F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≈ </a:t>
            </a:r>
            <a:r>
              <a:rPr lang="en-US" sz="2000" dirty="0">
                <a:ea typeface="Cambria Math" panose="02040503050406030204" pitchFamily="18" charset="0"/>
                <a:cs typeface="Arial" panose="020B0604020202020204" pitchFamily="34" charset="0"/>
              </a:rPr>
              <a:t>12 000</a:t>
            </a:r>
            <a:endParaRPr lang="en-US" sz="2000" dirty="0">
              <a:cs typeface="Arial" panose="020B0604020202020204" pitchFamily="34" charset="0"/>
            </a:endParaRPr>
          </a:p>
          <a:p>
            <a:pPr marL="685747" lvl="1" indent="-34287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operation at 4 K</a:t>
            </a:r>
          </a:p>
          <a:p>
            <a:pPr marL="685747" lvl="1" indent="-34287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>
                <a:latin typeface="Arial"/>
                <a:cs typeface="Arial" panose="020B0604020202020204" pitchFamily="34" charset="0"/>
              </a:rPr>
              <a:t>transportable systems</a:t>
            </a:r>
          </a:p>
          <a:p>
            <a:pPr marL="342874" lvl="1">
              <a:spcBef>
                <a:spcPts val="1200"/>
              </a:spcBef>
            </a:pPr>
            <a:r>
              <a:rPr lang="en-US" sz="2000" b="1" dirty="0">
                <a:latin typeface="Arial"/>
                <a:cs typeface="Arial" panose="020B0604020202020204" pitchFamily="34" charset="0"/>
              </a:rPr>
              <a:t>Funding</a:t>
            </a:r>
          </a:p>
        </p:txBody>
      </p:sp>
      <p:pic>
        <p:nvPicPr>
          <p:cNvPr id="8" name="Picture 2" descr="D:\EFTF2016\Material\P1010332.JPG">
            <a:extLst>
              <a:ext uri="{FF2B5EF4-FFF2-40B4-BE49-F238E27FC236}">
                <a16:creationId xmlns:a16="http://schemas.microsoft.com/office/drawing/2014/main" id="{97FD168B-679F-4A3E-9429-14B78DC5F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3954" y="912408"/>
            <a:ext cx="1664694" cy="2317103"/>
          </a:xfrm>
          <a:prstGeom prst="rect">
            <a:avLst/>
          </a:prstGeom>
          <a:noFill/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F4CF0EF-1A85-4560-9FDB-87CA6CBA95E8}"/>
              </a:ext>
            </a:extLst>
          </p:cNvPr>
          <p:cNvGrpSpPr/>
          <p:nvPr/>
        </p:nvGrpSpPr>
        <p:grpSpPr>
          <a:xfrm>
            <a:off x="10528189" y="3525189"/>
            <a:ext cx="1368152" cy="1044116"/>
            <a:chOff x="632220" y="2046532"/>
            <a:chExt cx="3367856" cy="2471827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77AA39DE-E3F6-463E-97E5-0BEA3504FFA3}"/>
                </a:ext>
              </a:extLst>
            </p:cNvPr>
            <p:cNvGrpSpPr/>
            <p:nvPr/>
          </p:nvGrpSpPr>
          <p:grpSpPr>
            <a:xfrm>
              <a:off x="632220" y="4037094"/>
              <a:ext cx="3362371" cy="481265"/>
              <a:chOff x="808836" y="2708920"/>
              <a:chExt cx="4207043" cy="2988331"/>
            </a:xfrm>
          </p:grpSpPr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CC50EE23-537C-4B93-B1C9-06F680EC57D1}"/>
                  </a:ext>
                </a:extLst>
              </p:cNvPr>
              <p:cNvSpPr/>
              <p:nvPr/>
            </p:nvSpPr>
            <p:spPr>
              <a:xfrm rot="16200000">
                <a:off x="2787845" y="3469217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C513D3A2-2CCF-4F6D-8F87-ECC1095CF3E9}"/>
                  </a:ext>
                </a:extLst>
              </p:cNvPr>
              <p:cNvSpPr/>
              <p:nvPr/>
            </p:nvSpPr>
            <p:spPr>
              <a:xfrm rot="16200000">
                <a:off x="2787845" y="2971150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3D6EF530-58D7-49D0-B8EF-C8BE16B3A6ED}"/>
                  </a:ext>
                </a:extLst>
              </p:cNvPr>
              <p:cNvSpPr/>
              <p:nvPr/>
            </p:nvSpPr>
            <p:spPr>
              <a:xfrm rot="16200000">
                <a:off x="2787845" y="2473096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DCFACD35-C34E-4EDC-8276-A49CDA2868A4}"/>
                  </a:ext>
                </a:extLst>
              </p:cNvPr>
              <p:cNvSpPr/>
              <p:nvPr/>
            </p:nvSpPr>
            <p:spPr>
              <a:xfrm rot="16200000">
                <a:off x="2787845" y="1975043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B5631068-81A6-4242-83FA-2132B9915FA7}"/>
                  </a:ext>
                </a:extLst>
              </p:cNvPr>
              <p:cNvSpPr/>
              <p:nvPr/>
            </p:nvSpPr>
            <p:spPr>
              <a:xfrm rot="16200000">
                <a:off x="2787845" y="1476989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623B159A-27FB-4001-9CE1-AAEDA42B9583}"/>
                  </a:ext>
                </a:extLst>
              </p:cNvPr>
              <p:cNvSpPr/>
              <p:nvPr/>
            </p:nvSpPr>
            <p:spPr>
              <a:xfrm rot="16200000">
                <a:off x="2787845" y="978946"/>
                <a:ext cx="249025" cy="4207043"/>
              </a:xfrm>
              <a:prstGeom prst="rect">
                <a:avLst/>
              </a:prstGeom>
              <a:solidFill>
                <a:srgbClr val="91D0C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9E8B57CB-D55E-4B81-8F09-DB294F6B21A4}"/>
                  </a:ext>
                </a:extLst>
              </p:cNvPr>
              <p:cNvSpPr/>
              <p:nvPr/>
            </p:nvSpPr>
            <p:spPr>
              <a:xfrm rot="16200000">
                <a:off x="2787845" y="3220175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E6CE5707-78DD-4B5F-A007-6A8871B80207}"/>
                  </a:ext>
                </a:extLst>
              </p:cNvPr>
              <p:cNvSpPr/>
              <p:nvPr/>
            </p:nvSpPr>
            <p:spPr>
              <a:xfrm rot="16200000">
                <a:off x="2787845" y="2722139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2B3ABC1D-B532-4E78-A155-8FDECEB19B7C}"/>
                  </a:ext>
                </a:extLst>
              </p:cNvPr>
              <p:cNvSpPr/>
              <p:nvPr/>
            </p:nvSpPr>
            <p:spPr>
              <a:xfrm rot="16200000">
                <a:off x="2787845" y="2224085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E8975EE1-1F1D-49DB-AE16-725FB7B7EFD5}"/>
                  </a:ext>
                </a:extLst>
              </p:cNvPr>
              <p:cNvSpPr/>
              <p:nvPr/>
            </p:nvSpPr>
            <p:spPr>
              <a:xfrm rot="16200000">
                <a:off x="2787845" y="1726032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D31E082E-BD50-4CD6-A7F2-FBB75D459056}"/>
                  </a:ext>
                </a:extLst>
              </p:cNvPr>
              <p:cNvSpPr/>
              <p:nvPr/>
            </p:nvSpPr>
            <p:spPr>
              <a:xfrm rot="16200000">
                <a:off x="2787845" y="1227978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F3799952-BBD6-4483-8927-AF64897B0707}"/>
                  </a:ext>
                </a:extLst>
              </p:cNvPr>
              <p:cNvSpPr/>
              <p:nvPr/>
            </p:nvSpPr>
            <p:spPr>
              <a:xfrm rot="16200000">
                <a:off x="2787845" y="729911"/>
                <a:ext cx="249025" cy="4207043"/>
              </a:xfrm>
              <a:prstGeom prst="rect">
                <a:avLst/>
              </a:prstGeom>
              <a:solidFill>
                <a:srgbClr val="00AA8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45509B9C-6AED-40C9-938F-EA869ECFA4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1" r="-87" b="22346"/>
            <a:stretch/>
          </p:blipFill>
          <p:spPr>
            <a:xfrm>
              <a:off x="645722" y="2046532"/>
              <a:ext cx="3354354" cy="196703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1988C08-EC8B-0EB7-68E4-D721C432A54D}"/>
              </a:ext>
            </a:extLst>
          </p:cNvPr>
          <p:cNvGrpSpPr/>
          <p:nvPr/>
        </p:nvGrpSpPr>
        <p:grpSpPr>
          <a:xfrm>
            <a:off x="1916342" y="5453052"/>
            <a:ext cx="1336642" cy="1240516"/>
            <a:chOff x="5205046" y="4122471"/>
            <a:chExt cx="710451" cy="582456"/>
          </a:xfrm>
        </p:grpSpPr>
        <p:sp>
          <p:nvSpPr>
            <p:cNvPr id="9" name="Textfeld 1">
              <a:extLst>
                <a:ext uri="{FF2B5EF4-FFF2-40B4-BE49-F238E27FC236}">
                  <a16:creationId xmlns:a16="http://schemas.microsoft.com/office/drawing/2014/main" id="{721A7DF7-2477-561D-C71E-3374C98FA6F1}"/>
                </a:ext>
              </a:extLst>
            </p:cNvPr>
            <p:cNvSpPr txBox="1"/>
            <p:nvPr/>
          </p:nvSpPr>
          <p:spPr>
            <a:xfrm>
              <a:off x="5205046" y="4443317"/>
              <a:ext cx="7104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rgbClr val="0073AA"/>
                  </a:solidFill>
                  <a:cs typeface="Arial" panose="020B0604020202020204" pitchFamily="34" charset="0"/>
                </a:rPr>
                <a:t>SFB 1227</a:t>
              </a: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01C74C-3771-26EA-DDF8-15E9E5F408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76053" y="4122471"/>
              <a:ext cx="555140" cy="298678"/>
            </a:xfrm>
            <a:prstGeom prst="rect">
              <a:avLst/>
            </a:prstGeom>
          </p:spPr>
        </p:pic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828F8A2-1089-EA8C-BCE9-F2F1AB1E943A}"/>
              </a:ext>
            </a:extLst>
          </p:cNvPr>
          <p:cNvGrpSpPr/>
          <p:nvPr/>
        </p:nvGrpSpPr>
        <p:grpSpPr>
          <a:xfrm>
            <a:off x="251656" y="5397285"/>
            <a:ext cx="1435605" cy="712706"/>
            <a:chOff x="8281928" y="4247592"/>
            <a:chExt cx="607699" cy="242255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1347A0F-B892-3EE9-3F80-65D854D87A62}"/>
                </a:ext>
              </a:extLst>
            </p:cNvPr>
            <p:cNvSpPr/>
            <p:nvPr/>
          </p:nvSpPr>
          <p:spPr>
            <a:xfrm>
              <a:off x="8281928" y="4247592"/>
              <a:ext cx="588227" cy="242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56F12AC-268D-66A1-0D79-72358C55E4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7"/>
            <a:stretch/>
          </p:blipFill>
          <p:spPr>
            <a:xfrm>
              <a:off x="8315459" y="4279595"/>
              <a:ext cx="574168" cy="200025"/>
            </a:xfrm>
            <a:prstGeom prst="rect">
              <a:avLst/>
            </a:prstGeom>
          </p:spPr>
        </p:pic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F93FFD7D-7A85-5284-5A02-FE0B5FB169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7908" y="5695009"/>
            <a:ext cx="2904231" cy="758327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EEC326A-ED24-0FCC-9FAF-A7605B78205B}"/>
              </a:ext>
            </a:extLst>
          </p:cNvPr>
          <p:cNvGrpSpPr/>
          <p:nvPr/>
        </p:nvGrpSpPr>
        <p:grpSpPr>
          <a:xfrm>
            <a:off x="3501469" y="5048846"/>
            <a:ext cx="1250519" cy="1260474"/>
            <a:chOff x="9788696" y="5202725"/>
            <a:chExt cx="742062" cy="769288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CC8C607-C92E-7702-E583-9A8F747B3232}"/>
                </a:ext>
              </a:extLst>
            </p:cNvPr>
            <p:cNvSpPr/>
            <p:nvPr/>
          </p:nvSpPr>
          <p:spPr>
            <a:xfrm>
              <a:off x="9788696" y="5722102"/>
              <a:ext cx="742062" cy="2499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600" dirty="0"/>
                <a:t>EXC2123</a:t>
              </a:r>
              <a:br>
                <a:rPr lang="de-DE" sz="1600" dirty="0"/>
              </a:br>
              <a:r>
                <a:rPr lang="de-DE" sz="1600" dirty="0" err="1"/>
                <a:t>QuantumFrontier</a:t>
              </a:r>
              <a:endParaRPr lang="en-GB" sz="1600" dirty="0"/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E9BBD37B-7124-376C-A271-ACBDB3ECB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9856" y="5202725"/>
              <a:ext cx="531522" cy="471806"/>
            </a:xfrm>
            <a:prstGeom prst="rect">
              <a:avLst/>
            </a:prstGeom>
          </p:spPr>
        </p:pic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A565B103-7225-72C4-E685-89DFFFF115C5}"/>
              </a:ext>
            </a:extLst>
          </p:cNvPr>
          <p:cNvSpPr txBox="1"/>
          <p:nvPr/>
        </p:nvSpPr>
        <p:spPr>
          <a:xfrm>
            <a:off x="8223920" y="6057151"/>
            <a:ext cx="38063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 i="0" dirty="0">
                <a:solidFill>
                  <a:srgbClr val="479088"/>
                </a:solidFill>
                <a:effectLst/>
                <a:latin typeface="verdana" panose="020B0604030504040204" pitchFamily="34" charset="0"/>
              </a:rPr>
              <a:t>Max Planck-RIKEN-PTB </a:t>
            </a:r>
            <a:r>
              <a:rPr lang="en-GB" sz="1000" b="1" i="0" dirty="0" err="1">
                <a:solidFill>
                  <a:srgbClr val="479088"/>
                </a:solidFill>
                <a:effectLst/>
                <a:latin typeface="verdana" panose="020B0604030504040204" pitchFamily="34" charset="0"/>
              </a:rPr>
              <a:t>Center</a:t>
            </a:r>
            <a:r>
              <a:rPr lang="en-GB" sz="1000" b="1" i="0" dirty="0">
                <a:solidFill>
                  <a:srgbClr val="479088"/>
                </a:solidFill>
                <a:effectLst/>
                <a:latin typeface="verdana" panose="020B0604030504040204" pitchFamily="34" charset="0"/>
              </a:rPr>
              <a:t> for</a:t>
            </a:r>
          </a:p>
          <a:p>
            <a:pPr algn="ctr"/>
            <a:r>
              <a:rPr lang="en-GB" sz="1000" b="1" i="0" dirty="0">
                <a:solidFill>
                  <a:srgbClr val="7F7F7F"/>
                </a:solidFill>
                <a:effectLst/>
                <a:latin typeface="verdana" panose="020B0604030504040204" pitchFamily="34" charset="0"/>
              </a:rPr>
              <a:t>Time, Constants and Fundamental Symmetries</a:t>
            </a:r>
            <a:endParaRPr lang="en-GB" sz="1000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8587BA3B-DC85-25FB-B884-A2909DF864F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745" y="5049180"/>
            <a:ext cx="2089537" cy="570121"/>
          </a:xfrm>
          <a:prstGeom prst="rect">
            <a:avLst/>
          </a:prstGeom>
        </p:spPr>
      </p:pic>
      <p:pic>
        <p:nvPicPr>
          <p:cNvPr id="20" name="Picture 2" descr="Max Planck-RIKEN-PTB Center for Time, Constants and Fundamental Symmetries">
            <a:extLst>
              <a:ext uri="{FF2B5EF4-FFF2-40B4-BE49-F238E27FC236}">
                <a16:creationId xmlns:a16="http://schemas.microsoft.com/office/drawing/2014/main" id="{F02D7297-1DFB-7B2F-9C6F-B42FB7966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257" y="5062093"/>
            <a:ext cx="769773" cy="8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249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9A699362-E45D-7AFE-3D92-DD6D74EAB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6466FE6-5AEC-4AF4-9DAE-E141D0F11E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9B809E-2251-4A4E-9B75-8C4F4D78B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569E029-B525-411A-875F-EEB6A3D73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78206F9-D3DD-40AE-9744-0D882D29A141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685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1168DC-56F2-6275-63CD-A1F4965FA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LN2-based 124K cooling system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265272-4DA0-ADD6-8D94-66679F1C9B72}"/>
              </a:ext>
            </a:extLst>
          </p:cNvPr>
          <p:cNvSpPr txBox="1"/>
          <p:nvPr/>
        </p:nvSpPr>
        <p:spPr>
          <a:xfrm>
            <a:off x="2357586" y="5733256"/>
            <a:ext cx="8110218" cy="830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399" dirty="0">
                <a:latin typeface="Calibri" panose="020F0502020204030204" pitchFamily="34" charset="0"/>
              </a:rPr>
              <a:t>Replace the open loop LN2 system by a He-gas cooled, closed-cycle cooling to get a stand-alone and low-maintenance system.</a:t>
            </a:r>
            <a:endParaRPr lang="en-US" sz="2399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F92A13A-C2F4-5F66-564C-539A864E0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12" y="1621226"/>
            <a:ext cx="8854100" cy="407214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B917E5B-1207-C405-012E-20BDA6AF9FA8}"/>
              </a:ext>
            </a:extLst>
          </p:cNvPr>
          <p:cNvSpPr txBox="1"/>
          <p:nvPr/>
        </p:nvSpPr>
        <p:spPr>
          <a:xfrm>
            <a:off x="8685252" y="1548185"/>
            <a:ext cx="3600308" cy="3784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399" u="sng" dirty="0">
                <a:latin typeface="Calibri" panose="020F0502020204030204" pitchFamily="34" charset="0"/>
              </a:rPr>
              <a:t>drawbacks:</a:t>
            </a:r>
          </a:p>
          <a:p>
            <a:pPr algn="l"/>
            <a:endParaRPr lang="en-US" sz="2399" dirty="0">
              <a:latin typeface="Calibri" panose="020F0502020204030204" pitchFamily="34" charset="0"/>
            </a:endParaRPr>
          </a:p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>
                <a:latin typeface="Calibri" panose="020F0502020204030204" pitchFamily="34" charset="0"/>
              </a:rPr>
              <a:t>LN2 infrastructure needed</a:t>
            </a:r>
          </a:p>
          <a:p>
            <a:pPr marL="342876" indent="-342876">
              <a:buFont typeface="Arial" panose="020B0604020202020204" pitchFamily="34" charset="0"/>
              <a:buChar char="•"/>
            </a:pPr>
            <a:endParaRPr lang="en-US" sz="2399" dirty="0">
              <a:latin typeface="Calibri" panose="020F0502020204030204" pitchFamily="34" charset="0"/>
            </a:endParaRPr>
          </a:p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>
                <a:latin typeface="Calibri" panose="020F0502020204030204" pitchFamily="34" charset="0"/>
              </a:rPr>
              <a:t>about 400 liters </a:t>
            </a:r>
            <a:br>
              <a:rPr lang="en-US" sz="2399" dirty="0">
                <a:latin typeface="Calibri" panose="020F0502020204030204" pitchFamily="34" charset="0"/>
              </a:rPr>
            </a:br>
            <a:r>
              <a:rPr lang="en-US" sz="2399" dirty="0">
                <a:latin typeface="Calibri" panose="020F0502020204030204" pitchFamily="34" charset="0"/>
              </a:rPr>
              <a:t>LN2/ week needed</a:t>
            </a:r>
          </a:p>
          <a:p>
            <a:pPr marL="342876" indent="-342876">
              <a:buFont typeface="Arial" panose="020B0604020202020204" pitchFamily="34" charset="0"/>
              <a:buChar char="•"/>
            </a:pPr>
            <a:endParaRPr lang="en-US" sz="2399" dirty="0">
              <a:latin typeface="Calibri" panose="020F0502020204030204" pitchFamily="34" charset="0"/>
            </a:endParaRPr>
          </a:p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>
                <a:latin typeface="Calibri" panose="020F0502020204030204" pitchFamily="34" charset="0"/>
              </a:rPr>
              <a:t>two refills per week (holidays, X-mas …)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DB7A12AB-58F2-1945-BB25-554EFC261556}"/>
              </a:ext>
            </a:extLst>
          </p:cNvPr>
          <p:cNvSpPr/>
          <p:nvPr/>
        </p:nvSpPr>
        <p:spPr>
          <a:xfrm>
            <a:off x="1028900" y="5899641"/>
            <a:ext cx="1104856" cy="40955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99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6D1EED3-58AD-EF9B-2C27-12D855ECB902}"/>
              </a:ext>
            </a:extLst>
          </p:cNvPr>
          <p:cNvSpPr txBox="1"/>
          <p:nvPr/>
        </p:nvSpPr>
        <p:spPr>
          <a:xfrm>
            <a:off x="3991249" y="1222062"/>
            <a:ext cx="4594870" cy="461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399" dirty="0">
                <a:latin typeface="Calibri" panose="020F0502020204030204" pitchFamily="34" charset="0"/>
              </a:rPr>
              <a:t>about 10 W cooling power needed</a:t>
            </a:r>
            <a:endParaRPr lang="en-US" sz="2399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CC59C2-8EFB-AC11-0837-BD6410EF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CA1360-F300-9C8C-C384-91F636C8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AF1A32F-498D-F24B-6C4B-455A7136A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25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9150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C:\Dokumente und Einstellungen\hagema04\Eigene Dateien\cry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94308" y="1124744"/>
            <a:ext cx="4417716" cy="42427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124 K Cryostat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EEC0CE-23AA-4EB3-A4B5-240796D2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2023-06-29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BE556-AD16-446C-9CCA-720CC68F7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EFTS 2023      Besançon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0" name="Gruppieren 69"/>
          <p:cNvGrpSpPr/>
          <p:nvPr/>
        </p:nvGrpSpPr>
        <p:grpSpPr>
          <a:xfrm>
            <a:off x="6847430" y="949566"/>
            <a:ext cx="3713067" cy="2623451"/>
            <a:chOff x="7216029" y="1396578"/>
            <a:chExt cx="3713067" cy="2623451"/>
          </a:xfrm>
        </p:grpSpPr>
        <p:sp>
          <p:nvSpPr>
            <p:cNvPr id="87" name="Textfeld 86"/>
            <p:cNvSpPr txBox="1"/>
            <p:nvPr/>
          </p:nvSpPr>
          <p:spPr>
            <a:xfrm>
              <a:off x="7848649" y="1484784"/>
              <a:ext cx="2932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fluctuations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7" name="Grafik 126" descr="temperature stability.em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6029" y="1396578"/>
              <a:ext cx="3713067" cy="2623451"/>
            </a:xfrm>
            <a:prstGeom prst="rect">
              <a:avLst/>
            </a:prstGeom>
          </p:spPr>
        </p:pic>
      </p:grpSp>
      <p:grpSp>
        <p:nvGrpSpPr>
          <p:cNvPr id="71" name="Gruppieren 70"/>
          <p:cNvGrpSpPr/>
          <p:nvPr/>
        </p:nvGrpSpPr>
        <p:grpSpPr>
          <a:xfrm>
            <a:off x="6596556" y="3826396"/>
            <a:ext cx="3819924" cy="2698949"/>
            <a:chOff x="5760417" y="4430365"/>
            <a:chExt cx="3819924" cy="2698949"/>
          </a:xfrm>
        </p:grpSpPr>
        <p:sp>
          <p:nvSpPr>
            <p:cNvPr id="86" name="Textfeld 85"/>
            <p:cNvSpPr txBox="1"/>
            <p:nvPr/>
          </p:nvSpPr>
          <p:spPr>
            <a:xfrm>
              <a:off x="6696521" y="4527888"/>
              <a:ext cx="27222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vertical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vibration</a:t>
              </a:r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noise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8" name="Grafik 127" descr="vibration-level.em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0417" y="4430365"/>
              <a:ext cx="3819924" cy="2698949"/>
            </a:xfrm>
            <a:prstGeom prst="rect">
              <a:avLst/>
            </a:prstGeom>
          </p:spPr>
        </p:pic>
      </p:grpSp>
      <p:sp>
        <p:nvSpPr>
          <p:cNvPr id="130" name="Rechteck 129"/>
          <p:cNvSpPr/>
          <p:nvPr/>
        </p:nvSpPr>
        <p:spPr>
          <a:xfrm>
            <a:off x="1847528" y="6158020"/>
            <a:ext cx="34563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>
                <a:latin typeface="Arial" pitchFamily="34" charset="0"/>
                <a:cs typeface="Arial" pitchFamily="34" charset="0"/>
              </a:rPr>
              <a:t>T. Kessler et al., Nature Phot</a:t>
            </a:r>
            <a:r>
              <a:rPr lang="en-US" sz="1000" i="1">
                <a:latin typeface="Arial" pitchFamily="34" charset="0"/>
                <a:cs typeface="Arial" pitchFamily="34" charset="0"/>
              </a:rPr>
              <a:t>. </a:t>
            </a:r>
            <a:r>
              <a:rPr lang="en-US" sz="1000" b="1">
                <a:latin typeface="Arial" pitchFamily="34" charset="0"/>
                <a:cs typeface="Arial" pitchFamily="34" charset="0"/>
              </a:rPr>
              <a:t>6</a:t>
            </a:r>
            <a:r>
              <a:rPr lang="en-US" sz="1000" i="1">
                <a:latin typeface="Arial" pitchFamily="34" charset="0"/>
                <a:cs typeface="Arial" pitchFamily="34" charset="0"/>
              </a:rPr>
              <a:t>, </a:t>
            </a:r>
            <a:r>
              <a:rPr lang="en-US" sz="1000">
                <a:latin typeface="Arial" pitchFamily="34" charset="0"/>
                <a:cs typeface="Arial" pitchFamily="34" charset="0"/>
              </a:rPr>
              <a:t>687-692 (2012) 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3578188" y="5502931"/>
            <a:ext cx="3095719" cy="646331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required vibration sensitivity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∆L/L &lt;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/ ms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7412260" y="4602614"/>
            <a:ext cx="2932213" cy="338554"/>
            <a:chOff x="5852540" y="4602614"/>
            <a:chExt cx="2932213" cy="338554"/>
          </a:xfrm>
        </p:grpSpPr>
        <p:cxnSp>
          <p:nvCxnSpPr>
            <p:cNvPr id="14" name="Gerade Verbindung 13"/>
            <p:cNvCxnSpPr/>
            <p:nvPr/>
          </p:nvCxnSpPr>
          <p:spPr>
            <a:xfrm>
              <a:off x="5852540" y="4941168"/>
              <a:ext cx="2932213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>
              <a:off x="5976441" y="4602614"/>
              <a:ext cx="19442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~ 5 · 10</a:t>
              </a:r>
              <a:r>
                <a:rPr lang="de-DE" sz="1600" baseline="300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de-DE" sz="16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 ms</a:t>
              </a:r>
              <a:r>
                <a:rPr lang="de-DE" sz="1600" baseline="300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-2</a:t>
              </a:r>
              <a:r>
                <a:rPr lang="de-DE" sz="16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/Hz</a:t>
              </a:r>
              <a:r>
                <a:rPr lang="de-DE" sz="1600" baseline="30000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1/2</a:t>
              </a:r>
              <a:endParaRPr lang="en-US" sz="1600" baseline="30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Rechteck 21"/>
          <p:cNvSpPr/>
          <p:nvPr/>
        </p:nvSpPr>
        <p:spPr>
          <a:xfrm>
            <a:off x="7536160" y="2132856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7424135" y="2109106"/>
            <a:ext cx="2932213" cy="338554"/>
            <a:chOff x="5852540" y="2132856"/>
            <a:chExt cx="2932213" cy="338554"/>
          </a:xfrm>
        </p:grpSpPr>
        <p:cxnSp>
          <p:nvCxnSpPr>
            <p:cNvPr id="20" name="Gerade Verbindung 19"/>
            <p:cNvCxnSpPr/>
            <p:nvPr/>
          </p:nvCxnSpPr>
          <p:spPr>
            <a:xfrm>
              <a:off x="5852540" y="2471410"/>
              <a:ext cx="2932213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hteck 20"/>
            <p:cNvSpPr/>
            <p:nvPr/>
          </p:nvSpPr>
          <p:spPr>
            <a:xfrm>
              <a:off x="5924185" y="2132856"/>
              <a:ext cx="14006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4 · 10</a:t>
              </a:r>
              <a:r>
                <a:rPr lang="de-DE" sz="1600" baseline="30000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-8</a:t>
              </a:r>
              <a:r>
                <a:rPr lang="de-DE" sz="1600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 K</a:t>
              </a:r>
              <a:endParaRPr lang="en-US" sz="1600" baseline="30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Rechteck 22"/>
          <p:cNvSpPr/>
          <p:nvPr/>
        </p:nvSpPr>
        <p:spPr>
          <a:xfrm>
            <a:off x="7483904" y="1412776"/>
            <a:ext cx="2860568" cy="5027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16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Si</a:t>
            </a:r>
            <a:r>
              <a:rPr lang="en-US" sz="1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(T</a:t>
            </a:r>
            <a:r>
              <a:rPr lang="en-US" sz="1600" baseline="-25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- 50 </a:t>
            </a:r>
            <a:r>
              <a:rPr lang="en-US" sz="16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mK</a:t>
            </a:r>
            <a:r>
              <a:rPr lang="en-US" sz="1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) &lt; 1·10</a:t>
            </a:r>
            <a:r>
              <a:rPr lang="en-US" sz="1600" baseline="30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-9</a:t>
            </a:r>
            <a:r>
              <a:rPr lang="en-US" sz="1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K</a:t>
            </a:r>
            <a:r>
              <a:rPr lang="en-US" sz="1600" baseline="30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-1</a:t>
            </a:r>
          </a:p>
          <a:p>
            <a:endParaRPr lang="en-US" sz="1600" baseline="30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FDC9D76-3117-1634-CA88-C53F4B88D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164" y="4216174"/>
            <a:ext cx="7188003" cy="1984644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7621F557-6756-487A-B932-2F364C26F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Long-term drift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5E91180-ABD1-4E51-A05B-4E9BA937F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2023-06-29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5C2DE6-065D-4BEE-96C5-5681B353E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EFTS 2023      Besançon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6F05BB-864D-49F3-965B-C780B1C0C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7D325-E5DE-40E4-8B15-06CB22FF264F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4EDADE73-5FCE-437C-A6AA-F253765032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60684" y="818241"/>
          <a:ext cx="8550275" cy="604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2200" progId="Origin95.Graph">
                  <p:embed/>
                </p:oleObj>
              </mc:Choice>
              <mc:Fallback>
                <p:oleObj name="Graph" r:id="rId4" imgW="4276800" imgH="3022200" progId="Origin95.Graph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4EDADE73-5FCE-437C-A6AA-F253765032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60684" y="818241"/>
                        <a:ext cx="8550275" cy="6043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94C1A603-119B-492E-AF01-CAB86C72CAFF}"/>
              </a:ext>
            </a:extLst>
          </p:cNvPr>
          <p:cNvSpPr txBox="1"/>
          <p:nvPr/>
        </p:nvSpPr>
        <p:spPr>
          <a:xfrm>
            <a:off x="7680176" y="1160748"/>
            <a:ext cx="41147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Long-term frequency drift</a:t>
            </a:r>
          </a:p>
          <a:p>
            <a:r>
              <a:rPr lang="en-US" sz="2000" dirty="0"/>
              <a:t>~ 4 Hz/day   - 2.4×10</a:t>
            </a:r>
            <a:r>
              <a:rPr lang="en-US" sz="2000" baseline="30000" dirty="0"/>
              <a:t>-19</a:t>
            </a:r>
            <a:r>
              <a:rPr lang="en-US" sz="2000" dirty="0"/>
              <a:t>/s</a:t>
            </a:r>
          </a:p>
          <a:p>
            <a:endParaRPr lang="en-US" sz="2000" dirty="0"/>
          </a:p>
          <a:p>
            <a:r>
              <a:rPr lang="en-US" sz="2000" dirty="0"/>
              <a:t>about 10</a:t>
            </a:r>
            <a:r>
              <a:rPr lang="en-US" sz="2000" baseline="30000" dirty="0"/>
              <a:t>3</a:t>
            </a:r>
            <a:r>
              <a:rPr lang="en-US" sz="2000" dirty="0"/>
              <a:t> times smaller than ultralow expansion materials at room temperature</a:t>
            </a:r>
          </a:p>
          <a:p>
            <a:endParaRPr lang="en-US" sz="2000" dirty="0"/>
          </a:p>
          <a:p>
            <a:r>
              <a:rPr lang="en-US" sz="2000" dirty="0"/>
              <a:t>less than Hubble constant</a:t>
            </a:r>
          </a:p>
          <a:p>
            <a:r>
              <a:rPr lang="en-US" sz="2000" dirty="0"/>
              <a:t>H</a:t>
            </a:r>
            <a:r>
              <a:rPr lang="en-US" sz="2000" baseline="-25000" dirty="0"/>
              <a:t>0</a:t>
            </a:r>
            <a:r>
              <a:rPr lang="en-US" sz="2000" dirty="0"/>
              <a:t> = 2.27×10</a:t>
            </a:r>
            <a:r>
              <a:rPr lang="en-US" sz="2000" baseline="30000" dirty="0"/>
              <a:t>-18</a:t>
            </a:r>
            <a:r>
              <a:rPr lang="en-US" sz="2000" dirty="0"/>
              <a:t>/s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B2EBA7F-31A6-44F2-959B-58B104C805C3}"/>
              </a:ext>
            </a:extLst>
          </p:cNvPr>
          <p:cNvSpPr txBox="1"/>
          <p:nvPr/>
        </p:nvSpPr>
        <p:spPr>
          <a:xfrm>
            <a:off x="1444969" y="1088053"/>
            <a:ext cx="592916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Cavity frequencies vs. H-Maser</a:t>
            </a:r>
            <a:endParaRPr lang="en-US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F81DCF3-3547-3124-27C7-12046E7F00B5}"/>
              </a:ext>
            </a:extLst>
          </p:cNvPr>
          <p:cNvSpPr txBox="1"/>
          <p:nvPr/>
        </p:nvSpPr>
        <p:spPr>
          <a:xfrm>
            <a:off x="8347077" y="4192565"/>
            <a:ext cx="1390014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June 2023: </a:t>
            </a:r>
          </a:p>
          <a:p>
            <a:r>
              <a:rPr lang="en-US" sz="1600" dirty="0"/>
              <a:t>-48 µHz/s</a:t>
            </a:r>
          </a:p>
          <a:p>
            <a:r>
              <a:rPr lang="en-US" sz="1600" dirty="0"/>
              <a:t>-4.1 Hz/day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2233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4">
            <a:extLst>
              <a:ext uri="{FF2B5EF4-FFF2-40B4-BE49-F238E27FC236}">
                <a16:creationId xmlns:a16="http://schemas.microsoft.com/office/drawing/2014/main" id="{4CA782E9-83F0-4F5A-BE02-3FA8E20E3BE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267" b="232"/>
          <a:stretch/>
        </p:blipFill>
        <p:spPr>
          <a:xfrm>
            <a:off x="3392107" y="1080000"/>
            <a:ext cx="4947716" cy="3492000"/>
          </a:xfrm>
          <a:prstGeom prst="rect">
            <a:avLst/>
          </a:prstGeom>
        </p:spPr>
      </p:pic>
      <p:pic>
        <p:nvPicPr>
          <p:cNvPr id="8" name="Grafik 18">
            <a:extLst>
              <a:ext uri="{FF2B5EF4-FFF2-40B4-BE49-F238E27FC236}">
                <a16:creationId xmlns:a16="http://schemas.microsoft.com/office/drawing/2014/main" id="{652C4AB4-4ACF-49EA-AA0F-9AD39D528F7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76" t="11147" r="5646" b="-5665"/>
          <a:stretch/>
        </p:blipFill>
        <p:spPr>
          <a:xfrm>
            <a:off x="3525421" y="1332352"/>
            <a:ext cx="4536000" cy="3456000"/>
          </a:xfrm>
          <a:prstGeom prst="rect">
            <a:avLst/>
          </a:prstGeom>
        </p:spPr>
      </p:pic>
      <p:cxnSp>
        <p:nvCxnSpPr>
          <p:cNvPr id="9" name="Gerader Verbinder 7">
            <a:extLst>
              <a:ext uri="{FF2B5EF4-FFF2-40B4-BE49-F238E27FC236}">
                <a16:creationId xmlns:a16="http://schemas.microsoft.com/office/drawing/2014/main" id="{DF2C7137-F0CD-474A-A5B1-71C1869C6BC9}"/>
              </a:ext>
            </a:extLst>
          </p:cNvPr>
          <p:cNvCxnSpPr>
            <a:cxnSpLocks/>
          </p:cNvCxnSpPr>
          <p:nvPr/>
        </p:nvCxnSpPr>
        <p:spPr>
          <a:xfrm>
            <a:off x="4980720" y="1369053"/>
            <a:ext cx="0" cy="28346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6DC4E8CF-13B6-458B-994C-A78DAD0E19D2}"/>
              </a:ext>
            </a:extLst>
          </p:cNvPr>
          <p:cNvCxnSpPr>
            <a:cxnSpLocks/>
          </p:cNvCxnSpPr>
          <p:nvPr/>
        </p:nvCxnSpPr>
        <p:spPr>
          <a:xfrm>
            <a:off x="5628792" y="1369053"/>
            <a:ext cx="0" cy="28346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Pfeil: nach links und rechts 15 1">
            <a:extLst>
              <a:ext uri="{FF2B5EF4-FFF2-40B4-BE49-F238E27FC236}">
                <a16:creationId xmlns:a16="http://schemas.microsoft.com/office/drawing/2014/main" id="{5AB2F944-2CBB-448A-BE70-148315150725}"/>
              </a:ext>
            </a:extLst>
          </p:cNvPr>
          <p:cNvSpPr/>
          <p:nvPr/>
        </p:nvSpPr>
        <p:spPr>
          <a:xfrm>
            <a:off x="5038259" y="3074785"/>
            <a:ext cx="477356" cy="214695"/>
          </a:xfrm>
          <a:prstGeom prst="left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Gerader Verbinder 21">
            <a:extLst>
              <a:ext uri="{FF2B5EF4-FFF2-40B4-BE49-F238E27FC236}">
                <a16:creationId xmlns:a16="http://schemas.microsoft.com/office/drawing/2014/main" id="{8F16E3CF-6E28-4EF0-AC8E-B4CAC97A1743}"/>
              </a:ext>
            </a:extLst>
          </p:cNvPr>
          <p:cNvCxnSpPr>
            <a:cxnSpLocks/>
          </p:cNvCxnSpPr>
          <p:nvPr/>
        </p:nvCxnSpPr>
        <p:spPr>
          <a:xfrm>
            <a:off x="6194426" y="1369053"/>
            <a:ext cx="0" cy="28346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22">
            <a:extLst>
              <a:ext uri="{FF2B5EF4-FFF2-40B4-BE49-F238E27FC236}">
                <a16:creationId xmlns:a16="http://schemas.microsoft.com/office/drawing/2014/main" id="{2395C2D7-30DA-496A-8922-BD52955F960A}"/>
              </a:ext>
            </a:extLst>
          </p:cNvPr>
          <p:cNvCxnSpPr>
            <a:cxnSpLocks/>
          </p:cNvCxnSpPr>
          <p:nvPr/>
        </p:nvCxnSpPr>
        <p:spPr>
          <a:xfrm>
            <a:off x="7248972" y="1369053"/>
            <a:ext cx="0" cy="28346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C994811-FD76-4A48-A64E-D88C9D214996}"/>
              </a:ext>
            </a:extLst>
          </p:cNvPr>
          <p:cNvSpPr txBox="1"/>
          <p:nvPr/>
        </p:nvSpPr>
        <p:spPr>
          <a:xfrm>
            <a:off x="5698571" y="4307216"/>
            <a:ext cx="606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MJD</a:t>
            </a:r>
          </a:p>
        </p:txBody>
      </p:sp>
      <p:sp>
        <p:nvSpPr>
          <p:cNvPr id="46" name="Pfeil: nach links und rechts 15 2">
            <a:extLst>
              <a:ext uri="{FF2B5EF4-FFF2-40B4-BE49-F238E27FC236}">
                <a16:creationId xmlns:a16="http://schemas.microsoft.com/office/drawing/2014/main" id="{253955B4-2659-400F-84AC-768CEAFDC8AB}"/>
              </a:ext>
            </a:extLst>
          </p:cNvPr>
          <p:cNvSpPr/>
          <p:nvPr/>
        </p:nvSpPr>
        <p:spPr>
          <a:xfrm>
            <a:off x="6317659" y="3074784"/>
            <a:ext cx="815255" cy="214695"/>
          </a:xfrm>
          <a:prstGeom prst="left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591E41-3C19-45D9-8052-3DC55B442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Parasitic Etalons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7F71EC-D2AD-B1B3-936D-FC6395AD20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C11520B6-D18A-6823-79F9-311C57E32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57B6F33-468F-4274-993F-822559B44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2" name="Textfeld 3 1">
            <a:extLst>
              <a:ext uri="{FF2B5EF4-FFF2-40B4-BE49-F238E27FC236}">
                <a16:creationId xmlns:a16="http://schemas.microsoft.com/office/drawing/2014/main" id="{7BD9392A-B1FB-4B73-BC7C-76687E856876}"/>
              </a:ext>
            </a:extLst>
          </p:cNvPr>
          <p:cNvSpPr txBox="1"/>
          <p:nvPr/>
        </p:nvSpPr>
        <p:spPr>
          <a:xfrm>
            <a:off x="8612814" y="1260096"/>
            <a:ext cx="331068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Periodic frequency fluctuation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related to air pressure</a:t>
            </a:r>
          </a:p>
        </p:txBody>
      </p:sp>
      <p:sp>
        <p:nvSpPr>
          <p:cNvPr id="13" name="Pfeil: nach rechts 5">
            <a:extLst>
              <a:ext uri="{FF2B5EF4-FFF2-40B4-BE49-F238E27FC236}">
                <a16:creationId xmlns:a16="http://schemas.microsoft.com/office/drawing/2014/main" id="{B406CF23-C1F9-484F-BBB2-004308B9950D}"/>
              </a:ext>
            </a:extLst>
          </p:cNvPr>
          <p:cNvSpPr/>
          <p:nvPr/>
        </p:nvSpPr>
        <p:spPr>
          <a:xfrm rot="5400000">
            <a:off x="9993834" y="2167114"/>
            <a:ext cx="548640" cy="302434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Gerade Verbindung mit Pfeil 28">
            <a:extLst>
              <a:ext uri="{FF2B5EF4-FFF2-40B4-BE49-F238E27FC236}">
                <a16:creationId xmlns:a16="http://schemas.microsoft.com/office/drawing/2014/main" id="{35CDDC86-3B34-4E57-9E62-9BEFFC80FF9A}"/>
              </a:ext>
            </a:extLst>
          </p:cNvPr>
          <p:cNvCxnSpPr>
            <a:endCxn id="26" idx="1"/>
          </p:cNvCxnSpPr>
          <p:nvPr/>
        </p:nvCxnSpPr>
        <p:spPr>
          <a:xfrm>
            <a:off x="4129877" y="5618000"/>
            <a:ext cx="2082791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Pfeil: nach links und rechts 29">
            <a:extLst>
              <a:ext uri="{FF2B5EF4-FFF2-40B4-BE49-F238E27FC236}">
                <a16:creationId xmlns:a16="http://schemas.microsoft.com/office/drawing/2014/main" id="{C96059FB-9C00-43E5-8FB3-956C6E8D6995}"/>
              </a:ext>
            </a:extLst>
          </p:cNvPr>
          <p:cNvSpPr/>
          <p:nvPr/>
        </p:nvSpPr>
        <p:spPr>
          <a:xfrm>
            <a:off x="6696717" y="5438096"/>
            <a:ext cx="676163" cy="38880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erade Verbindung mit Pfeil 32">
            <a:extLst>
              <a:ext uri="{FF2B5EF4-FFF2-40B4-BE49-F238E27FC236}">
                <a16:creationId xmlns:a16="http://schemas.microsoft.com/office/drawing/2014/main" id="{7D21E582-CBA8-465E-8C05-866D0F2B7069}"/>
              </a:ext>
            </a:extLst>
          </p:cNvPr>
          <p:cNvCxnSpPr>
            <a:cxnSpLocks/>
          </p:cNvCxnSpPr>
          <p:nvPr/>
        </p:nvCxnSpPr>
        <p:spPr>
          <a:xfrm flipH="1">
            <a:off x="4129877" y="5472197"/>
            <a:ext cx="2066935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Gerade Verbindung mit Pfeil 38">
            <a:extLst>
              <a:ext uri="{FF2B5EF4-FFF2-40B4-BE49-F238E27FC236}">
                <a16:creationId xmlns:a16="http://schemas.microsoft.com/office/drawing/2014/main" id="{351930FD-D95C-4F8D-9758-BF99B3BA1C87}"/>
              </a:ext>
            </a:extLst>
          </p:cNvPr>
          <p:cNvCxnSpPr/>
          <p:nvPr/>
        </p:nvCxnSpPr>
        <p:spPr>
          <a:xfrm>
            <a:off x="5051884" y="5769260"/>
            <a:ext cx="1067605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47">
            <a:extLst>
              <a:ext uri="{FF2B5EF4-FFF2-40B4-BE49-F238E27FC236}">
                <a16:creationId xmlns:a16="http://schemas.microsoft.com/office/drawing/2014/main" id="{5401D652-C0F6-4842-B1C0-6BC2303531AF}"/>
              </a:ext>
            </a:extLst>
          </p:cNvPr>
          <p:cNvGrpSpPr/>
          <p:nvPr/>
        </p:nvGrpSpPr>
        <p:grpSpPr>
          <a:xfrm>
            <a:off x="3719736" y="4752849"/>
            <a:ext cx="4716524" cy="1484463"/>
            <a:chOff x="7248128" y="1160748"/>
            <a:chExt cx="4716524" cy="1484463"/>
          </a:xfrm>
        </p:grpSpPr>
        <p:sp>
          <p:nvSpPr>
            <p:cNvPr id="22" name="Textfeld 41">
              <a:extLst>
                <a:ext uri="{FF2B5EF4-FFF2-40B4-BE49-F238E27FC236}">
                  <a16:creationId xmlns:a16="http://schemas.microsoft.com/office/drawing/2014/main" id="{DA92FA29-EEA6-4B9F-BB17-A3657BCA64A1}"/>
                </a:ext>
              </a:extLst>
            </p:cNvPr>
            <p:cNvSpPr txBox="1"/>
            <p:nvPr/>
          </p:nvSpPr>
          <p:spPr>
            <a:xfrm>
              <a:off x="10705509" y="1302414"/>
              <a:ext cx="9696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Cavity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rear</a:t>
              </a:r>
              <a:endParaRPr lang="de-DE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3" name="Gruppieren 44">
              <a:extLst>
                <a:ext uri="{FF2B5EF4-FFF2-40B4-BE49-F238E27FC236}">
                  <a16:creationId xmlns:a16="http://schemas.microsoft.com/office/drawing/2014/main" id="{274857EE-E597-4279-AA7D-483BB39DB963}"/>
                </a:ext>
              </a:extLst>
            </p:cNvPr>
            <p:cNvGrpSpPr/>
            <p:nvPr/>
          </p:nvGrpSpPr>
          <p:grpSpPr>
            <a:xfrm>
              <a:off x="7248128" y="1160748"/>
              <a:ext cx="4716524" cy="1484463"/>
              <a:chOff x="7356140" y="1080441"/>
              <a:chExt cx="4716524" cy="1484463"/>
            </a:xfrm>
          </p:grpSpPr>
          <p:grpSp>
            <p:nvGrpSpPr>
              <p:cNvPr id="24" name="Gruppieren 42">
                <a:extLst>
                  <a:ext uri="{FF2B5EF4-FFF2-40B4-BE49-F238E27FC236}">
                    <a16:creationId xmlns:a16="http://schemas.microsoft.com/office/drawing/2014/main" id="{3407F0CC-C1D7-4682-B222-CA6F012C1FA8}"/>
                  </a:ext>
                </a:extLst>
              </p:cNvPr>
              <p:cNvGrpSpPr/>
              <p:nvPr/>
            </p:nvGrpSpPr>
            <p:grpSpPr>
              <a:xfrm>
                <a:off x="8240158" y="1222107"/>
                <a:ext cx="3292201" cy="1112285"/>
                <a:chOff x="8240158" y="1222107"/>
                <a:chExt cx="3292201" cy="1112285"/>
              </a:xfrm>
            </p:grpSpPr>
            <p:sp>
              <p:nvSpPr>
                <p:cNvPr id="26" name="Flussdiagramm: Datenträger mit direktem Zugriff 19">
                  <a:extLst>
                    <a:ext uri="{FF2B5EF4-FFF2-40B4-BE49-F238E27FC236}">
                      <a16:creationId xmlns:a16="http://schemas.microsoft.com/office/drawing/2014/main" id="{A35FB99B-7943-46FD-B66D-F9E9A0A8385F}"/>
                    </a:ext>
                  </a:extLst>
                </p:cNvPr>
                <p:cNvSpPr/>
                <p:nvPr/>
              </p:nvSpPr>
              <p:spPr>
                <a:xfrm>
                  <a:off x="9849072" y="1556792"/>
                  <a:ext cx="387388" cy="777600"/>
                </a:xfrm>
                <a:prstGeom prst="flowChartMagneticDrum">
                  <a:avLst/>
                </a:prstGeom>
                <a:solidFill>
                  <a:srgbClr val="009BC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" name="Flussdiagramm: Datenträger mit direktem Zugriff 24">
                  <a:extLst>
                    <a:ext uri="{FF2B5EF4-FFF2-40B4-BE49-F238E27FC236}">
                      <a16:creationId xmlns:a16="http://schemas.microsoft.com/office/drawing/2014/main" id="{5060D8FB-08EA-4104-A79D-885B8BA90915}"/>
                    </a:ext>
                  </a:extLst>
                </p:cNvPr>
                <p:cNvSpPr/>
                <p:nvPr/>
              </p:nvSpPr>
              <p:spPr>
                <a:xfrm rot="10800000">
                  <a:off x="11144971" y="1556792"/>
                  <a:ext cx="387388" cy="777600"/>
                </a:xfrm>
                <a:prstGeom prst="flowChartMagneticDrum">
                  <a:avLst/>
                </a:prstGeom>
                <a:solidFill>
                  <a:srgbClr val="009BC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" name="Ellipse 25">
                  <a:extLst>
                    <a:ext uri="{FF2B5EF4-FFF2-40B4-BE49-F238E27FC236}">
                      <a16:creationId xmlns:a16="http://schemas.microsoft.com/office/drawing/2014/main" id="{067941A1-9AAB-4C08-B160-88E8A2C63005}"/>
                    </a:ext>
                  </a:extLst>
                </p:cNvPr>
                <p:cNvSpPr/>
                <p:nvPr/>
              </p:nvSpPr>
              <p:spPr>
                <a:xfrm>
                  <a:off x="8499092" y="1587463"/>
                  <a:ext cx="174951" cy="716258"/>
                </a:xfrm>
                <a:prstGeom prst="ellipse">
                  <a:avLst/>
                </a:prstGeom>
                <a:solidFill>
                  <a:srgbClr val="009BCE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" name="Textfeld 39">
                  <a:extLst>
                    <a:ext uri="{FF2B5EF4-FFF2-40B4-BE49-F238E27FC236}">
                      <a16:creationId xmlns:a16="http://schemas.microsoft.com/office/drawing/2014/main" id="{9BA008B6-81C7-41CF-A118-E6FECE422B06}"/>
                    </a:ext>
                  </a:extLst>
                </p:cNvPr>
                <p:cNvSpPr txBox="1"/>
                <p:nvPr/>
              </p:nvSpPr>
              <p:spPr>
                <a:xfrm>
                  <a:off x="8240158" y="1222107"/>
                  <a:ext cx="64556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Optics</a:t>
                  </a:r>
                  <a:endParaRPr lang="de-DE" sz="14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" name="Textfeld 40">
                  <a:extLst>
                    <a:ext uri="{FF2B5EF4-FFF2-40B4-BE49-F238E27FC236}">
                      <a16:creationId xmlns:a16="http://schemas.microsoft.com/office/drawing/2014/main" id="{D6B65EB3-F61B-4108-9AEE-D461A6BA287C}"/>
                    </a:ext>
                  </a:extLst>
                </p:cNvPr>
                <p:cNvSpPr txBox="1"/>
                <p:nvPr/>
              </p:nvSpPr>
              <p:spPr>
                <a:xfrm>
                  <a:off x="9497584" y="1231122"/>
                  <a:ext cx="103316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Cavity</a:t>
                  </a:r>
                  <a:r>
                    <a:rPr lang="de-DE" sz="14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front</a:t>
                  </a:r>
                </a:p>
              </p:txBody>
            </p:sp>
          </p:grpSp>
          <p:sp>
            <p:nvSpPr>
              <p:cNvPr id="25" name="Rechteck 43">
                <a:extLst>
                  <a:ext uri="{FF2B5EF4-FFF2-40B4-BE49-F238E27FC236}">
                    <a16:creationId xmlns:a16="http://schemas.microsoft.com/office/drawing/2014/main" id="{63C6B0C9-1ACF-43C0-9318-2A48B760832F}"/>
                  </a:ext>
                </a:extLst>
              </p:cNvPr>
              <p:cNvSpPr/>
              <p:nvPr/>
            </p:nvSpPr>
            <p:spPr>
              <a:xfrm>
                <a:off x="7356140" y="1080441"/>
                <a:ext cx="4716524" cy="1484463"/>
              </a:xfrm>
              <a:prstGeom prst="rect">
                <a:avLst/>
              </a:prstGeom>
              <a:noFill/>
              <a:ln w="28575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32" name="Textfeld 45">
            <a:extLst>
              <a:ext uri="{FF2B5EF4-FFF2-40B4-BE49-F238E27FC236}">
                <a16:creationId xmlns:a16="http://schemas.microsoft.com/office/drawing/2014/main" id="{BF270962-C2AB-4C82-AE2C-98E836546E50}"/>
              </a:ext>
            </a:extLst>
          </p:cNvPr>
          <p:cNvSpPr txBox="1"/>
          <p:nvPr/>
        </p:nvSpPr>
        <p:spPr>
          <a:xfrm>
            <a:off x="4935766" y="5790707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hteck 46">
            <a:extLst>
              <a:ext uri="{FF2B5EF4-FFF2-40B4-BE49-F238E27FC236}">
                <a16:creationId xmlns:a16="http://schemas.microsoft.com/office/drawing/2014/main" id="{B4C4FD4F-C040-4487-BE91-2BFBB0E54A84}"/>
              </a:ext>
            </a:extLst>
          </p:cNvPr>
          <p:cNvSpPr/>
          <p:nvPr/>
        </p:nvSpPr>
        <p:spPr>
          <a:xfrm>
            <a:off x="5445507" y="5777421"/>
            <a:ext cx="282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</p:txBody>
      </p:sp>
      <p:sp>
        <p:nvSpPr>
          <p:cNvPr id="34" name="Rechteck 48">
            <a:extLst>
              <a:ext uri="{FF2B5EF4-FFF2-40B4-BE49-F238E27FC236}">
                <a16:creationId xmlns:a16="http://schemas.microsoft.com/office/drawing/2014/main" id="{F3F1ABFF-88EE-4F6C-BC88-9DC750CBDD07}"/>
              </a:ext>
            </a:extLst>
          </p:cNvPr>
          <p:cNvSpPr/>
          <p:nvPr/>
        </p:nvSpPr>
        <p:spPr>
          <a:xfrm>
            <a:off x="9355085" y="2730235"/>
            <a:ext cx="16479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Parastic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etalons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Pfeil: nach rechts 49">
            <a:extLst>
              <a:ext uri="{FF2B5EF4-FFF2-40B4-BE49-F238E27FC236}">
                <a16:creationId xmlns:a16="http://schemas.microsoft.com/office/drawing/2014/main" id="{71CC9076-8767-4407-BE62-BDC06F319BF4}"/>
              </a:ext>
            </a:extLst>
          </p:cNvPr>
          <p:cNvSpPr/>
          <p:nvPr/>
        </p:nvSpPr>
        <p:spPr>
          <a:xfrm rot="5400000">
            <a:off x="9993835" y="3360254"/>
            <a:ext cx="548640" cy="302434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hteck 50">
            <a:extLst>
              <a:ext uri="{FF2B5EF4-FFF2-40B4-BE49-F238E27FC236}">
                <a16:creationId xmlns:a16="http://schemas.microsoft.com/office/drawing/2014/main" id="{360394AA-D42C-4001-888A-A735E58F0839}"/>
              </a:ext>
            </a:extLst>
          </p:cNvPr>
          <p:cNvSpPr/>
          <p:nvPr/>
        </p:nvSpPr>
        <p:spPr>
          <a:xfrm>
            <a:off x="8716288" y="3923375"/>
            <a:ext cx="28696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Model: ∆p → ∆n → ∆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δν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Pfeil: nach rechts 51">
            <a:extLst>
              <a:ext uri="{FF2B5EF4-FFF2-40B4-BE49-F238E27FC236}">
                <a16:creationId xmlns:a16="http://schemas.microsoft.com/office/drawing/2014/main" id="{30885179-0410-4F2E-B525-6C18668D0FC0}"/>
              </a:ext>
            </a:extLst>
          </p:cNvPr>
          <p:cNvSpPr/>
          <p:nvPr/>
        </p:nvSpPr>
        <p:spPr>
          <a:xfrm rot="5400000">
            <a:off x="9993835" y="4553394"/>
            <a:ext cx="548640" cy="302434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hteck 52">
            <a:extLst>
              <a:ext uri="{FF2B5EF4-FFF2-40B4-BE49-F238E27FC236}">
                <a16:creationId xmlns:a16="http://schemas.microsoft.com/office/drawing/2014/main" id="{06E087BD-169C-4496-A332-B6F8097745FB}"/>
              </a:ext>
            </a:extLst>
          </p:cNvPr>
          <p:cNvSpPr/>
          <p:nvPr/>
        </p:nvSpPr>
        <p:spPr>
          <a:xfrm>
            <a:off x="8869136" y="5116516"/>
            <a:ext cx="26003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1.2 × 10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L = 0.41 m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64E5ED7-8EBB-416E-8B96-825F18B9E402}"/>
              </a:ext>
            </a:extLst>
          </p:cNvPr>
          <p:cNvSpPr/>
          <p:nvPr/>
        </p:nvSpPr>
        <p:spPr>
          <a:xfrm>
            <a:off x="8976320" y="5584594"/>
            <a:ext cx="24098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optimized: R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&lt; 5 × 10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-8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DD1D8FA4-C939-4268-B3ED-522AB860C41F}"/>
              </a:ext>
            </a:extLst>
          </p:cNvPr>
          <p:cNvGrpSpPr/>
          <p:nvPr/>
        </p:nvGrpSpPr>
        <p:grpSpPr>
          <a:xfrm>
            <a:off x="191344" y="1054116"/>
            <a:ext cx="3335205" cy="646331"/>
            <a:chOff x="292994" y="882281"/>
            <a:chExt cx="3335205" cy="646331"/>
          </a:xfrm>
        </p:grpSpPr>
        <p:sp>
          <p:nvSpPr>
            <p:cNvPr id="41" name="Textfeld 3 2">
              <a:extLst>
                <a:ext uri="{FF2B5EF4-FFF2-40B4-BE49-F238E27FC236}">
                  <a16:creationId xmlns:a16="http://schemas.microsoft.com/office/drawing/2014/main" id="{4749B57B-0FD3-4B64-B234-69CFEB2A6C28}"/>
                </a:ext>
              </a:extLst>
            </p:cNvPr>
            <p:cNvSpPr txBox="1"/>
            <p:nvPr/>
          </p:nvSpPr>
          <p:spPr>
            <a:xfrm>
              <a:off x="292994" y="882281"/>
              <a:ext cx="3310682" cy="6463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light is fed back to cavity mode</a:t>
              </a:r>
            </a:p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with parasitic reflectivity</a:t>
              </a:r>
            </a:p>
          </p:txBody>
        </p:sp>
        <p:pic>
          <p:nvPicPr>
            <p:cNvPr id="61" name="Grafik 60" descr="\documentclass{article}&#10;\usepackage{amsmath}&#10;\pagestyle{empty}&#10;\begin{document}&#10;\begin{equation*}&#10;R_\mathrm{p} = r_\mathrm{p}^2&#10;\end{equation*}&#10;\end{document}" title="IguanaTex Bitmap Display">
              <a:extLst>
                <a:ext uri="{FF2B5EF4-FFF2-40B4-BE49-F238E27FC236}">
                  <a16:creationId xmlns:a16="http://schemas.microsoft.com/office/drawing/2014/main" id="{EC781769-32D6-4ACF-A5CB-E3B27367FF37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5723" y="1205446"/>
              <a:ext cx="862476" cy="320001"/>
            </a:xfrm>
            <a:prstGeom prst="rect">
              <a:avLst/>
            </a:prstGeom>
          </p:spPr>
        </p:pic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88993880-AE65-4088-9265-D824BD4AC0BC}"/>
              </a:ext>
            </a:extLst>
          </p:cNvPr>
          <p:cNvGrpSpPr/>
          <p:nvPr/>
        </p:nvGrpSpPr>
        <p:grpSpPr>
          <a:xfrm>
            <a:off x="206034" y="1937233"/>
            <a:ext cx="3295991" cy="2902969"/>
            <a:chOff x="275420" y="1916832"/>
            <a:chExt cx="3295991" cy="2902969"/>
          </a:xfrm>
        </p:grpSpPr>
        <p:pic>
          <p:nvPicPr>
            <p:cNvPr id="5" name="Grafik 4" descr="\documentclass{article}&#10;\usepackage{amsmath}&#10;\pagestyle{empty}&#10;\begin{document}&#10;\begin{equation*}&#10;E_\mathrm{r} = r E_\mathrm{in}&#10;\end{equation*}&#10;\end{document}" title="IguanaTex Bitmap Display">
              <a:extLst>
                <a:ext uri="{FF2B5EF4-FFF2-40B4-BE49-F238E27FC236}">
                  <a16:creationId xmlns:a16="http://schemas.microsoft.com/office/drawing/2014/main" id="{61B6E507-4955-4372-BE76-CE87C7615B3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579" y="2655829"/>
              <a:ext cx="1078857" cy="210286"/>
            </a:xfrm>
            <a:prstGeom prst="rect">
              <a:avLst/>
            </a:prstGeom>
          </p:spPr>
        </p:pic>
        <p:pic>
          <p:nvPicPr>
            <p:cNvPr id="43" name="Grafik 42" descr="\documentclass{article}&#10;\usepackage{amsmath}&#10;\pagestyle{empty}&#10;\begin{document}&#10;\begin{equation*}&#10;E_\mathrm{r} = (r  + t r_\mathrm{p} t e^{i \phi} )E_\mathrm{in}&#10;\end{equation*}&#10;\end{document}" title="IguanaTex Bitmap Display">
              <a:extLst>
                <a:ext uri="{FF2B5EF4-FFF2-40B4-BE49-F238E27FC236}">
                  <a16:creationId xmlns:a16="http://schemas.microsoft.com/office/drawing/2014/main" id="{26354279-023C-4E94-B006-DAB9BACF49AA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573" y="3274664"/>
              <a:ext cx="2328382" cy="301715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DE6D13B7-4791-45D3-A0D0-51513A37C685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197" y="3802219"/>
              <a:ext cx="1763048" cy="295620"/>
            </a:xfrm>
            <a:prstGeom prst="rect">
              <a:avLst/>
            </a:prstGeom>
          </p:spPr>
        </p:pic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C6E23296-3EC6-4505-BFD7-6452C2471B9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294" y="4306275"/>
              <a:ext cx="2751999" cy="513526"/>
            </a:xfrm>
            <a:prstGeom prst="rect">
              <a:avLst/>
            </a:prstGeom>
          </p:spPr>
        </p:pic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3F2194A7-5E7F-4E83-AB5D-483D0DF406AA}"/>
                </a:ext>
              </a:extLst>
            </p:cNvPr>
            <p:cNvSpPr txBox="1"/>
            <p:nvPr/>
          </p:nvSpPr>
          <p:spPr>
            <a:xfrm>
              <a:off x="385575" y="2792681"/>
              <a:ext cx="29228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to</a:t>
              </a:r>
              <a:endParaRPr lang="en-GB" dirty="0"/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9D653E2A-A03F-4E3F-9B6B-177D16CE97A2}"/>
                </a:ext>
              </a:extLst>
            </p:cNvPr>
            <p:cNvSpPr txBox="1"/>
            <p:nvPr/>
          </p:nvSpPr>
          <p:spPr>
            <a:xfrm>
              <a:off x="275420" y="1916832"/>
              <a:ext cx="329599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field changes mirror reflectivity </a:t>
              </a:r>
              <a:b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(as seen from inside the cavity):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742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6" grpId="0" animBg="1"/>
      <p:bldP spid="12" grpId="0" animBg="1"/>
      <p:bldP spid="13" grpId="0" animBg="1"/>
      <p:bldP spid="18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33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Thermal-noise Zoo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08BFFD-33E2-44E0-BFDF-E725D33B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7080B2-5174-4910-8B64-1465D29AF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582598-B011-4C71-B2B1-7ED90BAB9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969733" y="2564904"/>
            <a:ext cx="3614099" cy="428447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cs typeface="Arial" charset="0"/>
              </a:rPr>
              <a:t>Brownian (thermal) noise: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	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cs typeface="Arial" charset="0"/>
              </a:rPr>
              <a:t>internal friction 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cs typeface="Arial" charset="0"/>
              </a:rPr>
              <a:t>in coating, mirror, spacer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cs typeface="Arial" charset="0"/>
              </a:rPr>
              <a:t>Thermo-elastic: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		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cs typeface="Arial" charset="0"/>
              </a:rPr>
              <a:t>thermal expansion from 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cs typeface="Arial" charset="0"/>
              </a:rPr>
              <a:t>temperature fluctuations 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cs typeface="Arial" charset="0"/>
              </a:rPr>
              <a:t>Thermo-refractive: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	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cs typeface="Arial" charset="0"/>
              </a:rPr>
              <a:t>refractive index change from temperature fluctuations 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Arial" charset="0"/>
              </a:rPr>
              <a:t>many more ... </a:t>
            </a:r>
          </a:p>
        </p:txBody>
      </p:sp>
      <p:sp>
        <p:nvSpPr>
          <p:cNvPr id="11" name="Rechteck 10"/>
          <p:cNvSpPr/>
          <p:nvPr/>
        </p:nvSpPr>
        <p:spPr>
          <a:xfrm>
            <a:off x="505962" y="5866063"/>
            <a:ext cx="4536282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  <a:t>M. L. </a:t>
            </a:r>
            <a:r>
              <a:rPr lang="en-US" sz="1000" dirty="0" err="1">
                <a:solidFill>
                  <a:prstClr val="black"/>
                </a:solidFill>
                <a:latin typeface="Arial" charset="0"/>
                <a:cs typeface="Arial" charset="0"/>
              </a:rPr>
              <a:t>Gorodetsky</a:t>
            </a:r>
            <a:b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000" i="1" dirty="0">
                <a:solidFill>
                  <a:prstClr val="black"/>
                </a:solidFill>
                <a:latin typeface="Arial" charset="0"/>
                <a:cs typeface="Arial" charset="0"/>
              </a:rPr>
              <a:t>Thermal noises and noise compensation in high-reflection multilayer coating,</a:t>
            </a:r>
            <a:b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  <a:t>Phys. </a:t>
            </a:r>
            <a:r>
              <a:rPr lang="en-US" sz="1000" dirty="0" err="1">
                <a:solidFill>
                  <a:prstClr val="black"/>
                </a:solidFill>
                <a:latin typeface="Arial" charset="0"/>
                <a:cs typeface="Arial" charset="0"/>
              </a:rPr>
              <a:t>Lett</a:t>
            </a:r>
            <a: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  <a:t>. A </a:t>
            </a:r>
            <a:r>
              <a:rPr lang="en-US" sz="1000" b="1" dirty="0">
                <a:solidFill>
                  <a:prstClr val="black"/>
                </a:solidFill>
                <a:latin typeface="Arial" charset="0"/>
                <a:cs typeface="Arial" charset="0"/>
              </a:rPr>
              <a:t>372</a:t>
            </a:r>
            <a:r>
              <a:rPr lang="en-US" sz="1000" dirty="0">
                <a:solidFill>
                  <a:prstClr val="black"/>
                </a:solidFill>
                <a:latin typeface="Arial" charset="0"/>
                <a:cs typeface="Arial" charset="0"/>
              </a:rPr>
              <a:t>, 6813-6822 (2008)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6085396" y="5157192"/>
            <a:ext cx="4007049" cy="104411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solidFill>
                  <a:prstClr val="black"/>
                </a:solidFill>
                <a:cs typeface="Arial" charset="0"/>
              </a:rPr>
              <a:t>Thermal noise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S</a:t>
            </a:r>
            <a:r>
              <a:rPr lang="en-US" sz="1600" baseline="-25000" dirty="0" err="1">
                <a:solidFill>
                  <a:prstClr val="black"/>
                </a:solidFill>
                <a:cs typeface="Arial" charset="0"/>
              </a:rPr>
              <a:t>x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(f) for fused silica mirror with </a:t>
            </a:r>
            <a:r>
              <a:rPr 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SiO</a:t>
            </a:r>
            <a:r>
              <a:rPr lang="en-US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/ Ta</a:t>
            </a:r>
            <a:r>
              <a:rPr lang="en-US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O</a:t>
            </a:r>
            <a:r>
              <a:rPr lang="en-US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  <a:r>
              <a:rPr 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coating at 300 K</a:t>
            </a:r>
            <a:br>
              <a:rPr lang="en-US" sz="1600" dirty="0">
                <a:solidFill>
                  <a:prstClr val="black"/>
                </a:solidFill>
                <a:cs typeface="Arial" charset="0"/>
              </a:rPr>
            </a:br>
            <a:r>
              <a:rPr lang="en-US" sz="1600" dirty="0">
                <a:solidFill>
                  <a:prstClr val="black"/>
                </a:solidFill>
                <a:latin typeface="Symbol" pitchFamily="18" charset="2"/>
                <a:cs typeface="Arial" charset="0"/>
              </a:rPr>
              <a:t>l 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= 1542 nm, w = 400 µm</a:t>
            </a:r>
          </a:p>
        </p:txBody>
      </p:sp>
      <p:grpSp>
        <p:nvGrpSpPr>
          <p:cNvPr id="2" name="Gruppieren 17"/>
          <p:cNvGrpSpPr/>
          <p:nvPr/>
        </p:nvGrpSpPr>
        <p:grpSpPr>
          <a:xfrm>
            <a:off x="1223651" y="1124744"/>
            <a:ext cx="1804165" cy="1079500"/>
            <a:chOff x="5940152" y="1196753"/>
            <a:chExt cx="1818371" cy="10795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 rot="16200000">
              <a:off x="6840662" y="1438835"/>
              <a:ext cx="1079500" cy="595335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auto">
            <a:xfrm rot="16200000">
              <a:off x="6804659" y="1344683"/>
              <a:ext cx="1079500" cy="783640"/>
            </a:xfrm>
            <a:prstGeom prst="can">
              <a:avLst>
                <a:gd name="adj" fmla="val 35057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7217693" y="1504728"/>
              <a:ext cx="540830" cy="37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0000"/>
                  </a:solidFill>
                  <a:latin typeface="Arial" charset="0"/>
                  <a:cs typeface="Arial"/>
                </a:rPr>
                <a:t>k</a:t>
              </a:r>
              <a:r>
                <a:rPr lang="en-US" baseline="-25000" dirty="0" err="1">
                  <a:solidFill>
                    <a:srgbClr val="000000"/>
                  </a:solidFill>
                  <a:latin typeface="Arial" charset="0"/>
                  <a:cs typeface="Arial"/>
                </a:rPr>
                <a:t>B</a:t>
              </a:r>
              <a:r>
                <a:rPr lang="en-US" dirty="0" err="1">
                  <a:solidFill>
                    <a:srgbClr val="000000"/>
                  </a:solidFill>
                  <a:latin typeface="Arial" charset="0"/>
                  <a:cs typeface="Arial"/>
                </a:rPr>
                <a:t>T</a:t>
              </a:r>
              <a:endParaRPr lang="en-US" dirty="0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5940152" y="1331786"/>
              <a:ext cx="1295970" cy="737996"/>
            </a:xfrm>
            <a:prstGeom prst="rightArrow">
              <a:avLst>
                <a:gd name="adj1" fmla="val 50000"/>
                <a:gd name="adj2" fmla="val 75208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FF33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  <p:sp>
          <p:nvSpPr>
            <p:cNvPr id="24" name="Akkord 23"/>
            <p:cNvSpPr/>
            <p:nvPr/>
          </p:nvSpPr>
          <p:spPr>
            <a:xfrm flipH="1">
              <a:off x="6999508" y="1221326"/>
              <a:ext cx="225358" cy="1044116"/>
            </a:xfrm>
            <a:prstGeom prst="chord">
              <a:avLst>
                <a:gd name="adj1" fmla="val 5354648"/>
                <a:gd name="adj2" fmla="val 16200000"/>
              </a:avLst>
            </a:prstGeom>
            <a:solidFill>
              <a:srgbClr val="BCE29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white"/>
                </a:solidFill>
              </a:endParaRPr>
            </a:p>
          </p:txBody>
        </p:sp>
      </p:grp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222" y="714938"/>
            <a:ext cx="6528367" cy="46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0ACBA9-9A89-38F1-BBD6-CD419A5EB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Transportable 1400 </a:t>
            </a:r>
            <a:r>
              <a:rPr lang="de-DE" dirty="0" err="1"/>
              <a:t>nm</a:t>
            </a:r>
            <a:r>
              <a:rPr lang="de-DE" dirty="0"/>
              <a:t> Sr </a:t>
            </a:r>
            <a:r>
              <a:rPr lang="de-DE" dirty="0" err="1"/>
              <a:t>clock</a:t>
            </a:r>
            <a:r>
              <a:rPr lang="de-DE" dirty="0"/>
              <a:t> </a:t>
            </a:r>
            <a:r>
              <a:rPr lang="de-DE" dirty="0" err="1"/>
              <a:t>laser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1A6177-8C91-75B1-682D-38404D6B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B55BDA-337A-B671-7188-EF28A2D9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9BF9F6-B6A7-F16C-F725-43B5111E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6" name="Picture 4" descr="Chart&#10;&#10;Description automatically generated">
            <a:extLst>
              <a:ext uri="{FF2B5EF4-FFF2-40B4-BE49-F238E27FC236}">
                <a16:creationId xmlns:a16="http://schemas.microsoft.com/office/drawing/2014/main" id="{1DABA87A-1191-7D12-15BF-D029F27F4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76020" y="1719637"/>
            <a:ext cx="5617524" cy="419363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DE93270-A27D-9E17-CBD4-5497924DE2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356" y="1535294"/>
            <a:ext cx="5909792" cy="412543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704183E-49F3-0815-B44E-2F666354093A}"/>
              </a:ext>
            </a:extLst>
          </p:cNvPr>
          <p:cNvSpPr txBox="1"/>
          <p:nvPr/>
        </p:nvSpPr>
        <p:spPr bwMode="auto">
          <a:xfrm>
            <a:off x="2105420" y="1925783"/>
            <a:ext cx="4171280" cy="40011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fused-silica mirror substrates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4B5D987-4C1D-681B-9287-4D5B892E61DD}"/>
              </a:ext>
            </a:extLst>
          </p:cNvPr>
          <p:cNvSpPr txBox="1"/>
          <p:nvPr/>
        </p:nvSpPr>
        <p:spPr bwMode="auto">
          <a:xfrm>
            <a:off x="466737" y="4968763"/>
            <a:ext cx="3000364" cy="707886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crystalline </a:t>
            </a:r>
            <a:r>
              <a:rPr lang="en-US" sz="2000" dirty="0" err="1"/>
              <a:t>AlGaAs</a:t>
            </a:r>
            <a:r>
              <a:rPr lang="en-US" sz="2000" dirty="0"/>
              <a:t>/GaAs</a:t>
            </a:r>
          </a:p>
          <a:p>
            <a:r>
              <a:rPr lang="en-US" sz="2000" dirty="0"/>
              <a:t>mirror coatings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E71E3BF-B730-423B-25DB-A3D8720C923E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9636" y="4149080"/>
            <a:ext cx="1584176" cy="8196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4A285FB-A3F2-F1CC-F76B-21A924A63D4C}"/>
              </a:ext>
            </a:extLst>
          </p:cNvPr>
          <p:cNvCxnSpPr>
            <a:cxnSpLocks/>
            <a:stCxn id="8" idx="2"/>
          </p:cNvCxnSpPr>
          <p:nvPr/>
        </p:nvCxnSpPr>
        <p:spPr bwMode="auto">
          <a:xfrm>
            <a:off x="4191060" y="2325893"/>
            <a:ext cx="279624" cy="14905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B68B323E-E7BB-674F-6F95-BD94FFA56499}"/>
              </a:ext>
            </a:extLst>
          </p:cNvPr>
          <p:cNvSpPr txBox="1"/>
          <p:nvPr/>
        </p:nvSpPr>
        <p:spPr bwMode="auto">
          <a:xfrm>
            <a:off x="444770" y="2571378"/>
            <a:ext cx="3234616" cy="40011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000"/>
            </a:lvl1pPr>
          </a:lstStyle>
          <a:p>
            <a:r>
              <a:rPr lang="en-US" dirty="0"/>
              <a:t>20 cm ULE glass spacer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AB4C9FD4-3B57-7396-B9DC-FF7AE3D5E450}"/>
              </a:ext>
            </a:extLst>
          </p:cNvPr>
          <p:cNvCxnSpPr>
            <a:cxnSpLocks/>
          </p:cNvCxnSpPr>
          <p:nvPr/>
        </p:nvCxnSpPr>
        <p:spPr bwMode="auto">
          <a:xfrm>
            <a:off x="948334" y="3137800"/>
            <a:ext cx="2305918" cy="95405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DA9551A2-A9DF-16E4-A9DF-80BB70040393}"/>
              </a:ext>
            </a:extLst>
          </p:cNvPr>
          <p:cNvSpPr txBox="1"/>
          <p:nvPr/>
        </p:nvSpPr>
        <p:spPr>
          <a:xfrm>
            <a:off x="6655107" y="5919663"/>
            <a:ext cx="5309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</a:rPr>
              <a:t>S. </a:t>
            </a:r>
            <a:r>
              <a:rPr lang="en-GB" sz="1200" dirty="0" err="1">
                <a:latin typeface="arial" panose="020B0604020202020204" pitchFamily="34" charset="0"/>
              </a:rPr>
              <a:t>Herbers</a:t>
            </a:r>
            <a:r>
              <a:rPr lang="en-GB" sz="1200" dirty="0">
                <a:latin typeface="arial" panose="020B0604020202020204" pitchFamily="34" charset="0"/>
              </a:rPr>
              <a:t>, S. </a:t>
            </a:r>
            <a:r>
              <a:rPr lang="en-GB" sz="1200" dirty="0" err="1">
                <a:latin typeface="arial" panose="020B0604020202020204" pitchFamily="34" charset="0"/>
              </a:rPr>
              <a:t>Häfner</a:t>
            </a:r>
            <a:r>
              <a:rPr lang="en-GB" sz="1200" dirty="0">
                <a:latin typeface="arial" panose="020B0604020202020204" pitchFamily="34" charset="0"/>
              </a:rPr>
              <a:t>, S. </a:t>
            </a:r>
            <a:r>
              <a:rPr lang="en-GB" sz="1200" dirty="0" err="1">
                <a:latin typeface="arial" panose="020B0604020202020204" pitchFamily="34" charset="0"/>
              </a:rPr>
              <a:t>Dörscher</a:t>
            </a:r>
            <a:r>
              <a:rPr lang="en-GB" sz="1200" dirty="0">
                <a:latin typeface="arial" panose="020B0604020202020204" pitchFamily="34" charset="0"/>
              </a:rPr>
              <a:t>, T. </a:t>
            </a:r>
            <a:r>
              <a:rPr lang="en-GB" sz="1200" dirty="0" err="1">
                <a:latin typeface="arial" panose="020B0604020202020204" pitchFamily="34" charset="0"/>
              </a:rPr>
              <a:t>Lücke</a:t>
            </a:r>
            <a:r>
              <a:rPr lang="en-GB" sz="1200" dirty="0">
                <a:latin typeface="arial" panose="020B0604020202020204" pitchFamily="34" charset="0"/>
              </a:rPr>
              <a:t>, U. Sterr and C. </a:t>
            </a:r>
            <a:r>
              <a:rPr lang="en-GB" sz="1200" dirty="0" err="1">
                <a:latin typeface="arial" panose="020B0604020202020204" pitchFamily="34" charset="0"/>
              </a:rPr>
              <a:t>Lisdat</a:t>
            </a:r>
            <a:br>
              <a:rPr lang="en-GB" sz="1200" dirty="0">
                <a:latin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</a:rPr>
              <a:t>Opt. Lett. </a:t>
            </a:r>
            <a:r>
              <a:rPr lang="en-GB" sz="1200" b="1" dirty="0">
                <a:latin typeface="arial" panose="020B0604020202020204" pitchFamily="34" charset="0"/>
              </a:rPr>
              <a:t>47</a:t>
            </a:r>
            <a:r>
              <a:rPr lang="en-GB" sz="1200" dirty="0">
                <a:latin typeface="arial" panose="020B0604020202020204" pitchFamily="34" charset="0"/>
              </a:rPr>
              <a:t>, 5441-5444 (2022)</a:t>
            </a:r>
            <a:endParaRPr lang="en-GB" sz="12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420EF76-44E4-E55A-0FD5-8729093DDB31}"/>
              </a:ext>
            </a:extLst>
          </p:cNvPr>
          <p:cNvSpPr txBox="1"/>
          <p:nvPr/>
        </p:nvSpPr>
        <p:spPr>
          <a:xfrm>
            <a:off x="7042056" y="1006860"/>
            <a:ext cx="34923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2000" b="1" dirty="0"/>
              <a:t>acceleration </a:t>
            </a:r>
            <a:r>
              <a:rPr lang="nn-NO" sz="2000" b="1" i="0" u="none" strike="noStrike" baseline="0" dirty="0"/>
              <a:t>sensitivity: 3(3)</a:t>
            </a:r>
            <a:r>
              <a:rPr lang="nn-NO" sz="2000" b="0" i="0" u="none" strike="noStrike" baseline="0" dirty="0"/>
              <a:t>×</a:t>
            </a:r>
            <a:r>
              <a:rPr lang="nn-NO" sz="2000" b="1" i="0" u="none" strike="noStrike" baseline="0" dirty="0"/>
              <a:t>10</a:t>
            </a:r>
            <a:r>
              <a:rPr lang="nn-NO" sz="2000" b="1" i="0" u="none" strike="noStrike" baseline="30000" dirty="0"/>
              <a:t>-11</a:t>
            </a:r>
            <a:r>
              <a:rPr lang="nn-NO" sz="2000" b="1" i="0" u="none" strike="noStrike" dirty="0"/>
              <a:t>/g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07039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B0BC2118-F703-4650-8EE2-C4F56B0C6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Evaluation of technical noise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0025D4-9984-47FC-8176-A7AE578DF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76635F55-0A29-4255-9E4D-06E374A24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EFF5FA-BD57-475E-9303-5EC266C0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" name="Grafik 1">
            <a:extLst>
              <a:ext uri="{FF2B5EF4-FFF2-40B4-BE49-F238E27FC236}">
                <a16:creationId xmlns:a16="http://schemas.microsoft.com/office/drawing/2014/main" id="{C1E951DE-D5F1-4629-8D02-5ABDE8B3FB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6" t="7961" r="13231" b="4704"/>
          <a:stretch/>
        </p:blipFill>
        <p:spPr bwMode="auto">
          <a:xfrm>
            <a:off x="515938" y="920116"/>
            <a:ext cx="6552170" cy="54905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0BA03A8-090F-4435-A352-A0D8408341D2}"/>
              </a:ext>
            </a:extLst>
          </p:cNvPr>
          <p:cNvSpPr txBox="1"/>
          <p:nvPr/>
        </p:nvSpPr>
        <p:spPr>
          <a:xfrm>
            <a:off x="7763539" y="1808820"/>
            <a:ext cx="4114799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All technical noise sources are suppressed to below 10</a:t>
            </a:r>
            <a:r>
              <a:rPr lang="en-US" sz="2000" baseline="30000" dirty="0"/>
              <a:t>-17</a:t>
            </a:r>
            <a:endParaRPr lang="en-US" sz="2000" dirty="0"/>
          </a:p>
          <a:p>
            <a:endParaRPr lang="en-US" sz="2000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residual amplitude modulation (RAM)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vibrations with additional low frequency servo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4406547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33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 err="1"/>
              <a:t>AlGaAs</a:t>
            </a:r>
            <a:r>
              <a:rPr lang="en-US" dirty="0"/>
              <a:t> coating - transient response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8C57178-B631-41B8-A72E-D7E5E5B6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1209FC9-9202-40A3-A718-BEBA3292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DE49D7-8CC5-4EA9-BB09-63249DBEE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7" name="Rectangle 81"/>
          <p:cNvSpPr>
            <a:spLocks noChangeArrowheads="1"/>
          </p:cNvSpPr>
          <p:nvPr/>
        </p:nvSpPr>
        <p:spPr bwMode="auto">
          <a:xfrm>
            <a:off x="2059338" y="1052746"/>
            <a:ext cx="788354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80000" t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All thermal noise contributions are proportional to mechanical loss factor </a:t>
            </a:r>
            <a:r>
              <a:rPr lang="en-US" dirty="0">
                <a:solidFill>
                  <a:prstClr val="black"/>
                </a:solidFill>
                <a:latin typeface="Symbol" pitchFamily="18" charset="2"/>
                <a:cs typeface="Arial" charset="0"/>
              </a:rPr>
              <a:t>f</a:t>
            </a: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4893006-EA97-4EE1-A774-9F1F1EB83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36" y="1041922"/>
            <a:ext cx="10848528" cy="541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90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E2E15-8330-480E-88DE-89D8FCDB5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de-DE" dirty="0"/>
              <a:t>Transient </a:t>
            </a:r>
            <a:r>
              <a:rPr lang="de-DE" dirty="0" err="1"/>
              <a:t>response</a:t>
            </a:r>
            <a:r>
              <a:rPr lang="de-DE" dirty="0"/>
              <a:t> – power </a:t>
            </a:r>
            <a:r>
              <a:rPr lang="de-DE" dirty="0" err="1"/>
              <a:t>dependence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9DFE2E-D3C7-941A-16E9-F537C46AFB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0957A4-6E6F-7707-8A1F-20C98A020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B5C506-2FA4-630E-A9E0-8B89CAFA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7C007-C8C1-4BC6-961A-9D1D41BD3785}"/>
              </a:ext>
            </a:extLst>
          </p:cNvPr>
          <p:cNvSpPr txBox="1"/>
          <p:nvPr/>
        </p:nvSpPr>
        <p:spPr>
          <a:xfrm>
            <a:off x="2567608" y="5754262"/>
            <a:ext cx="1481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298 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8AE331-3942-48FD-A57C-AE917AD0BAA3}"/>
              </a:ext>
            </a:extLst>
          </p:cNvPr>
          <p:cNvSpPr txBox="1"/>
          <p:nvPr/>
        </p:nvSpPr>
        <p:spPr>
          <a:xfrm>
            <a:off x="8688288" y="5754262"/>
            <a:ext cx="1159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124 K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5918FC9-0690-4907-8776-D87F8C849A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20" y="1700808"/>
            <a:ext cx="5626566" cy="3559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418E9F-A23A-4BB8-8BDF-C74DB1AE96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" t="10260" r="6134"/>
          <a:stretch/>
        </p:blipFill>
        <p:spPr>
          <a:xfrm>
            <a:off x="515380" y="1664804"/>
            <a:ext cx="5532676" cy="374140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47E85E5-D491-55D1-5365-4C924DE62187}"/>
              </a:ext>
            </a:extLst>
          </p:cNvPr>
          <p:cNvSpPr txBox="1"/>
          <p:nvPr/>
        </p:nvSpPr>
        <p:spPr>
          <a:xfrm>
            <a:off x="4471308" y="3292050"/>
            <a:ext cx="5009068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far no simple explanation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semiconductor properties?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electric fields from internal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photoeffect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electrooptic/photorefractive effect?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Further investigations necessary: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spatial correlations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relation to noise </a:t>
            </a:r>
          </a:p>
        </p:txBody>
      </p:sp>
    </p:spTree>
    <p:extLst>
      <p:ext uri="{BB962C8B-B14F-4D97-AF65-F5344CB8AC3E}">
        <p14:creationId xmlns:p14="http://schemas.microsoft.com/office/powerpoint/2010/main" val="122916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0202B-C49C-4FCD-ADC1-AA6389D26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/>
              <a:t>Compound Mirror Performance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C7C650-2C27-4111-B8C8-59D1EF1415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en-US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1432C6B9-5D61-40A0-B82D-E8CE5946C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BAB2289-FF2E-43F0-9D35-F198CA518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29ABAB1-4F40-47A0-9A97-8DD191045B8F}"/>
              </a:ext>
            </a:extLst>
          </p:cNvPr>
          <p:cNvSpPr txBox="1"/>
          <p:nvPr/>
        </p:nvSpPr>
        <p:spPr>
          <a:xfrm>
            <a:off x="469819" y="5858814"/>
            <a:ext cx="28898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cs typeface="Calibri"/>
              </a:rPr>
              <a:t>J. </a:t>
            </a:r>
            <a:r>
              <a:rPr lang="en-US" sz="1400" dirty="0" err="1">
                <a:solidFill>
                  <a:prstClr val="black"/>
                </a:solidFill>
                <a:cs typeface="Calibri"/>
              </a:rPr>
              <a:t>Dickmann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 and S. </a:t>
            </a:r>
            <a:r>
              <a:rPr lang="en-US" sz="1400" dirty="0" err="1">
                <a:solidFill>
                  <a:prstClr val="black"/>
                </a:solidFill>
                <a:cs typeface="Calibri"/>
              </a:rPr>
              <a:t>Kroker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, </a:t>
            </a:r>
            <a:br>
              <a:rPr lang="en-US" sz="1400" dirty="0">
                <a:solidFill>
                  <a:prstClr val="black"/>
                </a:solidFill>
                <a:cs typeface="Calibri"/>
              </a:rPr>
            </a:br>
            <a:r>
              <a:rPr lang="en-US" sz="1400" dirty="0">
                <a:solidFill>
                  <a:prstClr val="black"/>
                </a:solidFill>
                <a:cs typeface="Calibri"/>
              </a:rPr>
              <a:t>Phys. Rev. D </a:t>
            </a:r>
            <a:r>
              <a:rPr lang="en-US" sz="1400" b="1" dirty="0">
                <a:solidFill>
                  <a:prstClr val="black"/>
                </a:solidFill>
                <a:cs typeface="Calibri"/>
              </a:rPr>
              <a:t>98</a:t>
            </a:r>
            <a:r>
              <a:rPr lang="en-US" sz="1400" dirty="0">
                <a:solidFill>
                  <a:prstClr val="black"/>
                </a:solidFill>
                <a:cs typeface="Calibri"/>
              </a:rPr>
              <a:t>, 082003 (2018) </a:t>
            </a:r>
            <a:endParaRPr lang="en-US" sz="1400" dirty="0">
              <a:cs typeface="Calibri"/>
            </a:endParaRP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AF254BB-ECCF-44AF-87FA-8FE6C618BC66}"/>
              </a:ext>
            </a:extLst>
          </p:cNvPr>
          <p:cNvGrpSpPr/>
          <p:nvPr/>
        </p:nvGrpSpPr>
        <p:grpSpPr>
          <a:xfrm>
            <a:off x="4131785" y="1215309"/>
            <a:ext cx="7076783" cy="4921907"/>
            <a:chOff x="17960999" y="33933654"/>
            <a:chExt cx="10430272" cy="6601709"/>
          </a:xfrm>
        </p:grpSpPr>
        <p:pic>
          <p:nvPicPr>
            <p:cNvPr id="16" name="Picture 81">
              <a:extLst>
                <a:ext uri="{FF2B5EF4-FFF2-40B4-BE49-F238E27FC236}">
                  <a16:creationId xmlns:a16="http://schemas.microsoft.com/office/drawing/2014/main" id="{28BEDFC0-0BF7-4994-87BA-AC5C159DD5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8077"/>
            <a:stretch/>
          </p:blipFill>
          <p:spPr bwMode="auto">
            <a:xfrm>
              <a:off x="17960999" y="33933654"/>
              <a:ext cx="10430272" cy="6601709"/>
            </a:xfrm>
            <a:prstGeom prst="rect">
              <a:avLst/>
            </a:prstGeom>
          </p:spPr>
        </p:pic>
        <p:sp>
          <p:nvSpPr>
            <p:cNvPr id="17" name="TextBox 87">
              <a:extLst>
                <a:ext uri="{FF2B5EF4-FFF2-40B4-BE49-F238E27FC236}">
                  <a16:creationId xmlns:a16="http://schemas.microsoft.com/office/drawing/2014/main" id="{0FAE360C-6A49-4E72-8065-4EC11B785573}"/>
                </a:ext>
              </a:extLst>
            </p:cNvPr>
            <p:cNvSpPr txBox="1"/>
            <p:nvPr/>
          </p:nvSpPr>
          <p:spPr>
            <a:xfrm rot="20170583">
              <a:off x="25352095" y="37512908"/>
              <a:ext cx="1569254" cy="412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  <a:r>
                <a:rPr lang="en-US" sz="1400" baseline="-25000" dirty="0"/>
                <a:t>1</a:t>
              </a:r>
              <a:r>
                <a:rPr lang="en-US" sz="1400" dirty="0"/>
                <a:t> = 0.999</a:t>
              </a:r>
              <a:endParaRPr lang="de-DE" sz="1400" dirty="0"/>
            </a:p>
          </p:txBody>
        </p:sp>
        <p:sp>
          <p:nvSpPr>
            <p:cNvPr id="18" name="TextBox 88">
              <a:extLst>
                <a:ext uri="{FF2B5EF4-FFF2-40B4-BE49-F238E27FC236}">
                  <a16:creationId xmlns:a16="http://schemas.microsoft.com/office/drawing/2014/main" id="{B37DDA24-F65F-4B08-B4A8-E261052FB267}"/>
                </a:ext>
              </a:extLst>
            </p:cNvPr>
            <p:cNvSpPr txBox="1"/>
            <p:nvPr/>
          </p:nvSpPr>
          <p:spPr>
            <a:xfrm rot="20071281">
              <a:off x="24372534" y="37368332"/>
              <a:ext cx="1760158" cy="412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</a:t>
              </a:r>
              <a:r>
                <a:rPr lang="en-US" sz="1400" baseline="-25000" dirty="0"/>
                <a:t>1</a:t>
              </a:r>
              <a:r>
                <a:rPr lang="en-US" sz="1400" dirty="0"/>
                <a:t> = 0.993</a:t>
              </a:r>
              <a:endParaRPr lang="de-DE" sz="1400" dirty="0"/>
            </a:p>
          </p:txBody>
        </p:sp>
        <p:sp>
          <p:nvSpPr>
            <p:cNvPr id="19" name="TextBox 91">
              <a:extLst>
                <a:ext uri="{FF2B5EF4-FFF2-40B4-BE49-F238E27FC236}">
                  <a16:creationId xmlns:a16="http://schemas.microsoft.com/office/drawing/2014/main" id="{D89E2EFB-3FBE-4449-8981-C8AA2F39DA58}"/>
                </a:ext>
              </a:extLst>
            </p:cNvPr>
            <p:cNvSpPr txBox="1"/>
            <p:nvPr/>
          </p:nvSpPr>
          <p:spPr bwMode="auto">
            <a:xfrm rot="20170583">
              <a:off x="26187729" y="37732119"/>
              <a:ext cx="1715736" cy="412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  <a:r>
                <a:rPr lang="en-US" sz="1400" baseline="-25000" dirty="0"/>
                <a:t>1</a:t>
              </a:r>
              <a:r>
                <a:rPr lang="en-US" sz="1400" dirty="0"/>
                <a:t> = 0.9999</a:t>
              </a:r>
              <a:endParaRPr lang="de-DE" sz="1400" dirty="0"/>
            </a:p>
          </p:txBody>
        </p:sp>
        <p:sp>
          <p:nvSpPr>
            <p:cNvPr id="20" name="Oval 93">
              <a:extLst>
                <a:ext uri="{FF2B5EF4-FFF2-40B4-BE49-F238E27FC236}">
                  <a16:creationId xmlns:a16="http://schemas.microsoft.com/office/drawing/2014/main" id="{54F789E4-1135-4174-863C-06603176B483}"/>
                </a:ext>
              </a:extLst>
            </p:cNvPr>
            <p:cNvSpPr/>
            <p:nvPr/>
          </p:nvSpPr>
          <p:spPr>
            <a:xfrm>
              <a:off x="20468579" y="34814550"/>
              <a:ext cx="5221486" cy="232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1" name="TextBox 82">
              <a:extLst>
                <a:ext uri="{FF2B5EF4-FFF2-40B4-BE49-F238E27FC236}">
                  <a16:creationId xmlns:a16="http://schemas.microsoft.com/office/drawing/2014/main" id="{281CCAB6-2505-42D8-9294-05C3D5A11B74}"/>
                </a:ext>
              </a:extLst>
            </p:cNvPr>
            <p:cNvSpPr txBox="1"/>
            <p:nvPr/>
          </p:nvSpPr>
          <p:spPr>
            <a:xfrm>
              <a:off x="21936742" y="36381926"/>
              <a:ext cx="2370182" cy="412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dielectric coatings</a:t>
              </a:r>
              <a:endParaRPr lang="de-DE" sz="1400" dirty="0"/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60907B4A-D543-4E7F-8035-AC5035C85F30}"/>
              </a:ext>
            </a:extLst>
          </p:cNvPr>
          <p:cNvSpPr txBox="1"/>
          <p:nvPr/>
        </p:nvSpPr>
        <p:spPr>
          <a:xfrm>
            <a:off x="299356" y="2042842"/>
            <a:ext cx="33118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Ultrahigh reflectivity: combine grating R</a:t>
            </a:r>
            <a:r>
              <a:rPr lang="en-US" sz="2000" baseline="-25000" dirty="0"/>
              <a:t>1</a:t>
            </a:r>
            <a:r>
              <a:rPr lang="en-US" sz="2000" dirty="0"/>
              <a:t>≈ 99.9 %  +  rear dielectric mirror R</a:t>
            </a:r>
            <a:r>
              <a:rPr lang="en-US" sz="2000" baseline="-25000" dirty="0"/>
              <a:t>2</a:t>
            </a:r>
            <a:r>
              <a:rPr lang="en-US" sz="2000" dirty="0"/>
              <a:t> ≈ 99.9 %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Thermal noise mostly determined by silicon grating  -  </a:t>
            </a:r>
            <a:r>
              <a:rPr lang="en-US" sz="2000" dirty="0" err="1">
                <a:latin typeface="Symbol" panose="05050102010706020507" pitchFamily="18" charset="2"/>
              </a:rPr>
              <a:t>s</a:t>
            </a:r>
            <a:r>
              <a:rPr lang="en-US" sz="2000" baseline="-25000" dirty="0" err="1"/>
              <a:t>y</a:t>
            </a:r>
            <a:r>
              <a:rPr lang="en-US" sz="2000" dirty="0"/>
              <a:t> = 4×10</a:t>
            </a:r>
            <a:r>
              <a:rPr lang="en-US" sz="2000" baseline="30000" dirty="0"/>
              <a:t>-18</a:t>
            </a:r>
            <a:r>
              <a:rPr lang="en-US" sz="2000" dirty="0"/>
              <a:t>   @ 124 K possible</a:t>
            </a:r>
          </a:p>
          <a:p>
            <a:r>
              <a:rPr lang="en-US" sz="2000" dirty="0"/>
              <a:t> 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CB36514A-650E-41C1-9868-BD9A1C6A0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24" y="905278"/>
            <a:ext cx="2008866" cy="74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72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>
            <a:extLst>
              <a:ext uri="{FF2B5EF4-FFF2-40B4-BE49-F238E27FC236}">
                <a16:creationId xmlns:a16="http://schemas.microsoft.com/office/drawing/2014/main" id="{B7FEE49B-9984-4AF7-BD0B-657DC5E52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Improvements on Silicon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BE5633-38CF-43C2-9E21-0BFE3BA8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A647173-EB1D-F690-423D-454F380DB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84" y="1314173"/>
            <a:ext cx="9097287" cy="516306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9930F85-6C1C-9E9A-3A5D-0CCFF78F322B}"/>
              </a:ext>
            </a:extLst>
          </p:cNvPr>
          <p:cNvSpPr txBox="1"/>
          <p:nvPr/>
        </p:nvSpPr>
        <p:spPr>
          <a:xfrm>
            <a:off x="9391520" y="1443414"/>
            <a:ext cx="2676420" cy="4153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399" u="sng" dirty="0">
                <a:latin typeface="Calibri" panose="020F0502020204030204" pitchFamily="34" charset="0"/>
              </a:rPr>
              <a:t>Goals:</a:t>
            </a:r>
          </a:p>
          <a:p>
            <a:pPr algn="l"/>
            <a:endParaRPr lang="en-US" sz="2399" dirty="0">
              <a:latin typeface="Calibri" panose="020F0502020204030204" pitchFamily="34" charset="0"/>
            </a:endParaRPr>
          </a:p>
          <a:p>
            <a:pPr algn="l"/>
            <a:r>
              <a:rPr lang="en-US" sz="2399" dirty="0">
                <a:latin typeface="Calibri" panose="020F0502020204030204" pitchFamily="34" charset="0"/>
              </a:rPr>
              <a:t>Stand-alone system </a:t>
            </a:r>
          </a:p>
          <a:p>
            <a:pPr algn="l"/>
            <a:r>
              <a:rPr lang="en-US" sz="2399" dirty="0">
                <a:latin typeface="Calibri" panose="020F0502020204030204" pitchFamily="34" charset="0"/>
              </a:rPr>
              <a:t>(towards field use)</a:t>
            </a:r>
          </a:p>
          <a:p>
            <a:pPr algn="l"/>
            <a:endParaRPr lang="en-US" sz="2399" dirty="0">
              <a:latin typeface="Calibri" panose="020F0502020204030204" pitchFamily="34" charset="0"/>
            </a:endParaRPr>
          </a:p>
          <a:p>
            <a:pPr algn="l"/>
            <a:r>
              <a:rPr lang="en-US" sz="2399" dirty="0">
                <a:latin typeface="Calibri" panose="020F0502020204030204" pitchFamily="34" charset="0"/>
              </a:rPr>
              <a:t>Reduce impact of by vibrations by </a:t>
            </a:r>
          </a:p>
          <a:p>
            <a:pPr algn="l"/>
            <a:r>
              <a:rPr lang="en-US" sz="2399" dirty="0">
                <a:latin typeface="Calibri" panose="020F0502020204030204" pitchFamily="34" charset="0"/>
              </a:rPr>
              <a:t>additional feedback on AVI and feedforward technique (WP2)</a:t>
            </a:r>
            <a:endParaRPr lang="en-US" sz="2399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6F3F209-C611-20E3-78B7-E448BCFDC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7D633-105A-C1EC-64C0-1FEB9286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35341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1952542-8C2B-E967-B71B-AD17E912C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3" y="1435017"/>
            <a:ext cx="6581516" cy="493709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45D87B8-9085-F3B7-CF62-76DA33DB73A7}"/>
              </a:ext>
            </a:extLst>
          </p:cNvPr>
          <p:cNvSpPr txBox="1"/>
          <p:nvPr/>
        </p:nvSpPr>
        <p:spPr>
          <a:xfrm>
            <a:off x="7177046" y="1491037"/>
            <a:ext cx="4824221" cy="3415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 err="1">
                <a:latin typeface="Calibri" panose="020F0502020204030204" pitchFamily="34" charset="0"/>
              </a:rPr>
              <a:t>Cryo</a:t>
            </a:r>
            <a:r>
              <a:rPr lang="en-US" sz="2399" dirty="0">
                <a:latin typeface="Calibri" panose="020F0502020204030204" pitchFamily="34" charset="0"/>
              </a:rPr>
              <a:t> system from </a:t>
            </a:r>
            <a:r>
              <a:rPr lang="en-US" sz="2399" dirty="0" err="1">
                <a:latin typeface="Calibri" panose="020F0502020204030204" pitchFamily="34" charset="0"/>
              </a:rPr>
              <a:t>TransMIT</a:t>
            </a:r>
            <a:r>
              <a:rPr lang="en-US" sz="2399" dirty="0">
                <a:latin typeface="Calibri" panose="020F0502020204030204" pitchFamily="34" charset="0"/>
              </a:rPr>
              <a:t> arrived at PTB</a:t>
            </a:r>
          </a:p>
          <a:p>
            <a:pPr marL="342876" indent="-342876">
              <a:buFont typeface="Arial" panose="020B0604020202020204" pitchFamily="34" charset="0"/>
              <a:buChar char="•"/>
            </a:pPr>
            <a:endParaRPr lang="en-US" sz="2399" dirty="0">
              <a:latin typeface="Calibri" panose="020F0502020204030204" pitchFamily="34" charset="0"/>
            </a:endParaRPr>
          </a:p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>
                <a:latin typeface="Calibri" panose="020F0502020204030204" pitchFamily="34" charset="0"/>
              </a:rPr>
              <a:t>Check cooling performance and vibration level on test system.</a:t>
            </a:r>
          </a:p>
          <a:p>
            <a:pPr marL="342876" indent="-342876">
              <a:buFont typeface="Arial" panose="020B0604020202020204" pitchFamily="34" charset="0"/>
              <a:buChar char="•"/>
            </a:pPr>
            <a:endParaRPr lang="en-US" sz="2399" dirty="0">
              <a:latin typeface="Calibri" panose="020F0502020204030204" pitchFamily="34" charset="0"/>
            </a:endParaRPr>
          </a:p>
          <a:p>
            <a:pPr marL="342876" indent="-342876">
              <a:buFont typeface="Arial" panose="020B0604020202020204" pitchFamily="34" charset="0"/>
              <a:buChar char="•"/>
            </a:pPr>
            <a:r>
              <a:rPr lang="en-US" sz="2399" dirty="0">
                <a:latin typeface="Calibri" panose="020F0502020204030204" pitchFamily="34" charset="0"/>
              </a:rPr>
              <a:t>Replace LN2-based cooling system of Si5 (124 K, 21 cm silicon, </a:t>
            </a:r>
            <a:r>
              <a:rPr lang="en-US" sz="2399" dirty="0" err="1">
                <a:latin typeface="Calibri" panose="020F0502020204030204" pitchFamily="34" charset="0"/>
              </a:rPr>
              <a:t>AlGaAs</a:t>
            </a:r>
            <a:r>
              <a:rPr lang="en-US" sz="2399" dirty="0">
                <a:latin typeface="Calibri" panose="020F0502020204030204" pitchFamily="34" charset="0"/>
              </a:rPr>
              <a:t> coatings)</a:t>
            </a:r>
            <a:endParaRPr lang="en-US" sz="2399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1878E5F-400E-45B5-4D4E-853A9C02A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572" y="5330851"/>
            <a:ext cx="1800323" cy="11127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153810-DB8F-92A7-4731-9A784E9D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He-based closed cycle cryostat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A63121C-A75E-6EAA-7CB4-2A5CB435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C114FC-7D82-1B42-0264-6AA9DBCD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2CDE06-3734-D60E-B5F6-80A050552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35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73424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de-DE" err="1"/>
              <a:t>Crystaline</a:t>
            </a:r>
            <a:r>
              <a:rPr lang="de-DE"/>
              <a:t> AlGaAs / </a:t>
            </a:r>
            <a:r>
              <a:rPr lang="de-DE" err="1"/>
              <a:t>GaAs</a:t>
            </a:r>
            <a:r>
              <a:rPr lang="de-DE"/>
              <a:t> </a:t>
            </a:r>
            <a:r>
              <a:rPr lang="de-DE" err="1"/>
              <a:t>multilayer</a:t>
            </a:r>
            <a:endParaRPr lang="de-DE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3933A076-4247-6564-676F-72FA161A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219D0767-890E-8AF6-9F80-E9229303F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19" name="Foliennummernplatzhalter 18">
            <a:extLst>
              <a:ext uri="{FF2B5EF4-FFF2-40B4-BE49-F238E27FC236}">
                <a16:creationId xmlns:a16="http://schemas.microsoft.com/office/drawing/2014/main" id="{2F5F8636-64F1-F5A0-8AD7-0985FDE15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36</a:t>
            </a:fld>
            <a:endParaRPr lang="de-D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9ABEA17-FC65-C042-C2E5-4A35CD516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189" y="2557157"/>
            <a:ext cx="3116555" cy="135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CCB4F1D9-8B10-61D2-B413-A0C0AA92EB6B}"/>
              </a:ext>
            </a:extLst>
          </p:cNvPr>
          <p:cNvSpPr txBox="1"/>
          <p:nvPr/>
        </p:nvSpPr>
        <p:spPr>
          <a:xfrm>
            <a:off x="731404" y="6561348"/>
            <a:ext cx="987836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G. Cole </a:t>
            </a:r>
            <a:r>
              <a:rPr lang="en-US" sz="1333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, Nat. Phot. </a:t>
            </a:r>
            <a:r>
              <a:rPr lang="en-US" sz="1333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 (2013) 644,       Winkler </a:t>
            </a:r>
            <a:r>
              <a:rPr lang="en-US" sz="1333" i="1" dirty="0">
                <a:latin typeface="Arial" panose="020B0604020202020204" pitchFamily="34" charset="0"/>
                <a:cs typeface="Arial" panose="020B0604020202020204" pitchFamily="34" charset="0"/>
              </a:rPr>
              <a:t>et al.,</a:t>
            </a:r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 Optica, </a:t>
            </a:r>
            <a:r>
              <a:rPr lang="en-US" sz="1333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 (2021) 686,       G. Cole, </a:t>
            </a:r>
            <a:r>
              <a:rPr lang="de-DE" sz="1333" i="1" dirty="0" err="1"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de-DE" sz="1333" i="1" dirty="0">
                <a:latin typeface="Arial" panose="020B0604020202020204" pitchFamily="34" charset="0"/>
                <a:cs typeface="Arial" panose="020B0604020202020204" pitchFamily="34" charset="0"/>
              </a:rPr>
              <a:t>. SPIE, (2012) 8458</a:t>
            </a:r>
            <a:r>
              <a:rPr lang="de-DE" sz="1333" dirty="0">
                <a:latin typeface="Arial" panose="020B0604020202020204" pitchFamily="34" charset="0"/>
                <a:cs typeface="Arial" panose="020B0604020202020204" pitchFamily="34" charset="0"/>
              </a:rPr>
              <a:t>, 845807</a:t>
            </a:r>
            <a:endParaRPr lang="en-US" sz="13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F8A592A-2E7E-6B1D-4904-134EBFB972FD}"/>
              </a:ext>
            </a:extLst>
          </p:cNvPr>
          <p:cNvGrpSpPr/>
          <p:nvPr/>
        </p:nvGrpSpPr>
        <p:grpSpPr>
          <a:xfrm>
            <a:off x="1374229" y="4694746"/>
            <a:ext cx="1518872" cy="1324428"/>
            <a:chOff x="4433139" y="1375369"/>
            <a:chExt cx="1574264" cy="13727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4160557-A110-447D-67AA-C06052043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33139" y="1375369"/>
              <a:ext cx="1574264" cy="137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1B119E6F-3D20-D2DB-69BB-3CB9A4FA1CA5}"/>
                </a:ext>
              </a:extLst>
            </p:cNvPr>
            <p:cNvCxnSpPr/>
            <p:nvPr/>
          </p:nvCxnSpPr>
          <p:spPr>
            <a:xfrm flipV="1">
              <a:off x="4823162" y="2141886"/>
              <a:ext cx="469313" cy="288032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hteck 23">
            <a:extLst>
              <a:ext uri="{FF2B5EF4-FFF2-40B4-BE49-F238E27FC236}">
                <a16:creationId xmlns:a16="http://schemas.microsoft.com/office/drawing/2014/main" id="{16CA5A2E-0B6C-E3CB-69BD-0AD377FBCE5C}"/>
              </a:ext>
            </a:extLst>
          </p:cNvPr>
          <p:cNvSpPr/>
          <p:nvPr/>
        </p:nvSpPr>
        <p:spPr>
          <a:xfrm>
            <a:off x="239349" y="1205409"/>
            <a:ext cx="4992555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>
                <a:latin typeface="Arial" pitchFamily="34" charset="0"/>
                <a:cs typeface="Arial" pitchFamily="34" charset="0"/>
              </a:rPr>
              <a:t>epitaxially grown </a:t>
            </a:r>
            <a:r>
              <a:rPr lang="en-US" sz="1867" dirty="0" err="1">
                <a:latin typeface="Arial" pitchFamily="34" charset="0"/>
                <a:cs typeface="Arial" pitchFamily="34" charset="0"/>
              </a:rPr>
              <a:t>crystaline</a:t>
            </a:r>
            <a:r>
              <a:rPr lang="en-US" sz="1867" dirty="0">
                <a:latin typeface="Arial" pitchFamily="34" charset="0"/>
                <a:cs typeface="Arial" pitchFamily="34" charset="0"/>
              </a:rPr>
              <a:t> multilayer (</a:t>
            </a:r>
            <a:r>
              <a:rPr lang="nn-NO" sz="1867" dirty="0"/>
              <a:t>1064 nm, 1156 nm, 1397 nm, 1550 nm)</a:t>
            </a:r>
            <a:endParaRPr lang="en-US" sz="1867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23">
            <a:extLst>
              <a:ext uri="{FF2B5EF4-FFF2-40B4-BE49-F238E27FC236}">
                <a16:creationId xmlns:a16="http://schemas.microsoft.com/office/drawing/2014/main" id="{2C8EA588-1CE6-3707-DDFF-B70B95D2F4D2}"/>
              </a:ext>
            </a:extLst>
          </p:cNvPr>
          <p:cNvSpPr/>
          <p:nvPr/>
        </p:nvSpPr>
        <p:spPr>
          <a:xfrm>
            <a:off x="2651568" y="4618863"/>
            <a:ext cx="1456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typ. Silicon or 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Fused Silica</a:t>
            </a:r>
          </a:p>
        </p:txBody>
      </p:sp>
      <p:sp>
        <p:nvSpPr>
          <p:cNvPr id="6" name="Rechteck 22">
            <a:extLst>
              <a:ext uri="{FF2B5EF4-FFF2-40B4-BE49-F238E27FC236}">
                <a16:creationId xmlns:a16="http://schemas.microsoft.com/office/drawing/2014/main" id="{A60E201E-268D-3E72-6B2F-4E5F0EEE2803}"/>
              </a:ext>
            </a:extLst>
          </p:cNvPr>
          <p:cNvSpPr/>
          <p:nvPr/>
        </p:nvSpPr>
        <p:spPr>
          <a:xfrm>
            <a:off x="595920" y="5469421"/>
            <a:ext cx="10365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GaAs/</a:t>
            </a:r>
          </a:p>
          <a:p>
            <a:r>
              <a:rPr lang="en-US" sz="1400" dirty="0" err="1">
                <a:latin typeface="Arial" pitchFamily="34" charset="0"/>
                <a:cs typeface="Arial" pitchFamily="34" charset="0"/>
              </a:rPr>
              <a:t>AIGaAs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DBR disc</a:t>
            </a:r>
          </a:p>
        </p:txBody>
      </p:sp>
      <p:sp>
        <p:nvSpPr>
          <p:cNvPr id="14" name="Rechteck 23">
            <a:extLst>
              <a:ext uri="{FF2B5EF4-FFF2-40B4-BE49-F238E27FC236}">
                <a16:creationId xmlns:a16="http://schemas.microsoft.com/office/drawing/2014/main" id="{9CAACCEB-C3F4-8129-7C3A-1CBE0DA288A3}"/>
              </a:ext>
            </a:extLst>
          </p:cNvPr>
          <p:cNvSpPr/>
          <p:nvPr/>
        </p:nvSpPr>
        <p:spPr>
          <a:xfrm>
            <a:off x="239349" y="4075523"/>
            <a:ext cx="518723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>
                <a:latin typeface="Arial" pitchFamily="34" charset="0"/>
                <a:cs typeface="Arial" pitchFamily="34" charset="0"/>
              </a:rPr>
              <a:t>transferred to arbitrary optical substrates</a:t>
            </a:r>
          </a:p>
        </p:txBody>
      </p:sp>
      <p:sp>
        <p:nvSpPr>
          <p:cNvPr id="15" name="Rechteck 23">
            <a:extLst>
              <a:ext uri="{FF2B5EF4-FFF2-40B4-BE49-F238E27FC236}">
                <a16:creationId xmlns:a16="http://schemas.microsoft.com/office/drawing/2014/main" id="{F0C90E58-46E0-D3DC-4A1E-71F42A827EEE}"/>
              </a:ext>
            </a:extLst>
          </p:cNvPr>
          <p:cNvSpPr/>
          <p:nvPr/>
        </p:nvSpPr>
        <p:spPr>
          <a:xfrm>
            <a:off x="2063552" y="1988840"/>
            <a:ext cx="33603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high refractive index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GaAS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low refractive index Al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Ga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1-x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As</a:t>
            </a:r>
          </a:p>
        </p:txBody>
      </p:sp>
      <p:sp>
        <p:nvSpPr>
          <p:cNvPr id="16" name="Rechteck 23">
            <a:extLst>
              <a:ext uri="{FF2B5EF4-FFF2-40B4-BE49-F238E27FC236}">
                <a16:creationId xmlns:a16="http://schemas.microsoft.com/office/drawing/2014/main" id="{F701A0F4-147B-A0B9-74B3-4A6BB8D3B68D}"/>
              </a:ext>
            </a:extLst>
          </p:cNvPr>
          <p:cNvSpPr/>
          <p:nvPr/>
        </p:nvSpPr>
        <p:spPr>
          <a:xfrm>
            <a:off x="5999990" y="1205410"/>
            <a:ext cx="595266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>
                <a:latin typeface="Arial" pitchFamily="34" charset="0"/>
                <a:cs typeface="Arial" pitchFamily="34" charset="0"/>
              </a:rPr>
              <a:t>Low optical absorption and scatter (</a:t>
            </a:r>
            <a:r>
              <a:rPr lang="en-US" sz="1867" dirty="0" err="1">
                <a:latin typeface="Arial" pitchFamily="34" charset="0"/>
                <a:cs typeface="Arial" pitchFamily="34" charset="0"/>
              </a:rPr>
              <a:t>A+S</a:t>
            </a:r>
            <a:r>
              <a:rPr lang="en-US" sz="1867" dirty="0">
                <a:latin typeface="Arial" pitchFamily="34" charset="0"/>
                <a:cs typeface="Arial" pitchFamily="34" charset="0"/>
              </a:rPr>
              <a:t> &lt; 16 ppm)</a:t>
            </a:r>
          </a:p>
        </p:txBody>
      </p:sp>
      <p:sp>
        <p:nvSpPr>
          <p:cNvPr id="11" name="Rechteck 23">
            <a:extLst>
              <a:ext uri="{FF2B5EF4-FFF2-40B4-BE49-F238E27FC236}">
                <a16:creationId xmlns:a16="http://schemas.microsoft.com/office/drawing/2014/main" id="{70B6849E-F8B3-0DE6-6CF3-8ABCF2A58A95}"/>
              </a:ext>
            </a:extLst>
          </p:cNvPr>
          <p:cNvSpPr/>
          <p:nvPr/>
        </p:nvSpPr>
        <p:spPr>
          <a:xfrm>
            <a:off x="6017238" y="1674482"/>
            <a:ext cx="6257959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>
                <a:latin typeface="Arial" pitchFamily="34" charset="0"/>
                <a:cs typeface="Arial" pitchFamily="34" charset="0"/>
              </a:rPr>
              <a:t>lower mechanical loss than dielectric coatings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B5E091E-45E9-F0F6-9201-734C5BC3D427}"/>
              </a:ext>
            </a:extLst>
          </p:cNvPr>
          <p:cNvGrpSpPr/>
          <p:nvPr/>
        </p:nvGrpSpPr>
        <p:grpSpPr>
          <a:xfrm>
            <a:off x="249240" y="1180723"/>
            <a:ext cx="5681897" cy="5093051"/>
            <a:chOff x="249240" y="1180723"/>
            <a:chExt cx="5681897" cy="5093051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741CD27B-DAC8-08BB-B3F7-9807962E1130}"/>
                </a:ext>
              </a:extLst>
            </p:cNvPr>
            <p:cNvSpPr/>
            <p:nvPr/>
          </p:nvSpPr>
          <p:spPr>
            <a:xfrm>
              <a:off x="249240" y="1180723"/>
              <a:ext cx="5681897" cy="5093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FB50831D-60B6-F825-5898-722803371460}"/>
                </a:ext>
              </a:extLst>
            </p:cNvPr>
            <p:cNvSpPr txBox="1"/>
            <p:nvPr/>
          </p:nvSpPr>
          <p:spPr>
            <a:xfrm>
              <a:off x="336207" y="5431822"/>
              <a:ext cx="285526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F = 400 000            </a:t>
              </a:r>
            </a:p>
            <a:p>
              <a:r>
                <a:rPr lang="de-DE" sz="2400" dirty="0" err="1">
                  <a:latin typeface="Symbol" panose="05050102010706020507" pitchFamily="18" charset="2"/>
                  <a:cs typeface="Arial" panose="020B0604020202020204" pitchFamily="34" charset="0"/>
                </a:rPr>
                <a:t>dn</a:t>
              </a:r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 = 1.8 kHz</a:t>
              </a:r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CEDE0D5C-8698-5AC6-2CAE-24B2035CA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3411" y="1239624"/>
              <a:ext cx="5563513" cy="4172636"/>
            </a:xfrm>
            <a:prstGeom prst="rect">
              <a:avLst/>
            </a:prstGeom>
            <a:ln>
              <a:noFill/>
            </a:ln>
          </p:spPr>
        </p:pic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3EA547EB-1ACE-13B7-1A7F-36F59CECD46B}"/>
                </a:ext>
              </a:extLst>
            </p:cNvPr>
            <p:cNvSpPr txBox="1"/>
            <p:nvPr/>
          </p:nvSpPr>
          <p:spPr>
            <a:xfrm>
              <a:off x="3805037" y="3367902"/>
              <a:ext cx="2012821" cy="7487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133" dirty="0">
                  <a:latin typeface="Arial" panose="020B0604020202020204" pitchFamily="34" charset="0"/>
                  <a:cs typeface="Arial" panose="020B0604020202020204" pitchFamily="34" charset="0"/>
                </a:rPr>
                <a:t>JILA (6 cm)</a:t>
              </a:r>
            </a:p>
            <a:p>
              <a:pPr algn="r"/>
              <a:r>
                <a:rPr lang="de-DE" sz="2133" dirty="0">
                  <a:latin typeface="Arial" panose="020B0604020202020204" pitchFamily="34" charset="0"/>
                  <a:cs typeface="Arial" panose="020B0604020202020204" pitchFamily="34" charset="0"/>
                </a:rPr>
                <a:t>4 K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BA36B5ED-D6EC-8BA2-B6A1-68B208924B9B}"/>
                </a:ext>
              </a:extLst>
            </p:cNvPr>
            <p:cNvSpPr txBox="1"/>
            <p:nvPr/>
          </p:nvSpPr>
          <p:spPr>
            <a:xfrm>
              <a:off x="555968" y="1479312"/>
              <a:ext cx="1927703" cy="7487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2133" dirty="0">
                  <a:latin typeface="Arial" panose="020B0604020202020204" pitchFamily="34" charset="0"/>
                  <a:cs typeface="Arial" panose="020B0604020202020204" pitchFamily="34" charset="0"/>
                </a:rPr>
                <a:t>PTB (21 cm)</a:t>
              </a:r>
            </a:p>
            <a:p>
              <a:r>
                <a:rPr lang="de-DE" sz="2133" dirty="0">
                  <a:latin typeface="Arial" panose="020B0604020202020204" pitchFamily="34" charset="0"/>
                  <a:cs typeface="Arial" panose="020B0604020202020204" pitchFamily="34" charset="0"/>
                </a:rPr>
                <a:t>124 K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FE2ADC4B-2F54-88D4-9A09-13D094A86C0C}"/>
                </a:ext>
              </a:extLst>
            </p:cNvPr>
            <p:cNvSpPr txBox="1"/>
            <p:nvPr/>
          </p:nvSpPr>
          <p:spPr>
            <a:xfrm>
              <a:off x="3850056" y="5391871"/>
              <a:ext cx="2063813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F = 290 000            </a:t>
              </a:r>
            </a:p>
            <a:p>
              <a:r>
                <a:rPr lang="de-DE" sz="2400" dirty="0" err="1">
                  <a:latin typeface="Symbol" panose="05050102010706020507" pitchFamily="18" charset="2"/>
                  <a:cs typeface="Arial" panose="020B0604020202020204" pitchFamily="34" charset="0"/>
                </a:rPr>
                <a:t>dn</a:t>
              </a:r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 = 8.6 kHz</a:t>
              </a:r>
            </a:p>
          </p:txBody>
        </p: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1694C2B9-5EB4-70A6-5CB2-05F4D5A9A205}"/>
              </a:ext>
            </a:extLst>
          </p:cNvPr>
          <p:cNvGrpSpPr/>
          <p:nvPr/>
        </p:nvGrpSpPr>
        <p:grpSpPr>
          <a:xfrm>
            <a:off x="6440902" y="2276873"/>
            <a:ext cx="5365055" cy="4105535"/>
            <a:chOff x="4830676" y="1642800"/>
            <a:chExt cx="4023791" cy="3079151"/>
          </a:xfrm>
        </p:grpSpPr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81C0C6B5-C3B6-0678-F6E1-89BCE708C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30676" y="1642800"/>
              <a:ext cx="4023791" cy="30791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7">
                  <a:extLst>
                    <a:ext uri="{FF2B5EF4-FFF2-40B4-BE49-F238E27FC236}">
                      <a16:creationId xmlns:a16="http://schemas.microsoft.com/office/drawing/2014/main" id="{B4FFD7B1-A659-3F6A-9FD0-CD4E46DAF509}"/>
                    </a:ext>
                  </a:extLst>
                </p:cNvPr>
                <p:cNvSpPr txBox="1"/>
                <p:nvPr/>
              </p:nvSpPr>
              <p:spPr>
                <a:xfrm>
                  <a:off x="5652120" y="2977588"/>
                  <a:ext cx="2153498" cy="318356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de-DE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𝐴𝑙𝐺𝑎𝐴𝑠</m:t>
                            </m:r>
                          </m:sub>
                        </m:sSub>
                        <m:r>
                          <a:rPr lang="en-US" sz="2133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≈2.5×</m:t>
                        </m:r>
                        <m:sSup>
                          <m:sSupPr>
                            <m:ctrlP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−5</m:t>
                            </m:r>
                          </m:sup>
                        </m:sSup>
                      </m:oMath>
                    </m:oMathPara>
                  </a14:m>
                  <a:endParaRPr lang="en-US" sz="2133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" name="TextBox 7">
                  <a:extLst>
                    <a:ext uri="{FF2B5EF4-FFF2-40B4-BE49-F238E27FC236}">
                      <a16:creationId xmlns:a16="http://schemas.microsoft.com/office/drawing/2014/main" id="{B4FFD7B1-A659-3F6A-9FD0-CD4E46DAF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2120" y="2977588"/>
                  <a:ext cx="2153498" cy="318356"/>
                </a:xfrm>
                <a:prstGeom prst="rect">
                  <a:avLst/>
                </a:prstGeom>
                <a:blipFill>
                  <a:blip r:embed="rId6"/>
                  <a:stretch>
                    <a:fillRect l="-846" b="-13889"/>
                  </a:stretch>
                </a:blipFill>
                <a:ln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ED2C5BA5-37A0-C676-77D3-94B9E590599E}"/>
                    </a:ext>
                  </a:extLst>
                </p:cNvPr>
                <p:cNvSpPr txBox="1"/>
                <p:nvPr/>
              </p:nvSpPr>
              <p:spPr>
                <a:xfrm>
                  <a:off x="5608551" y="2427734"/>
                  <a:ext cx="2072394" cy="3154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133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  <m:r>
                          <a:rPr lang="de-DE" sz="2133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             </m:t>
                        </m:r>
                        <m:r>
                          <a:rPr lang="en-US" sz="2133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≈5×</m:t>
                        </m:r>
                        <m:sSup>
                          <m:sSupPr>
                            <m:ctrlP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lang="de-DE" sz="2133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ED2C5BA5-37A0-C676-77D3-94B9E59059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8551" y="2427734"/>
                  <a:ext cx="2072394" cy="315423"/>
                </a:xfrm>
                <a:prstGeom prst="rect">
                  <a:avLst/>
                </a:prstGeom>
                <a:blipFill>
                  <a:blip r:embed="rId7"/>
                  <a:stretch>
                    <a:fillRect l="-1104" b="-159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9E657F4B-C156-AB9B-4FB1-03F5C99617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96336" y="2211710"/>
              <a:ext cx="662930" cy="0"/>
            </a:xfrm>
            <a:prstGeom prst="line">
              <a:avLst/>
            </a:prstGeom>
            <a:ln w="635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F989ACC9-7D5A-D0BF-0991-95FF685182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33853" y="2310553"/>
              <a:ext cx="493948" cy="1639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9A58A924-443F-C93D-E358-BA297C5632B7}"/>
                </a:ext>
              </a:extLst>
            </p:cNvPr>
            <p:cNvCxnSpPr>
              <a:cxnSpLocks/>
            </p:cNvCxnSpPr>
            <p:nvPr/>
          </p:nvCxnSpPr>
          <p:spPr>
            <a:xfrm>
              <a:off x="7624361" y="3152056"/>
              <a:ext cx="450939" cy="2815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DC6AC137-FDA8-6AB3-558F-ECB7ED5197C6}"/>
                </a:ext>
              </a:extLst>
            </p:cNvPr>
            <p:cNvSpPr txBox="1"/>
            <p:nvPr/>
          </p:nvSpPr>
          <p:spPr>
            <a:xfrm>
              <a:off x="5736828" y="2539456"/>
              <a:ext cx="864948" cy="253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SiO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/Ta</a:t>
              </a:r>
              <a:r>
                <a:rPr lang="en-US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de-DE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Rechteck 23">
            <a:extLst>
              <a:ext uri="{FF2B5EF4-FFF2-40B4-BE49-F238E27FC236}">
                <a16:creationId xmlns:a16="http://schemas.microsoft.com/office/drawing/2014/main" id="{9B747BB9-B4BA-AD68-45C5-33282DCE93A1}"/>
              </a:ext>
            </a:extLst>
          </p:cNvPr>
          <p:cNvSpPr/>
          <p:nvPr/>
        </p:nvSpPr>
        <p:spPr>
          <a:xfrm>
            <a:off x="8208235" y="2156203"/>
            <a:ext cx="3840427" cy="37965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867" dirty="0">
                <a:latin typeface="Arial" pitchFamily="34" charset="0"/>
                <a:cs typeface="Arial" pitchFamily="34" charset="0"/>
              </a:rPr>
              <a:t>reduced Brownian Thermal Noise </a:t>
            </a:r>
          </a:p>
        </p:txBody>
      </p:sp>
      <p:sp>
        <p:nvSpPr>
          <p:cNvPr id="69" name="Pfeil: nach rechts 68">
            <a:extLst>
              <a:ext uri="{FF2B5EF4-FFF2-40B4-BE49-F238E27FC236}">
                <a16:creationId xmlns:a16="http://schemas.microsoft.com/office/drawing/2014/main" id="{6F2AD4EC-F166-5BB1-E9FD-6E67F8E37E2D}"/>
              </a:ext>
            </a:extLst>
          </p:cNvPr>
          <p:cNvSpPr/>
          <p:nvPr/>
        </p:nvSpPr>
        <p:spPr>
          <a:xfrm>
            <a:off x="7632172" y="2243006"/>
            <a:ext cx="470473" cy="261145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75464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20" grpId="0" animBg="1"/>
      <p:bldP spid="6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3ADD41-705D-43C8-81F9-692EF2F6B5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087BE1-A760-4CC8-A4D5-33E2AC3897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58A0DA-7BDB-4205-9A5C-D575BE6184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6B88638-B36B-40FC-8CC8-25FC69F6D7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BC99C7E-D751-4E13-997B-D632893F97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4C462B-03D7-4107-8961-C73C985A7EF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F073FDD-00E4-4F4D-B1D0-62C00C2E87E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865"/>
          <a:stretch/>
        </p:blipFill>
        <p:spPr>
          <a:xfrm>
            <a:off x="2054690" y="934005"/>
            <a:ext cx="8289782" cy="54796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69C0A1-5E65-4602-8732-3134FE86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Birefringent noise – power dependence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569F85-7184-FE47-8FBE-C4667EBCA6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1853DD-9869-855F-07F5-B0123CA5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9672F-A697-402B-BE17-41F6A885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DE18427-7B09-97FD-2298-0F06CD0A7479}"/>
              </a:ext>
            </a:extLst>
          </p:cNvPr>
          <p:cNvSpPr txBox="1"/>
          <p:nvPr/>
        </p:nvSpPr>
        <p:spPr>
          <a:xfrm>
            <a:off x="0" y="5262275"/>
            <a:ext cx="27068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</a:rPr>
              <a:t>D. </a:t>
            </a:r>
            <a:r>
              <a:rPr lang="en-GB" sz="1000" dirty="0" err="1">
                <a:latin typeface="arial" panose="020B0604020202020204" pitchFamily="34" charset="0"/>
              </a:rPr>
              <a:t>Kedar</a:t>
            </a:r>
            <a:r>
              <a:rPr lang="en-GB" sz="1000" dirty="0">
                <a:latin typeface="arial" panose="020B0604020202020204" pitchFamily="34" charset="0"/>
              </a:rPr>
              <a:t> et al.</a:t>
            </a:r>
            <a:br>
              <a:rPr lang="en-GB" sz="1000" dirty="0">
                <a:latin typeface="arial" panose="020B0604020202020204" pitchFamily="34" charset="0"/>
              </a:rPr>
            </a:br>
            <a:r>
              <a:rPr lang="en-GB" sz="1000" dirty="0">
                <a:latin typeface="arial" panose="020B0604020202020204" pitchFamily="34" charset="0"/>
              </a:rPr>
              <a:t>Optica</a:t>
            </a:r>
            <a:r>
              <a:rPr lang="en-GB" sz="1000" i="1" dirty="0">
                <a:latin typeface="arial" panose="020B0604020202020204" pitchFamily="34" charset="0"/>
              </a:rPr>
              <a:t> </a:t>
            </a:r>
            <a:r>
              <a:rPr lang="en-GB" sz="1000" b="1" dirty="0">
                <a:latin typeface="arial" panose="020B0604020202020204" pitchFamily="34" charset="0"/>
              </a:rPr>
              <a:t>10</a:t>
            </a:r>
            <a:r>
              <a:rPr lang="en-GB" sz="1000" dirty="0">
                <a:latin typeface="arial" panose="020B0604020202020204" pitchFamily="34" charset="0"/>
              </a:rPr>
              <a:t>, 464 (2023)</a:t>
            </a:r>
            <a:br>
              <a:rPr lang="en-GB" sz="1000" dirty="0">
                <a:latin typeface="arial" panose="020B0604020202020204" pitchFamily="34" charset="0"/>
              </a:rPr>
            </a:br>
            <a:r>
              <a:rPr lang="en-GB" sz="1000" dirty="0">
                <a:latin typeface="arial" panose="020B0604020202020204" pitchFamily="34" charset="0"/>
                <a:hlinkClick r:id="rId10"/>
              </a:rPr>
              <a:t>https://doi.org/10.1364/OPTICA.479462</a:t>
            </a:r>
            <a:endParaRPr lang="en-GB" sz="1000" dirty="0">
              <a:latin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</a:endParaRPr>
          </a:p>
          <a:p>
            <a:r>
              <a:rPr lang="en-GB" sz="1000" dirty="0">
                <a:latin typeface="arial" panose="020B0604020202020204" pitchFamily="34" charset="0"/>
              </a:rPr>
              <a:t>J. Yu, et. al,</a:t>
            </a:r>
            <a:r>
              <a:rPr lang="en-GB" sz="1000" i="1" dirty="0">
                <a:latin typeface="arial" panose="020B0604020202020204" pitchFamily="34" charset="0"/>
              </a:rPr>
              <a:t>,</a:t>
            </a:r>
            <a:br>
              <a:rPr lang="en-GB" sz="1000" dirty="0">
                <a:latin typeface="arial" panose="020B0604020202020204" pitchFamily="34" charset="0"/>
              </a:rPr>
            </a:br>
            <a:r>
              <a:rPr lang="en-GB" sz="1000" dirty="0">
                <a:latin typeface="arial" panose="020B0604020202020204" pitchFamily="34" charset="0"/>
              </a:rPr>
              <a:t>arXiv:2210.15671 [</a:t>
            </a:r>
            <a:r>
              <a:rPr lang="en-GB" sz="1000" dirty="0" err="1">
                <a:latin typeface="arial" panose="020B0604020202020204" pitchFamily="34" charset="0"/>
              </a:rPr>
              <a:t>physics.optics</a:t>
            </a:r>
            <a:r>
              <a:rPr lang="en-GB" sz="1000" dirty="0">
                <a:latin typeface="arial" panose="020B0604020202020204" pitchFamily="34" charset="0"/>
              </a:rPr>
              <a:t>]</a:t>
            </a:r>
            <a:br>
              <a:rPr lang="en-GB" sz="1000" dirty="0">
                <a:latin typeface="arial" panose="020B0604020202020204" pitchFamily="34" charset="0"/>
              </a:rPr>
            </a:br>
            <a:r>
              <a:rPr lang="en-GB" sz="1000" dirty="0">
                <a:latin typeface="arial" panose="020B0604020202020204" pitchFamily="34" charset="0"/>
                <a:hlinkClick r:id="rId11"/>
              </a:rPr>
              <a:t>https://doi.org/10.48550/ARXIV.2210.15671 </a:t>
            </a:r>
            <a:endParaRPr lang="en-GB" sz="1000" dirty="0">
              <a:latin typeface="arial" panose="020B0604020202020204" pitchFamily="34" charset="0"/>
            </a:endParaRP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6634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B096BCC-B0E4-4661-8208-20F78AB316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74"/>
          <a:stretch/>
        </p:blipFill>
        <p:spPr>
          <a:xfrm>
            <a:off x="570634" y="1019873"/>
            <a:ext cx="6328674" cy="5069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BA4039-3D75-4607-8334-9AF91B660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Excess noise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69CD47-B24E-4AEE-193D-E3717D2D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3F1E1-8CA2-4607-B2E1-4C6B1152C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de-DE"/>
              <a:t>15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6A66C3-030E-14E7-9377-F327FECAB59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077200" y="6608763"/>
            <a:ext cx="4114800" cy="230187"/>
          </a:xfrm>
        </p:spPr>
        <p:txBody>
          <a:bodyPr/>
          <a:lstStyle/>
          <a:p>
            <a:r>
              <a:rPr lang="en-GB"/>
              <a:t>9th Symposium on Frequency Standards and Metrology </a:t>
            </a:r>
            <a:endParaRPr lang="de-D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61DFE5-2E93-402C-858A-C8ACC1BB89A5}"/>
              </a:ext>
            </a:extLst>
          </p:cNvPr>
          <p:cNvGrpSpPr/>
          <p:nvPr/>
        </p:nvGrpSpPr>
        <p:grpSpPr>
          <a:xfrm>
            <a:off x="1692358" y="1830900"/>
            <a:ext cx="4027916" cy="3209590"/>
            <a:chOff x="623392" y="1299530"/>
            <a:chExt cx="4027916" cy="32095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9624950-FE2B-4330-91EA-CBB104A9E55A}"/>
                    </a:ext>
                  </a:extLst>
                </p:cNvPr>
                <p:cNvSpPr txBox="1"/>
                <p:nvPr/>
              </p:nvSpPr>
              <p:spPr>
                <a:xfrm>
                  <a:off x="1541530" y="1299530"/>
                  <a:ext cx="1898277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Global noise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𝑐𝑜𝑟𝑟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≫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𝑤</m:t>
                        </m:r>
                      </m:oMath>
                    </m:oMathPara>
                  </a14:m>
                  <a:endParaRPr 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9624950-FE2B-4330-91EA-CBB104A9E5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1530" y="1299530"/>
                  <a:ext cx="1898277" cy="830997"/>
                </a:xfrm>
                <a:prstGeom prst="rect">
                  <a:avLst/>
                </a:prstGeom>
                <a:blipFill>
                  <a:blip r:embed="rId4"/>
                  <a:stretch>
                    <a:fillRect l="-4808" t="-5109" r="-44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0DFABB8-F8E5-4FE5-B284-15A2657F331A}"/>
                </a:ext>
              </a:extLst>
            </p:cNvPr>
            <p:cNvGrpSpPr/>
            <p:nvPr/>
          </p:nvGrpSpPr>
          <p:grpSpPr>
            <a:xfrm>
              <a:off x="623392" y="4008483"/>
              <a:ext cx="4027916" cy="392625"/>
              <a:chOff x="1275996" y="4616417"/>
              <a:chExt cx="4027916" cy="39262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3027CFE-9C58-44BF-97D3-56AA1732D503}"/>
                  </a:ext>
                </a:extLst>
              </p:cNvPr>
              <p:cNvSpPr/>
              <p:nvPr/>
            </p:nvSpPr>
            <p:spPr>
              <a:xfrm>
                <a:off x="1482536" y="4616417"/>
                <a:ext cx="3610304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B0A0C03-3478-45CB-A525-D9D9FA86C679}"/>
                  </a:ext>
                </a:extLst>
              </p:cNvPr>
              <p:cNvSpPr/>
              <p:nvPr/>
            </p:nvSpPr>
            <p:spPr>
              <a:xfrm>
                <a:off x="1275996" y="4667005"/>
                <a:ext cx="4027916" cy="342037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5EA8A8C-D1EB-47D6-9220-4DC0FAA824E5}"/>
                </a:ext>
              </a:extLst>
            </p:cNvPr>
            <p:cNvGrpSpPr/>
            <p:nvPr/>
          </p:nvGrpSpPr>
          <p:grpSpPr>
            <a:xfrm>
              <a:off x="655176" y="2096852"/>
              <a:ext cx="3959815" cy="1289304"/>
              <a:chOff x="1271464" y="2895780"/>
              <a:chExt cx="4032448" cy="1289304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32E9EFC7-1551-402B-BFD9-9D7C75F6C242}"/>
                  </a:ext>
                </a:extLst>
              </p:cNvPr>
              <p:cNvCxnSpPr/>
              <p:nvPr/>
            </p:nvCxnSpPr>
            <p:spPr>
              <a:xfrm>
                <a:off x="1271464" y="4185084"/>
                <a:ext cx="403244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093A9315-840F-4224-AD4C-EF15290A359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26812" y="3540432"/>
                <a:ext cx="128930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CDF40E-003D-4FE6-9422-E1DDEF1C86A9}"/>
                    </a:ext>
                  </a:extLst>
                </p:cNvPr>
                <p:cNvSpPr txBox="1"/>
                <p:nvPr/>
              </p:nvSpPr>
              <p:spPr>
                <a:xfrm>
                  <a:off x="655176" y="2105817"/>
                  <a:ext cx="60753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𝛿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oMath>
                    </m:oMathPara>
                  </a14:m>
                  <a:endParaRPr lang="en-US" sz="2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CDF40E-003D-4FE6-9422-E1DDEF1C86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176" y="2105817"/>
                  <a:ext cx="607539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0025A4-97F7-41F5-BB91-F3B293F5A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2968" y="2463905"/>
              <a:ext cx="3812069" cy="82787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160C349-6C49-4736-9997-8A2CA243EB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4562" t="39315" r="11413" b="11228"/>
            <a:stretch/>
          </p:blipFill>
          <p:spPr>
            <a:xfrm>
              <a:off x="2248097" y="3617013"/>
              <a:ext cx="773971" cy="387833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0DDF66D-FB38-4473-A590-A2F32AF6EEA4}"/>
                </a:ext>
              </a:extLst>
            </p:cNvPr>
            <p:cNvGrpSpPr/>
            <p:nvPr/>
          </p:nvGrpSpPr>
          <p:grpSpPr>
            <a:xfrm>
              <a:off x="2252656" y="2420888"/>
              <a:ext cx="747000" cy="2088232"/>
              <a:chOff x="2252656" y="2521629"/>
              <a:chExt cx="747000" cy="2088232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F00924EC-A917-47AC-B7E8-84E7870778D5}"/>
                  </a:ext>
                </a:extLst>
              </p:cNvPr>
              <p:cNvCxnSpPr/>
              <p:nvPr/>
            </p:nvCxnSpPr>
            <p:spPr>
              <a:xfrm>
                <a:off x="2252656" y="2521629"/>
                <a:ext cx="0" cy="2088232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706241AA-D156-44CC-97DD-D59A1DDDF55F}"/>
                  </a:ext>
                </a:extLst>
              </p:cNvPr>
              <p:cNvCxnSpPr/>
              <p:nvPr/>
            </p:nvCxnSpPr>
            <p:spPr>
              <a:xfrm>
                <a:off x="2999656" y="2521629"/>
                <a:ext cx="0" cy="2088232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322B68D-F44E-473F-AF4C-FF25EAC85D7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022" r="7132"/>
          <a:stretch/>
        </p:blipFill>
        <p:spPr>
          <a:xfrm>
            <a:off x="608420" y="1451401"/>
            <a:ext cx="6253101" cy="4493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2C4888-DC91-4774-8C1D-FADD46041B5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37131" y="1111063"/>
            <a:ext cx="6738988" cy="505424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1573D58-1ED2-4BE0-A85F-D8A6CED23FA9}"/>
              </a:ext>
            </a:extLst>
          </p:cNvPr>
          <p:cNvSpPr txBox="1"/>
          <p:nvPr/>
        </p:nvSpPr>
        <p:spPr>
          <a:xfrm>
            <a:off x="7299456" y="1669661"/>
            <a:ext cx="2250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excess noise: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0C3BBB-1637-4359-ADA6-0D79EB5B569F}"/>
              </a:ext>
            </a:extLst>
          </p:cNvPr>
          <p:cNvSpPr txBox="1"/>
          <p:nvPr/>
        </p:nvSpPr>
        <p:spPr>
          <a:xfrm>
            <a:off x="7299456" y="2600908"/>
            <a:ext cx="3139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Long correlation length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49A8B4-A941-49EA-B544-ACE7C3A6482E}"/>
              </a:ext>
            </a:extLst>
          </p:cNvPr>
          <p:cNvSpPr txBox="1"/>
          <p:nvPr/>
        </p:nvSpPr>
        <p:spPr>
          <a:xfrm>
            <a:off x="7299456" y="3748953"/>
            <a:ext cx="2369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1/f slope in PSD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9B3C27-7DDC-4557-9BD3-63EDACD83544}"/>
              </a:ext>
            </a:extLst>
          </p:cNvPr>
          <p:cNvSpPr txBox="1"/>
          <p:nvPr/>
        </p:nvSpPr>
        <p:spPr>
          <a:xfrm>
            <a:off x="7299456" y="4896998"/>
            <a:ext cx="3821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Independent of optical power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5053103-7700-A473-BE0E-19C2A157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38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4514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E2E15-8330-480E-88DE-89D8FCDB5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splitting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intracavity</a:t>
            </a:r>
            <a:r>
              <a:rPr lang="de-DE" dirty="0"/>
              <a:t> power</a:t>
            </a:r>
          </a:p>
        </p:txBody>
      </p:sp>
      <p:sp>
        <p:nvSpPr>
          <p:cNvPr id="40" name="Datumsplatzhalter 39">
            <a:extLst>
              <a:ext uri="{FF2B5EF4-FFF2-40B4-BE49-F238E27FC236}">
                <a16:creationId xmlns:a16="http://schemas.microsoft.com/office/drawing/2014/main" id="{9A9C8D76-1B5F-6EAF-4F24-AF6BCDE059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41" name="Fußzeilenplatzhalter 40">
            <a:extLst>
              <a:ext uri="{FF2B5EF4-FFF2-40B4-BE49-F238E27FC236}">
                <a16:creationId xmlns:a16="http://schemas.microsoft.com/office/drawing/2014/main" id="{AF222B8F-D6EF-8DD0-9039-FA0FBFCE1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35" name="Foliennummernplatzhalter 34">
            <a:extLst>
              <a:ext uri="{FF2B5EF4-FFF2-40B4-BE49-F238E27FC236}">
                <a16:creationId xmlns:a16="http://schemas.microsoft.com/office/drawing/2014/main" id="{263C6F57-1157-7D44-3D6A-195BFFFA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0E133EE0-38B2-405F-8BEC-383EF7BD60D0}" type="slidenum">
              <a:rPr lang="en-GB" smtClean="0"/>
              <a:pPr/>
              <a:t>39</a:t>
            </a:fld>
            <a:endParaRPr lang="en-GB"/>
          </a:p>
        </p:txBody>
      </p:sp>
      <p:grpSp>
        <p:nvGrpSpPr>
          <p:cNvPr id="3" name="Group 660">
            <a:extLst>
              <a:ext uri="{FF2B5EF4-FFF2-40B4-BE49-F238E27FC236}">
                <a16:creationId xmlns:a16="http://schemas.microsoft.com/office/drawing/2014/main" id="{603138EB-BDA5-62F0-7A11-69663ACBEE8F}"/>
              </a:ext>
            </a:extLst>
          </p:cNvPr>
          <p:cNvGrpSpPr/>
          <p:nvPr/>
        </p:nvGrpSpPr>
        <p:grpSpPr>
          <a:xfrm>
            <a:off x="8094126" y="2042275"/>
            <a:ext cx="3834532" cy="3294935"/>
            <a:chOff x="2197362" y="8382654"/>
            <a:chExt cx="3736606" cy="3210799"/>
          </a:xfrm>
        </p:grpSpPr>
        <p:grpSp>
          <p:nvGrpSpPr>
            <p:cNvPr id="4" name="Group 605">
              <a:extLst>
                <a:ext uri="{FF2B5EF4-FFF2-40B4-BE49-F238E27FC236}">
                  <a16:creationId xmlns:a16="http://schemas.microsoft.com/office/drawing/2014/main" id="{5ACCC175-C884-D943-BEA5-79EE0CFA7009}"/>
                </a:ext>
              </a:extLst>
            </p:cNvPr>
            <p:cNvGrpSpPr/>
            <p:nvPr/>
          </p:nvGrpSpPr>
          <p:grpSpPr>
            <a:xfrm>
              <a:off x="2197362" y="8382654"/>
              <a:ext cx="3736606" cy="3210799"/>
              <a:chOff x="3493256" y="8183708"/>
              <a:chExt cx="3303444" cy="2739955"/>
            </a:xfrm>
          </p:grpSpPr>
          <p:pic>
            <p:nvPicPr>
              <p:cNvPr id="8" name="Picture 602">
                <a:extLst>
                  <a:ext uri="{FF2B5EF4-FFF2-40B4-BE49-F238E27FC236}">
                    <a16:creationId xmlns:a16="http://schemas.microsoft.com/office/drawing/2014/main" id="{72705B13-887B-3ED4-D0D8-A63788DEAF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6" b="4909"/>
              <a:stretch/>
            </p:blipFill>
            <p:spPr>
              <a:xfrm rot="5400000">
                <a:off x="2736058" y="8996724"/>
                <a:ext cx="2004596" cy="456055"/>
              </a:xfrm>
              <a:prstGeom prst="rect">
                <a:avLst/>
              </a:prstGeom>
            </p:spPr>
          </p:pic>
          <p:grpSp>
            <p:nvGrpSpPr>
              <p:cNvPr id="9" name="Group 597">
                <a:extLst>
                  <a:ext uri="{FF2B5EF4-FFF2-40B4-BE49-F238E27FC236}">
                    <a16:creationId xmlns:a16="http://schemas.microsoft.com/office/drawing/2014/main" id="{EDEF89F6-A6A7-DC37-681E-C11431534339}"/>
                  </a:ext>
                </a:extLst>
              </p:cNvPr>
              <p:cNvGrpSpPr/>
              <p:nvPr/>
            </p:nvGrpSpPr>
            <p:grpSpPr>
              <a:xfrm>
                <a:off x="5012300" y="8638693"/>
                <a:ext cx="726052" cy="1184314"/>
                <a:chOff x="4829189" y="8245212"/>
                <a:chExt cx="1826055" cy="2022304"/>
              </a:xfrm>
            </p:grpSpPr>
            <p:grpSp>
              <p:nvGrpSpPr>
                <p:cNvPr id="20" name="Group 664">
                  <a:extLst>
                    <a:ext uri="{FF2B5EF4-FFF2-40B4-BE49-F238E27FC236}">
                      <a16:creationId xmlns:a16="http://schemas.microsoft.com/office/drawing/2014/main" id="{50644B45-86B7-F5B6-F35E-D928CF3D5F26}"/>
                    </a:ext>
                  </a:extLst>
                </p:cNvPr>
                <p:cNvGrpSpPr/>
                <p:nvPr/>
              </p:nvGrpSpPr>
              <p:grpSpPr>
                <a:xfrm>
                  <a:off x="4829189" y="8245746"/>
                  <a:ext cx="437984" cy="2020328"/>
                  <a:chOff x="4472625" y="7465033"/>
                  <a:chExt cx="2328630" cy="2754645"/>
                </a:xfrm>
              </p:grpSpPr>
              <p:sp>
                <p:nvSpPr>
                  <p:cNvPr id="33" name="Flowchart: Direct Access Storage 662">
                    <a:extLst>
                      <a:ext uri="{FF2B5EF4-FFF2-40B4-BE49-F238E27FC236}">
                        <a16:creationId xmlns:a16="http://schemas.microsoft.com/office/drawing/2014/main" id="{02B790A8-FC26-1AAE-14E7-06845540608B}"/>
                      </a:ext>
                    </a:extLst>
                  </p:cNvPr>
                  <p:cNvSpPr/>
                  <p:nvPr/>
                </p:nvSpPr>
                <p:spPr>
                  <a:xfrm>
                    <a:off x="4472625" y="7465034"/>
                    <a:ext cx="1378533" cy="2754644"/>
                  </a:xfrm>
                  <a:prstGeom prst="flowChartMagneticDrum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  <p:sp>
                <p:nvSpPr>
                  <p:cNvPr id="34" name="Flowchart: Direct Access Storage 663">
                    <a:extLst>
                      <a:ext uri="{FF2B5EF4-FFF2-40B4-BE49-F238E27FC236}">
                        <a16:creationId xmlns:a16="http://schemas.microsoft.com/office/drawing/2014/main" id="{E627D659-4705-A17A-E930-C28B7DBF7B63}"/>
                      </a:ext>
                    </a:extLst>
                  </p:cNvPr>
                  <p:cNvSpPr/>
                  <p:nvPr/>
                </p:nvSpPr>
                <p:spPr>
                  <a:xfrm>
                    <a:off x="5422724" y="7465033"/>
                    <a:ext cx="1378531" cy="2754644"/>
                  </a:xfrm>
                  <a:prstGeom prst="flowChartMagneticDrum">
                    <a:avLst/>
                  </a:prstGeom>
                  <a:solidFill>
                    <a:srgbClr val="7030A0"/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</p:grpSp>
            <p:grpSp>
              <p:nvGrpSpPr>
                <p:cNvPr id="21" name="Group 665">
                  <a:extLst>
                    <a:ext uri="{FF2B5EF4-FFF2-40B4-BE49-F238E27FC236}">
                      <a16:creationId xmlns:a16="http://schemas.microsoft.com/office/drawing/2014/main" id="{C67F14CC-FD72-CDC3-2319-D28ED95AFAB3}"/>
                    </a:ext>
                  </a:extLst>
                </p:cNvPr>
                <p:cNvGrpSpPr/>
                <p:nvPr/>
              </p:nvGrpSpPr>
              <p:grpSpPr>
                <a:xfrm>
                  <a:off x="5187848" y="8245213"/>
                  <a:ext cx="422047" cy="2020327"/>
                  <a:chOff x="4472625" y="7465033"/>
                  <a:chExt cx="2328630" cy="2754644"/>
                </a:xfrm>
              </p:grpSpPr>
              <p:sp>
                <p:nvSpPr>
                  <p:cNvPr id="31" name="Flowchart: Direct Access Storage 666">
                    <a:extLst>
                      <a:ext uri="{FF2B5EF4-FFF2-40B4-BE49-F238E27FC236}">
                        <a16:creationId xmlns:a16="http://schemas.microsoft.com/office/drawing/2014/main" id="{92280EEF-4889-2570-C98E-5E2B43349E61}"/>
                      </a:ext>
                    </a:extLst>
                  </p:cNvPr>
                  <p:cNvSpPr/>
                  <p:nvPr/>
                </p:nvSpPr>
                <p:spPr>
                  <a:xfrm>
                    <a:off x="4472625" y="7465033"/>
                    <a:ext cx="1378531" cy="2754644"/>
                  </a:xfrm>
                  <a:prstGeom prst="flowChartMagneticDrum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  <p:sp>
                <p:nvSpPr>
                  <p:cNvPr id="32" name="Flowchart: Direct Access Storage 667">
                    <a:extLst>
                      <a:ext uri="{FF2B5EF4-FFF2-40B4-BE49-F238E27FC236}">
                        <a16:creationId xmlns:a16="http://schemas.microsoft.com/office/drawing/2014/main" id="{44A200C5-CA65-374A-9E26-28A62A47B45D}"/>
                      </a:ext>
                    </a:extLst>
                  </p:cNvPr>
                  <p:cNvSpPr/>
                  <p:nvPr/>
                </p:nvSpPr>
                <p:spPr>
                  <a:xfrm>
                    <a:off x="5422724" y="7465033"/>
                    <a:ext cx="1378531" cy="2754644"/>
                  </a:xfrm>
                  <a:prstGeom prst="flowChartMagneticDrum">
                    <a:avLst/>
                  </a:prstGeom>
                  <a:solidFill>
                    <a:srgbClr val="7030A0"/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22" name="Group 588">
                  <a:extLst>
                    <a:ext uri="{FF2B5EF4-FFF2-40B4-BE49-F238E27FC236}">
                      <a16:creationId xmlns:a16="http://schemas.microsoft.com/office/drawing/2014/main" id="{F0140FCD-A4B2-F7EE-85E1-07DE17A5D9A9}"/>
                    </a:ext>
                  </a:extLst>
                </p:cNvPr>
                <p:cNvGrpSpPr/>
                <p:nvPr/>
              </p:nvGrpSpPr>
              <p:grpSpPr>
                <a:xfrm>
                  <a:off x="5534409" y="8245213"/>
                  <a:ext cx="422047" cy="2020327"/>
                  <a:chOff x="4472625" y="7465033"/>
                  <a:chExt cx="2328630" cy="2754644"/>
                </a:xfrm>
              </p:grpSpPr>
              <p:sp>
                <p:nvSpPr>
                  <p:cNvPr id="29" name="Flowchart: Direct Access Storage 589">
                    <a:extLst>
                      <a:ext uri="{FF2B5EF4-FFF2-40B4-BE49-F238E27FC236}">
                        <a16:creationId xmlns:a16="http://schemas.microsoft.com/office/drawing/2014/main" id="{628EE948-516B-7A4D-9E0B-6E03158B3882}"/>
                      </a:ext>
                    </a:extLst>
                  </p:cNvPr>
                  <p:cNvSpPr/>
                  <p:nvPr/>
                </p:nvSpPr>
                <p:spPr>
                  <a:xfrm>
                    <a:off x="4472625" y="7465033"/>
                    <a:ext cx="1378531" cy="2754644"/>
                  </a:xfrm>
                  <a:prstGeom prst="flowChartMagneticDrum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  <p:sp>
                <p:nvSpPr>
                  <p:cNvPr id="30" name="Flowchart: Direct Access Storage 590">
                    <a:extLst>
                      <a:ext uri="{FF2B5EF4-FFF2-40B4-BE49-F238E27FC236}">
                        <a16:creationId xmlns:a16="http://schemas.microsoft.com/office/drawing/2014/main" id="{4B07D5A9-B259-46B4-FAA2-84D0088354ED}"/>
                      </a:ext>
                    </a:extLst>
                  </p:cNvPr>
                  <p:cNvSpPr/>
                  <p:nvPr/>
                </p:nvSpPr>
                <p:spPr>
                  <a:xfrm>
                    <a:off x="5422724" y="7465033"/>
                    <a:ext cx="1378531" cy="2754644"/>
                  </a:xfrm>
                  <a:prstGeom prst="flowChartMagneticDrum">
                    <a:avLst/>
                  </a:prstGeom>
                  <a:solidFill>
                    <a:srgbClr val="7030A0"/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23" name="Group 594">
                  <a:extLst>
                    <a:ext uri="{FF2B5EF4-FFF2-40B4-BE49-F238E27FC236}">
                      <a16:creationId xmlns:a16="http://schemas.microsoft.com/office/drawing/2014/main" id="{D5338952-B0D8-8EB5-F615-5EEDC1E6015A}"/>
                    </a:ext>
                  </a:extLst>
                </p:cNvPr>
                <p:cNvGrpSpPr/>
                <p:nvPr/>
              </p:nvGrpSpPr>
              <p:grpSpPr>
                <a:xfrm>
                  <a:off x="5882956" y="8245213"/>
                  <a:ext cx="427723" cy="2020327"/>
                  <a:chOff x="4439405" y="7475164"/>
                  <a:chExt cx="2359949" cy="2754644"/>
                </a:xfrm>
              </p:grpSpPr>
              <p:sp>
                <p:nvSpPr>
                  <p:cNvPr id="27" name="Flowchart: Direct Access Storage 595">
                    <a:extLst>
                      <a:ext uri="{FF2B5EF4-FFF2-40B4-BE49-F238E27FC236}">
                        <a16:creationId xmlns:a16="http://schemas.microsoft.com/office/drawing/2014/main" id="{BFF87FC8-B60B-D6B1-AAA4-5F49268860C1}"/>
                      </a:ext>
                    </a:extLst>
                  </p:cNvPr>
                  <p:cNvSpPr/>
                  <p:nvPr/>
                </p:nvSpPr>
                <p:spPr>
                  <a:xfrm>
                    <a:off x="4439405" y="7475164"/>
                    <a:ext cx="1378536" cy="2754644"/>
                  </a:xfrm>
                  <a:prstGeom prst="flowChartMagneticDrum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  <p:sp>
                <p:nvSpPr>
                  <p:cNvPr id="28" name="Flowchart: Direct Access Storage 596">
                    <a:extLst>
                      <a:ext uri="{FF2B5EF4-FFF2-40B4-BE49-F238E27FC236}">
                        <a16:creationId xmlns:a16="http://schemas.microsoft.com/office/drawing/2014/main" id="{F29A2F70-F445-4130-0113-4439422A10A3}"/>
                      </a:ext>
                    </a:extLst>
                  </p:cNvPr>
                  <p:cNvSpPr/>
                  <p:nvPr/>
                </p:nvSpPr>
                <p:spPr>
                  <a:xfrm>
                    <a:off x="5420818" y="7475164"/>
                    <a:ext cx="1378536" cy="2754644"/>
                  </a:xfrm>
                  <a:prstGeom prst="flowChartMagneticDrum">
                    <a:avLst/>
                  </a:prstGeom>
                  <a:solidFill>
                    <a:srgbClr val="7030A0"/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24" name="Group 591">
                  <a:extLst>
                    <a:ext uri="{FF2B5EF4-FFF2-40B4-BE49-F238E27FC236}">
                      <a16:creationId xmlns:a16="http://schemas.microsoft.com/office/drawing/2014/main" id="{D187CFA1-7CE0-8671-621E-11133C94A4B1}"/>
                    </a:ext>
                  </a:extLst>
                </p:cNvPr>
                <p:cNvGrpSpPr/>
                <p:nvPr/>
              </p:nvGrpSpPr>
              <p:grpSpPr>
                <a:xfrm>
                  <a:off x="6233513" y="8245212"/>
                  <a:ext cx="421731" cy="2022304"/>
                  <a:chOff x="4467027" y="7475164"/>
                  <a:chExt cx="2326883" cy="2757340"/>
                </a:xfrm>
              </p:grpSpPr>
              <p:sp>
                <p:nvSpPr>
                  <p:cNvPr id="25" name="Flowchart: Direct Access Storage 592">
                    <a:extLst>
                      <a:ext uri="{FF2B5EF4-FFF2-40B4-BE49-F238E27FC236}">
                        <a16:creationId xmlns:a16="http://schemas.microsoft.com/office/drawing/2014/main" id="{4A9A1A81-366B-00C7-09E9-BEC8542318C3}"/>
                      </a:ext>
                    </a:extLst>
                  </p:cNvPr>
                  <p:cNvSpPr/>
                  <p:nvPr/>
                </p:nvSpPr>
                <p:spPr>
                  <a:xfrm>
                    <a:off x="4467027" y="7475164"/>
                    <a:ext cx="1378536" cy="2754644"/>
                  </a:xfrm>
                  <a:prstGeom prst="flowChartMagneticDrum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/>
                  </a:p>
                </p:txBody>
              </p:sp>
              <p:sp>
                <p:nvSpPr>
                  <p:cNvPr id="26" name="Flowchart: Direct Access Storage 593">
                    <a:extLst>
                      <a:ext uri="{FF2B5EF4-FFF2-40B4-BE49-F238E27FC236}">
                        <a16:creationId xmlns:a16="http://schemas.microsoft.com/office/drawing/2014/main" id="{FB615144-DBD0-4CEE-F800-9C9526D63640}"/>
                      </a:ext>
                    </a:extLst>
                  </p:cNvPr>
                  <p:cNvSpPr/>
                  <p:nvPr/>
                </p:nvSpPr>
                <p:spPr>
                  <a:xfrm>
                    <a:off x="5415374" y="7477860"/>
                    <a:ext cx="1378536" cy="2754644"/>
                  </a:xfrm>
                  <a:prstGeom prst="flowChartMagneticDrum">
                    <a:avLst/>
                  </a:prstGeom>
                  <a:solidFill>
                    <a:srgbClr val="7030A0"/>
                  </a:solidFill>
                  <a:ln w="25400">
                    <a:solidFill>
                      <a:schemeClr val="tx1">
                        <a:alpha val="52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1600">
                      <a:solidFill>
                        <a:srgbClr val="7030A0"/>
                      </a:solidFill>
                    </a:endParaRPr>
                  </a:p>
                </p:txBody>
              </p:sp>
            </p:grpSp>
          </p:grpSp>
          <p:grpSp>
            <p:nvGrpSpPr>
              <p:cNvPr id="10" name="Group 733">
                <a:extLst>
                  <a:ext uri="{FF2B5EF4-FFF2-40B4-BE49-F238E27FC236}">
                    <a16:creationId xmlns:a16="http://schemas.microsoft.com/office/drawing/2014/main" id="{32FFA36E-AE13-4C38-E216-F52EAF6332F4}"/>
                  </a:ext>
                </a:extLst>
              </p:cNvPr>
              <p:cNvGrpSpPr/>
              <p:nvPr/>
            </p:nvGrpSpPr>
            <p:grpSpPr>
              <a:xfrm rot="10800000">
                <a:off x="3503616" y="8263271"/>
                <a:ext cx="1618139" cy="1963779"/>
                <a:chOff x="-903808" y="7918994"/>
                <a:chExt cx="1618139" cy="1963780"/>
              </a:xfrm>
            </p:grpSpPr>
            <p:cxnSp>
              <p:nvCxnSpPr>
                <p:cNvPr id="18" name="Straight Arrow Connector 719">
                  <a:extLst>
                    <a:ext uri="{FF2B5EF4-FFF2-40B4-BE49-F238E27FC236}">
                      <a16:creationId xmlns:a16="http://schemas.microsoft.com/office/drawing/2014/main" id="{306EF271-216F-224C-7096-A54AB21C34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331" y="7918994"/>
                  <a:ext cx="0" cy="1924271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732">
                  <a:extLst>
                    <a:ext uri="{FF2B5EF4-FFF2-40B4-BE49-F238E27FC236}">
                      <a16:creationId xmlns:a16="http://schemas.microsoft.com/office/drawing/2014/main" id="{B580507B-7E7E-C030-9C3F-233B79B82995}"/>
                    </a:ext>
                  </a:extLst>
                </p:cNvPr>
                <p:cNvSpPr txBox="1"/>
                <p:nvPr/>
              </p:nvSpPr>
              <p:spPr>
                <a:xfrm rot="10800000">
                  <a:off x="-903808" y="9590529"/>
                  <a:ext cx="1535609" cy="29224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de-DE" sz="16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w</a:t>
                  </a:r>
                  <a:r>
                    <a:rPr lang="de-DE" sz="1600" b="1" baseline="-25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0</a:t>
                  </a:r>
                  <a:r>
                    <a:rPr lang="de-DE" sz="1600" b="1" baseline="-25000" dirty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n-US" sz="1600" b="1" dirty="0"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0.5 m</a:t>
                  </a:r>
                  <a:r>
                    <a:rPr lang="en-US" sz="1600" b="1" dirty="0"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de-DE" sz="1600" b="1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3" name="Straight Arrow Connector 577">
                <a:extLst>
                  <a:ext uri="{FF2B5EF4-FFF2-40B4-BE49-F238E27FC236}">
                    <a16:creationId xmlns:a16="http://schemas.microsoft.com/office/drawing/2014/main" id="{D44E4876-6180-6900-D4F2-BE60B2212D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36787" y="9139585"/>
                <a:ext cx="645796" cy="0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  <a:effectLst>
                <a:glow rad="190500">
                  <a:srgbClr val="FFC000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598">
                <a:extLst>
                  <a:ext uri="{FF2B5EF4-FFF2-40B4-BE49-F238E27FC236}">
                    <a16:creationId xmlns:a16="http://schemas.microsoft.com/office/drawing/2014/main" id="{6F54042B-3459-BE03-723E-CEEAD4FCED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52150" y="9271768"/>
                <a:ext cx="665294" cy="10089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  <a:effectLst>
                <a:glow rad="190500">
                  <a:srgbClr val="FFC000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674">
                <a:extLst>
                  <a:ext uri="{FF2B5EF4-FFF2-40B4-BE49-F238E27FC236}">
                    <a16:creationId xmlns:a16="http://schemas.microsoft.com/office/drawing/2014/main" id="{A8C0C89A-F43D-CE22-72B7-0BF549CE4771}"/>
                  </a:ext>
                </a:extLst>
              </p:cNvPr>
              <p:cNvSpPr txBox="1"/>
              <p:nvPr/>
            </p:nvSpPr>
            <p:spPr>
              <a:xfrm>
                <a:off x="3493256" y="10424642"/>
                <a:ext cx="2496984" cy="499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b="1" dirty="0">
                    <a:solidFill>
                      <a:schemeClr val="accent2"/>
                    </a:solidFill>
                  </a:rPr>
                  <a:t>      </a:t>
                </a:r>
                <a:r>
                  <a:rPr lang="de-DE" sz="1600" b="1" dirty="0" err="1">
                    <a:solidFill>
                      <a:schemeClr val="accent2"/>
                    </a:solidFill>
                  </a:rPr>
                  <a:t>GaAs</a:t>
                </a:r>
                <a:r>
                  <a:rPr lang="de-DE" sz="1600" b="1" dirty="0"/>
                  <a:t>         (</a:t>
                </a:r>
                <a:r>
                  <a:rPr lang="en-US" sz="1600" b="1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115.6 nm</a:t>
                </a:r>
                <a:r>
                  <a:rPr lang="de-DE" sz="1600" b="1" dirty="0"/>
                  <a:t>) </a:t>
                </a:r>
              </a:p>
              <a:p>
                <a:pPr algn="ctr"/>
                <a:r>
                  <a:rPr lang="de-DE" sz="1600" b="1" dirty="0"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Al</a:t>
                </a:r>
                <a:r>
                  <a:rPr lang="de-DE" sz="1600" b="1" baseline="-25000" dirty="0"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0.92</a:t>
                </a:r>
                <a:r>
                  <a:rPr lang="de-DE" sz="1600" b="1" dirty="0"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Ga</a:t>
                </a:r>
                <a:r>
                  <a:rPr lang="de-DE" sz="1600" b="1" baseline="-25000" dirty="0"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0.08</a:t>
                </a:r>
                <a:r>
                  <a:rPr lang="de-DE" sz="1600" b="1" dirty="0"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r>
                  <a:rPr lang="de-DE" sz="1600" b="1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:r>
                  <a:rPr lang="en-US" sz="1600" b="1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133.2 nm)</a:t>
                </a:r>
                <a:endParaRPr lang="de-DE" sz="1600" b="1" dirty="0"/>
              </a:p>
            </p:txBody>
          </p:sp>
          <p:sp>
            <p:nvSpPr>
              <p:cNvPr id="16" name="Flowchart: Direct Access Storage 441">
                <a:extLst>
                  <a:ext uri="{FF2B5EF4-FFF2-40B4-BE49-F238E27FC236}">
                    <a16:creationId xmlns:a16="http://schemas.microsoft.com/office/drawing/2014/main" id="{7AF46154-FCF4-AD55-554C-7E0129CE1AB4}"/>
                  </a:ext>
                </a:extLst>
              </p:cNvPr>
              <p:cNvSpPr/>
              <p:nvPr/>
            </p:nvSpPr>
            <p:spPr>
              <a:xfrm>
                <a:off x="5698569" y="8183708"/>
                <a:ext cx="1098131" cy="2111211"/>
              </a:xfrm>
              <a:prstGeom prst="flowChartMagneticDrum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17" name="TextBox 603">
                <a:extLst>
                  <a:ext uri="{FF2B5EF4-FFF2-40B4-BE49-F238E27FC236}">
                    <a16:creationId xmlns:a16="http://schemas.microsoft.com/office/drawing/2014/main" id="{8E236EC0-0749-3551-B7C1-F0BAC2590116}"/>
                  </a:ext>
                </a:extLst>
              </p:cNvPr>
              <p:cNvSpPr txBox="1"/>
              <p:nvPr/>
            </p:nvSpPr>
            <p:spPr>
              <a:xfrm>
                <a:off x="5748129" y="8220313"/>
                <a:ext cx="855504" cy="499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b="1" dirty="0" err="1"/>
                  <a:t>Fused</a:t>
                </a:r>
                <a:r>
                  <a:rPr lang="de-DE" sz="1600" b="1" dirty="0"/>
                  <a:t> Silica</a:t>
                </a:r>
              </a:p>
            </p:txBody>
          </p:sp>
        </p:grpSp>
        <p:sp>
          <p:nvSpPr>
            <p:cNvPr id="6" name="TextBox 606">
              <a:extLst>
                <a:ext uri="{FF2B5EF4-FFF2-40B4-BE49-F238E27FC236}">
                  <a16:creationId xmlns:a16="http://schemas.microsoft.com/office/drawing/2014/main" id="{3A18C23D-DDBD-5B28-2BBB-06B4EE5DB5AC}"/>
                </a:ext>
              </a:extLst>
            </p:cNvPr>
            <p:cNvSpPr txBox="1"/>
            <p:nvPr/>
          </p:nvSpPr>
          <p:spPr>
            <a:xfrm>
              <a:off x="2872152" y="9890220"/>
              <a:ext cx="1105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Δn</a:t>
              </a:r>
              <a:r>
                <a:rPr lang="en-US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 (</a:t>
              </a:r>
              <a:r>
                <a:rPr lang="en-US" b="1" dirty="0" err="1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I</a:t>
              </a:r>
              <a:r>
                <a:rPr lang="en-US" b="1" baseline="-25000" dirty="0" err="1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cavity</a:t>
              </a:r>
              <a:r>
                <a:rPr lang="en-US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)</a:t>
              </a:r>
              <a:endParaRPr lang="de-DE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06">
              <a:extLst>
                <a:ext uri="{FF2B5EF4-FFF2-40B4-BE49-F238E27FC236}">
                  <a16:creationId xmlns:a16="http://schemas.microsoft.com/office/drawing/2014/main" id="{41D260DB-D245-63C0-AB3A-1A4228565B73}"/>
                </a:ext>
              </a:extLst>
            </p:cNvPr>
            <p:cNvSpPr txBox="1"/>
            <p:nvPr/>
          </p:nvSpPr>
          <p:spPr>
            <a:xfrm>
              <a:off x="2905924" y="10691083"/>
              <a:ext cx="1736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38.5 layer pairs</a:t>
              </a:r>
              <a:endParaRPr lang="de-DE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E78DE03F-0BF6-B01C-EA0A-A7ED515AB4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" t="10149" r="7986" b="2266"/>
          <a:stretch/>
        </p:blipFill>
        <p:spPr>
          <a:xfrm>
            <a:off x="187783" y="1232756"/>
            <a:ext cx="7780425" cy="478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4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75C51-7FE0-4051-883E-8DE68139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Cryogenic silicon optical resonator</a:t>
            </a:r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E7339036-EE06-4E3D-A01E-25336410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A4CFBB46-8685-40E4-AB76-EB074EDF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1E15A9A3-4216-4457-92C2-092733D7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FAB3981-AC27-4FA1-B7BA-2925AB4EFF3E}"/>
              </a:ext>
            </a:extLst>
          </p:cNvPr>
          <p:cNvSpPr txBox="1"/>
          <p:nvPr/>
        </p:nvSpPr>
        <p:spPr>
          <a:xfrm>
            <a:off x="8616021" y="944724"/>
            <a:ext cx="32043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Silicon spacer 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dielectric mirror coatings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 = 212 mm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 = 124 K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zero thermal expansion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9F83B613-A7A5-4358-9655-A302E0D860B2}"/>
              </a:ext>
            </a:extLst>
          </p:cNvPr>
          <p:cNvSpPr/>
          <p:nvPr/>
        </p:nvSpPr>
        <p:spPr>
          <a:xfrm>
            <a:off x="6348028" y="4554807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4271D929-572A-423F-AC0E-080394E1DA41}"/>
              </a:ext>
            </a:extLst>
          </p:cNvPr>
          <p:cNvSpPr/>
          <p:nvPr/>
        </p:nvSpPr>
        <p:spPr>
          <a:xfrm>
            <a:off x="3381890" y="4553856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FC93D5B4-D905-49C5-9B48-6D42EBB692A5}"/>
              </a:ext>
            </a:extLst>
          </p:cNvPr>
          <p:cNvSpPr/>
          <p:nvPr/>
        </p:nvSpPr>
        <p:spPr>
          <a:xfrm>
            <a:off x="4901977" y="4547046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uppieren 48">
            <a:extLst>
              <a:ext uri="{FF2B5EF4-FFF2-40B4-BE49-F238E27FC236}">
                <a16:creationId xmlns:a16="http://schemas.microsoft.com/office/drawing/2014/main" id="{0D5E8F62-ECC1-525C-8AA1-9291CDE1153C}"/>
              </a:ext>
            </a:extLst>
          </p:cNvPr>
          <p:cNvGrpSpPr/>
          <p:nvPr/>
        </p:nvGrpSpPr>
        <p:grpSpPr>
          <a:xfrm>
            <a:off x="179343" y="944724"/>
            <a:ext cx="8184909" cy="5803396"/>
            <a:chOff x="250680" y="943640"/>
            <a:chExt cx="7165921" cy="5077648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F24809CE-B76F-65C4-2768-6134DE4F76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680" y="943640"/>
              <a:ext cx="7165921" cy="5077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hteck 39">
              <a:extLst>
                <a:ext uri="{FF2B5EF4-FFF2-40B4-BE49-F238E27FC236}">
                  <a16:creationId xmlns:a16="http://schemas.microsoft.com/office/drawing/2014/main" id="{B39159F6-9597-D09E-B38B-749E02469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136" y="986442"/>
              <a:ext cx="720080" cy="429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Si2</a:t>
              </a:r>
            </a:p>
          </p:txBody>
        </p:sp>
        <p:sp>
          <p:nvSpPr>
            <p:cNvPr id="7" name="Rechteck 39">
              <a:extLst>
                <a:ext uri="{FF2B5EF4-FFF2-40B4-BE49-F238E27FC236}">
                  <a16:creationId xmlns:a16="http://schemas.microsoft.com/office/drawing/2014/main" id="{F278074C-6F20-D1EB-69C6-FE99B11D8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3913" y="986442"/>
              <a:ext cx="720080" cy="429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Si3</a:t>
              </a:r>
            </a:p>
          </p:txBody>
        </p:sp>
      </p:grpSp>
      <p:pic>
        <p:nvPicPr>
          <p:cNvPr id="8" name="Grafik 7" descr="P1010332.JPG">
            <a:extLst>
              <a:ext uri="{FF2B5EF4-FFF2-40B4-BE49-F238E27FC236}">
                <a16:creationId xmlns:a16="http://schemas.microsoft.com/office/drawing/2014/main" id="{F5384785-1C3F-9732-A438-6AFEB4F2D9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95988" y="3181241"/>
            <a:ext cx="4066597" cy="3049948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69926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CEC14B2-44AA-40FC-B355-B2F0EF16B7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32" t="-5381" r="-314" b="-3081"/>
          <a:stretch/>
        </p:blipFill>
        <p:spPr>
          <a:xfrm>
            <a:off x="720000" y="972000"/>
            <a:ext cx="7704000" cy="532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F375C51-7FE0-4051-883E-8DE68139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Cryogenic silicon optical resonator</a:t>
            </a:r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E7339036-EE06-4E3D-A01E-25336410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A4CFBB46-8685-40E4-AB76-EB074EDF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1E15A9A3-4216-4457-92C2-092733D7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FAB3981-AC27-4FA1-B7BA-2925AB4EFF3E}"/>
              </a:ext>
            </a:extLst>
          </p:cNvPr>
          <p:cNvSpPr txBox="1"/>
          <p:nvPr/>
        </p:nvSpPr>
        <p:spPr>
          <a:xfrm>
            <a:off x="8616021" y="965478"/>
            <a:ext cx="320435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 systems with dielectric coatings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 = 212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 = 124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Stability limited by thermal noise to 4×10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Si3 moved to JILA in 2017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next steps  - reduce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thermal noise</a:t>
            </a:r>
          </a:p>
          <a:p>
            <a:endParaRPr lang="en-US" dirty="0">
              <a:highlight>
                <a:srgbClr val="F8F8F8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9F83B613-A7A5-4358-9655-A302E0D860B2}"/>
              </a:ext>
            </a:extLst>
          </p:cNvPr>
          <p:cNvSpPr/>
          <p:nvPr/>
        </p:nvSpPr>
        <p:spPr>
          <a:xfrm>
            <a:off x="6348028" y="4554807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4271D929-572A-423F-AC0E-080394E1DA41}"/>
              </a:ext>
            </a:extLst>
          </p:cNvPr>
          <p:cNvSpPr/>
          <p:nvPr/>
        </p:nvSpPr>
        <p:spPr>
          <a:xfrm>
            <a:off x="3381890" y="4553856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FC93D5B4-D905-49C5-9B48-6D42EBB692A5}"/>
              </a:ext>
            </a:extLst>
          </p:cNvPr>
          <p:cNvSpPr/>
          <p:nvPr/>
        </p:nvSpPr>
        <p:spPr>
          <a:xfrm>
            <a:off x="4901977" y="4547046"/>
            <a:ext cx="252028" cy="730261"/>
          </a:xfrm>
          <a:prstGeom prst="downArrow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B0DF660-B038-4B21-AB7E-EB5D747F0279}"/>
              </a:ext>
            </a:extLst>
          </p:cNvPr>
          <p:cNvSpPr/>
          <p:nvPr/>
        </p:nvSpPr>
        <p:spPr>
          <a:xfrm>
            <a:off x="8544272" y="4545124"/>
            <a:ext cx="3204357" cy="732183"/>
          </a:xfrm>
          <a:prstGeom prst="rect">
            <a:avLst/>
          </a:prstGeom>
          <a:noFill/>
          <a:ln w="28575"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E755FA8-EC90-DF7D-3FBA-DC186AFB65A5}"/>
              </a:ext>
            </a:extLst>
          </p:cNvPr>
          <p:cNvSpPr txBox="1"/>
          <p:nvPr/>
        </p:nvSpPr>
        <p:spPr>
          <a:xfrm>
            <a:off x="175179" y="615601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</a:rPr>
              <a:t>D. </a:t>
            </a:r>
            <a:r>
              <a:rPr lang="en-GB" sz="1600" dirty="0" err="1">
                <a:latin typeface="arial" panose="020B0604020202020204" pitchFamily="34" charset="0"/>
              </a:rPr>
              <a:t>Matei</a:t>
            </a:r>
            <a:r>
              <a:rPr lang="en-GB" sz="1600" dirty="0">
                <a:latin typeface="arial" panose="020B0604020202020204" pitchFamily="34" charset="0"/>
              </a:rPr>
              <a:t> et al., Phys. Rev. Lett. </a:t>
            </a:r>
            <a:r>
              <a:rPr lang="en-GB" sz="1600" b="1" dirty="0">
                <a:latin typeface="arial" panose="020B0604020202020204" pitchFamily="34" charset="0"/>
              </a:rPr>
              <a:t>118</a:t>
            </a:r>
            <a:r>
              <a:rPr lang="en-GB" sz="1600" dirty="0">
                <a:latin typeface="arial" panose="020B0604020202020204" pitchFamily="34" charset="0"/>
              </a:rPr>
              <a:t>, 263202 (2017)</a:t>
            </a:r>
            <a:r>
              <a:rPr lang="en-GB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941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425E8A-0211-55E1-4523-4AD69680A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Flywheel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timescale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3993D3-6CBC-9DD5-E2CD-D0FFD76C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2023-10-20</a:t>
            </a:r>
            <a:endParaRPr lang="en-US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3DE7245-4361-20CE-B936-C42776A08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15</a:t>
            </a:r>
            <a:endParaRPr lang="en-US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A725AD-9647-C1D6-6C20-002DFB5A0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A770-1660-45DE-B946-DFFC7041C5FD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D8CA6E3-AA0B-3942-B1E5-BB03D1C47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645" y="908720"/>
            <a:ext cx="4997015" cy="442849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6F4D034-65B9-FA40-1431-CE0001E25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" r="-32332"/>
          <a:stretch/>
        </p:blipFill>
        <p:spPr>
          <a:xfrm>
            <a:off x="6096000" y="3645024"/>
            <a:ext cx="5940000" cy="28437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0D4DA75-B68E-9730-21F1-DD3FB3C7BED5}"/>
              </a:ext>
            </a:extLst>
          </p:cNvPr>
          <p:cNvSpPr txBox="1"/>
          <p:nvPr/>
        </p:nvSpPr>
        <p:spPr>
          <a:xfrm>
            <a:off x="623392" y="3517579"/>
            <a:ext cx="70699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daily measurements to Sr-lattice clock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25 % uptime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estimated error &lt; 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over one month</a:t>
            </a:r>
            <a:endParaRPr lang="en-GB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14F13F6-537D-48E2-683D-D69ED12F2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1448780"/>
            <a:ext cx="6698255" cy="1564395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0DF8683-E3B3-3FD4-F3FF-6715A8668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10" y="861908"/>
            <a:ext cx="6632154" cy="57287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F6D17F89-013A-5439-1BC0-CDC6BAE092D4}"/>
              </a:ext>
            </a:extLst>
          </p:cNvPr>
          <p:cNvSpPr txBox="1"/>
          <p:nvPr/>
        </p:nvSpPr>
        <p:spPr>
          <a:xfrm>
            <a:off x="627820" y="4627819"/>
            <a:ext cx="57418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cavity drift in </a:t>
            </a:r>
            <a:r>
              <a:rPr lang="en-US" sz="1800" dirty="0"/>
              <a:t>June 2023: </a:t>
            </a:r>
          </a:p>
          <a:p>
            <a:r>
              <a:rPr lang="en-US" sz="1800" dirty="0"/>
              <a:t>-48 µHz/s</a:t>
            </a:r>
          </a:p>
          <a:p>
            <a:r>
              <a:rPr lang="en-US" sz="1800" dirty="0"/>
              <a:t>-4.1 Hz/day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1542 nm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(about 1000 times less than ULE)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23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/>
              <a:t>Brownian Noise in </a:t>
            </a:r>
            <a:r>
              <a:rPr lang="en-US" dirty="0" err="1"/>
              <a:t>Fabry</a:t>
            </a:r>
            <a:r>
              <a:rPr lang="en-US" dirty="0"/>
              <a:t>-Perot Cavities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70B6ADF-EE93-4A32-8582-05CA3FF30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3BBED8-88E9-4BB6-B1D4-325116D6C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hteck 39"/>
          <p:cNvSpPr>
            <a:spLocks noChangeArrowheads="1"/>
          </p:cNvSpPr>
          <p:nvPr/>
        </p:nvSpPr>
        <p:spPr bwMode="auto">
          <a:xfrm>
            <a:off x="1163456" y="944724"/>
            <a:ext cx="27363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High-finesse optical cavity</a:t>
            </a:r>
          </a:p>
        </p:txBody>
      </p:sp>
      <p:grpSp>
        <p:nvGrpSpPr>
          <p:cNvPr id="2" name="Gruppieren 37"/>
          <p:cNvGrpSpPr/>
          <p:nvPr/>
        </p:nvGrpSpPr>
        <p:grpSpPr>
          <a:xfrm>
            <a:off x="1307470" y="1412776"/>
            <a:ext cx="2462110" cy="1508957"/>
            <a:chOff x="273971" y="1367808"/>
            <a:chExt cx="2107188" cy="1262845"/>
          </a:xfrm>
        </p:grpSpPr>
        <p:sp>
          <p:nvSpPr>
            <p:cNvPr id="17" name="Rechteck 16"/>
            <p:cNvSpPr/>
            <p:nvPr/>
          </p:nvSpPr>
          <p:spPr>
            <a:xfrm>
              <a:off x="537122" y="1693271"/>
              <a:ext cx="68117" cy="284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41023" y="1693271"/>
              <a:ext cx="68117" cy="28439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33253" y="1507301"/>
              <a:ext cx="102789" cy="65633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Gleich 19"/>
            <p:cNvSpPr/>
            <p:nvPr/>
          </p:nvSpPr>
          <p:spPr>
            <a:xfrm>
              <a:off x="273971" y="1367808"/>
              <a:ext cx="2107188" cy="919688"/>
            </a:xfrm>
            <a:prstGeom prst="mathEqual">
              <a:avLst>
                <a:gd name="adj1" fmla="val 25523"/>
                <a:gd name="adj2" fmla="val 45488"/>
              </a:avLst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119087" y="1507301"/>
              <a:ext cx="102789" cy="65633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7318" y="1755217"/>
              <a:ext cx="1403482" cy="185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feld 32"/>
            <p:cNvSpPr txBox="1"/>
            <p:nvPr/>
          </p:nvSpPr>
          <p:spPr>
            <a:xfrm>
              <a:off x="1227721" y="2321559"/>
              <a:ext cx="278775" cy="309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</a:t>
              </a:r>
            </a:p>
          </p:txBody>
        </p:sp>
        <p:cxnSp>
          <p:nvCxnSpPr>
            <p:cNvPr id="34" name="Gerade Verbindung mit Pfeil 33"/>
            <p:cNvCxnSpPr>
              <a:stCxn id="33" idx="3"/>
            </p:cNvCxnSpPr>
            <p:nvPr/>
          </p:nvCxnSpPr>
          <p:spPr>
            <a:xfrm>
              <a:off x="1506496" y="2476106"/>
              <a:ext cx="61630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/>
            <p:cNvCxnSpPr>
              <a:stCxn id="33" idx="1"/>
            </p:cNvCxnSpPr>
            <p:nvPr/>
          </p:nvCxnSpPr>
          <p:spPr>
            <a:xfrm flipH="1">
              <a:off x="605240" y="2476106"/>
              <a:ext cx="62248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hteck 43"/>
          <p:cNvSpPr>
            <a:spLocks noChangeArrowheads="1"/>
          </p:cNvSpPr>
          <p:nvPr/>
        </p:nvSpPr>
        <p:spPr bwMode="auto">
          <a:xfrm>
            <a:off x="7356140" y="2564904"/>
            <a:ext cx="3672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thermal noise for a 20 cm long cavity: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307468" y="6140340"/>
            <a:ext cx="6912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K. </a:t>
            </a:r>
            <a:r>
              <a:rPr lang="en-US" sz="1200" dirty="0" err="1"/>
              <a:t>Numata</a:t>
            </a:r>
            <a:r>
              <a:rPr lang="en-US" sz="1200" dirty="0"/>
              <a:t>, A. </a:t>
            </a:r>
            <a:r>
              <a:rPr lang="en-US" sz="1200" dirty="0" err="1"/>
              <a:t>Kemery</a:t>
            </a:r>
            <a:r>
              <a:rPr lang="en-US" sz="1200" dirty="0"/>
              <a:t>, J. Camp,</a:t>
            </a:r>
            <a:r>
              <a:rPr lang="en-US" sz="1200" i="1" dirty="0"/>
              <a:t> </a:t>
            </a:r>
            <a:r>
              <a:rPr lang="en-US" sz="1200" dirty="0"/>
              <a:t>Phys. Rev. </a:t>
            </a:r>
            <a:r>
              <a:rPr lang="en-US" sz="1200" dirty="0" err="1"/>
              <a:t>Lett</a:t>
            </a:r>
            <a:r>
              <a:rPr lang="en-US" sz="1200" dirty="0"/>
              <a:t>. </a:t>
            </a:r>
            <a:r>
              <a:rPr lang="en-US" sz="1200" b="1" dirty="0"/>
              <a:t>93</a:t>
            </a:r>
            <a:r>
              <a:rPr lang="en-US" sz="1200" dirty="0"/>
              <a:t>, 250602 (2004)</a:t>
            </a:r>
          </a:p>
        </p:txBody>
      </p:sp>
      <p:sp>
        <p:nvSpPr>
          <p:cNvPr id="43" name="Rechteck 43"/>
          <p:cNvSpPr>
            <a:spLocks noChangeArrowheads="1"/>
          </p:cNvSpPr>
          <p:nvPr/>
        </p:nvSpPr>
        <p:spPr bwMode="auto">
          <a:xfrm>
            <a:off x="1307472" y="3806732"/>
            <a:ext cx="25922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thermal noise reduction: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hteck 43"/>
          <p:cNvSpPr>
            <a:spLocks noChangeArrowheads="1"/>
          </p:cNvSpPr>
          <p:nvPr/>
        </p:nvSpPr>
        <p:spPr bwMode="auto">
          <a:xfrm>
            <a:off x="1718579" y="4208878"/>
            <a:ext cx="26559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go to low temperatures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hteck 44"/>
          <p:cNvSpPr>
            <a:spLocks noChangeArrowheads="1"/>
          </p:cNvSpPr>
          <p:nvPr/>
        </p:nvSpPr>
        <p:spPr bwMode="auto">
          <a:xfrm>
            <a:off x="1710198" y="4632510"/>
            <a:ext cx="26936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enlarge cavity length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L</a:t>
            </a:r>
            <a:endParaRPr lang="en-US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hteck 45"/>
          <p:cNvSpPr>
            <a:spLocks noChangeArrowheads="1"/>
          </p:cNvSpPr>
          <p:nvPr/>
        </p:nvSpPr>
        <p:spPr bwMode="auto">
          <a:xfrm>
            <a:off x="1708494" y="5487330"/>
            <a:ext cx="36337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choose low loss material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hteck 46"/>
          <p:cNvSpPr>
            <a:spLocks noChangeArrowheads="1"/>
          </p:cNvSpPr>
          <p:nvPr/>
        </p:nvSpPr>
        <p:spPr bwMode="auto">
          <a:xfrm>
            <a:off x="1720335" y="5034662"/>
            <a:ext cx="33465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enlarge mode diameter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57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566814"/>
              </p:ext>
            </p:extLst>
          </p:nvPr>
        </p:nvGraphicFramePr>
        <p:xfrm>
          <a:off x="7521575" y="1679305"/>
          <a:ext cx="2714625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4" imgW="1384200" imgH="393480" progId="Equation.3">
                  <p:embed/>
                </p:oleObj>
              </mc:Choice>
              <mc:Fallback>
                <p:oleObj name="Formel" r:id="rId4" imgW="1384200" imgH="393480" progId="Equation.3">
                  <p:embed/>
                  <p:pic>
                    <p:nvPicPr>
                      <p:cNvPr id="7578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1575" y="1679305"/>
                        <a:ext cx="2714625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081661"/>
              </p:ext>
            </p:extLst>
          </p:nvPr>
        </p:nvGraphicFramePr>
        <p:xfrm>
          <a:off x="5345113" y="1654175"/>
          <a:ext cx="15271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6" imgW="647640" imgH="355320" progId="Equation.3">
                  <p:embed/>
                </p:oleObj>
              </mc:Choice>
              <mc:Fallback>
                <p:oleObj name="Formel" r:id="rId6" imgW="647640" imgH="355320" progId="Equation.3">
                  <p:embed/>
                  <p:pic>
                    <p:nvPicPr>
                      <p:cNvPr id="7578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1654175"/>
                        <a:ext cx="152717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hteck 43"/>
          <p:cNvSpPr>
            <a:spLocks noChangeArrowheads="1"/>
          </p:cNvSpPr>
          <p:nvPr/>
        </p:nvSpPr>
        <p:spPr bwMode="auto">
          <a:xfrm>
            <a:off x="5346597" y="944725"/>
            <a:ext cx="478185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Fluctuation-dissipation theorem relates length fluctuations to mechanical loss </a:t>
            </a:r>
            <a:r>
              <a:rPr lang="en-US" dirty="0" err="1">
                <a:latin typeface="Symbol" panose="05050102010706020507" pitchFamily="18" charset="2"/>
                <a:cs typeface="Arial" pitchFamily="34" charset="0"/>
              </a:rPr>
              <a:t>j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57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794025"/>
              </p:ext>
            </p:extLst>
          </p:nvPr>
        </p:nvGraphicFramePr>
        <p:xfrm>
          <a:off x="4259796" y="5485478"/>
          <a:ext cx="27305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8" imgW="190440" imgH="241200" progId="Equation.3">
                  <p:embed/>
                </p:oleObj>
              </mc:Choice>
              <mc:Fallback>
                <p:oleObj name="Formel" r:id="rId8" imgW="190440" imgH="241200" progId="Equation.3">
                  <p:embed/>
                  <p:pic>
                    <p:nvPicPr>
                      <p:cNvPr id="7578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9796" y="5485478"/>
                        <a:ext cx="273050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118566"/>
              </p:ext>
            </p:extLst>
          </p:nvPr>
        </p:nvGraphicFramePr>
        <p:xfrm>
          <a:off x="1702070" y="2852936"/>
          <a:ext cx="1749672" cy="689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10" imgW="838080" imgH="330120" progId="Equation.3">
                  <p:embed/>
                </p:oleObj>
              </mc:Choice>
              <mc:Fallback>
                <p:oleObj name="Formel" r:id="rId10" imgW="838080" imgH="330120" progId="Equation.3">
                  <p:embed/>
                  <p:pic>
                    <p:nvPicPr>
                      <p:cNvPr id="3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2070" y="2852936"/>
                        <a:ext cx="1749672" cy="6896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0775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4675" y="2587246"/>
            <a:ext cx="5431965" cy="379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0776" name="Picture 8" descr="E:\Talks and Conferences\2015\Sino-German Symposium\animated_solid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63753" y="2744925"/>
            <a:ext cx="1090611" cy="1090611"/>
          </a:xfrm>
          <a:prstGeom prst="rect">
            <a:avLst/>
          </a:prstGeom>
          <a:noFill/>
        </p:spPr>
      </p:pic>
      <p:cxnSp>
        <p:nvCxnSpPr>
          <p:cNvPr id="40" name="Gerade Verbindung 39"/>
          <p:cNvCxnSpPr/>
          <p:nvPr/>
        </p:nvCxnSpPr>
        <p:spPr>
          <a:xfrm>
            <a:off x="3143672" y="2363702"/>
            <a:ext cx="756084" cy="142533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3143673" y="2352415"/>
            <a:ext cx="1660823" cy="38673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hteck 43"/>
          <p:cNvSpPr>
            <a:spLocks noChangeArrowheads="1"/>
          </p:cNvSpPr>
          <p:nvPr/>
        </p:nvSpPr>
        <p:spPr bwMode="auto">
          <a:xfrm>
            <a:off x="9948428" y="4854642"/>
            <a:ext cx="12157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T =124 K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3" grpId="0"/>
      <p:bldP spid="44" grpId="0"/>
      <p:bldP spid="45" grpId="0"/>
      <p:bldP spid="46" grpId="0"/>
      <p:bldP spid="47" grpId="0"/>
      <p:bldP spid="48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 descr=" 4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en-US" dirty="0" err="1"/>
              <a:t>AlGaAs</a:t>
            </a:r>
            <a:r>
              <a:rPr lang="en-US" dirty="0"/>
              <a:t> crystalline mirror coatings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3E01EE63-6EAC-416F-B9A4-C3D21DCF55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 dirty="0"/>
              <a:t>2023-10-20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2163A19-8D2D-493E-8931-EB0580860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 vert="horz" lIns="91440" tIns="45720" rIns="91440" bIns="45720" rtlCol="0" anchor="ctr"/>
          <a:lstStyle/>
          <a:p>
            <a:fld id="{6C73A770-1660-45DE-B946-DFFC7041C5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DC52A7E5-3E18-4687-8A08-EE517F79184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23094" y="3848577"/>
            <a:ext cx="68310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9" name="Freeform 32">
            <a:extLst>
              <a:ext uri="{FF2B5EF4-FFF2-40B4-BE49-F238E27FC236}">
                <a16:creationId xmlns:a16="http://schemas.microsoft.com/office/drawing/2014/main" id="{42EBB56D-BC74-4BC8-80FF-9D5B08904A97}"/>
              </a:ext>
            </a:extLst>
          </p:cNvPr>
          <p:cNvSpPr>
            <a:spLocks noEditPoints="1"/>
          </p:cNvSpPr>
          <p:nvPr/>
        </p:nvSpPr>
        <p:spPr bwMode="auto">
          <a:xfrm>
            <a:off x="646906" y="3872390"/>
            <a:ext cx="26987" cy="1812925"/>
          </a:xfrm>
          <a:custGeom>
            <a:avLst/>
            <a:gdLst>
              <a:gd name="T0" fmla="*/ 17 w 17"/>
              <a:gd name="T1" fmla="*/ 1135 h 1142"/>
              <a:gd name="T2" fmla="*/ 17 w 17"/>
              <a:gd name="T3" fmla="*/ 1142 h 1142"/>
              <a:gd name="T4" fmla="*/ 0 w 17"/>
              <a:gd name="T5" fmla="*/ 1142 h 1142"/>
              <a:gd name="T6" fmla="*/ 0 w 17"/>
              <a:gd name="T7" fmla="*/ 1135 h 1142"/>
              <a:gd name="T8" fmla="*/ 17 w 17"/>
              <a:gd name="T9" fmla="*/ 1135 h 1142"/>
              <a:gd name="T10" fmla="*/ 17 w 17"/>
              <a:gd name="T11" fmla="*/ 908 h 1142"/>
              <a:gd name="T12" fmla="*/ 17 w 17"/>
              <a:gd name="T13" fmla="*/ 1135 h 1142"/>
              <a:gd name="T14" fmla="*/ 0 w 17"/>
              <a:gd name="T15" fmla="*/ 1135 h 1142"/>
              <a:gd name="T16" fmla="*/ 0 w 17"/>
              <a:gd name="T17" fmla="*/ 908 h 1142"/>
              <a:gd name="T18" fmla="*/ 17 w 17"/>
              <a:gd name="T19" fmla="*/ 908 h 1142"/>
              <a:gd name="T20" fmla="*/ 17 w 17"/>
              <a:gd name="T21" fmla="*/ 683 h 1142"/>
              <a:gd name="T22" fmla="*/ 17 w 17"/>
              <a:gd name="T23" fmla="*/ 908 h 1142"/>
              <a:gd name="T24" fmla="*/ 0 w 17"/>
              <a:gd name="T25" fmla="*/ 908 h 1142"/>
              <a:gd name="T26" fmla="*/ 0 w 17"/>
              <a:gd name="T27" fmla="*/ 683 h 1142"/>
              <a:gd name="T28" fmla="*/ 17 w 17"/>
              <a:gd name="T29" fmla="*/ 683 h 1142"/>
              <a:gd name="T30" fmla="*/ 17 w 17"/>
              <a:gd name="T31" fmla="*/ 458 h 1142"/>
              <a:gd name="T32" fmla="*/ 17 w 17"/>
              <a:gd name="T33" fmla="*/ 683 h 1142"/>
              <a:gd name="T34" fmla="*/ 0 w 17"/>
              <a:gd name="T35" fmla="*/ 683 h 1142"/>
              <a:gd name="T36" fmla="*/ 0 w 17"/>
              <a:gd name="T37" fmla="*/ 458 h 1142"/>
              <a:gd name="T38" fmla="*/ 17 w 17"/>
              <a:gd name="T39" fmla="*/ 458 h 1142"/>
              <a:gd name="T40" fmla="*/ 17 w 17"/>
              <a:gd name="T41" fmla="*/ 233 h 1142"/>
              <a:gd name="T42" fmla="*/ 17 w 17"/>
              <a:gd name="T43" fmla="*/ 458 h 1142"/>
              <a:gd name="T44" fmla="*/ 0 w 17"/>
              <a:gd name="T45" fmla="*/ 458 h 1142"/>
              <a:gd name="T46" fmla="*/ 0 w 17"/>
              <a:gd name="T47" fmla="*/ 233 h 1142"/>
              <a:gd name="T48" fmla="*/ 17 w 17"/>
              <a:gd name="T49" fmla="*/ 233 h 1142"/>
              <a:gd name="T50" fmla="*/ 17 w 17"/>
              <a:gd name="T51" fmla="*/ 8 h 1142"/>
              <a:gd name="T52" fmla="*/ 17 w 17"/>
              <a:gd name="T53" fmla="*/ 233 h 1142"/>
              <a:gd name="T54" fmla="*/ 0 w 17"/>
              <a:gd name="T55" fmla="*/ 233 h 1142"/>
              <a:gd name="T56" fmla="*/ 0 w 17"/>
              <a:gd name="T57" fmla="*/ 8 h 1142"/>
              <a:gd name="T58" fmla="*/ 17 w 17"/>
              <a:gd name="T59" fmla="*/ 8 h 1142"/>
              <a:gd name="T60" fmla="*/ 17 w 17"/>
              <a:gd name="T61" fmla="*/ 0 h 1142"/>
              <a:gd name="T62" fmla="*/ 17 w 17"/>
              <a:gd name="T63" fmla="*/ 8 h 1142"/>
              <a:gd name="T64" fmla="*/ 0 w 17"/>
              <a:gd name="T65" fmla="*/ 8 h 1142"/>
              <a:gd name="T66" fmla="*/ 0 w 17"/>
              <a:gd name="T67" fmla="*/ 0 h 1142"/>
              <a:gd name="T68" fmla="*/ 17 w 17"/>
              <a:gd name="T69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" h="1142">
                <a:moveTo>
                  <a:pt x="17" y="1135"/>
                </a:moveTo>
                <a:lnTo>
                  <a:pt x="17" y="1142"/>
                </a:lnTo>
                <a:lnTo>
                  <a:pt x="0" y="1142"/>
                </a:lnTo>
                <a:lnTo>
                  <a:pt x="0" y="1135"/>
                </a:lnTo>
                <a:lnTo>
                  <a:pt x="17" y="1135"/>
                </a:lnTo>
                <a:close/>
                <a:moveTo>
                  <a:pt x="17" y="908"/>
                </a:moveTo>
                <a:lnTo>
                  <a:pt x="17" y="1135"/>
                </a:lnTo>
                <a:lnTo>
                  <a:pt x="0" y="1135"/>
                </a:lnTo>
                <a:lnTo>
                  <a:pt x="0" y="908"/>
                </a:lnTo>
                <a:lnTo>
                  <a:pt x="17" y="908"/>
                </a:lnTo>
                <a:close/>
                <a:moveTo>
                  <a:pt x="17" y="683"/>
                </a:moveTo>
                <a:lnTo>
                  <a:pt x="17" y="908"/>
                </a:lnTo>
                <a:lnTo>
                  <a:pt x="0" y="908"/>
                </a:lnTo>
                <a:lnTo>
                  <a:pt x="0" y="683"/>
                </a:lnTo>
                <a:lnTo>
                  <a:pt x="17" y="683"/>
                </a:lnTo>
                <a:close/>
                <a:moveTo>
                  <a:pt x="17" y="458"/>
                </a:moveTo>
                <a:lnTo>
                  <a:pt x="17" y="683"/>
                </a:lnTo>
                <a:lnTo>
                  <a:pt x="0" y="683"/>
                </a:lnTo>
                <a:lnTo>
                  <a:pt x="0" y="458"/>
                </a:lnTo>
                <a:lnTo>
                  <a:pt x="17" y="458"/>
                </a:lnTo>
                <a:close/>
                <a:moveTo>
                  <a:pt x="17" y="233"/>
                </a:moveTo>
                <a:lnTo>
                  <a:pt x="17" y="458"/>
                </a:lnTo>
                <a:lnTo>
                  <a:pt x="0" y="458"/>
                </a:lnTo>
                <a:lnTo>
                  <a:pt x="0" y="233"/>
                </a:lnTo>
                <a:lnTo>
                  <a:pt x="17" y="233"/>
                </a:lnTo>
                <a:close/>
                <a:moveTo>
                  <a:pt x="17" y="8"/>
                </a:moveTo>
                <a:lnTo>
                  <a:pt x="17" y="233"/>
                </a:lnTo>
                <a:lnTo>
                  <a:pt x="0" y="233"/>
                </a:lnTo>
                <a:lnTo>
                  <a:pt x="0" y="8"/>
                </a:lnTo>
                <a:lnTo>
                  <a:pt x="17" y="8"/>
                </a:lnTo>
                <a:close/>
                <a:moveTo>
                  <a:pt x="17" y="0"/>
                </a:moveTo>
                <a:lnTo>
                  <a:pt x="17" y="8"/>
                </a:lnTo>
                <a:lnTo>
                  <a:pt x="0" y="8"/>
                </a:lnTo>
                <a:lnTo>
                  <a:pt x="0" y="0"/>
                </a:lnTo>
                <a:lnTo>
                  <a:pt x="17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1" name="Freeform 34">
            <a:extLst>
              <a:ext uri="{FF2B5EF4-FFF2-40B4-BE49-F238E27FC236}">
                <a16:creationId xmlns:a16="http://schemas.microsoft.com/office/drawing/2014/main" id="{5AE0D356-962C-4B47-B266-CC5C6C834BDC}"/>
              </a:ext>
            </a:extLst>
          </p:cNvPr>
          <p:cNvSpPr>
            <a:spLocks noEditPoints="1"/>
          </p:cNvSpPr>
          <p:nvPr/>
        </p:nvSpPr>
        <p:spPr bwMode="auto">
          <a:xfrm>
            <a:off x="7400131" y="3872390"/>
            <a:ext cx="28575" cy="1812925"/>
          </a:xfrm>
          <a:custGeom>
            <a:avLst/>
            <a:gdLst>
              <a:gd name="T0" fmla="*/ 18 w 18"/>
              <a:gd name="T1" fmla="*/ 1135 h 1142"/>
              <a:gd name="T2" fmla="*/ 18 w 18"/>
              <a:gd name="T3" fmla="*/ 1142 h 1142"/>
              <a:gd name="T4" fmla="*/ 0 w 18"/>
              <a:gd name="T5" fmla="*/ 1142 h 1142"/>
              <a:gd name="T6" fmla="*/ 0 w 18"/>
              <a:gd name="T7" fmla="*/ 1135 h 1142"/>
              <a:gd name="T8" fmla="*/ 18 w 18"/>
              <a:gd name="T9" fmla="*/ 1135 h 1142"/>
              <a:gd name="T10" fmla="*/ 18 w 18"/>
              <a:gd name="T11" fmla="*/ 908 h 1142"/>
              <a:gd name="T12" fmla="*/ 18 w 18"/>
              <a:gd name="T13" fmla="*/ 1135 h 1142"/>
              <a:gd name="T14" fmla="*/ 0 w 18"/>
              <a:gd name="T15" fmla="*/ 1135 h 1142"/>
              <a:gd name="T16" fmla="*/ 0 w 18"/>
              <a:gd name="T17" fmla="*/ 908 h 1142"/>
              <a:gd name="T18" fmla="*/ 18 w 18"/>
              <a:gd name="T19" fmla="*/ 908 h 1142"/>
              <a:gd name="T20" fmla="*/ 18 w 18"/>
              <a:gd name="T21" fmla="*/ 683 h 1142"/>
              <a:gd name="T22" fmla="*/ 18 w 18"/>
              <a:gd name="T23" fmla="*/ 908 h 1142"/>
              <a:gd name="T24" fmla="*/ 0 w 18"/>
              <a:gd name="T25" fmla="*/ 908 h 1142"/>
              <a:gd name="T26" fmla="*/ 0 w 18"/>
              <a:gd name="T27" fmla="*/ 683 h 1142"/>
              <a:gd name="T28" fmla="*/ 18 w 18"/>
              <a:gd name="T29" fmla="*/ 683 h 1142"/>
              <a:gd name="T30" fmla="*/ 18 w 18"/>
              <a:gd name="T31" fmla="*/ 458 h 1142"/>
              <a:gd name="T32" fmla="*/ 18 w 18"/>
              <a:gd name="T33" fmla="*/ 683 h 1142"/>
              <a:gd name="T34" fmla="*/ 0 w 18"/>
              <a:gd name="T35" fmla="*/ 683 h 1142"/>
              <a:gd name="T36" fmla="*/ 0 w 18"/>
              <a:gd name="T37" fmla="*/ 458 h 1142"/>
              <a:gd name="T38" fmla="*/ 18 w 18"/>
              <a:gd name="T39" fmla="*/ 458 h 1142"/>
              <a:gd name="T40" fmla="*/ 18 w 18"/>
              <a:gd name="T41" fmla="*/ 233 h 1142"/>
              <a:gd name="T42" fmla="*/ 18 w 18"/>
              <a:gd name="T43" fmla="*/ 458 h 1142"/>
              <a:gd name="T44" fmla="*/ 0 w 18"/>
              <a:gd name="T45" fmla="*/ 458 h 1142"/>
              <a:gd name="T46" fmla="*/ 0 w 18"/>
              <a:gd name="T47" fmla="*/ 233 h 1142"/>
              <a:gd name="T48" fmla="*/ 18 w 18"/>
              <a:gd name="T49" fmla="*/ 233 h 1142"/>
              <a:gd name="T50" fmla="*/ 18 w 18"/>
              <a:gd name="T51" fmla="*/ 8 h 1142"/>
              <a:gd name="T52" fmla="*/ 18 w 18"/>
              <a:gd name="T53" fmla="*/ 233 h 1142"/>
              <a:gd name="T54" fmla="*/ 0 w 18"/>
              <a:gd name="T55" fmla="*/ 233 h 1142"/>
              <a:gd name="T56" fmla="*/ 0 w 18"/>
              <a:gd name="T57" fmla="*/ 8 h 1142"/>
              <a:gd name="T58" fmla="*/ 18 w 18"/>
              <a:gd name="T59" fmla="*/ 8 h 1142"/>
              <a:gd name="T60" fmla="*/ 18 w 18"/>
              <a:gd name="T61" fmla="*/ 0 h 1142"/>
              <a:gd name="T62" fmla="*/ 18 w 18"/>
              <a:gd name="T63" fmla="*/ 8 h 1142"/>
              <a:gd name="T64" fmla="*/ 0 w 18"/>
              <a:gd name="T65" fmla="*/ 8 h 1142"/>
              <a:gd name="T66" fmla="*/ 0 w 18"/>
              <a:gd name="T67" fmla="*/ 0 h 1142"/>
              <a:gd name="T68" fmla="*/ 18 w 18"/>
              <a:gd name="T69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1142">
                <a:moveTo>
                  <a:pt x="18" y="1135"/>
                </a:moveTo>
                <a:lnTo>
                  <a:pt x="18" y="1142"/>
                </a:lnTo>
                <a:lnTo>
                  <a:pt x="0" y="1142"/>
                </a:lnTo>
                <a:lnTo>
                  <a:pt x="0" y="1135"/>
                </a:lnTo>
                <a:lnTo>
                  <a:pt x="18" y="1135"/>
                </a:lnTo>
                <a:close/>
                <a:moveTo>
                  <a:pt x="18" y="908"/>
                </a:moveTo>
                <a:lnTo>
                  <a:pt x="18" y="1135"/>
                </a:lnTo>
                <a:lnTo>
                  <a:pt x="0" y="1135"/>
                </a:lnTo>
                <a:lnTo>
                  <a:pt x="0" y="908"/>
                </a:lnTo>
                <a:lnTo>
                  <a:pt x="18" y="908"/>
                </a:lnTo>
                <a:close/>
                <a:moveTo>
                  <a:pt x="18" y="683"/>
                </a:moveTo>
                <a:lnTo>
                  <a:pt x="18" y="908"/>
                </a:lnTo>
                <a:lnTo>
                  <a:pt x="0" y="908"/>
                </a:lnTo>
                <a:lnTo>
                  <a:pt x="0" y="683"/>
                </a:lnTo>
                <a:lnTo>
                  <a:pt x="18" y="683"/>
                </a:lnTo>
                <a:close/>
                <a:moveTo>
                  <a:pt x="18" y="458"/>
                </a:moveTo>
                <a:lnTo>
                  <a:pt x="18" y="683"/>
                </a:lnTo>
                <a:lnTo>
                  <a:pt x="0" y="683"/>
                </a:lnTo>
                <a:lnTo>
                  <a:pt x="0" y="458"/>
                </a:lnTo>
                <a:lnTo>
                  <a:pt x="18" y="458"/>
                </a:lnTo>
                <a:close/>
                <a:moveTo>
                  <a:pt x="18" y="233"/>
                </a:moveTo>
                <a:lnTo>
                  <a:pt x="18" y="458"/>
                </a:lnTo>
                <a:lnTo>
                  <a:pt x="0" y="458"/>
                </a:lnTo>
                <a:lnTo>
                  <a:pt x="0" y="233"/>
                </a:lnTo>
                <a:lnTo>
                  <a:pt x="18" y="233"/>
                </a:lnTo>
                <a:close/>
                <a:moveTo>
                  <a:pt x="18" y="8"/>
                </a:moveTo>
                <a:lnTo>
                  <a:pt x="18" y="233"/>
                </a:lnTo>
                <a:lnTo>
                  <a:pt x="0" y="233"/>
                </a:lnTo>
                <a:lnTo>
                  <a:pt x="0" y="8"/>
                </a:lnTo>
                <a:lnTo>
                  <a:pt x="18" y="8"/>
                </a:lnTo>
                <a:close/>
                <a:moveTo>
                  <a:pt x="18" y="0"/>
                </a:moveTo>
                <a:lnTo>
                  <a:pt x="18" y="8"/>
                </a:lnTo>
                <a:lnTo>
                  <a:pt x="0" y="8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Freeform 40">
            <a:extLst>
              <a:ext uri="{FF2B5EF4-FFF2-40B4-BE49-F238E27FC236}">
                <a16:creationId xmlns:a16="http://schemas.microsoft.com/office/drawing/2014/main" id="{E8F58BB7-3990-4F07-9AEE-CDBC9953E3BF}"/>
              </a:ext>
            </a:extLst>
          </p:cNvPr>
          <p:cNvSpPr>
            <a:spLocks noEditPoints="1"/>
          </p:cNvSpPr>
          <p:nvPr/>
        </p:nvSpPr>
        <p:spPr bwMode="auto">
          <a:xfrm>
            <a:off x="646906" y="3872390"/>
            <a:ext cx="6781800" cy="26988"/>
          </a:xfrm>
          <a:custGeom>
            <a:avLst/>
            <a:gdLst>
              <a:gd name="T0" fmla="*/ 8 w 4272"/>
              <a:gd name="T1" fmla="*/ 17 h 17"/>
              <a:gd name="T2" fmla="*/ 0 w 4272"/>
              <a:gd name="T3" fmla="*/ 17 h 17"/>
              <a:gd name="T4" fmla="*/ 0 w 4272"/>
              <a:gd name="T5" fmla="*/ 0 h 17"/>
              <a:gd name="T6" fmla="*/ 8 w 4272"/>
              <a:gd name="T7" fmla="*/ 0 h 17"/>
              <a:gd name="T8" fmla="*/ 8 w 4272"/>
              <a:gd name="T9" fmla="*/ 17 h 17"/>
              <a:gd name="T10" fmla="*/ 1253 w 4272"/>
              <a:gd name="T11" fmla="*/ 17 h 17"/>
              <a:gd name="T12" fmla="*/ 8 w 4272"/>
              <a:gd name="T13" fmla="*/ 17 h 17"/>
              <a:gd name="T14" fmla="*/ 8 w 4272"/>
              <a:gd name="T15" fmla="*/ 0 h 17"/>
              <a:gd name="T16" fmla="*/ 1253 w 4272"/>
              <a:gd name="T17" fmla="*/ 0 h 17"/>
              <a:gd name="T18" fmla="*/ 1253 w 4272"/>
              <a:gd name="T19" fmla="*/ 17 h 17"/>
              <a:gd name="T20" fmla="*/ 4263 w 4272"/>
              <a:gd name="T21" fmla="*/ 17 h 17"/>
              <a:gd name="T22" fmla="*/ 1253 w 4272"/>
              <a:gd name="T23" fmla="*/ 17 h 17"/>
              <a:gd name="T24" fmla="*/ 1253 w 4272"/>
              <a:gd name="T25" fmla="*/ 0 h 17"/>
              <a:gd name="T26" fmla="*/ 4263 w 4272"/>
              <a:gd name="T27" fmla="*/ 0 h 17"/>
              <a:gd name="T28" fmla="*/ 4263 w 4272"/>
              <a:gd name="T29" fmla="*/ 17 h 17"/>
              <a:gd name="T30" fmla="*/ 4272 w 4272"/>
              <a:gd name="T31" fmla="*/ 17 h 17"/>
              <a:gd name="T32" fmla="*/ 4263 w 4272"/>
              <a:gd name="T33" fmla="*/ 17 h 17"/>
              <a:gd name="T34" fmla="*/ 4263 w 4272"/>
              <a:gd name="T35" fmla="*/ 0 h 17"/>
              <a:gd name="T36" fmla="*/ 4272 w 4272"/>
              <a:gd name="T37" fmla="*/ 0 h 17"/>
              <a:gd name="T38" fmla="*/ 4272 w 4272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72" h="17">
                <a:moveTo>
                  <a:pt x="8" y="17"/>
                </a:moveTo>
                <a:lnTo>
                  <a:pt x="0" y="17"/>
                </a:lnTo>
                <a:lnTo>
                  <a:pt x="0" y="0"/>
                </a:lnTo>
                <a:lnTo>
                  <a:pt x="8" y="0"/>
                </a:lnTo>
                <a:lnTo>
                  <a:pt x="8" y="17"/>
                </a:lnTo>
                <a:close/>
                <a:moveTo>
                  <a:pt x="1253" y="17"/>
                </a:moveTo>
                <a:lnTo>
                  <a:pt x="8" y="17"/>
                </a:lnTo>
                <a:lnTo>
                  <a:pt x="8" y="0"/>
                </a:lnTo>
                <a:lnTo>
                  <a:pt x="1253" y="0"/>
                </a:lnTo>
                <a:lnTo>
                  <a:pt x="1253" y="17"/>
                </a:lnTo>
                <a:close/>
                <a:moveTo>
                  <a:pt x="4263" y="17"/>
                </a:moveTo>
                <a:lnTo>
                  <a:pt x="1253" y="17"/>
                </a:lnTo>
                <a:lnTo>
                  <a:pt x="1253" y="0"/>
                </a:lnTo>
                <a:lnTo>
                  <a:pt x="4263" y="0"/>
                </a:lnTo>
                <a:lnTo>
                  <a:pt x="4263" y="17"/>
                </a:lnTo>
                <a:close/>
                <a:moveTo>
                  <a:pt x="4272" y="17"/>
                </a:moveTo>
                <a:lnTo>
                  <a:pt x="4263" y="17"/>
                </a:lnTo>
                <a:lnTo>
                  <a:pt x="4263" y="0"/>
                </a:lnTo>
                <a:lnTo>
                  <a:pt x="4272" y="0"/>
                </a:lnTo>
                <a:lnTo>
                  <a:pt x="4272" y="1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11118C54-F745-479F-B6E2-4F796BBA1C35}"/>
              </a:ext>
            </a:extLst>
          </p:cNvPr>
          <p:cNvGrpSpPr/>
          <p:nvPr/>
        </p:nvGrpSpPr>
        <p:grpSpPr>
          <a:xfrm>
            <a:off x="263352" y="1124744"/>
            <a:ext cx="6696744" cy="2195531"/>
            <a:chOff x="4886135" y="2705094"/>
            <a:chExt cx="6057418" cy="1680981"/>
          </a:xfrm>
        </p:grpSpPr>
        <p:pic>
          <p:nvPicPr>
            <p:cNvPr id="86" name="Picture 2">
              <a:extLst>
                <a:ext uri="{FF2B5EF4-FFF2-40B4-BE49-F238E27FC236}">
                  <a16:creationId xmlns:a16="http://schemas.microsoft.com/office/drawing/2014/main" id="{D8A91810-DAFB-477C-A55A-D52E44C2BA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50385" y="2705094"/>
              <a:ext cx="2885596" cy="1251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" name="Picture 4">
              <a:extLst>
                <a:ext uri="{FF2B5EF4-FFF2-40B4-BE49-F238E27FC236}">
                  <a16:creationId xmlns:a16="http://schemas.microsoft.com/office/drawing/2014/main" id="{9496CFA3-D8C0-4131-BD73-ACBB1D2EE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40144" y="2961395"/>
              <a:ext cx="1245584" cy="1086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Rechteck 22">
              <a:extLst>
                <a:ext uri="{FF2B5EF4-FFF2-40B4-BE49-F238E27FC236}">
                  <a16:creationId xmlns:a16="http://schemas.microsoft.com/office/drawing/2014/main" id="{58D43D69-F462-4B5D-BB6E-E14B447894BA}"/>
                </a:ext>
              </a:extLst>
            </p:cNvPr>
            <p:cNvSpPr/>
            <p:nvPr/>
          </p:nvSpPr>
          <p:spPr>
            <a:xfrm>
              <a:off x="8259058" y="2765794"/>
              <a:ext cx="11375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GaAs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/</a:t>
              </a:r>
            </a:p>
            <a:p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AIGaAs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DBR disc</a:t>
              </a:r>
            </a:p>
          </p:txBody>
        </p:sp>
        <p:sp>
          <p:nvSpPr>
            <p:cNvPr id="89" name="Rechteck 23">
              <a:extLst>
                <a:ext uri="{FF2B5EF4-FFF2-40B4-BE49-F238E27FC236}">
                  <a16:creationId xmlns:a16="http://schemas.microsoft.com/office/drawing/2014/main" id="{10697F4D-E17E-4289-94BD-4CEE9141FB85}"/>
                </a:ext>
              </a:extLst>
            </p:cNvPr>
            <p:cNvSpPr/>
            <p:nvPr/>
          </p:nvSpPr>
          <p:spPr>
            <a:xfrm>
              <a:off x="10020264" y="2765794"/>
              <a:ext cx="92328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silicon</a:t>
              </a:r>
            </a:p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substrate </a:t>
              </a:r>
            </a:p>
          </p:txBody>
        </p:sp>
        <p:sp>
          <p:nvSpPr>
            <p:cNvPr id="90" name="TextBox 14">
              <a:extLst>
                <a:ext uri="{FF2B5EF4-FFF2-40B4-BE49-F238E27FC236}">
                  <a16:creationId xmlns:a16="http://schemas.microsoft.com/office/drawing/2014/main" id="{1E3B1F8D-C40C-4A17-9428-D7155734E88E}"/>
                </a:ext>
              </a:extLst>
            </p:cNvPr>
            <p:cNvSpPr txBox="1"/>
            <p:nvPr/>
          </p:nvSpPr>
          <p:spPr>
            <a:xfrm>
              <a:off x="4886135" y="4078298"/>
              <a:ext cx="2949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Cole 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et al.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, Nat.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Phot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(2013) 644</a:t>
              </a:r>
            </a:p>
          </p:txBody>
        </p:sp>
      </p:grpSp>
      <p:graphicFrame>
        <p:nvGraphicFramePr>
          <p:cNvPr id="3" name="Tabelle 4">
            <a:extLst>
              <a:ext uri="{FF2B5EF4-FFF2-40B4-BE49-F238E27FC236}">
                <a16:creationId xmlns:a16="http://schemas.microsoft.com/office/drawing/2014/main" id="{ABE64013-BDD3-4BDA-A177-B8D6E0D2E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974363"/>
              </p:ext>
            </p:extLst>
          </p:nvPr>
        </p:nvGraphicFramePr>
        <p:xfrm>
          <a:off x="684213" y="3753036"/>
          <a:ext cx="6600103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4262">
                  <a:extLst>
                    <a:ext uri="{9D8B030D-6E8A-4147-A177-3AD203B41FA5}">
                      <a16:colId xmlns:a16="http://schemas.microsoft.com/office/drawing/2014/main" val="3554876612"/>
                    </a:ext>
                  </a:extLst>
                </a:gridCol>
                <a:gridCol w="3715841">
                  <a:extLst>
                    <a:ext uri="{9D8B030D-6E8A-4147-A177-3AD203B41FA5}">
                      <a16:colId xmlns:a16="http://schemas.microsoft.com/office/drawing/2014/main" val="224818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err="1"/>
                        <a:t>Cavity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length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alt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 L = 212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62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err="1"/>
                        <a:t>Mirrors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8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 2x plano-</a:t>
                      </a:r>
                      <a:r>
                        <a:rPr kumimoji="0" lang="de-DE" alt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concave</a:t>
                      </a:r>
                      <a:r>
                        <a:rPr kumimoji="0" lang="de-DE" alt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 (2 m ROC)</a:t>
                      </a:r>
                      <a:endParaRPr kumimoji="0" lang="de-DE" alt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282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/>
                        <a:t>Finesse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8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 380 000 at 124 K</a:t>
                      </a:r>
                      <a:endParaRPr kumimoji="0" lang="de-DE" alt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514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/>
                        <a:t>Free </a:t>
                      </a:r>
                      <a:r>
                        <a:rPr lang="de-DE" sz="1800" dirty="0" err="1"/>
                        <a:t>Spectral</a:t>
                      </a:r>
                      <a:r>
                        <a:rPr lang="de-DE" sz="1800" dirty="0"/>
                        <a:t> Range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707 MHz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242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err="1"/>
                        <a:t>Birefringent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mode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splitting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200 kHz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10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alt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Thermal </a:t>
                      </a:r>
                      <a:r>
                        <a:rPr kumimoji="0" lang="de-DE" alt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2B2A29"/>
                          </a:solidFill>
                          <a:effectLst/>
                          <a:latin typeface="Arial" panose="020B0604020202020204" pitchFamily="34" charset="0"/>
                        </a:rPr>
                        <a:t>noise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/>
                        <a:t>mod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800" baseline="-25000" dirty="0" err="1"/>
                        <a:t>y</a:t>
                      </a:r>
                      <a:r>
                        <a:rPr lang="de-DE" sz="1800" dirty="0"/>
                        <a:t>(</a:t>
                      </a:r>
                      <a:r>
                        <a:rPr lang="de-DE" sz="1800" dirty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de-DE" sz="1800" dirty="0"/>
                        <a:t>) = 1×10</a:t>
                      </a:r>
                      <a:r>
                        <a:rPr lang="de-DE" sz="1800" baseline="30000" dirty="0"/>
                        <a:t>-17</a:t>
                      </a:r>
                      <a:endParaRPr lang="en-GB" sz="18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92002"/>
                  </a:ext>
                </a:extLst>
              </a:tr>
            </a:tbl>
          </a:graphicData>
        </a:graphic>
      </p:graphicFrame>
      <p:sp>
        <p:nvSpPr>
          <p:cNvPr id="5" name="Ellipse 4">
            <a:extLst>
              <a:ext uri="{FF2B5EF4-FFF2-40B4-BE49-F238E27FC236}">
                <a16:creationId xmlns:a16="http://schemas.microsoft.com/office/drawing/2014/main" id="{5BED9DC7-2AE1-4D49-AB11-C156F53E3000}"/>
              </a:ext>
            </a:extLst>
          </p:cNvPr>
          <p:cNvSpPr/>
          <p:nvPr/>
        </p:nvSpPr>
        <p:spPr>
          <a:xfrm>
            <a:off x="119336" y="5197092"/>
            <a:ext cx="6012668" cy="4712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26CDAA6-9CEF-470C-8769-412DF4B94C3E}"/>
              </a:ext>
            </a:extLst>
          </p:cNvPr>
          <p:cNvGrpSpPr/>
          <p:nvPr/>
        </p:nvGrpSpPr>
        <p:grpSpPr>
          <a:xfrm>
            <a:off x="7561538" y="1088740"/>
            <a:ext cx="4367110" cy="3076380"/>
            <a:chOff x="7561538" y="1088740"/>
            <a:chExt cx="4367110" cy="3076380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52E15EDE-F47F-4CAD-853D-9A5D7B88C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61538" y="1088740"/>
              <a:ext cx="4367110" cy="3076380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B26B9D6-F212-443F-910E-68F4D2F96C79}"/>
                </a:ext>
              </a:extLst>
            </p:cNvPr>
            <p:cNvSpPr/>
            <p:nvPr/>
          </p:nvSpPr>
          <p:spPr>
            <a:xfrm>
              <a:off x="10272464" y="3614979"/>
              <a:ext cx="1368152" cy="230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7BD2709A-ABB0-4088-8619-A42DB5040A9A}"/>
              </a:ext>
            </a:extLst>
          </p:cNvPr>
          <p:cNvSpPr txBox="1"/>
          <p:nvPr/>
        </p:nvSpPr>
        <p:spPr>
          <a:xfrm>
            <a:off x="10295238" y="4141831"/>
            <a:ext cx="1424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Symbol"/>
              </a:rPr>
              <a:t></a:t>
            </a:r>
            <a:r>
              <a:rPr lang="en-US" dirty="0"/>
              <a:t> = 2.5×10</a:t>
            </a:r>
            <a:r>
              <a:rPr lang="en-US" baseline="30000" dirty="0"/>
              <a:t>-5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080CD11-5124-6730-62FB-75F0760763A0}"/>
              </a:ext>
            </a:extLst>
          </p:cNvPr>
          <p:cNvSpPr txBox="1"/>
          <p:nvPr/>
        </p:nvSpPr>
        <p:spPr>
          <a:xfrm>
            <a:off x="8521672" y="4174962"/>
            <a:ext cx="1424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Symbol"/>
              </a:rPr>
              <a:t></a:t>
            </a:r>
            <a:r>
              <a:rPr lang="en-US" dirty="0"/>
              <a:t> = 5×10</a:t>
            </a:r>
            <a:r>
              <a:rPr lang="en-US" baseline="30000" dirty="0"/>
              <a:t>-4</a:t>
            </a:r>
            <a:endParaRPr lang="en-GB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B2FC0F6-9AD8-1436-7DE2-BAF28DEF2208}"/>
              </a:ext>
            </a:extLst>
          </p:cNvPr>
          <p:cNvSpPr txBox="1"/>
          <p:nvPr/>
        </p:nvSpPr>
        <p:spPr>
          <a:xfrm>
            <a:off x="10150112" y="3545513"/>
            <a:ext cx="18859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 err="1">
                <a:latin typeface="Symbol" panose="05050102010706020507" pitchFamily="18" charset="2"/>
              </a:rPr>
              <a:t>s</a:t>
            </a:r>
            <a:r>
              <a:rPr lang="de-DE" sz="1600" baseline="-25000" dirty="0" err="1"/>
              <a:t>y</a:t>
            </a:r>
            <a:r>
              <a:rPr lang="de-DE" sz="1600" dirty="0"/>
              <a:t>(</a:t>
            </a:r>
            <a:r>
              <a:rPr lang="de-DE" sz="1600" dirty="0">
                <a:latin typeface="Symbol" panose="05050102010706020507" pitchFamily="18" charset="2"/>
              </a:rPr>
              <a:t>t</a:t>
            </a:r>
            <a:r>
              <a:rPr lang="de-DE" sz="1600" dirty="0"/>
              <a:t>) = 1×10</a:t>
            </a:r>
            <a:r>
              <a:rPr lang="de-DE" sz="1600" baseline="30000" dirty="0"/>
              <a:t>-17</a:t>
            </a:r>
            <a:endParaRPr lang="en-GB" sz="16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ADBDAA9-534D-7A57-B740-B86C6510CF80}"/>
              </a:ext>
            </a:extLst>
          </p:cNvPr>
          <p:cNvSpPr txBox="1"/>
          <p:nvPr/>
        </p:nvSpPr>
        <p:spPr>
          <a:xfrm>
            <a:off x="8475995" y="2639770"/>
            <a:ext cx="18859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 err="1">
                <a:latin typeface="Symbol" panose="05050102010706020507" pitchFamily="18" charset="2"/>
              </a:rPr>
              <a:t>s</a:t>
            </a:r>
            <a:r>
              <a:rPr lang="de-DE" sz="1600" baseline="-25000" dirty="0" err="1"/>
              <a:t>y</a:t>
            </a:r>
            <a:r>
              <a:rPr lang="de-DE" sz="1600" dirty="0"/>
              <a:t>(</a:t>
            </a:r>
            <a:r>
              <a:rPr lang="de-DE" sz="1600" dirty="0">
                <a:latin typeface="Symbol" panose="05050102010706020507" pitchFamily="18" charset="2"/>
              </a:rPr>
              <a:t>t</a:t>
            </a:r>
            <a:r>
              <a:rPr lang="de-DE" sz="1600" dirty="0"/>
              <a:t>) = 4×10</a:t>
            </a:r>
            <a:r>
              <a:rPr lang="de-DE" sz="1600" baseline="30000" dirty="0"/>
              <a:t>-17</a:t>
            </a:r>
            <a:endParaRPr lang="en-GB" sz="1600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BC6010DB-9FF6-E97A-A572-9B4538FDE9B8}"/>
              </a:ext>
            </a:extLst>
          </p:cNvPr>
          <p:cNvGrpSpPr/>
          <p:nvPr/>
        </p:nvGrpSpPr>
        <p:grpSpPr>
          <a:xfrm>
            <a:off x="7400131" y="1052736"/>
            <a:ext cx="4586262" cy="4713658"/>
            <a:chOff x="342890" y="1405423"/>
            <a:chExt cx="4397697" cy="4519855"/>
          </a:xfrm>
        </p:grpSpPr>
        <p:pic>
          <p:nvPicPr>
            <p:cNvPr id="16" name="Picture 5">
              <a:extLst>
                <a:ext uri="{FF2B5EF4-FFF2-40B4-BE49-F238E27FC236}">
                  <a16:creationId xmlns:a16="http://schemas.microsoft.com/office/drawing/2014/main" id="{A91414E7-051D-7DF0-2B7B-27035138A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2890" y="1405423"/>
              <a:ext cx="4397697" cy="4519855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2E8AF5AD-9883-06F5-7E26-90762D1D2FD0}"/>
                </a:ext>
              </a:extLst>
            </p:cNvPr>
            <p:cNvSpPr txBox="1"/>
            <p:nvPr/>
          </p:nvSpPr>
          <p:spPr>
            <a:xfrm>
              <a:off x="1656030" y="5379383"/>
              <a:ext cx="2667168" cy="4426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sz="2400" dirty="0" err="1">
                  <a:latin typeface="Arial" panose="020B0604020202020204" pitchFamily="34" charset="0"/>
                  <a:cs typeface="Arial" panose="020B0604020202020204" pitchFamily="34" charset="0"/>
                </a:rPr>
                <a:t>coating</a:t>
              </a:r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de-DE" sz="24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de-DE" sz="2400" baseline="-250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slow</a:t>
              </a:r>
              <a:r>
                <a:rPr lang="de-DE" sz="2400" dirty="0">
                  <a:latin typeface="Arial" panose="020B0604020202020204" pitchFamily="34" charset="0"/>
                  <a:cs typeface="Arial" panose="020B0604020202020204" pitchFamily="34" charset="0"/>
                </a:rPr>
                <a:t> &gt; </a:t>
              </a:r>
              <a:r>
                <a:rPr lang="de-DE" sz="2400" dirty="0">
                  <a:solidFill>
                    <a:srgbClr val="0073A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de-DE" sz="2400" baseline="-25000" dirty="0">
                  <a:solidFill>
                    <a:srgbClr val="0073A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fast</a:t>
              </a: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2EF9C49-E355-C1AB-1D92-10026BE37BE5}"/>
                </a:ext>
              </a:extLst>
            </p:cNvPr>
            <p:cNvGrpSpPr/>
            <p:nvPr/>
          </p:nvGrpSpPr>
          <p:grpSpPr>
            <a:xfrm>
              <a:off x="1222905" y="1735171"/>
              <a:ext cx="3478820" cy="1344083"/>
              <a:chOff x="3843537" y="-936054"/>
              <a:chExt cx="2609115" cy="1008063"/>
            </a:xfrm>
          </p:grpSpPr>
          <p:grpSp>
            <p:nvGrpSpPr>
              <p:cNvPr id="19" name="Group 38">
                <a:extLst>
                  <a:ext uri="{FF2B5EF4-FFF2-40B4-BE49-F238E27FC236}">
                    <a16:creationId xmlns:a16="http://schemas.microsoft.com/office/drawing/2014/main" id="{048DE177-D9C6-3575-25BD-98A797ECBDBE}"/>
                  </a:ext>
                </a:extLst>
              </p:cNvPr>
              <p:cNvGrpSpPr/>
              <p:nvPr/>
            </p:nvGrpSpPr>
            <p:grpSpPr>
              <a:xfrm>
                <a:off x="3843537" y="-936054"/>
                <a:ext cx="2609115" cy="1008063"/>
                <a:chOff x="6946627" y="2092682"/>
                <a:chExt cx="3308188" cy="1498213"/>
              </a:xfrm>
            </p:grpSpPr>
            <p:cxnSp>
              <p:nvCxnSpPr>
                <p:cNvPr id="21" name="Straight Arrow Connector 13">
                  <a:extLst>
                    <a:ext uri="{FF2B5EF4-FFF2-40B4-BE49-F238E27FC236}">
                      <a16:creationId xmlns:a16="http://schemas.microsoft.com/office/drawing/2014/main" id="{F1D8ECB4-C2DB-AEE5-5740-E6D9BA5C1D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08168" y="3006962"/>
                  <a:ext cx="1376438" cy="4895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w="med" len="med"/>
                  <a:tailEnd type="triangle" w="med" len="lg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4">
                  <a:extLst>
                    <a:ext uri="{FF2B5EF4-FFF2-40B4-BE49-F238E27FC236}">
                      <a16:creationId xmlns:a16="http://schemas.microsoft.com/office/drawing/2014/main" id="{C5647798-75AD-2148-24D2-F96E0CA2DB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49411" y="2944425"/>
                  <a:ext cx="1232422" cy="646470"/>
                </a:xfrm>
                <a:prstGeom prst="straightConnector1">
                  <a:avLst/>
                </a:prstGeom>
                <a:ln>
                  <a:headEnd w="med" len="med"/>
                  <a:tailEnd type="triangle" w="med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30">
                  <a:extLst>
                    <a:ext uri="{FF2B5EF4-FFF2-40B4-BE49-F238E27FC236}">
                      <a16:creationId xmlns:a16="http://schemas.microsoft.com/office/drawing/2014/main" id="{BAEB1945-68FD-D509-262A-214557CA37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328248" y="2520765"/>
                  <a:ext cx="0" cy="72847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w="med" len="med"/>
                  <a:tailEnd type="triangle" w="med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34">
                      <a:extLst>
                        <a:ext uri="{FF2B5EF4-FFF2-40B4-BE49-F238E27FC236}">
                          <a16:creationId xmlns:a16="http://schemas.microsoft.com/office/drawing/2014/main" id="{CB24EF94-583B-E607-B570-78210A781C6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449646" y="2520765"/>
                      <a:ext cx="1805169" cy="83580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133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Slow Axis</a:t>
                      </a:r>
                    </a:p>
                    <a:p>
                      <a:pPr/>
                      <a14:m>
                        <m:oMathPara xmlns:m="http://schemas.openxmlformats.org/officeDocument/2006/math">
                          <m:oMathParaPr>
                            <m:jc m:val="right"/>
                          </m:oMathParaPr>
                          <m:oMath xmlns:m="http://schemas.openxmlformats.org/officeDocument/2006/math">
                            <m:r>
                              <a:rPr lang="en-US" sz="2133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[0</m:t>
                            </m:r>
                            <m:acc>
                              <m:accPr>
                                <m:chr m:val="̅"/>
                                <m:ctrlPr>
                                  <a:rPr lang="en-US" sz="2133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sz="2133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e>
                            </m:acc>
                            <m:r>
                              <a:rPr lang="en-US" sz="2133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1]</m:t>
                            </m:r>
                          </m:oMath>
                        </m:oMathPara>
                      </a14:m>
                      <a:endParaRPr lang="en-US" sz="2133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" name="TextBox 34">
                      <a:extLst>
                        <a:ext uri="{FF2B5EF4-FFF2-40B4-BE49-F238E27FC236}">
                          <a16:creationId xmlns:a16="http://schemas.microsoft.com/office/drawing/2014/main" id="{38B19DF6-2D39-271C-57A7-B771AE45EA9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449646" y="2520765"/>
                      <a:ext cx="1805169" cy="835805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3859" t="-5691" r="-1929" b="-97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Box 35">
                      <a:extLst>
                        <a:ext uri="{FF2B5EF4-FFF2-40B4-BE49-F238E27FC236}">
                          <a16:creationId xmlns:a16="http://schemas.microsoft.com/office/drawing/2014/main" id="{AD5921A3-DD36-DFAC-565E-0BF63206FB2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46627" y="2490167"/>
                      <a:ext cx="1228344" cy="83466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133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Fast Axis</a:t>
                      </a:r>
                    </a:p>
                    <a:p>
                      <a:pPr/>
                      <a14:m>
                        <m:oMathPara xmlns:m="http://schemas.openxmlformats.org/officeDocument/2006/math">
                          <m:oMathParaPr>
                            <m:jc m:val="left"/>
                          </m:oMathParaPr>
                          <m:oMath xmlns:m="http://schemas.openxmlformats.org/officeDocument/2006/math">
                            <m:r>
                              <a:rPr lang="en-US" sz="2133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[011]</m:t>
                            </m:r>
                          </m:oMath>
                        </m:oMathPara>
                      </a14:m>
                      <a:endParaRPr lang="en-US" sz="2133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TextBox 35">
                      <a:extLst>
                        <a:ext uri="{FF2B5EF4-FFF2-40B4-BE49-F238E27FC236}">
                          <a16:creationId xmlns:a16="http://schemas.microsoft.com/office/drawing/2014/main" id="{011FD3A0-40CE-DB5F-709B-DF02A4A41B6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46627" y="2490167"/>
                      <a:ext cx="1228344" cy="834661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5660" t="-4878" r="-4245" b="-1056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TextBox 37">
                      <a:extLst>
                        <a:ext uri="{FF2B5EF4-FFF2-40B4-BE49-F238E27FC236}">
                          <a16:creationId xmlns:a16="http://schemas.microsoft.com/office/drawing/2014/main" id="{3032868A-AAD4-D9AA-E615-759AD1D2F4E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39544" y="2092682"/>
                      <a:ext cx="743745" cy="4699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[</m:t>
                            </m:r>
                            <m:acc>
                              <m:accPr>
                                <m:chr m:val="̅"/>
                                <m:ctrlPr>
                                  <a:rPr lang="en-US" sz="213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sz="2133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e>
                            </m:acc>
                            <m:r>
                              <a:rPr lang="en-US" sz="2133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00]</m:t>
                            </m:r>
                          </m:oMath>
                        </m:oMathPara>
                      </a14:m>
                      <a:endParaRPr lang="en-US" sz="2133" dirty="0"/>
                    </a:p>
                  </p:txBody>
                </p:sp>
              </mc:Choice>
              <mc:Fallback xmlns="">
                <p:sp>
                  <p:nvSpPr>
                    <p:cNvPr id="13" name="TextBox 37">
                      <a:extLst>
                        <a:ext uri="{FF2B5EF4-FFF2-40B4-BE49-F238E27FC236}">
                          <a16:creationId xmlns:a16="http://schemas.microsoft.com/office/drawing/2014/main" id="{213C133F-256D-1846-E008-6CC12E38EAD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39544" y="2092682"/>
                      <a:ext cx="743745" cy="469935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4688" r="-9375" b="-1739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E964A3D-5E42-800F-F54D-6B34D6F85254}"/>
                  </a:ext>
                </a:extLst>
              </p:cNvPr>
              <p:cNvSpPr txBox="1"/>
              <p:nvPr/>
            </p:nvSpPr>
            <p:spPr>
              <a:xfrm>
                <a:off x="4157633" y="-917158"/>
                <a:ext cx="651862" cy="315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133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GaAs</a:t>
                </a:r>
                <a:endParaRPr lang="de-DE" sz="2133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560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D6C59AE-808C-B3D6-4B9C-11CD296145E7}"/>
              </a:ext>
            </a:extLst>
          </p:cNvPr>
          <p:cNvGrpSpPr/>
          <p:nvPr/>
        </p:nvGrpSpPr>
        <p:grpSpPr>
          <a:xfrm>
            <a:off x="4079776" y="1104354"/>
            <a:ext cx="4315096" cy="4724913"/>
            <a:chOff x="2987824" y="746442"/>
            <a:chExt cx="3236322" cy="354368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A0601C4-0189-233A-D106-8F56EE550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824" y="2051878"/>
              <a:ext cx="3024336" cy="223824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876C12-2956-F568-10FA-E47B39168736}"/>
                </a:ext>
              </a:extLst>
            </p:cNvPr>
            <p:cNvSpPr txBox="1"/>
            <p:nvPr/>
          </p:nvSpPr>
          <p:spPr>
            <a:xfrm>
              <a:off x="3625731" y="746442"/>
              <a:ext cx="191182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latin typeface="Arial" panose="020B0604020202020204" pitchFamily="34" charset="0"/>
                  <a:cs typeface="Arial" panose="020B0604020202020204" pitchFamily="34" charset="0"/>
                </a:rPr>
                <a:t>birefringent noise</a:t>
              </a:r>
            </a:p>
          </p:txBody>
        </p:sp>
        <p:sp>
          <p:nvSpPr>
            <p:cNvPr id="6" name="TextBox 9">
              <a:extLst>
                <a:ext uri="{FF2B5EF4-FFF2-40B4-BE49-F238E27FC236}">
                  <a16:creationId xmlns:a16="http://schemas.microsoft.com/office/drawing/2014/main" id="{4E9CD2C9-FFAF-075A-D4A3-0C93DAF8CBE6}"/>
                </a:ext>
              </a:extLst>
            </p:cNvPr>
            <p:cNvSpPr txBox="1"/>
            <p:nvPr/>
          </p:nvSpPr>
          <p:spPr>
            <a:xfrm>
              <a:off x="3203848" y="1187782"/>
              <a:ext cx="3020298" cy="80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even with stabilized laser power</a:t>
              </a:r>
            </a:p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anticorrelated in fast and slow axis</a:t>
              </a:r>
            </a:p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correlation length &lt; mode diameter</a:t>
              </a:r>
            </a:p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so far only observed at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4K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16K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124K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F9395AE-5DB6-D1FA-569C-79F8623CBB55}"/>
              </a:ext>
            </a:extLst>
          </p:cNvPr>
          <p:cNvGrpSpPr/>
          <p:nvPr/>
        </p:nvGrpSpPr>
        <p:grpSpPr>
          <a:xfrm>
            <a:off x="7958144" y="1112355"/>
            <a:ext cx="4282540" cy="4716912"/>
            <a:chOff x="5896599" y="762258"/>
            <a:chExt cx="3211905" cy="3537684"/>
          </a:xfrm>
        </p:grpSpPr>
        <p:sp>
          <p:nvSpPr>
            <p:cNvPr id="11" name="TextBox 9">
              <a:extLst>
                <a:ext uri="{FF2B5EF4-FFF2-40B4-BE49-F238E27FC236}">
                  <a16:creationId xmlns:a16="http://schemas.microsoft.com/office/drawing/2014/main" id="{CD990C28-8DDC-5310-5610-751569BE8A05}"/>
                </a:ext>
              </a:extLst>
            </p:cNvPr>
            <p:cNvSpPr txBox="1"/>
            <p:nvPr/>
          </p:nvSpPr>
          <p:spPr>
            <a:xfrm>
              <a:off x="6550426" y="762258"/>
              <a:ext cx="215587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latin typeface="Arial" panose="020B0604020202020204" pitchFamily="34" charset="0"/>
                  <a:cs typeface="Arial" panose="020B0604020202020204" pitchFamily="34" charset="0"/>
                </a:rPr>
                <a:t>global excess noise</a:t>
              </a:r>
            </a:p>
          </p:txBody>
        </p: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1A495F43-6C15-8BD3-9382-4EA0CA761A73}"/>
                </a:ext>
              </a:extLst>
            </p:cNvPr>
            <p:cNvGrpSpPr/>
            <p:nvPr/>
          </p:nvGrpSpPr>
          <p:grpSpPr>
            <a:xfrm>
              <a:off x="5896599" y="2043190"/>
              <a:ext cx="3211905" cy="2256752"/>
              <a:chOff x="5889095" y="1038554"/>
              <a:chExt cx="6475427" cy="4549771"/>
            </a:xfrm>
          </p:grpSpPr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9CB35E99-F098-91BF-0367-2B033394C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89095" y="1038554"/>
                <a:ext cx="6475427" cy="4549771"/>
              </a:xfrm>
              <a:prstGeom prst="rect">
                <a:avLst/>
              </a:prstGeom>
            </p:spPr>
          </p:pic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13FA8D6B-F689-228A-823A-B9F57FA8F824}"/>
                  </a:ext>
                </a:extLst>
              </p:cNvPr>
              <p:cNvSpPr/>
              <p:nvPr/>
            </p:nvSpPr>
            <p:spPr>
              <a:xfrm>
                <a:off x="5889095" y="1087956"/>
                <a:ext cx="590908" cy="3338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</p:grpSp>
        <p:sp>
          <p:nvSpPr>
            <p:cNvPr id="16" name="TextBox 9">
              <a:extLst>
                <a:ext uri="{FF2B5EF4-FFF2-40B4-BE49-F238E27FC236}">
                  <a16:creationId xmlns:a16="http://schemas.microsoft.com/office/drawing/2014/main" id="{F90C3642-FE4A-5BFA-46DD-2C593332EEF1}"/>
                </a:ext>
              </a:extLst>
            </p:cNvPr>
            <p:cNvSpPr txBox="1"/>
            <p:nvPr/>
          </p:nvSpPr>
          <p:spPr>
            <a:xfrm>
              <a:off x="6228184" y="1203598"/>
              <a:ext cx="2809904" cy="80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remaining noise when averaging </a:t>
              </a:r>
              <a:b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birefringent noise </a:t>
              </a:r>
            </a:p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exceeds Brownian thermal noise</a:t>
              </a:r>
            </a:p>
            <a:p>
              <a:pPr marL="380990" indent="-38099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correlation length &gt; mode diameter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339" y="116632"/>
            <a:ext cx="11760661" cy="777600"/>
          </a:xfrm>
        </p:spPr>
        <p:txBody>
          <a:bodyPr/>
          <a:lstStyle/>
          <a:p>
            <a:r>
              <a:rPr lang="de-DE" dirty="0"/>
              <a:t>     </a:t>
            </a:r>
            <a:r>
              <a:rPr lang="de-DE" dirty="0" err="1"/>
              <a:t>Novel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contributions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temperatures</a:t>
            </a:r>
            <a:endParaRPr lang="de-DE" dirty="0"/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9B294C72-9FEB-E288-16D0-0116B22DA1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" y="6627600"/>
            <a:ext cx="5280000" cy="230400"/>
          </a:xfrm>
        </p:spPr>
        <p:txBody>
          <a:bodyPr/>
          <a:lstStyle/>
          <a:p>
            <a:r>
              <a:rPr lang="en-US"/>
              <a:t>2023-10-20</a:t>
            </a:r>
            <a:endParaRPr lang="de-DE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26342CDD-9112-6798-B0EC-AB3E713A7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3848" y="6646327"/>
            <a:ext cx="4114800" cy="230400"/>
          </a:xfrm>
        </p:spPr>
        <p:txBody>
          <a:bodyPr/>
          <a:lstStyle/>
          <a:p>
            <a:r>
              <a:rPr lang="en-GB"/>
              <a:t>15</a:t>
            </a:r>
            <a:endParaRPr lang="de-DE" dirty="0"/>
          </a:p>
        </p:txBody>
      </p:sp>
      <p:sp>
        <p:nvSpPr>
          <p:cNvPr id="27" name="Foliennummernplatzhalter 26">
            <a:extLst>
              <a:ext uri="{FF2B5EF4-FFF2-40B4-BE49-F238E27FC236}">
                <a16:creationId xmlns:a16="http://schemas.microsoft.com/office/drawing/2014/main" id="{C33535BE-6608-B914-F39C-DDEB3CD1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12000" y="6627600"/>
            <a:ext cx="768000" cy="230400"/>
          </a:xfrm>
        </p:spPr>
        <p:txBody>
          <a:bodyPr/>
          <a:lstStyle/>
          <a:p>
            <a:fld id="{6C73A770-1660-45DE-B946-DFFC7041C5FD}" type="slidenum">
              <a:rPr lang="de-DE" smtClean="0"/>
              <a:pPr/>
              <a:t>9</a:t>
            </a:fld>
            <a:endParaRPr lang="de-DE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6EBC62F-9D95-E748-8BF2-833F55909B35}"/>
              </a:ext>
            </a:extLst>
          </p:cNvPr>
          <p:cNvGrpSpPr/>
          <p:nvPr/>
        </p:nvGrpSpPr>
        <p:grpSpPr>
          <a:xfrm>
            <a:off x="73709" y="2752806"/>
            <a:ext cx="4198088" cy="3076461"/>
            <a:chOff x="3245601" y="2013281"/>
            <a:chExt cx="4932803" cy="3614879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5EFB6382-2170-C963-968A-0E698D5E3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5601" y="2013281"/>
              <a:ext cx="4932803" cy="3614879"/>
            </a:xfrm>
            <a:prstGeom prst="rect">
              <a:avLst/>
            </a:prstGeom>
          </p:spPr>
        </p:pic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C964CD1F-1A6A-DE42-10E2-E429AD1EB392}"/>
                </a:ext>
              </a:extLst>
            </p:cNvPr>
            <p:cNvSpPr/>
            <p:nvPr/>
          </p:nvSpPr>
          <p:spPr>
            <a:xfrm>
              <a:off x="3353613" y="2085289"/>
              <a:ext cx="402127" cy="407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7BF736F5-1990-E7BD-E431-C84B20579CAD}"/>
              </a:ext>
            </a:extLst>
          </p:cNvPr>
          <p:cNvSpPr/>
          <p:nvPr/>
        </p:nvSpPr>
        <p:spPr>
          <a:xfrm>
            <a:off x="3887755" y="2767048"/>
            <a:ext cx="463613" cy="4699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F2D1A297-CA41-5541-DBEF-40D458F02909}"/>
              </a:ext>
            </a:extLst>
          </p:cNvPr>
          <p:cNvSpPr txBox="1"/>
          <p:nvPr/>
        </p:nvSpPr>
        <p:spPr>
          <a:xfrm>
            <a:off x="140236" y="1028734"/>
            <a:ext cx="388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light-modified birefringence</a:t>
            </a:r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A7C986A1-64B9-F0EA-91A5-AD1E705E5AEA}"/>
              </a:ext>
            </a:extLst>
          </p:cNvPr>
          <p:cNvSpPr txBox="1"/>
          <p:nvPr/>
        </p:nvSpPr>
        <p:spPr>
          <a:xfrm>
            <a:off x="225625" y="1604797"/>
            <a:ext cx="3715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non-thermal, light-induced change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cavity resonance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different sign for fast and slow axis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 constant of many hours !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BA53D75-FFE7-C686-3ACB-C9AF69058A75}"/>
              </a:ext>
            </a:extLst>
          </p:cNvPr>
          <p:cNvSpPr txBox="1"/>
          <p:nvPr/>
        </p:nvSpPr>
        <p:spPr>
          <a:xfrm>
            <a:off x="239350" y="5765061"/>
            <a:ext cx="1632181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de-DE" sz="2133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2133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2133" baseline="-25000" dirty="0">
                <a:latin typeface="Arial" panose="020B0604020202020204" pitchFamily="34" charset="0"/>
                <a:cs typeface="Arial" panose="020B0604020202020204" pitchFamily="34" charset="0"/>
              </a:rPr>
              <a:t>stat</a:t>
            </a:r>
            <a:r>
              <a:rPr lang="de-DE" sz="2133" dirty="0">
                <a:latin typeface="Arial" panose="020B0604020202020204" pitchFamily="34" charset="0"/>
                <a:cs typeface="Arial" panose="020B0604020202020204" pitchFamily="34" charset="0"/>
              </a:rPr>
              <a:t> ≈ 10</a:t>
            </a:r>
            <a:r>
              <a:rPr lang="de-DE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2949897-3A59-D4A1-A3E5-B88AFF65BD2D}"/>
              </a:ext>
            </a:extLst>
          </p:cNvPr>
          <p:cNvSpPr txBox="1"/>
          <p:nvPr/>
        </p:nvSpPr>
        <p:spPr>
          <a:xfrm>
            <a:off x="2049888" y="5757202"/>
            <a:ext cx="1837867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de-DE" sz="2133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2133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2133" baseline="-25000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  <a:r>
              <a:rPr lang="de-DE" sz="2133" dirty="0">
                <a:latin typeface="Arial" panose="020B0604020202020204" pitchFamily="34" charset="0"/>
                <a:cs typeface="Arial" panose="020B0604020202020204" pitchFamily="34" charset="0"/>
              </a:rPr>
              <a:t> ≈ 10</a:t>
            </a:r>
            <a:r>
              <a:rPr lang="de-DE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DF1C060-AAAA-F53A-24F9-836CA54C7F9F}"/>
              </a:ext>
            </a:extLst>
          </p:cNvPr>
          <p:cNvSpPr txBox="1"/>
          <p:nvPr/>
        </p:nvSpPr>
        <p:spPr>
          <a:xfrm>
            <a:off x="4519734" y="5769906"/>
            <a:ext cx="2056319" cy="4205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de-DE" sz="2133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2133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213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de-DE" sz="2133" dirty="0">
                <a:latin typeface="Arial" panose="020B0604020202020204" pitchFamily="34" charset="0"/>
                <a:cs typeface="Arial" panose="020B0604020202020204" pitchFamily="34" charset="0"/>
              </a:rPr>
              <a:t> ≈ 10</a:t>
            </a:r>
            <a:r>
              <a:rPr lang="de-DE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180939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1|0.7|0.5|0.3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7.4803"/>
  <p:tag name="ORIGINALWIDTH" val="424.4469"/>
  <p:tag name="OUTPUTTYPE" val="PNG"/>
  <p:tag name="IGUANATEXVERSION" val="159"/>
  <p:tag name="LATEXADDIN" val="\documentclass{article}&#10;\usepackage{amsmath}&#10;\pagestyle{empty}&#10;\begin{document}&#10;\begin{equation*}&#10;R_\mathrm{p} = r_\mathrm{p}^2&#10;\end{equation*}&#10;\end{document}"/>
  <p:tag name="IGUANATEXSIZE" val="20"/>
  <p:tag name="IGUANATEXCURSOR" val="125"/>
  <p:tag name="TRANSPARENCY" val="Wahr"/>
  <p:tag name="FILENAME" val=""/>
  <p:tag name="LATEXENGINEID" val="0"/>
  <p:tag name="TEMPFOLDER" val="c:\temp\"/>
  <p:tag name="LATEXFORMHEIGHT" val="320"/>
  <p:tag name="LATEXFORMWIDTH" val="385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|1.5|18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.9659"/>
  <p:tag name="ORIGINALWIDTH" val="659.9175"/>
  <p:tag name="LATEXADDIN" val="\documentclass{article}&#10;\usepackage{amsmath}&#10;\pagestyle{empty}&#10;\begin{document}&#10;\begin{equation*}&#10;g_2 = 1- \frac{L}{R_2}&#10;\end{equation*}&#10;\end{document}&#10;"/>
  <p:tag name="IGUANATEXSIZE" val="18"/>
  <p:tag name="IGUANATEXCURSOR" val="119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72.6659"/>
  <p:tag name="LATEXADDIN" val="\documentclass{article}&#10;\usepackage{amsmath}&#10;\pagestyle{empty}&#10;\begin{document}&#10;\begin{equation*}&#10;0 \le g_1 g_2 \le 1&#10;\end{equation*}&#10;\end{document}&#10;"/>
  <p:tag name="IGUANATEXSIZE" val="18"/>
  <p:tag name="IGUANATEXCURSOR" val="11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.9659"/>
  <p:tag name="ORIGINALWIDTH" val="659.9175"/>
  <p:tag name="LATEXADDIN" val="\documentclass{article}&#10;\usepackage{amsmath}&#10;\pagestyle{empty}&#10;\begin{document}&#10;\begin{equation*}&#10;g_1 = 1- \frac{L}{R_1}&#10;\end{equation*}&#10;\end{document}&#10;"/>
  <p:tag name="IGUANATEXSIZE" val="18"/>
  <p:tag name="IGUANATEXCURSOR" val="119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530.9336"/>
  <p:tag name="OUTPUTTYPE" val="PNG"/>
  <p:tag name="IGUANATEXVERSION" val="159"/>
  <p:tag name="LATEXADDIN" val="\documentclass{article}&#10;\usepackage{amsmath}&#10;\pagestyle{empty}&#10;\begin{document}&#10;\begin{equation*}&#10;E_\mathrm{r} = r E_\mathrm{in}&#10;\end{equation*}&#10;\end{document}"/>
  <p:tag name="IGUANATEXSIZE" val="20"/>
  <p:tag name="IGUANATEXCURSOR" val="129"/>
  <p:tag name="TRANSPARENCY" val="Wahr"/>
  <p:tag name="FILENAME" val=""/>
  <p:tag name="LATEXENGINEID" val="0"/>
  <p:tag name="TEMPFOLDER" val="c:\temp\"/>
  <p:tag name="LATEXFORMHEIGHT" val="320"/>
  <p:tag name="LATEXFORMWIDTH" val="385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1145.857"/>
  <p:tag name="OUTPUTTYPE" val="PNG"/>
  <p:tag name="IGUANATEXVERSION" val="159"/>
  <p:tag name="LATEXADDIN" val="\documentclass{article}&#10;\usepackage{amsmath}&#10;\pagestyle{empty}&#10;\begin{document}&#10;\begin{equation*}&#10;E_\mathrm{r} = (r  + t r_\mathrm{p} t e^{i \phi} )E_\mathrm{in}&#10;\end{equation*}&#10;\end{document}"/>
  <p:tag name="IGUANATEXSIZE" val="20"/>
  <p:tag name="IGUANATEXCURSOR" val="114"/>
  <p:tag name="TRANSPARENCY" val="Wahr"/>
  <p:tag name="FILENAME" val=""/>
  <p:tag name="LATEXENGINEID" val="0"/>
  <p:tag name="TEMPFOLDER" val="c:\temp\"/>
  <p:tag name="LATEXFORMHEIGHT" val="320"/>
  <p:tag name="LATEXFORMWIDTH" val="385"/>
  <p:tag name="LATEXFORMWRAP" val="Wahr"/>
  <p:tag name="BITMAPVECTOR" val="0"/>
  <p:tag name="LAYER" val="1"/>
  <p:tag name="SELECTIONNAME" val="Picture 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5.4818"/>
  <p:tag name="ORIGINALWIDTH" val="867.6415"/>
  <p:tag name="LATEXADDIN" val="\documentclass{article}&#10;\usepackage{amsmath}&#10;\pagestyle{empty}&#10;\begin{document}&#10;\begin{equation*}&#10;\delta \phi = t^2 r_\mathrm{p}\, \sin(\phi)&#10;\end{equation*}&#10;\end{document}"/>
  <p:tag name="IGUANATEXSIZE" val="20"/>
  <p:tag name="IGUANATEXCURSOR" val="140"/>
  <p:tag name="TRANSPARENCY" val="Wahr"/>
  <p:tag name="FILENAME" val=""/>
  <p:tag name="LATEXENGINEID" val="0"/>
  <p:tag name="TEMPFOLDER" val="C:\temp\"/>
  <p:tag name="LATEXFORMHEIGHT" val="320"/>
  <p:tag name="LATEXFORMWIDTH" val="385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1354.331"/>
  <p:tag name="LATEXADDIN" val="\documentclass{article}&#10;\usepackage{amsmath}&#10;\pagestyle{empty}&#10;\begin{document}&#10;\begin{equation*}&#10;\delta \nu \approx \frac{1}{2} r_\mathrm{p}\, \sin(\phi) \Delta \nu_\mathrm{FWHM}&#10;\end{equation*}&#10;\end{document}"/>
  <p:tag name="IGUANATEXSIZE" val="20"/>
  <p:tag name="IGUANATEXCURSOR" val="178"/>
  <p:tag name="TRANSPARENCY" val="Wahr"/>
  <p:tag name="FILENAME" val=""/>
  <p:tag name="LATEXENGINEID" val="0"/>
  <p:tag name="TEMPFOLDER" val="C:\temp\"/>
  <p:tag name="LATEXFORMHEIGHT" val="320"/>
  <p:tag name="LATEXFORMWIDTH" val="385"/>
  <p:tag name="LATEXFORMWRAP" val="Wahr"/>
  <p:tag name="BITMAPVECTOR" val="0"/>
</p:tagLst>
</file>

<file path=ppt/theme/theme1.xml><?xml version="1.0" encoding="utf-8"?>
<a:theme xmlns:a="http://schemas.openxmlformats.org/drawingml/2006/main" name="60007_4zu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18E57DF1DB398449608C71F30C8DFC5" ma:contentTypeVersion="13" ma:contentTypeDescription="Ein neues Dokument erstellen." ma:contentTypeScope="" ma:versionID="bf3fc599232ced6f3ea1740953b1994c">
  <xsd:schema xmlns:xsd="http://www.w3.org/2001/XMLSchema" xmlns:xs="http://www.w3.org/2001/XMLSchema" xmlns:p="http://schemas.microsoft.com/office/2006/metadata/properties" xmlns:ns3="f29103a9-e64d-4264-9a80-8cf44b41c1a8" xmlns:ns4="f51b3916-8d24-459b-9025-6560125dc71e" targetNamespace="http://schemas.microsoft.com/office/2006/metadata/properties" ma:root="true" ma:fieldsID="1746836526a0e3233af6da952abca7cd" ns3:_="" ns4:_="">
    <xsd:import namespace="f29103a9-e64d-4264-9a80-8cf44b41c1a8"/>
    <xsd:import namespace="f51b3916-8d24-459b-9025-6560125dc7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103a9-e64d-4264-9a80-8cf44b41c1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1b3916-8d24-459b-9025-6560125dc71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E8A342-220D-45A2-A31E-0A69EAF890D3}">
  <ds:schemaRefs>
    <ds:schemaRef ds:uri="f51b3916-8d24-459b-9025-6560125dc71e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f29103a9-e64d-4264-9a80-8cf44b41c1a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A1B5EA9-2A18-463D-9350-D8B7A8ACBB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9103a9-e64d-4264-9a80-8cf44b41c1a8"/>
    <ds:schemaRef ds:uri="f51b3916-8d24-459b-9025-6560125dc7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C7249C-66D0-49EF-9D16-B8CC753EB9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60007_4zu3</Template>
  <TotalTime>0</TotalTime>
  <Words>2433</Words>
  <Application>Microsoft Office PowerPoint</Application>
  <PresentationFormat>Breitbild</PresentationFormat>
  <Paragraphs>605</Paragraphs>
  <Slides>39</Slides>
  <Notes>21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39</vt:i4>
      </vt:variant>
    </vt:vector>
  </HeadingPairs>
  <TitlesOfParts>
    <vt:vector size="52" baseType="lpstr">
      <vt:lpstr>Arial</vt:lpstr>
      <vt:lpstr>Arial</vt:lpstr>
      <vt:lpstr>Calibri</vt:lpstr>
      <vt:lpstr>Calibri Light</vt:lpstr>
      <vt:lpstr>Cambria Math</vt:lpstr>
      <vt:lpstr>Symbol</vt:lpstr>
      <vt:lpstr>Times New Roman</vt:lpstr>
      <vt:lpstr>verdana</vt:lpstr>
      <vt:lpstr>Wingdings</vt:lpstr>
      <vt:lpstr>60007_4zu3</vt:lpstr>
      <vt:lpstr>Formel</vt:lpstr>
      <vt:lpstr>CorelDRAW</vt:lpstr>
      <vt:lpstr>Graph</vt:lpstr>
      <vt:lpstr>PowerPoint-Präsentation</vt:lpstr>
      <vt:lpstr>Progress of cavity-stabilized lasers</vt:lpstr>
      <vt:lpstr>Transportable 1400 nm Sr clock laser</vt:lpstr>
      <vt:lpstr>Cryogenic silicon optical resonator</vt:lpstr>
      <vt:lpstr>Cryogenic silicon optical resonator</vt:lpstr>
      <vt:lpstr>Flywheel for an optical timescale</vt:lpstr>
      <vt:lpstr>Brownian Noise in Fabry-Perot Cavities</vt:lpstr>
      <vt:lpstr>AlGaAs crystalline mirror coatings</vt:lpstr>
      <vt:lpstr>     Novel noise contributions at low temperatures</vt:lpstr>
      <vt:lpstr>     Novel noise contributions at low temperatures</vt:lpstr>
      <vt:lpstr>Measurements at 124 K and 4 K</vt:lpstr>
      <vt:lpstr>Stability at 124 K</vt:lpstr>
      <vt:lpstr>Spatial noise correlation on mirror</vt:lpstr>
      <vt:lpstr>Measurement of Brownian thermal noise</vt:lpstr>
      <vt:lpstr>Brownian thermal noise</vt:lpstr>
      <vt:lpstr>Further investigations at room temperature</vt:lpstr>
      <vt:lpstr>Sensitivity to external light</vt:lpstr>
      <vt:lpstr>Wavelength-dependent sensitivity</vt:lpstr>
      <vt:lpstr>Outlook</vt:lpstr>
      <vt:lpstr>Nanostructured mirrors</vt:lpstr>
      <vt:lpstr>Large mode area cavities</vt:lpstr>
      <vt:lpstr>Transportable 124 K Si system</vt:lpstr>
      <vt:lpstr>Summary </vt:lpstr>
      <vt:lpstr>PowerPoint-Präsentation</vt:lpstr>
      <vt:lpstr>LN2-based 124K cooling system</vt:lpstr>
      <vt:lpstr>124 K Cryostat</vt:lpstr>
      <vt:lpstr>Long-term drift</vt:lpstr>
      <vt:lpstr>Parasitic Etalons</vt:lpstr>
      <vt:lpstr>Thermal-noise Zoo</vt:lpstr>
      <vt:lpstr>Evaluation of technical noise</vt:lpstr>
      <vt:lpstr>AlGaAs coating - transient response</vt:lpstr>
      <vt:lpstr>Transient response – power dependence</vt:lpstr>
      <vt:lpstr>Compound Mirror Performance</vt:lpstr>
      <vt:lpstr>Improvements on Silicon Systems</vt:lpstr>
      <vt:lpstr>He-based closed cycle cryostat</vt:lpstr>
      <vt:lpstr>Crystaline AlGaAs / GaAs multilayer</vt:lpstr>
      <vt:lpstr>Birefringent noise – power dependence</vt:lpstr>
      <vt:lpstr>Excess noise</vt:lpstr>
      <vt:lpstr>Change of splitting by intracavity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dc:description/>
  <cp:lastModifiedBy>Uwe Sterr</cp:lastModifiedBy>
  <cp:revision>262</cp:revision>
  <dcterms:created xsi:type="dcterms:W3CDTF">2017-07-05T14:56:52Z</dcterms:created>
  <dcterms:modified xsi:type="dcterms:W3CDTF">2023-10-19T21:21:38Z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0x010100718E57DF1DB398449608C71F30C8DFC5</vt:lpwstr>
  </property>
</Properties>
</file>