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80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6" r:id="rId19"/>
    <p:sldId id="277" r:id="rId20"/>
    <p:sldId id="279" r:id="rId21"/>
    <p:sldId id="274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9933FF"/>
    <a:srgbClr val="CCFF99"/>
    <a:srgbClr val="FF9900"/>
    <a:srgbClr val="00FFFF"/>
    <a:srgbClr val="FF33CC"/>
    <a:srgbClr val="CC9900"/>
    <a:srgbClr val="FF66CC"/>
    <a:srgbClr val="FF9966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浅色样式 1 - 强调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83" autoAdjust="0"/>
    <p:restoredTop sz="93775" autoAdjust="0"/>
  </p:normalViewPr>
  <p:slideViewPr>
    <p:cSldViewPr snapToGrid="0">
      <p:cViewPr varScale="1">
        <p:scale>
          <a:sx n="62" d="100"/>
          <a:sy n="62" d="100"/>
        </p:scale>
        <p:origin x="66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4" Type="http://schemas.openxmlformats.org/officeDocument/2006/relationships/image" Target="../media/image3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9CABF6-5083-4EE7-AB66-58B6E8031D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71E6F63-CAEB-4187-8885-642FD16CDF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BB3E786-16C3-4588-95EB-9B77356E0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3B305-C398-486E-A065-27DD8339DF8C}" type="datetimeFigureOut">
              <a:rPr lang="zh-CN" altLang="en-US" smtClean="0"/>
              <a:t>2023/10/18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47CC92F-35EB-42E6-BDE5-A32A058B0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6DA8D62-C8BB-4400-A381-4E2DE9B9C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5EA8-6C49-4595-8EB1-7E0E6DF3E4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0492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82DE0A-AD59-4BED-A923-60A6BF41A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1874B5B-55D0-4838-A6F6-BF92630D80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CD53F44-F596-4295-868B-482FA84D5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3B305-C398-486E-A065-27DD8339DF8C}" type="datetimeFigureOut">
              <a:rPr lang="zh-CN" altLang="en-US" smtClean="0"/>
              <a:t>2023/10/18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3BB9B24-6F53-4848-AAC9-D4B031DD9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402980E-9D04-43E4-9CE1-5E3E139FE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5EA8-6C49-4595-8EB1-7E0E6DF3E4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237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6F3437D-9C70-4DB5-BD7A-7756B18314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397ACE4-489F-4C90-96C8-62B406B779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F5E7047-A35F-4A3F-839E-5CEA9F539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3B305-C398-486E-A065-27DD8339DF8C}" type="datetimeFigureOut">
              <a:rPr lang="zh-CN" altLang="en-US" smtClean="0"/>
              <a:t>2023/10/18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5D73E49-0C56-4A63-86CC-F0405BAD3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D43402-34DF-4472-AE91-CA31DE5E3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5EA8-6C49-4595-8EB1-7E0E6DF3E4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999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324B54-2748-4758-A752-3EAEC6BA6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520B4BC-8369-45F7-AD41-7F927FE2F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1A99D9C-8079-4883-8045-CE1E60730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3B305-C398-486E-A065-27DD8339DF8C}" type="datetimeFigureOut">
              <a:rPr lang="zh-CN" altLang="en-US" smtClean="0"/>
              <a:t>2023/10/18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8C5BB3B-8019-46AD-A3DC-487835A71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A470F99-42B2-42F0-A2BA-048EB4956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5EA8-6C49-4595-8EB1-7E0E6DF3E4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781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F4A575-D09D-47E4-BC65-8B8D86C0C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7CF9066-B3AE-490E-B054-C3DBEED7BB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779BFB-1998-4797-BA61-32EF09B0B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3B305-C398-486E-A065-27DD8339DF8C}" type="datetimeFigureOut">
              <a:rPr lang="zh-CN" altLang="en-US" smtClean="0"/>
              <a:t>2023/10/18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4B71DB6-8F01-4E75-B5D7-5024CCD63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83124BD-6262-4CE0-89EF-E0E05F63F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5EA8-6C49-4595-8EB1-7E0E6DF3E4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5972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0A13941-9FCF-4ABD-BB33-234F2AA7F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F0C0712-40BE-4B11-A6AA-8E70C1C4F5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C8006E2-624A-4F65-A7D7-62FE53686C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6CEB055-4CA8-4C5B-AC64-496E4241A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3B305-C398-486E-A065-27DD8339DF8C}" type="datetimeFigureOut">
              <a:rPr lang="zh-CN" altLang="en-US" smtClean="0"/>
              <a:t>2023/10/18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B493570-04E9-48F9-A535-9DC5B5561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1EAC163-B750-4637-8B6E-868C41088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5EA8-6C49-4595-8EB1-7E0E6DF3E4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8318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34860A9-27A3-4350-9DB4-41B8C53EC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EA69459-D1DB-492C-9A94-464A15B26D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F7F7CE4-AED0-4F78-88F1-D3AAF6EE21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D24A397-0A20-451E-BDFD-A8F90DD823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020998D9-E9A0-4678-9F49-37BC4FDF55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FCFFCF4-C010-4B8D-9015-1E7F29B94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3B305-C398-486E-A065-27DD8339DF8C}" type="datetimeFigureOut">
              <a:rPr lang="zh-CN" altLang="en-US" smtClean="0"/>
              <a:t>2023/10/18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662ACA6-4DD7-4053-9318-001C09723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A7F59EC-F5DC-44B1-B5C3-1CC203C3F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5EA8-6C49-4595-8EB1-7E0E6DF3E4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6773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D7A9DC-D75D-42D1-BC5B-A71277FD4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42485D2-7C7D-44CE-8386-27A20DE7E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3B305-C398-486E-A065-27DD8339DF8C}" type="datetimeFigureOut">
              <a:rPr lang="zh-CN" altLang="en-US" smtClean="0"/>
              <a:t>2023/10/18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AB23137-37F5-41E2-BAB1-D2574437E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4A14BD0-585C-4C5B-AC5E-3093AB4CC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5EA8-6C49-4595-8EB1-7E0E6DF3E4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641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1549E51-180D-42D0-911F-F74759E97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3B305-C398-486E-A065-27DD8339DF8C}" type="datetimeFigureOut">
              <a:rPr lang="zh-CN" altLang="en-US" smtClean="0"/>
              <a:t>2023/10/18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9A34EC4-1E44-4570-8C09-BDF3D0BC8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18C1918-A0E5-4B19-BF3A-C9CD7CE91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5EA8-6C49-4595-8EB1-7E0E6DF3E4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308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15175B-0CD5-4A0C-B774-724A5B615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EB2AA58-928A-4875-9874-B252274A90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76F5325-692F-4C0A-8207-90550B4BA0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4C91425-6CB3-4CF5-98CE-4A40EB8CE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3B305-C398-486E-A065-27DD8339DF8C}" type="datetimeFigureOut">
              <a:rPr lang="zh-CN" altLang="en-US" smtClean="0"/>
              <a:t>2023/10/18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19C825C-7D75-4657-9421-2326E7B91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990AA6D-D0C8-4812-8B12-E64A9D789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5EA8-6C49-4595-8EB1-7E0E6DF3E4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321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C70611F-D281-4DE1-A2FE-28DEDE666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464EFE5-7C52-445B-8A96-C76B16EC0C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FF32787-FF07-4894-9F80-09175B60EC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31C2676-7484-45B8-AE45-D7990BCB6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3B305-C398-486E-A065-27DD8339DF8C}" type="datetimeFigureOut">
              <a:rPr lang="zh-CN" altLang="en-US" smtClean="0"/>
              <a:t>2023/10/18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F3D6359-88F3-4009-87E9-9F3F3F762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C65FCA3-0DFF-44CD-9D86-9307D3294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5EA8-6C49-4595-8EB1-7E0E6DF3E4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4873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77EBF76-FAC9-47BC-96FA-61031660B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A629B13-7CCD-48CA-8F25-D1C71D9052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879DF2E-A22E-4A93-A0A3-78B3A7E10C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3B305-C398-486E-A065-27DD8339DF8C}" type="datetimeFigureOut">
              <a:rPr lang="zh-CN" altLang="en-US" smtClean="0"/>
              <a:t>2023/10/18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F787F82-F79A-4484-8ED1-6716C6FA46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1E61CD8-62CB-4251-94C9-7C0E2C265B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65EA8-6C49-4595-8EB1-7E0E6DF3E4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322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microsoft.com/office/2007/relationships/hdphoto" Target="../media/hdphoto1.wdp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7" Type="http://schemas.openxmlformats.org/officeDocument/2006/relationships/image" Target="../media/image33.jp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37.png"/><Relationship Id="rId18" Type="http://schemas.openxmlformats.org/officeDocument/2006/relationships/image" Target="../media/image37.wmf"/><Relationship Id="rId3" Type="http://schemas.openxmlformats.org/officeDocument/2006/relationships/image" Target="../media/image38.png"/><Relationship Id="rId7" Type="http://schemas.openxmlformats.org/officeDocument/2006/relationships/image" Target="../media/image35.wmf"/><Relationship Id="rId12" Type="http://schemas.openxmlformats.org/officeDocument/2006/relationships/image" Target="../media/image360.wmf"/><Relationship Id="rId1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6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4.bin"/><Relationship Id="rId5" Type="http://schemas.openxmlformats.org/officeDocument/2006/relationships/image" Target="../media/image34.wmf"/><Relationship Id="rId15" Type="http://schemas.openxmlformats.org/officeDocument/2006/relationships/image" Target="../media/image40.png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35.wmf"/><Relationship Id="rId1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2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.jpg"/><Relationship Id="rId4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png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C0546A-8483-46F3-B5A4-445AB641D0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828797"/>
            <a:ext cx="12192000" cy="1800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4400" b="1" dirty="0">
                <a:latin typeface="Arial Black" panose="020B0A04020102020204" pitchFamily="34" charset="0"/>
                <a:cs typeface="Arial" panose="020B0604020202020204" pitchFamily="34" charset="0"/>
              </a:rPr>
              <a:t>Low-noise optical frequency divider </a:t>
            </a:r>
            <a:br>
              <a:rPr lang="en-US" altLang="zh-CN" sz="4400" b="1" dirty="0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en-US" altLang="zh-CN" sz="4400" b="1" dirty="0">
                <a:latin typeface="Arial Black" panose="020B0A04020102020204" pitchFamily="34" charset="0"/>
                <a:cs typeface="Arial" panose="020B0604020202020204" pitchFamily="34" charset="0"/>
              </a:rPr>
              <a:t>for precision measurement</a:t>
            </a:r>
            <a:endParaRPr lang="zh-CN" altLang="en-US" sz="44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8E8403C-DE1D-43CA-B40B-2CF0EB2F38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2756" y="4130211"/>
            <a:ext cx="10222786" cy="493160"/>
          </a:xfrm>
        </p:spPr>
        <p:txBody>
          <a:bodyPr>
            <a:normAutofit fontScale="85000" lnSpcReduction="10000"/>
          </a:bodyPr>
          <a:lstStyle/>
          <a:p>
            <a:r>
              <a:rPr lang="en-US" altLang="zh-CN" sz="28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Yanyi</a:t>
            </a:r>
            <a:r>
              <a:rPr lang="en-US" altLang="zh-CN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 Jiang</a:t>
            </a: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Yuan Yao, </a:t>
            </a:r>
            <a:r>
              <a:rPr lang="en-US" altLang="zh-CN" sz="2800" dirty="0" err="1">
                <a:latin typeface="Arial" panose="020B0604020202020204" pitchFamily="34" charset="0"/>
                <a:cs typeface="Arial" panose="020B0604020202020204" pitchFamily="34" charset="0"/>
              </a:rPr>
              <a:t>Haosen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 Shi, </a:t>
            </a:r>
            <a:r>
              <a:rPr lang="en-US" altLang="zh-CN" sz="2800" dirty="0" err="1">
                <a:latin typeface="Arial" panose="020B0604020202020204" pitchFamily="34" charset="0"/>
                <a:cs typeface="Arial" panose="020B0604020202020204" pitchFamily="34" charset="0"/>
              </a:rPr>
              <a:t>Hongfu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 Yu, and </a:t>
            </a:r>
            <a:r>
              <a:rPr lang="en-US" altLang="zh-CN" sz="2800" dirty="0" err="1">
                <a:latin typeface="Arial" panose="020B0604020202020204" pitchFamily="34" charset="0"/>
                <a:cs typeface="Arial" panose="020B0604020202020204" pitchFamily="34" charset="0"/>
              </a:rPr>
              <a:t>Longsheng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 Ma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E5D725D-ED22-4FC9-ADE2-250E2B76E8BF}"/>
              </a:ext>
            </a:extLst>
          </p:cNvPr>
          <p:cNvSpPr txBox="1"/>
          <p:nvPr/>
        </p:nvSpPr>
        <p:spPr>
          <a:xfrm>
            <a:off x="3205537" y="118622"/>
            <a:ext cx="88768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7030A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9th Symposium on Frequency Standards and Metrology</a:t>
            </a:r>
            <a:endParaRPr lang="zh-CN" altLang="en-US" sz="2400" dirty="0">
              <a:solidFill>
                <a:srgbClr val="7030A0"/>
              </a:solidFill>
            </a:endParaRPr>
          </a:p>
        </p:txBody>
      </p:sp>
      <p:sp>
        <p:nvSpPr>
          <p:cNvPr id="6" name="副标题 2">
            <a:extLst>
              <a:ext uri="{FF2B5EF4-FFF2-40B4-BE49-F238E27FC236}">
                <a16:creationId xmlns:a16="http://schemas.microsoft.com/office/drawing/2014/main" id="{E360CE8E-537E-444C-BE00-21CFAFF53095}"/>
              </a:ext>
            </a:extLst>
          </p:cNvPr>
          <p:cNvSpPr txBox="1">
            <a:spLocks/>
          </p:cNvSpPr>
          <p:nvPr/>
        </p:nvSpPr>
        <p:spPr>
          <a:xfrm>
            <a:off x="1800858" y="4949250"/>
            <a:ext cx="8326582" cy="9379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 Key Laboratory of Precision Spectroscopy</a:t>
            </a:r>
          </a:p>
          <a:p>
            <a:r>
              <a:rPr lang="en-US" altLang="zh-CN" b="1" i="1" u="sng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East China Normal University</a:t>
            </a:r>
            <a:r>
              <a:rPr lang="en-US" altLang="zh-CN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Shanghai, China</a:t>
            </a:r>
            <a:endParaRPr lang="zh-CN" altLang="en-US" b="1" i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F5A45FE-FE8F-421D-8AB5-AFD095A35255}"/>
              </a:ext>
            </a:extLst>
          </p:cNvPr>
          <p:cNvSpPr txBox="1"/>
          <p:nvPr/>
        </p:nvSpPr>
        <p:spPr>
          <a:xfrm>
            <a:off x="3048000" y="6427024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i="0" dirty="0">
                <a:solidFill>
                  <a:srgbClr val="00B0F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Kingscliff, NSW, Australia, 20 October 2023</a:t>
            </a:r>
            <a:endParaRPr lang="zh-CN" altLang="en-US" sz="20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096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9">
            <a:extLst>
              <a:ext uri="{FF2B5EF4-FFF2-40B4-BE49-F238E27FC236}">
                <a16:creationId xmlns:a16="http://schemas.microsoft.com/office/drawing/2014/main" id="{AC59B3D9-812D-4B8C-96D0-82B85208F1C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19163"/>
            <a:ext cx="12191999" cy="0"/>
          </a:xfrm>
          <a:prstGeom prst="line">
            <a:avLst/>
          </a:prstGeom>
          <a:noFill/>
          <a:ln w="57150" cmpd="dbl">
            <a:solidFill>
              <a:srgbClr val="C0C0C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n>
                <a:solidFill>
                  <a:prstClr val="black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标题 1">
            <a:extLst>
              <a:ext uri="{FF2B5EF4-FFF2-40B4-BE49-F238E27FC236}">
                <a16:creationId xmlns:a16="http://schemas.microsoft.com/office/drawing/2014/main" id="{B99FCAAB-0996-4F50-A7C4-51FFE683C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04126"/>
          </a:xfrm>
          <a:noFill/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10</a:t>
            </a:r>
            <a:r>
              <a:rPr lang="en-US" altLang="zh-CN" sz="3600" b="1" baseline="30000" dirty="0">
                <a:latin typeface="Arial Black" panose="020B0A040201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22</a:t>
            </a:r>
            <a:r>
              <a:rPr lang="en-US" altLang="zh-CN" sz="3600" b="1" baseline="30000" dirty="0"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uncertainty in frequency division </a:t>
            </a:r>
            <a:endParaRPr lang="zh-CN" altLang="en-US" sz="3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CB7F4B6C-ABA1-4309-A928-928BBB97A220}"/>
              </a:ext>
            </a:extLst>
          </p:cNvPr>
          <p:cNvGrpSpPr/>
          <p:nvPr/>
        </p:nvGrpSpPr>
        <p:grpSpPr>
          <a:xfrm>
            <a:off x="1582220" y="1130159"/>
            <a:ext cx="8712485" cy="4571999"/>
            <a:chOff x="1047964" y="1315092"/>
            <a:chExt cx="9390580" cy="5332287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DDD0C0D5-FBB6-4735-9FCF-00496B940DE5}"/>
                </a:ext>
              </a:extLst>
            </p:cNvPr>
            <p:cNvPicPr/>
            <p:nvPr/>
          </p:nvPicPr>
          <p:blipFill rotWithShape="1">
            <a:blip r:embed="rId2"/>
            <a:srcRect t="73083"/>
            <a:stretch/>
          </p:blipFill>
          <p:spPr bwMode="auto">
            <a:xfrm>
              <a:off x="1460873" y="1489751"/>
              <a:ext cx="8977671" cy="51576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3B1824C-8DDD-4ED8-80AD-FDEEF566076D}"/>
                </a:ext>
              </a:extLst>
            </p:cNvPr>
            <p:cNvSpPr/>
            <p:nvPr/>
          </p:nvSpPr>
          <p:spPr>
            <a:xfrm>
              <a:off x="1047964" y="1315092"/>
              <a:ext cx="1222624" cy="4623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id="{CB8F541E-C903-4F27-B46B-A64CECA6B873}"/>
              </a:ext>
            </a:extLst>
          </p:cNvPr>
          <p:cNvSpPr txBox="1"/>
          <p:nvPr/>
        </p:nvSpPr>
        <p:spPr>
          <a:xfrm>
            <a:off x="2476073" y="5719509"/>
            <a:ext cx="7469312" cy="1011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Dataset with effective time &gt;20 h in a day:</a:t>
            </a:r>
          </a:p>
          <a:p>
            <a:pPr algn="ctr">
              <a:lnSpc>
                <a:spcPct val="130000"/>
              </a:lnSpc>
            </a:pPr>
            <a:r>
              <a:rPr lang="en-US" altLang="zh-CN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US" altLang="zh-CN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eliminate daily </a:t>
            </a:r>
            <a:r>
              <a:rPr lang="en-US" altLang="zh-CN" sz="2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zh-CN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zh-CN" sz="2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variation-induced offset </a:t>
            </a:r>
            <a:endParaRPr lang="zh-CN" altLang="en-US" sz="2400" dirty="0">
              <a:solidFill>
                <a:srgbClr val="002060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26D7D13-6C91-4D24-9EFB-709D7F6C8171}"/>
              </a:ext>
            </a:extLst>
          </p:cNvPr>
          <p:cNvSpPr txBox="1"/>
          <p:nvPr/>
        </p:nvSpPr>
        <p:spPr>
          <a:xfrm>
            <a:off x="3485510" y="4073973"/>
            <a:ext cx="61696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comb is stabilized to a H maser</a:t>
            </a:r>
            <a:endParaRPr lang="zh-CN" altLang="en-US" sz="2000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467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12B8D3-4F1B-4944-91C2-D37BD8495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04126"/>
          </a:xfrm>
          <a:noFill/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Coherence transfer</a:t>
            </a:r>
            <a:endParaRPr lang="zh-CN" altLang="en-US" sz="3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Line 19">
            <a:extLst>
              <a:ext uri="{FF2B5EF4-FFF2-40B4-BE49-F238E27FC236}">
                <a16:creationId xmlns:a16="http://schemas.microsoft.com/office/drawing/2014/main" id="{AC59B3D9-812D-4B8C-96D0-82B85208F1C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19163"/>
            <a:ext cx="12191999" cy="0"/>
          </a:xfrm>
          <a:prstGeom prst="line">
            <a:avLst/>
          </a:prstGeom>
          <a:noFill/>
          <a:ln w="57150" cmpd="dbl">
            <a:solidFill>
              <a:srgbClr val="C0C0C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n>
                <a:solidFill>
                  <a:prstClr val="black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3A38C18F-5567-4B35-B4CA-0244BF1BC620}"/>
              </a:ext>
            </a:extLst>
          </p:cNvPr>
          <p:cNvCxnSpPr>
            <a:cxnSpLocks/>
          </p:cNvCxnSpPr>
          <p:nvPr/>
        </p:nvCxnSpPr>
        <p:spPr>
          <a:xfrm>
            <a:off x="10467613" y="2242686"/>
            <a:ext cx="1" cy="4032000"/>
          </a:xfrm>
          <a:prstGeom prst="straightConnector1">
            <a:avLst/>
          </a:prstGeom>
          <a:ln w="381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67">
            <a:extLst>
              <a:ext uri="{FF2B5EF4-FFF2-40B4-BE49-F238E27FC236}">
                <a16:creationId xmlns:a16="http://schemas.microsoft.com/office/drawing/2014/main" id="{9CFA5B12-C50E-40BF-AAC3-1660A00EFCE1}"/>
              </a:ext>
            </a:extLst>
          </p:cNvPr>
          <p:cNvSpPr txBox="1"/>
          <p:nvPr/>
        </p:nvSpPr>
        <p:spPr>
          <a:xfrm>
            <a:off x="5674394" y="3237820"/>
            <a:ext cx="648000" cy="646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Rb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clock</a:t>
            </a:r>
          </a:p>
        </p:txBody>
      </p:sp>
      <p:sp>
        <p:nvSpPr>
          <p:cNvPr id="7" name="Text Box 32">
            <a:extLst>
              <a:ext uri="{FF2B5EF4-FFF2-40B4-BE49-F238E27FC236}">
                <a16:creationId xmlns:a16="http://schemas.microsoft.com/office/drawing/2014/main" id="{F74F533F-017A-4590-842F-12E5E7D2F2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0168" y="2158715"/>
            <a:ext cx="1296000" cy="707886"/>
          </a:xfrm>
          <a:prstGeom prst="rect">
            <a:avLst/>
          </a:prstGeom>
          <a:solidFill>
            <a:srgbClr val="800000"/>
          </a:solidFill>
          <a:ln w="3810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Ref. laser</a:t>
            </a:r>
          </a:p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1064 nm</a:t>
            </a:r>
          </a:p>
        </p:txBody>
      </p:sp>
      <p:cxnSp>
        <p:nvCxnSpPr>
          <p:cNvPr id="8" name="AutoShape 35">
            <a:extLst>
              <a:ext uri="{FF2B5EF4-FFF2-40B4-BE49-F238E27FC236}">
                <a16:creationId xmlns:a16="http://schemas.microsoft.com/office/drawing/2014/main" id="{43DE9C4B-5504-4B2E-9B2E-FDA5CD598BF7}"/>
              </a:ext>
            </a:extLst>
          </p:cNvPr>
          <p:cNvCxnSpPr>
            <a:cxnSpLocks noChangeShapeType="1"/>
            <a:stCxn id="7" idx="3"/>
          </p:cNvCxnSpPr>
          <p:nvPr/>
        </p:nvCxnSpPr>
        <p:spPr bwMode="auto">
          <a:xfrm flipV="1">
            <a:off x="3516167" y="2503034"/>
            <a:ext cx="1080000" cy="0"/>
          </a:xfrm>
          <a:prstGeom prst="straightConnector1">
            <a:avLst/>
          </a:prstGeom>
          <a:noFill/>
          <a:ln w="38100">
            <a:solidFill>
              <a:srgbClr val="99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58">
            <a:extLst>
              <a:ext uri="{FF2B5EF4-FFF2-40B4-BE49-F238E27FC236}">
                <a16:creationId xmlns:a16="http://schemas.microsoft.com/office/drawing/2014/main" id="{E0F185B2-C167-48C4-8F2B-BD03AFF1BE5B}"/>
              </a:ext>
            </a:extLst>
          </p:cNvPr>
          <p:cNvSpPr txBox="1"/>
          <p:nvPr/>
        </p:nvSpPr>
        <p:spPr>
          <a:xfrm>
            <a:off x="3777543" y="1909444"/>
            <a:ext cx="678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>
                <a:highlight>
                  <a:srgbClr val="FFFF00"/>
                </a:highlight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</a:t>
            </a:r>
            <a:r>
              <a:rPr lang="en-US" altLang="zh-CN" sz="2800" b="1" baseline="-25000" dirty="0">
                <a:highlight>
                  <a:srgbClr val="FFFF00"/>
                </a:highlight>
                <a:latin typeface="Times New Roman" pitchFamily="18" charset="0"/>
                <a:cs typeface="Times New Roman" pitchFamily="18" charset="0"/>
              </a:rPr>
              <a:t>ref</a:t>
            </a:r>
            <a:endParaRPr lang="zh-CN" altLang="en-US" sz="2800" b="1" dirty="0">
              <a:highlight>
                <a:srgbClr val="FFFF00"/>
              </a:highligh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67">
            <a:extLst>
              <a:ext uri="{FF2B5EF4-FFF2-40B4-BE49-F238E27FC236}">
                <a16:creationId xmlns:a16="http://schemas.microsoft.com/office/drawing/2014/main" id="{1856A1A9-F1EA-4E2B-BD90-63DC98ABBADF}"/>
              </a:ext>
            </a:extLst>
          </p:cNvPr>
          <p:cNvSpPr txBox="1"/>
          <p:nvPr/>
        </p:nvSpPr>
        <p:spPr>
          <a:xfrm>
            <a:off x="7053880" y="3376319"/>
            <a:ext cx="633507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PLL</a:t>
            </a:r>
          </a:p>
        </p:txBody>
      </p:sp>
      <p:sp>
        <p:nvSpPr>
          <p:cNvPr id="11" name="TextBox 67">
            <a:extLst>
              <a:ext uri="{FF2B5EF4-FFF2-40B4-BE49-F238E27FC236}">
                <a16:creationId xmlns:a16="http://schemas.microsoft.com/office/drawing/2014/main" id="{B8CB9463-188A-41A8-A802-055B8A5B5DDE}"/>
              </a:ext>
            </a:extLst>
          </p:cNvPr>
          <p:cNvSpPr txBox="1"/>
          <p:nvPr/>
        </p:nvSpPr>
        <p:spPr>
          <a:xfrm>
            <a:off x="4412021" y="3376319"/>
            <a:ext cx="633507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PLL</a:t>
            </a:r>
          </a:p>
        </p:txBody>
      </p: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56DF8FEA-495F-424F-8B60-70270BCA631A}"/>
              </a:ext>
            </a:extLst>
          </p:cNvPr>
          <p:cNvCxnSpPr>
            <a:cxnSpLocks/>
            <a:stCxn id="6" idx="3"/>
            <a:endCxn id="10" idx="1"/>
          </p:cNvCxnSpPr>
          <p:nvPr/>
        </p:nvCxnSpPr>
        <p:spPr>
          <a:xfrm flipV="1">
            <a:off x="6322394" y="3560985"/>
            <a:ext cx="731486" cy="1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9F424FB9-2DB6-4D44-AF79-E0852922618C}"/>
              </a:ext>
            </a:extLst>
          </p:cNvPr>
          <p:cNvCxnSpPr>
            <a:cxnSpLocks/>
            <a:stCxn id="6" idx="1"/>
            <a:endCxn id="11" idx="3"/>
          </p:cNvCxnSpPr>
          <p:nvPr/>
        </p:nvCxnSpPr>
        <p:spPr>
          <a:xfrm flipH="1" flipV="1">
            <a:off x="5045528" y="3560985"/>
            <a:ext cx="628866" cy="1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C453C732-41CA-405B-B03F-ED6A12A72E1E}"/>
              </a:ext>
            </a:extLst>
          </p:cNvPr>
          <p:cNvCxnSpPr>
            <a:cxnSpLocks/>
            <a:stCxn id="11" idx="0"/>
            <a:endCxn id="18" idx="2"/>
          </p:cNvCxnSpPr>
          <p:nvPr/>
        </p:nvCxnSpPr>
        <p:spPr>
          <a:xfrm flipV="1">
            <a:off x="4728775" y="3076555"/>
            <a:ext cx="2447" cy="299764"/>
          </a:xfrm>
          <a:prstGeom prst="line">
            <a:avLst/>
          </a:prstGeom>
          <a:ln w="38100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E0053713-6679-42BD-9E63-E954C3D450D7}"/>
              </a:ext>
            </a:extLst>
          </p:cNvPr>
          <p:cNvCxnSpPr>
            <a:cxnSpLocks/>
            <a:stCxn id="10" idx="0"/>
            <a:endCxn id="19" idx="2"/>
          </p:cNvCxnSpPr>
          <p:nvPr/>
        </p:nvCxnSpPr>
        <p:spPr>
          <a:xfrm flipH="1" flipV="1">
            <a:off x="7355072" y="3043547"/>
            <a:ext cx="15562" cy="332772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ACBD54B1-01BD-45F2-AC81-9306BD5A9382}"/>
              </a:ext>
            </a:extLst>
          </p:cNvPr>
          <p:cNvCxnSpPr>
            <a:cxnSpLocks/>
            <a:stCxn id="36" idx="3"/>
            <a:endCxn id="7" idx="1"/>
          </p:cNvCxnSpPr>
          <p:nvPr/>
        </p:nvCxnSpPr>
        <p:spPr>
          <a:xfrm>
            <a:off x="1783833" y="2512658"/>
            <a:ext cx="436335" cy="0"/>
          </a:xfrm>
          <a:prstGeom prst="line">
            <a:avLst/>
          </a:prstGeom>
          <a:ln w="3810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33">
            <a:extLst>
              <a:ext uri="{FF2B5EF4-FFF2-40B4-BE49-F238E27FC236}">
                <a16:creationId xmlns:a16="http://schemas.microsoft.com/office/drawing/2014/main" id="{94EE819B-4287-45F4-81BA-15F6615FB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1177" y="1890590"/>
            <a:ext cx="3004533" cy="1152000"/>
          </a:xfrm>
          <a:prstGeom prst="rect">
            <a:avLst/>
          </a:prstGeom>
          <a:gradFill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US" altLang="zh-CN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</a:p>
          <a:p>
            <a:endParaRPr lang="en-US" altLang="zh-CN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52387973-A419-4293-98AF-D1F4B8D2D3ED}"/>
              </a:ext>
            </a:extLst>
          </p:cNvPr>
          <p:cNvSpPr txBox="1"/>
          <p:nvPr/>
        </p:nvSpPr>
        <p:spPr>
          <a:xfrm>
            <a:off x="4534935" y="2560570"/>
            <a:ext cx="392574" cy="515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altLang="zh-CN" sz="2400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96C7FFA9-3433-4E29-99B9-DE8DFF9BA5EF}"/>
              </a:ext>
            </a:extLst>
          </p:cNvPr>
          <p:cNvSpPr txBox="1"/>
          <p:nvPr/>
        </p:nvSpPr>
        <p:spPr>
          <a:xfrm>
            <a:off x="7158785" y="2527562"/>
            <a:ext cx="392574" cy="515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altLang="zh-CN" sz="2400" b="1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grpSp>
        <p:nvGrpSpPr>
          <p:cNvPr id="20" name="Group 5">
            <a:extLst>
              <a:ext uri="{FF2B5EF4-FFF2-40B4-BE49-F238E27FC236}">
                <a16:creationId xmlns:a16="http://schemas.microsoft.com/office/drawing/2014/main" id="{08E0655F-BB61-4F33-97F2-3A0DF9D94783}"/>
              </a:ext>
            </a:extLst>
          </p:cNvPr>
          <p:cNvGrpSpPr>
            <a:grpSpLocks/>
          </p:cNvGrpSpPr>
          <p:nvPr/>
        </p:nvGrpSpPr>
        <p:grpSpPr bwMode="auto">
          <a:xfrm>
            <a:off x="4624022" y="2421679"/>
            <a:ext cx="2849075" cy="553021"/>
            <a:chOff x="129" y="663"/>
            <a:chExt cx="5352" cy="2404"/>
          </a:xfrm>
        </p:grpSpPr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E5D39BD6-C14E-4CA0-AB70-410AE759E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" y="663"/>
              <a:ext cx="5352" cy="2404"/>
            </a:xfrm>
            <a:custGeom>
              <a:avLst/>
              <a:gdLst>
                <a:gd name="T0" fmla="*/ 0 w 1967"/>
                <a:gd name="T1" fmla="*/ 628 h 628"/>
                <a:gd name="T2" fmla="*/ 67 w 1967"/>
                <a:gd name="T3" fmla="*/ 625 h 628"/>
                <a:gd name="T4" fmla="*/ 182 w 1967"/>
                <a:gd name="T5" fmla="*/ 609 h 628"/>
                <a:gd name="T6" fmla="*/ 266 w 1967"/>
                <a:gd name="T7" fmla="*/ 593 h 628"/>
                <a:gd name="T8" fmla="*/ 326 w 1967"/>
                <a:gd name="T9" fmla="*/ 567 h 628"/>
                <a:gd name="T10" fmla="*/ 387 w 1967"/>
                <a:gd name="T11" fmla="*/ 538 h 628"/>
                <a:gd name="T12" fmla="*/ 461 w 1967"/>
                <a:gd name="T13" fmla="*/ 484 h 628"/>
                <a:gd name="T14" fmla="*/ 586 w 1967"/>
                <a:gd name="T15" fmla="*/ 350 h 628"/>
                <a:gd name="T16" fmla="*/ 662 w 1967"/>
                <a:gd name="T17" fmla="*/ 263 h 628"/>
                <a:gd name="T18" fmla="*/ 714 w 1967"/>
                <a:gd name="T19" fmla="*/ 196 h 628"/>
                <a:gd name="T20" fmla="*/ 787 w 1967"/>
                <a:gd name="T21" fmla="*/ 110 h 628"/>
                <a:gd name="T22" fmla="*/ 845 w 1967"/>
                <a:gd name="T23" fmla="*/ 52 h 628"/>
                <a:gd name="T24" fmla="*/ 893 w 1967"/>
                <a:gd name="T25" fmla="*/ 23 h 628"/>
                <a:gd name="T26" fmla="*/ 922 w 1967"/>
                <a:gd name="T27" fmla="*/ 10 h 628"/>
                <a:gd name="T28" fmla="*/ 966 w 1967"/>
                <a:gd name="T29" fmla="*/ 4 h 628"/>
                <a:gd name="T30" fmla="*/ 1014 w 1967"/>
                <a:gd name="T31" fmla="*/ 7 h 628"/>
                <a:gd name="T32" fmla="*/ 1098 w 1967"/>
                <a:gd name="T33" fmla="*/ 46 h 628"/>
                <a:gd name="T34" fmla="*/ 1142 w 1967"/>
                <a:gd name="T35" fmla="*/ 84 h 628"/>
                <a:gd name="T36" fmla="*/ 1194 w 1967"/>
                <a:gd name="T37" fmla="*/ 138 h 628"/>
                <a:gd name="T38" fmla="*/ 1242 w 1967"/>
                <a:gd name="T39" fmla="*/ 199 h 628"/>
                <a:gd name="T40" fmla="*/ 1280 w 1967"/>
                <a:gd name="T41" fmla="*/ 247 h 628"/>
                <a:gd name="T42" fmla="*/ 1328 w 1967"/>
                <a:gd name="T43" fmla="*/ 311 h 628"/>
                <a:gd name="T44" fmla="*/ 1363 w 1967"/>
                <a:gd name="T45" fmla="*/ 353 h 628"/>
                <a:gd name="T46" fmla="*/ 1411 w 1967"/>
                <a:gd name="T47" fmla="*/ 398 h 628"/>
                <a:gd name="T48" fmla="*/ 1462 w 1967"/>
                <a:gd name="T49" fmla="*/ 455 h 628"/>
                <a:gd name="T50" fmla="*/ 1517 w 1967"/>
                <a:gd name="T51" fmla="*/ 506 h 628"/>
                <a:gd name="T52" fmla="*/ 1578 w 1967"/>
                <a:gd name="T53" fmla="*/ 554 h 628"/>
                <a:gd name="T54" fmla="*/ 1651 w 1967"/>
                <a:gd name="T55" fmla="*/ 583 h 628"/>
                <a:gd name="T56" fmla="*/ 1718 w 1967"/>
                <a:gd name="T57" fmla="*/ 602 h 628"/>
                <a:gd name="T58" fmla="*/ 1789 w 1967"/>
                <a:gd name="T59" fmla="*/ 618 h 628"/>
                <a:gd name="T60" fmla="*/ 1875 w 1967"/>
                <a:gd name="T61" fmla="*/ 622 h 628"/>
                <a:gd name="T62" fmla="*/ 1958 w 1967"/>
                <a:gd name="T63" fmla="*/ 628 h 628"/>
                <a:gd name="T64" fmla="*/ 1930 w 1967"/>
                <a:gd name="T65" fmla="*/ 625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67" h="628">
                  <a:moveTo>
                    <a:pt x="0" y="628"/>
                  </a:moveTo>
                  <a:cubicBezTo>
                    <a:pt x="18" y="628"/>
                    <a:pt x="37" y="628"/>
                    <a:pt x="67" y="625"/>
                  </a:cubicBezTo>
                  <a:cubicBezTo>
                    <a:pt x="97" y="622"/>
                    <a:pt x="149" y="614"/>
                    <a:pt x="182" y="609"/>
                  </a:cubicBezTo>
                  <a:cubicBezTo>
                    <a:pt x="215" y="604"/>
                    <a:pt x="242" y="600"/>
                    <a:pt x="266" y="593"/>
                  </a:cubicBezTo>
                  <a:cubicBezTo>
                    <a:pt x="290" y="586"/>
                    <a:pt x="306" y="576"/>
                    <a:pt x="326" y="567"/>
                  </a:cubicBezTo>
                  <a:cubicBezTo>
                    <a:pt x="346" y="558"/>
                    <a:pt x="365" y="552"/>
                    <a:pt x="387" y="538"/>
                  </a:cubicBezTo>
                  <a:cubicBezTo>
                    <a:pt x="409" y="524"/>
                    <a:pt x="428" y="515"/>
                    <a:pt x="461" y="484"/>
                  </a:cubicBezTo>
                  <a:cubicBezTo>
                    <a:pt x="494" y="453"/>
                    <a:pt x="553" y="387"/>
                    <a:pt x="586" y="350"/>
                  </a:cubicBezTo>
                  <a:cubicBezTo>
                    <a:pt x="619" y="313"/>
                    <a:pt x="641" y="289"/>
                    <a:pt x="662" y="263"/>
                  </a:cubicBezTo>
                  <a:cubicBezTo>
                    <a:pt x="683" y="237"/>
                    <a:pt x="693" y="221"/>
                    <a:pt x="714" y="196"/>
                  </a:cubicBezTo>
                  <a:cubicBezTo>
                    <a:pt x="735" y="171"/>
                    <a:pt x="765" y="134"/>
                    <a:pt x="787" y="110"/>
                  </a:cubicBezTo>
                  <a:cubicBezTo>
                    <a:pt x="809" y="86"/>
                    <a:pt x="827" y="67"/>
                    <a:pt x="845" y="52"/>
                  </a:cubicBezTo>
                  <a:cubicBezTo>
                    <a:pt x="863" y="37"/>
                    <a:pt x="880" y="30"/>
                    <a:pt x="893" y="23"/>
                  </a:cubicBezTo>
                  <a:cubicBezTo>
                    <a:pt x="906" y="16"/>
                    <a:pt x="910" y="13"/>
                    <a:pt x="922" y="10"/>
                  </a:cubicBezTo>
                  <a:cubicBezTo>
                    <a:pt x="934" y="7"/>
                    <a:pt x="951" y="4"/>
                    <a:pt x="966" y="4"/>
                  </a:cubicBezTo>
                  <a:cubicBezTo>
                    <a:pt x="981" y="4"/>
                    <a:pt x="992" y="0"/>
                    <a:pt x="1014" y="7"/>
                  </a:cubicBezTo>
                  <a:cubicBezTo>
                    <a:pt x="1036" y="14"/>
                    <a:pt x="1077" y="33"/>
                    <a:pt x="1098" y="46"/>
                  </a:cubicBezTo>
                  <a:cubicBezTo>
                    <a:pt x="1119" y="59"/>
                    <a:pt x="1126" y="69"/>
                    <a:pt x="1142" y="84"/>
                  </a:cubicBezTo>
                  <a:cubicBezTo>
                    <a:pt x="1158" y="99"/>
                    <a:pt x="1177" y="119"/>
                    <a:pt x="1194" y="138"/>
                  </a:cubicBezTo>
                  <a:cubicBezTo>
                    <a:pt x="1211" y="157"/>
                    <a:pt x="1228" y="181"/>
                    <a:pt x="1242" y="199"/>
                  </a:cubicBezTo>
                  <a:cubicBezTo>
                    <a:pt x="1256" y="217"/>
                    <a:pt x="1266" y="228"/>
                    <a:pt x="1280" y="247"/>
                  </a:cubicBezTo>
                  <a:cubicBezTo>
                    <a:pt x="1294" y="266"/>
                    <a:pt x="1314" y="293"/>
                    <a:pt x="1328" y="311"/>
                  </a:cubicBezTo>
                  <a:cubicBezTo>
                    <a:pt x="1342" y="329"/>
                    <a:pt x="1349" y="339"/>
                    <a:pt x="1363" y="353"/>
                  </a:cubicBezTo>
                  <a:cubicBezTo>
                    <a:pt x="1377" y="367"/>
                    <a:pt x="1395" y="381"/>
                    <a:pt x="1411" y="398"/>
                  </a:cubicBezTo>
                  <a:cubicBezTo>
                    <a:pt x="1427" y="415"/>
                    <a:pt x="1444" y="437"/>
                    <a:pt x="1462" y="455"/>
                  </a:cubicBezTo>
                  <a:cubicBezTo>
                    <a:pt x="1480" y="473"/>
                    <a:pt x="1498" y="490"/>
                    <a:pt x="1517" y="506"/>
                  </a:cubicBezTo>
                  <a:cubicBezTo>
                    <a:pt x="1536" y="522"/>
                    <a:pt x="1556" y="541"/>
                    <a:pt x="1578" y="554"/>
                  </a:cubicBezTo>
                  <a:cubicBezTo>
                    <a:pt x="1600" y="567"/>
                    <a:pt x="1628" y="575"/>
                    <a:pt x="1651" y="583"/>
                  </a:cubicBezTo>
                  <a:cubicBezTo>
                    <a:pt x="1674" y="591"/>
                    <a:pt x="1695" y="596"/>
                    <a:pt x="1718" y="602"/>
                  </a:cubicBezTo>
                  <a:cubicBezTo>
                    <a:pt x="1741" y="608"/>
                    <a:pt x="1763" y="615"/>
                    <a:pt x="1789" y="618"/>
                  </a:cubicBezTo>
                  <a:cubicBezTo>
                    <a:pt x="1815" y="621"/>
                    <a:pt x="1847" y="620"/>
                    <a:pt x="1875" y="622"/>
                  </a:cubicBezTo>
                  <a:cubicBezTo>
                    <a:pt x="1903" y="624"/>
                    <a:pt x="1949" y="628"/>
                    <a:pt x="1958" y="628"/>
                  </a:cubicBezTo>
                  <a:cubicBezTo>
                    <a:pt x="1967" y="628"/>
                    <a:pt x="1948" y="626"/>
                    <a:pt x="1930" y="625"/>
                  </a:cubicBezTo>
                </a:path>
              </a:pathLst>
            </a:custGeom>
            <a:gradFill rotWithShape="0">
              <a:gsLst>
                <a:gs pos="0">
                  <a:srgbClr val="A603AB">
                    <a:alpha val="56000"/>
                  </a:srgbClr>
                </a:gs>
                <a:gs pos="12000">
                  <a:srgbClr val="E81766">
                    <a:alpha val="61280"/>
                  </a:srgbClr>
                </a:gs>
                <a:gs pos="27000">
                  <a:srgbClr val="EE3F17">
                    <a:alpha val="67880"/>
                  </a:srgbClr>
                </a:gs>
                <a:gs pos="48000">
                  <a:srgbClr val="FFFF00">
                    <a:alpha val="77120"/>
                  </a:srgbClr>
                </a:gs>
                <a:gs pos="64999">
                  <a:srgbClr val="1A8D48">
                    <a:alpha val="84599"/>
                  </a:srgbClr>
                </a:gs>
                <a:gs pos="78999">
                  <a:srgbClr val="0819FB">
                    <a:alpha val="90760"/>
                  </a:srgbClr>
                </a:gs>
                <a:gs pos="100000">
                  <a:srgbClr val="A603A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" name="Line 7">
              <a:extLst>
                <a:ext uri="{FF2B5EF4-FFF2-40B4-BE49-F238E27FC236}">
                  <a16:creationId xmlns:a16="http://schemas.microsoft.com/office/drawing/2014/main" id="{0EEEE99F-4F97-45E7-A8F5-58A2814D84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3" y="2796"/>
              <a:ext cx="0" cy="2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Line 8">
              <a:extLst>
                <a:ext uri="{FF2B5EF4-FFF2-40B4-BE49-F238E27FC236}">
                  <a16:creationId xmlns:a16="http://schemas.microsoft.com/office/drawing/2014/main" id="{4C751F95-79D9-42A7-8BBB-F4E6B9516F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93" y="1918"/>
              <a:ext cx="0" cy="113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Line 9">
              <a:extLst>
                <a:ext uri="{FF2B5EF4-FFF2-40B4-BE49-F238E27FC236}">
                  <a16:creationId xmlns:a16="http://schemas.microsoft.com/office/drawing/2014/main" id="{07575890-B3C9-4B59-BCAE-6C33B5613C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23" y="1329"/>
              <a:ext cx="0" cy="172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Line 10">
              <a:extLst>
                <a:ext uri="{FF2B5EF4-FFF2-40B4-BE49-F238E27FC236}">
                  <a16:creationId xmlns:a16="http://schemas.microsoft.com/office/drawing/2014/main" id="{0C38B8F2-8398-4CD4-90E6-23AEEBC44D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3" y="719"/>
              <a:ext cx="0" cy="233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Line 11">
              <a:extLst>
                <a:ext uri="{FF2B5EF4-FFF2-40B4-BE49-F238E27FC236}">
                  <a16:creationId xmlns:a16="http://schemas.microsoft.com/office/drawing/2014/main" id="{1561F04D-3F50-4E0D-8DD3-755FEDC32E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53" y="876"/>
              <a:ext cx="0" cy="21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Line 12">
              <a:extLst>
                <a:ext uri="{FF2B5EF4-FFF2-40B4-BE49-F238E27FC236}">
                  <a16:creationId xmlns:a16="http://schemas.microsoft.com/office/drawing/2014/main" id="{1A2BCF29-76DB-4709-AE13-0CA1D6FE0E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13" y="876"/>
              <a:ext cx="0" cy="21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Line 13">
              <a:extLst>
                <a:ext uri="{FF2B5EF4-FFF2-40B4-BE49-F238E27FC236}">
                  <a16:creationId xmlns:a16="http://schemas.microsoft.com/office/drawing/2014/main" id="{70B8D71C-8570-4359-A191-BECA732A37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43" y="1329"/>
              <a:ext cx="0" cy="172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Line 14">
              <a:extLst>
                <a:ext uri="{FF2B5EF4-FFF2-40B4-BE49-F238E27FC236}">
                  <a16:creationId xmlns:a16="http://schemas.microsoft.com/office/drawing/2014/main" id="{5F7E311D-7582-4B87-BCF5-63DB907373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73" y="1918"/>
              <a:ext cx="0" cy="113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Line 15">
              <a:extLst>
                <a:ext uri="{FF2B5EF4-FFF2-40B4-BE49-F238E27FC236}">
                  <a16:creationId xmlns:a16="http://schemas.microsoft.com/office/drawing/2014/main" id="{479183C8-0239-479B-BA5F-3B4F40CEC5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63" y="2417"/>
              <a:ext cx="0" cy="63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Line 16">
              <a:extLst>
                <a:ext uri="{FF2B5EF4-FFF2-40B4-BE49-F238E27FC236}">
                  <a16:creationId xmlns:a16="http://schemas.microsoft.com/office/drawing/2014/main" id="{C4DDFADB-B1A6-4E69-B446-7E7030D7EE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03" y="2417"/>
              <a:ext cx="0" cy="63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Line 17">
              <a:extLst>
                <a:ext uri="{FF2B5EF4-FFF2-40B4-BE49-F238E27FC236}">
                  <a16:creationId xmlns:a16="http://schemas.microsoft.com/office/drawing/2014/main" id="{8B94EE6F-746C-4826-B5D4-64AA333412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3" y="2796"/>
              <a:ext cx="0" cy="2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" name="TextBox 67">
            <a:extLst>
              <a:ext uri="{FF2B5EF4-FFF2-40B4-BE49-F238E27FC236}">
                <a16:creationId xmlns:a16="http://schemas.microsoft.com/office/drawing/2014/main" id="{83867A78-A612-4815-9523-BA837ECE268C}"/>
              </a:ext>
            </a:extLst>
          </p:cNvPr>
          <p:cNvSpPr txBox="1"/>
          <p:nvPr/>
        </p:nvSpPr>
        <p:spPr>
          <a:xfrm>
            <a:off x="5502325" y="1927942"/>
            <a:ext cx="885179" cy="461665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0000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OFD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3AB5B977-D563-44B9-BD27-934604E4F518}"/>
              </a:ext>
            </a:extLst>
          </p:cNvPr>
          <p:cNvSpPr txBox="1"/>
          <p:nvPr/>
        </p:nvSpPr>
        <p:spPr>
          <a:xfrm>
            <a:off x="6865994" y="1958110"/>
            <a:ext cx="7207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÷</a:t>
            </a:r>
            <a:r>
              <a:rPr lang="en-US" altLang="zh-CN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altLang="zh-CN" sz="2400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67">
            <a:extLst>
              <a:ext uri="{FF2B5EF4-FFF2-40B4-BE49-F238E27FC236}">
                <a16:creationId xmlns:a16="http://schemas.microsoft.com/office/drawing/2014/main" id="{8EBE50D4-7F06-4218-B075-ABA33F500A3D}"/>
              </a:ext>
            </a:extLst>
          </p:cNvPr>
          <p:cNvSpPr txBox="1"/>
          <p:nvPr/>
        </p:nvSpPr>
        <p:spPr>
          <a:xfrm>
            <a:off x="765574" y="1620074"/>
            <a:ext cx="1149674" cy="400110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L=10 cm</a:t>
            </a:r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id="{7BFB82C0-8759-4D9E-BE95-A60EA381BA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01" y="2018841"/>
            <a:ext cx="964732" cy="987633"/>
          </a:xfrm>
          <a:prstGeom prst="rect">
            <a:avLst/>
          </a:prstGeom>
        </p:spPr>
      </p:pic>
      <p:sp>
        <p:nvSpPr>
          <p:cNvPr id="37" name="Text Box 37">
            <a:extLst>
              <a:ext uri="{FF2B5EF4-FFF2-40B4-BE49-F238E27FC236}">
                <a16:creationId xmlns:a16="http://schemas.microsoft.com/office/drawing/2014/main" id="{1F78D0BC-1321-45E8-8E2F-94DB7351F9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6771" y="1889813"/>
            <a:ext cx="1476000" cy="720000"/>
          </a:xfrm>
          <a:prstGeom prst="rect">
            <a:avLst/>
          </a:prstGeom>
          <a:solidFill>
            <a:srgbClr val="996633"/>
          </a:solidFill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 laser </a:t>
            </a:r>
          </a:p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578 nm                 </a:t>
            </a:r>
            <a:endParaRPr lang="zh-CN" alt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58">
            <a:extLst>
              <a:ext uri="{FF2B5EF4-FFF2-40B4-BE49-F238E27FC236}">
                <a16:creationId xmlns:a16="http://schemas.microsoft.com/office/drawing/2014/main" id="{DFE7D85B-C5DB-4F8D-9119-E48E1FC9E44A}"/>
              </a:ext>
            </a:extLst>
          </p:cNvPr>
          <p:cNvSpPr txBox="1"/>
          <p:nvPr/>
        </p:nvSpPr>
        <p:spPr>
          <a:xfrm>
            <a:off x="8325778" y="2638919"/>
            <a:ext cx="1482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=</a:t>
            </a:r>
            <a:r>
              <a:rPr lang="en-US" altLang="zh-CN" sz="2800" b="1" baseline="-25000" dirty="0">
                <a:latin typeface="Times New Roman" pitchFamily="18" charset="0"/>
                <a:cs typeface="Times New Roman" pitchFamily="18" charset="0"/>
              </a:rPr>
              <a:t>ref 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altLang="zh-CN" sz="2800" b="1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altLang="zh-CN" sz="2800" b="1" baseline="-25000" dirty="0">
                <a:latin typeface="Times New Roman" pitchFamily="18" charset="0"/>
                <a:cs typeface="Times New Roman" pitchFamily="18" charset="0"/>
              </a:rPr>
              <a:t>x</a:t>
            </a:r>
            <a:endParaRPr lang="zh-CN" altLang="en-US" sz="28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6423D364-A983-40FA-8C55-F3339B596DE4}"/>
              </a:ext>
            </a:extLst>
          </p:cNvPr>
          <p:cNvSpPr txBox="1"/>
          <p:nvPr/>
        </p:nvSpPr>
        <p:spPr>
          <a:xfrm>
            <a:off x="7689828" y="1168408"/>
            <a:ext cx="32161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Servo bandwidth: MHz  </a:t>
            </a:r>
          </a:p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(without pre-stabilization) 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id="{3773FE0D-11C9-41F0-8769-0C63FB521DAA}"/>
              </a:ext>
            </a:extLst>
          </p:cNvPr>
          <p:cNvSpPr txBox="1"/>
          <p:nvPr/>
        </p:nvSpPr>
        <p:spPr>
          <a:xfrm>
            <a:off x="258409" y="1200149"/>
            <a:ext cx="39780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Portable ultra-stable laser</a:t>
            </a:r>
            <a:endParaRPr lang="zh-CN" altLang="en-US" sz="2000" b="1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矩形 73">
            <a:extLst>
              <a:ext uri="{FF2B5EF4-FFF2-40B4-BE49-F238E27FC236}">
                <a16:creationId xmlns:a16="http://schemas.microsoft.com/office/drawing/2014/main" id="{34535F3B-18F4-4894-8D7B-B3D175D26D13}"/>
              </a:ext>
            </a:extLst>
          </p:cNvPr>
          <p:cNvSpPr/>
          <p:nvPr/>
        </p:nvSpPr>
        <p:spPr>
          <a:xfrm>
            <a:off x="616448" y="1643865"/>
            <a:ext cx="3051426" cy="1849348"/>
          </a:xfrm>
          <a:prstGeom prst="rect">
            <a:avLst/>
          </a:prstGeom>
          <a:noFill/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77">
            <a:extLst>
              <a:ext uri="{FF2B5EF4-FFF2-40B4-BE49-F238E27FC236}">
                <a16:creationId xmlns:a16="http://schemas.microsoft.com/office/drawing/2014/main" id="{326A573F-45E2-4D0E-8ACC-53AB0961ACA6}"/>
              </a:ext>
            </a:extLst>
          </p:cNvPr>
          <p:cNvSpPr/>
          <p:nvPr/>
        </p:nvSpPr>
        <p:spPr>
          <a:xfrm>
            <a:off x="909358" y="3031104"/>
            <a:ext cx="2448106" cy="485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2200" b="1" dirty="0">
                <a:solidFill>
                  <a:srgbClr val="996633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</a:t>
            </a:r>
            <a:r>
              <a:rPr lang="en-US" altLang="zh-CN" sz="2200" b="1" dirty="0">
                <a:solidFill>
                  <a:srgbClr val="996633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(1 s): </a:t>
            </a:r>
            <a:r>
              <a:rPr lang="en-US" altLang="zh-CN" sz="2200" b="1" dirty="0">
                <a:solidFill>
                  <a:srgbClr val="9966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6 </a:t>
            </a:r>
            <a:r>
              <a:rPr lang="en-US" altLang="zh-CN" sz="2200" b="1" dirty="0">
                <a:solidFill>
                  <a:srgbClr val="996633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</a:t>
            </a:r>
            <a:r>
              <a:rPr lang="en-US" altLang="zh-CN" sz="2200" b="1" dirty="0">
                <a:solidFill>
                  <a:srgbClr val="9966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10</a:t>
            </a:r>
            <a:r>
              <a:rPr lang="en-US" altLang="zh-CN" sz="2200" b="1" baseline="30000" dirty="0">
                <a:solidFill>
                  <a:srgbClr val="996633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</a:t>
            </a:r>
            <a:r>
              <a:rPr lang="en-US" altLang="zh-CN" sz="2200" b="1" baseline="30000" dirty="0">
                <a:solidFill>
                  <a:srgbClr val="9966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lang="zh-CN" altLang="en-US" sz="2200" dirty="0">
              <a:solidFill>
                <a:srgbClr val="9966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0" name="AutoShape 35">
            <a:extLst>
              <a:ext uri="{FF2B5EF4-FFF2-40B4-BE49-F238E27FC236}">
                <a16:creationId xmlns:a16="http://schemas.microsoft.com/office/drawing/2014/main" id="{4D05EEF7-9A03-4B22-B33A-1D8A8147091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543614" y="2241543"/>
            <a:ext cx="828000" cy="0"/>
          </a:xfrm>
          <a:prstGeom prst="straightConnector1">
            <a:avLst/>
          </a:prstGeom>
          <a:noFill/>
          <a:ln w="38100">
            <a:solidFill>
              <a:srgbClr val="99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直接箭头连接符 84">
            <a:extLst>
              <a:ext uri="{FF2B5EF4-FFF2-40B4-BE49-F238E27FC236}">
                <a16:creationId xmlns:a16="http://schemas.microsoft.com/office/drawing/2014/main" id="{E78717FB-45FD-4D24-8F17-591C1FDFD023}"/>
              </a:ext>
            </a:extLst>
          </p:cNvPr>
          <p:cNvCxnSpPr>
            <a:cxnSpLocks/>
          </p:cNvCxnSpPr>
          <p:nvPr/>
        </p:nvCxnSpPr>
        <p:spPr>
          <a:xfrm>
            <a:off x="9859850" y="2260332"/>
            <a:ext cx="612000" cy="0"/>
          </a:xfrm>
          <a:prstGeom prst="straightConnector1">
            <a:avLst/>
          </a:prstGeom>
          <a:ln w="38100">
            <a:solidFill>
              <a:srgbClr val="FF99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组合 87">
            <a:extLst>
              <a:ext uri="{FF2B5EF4-FFF2-40B4-BE49-F238E27FC236}">
                <a16:creationId xmlns:a16="http://schemas.microsoft.com/office/drawing/2014/main" id="{51C0DF6F-B40E-4C5F-9893-3ADCDCED1453}"/>
              </a:ext>
            </a:extLst>
          </p:cNvPr>
          <p:cNvGrpSpPr/>
          <p:nvPr/>
        </p:nvGrpSpPr>
        <p:grpSpPr>
          <a:xfrm>
            <a:off x="575352" y="3791162"/>
            <a:ext cx="3616501" cy="2712376"/>
            <a:chOff x="658057" y="5088803"/>
            <a:chExt cx="1754651" cy="1614032"/>
          </a:xfrm>
        </p:grpSpPr>
        <p:pic>
          <p:nvPicPr>
            <p:cNvPr id="89" name="Picture 4">
              <a:extLst>
                <a:ext uri="{FF2B5EF4-FFF2-40B4-BE49-F238E27FC236}">
                  <a16:creationId xmlns:a16="http://schemas.microsoft.com/office/drawing/2014/main" id="{88BFD2C7-233D-4F65-AC0C-25F9B1B7BD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77461" y="5088803"/>
              <a:ext cx="1399205" cy="1614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0" name="矩形 89">
              <a:extLst>
                <a:ext uri="{FF2B5EF4-FFF2-40B4-BE49-F238E27FC236}">
                  <a16:creationId xmlns:a16="http://schemas.microsoft.com/office/drawing/2014/main" id="{62A15CF4-446E-4B47-9D4A-66C37927307C}"/>
                </a:ext>
              </a:extLst>
            </p:cNvPr>
            <p:cNvSpPr/>
            <p:nvPr/>
          </p:nvSpPr>
          <p:spPr>
            <a:xfrm>
              <a:off x="658057" y="5088803"/>
              <a:ext cx="331695" cy="1752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1" name="直接箭头连接符 90">
              <a:extLst>
                <a:ext uri="{FF2B5EF4-FFF2-40B4-BE49-F238E27FC236}">
                  <a16:creationId xmlns:a16="http://schemas.microsoft.com/office/drawing/2014/main" id="{3444DF9A-1819-4B5A-A65D-628D0E97EEC8}"/>
                </a:ext>
              </a:extLst>
            </p:cNvPr>
            <p:cNvCxnSpPr/>
            <p:nvPr/>
          </p:nvCxnSpPr>
          <p:spPr>
            <a:xfrm>
              <a:off x="1234775" y="5613699"/>
              <a:ext cx="251012" cy="0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箭头连接符 91">
              <a:extLst>
                <a:ext uri="{FF2B5EF4-FFF2-40B4-BE49-F238E27FC236}">
                  <a16:creationId xmlns:a16="http://schemas.microsoft.com/office/drawing/2014/main" id="{7921BE0A-4B2F-42F9-A6AA-A6FC4E0ED21A}"/>
                </a:ext>
              </a:extLst>
            </p:cNvPr>
            <p:cNvCxnSpPr/>
            <p:nvPr/>
          </p:nvCxnSpPr>
          <p:spPr>
            <a:xfrm flipH="1">
              <a:off x="1684280" y="5610848"/>
              <a:ext cx="233645" cy="0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文本框 92">
              <a:extLst>
                <a:ext uri="{FF2B5EF4-FFF2-40B4-BE49-F238E27FC236}">
                  <a16:creationId xmlns:a16="http://schemas.microsoft.com/office/drawing/2014/main" id="{51A8F63B-F598-4D14-9622-47729F552C4D}"/>
                </a:ext>
              </a:extLst>
            </p:cNvPr>
            <p:cNvSpPr txBox="1"/>
            <p:nvPr/>
          </p:nvSpPr>
          <p:spPr>
            <a:xfrm>
              <a:off x="1943728" y="5490032"/>
              <a:ext cx="468980" cy="2380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~MHz</a:t>
              </a:r>
              <a:endPara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95" name="文本框 94">
            <a:extLst>
              <a:ext uri="{FF2B5EF4-FFF2-40B4-BE49-F238E27FC236}">
                <a16:creationId xmlns:a16="http://schemas.microsoft.com/office/drawing/2014/main" id="{CDD66685-34CF-43B3-ADE6-B99AE84A2051}"/>
              </a:ext>
            </a:extLst>
          </p:cNvPr>
          <p:cNvSpPr txBox="1"/>
          <p:nvPr/>
        </p:nvSpPr>
        <p:spPr>
          <a:xfrm>
            <a:off x="8308291" y="6406206"/>
            <a:ext cx="388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Yao et. al. Photon. Res. 9, 98 (2021)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2" name="组合 81">
            <a:extLst>
              <a:ext uri="{FF2B5EF4-FFF2-40B4-BE49-F238E27FC236}">
                <a16:creationId xmlns:a16="http://schemas.microsoft.com/office/drawing/2014/main" id="{04BE2FCE-09C3-4070-92BB-8BDD50FD12E6}"/>
              </a:ext>
            </a:extLst>
          </p:cNvPr>
          <p:cNvGrpSpPr/>
          <p:nvPr/>
        </p:nvGrpSpPr>
        <p:grpSpPr>
          <a:xfrm>
            <a:off x="4203273" y="3668437"/>
            <a:ext cx="7478443" cy="3189563"/>
            <a:chOff x="4203273" y="3668437"/>
            <a:chExt cx="7478443" cy="3189563"/>
          </a:xfrm>
        </p:grpSpPr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AFACE725-93FB-49AF-AD7E-4D4D226359DD}"/>
                </a:ext>
              </a:extLst>
            </p:cNvPr>
            <p:cNvGrpSpPr/>
            <p:nvPr/>
          </p:nvGrpSpPr>
          <p:grpSpPr>
            <a:xfrm>
              <a:off x="9581310" y="4095527"/>
              <a:ext cx="1800000" cy="1800000"/>
              <a:chOff x="7144294" y="634478"/>
              <a:chExt cx="4788000" cy="5788251"/>
            </a:xfrm>
          </p:grpSpPr>
          <p:pic>
            <p:nvPicPr>
              <p:cNvPr id="40" name="图片 39">
                <a:extLst>
                  <a:ext uri="{FF2B5EF4-FFF2-40B4-BE49-F238E27FC236}">
                    <a16:creationId xmlns:a16="http://schemas.microsoft.com/office/drawing/2014/main" id="{3C03FDD9-B50C-42E1-A50C-A3D57E58E17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4626" b="100000" l="17415" r="74776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665" t="5259" r="25340" b="3296"/>
              <a:stretch/>
            </p:blipFill>
            <p:spPr>
              <a:xfrm>
                <a:off x="7144294" y="1463135"/>
                <a:ext cx="4788000" cy="4275123"/>
              </a:xfrm>
              <a:prstGeom prst="rect">
                <a:avLst/>
              </a:prstGeom>
            </p:spPr>
          </p:pic>
          <p:grpSp>
            <p:nvGrpSpPr>
              <p:cNvPr id="41" name="组合 40">
                <a:extLst>
                  <a:ext uri="{FF2B5EF4-FFF2-40B4-BE49-F238E27FC236}">
                    <a16:creationId xmlns:a16="http://schemas.microsoft.com/office/drawing/2014/main" id="{3AD4C3B7-EFC8-4004-932A-30624E98C83C}"/>
                  </a:ext>
                </a:extLst>
              </p:cNvPr>
              <p:cNvGrpSpPr/>
              <p:nvPr/>
            </p:nvGrpSpPr>
            <p:grpSpPr>
              <a:xfrm>
                <a:off x="9070461" y="634478"/>
                <a:ext cx="914001" cy="2724689"/>
                <a:chOff x="4055806" y="1607082"/>
                <a:chExt cx="628105" cy="1851932"/>
              </a:xfrm>
            </p:grpSpPr>
            <p:sp>
              <p:nvSpPr>
                <p:cNvPr id="58" name="椭圆 57">
                  <a:extLst>
                    <a:ext uri="{FF2B5EF4-FFF2-40B4-BE49-F238E27FC236}">
                      <a16:creationId xmlns:a16="http://schemas.microsoft.com/office/drawing/2014/main" id="{785C7E57-FF26-408E-BE06-5F4F4F0C05A5}"/>
                    </a:ext>
                  </a:extLst>
                </p:cNvPr>
                <p:cNvSpPr/>
                <p:nvPr/>
              </p:nvSpPr>
              <p:spPr>
                <a:xfrm>
                  <a:off x="4148174" y="2038729"/>
                  <a:ext cx="443368" cy="125345"/>
                </a:xfrm>
                <a:prstGeom prst="ellipse">
                  <a:avLst/>
                </a:prstGeom>
                <a:gradFill>
                  <a:gsLst>
                    <a:gs pos="25000">
                      <a:srgbClr val="FF0000">
                        <a:alpha val="49804"/>
                      </a:srgbClr>
                    </a:gs>
                    <a:gs pos="50000">
                      <a:srgbClr val="FF0000"/>
                    </a:gs>
                    <a:gs pos="75000">
                      <a:srgbClr val="FF0000">
                        <a:alpha val="50000"/>
                      </a:srgbClr>
                    </a:gs>
                  </a:gsLst>
                  <a:lin ang="108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" name="椭圆 58">
                  <a:extLst>
                    <a:ext uri="{FF2B5EF4-FFF2-40B4-BE49-F238E27FC236}">
                      <a16:creationId xmlns:a16="http://schemas.microsoft.com/office/drawing/2014/main" id="{9950B6B8-8332-466F-B341-7B5F22B69849}"/>
                    </a:ext>
                  </a:extLst>
                </p:cNvPr>
                <p:cNvSpPr/>
                <p:nvPr/>
              </p:nvSpPr>
              <p:spPr>
                <a:xfrm>
                  <a:off x="4185122" y="2254552"/>
                  <a:ext cx="369474" cy="125345"/>
                </a:xfrm>
                <a:prstGeom prst="ellipse">
                  <a:avLst/>
                </a:prstGeom>
                <a:gradFill>
                  <a:gsLst>
                    <a:gs pos="25000">
                      <a:srgbClr val="FF0000">
                        <a:alpha val="49804"/>
                      </a:srgbClr>
                    </a:gs>
                    <a:gs pos="50000">
                      <a:srgbClr val="FF0000"/>
                    </a:gs>
                    <a:gs pos="75000">
                      <a:srgbClr val="FF0000">
                        <a:alpha val="50000"/>
                      </a:srgbClr>
                    </a:gs>
                  </a:gsLst>
                  <a:lin ang="108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0" name="椭圆 59">
                  <a:extLst>
                    <a:ext uri="{FF2B5EF4-FFF2-40B4-BE49-F238E27FC236}">
                      <a16:creationId xmlns:a16="http://schemas.microsoft.com/office/drawing/2014/main" id="{40C79227-7067-4572-93E1-25BCB6A5AE87}"/>
                    </a:ext>
                  </a:extLst>
                </p:cNvPr>
                <p:cNvSpPr/>
                <p:nvPr/>
              </p:nvSpPr>
              <p:spPr>
                <a:xfrm>
                  <a:off x="4222069" y="2470376"/>
                  <a:ext cx="295579" cy="125345"/>
                </a:xfrm>
                <a:prstGeom prst="ellipse">
                  <a:avLst/>
                </a:prstGeom>
                <a:gradFill>
                  <a:gsLst>
                    <a:gs pos="25000">
                      <a:srgbClr val="FF0000">
                        <a:alpha val="49804"/>
                      </a:srgbClr>
                    </a:gs>
                    <a:gs pos="50000">
                      <a:srgbClr val="FF0000"/>
                    </a:gs>
                    <a:gs pos="75000">
                      <a:srgbClr val="FF0000">
                        <a:alpha val="50000"/>
                      </a:srgbClr>
                    </a:gs>
                  </a:gsLst>
                  <a:lin ang="108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1" name="椭圆 60">
                  <a:extLst>
                    <a:ext uri="{FF2B5EF4-FFF2-40B4-BE49-F238E27FC236}">
                      <a16:creationId xmlns:a16="http://schemas.microsoft.com/office/drawing/2014/main" id="{70B22FFD-E440-4C3B-8AF9-17B922B1B037}"/>
                    </a:ext>
                  </a:extLst>
                </p:cNvPr>
                <p:cNvSpPr/>
                <p:nvPr/>
              </p:nvSpPr>
              <p:spPr>
                <a:xfrm>
                  <a:off x="4295964" y="3117846"/>
                  <a:ext cx="147789" cy="125345"/>
                </a:xfrm>
                <a:prstGeom prst="ellipse">
                  <a:avLst/>
                </a:prstGeom>
                <a:gradFill>
                  <a:gsLst>
                    <a:gs pos="25000">
                      <a:srgbClr val="FF0000">
                        <a:alpha val="49804"/>
                      </a:srgbClr>
                    </a:gs>
                    <a:gs pos="50000">
                      <a:srgbClr val="FF0000"/>
                    </a:gs>
                    <a:gs pos="75000">
                      <a:srgbClr val="FF0000">
                        <a:alpha val="50000"/>
                      </a:srgbClr>
                    </a:gs>
                  </a:gsLst>
                  <a:lin ang="108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2" name="椭圆 61">
                  <a:extLst>
                    <a:ext uri="{FF2B5EF4-FFF2-40B4-BE49-F238E27FC236}">
                      <a16:creationId xmlns:a16="http://schemas.microsoft.com/office/drawing/2014/main" id="{0E60A038-222A-48FB-943F-A4123094F177}"/>
                    </a:ext>
                  </a:extLst>
                </p:cNvPr>
                <p:cNvSpPr/>
                <p:nvPr/>
              </p:nvSpPr>
              <p:spPr>
                <a:xfrm>
                  <a:off x="4277490" y="2902022"/>
                  <a:ext cx="184737" cy="125345"/>
                </a:xfrm>
                <a:prstGeom prst="ellipse">
                  <a:avLst/>
                </a:prstGeom>
                <a:gradFill>
                  <a:gsLst>
                    <a:gs pos="25000">
                      <a:srgbClr val="FF0000">
                        <a:alpha val="49804"/>
                      </a:srgbClr>
                    </a:gs>
                    <a:gs pos="50000">
                      <a:srgbClr val="FF0000"/>
                    </a:gs>
                    <a:gs pos="75000">
                      <a:srgbClr val="FF0000">
                        <a:alpha val="50000"/>
                      </a:srgbClr>
                    </a:gs>
                  </a:gsLst>
                  <a:lin ang="108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3" name="椭圆 62">
                  <a:extLst>
                    <a:ext uri="{FF2B5EF4-FFF2-40B4-BE49-F238E27FC236}">
                      <a16:creationId xmlns:a16="http://schemas.microsoft.com/office/drawing/2014/main" id="{AE0084FE-CEB6-4C9F-9D08-82EA43EBB838}"/>
                    </a:ext>
                  </a:extLst>
                </p:cNvPr>
                <p:cNvSpPr/>
                <p:nvPr/>
              </p:nvSpPr>
              <p:spPr>
                <a:xfrm>
                  <a:off x="4259016" y="2686199"/>
                  <a:ext cx="221684" cy="125345"/>
                </a:xfrm>
                <a:prstGeom prst="ellipse">
                  <a:avLst/>
                </a:prstGeom>
                <a:gradFill>
                  <a:gsLst>
                    <a:gs pos="25000">
                      <a:srgbClr val="FF0000">
                        <a:alpha val="49804"/>
                      </a:srgbClr>
                    </a:gs>
                    <a:gs pos="50000">
                      <a:srgbClr val="FF0000"/>
                    </a:gs>
                    <a:gs pos="75000">
                      <a:srgbClr val="FF0000">
                        <a:alpha val="50000"/>
                      </a:srgbClr>
                    </a:gs>
                  </a:gsLst>
                  <a:lin ang="108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4" name="椭圆 63">
                  <a:extLst>
                    <a:ext uri="{FF2B5EF4-FFF2-40B4-BE49-F238E27FC236}">
                      <a16:creationId xmlns:a16="http://schemas.microsoft.com/office/drawing/2014/main" id="{51CF2B2A-8888-4D24-A590-16D912A645CC}"/>
                    </a:ext>
                  </a:extLst>
                </p:cNvPr>
                <p:cNvSpPr/>
                <p:nvPr/>
              </p:nvSpPr>
              <p:spPr>
                <a:xfrm>
                  <a:off x="4055806" y="1607082"/>
                  <a:ext cx="628105" cy="125345"/>
                </a:xfrm>
                <a:prstGeom prst="ellipse">
                  <a:avLst/>
                </a:prstGeom>
                <a:gradFill>
                  <a:gsLst>
                    <a:gs pos="25000">
                      <a:srgbClr val="FF0000">
                        <a:alpha val="49804"/>
                      </a:srgbClr>
                    </a:gs>
                    <a:gs pos="50000">
                      <a:srgbClr val="FF0000"/>
                    </a:gs>
                    <a:gs pos="75000">
                      <a:srgbClr val="FF0000">
                        <a:alpha val="50000"/>
                      </a:srgbClr>
                    </a:gs>
                  </a:gsLst>
                  <a:lin ang="108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椭圆 64">
                  <a:extLst>
                    <a:ext uri="{FF2B5EF4-FFF2-40B4-BE49-F238E27FC236}">
                      <a16:creationId xmlns:a16="http://schemas.microsoft.com/office/drawing/2014/main" id="{132055E6-029F-4E8A-A9D8-4C2B99D268EE}"/>
                    </a:ext>
                  </a:extLst>
                </p:cNvPr>
                <p:cNvSpPr/>
                <p:nvPr/>
              </p:nvSpPr>
              <p:spPr>
                <a:xfrm>
                  <a:off x="4092753" y="1822905"/>
                  <a:ext cx="554210" cy="125345"/>
                </a:xfrm>
                <a:prstGeom prst="ellipse">
                  <a:avLst/>
                </a:prstGeom>
                <a:gradFill>
                  <a:gsLst>
                    <a:gs pos="25000">
                      <a:srgbClr val="FF0000">
                        <a:alpha val="49804"/>
                      </a:srgbClr>
                    </a:gs>
                    <a:gs pos="50000">
                      <a:srgbClr val="FF0000"/>
                    </a:gs>
                    <a:gs pos="75000">
                      <a:srgbClr val="FF0000">
                        <a:alpha val="50000"/>
                      </a:srgbClr>
                    </a:gs>
                  </a:gsLst>
                  <a:lin ang="108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椭圆 65">
                  <a:extLst>
                    <a:ext uri="{FF2B5EF4-FFF2-40B4-BE49-F238E27FC236}">
                      <a16:creationId xmlns:a16="http://schemas.microsoft.com/office/drawing/2014/main" id="{DC57EF5E-78D4-4567-A700-8D9FB659FA5D}"/>
                    </a:ext>
                  </a:extLst>
                </p:cNvPr>
                <p:cNvSpPr/>
                <p:nvPr/>
              </p:nvSpPr>
              <p:spPr>
                <a:xfrm flipV="1">
                  <a:off x="4295964" y="3333669"/>
                  <a:ext cx="147789" cy="125345"/>
                </a:xfrm>
                <a:prstGeom prst="ellipse">
                  <a:avLst/>
                </a:prstGeom>
                <a:gradFill>
                  <a:gsLst>
                    <a:gs pos="25000">
                      <a:srgbClr val="FF0000">
                        <a:alpha val="49804"/>
                      </a:srgbClr>
                    </a:gs>
                    <a:gs pos="50000">
                      <a:srgbClr val="FF0000"/>
                    </a:gs>
                    <a:gs pos="75000">
                      <a:srgbClr val="FF0000">
                        <a:alpha val="50000"/>
                      </a:srgbClr>
                    </a:gs>
                  </a:gsLst>
                  <a:lin ang="108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2" name="组合 41">
                <a:extLst>
                  <a:ext uri="{FF2B5EF4-FFF2-40B4-BE49-F238E27FC236}">
                    <a16:creationId xmlns:a16="http://schemas.microsoft.com/office/drawing/2014/main" id="{BA82566D-8AE5-4FDF-ADD5-15E1DF5734F7}"/>
                  </a:ext>
                </a:extLst>
              </p:cNvPr>
              <p:cNvGrpSpPr/>
              <p:nvPr/>
            </p:nvGrpSpPr>
            <p:grpSpPr>
              <a:xfrm>
                <a:off x="9070458" y="4333109"/>
                <a:ext cx="914001" cy="2089620"/>
                <a:chOff x="3594786" y="3468272"/>
                <a:chExt cx="656870" cy="1358778"/>
              </a:xfrm>
            </p:grpSpPr>
            <p:sp>
              <p:nvSpPr>
                <p:cNvPr id="53" name="椭圆 52">
                  <a:extLst>
                    <a:ext uri="{FF2B5EF4-FFF2-40B4-BE49-F238E27FC236}">
                      <a16:creationId xmlns:a16="http://schemas.microsoft.com/office/drawing/2014/main" id="{8BF33861-9AD6-4DC8-A70B-73166F721EAC}"/>
                    </a:ext>
                  </a:extLst>
                </p:cNvPr>
                <p:cNvSpPr/>
                <p:nvPr/>
              </p:nvSpPr>
              <p:spPr>
                <a:xfrm flipV="1">
                  <a:off x="3768663" y="3881225"/>
                  <a:ext cx="309115" cy="119917"/>
                </a:xfrm>
                <a:prstGeom prst="ellipse">
                  <a:avLst/>
                </a:prstGeom>
                <a:gradFill>
                  <a:gsLst>
                    <a:gs pos="25000">
                      <a:srgbClr val="FF0000">
                        <a:alpha val="49804"/>
                      </a:srgbClr>
                    </a:gs>
                    <a:gs pos="50000">
                      <a:srgbClr val="FF0000"/>
                    </a:gs>
                    <a:gs pos="75000">
                      <a:srgbClr val="FF0000">
                        <a:alpha val="50000"/>
                      </a:srgbClr>
                    </a:gs>
                  </a:gsLst>
                  <a:lin ang="108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4" name="椭圆 53">
                  <a:extLst>
                    <a:ext uri="{FF2B5EF4-FFF2-40B4-BE49-F238E27FC236}">
                      <a16:creationId xmlns:a16="http://schemas.microsoft.com/office/drawing/2014/main" id="{8540EEFD-1712-4512-8EC7-F46E398E7AE4}"/>
                    </a:ext>
                  </a:extLst>
                </p:cNvPr>
                <p:cNvSpPr/>
                <p:nvPr/>
              </p:nvSpPr>
              <p:spPr>
                <a:xfrm flipV="1">
                  <a:off x="3826622" y="3468272"/>
                  <a:ext cx="193197" cy="119917"/>
                </a:xfrm>
                <a:prstGeom prst="ellipse">
                  <a:avLst/>
                </a:prstGeom>
                <a:gradFill>
                  <a:gsLst>
                    <a:gs pos="25000">
                      <a:srgbClr val="FF0000">
                        <a:alpha val="49804"/>
                      </a:srgbClr>
                    </a:gs>
                    <a:gs pos="50000">
                      <a:srgbClr val="FF0000"/>
                    </a:gs>
                    <a:gs pos="75000">
                      <a:srgbClr val="FF0000">
                        <a:alpha val="50000"/>
                      </a:srgbClr>
                    </a:gs>
                  </a:gsLst>
                  <a:lin ang="108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" name="椭圆 54">
                  <a:extLst>
                    <a:ext uri="{FF2B5EF4-FFF2-40B4-BE49-F238E27FC236}">
                      <a16:creationId xmlns:a16="http://schemas.microsoft.com/office/drawing/2014/main" id="{14E7334E-680E-43B1-A2AC-CF8D7BFAEB4C}"/>
                    </a:ext>
                  </a:extLst>
                </p:cNvPr>
                <p:cNvSpPr/>
                <p:nvPr/>
              </p:nvSpPr>
              <p:spPr>
                <a:xfrm flipV="1">
                  <a:off x="3807302" y="3674749"/>
                  <a:ext cx="231836" cy="119917"/>
                </a:xfrm>
                <a:prstGeom prst="ellipse">
                  <a:avLst/>
                </a:prstGeom>
                <a:gradFill>
                  <a:gsLst>
                    <a:gs pos="25000">
                      <a:srgbClr val="FF0000">
                        <a:alpha val="49804"/>
                      </a:srgbClr>
                    </a:gs>
                    <a:gs pos="50000">
                      <a:srgbClr val="FF0000"/>
                    </a:gs>
                    <a:gs pos="75000">
                      <a:srgbClr val="FF0000">
                        <a:alpha val="50000"/>
                      </a:srgbClr>
                    </a:gs>
                  </a:gsLst>
                  <a:lin ang="108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椭圆 55">
                  <a:extLst>
                    <a:ext uri="{FF2B5EF4-FFF2-40B4-BE49-F238E27FC236}">
                      <a16:creationId xmlns:a16="http://schemas.microsoft.com/office/drawing/2014/main" id="{6283FE29-B3B2-47A6-91D1-2DBC2819B878}"/>
                    </a:ext>
                  </a:extLst>
                </p:cNvPr>
                <p:cNvSpPr/>
                <p:nvPr/>
              </p:nvSpPr>
              <p:spPr>
                <a:xfrm flipV="1">
                  <a:off x="3594786" y="4707133"/>
                  <a:ext cx="656870" cy="119917"/>
                </a:xfrm>
                <a:prstGeom prst="ellipse">
                  <a:avLst/>
                </a:prstGeom>
                <a:gradFill>
                  <a:gsLst>
                    <a:gs pos="25000">
                      <a:srgbClr val="FF0000">
                        <a:alpha val="49804"/>
                      </a:srgbClr>
                    </a:gs>
                    <a:gs pos="50000">
                      <a:srgbClr val="FF0000"/>
                    </a:gs>
                    <a:gs pos="75000">
                      <a:srgbClr val="FF0000">
                        <a:alpha val="50000"/>
                      </a:srgbClr>
                    </a:gs>
                  </a:gsLst>
                  <a:lin ang="108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椭圆 56">
                  <a:extLst>
                    <a:ext uri="{FF2B5EF4-FFF2-40B4-BE49-F238E27FC236}">
                      <a16:creationId xmlns:a16="http://schemas.microsoft.com/office/drawing/2014/main" id="{430F8EE5-390C-441E-B920-1E5ECC6BE652}"/>
                    </a:ext>
                  </a:extLst>
                </p:cNvPr>
                <p:cNvSpPr/>
                <p:nvPr/>
              </p:nvSpPr>
              <p:spPr>
                <a:xfrm flipV="1">
                  <a:off x="3633425" y="4500657"/>
                  <a:ext cx="579591" cy="119917"/>
                </a:xfrm>
                <a:prstGeom prst="ellipse">
                  <a:avLst/>
                </a:prstGeom>
                <a:gradFill>
                  <a:gsLst>
                    <a:gs pos="25000">
                      <a:srgbClr val="FF0000">
                        <a:alpha val="49804"/>
                      </a:srgbClr>
                    </a:gs>
                    <a:gs pos="50000">
                      <a:srgbClr val="FF0000"/>
                    </a:gs>
                    <a:gs pos="75000">
                      <a:srgbClr val="FF0000">
                        <a:alpha val="50000"/>
                      </a:srgbClr>
                    </a:gs>
                  </a:gsLst>
                  <a:lin ang="108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3" name="椭圆 42">
                <a:extLst>
                  <a:ext uri="{FF2B5EF4-FFF2-40B4-BE49-F238E27FC236}">
                    <a16:creationId xmlns:a16="http://schemas.microsoft.com/office/drawing/2014/main" id="{695518CB-F30D-4701-A146-04DB45099E8F}"/>
                  </a:ext>
                </a:extLst>
              </p:cNvPr>
              <p:cNvSpPr/>
              <p:nvPr/>
            </p:nvSpPr>
            <p:spPr>
              <a:xfrm>
                <a:off x="7927422" y="1879300"/>
                <a:ext cx="3197068" cy="1547847"/>
              </a:xfrm>
              <a:prstGeom prst="ellipse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4" name="直接连接符 43">
                <a:extLst>
                  <a:ext uri="{FF2B5EF4-FFF2-40B4-BE49-F238E27FC236}">
                    <a16:creationId xmlns:a16="http://schemas.microsoft.com/office/drawing/2014/main" id="{CC6449A4-D299-4418-9FE7-75315D3831AD}"/>
                  </a:ext>
                </a:extLst>
              </p:cNvPr>
              <p:cNvCxnSpPr>
                <a:cxnSpLocks/>
                <a:stCxn id="46" idx="2"/>
                <a:endCxn id="43" idx="2"/>
              </p:cNvCxnSpPr>
              <p:nvPr/>
            </p:nvCxnSpPr>
            <p:spPr>
              <a:xfrm>
                <a:off x="7896301" y="2370125"/>
                <a:ext cx="31120" cy="283098"/>
              </a:xfrm>
              <a:prstGeom prst="line">
                <a:avLst/>
              </a:prstGeom>
              <a:ln w="19050">
                <a:solidFill>
                  <a:schemeClr val="bg2">
                    <a:lumMod val="9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>
                <a:extLst>
                  <a:ext uri="{FF2B5EF4-FFF2-40B4-BE49-F238E27FC236}">
                    <a16:creationId xmlns:a16="http://schemas.microsoft.com/office/drawing/2014/main" id="{20848A3D-BF38-44D3-8796-2FC6BA2F0CC9}"/>
                  </a:ext>
                </a:extLst>
              </p:cNvPr>
              <p:cNvCxnSpPr>
                <a:cxnSpLocks/>
                <a:stCxn id="46" idx="6"/>
                <a:endCxn id="43" idx="6"/>
              </p:cNvCxnSpPr>
              <p:nvPr/>
            </p:nvCxnSpPr>
            <p:spPr>
              <a:xfrm>
                <a:off x="11124489" y="2370125"/>
                <a:ext cx="1" cy="283098"/>
              </a:xfrm>
              <a:prstGeom prst="line">
                <a:avLst/>
              </a:prstGeom>
              <a:ln w="19050">
                <a:solidFill>
                  <a:schemeClr val="bg2">
                    <a:lumMod val="9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椭圆 45">
                <a:extLst>
                  <a:ext uri="{FF2B5EF4-FFF2-40B4-BE49-F238E27FC236}">
                    <a16:creationId xmlns:a16="http://schemas.microsoft.com/office/drawing/2014/main" id="{48875275-4144-4250-A2A0-20DA4F0EA013}"/>
                  </a:ext>
                </a:extLst>
              </p:cNvPr>
              <p:cNvSpPr/>
              <p:nvPr/>
            </p:nvSpPr>
            <p:spPr>
              <a:xfrm>
                <a:off x="7896301" y="1630981"/>
                <a:ext cx="3228187" cy="1478288"/>
              </a:xfrm>
              <a:prstGeom prst="ellipse">
                <a:avLst/>
              </a:prstGeom>
              <a:noFill/>
              <a:ln w="1905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>
                <a:extLst>
                  <a:ext uri="{FF2B5EF4-FFF2-40B4-BE49-F238E27FC236}">
                    <a16:creationId xmlns:a16="http://schemas.microsoft.com/office/drawing/2014/main" id="{CBC38B7A-A77C-4247-B45E-A336C6263BF3}"/>
                  </a:ext>
                </a:extLst>
              </p:cNvPr>
              <p:cNvSpPr/>
              <p:nvPr/>
            </p:nvSpPr>
            <p:spPr>
              <a:xfrm>
                <a:off x="8987916" y="4284149"/>
                <a:ext cx="1063559" cy="972000"/>
              </a:xfrm>
              <a:prstGeom prst="ellipse">
                <a:avLst/>
              </a:prstGeom>
              <a:noFill/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椭圆 47">
                <a:extLst>
                  <a:ext uri="{FF2B5EF4-FFF2-40B4-BE49-F238E27FC236}">
                    <a16:creationId xmlns:a16="http://schemas.microsoft.com/office/drawing/2014/main" id="{8E9A5439-57E2-43BD-A691-28BE131C1DF4}"/>
                  </a:ext>
                </a:extLst>
              </p:cNvPr>
              <p:cNvSpPr/>
              <p:nvPr/>
            </p:nvSpPr>
            <p:spPr>
              <a:xfrm>
                <a:off x="8823564" y="4133895"/>
                <a:ext cx="1428328" cy="1375877"/>
              </a:xfrm>
              <a:prstGeom prst="ellipse">
                <a:avLst/>
              </a:prstGeom>
              <a:noFill/>
              <a:ln w="1905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椭圆 48">
                <a:extLst>
                  <a:ext uri="{FF2B5EF4-FFF2-40B4-BE49-F238E27FC236}">
                    <a16:creationId xmlns:a16="http://schemas.microsoft.com/office/drawing/2014/main" id="{6A11CF69-B93E-4BB8-9145-F586CEC04AAF}"/>
                  </a:ext>
                </a:extLst>
              </p:cNvPr>
              <p:cNvSpPr/>
              <p:nvPr/>
            </p:nvSpPr>
            <p:spPr>
              <a:xfrm rot="1320000">
                <a:off x="10774327" y="3757290"/>
                <a:ext cx="813237" cy="1435872"/>
              </a:xfrm>
              <a:prstGeom prst="ellipse">
                <a:avLst/>
              </a:prstGeom>
              <a:noFill/>
              <a:ln w="1905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>
                <a:extLst>
                  <a:ext uri="{FF2B5EF4-FFF2-40B4-BE49-F238E27FC236}">
                    <a16:creationId xmlns:a16="http://schemas.microsoft.com/office/drawing/2014/main" id="{B251E81D-ED4E-438E-BB97-3A5A0B739015}"/>
                  </a:ext>
                </a:extLst>
              </p:cNvPr>
              <p:cNvSpPr/>
              <p:nvPr/>
            </p:nvSpPr>
            <p:spPr>
              <a:xfrm rot="1260000">
                <a:off x="10900637" y="3919846"/>
                <a:ext cx="505195" cy="1022119"/>
              </a:xfrm>
              <a:prstGeom prst="ellipse">
                <a:avLst/>
              </a:prstGeom>
              <a:noFill/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椭圆 50">
                <a:extLst>
                  <a:ext uri="{FF2B5EF4-FFF2-40B4-BE49-F238E27FC236}">
                    <a16:creationId xmlns:a16="http://schemas.microsoft.com/office/drawing/2014/main" id="{AF62B0D2-6A9D-4449-AFB1-4C09C406CE8A}"/>
                  </a:ext>
                </a:extLst>
              </p:cNvPr>
              <p:cNvSpPr/>
              <p:nvPr/>
            </p:nvSpPr>
            <p:spPr>
              <a:xfrm rot="19980000">
                <a:off x="7460211" y="3774349"/>
                <a:ext cx="776116" cy="1411908"/>
              </a:xfrm>
              <a:prstGeom prst="ellipse">
                <a:avLst/>
              </a:prstGeom>
              <a:noFill/>
              <a:ln w="1905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>
                <a:extLst>
                  <a:ext uri="{FF2B5EF4-FFF2-40B4-BE49-F238E27FC236}">
                    <a16:creationId xmlns:a16="http://schemas.microsoft.com/office/drawing/2014/main" id="{E9C66423-6CAA-4BD8-B259-D492463B125E}"/>
                  </a:ext>
                </a:extLst>
              </p:cNvPr>
              <p:cNvSpPr/>
              <p:nvPr/>
            </p:nvSpPr>
            <p:spPr>
              <a:xfrm rot="3780000">
                <a:off x="7311761" y="4223236"/>
                <a:ext cx="1101232" cy="504000"/>
              </a:xfrm>
              <a:prstGeom prst="ellipse">
                <a:avLst/>
              </a:prstGeom>
              <a:noFill/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7" name="流程图: 延期 66">
              <a:extLst>
                <a:ext uri="{FF2B5EF4-FFF2-40B4-BE49-F238E27FC236}">
                  <a16:creationId xmlns:a16="http://schemas.microsoft.com/office/drawing/2014/main" id="{64BCB3E4-9433-4FD1-AD5D-CC024BE842F7}"/>
                </a:ext>
              </a:extLst>
            </p:cNvPr>
            <p:cNvSpPr/>
            <p:nvPr/>
          </p:nvSpPr>
          <p:spPr>
            <a:xfrm>
              <a:off x="8518614" y="4852303"/>
              <a:ext cx="353960" cy="366906"/>
            </a:xfrm>
            <a:prstGeom prst="flowChartDelay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>
              <a:extLst>
                <a:ext uri="{FF2B5EF4-FFF2-40B4-BE49-F238E27FC236}">
                  <a16:creationId xmlns:a16="http://schemas.microsoft.com/office/drawing/2014/main" id="{093A4E7D-8CE9-4AB3-9CCB-BDFA7F7FD1D2}"/>
                </a:ext>
              </a:extLst>
            </p:cNvPr>
            <p:cNvSpPr/>
            <p:nvPr/>
          </p:nvSpPr>
          <p:spPr>
            <a:xfrm>
              <a:off x="9473203" y="4904089"/>
              <a:ext cx="108000" cy="3249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TextBox 67">
              <a:extLst>
                <a:ext uri="{FF2B5EF4-FFF2-40B4-BE49-F238E27FC236}">
                  <a16:creationId xmlns:a16="http://schemas.microsoft.com/office/drawing/2014/main" id="{F96C2AFB-FF0C-4323-866F-6E72F8A553D6}"/>
                </a:ext>
              </a:extLst>
            </p:cNvPr>
            <p:cNvSpPr txBox="1"/>
            <p:nvPr/>
          </p:nvSpPr>
          <p:spPr>
            <a:xfrm>
              <a:off x="8510732" y="4826528"/>
              <a:ext cx="325612" cy="400110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</a:p>
          </p:txBody>
        </p:sp>
        <p:cxnSp>
          <p:nvCxnSpPr>
            <p:cNvPr id="70" name="直接箭头连接符 69">
              <a:extLst>
                <a:ext uri="{FF2B5EF4-FFF2-40B4-BE49-F238E27FC236}">
                  <a16:creationId xmlns:a16="http://schemas.microsoft.com/office/drawing/2014/main" id="{60F3FB34-7302-445B-8164-51F188AE37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16784" y="5034863"/>
              <a:ext cx="576000" cy="1346"/>
            </a:xfrm>
            <a:prstGeom prst="straightConnector1">
              <a:avLst/>
            </a:prstGeom>
            <a:ln w="57150">
              <a:solidFill>
                <a:srgbClr val="0000FF"/>
              </a:solidFill>
              <a:prstDash val="sysDot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矩形 70">
              <a:extLst>
                <a:ext uri="{FF2B5EF4-FFF2-40B4-BE49-F238E27FC236}">
                  <a16:creationId xmlns:a16="http://schemas.microsoft.com/office/drawing/2014/main" id="{81C570CC-D702-42FE-B451-9589F6483EC0}"/>
                </a:ext>
              </a:extLst>
            </p:cNvPr>
            <p:cNvSpPr/>
            <p:nvPr/>
          </p:nvSpPr>
          <p:spPr>
            <a:xfrm>
              <a:off x="11356065" y="4934171"/>
              <a:ext cx="108000" cy="3249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5" name="图片 74">
              <a:extLst>
                <a:ext uri="{FF2B5EF4-FFF2-40B4-BE49-F238E27FC236}">
                  <a16:creationId xmlns:a16="http://schemas.microsoft.com/office/drawing/2014/main" id="{C8A96800-B6CE-4C1A-A9E6-C597AC66BCB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3273" y="4265732"/>
              <a:ext cx="3736012" cy="2592268"/>
            </a:xfrm>
            <a:prstGeom prst="rect">
              <a:avLst/>
            </a:prstGeom>
          </p:spPr>
        </p:pic>
        <p:sp>
          <p:nvSpPr>
            <p:cNvPr id="76" name="文本框 75">
              <a:extLst>
                <a:ext uri="{FF2B5EF4-FFF2-40B4-BE49-F238E27FC236}">
                  <a16:creationId xmlns:a16="http://schemas.microsoft.com/office/drawing/2014/main" id="{EAE129A3-95A7-4B6B-98EA-351E4DDB57CD}"/>
                </a:ext>
              </a:extLst>
            </p:cNvPr>
            <p:cNvSpPr txBox="1"/>
            <p:nvPr/>
          </p:nvSpPr>
          <p:spPr>
            <a:xfrm>
              <a:off x="8639145" y="3668437"/>
              <a:ext cx="16555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rgbClr val="66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Probe time</a:t>
              </a:r>
            </a:p>
            <a:p>
              <a:pPr algn="ctr"/>
              <a:r>
                <a:rPr lang="en-US" altLang="zh-CN" b="1" dirty="0">
                  <a:solidFill>
                    <a:srgbClr val="66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400 </a:t>
              </a:r>
              <a:r>
                <a:rPr lang="en-US" altLang="zh-CN" b="1" dirty="0" err="1">
                  <a:solidFill>
                    <a:srgbClr val="66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ms</a:t>
              </a:r>
              <a:endParaRPr lang="zh-CN" altLang="en-US" b="1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文本框 76">
              <a:extLst>
                <a:ext uri="{FF2B5EF4-FFF2-40B4-BE49-F238E27FC236}">
                  <a16:creationId xmlns:a16="http://schemas.microsoft.com/office/drawing/2014/main" id="{F554AE51-667D-4817-B72D-86A50D7C7314}"/>
                </a:ext>
              </a:extLst>
            </p:cNvPr>
            <p:cNvSpPr txBox="1"/>
            <p:nvPr/>
          </p:nvSpPr>
          <p:spPr>
            <a:xfrm>
              <a:off x="4778998" y="4361961"/>
              <a:ext cx="30293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baseline="30000" dirty="0">
                  <a:solidFill>
                    <a:srgbClr val="3333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en-US" altLang="zh-CN" b="1" i="1" dirty="0">
                  <a:solidFill>
                    <a:srgbClr val="3333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lang="en-US" altLang="zh-CN" b="1" baseline="-25000" dirty="0">
                  <a:solidFill>
                    <a:srgbClr val="3333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</a:t>
              </a:r>
              <a:r>
                <a:rPr lang="en-US" altLang="zh-CN" b="1" dirty="0">
                  <a:solidFill>
                    <a:srgbClr val="3333FF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 </a:t>
              </a:r>
              <a:r>
                <a:rPr lang="en-US" altLang="zh-CN" b="1" baseline="30000" dirty="0">
                  <a:solidFill>
                    <a:srgbClr val="3333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US" altLang="zh-CN" b="1" i="1" dirty="0">
                  <a:solidFill>
                    <a:srgbClr val="3333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altLang="zh-CN" b="1" baseline="-25000" dirty="0">
                  <a:solidFill>
                    <a:srgbClr val="3333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</a:t>
              </a:r>
              <a:r>
                <a:rPr lang="en-US" altLang="zh-CN" b="1" dirty="0">
                  <a:solidFill>
                    <a:srgbClr val="3333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clock transition</a:t>
              </a:r>
              <a:r>
                <a:rPr lang="en-US" altLang="zh-CN" b="1" baseline="-25000" dirty="0">
                  <a:solidFill>
                    <a:srgbClr val="3333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A6AFCF75-2F59-4AE8-88A9-EB130033ED14}"/>
                </a:ext>
              </a:extLst>
            </p:cNvPr>
            <p:cNvSpPr txBox="1"/>
            <p:nvPr/>
          </p:nvSpPr>
          <p:spPr>
            <a:xfrm>
              <a:off x="10705671" y="3729517"/>
              <a:ext cx="9760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02060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Yb atoms</a:t>
              </a:r>
              <a:endParaRPr lang="zh-CN" altLang="en-US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4" name="文本框 93">
            <a:extLst>
              <a:ext uri="{FF2B5EF4-FFF2-40B4-BE49-F238E27FC236}">
                <a16:creationId xmlns:a16="http://schemas.microsoft.com/office/drawing/2014/main" id="{751A029C-4851-4508-970A-5FB21CCE09C2}"/>
              </a:ext>
            </a:extLst>
          </p:cNvPr>
          <p:cNvSpPr txBox="1"/>
          <p:nvPr/>
        </p:nvSpPr>
        <p:spPr>
          <a:xfrm>
            <a:off x="1088864" y="6488668"/>
            <a:ext cx="2558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 frequency jitter</a:t>
            </a:r>
            <a:endParaRPr lang="zh-CN" altLang="en-US" b="1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951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12B8D3-4F1B-4944-91C2-D37BD8495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04126"/>
          </a:xfrm>
          <a:noFill/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Synthesizer referenced to Yb optical clock</a:t>
            </a:r>
            <a:endParaRPr lang="zh-CN" altLang="en-US" sz="3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Line 19">
            <a:extLst>
              <a:ext uri="{FF2B5EF4-FFF2-40B4-BE49-F238E27FC236}">
                <a16:creationId xmlns:a16="http://schemas.microsoft.com/office/drawing/2014/main" id="{AC59B3D9-812D-4B8C-96D0-82B85208F1C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19163"/>
            <a:ext cx="12191999" cy="0"/>
          </a:xfrm>
          <a:prstGeom prst="line">
            <a:avLst/>
          </a:prstGeom>
          <a:noFill/>
          <a:ln w="57150" cmpd="dbl">
            <a:solidFill>
              <a:srgbClr val="C0C0C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n>
                <a:solidFill>
                  <a:prstClr val="black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TextBox 58">
            <a:extLst>
              <a:ext uri="{FF2B5EF4-FFF2-40B4-BE49-F238E27FC236}">
                <a16:creationId xmlns:a16="http://schemas.microsoft.com/office/drawing/2014/main" id="{1AAFF9F3-714E-4CBA-B06A-3D18FCCE38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10510" y="2792261"/>
            <a:ext cx="3269383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Tunable </a:t>
            </a:r>
            <a:r>
              <a:rPr lang="en-US" altLang="zh-CN" sz="2400" b="1" dirty="0" err="1">
                <a:latin typeface="Times New Roman" pitchFamily="18" charset="0"/>
                <a:cs typeface="Times New Roman" pitchFamily="18" charset="0"/>
              </a:rPr>
              <a:t>Ti:S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err="1">
                <a:latin typeface="Times New Roman" pitchFamily="18" charset="0"/>
                <a:cs typeface="Times New Roman" pitchFamily="18" charset="0"/>
              </a:rPr>
              <a:t>c.w.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 laser</a:t>
            </a:r>
            <a:endParaRPr lang="en-US" altLang="zh-CN" sz="2400" b="1" dirty="0"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ctr">
              <a:defRPr/>
            </a:pPr>
            <a:r>
              <a:rPr lang="en-US" altLang="zh-CN" sz="2400" b="1" dirty="0">
                <a:solidFill>
                  <a:srgbClr val="996633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700—990 nm</a:t>
            </a:r>
            <a:endParaRPr lang="zh-CN" altLang="en-US" sz="2400" b="1" dirty="0">
              <a:solidFill>
                <a:srgbClr val="996633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5" name="文本框 104">
            <a:extLst>
              <a:ext uri="{FF2B5EF4-FFF2-40B4-BE49-F238E27FC236}">
                <a16:creationId xmlns:a16="http://schemas.microsoft.com/office/drawing/2014/main" id="{1A395489-04D3-4671-A165-109D83AF65D2}"/>
              </a:ext>
            </a:extLst>
          </p:cNvPr>
          <p:cNvSpPr txBox="1"/>
          <p:nvPr/>
        </p:nvSpPr>
        <p:spPr>
          <a:xfrm>
            <a:off x="7513685" y="6488668"/>
            <a:ext cx="4566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Yao </a:t>
            </a:r>
            <a:r>
              <a:rPr lang="en-US" altLang="zh-CN" i="1" dirty="0">
                <a:latin typeface="Arial" panose="020B0604020202020204" pitchFamily="34" charset="0"/>
                <a:cs typeface="Arial" panose="020B0604020202020204" pitchFamily="34" charset="0"/>
              </a:rPr>
              <a:t>et. al.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Appl. Phys. Lett. 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, 463 (2016)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4" name="直接箭头连接符 173">
            <a:extLst>
              <a:ext uri="{FF2B5EF4-FFF2-40B4-BE49-F238E27FC236}">
                <a16:creationId xmlns:a16="http://schemas.microsoft.com/office/drawing/2014/main" id="{AF5C1F66-AA96-4647-825D-6DD0F5AAEB62}"/>
              </a:ext>
            </a:extLst>
          </p:cNvPr>
          <p:cNvCxnSpPr>
            <a:cxnSpLocks/>
            <a:stCxn id="175" idx="3"/>
            <a:endCxn id="178" idx="1"/>
          </p:cNvCxnSpPr>
          <p:nvPr/>
        </p:nvCxnSpPr>
        <p:spPr>
          <a:xfrm flipV="1">
            <a:off x="3669108" y="1900490"/>
            <a:ext cx="1004401" cy="1"/>
          </a:xfrm>
          <a:prstGeom prst="straightConnector1">
            <a:avLst/>
          </a:prstGeom>
          <a:ln w="57150">
            <a:solidFill>
              <a:srgbClr val="EAA31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 Box 32">
            <a:extLst>
              <a:ext uri="{FF2B5EF4-FFF2-40B4-BE49-F238E27FC236}">
                <a16:creationId xmlns:a16="http://schemas.microsoft.com/office/drawing/2014/main" id="{134A5227-CA53-40AB-8380-DFAC0261BE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523" y="1484992"/>
            <a:ext cx="1755585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Yb optical lattice clock</a:t>
            </a:r>
            <a:endParaRPr lang="zh-CN" altLang="en-US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6" name="直接箭头连接符 175">
            <a:extLst>
              <a:ext uri="{FF2B5EF4-FFF2-40B4-BE49-F238E27FC236}">
                <a16:creationId xmlns:a16="http://schemas.microsoft.com/office/drawing/2014/main" id="{90DA7281-1C5D-426D-854D-942FFC8DECDC}"/>
              </a:ext>
            </a:extLst>
          </p:cNvPr>
          <p:cNvCxnSpPr>
            <a:cxnSpLocks/>
            <a:stCxn id="178" idx="3"/>
            <a:endCxn id="177" idx="1"/>
          </p:cNvCxnSpPr>
          <p:nvPr/>
        </p:nvCxnSpPr>
        <p:spPr>
          <a:xfrm flipV="1">
            <a:off x="7380060" y="1894864"/>
            <a:ext cx="970593" cy="562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 Box 33">
            <a:extLst>
              <a:ext uri="{FF2B5EF4-FFF2-40B4-BE49-F238E27FC236}">
                <a16:creationId xmlns:a16="http://schemas.microsoft.com/office/drawing/2014/main" id="{7CC792B3-B66A-46A6-BD30-F2388FED67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0653" y="1479365"/>
            <a:ext cx="1944000" cy="83099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</a:t>
            </a:r>
          </a:p>
          <a:p>
            <a:pPr algn="ctr"/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 </a:t>
            </a:r>
            <a:r>
              <a:rPr lang="en-US" altLang="zh-CN" sz="2400" b="1" baseline="-25000" dirty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out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=</a:t>
            </a:r>
            <a:r>
              <a:rPr lang="en-US" altLang="zh-CN" sz="2400" b="1" baseline="-25000" dirty="0">
                <a:latin typeface="Times New Roman" pitchFamily="18" charset="0"/>
                <a:cs typeface="Times New Roman" pitchFamily="18" charset="0"/>
              </a:rPr>
              <a:t>Yb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÷ 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8" name="Text Box 33">
            <a:extLst>
              <a:ext uri="{FF2B5EF4-FFF2-40B4-BE49-F238E27FC236}">
                <a16:creationId xmlns:a16="http://schemas.microsoft.com/office/drawing/2014/main" id="{D3EF67BD-B7D1-4884-BD1A-B19BD84D2D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3509" y="1286014"/>
            <a:ext cx="2706551" cy="122895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US" altLang="zh-CN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</a:p>
          <a:p>
            <a:endParaRPr lang="en-US" altLang="zh-CN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79" name="Group 5">
            <a:extLst>
              <a:ext uri="{FF2B5EF4-FFF2-40B4-BE49-F238E27FC236}">
                <a16:creationId xmlns:a16="http://schemas.microsoft.com/office/drawing/2014/main" id="{0EE55465-1480-47A1-8962-2400CA01B934}"/>
              </a:ext>
            </a:extLst>
          </p:cNvPr>
          <p:cNvGrpSpPr>
            <a:grpSpLocks/>
          </p:cNvGrpSpPr>
          <p:nvPr/>
        </p:nvGrpSpPr>
        <p:grpSpPr bwMode="auto">
          <a:xfrm>
            <a:off x="4623371" y="1845927"/>
            <a:ext cx="2784296" cy="537678"/>
            <a:chOff x="129" y="663"/>
            <a:chExt cx="5352" cy="2404"/>
          </a:xfrm>
        </p:grpSpPr>
        <p:sp>
          <p:nvSpPr>
            <p:cNvPr id="196" name="Freeform 6">
              <a:extLst>
                <a:ext uri="{FF2B5EF4-FFF2-40B4-BE49-F238E27FC236}">
                  <a16:creationId xmlns:a16="http://schemas.microsoft.com/office/drawing/2014/main" id="{4F8DAB00-D588-4BCC-A88F-A8644A19F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" y="663"/>
              <a:ext cx="5352" cy="2404"/>
            </a:xfrm>
            <a:custGeom>
              <a:avLst/>
              <a:gdLst>
                <a:gd name="T0" fmla="*/ 0 w 1967"/>
                <a:gd name="T1" fmla="*/ 628 h 628"/>
                <a:gd name="T2" fmla="*/ 67 w 1967"/>
                <a:gd name="T3" fmla="*/ 625 h 628"/>
                <a:gd name="T4" fmla="*/ 182 w 1967"/>
                <a:gd name="T5" fmla="*/ 609 h 628"/>
                <a:gd name="T6" fmla="*/ 266 w 1967"/>
                <a:gd name="T7" fmla="*/ 593 h 628"/>
                <a:gd name="T8" fmla="*/ 326 w 1967"/>
                <a:gd name="T9" fmla="*/ 567 h 628"/>
                <a:gd name="T10" fmla="*/ 387 w 1967"/>
                <a:gd name="T11" fmla="*/ 538 h 628"/>
                <a:gd name="T12" fmla="*/ 461 w 1967"/>
                <a:gd name="T13" fmla="*/ 484 h 628"/>
                <a:gd name="T14" fmla="*/ 586 w 1967"/>
                <a:gd name="T15" fmla="*/ 350 h 628"/>
                <a:gd name="T16" fmla="*/ 662 w 1967"/>
                <a:gd name="T17" fmla="*/ 263 h 628"/>
                <a:gd name="T18" fmla="*/ 714 w 1967"/>
                <a:gd name="T19" fmla="*/ 196 h 628"/>
                <a:gd name="T20" fmla="*/ 787 w 1967"/>
                <a:gd name="T21" fmla="*/ 110 h 628"/>
                <a:gd name="T22" fmla="*/ 845 w 1967"/>
                <a:gd name="T23" fmla="*/ 52 h 628"/>
                <a:gd name="T24" fmla="*/ 893 w 1967"/>
                <a:gd name="T25" fmla="*/ 23 h 628"/>
                <a:gd name="T26" fmla="*/ 922 w 1967"/>
                <a:gd name="T27" fmla="*/ 10 h 628"/>
                <a:gd name="T28" fmla="*/ 966 w 1967"/>
                <a:gd name="T29" fmla="*/ 4 h 628"/>
                <a:gd name="T30" fmla="*/ 1014 w 1967"/>
                <a:gd name="T31" fmla="*/ 7 h 628"/>
                <a:gd name="T32" fmla="*/ 1098 w 1967"/>
                <a:gd name="T33" fmla="*/ 46 h 628"/>
                <a:gd name="T34" fmla="*/ 1142 w 1967"/>
                <a:gd name="T35" fmla="*/ 84 h 628"/>
                <a:gd name="T36" fmla="*/ 1194 w 1967"/>
                <a:gd name="T37" fmla="*/ 138 h 628"/>
                <a:gd name="T38" fmla="*/ 1242 w 1967"/>
                <a:gd name="T39" fmla="*/ 199 h 628"/>
                <a:gd name="T40" fmla="*/ 1280 w 1967"/>
                <a:gd name="T41" fmla="*/ 247 h 628"/>
                <a:gd name="T42" fmla="*/ 1328 w 1967"/>
                <a:gd name="T43" fmla="*/ 311 h 628"/>
                <a:gd name="T44" fmla="*/ 1363 w 1967"/>
                <a:gd name="T45" fmla="*/ 353 h 628"/>
                <a:gd name="T46" fmla="*/ 1411 w 1967"/>
                <a:gd name="T47" fmla="*/ 398 h 628"/>
                <a:gd name="T48" fmla="*/ 1462 w 1967"/>
                <a:gd name="T49" fmla="*/ 455 h 628"/>
                <a:gd name="T50" fmla="*/ 1517 w 1967"/>
                <a:gd name="T51" fmla="*/ 506 h 628"/>
                <a:gd name="T52" fmla="*/ 1578 w 1967"/>
                <a:gd name="T53" fmla="*/ 554 h 628"/>
                <a:gd name="T54" fmla="*/ 1651 w 1967"/>
                <a:gd name="T55" fmla="*/ 583 h 628"/>
                <a:gd name="T56" fmla="*/ 1718 w 1967"/>
                <a:gd name="T57" fmla="*/ 602 h 628"/>
                <a:gd name="T58" fmla="*/ 1789 w 1967"/>
                <a:gd name="T59" fmla="*/ 618 h 628"/>
                <a:gd name="T60" fmla="*/ 1875 w 1967"/>
                <a:gd name="T61" fmla="*/ 622 h 628"/>
                <a:gd name="T62" fmla="*/ 1958 w 1967"/>
                <a:gd name="T63" fmla="*/ 628 h 628"/>
                <a:gd name="T64" fmla="*/ 1930 w 1967"/>
                <a:gd name="T65" fmla="*/ 625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67" h="628">
                  <a:moveTo>
                    <a:pt x="0" y="628"/>
                  </a:moveTo>
                  <a:cubicBezTo>
                    <a:pt x="18" y="628"/>
                    <a:pt x="37" y="628"/>
                    <a:pt x="67" y="625"/>
                  </a:cubicBezTo>
                  <a:cubicBezTo>
                    <a:pt x="97" y="622"/>
                    <a:pt x="149" y="614"/>
                    <a:pt x="182" y="609"/>
                  </a:cubicBezTo>
                  <a:cubicBezTo>
                    <a:pt x="215" y="604"/>
                    <a:pt x="242" y="600"/>
                    <a:pt x="266" y="593"/>
                  </a:cubicBezTo>
                  <a:cubicBezTo>
                    <a:pt x="290" y="586"/>
                    <a:pt x="306" y="576"/>
                    <a:pt x="326" y="567"/>
                  </a:cubicBezTo>
                  <a:cubicBezTo>
                    <a:pt x="346" y="558"/>
                    <a:pt x="365" y="552"/>
                    <a:pt x="387" y="538"/>
                  </a:cubicBezTo>
                  <a:cubicBezTo>
                    <a:pt x="409" y="524"/>
                    <a:pt x="428" y="515"/>
                    <a:pt x="461" y="484"/>
                  </a:cubicBezTo>
                  <a:cubicBezTo>
                    <a:pt x="494" y="453"/>
                    <a:pt x="553" y="387"/>
                    <a:pt x="586" y="350"/>
                  </a:cubicBezTo>
                  <a:cubicBezTo>
                    <a:pt x="619" y="313"/>
                    <a:pt x="641" y="289"/>
                    <a:pt x="662" y="263"/>
                  </a:cubicBezTo>
                  <a:cubicBezTo>
                    <a:pt x="683" y="237"/>
                    <a:pt x="693" y="221"/>
                    <a:pt x="714" y="196"/>
                  </a:cubicBezTo>
                  <a:cubicBezTo>
                    <a:pt x="735" y="171"/>
                    <a:pt x="765" y="134"/>
                    <a:pt x="787" y="110"/>
                  </a:cubicBezTo>
                  <a:cubicBezTo>
                    <a:pt x="809" y="86"/>
                    <a:pt x="827" y="67"/>
                    <a:pt x="845" y="52"/>
                  </a:cubicBezTo>
                  <a:cubicBezTo>
                    <a:pt x="863" y="37"/>
                    <a:pt x="880" y="30"/>
                    <a:pt x="893" y="23"/>
                  </a:cubicBezTo>
                  <a:cubicBezTo>
                    <a:pt x="906" y="16"/>
                    <a:pt x="910" y="13"/>
                    <a:pt x="922" y="10"/>
                  </a:cubicBezTo>
                  <a:cubicBezTo>
                    <a:pt x="934" y="7"/>
                    <a:pt x="951" y="4"/>
                    <a:pt x="966" y="4"/>
                  </a:cubicBezTo>
                  <a:cubicBezTo>
                    <a:pt x="981" y="4"/>
                    <a:pt x="992" y="0"/>
                    <a:pt x="1014" y="7"/>
                  </a:cubicBezTo>
                  <a:cubicBezTo>
                    <a:pt x="1036" y="14"/>
                    <a:pt x="1077" y="33"/>
                    <a:pt x="1098" y="46"/>
                  </a:cubicBezTo>
                  <a:cubicBezTo>
                    <a:pt x="1119" y="59"/>
                    <a:pt x="1126" y="69"/>
                    <a:pt x="1142" y="84"/>
                  </a:cubicBezTo>
                  <a:cubicBezTo>
                    <a:pt x="1158" y="99"/>
                    <a:pt x="1177" y="119"/>
                    <a:pt x="1194" y="138"/>
                  </a:cubicBezTo>
                  <a:cubicBezTo>
                    <a:pt x="1211" y="157"/>
                    <a:pt x="1228" y="181"/>
                    <a:pt x="1242" y="199"/>
                  </a:cubicBezTo>
                  <a:cubicBezTo>
                    <a:pt x="1256" y="217"/>
                    <a:pt x="1266" y="228"/>
                    <a:pt x="1280" y="247"/>
                  </a:cubicBezTo>
                  <a:cubicBezTo>
                    <a:pt x="1294" y="266"/>
                    <a:pt x="1314" y="293"/>
                    <a:pt x="1328" y="311"/>
                  </a:cubicBezTo>
                  <a:cubicBezTo>
                    <a:pt x="1342" y="329"/>
                    <a:pt x="1349" y="339"/>
                    <a:pt x="1363" y="353"/>
                  </a:cubicBezTo>
                  <a:cubicBezTo>
                    <a:pt x="1377" y="367"/>
                    <a:pt x="1395" y="381"/>
                    <a:pt x="1411" y="398"/>
                  </a:cubicBezTo>
                  <a:cubicBezTo>
                    <a:pt x="1427" y="415"/>
                    <a:pt x="1444" y="437"/>
                    <a:pt x="1462" y="455"/>
                  </a:cubicBezTo>
                  <a:cubicBezTo>
                    <a:pt x="1480" y="473"/>
                    <a:pt x="1498" y="490"/>
                    <a:pt x="1517" y="506"/>
                  </a:cubicBezTo>
                  <a:cubicBezTo>
                    <a:pt x="1536" y="522"/>
                    <a:pt x="1556" y="541"/>
                    <a:pt x="1578" y="554"/>
                  </a:cubicBezTo>
                  <a:cubicBezTo>
                    <a:pt x="1600" y="567"/>
                    <a:pt x="1628" y="575"/>
                    <a:pt x="1651" y="583"/>
                  </a:cubicBezTo>
                  <a:cubicBezTo>
                    <a:pt x="1674" y="591"/>
                    <a:pt x="1695" y="596"/>
                    <a:pt x="1718" y="602"/>
                  </a:cubicBezTo>
                  <a:cubicBezTo>
                    <a:pt x="1741" y="608"/>
                    <a:pt x="1763" y="615"/>
                    <a:pt x="1789" y="618"/>
                  </a:cubicBezTo>
                  <a:cubicBezTo>
                    <a:pt x="1815" y="621"/>
                    <a:pt x="1847" y="620"/>
                    <a:pt x="1875" y="622"/>
                  </a:cubicBezTo>
                  <a:cubicBezTo>
                    <a:pt x="1903" y="624"/>
                    <a:pt x="1949" y="628"/>
                    <a:pt x="1958" y="628"/>
                  </a:cubicBezTo>
                  <a:cubicBezTo>
                    <a:pt x="1967" y="628"/>
                    <a:pt x="1948" y="626"/>
                    <a:pt x="1930" y="625"/>
                  </a:cubicBezTo>
                </a:path>
              </a:pathLst>
            </a:custGeom>
            <a:gradFill rotWithShape="0">
              <a:gsLst>
                <a:gs pos="0">
                  <a:srgbClr val="A603AB">
                    <a:alpha val="56000"/>
                  </a:srgbClr>
                </a:gs>
                <a:gs pos="12000">
                  <a:srgbClr val="E81766">
                    <a:alpha val="61280"/>
                  </a:srgbClr>
                </a:gs>
                <a:gs pos="27000">
                  <a:srgbClr val="EE3F17">
                    <a:alpha val="67880"/>
                  </a:srgbClr>
                </a:gs>
                <a:gs pos="48000">
                  <a:srgbClr val="FFFF00">
                    <a:alpha val="77120"/>
                  </a:srgbClr>
                </a:gs>
                <a:gs pos="64999">
                  <a:srgbClr val="1A8D48">
                    <a:alpha val="84599"/>
                  </a:srgbClr>
                </a:gs>
                <a:gs pos="78999">
                  <a:srgbClr val="0819FB">
                    <a:alpha val="90760"/>
                  </a:srgbClr>
                </a:gs>
                <a:gs pos="100000">
                  <a:srgbClr val="A603A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7" name="Line 7">
              <a:extLst>
                <a:ext uri="{FF2B5EF4-FFF2-40B4-BE49-F238E27FC236}">
                  <a16:creationId xmlns:a16="http://schemas.microsoft.com/office/drawing/2014/main" id="{80F514F5-A7C0-454C-9BCF-41F0A9471A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3" y="2796"/>
              <a:ext cx="0" cy="2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" name="Line 8">
              <a:extLst>
                <a:ext uri="{FF2B5EF4-FFF2-40B4-BE49-F238E27FC236}">
                  <a16:creationId xmlns:a16="http://schemas.microsoft.com/office/drawing/2014/main" id="{1044BEA7-17E7-4EE7-8BC4-414D0C5232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93" y="1918"/>
              <a:ext cx="0" cy="113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" name="Line 9">
              <a:extLst>
                <a:ext uri="{FF2B5EF4-FFF2-40B4-BE49-F238E27FC236}">
                  <a16:creationId xmlns:a16="http://schemas.microsoft.com/office/drawing/2014/main" id="{9EF1C3E6-1973-4D1E-8350-2975B7AB7F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23" y="1329"/>
              <a:ext cx="0" cy="172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" name="Line 10">
              <a:extLst>
                <a:ext uri="{FF2B5EF4-FFF2-40B4-BE49-F238E27FC236}">
                  <a16:creationId xmlns:a16="http://schemas.microsoft.com/office/drawing/2014/main" id="{902D8454-6D26-4D8B-835F-87AB530429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3" y="719"/>
              <a:ext cx="0" cy="233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1" name="Line 11">
              <a:extLst>
                <a:ext uri="{FF2B5EF4-FFF2-40B4-BE49-F238E27FC236}">
                  <a16:creationId xmlns:a16="http://schemas.microsoft.com/office/drawing/2014/main" id="{1F997078-4869-4949-B597-AE89C05C14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53" y="876"/>
              <a:ext cx="0" cy="21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2" name="Line 12">
              <a:extLst>
                <a:ext uri="{FF2B5EF4-FFF2-40B4-BE49-F238E27FC236}">
                  <a16:creationId xmlns:a16="http://schemas.microsoft.com/office/drawing/2014/main" id="{272CDB40-4B5E-4A05-92DF-E3F52D66F3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13" y="876"/>
              <a:ext cx="0" cy="21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3" name="Line 13">
              <a:extLst>
                <a:ext uri="{FF2B5EF4-FFF2-40B4-BE49-F238E27FC236}">
                  <a16:creationId xmlns:a16="http://schemas.microsoft.com/office/drawing/2014/main" id="{F4995377-59A7-4250-88BD-61AF72C0B7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43" y="1329"/>
              <a:ext cx="0" cy="172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" name="Line 14">
              <a:extLst>
                <a:ext uri="{FF2B5EF4-FFF2-40B4-BE49-F238E27FC236}">
                  <a16:creationId xmlns:a16="http://schemas.microsoft.com/office/drawing/2014/main" id="{5C0C43E8-AAD1-4DEB-9829-F232398772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73" y="1918"/>
              <a:ext cx="0" cy="113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" name="Line 15">
              <a:extLst>
                <a:ext uri="{FF2B5EF4-FFF2-40B4-BE49-F238E27FC236}">
                  <a16:creationId xmlns:a16="http://schemas.microsoft.com/office/drawing/2014/main" id="{FF2DA68E-196C-450C-B6B5-8CC3DAA218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63" y="2417"/>
              <a:ext cx="0" cy="63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" name="Line 16">
              <a:extLst>
                <a:ext uri="{FF2B5EF4-FFF2-40B4-BE49-F238E27FC236}">
                  <a16:creationId xmlns:a16="http://schemas.microsoft.com/office/drawing/2014/main" id="{3CABDC16-F2D7-49F8-B951-133C27ADEA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03" y="2417"/>
              <a:ext cx="0" cy="63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" name="Line 17">
              <a:extLst>
                <a:ext uri="{FF2B5EF4-FFF2-40B4-BE49-F238E27FC236}">
                  <a16:creationId xmlns:a16="http://schemas.microsoft.com/office/drawing/2014/main" id="{CD882816-89CA-47F9-9A5C-67AD33D5DF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3" y="2796"/>
              <a:ext cx="0" cy="2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0" name="TextBox 67">
            <a:extLst>
              <a:ext uri="{FF2B5EF4-FFF2-40B4-BE49-F238E27FC236}">
                <a16:creationId xmlns:a16="http://schemas.microsoft.com/office/drawing/2014/main" id="{771398C2-C58E-483A-9BCC-4FECACCF08E9}"/>
              </a:ext>
            </a:extLst>
          </p:cNvPr>
          <p:cNvSpPr txBox="1"/>
          <p:nvPr/>
        </p:nvSpPr>
        <p:spPr>
          <a:xfrm>
            <a:off x="5407946" y="1298103"/>
            <a:ext cx="1140893" cy="633096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OFD</a:t>
            </a:r>
          </a:p>
        </p:txBody>
      </p:sp>
      <p:sp>
        <p:nvSpPr>
          <p:cNvPr id="181" name="文本框 180">
            <a:extLst>
              <a:ext uri="{FF2B5EF4-FFF2-40B4-BE49-F238E27FC236}">
                <a16:creationId xmlns:a16="http://schemas.microsoft.com/office/drawing/2014/main" id="{FDA25064-6F40-4454-AFEE-C4C0364544FA}"/>
              </a:ext>
            </a:extLst>
          </p:cNvPr>
          <p:cNvSpPr txBox="1"/>
          <p:nvPr/>
        </p:nvSpPr>
        <p:spPr>
          <a:xfrm>
            <a:off x="6674719" y="1625093"/>
            <a:ext cx="792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÷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zh-CN" altLang="en-US" sz="2400" dirty="0"/>
          </a:p>
        </p:txBody>
      </p:sp>
      <p:cxnSp>
        <p:nvCxnSpPr>
          <p:cNvPr id="186" name="直接连接符 185">
            <a:extLst>
              <a:ext uri="{FF2B5EF4-FFF2-40B4-BE49-F238E27FC236}">
                <a16:creationId xmlns:a16="http://schemas.microsoft.com/office/drawing/2014/main" id="{BBD2C19A-4AB4-4443-9BA2-772E7104E87C}"/>
              </a:ext>
            </a:extLst>
          </p:cNvPr>
          <p:cNvCxnSpPr/>
          <p:nvPr/>
        </p:nvCxnSpPr>
        <p:spPr>
          <a:xfrm>
            <a:off x="4368929" y="2501205"/>
            <a:ext cx="2880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TextBox 58">
            <a:extLst>
              <a:ext uri="{FF2B5EF4-FFF2-40B4-BE49-F238E27FC236}">
                <a16:creationId xmlns:a16="http://schemas.microsoft.com/office/drawing/2014/main" id="{B7308F05-1162-4EDD-B39D-A50A36CFC4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8155" y="3887935"/>
            <a:ext cx="3226071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b="1" dirty="0" err="1">
                <a:latin typeface="Times New Roman" pitchFamily="18" charset="0"/>
                <a:cs typeface="Times New Roman" pitchFamily="18" charset="0"/>
              </a:rPr>
              <a:t>c.w.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 lasers </a:t>
            </a:r>
          </a:p>
          <a:p>
            <a:pPr algn="ctr">
              <a:defRPr/>
            </a:pP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@ designed frequency</a:t>
            </a:r>
            <a:endParaRPr lang="zh-CN" altLang="en-US" sz="2400" b="1" dirty="0">
              <a:solidFill>
                <a:srgbClr val="996633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09" name="TextBox 58">
            <a:extLst>
              <a:ext uri="{FF2B5EF4-FFF2-40B4-BE49-F238E27FC236}">
                <a16:creationId xmlns:a16="http://schemas.microsoft.com/office/drawing/2014/main" id="{B188DA41-213B-4412-AE1C-43F7451682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5427" y="4973986"/>
            <a:ext cx="3226071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RF/microwave</a:t>
            </a:r>
            <a:endParaRPr lang="zh-CN" altLang="en-US" sz="2400" b="1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82" name="表格 81">
            <a:extLst>
              <a:ext uri="{FF2B5EF4-FFF2-40B4-BE49-F238E27FC236}">
                <a16:creationId xmlns:a16="http://schemas.microsoft.com/office/drawing/2014/main" id="{A82DE1A1-1246-4A35-8F01-6BAC8D6DA2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279006"/>
              </p:ext>
            </p:extLst>
          </p:nvPr>
        </p:nvGraphicFramePr>
        <p:xfrm>
          <a:off x="580153" y="2743200"/>
          <a:ext cx="4760141" cy="41148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953145">
                  <a:extLst>
                    <a:ext uri="{9D8B030D-6E8A-4147-A177-3AD203B41FA5}">
                      <a16:colId xmlns:a16="http://schemas.microsoft.com/office/drawing/2014/main" val="2528516131"/>
                    </a:ext>
                  </a:extLst>
                </a:gridCol>
                <a:gridCol w="1158949">
                  <a:extLst>
                    <a:ext uri="{9D8B030D-6E8A-4147-A177-3AD203B41FA5}">
                      <a16:colId xmlns:a16="http://schemas.microsoft.com/office/drawing/2014/main" val="3239458833"/>
                    </a:ext>
                  </a:extLst>
                </a:gridCol>
                <a:gridCol w="1648047">
                  <a:extLst>
                    <a:ext uri="{9D8B030D-6E8A-4147-A177-3AD203B41FA5}">
                      <a16:colId xmlns:a16="http://schemas.microsoft.com/office/drawing/2014/main" val="1367551467"/>
                    </a:ext>
                  </a:extLst>
                </a:gridCol>
              </a:tblGrid>
              <a:tr h="56979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100" dirty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Effect</a:t>
                      </a:r>
                      <a:endParaRPr lang="zh-CN" sz="1800" b="1" kern="100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00" dirty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Shift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kern="100" dirty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altLang="zh-CN" sz="1800" b="1" kern="100" dirty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altLang="zh-CN" sz="1800" b="1" kern="100" baseline="30000" dirty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en-US" altLang="zh-CN" sz="1800" b="1" kern="100" baseline="30000" dirty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zh-CN" altLang="en-US" b="1" dirty="0">
                        <a:solidFill>
                          <a:srgbClr val="0033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00" dirty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Uncertainty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kern="100" dirty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altLang="zh-CN" sz="1800" b="1" kern="100" dirty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altLang="zh-CN" sz="1800" b="1" kern="100" baseline="30000" dirty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en-US" altLang="zh-CN" sz="1800" b="1" kern="100" baseline="30000" dirty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zh-CN" altLang="en-US" b="1" dirty="0">
                        <a:solidFill>
                          <a:srgbClr val="0033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58402843"/>
                  </a:ext>
                </a:extLst>
              </a:tr>
              <a:tr h="39389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BBR</a:t>
                      </a:r>
                      <a:endParaRPr lang="zh-CN" sz="1800" b="1" kern="1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/>
                      <a:r>
                        <a:rPr lang="en-US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244.87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/>
                      <a:r>
                        <a:rPr lang="en-US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1.10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61011939"/>
                  </a:ext>
                </a:extLst>
              </a:tr>
              <a:tr h="39389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Density shift</a:t>
                      </a:r>
                      <a:endParaRPr lang="zh-CN" sz="1800" b="1" kern="1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/>
                      <a:r>
                        <a:rPr lang="en-US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en-US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0.52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/>
                      <a:r>
                        <a:rPr lang="en-US" sz="18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0.33</a:t>
                      </a:r>
                      <a:endParaRPr lang="zh-CN" sz="1800" kern="10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55298281"/>
                  </a:ext>
                </a:extLst>
              </a:tr>
              <a:tr h="39389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Lattice shift</a:t>
                      </a:r>
                      <a:endParaRPr lang="zh-CN" sz="1800" b="1" kern="1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/>
                      <a:r>
                        <a:rPr lang="en-US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1.81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/>
                      <a:r>
                        <a:rPr lang="en-US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0.56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99360146"/>
                  </a:ext>
                </a:extLst>
              </a:tr>
              <a:tr h="39389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Zeeman shift</a:t>
                      </a:r>
                      <a:endParaRPr lang="zh-CN" sz="1800" b="1" kern="1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/>
                      <a:r>
                        <a:rPr lang="en-US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en-US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19.11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/>
                      <a:r>
                        <a:rPr lang="en-US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81120362"/>
                  </a:ext>
                </a:extLst>
              </a:tr>
              <a:tr h="39389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background gas</a:t>
                      </a:r>
                      <a:endParaRPr lang="zh-CN" sz="1800" b="1" kern="1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/>
                      <a:r>
                        <a:rPr lang="en-US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en-US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0.25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/>
                      <a:r>
                        <a:rPr lang="en-US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8021175"/>
                  </a:ext>
                </a:extLst>
              </a:tr>
              <a:tr h="39389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Probe light</a:t>
                      </a:r>
                      <a:endParaRPr lang="zh-CN" sz="1800" b="1" kern="1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/>
                      <a:r>
                        <a:rPr lang="en-US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en-US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/>
                      <a:r>
                        <a:rPr lang="en-US" sz="18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</a:t>
                      </a:r>
                      <a:endParaRPr lang="zh-CN" sz="1800" kern="10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27798817"/>
                  </a:ext>
                </a:extLst>
              </a:tr>
              <a:tr h="39389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DC Stark </a:t>
                      </a:r>
                      <a:endParaRPr lang="zh-CN" sz="1800" b="1" kern="1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/>
                      <a:r>
                        <a:rPr lang="en-US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/>
                      <a:r>
                        <a:rPr lang="en-US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37216191"/>
                  </a:ext>
                </a:extLst>
              </a:tr>
              <a:tr h="39389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Servo error</a:t>
                      </a:r>
                      <a:endParaRPr lang="zh-CN" sz="1800" b="1" kern="1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/>
                      <a:r>
                        <a:rPr lang="en-US" sz="18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zh-CN" sz="1800" kern="10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/>
                      <a:r>
                        <a:rPr lang="en-US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&lt;0.10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8581533"/>
                  </a:ext>
                </a:extLst>
              </a:tr>
              <a:tr h="39389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00" dirty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zh-CN" sz="1800" b="1" kern="100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/>
                      <a:r>
                        <a:rPr lang="en-US" sz="1800" b="1" kern="100" dirty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en-US" sz="1800" b="1" kern="100" dirty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262.92</a:t>
                      </a:r>
                      <a:endParaRPr lang="zh-CN" sz="1800" b="1" kern="100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/>
                      <a:r>
                        <a:rPr lang="en-US" sz="1800" b="1" kern="100" dirty="0">
                          <a:solidFill>
                            <a:srgbClr val="0033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</a:t>
                      </a:r>
                      <a:endParaRPr lang="zh-CN" sz="1800" b="1" kern="100" dirty="0"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29484968"/>
                  </a:ext>
                </a:extLst>
              </a:tr>
            </a:tbl>
          </a:graphicData>
        </a:graphic>
      </p:graphicFrame>
      <p:sp>
        <p:nvSpPr>
          <p:cNvPr id="30" name="矩形 29">
            <a:extLst>
              <a:ext uri="{FF2B5EF4-FFF2-40B4-BE49-F238E27FC236}">
                <a16:creationId xmlns:a16="http://schemas.microsoft.com/office/drawing/2014/main" id="{5DD59FD3-0F7D-4341-8DF9-577BD8B87039}"/>
              </a:ext>
            </a:extLst>
          </p:cNvPr>
          <p:cNvSpPr/>
          <p:nvPr/>
        </p:nvSpPr>
        <p:spPr>
          <a:xfrm>
            <a:off x="7665999" y="1184588"/>
            <a:ext cx="3736459" cy="4676385"/>
          </a:xfrm>
          <a:prstGeom prst="rect">
            <a:avLst/>
          </a:prstGeom>
          <a:noFill/>
          <a:ln w="285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B0C76F6A-4788-4742-9AD6-07E0FCD6DD0C}"/>
              </a:ext>
            </a:extLst>
          </p:cNvPr>
          <p:cNvSpPr txBox="1"/>
          <p:nvPr/>
        </p:nvSpPr>
        <p:spPr>
          <a:xfrm>
            <a:off x="4710643" y="1489817"/>
            <a:ext cx="7928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Ref. in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902728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12B8D3-4F1B-4944-91C2-D37BD8495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04126"/>
          </a:xfrm>
          <a:noFill/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OFD for clock comparison</a:t>
            </a:r>
            <a:endParaRPr lang="zh-CN" altLang="en-US" sz="3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Line 19">
            <a:extLst>
              <a:ext uri="{FF2B5EF4-FFF2-40B4-BE49-F238E27FC236}">
                <a16:creationId xmlns:a16="http://schemas.microsoft.com/office/drawing/2014/main" id="{AC59B3D9-812D-4B8C-96D0-82B85208F1C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19163"/>
            <a:ext cx="12191999" cy="0"/>
          </a:xfrm>
          <a:prstGeom prst="line">
            <a:avLst/>
          </a:prstGeom>
          <a:noFill/>
          <a:ln w="57150" cmpd="dbl">
            <a:solidFill>
              <a:srgbClr val="C0C0C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n>
                <a:solidFill>
                  <a:prstClr val="black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5C03CEA3-BDB5-4982-9C73-9B5044122633}"/>
              </a:ext>
            </a:extLst>
          </p:cNvPr>
          <p:cNvGrpSpPr/>
          <p:nvPr/>
        </p:nvGrpSpPr>
        <p:grpSpPr>
          <a:xfrm>
            <a:off x="550510" y="1396323"/>
            <a:ext cx="6116307" cy="4673971"/>
            <a:chOff x="910067" y="-1323612"/>
            <a:chExt cx="9974926" cy="7475488"/>
          </a:xfrm>
        </p:grpSpPr>
        <p:pic>
          <p:nvPicPr>
            <p:cNvPr id="44" name="图片 43">
              <a:extLst>
                <a:ext uri="{FF2B5EF4-FFF2-40B4-BE49-F238E27FC236}">
                  <a16:creationId xmlns:a16="http://schemas.microsoft.com/office/drawing/2014/main" id="{EE831759-A272-459E-AE9B-DA967E303C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19" b="4409"/>
            <a:stretch/>
          </p:blipFill>
          <p:spPr>
            <a:xfrm>
              <a:off x="7041964" y="-1323612"/>
              <a:ext cx="3036833" cy="7121992"/>
            </a:xfrm>
            <a:prstGeom prst="rect">
              <a:avLst/>
            </a:prstGeom>
          </p:spPr>
        </p:pic>
        <p:grpSp>
          <p:nvGrpSpPr>
            <p:cNvPr id="45" name="组合 44">
              <a:extLst>
                <a:ext uri="{FF2B5EF4-FFF2-40B4-BE49-F238E27FC236}">
                  <a16:creationId xmlns:a16="http://schemas.microsoft.com/office/drawing/2014/main" id="{80AF1862-4987-4A63-9AEA-52ECCB427799}"/>
                </a:ext>
              </a:extLst>
            </p:cNvPr>
            <p:cNvGrpSpPr/>
            <p:nvPr/>
          </p:nvGrpSpPr>
          <p:grpSpPr>
            <a:xfrm>
              <a:off x="910067" y="2357428"/>
              <a:ext cx="5896768" cy="3388092"/>
              <a:chOff x="910067" y="2357428"/>
              <a:chExt cx="5896768" cy="3388092"/>
            </a:xfrm>
          </p:grpSpPr>
          <p:pic>
            <p:nvPicPr>
              <p:cNvPr id="53" name="图片 52">
                <a:extLst>
                  <a:ext uri="{FF2B5EF4-FFF2-40B4-BE49-F238E27FC236}">
                    <a16:creationId xmlns:a16="http://schemas.microsoft.com/office/drawing/2014/main" id="{97641EBF-9FCE-4521-9B5C-FD4962E2CAE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5898" b="7006"/>
              <a:stretch/>
            </p:blipFill>
            <p:spPr>
              <a:xfrm>
                <a:off x="947282" y="2357428"/>
                <a:ext cx="5859553" cy="3388092"/>
              </a:xfrm>
              <a:prstGeom prst="rect">
                <a:avLst/>
              </a:prstGeom>
            </p:spPr>
          </p:pic>
          <p:cxnSp>
            <p:nvCxnSpPr>
              <p:cNvPr id="54" name="直接连接符 53">
                <a:extLst>
                  <a:ext uri="{FF2B5EF4-FFF2-40B4-BE49-F238E27FC236}">
                    <a16:creationId xmlns:a16="http://schemas.microsoft.com/office/drawing/2014/main" id="{D9D9B670-31BD-4DD7-8DA5-86C2EB27E56F}"/>
                  </a:ext>
                </a:extLst>
              </p:cNvPr>
              <p:cNvCxnSpPr/>
              <p:nvPr/>
            </p:nvCxnSpPr>
            <p:spPr>
              <a:xfrm>
                <a:off x="1915428" y="2675823"/>
                <a:ext cx="3734602" cy="125128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>
                <a:extLst>
                  <a:ext uri="{FF2B5EF4-FFF2-40B4-BE49-F238E27FC236}">
                    <a16:creationId xmlns:a16="http://schemas.microsoft.com/office/drawing/2014/main" id="{1148F6D3-6D99-4924-A46A-6EC45B135F8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47282" y="2675823"/>
                <a:ext cx="968146" cy="2310063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olid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>
                <a:extLst>
                  <a:ext uri="{FF2B5EF4-FFF2-40B4-BE49-F238E27FC236}">
                    <a16:creationId xmlns:a16="http://schemas.microsoft.com/office/drawing/2014/main" id="{5472F3BB-4A2A-4366-9D86-64D1D616EF7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71736" y="5449503"/>
                <a:ext cx="5535099" cy="137159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olid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>
                <a:extLst>
                  <a:ext uri="{FF2B5EF4-FFF2-40B4-BE49-F238E27FC236}">
                    <a16:creationId xmlns:a16="http://schemas.microsoft.com/office/drawing/2014/main" id="{2D8805AD-4C1E-4789-9B01-71A03746CF3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650030" y="2800951"/>
                <a:ext cx="1156805" cy="1742173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>
                <a:extLst>
                  <a:ext uri="{FF2B5EF4-FFF2-40B4-BE49-F238E27FC236}">
                    <a16:creationId xmlns:a16="http://schemas.microsoft.com/office/drawing/2014/main" id="{ED05EA19-C172-4566-9572-77FAA020753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06835" y="4426017"/>
                <a:ext cx="0" cy="1031507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olid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:a16="http://schemas.microsoft.com/office/drawing/2014/main" id="{BFE66F41-CEE3-49B3-8B67-F8ABED7CBF1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10067" y="5082139"/>
                <a:ext cx="408594" cy="504523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6" name="直接连接符 45">
              <a:extLst>
                <a:ext uri="{FF2B5EF4-FFF2-40B4-BE49-F238E27FC236}">
                  <a16:creationId xmlns:a16="http://schemas.microsoft.com/office/drawing/2014/main" id="{9D3271C3-EB4B-44B9-8882-99741DE203A2}"/>
                </a:ext>
              </a:extLst>
            </p:cNvPr>
            <p:cNvCxnSpPr>
              <a:cxnSpLocks/>
            </p:cNvCxnSpPr>
            <p:nvPr/>
          </p:nvCxnSpPr>
          <p:spPr>
            <a:xfrm>
              <a:off x="9943128" y="-1260283"/>
              <a:ext cx="0" cy="7058663"/>
            </a:xfrm>
            <a:prstGeom prst="line">
              <a:avLst/>
            </a:prstGeom>
            <a:ln w="3810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A56A89EE-7E52-451C-8628-7A6D84079C67}"/>
                </a:ext>
              </a:extLst>
            </p:cNvPr>
            <p:cNvSpPr txBox="1"/>
            <p:nvPr/>
          </p:nvSpPr>
          <p:spPr>
            <a:xfrm>
              <a:off x="9525223" y="2369056"/>
              <a:ext cx="1359770" cy="69435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1.8 m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id="{62C7F02E-D1F6-4383-AAA2-0C6CEE90CB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46730" y="5708583"/>
              <a:ext cx="2540130" cy="0"/>
            </a:xfrm>
            <a:prstGeom prst="line">
              <a:avLst/>
            </a:prstGeom>
            <a:ln w="3810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2566F18C-4F5D-4227-8C8E-72942A751392}"/>
                </a:ext>
              </a:extLst>
            </p:cNvPr>
            <p:cNvSpPr txBox="1"/>
            <p:nvPr/>
          </p:nvSpPr>
          <p:spPr>
            <a:xfrm>
              <a:off x="8255156" y="5457525"/>
              <a:ext cx="1359770" cy="69435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0.6 m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2D44F3CE-C41C-4ECA-B747-4E0D0E5D2877}"/>
                </a:ext>
              </a:extLst>
            </p:cNvPr>
            <p:cNvSpPr txBox="1"/>
            <p:nvPr/>
          </p:nvSpPr>
          <p:spPr>
            <a:xfrm>
              <a:off x="3611343" y="5246918"/>
              <a:ext cx="1359770" cy="69435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0.9 m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8F19C631-2074-413E-A781-9BE718E3F422}"/>
                </a:ext>
              </a:extLst>
            </p:cNvPr>
            <p:cNvSpPr txBox="1"/>
            <p:nvPr/>
          </p:nvSpPr>
          <p:spPr>
            <a:xfrm>
              <a:off x="1117414" y="3515382"/>
              <a:ext cx="1359770" cy="69435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0.6 m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3E565629-8950-4127-B0D8-8EAC0C0B8DF9}"/>
                </a:ext>
              </a:extLst>
            </p:cNvPr>
            <p:cNvSpPr txBox="1"/>
            <p:nvPr/>
          </p:nvSpPr>
          <p:spPr>
            <a:xfrm>
              <a:off x="6298093" y="4745709"/>
              <a:ext cx="1359770" cy="69435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0.2 m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DAE75A84-13DD-41CD-92F8-AB1ECAEC0864}"/>
              </a:ext>
            </a:extLst>
          </p:cNvPr>
          <p:cNvSpPr txBox="1"/>
          <p:nvPr/>
        </p:nvSpPr>
        <p:spPr>
          <a:xfrm>
            <a:off x="4265140" y="5982160"/>
            <a:ext cx="2247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u="sng" dirty="0">
                <a:solidFill>
                  <a:schemeClr val="accent4">
                    <a:lumMod val="50000"/>
                  </a:schemeClr>
                </a:solidFill>
                <a:latin typeface="Arial Black" panose="020B0A04020102020204" pitchFamily="34" charset="0"/>
              </a:rPr>
              <a:t>Electronics</a:t>
            </a:r>
            <a:r>
              <a:rPr lang="en-US" altLang="zh-CN" dirty="0">
                <a:solidFill>
                  <a:schemeClr val="accent4">
                    <a:lumMod val="50000"/>
                  </a:schemeClr>
                </a:solidFill>
                <a:latin typeface="Arial Black" panose="020B0A04020102020204" pitchFamily="34" charset="0"/>
              </a:rPr>
              <a:t> for 4-channel OFD</a:t>
            </a:r>
            <a:endParaRPr lang="zh-CN" altLang="en-US" dirty="0">
              <a:solidFill>
                <a:schemeClr val="accent4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id="{9FD4B78B-27C9-4EBE-AF16-955D1BF65382}"/>
              </a:ext>
            </a:extLst>
          </p:cNvPr>
          <p:cNvSpPr txBox="1"/>
          <p:nvPr/>
        </p:nvSpPr>
        <p:spPr>
          <a:xfrm>
            <a:off x="544533" y="5989631"/>
            <a:ext cx="36884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u="sng" dirty="0">
                <a:solidFill>
                  <a:schemeClr val="accent4">
                    <a:lumMod val="50000"/>
                  </a:schemeClr>
                </a:solidFill>
                <a:latin typeface="Arial Black" panose="020B0A04020102020204" pitchFamily="34" charset="0"/>
              </a:rPr>
              <a:t>Optics </a:t>
            </a:r>
          </a:p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Input: 698 nm,</a:t>
            </a:r>
            <a:r>
              <a:rPr lang="zh-CN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578nm, 729 nm…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C6F79A1C-BC9D-49DD-AB03-0FCD21277E1C}"/>
              </a:ext>
            </a:extLst>
          </p:cNvPr>
          <p:cNvGrpSpPr/>
          <p:nvPr/>
        </p:nvGrpSpPr>
        <p:grpSpPr>
          <a:xfrm>
            <a:off x="523981" y="1092234"/>
            <a:ext cx="2902455" cy="2448649"/>
            <a:chOff x="523981" y="1092234"/>
            <a:chExt cx="2902455" cy="2448649"/>
          </a:xfrm>
        </p:grpSpPr>
        <p:pic>
          <p:nvPicPr>
            <p:cNvPr id="97" name="图片 96">
              <a:extLst>
                <a:ext uri="{FF2B5EF4-FFF2-40B4-BE49-F238E27FC236}">
                  <a16:creationId xmlns:a16="http://schemas.microsoft.com/office/drawing/2014/main" id="{E94FFF6A-AE23-46A6-9B59-78D6ED8443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7314" y="1092234"/>
              <a:ext cx="1030119" cy="872431"/>
            </a:xfrm>
            <a:prstGeom prst="rect">
              <a:avLst/>
            </a:prstGeom>
          </p:spPr>
        </p:pic>
        <p:sp>
          <p:nvSpPr>
            <p:cNvPr id="101" name="文本框 100">
              <a:extLst>
                <a:ext uri="{FF2B5EF4-FFF2-40B4-BE49-F238E27FC236}">
                  <a16:creationId xmlns:a16="http://schemas.microsoft.com/office/drawing/2014/main" id="{71C62498-96AA-4822-A455-26C2F1F515DD}"/>
                </a:ext>
              </a:extLst>
            </p:cNvPr>
            <p:cNvSpPr txBox="1"/>
            <p:nvPr/>
          </p:nvSpPr>
          <p:spPr>
            <a:xfrm>
              <a:off x="523981" y="1898627"/>
              <a:ext cx="1458933" cy="433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i="1" dirty="0">
                  <a:solidFill>
                    <a:srgbClr val="0033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</a:t>
              </a:r>
              <a:r>
                <a:rPr lang="en-US" altLang="zh-CN" sz="2200" b="1" baseline="-25000" dirty="0">
                  <a:solidFill>
                    <a:srgbClr val="0033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Sr </a:t>
              </a:r>
              <a:r>
                <a:rPr lang="en-US" altLang="zh-CN" sz="22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(NIM)</a:t>
              </a:r>
              <a:endParaRPr lang="zh-CN" altLang="en-US" sz="2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02" name="图片 101">
              <a:extLst>
                <a:ext uri="{FF2B5EF4-FFF2-40B4-BE49-F238E27FC236}">
                  <a16:creationId xmlns:a16="http://schemas.microsoft.com/office/drawing/2014/main" id="{45497A32-A534-4DEB-AA17-5FF0A4375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8085" y="2448377"/>
              <a:ext cx="896957" cy="839354"/>
            </a:xfrm>
            <a:prstGeom prst="rect">
              <a:avLst/>
            </a:prstGeom>
          </p:spPr>
        </p:pic>
        <p:sp>
          <p:nvSpPr>
            <p:cNvPr id="103" name="文本框 102">
              <a:extLst>
                <a:ext uri="{FF2B5EF4-FFF2-40B4-BE49-F238E27FC236}">
                  <a16:creationId xmlns:a16="http://schemas.microsoft.com/office/drawing/2014/main" id="{EE58B8D0-D3B6-4D0B-915A-AB489C4E707E}"/>
                </a:ext>
              </a:extLst>
            </p:cNvPr>
            <p:cNvSpPr txBox="1"/>
            <p:nvPr/>
          </p:nvSpPr>
          <p:spPr>
            <a:xfrm>
              <a:off x="534257" y="3109996"/>
              <a:ext cx="164386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i="1" dirty="0">
                  <a:solidFill>
                    <a:srgbClr val="0033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</a:t>
              </a:r>
              <a:r>
                <a:rPr lang="en-US" altLang="zh-CN" sz="2200" b="1" baseline="-25000" dirty="0">
                  <a:solidFill>
                    <a:srgbClr val="0033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Ca+ </a:t>
              </a:r>
              <a:r>
                <a:rPr lang="en-US" altLang="zh-CN" sz="22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(APM) </a:t>
              </a:r>
              <a:endParaRPr lang="zh-CN" alt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17435BB8-EAA3-4FE8-81BA-CAF7AADD6D2A}"/>
                </a:ext>
              </a:extLst>
            </p:cNvPr>
            <p:cNvSpPr txBox="1"/>
            <p:nvPr/>
          </p:nvSpPr>
          <p:spPr>
            <a:xfrm>
              <a:off x="2655874" y="2054830"/>
              <a:ext cx="770562" cy="46166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R </a:t>
              </a:r>
              <a:r>
                <a:rPr lang="en-US" altLang="zh-CN" sz="2400" dirty="0">
                  <a:latin typeface="Arial" panose="020B0604020202020204" pitchFamily="34" charset="0"/>
                  <a:cs typeface="Arial" panose="020B0604020202020204" pitchFamily="34" charset="0"/>
                </a:rPr>
                <a:t>?</a:t>
              </a:r>
              <a:endParaRPr lang="zh-CN" alt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5" name="肘形连接符 45">
              <a:extLst>
                <a:ext uri="{FF2B5EF4-FFF2-40B4-BE49-F238E27FC236}">
                  <a16:creationId xmlns:a16="http://schemas.microsoft.com/office/drawing/2014/main" id="{F90C6B07-68DD-4F8B-8694-7F4720E6E067}"/>
                </a:ext>
              </a:extLst>
            </p:cNvPr>
            <p:cNvCxnSpPr>
              <a:cxnSpLocks/>
              <a:stCxn id="97" idx="3"/>
              <a:endCxn id="5" idx="0"/>
            </p:cNvCxnSpPr>
            <p:nvPr/>
          </p:nvCxnSpPr>
          <p:spPr>
            <a:xfrm>
              <a:off x="1777433" y="1528450"/>
              <a:ext cx="1263722" cy="526380"/>
            </a:xfrm>
            <a:prstGeom prst="bentConnector2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肘形连接符 45">
              <a:extLst>
                <a:ext uri="{FF2B5EF4-FFF2-40B4-BE49-F238E27FC236}">
                  <a16:creationId xmlns:a16="http://schemas.microsoft.com/office/drawing/2014/main" id="{5E836AA0-EB7C-45ED-8075-721F50CC57E0}"/>
                </a:ext>
              </a:extLst>
            </p:cNvPr>
            <p:cNvCxnSpPr>
              <a:cxnSpLocks/>
              <a:stCxn id="102" idx="3"/>
              <a:endCxn id="5" idx="2"/>
            </p:cNvCxnSpPr>
            <p:nvPr/>
          </p:nvCxnSpPr>
          <p:spPr>
            <a:xfrm flipV="1">
              <a:off x="1735042" y="2516495"/>
              <a:ext cx="1306113" cy="351559"/>
            </a:xfrm>
            <a:prstGeom prst="bentConnector2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713222AD-1B4A-4952-B158-D91F1662AE10}"/>
              </a:ext>
            </a:extLst>
          </p:cNvPr>
          <p:cNvGrpSpPr/>
          <p:nvPr/>
        </p:nvGrpSpPr>
        <p:grpSpPr>
          <a:xfrm>
            <a:off x="6505487" y="1084521"/>
            <a:ext cx="5511855" cy="5532036"/>
            <a:chOff x="6505487" y="1084521"/>
            <a:chExt cx="5511855" cy="5532036"/>
          </a:xfrm>
        </p:grpSpPr>
        <p:grpSp>
          <p:nvGrpSpPr>
            <p:cNvPr id="96" name="组合 95">
              <a:extLst>
                <a:ext uri="{FF2B5EF4-FFF2-40B4-BE49-F238E27FC236}">
                  <a16:creationId xmlns:a16="http://schemas.microsoft.com/office/drawing/2014/main" id="{22BD78DB-26A1-4EA6-A132-C3E87B584791}"/>
                </a:ext>
              </a:extLst>
            </p:cNvPr>
            <p:cNvGrpSpPr/>
            <p:nvPr/>
          </p:nvGrpSpPr>
          <p:grpSpPr>
            <a:xfrm>
              <a:off x="6710884" y="1084521"/>
              <a:ext cx="5306458" cy="5490940"/>
              <a:chOff x="2996027" y="1244351"/>
              <a:chExt cx="2729350" cy="3790503"/>
            </a:xfrm>
          </p:grpSpPr>
          <p:pic>
            <p:nvPicPr>
              <p:cNvPr id="98" name="图片 97">
                <a:extLst>
                  <a:ext uri="{FF2B5EF4-FFF2-40B4-BE49-F238E27FC236}">
                    <a16:creationId xmlns:a16="http://schemas.microsoft.com/office/drawing/2014/main" id="{88B5D3DE-03B1-4350-9A06-711BCDA388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48252"/>
              <a:stretch/>
            </p:blipFill>
            <p:spPr>
              <a:xfrm>
                <a:off x="2996027" y="1244351"/>
                <a:ext cx="2729350" cy="3790503"/>
              </a:xfrm>
              <a:prstGeom prst="rect">
                <a:avLst/>
              </a:prstGeom>
            </p:spPr>
          </p:pic>
          <p:sp>
            <p:nvSpPr>
              <p:cNvPr id="99" name="文本框 98">
                <a:extLst>
                  <a:ext uri="{FF2B5EF4-FFF2-40B4-BE49-F238E27FC236}">
                    <a16:creationId xmlns:a16="http://schemas.microsoft.com/office/drawing/2014/main" id="{F1A80C85-036C-4110-AAD3-B204F7E10D56}"/>
                  </a:ext>
                </a:extLst>
              </p:cNvPr>
              <p:cNvSpPr txBox="1"/>
              <p:nvPr/>
            </p:nvSpPr>
            <p:spPr>
              <a:xfrm>
                <a:off x="4771510" y="4427766"/>
                <a:ext cx="827080" cy="51463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ECNU</a:t>
                </a:r>
              </a:p>
              <a:p>
                <a:pPr algn="ctr"/>
                <a:r>
                  <a:rPr lang="en-US" altLang="zh-CN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@Shanghai</a:t>
                </a:r>
                <a:endParaRPr lang="zh-CN" alt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文本框 99">
                <a:extLst>
                  <a:ext uri="{FF2B5EF4-FFF2-40B4-BE49-F238E27FC236}">
                    <a16:creationId xmlns:a16="http://schemas.microsoft.com/office/drawing/2014/main" id="{988267E5-2BDA-45DB-A329-A619CEA65B8A}"/>
                  </a:ext>
                </a:extLst>
              </p:cNvPr>
              <p:cNvSpPr txBox="1"/>
              <p:nvPr/>
            </p:nvSpPr>
            <p:spPr>
              <a:xfrm>
                <a:off x="3400185" y="1405343"/>
                <a:ext cx="673238" cy="51463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NIM</a:t>
                </a:r>
              </a:p>
              <a:p>
                <a:pPr algn="ctr"/>
                <a:r>
                  <a:rPr lang="en-US" altLang="zh-CN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@Beijing</a:t>
                </a:r>
                <a:endParaRPr lang="zh-CN" alt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08" name="图片 107">
              <a:extLst>
                <a:ext uri="{FF2B5EF4-FFF2-40B4-BE49-F238E27FC236}">
                  <a16:creationId xmlns:a16="http://schemas.microsoft.com/office/drawing/2014/main" id="{32A97853-B98D-44A1-81B5-017643181F07}"/>
                </a:ext>
              </a:extLst>
            </p:cNvPr>
            <p:cNvPicPr/>
            <p:nvPr/>
          </p:nvPicPr>
          <p:blipFill rotWithShape="1">
            <a:blip r:embed="rId7"/>
            <a:srcRect t="51240"/>
            <a:stretch/>
          </p:blipFill>
          <p:spPr bwMode="auto">
            <a:xfrm>
              <a:off x="6505487" y="3863083"/>
              <a:ext cx="3830318" cy="275347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id="{A84203B0-382A-4ECA-9F90-52AAA6CD549B}"/>
              </a:ext>
            </a:extLst>
          </p:cNvPr>
          <p:cNvSpPr txBox="1"/>
          <p:nvPr/>
        </p:nvSpPr>
        <p:spPr>
          <a:xfrm>
            <a:off x="2476072" y="2969231"/>
            <a:ext cx="1726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Differential spectroscopy</a:t>
            </a:r>
            <a:endParaRPr lang="zh-CN" altLang="en-US" b="1" i="1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009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12B8D3-4F1B-4944-91C2-D37BD8495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04126"/>
          </a:xfrm>
          <a:noFill/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Beat note between </a:t>
            </a:r>
            <a:r>
              <a:rPr lang="en-US" altLang="zh-CN" sz="3600" b="1" dirty="0" err="1">
                <a:latin typeface="Arial Black" panose="020B0A04020102020204" pitchFamily="34" charset="0"/>
                <a:cs typeface="Arial" panose="020B0604020202020204" pitchFamily="34" charset="0"/>
              </a:rPr>
              <a:t>Ti:S</a:t>
            </a:r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 comb &amp; 1.5 </a:t>
            </a:r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</a:t>
            </a:r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m light </a:t>
            </a:r>
            <a:endParaRPr lang="zh-CN" altLang="en-US" sz="3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Line 19">
            <a:extLst>
              <a:ext uri="{FF2B5EF4-FFF2-40B4-BE49-F238E27FC236}">
                <a16:creationId xmlns:a16="http://schemas.microsoft.com/office/drawing/2014/main" id="{AC59B3D9-812D-4B8C-96D0-82B85208F1C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19163"/>
            <a:ext cx="12191999" cy="0"/>
          </a:xfrm>
          <a:prstGeom prst="line">
            <a:avLst/>
          </a:prstGeom>
          <a:noFill/>
          <a:ln w="57150" cmpd="dbl">
            <a:solidFill>
              <a:srgbClr val="C0C0C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n>
                <a:solidFill>
                  <a:prstClr val="black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2" name="直接箭头连接符 31">
            <a:extLst>
              <a:ext uri="{FF2B5EF4-FFF2-40B4-BE49-F238E27FC236}">
                <a16:creationId xmlns:a16="http://schemas.microsoft.com/office/drawing/2014/main" id="{75457A58-606A-4EBF-90E6-D18E7ED06155}"/>
              </a:ext>
            </a:extLst>
          </p:cNvPr>
          <p:cNvCxnSpPr>
            <a:cxnSpLocks/>
          </p:cNvCxnSpPr>
          <p:nvPr/>
        </p:nvCxnSpPr>
        <p:spPr>
          <a:xfrm>
            <a:off x="3898703" y="2799030"/>
            <a:ext cx="432818" cy="0"/>
          </a:xfrm>
          <a:prstGeom prst="straightConnector1">
            <a:avLst/>
          </a:prstGeom>
          <a:ln w="28575">
            <a:solidFill>
              <a:srgbClr val="CC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图片 32">
            <a:extLst>
              <a:ext uri="{FF2B5EF4-FFF2-40B4-BE49-F238E27FC236}">
                <a16:creationId xmlns:a16="http://schemas.microsoft.com/office/drawing/2014/main" id="{80269DB9-7421-46EE-B09E-5C8FE8C3A4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07" y="4100100"/>
            <a:ext cx="5651230" cy="1327470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:a16="http://schemas.microsoft.com/office/drawing/2014/main" id="{91B8F696-79AA-45DF-B4B0-9AB104F5CF4B}"/>
              </a:ext>
            </a:extLst>
          </p:cNvPr>
          <p:cNvSpPr txBox="1"/>
          <p:nvPr/>
        </p:nvSpPr>
        <p:spPr>
          <a:xfrm>
            <a:off x="2490847" y="1425436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Nonlinear fiber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881DB22A-62E2-4430-A7CC-97F66313BF64}"/>
              </a:ext>
            </a:extLst>
          </p:cNvPr>
          <p:cNvSpPr/>
          <p:nvPr/>
        </p:nvSpPr>
        <p:spPr>
          <a:xfrm>
            <a:off x="596766" y="1626106"/>
            <a:ext cx="1801209" cy="648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err="1">
                <a:latin typeface="Arial" panose="020B0604020202020204" pitchFamily="34" charset="0"/>
                <a:cs typeface="Arial" panose="020B0604020202020204" pitchFamily="34" charset="0"/>
              </a:rPr>
              <a:t>Ti:S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 mode-locked laser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直接箭头连接符 35">
            <a:extLst>
              <a:ext uri="{FF2B5EF4-FFF2-40B4-BE49-F238E27FC236}">
                <a16:creationId xmlns:a16="http://schemas.microsoft.com/office/drawing/2014/main" id="{71A1C363-7386-47A5-9ED4-0574401EEA5A}"/>
              </a:ext>
            </a:extLst>
          </p:cNvPr>
          <p:cNvCxnSpPr>
            <a:cxnSpLocks/>
            <a:stCxn id="35" idx="3"/>
            <a:endCxn id="38" idx="2"/>
          </p:cNvCxnSpPr>
          <p:nvPr/>
        </p:nvCxnSpPr>
        <p:spPr>
          <a:xfrm>
            <a:off x="2397975" y="1950106"/>
            <a:ext cx="431213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>
            <a:extLst>
              <a:ext uri="{FF2B5EF4-FFF2-40B4-BE49-F238E27FC236}">
                <a16:creationId xmlns:a16="http://schemas.microsoft.com/office/drawing/2014/main" id="{10703690-E745-41A2-AA28-4BF2B5040317}"/>
              </a:ext>
            </a:extLst>
          </p:cNvPr>
          <p:cNvSpPr/>
          <p:nvPr/>
        </p:nvSpPr>
        <p:spPr>
          <a:xfrm>
            <a:off x="3700576" y="1927290"/>
            <a:ext cx="1584000" cy="45719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15000">
                <a:srgbClr val="FF0000"/>
              </a:gs>
              <a:gs pos="72000">
                <a:srgbClr val="49C050"/>
              </a:gs>
              <a:gs pos="93000">
                <a:srgbClr val="0070C0"/>
              </a:gs>
              <a:gs pos="100000">
                <a:srgbClr val="7030A0"/>
              </a:gs>
              <a:gs pos="84000">
                <a:srgbClr val="00B0F0"/>
              </a:gs>
              <a:gs pos="59000">
                <a:srgbClr val="92D050"/>
              </a:gs>
              <a:gs pos="30000">
                <a:srgbClr val="FFC000"/>
              </a:gs>
              <a:gs pos="45000">
                <a:srgbClr val="FFFF00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B7937C6F-977B-4AC7-B185-DCA975EB5118}"/>
              </a:ext>
            </a:extLst>
          </p:cNvPr>
          <p:cNvSpPr/>
          <p:nvPr/>
        </p:nvSpPr>
        <p:spPr>
          <a:xfrm>
            <a:off x="2829188" y="1770106"/>
            <a:ext cx="72000" cy="360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>
            <a:extLst>
              <a:ext uri="{FF2B5EF4-FFF2-40B4-BE49-F238E27FC236}">
                <a16:creationId xmlns:a16="http://schemas.microsoft.com/office/drawing/2014/main" id="{DC17A9C1-AA1C-44D1-B96E-F7DC7152D5AD}"/>
              </a:ext>
            </a:extLst>
          </p:cNvPr>
          <p:cNvSpPr/>
          <p:nvPr/>
        </p:nvSpPr>
        <p:spPr>
          <a:xfrm rot="713604">
            <a:off x="4942015" y="1925158"/>
            <a:ext cx="680901" cy="506637"/>
          </a:xfrm>
          <a:prstGeom prst="triangle">
            <a:avLst/>
          </a:prstGeom>
          <a:gradFill flip="none" rotWithShape="1">
            <a:gsLst>
              <a:gs pos="0">
                <a:srgbClr val="C00000"/>
              </a:gs>
              <a:gs pos="15000">
                <a:srgbClr val="FF0000"/>
              </a:gs>
              <a:gs pos="72000">
                <a:srgbClr val="49C050"/>
              </a:gs>
              <a:gs pos="93000">
                <a:srgbClr val="0070C0"/>
              </a:gs>
              <a:gs pos="100000">
                <a:srgbClr val="7030A0"/>
              </a:gs>
              <a:gs pos="84000">
                <a:srgbClr val="00B0F0"/>
              </a:gs>
              <a:gs pos="59000">
                <a:srgbClr val="92D050"/>
              </a:gs>
              <a:gs pos="30000">
                <a:srgbClr val="FFC000"/>
              </a:gs>
              <a:gs pos="45000">
                <a:srgbClr val="FFFF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5C623CE8-968F-45D8-84CD-A82B6B6E86AD}"/>
              </a:ext>
            </a:extLst>
          </p:cNvPr>
          <p:cNvGrpSpPr/>
          <p:nvPr/>
        </p:nvGrpSpPr>
        <p:grpSpPr>
          <a:xfrm rot="1479938">
            <a:off x="5112623" y="1864952"/>
            <a:ext cx="468000" cy="72000"/>
            <a:chOff x="2526936" y="1451785"/>
            <a:chExt cx="900452" cy="102292"/>
          </a:xfrm>
          <a:solidFill>
            <a:schemeClr val="bg1">
              <a:lumMod val="50000"/>
            </a:schemeClr>
          </a:solidFill>
        </p:grpSpPr>
        <p:sp>
          <p:nvSpPr>
            <p:cNvPr id="42" name="矩形 41">
              <a:extLst>
                <a:ext uri="{FF2B5EF4-FFF2-40B4-BE49-F238E27FC236}">
                  <a16:creationId xmlns:a16="http://schemas.microsoft.com/office/drawing/2014/main" id="{160C6BDF-BC12-47E4-AC04-FE3E4D06AE90}"/>
                </a:ext>
              </a:extLst>
            </p:cNvPr>
            <p:cNvSpPr/>
            <p:nvPr/>
          </p:nvSpPr>
          <p:spPr>
            <a:xfrm>
              <a:off x="2575150" y="1508358"/>
              <a:ext cx="4571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id="{708A337A-6D29-488D-B55F-23473941997F}"/>
                </a:ext>
              </a:extLst>
            </p:cNvPr>
            <p:cNvSpPr/>
            <p:nvPr/>
          </p:nvSpPr>
          <p:spPr>
            <a:xfrm>
              <a:off x="2727550" y="1508358"/>
              <a:ext cx="4571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C9A05875-B6D2-42C8-864D-6F76AF661874}"/>
                </a:ext>
              </a:extLst>
            </p:cNvPr>
            <p:cNvSpPr/>
            <p:nvPr/>
          </p:nvSpPr>
          <p:spPr>
            <a:xfrm>
              <a:off x="2879950" y="1508358"/>
              <a:ext cx="4571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id="{1F669623-98AF-422D-BE0D-DA2456BAB5CA}"/>
                </a:ext>
              </a:extLst>
            </p:cNvPr>
            <p:cNvSpPr/>
            <p:nvPr/>
          </p:nvSpPr>
          <p:spPr>
            <a:xfrm>
              <a:off x="3032350" y="1508358"/>
              <a:ext cx="4571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id="{F25F1E5B-7CA9-465C-AD7C-1C5700EE5F76}"/>
                </a:ext>
              </a:extLst>
            </p:cNvPr>
            <p:cNvSpPr/>
            <p:nvPr/>
          </p:nvSpPr>
          <p:spPr>
            <a:xfrm>
              <a:off x="3184750" y="1508358"/>
              <a:ext cx="4571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>
              <a:extLst>
                <a:ext uri="{FF2B5EF4-FFF2-40B4-BE49-F238E27FC236}">
                  <a16:creationId xmlns:a16="http://schemas.microsoft.com/office/drawing/2014/main" id="{527039F6-61DC-4CCC-8641-3FC595283CEB}"/>
                </a:ext>
              </a:extLst>
            </p:cNvPr>
            <p:cNvSpPr/>
            <p:nvPr/>
          </p:nvSpPr>
          <p:spPr>
            <a:xfrm>
              <a:off x="3337150" y="1508358"/>
              <a:ext cx="4571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>
              <a:extLst>
                <a:ext uri="{FF2B5EF4-FFF2-40B4-BE49-F238E27FC236}">
                  <a16:creationId xmlns:a16="http://schemas.microsoft.com/office/drawing/2014/main" id="{65D99246-0073-4CE7-8ABD-25179EB3FAFD}"/>
                </a:ext>
              </a:extLst>
            </p:cNvPr>
            <p:cNvSpPr/>
            <p:nvPr/>
          </p:nvSpPr>
          <p:spPr>
            <a:xfrm>
              <a:off x="2526936" y="1451785"/>
              <a:ext cx="900452" cy="565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矩形 48">
            <a:extLst>
              <a:ext uri="{FF2B5EF4-FFF2-40B4-BE49-F238E27FC236}">
                <a16:creationId xmlns:a16="http://schemas.microsoft.com/office/drawing/2014/main" id="{8F0016C9-A24B-4149-9B0E-C4FF87935671}"/>
              </a:ext>
            </a:extLst>
          </p:cNvPr>
          <p:cNvSpPr/>
          <p:nvPr/>
        </p:nvSpPr>
        <p:spPr>
          <a:xfrm>
            <a:off x="2928868" y="1878106"/>
            <a:ext cx="648000" cy="144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1BD5457E-9032-4F9D-B460-7241B6FB7543}"/>
              </a:ext>
            </a:extLst>
          </p:cNvPr>
          <p:cNvSpPr/>
          <p:nvPr/>
        </p:nvSpPr>
        <p:spPr>
          <a:xfrm>
            <a:off x="693019" y="2475030"/>
            <a:ext cx="1674796" cy="648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1.5 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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  <a:p>
            <a:pPr algn="ctr"/>
            <a:r>
              <a:rPr lang="en-US" altLang="zh-CN" b="1" dirty="0" err="1">
                <a:latin typeface="Arial" panose="020B0604020202020204" pitchFamily="34" charset="0"/>
                <a:cs typeface="Arial" panose="020B0604020202020204" pitchFamily="34" charset="0"/>
              </a:rPr>
              <a:t>c.w.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 laser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直接箭头连接符 50">
            <a:extLst>
              <a:ext uri="{FF2B5EF4-FFF2-40B4-BE49-F238E27FC236}">
                <a16:creationId xmlns:a16="http://schemas.microsoft.com/office/drawing/2014/main" id="{09A05CEC-EB92-465E-B4AC-27B247EEA4A7}"/>
              </a:ext>
            </a:extLst>
          </p:cNvPr>
          <p:cNvCxnSpPr>
            <a:cxnSpLocks/>
            <a:stCxn id="50" idx="3"/>
            <a:endCxn id="70" idx="1"/>
          </p:cNvCxnSpPr>
          <p:nvPr/>
        </p:nvCxnSpPr>
        <p:spPr>
          <a:xfrm>
            <a:off x="2367815" y="2799030"/>
            <a:ext cx="616017" cy="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id="{DC226AF4-A96F-48B6-BA46-DA0A89591772}"/>
              </a:ext>
            </a:extLst>
          </p:cNvPr>
          <p:cNvCxnSpPr>
            <a:cxnSpLocks/>
          </p:cNvCxnSpPr>
          <p:nvPr/>
        </p:nvCxnSpPr>
        <p:spPr>
          <a:xfrm flipV="1">
            <a:off x="4213919" y="2677481"/>
            <a:ext cx="235204" cy="2430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箭头连接符 52">
            <a:extLst>
              <a:ext uri="{FF2B5EF4-FFF2-40B4-BE49-F238E27FC236}">
                <a16:creationId xmlns:a16="http://schemas.microsoft.com/office/drawing/2014/main" id="{97EDE3D4-BA57-4927-A8A3-80F01915E3A5}"/>
              </a:ext>
            </a:extLst>
          </p:cNvPr>
          <p:cNvCxnSpPr>
            <a:cxnSpLocks/>
          </p:cNvCxnSpPr>
          <p:nvPr/>
        </p:nvCxnSpPr>
        <p:spPr>
          <a:xfrm flipV="1">
            <a:off x="4296396" y="2270590"/>
            <a:ext cx="0" cy="540000"/>
          </a:xfrm>
          <a:prstGeom prst="straightConnector1">
            <a:avLst/>
          </a:prstGeom>
          <a:ln w="38100">
            <a:solidFill>
              <a:srgbClr val="CC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箭头连接符 53">
            <a:extLst>
              <a:ext uri="{FF2B5EF4-FFF2-40B4-BE49-F238E27FC236}">
                <a16:creationId xmlns:a16="http://schemas.microsoft.com/office/drawing/2014/main" id="{D935BBFE-DB9F-43AC-9257-FF18253830FA}"/>
              </a:ext>
            </a:extLst>
          </p:cNvPr>
          <p:cNvCxnSpPr>
            <a:cxnSpLocks/>
          </p:cNvCxnSpPr>
          <p:nvPr/>
        </p:nvCxnSpPr>
        <p:spPr>
          <a:xfrm>
            <a:off x="3687203" y="2799030"/>
            <a:ext cx="402336" cy="0"/>
          </a:xfrm>
          <a:prstGeom prst="straightConnector1">
            <a:avLst/>
          </a:prstGeom>
          <a:ln w="38100">
            <a:solidFill>
              <a:srgbClr val="CC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箭头连接符 54">
            <a:extLst>
              <a:ext uri="{FF2B5EF4-FFF2-40B4-BE49-F238E27FC236}">
                <a16:creationId xmlns:a16="http://schemas.microsoft.com/office/drawing/2014/main" id="{044C2EEA-1351-488E-A2D8-F1CBB7603AB7}"/>
              </a:ext>
            </a:extLst>
          </p:cNvPr>
          <p:cNvCxnSpPr>
            <a:cxnSpLocks/>
          </p:cNvCxnSpPr>
          <p:nvPr/>
        </p:nvCxnSpPr>
        <p:spPr>
          <a:xfrm>
            <a:off x="4314123" y="1961007"/>
            <a:ext cx="541020" cy="0"/>
          </a:xfrm>
          <a:prstGeom prst="straightConnector1">
            <a:avLst/>
          </a:prstGeom>
          <a:ln w="38100">
            <a:solidFill>
              <a:srgbClr val="CC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箭头连接符 55">
            <a:extLst>
              <a:ext uri="{FF2B5EF4-FFF2-40B4-BE49-F238E27FC236}">
                <a16:creationId xmlns:a16="http://schemas.microsoft.com/office/drawing/2014/main" id="{8BB2BF2A-F7CA-4A98-9BB8-56EDD8E11BE5}"/>
              </a:ext>
            </a:extLst>
          </p:cNvPr>
          <p:cNvCxnSpPr>
            <a:cxnSpLocks/>
          </p:cNvCxnSpPr>
          <p:nvPr/>
        </p:nvCxnSpPr>
        <p:spPr>
          <a:xfrm flipV="1">
            <a:off x="4296396" y="1970182"/>
            <a:ext cx="0" cy="756000"/>
          </a:xfrm>
          <a:prstGeom prst="straightConnector1">
            <a:avLst/>
          </a:prstGeom>
          <a:ln w="38100">
            <a:solidFill>
              <a:srgbClr val="CC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>
            <a:extLst>
              <a:ext uri="{FF2B5EF4-FFF2-40B4-BE49-F238E27FC236}">
                <a16:creationId xmlns:a16="http://schemas.microsoft.com/office/drawing/2014/main" id="{0727A565-C210-4B48-B28C-5D7BCB89ED6B}"/>
              </a:ext>
            </a:extLst>
          </p:cNvPr>
          <p:cNvCxnSpPr>
            <a:cxnSpLocks/>
          </p:cNvCxnSpPr>
          <p:nvPr/>
        </p:nvCxnSpPr>
        <p:spPr>
          <a:xfrm flipV="1">
            <a:off x="4147716" y="1834933"/>
            <a:ext cx="252000" cy="252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>
            <a:extLst>
              <a:ext uri="{FF2B5EF4-FFF2-40B4-BE49-F238E27FC236}">
                <a16:creationId xmlns:a16="http://schemas.microsoft.com/office/drawing/2014/main" id="{92D09594-2A21-44E7-B6E8-49C292FDFD4D}"/>
              </a:ext>
            </a:extLst>
          </p:cNvPr>
          <p:cNvCxnSpPr>
            <a:cxnSpLocks/>
          </p:cNvCxnSpPr>
          <p:nvPr/>
        </p:nvCxnSpPr>
        <p:spPr>
          <a:xfrm>
            <a:off x="5297549" y="1910090"/>
            <a:ext cx="51244" cy="535481"/>
          </a:xfrm>
          <a:prstGeom prst="straightConnector1">
            <a:avLst/>
          </a:prstGeom>
          <a:ln w="28575">
            <a:solidFill>
              <a:srgbClr val="CC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CE4C7C21-4F50-47E8-95B9-348ECD559D75}"/>
              </a:ext>
            </a:extLst>
          </p:cNvPr>
          <p:cNvGrpSpPr/>
          <p:nvPr/>
        </p:nvGrpSpPr>
        <p:grpSpPr>
          <a:xfrm>
            <a:off x="5215443" y="2590776"/>
            <a:ext cx="259307" cy="259307"/>
            <a:chOff x="5199797" y="2429301"/>
            <a:chExt cx="259307" cy="259307"/>
          </a:xfrm>
        </p:grpSpPr>
        <p:sp>
          <p:nvSpPr>
            <p:cNvPr id="60" name="椭圆 59">
              <a:extLst>
                <a:ext uri="{FF2B5EF4-FFF2-40B4-BE49-F238E27FC236}">
                  <a16:creationId xmlns:a16="http://schemas.microsoft.com/office/drawing/2014/main" id="{F08297B5-294E-40C4-AF4B-D7A20ED882EF}"/>
                </a:ext>
              </a:extLst>
            </p:cNvPr>
            <p:cNvSpPr/>
            <p:nvPr/>
          </p:nvSpPr>
          <p:spPr>
            <a:xfrm>
              <a:off x="5199797" y="2429301"/>
              <a:ext cx="259307" cy="259307"/>
            </a:xfrm>
            <a:prstGeom prst="ellipse">
              <a:avLst/>
            </a:prstGeom>
            <a:noFill/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等腰三角形 60">
              <a:extLst>
                <a:ext uri="{FF2B5EF4-FFF2-40B4-BE49-F238E27FC236}">
                  <a16:creationId xmlns:a16="http://schemas.microsoft.com/office/drawing/2014/main" id="{E497D019-F5F3-4B76-9C30-0C33D783A8AF}"/>
                </a:ext>
              </a:extLst>
            </p:cNvPr>
            <p:cNvSpPr/>
            <p:nvPr/>
          </p:nvSpPr>
          <p:spPr>
            <a:xfrm>
              <a:off x="5241596" y="2483919"/>
              <a:ext cx="174082" cy="150070"/>
            </a:xfrm>
            <a:prstGeom prst="triangl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2" name="直接连接符 61">
              <a:extLst>
                <a:ext uri="{FF2B5EF4-FFF2-40B4-BE49-F238E27FC236}">
                  <a16:creationId xmlns:a16="http://schemas.microsoft.com/office/drawing/2014/main" id="{F1517BE0-2B51-413D-AB1A-A45D5DD1EC58}"/>
                </a:ext>
              </a:extLst>
            </p:cNvPr>
            <p:cNvCxnSpPr/>
            <p:nvPr/>
          </p:nvCxnSpPr>
          <p:spPr>
            <a:xfrm>
              <a:off x="5218147" y="2505758"/>
              <a:ext cx="22098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直接连接符 62">
              <a:extLst>
                <a:ext uri="{FF2B5EF4-FFF2-40B4-BE49-F238E27FC236}">
                  <a16:creationId xmlns:a16="http://schemas.microsoft.com/office/drawing/2014/main" id="{4E28F0AC-C47A-4BC0-846A-3F6203B0124A}"/>
                </a:ext>
              </a:extLst>
            </p:cNvPr>
            <p:cNvCxnSpPr>
              <a:cxnSpLocks/>
            </p:cNvCxnSpPr>
            <p:nvPr/>
          </p:nvCxnSpPr>
          <p:spPr>
            <a:xfrm>
              <a:off x="5328637" y="2429301"/>
              <a:ext cx="0" cy="245062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4" name="组合 63">
            <a:extLst>
              <a:ext uri="{FF2B5EF4-FFF2-40B4-BE49-F238E27FC236}">
                <a16:creationId xmlns:a16="http://schemas.microsoft.com/office/drawing/2014/main" id="{AADF6338-E8EE-4225-86E8-339091F88F0B}"/>
              </a:ext>
            </a:extLst>
          </p:cNvPr>
          <p:cNvGrpSpPr/>
          <p:nvPr/>
        </p:nvGrpSpPr>
        <p:grpSpPr>
          <a:xfrm>
            <a:off x="719192" y="4045772"/>
            <a:ext cx="3005886" cy="1242255"/>
            <a:chOff x="545911" y="2920796"/>
            <a:chExt cx="2686980" cy="1242255"/>
          </a:xfrm>
        </p:grpSpPr>
        <p:grpSp>
          <p:nvGrpSpPr>
            <p:cNvPr id="65" name="组合 64">
              <a:extLst>
                <a:ext uri="{FF2B5EF4-FFF2-40B4-BE49-F238E27FC236}">
                  <a16:creationId xmlns:a16="http://schemas.microsoft.com/office/drawing/2014/main" id="{F3F91FD4-5E73-4DCA-83E5-CAE9398B5DA0}"/>
                </a:ext>
              </a:extLst>
            </p:cNvPr>
            <p:cNvGrpSpPr/>
            <p:nvPr/>
          </p:nvGrpSpPr>
          <p:grpSpPr>
            <a:xfrm>
              <a:off x="545911" y="3084626"/>
              <a:ext cx="2686980" cy="1078425"/>
              <a:chOff x="545911" y="3084626"/>
              <a:chExt cx="2686980" cy="1078425"/>
            </a:xfrm>
          </p:grpSpPr>
          <p:sp>
            <p:nvSpPr>
              <p:cNvPr id="67" name="箭头: 上弧形 66">
                <a:extLst>
                  <a:ext uri="{FF2B5EF4-FFF2-40B4-BE49-F238E27FC236}">
                    <a16:creationId xmlns:a16="http://schemas.microsoft.com/office/drawing/2014/main" id="{91FD1A72-3EA9-431F-9EED-F783BD73ADA2}"/>
                  </a:ext>
                </a:extLst>
              </p:cNvPr>
              <p:cNvSpPr/>
              <p:nvPr/>
            </p:nvSpPr>
            <p:spPr>
              <a:xfrm>
                <a:off x="545911" y="3084626"/>
                <a:ext cx="2284643" cy="357484"/>
              </a:xfrm>
              <a:prstGeom prst="curvedDownArrow">
                <a:avLst>
                  <a:gd name="adj1" fmla="val 25000"/>
                  <a:gd name="adj2" fmla="val 61545"/>
                  <a:gd name="adj3" fmla="val 26909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8" name="直接箭头连接符 67">
                <a:extLst>
                  <a:ext uri="{FF2B5EF4-FFF2-40B4-BE49-F238E27FC236}">
                    <a16:creationId xmlns:a16="http://schemas.microsoft.com/office/drawing/2014/main" id="{FB500549-9893-429A-9620-E290492AC6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07898" y="3542772"/>
                <a:ext cx="0" cy="620279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69" name="对象 68">
                <a:extLst>
                  <a:ext uri="{FF2B5EF4-FFF2-40B4-BE49-F238E27FC236}">
                    <a16:creationId xmlns:a16="http://schemas.microsoft.com/office/drawing/2014/main" id="{3E641B19-37E7-4FB6-BD7D-1BE4BC85ACF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750410" y="3084626"/>
              <a:ext cx="482481" cy="4570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475" name="Equation" r:id="rId4" imgW="241200" imgH="228600" progId="Equation.DSMT4">
                      <p:embed/>
                    </p:oleObj>
                  </mc:Choice>
                  <mc:Fallback>
                    <p:oleObj name="Equation" r:id="rId4" imgW="241200" imgH="228600" progId="Equation.DSMT4">
                      <p:embed/>
                      <p:pic>
                        <p:nvPicPr>
                          <p:cNvPr id="90" name="对象 89">
                            <a:extLst>
                              <a:ext uri="{FF2B5EF4-FFF2-40B4-BE49-F238E27FC236}">
                                <a16:creationId xmlns:a16="http://schemas.microsoft.com/office/drawing/2014/main" id="{477B50E0-D083-71F1-CC39-839BA2397F3C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2750410" y="3084626"/>
                            <a:ext cx="482481" cy="45708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6" name="矩形 65">
              <a:extLst>
                <a:ext uri="{FF2B5EF4-FFF2-40B4-BE49-F238E27FC236}">
                  <a16:creationId xmlns:a16="http://schemas.microsoft.com/office/drawing/2014/main" id="{DE5904BF-B0F4-4EAA-91D9-78170911208D}"/>
                </a:ext>
              </a:extLst>
            </p:cNvPr>
            <p:cNvSpPr/>
            <p:nvPr/>
          </p:nvSpPr>
          <p:spPr>
            <a:xfrm>
              <a:off x="1364815" y="2920796"/>
              <a:ext cx="646834" cy="327660"/>
            </a:xfrm>
            <a:prstGeom prst="rect">
              <a:avLst/>
            </a:prstGeom>
            <a:gradFill>
              <a:gsLst>
                <a:gs pos="0">
                  <a:srgbClr val="FF5050"/>
                </a:gs>
                <a:gs pos="50000">
                  <a:srgbClr val="FF0000"/>
                </a:gs>
                <a:gs pos="100000">
                  <a:srgbClr val="CC0000"/>
                </a:gs>
              </a:gsLst>
            </a:gra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SHG</a:t>
              </a:r>
              <a:endParaRPr lang="zh-CN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0" name="矩形 69">
            <a:extLst>
              <a:ext uri="{FF2B5EF4-FFF2-40B4-BE49-F238E27FC236}">
                <a16:creationId xmlns:a16="http://schemas.microsoft.com/office/drawing/2014/main" id="{58083C37-4A2B-4D85-9DF0-DFBAC9197982}"/>
              </a:ext>
            </a:extLst>
          </p:cNvPr>
          <p:cNvSpPr/>
          <p:nvPr/>
        </p:nvSpPr>
        <p:spPr>
          <a:xfrm>
            <a:off x="2983832" y="2637030"/>
            <a:ext cx="694808" cy="324000"/>
          </a:xfrm>
          <a:prstGeom prst="rect">
            <a:avLst/>
          </a:prstGeom>
          <a:ln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SHG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椭圆 77">
            <a:extLst>
              <a:ext uri="{FF2B5EF4-FFF2-40B4-BE49-F238E27FC236}">
                <a16:creationId xmlns:a16="http://schemas.microsoft.com/office/drawing/2014/main" id="{A5721E9E-3D4D-47AA-8D81-C5CFA1B12CB3}"/>
              </a:ext>
            </a:extLst>
          </p:cNvPr>
          <p:cNvSpPr/>
          <p:nvPr/>
        </p:nvSpPr>
        <p:spPr>
          <a:xfrm>
            <a:off x="3636106" y="1770106"/>
            <a:ext cx="72000" cy="360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3" name="图片 82">
            <a:extLst>
              <a:ext uri="{FF2B5EF4-FFF2-40B4-BE49-F238E27FC236}">
                <a16:creationId xmlns:a16="http://schemas.microsoft.com/office/drawing/2014/main" id="{A95C5887-0CD9-4D2F-9CC7-D293699AE3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089" y="3402216"/>
            <a:ext cx="6019582" cy="1413996"/>
          </a:xfrm>
          <a:prstGeom prst="rect">
            <a:avLst/>
          </a:prstGeom>
        </p:spPr>
      </p:pic>
      <p:grpSp>
        <p:nvGrpSpPr>
          <p:cNvPr id="117" name="组合 116">
            <a:extLst>
              <a:ext uri="{FF2B5EF4-FFF2-40B4-BE49-F238E27FC236}">
                <a16:creationId xmlns:a16="http://schemas.microsoft.com/office/drawing/2014/main" id="{5ECD43E1-ED00-484D-BCE9-6473E7D3B264}"/>
              </a:ext>
            </a:extLst>
          </p:cNvPr>
          <p:cNvGrpSpPr/>
          <p:nvPr/>
        </p:nvGrpSpPr>
        <p:grpSpPr>
          <a:xfrm>
            <a:off x="6298058" y="4952144"/>
            <a:ext cx="1726059" cy="1130158"/>
            <a:chOff x="4420983" y="1451809"/>
            <a:chExt cx="1558485" cy="948077"/>
          </a:xfrm>
        </p:grpSpPr>
        <p:grpSp>
          <p:nvGrpSpPr>
            <p:cNvPr id="118" name="组合 117">
              <a:extLst>
                <a:ext uri="{FF2B5EF4-FFF2-40B4-BE49-F238E27FC236}">
                  <a16:creationId xmlns:a16="http://schemas.microsoft.com/office/drawing/2014/main" id="{C8F1021B-DF08-42B8-90F1-DC68B5F1CD76}"/>
                </a:ext>
              </a:extLst>
            </p:cNvPr>
            <p:cNvGrpSpPr/>
            <p:nvPr/>
          </p:nvGrpSpPr>
          <p:grpSpPr>
            <a:xfrm>
              <a:off x="4889962" y="1451809"/>
              <a:ext cx="794924" cy="948077"/>
              <a:chOff x="4889962" y="1451809"/>
              <a:chExt cx="794924" cy="948077"/>
            </a:xfrm>
          </p:grpSpPr>
          <p:cxnSp>
            <p:nvCxnSpPr>
              <p:cNvPr id="122" name="直接连接符 121">
                <a:extLst>
                  <a:ext uri="{FF2B5EF4-FFF2-40B4-BE49-F238E27FC236}">
                    <a16:creationId xmlns:a16="http://schemas.microsoft.com/office/drawing/2014/main" id="{90667715-A4DF-448B-9D24-954F9D1EC5F3}"/>
                  </a:ext>
                </a:extLst>
              </p:cNvPr>
              <p:cNvCxnSpPr/>
              <p:nvPr/>
            </p:nvCxnSpPr>
            <p:spPr>
              <a:xfrm>
                <a:off x="4889962" y="1451809"/>
                <a:ext cx="794924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直接连接符 122">
                <a:extLst>
                  <a:ext uri="{FF2B5EF4-FFF2-40B4-BE49-F238E27FC236}">
                    <a16:creationId xmlns:a16="http://schemas.microsoft.com/office/drawing/2014/main" id="{3AA03DBE-BC95-4E01-82B1-B005271E797E}"/>
                  </a:ext>
                </a:extLst>
              </p:cNvPr>
              <p:cNvCxnSpPr/>
              <p:nvPr/>
            </p:nvCxnSpPr>
            <p:spPr>
              <a:xfrm>
                <a:off x="4889962" y="2399886"/>
                <a:ext cx="794924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直接箭头连接符 123">
                <a:extLst>
                  <a:ext uri="{FF2B5EF4-FFF2-40B4-BE49-F238E27FC236}">
                    <a16:creationId xmlns:a16="http://schemas.microsoft.com/office/drawing/2014/main" id="{10BD47E8-F166-40A5-A522-C9B042383D62}"/>
                  </a:ext>
                </a:extLst>
              </p:cNvPr>
              <p:cNvCxnSpPr/>
              <p:nvPr/>
            </p:nvCxnSpPr>
            <p:spPr>
              <a:xfrm flipV="1">
                <a:off x="5036024" y="1938306"/>
                <a:ext cx="0" cy="46158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箭头连接符 142">
                <a:extLst>
                  <a:ext uri="{FF2B5EF4-FFF2-40B4-BE49-F238E27FC236}">
                    <a16:creationId xmlns:a16="http://schemas.microsoft.com/office/drawing/2014/main" id="{B6F6EA10-C063-4778-A76D-C7718BCFBF08}"/>
                  </a:ext>
                </a:extLst>
              </p:cNvPr>
              <p:cNvCxnSpPr/>
              <p:nvPr/>
            </p:nvCxnSpPr>
            <p:spPr>
              <a:xfrm flipV="1">
                <a:off x="5036024" y="1459024"/>
                <a:ext cx="0" cy="46158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直接箭头连接符 143">
                <a:extLst>
                  <a:ext uri="{FF2B5EF4-FFF2-40B4-BE49-F238E27FC236}">
                    <a16:creationId xmlns:a16="http://schemas.microsoft.com/office/drawing/2014/main" id="{F48F9DFA-D09E-4442-9AD6-5026E20494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02323" y="1483503"/>
                <a:ext cx="0" cy="238445"/>
              </a:xfrm>
              <a:prstGeom prst="straightConnector1">
                <a:avLst/>
              </a:prstGeom>
              <a:ln w="38100"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19" name="对象 118">
                  <a:extLst>
                    <a:ext uri="{FF2B5EF4-FFF2-40B4-BE49-F238E27FC236}">
                      <a16:creationId xmlns:a16="http://schemas.microsoft.com/office/drawing/2014/main" id="{AAD5590C-28CD-44A5-95D4-A0BBFE9397BC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864770478"/>
                    </p:ext>
                  </p:extLst>
                </p:nvPr>
              </p:nvGraphicFramePr>
              <p:xfrm>
                <a:off x="4420983" y="1963179"/>
                <a:ext cx="530058" cy="305185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5476" name="Equation" r:id="rId6" imgW="419040" imgH="241200" progId="Equation.DSMT4">
                        <p:embed/>
                      </p:oleObj>
                    </mc:Choice>
                    <mc:Fallback>
                      <p:oleObj name="Equation" r:id="rId6" imgW="419040" imgH="241200" progId="Equation.DSMT4">
                        <p:embed/>
                        <p:pic>
                          <p:nvPicPr>
                            <p:cNvPr id="75" name="对象 74">
                              <a:extLst>
                                <a:ext uri="{FF2B5EF4-FFF2-40B4-BE49-F238E27FC236}">
                                  <a16:creationId xmlns:a16="http://schemas.microsoft.com/office/drawing/2014/main" id="{589E920F-4C3F-CE1B-8743-CDFC8C6D542B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7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420983" y="1963179"/>
                              <a:ext cx="530058" cy="305185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119" name="对象 118">
                  <a:extLst>
                    <a:ext uri="{FF2B5EF4-FFF2-40B4-BE49-F238E27FC236}">
                      <a16:creationId xmlns:a16="http://schemas.microsoft.com/office/drawing/2014/main" id="{AAD5590C-28CD-44A5-95D4-A0BBFE9397BC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864770478"/>
                    </p:ext>
                  </p:extLst>
                </p:nvPr>
              </p:nvGraphicFramePr>
              <p:xfrm>
                <a:off x="4420983" y="1963179"/>
                <a:ext cx="530058" cy="305185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5168" name="Equation" r:id="rId8" imgW="419040" imgH="241200" progId="Equation.DSMT4">
                        <p:embed/>
                      </p:oleObj>
                    </mc:Choice>
                    <mc:Fallback>
                      <p:oleObj name="Equation" r:id="rId8" imgW="419040" imgH="241200" progId="Equation.DSMT4">
                        <p:embed/>
                        <p:pic>
                          <p:nvPicPr>
                            <p:cNvPr id="75" name="对象 74">
                              <a:extLst>
                                <a:ext uri="{FF2B5EF4-FFF2-40B4-BE49-F238E27FC236}">
                                  <a16:creationId xmlns:a16="http://schemas.microsoft.com/office/drawing/2014/main" id="{589E920F-4C3F-CE1B-8743-CDFC8C6D542B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9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420983" y="1963179"/>
                              <a:ext cx="530058" cy="305185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20" name="对象 119">
                  <a:extLst>
                    <a:ext uri="{FF2B5EF4-FFF2-40B4-BE49-F238E27FC236}">
                      <a16:creationId xmlns:a16="http://schemas.microsoft.com/office/drawing/2014/main" id="{AA8A7AB8-95D5-43FC-A8EB-F21FFEC95BCF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45485160"/>
                    </p:ext>
                  </p:extLst>
                </p:nvPr>
              </p:nvGraphicFramePr>
              <p:xfrm>
                <a:off x="4450806" y="1515492"/>
                <a:ext cx="519657" cy="308547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5477" name="Equation" r:id="rId10" imgW="406080" imgH="241200" progId="Equation.DSMT4">
                        <p:embed/>
                      </p:oleObj>
                    </mc:Choice>
                    <mc:Fallback>
                      <p:oleObj name="Equation" r:id="rId10" imgW="406080" imgH="241200" progId="Equation.DSMT4">
                        <p:embed/>
                        <p:pic>
                          <p:nvPicPr>
                            <p:cNvPr id="76" name="对象 75">
                              <a:extLst>
                                <a:ext uri="{FF2B5EF4-FFF2-40B4-BE49-F238E27FC236}">
                                  <a16:creationId xmlns:a16="http://schemas.microsoft.com/office/drawing/2014/main" id="{AAD15597-33A4-CC08-741B-C74ACEF4802E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9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450806" y="1515492"/>
                              <a:ext cx="519657" cy="308547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120" name="对象 119">
                  <a:extLst>
                    <a:ext uri="{FF2B5EF4-FFF2-40B4-BE49-F238E27FC236}">
                      <a16:creationId xmlns:a16="http://schemas.microsoft.com/office/drawing/2014/main" id="{AA8A7AB8-95D5-43FC-A8EB-F21FFEC95BCF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45485160"/>
                    </p:ext>
                  </p:extLst>
                </p:nvPr>
              </p:nvGraphicFramePr>
              <p:xfrm>
                <a:off x="4450806" y="1515492"/>
                <a:ext cx="519657" cy="308547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5169" name="Equation" r:id="rId11" imgW="406080" imgH="241200" progId="Equation.DSMT4">
                        <p:embed/>
                      </p:oleObj>
                    </mc:Choice>
                    <mc:Fallback>
                      <p:oleObj name="Equation" r:id="rId11" imgW="406080" imgH="241200" progId="Equation.DSMT4">
                        <p:embed/>
                        <p:pic>
                          <p:nvPicPr>
                            <p:cNvPr id="76" name="对象 75">
                              <a:extLst>
                                <a:ext uri="{FF2B5EF4-FFF2-40B4-BE49-F238E27FC236}">
                                  <a16:creationId xmlns:a16="http://schemas.microsoft.com/office/drawing/2014/main" id="{AAD15597-33A4-CC08-741B-C74ACEF4802E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12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450806" y="1515492"/>
                              <a:ext cx="519657" cy="308547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1" name="对象 120">
                  <a:extLst>
                    <a:ext uri="{FF2B5EF4-FFF2-40B4-BE49-F238E27FC236}">
                      <a16:creationId xmlns:a16="http://schemas.microsoft.com/office/drawing/2014/main" id="{E09551E3-738F-4E2A-9B4E-79427B4701B9}"/>
                    </a:ext>
                  </a:extLst>
                </p:cNvPr>
                <p:cNvSpPr txBox="1"/>
                <p:nvPr/>
              </p:nvSpPr>
              <p:spPr>
                <a:xfrm>
                  <a:off x="5597157" y="1485091"/>
                  <a:ext cx="382311" cy="312565"/>
                </a:xfrm>
                <a:prstGeom prst="rect">
                  <a:avLst/>
                </a:prstGeom>
              </p:spPr>
              <p:txBody>
                <a:bodyPr>
                  <a:no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en-US" sz="1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zh-CN" altLang="en-US" sz="1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𝟏𝟓𝟓𝟎</m:t>
                            </m:r>
                          </m:sub>
                        </m:sSub>
                      </m:oMath>
                    </m:oMathPara>
                  </a14:m>
                  <a:endParaRPr lang="zh-CN" altLang="en-US" sz="1400" b="1" dirty="0">
                    <a:latin typeface="Arial Black" panose="020B0A04020102020204" pitchFamily="34" charset="0"/>
                  </a:endParaRPr>
                </a:p>
              </p:txBody>
            </p:sp>
          </mc:Choice>
          <mc:Fallback xmlns="">
            <p:sp>
              <p:nvSpPr>
                <p:cNvPr id="121" name="对象 120">
                  <a:extLst>
                    <a:ext uri="{FF2B5EF4-FFF2-40B4-BE49-F238E27FC236}">
                      <a16:creationId xmlns:a16="http://schemas.microsoft.com/office/drawing/2014/main" id="{E09551E3-738F-4E2A-9B4E-79427B4701B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97157" y="1485091"/>
                  <a:ext cx="382311" cy="312565"/>
                </a:xfrm>
                <a:prstGeom prst="rect">
                  <a:avLst/>
                </a:prstGeom>
                <a:blipFill>
                  <a:blip r:embed="rId13"/>
                  <a:stretch>
                    <a:fillRect r="-19481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5" name="组合 144">
            <a:extLst>
              <a:ext uri="{FF2B5EF4-FFF2-40B4-BE49-F238E27FC236}">
                <a16:creationId xmlns:a16="http://schemas.microsoft.com/office/drawing/2014/main" id="{0076D292-5070-4E6F-91DD-E9D320171B4B}"/>
              </a:ext>
            </a:extLst>
          </p:cNvPr>
          <p:cNvGrpSpPr/>
          <p:nvPr/>
        </p:nvGrpSpPr>
        <p:grpSpPr>
          <a:xfrm>
            <a:off x="7485329" y="5246860"/>
            <a:ext cx="528638" cy="795700"/>
            <a:chOff x="5481886" y="1738259"/>
            <a:chExt cx="430100" cy="647382"/>
          </a:xfrm>
        </p:grpSpPr>
        <p:cxnSp>
          <p:nvCxnSpPr>
            <p:cNvPr id="146" name="直接箭头连接符 145">
              <a:extLst>
                <a:ext uri="{FF2B5EF4-FFF2-40B4-BE49-F238E27FC236}">
                  <a16:creationId xmlns:a16="http://schemas.microsoft.com/office/drawing/2014/main" id="{EEEE5673-15FB-439C-89F4-EF7A06424F30}"/>
                </a:ext>
              </a:extLst>
            </p:cNvPr>
            <p:cNvCxnSpPr>
              <a:cxnSpLocks/>
            </p:cNvCxnSpPr>
            <p:nvPr/>
          </p:nvCxnSpPr>
          <p:spPr>
            <a:xfrm>
              <a:off x="5502323" y="1738259"/>
              <a:ext cx="0" cy="647382"/>
            </a:xfrm>
            <a:prstGeom prst="straightConnector1">
              <a:avLst/>
            </a:prstGeom>
            <a:ln w="38100">
              <a:solidFill>
                <a:srgbClr val="FF7C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7" name="对象 146">
                  <a:extLst>
                    <a:ext uri="{FF2B5EF4-FFF2-40B4-BE49-F238E27FC236}">
                      <a16:creationId xmlns:a16="http://schemas.microsoft.com/office/drawing/2014/main" id="{BFDB30FB-DA16-4185-BD3D-3F42FBCF1A01}"/>
                    </a:ext>
                  </a:extLst>
                </p:cNvPr>
                <p:cNvSpPr txBox="1"/>
                <p:nvPr/>
              </p:nvSpPr>
              <p:spPr>
                <a:xfrm>
                  <a:off x="5481886" y="1936389"/>
                  <a:ext cx="430100" cy="297066"/>
                </a:xfrm>
                <a:prstGeom prst="rect">
                  <a:avLst/>
                </a:prstGeom>
              </p:spPr>
              <p:txBody>
                <a:bodyPr>
                  <a:normAutofit fontScale="62500" lnSpcReduction="20000"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en-US" b="1" i="1">
                                <a:solidFill>
                                  <a:srgbClr val="FF804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b="1" i="1">
                                <a:solidFill>
                                  <a:srgbClr val="FF8040"/>
                                </a:solidFill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en-US" b="1" i="0">
                                <a:solidFill>
                                  <a:srgbClr val="FF8040"/>
                                </a:solidFill>
                                <a:latin typeface="Arial Black" panose="020B0A04020102020204" pitchFamily="34" charset="0"/>
                              </a:rPr>
                              <m:t>FWM</m:t>
                            </m:r>
                          </m:sub>
                        </m:sSub>
                      </m:oMath>
                    </m:oMathPara>
                  </a14:m>
                  <a:endParaRPr lang="zh-CN" altLang="en-US" b="1" dirty="0">
                    <a:latin typeface="Arial Black" panose="020B0A04020102020204" pitchFamily="34" charset="0"/>
                  </a:endParaRPr>
                </a:p>
              </p:txBody>
            </p:sp>
          </mc:Choice>
          <mc:Fallback>
            <p:sp>
              <p:nvSpPr>
                <p:cNvPr id="147" name="对象 146">
                  <a:extLst>
                    <a:ext uri="{FF2B5EF4-FFF2-40B4-BE49-F238E27FC236}">
                      <a16:creationId xmlns:a16="http://schemas.microsoft.com/office/drawing/2014/main" id="{BFDB30FB-DA16-4185-BD3D-3F42FBCF1A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81886" y="1936389"/>
                  <a:ext cx="430100" cy="297066"/>
                </a:xfrm>
                <a:prstGeom prst="rect">
                  <a:avLst/>
                </a:prstGeom>
                <a:blipFill>
                  <a:blip r:embed="rId14"/>
                  <a:stretch>
                    <a:fillRect r="-12644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8" name="组合 147">
            <a:extLst>
              <a:ext uri="{FF2B5EF4-FFF2-40B4-BE49-F238E27FC236}">
                <a16:creationId xmlns:a16="http://schemas.microsoft.com/office/drawing/2014/main" id="{CD4A8735-C327-4094-BD70-CBB01A223A84}"/>
              </a:ext>
            </a:extLst>
          </p:cNvPr>
          <p:cNvGrpSpPr/>
          <p:nvPr/>
        </p:nvGrpSpPr>
        <p:grpSpPr>
          <a:xfrm>
            <a:off x="6187226" y="4443061"/>
            <a:ext cx="5257212" cy="199898"/>
            <a:chOff x="363942" y="3705369"/>
            <a:chExt cx="5648298" cy="252000"/>
          </a:xfrm>
        </p:grpSpPr>
        <p:cxnSp>
          <p:nvCxnSpPr>
            <p:cNvPr id="149" name="直接连接符 148">
              <a:extLst>
                <a:ext uri="{FF2B5EF4-FFF2-40B4-BE49-F238E27FC236}">
                  <a16:creationId xmlns:a16="http://schemas.microsoft.com/office/drawing/2014/main" id="{89D3A8D9-6E6E-43E3-A75F-7292C0DCAAB3}"/>
                </a:ext>
              </a:extLst>
            </p:cNvPr>
            <p:cNvCxnSpPr>
              <a:cxnSpLocks/>
            </p:cNvCxnSpPr>
            <p:nvPr/>
          </p:nvCxnSpPr>
          <p:spPr>
            <a:xfrm>
              <a:off x="2094933" y="3705369"/>
              <a:ext cx="0" cy="25200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149">
              <a:extLst>
                <a:ext uri="{FF2B5EF4-FFF2-40B4-BE49-F238E27FC236}">
                  <a16:creationId xmlns:a16="http://schemas.microsoft.com/office/drawing/2014/main" id="{C8A41726-17D9-4F4D-869B-F61BC5343D63}"/>
                </a:ext>
              </a:extLst>
            </p:cNvPr>
            <p:cNvCxnSpPr>
              <a:cxnSpLocks/>
            </p:cNvCxnSpPr>
            <p:nvPr/>
          </p:nvCxnSpPr>
          <p:spPr>
            <a:xfrm>
              <a:off x="2451052" y="3705369"/>
              <a:ext cx="0" cy="25200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接连接符 150">
              <a:extLst>
                <a:ext uri="{FF2B5EF4-FFF2-40B4-BE49-F238E27FC236}">
                  <a16:creationId xmlns:a16="http://schemas.microsoft.com/office/drawing/2014/main" id="{598C2DEC-13B5-48F9-AC8E-1301E71C05F6}"/>
                </a:ext>
              </a:extLst>
            </p:cNvPr>
            <p:cNvCxnSpPr>
              <a:cxnSpLocks/>
            </p:cNvCxnSpPr>
            <p:nvPr/>
          </p:nvCxnSpPr>
          <p:spPr>
            <a:xfrm>
              <a:off x="2807171" y="3705369"/>
              <a:ext cx="0" cy="25200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接连接符 151">
              <a:extLst>
                <a:ext uri="{FF2B5EF4-FFF2-40B4-BE49-F238E27FC236}">
                  <a16:creationId xmlns:a16="http://schemas.microsoft.com/office/drawing/2014/main" id="{A144D676-0861-4E9D-B879-B6B591ECAA3C}"/>
                </a:ext>
              </a:extLst>
            </p:cNvPr>
            <p:cNvCxnSpPr>
              <a:cxnSpLocks/>
            </p:cNvCxnSpPr>
            <p:nvPr/>
          </p:nvCxnSpPr>
          <p:spPr>
            <a:xfrm>
              <a:off x="3163290" y="3705369"/>
              <a:ext cx="0" cy="25200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接连接符 152">
              <a:extLst>
                <a:ext uri="{FF2B5EF4-FFF2-40B4-BE49-F238E27FC236}">
                  <a16:creationId xmlns:a16="http://schemas.microsoft.com/office/drawing/2014/main" id="{CE9FBB35-258A-4F2D-BC93-C26A11C1EE51}"/>
                </a:ext>
              </a:extLst>
            </p:cNvPr>
            <p:cNvCxnSpPr>
              <a:cxnSpLocks/>
            </p:cNvCxnSpPr>
            <p:nvPr/>
          </p:nvCxnSpPr>
          <p:spPr>
            <a:xfrm>
              <a:off x="3519409" y="3705369"/>
              <a:ext cx="0" cy="25200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接连接符 153">
              <a:extLst>
                <a:ext uri="{FF2B5EF4-FFF2-40B4-BE49-F238E27FC236}">
                  <a16:creationId xmlns:a16="http://schemas.microsoft.com/office/drawing/2014/main" id="{11044548-9DCF-47D7-B85E-2E7E823FFB3F}"/>
                </a:ext>
              </a:extLst>
            </p:cNvPr>
            <p:cNvCxnSpPr>
              <a:cxnSpLocks/>
            </p:cNvCxnSpPr>
            <p:nvPr/>
          </p:nvCxnSpPr>
          <p:spPr>
            <a:xfrm>
              <a:off x="3875528" y="3705369"/>
              <a:ext cx="0" cy="25200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>
              <a:extLst>
                <a:ext uri="{FF2B5EF4-FFF2-40B4-BE49-F238E27FC236}">
                  <a16:creationId xmlns:a16="http://schemas.microsoft.com/office/drawing/2014/main" id="{2F653DCA-7F70-4FC6-A74B-6D3BFFDAF0DD}"/>
                </a:ext>
              </a:extLst>
            </p:cNvPr>
            <p:cNvCxnSpPr>
              <a:cxnSpLocks/>
            </p:cNvCxnSpPr>
            <p:nvPr/>
          </p:nvCxnSpPr>
          <p:spPr>
            <a:xfrm>
              <a:off x="4231647" y="3705369"/>
              <a:ext cx="0" cy="25200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接连接符 155">
              <a:extLst>
                <a:ext uri="{FF2B5EF4-FFF2-40B4-BE49-F238E27FC236}">
                  <a16:creationId xmlns:a16="http://schemas.microsoft.com/office/drawing/2014/main" id="{97343E52-D17B-4613-9C0A-DE413B0773E9}"/>
                </a:ext>
              </a:extLst>
            </p:cNvPr>
            <p:cNvCxnSpPr>
              <a:cxnSpLocks/>
            </p:cNvCxnSpPr>
            <p:nvPr/>
          </p:nvCxnSpPr>
          <p:spPr>
            <a:xfrm>
              <a:off x="6012240" y="3705369"/>
              <a:ext cx="0" cy="25200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接连接符 156">
              <a:extLst>
                <a:ext uri="{FF2B5EF4-FFF2-40B4-BE49-F238E27FC236}">
                  <a16:creationId xmlns:a16="http://schemas.microsoft.com/office/drawing/2014/main" id="{88077F0A-F704-44D0-81FC-9616FD4CB115}"/>
                </a:ext>
              </a:extLst>
            </p:cNvPr>
            <p:cNvCxnSpPr>
              <a:cxnSpLocks/>
            </p:cNvCxnSpPr>
            <p:nvPr/>
          </p:nvCxnSpPr>
          <p:spPr>
            <a:xfrm>
              <a:off x="4587766" y="3705369"/>
              <a:ext cx="0" cy="25200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接连接符 157">
              <a:extLst>
                <a:ext uri="{FF2B5EF4-FFF2-40B4-BE49-F238E27FC236}">
                  <a16:creationId xmlns:a16="http://schemas.microsoft.com/office/drawing/2014/main" id="{B4D4ABC9-2B23-4320-87B4-F9B339502614}"/>
                </a:ext>
              </a:extLst>
            </p:cNvPr>
            <p:cNvCxnSpPr>
              <a:cxnSpLocks/>
            </p:cNvCxnSpPr>
            <p:nvPr/>
          </p:nvCxnSpPr>
          <p:spPr>
            <a:xfrm>
              <a:off x="4943885" y="3705369"/>
              <a:ext cx="0" cy="25200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接连接符 158">
              <a:extLst>
                <a:ext uri="{FF2B5EF4-FFF2-40B4-BE49-F238E27FC236}">
                  <a16:creationId xmlns:a16="http://schemas.microsoft.com/office/drawing/2014/main" id="{9171785C-FEF7-4594-8A2D-D9ADA87D6E13}"/>
                </a:ext>
              </a:extLst>
            </p:cNvPr>
            <p:cNvCxnSpPr>
              <a:cxnSpLocks/>
            </p:cNvCxnSpPr>
            <p:nvPr/>
          </p:nvCxnSpPr>
          <p:spPr>
            <a:xfrm>
              <a:off x="5300004" y="3705369"/>
              <a:ext cx="0" cy="25200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>
              <a:extLst>
                <a:ext uri="{FF2B5EF4-FFF2-40B4-BE49-F238E27FC236}">
                  <a16:creationId xmlns:a16="http://schemas.microsoft.com/office/drawing/2014/main" id="{BDD8EE9B-1BB9-4894-BDB0-CF197DCCAE39}"/>
                </a:ext>
              </a:extLst>
            </p:cNvPr>
            <p:cNvCxnSpPr>
              <a:cxnSpLocks/>
            </p:cNvCxnSpPr>
            <p:nvPr/>
          </p:nvCxnSpPr>
          <p:spPr>
            <a:xfrm>
              <a:off x="5656123" y="3705369"/>
              <a:ext cx="0" cy="25200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接连接符 160">
              <a:extLst>
                <a:ext uri="{FF2B5EF4-FFF2-40B4-BE49-F238E27FC236}">
                  <a16:creationId xmlns:a16="http://schemas.microsoft.com/office/drawing/2014/main" id="{C4AC171A-DF75-4513-B86E-1B32C2ACB17D}"/>
                </a:ext>
              </a:extLst>
            </p:cNvPr>
            <p:cNvCxnSpPr>
              <a:cxnSpLocks/>
            </p:cNvCxnSpPr>
            <p:nvPr/>
          </p:nvCxnSpPr>
          <p:spPr>
            <a:xfrm>
              <a:off x="363942" y="3705369"/>
              <a:ext cx="0" cy="25200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接连接符 161">
              <a:extLst>
                <a:ext uri="{FF2B5EF4-FFF2-40B4-BE49-F238E27FC236}">
                  <a16:creationId xmlns:a16="http://schemas.microsoft.com/office/drawing/2014/main" id="{9F5E5CB4-A71E-41BD-A54F-65F94B8073A5}"/>
                </a:ext>
              </a:extLst>
            </p:cNvPr>
            <p:cNvCxnSpPr>
              <a:cxnSpLocks/>
            </p:cNvCxnSpPr>
            <p:nvPr/>
          </p:nvCxnSpPr>
          <p:spPr>
            <a:xfrm>
              <a:off x="720061" y="3705369"/>
              <a:ext cx="0" cy="25200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162">
              <a:extLst>
                <a:ext uri="{FF2B5EF4-FFF2-40B4-BE49-F238E27FC236}">
                  <a16:creationId xmlns:a16="http://schemas.microsoft.com/office/drawing/2014/main" id="{6E5985B4-DFBF-4A48-9F33-E9D1EE5837D2}"/>
                </a:ext>
              </a:extLst>
            </p:cNvPr>
            <p:cNvCxnSpPr>
              <a:cxnSpLocks/>
            </p:cNvCxnSpPr>
            <p:nvPr/>
          </p:nvCxnSpPr>
          <p:spPr>
            <a:xfrm>
              <a:off x="1076180" y="3705369"/>
              <a:ext cx="0" cy="25200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组合 163">
            <a:extLst>
              <a:ext uri="{FF2B5EF4-FFF2-40B4-BE49-F238E27FC236}">
                <a16:creationId xmlns:a16="http://schemas.microsoft.com/office/drawing/2014/main" id="{CB013C0D-87A0-451E-91A1-67A2D87996BB}"/>
              </a:ext>
            </a:extLst>
          </p:cNvPr>
          <p:cNvGrpSpPr/>
          <p:nvPr/>
        </p:nvGrpSpPr>
        <p:grpSpPr>
          <a:xfrm>
            <a:off x="8142020" y="3269144"/>
            <a:ext cx="1200150" cy="617243"/>
            <a:chOff x="2154349" y="2885852"/>
            <a:chExt cx="1200150" cy="617243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5" name="对象 164">
                  <a:extLst>
                    <a:ext uri="{FF2B5EF4-FFF2-40B4-BE49-F238E27FC236}">
                      <a16:creationId xmlns:a16="http://schemas.microsoft.com/office/drawing/2014/main" id="{79D4E665-D2F2-4B91-84C8-078DB97755B2}"/>
                    </a:ext>
                  </a:extLst>
                </p:cNvPr>
                <p:cNvSpPr txBox="1"/>
                <p:nvPr/>
              </p:nvSpPr>
              <p:spPr>
                <a:xfrm>
                  <a:off x="2154349" y="2885852"/>
                  <a:ext cx="1200150" cy="358775"/>
                </a:xfrm>
                <a:prstGeom prst="rect">
                  <a:avLst/>
                </a:prstGeom>
              </p:spPr>
              <p:txBody>
                <a:bodyPr>
                  <a:normAutofit fontScale="85000" lnSpcReduction="10000"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en-US" i="1">
                                <a:solidFill>
                                  <a:srgbClr val="FF804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b="1" i="1">
                                <a:solidFill>
                                  <a:srgbClr val="FF8040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zh-CN" altLang="en-US" i="1">
                                <a:solidFill>
                                  <a:srgbClr val="FF8040"/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a:rPr lang="zh-CN" altLang="en-US" i="1">
                            <a:solidFill>
                              <a:srgbClr val="FF8040"/>
                            </a:solidFill>
                            <a:latin typeface="Cambria Math" panose="020405030504060302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zh-CN" altLang="en-US" i="1">
                                <a:solidFill>
                                  <a:srgbClr val="FF804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solidFill>
                                  <a:srgbClr val="FF804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zh-CN" altLang="en-US" i="1">
                                <a:solidFill>
                                  <a:srgbClr val="FF8040"/>
                                </a:solidFill>
                                <a:latin typeface="Cambria Math" panose="02040503050406030204" pitchFamily="18" charset="0"/>
                              </a:rPr>
                              <m:t>r</m:t>
                            </m:r>
                          </m:sub>
                        </m:sSub>
                        <m:r>
                          <a:rPr lang="zh-CN" altLang="en-US" i="1">
                            <a:solidFill>
                              <a:srgbClr val="FF804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en-US" i="1">
                                <a:solidFill>
                                  <a:srgbClr val="FF804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solidFill>
                                  <a:srgbClr val="FF804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zh-CN" altLang="en-US" i="1">
                                <a:solidFill>
                                  <a:srgbClr val="FF804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zh-CN" alt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>
            <p:sp>
              <p:nvSpPr>
                <p:cNvPr id="165" name="对象 164">
                  <a:extLst>
                    <a:ext uri="{FF2B5EF4-FFF2-40B4-BE49-F238E27FC236}">
                      <a16:creationId xmlns:a16="http://schemas.microsoft.com/office/drawing/2014/main" id="{79D4E665-D2F2-4B91-84C8-078DB97755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54349" y="2885852"/>
                  <a:ext cx="1200150" cy="358775"/>
                </a:xfrm>
                <a:prstGeom prst="rect">
                  <a:avLst/>
                </a:prstGeom>
                <a:blipFill>
                  <a:blip r:embed="rId15"/>
                  <a:stretch>
                    <a:fillRect b="-169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6" name="直接箭头连接符 165">
              <a:extLst>
                <a:ext uri="{FF2B5EF4-FFF2-40B4-BE49-F238E27FC236}">
                  <a16:creationId xmlns:a16="http://schemas.microsoft.com/office/drawing/2014/main" id="{61CF4548-B34A-40C9-9DEC-73BA7EE7A2A6}"/>
                </a:ext>
              </a:extLst>
            </p:cNvPr>
            <p:cNvCxnSpPr/>
            <p:nvPr/>
          </p:nvCxnSpPr>
          <p:spPr>
            <a:xfrm flipH="1" flipV="1">
              <a:off x="3114833" y="3211607"/>
              <a:ext cx="144674" cy="291488"/>
            </a:xfrm>
            <a:prstGeom prst="straightConnector1">
              <a:avLst/>
            </a:prstGeom>
            <a:ln w="190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7" name="组合 166">
            <a:extLst>
              <a:ext uri="{FF2B5EF4-FFF2-40B4-BE49-F238E27FC236}">
                <a16:creationId xmlns:a16="http://schemas.microsoft.com/office/drawing/2014/main" id="{82398403-7566-4401-A196-29BCB41CCA34}"/>
              </a:ext>
            </a:extLst>
          </p:cNvPr>
          <p:cNvGrpSpPr/>
          <p:nvPr/>
        </p:nvGrpSpPr>
        <p:grpSpPr>
          <a:xfrm>
            <a:off x="9421703" y="3430265"/>
            <a:ext cx="2351046" cy="998272"/>
            <a:chOff x="3536775" y="2810668"/>
            <a:chExt cx="2351046" cy="998272"/>
          </a:xfrm>
        </p:grpSpPr>
        <p:cxnSp>
          <p:nvCxnSpPr>
            <p:cNvPr id="168" name="直接箭头连接符 167">
              <a:extLst>
                <a:ext uri="{FF2B5EF4-FFF2-40B4-BE49-F238E27FC236}">
                  <a16:creationId xmlns:a16="http://schemas.microsoft.com/office/drawing/2014/main" id="{748899AD-DC96-4303-B4B4-B8478EC659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36775" y="3153166"/>
              <a:ext cx="191301" cy="655774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69" name="对象 168">
              <a:extLst>
                <a:ext uri="{FF2B5EF4-FFF2-40B4-BE49-F238E27FC236}">
                  <a16:creationId xmlns:a16="http://schemas.microsoft.com/office/drawing/2014/main" id="{5336A93F-7DFD-49C9-A544-796D5E6909A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662366" y="2810668"/>
            <a:ext cx="2225455" cy="36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78" name="Equation" r:id="rId16" imgW="1726920" imgH="279360" progId="Equation.DSMT4">
                    <p:embed/>
                  </p:oleObj>
                </mc:Choice>
                <mc:Fallback>
                  <p:oleObj name="Equation" r:id="rId16" imgW="1726920" imgH="279360" progId="Equation.DSMT4">
                    <p:embed/>
                    <p:pic>
                      <p:nvPicPr>
                        <p:cNvPr id="108" name="对象 107">
                          <a:extLst>
                            <a:ext uri="{FF2B5EF4-FFF2-40B4-BE49-F238E27FC236}">
                              <a16:creationId xmlns:a16="http://schemas.microsoft.com/office/drawing/2014/main" id="{60579ADF-3E3F-0E28-69DD-98B8BE0B8C8D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662366" y="2810668"/>
                          <a:ext cx="2225455" cy="36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70" name="组合 169">
            <a:extLst>
              <a:ext uri="{FF2B5EF4-FFF2-40B4-BE49-F238E27FC236}">
                <a16:creationId xmlns:a16="http://schemas.microsoft.com/office/drawing/2014/main" id="{3862C1FD-387D-4547-A06E-20A73B417C6B}"/>
              </a:ext>
            </a:extLst>
          </p:cNvPr>
          <p:cNvGrpSpPr/>
          <p:nvPr/>
        </p:nvGrpSpPr>
        <p:grpSpPr>
          <a:xfrm>
            <a:off x="8475663" y="4729562"/>
            <a:ext cx="3141662" cy="996551"/>
            <a:chOff x="2758257" y="4229685"/>
            <a:chExt cx="3141662" cy="996551"/>
          </a:xfrm>
        </p:grpSpPr>
        <p:grpSp>
          <p:nvGrpSpPr>
            <p:cNvPr id="171" name="组合 170">
              <a:extLst>
                <a:ext uri="{FF2B5EF4-FFF2-40B4-BE49-F238E27FC236}">
                  <a16:creationId xmlns:a16="http://schemas.microsoft.com/office/drawing/2014/main" id="{8C923E02-D141-49F3-9D33-20B28E0ADFAF}"/>
                </a:ext>
              </a:extLst>
            </p:cNvPr>
            <p:cNvGrpSpPr/>
            <p:nvPr/>
          </p:nvGrpSpPr>
          <p:grpSpPr>
            <a:xfrm>
              <a:off x="3254978" y="4229685"/>
              <a:ext cx="407388" cy="443790"/>
              <a:chOff x="3254978" y="4024965"/>
              <a:chExt cx="407388" cy="443790"/>
            </a:xfrm>
          </p:grpSpPr>
          <p:grpSp>
            <p:nvGrpSpPr>
              <p:cNvPr id="173" name="组合 172">
                <a:extLst>
                  <a:ext uri="{FF2B5EF4-FFF2-40B4-BE49-F238E27FC236}">
                    <a16:creationId xmlns:a16="http://schemas.microsoft.com/office/drawing/2014/main" id="{DBD276A6-999E-4FC1-9C11-823D969479FB}"/>
                  </a:ext>
                </a:extLst>
              </p:cNvPr>
              <p:cNvGrpSpPr/>
              <p:nvPr/>
            </p:nvGrpSpPr>
            <p:grpSpPr>
              <a:xfrm>
                <a:off x="3336237" y="4209448"/>
                <a:ext cx="259307" cy="259307"/>
                <a:chOff x="5199797" y="2429301"/>
                <a:chExt cx="259307" cy="259307"/>
              </a:xfrm>
            </p:grpSpPr>
            <p:sp>
              <p:nvSpPr>
                <p:cNvPr id="175" name="椭圆 174">
                  <a:extLst>
                    <a:ext uri="{FF2B5EF4-FFF2-40B4-BE49-F238E27FC236}">
                      <a16:creationId xmlns:a16="http://schemas.microsoft.com/office/drawing/2014/main" id="{637C09C9-D87F-451F-A316-F9E6E0E2EF83}"/>
                    </a:ext>
                  </a:extLst>
                </p:cNvPr>
                <p:cNvSpPr/>
                <p:nvPr/>
              </p:nvSpPr>
              <p:spPr>
                <a:xfrm>
                  <a:off x="5199797" y="2429301"/>
                  <a:ext cx="259307" cy="259307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6" name="等腰三角形 175">
                  <a:extLst>
                    <a:ext uri="{FF2B5EF4-FFF2-40B4-BE49-F238E27FC236}">
                      <a16:creationId xmlns:a16="http://schemas.microsoft.com/office/drawing/2014/main" id="{4DBE52DA-8EF7-4BFC-B108-13771B87BA5C}"/>
                    </a:ext>
                  </a:extLst>
                </p:cNvPr>
                <p:cNvSpPr/>
                <p:nvPr/>
              </p:nvSpPr>
              <p:spPr>
                <a:xfrm>
                  <a:off x="5241596" y="2483919"/>
                  <a:ext cx="174082" cy="150070"/>
                </a:xfrm>
                <a:prstGeom prst="triangle">
                  <a:avLst/>
                </a:prstGeom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77" name="直接连接符 176">
                  <a:extLst>
                    <a:ext uri="{FF2B5EF4-FFF2-40B4-BE49-F238E27FC236}">
                      <a16:creationId xmlns:a16="http://schemas.microsoft.com/office/drawing/2014/main" id="{5D8082F7-8909-4DC8-A779-4563311A9DFD}"/>
                    </a:ext>
                  </a:extLst>
                </p:cNvPr>
                <p:cNvCxnSpPr/>
                <p:nvPr/>
              </p:nvCxnSpPr>
              <p:spPr>
                <a:xfrm>
                  <a:off x="5218147" y="2505758"/>
                  <a:ext cx="22098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直接连接符 177">
                  <a:extLst>
                    <a:ext uri="{FF2B5EF4-FFF2-40B4-BE49-F238E27FC236}">
                      <a16:creationId xmlns:a16="http://schemas.microsoft.com/office/drawing/2014/main" id="{E9061A4B-7B4E-4D43-84EA-B7A9BD07C0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28637" y="2429301"/>
                  <a:ext cx="0" cy="245062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4" name="右大括号 173">
                <a:extLst>
                  <a:ext uri="{FF2B5EF4-FFF2-40B4-BE49-F238E27FC236}">
                    <a16:creationId xmlns:a16="http://schemas.microsoft.com/office/drawing/2014/main" id="{38CA2490-CDB5-479F-B453-883176F98058}"/>
                  </a:ext>
                </a:extLst>
              </p:cNvPr>
              <p:cNvSpPr/>
              <p:nvPr/>
            </p:nvSpPr>
            <p:spPr>
              <a:xfrm rot="5400000">
                <a:off x="3403236" y="3876707"/>
                <a:ext cx="110872" cy="407388"/>
              </a:xfrm>
              <a:prstGeom prst="rightBrace">
                <a:avLst>
                  <a:gd name="adj1" fmla="val 57764"/>
                  <a:gd name="adj2" fmla="val 50600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aphicFrame>
          <p:nvGraphicFramePr>
            <p:cNvPr id="172" name="对象 171">
              <a:extLst>
                <a:ext uri="{FF2B5EF4-FFF2-40B4-BE49-F238E27FC236}">
                  <a16:creationId xmlns:a16="http://schemas.microsoft.com/office/drawing/2014/main" id="{8D1E8684-53E8-4BDD-9365-05F333C80A4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45697270"/>
                </p:ext>
              </p:extLst>
            </p:nvPr>
          </p:nvGraphicFramePr>
          <p:xfrm>
            <a:off x="2758257" y="4867461"/>
            <a:ext cx="3141662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79" name="Equation" r:id="rId17" imgW="2438280" imgH="279360" progId="Equation.DSMT4">
                    <p:embed/>
                  </p:oleObj>
                </mc:Choice>
                <mc:Fallback>
                  <p:oleObj name="Equation" r:id="rId17" imgW="2438280" imgH="279360" progId="Equation.DSMT4">
                    <p:embed/>
                    <p:pic>
                      <p:nvPicPr>
                        <p:cNvPr id="119" name="对象 118">
                          <a:extLst>
                            <a:ext uri="{FF2B5EF4-FFF2-40B4-BE49-F238E27FC236}">
                              <a16:creationId xmlns:a16="http://schemas.microsoft.com/office/drawing/2014/main" id="{DBE57381-FEED-6749-F2CE-F02788025A98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2758257" y="4867461"/>
                          <a:ext cx="3141662" cy="3587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6327C68C-7B53-49A3-8558-532CC5E1D0A3}"/>
              </a:ext>
            </a:extLst>
          </p:cNvPr>
          <p:cNvGrpSpPr/>
          <p:nvPr/>
        </p:nvGrpSpPr>
        <p:grpSpPr>
          <a:xfrm>
            <a:off x="6861881" y="1380139"/>
            <a:ext cx="4410131" cy="1702785"/>
            <a:chOff x="6861881" y="1380139"/>
            <a:chExt cx="4410131" cy="1702785"/>
          </a:xfrm>
        </p:grpSpPr>
        <p:sp>
          <p:nvSpPr>
            <p:cNvPr id="189" name="文本框 188">
              <a:extLst>
                <a:ext uri="{FF2B5EF4-FFF2-40B4-BE49-F238E27FC236}">
                  <a16:creationId xmlns:a16="http://schemas.microsoft.com/office/drawing/2014/main" id="{51D808FC-0184-4090-91A8-64B403F49E95}"/>
                </a:ext>
              </a:extLst>
            </p:cNvPr>
            <p:cNvSpPr txBox="1"/>
            <p:nvPr/>
          </p:nvSpPr>
          <p:spPr>
            <a:xfrm>
              <a:off x="9258421" y="1380139"/>
              <a:ext cx="1762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Nonlinear Fiber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矩形 189">
              <a:extLst>
                <a:ext uri="{FF2B5EF4-FFF2-40B4-BE49-F238E27FC236}">
                  <a16:creationId xmlns:a16="http://schemas.microsoft.com/office/drawing/2014/main" id="{97C47FA7-2E7A-4A3B-80C9-E12D195A64BA}"/>
                </a:ext>
              </a:extLst>
            </p:cNvPr>
            <p:cNvSpPr/>
            <p:nvPr/>
          </p:nvSpPr>
          <p:spPr>
            <a:xfrm>
              <a:off x="6861881" y="1586000"/>
              <a:ext cx="1801209" cy="64800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Ti:S</a:t>
              </a:r>
              <a:r>
                <a:rPr lang="en-US" altLang="zh-CN" b="1" dirty="0">
                  <a:latin typeface="Arial" panose="020B0604020202020204" pitchFamily="34" charset="0"/>
                  <a:cs typeface="Arial" panose="020B0604020202020204" pitchFamily="34" charset="0"/>
                </a:rPr>
                <a:t> mode-locked laser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1" name="直接箭头连接符 190">
              <a:extLst>
                <a:ext uri="{FF2B5EF4-FFF2-40B4-BE49-F238E27FC236}">
                  <a16:creationId xmlns:a16="http://schemas.microsoft.com/office/drawing/2014/main" id="{8127D5C6-EE81-48C6-8150-B2EA2C497B24}"/>
                </a:ext>
              </a:extLst>
            </p:cNvPr>
            <p:cNvCxnSpPr>
              <a:cxnSpLocks/>
              <a:stCxn id="190" idx="3"/>
              <a:endCxn id="193" idx="2"/>
            </p:cNvCxnSpPr>
            <p:nvPr/>
          </p:nvCxnSpPr>
          <p:spPr>
            <a:xfrm>
              <a:off x="8663090" y="1910000"/>
              <a:ext cx="960602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矩形 191">
              <a:extLst>
                <a:ext uri="{FF2B5EF4-FFF2-40B4-BE49-F238E27FC236}">
                  <a16:creationId xmlns:a16="http://schemas.microsoft.com/office/drawing/2014/main" id="{7F9B9AE4-7EEE-4D4B-8A60-92E46C16C133}"/>
                </a:ext>
              </a:extLst>
            </p:cNvPr>
            <p:cNvSpPr/>
            <p:nvPr/>
          </p:nvSpPr>
          <p:spPr>
            <a:xfrm>
              <a:off x="9965691" y="1887184"/>
              <a:ext cx="972000" cy="45719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5000">
                  <a:srgbClr val="FF0000"/>
                </a:gs>
                <a:gs pos="72000">
                  <a:srgbClr val="49C050"/>
                </a:gs>
                <a:gs pos="93000">
                  <a:srgbClr val="0070C0"/>
                </a:gs>
                <a:gs pos="100000">
                  <a:srgbClr val="7030A0"/>
                </a:gs>
                <a:gs pos="84000">
                  <a:srgbClr val="00B0F0"/>
                </a:gs>
                <a:gs pos="59000">
                  <a:srgbClr val="92D050"/>
                </a:gs>
                <a:gs pos="30000">
                  <a:srgbClr val="FFC000"/>
                </a:gs>
                <a:gs pos="45000">
                  <a:srgbClr val="FFFF00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椭圆 192">
              <a:extLst>
                <a:ext uri="{FF2B5EF4-FFF2-40B4-BE49-F238E27FC236}">
                  <a16:creationId xmlns:a16="http://schemas.microsoft.com/office/drawing/2014/main" id="{1039E892-D85F-4835-9D1A-49EB63B96BDC}"/>
                </a:ext>
              </a:extLst>
            </p:cNvPr>
            <p:cNvSpPr/>
            <p:nvPr/>
          </p:nvSpPr>
          <p:spPr>
            <a:xfrm>
              <a:off x="9623692" y="1730000"/>
              <a:ext cx="72000" cy="360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等腰三角形 193">
              <a:extLst>
                <a:ext uri="{FF2B5EF4-FFF2-40B4-BE49-F238E27FC236}">
                  <a16:creationId xmlns:a16="http://schemas.microsoft.com/office/drawing/2014/main" id="{D300E5F4-7FA7-4517-9A9D-0B58C34EB784}"/>
                </a:ext>
              </a:extLst>
            </p:cNvPr>
            <p:cNvSpPr/>
            <p:nvPr/>
          </p:nvSpPr>
          <p:spPr>
            <a:xfrm rot="713604">
              <a:off x="10591111" y="1933179"/>
              <a:ext cx="680901" cy="506637"/>
            </a:xfrm>
            <a:prstGeom prst="triangle">
              <a:avLst/>
            </a:prstGeom>
            <a:gradFill flip="none" rotWithShape="1">
              <a:gsLst>
                <a:gs pos="0">
                  <a:srgbClr val="C00000"/>
                </a:gs>
                <a:gs pos="15000">
                  <a:srgbClr val="FF0000"/>
                </a:gs>
                <a:gs pos="72000">
                  <a:srgbClr val="49C050"/>
                </a:gs>
                <a:gs pos="93000">
                  <a:srgbClr val="0070C0"/>
                </a:gs>
                <a:gs pos="100000">
                  <a:srgbClr val="7030A0"/>
                </a:gs>
                <a:gs pos="84000">
                  <a:srgbClr val="00B0F0"/>
                </a:gs>
                <a:gs pos="59000">
                  <a:srgbClr val="92D050"/>
                </a:gs>
                <a:gs pos="30000">
                  <a:srgbClr val="FFC000"/>
                </a:gs>
                <a:gs pos="45000">
                  <a:srgbClr val="FFFF00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5" name="组合 194">
              <a:extLst>
                <a:ext uri="{FF2B5EF4-FFF2-40B4-BE49-F238E27FC236}">
                  <a16:creationId xmlns:a16="http://schemas.microsoft.com/office/drawing/2014/main" id="{8BD65D13-D4D5-4667-9EF3-C491BCC60228}"/>
                </a:ext>
              </a:extLst>
            </p:cNvPr>
            <p:cNvGrpSpPr/>
            <p:nvPr/>
          </p:nvGrpSpPr>
          <p:grpSpPr>
            <a:xfrm rot="1479938">
              <a:off x="10800222" y="1863348"/>
              <a:ext cx="468000" cy="72000"/>
              <a:chOff x="2526936" y="1451785"/>
              <a:chExt cx="900452" cy="102292"/>
            </a:xfrm>
            <a:solidFill>
              <a:schemeClr val="bg1">
                <a:lumMod val="50000"/>
              </a:schemeClr>
            </a:solidFill>
          </p:grpSpPr>
          <p:sp>
            <p:nvSpPr>
              <p:cNvPr id="196" name="矩形 195">
                <a:extLst>
                  <a:ext uri="{FF2B5EF4-FFF2-40B4-BE49-F238E27FC236}">
                    <a16:creationId xmlns:a16="http://schemas.microsoft.com/office/drawing/2014/main" id="{1DF015C7-306C-4C2A-AB1E-9E0B4BFF6FAC}"/>
                  </a:ext>
                </a:extLst>
              </p:cNvPr>
              <p:cNvSpPr/>
              <p:nvPr/>
            </p:nvSpPr>
            <p:spPr>
              <a:xfrm>
                <a:off x="2575150" y="1508358"/>
                <a:ext cx="45719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7" name="矩形 196">
                <a:extLst>
                  <a:ext uri="{FF2B5EF4-FFF2-40B4-BE49-F238E27FC236}">
                    <a16:creationId xmlns:a16="http://schemas.microsoft.com/office/drawing/2014/main" id="{B6B89C1B-4638-4EED-933F-9378BA40A4EB}"/>
                  </a:ext>
                </a:extLst>
              </p:cNvPr>
              <p:cNvSpPr/>
              <p:nvPr/>
            </p:nvSpPr>
            <p:spPr>
              <a:xfrm>
                <a:off x="2727550" y="1508358"/>
                <a:ext cx="45719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8" name="矩形 197">
                <a:extLst>
                  <a:ext uri="{FF2B5EF4-FFF2-40B4-BE49-F238E27FC236}">
                    <a16:creationId xmlns:a16="http://schemas.microsoft.com/office/drawing/2014/main" id="{D8B359DC-EEE0-4369-BC90-40511ADF451D}"/>
                  </a:ext>
                </a:extLst>
              </p:cNvPr>
              <p:cNvSpPr/>
              <p:nvPr/>
            </p:nvSpPr>
            <p:spPr>
              <a:xfrm>
                <a:off x="2879950" y="1508358"/>
                <a:ext cx="45719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矩形 198">
                <a:extLst>
                  <a:ext uri="{FF2B5EF4-FFF2-40B4-BE49-F238E27FC236}">
                    <a16:creationId xmlns:a16="http://schemas.microsoft.com/office/drawing/2014/main" id="{514C3570-C60D-4869-BFCB-85733768FC06}"/>
                  </a:ext>
                </a:extLst>
              </p:cNvPr>
              <p:cNvSpPr/>
              <p:nvPr/>
            </p:nvSpPr>
            <p:spPr>
              <a:xfrm>
                <a:off x="3032350" y="1508358"/>
                <a:ext cx="45719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0" name="矩形 199">
                <a:extLst>
                  <a:ext uri="{FF2B5EF4-FFF2-40B4-BE49-F238E27FC236}">
                    <a16:creationId xmlns:a16="http://schemas.microsoft.com/office/drawing/2014/main" id="{08BA7255-6EA0-4ABB-A157-ECF3203A6B67}"/>
                  </a:ext>
                </a:extLst>
              </p:cNvPr>
              <p:cNvSpPr/>
              <p:nvPr/>
            </p:nvSpPr>
            <p:spPr>
              <a:xfrm>
                <a:off x="3184750" y="1508358"/>
                <a:ext cx="45719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1" name="矩形 200">
                <a:extLst>
                  <a:ext uri="{FF2B5EF4-FFF2-40B4-BE49-F238E27FC236}">
                    <a16:creationId xmlns:a16="http://schemas.microsoft.com/office/drawing/2014/main" id="{CC5E045D-8129-4CE4-8FD1-6291ABBEBB7E}"/>
                  </a:ext>
                </a:extLst>
              </p:cNvPr>
              <p:cNvSpPr/>
              <p:nvPr/>
            </p:nvSpPr>
            <p:spPr>
              <a:xfrm>
                <a:off x="3337150" y="1508358"/>
                <a:ext cx="45719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矩形 201">
                <a:extLst>
                  <a:ext uri="{FF2B5EF4-FFF2-40B4-BE49-F238E27FC236}">
                    <a16:creationId xmlns:a16="http://schemas.microsoft.com/office/drawing/2014/main" id="{B762DCC6-3730-4126-A832-FBB5D6D34C57}"/>
                  </a:ext>
                </a:extLst>
              </p:cNvPr>
              <p:cNvSpPr/>
              <p:nvPr/>
            </p:nvSpPr>
            <p:spPr>
              <a:xfrm>
                <a:off x="2526936" y="1451785"/>
                <a:ext cx="900452" cy="5657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3" name="矩形 202">
              <a:extLst>
                <a:ext uri="{FF2B5EF4-FFF2-40B4-BE49-F238E27FC236}">
                  <a16:creationId xmlns:a16="http://schemas.microsoft.com/office/drawing/2014/main" id="{31E62B71-76C7-4049-B8C2-7622303E40CA}"/>
                </a:ext>
              </a:extLst>
            </p:cNvPr>
            <p:cNvSpPr/>
            <p:nvPr/>
          </p:nvSpPr>
          <p:spPr>
            <a:xfrm>
              <a:off x="9723372" y="1838000"/>
              <a:ext cx="648000" cy="1440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4" name="矩形 203">
              <a:extLst>
                <a:ext uri="{FF2B5EF4-FFF2-40B4-BE49-F238E27FC236}">
                  <a16:creationId xmlns:a16="http://schemas.microsoft.com/office/drawing/2014/main" id="{B3D34206-3F1C-4581-BFB9-CDD9638D2929}"/>
                </a:ext>
              </a:extLst>
            </p:cNvPr>
            <p:cNvSpPr/>
            <p:nvPr/>
          </p:nvSpPr>
          <p:spPr>
            <a:xfrm>
              <a:off x="6958134" y="2434924"/>
              <a:ext cx="1674796" cy="64800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latin typeface="Arial" panose="020B0604020202020204" pitchFamily="34" charset="0"/>
                  <a:cs typeface="Arial" panose="020B0604020202020204" pitchFamily="34" charset="0"/>
                </a:rPr>
                <a:t>1.5 </a:t>
              </a:r>
              <a:r>
                <a:rPr lang="en-US" altLang="zh-CN" b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</a:t>
              </a:r>
              <a:r>
                <a:rPr lang="en-US" altLang="zh-CN" b="1" dirty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</a:p>
            <a:p>
              <a:pPr algn="ctr"/>
              <a:r>
                <a:rPr lang="en-US" altLang="zh-CN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c.w.</a:t>
              </a:r>
              <a:r>
                <a:rPr lang="en-US" altLang="zh-CN" b="1" dirty="0">
                  <a:latin typeface="Arial" panose="020B0604020202020204" pitchFamily="34" charset="0"/>
                  <a:cs typeface="Arial" panose="020B0604020202020204" pitchFamily="34" charset="0"/>
                </a:rPr>
                <a:t> laser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5" name="直接箭头连接符 204">
              <a:extLst>
                <a:ext uri="{FF2B5EF4-FFF2-40B4-BE49-F238E27FC236}">
                  <a16:creationId xmlns:a16="http://schemas.microsoft.com/office/drawing/2014/main" id="{429948D3-2047-4858-ACFF-CB4DFEADB483}"/>
                </a:ext>
              </a:extLst>
            </p:cNvPr>
            <p:cNvCxnSpPr>
              <a:cxnSpLocks/>
              <a:stCxn id="204" idx="3"/>
            </p:cNvCxnSpPr>
            <p:nvPr/>
          </p:nvCxnSpPr>
          <p:spPr>
            <a:xfrm>
              <a:off x="8632930" y="2758924"/>
              <a:ext cx="468000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接连接符 205">
              <a:extLst>
                <a:ext uri="{FF2B5EF4-FFF2-40B4-BE49-F238E27FC236}">
                  <a16:creationId xmlns:a16="http://schemas.microsoft.com/office/drawing/2014/main" id="{CEC04DCF-DFAC-444D-8338-D2F2B75A1E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35241" y="2608499"/>
              <a:ext cx="235204" cy="24309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接连接符 210">
              <a:extLst>
                <a:ext uri="{FF2B5EF4-FFF2-40B4-BE49-F238E27FC236}">
                  <a16:creationId xmlns:a16="http://schemas.microsoft.com/office/drawing/2014/main" id="{62EFD2A4-72E1-4CCD-8777-B52469C030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69038" y="1775577"/>
              <a:ext cx="252000" cy="25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接箭头连接符 211">
              <a:extLst>
                <a:ext uri="{FF2B5EF4-FFF2-40B4-BE49-F238E27FC236}">
                  <a16:creationId xmlns:a16="http://schemas.microsoft.com/office/drawing/2014/main" id="{A4133149-BBF8-45DB-9CF7-5A4C71C3F6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98606" y="1918111"/>
              <a:ext cx="67290" cy="516267"/>
            </a:xfrm>
            <a:prstGeom prst="straightConnector1">
              <a:avLst/>
            </a:prstGeom>
            <a:ln w="28575"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3" name="组合 212">
              <a:extLst>
                <a:ext uri="{FF2B5EF4-FFF2-40B4-BE49-F238E27FC236}">
                  <a16:creationId xmlns:a16="http://schemas.microsoft.com/office/drawing/2014/main" id="{2E09D423-339B-45AB-A9E5-E3D8FD31C83C}"/>
                </a:ext>
              </a:extLst>
            </p:cNvPr>
            <p:cNvGrpSpPr/>
            <p:nvPr/>
          </p:nvGrpSpPr>
          <p:grpSpPr>
            <a:xfrm>
              <a:off x="10691287" y="2473668"/>
              <a:ext cx="259307" cy="259307"/>
              <a:chOff x="5199797" y="2429301"/>
              <a:chExt cx="259307" cy="259307"/>
            </a:xfrm>
          </p:grpSpPr>
          <p:sp>
            <p:nvSpPr>
              <p:cNvPr id="214" name="椭圆 213">
                <a:extLst>
                  <a:ext uri="{FF2B5EF4-FFF2-40B4-BE49-F238E27FC236}">
                    <a16:creationId xmlns:a16="http://schemas.microsoft.com/office/drawing/2014/main" id="{D14CE7DF-F491-4C05-87DC-A96F40731BE7}"/>
                  </a:ext>
                </a:extLst>
              </p:cNvPr>
              <p:cNvSpPr/>
              <p:nvPr/>
            </p:nvSpPr>
            <p:spPr>
              <a:xfrm>
                <a:off x="5199797" y="2429301"/>
                <a:ext cx="259307" cy="259307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5" name="等腰三角形 214">
                <a:extLst>
                  <a:ext uri="{FF2B5EF4-FFF2-40B4-BE49-F238E27FC236}">
                    <a16:creationId xmlns:a16="http://schemas.microsoft.com/office/drawing/2014/main" id="{9CE3F6C4-1520-4890-B9D9-D34B905DCAEA}"/>
                  </a:ext>
                </a:extLst>
              </p:cNvPr>
              <p:cNvSpPr/>
              <p:nvPr/>
            </p:nvSpPr>
            <p:spPr>
              <a:xfrm>
                <a:off x="5241596" y="2483919"/>
                <a:ext cx="174082" cy="150070"/>
              </a:xfrm>
              <a:prstGeom prst="triangle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6" name="直接连接符 215">
                <a:extLst>
                  <a:ext uri="{FF2B5EF4-FFF2-40B4-BE49-F238E27FC236}">
                    <a16:creationId xmlns:a16="http://schemas.microsoft.com/office/drawing/2014/main" id="{A1DAE9B9-6416-4D68-86B6-C90998742FAA}"/>
                  </a:ext>
                </a:extLst>
              </p:cNvPr>
              <p:cNvCxnSpPr/>
              <p:nvPr/>
            </p:nvCxnSpPr>
            <p:spPr>
              <a:xfrm>
                <a:off x="5218147" y="2505758"/>
                <a:ext cx="220980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7" name="直接连接符 216">
                <a:extLst>
                  <a:ext uri="{FF2B5EF4-FFF2-40B4-BE49-F238E27FC236}">
                    <a16:creationId xmlns:a16="http://schemas.microsoft.com/office/drawing/2014/main" id="{B365FC61-4E6E-4595-ADDE-1F757ED40B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28637" y="2429301"/>
                <a:ext cx="0" cy="245062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19" name="椭圆 218">
              <a:extLst>
                <a:ext uri="{FF2B5EF4-FFF2-40B4-BE49-F238E27FC236}">
                  <a16:creationId xmlns:a16="http://schemas.microsoft.com/office/drawing/2014/main" id="{285B3DC2-FCA7-454F-A355-904D43773477}"/>
                </a:ext>
              </a:extLst>
            </p:cNvPr>
            <p:cNvSpPr/>
            <p:nvPr/>
          </p:nvSpPr>
          <p:spPr>
            <a:xfrm>
              <a:off x="10430610" y="1730000"/>
              <a:ext cx="72000" cy="360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20" name="直接箭头连接符 219">
              <a:extLst>
                <a:ext uri="{FF2B5EF4-FFF2-40B4-BE49-F238E27FC236}">
                  <a16:creationId xmlns:a16="http://schemas.microsoft.com/office/drawing/2014/main" id="{BCE3D5EE-FE47-42A2-A4C1-2389F249AB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2961" y="1938255"/>
              <a:ext cx="0" cy="82800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接箭头连接符 220">
              <a:extLst>
                <a:ext uri="{FF2B5EF4-FFF2-40B4-BE49-F238E27FC236}">
                  <a16:creationId xmlns:a16="http://schemas.microsoft.com/office/drawing/2014/main" id="{F1FA20B4-0AFF-496D-A0C0-7139DDE7AD4F}"/>
                </a:ext>
              </a:extLst>
            </p:cNvPr>
            <p:cNvCxnSpPr>
              <a:cxnSpLocks/>
            </p:cNvCxnSpPr>
            <p:nvPr/>
          </p:nvCxnSpPr>
          <p:spPr>
            <a:xfrm>
              <a:off x="9120607" y="1936878"/>
              <a:ext cx="513629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2" name="矩形 221">
            <a:extLst>
              <a:ext uri="{FF2B5EF4-FFF2-40B4-BE49-F238E27FC236}">
                <a16:creationId xmlns:a16="http://schemas.microsoft.com/office/drawing/2014/main" id="{3816D2CA-4955-465F-94D4-189FBD8A2093}"/>
              </a:ext>
            </a:extLst>
          </p:cNvPr>
          <p:cNvSpPr/>
          <p:nvPr/>
        </p:nvSpPr>
        <p:spPr>
          <a:xfrm>
            <a:off x="240631" y="1283739"/>
            <a:ext cx="5755907" cy="5291722"/>
          </a:xfrm>
          <a:prstGeom prst="rect">
            <a:avLst/>
          </a:prstGeom>
          <a:noFill/>
          <a:ln w="285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" name="矩形 222">
            <a:extLst>
              <a:ext uri="{FF2B5EF4-FFF2-40B4-BE49-F238E27FC236}">
                <a16:creationId xmlns:a16="http://schemas.microsoft.com/office/drawing/2014/main" id="{E8E37C60-831E-4D6F-9BF9-5D7C141DA31F}"/>
              </a:ext>
            </a:extLst>
          </p:cNvPr>
          <p:cNvSpPr/>
          <p:nvPr/>
        </p:nvSpPr>
        <p:spPr>
          <a:xfrm>
            <a:off x="6110438" y="1301385"/>
            <a:ext cx="5755907" cy="5285873"/>
          </a:xfrm>
          <a:prstGeom prst="rect">
            <a:avLst/>
          </a:prstGeom>
          <a:noFill/>
          <a:ln w="285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4" name="文本框 223">
            <a:extLst>
              <a:ext uri="{FF2B5EF4-FFF2-40B4-BE49-F238E27FC236}">
                <a16:creationId xmlns:a16="http://schemas.microsoft.com/office/drawing/2014/main" id="{F94A18CE-DE47-4589-95E5-5D689C886AE8}"/>
              </a:ext>
            </a:extLst>
          </p:cNvPr>
          <p:cNvSpPr txBox="1"/>
          <p:nvPr/>
        </p:nvSpPr>
        <p:spPr>
          <a:xfrm>
            <a:off x="1150737" y="6159254"/>
            <a:ext cx="3603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Arial Black" panose="020B0A04020102020204" pitchFamily="34" charset="0"/>
                <a:cs typeface="Arial" panose="020B0604020202020204" pitchFamily="34" charset="0"/>
              </a:rPr>
              <a:t>Conventional method</a:t>
            </a:r>
            <a:endParaRPr lang="zh-CN" altLang="en-US" sz="2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文本框 224">
            <a:extLst>
              <a:ext uri="{FF2B5EF4-FFF2-40B4-BE49-F238E27FC236}">
                <a16:creationId xmlns:a16="http://schemas.microsoft.com/office/drawing/2014/main" id="{588A8A7F-FD6D-44F8-9C42-0910C7A5606D}"/>
              </a:ext>
            </a:extLst>
          </p:cNvPr>
          <p:cNvSpPr txBox="1"/>
          <p:nvPr/>
        </p:nvSpPr>
        <p:spPr>
          <a:xfrm>
            <a:off x="6602931" y="6192258"/>
            <a:ext cx="50725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Arial Black" panose="020B0A04020102020204" pitchFamily="34" charset="0"/>
                <a:cs typeface="Arial" panose="020B0604020202020204" pitchFamily="34" charset="0"/>
              </a:rPr>
              <a:t>Four wave mixing-assisted method</a:t>
            </a:r>
            <a:endParaRPr lang="zh-CN" altLang="en-US" sz="2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50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 animBg="1"/>
      <p:bldP spid="2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12B8D3-4F1B-4944-91C2-D37BD8495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04126"/>
          </a:xfrm>
          <a:noFill/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Beat note between </a:t>
            </a:r>
            <a:r>
              <a:rPr lang="en-US" altLang="zh-CN" sz="3600" b="1" dirty="0" err="1">
                <a:latin typeface="Arial Black" panose="020B0A04020102020204" pitchFamily="34" charset="0"/>
                <a:cs typeface="Arial" panose="020B0604020202020204" pitchFamily="34" charset="0"/>
              </a:rPr>
              <a:t>Ti:S</a:t>
            </a:r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 comb &amp; 1.5 </a:t>
            </a:r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</a:t>
            </a:r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m light </a:t>
            </a:r>
            <a:endParaRPr lang="zh-CN" altLang="en-US" sz="3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Line 19">
            <a:extLst>
              <a:ext uri="{FF2B5EF4-FFF2-40B4-BE49-F238E27FC236}">
                <a16:creationId xmlns:a16="http://schemas.microsoft.com/office/drawing/2014/main" id="{AC59B3D9-812D-4B8C-96D0-82B85208F1C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19163"/>
            <a:ext cx="12191999" cy="0"/>
          </a:xfrm>
          <a:prstGeom prst="line">
            <a:avLst/>
          </a:prstGeom>
          <a:noFill/>
          <a:ln w="57150" cmpd="dbl">
            <a:solidFill>
              <a:srgbClr val="C0C0C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n>
                <a:solidFill>
                  <a:prstClr val="black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6" name="图片 125">
            <a:extLst>
              <a:ext uri="{FF2B5EF4-FFF2-40B4-BE49-F238E27FC236}">
                <a16:creationId xmlns:a16="http://schemas.microsoft.com/office/drawing/2014/main" id="{9D8E1FC8-76B4-44E6-A035-BFAC078EE5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948"/>
          <a:stretch/>
        </p:blipFill>
        <p:spPr bwMode="auto">
          <a:xfrm>
            <a:off x="1243172" y="1279910"/>
            <a:ext cx="6061753" cy="55338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9" name="矩形 128">
            <a:extLst>
              <a:ext uri="{FF2B5EF4-FFF2-40B4-BE49-F238E27FC236}">
                <a16:creationId xmlns:a16="http://schemas.microsoft.com/office/drawing/2014/main" id="{492E9E77-6C12-4C06-8A2F-EDFD664EF442}"/>
              </a:ext>
            </a:extLst>
          </p:cNvPr>
          <p:cNvSpPr/>
          <p:nvPr/>
        </p:nvSpPr>
        <p:spPr>
          <a:xfrm>
            <a:off x="1115426" y="1257204"/>
            <a:ext cx="805922" cy="5543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0B44275-9B92-4774-BE49-199765534642}"/>
              </a:ext>
            </a:extLst>
          </p:cNvPr>
          <p:cNvSpPr txBox="1"/>
          <p:nvPr/>
        </p:nvSpPr>
        <p:spPr>
          <a:xfrm>
            <a:off x="4263775" y="2064348"/>
            <a:ext cx="166684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Detected </a:t>
            </a:r>
          </a:p>
          <a:p>
            <a:r>
              <a:rPr lang="en-US" altLang="zh-CN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 780 nm</a:t>
            </a:r>
            <a:endParaRPr lang="zh-CN" altLang="en-US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矩形 132">
            <a:extLst>
              <a:ext uri="{FF2B5EF4-FFF2-40B4-BE49-F238E27FC236}">
                <a16:creationId xmlns:a16="http://schemas.microsoft.com/office/drawing/2014/main" id="{77B95E42-7C1E-46C3-AA28-5E3D95414B27}"/>
              </a:ext>
            </a:extLst>
          </p:cNvPr>
          <p:cNvSpPr/>
          <p:nvPr/>
        </p:nvSpPr>
        <p:spPr>
          <a:xfrm>
            <a:off x="2943487" y="1589347"/>
            <a:ext cx="2861412" cy="5543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2" name="文本框 131">
            <a:extLst>
              <a:ext uri="{FF2B5EF4-FFF2-40B4-BE49-F238E27FC236}">
                <a16:creationId xmlns:a16="http://schemas.microsoft.com/office/drawing/2014/main" id="{C339B23D-68F7-4742-AEF4-0D7CAF0B2898}"/>
              </a:ext>
            </a:extLst>
          </p:cNvPr>
          <p:cNvSpPr txBox="1"/>
          <p:nvPr/>
        </p:nvSpPr>
        <p:spPr>
          <a:xfrm>
            <a:off x="2794984" y="1577173"/>
            <a:ext cx="149961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Detected </a:t>
            </a:r>
          </a:p>
          <a:p>
            <a:r>
              <a:rPr lang="en-US" altLang="zh-CN" sz="20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@ 1.5 </a:t>
            </a:r>
            <a:r>
              <a:rPr lang="en-US" altLang="zh-CN" sz="20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</a:t>
            </a:r>
            <a:r>
              <a:rPr lang="en-US" altLang="zh-CN" sz="20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zh-CN" altLang="en-US" sz="20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文本框 130">
            <a:extLst>
              <a:ext uri="{FF2B5EF4-FFF2-40B4-BE49-F238E27FC236}">
                <a16:creationId xmlns:a16="http://schemas.microsoft.com/office/drawing/2014/main" id="{EF13911E-A582-4A1A-8FA7-3D44EBD62599}"/>
              </a:ext>
            </a:extLst>
          </p:cNvPr>
          <p:cNvSpPr txBox="1"/>
          <p:nvPr/>
        </p:nvSpPr>
        <p:spPr>
          <a:xfrm>
            <a:off x="5759654" y="1111789"/>
            <a:ext cx="156606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Detected</a:t>
            </a:r>
          </a:p>
          <a:p>
            <a:r>
              <a:rPr lang="en-US" altLang="zh-CN" sz="20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@ 590 nm</a:t>
            </a:r>
            <a:endParaRPr lang="zh-CN" altLang="en-US" sz="2000" b="1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4" name="直接连接符 133">
            <a:extLst>
              <a:ext uri="{FF2B5EF4-FFF2-40B4-BE49-F238E27FC236}">
                <a16:creationId xmlns:a16="http://schemas.microsoft.com/office/drawing/2014/main" id="{C6801CFC-AB74-46F1-A99A-2CFC4B4935C2}"/>
              </a:ext>
            </a:extLst>
          </p:cNvPr>
          <p:cNvCxnSpPr/>
          <p:nvPr/>
        </p:nvCxnSpPr>
        <p:spPr>
          <a:xfrm>
            <a:off x="2701734" y="4614423"/>
            <a:ext cx="446400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接连接符 134">
            <a:extLst>
              <a:ext uri="{FF2B5EF4-FFF2-40B4-BE49-F238E27FC236}">
                <a16:creationId xmlns:a16="http://schemas.microsoft.com/office/drawing/2014/main" id="{3483109F-8A0B-4FB7-BF09-5A5A48F4807C}"/>
              </a:ext>
            </a:extLst>
          </p:cNvPr>
          <p:cNvCxnSpPr/>
          <p:nvPr/>
        </p:nvCxnSpPr>
        <p:spPr>
          <a:xfrm>
            <a:off x="2680754" y="2749965"/>
            <a:ext cx="442800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连接符 135">
            <a:extLst>
              <a:ext uri="{FF2B5EF4-FFF2-40B4-BE49-F238E27FC236}">
                <a16:creationId xmlns:a16="http://schemas.microsoft.com/office/drawing/2014/main" id="{B52A0FFF-C4DF-40E7-8A5E-42A6C2EFCF01}"/>
              </a:ext>
            </a:extLst>
          </p:cNvPr>
          <p:cNvCxnSpPr>
            <a:cxnSpLocks/>
          </p:cNvCxnSpPr>
          <p:nvPr/>
        </p:nvCxnSpPr>
        <p:spPr>
          <a:xfrm flipV="1">
            <a:off x="5037124" y="2759312"/>
            <a:ext cx="0" cy="187200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文本框 136">
            <a:extLst>
              <a:ext uri="{FF2B5EF4-FFF2-40B4-BE49-F238E27FC236}">
                <a16:creationId xmlns:a16="http://schemas.microsoft.com/office/drawing/2014/main" id="{621CBCDD-61A5-48FB-9AEF-FFC95F00FEA0}"/>
              </a:ext>
            </a:extLst>
          </p:cNvPr>
          <p:cNvSpPr txBox="1"/>
          <p:nvPr/>
        </p:nvSpPr>
        <p:spPr>
          <a:xfrm>
            <a:off x="4190398" y="343308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 Black" panose="020B0A04020102020204" pitchFamily="34" charset="0"/>
              </a:rPr>
              <a:t>30 dB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302A65B-4C91-4193-971D-684A166734CB}"/>
              </a:ext>
            </a:extLst>
          </p:cNvPr>
          <p:cNvSpPr txBox="1"/>
          <p:nvPr/>
        </p:nvSpPr>
        <p:spPr>
          <a:xfrm>
            <a:off x="7447212" y="2690752"/>
            <a:ext cx="4553003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SHG to double 1.5 </a:t>
            </a:r>
            <a:r>
              <a:rPr lang="en-US" altLang="zh-CN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m laser frequency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Low </a:t>
            </a:r>
            <a:r>
              <a:rPr lang="en-US" altLang="zh-CN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 </a:t>
            </a:r>
            <a:r>
              <a:rPr lang="en-US" altLang="zh-CN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m laser power: ~10 mW  45 dB SNR </a:t>
            </a:r>
            <a:r>
              <a:rPr lang="en-US" altLang="zh-CN" sz="2400" b="1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</a:t>
            </a:r>
            <a:r>
              <a:rPr lang="en-US" altLang="zh-CN" sz="2400" b="1" baseline="-25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Detection at convenient wavelength and bandwidth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1DE58FD-A18A-476E-92D5-AC99831805A3}"/>
              </a:ext>
            </a:extLst>
          </p:cNvPr>
          <p:cNvSpPr txBox="1"/>
          <p:nvPr/>
        </p:nvSpPr>
        <p:spPr>
          <a:xfrm>
            <a:off x="7342671" y="1630533"/>
            <a:ext cx="48493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  <a:cs typeface="Arial" panose="020B0604020202020204" pitchFamily="34" charset="0"/>
              </a:rPr>
              <a:t>Four wave mixing-assisted detection method</a:t>
            </a:r>
            <a:endParaRPr lang="zh-CN" altLang="en-US" sz="24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05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12B8D3-4F1B-4944-91C2-D37BD8495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04126"/>
          </a:xfrm>
          <a:noFill/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Division from Yb optical clock to 1.5 um</a:t>
            </a:r>
            <a:endParaRPr lang="zh-CN" altLang="en-US" sz="3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Line 19">
            <a:extLst>
              <a:ext uri="{FF2B5EF4-FFF2-40B4-BE49-F238E27FC236}">
                <a16:creationId xmlns:a16="http://schemas.microsoft.com/office/drawing/2014/main" id="{AC59B3D9-812D-4B8C-96D0-82B85208F1C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19163"/>
            <a:ext cx="12191999" cy="0"/>
          </a:xfrm>
          <a:prstGeom prst="line">
            <a:avLst/>
          </a:prstGeom>
          <a:noFill/>
          <a:ln w="57150" cmpd="dbl">
            <a:solidFill>
              <a:srgbClr val="C0C0C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n>
                <a:solidFill>
                  <a:prstClr val="black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F0B8F78-46ED-4282-8A87-1FE8A90FB709}"/>
              </a:ext>
            </a:extLst>
          </p:cNvPr>
          <p:cNvSpPr txBox="1"/>
          <p:nvPr/>
        </p:nvSpPr>
        <p:spPr>
          <a:xfrm>
            <a:off x="951956" y="3095474"/>
            <a:ext cx="1696724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Yb optical clock </a:t>
            </a:r>
            <a:r>
              <a:rPr lang="en-US" altLang="zh-CN" sz="2000" b="1" dirty="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</a:t>
            </a:r>
            <a:r>
              <a:rPr lang="en-US" altLang="zh-CN" sz="2000" b="1" baseline="-25000" dirty="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Yb</a:t>
            </a:r>
            <a:endParaRPr lang="zh-CN" altLang="en-US" sz="2000" b="1" dirty="0">
              <a:solidFill>
                <a:srgbClr val="99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肘形连接符 46">
            <a:extLst>
              <a:ext uri="{FF2B5EF4-FFF2-40B4-BE49-F238E27FC236}">
                <a16:creationId xmlns:a16="http://schemas.microsoft.com/office/drawing/2014/main" id="{9023D381-8B90-4FE1-BA99-F74F940CBADE}"/>
              </a:ext>
            </a:extLst>
          </p:cNvPr>
          <p:cNvCxnSpPr>
            <a:cxnSpLocks/>
            <a:stCxn id="51" idx="3"/>
            <a:endCxn id="37" idx="2"/>
          </p:cNvCxnSpPr>
          <p:nvPr/>
        </p:nvCxnSpPr>
        <p:spPr>
          <a:xfrm>
            <a:off x="7561615" y="2096490"/>
            <a:ext cx="1232635" cy="1460649"/>
          </a:xfrm>
          <a:prstGeom prst="bentConnector3">
            <a:avLst>
              <a:gd name="adj1" fmla="val 78746"/>
            </a:avLst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>
            <a:extLst>
              <a:ext uri="{FF2B5EF4-FFF2-40B4-BE49-F238E27FC236}">
                <a16:creationId xmlns:a16="http://schemas.microsoft.com/office/drawing/2014/main" id="{2EECC6B1-1F39-4295-92DF-80B4E9EE4DFD}"/>
              </a:ext>
            </a:extLst>
          </p:cNvPr>
          <p:cNvSpPr/>
          <p:nvPr/>
        </p:nvSpPr>
        <p:spPr>
          <a:xfrm>
            <a:off x="6589615" y="1865657"/>
            <a:ext cx="972000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</a:t>
            </a:r>
            <a:r>
              <a:rPr lang="en-US" altLang="zh-CN" sz="2400" b="1" baseline="-25000" dirty="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1550-1</a:t>
            </a:r>
            <a:r>
              <a:rPr lang="en-US" altLang="zh-CN" sz="2400" b="1" dirty="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2400" b="1" dirty="0">
              <a:solidFill>
                <a:srgbClr val="99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矩形 54">
            <a:extLst>
              <a:ext uri="{FF2B5EF4-FFF2-40B4-BE49-F238E27FC236}">
                <a16:creationId xmlns:a16="http://schemas.microsoft.com/office/drawing/2014/main" id="{38506A56-5CD2-44D5-BFA6-B458C0E9CC1F}"/>
              </a:ext>
            </a:extLst>
          </p:cNvPr>
          <p:cNvSpPr/>
          <p:nvPr/>
        </p:nvSpPr>
        <p:spPr>
          <a:xfrm>
            <a:off x="3863085" y="1755424"/>
            <a:ext cx="2001906" cy="8028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01D32714-D9AE-487E-94DC-1826CCB6C092}"/>
              </a:ext>
            </a:extLst>
          </p:cNvPr>
          <p:cNvSpPr txBox="1"/>
          <p:nvPr/>
        </p:nvSpPr>
        <p:spPr>
          <a:xfrm>
            <a:off x="4366202" y="1692495"/>
            <a:ext cx="905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OFD</a:t>
            </a:r>
          </a:p>
        </p:txBody>
      </p:sp>
      <p:grpSp>
        <p:nvGrpSpPr>
          <p:cNvPr id="57" name="Group 29">
            <a:extLst>
              <a:ext uri="{FF2B5EF4-FFF2-40B4-BE49-F238E27FC236}">
                <a16:creationId xmlns:a16="http://schemas.microsoft.com/office/drawing/2014/main" id="{F9E3EBDD-B87E-4604-8A0E-DC1FDFCC286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214224" y="2139606"/>
            <a:ext cx="1067860" cy="355490"/>
            <a:chOff x="1098" y="3053"/>
            <a:chExt cx="4416" cy="679"/>
          </a:xfrm>
        </p:grpSpPr>
        <p:grpSp>
          <p:nvGrpSpPr>
            <p:cNvPr id="58" name="Group 30">
              <a:extLst>
                <a:ext uri="{FF2B5EF4-FFF2-40B4-BE49-F238E27FC236}">
                  <a16:creationId xmlns:a16="http://schemas.microsoft.com/office/drawing/2014/main" id="{D1796703-E7D1-4EFE-8358-D5404E45B3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52" y="3053"/>
              <a:ext cx="4094" cy="669"/>
              <a:chOff x="1252" y="3319"/>
              <a:chExt cx="4094" cy="778"/>
            </a:xfrm>
          </p:grpSpPr>
          <p:sp>
            <p:nvSpPr>
              <p:cNvPr id="60" name="Line 31">
                <a:extLst>
                  <a:ext uri="{FF2B5EF4-FFF2-40B4-BE49-F238E27FC236}">
                    <a16:creationId xmlns:a16="http://schemas.microsoft.com/office/drawing/2014/main" id="{C3B2350E-F628-4F39-8113-BFF59EBA41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92" y="3914"/>
                <a:ext cx="0" cy="183"/>
              </a:xfrm>
              <a:prstGeom prst="line">
                <a:avLst/>
              </a:prstGeom>
              <a:noFill/>
              <a:ln w="19050">
                <a:solidFill>
                  <a:srgbClr val="66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" name="Line 32">
                <a:extLst>
                  <a:ext uri="{FF2B5EF4-FFF2-40B4-BE49-F238E27FC236}">
                    <a16:creationId xmlns:a16="http://schemas.microsoft.com/office/drawing/2014/main" id="{09FA7666-63B9-4A49-BE5A-C6DB53B5E1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33" y="3850"/>
                <a:ext cx="0" cy="247"/>
              </a:xfrm>
              <a:prstGeom prst="line">
                <a:avLst/>
              </a:prstGeom>
              <a:noFill/>
              <a:ln w="19050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" name="Line 33">
                <a:extLst>
                  <a:ext uri="{FF2B5EF4-FFF2-40B4-BE49-F238E27FC236}">
                    <a16:creationId xmlns:a16="http://schemas.microsoft.com/office/drawing/2014/main" id="{1EA28AD9-CD24-4F16-AB8E-1BB596A6C8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74" y="3776"/>
                <a:ext cx="0" cy="321"/>
              </a:xfrm>
              <a:prstGeom prst="line">
                <a:avLst/>
              </a:prstGeom>
              <a:noFill/>
              <a:ln w="19050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Line 34">
                <a:extLst>
                  <a:ext uri="{FF2B5EF4-FFF2-40B4-BE49-F238E27FC236}">
                    <a16:creationId xmlns:a16="http://schemas.microsoft.com/office/drawing/2014/main" id="{40CF8422-F5BF-4FA8-B11D-8FA8766589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15" y="3684"/>
                <a:ext cx="0" cy="413"/>
              </a:xfrm>
              <a:prstGeom prst="line">
                <a:avLst/>
              </a:prstGeom>
              <a:noFill/>
              <a:ln w="19050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Line 35">
                <a:extLst>
                  <a:ext uri="{FF2B5EF4-FFF2-40B4-BE49-F238E27FC236}">
                    <a16:creationId xmlns:a16="http://schemas.microsoft.com/office/drawing/2014/main" id="{E956A57C-5B0D-484D-B931-A0F63BC05B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56" y="3575"/>
                <a:ext cx="0" cy="522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" name="Line 36">
                <a:extLst>
                  <a:ext uri="{FF2B5EF4-FFF2-40B4-BE49-F238E27FC236}">
                    <a16:creationId xmlns:a16="http://schemas.microsoft.com/office/drawing/2014/main" id="{5C5109E5-1D9A-4D1C-8DC4-20931156DB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96" y="3484"/>
                <a:ext cx="0" cy="613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" name="Line 37">
                <a:extLst>
                  <a:ext uri="{FF2B5EF4-FFF2-40B4-BE49-F238E27FC236}">
                    <a16:creationId xmlns:a16="http://schemas.microsoft.com/office/drawing/2014/main" id="{1C964C29-6BB0-4C8A-8FBD-655B5D7319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19" y="3319"/>
                <a:ext cx="0" cy="778"/>
              </a:xfrm>
              <a:prstGeom prst="line">
                <a:avLst/>
              </a:prstGeom>
              <a:noFill/>
              <a:ln w="19050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" name="Line 38">
                <a:extLst>
                  <a:ext uri="{FF2B5EF4-FFF2-40B4-BE49-F238E27FC236}">
                    <a16:creationId xmlns:a16="http://schemas.microsoft.com/office/drawing/2014/main" id="{1A9028BB-4B11-4670-8988-6605485B02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78" y="3319"/>
                <a:ext cx="0" cy="778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" name="Line 39">
                <a:extLst>
                  <a:ext uri="{FF2B5EF4-FFF2-40B4-BE49-F238E27FC236}">
                    <a16:creationId xmlns:a16="http://schemas.microsoft.com/office/drawing/2014/main" id="{8D109F83-D4C1-4672-AB7B-BD10AE7583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37" y="3429"/>
                <a:ext cx="0" cy="668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" name="Line 40">
                <a:extLst>
                  <a:ext uri="{FF2B5EF4-FFF2-40B4-BE49-F238E27FC236}">
                    <a16:creationId xmlns:a16="http://schemas.microsoft.com/office/drawing/2014/main" id="{5418A182-541F-4FEE-A2F8-F5BAEBB821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60" y="3429"/>
                <a:ext cx="0" cy="668"/>
              </a:xfrm>
              <a:prstGeom prst="line">
                <a:avLst/>
              </a:prstGeom>
              <a:noFill/>
              <a:ln w="19050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" name="Line 41">
                <a:extLst>
                  <a:ext uri="{FF2B5EF4-FFF2-40B4-BE49-F238E27FC236}">
                    <a16:creationId xmlns:a16="http://schemas.microsoft.com/office/drawing/2014/main" id="{82FC7BCE-491A-4658-976F-BD6F7C31BB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01" y="3484"/>
                <a:ext cx="0" cy="613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" name="Line 42">
                <a:extLst>
                  <a:ext uri="{FF2B5EF4-FFF2-40B4-BE49-F238E27FC236}">
                    <a16:creationId xmlns:a16="http://schemas.microsoft.com/office/drawing/2014/main" id="{04C8BCC7-BE69-41CC-82EF-CAA6BF2CC0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41" y="3575"/>
                <a:ext cx="0" cy="522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" name="Line 43">
                <a:extLst>
                  <a:ext uri="{FF2B5EF4-FFF2-40B4-BE49-F238E27FC236}">
                    <a16:creationId xmlns:a16="http://schemas.microsoft.com/office/drawing/2014/main" id="{E7E60B0C-CA3C-42DD-B6F8-342B32E6A0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82" y="3684"/>
                <a:ext cx="0" cy="413"/>
              </a:xfrm>
              <a:prstGeom prst="line">
                <a:avLst/>
              </a:prstGeom>
              <a:noFill/>
              <a:ln w="19050">
                <a:solidFill>
                  <a:srgbClr val="00CC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" name="Line 44">
                <a:extLst>
                  <a:ext uri="{FF2B5EF4-FFF2-40B4-BE49-F238E27FC236}">
                    <a16:creationId xmlns:a16="http://schemas.microsoft.com/office/drawing/2014/main" id="{3AFA24B0-6FE5-478F-A955-4F4C4D20BE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3" y="3776"/>
                <a:ext cx="0" cy="321"/>
              </a:xfrm>
              <a:prstGeom prst="line">
                <a:avLst/>
              </a:prstGeom>
              <a:noFill/>
              <a:ln w="19050">
                <a:solidFill>
                  <a:srgbClr val="00CC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" name="Line 45">
                <a:extLst>
                  <a:ext uri="{FF2B5EF4-FFF2-40B4-BE49-F238E27FC236}">
                    <a16:creationId xmlns:a16="http://schemas.microsoft.com/office/drawing/2014/main" id="{2463CE6B-4388-4046-9CB9-94A02DB170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4" y="3850"/>
                <a:ext cx="0" cy="247"/>
              </a:xfrm>
              <a:prstGeom prst="line">
                <a:avLst/>
              </a:prstGeom>
              <a:noFill/>
              <a:ln w="19050">
                <a:solidFill>
                  <a:srgbClr val="00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" name="Line 46">
                <a:extLst>
                  <a:ext uri="{FF2B5EF4-FFF2-40B4-BE49-F238E27FC236}">
                    <a16:creationId xmlns:a16="http://schemas.microsoft.com/office/drawing/2014/main" id="{ECAB6CA5-2DDC-4D72-A482-3178221E07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5" y="3914"/>
                <a:ext cx="0" cy="183"/>
              </a:xfrm>
              <a:prstGeom prst="line">
                <a:avLst/>
              </a:prstGeom>
              <a:noFill/>
              <a:ln w="19050">
                <a:solidFill>
                  <a:srgbClr val="00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" name="Line 47">
                <a:extLst>
                  <a:ext uri="{FF2B5EF4-FFF2-40B4-BE49-F238E27FC236}">
                    <a16:creationId xmlns:a16="http://schemas.microsoft.com/office/drawing/2014/main" id="{1757F8F8-DAD4-48B7-A5CF-D2EDFE3A76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" y="3978"/>
                <a:ext cx="0" cy="119"/>
              </a:xfrm>
              <a:prstGeom prst="line">
                <a:avLst/>
              </a:pr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" name="Line 48">
                <a:extLst>
                  <a:ext uri="{FF2B5EF4-FFF2-40B4-BE49-F238E27FC236}">
                    <a16:creationId xmlns:a16="http://schemas.microsoft.com/office/drawing/2014/main" id="{60133711-76F1-49F9-A572-5E8D70663F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52" y="3978"/>
                <a:ext cx="0" cy="1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9" name="Line 49">
              <a:extLst>
                <a:ext uri="{FF2B5EF4-FFF2-40B4-BE49-F238E27FC236}">
                  <a16:creationId xmlns:a16="http://schemas.microsoft.com/office/drawing/2014/main" id="{C3ECBA63-6621-4D32-B84E-A4C77C5A3F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8" y="3732"/>
              <a:ext cx="441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8" name="文本框 77">
            <a:extLst>
              <a:ext uri="{FF2B5EF4-FFF2-40B4-BE49-F238E27FC236}">
                <a16:creationId xmlns:a16="http://schemas.microsoft.com/office/drawing/2014/main" id="{986FC1B1-FD2C-451C-A2F8-88009A4DBC13}"/>
              </a:ext>
            </a:extLst>
          </p:cNvPr>
          <p:cNvSpPr txBox="1"/>
          <p:nvPr/>
        </p:nvSpPr>
        <p:spPr>
          <a:xfrm>
            <a:off x="2404153" y="1280773"/>
            <a:ext cx="6647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Arial Black" panose="020B0A04020102020204" pitchFamily="34" charset="0"/>
                <a:cs typeface="Arial" panose="020B0604020202020204" pitchFamily="34" charset="0"/>
              </a:rPr>
              <a:t>Four wave mixing-assisted detection method</a:t>
            </a:r>
            <a:endParaRPr lang="zh-CN" altLang="en-US" sz="2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id="{BC696A33-9228-4B60-BC0E-8B2BCD0EF01B}"/>
              </a:ext>
            </a:extLst>
          </p:cNvPr>
          <p:cNvSpPr txBox="1"/>
          <p:nvPr/>
        </p:nvSpPr>
        <p:spPr>
          <a:xfrm>
            <a:off x="5078005" y="2034556"/>
            <a:ext cx="8604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b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 </a:t>
            </a:r>
            <a:r>
              <a:rPr lang="en-US" altLang="zh-CN" sz="1800" b="1" i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1800" b="1" baseline="-25000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set-1</a:t>
            </a:r>
            <a:endParaRPr lang="zh-CN" altLang="en-US" sz="1800" b="1" baseline="-25000" dirty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3" name="肘形连接符 52">
            <a:extLst>
              <a:ext uri="{FF2B5EF4-FFF2-40B4-BE49-F238E27FC236}">
                <a16:creationId xmlns:a16="http://schemas.microsoft.com/office/drawing/2014/main" id="{E3A29D07-262F-464E-B1B2-BCD9914C5582}"/>
              </a:ext>
            </a:extLst>
          </p:cNvPr>
          <p:cNvCxnSpPr>
            <a:cxnSpLocks/>
            <a:stCxn id="9" idx="3"/>
            <a:endCxn id="55" idx="1"/>
          </p:cNvCxnSpPr>
          <p:nvPr/>
        </p:nvCxnSpPr>
        <p:spPr>
          <a:xfrm flipV="1">
            <a:off x="2648680" y="2156848"/>
            <a:ext cx="1214405" cy="1292569"/>
          </a:xfrm>
          <a:prstGeom prst="bentConnector3">
            <a:avLst>
              <a:gd name="adj1" fmla="val 26312"/>
            </a:avLst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文本框 83">
            <a:extLst>
              <a:ext uri="{FF2B5EF4-FFF2-40B4-BE49-F238E27FC236}">
                <a16:creationId xmlns:a16="http://schemas.microsoft.com/office/drawing/2014/main" id="{109F62BC-2E2E-477D-B1A1-47772ED8306E}"/>
              </a:ext>
            </a:extLst>
          </p:cNvPr>
          <p:cNvSpPr txBox="1"/>
          <p:nvPr/>
        </p:nvSpPr>
        <p:spPr>
          <a:xfrm>
            <a:off x="4166500" y="2640596"/>
            <a:ext cx="331167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b="1" i="1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 panose="05050102010706020507" pitchFamily="18" charset="2"/>
              </a:rPr>
              <a:t></a:t>
            </a:r>
            <a:r>
              <a:rPr lang="en-US" altLang="zh-CN" sz="2400" b="1" baseline="-250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 panose="05050102010706020507" pitchFamily="18" charset="2"/>
              </a:rPr>
              <a:t>Yb</a:t>
            </a:r>
            <a:r>
              <a:rPr lang="en-US" altLang="zh-CN" sz="2400" b="1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 panose="05050102010706020507" pitchFamily="18" charset="2"/>
              </a:rPr>
              <a:t>  </a:t>
            </a:r>
            <a:r>
              <a:rPr lang="en-US" altLang="zh-CN" sz="2400" b="1" i="1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2400" b="1" baseline="-250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set-1</a:t>
            </a:r>
            <a:r>
              <a:rPr lang="en-US" altLang="zh-CN" sz="2400" b="1" baseline="-250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400" b="1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400" b="1" i="1" dirty="0"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 panose="05050102010706020507" pitchFamily="18" charset="2"/>
              </a:rPr>
              <a:t></a:t>
            </a:r>
            <a:r>
              <a:rPr lang="en-US" altLang="zh-CN" sz="2400" b="1" baseline="-25000" dirty="0"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 panose="05050102010706020507" pitchFamily="18" charset="2"/>
              </a:rPr>
              <a:t>1550-1</a:t>
            </a:r>
            <a:endParaRPr lang="en-US" altLang="zh-CN" sz="2400" b="1" dirty="0">
              <a:solidFill>
                <a:srgbClr val="C00000"/>
              </a:solidFill>
              <a:effectLst/>
              <a:highlight>
                <a:srgbClr val="FFFF00"/>
              </a:highligh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9" name="矩形 88">
            <a:extLst>
              <a:ext uri="{FF2B5EF4-FFF2-40B4-BE49-F238E27FC236}">
                <a16:creationId xmlns:a16="http://schemas.microsoft.com/office/drawing/2014/main" id="{DCAA0746-9FFA-4623-9E8B-27D7603B7A26}"/>
              </a:ext>
            </a:extLst>
          </p:cNvPr>
          <p:cNvSpPr/>
          <p:nvPr/>
        </p:nvSpPr>
        <p:spPr>
          <a:xfrm>
            <a:off x="3503488" y="1705512"/>
            <a:ext cx="4500081" cy="1397286"/>
          </a:xfrm>
          <a:prstGeom prst="rect">
            <a:avLst/>
          </a:prstGeom>
          <a:noFill/>
          <a:ln w="285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8" name="组合 117">
            <a:extLst>
              <a:ext uri="{FF2B5EF4-FFF2-40B4-BE49-F238E27FC236}">
                <a16:creationId xmlns:a16="http://schemas.microsoft.com/office/drawing/2014/main" id="{7DCA772B-3777-48DC-81E8-95B12605A23E}"/>
              </a:ext>
            </a:extLst>
          </p:cNvPr>
          <p:cNvGrpSpPr/>
          <p:nvPr/>
        </p:nvGrpSpPr>
        <p:grpSpPr>
          <a:xfrm>
            <a:off x="2648680" y="3110863"/>
            <a:ext cx="8804584" cy="3179142"/>
            <a:chOff x="2648680" y="3110863"/>
            <a:chExt cx="8804584" cy="3179142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DEF50DC9-835B-4CD8-AC3F-AB56855F780A}"/>
                </a:ext>
              </a:extLst>
            </p:cNvPr>
            <p:cNvSpPr txBox="1"/>
            <p:nvPr/>
          </p:nvSpPr>
          <p:spPr>
            <a:xfrm>
              <a:off x="5924218" y="4638975"/>
              <a:ext cx="1022663" cy="92333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latin typeface="Arial" panose="020B0604020202020204" pitchFamily="34" charset="0"/>
                  <a:cs typeface="Arial" panose="020B0604020202020204" pitchFamily="34" charset="0"/>
                </a:rPr>
                <a:t>SHG</a:t>
              </a:r>
            </a:p>
            <a:p>
              <a:pPr algn="ctr"/>
              <a:endParaRPr lang="en-US" altLang="zh-CN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altLang="zh-CN" b="1" dirty="0">
                  <a:solidFill>
                    <a:srgbClr val="99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 2</a:t>
              </a:r>
              <a:endParaRPr lang="zh-CN" altLang="en-US" b="1" baseline="-25000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970B8178-571C-459D-83C2-10031D75C249}"/>
                </a:ext>
              </a:extLst>
            </p:cNvPr>
            <p:cNvSpPr/>
            <p:nvPr/>
          </p:nvSpPr>
          <p:spPr>
            <a:xfrm>
              <a:off x="3272782" y="4638975"/>
              <a:ext cx="1648540" cy="92333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B0E09F3E-55F7-4906-AC48-4F0E80CB11C5}"/>
                </a:ext>
              </a:extLst>
            </p:cNvPr>
            <p:cNvSpPr txBox="1"/>
            <p:nvPr/>
          </p:nvSpPr>
          <p:spPr>
            <a:xfrm>
              <a:off x="3515533" y="4638975"/>
              <a:ext cx="90569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OFD</a:t>
              </a:r>
            </a:p>
            <a:p>
              <a:pPr algn="ctr"/>
              <a:endPara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3" name="Group 29">
              <a:extLst>
                <a:ext uri="{FF2B5EF4-FFF2-40B4-BE49-F238E27FC236}">
                  <a16:creationId xmlns:a16="http://schemas.microsoft.com/office/drawing/2014/main" id="{9C956254-E1D7-43EF-A730-91ADA718832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434449" y="4961512"/>
              <a:ext cx="1067860" cy="355490"/>
              <a:chOff x="1098" y="3053"/>
              <a:chExt cx="4416" cy="679"/>
            </a:xfrm>
          </p:grpSpPr>
          <p:grpSp>
            <p:nvGrpSpPr>
              <p:cNvPr id="14" name="Group 30">
                <a:extLst>
                  <a:ext uri="{FF2B5EF4-FFF2-40B4-BE49-F238E27FC236}">
                    <a16:creationId xmlns:a16="http://schemas.microsoft.com/office/drawing/2014/main" id="{8E0792AD-01BB-462F-83F9-422EF574819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52" y="3053"/>
                <a:ext cx="4094" cy="669"/>
                <a:chOff x="1252" y="3319"/>
                <a:chExt cx="4094" cy="778"/>
              </a:xfrm>
            </p:grpSpPr>
            <p:sp>
              <p:nvSpPr>
                <p:cNvPr id="16" name="Line 31">
                  <a:extLst>
                    <a:ext uri="{FF2B5EF4-FFF2-40B4-BE49-F238E27FC236}">
                      <a16:creationId xmlns:a16="http://schemas.microsoft.com/office/drawing/2014/main" id="{78A2B921-EC93-407D-B156-B68370C980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92" y="3914"/>
                  <a:ext cx="0" cy="183"/>
                </a:xfrm>
                <a:prstGeom prst="line">
                  <a:avLst/>
                </a:prstGeom>
                <a:noFill/>
                <a:ln w="19050">
                  <a:solidFill>
                    <a:srgbClr val="6600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" name="Line 32">
                  <a:extLst>
                    <a:ext uri="{FF2B5EF4-FFF2-40B4-BE49-F238E27FC236}">
                      <a16:creationId xmlns:a16="http://schemas.microsoft.com/office/drawing/2014/main" id="{B9BF06FE-26A3-42FF-81CA-17BA7269E7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33" y="3850"/>
                  <a:ext cx="0" cy="247"/>
                </a:xfrm>
                <a:prstGeom prst="line">
                  <a:avLst/>
                </a:prstGeom>
                <a:noFill/>
                <a:ln w="19050">
                  <a:solidFill>
                    <a:srgbClr val="8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" name="Line 33">
                  <a:extLst>
                    <a:ext uri="{FF2B5EF4-FFF2-40B4-BE49-F238E27FC236}">
                      <a16:creationId xmlns:a16="http://schemas.microsoft.com/office/drawing/2014/main" id="{DAE1D0A8-7132-4CF8-9028-DFD96D33F76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74" y="3776"/>
                  <a:ext cx="0" cy="321"/>
                </a:xfrm>
                <a:prstGeom prst="line">
                  <a:avLst/>
                </a:prstGeom>
                <a:noFill/>
                <a:ln w="19050">
                  <a:solidFill>
                    <a:srgbClr val="CC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" name="Line 34">
                  <a:extLst>
                    <a:ext uri="{FF2B5EF4-FFF2-40B4-BE49-F238E27FC236}">
                      <a16:creationId xmlns:a16="http://schemas.microsoft.com/office/drawing/2014/main" id="{1AF0FAFE-7EA6-4C4B-955E-B9949AC5583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15" y="3684"/>
                  <a:ext cx="0" cy="413"/>
                </a:xfrm>
                <a:prstGeom prst="line">
                  <a:avLst/>
                </a:prstGeom>
                <a:noFill/>
                <a:ln w="19050">
                  <a:solidFill>
                    <a:srgbClr val="CC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" name="Line 35">
                  <a:extLst>
                    <a:ext uri="{FF2B5EF4-FFF2-40B4-BE49-F238E27FC236}">
                      <a16:creationId xmlns:a16="http://schemas.microsoft.com/office/drawing/2014/main" id="{A033AD50-5B0A-457D-9EFE-1040A86739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56" y="3575"/>
                  <a:ext cx="0" cy="522"/>
                </a:xfrm>
                <a:prstGeom prst="line">
                  <a:avLst/>
                </a:prstGeom>
                <a:noFill/>
                <a:ln w="190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" name="Line 36">
                  <a:extLst>
                    <a:ext uri="{FF2B5EF4-FFF2-40B4-BE49-F238E27FC236}">
                      <a16:creationId xmlns:a16="http://schemas.microsoft.com/office/drawing/2014/main" id="{14C14157-AC41-4A40-8F0C-FF59485FB59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96" y="3484"/>
                  <a:ext cx="0" cy="613"/>
                </a:xfrm>
                <a:prstGeom prst="line">
                  <a:avLst/>
                </a:prstGeom>
                <a:noFill/>
                <a:ln w="190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" name="Line 37">
                  <a:extLst>
                    <a:ext uri="{FF2B5EF4-FFF2-40B4-BE49-F238E27FC236}">
                      <a16:creationId xmlns:a16="http://schemas.microsoft.com/office/drawing/2014/main" id="{04421166-10F6-41F8-8854-5458C54C6F6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19" y="3319"/>
                  <a:ext cx="0" cy="778"/>
                </a:xfrm>
                <a:prstGeom prst="line">
                  <a:avLst/>
                </a:prstGeom>
                <a:noFill/>
                <a:ln w="19050">
                  <a:solidFill>
                    <a:srgbClr val="FF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" name="Line 38">
                  <a:extLst>
                    <a:ext uri="{FF2B5EF4-FFF2-40B4-BE49-F238E27FC236}">
                      <a16:creationId xmlns:a16="http://schemas.microsoft.com/office/drawing/2014/main" id="{3F25CE61-9A13-4B8C-9F3A-86A691E4C0C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78" y="3319"/>
                  <a:ext cx="0" cy="778"/>
                </a:xfrm>
                <a:prstGeom prst="line">
                  <a:avLst/>
                </a:prstGeom>
                <a:noFill/>
                <a:ln w="19050">
                  <a:solidFill>
                    <a:srgbClr val="FF006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" name="Line 39">
                  <a:extLst>
                    <a:ext uri="{FF2B5EF4-FFF2-40B4-BE49-F238E27FC236}">
                      <a16:creationId xmlns:a16="http://schemas.microsoft.com/office/drawing/2014/main" id="{B39CFAAA-AEA6-4E43-B7CB-23973E82360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937" y="3429"/>
                  <a:ext cx="0" cy="668"/>
                </a:xfrm>
                <a:prstGeom prst="line">
                  <a:avLst/>
                </a:prstGeom>
                <a:noFill/>
                <a:ln w="19050">
                  <a:solidFill>
                    <a:srgbClr val="FF006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" name="Line 40">
                  <a:extLst>
                    <a:ext uri="{FF2B5EF4-FFF2-40B4-BE49-F238E27FC236}">
                      <a16:creationId xmlns:a16="http://schemas.microsoft.com/office/drawing/2014/main" id="{94F39A53-473B-4C9E-8919-7A463E86311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660" y="3429"/>
                  <a:ext cx="0" cy="668"/>
                </a:xfrm>
                <a:prstGeom prst="line">
                  <a:avLst/>
                </a:prstGeom>
                <a:noFill/>
                <a:ln w="19050">
                  <a:solidFill>
                    <a:srgbClr val="FF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" name="Line 41">
                  <a:extLst>
                    <a:ext uri="{FF2B5EF4-FFF2-40B4-BE49-F238E27FC236}">
                      <a16:creationId xmlns:a16="http://schemas.microsoft.com/office/drawing/2014/main" id="{A9893B76-C00A-41B3-B3AA-3F02C7E3300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01" y="3484"/>
                  <a:ext cx="0" cy="613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" name="Line 42">
                  <a:extLst>
                    <a:ext uri="{FF2B5EF4-FFF2-40B4-BE49-F238E27FC236}">
                      <a16:creationId xmlns:a16="http://schemas.microsoft.com/office/drawing/2014/main" id="{F6D5920B-563E-47D0-8F2E-F8550482922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41" y="3575"/>
                  <a:ext cx="0" cy="522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" name="Line 43">
                  <a:extLst>
                    <a:ext uri="{FF2B5EF4-FFF2-40B4-BE49-F238E27FC236}">
                      <a16:creationId xmlns:a16="http://schemas.microsoft.com/office/drawing/2014/main" id="{D7A9B020-3D9A-44DE-86DA-73ADEC2FE8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382" y="3684"/>
                  <a:ext cx="0" cy="413"/>
                </a:xfrm>
                <a:prstGeom prst="line">
                  <a:avLst/>
                </a:prstGeom>
                <a:noFill/>
                <a:ln w="19050">
                  <a:solidFill>
                    <a:srgbClr val="00CC6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" name="Line 44">
                  <a:extLst>
                    <a:ext uri="{FF2B5EF4-FFF2-40B4-BE49-F238E27FC236}">
                      <a16:creationId xmlns:a16="http://schemas.microsoft.com/office/drawing/2014/main" id="{71AECFA1-8105-4782-A3A0-3F04E90994A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23" y="3776"/>
                  <a:ext cx="0" cy="321"/>
                </a:xfrm>
                <a:prstGeom prst="line">
                  <a:avLst/>
                </a:prstGeom>
                <a:noFill/>
                <a:ln w="19050">
                  <a:solidFill>
                    <a:srgbClr val="00CC6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" name="Line 45">
                  <a:extLst>
                    <a:ext uri="{FF2B5EF4-FFF2-40B4-BE49-F238E27FC236}">
                      <a16:creationId xmlns:a16="http://schemas.microsoft.com/office/drawing/2014/main" id="{BF2979E9-2AB9-4FBE-A9F5-2D960A7F1C6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864" y="3850"/>
                  <a:ext cx="0" cy="247"/>
                </a:xfrm>
                <a:prstGeom prst="line">
                  <a:avLst/>
                </a:prstGeom>
                <a:noFill/>
                <a:ln w="19050">
                  <a:solidFill>
                    <a:srgbClr val="00339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" name="Line 46">
                  <a:extLst>
                    <a:ext uri="{FF2B5EF4-FFF2-40B4-BE49-F238E27FC236}">
                      <a16:creationId xmlns:a16="http://schemas.microsoft.com/office/drawing/2014/main" id="{659C8226-149A-43E3-B956-90C26EB7C4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105" y="3914"/>
                  <a:ext cx="0" cy="183"/>
                </a:xfrm>
                <a:prstGeom prst="line">
                  <a:avLst/>
                </a:prstGeom>
                <a:noFill/>
                <a:ln w="19050">
                  <a:solidFill>
                    <a:srgbClr val="00339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" name="Line 47">
                  <a:extLst>
                    <a:ext uri="{FF2B5EF4-FFF2-40B4-BE49-F238E27FC236}">
                      <a16:creationId xmlns:a16="http://schemas.microsoft.com/office/drawing/2014/main" id="{FAA4D8AB-9F90-44D6-8B01-87C954DBD7F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346" y="3978"/>
                  <a:ext cx="0" cy="119"/>
                </a:xfrm>
                <a:prstGeom prst="line">
                  <a:avLst/>
                </a:prstGeom>
                <a:noFill/>
                <a:ln w="19050">
                  <a:solidFill>
                    <a:srgbClr val="00006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" name="Line 48">
                  <a:extLst>
                    <a:ext uri="{FF2B5EF4-FFF2-40B4-BE49-F238E27FC236}">
                      <a16:creationId xmlns:a16="http://schemas.microsoft.com/office/drawing/2014/main" id="{6D49BEE2-60F6-4C75-8B89-28F46153063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52" y="3978"/>
                  <a:ext cx="0" cy="11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5" name="Line 49">
                <a:extLst>
                  <a:ext uri="{FF2B5EF4-FFF2-40B4-BE49-F238E27FC236}">
                    <a16:creationId xmlns:a16="http://schemas.microsoft.com/office/drawing/2014/main" id="{00CA3CD9-773D-4957-B1F2-4FC5042CBC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8" y="3732"/>
                <a:ext cx="441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34" name="直接箭头连接符 33">
              <a:extLst>
                <a:ext uri="{FF2B5EF4-FFF2-40B4-BE49-F238E27FC236}">
                  <a16:creationId xmlns:a16="http://schemas.microsoft.com/office/drawing/2014/main" id="{6F459B7E-0074-4F7B-88D2-986DC181AFA2}"/>
                </a:ext>
              </a:extLst>
            </p:cNvPr>
            <p:cNvCxnSpPr>
              <a:cxnSpLocks/>
              <a:stCxn id="11" idx="3"/>
              <a:endCxn id="10" idx="1"/>
            </p:cNvCxnSpPr>
            <p:nvPr/>
          </p:nvCxnSpPr>
          <p:spPr>
            <a:xfrm>
              <a:off x="4921322" y="5100640"/>
              <a:ext cx="1002896" cy="0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立方体 34">
              <a:extLst>
                <a:ext uri="{FF2B5EF4-FFF2-40B4-BE49-F238E27FC236}">
                  <a16:creationId xmlns:a16="http://schemas.microsoft.com/office/drawing/2014/main" id="{197A0C1A-6549-45F3-BE82-609F4912150C}"/>
                </a:ext>
              </a:extLst>
            </p:cNvPr>
            <p:cNvSpPr/>
            <p:nvPr/>
          </p:nvSpPr>
          <p:spPr>
            <a:xfrm>
              <a:off x="6164163" y="5019656"/>
              <a:ext cx="542772" cy="172493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grpSp>
          <p:nvGrpSpPr>
            <p:cNvPr id="36" name="组合 96">
              <a:extLst>
                <a:ext uri="{FF2B5EF4-FFF2-40B4-BE49-F238E27FC236}">
                  <a16:creationId xmlns:a16="http://schemas.microsoft.com/office/drawing/2014/main" id="{E1C7CB6C-C8CD-41C6-B760-1ED996E7568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794250" y="3387475"/>
              <a:ext cx="368414" cy="339328"/>
              <a:chOff x="3917350" y="2492896"/>
              <a:chExt cx="252000" cy="252000"/>
            </a:xfrm>
          </p:grpSpPr>
          <p:sp>
            <p:nvSpPr>
              <p:cNvPr id="37" name="椭圆 36">
                <a:extLst>
                  <a:ext uri="{FF2B5EF4-FFF2-40B4-BE49-F238E27FC236}">
                    <a16:creationId xmlns:a16="http://schemas.microsoft.com/office/drawing/2014/main" id="{FBFA6428-B7CF-4769-9F87-93BD04E5D6AB}"/>
                  </a:ext>
                </a:extLst>
              </p:cNvPr>
              <p:cNvSpPr/>
              <p:nvPr/>
            </p:nvSpPr>
            <p:spPr>
              <a:xfrm>
                <a:off x="3917350" y="2492896"/>
                <a:ext cx="252000" cy="252000"/>
              </a:xfrm>
              <a:prstGeom prst="ellipse">
                <a:avLst/>
              </a:prstGeom>
              <a:no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b="1" dirty="0"/>
              </a:p>
            </p:txBody>
          </p:sp>
          <p:cxnSp>
            <p:nvCxnSpPr>
              <p:cNvPr id="38" name="直接连接符 37">
                <a:extLst>
                  <a:ext uri="{FF2B5EF4-FFF2-40B4-BE49-F238E27FC236}">
                    <a16:creationId xmlns:a16="http://schemas.microsoft.com/office/drawing/2014/main" id="{AE34A4E1-E018-49B2-BCB8-A5BFF48AF0D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978139" y="2554096"/>
                <a:ext cx="143684" cy="0"/>
              </a:xfrm>
              <a:prstGeom prst="line">
                <a:avLst/>
              </a:prstGeom>
              <a:noFill/>
              <a:ln w="28575" algn="ctr">
                <a:solidFill>
                  <a:srgbClr val="0000FF"/>
                </a:solidFill>
                <a:round/>
                <a:headEnd/>
                <a:tailEnd/>
              </a:ln>
            </p:spPr>
          </p:cxnSp>
          <p:cxnSp>
            <p:nvCxnSpPr>
              <p:cNvPr id="39" name="直接连接符 101">
                <a:extLst>
                  <a:ext uri="{FF2B5EF4-FFF2-40B4-BE49-F238E27FC236}">
                    <a16:creationId xmlns:a16="http://schemas.microsoft.com/office/drawing/2014/main" id="{35B4EF9F-C973-4D04-BAE3-D738A59C06D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044295" y="2492896"/>
                <a:ext cx="0" cy="252000"/>
              </a:xfrm>
              <a:prstGeom prst="line">
                <a:avLst/>
              </a:prstGeom>
              <a:noFill/>
              <a:ln w="28575" algn="ctr">
                <a:solidFill>
                  <a:srgbClr val="0000FF"/>
                </a:solidFill>
                <a:round/>
                <a:headEnd/>
                <a:tailEnd/>
              </a:ln>
            </p:spPr>
          </p:cxnSp>
          <p:sp>
            <p:nvSpPr>
              <p:cNvPr id="40" name="等腰三角形 39">
                <a:extLst>
                  <a:ext uri="{FF2B5EF4-FFF2-40B4-BE49-F238E27FC236}">
                    <a16:creationId xmlns:a16="http://schemas.microsoft.com/office/drawing/2014/main" id="{3BDF63F6-4051-4F82-945C-7D6440A459FE}"/>
                  </a:ext>
                </a:extLst>
              </p:cNvPr>
              <p:cNvSpPr/>
              <p:nvPr/>
            </p:nvSpPr>
            <p:spPr>
              <a:xfrm>
                <a:off x="3972613" y="2551696"/>
                <a:ext cx="143684" cy="126000"/>
              </a:xfrm>
              <a:prstGeom prst="triangle">
                <a:avLst/>
              </a:prstGeom>
              <a:solidFill>
                <a:schemeClr val="bg1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b="1" dirty="0"/>
              </a:p>
            </p:txBody>
          </p:sp>
        </p:grpSp>
        <p:cxnSp>
          <p:nvCxnSpPr>
            <p:cNvPr id="41" name="肘形连接符 45">
              <a:extLst>
                <a:ext uri="{FF2B5EF4-FFF2-40B4-BE49-F238E27FC236}">
                  <a16:creationId xmlns:a16="http://schemas.microsoft.com/office/drawing/2014/main" id="{22BFDF02-4EA9-4DF4-8929-0109AF928A69}"/>
                </a:ext>
              </a:extLst>
            </p:cNvPr>
            <p:cNvCxnSpPr>
              <a:stCxn id="10" idx="3"/>
              <a:endCxn id="37" idx="2"/>
            </p:cNvCxnSpPr>
            <p:nvPr/>
          </p:nvCxnSpPr>
          <p:spPr>
            <a:xfrm flipV="1">
              <a:off x="6946881" y="3557139"/>
              <a:ext cx="1847369" cy="1543501"/>
            </a:xfrm>
            <a:prstGeom prst="bentConnector3">
              <a:avLst>
                <a:gd name="adj1" fmla="val 86956"/>
              </a:avLst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肘形连接符 52">
              <a:extLst>
                <a:ext uri="{FF2B5EF4-FFF2-40B4-BE49-F238E27FC236}">
                  <a16:creationId xmlns:a16="http://schemas.microsoft.com/office/drawing/2014/main" id="{3D9B0DE8-51E5-4DCB-BA5F-8771D065F5C6}"/>
                </a:ext>
              </a:extLst>
            </p:cNvPr>
            <p:cNvCxnSpPr>
              <a:cxnSpLocks/>
              <a:stCxn id="9" idx="3"/>
              <a:endCxn id="11" idx="1"/>
            </p:cNvCxnSpPr>
            <p:nvPr/>
          </p:nvCxnSpPr>
          <p:spPr>
            <a:xfrm>
              <a:off x="2648680" y="3449417"/>
              <a:ext cx="624102" cy="165122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71793BFB-7409-4C3A-81F6-2C4CE3B83667}"/>
                </a:ext>
              </a:extLst>
            </p:cNvPr>
            <p:cNvSpPr txBox="1"/>
            <p:nvPr/>
          </p:nvSpPr>
          <p:spPr>
            <a:xfrm>
              <a:off x="9566325" y="3110863"/>
              <a:ext cx="1886939" cy="89255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latin typeface="Arial" panose="020B0604020202020204" pitchFamily="34" charset="0"/>
                  <a:cs typeface="Arial" panose="020B0604020202020204" pitchFamily="34" charset="0"/>
                </a:rPr>
                <a:t>Frequency counter</a:t>
              </a:r>
            </a:p>
            <a:p>
              <a:pPr algn="ctr"/>
              <a:r>
                <a:rPr lang="en-US" altLang="zh-CN" sz="1600" b="1" dirty="0">
                  <a:solidFill>
                    <a:srgbClr val="99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Reading number A</a:t>
              </a:r>
              <a:endParaRPr lang="zh-CN" altLang="en-US" sz="1600" b="1" baseline="-25000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6" name="直接箭头连接符 45">
              <a:extLst>
                <a:ext uri="{FF2B5EF4-FFF2-40B4-BE49-F238E27FC236}">
                  <a16:creationId xmlns:a16="http://schemas.microsoft.com/office/drawing/2014/main" id="{D6D53AB0-B900-4D5A-8321-9799F2B5D5F7}"/>
                </a:ext>
              </a:extLst>
            </p:cNvPr>
            <p:cNvCxnSpPr>
              <a:stCxn id="37" idx="6"/>
              <a:endCxn id="45" idx="1"/>
            </p:cNvCxnSpPr>
            <p:nvPr/>
          </p:nvCxnSpPr>
          <p:spPr>
            <a:xfrm>
              <a:off x="9162664" y="3557139"/>
              <a:ext cx="40366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肘形连接符 67">
              <a:extLst>
                <a:ext uri="{FF2B5EF4-FFF2-40B4-BE49-F238E27FC236}">
                  <a16:creationId xmlns:a16="http://schemas.microsoft.com/office/drawing/2014/main" id="{B23F61B6-36BB-40EF-B919-21576073D559}"/>
                </a:ext>
              </a:extLst>
            </p:cNvPr>
            <p:cNvCxnSpPr>
              <a:cxnSpLocks/>
              <a:stCxn id="80" idx="2"/>
              <a:endCxn id="45" idx="2"/>
            </p:cNvCxnSpPr>
            <p:nvPr/>
          </p:nvCxnSpPr>
          <p:spPr>
            <a:xfrm rot="5400000" flipH="1" flipV="1">
              <a:off x="6386649" y="1577025"/>
              <a:ext cx="1696756" cy="6549535"/>
            </a:xfrm>
            <a:prstGeom prst="bentConnector3">
              <a:avLst>
                <a:gd name="adj1" fmla="val -40116"/>
              </a:avLst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矩形 47">
              <a:extLst>
                <a:ext uri="{FF2B5EF4-FFF2-40B4-BE49-F238E27FC236}">
                  <a16:creationId xmlns:a16="http://schemas.microsoft.com/office/drawing/2014/main" id="{D51A2A9C-561F-45A9-8F6A-56F11B87A2B0}"/>
                </a:ext>
              </a:extLst>
            </p:cNvPr>
            <p:cNvSpPr/>
            <p:nvPr/>
          </p:nvSpPr>
          <p:spPr>
            <a:xfrm>
              <a:off x="4971161" y="4638582"/>
              <a:ext cx="86914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</a:t>
              </a:r>
              <a:r>
                <a:rPr lang="en-US" altLang="zh-CN" sz="2400" b="1" baseline="-25000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775-2</a:t>
              </a:r>
              <a:endParaRPr lang="zh-CN" altLang="en-US" sz="24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id="{89828C82-0EDA-4EC6-9930-5C43141D84FA}"/>
                </a:ext>
              </a:extLst>
            </p:cNvPr>
            <p:cNvSpPr/>
            <p:nvPr/>
          </p:nvSpPr>
          <p:spPr>
            <a:xfrm>
              <a:off x="7273824" y="4890040"/>
              <a:ext cx="982962" cy="46166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</a:t>
              </a:r>
              <a:r>
                <a:rPr lang="en-US" altLang="zh-CN" sz="2400" b="1" baseline="-25000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1550-2</a:t>
              </a:r>
              <a:endParaRPr lang="zh-CN" altLang="en-US" sz="24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矩形 49">
              <a:extLst>
                <a:ext uri="{FF2B5EF4-FFF2-40B4-BE49-F238E27FC236}">
                  <a16:creationId xmlns:a16="http://schemas.microsoft.com/office/drawing/2014/main" id="{001AE5AC-5216-4771-AC4E-5F27F5348C06}"/>
                </a:ext>
              </a:extLst>
            </p:cNvPr>
            <p:cNvSpPr/>
            <p:nvPr/>
          </p:nvSpPr>
          <p:spPr>
            <a:xfrm>
              <a:off x="8184830" y="5828340"/>
              <a:ext cx="223574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i="1" spc="-4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f</a:t>
              </a:r>
              <a:r>
                <a:rPr lang="en-US" altLang="zh-CN" sz="2400" b="1" spc="-40" baseline="-250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time-base</a:t>
              </a:r>
              <a:r>
                <a:rPr lang="en-US" altLang="zh-CN" sz="2400" b="1" spc="-4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r>
                <a:rPr lang="en-US" altLang="zh-CN" sz="2400" b="1" i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Symbol" panose="05050102010706020507" pitchFamily="18" charset="2"/>
                </a:rPr>
                <a:t> </a:t>
              </a:r>
              <a:r>
                <a:rPr lang="en-US" altLang="zh-CN" sz="2400" b="1" baseline="-250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Symbol" panose="05050102010706020507" pitchFamily="18" charset="2"/>
                </a:rPr>
                <a:t>Yb</a:t>
              </a:r>
              <a:r>
                <a:rPr lang="en-US" altLang="zh-CN" sz="24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Symbol" panose="05050102010706020507" pitchFamily="18" charset="2"/>
                </a:rPr>
                <a:t> /</a:t>
              </a:r>
              <a:r>
                <a:rPr lang="en-US" altLang="zh-CN" sz="2400" b="1" i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Symbol" panose="05050102010706020507" pitchFamily="18" charset="2"/>
                </a:rPr>
                <a:t>K</a:t>
              </a:r>
              <a:r>
                <a:rPr lang="en-US" altLang="zh-CN" sz="24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Symbol" panose="05050102010706020507" pitchFamily="18" charset="2"/>
                </a:rPr>
                <a:t>’</a:t>
              </a:r>
              <a:endPara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文本框 81">
              <a:extLst>
                <a:ext uri="{FF2B5EF4-FFF2-40B4-BE49-F238E27FC236}">
                  <a16:creationId xmlns:a16="http://schemas.microsoft.com/office/drawing/2014/main" id="{3C92972D-1E6D-4F4C-92FC-66AF6F4A49BA}"/>
                </a:ext>
              </a:extLst>
            </p:cNvPr>
            <p:cNvSpPr txBox="1"/>
            <p:nvPr/>
          </p:nvSpPr>
          <p:spPr>
            <a:xfrm>
              <a:off x="3534310" y="3579240"/>
              <a:ext cx="46644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latin typeface="Arial Black" panose="020B0A04020102020204" pitchFamily="34" charset="0"/>
                  <a:cs typeface="Arial" panose="020B0604020202020204" pitchFamily="34" charset="0"/>
                </a:rPr>
                <a:t>Conventional detection method</a:t>
              </a:r>
              <a:endParaRPr lang="zh-CN" altLang="en-US" sz="2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文本框 78">
              <a:extLst>
                <a:ext uri="{FF2B5EF4-FFF2-40B4-BE49-F238E27FC236}">
                  <a16:creationId xmlns:a16="http://schemas.microsoft.com/office/drawing/2014/main" id="{8A83C90E-F781-4B96-BCD5-E0ED97320ED7}"/>
                </a:ext>
              </a:extLst>
            </p:cNvPr>
            <p:cNvSpPr txBox="1"/>
            <p:nvPr/>
          </p:nvSpPr>
          <p:spPr>
            <a:xfrm>
              <a:off x="4173877" y="4829117"/>
              <a:ext cx="82963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800" b="1" dirty="0">
                  <a:solidFill>
                    <a:srgbClr val="99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 </a:t>
              </a:r>
              <a:r>
                <a:rPr lang="en-US" altLang="zh-CN" sz="1800" b="1" i="1" dirty="0">
                  <a:solidFill>
                    <a:srgbClr val="99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R</a:t>
              </a:r>
              <a:r>
                <a:rPr lang="en-US" altLang="zh-CN" sz="1800" b="1" baseline="-25000" dirty="0">
                  <a:solidFill>
                    <a:srgbClr val="99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set-2</a:t>
              </a:r>
              <a:endParaRPr lang="zh-CN" altLang="en-US" sz="1800" b="1" baseline="-25000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文本框 79">
              <a:extLst>
                <a:ext uri="{FF2B5EF4-FFF2-40B4-BE49-F238E27FC236}">
                  <a16:creationId xmlns:a16="http://schemas.microsoft.com/office/drawing/2014/main" id="{9F8C9655-723D-4C48-B97D-75E9EC2DE90D}"/>
                </a:ext>
              </a:extLst>
            </p:cNvPr>
            <p:cNvSpPr txBox="1"/>
            <p:nvPr/>
          </p:nvSpPr>
          <p:spPr>
            <a:xfrm>
              <a:off x="3545441" y="5330839"/>
              <a:ext cx="82963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800" b="1" dirty="0">
                  <a:solidFill>
                    <a:srgbClr val="99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 </a:t>
              </a:r>
              <a:r>
                <a:rPr lang="en-US" altLang="zh-CN" sz="1800" b="1" i="1" dirty="0">
                  <a:solidFill>
                    <a:srgbClr val="99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K’</a:t>
              </a:r>
              <a:endParaRPr lang="zh-CN" altLang="en-US" sz="1800" b="1" baseline="-25000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id="{3EEABBFC-3829-4358-944A-03E0688B7668}"/>
                </a:ext>
              </a:extLst>
            </p:cNvPr>
            <p:cNvSpPr txBox="1"/>
            <p:nvPr/>
          </p:nvSpPr>
          <p:spPr>
            <a:xfrm>
              <a:off x="4236705" y="4087533"/>
              <a:ext cx="331167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i="1" dirty="0">
                  <a:effectLst/>
                  <a:highlight>
                    <a:srgbClr val="FFFF00"/>
                  </a:highlight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Symbol" panose="05050102010706020507" pitchFamily="18" charset="2"/>
                </a:rPr>
                <a:t></a:t>
              </a:r>
              <a:r>
                <a:rPr lang="en-US" altLang="zh-CN" sz="2400" b="1" baseline="-25000" dirty="0">
                  <a:effectLst/>
                  <a:highlight>
                    <a:srgbClr val="FFFF00"/>
                  </a:highlight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Symbol" panose="05050102010706020507" pitchFamily="18" charset="2"/>
                </a:rPr>
                <a:t>Yb</a:t>
              </a:r>
              <a:r>
                <a:rPr lang="en-US" altLang="zh-CN" sz="2400" b="1" dirty="0">
                  <a:effectLst/>
                  <a:highlight>
                    <a:srgbClr val="FFFF00"/>
                  </a:highlight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Symbol" panose="05050102010706020507" pitchFamily="18" charset="2"/>
                </a:rPr>
                <a:t>  </a:t>
              </a:r>
              <a:r>
                <a:rPr lang="en-US" altLang="zh-CN" sz="2400" b="1" i="1" dirty="0">
                  <a:effectLst/>
                  <a:highlight>
                    <a:srgbClr val="FFFF00"/>
                  </a:highlight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lang="en-US" altLang="zh-CN" sz="2400" b="1" baseline="-25000" dirty="0">
                  <a:effectLst/>
                  <a:highlight>
                    <a:srgbClr val="FFFF00"/>
                  </a:highlight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set-2</a:t>
              </a:r>
              <a:r>
                <a:rPr lang="en-US" altLang="zh-CN" sz="2400" b="1" baseline="-25000" dirty="0">
                  <a:effectLst/>
                  <a:highlight>
                    <a:srgbClr val="FFFF00"/>
                  </a:highlight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Symbol" panose="05050102010706020507" pitchFamily="18" charset="2"/>
                </a:rPr>
                <a:t> </a:t>
              </a:r>
              <a:r>
                <a:rPr lang="en-US" altLang="zh-CN" sz="2400" b="1" dirty="0">
                  <a:effectLst/>
                  <a:highlight>
                    <a:srgbClr val="FFFF00"/>
                  </a:highlight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Symbol" panose="05050102010706020507" pitchFamily="18" charset="2"/>
                </a:rPr>
                <a:t> 2 =</a:t>
              </a:r>
              <a:r>
                <a:rPr lang="en-US" altLang="zh-CN" sz="2400" b="1" i="1" dirty="0">
                  <a:highlight>
                    <a:srgbClr val="FFFF00"/>
                  </a:highlight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Symbol" panose="05050102010706020507" pitchFamily="18" charset="2"/>
                </a:rPr>
                <a:t></a:t>
              </a:r>
              <a:r>
                <a:rPr lang="en-US" altLang="zh-CN" sz="2400" b="1" baseline="-25000" dirty="0">
                  <a:highlight>
                    <a:srgbClr val="FFFF00"/>
                  </a:highlight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Symbol" panose="05050102010706020507" pitchFamily="18" charset="2"/>
                </a:rPr>
                <a:t>1550-2</a:t>
              </a:r>
              <a:endParaRPr lang="en-US" altLang="zh-CN" sz="2400" b="1" dirty="0">
                <a:solidFill>
                  <a:srgbClr val="C0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90" name="矩形 89">
              <a:extLst>
                <a:ext uri="{FF2B5EF4-FFF2-40B4-BE49-F238E27FC236}">
                  <a16:creationId xmlns:a16="http://schemas.microsoft.com/office/drawing/2014/main" id="{0153E88E-6145-48BB-BACE-534D6320F9F3}"/>
                </a:ext>
              </a:extLst>
            </p:cNvPr>
            <p:cNvSpPr/>
            <p:nvPr/>
          </p:nvSpPr>
          <p:spPr>
            <a:xfrm>
              <a:off x="3092521" y="4001773"/>
              <a:ext cx="5248382" cy="1772301"/>
            </a:xfrm>
            <a:prstGeom prst="rect">
              <a:avLst/>
            </a:prstGeom>
            <a:noFill/>
            <a:ln w="28575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2" name="直接箭头连接符 121">
            <a:extLst>
              <a:ext uri="{FF2B5EF4-FFF2-40B4-BE49-F238E27FC236}">
                <a16:creationId xmlns:a16="http://schemas.microsoft.com/office/drawing/2014/main" id="{CFB817B2-C053-40BE-BF8E-0BA198191F31}"/>
              </a:ext>
            </a:extLst>
          </p:cNvPr>
          <p:cNvCxnSpPr>
            <a:cxnSpLocks/>
          </p:cNvCxnSpPr>
          <p:nvPr/>
        </p:nvCxnSpPr>
        <p:spPr>
          <a:xfrm>
            <a:off x="5875020" y="2096490"/>
            <a:ext cx="720000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3088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12B8D3-4F1B-4944-91C2-D37BD8495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04126"/>
          </a:xfrm>
          <a:noFill/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Division from Yb optical clock to 1.5 um</a:t>
            </a:r>
            <a:endParaRPr lang="zh-CN" altLang="en-US" sz="3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Line 19">
            <a:extLst>
              <a:ext uri="{FF2B5EF4-FFF2-40B4-BE49-F238E27FC236}">
                <a16:creationId xmlns:a16="http://schemas.microsoft.com/office/drawing/2014/main" id="{AC59B3D9-812D-4B8C-96D0-82B85208F1C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19163"/>
            <a:ext cx="12191999" cy="0"/>
          </a:xfrm>
          <a:prstGeom prst="line">
            <a:avLst/>
          </a:prstGeom>
          <a:noFill/>
          <a:ln w="57150" cmpd="dbl">
            <a:solidFill>
              <a:srgbClr val="C0C0C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n>
                <a:solidFill>
                  <a:prstClr val="black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id="{E5AF6BC2-54EB-4519-BFE2-51B601E78A0A}"/>
              </a:ext>
            </a:extLst>
          </p:cNvPr>
          <p:cNvSpPr txBox="1"/>
          <p:nvPr/>
        </p:nvSpPr>
        <p:spPr>
          <a:xfrm>
            <a:off x="7437148" y="1558774"/>
            <a:ext cx="4314335" cy="3628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Instability: </a:t>
            </a:r>
            <a:r>
              <a:rPr lang="en-US" altLang="zh-CN" sz="2200" b="1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5×10</a:t>
            </a:r>
            <a:r>
              <a:rPr lang="en-US" altLang="zh-CN" sz="2200" b="1" baseline="30000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−18</a:t>
            </a:r>
            <a:r>
              <a:rPr lang="en-US" altLang="zh-CN" sz="2200" b="1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@1s</a:t>
            </a:r>
            <a:r>
              <a:rPr lang="zh-CN" altLang="en-US" sz="2200" b="1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，</a:t>
            </a:r>
            <a:r>
              <a:rPr lang="en-US" altLang="zh-CN" sz="2200" b="1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             </a:t>
            </a:r>
          </a:p>
          <a:p>
            <a:pPr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200" b="1" dirty="0">
                <a:solidFill>
                  <a:srgbClr val="7030A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                 </a:t>
            </a:r>
            <a:r>
              <a:rPr lang="en-US" altLang="zh-CN" sz="2200" b="1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1×10</a:t>
            </a:r>
            <a:r>
              <a:rPr lang="en-US" altLang="zh-CN" sz="2200" b="1" baseline="30000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−19</a:t>
            </a:r>
            <a:r>
              <a:rPr lang="en-US" altLang="zh-CN" sz="2200" b="1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@1000s</a:t>
            </a:r>
            <a:endParaRPr lang="en-US" altLang="zh-CN" sz="2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Uncertainty</a:t>
            </a:r>
            <a:r>
              <a:rPr lang="zh-CN" altLang="en-US" sz="2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en-US" altLang="zh-CN" sz="2200" b="1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2.2 </a:t>
            </a:r>
            <a:r>
              <a:rPr lang="en-US" altLang="zh-CN" sz="2200" b="1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Symbol" panose="05050102010706020507" pitchFamily="18" charset="2"/>
              </a:rPr>
              <a:t></a:t>
            </a:r>
            <a:r>
              <a:rPr lang="en-US" altLang="zh-CN" sz="2200" b="1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10</a:t>
            </a:r>
            <a:r>
              <a:rPr lang="en-US" altLang="zh-CN" sz="2200" b="1" baseline="30000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Symbol" panose="05050102010706020507" pitchFamily="18" charset="2"/>
              </a:rPr>
              <a:t></a:t>
            </a:r>
            <a:r>
              <a:rPr lang="en-US" altLang="zh-CN" sz="2200" b="1" baseline="30000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19</a:t>
            </a:r>
            <a:endParaRPr lang="en-US" altLang="zh-CN" sz="2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Limited by 30 cm-long uncompensated light path fluctuation</a:t>
            </a:r>
          </a:p>
          <a:p>
            <a:pPr marL="285750" indent="-285750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zh-CN" altLang="en-US" sz="2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FD182AED-A9FF-46A1-9CEA-ACD0D3247B0A}"/>
              </a:ext>
            </a:extLst>
          </p:cNvPr>
          <p:cNvGrpSpPr/>
          <p:nvPr/>
        </p:nvGrpSpPr>
        <p:grpSpPr>
          <a:xfrm>
            <a:off x="310544" y="1232900"/>
            <a:ext cx="6922463" cy="5303399"/>
            <a:chOff x="525633" y="472233"/>
            <a:chExt cx="7372350" cy="6249000"/>
          </a:xfrm>
        </p:grpSpPr>
        <p:graphicFrame>
          <p:nvGraphicFramePr>
            <p:cNvPr id="80" name="对象 79">
              <a:extLst>
                <a:ext uri="{FF2B5EF4-FFF2-40B4-BE49-F238E27FC236}">
                  <a16:creationId xmlns:a16="http://schemas.microsoft.com/office/drawing/2014/main" id="{0B508451-3AC4-4CDC-BA47-9AFAF30D8ED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29306170"/>
                </p:ext>
              </p:extLst>
            </p:nvPr>
          </p:nvGraphicFramePr>
          <p:xfrm>
            <a:off x="525633" y="472233"/>
            <a:ext cx="7372350" cy="55387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30" name="Graph" r:id="rId3" imgW="3920760" imgH="3000960" progId="Origin95.Graph">
                    <p:embed/>
                  </p:oleObj>
                </mc:Choice>
                <mc:Fallback>
                  <p:oleObj name="Graph" r:id="rId3" imgW="3920760" imgH="3000960" progId="Origin95.Graph">
                    <p:embed/>
                    <p:pic>
                      <p:nvPicPr>
                        <p:cNvPr id="9" name="对象 8">
                          <a:extLst>
                            <a:ext uri="{FF2B5EF4-FFF2-40B4-BE49-F238E27FC236}">
                              <a16:creationId xmlns:a16="http://schemas.microsoft.com/office/drawing/2014/main" id="{FAB3E660-0471-9D1E-7E8F-F28DD4FC269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5633" y="472233"/>
                          <a:ext cx="7372350" cy="5538789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4" name="文本框 83">
              <a:extLst>
                <a:ext uri="{FF2B5EF4-FFF2-40B4-BE49-F238E27FC236}">
                  <a16:creationId xmlns:a16="http://schemas.microsoft.com/office/drawing/2014/main" id="{103294A1-E3A2-46B1-96FC-46D3686A6165}"/>
                </a:ext>
              </a:extLst>
            </p:cNvPr>
            <p:cNvSpPr txBox="1"/>
            <p:nvPr/>
          </p:nvSpPr>
          <p:spPr>
            <a:xfrm>
              <a:off x="885459" y="6351901"/>
              <a:ext cx="45660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Yao et. al. submitted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id="{CD6DEF0A-3368-42F4-9B7E-8D91712B1CD1}"/>
              </a:ext>
            </a:extLst>
          </p:cNvPr>
          <p:cNvSpPr txBox="1"/>
          <p:nvPr/>
        </p:nvSpPr>
        <p:spPr>
          <a:xfrm rot="1535084">
            <a:off x="1585473" y="2420811"/>
            <a:ext cx="4499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Typical instability of optical clocks </a:t>
            </a:r>
            <a:endParaRPr lang="zh-CN" altLang="en-US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1544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12B8D3-4F1B-4944-91C2-D37BD8495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04126"/>
          </a:xfrm>
          <a:noFill/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Summary &amp; outlook</a:t>
            </a:r>
            <a:endParaRPr lang="zh-CN" altLang="en-US" sz="3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Line 19">
            <a:extLst>
              <a:ext uri="{FF2B5EF4-FFF2-40B4-BE49-F238E27FC236}">
                <a16:creationId xmlns:a16="http://schemas.microsoft.com/office/drawing/2014/main" id="{AC59B3D9-812D-4B8C-96D0-82B85208F1C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19163"/>
            <a:ext cx="12191999" cy="0"/>
          </a:xfrm>
          <a:prstGeom prst="line">
            <a:avLst/>
          </a:prstGeom>
          <a:noFill/>
          <a:ln w="57150" cmpd="dbl">
            <a:solidFill>
              <a:srgbClr val="C0C0C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n>
                <a:solidFill>
                  <a:prstClr val="black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A3F64CE4-CDA1-42FC-9F95-8F439D30E662}"/>
              </a:ext>
            </a:extLst>
          </p:cNvPr>
          <p:cNvSpPr txBox="1"/>
          <p:nvPr/>
        </p:nvSpPr>
        <p:spPr>
          <a:xfrm>
            <a:off x="616687" y="1152864"/>
            <a:ext cx="11339093" cy="5243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Low-noise optical frequency divider</a:t>
            </a:r>
          </a:p>
          <a:p>
            <a:pPr marL="800100" lvl="1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Division noise: (</a:t>
            </a:r>
            <a:r>
              <a:rPr lang="en-US" altLang="zh-CN" sz="24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0.6</a:t>
            </a:r>
            <a:r>
              <a:rPr lang="en-US" altLang="zh-CN" sz="24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Symbol" panose="05050102010706020507" pitchFamily="18" charset="2"/>
              </a:rPr>
              <a:t></a:t>
            </a:r>
            <a:r>
              <a:rPr lang="en-US" altLang="zh-CN" sz="24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8)×10</a:t>
            </a:r>
            <a:r>
              <a:rPr lang="en-US" altLang="zh-CN" sz="2400" baseline="300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−18</a:t>
            </a:r>
            <a:r>
              <a:rPr lang="en-US" altLang="zh-CN" sz="24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@1s</a:t>
            </a: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,</a:t>
            </a: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4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6×10</a:t>
            </a:r>
            <a:r>
              <a:rPr lang="en-US" altLang="zh-CN" sz="2400" baseline="300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−22</a:t>
            </a:r>
            <a:r>
              <a:rPr lang="en-US" altLang="zh-CN" sz="24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@10</a:t>
            </a:r>
            <a:r>
              <a:rPr lang="en-US" altLang="zh-CN" sz="2400" baseline="300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5</a:t>
            </a:r>
            <a:r>
              <a:rPr lang="en-US" altLang="zh-CN" sz="24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s</a:t>
            </a:r>
          </a:p>
          <a:p>
            <a:pPr marL="800100" lvl="1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Division uncertainty: </a:t>
            </a:r>
            <a:r>
              <a:rPr lang="en-US" altLang="zh-CN" sz="24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3×10</a:t>
            </a:r>
            <a:r>
              <a:rPr lang="en-US" altLang="zh-CN" sz="2400" baseline="300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−22</a:t>
            </a:r>
          </a:p>
          <a:p>
            <a:pPr marL="800100" lvl="1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Coherence transfer:  resolve Hz-linewidth spectrum of Yb clock transition even when comb frequency jitter is 1 MHz</a:t>
            </a:r>
          </a:p>
          <a:p>
            <a:pPr marL="800100" lvl="1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Coherent linking </a:t>
            </a:r>
            <a:r>
              <a:rPr lang="en-US" altLang="zh-CN" sz="2400" dirty="0" err="1">
                <a:latin typeface="Arial" panose="020B0604020202020204" pitchFamily="34" charset="0"/>
                <a:cs typeface="Arial" panose="020B0604020202020204" pitchFamily="34" charset="0"/>
              </a:rPr>
              <a:t>Ti:S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 comb with 1.5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m laser using FWM-assisted detection</a:t>
            </a:r>
          </a:p>
          <a:p>
            <a:pPr marL="0" lvl="1">
              <a:lnSpc>
                <a:spcPct val="130000"/>
              </a:lnSpc>
              <a:spcBef>
                <a:spcPts val="1800"/>
              </a:spcBef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2800" b="1" dirty="0">
                <a:latin typeface="Arial Black" panose="020B0A04020102020204" pitchFamily="34" charset="0"/>
              </a:rPr>
              <a:t>Outlook: </a:t>
            </a:r>
          </a:p>
          <a:p>
            <a:pPr marL="800100" lvl="1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Frequency comparison between optical clocks</a:t>
            </a:r>
          </a:p>
          <a:p>
            <a:pPr marL="800100" lvl="1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Precision measurement &amp; precision spectroscopy </a:t>
            </a:r>
          </a:p>
          <a:p>
            <a:pPr marL="800100" lvl="1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Optical frequency synthesis with chip-based combs</a:t>
            </a:r>
            <a:endParaRPr lang="zh-CN" altLang="en-US" sz="24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027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faculty.ecnu.edu.cn/picture/article/2535/cf/77/bdc307da41b29ea327cc0f53fd38/c41fc858-357b-4231-9504-d1c67597c8d7.jpg">
            <a:extLst>
              <a:ext uri="{FF2B5EF4-FFF2-40B4-BE49-F238E27FC236}">
                <a16:creationId xmlns:a16="http://schemas.microsoft.com/office/drawing/2014/main" id="{828B998A-ADEA-4849-9F43-A8BBA4478E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51" r="29951" b="14334"/>
          <a:stretch/>
        </p:blipFill>
        <p:spPr bwMode="auto">
          <a:xfrm>
            <a:off x="501465" y="1332720"/>
            <a:ext cx="4485205" cy="4876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1">
            <a:extLst>
              <a:ext uri="{FF2B5EF4-FFF2-40B4-BE49-F238E27FC236}">
                <a16:creationId xmlns:a16="http://schemas.microsoft.com/office/drawing/2014/main" id="{890A36DA-ACCF-4185-8813-83ADCE599AD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02" t="30881" r="29345" b="37939"/>
          <a:stretch/>
        </p:blipFill>
        <p:spPr bwMode="auto">
          <a:xfrm>
            <a:off x="760288" y="1869897"/>
            <a:ext cx="790537" cy="1253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id="{3AAFEAA2-50CA-40CD-ADC4-C8BD62298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04126"/>
          </a:xfrm>
          <a:noFill/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Acknowledgement</a:t>
            </a:r>
            <a:endParaRPr lang="zh-CN" altLang="en-US" sz="3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ine 19">
            <a:extLst>
              <a:ext uri="{FF2B5EF4-FFF2-40B4-BE49-F238E27FC236}">
                <a16:creationId xmlns:a16="http://schemas.microsoft.com/office/drawing/2014/main" id="{A1232E2F-BABA-4C36-9134-2882377B2D64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19163"/>
            <a:ext cx="12191999" cy="0"/>
          </a:xfrm>
          <a:prstGeom prst="line">
            <a:avLst/>
          </a:prstGeom>
          <a:noFill/>
          <a:ln w="57150" cmpd="dbl">
            <a:solidFill>
              <a:srgbClr val="C0C0C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n>
                <a:solidFill>
                  <a:prstClr val="black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24B71B8-D7A1-4B3E-9254-AF691F926A5C}"/>
              </a:ext>
            </a:extLst>
          </p:cNvPr>
          <p:cNvSpPr txBox="1"/>
          <p:nvPr/>
        </p:nvSpPr>
        <p:spPr>
          <a:xfrm>
            <a:off x="5465134" y="1297173"/>
            <a:ext cx="6188149" cy="14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2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 members:</a:t>
            </a:r>
            <a:r>
              <a:rPr lang="zh-CN" altLang="en-US" sz="2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2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Longsheng</a:t>
            </a:r>
            <a:r>
              <a:rPr lang="zh-CN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Ma,</a:t>
            </a:r>
            <a:r>
              <a:rPr lang="zh-CN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Yuan Yao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Haosen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Shi, 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Hongfu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Yu, 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Zhiyi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Bi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A96B320-18D0-40B9-B590-CA10289A9295}"/>
              </a:ext>
            </a:extLst>
          </p:cNvPr>
          <p:cNvSpPr txBox="1"/>
          <p:nvPr/>
        </p:nvSpPr>
        <p:spPr>
          <a:xfrm>
            <a:off x="5479310" y="2863704"/>
            <a:ext cx="6188149" cy="1885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2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Collaborators:</a:t>
            </a:r>
            <a:r>
              <a:rPr lang="zh-CN" altLang="en-US" sz="2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2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NIM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Yige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Lin, 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Zhanjun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Fang, Fang 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Fang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APM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Kelin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Gao, Hua Guan, Yao Huang, 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Baolong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Lv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Linxiang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He…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52178EF-CD3D-4E9B-A890-324B0681C1CB}"/>
              </a:ext>
            </a:extLst>
          </p:cNvPr>
          <p:cNvSpPr txBox="1"/>
          <p:nvPr/>
        </p:nvSpPr>
        <p:spPr>
          <a:xfrm>
            <a:off x="5482854" y="4887434"/>
            <a:ext cx="6010941" cy="14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2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thanks to</a:t>
            </a:r>
            <a:r>
              <a:rPr lang="zh-CN" altLang="en-US" sz="2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2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Andrew Ludlow, Chris Oates, Jun Ye, Scot 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Diddams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, Tara Fortier, Chin-wen Chou, Albrecht Bartels…</a:t>
            </a:r>
          </a:p>
        </p:txBody>
      </p:sp>
    </p:spTree>
    <p:extLst>
      <p:ext uri="{BB962C8B-B14F-4D97-AF65-F5344CB8AC3E}">
        <p14:creationId xmlns:p14="http://schemas.microsoft.com/office/powerpoint/2010/main" val="2848387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12B8D3-4F1B-4944-91C2-D37BD8495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04126"/>
          </a:xfrm>
          <a:noFill/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Motivation</a:t>
            </a:r>
            <a:endParaRPr lang="zh-CN" altLang="en-US" sz="3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Line 19">
            <a:extLst>
              <a:ext uri="{FF2B5EF4-FFF2-40B4-BE49-F238E27FC236}">
                <a16:creationId xmlns:a16="http://schemas.microsoft.com/office/drawing/2014/main" id="{AC59B3D9-812D-4B8C-96D0-82B85208F1C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19163"/>
            <a:ext cx="12191999" cy="0"/>
          </a:xfrm>
          <a:prstGeom prst="line">
            <a:avLst/>
          </a:prstGeom>
          <a:noFill/>
          <a:ln w="57150" cmpd="dbl">
            <a:solidFill>
              <a:srgbClr val="C0C0C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n>
                <a:solidFill>
                  <a:prstClr val="black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文本框 99">
            <a:extLst>
              <a:ext uri="{FF2B5EF4-FFF2-40B4-BE49-F238E27FC236}">
                <a16:creationId xmlns:a16="http://schemas.microsoft.com/office/drawing/2014/main" id="{1D57580E-6583-4FC0-8791-08F5F9932CD4}"/>
              </a:ext>
            </a:extLst>
          </p:cNvPr>
          <p:cNvSpPr txBox="1"/>
          <p:nvPr/>
        </p:nvSpPr>
        <p:spPr>
          <a:xfrm>
            <a:off x="727115" y="1090514"/>
            <a:ext cx="5180525" cy="1140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2400" dirty="0">
                <a:solidFill>
                  <a:srgbClr val="0033CC"/>
                </a:solidFill>
                <a:latin typeface="Arial Black" panose="020B0A04020102020204" pitchFamily="34" charset="0"/>
              </a:rPr>
              <a:t>Redefinition of the second</a:t>
            </a:r>
            <a:endParaRPr lang="en-US" altLang="zh-CN" sz="2400" baseline="30000" dirty="0">
              <a:solidFill>
                <a:srgbClr val="0033CC"/>
              </a:solidFill>
              <a:latin typeface="Arial Black" panose="020B0A040201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2400" dirty="0">
                <a:solidFill>
                  <a:srgbClr val="0033CC"/>
                </a:solidFill>
                <a:latin typeface="Arial Black" panose="020B0A04020102020204" pitchFamily="34" charset="0"/>
              </a:rPr>
              <a:t>Precision measurement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86B550D4-9C2F-4960-AA40-4ED26C9983E9}"/>
              </a:ext>
            </a:extLst>
          </p:cNvPr>
          <p:cNvGrpSpPr/>
          <p:nvPr/>
        </p:nvGrpSpPr>
        <p:grpSpPr>
          <a:xfrm>
            <a:off x="717106" y="2321676"/>
            <a:ext cx="4397154" cy="2194417"/>
            <a:chOff x="717106" y="2321676"/>
            <a:chExt cx="4397154" cy="2194417"/>
          </a:xfrm>
        </p:grpSpPr>
        <p:sp>
          <p:nvSpPr>
            <p:cNvPr id="146" name="文本框 145">
              <a:extLst>
                <a:ext uri="{FF2B5EF4-FFF2-40B4-BE49-F238E27FC236}">
                  <a16:creationId xmlns:a16="http://schemas.microsoft.com/office/drawing/2014/main" id="{1968C065-E8CB-4CD4-8C83-3DF0D402BAF7}"/>
                </a:ext>
              </a:extLst>
            </p:cNvPr>
            <p:cNvSpPr txBox="1"/>
            <p:nvPr/>
          </p:nvSpPr>
          <p:spPr>
            <a:xfrm>
              <a:off x="717106" y="2321676"/>
              <a:ext cx="4397154" cy="967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2000" dirty="0">
                  <a:solidFill>
                    <a:schemeClr val="accent2">
                      <a:lumMod val="75000"/>
                    </a:schemeClr>
                  </a:solidFill>
                  <a:latin typeface="Arial Black" panose="020B0A04020102020204" pitchFamily="34" charset="0"/>
                </a:rPr>
                <a:t>Test the constancy of </a:t>
              </a:r>
              <a:r>
                <a:rPr lang="en-US" altLang="zh-CN" sz="2000" b="1" dirty="0">
                  <a:solidFill>
                    <a:schemeClr val="accent2">
                      <a:lumMod val="75000"/>
                    </a:schemeClr>
                  </a:solidFill>
                  <a:latin typeface="Arial Black" panose="020B0A04020102020204" pitchFamily="34" charset="0"/>
                  <a:sym typeface="Symbol" panose="05050102010706020507" pitchFamily="18" charset="2"/>
                </a:rPr>
                <a:t> </a:t>
              </a: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2000" b="1" dirty="0">
                  <a:solidFill>
                    <a:schemeClr val="accent2">
                      <a:lumMod val="75000"/>
                    </a:schemeClr>
                  </a:solidFill>
                  <a:latin typeface="Arial Black" panose="020B0A04020102020204" pitchFamily="34" charset="0"/>
                  <a:sym typeface="Symbol" panose="05050102010706020507" pitchFamily="18" charset="2"/>
                </a:rPr>
                <a:t>Dark matter detection</a:t>
              </a:r>
              <a:endParaRPr lang="zh-CN" altLang="en-US" sz="2000" b="1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文本框 5">
                  <a:extLst>
                    <a:ext uri="{FF2B5EF4-FFF2-40B4-BE49-F238E27FC236}">
                      <a16:creationId xmlns:a16="http://schemas.microsoft.com/office/drawing/2014/main" id="{AA4B928F-8853-4E96-8019-6284CDCDE782}"/>
                    </a:ext>
                  </a:extLst>
                </p:cNvPr>
                <p:cNvSpPr txBox="1"/>
                <p:nvPr/>
              </p:nvSpPr>
              <p:spPr>
                <a:xfrm>
                  <a:off x="1260019" y="3737162"/>
                  <a:ext cx="3739793" cy="7789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altLang="zh-CN" sz="24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24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b="1" i="1">
                                    <a:latin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  <m:sub>
                                <m:r>
                                  <a:rPr lang="en-US" altLang="zh-CN" sz="2400" b="1" i="0">
                                    <a:latin typeface="Cambria Math" panose="02040503050406030204" pitchFamily="18" charset="0"/>
                                  </a:rPr>
                                  <m:t>𝐜𝐥𝐨𝐜𝐤</m:t>
                                </m:r>
                                <m:r>
                                  <a:rPr lang="en-US" altLang="zh-CN" sz="2400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altLang="zh-CN" sz="2400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400" b="1" i="1"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en-US" altLang="zh-CN" sz="24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b="1" i="1">
                                    <a:latin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  <m:sub>
                                <m:r>
                                  <a:rPr lang="en-US" altLang="zh-CN" sz="2400" b="1" i="0">
                                    <a:latin typeface="Cambria Math" panose="02040503050406030204" pitchFamily="18" charset="0"/>
                                  </a:rPr>
                                  <m:t>𝐜𝐥𝐨𝐜𝐤</m:t>
                                </m:r>
                                <m:r>
                                  <a:rPr lang="en-US" altLang="zh-CN" sz="2400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altLang="zh-CN" sz="2400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400" b="1" i="1"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</m:den>
                        </m:f>
                        <m:r>
                          <a:rPr lang="en-US" altLang="zh-CN" sz="2400" b="1" i="0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altLang="zh-CN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b="1" i="1" smtClean="0">
                                <a:latin typeface="Cambria Math" panose="02040503050406030204" pitchFamily="18" charset="0"/>
                              </a:rPr>
                              <m:t>     </m:t>
                            </m:r>
                            <m:r>
                              <a:rPr lang="en-US" altLang="zh-CN" sz="2400" b="1" i="1">
                                <a:latin typeface="Cambria Math" panose="02040503050406030204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altLang="zh-CN" sz="24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400" b="1" i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b="1" i="1">
                                <a:latin typeface="Cambria Math" panose="02040503050406030204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altLang="zh-CN" sz="24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zh-CN" altLang="en-US" sz="2400" b="1" dirty="0"/>
                </a:p>
              </p:txBody>
            </p:sp>
          </mc:Choice>
          <mc:Fallback>
            <p:sp>
              <p:nvSpPr>
                <p:cNvPr id="6" name="文本框 5">
                  <a:extLst>
                    <a:ext uri="{FF2B5EF4-FFF2-40B4-BE49-F238E27FC236}">
                      <a16:creationId xmlns:a16="http://schemas.microsoft.com/office/drawing/2014/main" id="{AA4B928F-8853-4E96-8019-6284CDCDE7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60019" y="3737162"/>
                  <a:ext cx="3739793" cy="778931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BFCA62C0-4874-40AA-9119-866CE9C6B62E}"/>
              </a:ext>
            </a:extLst>
          </p:cNvPr>
          <p:cNvGrpSpPr/>
          <p:nvPr/>
        </p:nvGrpSpPr>
        <p:grpSpPr>
          <a:xfrm>
            <a:off x="5834008" y="1068780"/>
            <a:ext cx="4717552" cy="792076"/>
            <a:chOff x="5834008" y="1068780"/>
            <a:chExt cx="4717552" cy="7920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文本框 32">
                  <a:extLst>
                    <a:ext uri="{FF2B5EF4-FFF2-40B4-BE49-F238E27FC236}">
                      <a16:creationId xmlns:a16="http://schemas.microsoft.com/office/drawing/2014/main" id="{6FA1EE15-1F27-4AFF-83E9-F4A76E02DF04}"/>
                    </a:ext>
                  </a:extLst>
                </p:cNvPr>
                <p:cNvSpPr txBox="1"/>
                <p:nvPr/>
              </p:nvSpPr>
              <p:spPr>
                <a:xfrm>
                  <a:off x="5834008" y="1092481"/>
                  <a:ext cx="2015447" cy="700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  <m: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24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b="1" i="1" smtClean="0">
                                    <a:latin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  <m:sub>
                                <m:r>
                                  <a:rPr lang="en-US" altLang="zh-CN" sz="2400" b="1" i="0" smtClean="0">
                                    <a:latin typeface="Cambria Math" panose="02040503050406030204" pitchFamily="18" charset="0"/>
                                  </a:rPr>
                                  <m:t>𝐜𝐥𝐨𝐜𝐤</m:t>
                                </m:r>
                                <m:r>
                                  <a:rPr lang="en-US" altLang="zh-CN" sz="24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b="1" i="1">
                                    <a:latin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  <m:sub>
                                <m:r>
                                  <a:rPr lang="en-US" altLang="zh-CN" sz="2400" b="1" i="0" smtClean="0">
                                    <a:latin typeface="Cambria Math" panose="02040503050406030204" pitchFamily="18" charset="0"/>
                                  </a:rPr>
                                  <m:t>𝐜𝐥𝐨𝐜𝐤</m:t>
                                </m:r>
                                <m:r>
                                  <a:rPr lang="en-US" altLang="zh-CN" sz="2400" b="1" i="1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  <m:t>,</m:t>
                        </m:r>
                      </m:oMath>
                    </m:oMathPara>
                  </a14:m>
                  <a:endParaRPr lang="zh-CN" altLang="en-US" sz="2400" b="1" dirty="0"/>
                </a:p>
              </p:txBody>
            </p:sp>
          </mc:Choice>
          <mc:Fallback xmlns="">
            <p:sp>
              <p:nvSpPr>
                <p:cNvPr id="33" name="文本框 32">
                  <a:extLst>
                    <a:ext uri="{FF2B5EF4-FFF2-40B4-BE49-F238E27FC236}">
                      <a16:creationId xmlns:a16="http://schemas.microsoft.com/office/drawing/2014/main" id="{6FA1EE15-1F27-4AFF-83E9-F4A76E02DF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34008" y="1092481"/>
                  <a:ext cx="2015447" cy="700000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id="{CD645D6E-765F-416C-A6D8-20BC6AC404A5}"/>
                    </a:ext>
                  </a:extLst>
                </p:cNvPr>
                <p:cNvSpPr txBox="1"/>
                <p:nvPr/>
              </p:nvSpPr>
              <p:spPr>
                <a:xfrm>
                  <a:off x="8098605" y="1068780"/>
                  <a:ext cx="2452955" cy="79207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altLang="zh-CN" sz="24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2400" b="1" i="1">
                                <a:latin typeface="Cambria Math" panose="02040503050406030204" pitchFamily="18" charset="0"/>
                              </a:rPr>
                              <m:t>𝜹</m:t>
                            </m:r>
                            <m:r>
                              <a:rPr lang="en-US" altLang="zh-CN" sz="2400" b="1" i="1">
                                <a:latin typeface="Cambria Math" panose="02040503050406030204" pitchFamily="18" charset="0"/>
                              </a:rPr>
                              <m:t>𝑹</m:t>
                            </m:r>
                          </m:num>
                          <m:den>
                            <m:r>
                              <a:rPr lang="en-US" altLang="zh-CN" sz="2400" b="1" i="1" smtClean="0">
                                <a:latin typeface="Cambria Math" panose="02040503050406030204" pitchFamily="18" charset="0"/>
                              </a:rPr>
                              <m:t>𝑹</m:t>
                            </m:r>
                          </m:den>
                        </m:f>
                        <m: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altLang="zh-CN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zh-CN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𝟏𝟖</m:t>
                            </m:r>
                          </m:sup>
                        </m:sSup>
                      </m:oMath>
                    </m:oMathPara>
                  </a14:m>
                  <a:endParaRPr lang="zh-CN" altLang="en-US" sz="2400" b="1" dirty="0"/>
                </a:p>
              </p:txBody>
            </p:sp>
          </mc:Choice>
          <mc:Fallback xmlns=""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id="{CD645D6E-765F-416C-A6D8-20BC6AC404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98605" y="1068780"/>
                  <a:ext cx="2452955" cy="79207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C03E74A7-4EF1-4FF7-B6E4-6910D5BB9A63}"/>
              </a:ext>
            </a:extLst>
          </p:cNvPr>
          <p:cNvGrpSpPr/>
          <p:nvPr/>
        </p:nvGrpSpPr>
        <p:grpSpPr>
          <a:xfrm>
            <a:off x="6011045" y="2325753"/>
            <a:ext cx="6035164" cy="2872830"/>
            <a:chOff x="684133" y="3676088"/>
            <a:chExt cx="6035164" cy="2872830"/>
          </a:xfrm>
        </p:grpSpPr>
        <p:sp>
          <p:nvSpPr>
            <p:cNvPr id="148" name="文本框 147">
              <a:extLst>
                <a:ext uri="{FF2B5EF4-FFF2-40B4-BE49-F238E27FC236}">
                  <a16:creationId xmlns:a16="http://schemas.microsoft.com/office/drawing/2014/main" id="{3E2A066F-8132-4ABC-BBF0-DCACC1F413EB}"/>
                </a:ext>
              </a:extLst>
            </p:cNvPr>
            <p:cNvSpPr txBox="1"/>
            <p:nvPr/>
          </p:nvSpPr>
          <p:spPr>
            <a:xfrm>
              <a:off x="684133" y="3676088"/>
              <a:ext cx="19130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altLang="zh-CN" sz="2000" dirty="0">
                  <a:solidFill>
                    <a:schemeClr val="accent2">
                      <a:lumMod val="75000"/>
                    </a:schemeClr>
                  </a:solidFill>
                  <a:latin typeface="Arial Black" panose="020B0A04020102020204" pitchFamily="34" charset="0"/>
                </a:rPr>
                <a:t>Geodesy</a:t>
              </a:r>
              <a:endParaRPr lang="zh-CN" altLang="en-US" sz="20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2996715E-FEE9-4F85-9B92-D35FCDCABB49}"/>
                </a:ext>
              </a:extLst>
            </p:cNvPr>
            <p:cNvGrpSpPr/>
            <p:nvPr/>
          </p:nvGrpSpPr>
          <p:grpSpPr>
            <a:xfrm>
              <a:off x="2518168" y="3916166"/>
              <a:ext cx="4201129" cy="2632752"/>
              <a:chOff x="1511300" y="3844246"/>
              <a:chExt cx="4201129" cy="2632752"/>
            </a:xfrm>
          </p:grpSpPr>
          <p:grpSp>
            <p:nvGrpSpPr>
              <p:cNvPr id="111" name="组合 110">
                <a:extLst>
                  <a:ext uri="{FF2B5EF4-FFF2-40B4-BE49-F238E27FC236}">
                    <a16:creationId xmlns:a16="http://schemas.microsoft.com/office/drawing/2014/main" id="{C4D71F2F-2E35-4E64-97B2-BC13B565D2DF}"/>
                  </a:ext>
                </a:extLst>
              </p:cNvPr>
              <p:cNvGrpSpPr/>
              <p:nvPr/>
            </p:nvGrpSpPr>
            <p:grpSpPr>
              <a:xfrm>
                <a:off x="1511300" y="3911600"/>
                <a:ext cx="2743196" cy="2565398"/>
                <a:chOff x="8577200" y="3928786"/>
                <a:chExt cx="1227389" cy="1125250"/>
              </a:xfrm>
            </p:grpSpPr>
            <p:pic>
              <p:nvPicPr>
                <p:cNvPr id="112" name="图片 111">
                  <a:extLst>
                    <a:ext uri="{FF2B5EF4-FFF2-40B4-BE49-F238E27FC236}">
                      <a16:creationId xmlns:a16="http://schemas.microsoft.com/office/drawing/2014/main" id="{BC69A6A8-4B91-4672-AB95-A1CBFB2C3E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0776" t="11168" r="7607" b="14008"/>
                <a:stretch/>
              </p:blipFill>
              <p:spPr>
                <a:xfrm>
                  <a:off x="8577200" y="3928786"/>
                  <a:ext cx="1227389" cy="1125250"/>
                </a:xfrm>
                <a:prstGeom prst="rect">
                  <a:avLst/>
                </a:prstGeom>
              </p:spPr>
            </p:pic>
            <p:pic>
              <p:nvPicPr>
                <p:cNvPr id="136" name="图片 135">
                  <a:extLst>
                    <a:ext uri="{FF2B5EF4-FFF2-40B4-BE49-F238E27FC236}">
                      <a16:creationId xmlns:a16="http://schemas.microsoft.com/office/drawing/2014/main" id="{83DE5086-BDBF-4657-B58F-F747A86B1A9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57447" y="4174726"/>
                  <a:ext cx="163937" cy="163937"/>
                </a:xfrm>
                <a:prstGeom prst="rect">
                  <a:avLst/>
                </a:prstGeom>
              </p:spPr>
            </p:pic>
            <p:pic>
              <p:nvPicPr>
                <p:cNvPr id="137" name="图片 136">
                  <a:extLst>
                    <a:ext uri="{FF2B5EF4-FFF2-40B4-BE49-F238E27FC236}">
                      <a16:creationId xmlns:a16="http://schemas.microsoft.com/office/drawing/2014/main" id="{FB1AA7E3-142C-47D7-B3E9-A4E25BF5C15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75892" y="4475382"/>
                  <a:ext cx="163937" cy="163937"/>
                </a:xfrm>
                <a:prstGeom prst="rect">
                  <a:avLst/>
                </a:prstGeom>
              </p:spPr>
            </p:pic>
            <p:pic>
              <p:nvPicPr>
                <p:cNvPr id="139" name="图片 138">
                  <a:extLst>
                    <a:ext uri="{FF2B5EF4-FFF2-40B4-BE49-F238E27FC236}">
                      <a16:creationId xmlns:a16="http://schemas.microsoft.com/office/drawing/2014/main" id="{F21D202F-EF26-4CF8-8AF8-4FF82557DCE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381130" y="4489967"/>
                  <a:ext cx="163937" cy="163937"/>
                </a:xfrm>
                <a:prstGeom prst="rect">
                  <a:avLst/>
                </a:prstGeom>
              </p:spPr>
            </p:pic>
            <p:pic>
              <p:nvPicPr>
                <p:cNvPr id="141" name="图片 140">
                  <a:extLst>
                    <a:ext uri="{FF2B5EF4-FFF2-40B4-BE49-F238E27FC236}">
                      <a16:creationId xmlns:a16="http://schemas.microsoft.com/office/drawing/2014/main" id="{A4758659-19C5-4148-A5E5-D7E1C5E554C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143047" y="4747763"/>
                  <a:ext cx="163937" cy="163937"/>
                </a:xfrm>
                <a:prstGeom prst="rect">
                  <a:avLst/>
                </a:prstGeom>
              </p:spPr>
            </p:pic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文本框 36">
                    <a:extLst>
                      <a:ext uri="{FF2B5EF4-FFF2-40B4-BE49-F238E27FC236}">
                        <a16:creationId xmlns:a16="http://schemas.microsoft.com/office/drawing/2014/main" id="{569A27FE-0CB9-4E0D-AD75-8005C9F4D94F}"/>
                      </a:ext>
                    </a:extLst>
                  </p:cNvPr>
                  <p:cNvSpPr txBox="1"/>
                  <p:nvPr/>
                </p:nvSpPr>
                <p:spPr>
                  <a:xfrm>
                    <a:off x="3799724" y="5202147"/>
                    <a:ext cx="1912705" cy="82118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altLang="zh-CN" sz="2400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2400" b="1" i="1"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b>
                                  <m:r>
                                    <a:rPr lang="en-US" altLang="zh-CN" sz="2400" b="1" i="0">
                                      <a:latin typeface="Cambria Math" panose="02040503050406030204" pitchFamily="18" charset="0"/>
                                    </a:rPr>
                                    <m:t>𝐜𝐥𝐨𝐜𝐤</m:t>
                                  </m:r>
                                  <m:r>
                                    <a:rPr lang="en-US" altLang="zh-CN" sz="2400" b="1" i="1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sz="2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400" b="1" i="1" smtClean="0"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  <m:r>
                                    <a:rPr lang="en-US" altLang="zh-CN" sz="2400" b="1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altLang="zh-CN" sz="2400" b="1" i="1"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en-US" altLang="zh-CN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2400" b="1" i="1"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b>
                                  <m:r>
                                    <a:rPr lang="en-US" altLang="zh-CN" sz="2400" b="1" i="0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  <m:r>
                                    <a:rPr lang="en-US" altLang="zh-CN" sz="2400" b="1" i="0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altLang="zh-CN" sz="2400" b="1" i="0" smtClean="0"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  <m:r>
                                    <a:rPr lang="zh-CN" altLang="en-US" sz="2400" b="1" i="1" smtClean="0">
                                      <a:latin typeface="Cambria Math" panose="02040503050406030204" pitchFamily="18" charset="0"/>
                                    </a:rPr>
                                    <m:t>𝛍</m:t>
                                  </m:r>
                                  <m:r>
                                    <a:rPr lang="en-US" altLang="zh-CN" sz="2400" b="1" i="1" smtClean="0"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sz="2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400" b="1" i="1" smtClean="0"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  <m:r>
                                    <a:rPr lang="en-US" altLang="zh-CN" sz="2400" b="1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altLang="zh-CN" sz="2400" b="1" i="1" smtClean="0"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</m:e>
                              </m:d>
                            </m:den>
                          </m:f>
                        </m:oMath>
                      </m:oMathPara>
                    </a14:m>
                    <a:endParaRPr lang="zh-CN" altLang="en-US" sz="2400" b="1" dirty="0"/>
                  </a:p>
                </p:txBody>
              </p:sp>
            </mc:Choice>
            <mc:Fallback xmlns="">
              <p:sp>
                <p:nvSpPr>
                  <p:cNvPr id="37" name="文本框 36">
                    <a:extLst>
                      <a:ext uri="{FF2B5EF4-FFF2-40B4-BE49-F238E27FC236}">
                        <a16:creationId xmlns:a16="http://schemas.microsoft.com/office/drawing/2014/main" id="{569A27FE-0CB9-4E0D-AD75-8005C9F4D94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99724" y="5202147"/>
                    <a:ext cx="1912705" cy="821187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文本框 39">
                    <a:extLst>
                      <a:ext uri="{FF2B5EF4-FFF2-40B4-BE49-F238E27FC236}">
                        <a16:creationId xmlns:a16="http://schemas.microsoft.com/office/drawing/2014/main" id="{975C9615-6638-4569-9703-2BD3A2D68C4E}"/>
                      </a:ext>
                    </a:extLst>
                  </p:cNvPr>
                  <p:cNvSpPr txBox="1"/>
                  <p:nvPr/>
                </p:nvSpPr>
                <p:spPr>
                  <a:xfrm>
                    <a:off x="3048001" y="3844246"/>
                    <a:ext cx="1912705" cy="82118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altLang="zh-CN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2400" b="1" i="1"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b>
                                  <m:r>
                                    <a:rPr lang="en-US" altLang="zh-CN" sz="2400" b="1" i="0">
                                      <a:latin typeface="Cambria Math" panose="02040503050406030204" pitchFamily="18" charset="0"/>
                                    </a:rPr>
                                    <m:t>𝐜𝐥𝐨𝐜𝐤</m:t>
                                  </m:r>
                                  <m:r>
                                    <a:rPr lang="en-US" altLang="zh-CN" sz="24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sz="2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400" b="1" i="1" smtClean="0"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  <m:r>
                                    <a:rPr lang="en-US" altLang="zh-CN" sz="2400" b="1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altLang="zh-CN" sz="2400" b="1" i="1"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en-US" altLang="zh-CN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2400" b="1" i="1"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b>
                                  <m:r>
                                    <a:rPr lang="en-US" altLang="zh-CN" sz="2400" b="1" i="0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  <m:r>
                                    <a:rPr lang="en-US" altLang="zh-CN" sz="2400" b="1" i="0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altLang="zh-CN" sz="2400" b="1" i="0" smtClean="0"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  <m:r>
                                    <a:rPr lang="zh-CN" altLang="en-US" sz="2400" b="1" i="1" smtClean="0">
                                      <a:latin typeface="Cambria Math" panose="02040503050406030204" pitchFamily="18" charset="0"/>
                                    </a:rPr>
                                    <m:t>𝛍</m:t>
                                  </m:r>
                                  <m:r>
                                    <a:rPr lang="en-US" altLang="zh-CN" sz="2400" b="1" i="1" smtClean="0"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sz="2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400" b="1" i="1" smtClean="0"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  <m:r>
                                    <a:rPr lang="en-US" altLang="zh-CN" sz="2400" b="1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altLang="zh-CN" sz="2400" b="1" i="1" smtClean="0"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</m:e>
                              </m:d>
                            </m:den>
                          </m:f>
                        </m:oMath>
                      </m:oMathPara>
                    </a14:m>
                    <a:endParaRPr lang="zh-CN" altLang="en-US" sz="2400" b="1" dirty="0"/>
                  </a:p>
                </p:txBody>
              </p:sp>
            </mc:Choice>
            <mc:Fallback xmlns="">
              <p:sp>
                <p:nvSpPr>
                  <p:cNvPr id="40" name="文本框 39">
                    <a:extLst>
                      <a:ext uri="{FF2B5EF4-FFF2-40B4-BE49-F238E27FC236}">
                        <a16:creationId xmlns:a16="http://schemas.microsoft.com/office/drawing/2014/main" id="{975C9615-6638-4569-9703-2BD3A2D68C4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48001" y="3844246"/>
                    <a:ext cx="1912705" cy="821187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9" name="任意多边形: 形状 8">
                <a:extLst>
                  <a:ext uri="{FF2B5EF4-FFF2-40B4-BE49-F238E27FC236}">
                    <a16:creationId xmlns:a16="http://schemas.microsoft.com/office/drawing/2014/main" id="{A11308FC-7103-48EF-BA36-DE8D9DE493FD}"/>
                  </a:ext>
                </a:extLst>
              </p:cNvPr>
              <p:cNvSpPr/>
              <p:nvPr/>
            </p:nvSpPr>
            <p:spPr>
              <a:xfrm>
                <a:off x="2393621" y="4798031"/>
                <a:ext cx="257112" cy="369870"/>
              </a:xfrm>
              <a:custGeom>
                <a:avLst/>
                <a:gdLst>
                  <a:gd name="connsiteX0" fmla="*/ 257112 w 257112"/>
                  <a:gd name="connsiteY0" fmla="*/ 0 h 369870"/>
                  <a:gd name="connsiteX1" fmla="*/ 258 w 257112"/>
                  <a:gd name="connsiteY1" fmla="*/ 41097 h 369870"/>
                  <a:gd name="connsiteX2" fmla="*/ 205741 w 257112"/>
                  <a:gd name="connsiteY2" fmla="*/ 236306 h 369870"/>
                  <a:gd name="connsiteX3" fmla="*/ 41354 w 257112"/>
                  <a:gd name="connsiteY3" fmla="*/ 369870 h 369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7112" h="369870">
                    <a:moveTo>
                      <a:pt x="257112" y="0"/>
                    </a:moveTo>
                    <a:cubicBezTo>
                      <a:pt x="132966" y="856"/>
                      <a:pt x="8820" y="1713"/>
                      <a:pt x="258" y="41097"/>
                    </a:cubicBezTo>
                    <a:cubicBezTo>
                      <a:pt x="-8304" y="80481"/>
                      <a:pt x="198892" y="181511"/>
                      <a:pt x="205741" y="236306"/>
                    </a:cubicBezTo>
                    <a:cubicBezTo>
                      <a:pt x="212590" y="291102"/>
                      <a:pt x="126972" y="330486"/>
                      <a:pt x="41354" y="369870"/>
                    </a:cubicBezTo>
                  </a:path>
                </a:pathLst>
              </a:custGeom>
              <a:noFill/>
              <a:ln w="381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任意多边形: 形状 40">
                <a:extLst>
                  <a:ext uri="{FF2B5EF4-FFF2-40B4-BE49-F238E27FC236}">
                    <a16:creationId xmlns:a16="http://schemas.microsoft.com/office/drawing/2014/main" id="{26682952-1341-457D-AE77-2D7D237480E0}"/>
                  </a:ext>
                </a:extLst>
              </p:cNvPr>
              <p:cNvSpPr/>
              <p:nvPr/>
            </p:nvSpPr>
            <p:spPr>
              <a:xfrm rot="18474673">
                <a:off x="2613810" y="5412087"/>
                <a:ext cx="82141" cy="548304"/>
              </a:xfrm>
              <a:custGeom>
                <a:avLst/>
                <a:gdLst>
                  <a:gd name="connsiteX0" fmla="*/ 257112 w 257112"/>
                  <a:gd name="connsiteY0" fmla="*/ 0 h 369870"/>
                  <a:gd name="connsiteX1" fmla="*/ 258 w 257112"/>
                  <a:gd name="connsiteY1" fmla="*/ 41097 h 369870"/>
                  <a:gd name="connsiteX2" fmla="*/ 205741 w 257112"/>
                  <a:gd name="connsiteY2" fmla="*/ 236306 h 369870"/>
                  <a:gd name="connsiteX3" fmla="*/ 41354 w 257112"/>
                  <a:gd name="connsiteY3" fmla="*/ 369870 h 369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7112" h="369870">
                    <a:moveTo>
                      <a:pt x="257112" y="0"/>
                    </a:moveTo>
                    <a:cubicBezTo>
                      <a:pt x="132966" y="856"/>
                      <a:pt x="8820" y="1713"/>
                      <a:pt x="258" y="41097"/>
                    </a:cubicBezTo>
                    <a:cubicBezTo>
                      <a:pt x="-8304" y="80481"/>
                      <a:pt x="198892" y="181511"/>
                      <a:pt x="205741" y="236306"/>
                    </a:cubicBezTo>
                    <a:cubicBezTo>
                      <a:pt x="212590" y="291102"/>
                      <a:pt x="126972" y="330486"/>
                      <a:pt x="41354" y="369870"/>
                    </a:cubicBezTo>
                  </a:path>
                </a:pathLst>
              </a:custGeom>
              <a:noFill/>
              <a:ln w="381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任意多边形: 形状 41">
                <a:extLst>
                  <a:ext uri="{FF2B5EF4-FFF2-40B4-BE49-F238E27FC236}">
                    <a16:creationId xmlns:a16="http://schemas.microsoft.com/office/drawing/2014/main" id="{BF6EB720-E439-4E19-909F-8F4580EDDB8F}"/>
                  </a:ext>
                </a:extLst>
              </p:cNvPr>
              <p:cNvSpPr/>
              <p:nvPr/>
            </p:nvSpPr>
            <p:spPr>
              <a:xfrm rot="18474673">
                <a:off x="3043487" y="4697506"/>
                <a:ext cx="229767" cy="584999"/>
              </a:xfrm>
              <a:custGeom>
                <a:avLst/>
                <a:gdLst>
                  <a:gd name="connsiteX0" fmla="*/ 257112 w 257112"/>
                  <a:gd name="connsiteY0" fmla="*/ 0 h 369870"/>
                  <a:gd name="connsiteX1" fmla="*/ 258 w 257112"/>
                  <a:gd name="connsiteY1" fmla="*/ 41097 h 369870"/>
                  <a:gd name="connsiteX2" fmla="*/ 205741 w 257112"/>
                  <a:gd name="connsiteY2" fmla="*/ 236306 h 369870"/>
                  <a:gd name="connsiteX3" fmla="*/ 41354 w 257112"/>
                  <a:gd name="connsiteY3" fmla="*/ 369870 h 369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7112" h="369870">
                    <a:moveTo>
                      <a:pt x="257112" y="0"/>
                    </a:moveTo>
                    <a:cubicBezTo>
                      <a:pt x="132966" y="856"/>
                      <a:pt x="8820" y="1713"/>
                      <a:pt x="258" y="41097"/>
                    </a:cubicBezTo>
                    <a:cubicBezTo>
                      <a:pt x="-8304" y="80481"/>
                      <a:pt x="198892" y="181511"/>
                      <a:pt x="205741" y="236306"/>
                    </a:cubicBezTo>
                    <a:cubicBezTo>
                      <a:pt x="212590" y="291102"/>
                      <a:pt x="126972" y="330486"/>
                      <a:pt x="41354" y="369870"/>
                    </a:cubicBezTo>
                  </a:path>
                </a:pathLst>
              </a:custGeom>
              <a:noFill/>
              <a:ln w="381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任意多边形: 形状 42">
                <a:extLst>
                  <a:ext uri="{FF2B5EF4-FFF2-40B4-BE49-F238E27FC236}">
                    <a16:creationId xmlns:a16="http://schemas.microsoft.com/office/drawing/2014/main" id="{59A36959-F547-4061-8218-1DBCAB918AF4}"/>
                  </a:ext>
                </a:extLst>
              </p:cNvPr>
              <p:cNvSpPr/>
              <p:nvPr/>
            </p:nvSpPr>
            <p:spPr>
              <a:xfrm rot="11881814">
                <a:off x="3226710" y="5528001"/>
                <a:ext cx="229767" cy="584999"/>
              </a:xfrm>
              <a:custGeom>
                <a:avLst/>
                <a:gdLst>
                  <a:gd name="connsiteX0" fmla="*/ 257112 w 257112"/>
                  <a:gd name="connsiteY0" fmla="*/ 0 h 369870"/>
                  <a:gd name="connsiteX1" fmla="*/ 258 w 257112"/>
                  <a:gd name="connsiteY1" fmla="*/ 41097 h 369870"/>
                  <a:gd name="connsiteX2" fmla="*/ 205741 w 257112"/>
                  <a:gd name="connsiteY2" fmla="*/ 236306 h 369870"/>
                  <a:gd name="connsiteX3" fmla="*/ 41354 w 257112"/>
                  <a:gd name="connsiteY3" fmla="*/ 369870 h 369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7112" h="369870">
                    <a:moveTo>
                      <a:pt x="257112" y="0"/>
                    </a:moveTo>
                    <a:cubicBezTo>
                      <a:pt x="132966" y="856"/>
                      <a:pt x="8820" y="1713"/>
                      <a:pt x="258" y="41097"/>
                    </a:cubicBezTo>
                    <a:cubicBezTo>
                      <a:pt x="-8304" y="80481"/>
                      <a:pt x="198892" y="181511"/>
                      <a:pt x="205741" y="236306"/>
                    </a:cubicBezTo>
                    <a:cubicBezTo>
                      <a:pt x="212590" y="291102"/>
                      <a:pt x="126972" y="330486"/>
                      <a:pt x="41354" y="369870"/>
                    </a:cubicBezTo>
                  </a:path>
                </a:pathLst>
              </a:custGeom>
              <a:noFill/>
              <a:ln w="381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DCB430EC-CC97-4C3B-85E3-CC2A1A954DDA}"/>
              </a:ext>
            </a:extLst>
          </p:cNvPr>
          <p:cNvGrpSpPr/>
          <p:nvPr/>
        </p:nvGrpSpPr>
        <p:grpSpPr>
          <a:xfrm>
            <a:off x="766143" y="4927813"/>
            <a:ext cx="6898378" cy="1504429"/>
            <a:chOff x="766143" y="4927813"/>
            <a:chExt cx="4635197" cy="1504429"/>
          </a:xfrm>
        </p:grpSpPr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E3D3002B-6EC7-4D1A-82FB-ED019FCABA04}"/>
                </a:ext>
              </a:extLst>
            </p:cNvPr>
            <p:cNvSpPr txBox="1"/>
            <p:nvPr/>
          </p:nvSpPr>
          <p:spPr>
            <a:xfrm>
              <a:off x="766143" y="4927813"/>
              <a:ext cx="4635197" cy="5865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lvl="0" indent="-342900">
                <a:lnSpc>
                  <a:spcPct val="150000"/>
                </a:lnSpc>
                <a:buFont typeface="Wingdings" panose="05000000000000000000" pitchFamily="2" charset="2"/>
                <a:buChar char="p"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CC"/>
                  </a:solidFill>
                  <a:effectLst/>
                  <a:uLnTx/>
                  <a:uFillTx/>
                  <a:latin typeface="Arial Black" panose="020B0A04020102020204" pitchFamily="34" charset="0"/>
                  <a:ea typeface="等线" panose="02010600030101010101" pitchFamily="2" charset="-122"/>
                  <a:cs typeface="+mn-cs"/>
                </a:rPr>
                <a:t>Precision </a:t>
              </a:r>
              <a:r>
                <a:rPr lang="en-US" altLang="zh-CN" sz="2400" dirty="0">
                  <a:solidFill>
                    <a:srgbClr val="0033CC"/>
                  </a:solidFill>
                  <a:latin typeface="Arial Black" panose="020B0A04020102020204" pitchFamily="34" charset="0"/>
                </a:rPr>
                <a:t>spectroscopy (</a:t>
              </a:r>
              <a:r>
                <a:rPr lang="en-US" altLang="zh-CN" sz="2400" dirty="0" err="1">
                  <a:solidFill>
                    <a:srgbClr val="0033CC"/>
                  </a:solidFill>
                  <a:latin typeface="Arial Black" panose="020B0A04020102020204" pitchFamily="34" charset="0"/>
                </a:rPr>
                <a:t>CaH</a:t>
              </a:r>
              <a:r>
                <a:rPr lang="en-US" altLang="zh-CN" sz="2400" baseline="30000" dirty="0">
                  <a:solidFill>
                    <a:srgbClr val="0033CC"/>
                  </a:solidFill>
                  <a:latin typeface="Arial Black" panose="020B0A04020102020204" pitchFamily="34" charset="0"/>
                </a:rPr>
                <a:t>+</a:t>
              </a: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CC"/>
                  </a:solidFill>
                  <a:effectLst/>
                  <a:uLnTx/>
                  <a:uFillTx/>
                  <a:latin typeface="Arial Black" panose="020B0A04020102020204" pitchFamily="34" charset="0"/>
                  <a:ea typeface="等线" panose="02010600030101010101" pitchFamily="2" charset="-122"/>
                  <a:cs typeface="+mn-cs"/>
                </a:rPr>
                <a:t>, </a:t>
              </a:r>
              <a:r>
                <a:rPr lang="en-US" altLang="zh-CN" sz="2400" baseline="30000" dirty="0">
                  <a:solidFill>
                    <a:srgbClr val="0033CC"/>
                  </a:solidFill>
                  <a:latin typeface="Arial Black" panose="020B0A04020102020204" pitchFamily="34" charset="0"/>
                </a:rPr>
                <a:t>229</a:t>
              </a:r>
              <a:r>
                <a:rPr kumimoji="0" lang="en-US" altLang="zh-CN" sz="2400" b="0" i="0" u="none" strike="noStrike" kern="1200" cap="none" spc="0" normalizeH="0" noProof="0" dirty="0">
                  <a:ln>
                    <a:noFill/>
                  </a:ln>
                  <a:solidFill>
                    <a:srgbClr val="0033CC"/>
                  </a:solidFill>
                  <a:effectLst/>
                  <a:uLnTx/>
                  <a:uFillTx/>
                  <a:latin typeface="Arial Black" panose="020B0A04020102020204" pitchFamily="34" charset="0"/>
                  <a:ea typeface="等线" panose="02010600030101010101" pitchFamily="2" charset="-122"/>
                  <a:cs typeface="+mn-cs"/>
                </a:rPr>
                <a:t>Th</a:t>
              </a:r>
              <a:r>
                <a:rPr lang="en-US" altLang="zh-CN" sz="2400" dirty="0">
                  <a:solidFill>
                    <a:srgbClr val="0033CC"/>
                  </a:solidFill>
                  <a:latin typeface="Arial Black" panose="020B0A04020102020204" pitchFamily="34" charset="0"/>
                </a:rPr>
                <a:t>…)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8" name="文本框 37">
                  <a:extLst>
                    <a:ext uri="{FF2B5EF4-FFF2-40B4-BE49-F238E27FC236}">
                      <a16:creationId xmlns:a16="http://schemas.microsoft.com/office/drawing/2014/main" id="{5EC7EE0E-4394-4695-AB38-2BD796D73995}"/>
                    </a:ext>
                  </a:extLst>
                </p:cNvPr>
                <p:cNvSpPr txBox="1"/>
                <p:nvPr/>
              </p:nvSpPr>
              <p:spPr>
                <a:xfrm>
                  <a:off x="1114709" y="5718264"/>
                  <a:ext cx="2032729" cy="71397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  <m: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  <m:t>= </m:t>
                        </m:r>
                        <m:f>
                          <m:fPr>
                            <m:ctrlPr>
                              <a:rPr lang="en-US" altLang="zh-CN" sz="24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24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b="1" i="1">
                                    <a:latin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  <m:sub>
                                <m:r>
                                  <a:rPr lang="en-US" altLang="zh-CN" sz="2400" b="1" i="0" smtClean="0">
                                    <a:latin typeface="Cambria Math" panose="02040503050406030204" pitchFamily="18" charset="0"/>
                                  </a:rPr>
                                  <m:t>𝐩𝐫𝐨𝐛</m:t>
                                </m:r>
                                <m:r>
                                  <a:rPr lang="en-US" altLang="zh-CN" sz="2400" b="1" i="1" smtClean="0"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24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b="1" i="1">
                                    <a:latin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  <m:sub>
                                <m:r>
                                  <a:rPr lang="en-US" altLang="zh-CN" sz="2400" b="1">
                                    <a:latin typeface="Cambria Math" panose="02040503050406030204" pitchFamily="18" charset="0"/>
                                  </a:rPr>
                                  <m:t>𝐜𝐥𝐨𝐜𝐤</m:t>
                                </m:r>
                                <m:r>
                                  <a:rPr lang="en-US" altLang="zh-CN" sz="2400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zh-CN" altLang="en-US" sz="2400" b="1" dirty="0"/>
                </a:p>
              </p:txBody>
            </p:sp>
          </mc:Choice>
          <mc:Fallback>
            <p:sp>
              <p:nvSpPr>
                <p:cNvPr id="38" name="文本框 37">
                  <a:extLst>
                    <a:ext uri="{FF2B5EF4-FFF2-40B4-BE49-F238E27FC236}">
                      <a16:creationId xmlns:a16="http://schemas.microsoft.com/office/drawing/2014/main" id="{5EC7EE0E-4394-4695-AB38-2BD796D739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4709" y="5718264"/>
                  <a:ext cx="2032729" cy="713978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文本框 16">
            <a:extLst>
              <a:ext uri="{FF2B5EF4-FFF2-40B4-BE49-F238E27FC236}">
                <a16:creationId xmlns:a16="http://schemas.microsoft.com/office/drawing/2014/main" id="{542FDC40-4069-4362-8AE1-4F8D646B1C9D}"/>
              </a:ext>
            </a:extLst>
          </p:cNvPr>
          <p:cNvSpPr txBox="1"/>
          <p:nvPr/>
        </p:nvSpPr>
        <p:spPr>
          <a:xfrm>
            <a:off x="5223510" y="5749290"/>
            <a:ext cx="6812280" cy="89255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2600" b="1" dirty="0">
                <a:latin typeface="Arial" panose="020B0604020202020204" pitchFamily="34" charset="0"/>
                <a:cs typeface="Arial" panose="020B0604020202020204" pitchFamily="34" charset="0"/>
              </a:rPr>
              <a:t>An accurate ratio measurement relies on optical clocks and measurement device! </a:t>
            </a:r>
            <a:endParaRPr lang="zh-CN" alt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72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70F5CA53-7D12-4993-9337-0109D297F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48891"/>
            <a:ext cx="12192000" cy="904126"/>
          </a:xfrm>
          <a:noFill/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Thank you for your attention!</a:t>
            </a:r>
            <a:endParaRPr lang="zh-CN" altLang="en-US" sz="3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Line 19">
            <a:extLst>
              <a:ext uri="{FF2B5EF4-FFF2-40B4-BE49-F238E27FC236}">
                <a16:creationId xmlns:a16="http://schemas.microsoft.com/office/drawing/2014/main" id="{3D13BDB8-3FA3-4941-B10E-3EE4BDAB2016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3468053"/>
            <a:ext cx="12191999" cy="0"/>
          </a:xfrm>
          <a:prstGeom prst="line">
            <a:avLst/>
          </a:prstGeom>
          <a:noFill/>
          <a:ln w="57150" cmpd="dbl">
            <a:solidFill>
              <a:srgbClr val="C0C0C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n>
                <a:solidFill>
                  <a:prstClr val="black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2693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12B8D3-4F1B-4944-91C2-D37BD8495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04126"/>
          </a:xfrm>
          <a:noFill/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Multi-channel division</a:t>
            </a:r>
            <a:endParaRPr lang="zh-CN" altLang="en-US" sz="3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Line 19">
            <a:extLst>
              <a:ext uri="{FF2B5EF4-FFF2-40B4-BE49-F238E27FC236}">
                <a16:creationId xmlns:a16="http://schemas.microsoft.com/office/drawing/2014/main" id="{AC59B3D9-812D-4B8C-96D0-82B85208F1C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19163"/>
            <a:ext cx="12191999" cy="0"/>
          </a:xfrm>
          <a:prstGeom prst="line">
            <a:avLst/>
          </a:prstGeom>
          <a:noFill/>
          <a:ln w="57150" cmpd="dbl">
            <a:solidFill>
              <a:srgbClr val="C0C0C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n>
                <a:solidFill>
                  <a:prstClr val="black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A39B2617-4204-4714-A3D6-2821C9DD9F6E}"/>
              </a:ext>
            </a:extLst>
          </p:cNvPr>
          <p:cNvSpPr txBox="1"/>
          <p:nvPr/>
        </p:nvSpPr>
        <p:spPr>
          <a:xfrm>
            <a:off x="551768" y="1231930"/>
            <a:ext cx="2753833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 reference</a:t>
            </a:r>
            <a:endParaRPr lang="zh-CN" alt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文本框 96">
            <a:extLst>
              <a:ext uri="{FF2B5EF4-FFF2-40B4-BE49-F238E27FC236}">
                <a16:creationId xmlns:a16="http://schemas.microsoft.com/office/drawing/2014/main" id="{EF1CB7FC-972B-4D45-81CA-9AFD6AB00376}"/>
              </a:ext>
            </a:extLst>
          </p:cNvPr>
          <p:cNvSpPr txBox="1"/>
          <p:nvPr/>
        </p:nvSpPr>
        <p:spPr>
          <a:xfrm>
            <a:off x="6015956" y="1231930"/>
            <a:ext cx="387734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Independent references</a:t>
            </a:r>
            <a:endParaRPr lang="zh-CN" alt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4855337-BA83-402E-BB64-64DA8D800F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85" y="2059784"/>
            <a:ext cx="11880228" cy="360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21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12B8D3-4F1B-4944-91C2-D37BD8495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04126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Precision ratio measurement </a:t>
            </a:r>
            <a:b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supports applications of optical atomic clocks</a:t>
            </a:r>
            <a:endParaRPr lang="zh-CN" altLang="en-US" sz="3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Line 19">
            <a:extLst>
              <a:ext uri="{FF2B5EF4-FFF2-40B4-BE49-F238E27FC236}">
                <a16:creationId xmlns:a16="http://schemas.microsoft.com/office/drawing/2014/main" id="{AC59B3D9-812D-4B8C-96D0-82B85208F1C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19163"/>
            <a:ext cx="12191999" cy="0"/>
          </a:xfrm>
          <a:prstGeom prst="line">
            <a:avLst/>
          </a:prstGeom>
          <a:noFill/>
          <a:ln w="57150" cmpd="dbl">
            <a:solidFill>
              <a:srgbClr val="C0C0C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n>
                <a:solidFill>
                  <a:prstClr val="black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36EDB50A-5CAC-4315-9BC1-1F62ACF3B536}"/>
              </a:ext>
            </a:extLst>
          </p:cNvPr>
          <p:cNvGrpSpPr/>
          <p:nvPr/>
        </p:nvGrpSpPr>
        <p:grpSpPr>
          <a:xfrm>
            <a:off x="359590" y="1404133"/>
            <a:ext cx="11339242" cy="2807241"/>
            <a:chOff x="359590" y="1404133"/>
            <a:chExt cx="11339242" cy="2807241"/>
          </a:xfrm>
        </p:grpSpPr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A3723B30-69A1-4E83-AF61-152CF522C478}"/>
                </a:ext>
              </a:extLst>
            </p:cNvPr>
            <p:cNvCxnSpPr/>
            <p:nvPr/>
          </p:nvCxnSpPr>
          <p:spPr>
            <a:xfrm>
              <a:off x="2311677" y="3318551"/>
              <a:ext cx="1656000" cy="0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id="{DB3918A3-D53F-46F6-8DD7-ABD1EED272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53830" y="2897311"/>
              <a:ext cx="885290" cy="432000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id="{CCA827C4-1AD1-477E-B431-6E259712A5F4}"/>
                </a:ext>
              </a:extLst>
            </p:cNvPr>
            <p:cNvCxnSpPr/>
            <p:nvPr/>
          </p:nvCxnSpPr>
          <p:spPr>
            <a:xfrm>
              <a:off x="4816861" y="2895598"/>
              <a:ext cx="1656000" cy="0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>
              <a:extLst>
                <a:ext uri="{FF2B5EF4-FFF2-40B4-BE49-F238E27FC236}">
                  <a16:creationId xmlns:a16="http://schemas.microsoft.com/office/drawing/2014/main" id="{A68DBEC6-CCD1-4016-B5C8-DD86F14D53BB}"/>
                </a:ext>
              </a:extLst>
            </p:cNvPr>
            <p:cNvCxnSpPr/>
            <p:nvPr/>
          </p:nvCxnSpPr>
          <p:spPr>
            <a:xfrm>
              <a:off x="7334030" y="2464083"/>
              <a:ext cx="1656000" cy="0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819D9773-C6AB-4D18-B699-21C0ACEA17A0}"/>
                </a:ext>
              </a:extLst>
            </p:cNvPr>
            <p:cNvSpPr txBox="1"/>
            <p:nvPr/>
          </p:nvSpPr>
          <p:spPr>
            <a:xfrm>
              <a:off x="2280854" y="2743199"/>
              <a:ext cx="1808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</a:t>
              </a:r>
              <a:r>
                <a:rPr lang="en-US" altLang="zh-CN" sz="2400" b="1" i="1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 </a:t>
              </a:r>
              <a:r>
                <a:rPr lang="en-US" altLang="zh-CN" sz="2400" b="1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/</a:t>
              </a:r>
              <a:r>
                <a:rPr lang="en-US" altLang="zh-CN" sz="2400" b="1" i="1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 </a:t>
              </a:r>
              <a:r>
                <a:rPr lang="en-US" altLang="zh-CN" sz="2400" b="1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: 10</a:t>
              </a:r>
              <a:r>
                <a:rPr lang="en-US" altLang="zh-CN" sz="2400" b="1" baseline="30000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18</a:t>
              </a:r>
              <a:endParaRPr lang="zh-CN" altLang="en-US" sz="2400" b="1" baseline="300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F8383376-EDAB-4D49-8F25-F71C7050CAAA}"/>
                </a:ext>
              </a:extLst>
            </p:cNvPr>
            <p:cNvSpPr txBox="1"/>
            <p:nvPr/>
          </p:nvSpPr>
          <p:spPr>
            <a:xfrm>
              <a:off x="7334030" y="1919553"/>
              <a:ext cx="1808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</a:t>
              </a:r>
              <a:r>
                <a:rPr lang="en-US" altLang="zh-CN" sz="2400" b="1" i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 </a:t>
              </a:r>
              <a:r>
                <a:rPr lang="en-US" altLang="zh-CN" sz="2400" b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/</a:t>
              </a:r>
              <a:r>
                <a:rPr lang="en-US" altLang="zh-CN" sz="2400" b="1" i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 </a:t>
              </a:r>
              <a:r>
                <a:rPr lang="en-US" altLang="zh-CN" sz="2400" b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: 10</a:t>
              </a:r>
              <a:r>
                <a:rPr lang="en-US" altLang="zh-CN" sz="2400" b="1" baseline="300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20</a:t>
              </a:r>
              <a:endParaRPr lang="zh-CN" altLang="en-US" sz="24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7" name="直接连接符 56">
              <a:extLst>
                <a:ext uri="{FF2B5EF4-FFF2-40B4-BE49-F238E27FC236}">
                  <a16:creationId xmlns:a16="http://schemas.microsoft.com/office/drawing/2014/main" id="{99BDFC23-9996-45EB-AC39-E686AA0F94CC}"/>
                </a:ext>
              </a:extLst>
            </p:cNvPr>
            <p:cNvCxnSpPr/>
            <p:nvPr/>
          </p:nvCxnSpPr>
          <p:spPr>
            <a:xfrm>
              <a:off x="9871744" y="2022294"/>
              <a:ext cx="1656000" cy="0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7B743BEE-2641-40ED-B534-204F74AAD78B}"/>
                </a:ext>
              </a:extLst>
            </p:cNvPr>
            <p:cNvSpPr txBox="1"/>
            <p:nvPr/>
          </p:nvSpPr>
          <p:spPr>
            <a:xfrm>
              <a:off x="4774051" y="2328807"/>
              <a:ext cx="1808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</a:t>
              </a:r>
              <a:r>
                <a:rPr lang="en-US" altLang="zh-CN" sz="2400" b="1" i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 </a:t>
              </a:r>
              <a:r>
                <a:rPr lang="en-US" altLang="zh-CN" sz="2400" b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/</a:t>
              </a:r>
              <a:r>
                <a:rPr lang="en-US" altLang="zh-CN" sz="2400" b="1" i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 </a:t>
              </a:r>
              <a:r>
                <a:rPr lang="en-US" altLang="zh-CN" sz="2400" b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: 10</a:t>
              </a:r>
              <a:r>
                <a:rPr lang="en-US" altLang="zh-CN" sz="2400" b="1" baseline="300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19</a:t>
              </a:r>
              <a:endParaRPr lang="zh-CN" altLang="en-US" sz="24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FBD80A0D-4BEB-47BA-AF6A-118E5271F10D}"/>
                </a:ext>
              </a:extLst>
            </p:cNvPr>
            <p:cNvSpPr txBox="1"/>
            <p:nvPr/>
          </p:nvSpPr>
          <p:spPr>
            <a:xfrm>
              <a:off x="9890580" y="1404133"/>
              <a:ext cx="1808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</a:t>
              </a:r>
              <a:r>
                <a:rPr lang="en-US" altLang="zh-CN" sz="2400" b="1" i="1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 </a:t>
              </a:r>
              <a:r>
                <a:rPr lang="en-US" altLang="zh-CN" sz="2400" b="1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/</a:t>
              </a:r>
              <a:r>
                <a:rPr lang="en-US" altLang="zh-CN" sz="2400" b="1" i="1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 </a:t>
              </a:r>
              <a:r>
                <a:rPr lang="en-US" altLang="zh-CN" sz="2400" b="1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: 10</a:t>
              </a:r>
              <a:r>
                <a:rPr lang="en-US" altLang="zh-CN" sz="2400" b="1" baseline="30000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21</a:t>
              </a:r>
              <a:endParaRPr lang="zh-CN" altLang="en-US" sz="2400" b="1" baseline="300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1" name="直接连接符 60">
              <a:extLst>
                <a:ext uri="{FF2B5EF4-FFF2-40B4-BE49-F238E27FC236}">
                  <a16:creationId xmlns:a16="http://schemas.microsoft.com/office/drawing/2014/main" id="{ADD2851C-DBFF-49D1-BAA6-0CB0E29C9A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48738" y="2474358"/>
              <a:ext cx="885290" cy="432000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>
              <a:extLst>
                <a:ext uri="{FF2B5EF4-FFF2-40B4-BE49-F238E27FC236}">
                  <a16:creationId xmlns:a16="http://schemas.microsoft.com/office/drawing/2014/main" id="{4AFA9AF9-C5F1-4D59-8395-795523CB06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84743" y="2020583"/>
              <a:ext cx="885290" cy="432000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D6227326-CBAE-433C-83B7-96C22732E715}"/>
                </a:ext>
              </a:extLst>
            </p:cNvPr>
            <p:cNvSpPr txBox="1"/>
            <p:nvPr/>
          </p:nvSpPr>
          <p:spPr>
            <a:xfrm>
              <a:off x="359590" y="2887039"/>
              <a:ext cx="157194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rgbClr val="0033CC"/>
                  </a:solidFill>
                  <a:latin typeface="Arial Black" panose="020B0A04020102020204" pitchFamily="34" charset="0"/>
                </a:rPr>
                <a:t>Optical atomic clocks</a:t>
              </a:r>
              <a:endParaRPr lang="zh-CN" altLang="en-US" sz="2000" dirty="0">
                <a:solidFill>
                  <a:srgbClr val="0033CC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902A5531-FAAE-4195-92C6-8D4560B36483}"/>
                </a:ext>
              </a:extLst>
            </p:cNvPr>
            <p:cNvSpPr txBox="1"/>
            <p:nvPr/>
          </p:nvSpPr>
          <p:spPr>
            <a:xfrm>
              <a:off x="2496620" y="3503488"/>
              <a:ext cx="138701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rgbClr val="7030A0"/>
                  </a:solidFill>
                  <a:latin typeface="Arial Black" panose="020B0A04020102020204" pitchFamily="34" charset="0"/>
                </a:rPr>
                <a:t>8</a:t>
              </a:r>
              <a:r>
                <a:rPr lang="en-US" altLang="zh-CN" sz="2000" baseline="30000" dirty="0">
                  <a:solidFill>
                    <a:srgbClr val="7030A0"/>
                  </a:solidFill>
                  <a:latin typeface="Arial Black" panose="020B0A04020102020204" pitchFamily="34" charset="0"/>
                </a:rPr>
                <a:t>th</a:t>
              </a:r>
              <a:r>
                <a:rPr lang="en-US" altLang="zh-CN" sz="2000" dirty="0">
                  <a:solidFill>
                    <a:srgbClr val="7030A0"/>
                  </a:solidFill>
                  <a:latin typeface="Arial Black" panose="020B0A04020102020204" pitchFamily="34" charset="0"/>
                </a:rPr>
                <a:t> FSM (2015)</a:t>
              </a:r>
              <a:endParaRPr lang="zh-CN" altLang="en-US" sz="2000" dirty="0">
                <a:solidFill>
                  <a:srgbClr val="7030A0"/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FA5E4B06-3210-4B44-9884-854895D23E66}"/>
              </a:ext>
            </a:extLst>
          </p:cNvPr>
          <p:cNvGrpSpPr/>
          <p:nvPr/>
        </p:nvGrpSpPr>
        <p:grpSpPr>
          <a:xfrm>
            <a:off x="131849" y="3438415"/>
            <a:ext cx="11599526" cy="2713062"/>
            <a:chOff x="131849" y="3438415"/>
            <a:chExt cx="11599526" cy="2713062"/>
          </a:xfrm>
        </p:grpSpPr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D9A19EEE-05D8-4482-9AFC-9A93B2916F23}"/>
                </a:ext>
              </a:extLst>
            </p:cNvPr>
            <p:cNvSpPr txBox="1"/>
            <p:nvPr/>
          </p:nvSpPr>
          <p:spPr>
            <a:xfrm>
              <a:off x="131849" y="4621660"/>
              <a:ext cx="217983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rgbClr val="9933FF"/>
                  </a:solidFill>
                  <a:latin typeface="Arial Black" panose="020B0A04020102020204" pitchFamily="34" charset="0"/>
                </a:rPr>
                <a:t>Optical frequency ratio measurement</a:t>
              </a:r>
              <a:endParaRPr lang="zh-CN" altLang="en-US" sz="2000" dirty="0">
                <a:solidFill>
                  <a:srgbClr val="9933FF"/>
                </a:solidFill>
                <a:latin typeface="Arial Black" panose="020B0A04020102020204" pitchFamily="34" charset="0"/>
              </a:endParaRPr>
            </a:p>
          </p:txBody>
        </p:sp>
        <p:cxnSp>
          <p:nvCxnSpPr>
            <p:cNvPr id="67" name="直接连接符 66">
              <a:extLst>
                <a:ext uri="{FF2B5EF4-FFF2-40B4-BE49-F238E27FC236}">
                  <a16:creationId xmlns:a16="http://schemas.microsoft.com/office/drawing/2014/main" id="{EB0713F1-7EB8-47EA-B5E3-2A677514C672}"/>
                </a:ext>
              </a:extLst>
            </p:cNvPr>
            <p:cNvCxnSpPr/>
            <p:nvPr/>
          </p:nvCxnSpPr>
          <p:spPr>
            <a:xfrm>
              <a:off x="2320239" y="5258654"/>
              <a:ext cx="1656000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6874ADBE-3924-4038-A41E-8DFF2AA43C60}"/>
                </a:ext>
              </a:extLst>
            </p:cNvPr>
            <p:cNvSpPr txBox="1"/>
            <p:nvPr/>
          </p:nvSpPr>
          <p:spPr>
            <a:xfrm>
              <a:off x="2176400" y="4744946"/>
              <a:ext cx="20051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rgbClr val="9933FF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</a:t>
              </a:r>
              <a:r>
                <a:rPr lang="en-US" altLang="zh-CN" sz="2400" b="1" i="1" dirty="0">
                  <a:solidFill>
                    <a:srgbClr val="9933FF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R </a:t>
              </a:r>
              <a:r>
                <a:rPr lang="en-US" altLang="zh-CN" sz="2400" b="1" dirty="0">
                  <a:solidFill>
                    <a:srgbClr val="9933FF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/ </a:t>
              </a:r>
              <a:r>
                <a:rPr lang="en-US" altLang="zh-CN" sz="2400" b="1" i="1" dirty="0">
                  <a:solidFill>
                    <a:srgbClr val="9933FF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R </a:t>
              </a:r>
              <a:r>
                <a:rPr lang="en-US" altLang="zh-CN" sz="2400" b="1" dirty="0">
                  <a:solidFill>
                    <a:srgbClr val="9933FF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: 10</a:t>
              </a:r>
              <a:r>
                <a:rPr lang="en-US" altLang="zh-CN" sz="2400" b="1" baseline="30000" dirty="0">
                  <a:solidFill>
                    <a:srgbClr val="9933FF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20</a:t>
              </a:r>
              <a:endParaRPr lang="zh-CN" altLang="en-US" sz="2400" b="1" baseline="30000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1E86E6E2-821F-4196-B7B7-9DC0C8555E62}"/>
                </a:ext>
              </a:extLst>
            </p:cNvPr>
            <p:cNvSpPr txBox="1"/>
            <p:nvPr/>
          </p:nvSpPr>
          <p:spPr>
            <a:xfrm>
              <a:off x="2505182" y="5443591"/>
              <a:ext cx="138701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rgbClr val="7030A0"/>
                  </a:solidFill>
                  <a:latin typeface="Arial Black" panose="020B0A04020102020204" pitchFamily="34" charset="0"/>
                </a:rPr>
                <a:t>8</a:t>
              </a:r>
              <a:r>
                <a:rPr lang="en-US" altLang="zh-CN" sz="2000" baseline="30000" dirty="0">
                  <a:solidFill>
                    <a:srgbClr val="7030A0"/>
                  </a:solidFill>
                  <a:latin typeface="Arial Black" panose="020B0A04020102020204" pitchFamily="34" charset="0"/>
                </a:rPr>
                <a:t>th</a:t>
              </a:r>
              <a:r>
                <a:rPr lang="en-US" altLang="zh-CN" sz="2000" dirty="0">
                  <a:solidFill>
                    <a:srgbClr val="7030A0"/>
                  </a:solidFill>
                  <a:latin typeface="Arial Black" panose="020B0A04020102020204" pitchFamily="34" charset="0"/>
                </a:rPr>
                <a:t> FSM</a:t>
              </a:r>
            </a:p>
            <a:p>
              <a:pPr algn="ctr"/>
              <a:r>
                <a:rPr lang="en-US" altLang="zh-CN" sz="2000" dirty="0">
                  <a:solidFill>
                    <a:srgbClr val="7030A0"/>
                  </a:solidFill>
                  <a:latin typeface="Arial Black" panose="020B0A04020102020204" pitchFamily="34" charset="0"/>
                </a:rPr>
                <a:t>(2015)</a:t>
              </a:r>
              <a:endParaRPr lang="zh-CN" altLang="en-US" sz="2000" dirty="0">
                <a:solidFill>
                  <a:srgbClr val="7030A0"/>
                </a:solidFill>
                <a:latin typeface="Arial Black" panose="020B0A04020102020204" pitchFamily="34" charset="0"/>
              </a:endParaRPr>
            </a:p>
          </p:txBody>
        </p: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3D8CED75-CF14-4AB8-BBF2-EC19F8FBA5DA}"/>
                </a:ext>
              </a:extLst>
            </p:cNvPr>
            <p:cNvCxnSpPr/>
            <p:nvPr/>
          </p:nvCxnSpPr>
          <p:spPr>
            <a:xfrm flipV="1">
              <a:off x="3965825" y="4017195"/>
              <a:ext cx="5917915" cy="1232899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>
              <a:extLst>
                <a:ext uri="{FF2B5EF4-FFF2-40B4-BE49-F238E27FC236}">
                  <a16:creationId xmlns:a16="http://schemas.microsoft.com/office/drawing/2014/main" id="{47C44756-2F73-4B7F-8EF9-7BF66044D7F5}"/>
                </a:ext>
              </a:extLst>
            </p:cNvPr>
            <p:cNvCxnSpPr/>
            <p:nvPr/>
          </p:nvCxnSpPr>
          <p:spPr>
            <a:xfrm>
              <a:off x="9859758" y="4034316"/>
              <a:ext cx="1656000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文本框 73">
              <a:extLst>
                <a:ext uri="{FF2B5EF4-FFF2-40B4-BE49-F238E27FC236}">
                  <a16:creationId xmlns:a16="http://schemas.microsoft.com/office/drawing/2014/main" id="{6716F5C8-3B6A-422D-82C8-16A88CAE4691}"/>
                </a:ext>
              </a:extLst>
            </p:cNvPr>
            <p:cNvSpPr txBox="1"/>
            <p:nvPr/>
          </p:nvSpPr>
          <p:spPr>
            <a:xfrm>
              <a:off x="9726193" y="3438415"/>
              <a:ext cx="20051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rgbClr val="9933FF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</a:t>
              </a:r>
              <a:r>
                <a:rPr lang="en-US" altLang="zh-CN" sz="2400" b="1" i="1" dirty="0">
                  <a:solidFill>
                    <a:srgbClr val="9933FF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R </a:t>
              </a:r>
              <a:r>
                <a:rPr lang="en-US" altLang="zh-CN" sz="2400" b="1" dirty="0">
                  <a:solidFill>
                    <a:srgbClr val="9933FF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/ </a:t>
              </a:r>
              <a:r>
                <a:rPr lang="en-US" altLang="zh-CN" sz="2400" b="1" i="1" dirty="0">
                  <a:solidFill>
                    <a:srgbClr val="9933FF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R </a:t>
              </a:r>
              <a:r>
                <a:rPr lang="en-US" altLang="zh-CN" sz="2400" b="1" dirty="0">
                  <a:solidFill>
                    <a:srgbClr val="9933FF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: 10</a:t>
              </a:r>
              <a:r>
                <a:rPr lang="en-US" altLang="zh-CN" sz="2400" b="1" baseline="30000" dirty="0">
                  <a:solidFill>
                    <a:srgbClr val="9933FF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22</a:t>
              </a:r>
              <a:endParaRPr lang="zh-CN" altLang="en-US" sz="2400" b="1" baseline="30000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id="{4F42BF15-8476-40CB-BD42-E99FB6AFA465}"/>
              </a:ext>
            </a:extLst>
          </p:cNvPr>
          <p:cNvSpPr txBox="1"/>
          <p:nvPr/>
        </p:nvSpPr>
        <p:spPr>
          <a:xfrm>
            <a:off x="5640514" y="5178174"/>
            <a:ext cx="6277510" cy="1493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Arial Black" panose="020B0A04020102020204" pitchFamily="34" charset="0"/>
              </a:rPr>
              <a:t>Comb frequency noise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Arial Black" panose="020B0A04020102020204" pitchFamily="34" charset="0"/>
              </a:rPr>
              <a:t>Noise from RF time base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Arial Black" panose="020B0A04020102020204" pitchFamily="34" charset="0"/>
              </a:rPr>
              <a:t>Noise due to light path fluctuation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70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12B8D3-4F1B-4944-91C2-D37BD8495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04126"/>
          </a:xfrm>
          <a:noFill/>
        </p:spPr>
        <p:txBody>
          <a:bodyPr>
            <a:normAutofit/>
          </a:bodyPr>
          <a:lstStyle/>
          <a:p>
            <a:pPr algn="ctr"/>
            <a:r>
              <a:rPr lang="en-US" altLang="zh-CN" sz="3600" b="1" dirty="0" err="1">
                <a:latin typeface="Arial Black" panose="020B0A04020102020204" pitchFamily="34" charset="0"/>
                <a:cs typeface="Arial" panose="020B0604020202020204" pitchFamily="34" charset="0"/>
              </a:rPr>
              <a:t>Ti:Sapphire</a:t>
            </a:r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 optical frequency comb</a:t>
            </a:r>
            <a:endParaRPr lang="zh-CN" altLang="en-US" sz="3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Line 19">
            <a:extLst>
              <a:ext uri="{FF2B5EF4-FFF2-40B4-BE49-F238E27FC236}">
                <a16:creationId xmlns:a16="http://schemas.microsoft.com/office/drawing/2014/main" id="{AC59B3D9-812D-4B8C-96D0-82B85208F1C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19163"/>
            <a:ext cx="12191999" cy="0"/>
          </a:xfrm>
          <a:prstGeom prst="line">
            <a:avLst/>
          </a:prstGeom>
          <a:noFill/>
          <a:ln w="57150" cmpd="dbl">
            <a:solidFill>
              <a:srgbClr val="C0C0C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n>
                <a:solidFill>
                  <a:prstClr val="black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D3FC6720-975E-4CAD-B960-6687D3A781FB}"/>
              </a:ext>
            </a:extLst>
          </p:cNvPr>
          <p:cNvGrpSpPr/>
          <p:nvPr/>
        </p:nvGrpSpPr>
        <p:grpSpPr>
          <a:xfrm>
            <a:off x="323605" y="1660912"/>
            <a:ext cx="6437872" cy="3128791"/>
            <a:chOff x="1014642" y="1095550"/>
            <a:chExt cx="8799359" cy="4248703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8F787B6E-EAAF-47A7-813F-9CC8823BE1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23343"/>
            <a:stretch/>
          </p:blipFill>
          <p:spPr>
            <a:xfrm>
              <a:off x="2572405" y="2936015"/>
              <a:ext cx="6906039" cy="904875"/>
            </a:xfrm>
            <a:prstGeom prst="rect">
              <a:avLst/>
            </a:prstGeom>
          </p:spPr>
        </p:pic>
        <p:pic>
          <p:nvPicPr>
            <p:cNvPr id="61" name="图片 60">
              <a:extLst>
                <a:ext uri="{FF2B5EF4-FFF2-40B4-BE49-F238E27FC236}">
                  <a16:creationId xmlns:a16="http://schemas.microsoft.com/office/drawing/2014/main" id="{FB4644FA-7236-43D6-929B-ED9C06EA73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01" t="44227" r="58646" b="26693"/>
            <a:stretch/>
          </p:blipFill>
          <p:spPr>
            <a:xfrm>
              <a:off x="1243666" y="2359753"/>
              <a:ext cx="3123781" cy="546100"/>
            </a:xfrm>
            <a:prstGeom prst="rect">
              <a:avLst/>
            </a:prstGeom>
          </p:spPr>
        </p:pic>
        <p:pic>
          <p:nvPicPr>
            <p:cNvPr id="63" name="图片 62">
              <a:extLst>
                <a:ext uri="{FF2B5EF4-FFF2-40B4-BE49-F238E27FC236}">
                  <a16:creationId xmlns:a16="http://schemas.microsoft.com/office/drawing/2014/main" id="{35F918A3-2E2D-43CB-B9DA-41F54FEE39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1014642" y="1095550"/>
              <a:ext cx="8799359" cy="4248703"/>
            </a:xfrm>
            <a:custGeom>
              <a:avLst/>
              <a:gdLst>
                <a:gd name="connsiteX0" fmla="*/ 0 w 5347586"/>
                <a:gd name="connsiteY0" fmla="*/ 0 h 2619226"/>
                <a:gd name="connsiteX1" fmla="*/ 5347586 w 5347586"/>
                <a:gd name="connsiteY1" fmla="*/ 0 h 2619226"/>
                <a:gd name="connsiteX2" fmla="*/ 5347586 w 5347586"/>
                <a:gd name="connsiteY2" fmla="*/ 2619226 h 2619226"/>
                <a:gd name="connsiteX3" fmla="*/ 0 w 5347586"/>
                <a:gd name="connsiteY3" fmla="*/ 2619226 h 2619226"/>
                <a:gd name="connsiteX4" fmla="*/ 0 w 5347586"/>
                <a:gd name="connsiteY4" fmla="*/ 0 h 2619226"/>
                <a:gd name="connsiteX5" fmla="*/ 229875 w 5347586"/>
                <a:gd name="connsiteY5" fmla="*/ 894114 h 2619226"/>
                <a:gd name="connsiteX6" fmla="*/ 229875 w 5347586"/>
                <a:gd name="connsiteY6" fmla="*/ 1880340 h 2619226"/>
                <a:gd name="connsiteX7" fmla="*/ 4830450 w 5347586"/>
                <a:gd name="connsiteY7" fmla="*/ 1880340 h 2619226"/>
                <a:gd name="connsiteX8" fmla="*/ 4830450 w 5347586"/>
                <a:gd name="connsiteY8" fmla="*/ 894114 h 2619226"/>
                <a:gd name="connsiteX9" fmla="*/ 229875 w 5347586"/>
                <a:gd name="connsiteY9" fmla="*/ 894114 h 2619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347586" h="2619226">
                  <a:moveTo>
                    <a:pt x="0" y="0"/>
                  </a:moveTo>
                  <a:lnTo>
                    <a:pt x="5347586" y="0"/>
                  </a:lnTo>
                  <a:lnTo>
                    <a:pt x="5347586" y="2619226"/>
                  </a:lnTo>
                  <a:lnTo>
                    <a:pt x="0" y="2619226"/>
                  </a:lnTo>
                  <a:lnTo>
                    <a:pt x="0" y="0"/>
                  </a:lnTo>
                  <a:close/>
                  <a:moveTo>
                    <a:pt x="229875" y="894114"/>
                  </a:moveTo>
                  <a:lnTo>
                    <a:pt x="229875" y="1880340"/>
                  </a:lnTo>
                  <a:lnTo>
                    <a:pt x="4830450" y="1880340"/>
                  </a:lnTo>
                  <a:lnTo>
                    <a:pt x="4830450" y="894114"/>
                  </a:lnTo>
                  <a:lnTo>
                    <a:pt x="229875" y="894114"/>
                  </a:lnTo>
                  <a:close/>
                </a:path>
              </a:pathLst>
            </a:custGeom>
          </p:spPr>
        </p:pic>
        <p:cxnSp>
          <p:nvCxnSpPr>
            <p:cNvPr id="41" name="直接连接符 40">
              <a:extLst>
                <a:ext uri="{FF2B5EF4-FFF2-40B4-BE49-F238E27FC236}">
                  <a16:creationId xmlns:a16="http://schemas.microsoft.com/office/drawing/2014/main" id="{FE158481-92EF-42B7-836B-C2474861B7D9}"/>
                </a:ext>
              </a:extLst>
            </p:cNvPr>
            <p:cNvCxnSpPr/>
            <p:nvPr/>
          </p:nvCxnSpPr>
          <p:spPr>
            <a:xfrm>
              <a:off x="3376707" y="2218813"/>
              <a:ext cx="0" cy="167078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>
              <a:extLst>
                <a:ext uri="{FF2B5EF4-FFF2-40B4-BE49-F238E27FC236}">
                  <a16:creationId xmlns:a16="http://schemas.microsoft.com/office/drawing/2014/main" id="{A3BDBD1D-EBC6-4171-85E1-06252EAA66BF}"/>
                </a:ext>
              </a:extLst>
            </p:cNvPr>
            <p:cNvCxnSpPr/>
            <p:nvPr/>
          </p:nvCxnSpPr>
          <p:spPr>
            <a:xfrm>
              <a:off x="3421687" y="2218073"/>
              <a:ext cx="0" cy="167078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id="{064D286C-6C94-461F-823C-F3A10C837AD8}"/>
                </a:ext>
              </a:extLst>
            </p:cNvPr>
            <p:cNvCxnSpPr/>
            <p:nvPr/>
          </p:nvCxnSpPr>
          <p:spPr>
            <a:xfrm>
              <a:off x="5514901" y="2218813"/>
              <a:ext cx="0" cy="167078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>
              <a:extLst>
                <a:ext uri="{FF2B5EF4-FFF2-40B4-BE49-F238E27FC236}">
                  <a16:creationId xmlns:a16="http://schemas.microsoft.com/office/drawing/2014/main" id="{3E4880B8-2987-4FF8-80C6-67429D58353B}"/>
                </a:ext>
              </a:extLst>
            </p:cNvPr>
            <p:cNvCxnSpPr/>
            <p:nvPr/>
          </p:nvCxnSpPr>
          <p:spPr>
            <a:xfrm>
              <a:off x="5981308" y="2212290"/>
              <a:ext cx="0" cy="167078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id="{2E4528DA-1259-4939-91EE-BA6037BE9889}"/>
                </a:ext>
              </a:extLst>
            </p:cNvPr>
            <p:cNvCxnSpPr/>
            <p:nvPr/>
          </p:nvCxnSpPr>
          <p:spPr>
            <a:xfrm>
              <a:off x="7247153" y="2199590"/>
              <a:ext cx="0" cy="167078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4ED08E09-B4C2-460D-A550-22798BA4C1DC}"/>
                </a:ext>
              </a:extLst>
            </p:cNvPr>
            <p:cNvSpPr txBox="1"/>
            <p:nvPr/>
          </p:nvSpPr>
          <p:spPr>
            <a:xfrm flipH="1">
              <a:off x="2684372" y="3829918"/>
              <a:ext cx="880566" cy="417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i="1" dirty="0">
                  <a:solidFill>
                    <a:srgbClr val="0033CC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Al</a:t>
              </a:r>
              <a:r>
                <a:rPr lang="en-US" altLang="zh-CN" sz="1400" b="1" i="1" baseline="30000" dirty="0">
                  <a:solidFill>
                    <a:srgbClr val="0033CC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altLang="zh-CN" sz="1400" b="1" dirty="0">
                  <a:solidFill>
                    <a:srgbClr val="0033CC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/4</a:t>
              </a:r>
              <a:endParaRPr lang="zh-CN" altLang="en-US" sz="1400" b="1" dirty="0">
                <a:solidFill>
                  <a:srgbClr val="0033CC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27F188E3-13BE-46B7-9EEE-A0C3EBA9F678}"/>
                </a:ext>
              </a:extLst>
            </p:cNvPr>
            <p:cNvSpPr txBox="1"/>
            <p:nvPr/>
          </p:nvSpPr>
          <p:spPr>
            <a:xfrm flipH="1">
              <a:off x="3306314" y="3829918"/>
              <a:ext cx="764205" cy="417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i="1" dirty="0">
                  <a:solidFill>
                    <a:srgbClr val="0033CC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Hg</a:t>
              </a:r>
              <a:r>
                <a:rPr lang="en-US" altLang="zh-CN" sz="1400" b="1" dirty="0">
                  <a:solidFill>
                    <a:srgbClr val="0033CC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/4</a:t>
              </a:r>
              <a:endParaRPr lang="zh-CN" altLang="en-US" sz="1400" b="1" baseline="30000" dirty="0">
                <a:solidFill>
                  <a:srgbClr val="0033CC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158D4E9E-C689-404F-8B51-636620EBE41B}"/>
                </a:ext>
              </a:extLst>
            </p:cNvPr>
            <p:cNvSpPr txBox="1"/>
            <p:nvPr/>
          </p:nvSpPr>
          <p:spPr>
            <a:xfrm flipH="1">
              <a:off x="5020052" y="3829918"/>
              <a:ext cx="702456" cy="417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i="1" dirty="0">
                  <a:solidFill>
                    <a:srgbClr val="0033CC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r>
                <a:rPr lang="en-US" altLang="zh-CN" sz="1400" b="1" i="1" baseline="30000" dirty="0">
                  <a:solidFill>
                    <a:srgbClr val="0033CC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endParaRPr lang="zh-CN" altLang="en-US" sz="1400" b="1" i="1" baseline="30000" dirty="0">
                <a:solidFill>
                  <a:srgbClr val="0033CC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61FFEDB5-7958-4A92-B71F-6922883CC147}"/>
                </a:ext>
              </a:extLst>
            </p:cNvPr>
            <p:cNvSpPr txBox="1"/>
            <p:nvPr/>
          </p:nvSpPr>
          <p:spPr>
            <a:xfrm flipH="1">
              <a:off x="5573802" y="3817220"/>
              <a:ext cx="483162" cy="417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i="1" dirty="0">
                  <a:solidFill>
                    <a:srgbClr val="0033CC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Sr</a:t>
              </a:r>
              <a:endParaRPr lang="zh-CN" altLang="en-US" sz="1400" b="1" i="1" baseline="30000" dirty="0">
                <a:solidFill>
                  <a:srgbClr val="0033CC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71569637-7401-4E06-A8BD-0161A408E3D5}"/>
                </a:ext>
              </a:extLst>
            </p:cNvPr>
            <p:cNvSpPr txBox="1"/>
            <p:nvPr/>
          </p:nvSpPr>
          <p:spPr>
            <a:xfrm flipH="1">
              <a:off x="7003969" y="3829918"/>
              <a:ext cx="554947" cy="417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i="1" dirty="0">
                  <a:solidFill>
                    <a:srgbClr val="0033CC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Yb</a:t>
              </a:r>
              <a:endParaRPr lang="zh-CN" altLang="en-US" sz="1400" b="1" i="1" baseline="30000" dirty="0">
                <a:solidFill>
                  <a:srgbClr val="0033CC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39173637-D143-4877-B75F-268742559838}"/>
                </a:ext>
              </a:extLst>
            </p:cNvPr>
            <p:cNvSpPr txBox="1"/>
            <p:nvPr/>
          </p:nvSpPr>
          <p:spPr>
            <a:xfrm>
              <a:off x="1581641" y="2480547"/>
              <a:ext cx="1374197" cy="459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Er comb</a:t>
              </a:r>
              <a:endParaRPr lang="zh-CN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4" name="直接连接符 53">
              <a:extLst>
                <a:ext uri="{FF2B5EF4-FFF2-40B4-BE49-F238E27FC236}">
                  <a16:creationId xmlns:a16="http://schemas.microsoft.com/office/drawing/2014/main" id="{52FF3B21-F7D4-4386-8F68-23AD0C77F76B}"/>
                </a:ext>
              </a:extLst>
            </p:cNvPr>
            <p:cNvCxnSpPr/>
            <p:nvPr/>
          </p:nvCxnSpPr>
          <p:spPr>
            <a:xfrm>
              <a:off x="4151679" y="2205104"/>
              <a:ext cx="0" cy="167078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>
              <a:extLst>
                <a:ext uri="{FF2B5EF4-FFF2-40B4-BE49-F238E27FC236}">
                  <a16:creationId xmlns:a16="http://schemas.microsoft.com/office/drawing/2014/main" id="{67962F0F-28B7-4730-AED7-0AF44535CB14}"/>
                </a:ext>
              </a:extLst>
            </p:cNvPr>
            <p:cNvCxnSpPr/>
            <p:nvPr/>
          </p:nvCxnSpPr>
          <p:spPr>
            <a:xfrm>
              <a:off x="4465810" y="2212290"/>
              <a:ext cx="0" cy="167078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47318C7E-1BFA-4505-A6F6-B897FE44FB13}"/>
                </a:ext>
              </a:extLst>
            </p:cNvPr>
            <p:cNvSpPr txBox="1"/>
            <p:nvPr/>
          </p:nvSpPr>
          <p:spPr>
            <a:xfrm flipH="1">
              <a:off x="3992615" y="3829918"/>
              <a:ext cx="897876" cy="417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i="1" dirty="0">
                  <a:solidFill>
                    <a:srgbClr val="0033CC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Yb</a:t>
              </a:r>
              <a:r>
                <a:rPr lang="en-US" altLang="zh-CN" sz="1400" b="1" i="1" baseline="30000" dirty="0">
                  <a:solidFill>
                    <a:srgbClr val="0033CC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altLang="zh-CN" sz="1400" b="1" dirty="0">
                  <a:solidFill>
                    <a:srgbClr val="0033CC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/2</a:t>
              </a:r>
              <a:endParaRPr lang="zh-CN" altLang="en-US" sz="1400" b="1" baseline="30000" dirty="0">
                <a:solidFill>
                  <a:srgbClr val="0033CC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7" name="直接连接符 56">
              <a:extLst>
                <a:ext uri="{FF2B5EF4-FFF2-40B4-BE49-F238E27FC236}">
                  <a16:creationId xmlns:a16="http://schemas.microsoft.com/office/drawing/2014/main" id="{DFC2BC82-4EB5-40F7-BC48-9C184A3AF4A7}"/>
                </a:ext>
              </a:extLst>
            </p:cNvPr>
            <p:cNvCxnSpPr/>
            <p:nvPr/>
          </p:nvCxnSpPr>
          <p:spPr>
            <a:xfrm>
              <a:off x="6117558" y="2205103"/>
              <a:ext cx="0" cy="167078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3E9AB8B5-7C5E-4D19-A895-9D65B35A48AF}"/>
                </a:ext>
              </a:extLst>
            </p:cNvPr>
            <p:cNvSpPr txBox="1"/>
            <p:nvPr/>
          </p:nvSpPr>
          <p:spPr>
            <a:xfrm flipH="1">
              <a:off x="5921813" y="3829918"/>
              <a:ext cx="647676" cy="417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i="1" dirty="0">
                  <a:solidFill>
                    <a:srgbClr val="0033CC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Sr</a:t>
              </a:r>
              <a:r>
                <a:rPr lang="en-US" altLang="zh-CN" sz="1400" b="1" i="1" baseline="30000" dirty="0">
                  <a:solidFill>
                    <a:srgbClr val="0033CC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endParaRPr lang="zh-CN" altLang="en-US" sz="1400" b="1" i="1" baseline="30000" dirty="0">
                <a:solidFill>
                  <a:srgbClr val="0033CC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C64AAE5A-DB96-4E45-971B-BE8080859AEA}"/>
                </a:ext>
              </a:extLst>
            </p:cNvPr>
            <p:cNvSpPr txBox="1"/>
            <p:nvPr/>
          </p:nvSpPr>
          <p:spPr>
            <a:xfrm>
              <a:off x="4634051" y="3371876"/>
              <a:ext cx="1603552" cy="459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Ti:S</a:t>
              </a:r>
              <a:r>
                <a:rPr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comb</a:t>
              </a:r>
              <a:endParaRPr lang="zh-CN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6" name="文本框 65">
            <a:extLst>
              <a:ext uri="{FF2B5EF4-FFF2-40B4-BE49-F238E27FC236}">
                <a16:creationId xmlns:a16="http://schemas.microsoft.com/office/drawing/2014/main" id="{85604EF5-360E-4F71-A5F1-931FB2EF8911}"/>
              </a:ext>
            </a:extLst>
          </p:cNvPr>
          <p:cNvSpPr txBox="1"/>
          <p:nvPr/>
        </p:nvSpPr>
        <p:spPr>
          <a:xfrm>
            <a:off x="462766" y="5200233"/>
            <a:ext cx="9462070" cy="137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2200" b="1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Low frequency noise </a:t>
            </a:r>
            <a:r>
              <a:rPr lang="en-US" altLang="zh-CN" sz="2200" b="1" dirty="0">
                <a:latin typeface="Arial" panose="020B0604020202020204" pitchFamily="34" charset="0"/>
                <a:cs typeface="Arial" panose="020B0604020202020204" pitchFamily="34" charset="0"/>
              </a:rPr>
              <a:t>(mm-scale solid state gain medium)</a:t>
            </a:r>
            <a:endParaRPr lang="zh-CN" alt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22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Broadened spectrum covers most of optical clocks</a:t>
            </a:r>
          </a:p>
          <a:p>
            <a:pPr>
              <a:lnSpc>
                <a:spcPct val="130000"/>
              </a:lnSpc>
            </a:pPr>
            <a:r>
              <a:rPr lang="en-US" altLang="zh-CN" sz="22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      </a:t>
            </a:r>
            <a:r>
              <a:rPr lang="en-US" altLang="zh-CN" sz="2200" b="1" dirty="0">
                <a:latin typeface="Arial" panose="020B0604020202020204" pitchFamily="34" charset="0"/>
                <a:cs typeface="Arial" panose="020B0604020202020204" pitchFamily="34" charset="0"/>
              </a:rPr>
              <a:t>(no amplifiers, less frequency </a:t>
            </a:r>
            <a:r>
              <a:rPr lang="en-US" altLang="zh-CN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doublers</a:t>
            </a:r>
            <a:r>
              <a:rPr lang="en-US" altLang="zh-CN" sz="2200" b="1" dirty="0">
                <a:latin typeface="Arial" panose="020B0604020202020204" pitchFamily="34" charset="0"/>
                <a:cs typeface="Arial" panose="020B0604020202020204" pitchFamily="34" charset="0"/>
              </a:rPr>
              <a:t>…)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C2FA2A3A-4CD1-425C-B73F-AB3116A2D9A0}"/>
              </a:ext>
            </a:extLst>
          </p:cNvPr>
          <p:cNvGrpSpPr/>
          <p:nvPr/>
        </p:nvGrpSpPr>
        <p:grpSpPr>
          <a:xfrm>
            <a:off x="6955063" y="1294058"/>
            <a:ext cx="5021179" cy="3913857"/>
            <a:chOff x="7170821" y="1283784"/>
            <a:chExt cx="5021179" cy="3913857"/>
          </a:xfrm>
        </p:grpSpPr>
        <p:pic>
          <p:nvPicPr>
            <p:cNvPr id="67" name="图片 66">
              <a:extLst>
                <a:ext uri="{FF2B5EF4-FFF2-40B4-BE49-F238E27FC236}">
                  <a16:creationId xmlns:a16="http://schemas.microsoft.com/office/drawing/2014/main" id="{4A3A9885-9B28-42B6-88B1-EF6A968115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91295" y="2150344"/>
              <a:ext cx="4573574" cy="3047297"/>
            </a:xfrm>
            <a:prstGeom prst="rect">
              <a:avLst/>
            </a:prstGeom>
          </p:spPr>
        </p:pic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C7E3F2B8-E923-4C48-9BDA-41D7C9EDA309}"/>
                </a:ext>
              </a:extLst>
            </p:cNvPr>
            <p:cNvSpPr txBox="1"/>
            <p:nvPr/>
          </p:nvSpPr>
          <p:spPr>
            <a:xfrm>
              <a:off x="7170821" y="1283784"/>
              <a:ext cx="502117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Beat notes between a </a:t>
              </a:r>
              <a:r>
                <a:rPr lang="en-US" altLang="zh-CN" sz="2000" b="1" dirty="0" err="1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Ti:S</a:t>
              </a:r>
              <a:r>
                <a:rPr lang="en-US" altLang="zh-CN" sz="2000" b="1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comb and optical clocks or lasers </a:t>
              </a:r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(RBW=300 kHz)</a:t>
              </a:r>
              <a:endParaRPr lang="zh-CN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A7579A97-7984-4318-ADA9-529E633CC33F}"/>
                </a:ext>
              </a:extLst>
            </p:cNvPr>
            <p:cNvCxnSpPr/>
            <p:nvPr/>
          </p:nvCxnSpPr>
          <p:spPr>
            <a:xfrm>
              <a:off x="7760345" y="4244122"/>
              <a:ext cx="385200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>
              <a:extLst>
                <a:ext uri="{FF2B5EF4-FFF2-40B4-BE49-F238E27FC236}">
                  <a16:creationId xmlns:a16="http://schemas.microsoft.com/office/drawing/2014/main" id="{B97CB363-AFB6-4925-8E33-102E2029A073}"/>
                </a:ext>
              </a:extLst>
            </p:cNvPr>
            <p:cNvCxnSpPr/>
            <p:nvPr/>
          </p:nvCxnSpPr>
          <p:spPr>
            <a:xfrm>
              <a:off x="7797773" y="3081659"/>
              <a:ext cx="381600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C08841F5-004E-497E-B5F2-34E07A1520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49507" y="3080084"/>
              <a:ext cx="0" cy="1152000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6C02A055-394A-405E-8EEE-AC87FC6E1B37}"/>
                </a:ext>
              </a:extLst>
            </p:cNvPr>
            <p:cNvSpPr txBox="1"/>
            <p:nvPr/>
          </p:nvSpPr>
          <p:spPr>
            <a:xfrm>
              <a:off x="10154654" y="3397718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Arial Black" panose="020B0A04020102020204" pitchFamily="34" charset="0"/>
                </a:rPr>
                <a:t>30 dB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642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A438CB43-082A-4C66-BAE0-C9F1ADE922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04" t="45976" r="33119" b="14889"/>
          <a:stretch/>
        </p:blipFill>
        <p:spPr>
          <a:xfrm>
            <a:off x="461393" y="1963024"/>
            <a:ext cx="7307901" cy="2155971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5D12B8D3-4F1B-4944-91C2-D37BD8495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04126"/>
          </a:xfrm>
          <a:noFill/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Reduce comb &amp; RF time-base frequency noise</a:t>
            </a:r>
            <a:endParaRPr lang="zh-CN" altLang="en-US" sz="3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Line 19">
            <a:extLst>
              <a:ext uri="{FF2B5EF4-FFF2-40B4-BE49-F238E27FC236}">
                <a16:creationId xmlns:a16="http://schemas.microsoft.com/office/drawing/2014/main" id="{AC59B3D9-812D-4B8C-96D0-82B85208F1C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19163"/>
            <a:ext cx="12191999" cy="0"/>
          </a:xfrm>
          <a:prstGeom prst="line">
            <a:avLst/>
          </a:prstGeom>
          <a:noFill/>
          <a:ln w="57150" cmpd="dbl">
            <a:solidFill>
              <a:srgbClr val="C0C0C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n>
                <a:solidFill>
                  <a:prstClr val="black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3000EBC7-95FF-41EB-A1A0-DACC5FA0B019}"/>
              </a:ext>
            </a:extLst>
          </p:cNvPr>
          <p:cNvGrpSpPr/>
          <p:nvPr/>
        </p:nvGrpSpPr>
        <p:grpSpPr>
          <a:xfrm>
            <a:off x="6286655" y="1627958"/>
            <a:ext cx="2062936" cy="1510564"/>
            <a:chOff x="5000625" y="4067175"/>
            <a:chExt cx="1779124" cy="1300907"/>
          </a:xfrm>
        </p:grpSpPr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DF6C1E66-6154-4B7E-9F8C-EB53C2E05C85}"/>
                </a:ext>
              </a:extLst>
            </p:cNvPr>
            <p:cNvGrpSpPr/>
            <p:nvPr/>
          </p:nvGrpSpPr>
          <p:grpSpPr>
            <a:xfrm>
              <a:off x="5000625" y="4067175"/>
              <a:ext cx="1673225" cy="1300907"/>
              <a:chOff x="5000625" y="4067175"/>
              <a:chExt cx="1673225" cy="1300907"/>
            </a:xfrm>
          </p:grpSpPr>
          <p:graphicFrame>
            <p:nvGraphicFramePr>
              <p:cNvPr id="33" name="Object 2">
                <a:extLst>
                  <a:ext uri="{FF2B5EF4-FFF2-40B4-BE49-F238E27FC236}">
                    <a16:creationId xmlns:a16="http://schemas.microsoft.com/office/drawing/2014/main" id="{DA55FE46-793B-4C5A-AA09-C9265D9AEF4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18327963"/>
                  </p:ext>
                </p:extLst>
              </p:nvPr>
            </p:nvGraphicFramePr>
            <p:xfrm>
              <a:off x="5000625" y="4082207"/>
              <a:ext cx="1673225" cy="12858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50" name="Graph" r:id="rId4" imgW="4159800" imgH="2886840" progId="Origin50.Graph">
                      <p:embed/>
                    </p:oleObj>
                  </mc:Choice>
                  <mc:Fallback>
                    <p:oleObj name="Graph" r:id="rId4" imgW="4159800" imgH="2886840" progId="Origin50.Graph">
                      <p:embed/>
                      <p:pic>
                        <p:nvPicPr>
                          <p:cNvPr id="33" name="Object 2">
                            <a:extLst>
                              <a:ext uri="{FF2B5EF4-FFF2-40B4-BE49-F238E27FC236}">
                                <a16:creationId xmlns:a16="http://schemas.microsoft.com/office/drawing/2014/main" id="{DA55FE46-793B-4C5A-AA09-C9265D9AEF4F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00625" y="4082207"/>
                            <a:ext cx="1673225" cy="1285875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id="{C93C3DB4-4FCE-4631-9312-B9937654B75F}"/>
                  </a:ext>
                </a:extLst>
              </p:cNvPr>
              <p:cNvSpPr/>
              <p:nvPr/>
            </p:nvSpPr>
            <p:spPr>
              <a:xfrm>
                <a:off x="5000625" y="4067175"/>
                <a:ext cx="142875" cy="10141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1612A430-E5DB-48A0-8208-5B48D1101A4D}"/>
                </a:ext>
              </a:extLst>
            </p:cNvPr>
            <p:cNvSpPr txBox="1"/>
            <p:nvPr/>
          </p:nvSpPr>
          <p:spPr>
            <a:xfrm>
              <a:off x="6051132" y="4486252"/>
              <a:ext cx="7286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~Hz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37" name="表格 36">
            <a:extLst>
              <a:ext uri="{FF2B5EF4-FFF2-40B4-BE49-F238E27FC236}">
                <a16:creationId xmlns:a16="http://schemas.microsoft.com/office/drawing/2014/main" id="{91D7F553-1C1A-4B9D-A0CD-9881C4538E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778411"/>
              </p:ext>
            </p:extLst>
          </p:nvPr>
        </p:nvGraphicFramePr>
        <p:xfrm>
          <a:off x="164386" y="4394200"/>
          <a:ext cx="8024115" cy="2284261"/>
        </p:xfrm>
        <a:graphic>
          <a:graphicData uri="http://schemas.openxmlformats.org/drawingml/2006/table">
            <a:tbl>
              <a:tblPr bandRow="1">
                <a:tableStyleId>{7E9639D4-E3E2-4D34-9284-5A2195B3D0D7}</a:tableStyleId>
              </a:tblPr>
              <a:tblGrid>
                <a:gridCol w="1857769">
                  <a:extLst>
                    <a:ext uri="{9D8B030D-6E8A-4147-A177-3AD203B41FA5}">
                      <a16:colId xmlns:a16="http://schemas.microsoft.com/office/drawing/2014/main" val="1075888129"/>
                    </a:ext>
                  </a:extLst>
                </a:gridCol>
                <a:gridCol w="1655136">
                  <a:extLst>
                    <a:ext uri="{9D8B030D-6E8A-4147-A177-3AD203B41FA5}">
                      <a16:colId xmlns:a16="http://schemas.microsoft.com/office/drawing/2014/main" val="1131573279"/>
                    </a:ext>
                  </a:extLst>
                </a:gridCol>
                <a:gridCol w="1469203">
                  <a:extLst>
                    <a:ext uri="{9D8B030D-6E8A-4147-A177-3AD203B41FA5}">
                      <a16:colId xmlns:a16="http://schemas.microsoft.com/office/drawing/2014/main" val="3936346358"/>
                    </a:ext>
                  </a:extLst>
                </a:gridCol>
                <a:gridCol w="3042007">
                  <a:extLst>
                    <a:ext uri="{9D8B030D-6E8A-4147-A177-3AD203B41FA5}">
                      <a16:colId xmlns:a16="http://schemas.microsoft.com/office/drawing/2014/main" val="2946240519"/>
                    </a:ext>
                  </a:extLst>
                </a:gridCol>
              </a:tblGrid>
              <a:tr h="31308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CN" sz="1800" b="1" i="0" kern="1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0" marR="10481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800" b="1" i="0" kern="1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1 s instability</a:t>
                      </a:r>
                      <a:endParaRPr lang="zh-CN" sz="1800" b="1" i="0" kern="1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0" marR="10481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800" b="1" i="0" kern="1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uncertainty</a:t>
                      </a:r>
                      <a:endParaRPr lang="zh-CN" sz="1800" b="1" i="0" kern="1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0" marR="10481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CN" sz="1800" b="1" i="0" kern="1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0" marR="10481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43247846"/>
                  </a:ext>
                </a:extLst>
              </a:tr>
              <a:tr h="47418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i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BIPM, ECNU</a:t>
                      </a:r>
                      <a:r>
                        <a:rPr lang="en-US" altLang="zh-CN" sz="1800" b="1" i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,</a:t>
                      </a:r>
                    </a:p>
                    <a:p>
                      <a:pPr algn="ctr"/>
                      <a:r>
                        <a:rPr lang="en-US" altLang="zh-CN" sz="1800" b="1" i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NIST</a:t>
                      </a:r>
                    </a:p>
                  </a:txBody>
                  <a:tcPr marL="0" marR="10481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i="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2.3 × 10</a:t>
                      </a:r>
                      <a:r>
                        <a:rPr lang="en-US" altLang="zh-CN" sz="1800" b="1" i="0" kern="1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en-US" sz="1800" b="1" i="0" kern="1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17</a:t>
                      </a:r>
                      <a:endParaRPr lang="zh-CN" sz="1800" b="1" i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0" marR="10481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228600" algn="dec"/>
                        </a:tabLst>
                      </a:pPr>
                      <a:r>
                        <a:rPr lang="en-US" sz="1800" b="1" i="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  1.4 × 10</a:t>
                      </a:r>
                      <a:r>
                        <a:rPr lang="en-US" altLang="zh-CN" sz="1800" b="1" i="0" kern="1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en-US" sz="1800" b="1" i="0" kern="1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19</a:t>
                      </a:r>
                      <a:endParaRPr lang="zh-CN" sz="1800" b="1" i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0" marR="10481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dec"/>
                        </a:tabLst>
                        <a:defRPr/>
                      </a:pPr>
                      <a:r>
                        <a:rPr lang="en-US" altLang="zh-CN" sz="1600" b="0" i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Science, 303, 5665 (2004</a:t>
                      </a:r>
                      <a:r>
                        <a:rPr lang="en-US" altLang="zh-CN" sz="16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)</a:t>
                      </a:r>
                      <a:endParaRPr lang="zh-CN" sz="1600" b="0" i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0" marR="10481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66965520"/>
                  </a:ext>
                </a:extLst>
              </a:tr>
              <a:tr h="4741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i="0" kern="1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RIKEN</a:t>
                      </a:r>
                    </a:p>
                  </a:txBody>
                  <a:tcPr marL="0" marR="10481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i="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5 × 10</a:t>
                      </a:r>
                      <a:r>
                        <a:rPr lang="en-US" altLang="zh-CN" sz="1800" b="1" i="0" kern="1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en-US" sz="1800" b="1" i="0" kern="1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18</a:t>
                      </a:r>
                      <a:endParaRPr lang="zh-CN" sz="1800" b="1" i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0" marR="10481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800" b="1" i="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/</a:t>
                      </a:r>
                      <a:endParaRPr lang="zh-CN" sz="1800" b="1" i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0" marR="10481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i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Appl. Phys. Exp., 10, 6 (2017)</a:t>
                      </a:r>
                      <a:endParaRPr lang="zh-CN" sz="1600" b="0" i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0" marR="10481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37169373"/>
                  </a:ext>
                </a:extLst>
              </a:tr>
              <a:tr h="4741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i="0" kern="1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NIST</a:t>
                      </a:r>
                      <a:r>
                        <a:rPr lang="en-US" sz="1800" b="1" i="0" kern="100" baseline="30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0" marR="10481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i="0" kern="1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3 × 10</a:t>
                      </a:r>
                      <a:r>
                        <a:rPr lang="en-US" sz="1800" b="1" i="0" kern="100" baseline="300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en-US" sz="1800" b="1" i="0" kern="100" baseline="300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18</a:t>
                      </a:r>
                      <a:endParaRPr lang="zh-CN" sz="1800" b="1" i="0" kern="1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0" marR="10481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228600" algn="dec"/>
                        </a:tabLst>
                      </a:pPr>
                      <a:r>
                        <a:rPr lang="en-US" sz="1800" b="1" i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1.7 × 10</a:t>
                      </a:r>
                      <a:r>
                        <a:rPr lang="en-US" altLang="zh-CN" sz="1800" b="1" i="0" kern="1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en-US" sz="1800" b="1" i="0" kern="12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20</a:t>
                      </a:r>
                      <a:endParaRPr lang="zh-CN" sz="1800" b="1" i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0" marR="10481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dec"/>
                        </a:tabLst>
                        <a:defRPr/>
                      </a:pPr>
                      <a:r>
                        <a:rPr lang="en-US" altLang="zh-CN" sz="16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Optica, 4, 879-855 (2017)</a:t>
                      </a:r>
                      <a:endParaRPr lang="zh-CN" sz="1600" b="0" i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0" marR="10481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09743934"/>
                  </a:ext>
                </a:extLst>
              </a:tr>
              <a:tr h="4741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i="0" kern="1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Menlo</a:t>
                      </a:r>
                    </a:p>
                  </a:txBody>
                  <a:tcPr marL="0" marR="10481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i="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5 × 10</a:t>
                      </a:r>
                      <a:r>
                        <a:rPr lang="en-US" sz="1800" b="1" i="0" kern="1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en-US" sz="1800" b="1" i="0" kern="1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18</a:t>
                      </a:r>
                      <a:endParaRPr lang="zh-CN" sz="1800" b="1" i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0" marR="10481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228600" algn="dec"/>
                        </a:tabLst>
                      </a:pPr>
                      <a:r>
                        <a:rPr lang="en-US" sz="1800" b="1" i="0" kern="1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5.3 × 10</a:t>
                      </a:r>
                      <a:r>
                        <a:rPr lang="en-US" sz="1800" b="1" i="0" kern="100" baseline="300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en-US" sz="1800" b="1" i="0" kern="100" baseline="300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21</a:t>
                      </a:r>
                      <a:endParaRPr lang="zh-CN" sz="1800" b="1" i="0" kern="1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0" marR="10481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dec"/>
                        </a:tabLst>
                        <a:defRPr/>
                      </a:pPr>
                      <a:r>
                        <a:rPr lang="en-US" altLang="zh-CN" sz="1600" b="0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Nat. Photonics 14, 44–49 (2020)</a:t>
                      </a:r>
                      <a:endParaRPr lang="zh-CN" sz="1600" b="0" i="0" kern="1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0" marR="10481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28884113"/>
                  </a:ext>
                </a:extLst>
              </a:tr>
            </a:tbl>
          </a:graphicData>
        </a:graphic>
      </p:graphicFrame>
      <p:sp>
        <p:nvSpPr>
          <p:cNvPr id="16" name="文本框 15">
            <a:extLst>
              <a:ext uri="{FF2B5EF4-FFF2-40B4-BE49-F238E27FC236}">
                <a16:creationId xmlns:a16="http://schemas.microsoft.com/office/drawing/2014/main" id="{D16F9C29-DFE5-4207-A331-8CDF3EE796B7}"/>
              </a:ext>
            </a:extLst>
          </p:cNvPr>
          <p:cNvSpPr txBox="1"/>
          <p:nvPr/>
        </p:nvSpPr>
        <p:spPr>
          <a:xfrm>
            <a:off x="649993" y="1145145"/>
            <a:ext cx="10284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Comb phase-locked to an ultra-stable laser or an optical clock</a:t>
            </a:r>
            <a:endParaRPr lang="zh-CN" altLang="en-US" sz="2000" b="1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341012BC-8CB0-4CE2-B535-C7E4207B93A8}"/>
              </a:ext>
            </a:extLst>
          </p:cNvPr>
          <p:cNvSpPr txBox="1"/>
          <p:nvPr/>
        </p:nvSpPr>
        <p:spPr>
          <a:xfrm>
            <a:off x="8354980" y="5514815"/>
            <a:ext cx="3496778" cy="1044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200" b="1" dirty="0">
                <a:solidFill>
                  <a:srgbClr val="0033CC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  </a:t>
            </a:r>
            <a:r>
              <a:rPr lang="en-US" altLang="zh-CN" sz="2200" b="1" dirty="0">
                <a:solidFill>
                  <a:srgbClr val="0033CC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High servo bandwidth</a:t>
            </a:r>
          </a:p>
          <a:p>
            <a:pPr>
              <a:lnSpc>
                <a:spcPct val="150000"/>
              </a:lnSpc>
            </a:pPr>
            <a:r>
              <a:rPr lang="en-US" altLang="zh-CN" sz="2200" b="1" dirty="0">
                <a:solidFill>
                  <a:srgbClr val="0033CC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  </a:t>
            </a:r>
            <a:r>
              <a:rPr lang="en-US" altLang="zh-CN" sz="2200" b="1" dirty="0">
                <a:solidFill>
                  <a:srgbClr val="0033CC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Easily lose lock</a:t>
            </a:r>
            <a:endParaRPr lang="zh-CN" altLang="en-US" sz="2200" b="1" dirty="0">
              <a:solidFill>
                <a:srgbClr val="0033CC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98D02E8F-1F6A-46DE-AA61-3320EB10AEA3}"/>
              </a:ext>
            </a:extLst>
          </p:cNvPr>
          <p:cNvGrpSpPr/>
          <p:nvPr/>
        </p:nvGrpSpPr>
        <p:grpSpPr>
          <a:xfrm>
            <a:off x="8564476" y="1796903"/>
            <a:ext cx="3450315" cy="3370520"/>
            <a:chOff x="8564476" y="1796903"/>
            <a:chExt cx="3450315" cy="337052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对象 9">
                  <a:extLst>
                    <a:ext uri="{FF2B5EF4-FFF2-40B4-BE49-F238E27FC236}">
                      <a16:creationId xmlns:a16="http://schemas.microsoft.com/office/drawing/2014/main" id="{E6482D4F-7288-49F8-9E5B-190200A116C4}"/>
                    </a:ext>
                  </a:extLst>
                </p:cNvPr>
                <p:cNvSpPr txBox="1"/>
                <p:nvPr/>
              </p:nvSpPr>
              <p:spPr>
                <a:xfrm>
                  <a:off x="8572006" y="3261560"/>
                  <a:ext cx="3282214" cy="781050"/>
                </a:xfrm>
                <a:prstGeom prst="rect">
                  <a:avLst/>
                </a:prstGeom>
              </p:spPr>
              <p:txBody>
                <a:bodyPr>
                  <a:no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zh-CN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zh-CN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zh-CN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zh-CN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zh-CN" alt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zh-CN" alt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⋅</m:t>
                            </m:r>
                            <m:sSub>
                              <m:sSubPr>
                                <m:ctrlPr>
                                  <a:rPr lang="zh-CN" altLang="en-US" sz="24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zh-CN" altLang="en-US" sz="2400" i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r</m:t>
                                </m:r>
                              </m:sub>
                            </m:sSub>
                            <m: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zh-CN" altLang="en-US" sz="2400" i="1">
                                    <a:solidFill>
                                      <a:srgbClr val="FF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>
                                    <a:solidFill>
                                      <a:srgbClr val="FF00FF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zh-CN" altLang="en-US" sz="2400" i="0">
                                    <a:solidFill>
                                      <a:srgbClr val="FF00FF"/>
                                    </a:solidFill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  <m:r>
                                  <a:rPr lang="zh-CN" altLang="en-US" sz="2400" i="0">
                                    <a:solidFill>
                                      <a:srgbClr val="FF00FF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zh-CN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zh-CN" alt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⋅</m:t>
                            </m:r>
                            <m:sSub>
                              <m:sSubPr>
                                <m:ctrlPr>
                                  <a:rPr lang="zh-CN" altLang="en-US" sz="24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zh-CN" altLang="en-US" sz="2400" i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r</m:t>
                                </m:r>
                              </m:sub>
                            </m:sSub>
                            <m: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zh-CN" altLang="en-US" sz="2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zh-CN" altLang="en-US" sz="2400" i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  <m:r>
                                  <a:rPr lang="zh-CN" altLang="en-US" sz="2400" i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zh-CN" altLang="en-US" sz="2400" dirty="0">
                    <a:latin typeface="Arial Black" panose="020B0A040201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35" name="对象 9">
                  <a:extLst>
                    <a:ext uri="{FF2B5EF4-FFF2-40B4-BE49-F238E27FC236}">
                      <a16:creationId xmlns:a16="http://schemas.microsoft.com/office/drawing/2014/main" id="{E6482D4F-7288-49F8-9E5B-190200A116C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72006" y="3261560"/>
                  <a:ext cx="3282214" cy="781050"/>
                </a:xfrm>
                <a:prstGeom prst="rect">
                  <a:avLst/>
                </a:prstGeom>
                <a:blipFill>
                  <a:blip r:embed="rId6"/>
                  <a:stretch>
                    <a:fillRect b="-312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C9BDBDE7-D105-4E2A-97B3-5A6632D92BFD}"/>
                </a:ext>
              </a:extLst>
            </p:cNvPr>
            <p:cNvSpPr txBox="1"/>
            <p:nvPr/>
          </p:nvSpPr>
          <p:spPr>
            <a:xfrm>
              <a:off x="8591107" y="1963041"/>
              <a:ext cx="34236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u="sng" dirty="0">
                  <a:latin typeface="Arial Black" panose="020B0A04020102020204" pitchFamily="34" charset="0"/>
                </a:rPr>
                <a:t>Synchronous counting</a:t>
              </a:r>
              <a:endParaRPr lang="zh-CN" altLang="en-US" sz="2000" u="sng" dirty="0">
                <a:latin typeface="Arial Black" panose="020B0A04020102020204" pitchFamily="34" charset="0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id="{FF838A67-9F13-4922-AA5B-5813E99E1522}"/>
                </a:ext>
              </a:extLst>
            </p:cNvPr>
            <p:cNvSpPr/>
            <p:nvPr/>
          </p:nvSpPr>
          <p:spPr>
            <a:xfrm>
              <a:off x="8564476" y="1796903"/>
              <a:ext cx="3425505" cy="3370520"/>
            </a:xfrm>
            <a:prstGeom prst="roundRect">
              <a:avLst>
                <a:gd name="adj" fmla="val 8295"/>
              </a:avLst>
            </a:prstGeom>
            <a:noFill/>
            <a:ln w="47625" cmpd="thickThin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56E1C8BA-86DF-4DFE-941E-431E6C67EE0B}"/>
                </a:ext>
              </a:extLst>
            </p:cNvPr>
            <p:cNvSpPr txBox="1"/>
            <p:nvPr/>
          </p:nvSpPr>
          <p:spPr>
            <a:xfrm>
              <a:off x="9048309" y="2495118"/>
              <a:ext cx="871869" cy="3721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err="1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US" altLang="zh-CN" dirty="0" err="1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</a:t>
              </a:r>
              <a:r>
                <a:rPr lang="en-US" altLang="zh-CN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en-US" altLang="zh-CN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endParaRPr lang="zh-CN" altLang="en-US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" name="直接箭头连接符 12">
              <a:extLst>
                <a:ext uri="{FF2B5EF4-FFF2-40B4-BE49-F238E27FC236}">
                  <a16:creationId xmlns:a16="http://schemas.microsoft.com/office/drawing/2014/main" id="{5133C013-72BD-4DAF-B4D4-9F85125B7C77}"/>
                </a:ext>
              </a:extLst>
            </p:cNvPr>
            <p:cNvCxnSpPr>
              <a:cxnSpLocks/>
            </p:cNvCxnSpPr>
            <p:nvPr/>
          </p:nvCxnSpPr>
          <p:spPr>
            <a:xfrm>
              <a:off x="9686262" y="4166201"/>
              <a:ext cx="0" cy="372139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640DCC3D-2989-40D6-B243-D201288DB85B}"/>
                </a:ext>
              </a:extLst>
            </p:cNvPr>
            <p:cNvSpPr txBox="1"/>
            <p:nvPr/>
          </p:nvSpPr>
          <p:spPr>
            <a:xfrm>
              <a:off x="10263964" y="4515302"/>
              <a:ext cx="871869" cy="3721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err="1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altLang="zh-CN" dirty="0" err="1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</a:t>
              </a:r>
              <a:r>
                <a:rPr lang="en-US" altLang="zh-CN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en-US" altLang="zh-CN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endParaRPr lang="zh-CN" altLang="en-US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A2D64D92-025D-4B8B-ADDE-CB15B98EFD34}"/>
                </a:ext>
              </a:extLst>
            </p:cNvPr>
            <p:cNvCxnSpPr>
              <a:cxnSpLocks/>
            </p:cNvCxnSpPr>
            <p:nvPr/>
          </p:nvCxnSpPr>
          <p:spPr>
            <a:xfrm>
              <a:off x="10753061" y="4166201"/>
              <a:ext cx="0" cy="372139"/>
            </a:xfrm>
            <a:prstGeom prst="straightConnector1">
              <a:avLst/>
            </a:prstGeom>
            <a:ln w="38100">
              <a:solidFill>
                <a:srgbClr val="0033C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08998164-DC97-4778-B0D1-D424C82FA1C1}"/>
                </a:ext>
              </a:extLst>
            </p:cNvPr>
            <p:cNvSpPr txBox="1"/>
            <p:nvPr/>
          </p:nvSpPr>
          <p:spPr>
            <a:xfrm>
              <a:off x="11118113" y="4515302"/>
              <a:ext cx="871869" cy="3721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err="1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US" altLang="zh-CN" dirty="0" err="1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</a:t>
              </a:r>
              <a:r>
                <a:rPr lang="en-US" altLang="zh-CN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en-US" altLang="zh-CN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endParaRPr lang="zh-CN" altLang="en-US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7" name="直接箭头连接符 26">
              <a:extLst>
                <a:ext uri="{FF2B5EF4-FFF2-40B4-BE49-F238E27FC236}">
                  <a16:creationId xmlns:a16="http://schemas.microsoft.com/office/drawing/2014/main" id="{2155F0EC-9EF9-4F43-8868-A571977DCBD2}"/>
                </a:ext>
              </a:extLst>
            </p:cNvPr>
            <p:cNvCxnSpPr>
              <a:cxnSpLocks/>
            </p:cNvCxnSpPr>
            <p:nvPr/>
          </p:nvCxnSpPr>
          <p:spPr>
            <a:xfrm>
              <a:off x="11383926" y="4166201"/>
              <a:ext cx="0" cy="372139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id="{96C2A322-DA5F-4CE0-A019-8FACC8A662DA}"/>
                </a:ext>
              </a:extLst>
            </p:cNvPr>
            <p:cNvCxnSpPr>
              <a:cxnSpLocks/>
            </p:cNvCxnSpPr>
            <p:nvPr/>
          </p:nvCxnSpPr>
          <p:spPr>
            <a:xfrm>
              <a:off x="11451265" y="2922192"/>
              <a:ext cx="0" cy="372139"/>
            </a:xfrm>
            <a:prstGeom prst="straightConnector1">
              <a:avLst/>
            </a:prstGeom>
            <a:ln w="38100">
              <a:solidFill>
                <a:srgbClr val="FF33CC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D86265F7-BAB6-490C-AA5B-77C133BCA51C}"/>
                </a:ext>
              </a:extLst>
            </p:cNvPr>
            <p:cNvSpPr txBox="1"/>
            <p:nvPr/>
          </p:nvSpPr>
          <p:spPr>
            <a:xfrm>
              <a:off x="11057862" y="2495118"/>
              <a:ext cx="871869" cy="3721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err="1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en-US" altLang="zh-CN" dirty="0" err="1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</a:t>
              </a:r>
              <a:r>
                <a:rPr lang="en-US" altLang="zh-CN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en-US" altLang="zh-CN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endParaRPr lang="zh-CN" altLang="en-US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84D38A6A-5C68-4399-A2A1-81F1F0D8BCCE}"/>
                </a:ext>
              </a:extLst>
            </p:cNvPr>
            <p:cNvSpPr txBox="1"/>
            <p:nvPr/>
          </p:nvSpPr>
          <p:spPr>
            <a:xfrm>
              <a:off x="10139917" y="2495118"/>
              <a:ext cx="871869" cy="3721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err="1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altLang="zh-CN" dirty="0" err="1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</a:t>
              </a:r>
              <a:r>
                <a:rPr lang="en-US" altLang="zh-CN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en-US" altLang="zh-CN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endParaRPr lang="zh-CN" altLang="en-US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B2A3874F-1F36-4E8E-AC6A-44CFCE21C2ED}"/>
                </a:ext>
              </a:extLst>
            </p:cNvPr>
            <p:cNvSpPr txBox="1"/>
            <p:nvPr/>
          </p:nvSpPr>
          <p:spPr>
            <a:xfrm>
              <a:off x="9307033" y="4515302"/>
              <a:ext cx="871869" cy="3721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err="1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US" altLang="zh-CN" dirty="0" err="1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</a:t>
              </a:r>
              <a:r>
                <a:rPr lang="en-US" altLang="zh-CN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en-US" altLang="zh-CN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endParaRPr lang="zh-CN" altLang="en-US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9" name="直接箭头连接符 38">
              <a:extLst>
                <a:ext uri="{FF2B5EF4-FFF2-40B4-BE49-F238E27FC236}">
                  <a16:creationId xmlns:a16="http://schemas.microsoft.com/office/drawing/2014/main" id="{1FC9AF7F-21E2-44CA-872C-688A6FBA22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57908" y="2922192"/>
              <a:ext cx="0" cy="372139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箭头连接符 39">
              <a:extLst>
                <a:ext uri="{FF2B5EF4-FFF2-40B4-BE49-F238E27FC236}">
                  <a16:creationId xmlns:a16="http://schemas.microsoft.com/office/drawing/2014/main" id="{5E8B74F2-933E-4672-9A91-A4EBF66080C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714075" y="2922192"/>
              <a:ext cx="0" cy="372139"/>
            </a:xfrm>
            <a:prstGeom prst="straightConnector1">
              <a:avLst/>
            </a:prstGeom>
            <a:ln w="38100">
              <a:solidFill>
                <a:srgbClr val="0033C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CF494227-E84E-4C19-A5B2-20E12AD122B6}"/>
              </a:ext>
            </a:extLst>
          </p:cNvPr>
          <p:cNvGrpSpPr/>
          <p:nvPr/>
        </p:nvGrpSpPr>
        <p:grpSpPr>
          <a:xfrm>
            <a:off x="9484244" y="2530552"/>
            <a:ext cx="2317895" cy="2420687"/>
            <a:chOff x="9484244" y="2530552"/>
            <a:chExt cx="2317895" cy="2420687"/>
          </a:xfrm>
        </p:grpSpPr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03312362-EF7F-40D3-BAFA-D598756E229C}"/>
                </a:ext>
              </a:extLst>
            </p:cNvPr>
            <p:cNvCxnSpPr>
              <a:endCxn id="11" idx="2"/>
            </p:cNvCxnSpPr>
            <p:nvPr/>
          </p:nvCxnSpPr>
          <p:spPr>
            <a:xfrm flipH="1">
              <a:off x="9484244" y="2530552"/>
              <a:ext cx="265812" cy="3367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>
              <a:extLst>
                <a:ext uri="{FF2B5EF4-FFF2-40B4-BE49-F238E27FC236}">
                  <a16:creationId xmlns:a16="http://schemas.microsoft.com/office/drawing/2014/main" id="{F7842D42-CB24-48CF-827F-56A3D8FBF246}"/>
                </a:ext>
              </a:extLst>
            </p:cNvPr>
            <p:cNvCxnSpPr/>
            <p:nvPr/>
          </p:nvCxnSpPr>
          <p:spPr>
            <a:xfrm flipH="1">
              <a:off x="10551044" y="2544729"/>
              <a:ext cx="265812" cy="3367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>
              <a:extLst>
                <a:ext uri="{FF2B5EF4-FFF2-40B4-BE49-F238E27FC236}">
                  <a16:creationId xmlns:a16="http://schemas.microsoft.com/office/drawing/2014/main" id="{78E31A5E-9380-42C9-B0A2-8B9E8E1D4758}"/>
                </a:ext>
              </a:extLst>
            </p:cNvPr>
            <p:cNvCxnSpPr/>
            <p:nvPr/>
          </p:nvCxnSpPr>
          <p:spPr>
            <a:xfrm flipH="1">
              <a:off x="11490253" y="2548274"/>
              <a:ext cx="265812" cy="3367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id="{EFB5A6DF-2ABC-4390-80BC-6BCAD2823B24}"/>
                </a:ext>
              </a:extLst>
            </p:cNvPr>
            <p:cNvCxnSpPr/>
            <p:nvPr/>
          </p:nvCxnSpPr>
          <p:spPr>
            <a:xfrm flipH="1">
              <a:off x="11536327" y="4614534"/>
              <a:ext cx="265812" cy="3367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>
              <a:extLst>
                <a:ext uri="{FF2B5EF4-FFF2-40B4-BE49-F238E27FC236}">
                  <a16:creationId xmlns:a16="http://schemas.microsoft.com/office/drawing/2014/main" id="{6D0E5701-54CA-4A13-B472-2E2F9C66C7E8}"/>
                </a:ext>
              </a:extLst>
            </p:cNvPr>
            <p:cNvCxnSpPr/>
            <p:nvPr/>
          </p:nvCxnSpPr>
          <p:spPr>
            <a:xfrm flipH="1">
              <a:off x="10685722" y="4561372"/>
              <a:ext cx="265812" cy="3367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id="{8E6032BA-B2BA-4ABB-A004-75F261B09A27}"/>
                </a:ext>
              </a:extLst>
            </p:cNvPr>
            <p:cNvCxnSpPr/>
            <p:nvPr/>
          </p:nvCxnSpPr>
          <p:spPr>
            <a:xfrm flipH="1">
              <a:off x="9675630" y="4572004"/>
              <a:ext cx="265812" cy="3367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49631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12B8D3-4F1B-4944-91C2-D37BD8495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04126"/>
          </a:xfrm>
          <a:noFill/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Immune to comb frequency noise</a:t>
            </a:r>
            <a:endParaRPr lang="zh-CN" altLang="en-US" sz="3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Line 19">
            <a:extLst>
              <a:ext uri="{FF2B5EF4-FFF2-40B4-BE49-F238E27FC236}">
                <a16:creationId xmlns:a16="http://schemas.microsoft.com/office/drawing/2014/main" id="{AC59B3D9-812D-4B8C-96D0-82B85208F1C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19163"/>
            <a:ext cx="12191999" cy="0"/>
          </a:xfrm>
          <a:prstGeom prst="line">
            <a:avLst/>
          </a:prstGeom>
          <a:noFill/>
          <a:ln w="57150" cmpd="dbl">
            <a:solidFill>
              <a:srgbClr val="C0C0C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n>
                <a:solidFill>
                  <a:prstClr val="black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D16F9C29-DFE5-4207-A331-8CDF3EE796B7}"/>
              </a:ext>
            </a:extLst>
          </p:cNvPr>
          <p:cNvSpPr txBox="1"/>
          <p:nvPr/>
        </p:nvSpPr>
        <p:spPr>
          <a:xfrm>
            <a:off x="649994" y="1029645"/>
            <a:ext cx="10226554" cy="967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comb stabilized to a H maser or a Rb clock 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   (extend continuous operation time, less cycle slips) 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 Black" panose="020B0A04020102020204" pitchFamily="34" charset="0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46D443B7-F617-4988-AF0F-FC7FFFF63710}"/>
              </a:ext>
            </a:extLst>
          </p:cNvPr>
          <p:cNvGrpSpPr/>
          <p:nvPr/>
        </p:nvGrpSpPr>
        <p:grpSpPr>
          <a:xfrm>
            <a:off x="8296132" y="1814308"/>
            <a:ext cx="3560419" cy="2317018"/>
            <a:chOff x="658057" y="5088803"/>
            <a:chExt cx="2398148" cy="1614033"/>
          </a:xfrm>
        </p:grpSpPr>
        <p:pic>
          <p:nvPicPr>
            <p:cNvPr id="21" name="Picture 4">
              <a:extLst>
                <a:ext uri="{FF2B5EF4-FFF2-40B4-BE49-F238E27FC236}">
                  <a16:creationId xmlns:a16="http://schemas.microsoft.com/office/drawing/2014/main" id="{025658AE-B401-4454-BC5A-AAE5368949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7461" y="5088803"/>
              <a:ext cx="1303762" cy="16140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25CE37BC-7699-45F7-AF0E-EE563130585E}"/>
                </a:ext>
              </a:extLst>
            </p:cNvPr>
            <p:cNvSpPr/>
            <p:nvPr/>
          </p:nvSpPr>
          <p:spPr>
            <a:xfrm>
              <a:off x="658057" y="5088803"/>
              <a:ext cx="331695" cy="1752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3" name="直接箭头连接符 22">
              <a:extLst>
                <a:ext uri="{FF2B5EF4-FFF2-40B4-BE49-F238E27FC236}">
                  <a16:creationId xmlns:a16="http://schemas.microsoft.com/office/drawing/2014/main" id="{DEFCCBEF-0961-46F6-BC30-48FF4C9ABDF9}"/>
                </a:ext>
              </a:extLst>
            </p:cNvPr>
            <p:cNvCxnSpPr/>
            <p:nvPr/>
          </p:nvCxnSpPr>
          <p:spPr>
            <a:xfrm>
              <a:off x="1178330" y="5613699"/>
              <a:ext cx="25101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AF5305B9-B141-4EEE-8DB0-C76210179D5B}"/>
                </a:ext>
              </a:extLst>
            </p:cNvPr>
            <p:cNvCxnSpPr/>
            <p:nvPr/>
          </p:nvCxnSpPr>
          <p:spPr>
            <a:xfrm flipH="1">
              <a:off x="1591915" y="5604734"/>
              <a:ext cx="23364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25E8F755-06A2-4AE3-97EE-EB6FE1B67D0B}"/>
                </a:ext>
              </a:extLst>
            </p:cNvPr>
            <p:cNvSpPr txBox="1"/>
            <p:nvPr/>
          </p:nvSpPr>
          <p:spPr>
            <a:xfrm>
              <a:off x="1900694" y="5685800"/>
              <a:ext cx="1155511" cy="3215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~ kHz-MHz</a:t>
              </a:r>
              <a:endPara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id="{F715BE9E-7166-441C-92FB-20549443F5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368" t="43185" r="23974" b="9247"/>
          <a:stretch/>
        </p:blipFill>
        <p:spPr>
          <a:xfrm>
            <a:off x="924025" y="1958742"/>
            <a:ext cx="7151570" cy="2637324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6B3C3CC5-CC3C-44B2-B771-F2820A7FA570}"/>
              </a:ext>
            </a:extLst>
          </p:cNvPr>
          <p:cNvSpPr txBox="1"/>
          <p:nvPr/>
        </p:nvSpPr>
        <p:spPr>
          <a:xfrm>
            <a:off x="2945331" y="4292069"/>
            <a:ext cx="2550694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400" i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zh-CN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b1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altLang="zh-CN" sz="2400" i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</a:t>
            </a:r>
            <a:r>
              <a:rPr lang="en-US" altLang="zh-CN" sz="2400" baseline="-25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 (</a:t>
            </a:r>
            <a:r>
              <a:rPr lang="en-US" altLang="zh-CN" sz="2400" i="1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</a:t>
            </a:r>
            <a:r>
              <a:rPr lang="en-US" altLang="zh-CN" sz="2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</a:t>
            </a:r>
            <a:r>
              <a:rPr lang="en-US" altLang="zh-CN" sz="2400" i="1" dirty="0" err="1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</a:t>
            </a:r>
            <a:r>
              <a:rPr lang="en-US" altLang="zh-CN" sz="2400" baseline="-25000" dirty="0" err="1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</a:t>
            </a:r>
            <a:r>
              <a:rPr lang="en-US" altLang="zh-CN" sz="2400" baseline="-250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+ </a:t>
            </a:r>
            <a:r>
              <a:rPr lang="en-US" altLang="zh-CN" sz="2400" i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</a:t>
            </a:r>
            <a:r>
              <a:rPr lang="en-US" altLang="zh-CN" sz="2400" baseline="-250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0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C0E689A1-D772-4F87-A687-4362759216D7}"/>
              </a:ext>
            </a:extLst>
          </p:cNvPr>
          <p:cNvSpPr txBox="1"/>
          <p:nvPr/>
        </p:nvSpPr>
        <p:spPr>
          <a:xfrm>
            <a:off x="5889056" y="4292069"/>
            <a:ext cx="2571549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400" i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zh-CN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b2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altLang="zh-CN" sz="2400" i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</a:t>
            </a:r>
            <a:r>
              <a:rPr lang="en-US" altLang="zh-CN" sz="2400" baseline="-25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 (</a:t>
            </a:r>
            <a:r>
              <a:rPr lang="en-US" altLang="zh-CN" sz="2400" i="1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</a:t>
            </a:r>
            <a:r>
              <a:rPr lang="en-US" altLang="zh-CN" sz="2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</a:t>
            </a:r>
            <a:r>
              <a:rPr lang="en-US" altLang="zh-CN" sz="2400" i="1" dirty="0" err="1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</a:t>
            </a:r>
            <a:r>
              <a:rPr lang="en-US" altLang="zh-CN" sz="2400" baseline="-25000" dirty="0" err="1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</a:t>
            </a:r>
            <a:r>
              <a:rPr lang="en-US" altLang="zh-CN" sz="2400" baseline="-250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+ </a:t>
            </a:r>
            <a:r>
              <a:rPr lang="en-US" altLang="zh-CN" sz="2400" i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</a:t>
            </a:r>
            <a:r>
              <a:rPr lang="en-US" altLang="zh-CN" sz="2400" baseline="-250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0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002C3C6A-6088-42B6-9679-E998CE4FD3EF}"/>
              </a:ext>
            </a:extLst>
          </p:cNvPr>
          <p:cNvGrpSpPr/>
          <p:nvPr/>
        </p:nvGrpSpPr>
        <p:grpSpPr>
          <a:xfrm>
            <a:off x="3455581" y="4764508"/>
            <a:ext cx="7151459" cy="1127292"/>
            <a:chOff x="3455581" y="4764508"/>
            <a:chExt cx="7151459" cy="112729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7" name="对象 26">
                  <a:extLst>
                    <a:ext uri="{FF2B5EF4-FFF2-40B4-BE49-F238E27FC236}">
                      <a16:creationId xmlns:a16="http://schemas.microsoft.com/office/drawing/2014/main" id="{2703A954-AFCA-48D2-AD5B-70B0100842E8}"/>
                    </a:ext>
                  </a:extLst>
                </p:cNvPr>
                <p:cNvSpPr txBox="1"/>
                <p:nvPr/>
              </p:nvSpPr>
              <p:spPr>
                <a:xfrm>
                  <a:off x="8701238" y="5142500"/>
                  <a:ext cx="1905802" cy="749300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</p:spPr>
              <p:txBody>
                <a:bodyPr>
                  <a:no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en-US" sz="24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zh-CN" altLang="en-US" sz="240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b</m:t>
                            </m:r>
                          </m:sub>
                        </m:sSub>
                        <m:r>
                          <a:rPr lang="en-US" altLang="zh-CN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~</m:t>
                        </m:r>
                        <m:f>
                          <m:fPr>
                            <m:ctrlP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zh-CN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zh-CN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den>
                        </m:f>
                        <m: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zh-CN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zh-CN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den>
                        </m:f>
                      </m:oMath>
                    </m:oMathPara>
                  </a14:m>
                  <a:endParaRPr lang="zh-CN" altLang="en-US" sz="2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>
            <p:sp>
              <p:nvSpPr>
                <p:cNvPr id="27" name="对象 26">
                  <a:extLst>
                    <a:ext uri="{FF2B5EF4-FFF2-40B4-BE49-F238E27FC236}">
                      <a16:creationId xmlns:a16="http://schemas.microsoft.com/office/drawing/2014/main" id="{2703A954-AFCA-48D2-AD5B-70B0100842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01238" y="5142500"/>
                  <a:ext cx="1905802" cy="74930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1C9A9380-4030-44C7-881A-2CFE845A298C}"/>
                </a:ext>
              </a:extLst>
            </p:cNvPr>
            <p:cNvSpPr txBox="1"/>
            <p:nvPr/>
          </p:nvSpPr>
          <p:spPr>
            <a:xfrm>
              <a:off x="3455581" y="5361275"/>
              <a:ext cx="4263881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Arial Black" panose="020B0A04020102020204" pitchFamily="34" charset="0"/>
                  <a:cs typeface="Arial" panose="020B0604020202020204" pitchFamily="34" charset="0"/>
                </a:rPr>
                <a:t>Transfer oscillator scheme </a:t>
              </a:r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[1]</a:t>
              </a:r>
              <a:endParaRPr lang="zh-CN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id="{FA2A8CF1-EC4F-40CF-B06B-E6AC49B281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56201" y="4764508"/>
              <a:ext cx="0" cy="576000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0180055B-E7AF-4BF6-9956-1D4ADBBB03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7914" y="4772529"/>
              <a:ext cx="0" cy="576000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ACB94432-7A3A-46C2-A991-960D26E52F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44832" y="5521696"/>
              <a:ext cx="93600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文本框 31">
            <a:extLst>
              <a:ext uri="{FF2B5EF4-FFF2-40B4-BE49-F238E27FC236}">
                <a16:creationId xmlns:a16="http://schemas.microsoft.com/office/drawing/2014/main" id="{EB7AF8D8-8471-4276-9738-81D148BAA9EA}"/>
              </a:ext>
            </a:extLst>
          </p:cNvPr>
          <p:cNvSpPr txBox="1"/>
          <p:nvPr/>
        </p:nvSpPr>
        <p:spPr>
          <a:xfrm>
            <a:off x="8208334" y="5960968"/>
            <a:ext cx="35938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2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 </a:t>
            </a:r>
            <a:r>
              <a:rPr lang="en-US" altLang="zh-CN" sz="2200" b="1" i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zh-CN" sz="2200" b="1" baseline="-250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n-US" altLang="zh-CN" sz="22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US" altLang="zh-CN" sz="2200" b="1" i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</a:t>
            </a:r>
            <a:r>
              <a:rPr lang="en-US" altLang="zh-CN" sz="2200" b="1" baseline="-250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US" altLang="zh-CN" sz="22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n-US" altLang="zh-CN" sz="2200" b="1" i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</a:t>
            </a:r>
            <a:r>
              <a:rPr lang="en-US" altLang="zh-CN" sz="2200" b="1" baseline="-250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zh-CN" sz="22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2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Lock </a:t>
            </a:r>
            <a:r>
              <a:rPr lang="en-US" altLang="zh-CN" sz="2200" b="1" i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zh-CN" sz="2200" b="1" baseline="-250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22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 </a:t>
            </a:r>
            <a:r>
              <a:rPr lang="en-US" altLang="zh-CN" sz="22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PLL </a:t>
            </a:r>
            <a:r>
              <a:rPr lang="en-US" altLang="zh-CN" sz="2200" b="1" i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</a:t>
            </a:r>
            <a:r>
              <a:rPr lang="en-US" altLang="zh-CN" sz="2200" b="1" baseline="-250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zh-CN" sz="22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n-US" altLang="zh-CN" sz="2200" b="1" i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</a:t>
            </a:r>
            <a:r>
              <a:rPr lang="en-US" altLang="zh-CN" sz="2200" b="1" baseline="-250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US" altLang="zh-CN" sz="22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2200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2CDA5DA7-70DC-44E8-9C0B-17E4F37B5937}"/>
              </a:ext>
            </a:extLst>
          </p:cNvPr>
          <p:cNvSpPr txBox="1"/>
          <p:nvPr/>
        </p:nvSpPr>
        <p:spPr>
          <a:xfrm>
            <a:off x="253388" y="6407350"/>
            <a:ext cx="45609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[1] Telle, et. al. Appl. Phys. B </a:t>
            </a:r>
            <a:r>
              <a:rPr lang="en-US" altLang="zh-CN" sz="1800" b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74</a:t>
            </a:r>
            <a:r>
              <a:rPr lang="en-US" alt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, 1 (2002)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B3FE7500-D3BC-4634-850C-49D915E70C9E}"/>
              </a:ext>
            </a:extLst>
          </p:cNvPr>
          <p:cNvSpPr txBox="1"/>
          <p:nvPr/>
        </p:nvSpPr>
        <p:spPr>
          <a:xfrm>
            <a:off x="4860234" y="5920703"/>
            <a:ext cx="33821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9933FF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Extra RF time base induces noise</a:t>
            </a:r>
            <a:endParaRPr lang="zh-CN" altLang="en-US" sz="2400" dirty="0">
              <a:solidFill>
                <a:srgbClr val="9933FF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E860CBD-465F-4804-B78C-C1323ACBDFD8}"/>
              </a:ext>
            </a:extLst>
          </p:cNvPr>
          <p:cNvSpPr txBox="1"/>
          <p:nvPr/>
        </p:nvSpPr>
        <p:spPr>
          <a:xfrm>
            <a:off x="8609744" y="4818579"/>
            <a:ext cx="1972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 noise free</a:t>
            </a:r>
            <a:endParaRPr lang="zh-CN" altLang="en-US" dirty="0">
              <a:solidFill>
                <a:srgbClr val="99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837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6" grpId="0" animBg="1"/>
      <p:bldP spid="32" grpId="0"/>
      <p:bldP spid="35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DB63B63B-89CD-40C3-A673-A473199E15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84" t="45790" r="23579" b="9073"/>
          <a:stretch/>
        </p:blipFill>
        <p:spPr>
          <a:xfrm>
            <a:off x="1097280" y="1973179"/>
            <a:ext cx="7161196" cy="2502569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5D12B8D3-4F1B-4944-91C2-D37BD8495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04126"/>
          </a:xfrm>
          <a:noFill/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Optically-referenced RF time base</a:t>
            </a:r>
            <a:endParaRPr lang="zh-CN" altLang="en-US" sz="3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Line 19">
            <a:extLst>
              <a:ext uri="{FF2B5EF4-FFF2-40B4-BE49-F238E27FC236}">
                <a16:creationId xmlns:a16="http://schemas.microsoft.com/office/drawing/2014/main" id="{AC59B3D9-812D-4B8C-96D0-82B85208F1C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19163"/>
            <a:ext cx="12191999" cy="0"/>
          </a:xfrm>
          <a:prstGeom prst="line">
            <a:avLst/>
          </a:prstGeom>
          <a:noFill/>
          <a:ln w="57150" cmpd="dbl">
            <a:solidFill>
              <a:srgbClr val="C0C0C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n>
                <a:solidFill>
                  <a:prstClr val="black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D16F9C29-DFE5-4207-A331-8CDF3EE796B7}"/>
              </a:ext>
            </a:extLst>
          </p:cNvPr>
          <p:cNvSpPr txBox="1"/>
          <p:nvPr/>
        </p:nvSpPr>
        <p:spPr>
          <a:xfrm>
            <a:off x="649994" y="1029645"/>
            <a:ext cx="10226554" cy="967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comb stabilized to a H maser or a Rb clock 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     (extend continuous operation time, less cycle slips) 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 Black" panose="020B0A04020102020204" pitchFamily="34" charset="0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E009921F-D588-4200-BC9C-5F0B192A85B2}"/>
              </a:ext>
            </a:extLst>
          </p:cNvPr>
          <p:cNvGrpSpPr/>
          <p:nvPr/>
        </p:nvGrpSpPr>
        <p:grpSpPr>
          <a:xfrm>
            <a:off x="2945331" y="4272016"/>
            <a:ext cx="8662737" cy="2314695"/>
            <a:chOff x="2945331" y="4272016"/>
            <a:chExt cx="8662737" cy="2314695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6B3C3CC5-CC3C-44B2-B771-F2820A7FA570}"/>
                </a:ext>
              </a:extLst>
            </p:cNvPr>
            <p:cNvSpPr txBox="1"/>
            <p:nvPr/>
          </p:nvSpPr>
          <p:spPr>
            <a:xfrm>
              <a:off x="2945331" y="4312121"/>
              <a:ext cx="2550694" cy="46166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400" i="1"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en-US" altLang="zh-CN" sz="2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b1 </a:t>
              </a:r>
              <a:r>
                <a:rPr lang="en-US" altLang="zh-CN" sz="2400" dirty="0">
                  <a:latin typeface="Arial" panose="020B0604020202020204" pitchFamily="34" charset="0"/>
                  <a:cs typeface="Arial" panose="020B0604020202020204" pitchFamily="34" charset="0"/>
                </a:rPr>
                <a:t>=</a:t>
              </a:r>
              <a:r>
                <a:rPr lang="en-US" altLang="zh-CN" sz="2400" i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</a:t>
              </a:r>
              <a:r>
                <a:rPr lang="en-US" altLang="zh-CN" sz="2400" baseline="-250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1 </a:t>
              </a:r>
              <a:r>
                <a:rPr lang="en-US" altLang="zh-CN" sz="24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 (</a:t>
              </a:r>
              <a:r>
                <a:rPr lang="en-US" altLang="zh-CN" sz="2400" i="1" dirty="0" err="1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M</a:t>
              </a:r>
              <a:r>
                <a:rPr lang="en-US" altLang="zh-CN" sz="2400" dirty="0" err="1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</a:t>
              </a:r>
              <a:r>
                <a:rPr lang="en-US" altLang="zh-CN" sz="2400" i="1" dirty="0" err="1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f</a:t>
              </a:r>
              <a:r>
                <a:rPr lang="en-US" altLang="zh-CN" sz="2400" baseline="-25000" dirty="0" err="1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r</a:t>
              </a:r>
              <a:r>
                <a:rPr lang="en-US" altLang="zh-CN" sz="2400" baseline="-25000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zh-CN" sz="24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+ </a:t>
              </a:r>
              <a:r>
                <a:rPr lang="en-US" altLang="zh-CN" sz="2400" i="1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f</a:t>
              </a:r>
              <a:r>
                <a:rPr lang="en-US" altLang="zh-CN" sz="2400" baseline="-25000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0</a:t>
              </a:r>
              <a:r>
                <a:rPr lang="en-US" altLang="zh-CN" sz="24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)</a:t>
              </a:r>
              <a:endParaRPr lang="zh-CN" alt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C0E689A1-D772-4F87-A687-4362759216D7}"/>
                </a:ext>
              </a:extLst>
            </p:cNvPr>
            <p:cNvSpPr txBox="1"/>
            <p:nvPr/>
          </p:nvSpPr>
          <p:spPr>
            <a:xfrm>
              <a:off x="5889056" y="4272016"/>
              <a:ext cx="3378234" cy="46166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400" i="1"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en-US" altLang="zh-CN" sz="2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b1</a:t>
              </a:r>
              <a:r>
                <a:rPr lang="en-US" altLang="zh-CN" sz="24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n-US" altLang="zh-CN" sz="2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2400" dirty="0">
                  <a:latin typeface="Arial" panose="020B0604020202020204" pitchFamily="34" charset="0"/>
                  <a:cs typeface="Arial" panose="020B0604020202020204" pitchFamily="34" charset="0"/>
                </a:rPr>
                <a:t>=</a:t>
              </a:r>
              <a:r>
                <a:rPr lang="en-US" altLang="zh-CN" sz="2400" i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zh-CN" sz="24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(</a:t>
              </a:r>
              <a:r>
                <a:rPr lang="en-US" altLang="zh-CN" sz="2400" i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M </a:t>
              </a:r>
              <a:r>
                <a:rPr lang="en-US" altLang="zh-CN" sz="24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+ 1)</a:t>
              </a:r>
              <a:r>
                <a:rPr lang="en-US" altLang="zh-CN" sz="2400" i="1" dirty="0" err="1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f</a:t>
              </a:r>
              <a:r>
                <a:rPr lang="en-US" altLang="zh-CN" sz="2400" baseline="-25000" dirty="0" err="1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r</a:t>
              </a:r>
              <a:r>
                <a:rPr lang="en-US" altLang="zh-CN" sz="2400" baseline="-25000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zh-CN" sz="24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+ </a:t>
              </a:r>
              <a:r>
                <a:rPr lang="en-US" altLang="zh-CN" sz="2400" i="1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f</a:t>
              </a:r>
              <a:r>
                <a:rPr lang="en-US" altLang="zh-CN" sz="2400" baseline="-25000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0 </a:t>
              </a:r>
              <a:r>
                <a:rPr lang="en-US" altLang="zh-CN" sz="24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 </a:t>
              </a:r>
              <a:r>
                <a:rPr lang="en-US" altLang="zh-CN" sz="2400" i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</a:t>
              </a:r>
              <a:r>
                <a:rPr lang="en-US" altLang="zh-CN" sz="2400" baseline="-250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2</a:t>
              </a:r>
              <a:endParaRPr lang="zh-CN" alt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7" name="对象 26">
                  <a:extLst>
                    <a:ext uri="{FF2B5EF4-FFF2-40B4-BE49-F238E27FC236}">
                      <a16:creationId xmlns:a16="http://schemas.microsoft.com/office/drawing/2014/main" id="{2703A954-AFCA-48D2-AD5B-70B0100842E8}"/>
                    </a:ext>
                  </a:extLst>
                </p:cNvPr>
                <p:cNvSpPr txBox="1"/>
                <p:nvPr/>
              </p:nvSpPr>
              <p:spPr>
                <a:xfrm>
                  <a:off x="8620019" y="5308179"/>
                  <a:ext cx="2897312" cy="749300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</p:spPr>
              <p:txBody>
                <a:bodyPr>
                  <a:no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zh-CN" altLang="en-US" sz="2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</m:t>
                        </m:r>
                        <m:r>
                          <a:rPr lang="en-US" altLang="zh-CN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~</m:t>
                        </m:r>
                        <m:f>
                          <m:fPr>
                            <m:ctrlP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zh-CN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zh-CN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den>
                        </m:f>
                        <m: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zh-CN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zh-CN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n-US" altLang="zh-CN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+1</m:t>
                            </m:r>
                          </m:den>
                        </m:f>
                        <m:r>
                          <a:rPr lang="en-US" altLang="zh-CN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~</m:t>
                        </m:r>
                        <m:f>
                          <m:fPr>
                            <m:ctrlP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zh-CN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zh-CN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oMath>
                    </m:oMathPara>
                  </a14:m>
                  <a:endParaRPr lang="zh-CN" altLang="en-US" sz="2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>
            <p:sp>
              <p:nvSpPr>
                <p:cNvPr id="27" name="对象 26">
                  <a:extLst>
                    <a:ext uri="{FF2B5EF4-FFF2-40B4-BE49-F238E27FC236}">
                      <a16:creationId xmlns:a16="http://schemas.microsoft.com/office/drawing/2014/main" id="{2703A954-AFCA-48D2-AD5B-70B0100842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20019" y="5308179"/>
                  <a:ext cx="2897312" cy="749300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1C9A9380-4030-44C7-881A-2CFE845A298C}"/>
                </a:ext>
              </a:extLst>
            </p:cNvPr>
            <p:cNvSpPr txBox="1"/>
            <p:nvPr/>
          </p:nvSpPr>
          <p:spPr>
            <a:xfrm>
              <a:off x="3657601" y="5526954"/>
              <a:ext cx="4061861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Arial Black" panose="020B0A04020102020204" pitchFamily="34" charset="0"/>
                  <a:cs typeface="Arial" panose="020B0604020202020204" pitchFamily="34" charset="0"/>
                </a:rPr>
                <a:t>Transfer oscillator scheme</a:t>
              </a:r>
              <a:endParaRPr lang="zh-CN" altLang="en-US" sz="2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id="{FA2A8CF1-EC4F-40CF-B06B-E6AC49B281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56201" y="4764508"/>
              <a:ext cx="0" cy="756000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0180055B-E7AF-4BF6-9956-1D4ADBBB03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7914" y="4772529"/>
              <a:ext cx="0" cy="756000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ACB94432-7A3A-46C2-A991-960D26E52F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44832" y="5687375"/>
              <a:ext cx="93600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EB7AF8D8-8471-4276-9738-81D148BAA9EA}"/>
                </a:ext>
              </a:extLst>
            </p:cNvPr>
            <p:cNvSpPr txBox="1"/>
            <p:nvPr/>
          </p:nvSpPr>
          <p:spPr>
            <a:xfrm>
              <a:off x="8643488" y="6125046"/>
              <a:ext cx="29645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Only related to </a:t>
              </a:r>
              <a:r>
                <a:rPr lang="en-US" altLang="zh-CN" sz="2400" b="1" i="1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</a:t>
              </a:r>
              <a:r>
                <a:rPr lang="en-US" altLang="zh-CN" sz="2400" b="1" baseline="-25000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1</a:t>
              </a:r>
              <a:endParaRPr lang="zh-CN" altLang="en-US" sz="24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id="{0D81003B-26B3-41C6-8507-02533431F0EE}"/>
              </a:ext>
            </a:extLst>
          </p:cNvPr>
          <p:cNvSpPr txBox="1"/>
          <p:nvPr/>
        </p:nvSpPr>
        <p:spPr>
          <a:xfrm>
            <a:off x="290446" y="6389516"/>
            <a:ext cx="4766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Yao et. al. Nat. Sci. Rev. 3, 463 (2016)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18570481-02A2-4EBE-998B-A16BE6ACD47F}"/>
              </a:ext>
            </a:extLst>
          </p:cNvPr>
          <p:cNvSpPr txBox="1"/>
          <p:nvPr/>
        </p:nvSpPr>
        <p:spPr>
          <a:xfrm>
            <a:off x="8578921" y="4941869"/>
            <a:ext cx="1972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 noise free</a:t>
            </a:r>
            <a:endParaRPr lang="zh-CN" altLang="en-US" dirty="0">
              <a:solidFill>
                <a:srgbClr val="99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对象 26">
                <a:extLst>
                  <a:ext uri="{FF2B5EF4-FFF2-40B4-BE49-F238E27FC236}">
                    <a16:creationId xmlns:a16="http://schemas.microsoft.com/office/drawing/2014/main" id="{17DB5209-7741-4442-B4C1-E902BED68541}"/>
                  </a:ext>
                </a:extLst>
              </p:cNvPr>
              <p:cNvSpPr txBox="1"/>
              <p:nvPr/>
            </p:nvSpPr>
            <p:spPr>
              <a:xfrm>
                <a:off x="8762881" y="1752028"/>
                <a:ext cx="2846916" cy="7493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zh-CN" alt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  <m:r>
                        <a:rPr lang="en-US" altLang="zh-CN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zh-CN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zh-CN" alt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zh-CN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den>
                      </m:f>
                      <m:r>
                        <a:rPr lang="zh-CN" alt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zh-CN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zh-CN" alt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zh-CN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en-US" altLang="zh-CN" sz="2400" b="0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2400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24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4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zh-CN" altLang="en-US" sz="24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en-US" altLang="zh-CN" sz="2400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</m:oMath>
                  </m:oMathPara>
                </a14:m>
                <a:endParaRPr lang="zh-CN" alt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4" name="对象 26">
                <a:extLst>
                  <a:ext uri="{FF2B5EF4-FFF2-40B4-BE49-F238E27FC236}">
                    <a16:creationId xmlns:a16="http://schemas.microsoft.com/office/drawing/2014/main" id="{17DB5209-7741-4442-B4C1-E902BED685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2881" y="1752028"/>
                <a:ext cx="2846916" cy="7493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对象 26">
                <a:extLst>
                  <a:ext uri="{FF2B5EF4-FFF2-40B4-BE49-F238E27FC236}">
                    <a16:creationId xmlns:a16="http://schemas.microsoft.com/office/drawing/2014/main" id="{DF7816E0-697C-418F-96EE-082CF281F675}"/>
                  </a:ext>
                </a:extLst>
              </p:cNvPr>
              <p:cNvSpPr txBox="1"/>
              <p:nvPr/>
            </p:nvSpPr>
            <p:spPr>
              <a:xfrm>
                <a:off x="8460954" y="2695539"/>
                <a:ext cx="3518714" cy="100315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2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altLang="zh-CN" sz="2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zh-CN" altLang="en-US" sz="2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zh-C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zh-CN" altLang="en-US" sz="2400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altLang="zh-CN" sz="2400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sz="24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24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zh-CN" sz="24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den>
                          </m:f>
                          <m:r>
                            <a:rPr lang="en-US" altLang="zh-CN" sz="2400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altLang="zh-CN" sz="24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24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zh-CN" sz="24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  <m:r>
                                <a:rPr lang="en-US" altLang="zh-CN" sz="2400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den>
                          </m:f>
                        </m:e>
                      </m:d>
                      <m:r>
                        <a:rPr lang="en-US" altLang="zh-CN" sz="2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2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24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4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altLang="zh-CN" sz="24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den>
                      </m:f>
                    </m:oMath>
                  </m:oMathPara>
                </a14:m>
                <a:endParaRPr lang="zh-CN" altLang="en-US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5" name="对象 26">
                <a:extLst>
                  <a:ext uri="{FF2B5EF4-FFF2-40B4-BE49-F238E27FC236}">
                    <a16:creationId xmlns:a16="http://schemas.microsoft.com/office/drawing/2014/main" id="{DF7816E0-697C-418F-96EE-082CF281F6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954" y="2695539"/>
                <a:ext cx="3518714" cy="100315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>
            <a:extLst>
              <a:ext uri="{FF2B5EF4-FFF2-40B4-BE49-F238E27FC236}">
                <a16:creationId xmlns:a16="http://schemas.microsoft.com/office/drawing/2014/main" id="{5E8D87AC-F564-4CA8-9865-FCDE47881672}"/>
              </a:ext>
            </a:extLst>
          </p:cNvPr>
          <p:cNvSpPr/>
          <p:nvPr/>
        </p:nvSpPr>
        <p:spPr>
          <a:xfrm>
            <a:off x="4065224" y="3712684"/>
            <a:ext cx="572878" cy="484743"/>
          </a:xfrm>
          <a:prstGeom prst="rect">
            <a:avLst/>
          </a:prstGeom>
          <a:noFill/>
          <a:ln w="28575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AB988FEC-DFB4-4F43-8E71-5DE4B03AF1B2}"/>
              </a:ext>
            </a:extLst>
          </p:cNvPr>
          <p:cNvSpPr/>
          <p:nvPr/>
        </p:nvSpPr>
        <p:spPr>
          <a:xfrm>
            <a:off x="4647282" y="3721865"/>
            <a:ext cx="572878" cy="484743"/>
          </a:xfrm>
          <a:prstGeom prst="rect">
            <a:avLst/>
          </a:prstGeom>
          <a:noFill/>
          <a:ln w="28575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D5C7A35-C716-4262-9D62-D8BA66FDB7D9}"/>
              </a:ext>
            </a:extLst>
          </p:cNvPr>
          <p:cNvSpPr txBox="1"/>
          <p:nvPr/>
        </p:nvSpPr>
        <p:spPr>
          <a:xfrm>
            <a:off x="8280971" y="3729777"/>
            <a:ext cx="3774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zh-CN" sz="2400" b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can be preset &amp; sweep</a:t>
            </a:r>
            <a:endParaRPr lang="zh-CN" altLang="en-US" sz="2400" b="1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56602595-2746-424B-BF3C-A0CA2CEB2890}"/>
              </a:ext>
            </a:extLst>
          </p:cNvPr>
          <p:cNvSpPr txBox="1"/>
          <p:nvPr/>
        </p:nvSpPr>
        <p:spPr>
          <a:xfrm>
            <a:off x="4602822" y="2311686"/>
            <a:ext cx="770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zh-CN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+1</a:t>
            </a:r>
            <a:endParaRPr lang="zh-CN" altLang="en-US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336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 animBg="1"/>
      <p:bldP spid="35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12B8D3-4F1B-4944-91C2-D37BD8495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04126"/>
          </a:xfrm>
          <a:noFill/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Division noise characterization</a:t>
            </a:r>
            <a:endParaRPr lang="zh-CN" altLang="en-US" sz="3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Line 19">
            <a:extLst>
              <a:ext uri="{FF2B5EF4-FFF2-40B4-BE49-F238E27FC236}">
                <a16:creationId xmlns:a16="http://schemas.microsoft.com/office/drawing/2014/main" id="{AC59B3D9-812D-4B8C-96D0-82B85208F1C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19163"/>
            <a:ext cx="12191999" cy="0"/>
          </a:xfrm>
          <a:prstGeom prst="line">
            <a:avLst/>
          </a:prstGeom>
          <a:noFill/>
          <a:ln w="57150" cmpd="dbl">
            <a:solidFill>
              <a:srgbClr val="C0C0C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n>
                <a:solidFill>
                  <a:prstClr val="black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id="{4C66C12F-C2F5-40C0-84D3-D24A7A48D298}"/>
              </a:ext>
            </a:extLst>
          </p:cNvPr>
          <p:cNvSpPr txBox="1"/>
          <p:nvPr/>
        </p:nvSpPr>
        <p:spPr>
          <a:xfrm>
            <a:off x="770021" y="5999918"/>
            <a:ext cx="10847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Noise due to light path fluctuation: common path, air sealed box</a:t>
            </a:r>
            <a:endParaRPr lang="zh-CN" altLang="en-US" sz="2400" baseline="-25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5" name="图片 64">
            <a:extLst>
              <a:ext uri="{FF2B5EF4-FFF2-40B4-BE49-F238E27FC236}">
                <a16:creationId xmlns:a16="http://schemas.microsoft.com/office/drawing/2014/main" id="{18EF79E1-A4F2-4BD1-9C1F-76C4E4578BEE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437"/>
          <a:stretch/>
        </p:blipFill>
        <p:spPr bwMode="auto">
          <a:xfrm>
            <a:off x="1931543" y="1140430"/>
            <a:ext cx="8106308" cy="44898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7" name="文本框 76">
            <a:extLst>
              <a:ext uri="{FF2B5EF4-FFF2-40B4-BE49-F238E27FC236}">
                <a16:creationId xmlns:a16="http://schemas.microsoft.com/office/drawing/2014/main" id="{B9BCE976-017C-4AEC-87C8-8887CB3A3541}"/>
              </a:ext>
            </a:extLst>
          </p:cNvPr>
          <p:cNvSpPr txBox="1"/>
          <p:nvPr/>
        </p:nvSpPr>
        <p:spPr>
          <a:xfrm>
            <a:off x="6467823" y="1171942"/>
            <a:ext cx="5439925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sz="2400" b="1" i="1" dirty="0" err="1">
                <a:solidFill>
                  <a:srgbClr val="9933F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2400" b="1" baseline="-25000" dirty="0" err="1">
                <a:solidFill>
                  <a:srgbClr val="9933F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sz="2400" b="1" dirty="0">
                <a:solidFill>
                  <a:srgbClr val="9933F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=</a:t>
            </a:r>
            <a:r>
              <a:rPr lang="en-US" altLang="zh-CN" sz="2400" b="1" spc="-40" dirty="0">
                <a:solidFill>
                  <a:srgbClr val="9933F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0.499 999 219 876 815 223 597 90</a:t>
            </a:r>
            <a:r>
              <a:rPr lang="en-US" altLang="zh-CN" sz="2400" b="1" spc="-40" dirty="0">
                <a:solidFill>
                  <a:srgbClr val="9933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r>
              <a:rPr lang="en-US" altLang="zh-CN" sz="2400" b="1" spc="-40" dirty="0">
                <a:solidFill>
                  <a:srgbClr val="9933F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0.500 000 106 518 137 671 678 87</a:t>
            </a:r>
            <a:endParaRPr lang="zh-CN" altLang="en-US" sz="2400" b="1" dirty="0">
              <a:solidFill>
                <a:srgbClr val="99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F1CFB0CF-DF5F-439A-9EE3-5FCA2F4CA113}"/>
              </a:ext>
            </a:extLst>
          </p:cNvPr>
          <p:cNvSpPr/>
          <p:nvPr/>
        </p:nvSpPr>
        <p:spPr>
          <a:xfrm>
            <a:off x="6164495" y="2208944"/>
            <a:ext cx="1119883" cy="729465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>
            <a:extLst>
              <a:ext uri="{FF2B5EF4-FFF2-40B4-BE49-F238E27FC236}">
                <a16:creationId xmlns:a16="http://schemas.microsoft.com/office/drawing/2014/main" id="{870AF9EA-19CF-427D-9E5F-002D9276E3EE}"/>
              </a:ext>
            </a:extLst>
          </p:cNvPr>
          <p:cNvSpPr/>
          <p:nvPr/>
        </p:nvSpPr>
        <p:spPr>
          <a:xfrm>
            <a:off x="6029219" y="4786045"/>
            <a:ext cx="1119883" cy="729465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87E0C9C6-F190-421C-86D0-4536610B4407}"/>
              </a:ext>
            </a:extLst>
          </p:cNvPr>
          <p:cNvSpPr txBox="1"/>
          <p:nvPr/>
        </p:nvSpPr>
        <p:spPr>
          <a:xfrm>
            <a:off x="7308591" y="5228522"/>
            <a:ext cx="1712119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sz="2400" b="1" i="1" dirty="0">
                <a:solidFill>
                  <a:srgbClr val="9933F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2400" b="1" baseline="-25000" dirty="0">
                <a:solidFill>
                  <a:srgbClr val="9933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SHG</a:t>
            </a:r>
            <a:r>
              <a:rPr lang="en-US" altLang="zh-CN" sz="2400" b="1" dirty="0">
                <a:solidFill>
                  <a:srgbClr val="9933F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=</a:t>
            </a:r>
            <a:r>
              <a:rPr lang="en-US" altLang="zh-CN" sz="2400" b="1" spc="-40" dirty="0">
                <a:solidFill>
                  <a:srgbClr val="9933F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0.5</a:t>
            </a:r>
            <a:endParaRPr lang="zh-CN" altLang="en-US" sz="2400" b="1" dirty="0">
              <a:solidFill>
                <a:srgbClr val="99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59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9">
            <a:extLst>
              <a:ext uri="{FF2B5EF4-FFF2-40B4-BE49-F238E27FC236}">
                <a16:creationId xmlns:a16="http://schemas.microsoft.com/office/drawing/2014/main" id="{AC59B3D9-812D-4B8C-96D0-82B85208F1C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19163"/>
            <a:ext cx="12191999" cy="0"/>
          </a:xfrm>
          <a:prstGeom prst="line">
            <a:avLst/>
          </a:prstGeom>
          <a:noFill/>
          <a:ln w="57150" cmpd="dbl">
            <a:solidFill>
              <a:srgbClr val="C0C0C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n>
                <a:solidFill>
                  <a:prstClr val="black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385EC21-0324-4165-AB29-0294E23C48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189" y="1247208"/>
            <a:ext cx="6383406" cy="5143654"/>
          </a:xfrm>
          <a:prstGeom prst="rect">
            <a:avLst/>
          </a:prstGeom>
        </p:spPr>
      </p:pic>
      <p:sp>
        <p:nvSpPr>
          <p:cNvPr id="75" name="文本框 74">
            <a:extLst>
              <a:ext uri="{FF2B5EF4-FFF2-40B4-BE49-F238E27FC236}">
                <a16:creationId xmlns:a16="http://schemas.microsoft.com/office/drawing/2014/main" id="{5E10E79C-A039-48A0-887D-0429147D2CC3}"/>
              </a:ext>
            </a:extLst>
          </p:cNvPr>
          <p:cNvSpPr txBox="1"/>
          <p:nvPr/>
        </p:nvSpPr>
        <p:spPr>
          <a:xfrm>
            <a:off x="7643194" y="1264287"/>
            <a:ext cx="410016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 frequency noise immunity factor: 10</a:t>
            </a:r>
            <a:r>
              <a:rPr lang="en-US" altLang="zh-CN" sz="2000" b="1" baseline="30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sz="2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</a:t>
            </a:r>
            <a:r>
              <a:rPr lang="en-US" altLang="zh-CN" sz="2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10</a:t>
            </a:r>
            <a:r>
              <a:rPr lang="en-US" altLang="zh-CN" sz="2000" b="1" baseline="30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altLang="zh-CN" sz="2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表格 6">
            <a:extLst>
              <a:ext uri="{FF2B5EF4-FFF2-40B4-BE49-F238E27FC236}">
                <a16:creationId xmlns:a16="http://schemas.microsoft.com/office/drawing/2014/main" id="{92890AA6-0B32-4407-B111-21FFAA5B2D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462747"/>
              </p:ext>
            </p:extLst>
          </p:nvPr>
        </p:nvGraphicFramePr>
        <p:xfrm>
          <a:off x="7428218" y="2131987"/>
          <a:ext cx="4407611" cy="2013907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047962">
                  <a:extLst>
                    <a:ext uri="{9D8B030D-6E8A-4147-A177-3AD203B41FA5}">
                      <a16:colId xmlns:a16="http://schemas.microsoft.com/office/drawing/2014/main" val="2709950289"/>
                    </a:ext>
                  </a:extLst>
                </a:gridCol>
                <a:gridCol w="1972638">
                  <a:extLst>
                    <a:ext uri="{9D8B030D-6E8A-4147-A177-3AD203B41FA5}">
                      <a16:colId xmlns:a16="http://schemas.microsoft.com/office/drawing/2014/main" val="712514436"/>
                    </a:ext>
                  </a:extLst>
                </a:gridCol>
                <a:gridCol w="1387011">
                  <a:extLst>
                    <a:ext uri="{9D8B030D-6E8A-4147-A177-3AD203B41FA5}">
                      <a16:colId xmlns:a16="http://schemas.microsoft.com/office/drawing/2014/main" val="3680497959"/>
                    </a:ext>
                  </a:extLst>
                </a:gridCol>
              </a:tblGrid>
              <a:tr h="735514"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Instability of comb line @ 1 s</a:t>
                      </a:r>
                      <a:endParaRPr lang="zh-CN" altLang="en-US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Instability of </a:t>
                      </a:r>
                      <a:r>
                        <a:rPr lang="en-US" altLang="zh-CN" b="1" i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</a:t>
                      </a:r>
                      <a:r>
                        <a:rPr lang="en-US" altLang="zh-CN" b="1" i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@1 s</a:t>
                      </a:r>
                      <a:endParaRPr lang="zh-CN" altLang="en-US" b="1" i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570398"/>
                  </a:ext>
                </a:extLst>
              </a:tr>
              <a:tr h="426131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baseline="0" dirty="0">
                          <a:solidFill>
                            <a:srgbClr val="0033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Rb</a:t>
                      </a:r>
                      <a:r>
                        <a:rPr lang="en-US" altLang="zh-CN" b="1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[1]</a:t>
                      </a:r>
                      <a:endParaRPr lang="zh-CN" altLang="en-US" b="1" baseline="30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>
                          <a:solidFill>
                            <a:srgbClr val="0033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altLang="zh-CN" b="1" dirty="0">
                          <a:solidFill>
                            <a:srgbClr val="0033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altLang="zh-CN" b="1" dirty="0">
                          <a:solidFill>
                            <a:srgbClr val="0033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altLang="zh-CN" b="1" baseline="30000" dirty="0">
                          <a:solidFill>
                            <a:srgbClr val="0033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11</a:t>
                      </a:r>
                      <a:endParaRPr lang="zh-CN" altLang="en-US" b="1" baseline="30000" dirty="0">
                        <a:solidFill>
                          <a:srgbClr val="0033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dirty="0">
                          <a:solidFill>
                            <a:srgbClr val="0033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r>
                        <a:rPr lang="en-US" altLang="zh-CN" b="1" dirty="0">
                          <a:solidFill>
                            <a:srgbClr val="0033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altLang="zh-CN" b="1" dirty="0">
                          <a:solidFill>
                            <a:srgbClr val="0033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altLang="zh-CN" b="1" baseline="30000" dirty="0">
                          <a:solidFill>
                            <a:srgbClr val="0033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18</a:t>
                      </a:r>
                      <a:endParaRPr lang="zh-CN" altLang="en-US" b="1" baseline="30000" dirty="0">
                        <a:solidFill>
                          <a:srgbClr val="0033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5917265"/>
                  </a:ext>
                </a:extLst>
              </a:tr>
              <a:tr h="4261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baseline="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zh-CN" b="1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[2]</a:t>
                      </a:r>
                      <a:endParaRPr lang="zh-CN" altLang="en-US" b="1" baseline="30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altLang="zh-CN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altLang="zh-CN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altLang="zh-CN" b="1" baseline="300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13</a:t>
                      </a:r>
                      <a:endParaRPr lang="zh-CN" altLang="en-US" b="1" baseline="300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en-US" altLang="zh-CN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altLang="zh-CN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altLang="zh-CN" b="1" baseline="300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18</a:t>
                      </a:r>
                      <a:endParaRPr lang="zh-CN" altLang="en-US" b="1" baseline="300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5405892"/>
                  </a:ext>
                </a:extLst>
              </a:tr>
              <a:tr h="4261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baseline="0" dirty="0">
                          <a:solidFill>
                            <a:srgbClr val="9933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Laser</a:t>
                      </a:r>
                      <a:r>
                        <a:rPr lang="en-US" altLang="zh-CN" b="1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[3]</a:t>
                      </a:r>
                      <a:endParaRPr lang="zh-CN" altLang="en-US" b="1" baseline="30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dirty="0">
                          <a:solidFill>
                            <a:srgbClr val="9933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altLang="zh-CN" b="1" dirty="0">
                          <a:solidFill>
                            <a:srgbClr val="9933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altLang="zh-CN" b="1" dirty="0">
                          <a:solidFill>
                            <a:srgbClr val="9933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altLang="zh-CN" b="1" baseline="30000" dirty="0">
                          <a:solidFill>
                            <a:srgbClr val="9933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15</a:t>
                      </a:r>
                      <a:endParaRPr lang="zh-CN" altLang="en-US" b="1" baseline="30000" dirty="0">
                        <a:solidFill>
                          <a:srgbClr val="9933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dirty="0">
                          <a:solidFill>
                            <a:srgbClr val="9933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r>
                        <a:rPr lang="en-US" altLang="zh-CN" b="1" dirty="0">
                          <a:solidFill>
                            <a:srgbClr val="9933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altLang="zh-CN" b="1" dirty="0">
                          <a:solidFill>
                            <a:srgbClr val="9933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altLang="zh-CN" b="1" baseline="30000" dirty="0">
                          <a:solidFill>
                            <a:srgbClr val="9933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19</a:t>
                      </a:r>
                      <a:endParaRPr lang="zh-CN" altLang="en-US" b="1" baseline="30000" dirty="0">
                        <a:solidFill>
                          <a:srgbClr val="9933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4715636"/>
                  </a:ext>
                </a:extLst>
              </a:tr>
            </a:tbl>
          </a:graphicData>
        </a:graphic>
      </p:graphicFrame>
      <p:sp>
        <p:nvSpPr>
          <p:cNvPr id="76" name="文本框 75">
            <a:extLst>
              <a:ext uri="{FF2B5EF4-FFF2-40B4-BE49-F238E27FC236}">
                <a16:creationId xmlns:a16="http://schemas.microsoft.com/office/drawing/2014/main" id="{476DF6B9-BBB1-4356-88BE-308389F3B094}"/>
              </a:ext>
            </a:extLst>
          </p:cNvPr>
          <p:cNvSpPr txBox="1"/>
          <p:nvPr/>
        </p:nvSpPr>
        <p:spPr>
          <a:xfrm>
            <a:off x="7643194" y="5392992"/>
            <a:ext cx="4403032" cy="8509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US" altLang="zh-CN" sz="2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independent on comb </a:t>
            </a:r>
            <a:r>
              <a:rPr lang="en-US" altLang="zh-CN" sz="2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zh-CN" sz="2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stability</a:t>
            </a:r>
          </a:p>
          <a:p>
            <a:pPr>
              <a:lnSpc>
                <a:spcPct val="130000"/>
              </a:lnSpc>
            </a:pP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      multi-channel division (</a:t>
            </a:r>
            <a:r>
              <a:rPr lang="en-US" altLang="zh-CN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zh-CN" sz="20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CN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 f</a:t>
            </a:r>
            <a:r>
              <a:rPr lang="en-US" altLang="zh-CN" sz="20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标题 1">
            <a:extLst>
              <a:ext uri="{FF2B5EF4-FFF2-40B4-BE49-F238E27FC236}">
                <a16:creationId xmlns:a16="http://schemas.microsoft.com/office/drawing/2014/main" id="{B99FCAAB-0996-4F50-A7C4-51FFE683C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04126"/>
          </a:xfrm>
          <a:noFill/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Arial Black" panose="020B0A04020102020204" pitchFamily="34" charset="0"/>
                <a:cs typeface="Arial" panose="020B0604020202020204" pitchFamily="34" charset="0"/>
              </a:rPr>
              <a:t>Division noise characterization</a:t>
            </a:r>
            <a:endParaRPr lang="zh-CN" altLang="en-US" sz="3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0BBA0CC-0722-419A-A139-08F5870B4E9E}"/>
              </a:ext>
            </a:extLst>
          </p:cNvPr>
          <p:cNvSpPr txBox="1"/>
          <p:nvPr/>
        </p:nvSpPr>
        <p:spPr>
          <a:xfrm>
            <a:off x="171176" y="6488668"/>
            <a:ext cx="3913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[1] Yao et. al. Photon. Res. 9, 98 (2021)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2AB0F28-C889-4DAB-B94A-28F270BD5C08}"/>
              </a:ext>
            </a:extLst>
          </p:cNvPr>
          <p:cNvSpPr txBox="1"/>
          <p:nvPr/>
        </p:nvSpPr>
        <p:spPr>
          <a:xfrm>
            <a:off x="8278193" y="6519446"/>
            <a:ext cx="3913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[3] Yao et. al. Nat. Sci. Rev. 3, 463 (2016)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B79D31A-47DA-4331-8496-FE95BA7FD714}"/>
              </a:ext>
            </a:extLst>
          </p:cNvPr>
          <p:cNvSpPr txBox="1"/>
          <p:nvPr/>
        </p:nvSpPr>
        <p:spPr>
          <a:xfrm>
            <a:off x="4219715" y="6519446"/>
            <a:ext cx="3913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[2] Shi et. al. APL Photonics (2023)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A8A30C11-D50D-46B8-B37E-26B38B562489}"/>
              </a:ext>
            </a:extLst>
          </p:cNvPr>
          <p:cNvSpPr txBox="1"/>
          <p:nvPr/>
        </p:nvSpPr>
        <p:spPr>
          <a:xfrm>
            <a:off x="7530957" y="4589352"/>
            <a:ext cx="41116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Applicable to chip-based combs </a:t>
            </a:r>
            <a:endParaRPr lang="zh-CN" altLang="en-U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181E56D4-9188-4685-A3DD-861DFA6D3E45}"/>
              </a:ext>
            </a:extLst>
          </p:cNvPr>
          <p:cNvSpPr/>
          <p:nvPr/>
        </p:nvSpPr>
        <p:spPr>
          <a:xfrm>
            <a:off x="7425369" y="2875402"/>
            <a:ext cx="4406747" cy="462709"/>
          </a:xfrm>
          <a:prstGeom prst="rect">
            <a:avLst/>
          </a:prstGeom>
          <a:noFill/>
          <a:ln w="38100"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F21F3560-BAFB-4CB7-A984-07B68EE5EC55}"/>
              </a:ext>
            </a:extLst>
          </p:cNvPr>
          <p:cNvSpPr/>
          <p:nvPr/>
        </p:nvSpPr>
        <p:spPr>
          <a:xfrm>
            <a:off x="7412516" y="4548129"/>
            <a:ext cx="4406747" cy="462709"/>
          </a:xfrm>
          <a:prstGeom prst="rect">
            <a:avLst/>
          </a:prstGeom>
          <a:noFill/>
          <a:ln w="38100"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892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13" grpId="0"/>
      <p:bldP spid="2" grpId="0" animBg="1"/>
      <p:bldP spid="14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5299</TotalTime>
  <Words>1499</Words>
  <Application>Microsoft Office PowerPoint</Application>
  <PresentationFormat>宽屏</PresentationFormat>
  <Paragraphs>306</Paragraphs>
  <Slides>21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等线</vt:lpstr>
      <vt:lpstr>等线 Light</vt:lpstr>
      <vt:lpstr>微软雅黑</vt:lpstr>
      <vt:lpstr>微软雅黑</vt:lpstr>
      <vt:lpstr>Arial</vt:lpstr>
      <vt:lpstr>Arial</vt:lpstr>
      <vt:lpstr>Arial Black</vt:lpstr>
      <vt:lpstr>Cambria Math</vt:lpstr>
      <vt:lpstr>Times New Roman</vt:lpstr>
      <vt:lpstr>Wingdings</vt:lpstr>
      <vt:lpstr>Office 主题​​</vt:lpstr>
      <vt:lpstr>Graph</vt:lpstr>
      <vt:lpstr>Equation</vt:lpstr>
      <vt:lpstr>Low-noise optical frequency divider  for precision measurement</vt:lpstr>
      <vt:lpstr>Motivation</vt:lpstr>
      <vt:lpstr>Precision ratio measurement  supports applications of optical atomic clocks</vt:lpstr>
      <vt:lpstr>Ti:Sapphire optical frequency comb</vt:lpstr>
      <vt:lpstr>Reduce comb &amp; RF time-base frequency noise</vt:lpstr>
      <vt:lpstr>Immune to comb frequency noise</vt:lpstr>
      <vt:lpstr>Optically-referenced RF time base</vt:lpstr>
      <vt:lpstr>Division noise characterization</vt:lpstr>
      <vt:lpstr>Division noise characterization</vt:lpstr>
      <vt:lpstr>1022 uncertainty in frequency division </vt:lpstr>
      <vt:lpstr>Coherence transfer</vt:lpstr>
      <vt:lpstr>Synthesizer referenced to Yb optical clock</vt:lpstr>
      <vt:lpstr>OFD for clock comparison</vt:lpstr>
      <vt:lpstr>Beat note between Ti:S comb &amp; 1.5 m light </vt:lpstr>
      <vt:lpstr>Beat note between Ti:S comb &amp; 1.5 m light </vt:lpstr>
      <vt:lpstr>Division from Yb optical clock to 1.5 um</vt:lpstr>
      <vt:lpstr>Division from Yb optical clock to 1.5 um</vt:lpstr>
      <vt:lpstr>Summary &amp; outlook</vt:lpstr>
      <vt:lpstr>Acknowledgement</vt:lpstr>
      <vt:lpstr>Thank you for your attention!</vt:lpstr>
      <vt:lpstr>Multi-channel division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Low-noise optical frequency divider for precision measurement</dc:title>
  <dc:creator>user</dc:creator>
  <cp:lastModifiedBy>user</cp:lastModifiedBy>
  <cp:revision>163</cp:revision>
  <dcterms:created xsi:type="dcterms:W3CDTF">2023-10-12T12:12:57Z</dcterms:created>
  <dcterms:modified xsi:type="dcterms:W3CDTF">2023-10-19T20:09:10Z</dcterms:modified>
</cp:coreProperties>
</file>