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9"/>
  </p:notesMasterIdLst>
  <p:sldIdLst>
    <p:sldId id="256" r:id="rId2"/>
    <p:sldId id="6642" r:id="rId3"/>
    <p:sldId id="2614" r:id="rId4"/>
    <p:sldId id="322" r:id="rId5"/>
    <p:sldId id="1576" r:id="rId6"/>
    <p:sldId id="2111" r:id="rId7"/>
    <p:sldId id="1438" r:id="rId8"/>
    <p:sldId id="1435" r:id="rId9"/>
    <p:sldId id="6647" r:id="rId10"/>
    <p:sldId id="1351" r:id="rId11"/>
    <p:sldId id="6645" r:id="rId12"/>
    <p:sldId id="6646" r:id="rId13"/>
    <p:sldId id="6648" r:id="rId14"/>
    <p:sldId id="1436" r:id="rId15"/>
    <p:sldId id="6649" r:id="rId16"/>
    <p:sldId id="6650" r:id="rId17"/>
    <p:sldId id="6651" r:id="rId18"/>
    <p:sldId id="6634" r:id="rId19"/>
    <p:sldId id="2611" r:id="rId20"/>
    <p:sldId id="6640" r:id="rId21"/>
    <p:sldId id="6620" r:id="rId22"/>
    <p:sldId id="6643" r:id="rId23"/>
    <p:sldId id="6633" r:id="rId24"/>
    <p:sldId id="6637" r:id="rId25"/>
    <p:sldId id="6639" r:id="rId26"/>
    <p:sldId id="6638" r:id="rId27"/>
    <p:sldId id="2607" r:id="rId28"/>
    <p:sldId id="6652" r:id="rId29"/>
    <p:sldId id="6644" r:id="rId30"/>
    <p:sldId id="6623" r:id="rId31"/>
    <p:sldId id="6624" r:id="rId32"/>
    <p:sldId id="6625" r:id="rId33"/>
    <p:sldId id="6611" r:id="rId34"/>
    <p:sldId id="6627" r:id="rId35"/>
    <p:sldId id="6628" r:id="rId36"/>
    <p:sldId id="1589" r:id="rId37"/>
    <p:sldId id="2101" r:id="rId38"/>
    <p:sldId id="6631" r:id="rId39"/>
    <p:sldId id="352" r:id="rId40"/>
    <p:sldId id="357" r:id="rId41"/>
    <p:sldId id="356" r:id="rId42"/>
    <p:sldId id="355" r:id="rId43"/>
    <p:sldId id="353" r:id="rId44"/>
    <p:sldId id="354" r:id="rId45"/>
    <p:sldId id="6618" r:id="rId46"/>
    <p:sldId id="6607" r:id="rId47"/>
    <p:sldId id="6626"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C4EF"/>
    <a:srgbClr val="A8F5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81"/>
    <p:restoredTop sz="82030"/>
  </p:normalViewPr>
  <p:slideViewPr>
    <p:cSldViewPr snapToGrid="0">
      <p:cViewPr varScale="1">
        <p:scale>
          <a:sx n="136" d="100"/>
          <a:sy n="136" d="100"/>
        </p:scale>
        <p:origin x="584" y="192"/>
      </p:cViewPr>
      <p:guideLst/>
    </p:cSldViewPr>
  </p:slideViewPr>
  <p:notesTextViewPr>
    <p:cViewPr>
      <p:scale>
        <a:sx n="1" d="1"/>
        <a:sy n="1" d="1"/>
      </p:scale>
      <p:origin x="0" y="0"/>
    </p:cViewPr>
  </p:notesTextViewPr>
  <p:sorterViewPr>
    <p:cViewPr>
      <p:scale>
        <a:sx n="1" d="1"/>
        <a:sy n="1" d="1"/>
      </p:scale>
      <p:origin x="0" y="0"/>
    </p:cViewPr>
  </p:sorterViewPr>
  <p:notesViewPr>
    <p:cSldViewPr snapToGrid="0">
      <p:cViewPr varScale="1">
        <p:scale>
          <a:sx n="153" d="100"/>
          <a:sy n="153" d="100"/>
        </p:scale>
        <p:origin x="4688" y="16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617ECD-5D06-474C-9659-841F2C52C3F6}" type="datetimeFigureOut">
              <a:rPr lang="en-US" smtClean="0"/>
              <a:t>10/18/23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6121E-5809-5241-A717-31F2C1E88553}" type="slidenum">
              <a:rPr lang="en-US" smtClean="0"/>
              <a:t>‹#›</a:t>
            </a:fld>
            <a:endParaRPr lang="en-US"/>
          </a:p>
        </p:txBody>
      </p:sp>
    </p:spTree>
    <p:extLst>
      <p:ext uri="{BB962C8B-B14F-4D97-AF65-F5344CB8AC3E}">
        <p14:creationId xmlns:p14="http://schemas.microsoft.com/office/powerpoint/2010/main" val="1769546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DSAC uniqueness:  EM trap (no wall collisions) and 40 GHz (lower environmental </a:t>
            </a:r>
            <a:r>
              <a:rPr lang="en-US" dirty="0" err="1"/>
              <a:t>sensitivies</a:t>
            </a:r>
            <a:r>
              <a:rPr lang="en-US" dirty="0"/>
              <a:t>)</a:t>
            </a:r>
          </a:p>
          <a:p>
            <a:r>
              <a:rPr lang="en-US" dirty="0"/>
              <a:t>- Over 30 years experience with technology at JPL</a:t>
            </a:r>
          </a:p>
          <a:p>
            <a:r>
              <a:rPr lang="en-US" dirty="0"/>
              <a:t>- Best short term:  2e-14/sqrt(tau)</a:t>
            </a:r>
          </a:p>
          <a:p>
            <a:pPr marL="171450" indent="-171450">
              <a:buFontTx/>
              <a:buChar char="-"/>
            </a:pPr>
            <a:r>
              <a:rPr lang="en-US" dirty="0"/>
              <a:t>Best long term:  &lt; 3e-17/day drift - UTC quality in a single clock</a:t>
            </a:r>
          </a:p>
          <a:p>
            <a:pPr marL="171450" indent="-171450">
              <a:buFontTx/>
              <a:buChar char="-"/>
            </a:pPr>
            <a:r>
              <a:rPr lang="en-US" dirty="0"/>
              <a:t>Trapped Hg+:  no wall collisions, highest clock frequency</a:t>
            </a:r>
          </a:p>
          <a:p>
            <a:r>
              <a:rPr lang="en-US" dirty="0"/>
              <a:t>- 50W, 19 kg DSAC operated in space for 2 years</a:t>
            </a:r>
          </a:p>
          <a:p>
            <a:r>
              <a:rPr lang="en-US" dirty="0"/>
              <a:t>- 30W, 10 kg DSAC-2 proposed</a:t>
            </a:r>
          </a:p>
        </p:txBody>
      </p:sp>
      <p:sp>
        <p:nvSpPr>
          <p:cNvPr id="4" name="Slide Number Placeholder 3"/>
          <p:cNvSpPr>
            <a:spLocks noGrp="1"/>
          </p:cNvSpPr>
          <p:nvPr>
            <p:ph type="sldNum" sz="quarter" idx="5"/>
          </p:nvPr>
        </p:nvSpPr>
        <p:spPr/>
        <p:txBody>
          <a:bodyPr/>
          <a:lstStyle/>
          <a:p>
            <a:fld id="{C9F6121E-5809-5241-A717-31F2C1E88553}" type="slidenum">
              <a:rPr lang="en-US" smtClean="0"/>
              <a:t>3</a:t>
            </a:fld>
            <a:endParaRPr lang="en-US"/>
          </a:p>
        </p:txBody>
      </p:sp>
    </p:spTree>
    <p:extLst>
      <p:ext uri="{BB962C8B-B14F-4D97-AF65-F5344CB8AC3E}">
        <p14:creationId xmlns:p14="http://schemas.microsoft.com/office/powerpoint/2010/main" val="3685876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All three aging processes extrapolated to &gt; 7 years</a:t>
            </a:r>
          </a:p>
          <a:p>
            <a:pPr marL="171450" indent="-171450">
              <a:buFontTx/>
              <a:buChar char="-"/>
            </a:pPr>
            <a:r>
              <a:rPr lang="en-US" dirty="0"/>
              <a:t>Hg and neon understood – path to longer life known</a:t>
            </a:r>
          </a:p>
          <a:p>
            <a:pPr marL="171450" indent="-171450">
              <a:buFontTx/>
              <a:buChar char="-"/>
            </a:pPr>
            <a:r>
              <a:rPr lang="en-US" dirty="0"/>
              <a:t>Working on lamp </a:t>
            </a:r>
          </a:p>
        </p:txBody>
      </p:sp>
      <p:sp>
        <p:nvSpPr>
          <p:cNvPr id="4" name="Slide Number Placeholder 3"/>
          <p:cNvSpPr>
            <a:spLocks noGrp="1"/>
          </p:cNvSpPr>
          <p:nvPr>
            <p:ph type="sldNum" sz="quarter" idx="5"/>
          </p:nvPr>
        </p:nvSpPr>
        <p:spPr/>
        <p:txBody>
          <a:bodyPr/>
          <a:lstStyle/>
          <a:p>
            <a:fld id="{C9F6121E-5809-5241-A717-31F2C1E88553}" type="slidenum">
              <a:rPr lang="en-US" smtClean="0"/>
              <a:t>14</a:t>
            </a:fld>
            <a:endParaRPr lang="en-US"/>
          </a:p>
        </p:txBody>
      </p:sp>
    </p:spTree>
    <p:extLst>
      <p:ext uri="{BB962C8B-B14F-4D97-AF65-F5344CB8AC3E}">
        <p14:creationId xmlns:p14="http://schemas.microsoft.com/office/powerpoint/2010/main" val="2559883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All three aging processes extrapolated to &gt; 7 years</a:t>
            </a:r>
          </a:p>
          <a:p>
            <a:pPr marL="171450" indent="-171450">
              <a:buFontTx/>
              <a:buChar char="-"/>
            </a:pPr>
            <a:r>
              <a:rPr lang="en-US" dirty="0"/>
              <a:t>Hg and neon understood – path to longer life known</a:t>
            </a:r>
          </a:p>
          <a:p>
            <a:pPr marL="171450" indent="-171450">
              <a:buFontTx/>
              <a:buChar char="-"/>
            </a:pPr>
            <a:r>
              <a:rPr lang="en-US" dirty="0"/>
              <a:t>Working on lamp </a:t>
            </a:r>
          </a:p>
        </p:txBody>
      </p:sp>
      <p:sp>
        <p:nvSpPr>
          <p:cNvPr id="4" name="Slide Number Placeholder 3"/>
          <p:cNvSpPr>
            <a:spLocks noGrp="1"/>
          </p:cNvSpPr>
          <p:nvPr>
            <p:ph type="sldNum" sz="quarter" idx="5"/>
          </p:nvPr>
        </p:nvSpPr>
        <p:spPr/>
        <p:txBody>
          <a:bodyPr/>
          <a:lstStyle/>
          <a:p>
            <a:fld id="{C9F6121E-5809-5241-A717-31F2C1E88553}" type="slidenum">
              <a:rPr lang="en-US" smtClean="0"/>
              <a:t>15</a:t>
            </a:fld>
            <a:endParaRPr lang="en-US"/>
          </a:p>
        </p:txBody>
      </p:sp>
    </p:spTree>
    <p:extLst>
      <p:ext uri="{BB962C8B-B14F-4D97-AF65-F5344CB8AC3E}">
        <p14:creationId xmlns:p14="http://schemas.microsoft.com/office/powerpoint/2010/main" val="23273893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All three aging processes extrapolated to &gt; 7 years</a:t>
            </a:r>
          </a:p>
          <a:p>
            <a:pPr marL="171450" indent="-171450">
              <a:buFontTx/>
              <a:buChar char="-"/>
            </a:pPr>
            <a:r>
              <a:rPr lang="en-US" dirty="0"/>
              <a:t>Hg and neon understood – path to longer life known</a:t>
            </a:r>
          </a:p>
          <a:p>
            <a:pPr marL="171450" indent="-171450">
              <a:buFontTx/>
              <a:buChar char="-"/>
            </a:pPr>
            <a:r>
              <a:rPr lang="en-US" dirty="0"/>
              <a:t>Working on lamp </a:t>
            </a:r>
          </a:p>
        </p:txBody>
      </p:sp>
      <p:sp>
        <p:nvSpPr>
          <p:cNvPr id="4" name="Slide Number Placeholder 3"/>
          <p:cNvSpPr>
            <a:spLocks noGrp="1"/>
          </p:cNvSpPr>
          <p:nvPr>
            <p:ph type="sldNum" sz="quarter" idx="5"/>
          </p:nvPr>
        </p:nvSpPr>
        <p:spPr/>
        <p:txBody>
          <a:bodyPr/>
          <a:lstStyle/>
          <a:p>
            <a:fld id="{C9F6121E-5809-5241-A717-31F2C1E88553}" type="slidenum">
              <a:rPr lang="en-US" smtClean="0"/>
              <a:t>16</a:t>
            </a:fld>
            <a:endParaRPr lang="en-US"/>
          </a:p>
        </p:txBody>
      </p:sp>
    </p:spTree>
    <p:extLst>
      <p:ext uri="{BB962C8B-B14F-4D97-AF65-F5344CB8AC3E}">
        <p14:creationId xmlns:p14="http://schemas.microsoft.com/office/powerpoint/2010/main" val="32860192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DSAC-2:  </a:t>
            </a:r>
            <a:r>
              <a:rPr lang="en-US" dirty="0" err="1"/>
              <a:t>SWaP</a:t>
            </a:r>
            <a:r>
              <a:rPr lang="en-US" dirty="0"/>
              <a:t>:  50W/19kg -&gt; 34W/10kg</a:t>
            </a:r>
          </a:p>
          <a:p>
            <a:pPr marL="171450" indent="-171450">
              <a:buFontTx/>
              <a:buChar char="-"/>
            </a:pPr>
            <a:r>
              <a:rPr lang="en-US" dirty="0"/>
              <a:t>Performance:  1e-13 at 1 s, 2e-13/sqrt(tau), 1e-15 at a day, 10 </a:t>
            </a:r>
            <a:r>
              <a:rPr lang="en-US" dirty="0" err="1"/>
              <a:t>ps</a:t>
            </a:r>
            <a:r>
              <a:rPr lang="en-US" dirty="0"/>
              <a:t> at a day</a:t>
            </a:r>
          </a:p>
          <a:p>
            <a:pPr marL="171450" indent="-171450">
              <a:buFontTx/>
              <a:buChar char="-"/>
            </a:pPr>
            <a:r>
              <a:rPr lang="en-US" dirty="0"/>
              <a:t>DSAC-2 selected for VERITAS, but cancelled due to a budgetary shortfall</a:t>
            </a:r>
          </a:p>
        </p:txBody>
      </p:sp>
      <p:sp>
        <p:nvSpPr>
          <p:cNvPr id="4" name="Slide Number Placeholder 3"/>
          <p:cNvSpPr>
            <a:spLocks noGrp="1"/>
          </p:cNvSpPr>
          <p:nvPr>
            <p:ph type="sldNum" sz="quarter" idx="5"/>
          </p:nvPr>
        </p:nvSpPr>
        <p:spPr/>
        <p:txBody>
          <a:bodyPr/>
          <a:lstStyle/>
          <a:p>
            <a:fld id="{C9F6121E-5809-5241-A717-31F2C1E88553}" type="slidenum">
              <a:rPr lang="en-US" smtClean="0"/>
              <a:t>21</a:t>
            </a:fld>
            <a:endParaRPr lang="en-US"/>
          </a:p>
        </p:txBody>
      </p:sp>
    </p:spTree>
    <p:extLst>
      <p:ext uri="{BB962C8B-B14F-4D97-AF65-F5344CB8AC3E}">
        <p14:creationId xmlns:p14="http://schemas.microsoft.com/office/powerpoint/2010/main" val="19669800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charset="0"/>
              <a:buChar char="•"/>
            </a:pPr>
            <a:r>
              <a:rPr lang="en-US" sz="1600" dirty="0"/>
              <a:t>Two-way nav:  s/c transponder – precise but not real time</a:t>
            </a:r>
          </a:p>
          <a:p>
            <a:pPr marL="285750" indent="-285750">
              <a:buFont typeface="Arial" charset="0"/>
              <a:buChar char="•"/>
            </a:pPr>
            <a:r>
              <a:rPr lang="en-US" sz="1600" dirty="0"/>
              <a:t>One-way with bad clock plus model – in situ real time, but not precise</a:t>
            </a:r>
          </a:p>
          <a:p>
            <a:pPr marL="285750" indent="-285750">
              <a:buFont typeface="Arial" charset="0"/>
              <a:buChar char="•"/>
            </a:pPr>
            <a:r>
              <a:rPr lang="en-US" sz="1600" dirty="0"/>
              <a:t>One-way with good clock plus model – in situ real time AND precise </a:t>
            </a:r>
          </a:p>
        </p:txBody>
      </p:sp>
      <p:sp>
        <p:nvSpPr>
          <p:cNvPr id="4" name="Slide Number Placeholder 3"/>
          <p:cNvSpPr>
            <a:spLocks noGrp="1"/>
          </p:cNvSpPr>
          <p:nvPr>
            <p:ph type="sldNum" sz="quarter" idx="10"/>
          </p:nvPr>
        </p:nvSpPr>
        <p:spPr/>
        <p:txBody>
          <a:bodyPr/>
          <a:lstStyle/>
          <a:p>
            <a:fld id="{0ED4467F-9AFD-3548-91FA-A346244A19A7}" type="slidenum">
              <a:rPr lang="en-US" smtClean="0"/>
              <a:t>30</a:t>
            </a:fld>
            <a:endParaRPr lang="en-US"/>
          </a:p>
        </p:txBody>
      </p:sp>
    </p:spTree>
    <p:extLst>
      <p:ext uri="{BB962C8B-B14F-4D97-AF65-F5344CB8AC3E}">
        <p14:creationId xmlns:p14="http://schemas.microsoft.com/office/powerpoint/2010/main" val="4100519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RO:  atmosphere leads to refraction, absorption, and frequency shift in microwave signal</a:t>
            </a:r>
          </a:p>
          <a:p>
            <a:pPr marL="171450" indent="-171450">
              <a:buFontTx/>
              <a:buChar char="-"/>
            </a:pPr>
            <a:r>
              <a:rPr lang="en-US" dirty="0"/>
              <a:t>Measure this =&gt; measure atmospheric characteristics</a:t>
            </a:r>
          </a:p>
          <a:p>
            <a:pPr marL="171450" indent="-171450">
              <a:buFontTx/>
              <a:buChar char="-"/>
            </a:pPr>
            <a:r>
              <a:rPr lang="en-US" dirty="0"/>
              <a:t>USO used to generate s/c timing</a:t>
            </a:r>
          </a:p>
          <a:p>
            <a:pPr marL="171450" indent="-171450">
              <a:buFontTx/>
              <a:buChar char="-"/>
            </a:pPr>
            <a:r>
              <a:rPr lang="en-US" dirty="0"/>
              <a:t>Must characterize USO drift - problematic</a:t>
            </a:r>
          </a:p>
        </p:txBody>
      </p:sp>
      <p:sp>
        <p:nvSpPr>
          <p:cNvPr id="4" name="Slide Number Placeholder 3"/>
          <p:cNvSpPr>
            <a:spLocks noGrp="1"/>
          </p:cNvSpPr>
          <p:nvPr>
            <p:ph type="sldNum" sz="quarter" idx="5"/>
          </p:nvPr>
        </p:nvSpPr>
        <p:spPr/>
        <p:txBody>
          <a:bodyPr/>
          <a:lstStyle/>
          <a:p>
            <a:fld id="{C9F6121E-5809-5241-A717-31F2C1E88553}" type="slidenum">
              <a:rPr lang="en-US" smtClean="0"/>
              <a:t>31</a:t>
            </a:fld>
            <a:endParaRPr lang="en-US"/>
          </a:p>
        </p:txBody>
      </p:sp>
    </p:spTree>
    <p:extLst>
      <p:ext uri="{BB962C8B-B14F-4D97-AF65-F5344CB8AC3E}">
        <p14:creationId xmlns:p14="http://schemas.microsoft.com/office/powerpoint/2010/main" val="23333599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Tatiana </a:t>
            </a:r>
            <a:r>
              <a:rPr lang="en-US" dirty="0" err="1"/>
              <a:t>Boanegra-Bahmon</a:t>
            </a:r>
            <a:r>
              <a:rPr lang="en-US" dirty="0"/>
              <a:t> (JPL) simulation of RO:  compare USO to DSAC</a:t>
            </a:r>
          </a:p>
          <a:p>
            <a:pPr marL="171450" indent="-171450">
              <a:buFontTx/>
              <a:buChar char="-"/>
            </a:pPr>
            <a:r>
              <a:rPr lang="en-US" dirty="0"/>
              <a:t>1-2 orders improvement for both refraction and </a:t>
            </a:r>
            <a:r>
              <a:rPr lang="en-US" dirty="0" err="1"/>
              <a:t>df</a:t>
            </a:r>
            <a:endParaRPr lang="en-US" dirty="0"/>
          </a:p>
        </p:txBody>
      </p:sp>
      <p:sp>
        <p:nvSpPr>
          <p:cNvPr id="4" name="Slide Number Placeholder 3"/>
          <p:cNvSpPr>
            <a:spLocks noGrp="1"/>
          </p:cNvSpPr>
          <p:nvPr>
            <p:ph type="sldNum" sz="quarter" idx="5"/>
          </p:nvPr>
        </p:nvSpPr>
        <p:spPr/>
        <p:txBody>
          <a:bodyPr/>
          <a:lstStyle/>
          <a:p>
            <a:fld id="{C9F6121E-5809-5241-A717-31F2C1E88553}" type="slidenum">
              <a:rPr lang="en-US" smtClean="0"/>
              <a:t>32</a:t>
            </a:fld>
            <a:endParaRPr lang="en-US"/>
          </a:p>
        </p:txBody>
      </p:sp>
    </p:spTree>
    <p:extLst>
      <p:ext uri="{BB962C8B-B14F-4D97-AF65-F5344CB8AC3E}">
        <p14:creationId xmlns:p14="http://schemas.microsoft.com/office/powerpoint/2010/main" val="11102992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Perform simulation, including clock, OD, and measurement system noise</a:t>
            </a:r>
          </a:p>
          <a:p>
            <a:pPr marL="171450" indent="-171450">
              <a:buFontTx/>
              <a:buChar char="-"/>
            </a:pPr>
            <a:r>
              <a:rPr lang="en-US" dirty="0"/>
              <a:t>Looking just at alpha, may be able to get a 5x improvement over Galileo measurement</a:t>
            </a:r>
          </a:p>
          <a:p>
            <a:pPr marL="171450" indent="-171450">
              <a:buFontTx/>
              <a:buChar char="-"/>
            </a:pPr>
            <a:r>
              <a:rPr lang="en-US" dirty="0"/>
              <a:t>Note, Galileo meas. Struggled with temperature and magnetic field sensitivity – not present with DSAC</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C9F6121E-5809-5241-A717-31F2C1E88553}" type="slidenum">
              <a:rPr lang="en-US" smtClean="0"/>
              <a:t>33</a:t>
            </a:fld>
            <a:endParaRPr lang="en-US"/>
          </a:p>
        </p:txBody>
      </p:sp>
    </p:spTree>
    <p:extLst>
      <p:ext uri="{BB962C8B-B14F-4D97-AF65-F5344CB8AC3E}">
        <p14:creationId xmlns:p14="http://schemas.microsoft.com/office/powerpoint/2010/main" val="21844061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NOTE:  this is a direct measurement of the GRS – there are so-called “null red shift” measurements that place stricter limits but are technically not the same (</a:t>
            </a:r>
            <a:r>
              <a:rPr lang="en-US" dirty="0" err="1"/>
              <a:t>eg.</a:t>
            </a:r>
            <a:r>
              <a:rPr lang="en-US" dirty="0"/>
              <a:t>, Ashby et al. PRL, 2007)</a:t>
            </a:r>
          </a:p>
          <a:p>
            <a:pPr marL="171450" indent="-171450">
              <a:buFontTx/>
              <a:buChar char="-"/>
            </a:pPr>
            <a:r>
              <a:rPr lang="en-US" dirty="0"/>
              <a:t>NOTE 2:  Do not need an accurate clock, but do need to have full understanding of systematic effects – must show that systematics don’t vary on the same time scale as a possible LPI violation</a:t>
            </a:r>
          </a:p>
        </p:txBody>
      </p:sp>
      <p:sp>
        <p:nvSpPr>
          <p:cNvPr id="4" name="Slide Number Placeholder 3"/>
          <p:cNvSpPr>
            <a:spLocks noGrp="1"/>
          </p:cNvSpPr>
          <p:nvPr>
            <p:ph type="sldNum" sz="quarter" idx="5"/>
          </p:nvPr>
        </p:nvSpPr>
        <p:spPr/>
        <p:txBody>
          <a:bodyPr/>
          <a:lstStyle/>
          <a:p>
            <a:fld id="{C9F6121E-5809-5241-A717-31F2C1E88553}" type="slidenum">
              <a:rPr lang="en-US" smtClean="0"/>
              <a:t>45</a:t>
            </a:fld>
            <a:endParaRPr lang="en-US"/>
          </a:p>
        </p:txBody>
      </p:sp>
    </p:spTree>
    <p:extLst>
      <p:ext uri="{BB962C8B-B14F-4D97-AF65-F5344CB8AC3E}">
        <p14:creationId xmlns:p14="http://schemas.microsoft.com/office/powerpoint/2010/main" val="11492119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Lucian </a:t>
            </a:r>
            <a:r>
              <a:rPr lang="en-US" dirty="0" err="1"/>
              <a:t>Iess</a:t>
            </a:r>
            <a:r>
              <a:rPr lang="en-US" dirty="0"/>
              <a:t> and team, on VERITAS science time, use standard LPI/LLI violation parameterization</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C9F6121E-5809-5241-A717-31F2C1E88553}" type="slidenum">
              <a:rPr lang="en-US" smtClean="0"/>
              <a:t>46</a:t>
            </a:fld>
            <a:endParaRPr lang="en-US"/>
          </a:p>
        </p:txBody>
      </p:sp>
    </p:spTree>
    <p:extLst>
      <p:ext uri="{BB962C8B-B14F-4D97-AF65-F5344CB8AC3E}">
        <p14:creationId xmlns:p14="http://schemas.microsoft.com/office/powerpoint/2010/main" val="1722278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STMD: Space Technology Mission Directorate</a:t>
            </a:r>
          </a:p>
          <a:p>
            <a:r>
              <a:rPr lang="en-US" dirty="0" err="1"/>
              <a:t>SCaN</a:t>
            </a:r>
            <a:r>
              <a:rPr lang="en-US" dirty="0"/>
              <a:t>:</a:t>
            </a:r>
            <a:r>
              <a:rPr lang="en-US" baseline="0" dirty="0"/>
              <a:t>  Space Communications and Navigation</a:t>
            </a:r>
          </a:p>
          <a:p>
            <a:r>
              <a:rPr lang="en-US" baseline="0" dirty="0"/>
              <a:t>SST:  Surrey </a:t>
            </a:r>
            <a:r>
              <a:rPr lang="en-US" baseline="0" dirty="0" err="1"/>
              <a:t>Satelite</a:t>
            </a:r>
            <a:r>
              <a:rPr lang="en-US" baseline="0" dirty="0"/>
              <a:t> Technologies</a:t>
            </a:r>
            <a:endParaRPr lang="en-US" dirty="0"/>
          </a:p>
        </p:txBody>
      </p:sp>
    </p:spTree>
    <p:extLst>
      <p:ext uri="{BB962C8B-B14F-4D97-AF65-F5344CB8AC3E}">
        <p14:creationId xmlns:p14="http://schemas.microsoft.com/office/powerpoint/2010/main" val="42224046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Alternatives to USO</a:t>
            </a:r>
          </a:p>
          <a:p>
            <a:pPr marL="171450" indent="-171450">
              <a:buFontTx/>
              <a:buChar char="-"/>
            </a:pPr>
            <a:r>
              <a:rPr lang="en-US" dirty="0"/>
              <a:t>Two-way:  lock up time:  2x light travel time to earth:  lost data</a:t>
            </a:r>
          </a:p>
          <a:p>
            <a:pPr marL="171450" indent="-171450">
              <a:buFontTx/>
              <a:buChar char="-"/>
            </a:pPr>
            <a:r>
              <a:rPr lang="en-US" dirty="0"/>
              <a:t>DSAC:  no drift, no re-lock, better localization, less solar plasma</a:t>
            </a:r>
          </a:p>
        </p:txBody>
      </p:sp>
      <p:sp>
        <p:nvSpPr>
          <p:cNvPr id="4" name="Slide Number Placeholder 3"/>
          <p:cNvSpPr>
            <a:spLocks noGrp="1"/>
          </p:cNvSpPr>
          <p:nvPr>
            <p:ph type="sldNum" sz="quarter" idx="5"/>
          </p:nvPr>
        </p:nvSpPr>
        <p:spPr/>
        <p:txBody>
          <a:bodyPr/>
          <a:lstStyle/>
          <a:p>
            <a:fld id="{C9F6121E-5809-5241-A717-31F2C1E88553}" type="slidenum">
              <a:rPr lang="en-US" smtClean="0"/>
              <a:t>47</a:t>
            </a:fld>
            <a:endParaRPr lang="en-US"/>
          </a:p>
        </p:txBody>
      </p:sp>
    </p:spTree>
    <p:extLst>
      <p:ext uri="{BB962C8B-B14F-4D97-AF65-F5344CB8AC3E}">
        <p14:creationId xmlns:p14="http://schemas.microsoft.com/office/powerpoint/2010/main" val="660929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Must correct for GRS</a:t>
            </a:r>
          </a:p>
          <a:p>
            <a:pPr marL="171450" indent="-171450">
              <a:buFontTx/>
              <a:buChar char="-"/>
            </a:pPr>
            <a:r>
              <a:rPr lang="en-US" dirty="0"/>
              <a:t>Must correct for GPS </a:t>
            </a:r>
            <a:r>
              <a:rPr lang="en-US" dirty="0" err="1"/>
              <a:t>rcvr</a:t>
            </a:r>
            <a:r>
              <a:rPr lang="en-US" dirty="0"/>
              <a:t> </a:t>
            </a:r>
            <a:r>
              <a:rPr lang="en-US" dirty="0" err="1"/>
              <a:t>tempco</a:t>
            </a:r>
            <a:endParaRPr lang="en-US" dirty="0"/>
          </a:p>
          <a:p>
            <a:pPr marL="171450" indent="-171450">
              <a:buFontTx/>
              <a:buChar char="-"/>
            </a:pPr>
            <a:r>
              <a:rPr lang="en-US" dirty="0"/>
              <a:t>Still just an upper bound for actual clock</a:t>
            </a:r>
          </a:p>
          <a:p>
            <a:pPr marL="171450" indent="-171450">
              <a:buFontTx/>
              <a:buChar char="-"/>
            </a:pPr>
            <a:r>
              <a:rPr lang="en-US" dirty="0"/>
              <a:t>Includes residual OD noise, measurement system noise, and clock noise</a:t>
            </a:r>
          </a:p>
        </p:txBody>
      </p:sp>
      <p:sp>
        <p:nvSpPr>
          <p:cNvPr id="4" name="Slide Number Placeholder 3"/>
          <p:cNvSpPr>
            <a:spLocks noGrp="1"/>
          </p:cNvSpPr>
          <p:nvPr>
            <p:ph type="sldNum" sz="quarter" idx="5"/>
          </p:nvPr>
        </p:nvSpPr>
        <p:spPr/>
        <p:txBody>
          <a:bodyPr/>
          <a:lstStyle/>
          <a:p>
            <a:fld id="{C9F6121E-5809-5241-A717-31F2C1E88553}" type="slidenum">
              <a:rPr lang="en-US" smtClean="0"/>
              <a:t>7</a:t>
            </a:fld>
            <a:endParaRPr lang="en-US"/>
          </a:p>
        </p:txBody>
      </p:sp>
    </p:spTree>
    <p:extLst>
      <p:ext uri="{BB962C8B-B14F-4D97-AF65-F5344CB8AC3E}">
        <p14:creationId xmlns:p14="http://schemas.microsoft.com/office/powerpoint/2010/main" val="41976435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3e-15 at one day</a:t>
            </a:r>
          </a:p>
          <a:p>
            <a:pPr marL="171450" indent="-171450">
              <a:buFontTx/>
              <a:buChar char="-"/>
            </a:pPr>
            <a:r>
              <a:rPr lang="en-US" dirty="0"/>
              <a:t>3e-16/day drift – record in space</a:t>
            </a:r>
          </a:p>
        </p:txBody>
      </p:sp>
      <p:sp>
        <p:nvSpPr>
          <p:cNvPr id="4" name="Slide Number Placeholder 3"/>
          <p:cNvSpPr>
            <a:spLocks noGrp="1"/>
          </p:cNvSpPr>
          <p:nvPr>
            <p:ph type="sldNum" sz="quarter" idx="5"/>
          </p:nvPr>
        </p:nvSpPr>
        <p:spPr/>
        <p:txBody>
          <a:bodyPr/>
          <a:lstStyle/>
          <a:p>
            <a:fld id="{C9F6121E-5809-5241-A717-31F2C1E88553}" type="slidenum">
              <a:rPr lang="en-US" smtClean="0"/>
              <a:t>8</a:t>
            </a:fld>
            <a:endParaRPr lang="en-US"/>
          </a:p>
        </p:txBody>
      </p:sp>
    </p:spTree>
    <p:extLst>
      <p:ext uri="{BB962C8B-B14F-4D97-AF65-F5344CB8AC3E}">
        <p14:creationId xmlns:p14="http://schemas.microsoft.com/office/powerpoint/2010/main" val="3383202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Radiation on USO controlled</a:t>
            </a:r>
          </a:p>
          <a:p>
            <a:pPr marL="171450" indent="-171450">
              <a:buFontTx/>
              <a:buChar char="-"/>
            </a:pPr>
            <a:r>
              <a:rPr lang="en-US" dirty="0"/>
              <a:t>Magnetic 100x lab below noise</a:t>
            </a:r>
          </a:p>
          <a:p>
            <a:pPr marL="171450" indent="-171450">
              <a:buFontTx/>
              <a:buChar char="-"/>
            </a:pPr>
            <a:r>
              <a:rPr lang="en-US" dirty="0"/>
              <a:t>Ion number understood</a:t>
            </a:r>
          </a:p>
          <a:p>
            <a:pPr marL="171450" indent="-171450">
              <a:buFontTx/>
              <a:buChar char="-"/>
            </a:pPr>
            <a:r>
              <a:rPr lang="en-US" dirty="0"/>
              <a:t>Collision and light shifts at noise level</a:t>
            </a:r>
          </a:p>
          <a:p>
            <a:pPr marL="171450" indent="-171450">
              <a:buFontTx/>
              <a:buChar char="-"/>
            </a:pPr>
            <a:r>
              <a:rPr lang="en-US" dirty="0"/>
              <a:t>Temperature at 1e-14/C WITH NO THERMAL REGULATION – no other space clock can do this</a:t>
            </a:r>
          </a:p>
          <a:p>
            <a:pPr marL="171450" indent="-171450">
              <a:buFontTx/>
              <a:buChar char="-"/>
            </a:pPr>
            <a:r>
              <a:rPr lang="en-US" dirty="0"/>
              <a:t>Path to 2e-15/C known</a:t>
            </a:r>
          </a:p>
        </p:txBody>
      </p:sp>
      <p:sp>
        <p:nvSpPr>
          <p:cNvPr id="4" name="Slide Number Placeholder 3"/>
          <p:cNvSpPr>
            <a:spLocks noGrp="1"/>
          </p:cNvSpPr>
          <p:nvPr>
            <p:ph type="sldNum" sz="quarter" idx="5"/>
          </p:nvPr>
        </p:nvSpPr>
        <p:spPr/>
        <p:txBody>
          <a:bodyPr/>
          <a:lstStyle/>
          <a:p>
            <a:fld id="{C9F6121E-5809-5241-A717-31F2C1E88553}" type="slidenum">
              <a:rPr lang="en-US" smtClean="0"/>
              <a:t>9</a:t>
            </a:fld>
            <a:endParaRPr lang="en-US"/>
          </a:p>
        </p:txBody>
      </p:sp>
    </p:spTree>
    <p:extLst>
      <p:ext uri="{BB962C8B-B14F-4D97-AF65-F5344CB8AC3E}">
        <p14:creationId xmlns:p14="http://schemas.microsoft.com/office/powerpoint/2010/main" val="2446153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Radiation on USO controlled</a:t>
            </a:r>
          </a:p>
          <a:p>
            <a:pPr marL="171450" indent="-171450">
              <a:buFontTx/>
              <a:buChar char="-"/>
            </a:pPr>
            <a:r>
              <a:rPr lang="en-US" dirty="0"/>
              <a:t>Magnetic 100x lab below noise</a:t>
            </a:r>
          </a:p>
          <a:p>
            <a:pPr marL="171450" indent="-171450">
              <a:buFontTx/>
              <a:buChar char="-"/>
            </a:pPr>
            <a:r>
              <a:rPr lang="en-US" dirty="0"/>
              <a:t>Ion number understood</a:t>
            </a:r>
          </a:p>
          <a:p>
            <a:pPr marL="171450" indent="-171450">
              <a:buFontTx/>
              <a:buChar char="-"/>
            </a:pPr>
            <a:r>
              <a:rPr lang="en-US" dirty="0"/>
              <a:t>Collision and light shifts at noise level</a:t>
            </a:r>
          </a:p>
          <a:p>
            <a:pPr marL="171450" indent="-171450">
              <a:buFontTx/>
              <a:buChar char="-"/>
            </a:pPr>
            <a:r>
              <a:rPr lang="en-US" dirty="0"/>
              <a:t>Temperature at 1e-14/C WITH NO THERMAL REGULATION – no other space clock can do this</a:t>
            </a:r>
          </a:p>
          <a:p>
            <a:pPr marL="171450" indent="-171450">
              <a:buFontTx/>
              <a:buChar char="-"/>
            </a:pPr>
            <a:r>
              <a:rPr lang="en-US" dirty="0"/>
              <a:t>Path to 2e-15/C known</a:t>
            </a:r>
          </a:p>
        </p:txBody>
      </p:sp>
      <p:sp>
        <p:nvSpPr>
          <p:cNvPr id="4" name="Slide Number Placeholder 3"/>
          <p:cNvSpPr>
            <a:spLocks noGrp="1"/>
          </p:cNvSpPr>
          <p:nvPr>
            <p:ph type="sldNum" sz="quarter" idx="5"/>
          </p:nvPr>
        </p:nvSpPr>
        <p:spPr/>
        <p:txBody>
          <a:bodyPr/>
          <a:lstStyle/>
          <a:p>
            <a:fld id="{C9F6121E-5809-5241-A717-31F2C1E88553}" type="slidenum">
              <a:rPr lang="en-US" smtClean="0"/>
              <a:t>10</a:t>
            </a:fld>
            <a:endParaRPr lang="en-US"/>
          </a:p>
        </p:txBody>
      </p:sp>
    </p:spTree>
    <p:extLst>
      <p:ext uri="{BB962C8B-B14F-4D97-AF65-F5344CB8AC3E}">
        <p14:creationId xmlns:p14="http://schemas.microsoft.com/office/powerpoint/2010/main" val="41583135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Radiation on USO controlled</a:t>
            </a:r>
          </a:p>
          <a:p>
            <a:pPr marL="171450" indent="-171450">
              <a:buFontTx/>
              <a:buChar char="-"/>
            </a:pPr>
            <a:r>
              <a:rPr lang="en-US" dirty="0"/>
              <a:t>Magnetic 100x lab below noise</a:t>
            </a:r>
          </a:p>
          <a:p>
            <a:pPr marL="171450" indent="-171450">
              <a:buFontTx/>
              <a:buChar char="-"/>
            </a:pPr>
            <a:r>
              <a:rPr lang="en-US" dirty="0"/>
              <a:t>Ion number understood</a:t>
            </a:r>
          </a:p>
          <a:p>
            <a:pPr marL="171450" indent="-171450">
              <a:buFontTx/>
              <a:buChar char="-"/>
            </a:pPr>
            <a:r>
              <a:rPr lang="en-US" dirty="0"/>
              <a:t>Collision and light shifts at noise level</a:t>
            </a:r>
          </a:p>
          <a:p>
            <a:pPr marL="171450" indent="-171450">
              <a:buFontTx/>
              <a:buChar char="-"/>
            </a:pPr>
            <a:r>
              <a:rPr lang="en-US" dirty="0"/>
              <a:t>Temperature at 1e-14/C WITH NO THERMAL REGULATION – no other space clock can do this</a:t>
            </a:r>
          </a:p>
          <a:p>
            <a:pPr marL="171450" indent="-171450">
              <a:buFontTx/>
              <a:buChar char="-"/>
            </a:pPr>
            <a:r>
              <a:rPr lang="en-US" dirty="0"/>
              <a:t>Path to 2e-15/C known</a:t>
            </a:r>
          </a:p>
        </p:txBody>
      </p:sp>
      <p:sp>
        <p:nvSpPr>
          <p:cNvPr id="4" name="Slide Number Placeholder 3"/>
          <p:cNvSpPr>
            <a:spLocks noGrp="1"/>
          </p:cNvSpPr>
          <p:nvPr>
            <p:ph type="sldNum" sz="quarter" idx="5"/>
          </p:nvPr>
        </p:nvSpPr>
        <p:spPr/>
        <p:txBody>
          <a:bodyPr/>
          <a:lstStyle/>
          <a:p>
            <a:fld id="{C9F6121E-5809-5241-A717-31F2C1E88553}" type="slidenum">
              <a:rPr lang="en-US" smtClean="0"/>
              <a:t>11</a:t>
            </a:fld>
            <a:endParaRPr lang="en-US"/>
          </a:p>
        </p:txBody>
      </p:sp>
    </p:spTree>
    <p:extLst>
      <p:ext uri="{BB962C8B-B14F-4D97-AF65-F5344CB8AC3E}">
        <p14:creationId xmlns:p14="http://schemas.microsoft.com/office/powerpoint/2010/main" val="883978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Radiation on USO controlled</a:t>
            </a:r>
          </a:p>
          <a:p>
            <a:pPr marL="171450" indent="-171450">
              <a:buFontTx/>
              <a:buChar char="-"/>
            </a:pPr>
            <a:r>
              <a:rPr lang="en-US" dirty="0"/>
              <a:t>Magnetic 100x lab below noise</a:t>
            </a:r>
          </a:p>
          <a:p>
            <a:pPr marL="171450" indent="-171450">
              <a:buFontTx/>
              <a:buChar char="-"/>
            </a:pPr>
            <a:r>
              <a:rPr lang="en-US" dirty="0"/>
              <a:t>Ion number understood</a:t>
            </a:r>
          </a:p>
          <a:p>
            <a:pPr marL="171450" indent="-171450">
              <a:buFontTx/>
              <a:buChar char="-"/>
            </a:pPr>
            <a:r>
              <a:rPr lang="en-US" dirty="0"/>
              <a:t>Collision and light shifts at noise level</a:t>
            </a:r>
          </a:p>
          <a:p>
            <a:pPr marL="171450" indent="-171450">
              <a:buFontTx/>
              <a:buChar char="-"/>
            </a:pPr>
            <a:r>
              <a:rPr lang="en-US" dirty="0"/>
              <a:t>Temperature at 1e-14/C WITH NO THERMAL REGULATION – no other space clock can do this</a:t>
            </a:r>
          </a:p>
          <a:p>
            <a:pPr marL="171450" indent="-171450">
              <a:buFontTx/>
              <a:buChar char="-"/>
            </a:pPr>
            <a:r>
              <a:rPr lang="en-US" dirty="0"/>
              <a:t>Path to 2e-15/C known</a:t>
            </a:r>
          </a:p>
        </p:txBody>
      </p:sp>
      <p:sp>
        <p:nvSpPr>
          <p:cNvPr id="4" name="Slide Number Placeholder 3"/>
          <p:cNvSpPr>
            <a:spLocks noGrp="1"/>
          </p:cNvSpPr>
          <p:nvPr>
            <p:ph type="sldNum" sz="quarter" idx="5"/>
          </p:nvPr>
        </p:nvSpPr>
        <p:spPr/>
        <p:txBody>
          <a:bodyPr/>
          <a:lstStyle/>
          <a:p>
            <a:fld id="{C9F6121E-5809-5241-A717-31F2C1E88553}" type="slidenum">
              <a:rPr lang="en-US" smtClean="0"/>
              <a:t>12</a:t>
            </a:fld>
            <a:endParaRPr lang="en-US"/>
          </a:p>
        </p:txBody>
      </p:sp>
    </p:spTree>
    <p:extLst>
      <p:ext uri="{BB962C8B-B14F-4D97-AF65-F5344CB8AC3E}">
        <p14:creationId xmlns:p14="http://schemas.microsoft.com/office/powerpoint/2010/main" val="3506737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Radiation on USO controlled</a:t>
            </a:r>
          </a:p>
          <a:p>
            <a:pPr marL="171450" indent="-171450">
              <a:buFontTx/>
              <a:buChar char="-"/>
            </a:pPr>
            <a:r>
              <a:rPr lang="en-US" dirty="0"/>
              <a:t>Magnetic 100x lab below noise</a:t>
            </a:r>
          </a:p>
          <a:p>
            <a:pPr marL="171450" indent="-171450">
              <a:buFontTx/>
              <a:buChar char="-"/>
            </a:pPr>
            <a:r>
              <a:rPr lang="en-US" dirty="0"/>
              <a:t>Ion number understood</a:t>
            </a:r>
          </a:p>
          <a:p>
            <a:pPr marL="171450" indent="-171450">
              <a:buFontTx/>
              <a:buChar char="-"/>
            </a:pPr>
            <a:r>
              <a:rPr lang="en-US" dirty="0"/>
              <a:t>Collision and light shifts at noise level</a:t>
            </a:r>
          </a:p>
          <a:p>
            <a:pPr marL="171450" indent="-171450">
              <a:buFontTx/>
              <a:buChar char="-"/>
            </a:pPr>
            <a:r>
              <a:rPr lang="en-US" dirty="0"/>
              <a:t>Temperature at 1e-14/C WITH NO THERMAL REGULATION – no other space clock can do this</a:t>
            </a:r>
          </a:p>
          <a:p>
            <a:pPr marL="171450" indent="-171450">
              <a:buFontTx/>
              <a:buChar char="-"/>
            </a:pPr>
            <a:r>
              <a:rPr lang="en-US" dirty="0"/>
              <a:t>Path to 2e-15/C known</a:t>
            </a:r>
          </a:p>
        </p:txBody>
      </p:sp>
      <p:sp>
        <p:nvSpPr>
          <p:cNvPr id="4" name="Slide Number Placeholder 3"/>
          <p:cNvSpPr>
            <a:spLocks noGrp="1"/>
          </p:cNvSpPr>
          <p:nvPr>
            <p:ph type="sldNum" sz="quarter" idx="5"/>
          </p:nvPr>
        </p:nvSpPr>
        <p:spPr/>
        <p:txBody>
          <a:bodyPr/>
          <a:lstStyle/>
          <a:p>
            <a:fld id="{C9F6121E-5809-5241-A717-31F2C1E88553}" type="slidenum">
              <a:rPr lang="en-US" smtClean="0"/>
              <a:t>13</a:t>
            </a:fld>
            <a:endParaRPr lang="en-US"/>
          </a:p>
        </p:txBody>
      </p:sp>
    </p:spTree>
    <p:extLst>
      <p:ext uri="{BB962C8B-B14F-4D97-AF65-F5344CB8AC3E}">
        <p14:creationId xmlns:p14="http://schemas.microsoft.com/office/powerpoint/2010/main" val="2826673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DBEF3-ACC6-20D6-00A8-C9CD8062195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9476874-770B-DF25-E0B6-F2F50122B7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9534D0-84D3-5E2B-EDDD-A689BEF5F932}"/>
              </a:ext>
            </a:extLst>
          </p:cNvPr>
          <p:cNvSpPr>
            <a:spLocks noGrp="1"/>
          </p:cNvSpPr>
          <p:nvPr>
            <p:ph type="dt" sz="half" idx="10"/>
          </p:nvPr>
        </p:nvSpPr>
        <p:spPr/>
        <p:txBody>
          <a:bodyPr/>
          <a:lstStyle/>
          <a:p>
            <a:fld id="{32E5D439-89E4-9D40-8F12-E074FBA30174}" type="datetime1">
              <a:rPr lang="en-US" smtClean="0"/>
              <a:t>10/19/23</a:t>
            </a:fld>
            <a:endParaRPr lang="en-US"/>
          </a:p>
        </p:txBody>
      </p:sp>
      <p:sp>
        <p:nvSpPr>
          <p:cNvPr id="5" name="Footer Placeholder 4">
            <a:extLst>
              <a:ext uri="{FF2B5EF4-FFF2-40B4-BE49-F238E27FC236}">
                <a16:creationId xmlns:a16="http://schemas.microsoft.com/office/drawing/2014/main" id="{996004AF-6434-5FC3-19C1-BCB5542E74F2}"/>
              </a:ext>
            </a:extLst>
          </p:cNvPr>
          <p:cNvSpPr>
            <a:spLocks noGrp="1"/>
          </p:cNvSpPr>
          <p:nvPr>
            <p:ph type="ftr" sz="quarter" idx="11"/>
          </p:nvPr>
        </p:nvSpPr>
        <p:spPr/>
        <p:txBody>
          <a:bodyPr/>
          <a:lstStyle/>
          <a:p>
            <a:r>
              <a:rPr lang="en-US"/>
              <a:t>9FSM October 20, 2023</a:t>
            </a:r>
          </a:p>
        </p:txBody>
      </p:sp>
      <p:sp>
        <p:nvSpPr>
          <p:cNvPr id="6" name="Slide Number Placeholder 5">
            <a:extLst>
              <a:ext uri="{FF2B5EF4-FFF2-40B4-BE49-F238E27FC236}">
                <a16:creationId xmlns:a16="http://schemas.microsoft.com/office/drawing/2014/main" id="{715FC072-C5DD-1AF2-D792-1ADC555EF62A}"/>
              </a:ext>
            </a:extLst>
          </p:cNvPr>
          <p:cNvSpPr>
            <a:spLocks noGrp="1"/>
          </p:cNvSpPr>
          <p:nvPr>
            <p:ph type="sldNum" sz="quarter" idx="12"/>
          </p:nvPr>
        </p:nvSpPr>
        <p:spPr/>
        <p:txBody>
          <a:bodyPr/>
          <a:lstStyle/>
          <a:p>
            <a:fld id="{1F933F3D-DAC1-9942-8C01-2F7F1FF5215B}" type="slidenum">
              <a:rPr lang="en-US" smtClean="0"/>
              <a:t>‹#›</a:t>
            </a:fld>
            <a:endParaRPr lang="en-US"/>
          </a:p>
        </p:txBody>
      </p:sp>
    </p:spTree>
    <p:extLst>
      <p:ext uri="{BB962C8B-B14F-4D97-AF65-F5344CB8AC3E}">
        <p14:creationId xmlns:p14="http://schemas.microsoft.com/office/powerpoint/2010/main" val="239053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17EF4-95A0-44CA-2CE3-184A306E1D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321CD2-DC88-BBCB-1503-A43A706FE59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9BA9C2-0AD7-248C-05A3-46F9CBDC438A}"/>
              </a:ext>
            </a:extLst>
          </p:cNvPr>
          <p:cNvSpPr>
            <a:spLocks noGrp="1"/>
          </p:cNvSpPr>
          <p:nvPr>
            <p:ph type="dt" sz="half" idx="10"/>
          </p:nvPr>
        </p:nvSpPr>
        <p:spPr/>
        <p:txBody>
          <a:bodyPr/>
          <a:lstStyle/>
          <a:p>
            <a:fld id="{BB11F6B2-2536-044A-A45D-5704CF2A2AA3}" type="datetime1">
              <a:rPr lang="en-US" smtClean="0"/>
              <a:t>10/19/23</a:t>
            </a:fld>
            <a:endParaRPr lang="en-US"/>
          </a:p>
        </p:txBody>
      </p:sp>
      <p:sp>
        <p:nvSpPr>
          <p:cNvPr id="5" name="Footer Placeholder 4">
            <a:extLst>
              <a:ext uri="{FF2B5EF4-FFF2-40B4-BE49-F238E27FC236}">
                <a16:creationId xmlns:a16="http://schemas.microsoft.com/office/drawing/2014/main" id="{E703D2F9-2DF4-B38D-BCA3-734A53596923}"/>
              </a:ext>
            </a:extLst>
          </p:cNvPr>
          <p:cNvSpPr>
            <a:spLocks noGrp="1"/>
          </p:cNvSpPr>
          <p:nvPr>
            <p:ph type="ftr" sz="quarter" idx="11"/>
          </p:nvPr>
        </p:nvSpPr>
        <p:spPr/>
        <p:txBody>
          <a:bodyPr/>
          <a:lstStyle/>
          <a:p>
            <a:r>
              <a:rPr lang="en-US"/>
              <a:t>9FSM October 20, 2023</a:t>
            </a:r>
          </a:p>
        </p:txBody>
      </p:sp>
      <p:sp>
        <p:nvSpPr>
          <p:cNvPr id="6" name="Slide Number Placeholder 5">
            <a:extLst>
              <a:ext uri="{FF2B5EF4-FFF2-40B4-BE49-F238E27FC236}">
                <a16:creationId xmlns:a16="http://schemas.microsoft.com/office/drawing/2014/main" id="{6666BF23-C060-8C89-A11F-3E0D62A52104}"/>
              </a:ext>
            </a:extLst>
          </p:cNvPr>
          <p:cNvSpPr>
            <a:spLocks noGrp="1"/>
          </p:cNvSpPr>
          <p:nvPr>
            <p:ph type="sldNum" sz="quarter" idx="12"/>
          </p:nvPr>
        </p:nvSpPr>
        <p:spPr/>
        <p:txBody>
          <a:bodyPr/>
          <a:lstStyle/>
          <a:p>
            <a:fld id="{1F933F3D-DAC1-9942-8C01-2F7F1FF5215B}" type="slidenum">
              <a:rPr lang="en-US" smtClean="0"/>
              <a:t>‹#›</a:t>
            </a:fld>
            <a:endParaRPr lang="en-US"/>
          </a:p>
        </p:txBody>
      </p:sp>
    </p:spTree>
    <p:extLst>
      <p:ext uri="{BB962C8B-B14F-4D97-AF65-F5344CB8AC3E}">
        <p14:creationId xmlns:p14="http://schemas.microsoft.com/office/powerpoint/2010/main" val="1478807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119FDD-EDA2-D8C4-7B6E-DEEE14BDC0D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2ACE554-0EA5-11BC-E28A-E54283A43EF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6B16-0363-4B65-A505-25D4080054A1}"/>
              </a:ext>
            </a:extLst>
          </p:cNvPr>
          <p:cNvSpPr>
            <a:spLocks noGrp="1"/>
          </p:cNvSpPr>
          <p:nvPr>
            <p:ph type="dt" sz="half" idx="10"/>
          </p:nvPr>
        </p:nvSpPr>
        <p:spPr/>
        <p:txBody>
          <a:bodyPr/>
          <a:lstStyle/>
          <a:p>
            <a:fld id="{84DACFF2-24C2-2143-9F74-8A8C25383BF1}" type="datetime1">
              <a:rPr lang="en-US" smtClean="0"/>
              <a:t>10/19/23</a:t>
            </a:fld>
            <a:endParaRPr lang="en-US"/>
          </a:p>
        </p:txBody>
      </p:sp>
      <p:sp>
        <p:nvSpPr>
          <p:cNvPr id="5" name="Footer Placeholder 4">
            <a:extLst>
              <a:ext uri="{FF2B5EF4-FFF2-40B4-BE49-F238E27FC236}">
                <a16:creationId xmlns:a16="http://schemas.microsoft.com/office/drawing/2014/main" id="{D49C7C88-8B8B-375B-3130-B0F0673B7EA2}"/>
              </a:ext>
            </a:extLst>
          </p:cNvPr>
          <p:cNvSpPr>
            <a:spLocks noGrp="1"/>
          </p:cNvSpPr>
          <p:nvPr>
            <p:ph type="ftr" sz="quarter" idx="11"/>
          </p:nvPr>
        </p:nvSpPr>
        <p:spPr/>
        <p:txBody>
          <a:bodyPr/>
          <a:lstStyle/>
          <a:p>
            <a:r>
              <a:rPr lang="en-US"/>
              <a:t>9FSM October 20, 2023</a:t>
            </a:r>
          </a:p>
        </p:txBody>
      </p:sp>
      <p:sp>
        <p:nvSpPr>
          <p:cNvPr id="6" name="Slide Number Placeholder 5">
            <a:extLst>
              <a:ext uri="{FF2B5EF4-FFF2-40B4-BE49-F238E27FC236}">
                <a16:creationId xmlns:a16="http://schemas.microsoft.com/office/drawing/2014/main" id="{787E3D22-C546-EEA0-71A6-D03630D29DF1}"/>
              </a:ext>
            </a:extLst>
          </p:cNvPr>
          <p:cNvSpPr>
            <a:spLocks noGrp="1"/>
          </p:cNvSpPr>
          <p:nvPr>
            <p:ph type="sldNum" sz="quarter" idx="12"/>
          </p:nvPr>
        </p:nvSpPr>
        <p:spPr/>
        <p:txBody>
          <a:bodyPr/>
          <a:lstStyle/>
          <a:p>
            <a:fld id="{1F933F3D-DAC1-9942-8C01-2F7F1FF5215B}" type="slidenum">
              <a:rPr lang="en-US" smtClean="0"/>
              <a:t>‹#›</a:t>
            </a:fld>
            <a:endParaRPr lang="en-US"/>
          </a:p>
        </p:txBody>
      </p:sp>
    </p:spTree>
    <p:extLst>
      <p:ext uri="{BB962C8B-B14F-4D97-AF65-F5344CB8AC3E}">
        <p14:creationId xmlns:p14="http://schemas.microsoft.com/office/powerpoint/2010/main" val="14278891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Lines">
    <p:spTree>
      <p:nvGrpSpPr>
        <p:cNvPr id="1" name=""/>
        <p:cNvGrpSpPr/>
        <p:nvPr/>
      </p:nvGrpSpPr>
      <p:grpSpPr>
        <a:xfrm>
          <a:off x="0" y="0"/>
          <a:ext cx="0" cy="0"/>
          <a:chOff x="0" y="0"/>
          <a:chExt cx="0" cy="0"/>
        </a:xfrm>
      </p:grpSpPr>
      <p:sp>
        <p:nvSpPr>
          <p:cNvPr id="16" name="Title 1"/>
          <p:cNvSpPr>
            <a:spLocks noGrp="1"/>
          </p:cNvSpPr>
          <p:nvPr>
            <p:ph type="ctrTitle" hasCustomPrompt="1"/>
          </p:nvPr>
        </p:nvSpPr>
        <p:spPr>
          <a:xfrm>
            <a:off x="605368" y="454026"/>
            <a:ext cx="10977032" cy="436031"/>
          </a:xfrm>
          <a:prstGeom prst="rect">
            <a:avLst/>
          </a:prstGeom>
        </p:spPr>
        <p:txBody>
          <a:bodyPr anchor="t">
            <a:noAutofit/>
          </a:bodyPr>
          <a:lstStyle>
            <a:lvl1pPr algn="l">
              <a:defRPr sz="2400" b="1" i="0" cap="none">
                <a:solidFill>
                  <a:schemeClr val="accent3"/>
                </a:solidFill>
                <a:latin typeface="Arial"/>
                <a:cs typeface="Arial"/>
              </a:defRPr>
            </a:lvl1pPr>
          </a:lstStyle>
          <a:p>
            <a:r>
              <a:rPr lang="en-US" dirty="0"/>
              <a:t>Click to Edit Title</a:t>
            </a:r>
          </a:p>
        </p:txBody>
      </p:sp>
      <p:sp>
        <p:nvSpPr>
          <p:cNvPr id="3" name="Text Placeholder 2"/>
          <p:cNvSpPr>
            <a:spLocks noGrp="1"/>
          </p:cNvSpPr>
          <p:nvPr>
            <p:ph type="body" sz="quarter" idx="17" hasCustomPrompt="1"/>
          </p:nvPr>
        </p:nvSpPr>
        <p:spPr>
          <a:xfrm>
            <a:off x="609600" y="1083734"/>
            <a:ext cx="10998200" cy="5171463"/>
          </a:xfrm>
          <a:prstGeom prst="rect">
            <a:avLst/>
          </a:prstGeom>
        </p:spPr>
        <p:txBody>
          <a:bodyPr vert="horz"/>
          <a:lstStyle>
            <a:lvl1pPr marL="342900" indent="-342900">
              <a:buFont typeface="Arial" charset="0"/>
              <a:buChar char="•"/>
              <a:defRPr sz="2000">
                <a:latin typeface="+mn-lt"/>
              </a:defRPr>
            </a:lvl1pPr>
            <a:lvl2pPr marL="742950" indent="-285750">
              <a:buFont typeface="Arial" charset="0"/>
              <a:buChar char="•"/>
              <a:defRPr sz="2000" baseline="0">
                <a:latin typeface="+mn-lt"/>
              </a:defRPr>
            </a:lvl2pPr>
            <a:lvl3pPr marL="1143000" indent="-228600">
              <a:buFont typeface="Arial" charset="0"/>
              <a:buChar char="•"/>
              <a:defRPr sz="2000" baseline="0">
                <a:latin typeface="+mn-lt"/>
              </a:defRPr>
            </a:lvl3pPr>
            <a:lvl4pPr marL="1600200" indent="-228600">
              <a:buFont typeface="Arial" charset="0"/>
              <a:buChar char="•"/>
              <a:defRPr sz="2000" baseline="0">
                <a:latin typeface="+mn-lt"/>
              </a:defRPr>
            </a:lvl4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18" name="Slide Number Placeholder 17"/>
          <p:cNvSpPr>
            <a:spLocks noGrp="1"/>
          </p:cNvSpPr>
          <p:nvPr>
            <p:ph type="sldNum" sz="quarter" idx="20"/>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36163437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Lines, and Takeaway">
    <p:spTree>
      <p:nvGrpSpPr>
        <p:cNvPr id="1" name=""/>
        <p:cNvGrpSpPr/>
        <p:nvPr/>
      </p:nvGrpSpPr>
      <p:grpSpPr>
        <a:xfrm>
          <a:off x="0" y="0"/>
          <a:ext cx="0" cy="0"/>
          <a:chOff x="0" y="0"/>
          <a:chExt cx="0" cy="0"/>
        </a:xfrm>
      </p:grpSpPr>
      <p:sp>
        <p:nvSpPr>
          <p:cNvPr id="15" name="Text Placeholder 13"/>
          <p:cNvSpPr>
            <a:spLocks noGrp="1"/>
          </p:cNvSpPr>
          <p:nvPr>
            <p:ph type="body" sz="quarter" idx="16" hasCustomPrompt="1"/>
          </p:nvPr>
        </p:nvSpPr>
        <p:spPr>
          <a:xfrm>
            <a:off x="605368" y="5964946"/>
            <a:ext cx="11002432" cy="327905"/>
          </a:xfrm>
          <a:prstGeom prst="rect">
            <a:avLst/>
          </a:prstGeom>
        </p:spPr>
        <p:txBody>
          <a:bodyPr vert="horz"/>
          <a:lstStyle>
            <a:lvl1pPr marL="0" indent="0" algn="r">
              <a:buFontTx/>
              <a:buNone/>
              <a:defRPr sz="2000" i="1" baseline="0">
                <a:solidFill>
                  <a:schemeClr val="accent3"/>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Takeaway</a:t>
            </a:r>
          </a:p>
        </p:txBody>
      </p:sp>
      <p:sp>
        <p:nvSpPr>
          <p:cNvPr id="16" name="Title 1"/>
          <p:cNvSpPr>
            <a:spLocks noGrp="1"/>
          </p:cNvSpPr>
          <p:nvPr>
            <p:ph type="ctrTitle" hasCustomPrompt="1"/>
          </p:nvPr>
        </p:nvSpPr>
        <p:spPr>
          <a:xfrm>
            <a:off x="605368" y="454026"/>
            <a:ext cx="10977032" cy="436031"/>
          </a:xfrm>
          <a:prstGeom prst="rect">
            <a:avLst/>
          </a:prstGeom>
        </p:spPr>
        <p:txBody>
          <a:bodyPr anchor="t">
            <a:noAutofit/>
          </a:bodyPr>
          <a:lstStyle>
            <a:lvl1pPr algn="l">
              <a:defRPr sz="2400" b="1" i="0" cap="none">
                <a:solidFill>
                  <a:schemeClr val="accent3"/>
                </a:solidFill>
                <a:latin typeface="Arial"/>
                <a:cs typeface="Arial"/>
              </a:defRPr>
            </a:lvl1pPr>
          </a:lstStyle>
          <a:p>
            <a:r>
              <a:rPr lang="en-US" dirty="0"/>
              <a:t>Click to Edit Title</a:t>
            </a:r>
          </a:p>
        </p:txBody>
      </p:sp>
      <p:sp>
        <p:nvSpPr>
          <p:cNvPr id="19" name="Slide Number Placeholder 18"/>
          <p:cNvSpPr>
            <a:spLocks noGrp="1"/>
          </p:cNvSpPr>
          <p:nvPr>
            <p:ph type="sldNum" sz="quarter" idx="20"/>
          </p:nvPr>
        </p:nvSpPr>
        <p:spPr/>
        <p:txBody>
          <a:bodyPr/>
          <a:lstStyle/>
          <a:p>
            <a:fld id="{F1E51A9F-9D40-144B-9666-6B30B75E8C1B}" type="slidenum">
              <a:rPr lang="en-US" smtClean="0"/>
              <a:pPr/>
              <a:t>‹#›</a:t>
            </a:fld>
            <a:endParaRPr lang="en-US" dirty="0"/>
          </a:p>
        </p:txBody>
      </p:sp>
      <p:sp>
        <p:nvSpPr>
          <p:cNvPr id="7" name="Text Placeholder 2"/>
          <p:cNvSpPr>
            <a:spLocks noGrp="1"/>
          </p:cNvSpPr>
          <p:nvPr>
            <p:ph type="body" sz="quarter" idx="17" hasCustomPrompt="1"/>
          </p:nvPr>
        </p:nvSpPr>
        <p:spPr>
          <a:xfrm>
            <a:off x="609600" y="1045917"/>
            <a:ext cx="10998200" cy="4763169"/>
          </a:xfrm>
          <a:prstGeom prst="rect">
            <a:avLst/>
          </a:prstGeom>
        </p:spPr>
        <p:txBody>
          <a:bodyPr vert="horz"/>
          <a:lstStyle>
            <a:lvl1pPr marL="342900" indent="-342900">
              <a:buFont typeface="Arial" charset="0"/>
              <a:buChar char="•"/>
              <a:defRPr sz="2000">
                <a:latin typeface="+mn-lt"/>
              </a:defRPr>
            </a:lvl1pPr>
            <a:lvl2pPr marL="742950" indent="-285750">
              <a:buFont typeface="Arial" charset="0"/>
              <a:buChar char="•"/>
              <a:defRPr sz="2000" baseline="0">
                <a:latin typeface="+mn-lt"/>
              </a:defRPr>
            </a:lvl2pPr>
            <a:lvl3pPr marL="1143000" indent="-228600">
              <a:buFont typeface="Arial" charset="0"/>
              <a:buChar char="•"/>
              <a:defRPr sz="2000" baseline="0">
                <a:latin typeface="+mn-lt"/>
              </a:defRPr>
            </a:lvl3pPr>
            <a:lvl4pPr marL="1600200" indent="-228600">
              <a:buFont typeface="Arial" charset="0"/>
              <a:buChar char="•"/>
              <a:defRPr sz="2000" baseline="0">
                <a:latin typeface="+mn-lt"/>
              </a:defRPr>
            </a:lvl4pPr>
          </a:lstStyle>
          <a:p>
            <a:pPr lvl="0"/>
            <a:r>
              <a:rPr lang="en-US" dirty="0"/>
              <a:t>Click to add text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648426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Takeaway">
    <p:spTree>
      <p:nvGrpSpPr>
        <p:cNvPr id="1" name=""/>
        <p:cNvGrpSpPr/>
        <p:nvPr/>
      </p:nvGrpSpPr>
      <p:grpSpPr>
        <a:xfrm>
          <a:off x="0" y="0"/>
          <a:ext cx="0" cy="0"/>
          <a:chOff x="0" y="0"/>
          <a:chExt cx="0" cy="0"/>
        </a:xfrm>
      </p:grpSpPr>
      <p:sp>
        <p:nvSpPr>
          <p:cNvPr id="13" name="Text Placeholder 13"/>
          <p:cNvSpPr>
            <a:spLocks noGrp="1"/>
          </p:cNvSpPr>
          <p:nvPr>
            <p:ph type="body" sz="quarter" idx="14" hasCustomPrompt="1"/>
          </p:nvPr>
        </p:nvSpPr>
        <p:spPr>
          <a:xfrm>
            <a:off x="607483" y="5929104"/>
            <a:ext cx="10974917" cy="327905"/>
          </a:xfrm>
          <a:prstGeom prst="rect">
            <a:avLst/>
          </a:prstGeom>
        </p:spPr>
        <p:txBody>
          <a:bodyPr vert="horz"/>
          <a:lstStyle>
            <a:lvl1pPr marL="0" indent="0" algn="r">
              <a:buFontTx/>
              <a:buNone/>
              <a:defRPr sz="2000" i="1" baseline="0">
                <a:solidFill>
                  <a:schemeClr val="accent3"/>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Takeaway</a:t>
            </a:r>
          </a:p>
        </p:txBody>
      </p:sp>
      <p:sp>
        <p:nvSpPr>
          <p:cNvPr id="16" name="Title 1"/>
          <p:cNvSpPr>
            <a:spLocks noGrp="1"/>
          </p:cNvSpPr>
          <p:nvPr>
            <p:ph type="ctrTitle" hasCustomPrompt="1"/>
          </p:nvPr>
        </p:nvSpPr>
        <p:spPr>
          <a:xfrm>
            <a:off x="605368" y="454026"/>
            <a:ext cx="10977032" cy="436031"/>
          </a:xfrm>
          <a:prstGeom prst="rect">
            <a:avLst/>
          </a:prstGeom>
        </p:spPr>
        <p:txBody>
          <a:bodyPr anchor="t">
            <a:noAutofit/>
          </a:bodyPr>
          <a:lstStyle>
            <a:lvl1pPr algn="l">
              <a:defRPr sz="2400" b="1" i="0" cap="none">
                <a:solidFill>
                  <a:schemeClr val="accent3"/>
                </a:solidFill>
                <a:latin typeface="Arial"/>
                <a:cs typeface="Arial"/>
              </a:defRPr>
            </a:lvl1pPr>
          </a:lstStyle>
          <a:p>
            <a:r>
              <a:rPr lang="en-US" dirty="0"/>
              <a:t>Click to Edit Title</a:t>
            </a:r>
          </a:p>
        </p:txBody>
      </p:sp>
      <p:sp>
        <p:nvSpPr>
          <p:cNvPr id="18" name="Slide Number Placeholder 17"/>
          <p:cNvSpPr>
            <a:spLocks noGrp="1"/>
          </p:cNvSpPr>
          <p:nvPr>
            <p:ph type="sldNum" sz="quarter" idx="17"/>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2793805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Answ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BD467B3-5646-45B7-B652-89A237020E7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2400" y="305374"/>
            <a:ext cx="706484" cy="611629"/>
          </a:xfrm>
          <a:prstGeom prst="rect">
            <a:avLst/>
          </a:prstGeom>
        </p:spPr>
      </p:pic>
      <p:sp>
        <p:nvSpPr>
          <p:cNvPr id="13" name="Parallelogram 12">
            <a:extLst>
              <a:ext uri="{FF2B5EF4-FFF2-40B4-BE49-F238E27FC236}">
                <a16:creationId xmlns:a16="http://schemas.microsoft.com/office/drawing/2014/main" id="{21C6DC9C-B57A-B543-A0B2-C829FF9730BD}"/>
              </a:ext>
            </a:extLst>
          </p:cNvPr>
          <p:cNvSpPr/>
          <p:nvPr userDrawn="1"/>
        </p:nvSpPr>
        <p:spPr>
          <a:xfrm>
            <a:off x="665332" y="312451"/>
            <a:ext cx="11149095" cy="605409"/>
          </a:xfrm>
          <a:prstGeom prst="parallelogram">
            <a:avLst>
              <a:gd name="adj" fmla="val 49691"/>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3">
            <a:extLst>
              <a:ext uri="{FF2B5EF4-FFF2-40B4-BE49-F238E27FC236}">
                <a16:creationId xmlns:a16="http://schemas.microsoft.com/office/drawing/2014/main" id="{370CE0AB-6FC4-7F4B-8119-851006090F79}"/>
              </a:ext>
            </a:extLst>
          </p:cNvPr>
          <p:cNvSpPr>
            <a:spLocks noGrp="1"/>
          </p:cNvSpPr>
          <p:nvPr>
            <p:ph type="body" sz="quarter" idx="13"/>
          </p:nvPr>
        </p:nvSpPr>
        <p:spPr>
          <a:xfrm>
            <a:off x="596747" y="1163638"/>
            <a:ext cx="10998506" cy="5186362"/>
          </a:xfrm>
        </p:spPr>
        <p:txBody>
          <a:bodyPr/>
          <a:lstStyle>
            <a:lvl1pPr>
              <a:defRPr sz="2400" b="0" i="0">
                <a:latin typeface="Roboto" panose="02000000000000000000" pitchFamily="2" charset="0"/>
                <a:ea typeface="Roboto" panose="02000000000000000000" pitchFamily="2" charset="0"/>
              </a:defRPr>
            </a:lvl1pPr>
            <a:lvl2pPr>
              <a:defRPr sz="2400" b="0" i="0">
                <a:latin typeface="Roboto" panose="02000000000000000000" pitchFamily="2" charset="0"/>
                <a:ea typeface="Roboto" panose="02000000000000000000" pitchFamily="2" charset="0"/>
              </a:defRPr>
            </a:lvl2pPr>
            <a:lvl3pPr>
              <a:defRPr sz="2400" b="0" i="0">
                <a:latin typeface="Roboto" panose="02000000000000000000" pitchFamily="2" charset="0"/>
                <a:ea typeface="Roboto" panose="02000000000000000000" pitchFamily="2" charset="0"/>
              </a:defRPr>
            </a:lvl3pPr>
            <a:lvl4pPr>
              <a:defRPr sz="2000" b="0" i="0">
                <a:latin typeface="Roboto" panose="02000000000000000000" pitchFamily="2" charset="0"/>
                <a:ea typeface="Roboto" panose="02000000000000000000" pitchFamily="2" charset="0"/>
              </a:defRPr>
            </a:lvl4pPr>
            <a:lvl5pPr>
              <a:defRPr sz="2000" b="0" i="0">
                <a:latin typeface="Roboto" panose="02000000000000000000" pitchFamily="2" charset="0"/>
                <a:ea typeface="Roboto"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B3CAAAA2-5AC5-3448-A86A-34CD6A63F0EF}"/>
              </a:ext>
            </a:extLst>
          </p:cNvPr>
          <p:cNvSpPr>
            <a:spLocks noGrp="1"/>
          </p:cNvSpPr>
          <p:nvPr>
            <p:ph type="title"/>
          </p:nvPr>
        </p:nvSpPr>
        <p:spPr>
          <a:xfrm>
            <a:off x="1112333" y="369382"/>
            <a:ext cx="10236023" cy="491549"/>
          </a:xfrm>
          <a:prstGeom prst="rect">
            <a:avLst/>
          </a:prstGeom>
        </p:spPr>
        <p:txBody>
          <a:bodyPr/>
          <a:lstStyle>
            <a:lvl1pPr algn="l">
              <a:defRPr>
                <a:solidFill>
                  <a:schemeClr val="bg1"/>
                </a:solidFill>
                <a:latin typeface="Roboto" panose="02000000000000000000" pitchFamily="2" charset="0"/>
                <a:ea typeface="Roboto" panose="02000000000000000000" pitchFamily="2" charset="0"/>
                <a:cs typeface="Arial"/>
              </a:defRPr>
            </a:lvl1pPr>
          </a:lstStyle>
          <a:p>
            <a:r>
              <a:rPr lang="en-US"/>
              <a:t>Click to edit Master title style</a:t>
            </a:r>
            <a:endParaRPr lang="en-US" dirty="0"/>
          </a:p>
        </p:txBody>
      </p:sp>
      <p:pic>
        <p:nvPicPr>
          <p:cNvPr id="7" name="Picture 6">
            <a:extLst>
              <a:ext uri="{FF2B5EF4-FFF2-40B4-BE49-F238E27FC236}">
                <a16:creationId xmlns:a16="http://schemas.microsoft.com/office/drawing/2014/main" id="{AC81A9EA-BCE9-89E1-6FB0-8C1427C4DE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637806" y="6475698"/>
            <a:ext cx="353242" cy="305815"/>
          </a:xfrm>
          <a:prstGeom prst="rect">
            <a:avLst/>
          </a:prstGeom>
        </p:spPr>
      </p:pic>
      <p:cxnSp>
        <p:nvCxnSpPr>
          <p:cNvPr id="4" name="Straight Connector 3">
            <a:extLst>
              <a:ext uri="{FF2B5EF4-FFF2-40B4-BE49-F238E27FC236}">
                <a16:creationId xmlns:a16="http://schemas.microsoft.com/office/drawing/2014/main" id="{9C049219-35E6-97E4-2C5F-AA77D2BF5952}"/>
              </a:ext>
            </a:extLst>
          </p:cNvPr>
          <p:cNvCxnSpPr/>
          <p:nvPr userDrawn="1"/>
        </p:nvCxnSpPr>
        <p:spPr>
          <a:xfrm>
            <a:off x="0" y="6350000"/>
            <a:ext cx="12192000" cy="0"/>
          </a:xfrm>
          <a:prstGeom prst="line">
            <a:avLst/>
          </a:prstGeom>
          <a:ln w="28575">
            <a:solidFill>
              <a:srgbClr val="EE7D3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30B64AC-DAF9-594D-0A81-D698B3C534DB}"/>
              </a:ext>
            </a:extLst>
          </p:cNvPr>
          <p:cNvCxnSpPr/>
          <p:nvPr userDrawn="1"/>
        </p:nvCxnSpPr>
        <p:spPr>
          <a:xfrm>
            <a:off x="0" y="6410960"/>
            <a:ext cx="12192000" cy="0"/>
          </a:xfrm>
          <a:prstGeom prst="line">
            <a:avLst/>
          </a:prstGeom>
          <a:ln w="28575">
            <a:solidFill>
              <a:srgbClr val="EE7D31"/>
            </a:solidFill>
          </a:ln>
        </p:spPr>
        <p:style>
          <a:lnRef idx="1">
            <a:schemeClr val="accent1"/>
          </a:lnRef>
          <a:fillRef idx="0">
            <a:schemeClr val="accent1"/>
          </a:fillRef>
          <a:effectRef idx="0">
            <a:schemeClr val="accent1"/>
          </a:effectRef>
          <a:fontRef idx="minor">
            <a:schemeClr val="tx1"/>
          </a:fontRef>
        </p:style>
      </p:cxnSp>
      <p:sp>
        <p:nvSpPr>
          <p:cNvPr id="16" name="Footer Placeholder 15">
            <a:extLst>
              <a:ext uri="{FF2B5EF4-FFF2-40B4-BE49-F238E27FC236}">
                <a16:creationId xmlns:a16="http://schemas.microsoft.com/office/drawing/2014/main" id="{27E8C1F1-5DF4-DA94-DD35-51A4F2DF3503}"/>
              </a:ext>
            </a:extLst>
          </p:cNvPr>
          <p:cNvSpPr>
            <a:spLocks noGrp="1"/>
          </p:cNvSpPr>
          <p:nvPr>
            <p:ph type="ftr" sz="quarter" idx="15"/>
          </p:nvPr>
        </p:nvSpPr>
        <p:spPr>
          <a:xfrm>
            <a:off x="3845284" y="6463030"/>
            <a:ext cx="4770119" cy="440690"/>
          </a:xfrm>
        </p:spPr>
        <p:txBody>
          <a:bodyPr/>
          <a:lstStyle/>
          <a:p>
            <a:r>
              <a:rPr lang="de-DE" sz="1200">
                <a:latin typeface="Roboto" panose="02000000000000000000" pitchFamily="2" charset="0"/>
                <a:ea typeface="Roboto" panose="02000000000000000000" pitchFamily="2" charset="0"/>
              </a:rPr>
              <a:t>9FSM October 20, 2023</a:t>
            </a:r>
            <a:endParaRPr lang="en-US" dirty="0"/>
          </a:p>
        </p:txBody>
      </p:sp>
      <p:sp>
        <p:nvSpPr>
          <p:cNvPr id="17" name="Slide Number Placeholder 16">
            <a:extLst>
              <a:ext uri="{FF2B5EF4-FFF2-40B4-BE49-F238E27FC236}">
                <a16:creationId xmlns:a16="http://schemas.microsoft.com/office/drawing/2014/main" id="{9BB35229-E62F-36F3-FF76-545CA741B514}"/>
              </a:ext>
            </a:extLst>
          </p:cNvPr>
          <p:cNvSpPr>
            <a:spLocks noGrp="1"/>
          </p:cNvSpPr>
          <p:nvPr>
            <p:ph type="sldNum" sz="quarter" idx="16"/>
          </p:nvPr>
        </p:nvSpPr>
        <p:spPr>
          <a:xfrm>
            <a:off x="8808720" y="6463030"/>
            <a:ext cx="2743200" cy="365125"/>
          </a:xfrm>
        </p:spPr>
        <p:txBody>
          <a:bodyPr/>
          <a:lstStyle/>
          <a:p>
            <a:fld id="{C94D2E29-F97E-0F40-8BCC-02E49E96E3BF}" type="slidenum">
              <a:rPr lang="en-US" smtClean="0"/>
              <a:t>‹#›</a:t>
            </a:fld>
            <a:endParaRPr lang="en-US"/>
          </a:p>
        </p:txBody>
      </p:sp>
    </p:spTree>
    <p:extLst>
      <p:ext uri="{BB962C8B-B14F-4D97-AF65-F5344CB8AC3E}">
        <p14:creationId xmlns:p14="http://schemas.microsoft.com/office/powerpoint/2010/main" val="1039580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Lines">
    <p:spTree>
      <p:nvGrpSpPr>
        <p:cNvPr id="1" name=""/>
        <p:cNvGrpSpPr/>
        <p:nvPr/>
      </p:nvGrpSpPr>
      <p:grpSpPr>
        <a:xfrm>
          <a:off x="0" y="0"/>
          <a:ext cx="0" cy="0"/>
          <a:chOff x="0" y="0"/>
          <a:chExt cx="0" cy="0"/>
        </a:xfrm>
      </p:grpSpPr>
      <p:sp>
        <p:nvSpPr>
          <p:cNvPr id="6" name="Content Placeholder 2"/>
          <p:cNvSpPr>
            <a:spLocks noGrp="1"/>
          </p:cNvSpPr>
          <p:nvPr>
            <p:ph idx="1"/>
          </p:nvPr>
        </p:nvSpPr>
        <p:spPr>
          <a:xfrm>
            <a:off x="406400" y="1219200"/>
            <a:ext cx="11404600" cy="4953000"/>
          </a:xfrm>
          <a:prstGeom prst="rect">
            <a:avLst/>
          </a:prstGeom>
        </p:spPr>
        <p:txBody>
          <a:bodyPr lIns="64291" tIns="32146" rIns="64291" bIns="32146"/>
          <a:lstStyle>
            <a:lvl1pPr>
              <a:buSzPct val="100000"/>
              <a:defRPr sz="2667">
                <a:solidFill>
                  <a:schemeClr val="tx1">
                    <a:lumMod val="75000"/>
                    <a:lumOff val="25000"/>
                  </a:schemeClr>
                </a:solidFill>
                <a:latin typeface="Arial" panose="020B0604020202020204" pitchFamily="34" charset="0"/>
                <a:cs typeface="Arial" panose="020B0604020202020204" pitchFamily="34" charset="0"/>
              </a:defRPr>
            </a:lvl1pPr>
            <a:lvl2pPr marL="1071333" indent="-404726">
              <a:buSzPct val="100000"/>
              <a:buFont typeface="Arial"/>
              <a:buChar char="•"/>
              <a:defRPr sz="2400">
                <a:solidFill>
                  <a:schemeClr val="tx1">
                    <a:lumMod val="75000"/>
                    <a:lumOff val="25000"/>
                  </a:schemeClr>
                </a:solidFill>
                <a:latin typeface="Arial" panose="020B0604020202020204" pitchFamily="34" charset="0"/>
                <a:cs typeface="Arial" panose="020B0604020202020204" pitchFamily="34" charset="0"/>
              </a:defRPr>
            </a:lvl2pPr>
            <a:lvl3pPr marL="1444813" indent="-361575">
              <a:buSzPct val="100000"/>
              <a:buFont typeface="Arial"/>
              <a:buChar char="•"/>
              <a:defRPr sz="2133">
                <a:solidFill>
                  <a:schemeClr val="tx1">
                    <a:lumMod val="75000"/>
                    <a:lumOff val="25000"/>
                  </a:schemeClr>
                </a:solidFill>
                <a:latin typeface="Arial" panose="020B0604020202020204" pitchFamily="34" charset="0"/>
                <a:cs typeface="Arial" panose="020B0604020202020204" pitchFamily="34" charset="0"/>
              </a:defRPr>
            </a:lvl3pPr>
            <a:lvl4pPr marL="1833169" indent="-333302">
              <a:buSzPct val="100000"/>
              <a:buFont typeface="Arial"/>
              <a:buChar char="•"/>
              <a:defRPr sz="2133">
                <a:solidFill>
                  <a:schemeClr val="tx1">
                    <a:lumMod val="75000"/>
                    <a:lumOff val="25000"/>
                  </a:schemeClr>
                </a:solidFill>
                <a:latin typeface="Arial" panose="020B0604020202020204" pitchFamily="34" charset="0"/>
                <a:cs typeface="Arial" panose="020B0604020202020204" pitchFamily="34" charset="0"/>
              </a:defRPr>
            </a:lvl4pPr>
            <a:lvl5pPr marL="2234919" indent="-318425">
              <a:buSzPct val="100000"/>
              <a:buFont typeface="Arial"/>
              <a:buChar char="•"/>
              <a:defRPr sz="2133">
                <a:solidFill>
                  <a:schemeClr val="tx1">
                    <a:lumMod val="75000"/>
                    <a:lumOff val="25000"/>
                  </a:schemeClr>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p:cNvSpPr>
            <a:spLocks noGrp="1"/>
          </p:cNvSpPr>
          <p:nvPr>
            <p:ph type="title"/>
          </p:nvPr>
        </p:nvSpPr>
        <p:spPr>
          <a:xfrm>
            <a:off x="1117600" y="228602"/>
            <a:ext cx="9652000" cy="494444"/>
          </a:xfrm>
          <a:prstGeom prst="rect">
            <a:avLst/>
          </a:prstGeom>
        </p:spPr>
        <p:txBody>
          <a:bodyPr lIns="64291" tIns="32146" rIns="64291" bIns="32146" anchor="ctr"/>
          <a:lstStyle>
            <a:lvl1pPr algn="ctr">
              <a:defRPr sz="3200" b="1" i="0" cap="none" baseline="0">
                <a:solidFill>
                  <a:srgbClr val="004080"/>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311824077"/>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Mission Logo Slide">
    <p:spTree>
      <p:nvGrpSpPr>
        <p:cNvPr id="1" name=""/>
        <p:cNvGrpSpPr/>
        <p:nvPr/>
      </p:nvGrpSpPr>
      <p:grpSpPr>
        <a:xfrm>
          <a:off x="0" y="0"/>
          <a:ext cx="0" cy="0"/>
          <a:chOff x="0" y="0"/>
          <a:chExt cx="0" cy="0"/>
        </a:xfrm>
      </p:grpSpPr>
      <p:sp>
        <p:nvSpPr>
          <p:cNvPr id="18" name="Text Placeholder 13"/>
          <p:cNvSpPr>
            <a:spLocks noGrp="1"/>
          </p:cNvSpPr>
          <p:nvPr>
            <p:ph type="body" sz="quarter" idx="17" hasCustomPrompt="1"/>
          </p:nvPr>
        </p:nvSpPr>
        <p:spPr>
          <a:xfrm>
            <a:off x="632180" y="917223"/>
            <a:ext cx="10974917" cy="327905"/>
          </a:xfrm>
          <a:prstGeom prst="rect">
            <a:avLst/>
          </a:prstGeom>
        </p:spPr>
        <p:txBody>
          <a:bodyPr vert="horz"/>
          <a:lstStyle>
            <a:lvl1pPr marL="0" indent="0">
              <a:buFontTx/>
              <a:buNone/>
              <a:defRPr sz="2000" baseline="0">
                <a:solidFill>
                  <a:schemeClr val="accent5"/>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9" name="Title 1"/>
          <p:cNvSpPr>
            <a:spLocks noGrp="1"/>
          </p:cNvSpPr>
          <p:nvPr>
            <p:ph type="ctrTitle" hasCustomPrompt="1"/>
          </p:nvPr>
        </p:nvSpPr>
        <p:spPr>
          <a:xfrm>
            <a:off x="605368" y="454026"/>
            <a:ext cx="10977032" cy="436031"/>
          </a:xfrm>
          <a:prstGeom prst="rect">
            <a:avLst/>
          </a:prstGeom>
        </p:spPr>
        <p:txBody>
          <a:bodyPr anchor="t">
            <a:noAutofit/>
          </a:bodyPr>
          <a:lstStyle>
            <a:lvl1pPr algn="l">
              <a:defRPr sz="2800" b="1" i="0" cap="none">
                <a:solidFill>
                  <a:schemeClr val="accent3"/>
                </a:solidFill>
                <a:latin typeface="Arial"/>
                <a:cs typeface="Arial"/>
              </a:defRPr>
            </a:lvl1pPr>
          </a:lstStyle>
          <a:p>
            <a:r>
              <a:rPr lang="en-US" dirty="0"/>
              <a:t>Click to add Mission or Project Name</a:t>
            </a:r>
          </a:p>
        </p:txBody>
      </p:sp>
      <p:sp>
        <p:nvSpPr>
          <p:cNvPr id="10" name="Content Placeholder 3"/>
          <p:cNvSpPr>
            <a:spLocks noGrp="1"/>
          </p:cNvSpPr>
          <p:nvPr>
            <p:ph sz="quarter" idx="18" hasCustomPrompt="1"/>
          </p:nvPr>
        </p:nvSpPr>
        <p:spPr>
          <a:xfrm>
            <a:off x="1814286" y="1360715"/>
            <a:ext cx="8926287" cy="3537857"/>
          </a:xfrm>
          <a:prstGeom prst="rect">
            <a:avLst/>
          </a:prstGeom>
        </p:spPr>
        <p:txBody>
          <a:bodyPr vert="horz"/>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Mission logo</a:t>
            </a:r>
          </a:p>
        </p:txBody>
      </p:sp>
      <p:cxnSp>
        <p:nvCxnSpPr>
          <p:cNvPr id="15" name="Straight Connector 14"/>
          <p:cNvCxnSpPr/>
          <p:nvPr userDrawn="1"/>
        </p:nvCxnSpPr>
        <p:spPr>
          <a:xfrm>
            <a:off x="609602" y="5033130"/>
            <a:ext cx="10972799" cy="1588"/>
          </a:xfrm>
          <a:prstGeom prst="line">
            <a:avLst/>
          </a:prstGeom>
          <a:ln w="12700" cap="flat" cmpd="sng" algn="ctr">
            <a:solidFill>
              <a:schemeClr val="bg1">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6" name="Content Placeholder 3"/>
          <p:cNvSpPr>
            <a:spLocks noGrp="1"/>
          </p:cNvSpPr>
          <p:nvPr>
            <p:ph sz="quarter" idx="19" hasCustomPrompt="1"/>
          </p:nvPr>
        </p:nvSpPr>
        <p:spPr>
          <a:xfrm>
            <a:off x="1505859" y="5202464"/>
            <a:ext cx="2836333" cy="1174751"/>
          </a:xfrm>
          <a:prstGeom prst="rect">
            <a:avLst/>
          </a:prstGeom>
        </p:spPr>
        <p:txBody>
          <a:bodyPr vert="horz"/>
          <a:lstStyle>
            <a:lvl1pPr>
              <a:defRPr sz="16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NASA, JPL or other partner logo</a:t>
            </a:r>
          </a:p>
        </p:txBody>
      </p:sp>
      <p:sp>
        <p:nvSpPr>
          <p:cNvPr id="17" name="Content Placeholder 3"/>
          <p:cNvSpPr>
            <a:spLocks noGrp="1"/>
          </p:cNvSpPr>
          <p:nvPr>
            <p:ph sz="quarter" idx="20" hasCustomPrompt="1"/>
          </p:nvPr>
        </p:nvSpPr>
        <p:spPr>
          <a:xfrm>
            <a:off x="4832050" y="5202464"/>
            <a:ext cx="2836333" cy="1174751"/>
          </a:xfrm>
          <a:prstGeom prst="rect">
            <a:avLst/>
          </a:prstGeom>
        </p:spPr>
        <p:txBody>
          <a:bodyPr vert="horz"/>
          <a:lstStyle>
            <a:lvl1pPr>
              <a:defRPr sz="16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NASA, JPL or other partner logo</a:t>
            </a:r>
          </a:p>
        </p:txBody>
      </p:sp>
      <p:sp>
        <p:nvSpPr>
          <p:cNvPr id="20" name="Content Placeholder 3"/>
          <p:cNvSpPr>
            <a:spLocks noGrp="1"/>
          </p:cNvSpPr>
          <p:nvPr>
            <p:ph sz="quarter" idx="21" hasCustomPrompt="1"/>
          </p:nvPr>
        </p:nvSpPr>
        <p:spPr>
          <a:xfrm>
            <a:off x="8158240" y="5202464"/>
            <a:ext cx="2836333" cy="1174751"/>
          </a:xfrm>
          <a:prstGeom prst="rect">
            <a:avLst/>
          </a:prstGeom>
        </p:spPr>
        <p:txBody>
          <a:bodyPr vert="horz"/>
          <a:lstStyle>
            <a:lvl1pPr>
              <a:defRPr sz="16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NASA, JPL or other partner logo</a:t>
            </a:r>
          </a:p>
        </p:txBody>
      </p:sp>
      <p:sp>
        <p:nvSpPr>
          <p:cNvPr id="11" name="Slide Number Placeholder 10"/>
          <p:cNvSpPr>
            <a:spLocks noGrp="1"/>
          </p:cNvSpPr>
          <p:nvPr>
            <p:ph type="sldNum" sz="quarter" idx="24"/>
          </p:nvPr>
        </p:nvSpPr>
        <p:spPr>
          <a:xfrm>
            <a:off x="9528849" y="6357271"/>
            <a:ext cx="800487" cy="365125"/>
          </a:xfrm>
          <a:prstGeom prst="rect">
            <a:avLst/>
          </a:prstGeom>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2012513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FAFA3-EF0E-A828-9241-0322F276E4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B16A3E-65DA-D79B-8029-C9FF35A8C42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637617-99CE-92E5-0A0E-9630D82D5CA1}"/>
              </a:ext>
            </a:extLst>
          </p:cNvPr>
          <p:cNvSpPr>
            <a:spLocks noGrp="1"/>
          </p:cNvSpPr>
          <p:nvPr>
            <p:ph type="dt" sz="half" idx="10"/>
          </p:nvPr>
        </p:nvSpPr>
        <p:spPr/>
        <p:txBody>
          <a:bodyPr/>
          <a:lstStyle/>
          <a:p>
            <a:fld id="{7BAA7FB6-645B-C14D-979E-9CFD1D1A074E}" type="datetime1">
              <a:rPr lang="en-US" smtClean="0"/>
              <a:t>10/19/23</a:t>
            </a:fld>
            <a:endParaRPr lang="en-US"/>
          </a:p>
        </p:txBody>
      </p:sp>
      <p:sp>
        <p:nvSpPr>
          <p:cNvPr id="5" name="Footer Placeholder 4">
            <a:extLst>
              <a:ext uri="{FF2B5EF4-FFF2-40B4-BE49-F238E27FC236}">
                <a16:creationId xmlns:a16="http://schemas.microsoft.com/office/drawing/2014/main" id="{73FF4703-B8CB-9988-7329-7824C85C2B31}"/>
              </a:ext>
            </a:extLst>
          </p:cNvPr>
          <p:cNvSpPr>
            <a:spLocks noGrp="1"/>
          </p:cNvSpPr>
          <p:nvPr>
            <p:ph type="ftr" sz="quarter" idx="11"/>
          </p:nvPr>
        </p:nvSpPr>
        <p:spPr/>
        <p:txBody>
          <a:bodyPr/>
          <a:lstStyle/>
          <a:p>
            <a:r>
              <a:rPr lang="en-US"/>
              <a:t>9FSM October 20, 2023</a:t>
            </a:r>
          </a:p>
        </p:txBody>
      </p:sp>
      <p:sp>
        <p:nvSpPr>
          <p:cNvPr id="6" name="Slide Number Placeholder 5">
            <a:extLst>
              <a:ext uri="{FF2B5EF4-FFF2-40B4-BE49-F238E27FC236}">
                <a16:creationId xmlns:a16="http://schemas.microsoft.com/office/drawing/2014/main" id="{E40F5218-FF78-3F58-2CF7-A95642C5F3FB}"/>
              </a:ext>
            </a:extLst>
          </p:cNvPr>
          <p:cNvSpPr>
            <a:spLocks noGrp="1"/>
          </p:cNvSpPr>
          <p:nvPr>
            <p:ph type="sldNum" sz="quarter" idx="12"/>
          </p:nvPr>
        </p:nvSpPr>
        <p:spPr/>
        <p:txBody>
          <a:bodyPr/>
          <a:lstStyle/>
          <a:p>
            <a:fld id="{1F933F3D-DAC1-9942-8C01-2F7F1FF5215B}" type="slidenum">
              <a:rPr lang="en-US" smtClean="0"/>
              <a:t>‹#›</a:t>
            </a:fld>
            <a:endParaRPr lang="en-US"/>
          </a:p>
        </p:txBody>
      </p:sp>
    </p:spTree>
    <p:extLst>
      <p:ext uri="{BB962C8B-B14F-4D97-AF65-F5344CB8AC3E}">
        <p14:creationId xmlns:p14="http://schemas.microsoft.com/office/powerpoint/2010/main" val="1049842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09EF3-C6FB-0F9C-7CE2-1258D66499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69CEBC9-BEE0-8BE0-0A2E-4D0DBB32EE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E10564-B068-B05D-7D2F-F0B9295C91C6}"/>
              </a:ext>
            </a:extLst>
          </p:cNvPr>
          <p:cNvSpPr>
            <a:spLocks noGrp="1"/>
          </p:cNvSpPr>
          <p:nvPr>
            <p:ph type="dt" sz="half" idx="10"/>
          </p:nvPr>
        </p:nvSpPr>
        <p:spPr/>
        <p:txBody>
          <a:bodyPr/>
          <a:lstStyle/>
          <a:p>
            <a:fld id="{57B68219-31E2-F140-8A6E-D5022B18A79E}" type="datetime1">
              <a:rPr lang="en-US" smtClean="0"/>
              <a:t>10/19/23</a:t>
            </a:fld>
            <a:endParaRPr lang="en-US"/>
          </a:p>
        </p:txBody>
      </p:sp>
      <p:sp>
        <p:nvSpPr>
          <p:cNvPr id="5" name="Footer Placeholder 4">
            <a:extLst>
              <a:ext uri="{FF2B5EF4-FFF2-40B4-BE49-F238E27FC236}">
                <a16:creationId xmlns:a16="http://schemas.microsoft.com/office/drawing/2014/main" id="{60623CA5-9791-848A-DB8C-4B4F1E3995D1}"/>
              </a:ext>
            </a:extLst>
          </p:cNvPr>
          <p:cNvSpPr>
            <a:spLocks noGrp="1"/>
          </p:cNvSpPr>
          <p:nvPr>
            <p:ph type="ftr" sz="quarter" idx="11"/>
          </p:nvPr>
        </p:nvSpPr>
        <p:spPr/>
        <p:txBody>
          <a:bodyPr/>
          <a:lstStyle/>
          <a:p>
            <a:r>
              <a:rPr lang="en-US"/>
              <a:t>9FSM October 20, 2023</a:t>
            </a:r>
          </a:p>
        </p:txBody>
      </p:sp>
      <p:sp>
        <p:nvSpPr>
          <p:cNvPr id="6" name="Slide Number Placeholder 5">
            <a:extLst>
              <a:ext uri="{FF2B5EF4-FFF2-40B4-BE49-F238E27FC236}">
                <a16:creationId xmlns:a16="http://schemas.microsoft.com/office/drawing/2014/main" id="{55E6A40C-334B-2EC1-0281-08A146EA87E5}"/>
              </a:ext>
            </a:extLst>
          </p:cNvPr>
          <p:cNvSpPr>
            <a:spLocks noGrp="1"/>
          </p:cNvSpPr>
          <p:nvPr>
            <p:ph type="sldNum" sz="quarter" idx="12"/>
          </p:nvPr>
        </p:nvSpPr>
        <p:spPr/>
        <p:txBody>
          <a:bodyPr/>
          <a:lstStyle/>
          <a:p>
            <a:fld id="{1F933F3D-DAC1-9942-8C01-2F7F1FF5215B}" type="slidenum">
              <a:rPr lang="en-US" smtClean="0"/>
              <a:t>‹#›</a:t>
            </a:fld>
            <a:endParaRPr lang="en-US"/>
          </a:p>
        </p:txBody>
      </p:sp>
    </p:spTree>
    <p:extLst>
      <p:ext uri="{BB962C8B-B14F-4D97-AF65-F5344CB8AC3E}">
        <p14:creationId xmlns:p14="http://schemas.microsoft.com/office/powerpoint/2010/main" val="595624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B860F-DF05-2867-12DE-7182F9F814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2986C3-7B8D-9567-2C6F-B7A6265434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127443E-3E93-C962-CFFC-6BFC80A451B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2BB8843-31EE-B747-A1CA-7F0E7286ED5B}"/>
              </a:ext>
            </a:extLst>
          </p:cNvPr>
          <p:cNvSpPr>
            <a:spLocks noGrp="1"/>
          </p:cNvSpPr>
          <p:nvPr>
            <p:ph type="dt" sz="half" idx="10"/>
          </p:nvPr>
        </p:nvSpPr>
        <p:spPr/>
        <p:txBody>
          <a:bodyPr/>
          <a:lstStyle/>
          <a:p>
            <a:fld id="{8C8F5EC3-0230-3B4D-A452-7819241149B3}" type="datetime1">
              <a:rPr lang="en-US" smtClean="0"/>
              <a:t>10/19/23</a:t>
            </a:fld>
            <a:endParaRPr lang="en-US"/>
          </a:p>
        </p:txBody>
      </p:sp>
      <p:sp>
        <p:nvSpPr>
          <p:cNvPr id="6" name="Footer Placeholder 5">
            <a:extLst>
              <a:ext uri="{FF2B5EF4-FFF2-40B4-BE49-F238E27FC236}">
                <a16:creationId xmlns:a16="http://schemas.microsoft.com/office/drawing/2014/main" id="{0FE60D82-5263-3DB5-26F6-7B7E7B17B2C1}"/>
              </a:ext>
            </a:extLst>
          </p:cNvPr>
          <p:cNvSpPr>
            <a:spLocks noGrp="1"/>
          </p:cNvSpPr>
          <p:nvPr>
            <p:ph type="ftr" sz="quarter" idx="11"/>
          </p:nvPr>
        </p:nvSpPr>
        <p:spPr/>
        <p:txBody>
          <a:bodyPr/>
          <a:lstStyle/>
          <a:p>
            <a:r>
              <a:rPr lang="en-US"/>
              <a:t>9FSM October 20, 2023</a:t>
            </a:r>
          </a:p>
        </p:txBody>
      </p:sp>
      <p:sp>
        <p:nvSpPr>
          <p:cNvPr id="7" name="Slide Number Placeholder 6">
            <a:extLst>
              <a:ext uri="{FF2B5EF4-FFF2-40B4-BE49-F238E27FC236}">
                <a16:creationId xmlns:a16="http://schemas.microsoft.com/office/drawing/2014/main" id="{D6230F84-8858-75BA-5824-1314E094E663}"/>
              </a:ext>
            </a:extLst>
          </p:cNvPr>
          <p:cNvSpPr>
            <a:spLocks noGrp="1"/>
          </p:cNvSpPr>
          <p:nvPr>
            <p:ph type="sldNum" sz="quarter" idx="12"/>
          </p:nvPr>
        </p:nvSpPr>
        <p:spPr/>
        <p:txBody>
          <a:bodyPr/>
          <a:lstStyle/>
          <a:p>
            <a:fld id="{1F933F3D-DAC1-9942-8C01-2F7F1FF5215B}" type="slidenum">
              <a:rPr lang="en-US" smtClean="0"/>
              <a:t>‹#›</a:t>
            </a:fld>
            <a:endParaRPr lang="en-US"/>
          </a:p>
        </p:txBody>
      </p:sp>
    </p:spTree>
    <p:extLst>
      <p:ext uri="{BB962C8B-B14F-4D97-AF65-F5344CB8AC3E}">
        <p14:creationId xmlns:p14="http://schemas.microsoft.com/office/powerpoint/2010/main" val="2797561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25C62-1C37-C042-5B03-943377A5C0B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FF09BF-3760-F309-504A-D08EAC6A09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53F96D-6D27-86EF-047D-2E57099B3FF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F4B19C-B8EE-B2E7-7A2F-5113A8ED72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B1309B9-8DEE-9226-B821-4896575A08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73ED4F-547B-6B25-3AAE-99E345B04DCE}"/>
              </a:ext>
            </a:extLst>
          </p:cNvPr>
          <p:cNvSpPr>
            <a:spLocks noGrp="1"/>
          </p:cNvSpPr>
          <p:nvPr>
            <p:ph type="dt" sz="half" idx="10"/>
          </p:nvPr>
        </p:nvSpPr>
        <p:spPr/>
        <p:txBody>
          <a:bodyPr/>
          <a:lstStyle/>
          <a:p>
            <a:fld id="{35AA22BA-D5B0-F14A-A9FA-31DE46DBD5C0}" type="datetime1">
              <a:rPr lang="en-US" smtClean="0"/>
              <a:t>10/19/23</a:t>
            </a:fld>
            <a:endParaRPr lang="en-US"/>
          </a:p>
        </p:txBody>
      </p:sp>
      <p:sp>
        <p:nvSpPr>
          <p:cNvPr id="8" name="Footer Placeholder 7">
            <a:extLst>
              <a:ext uri="{FF2B5EF4-FFF2-40B4-BE49-F238E27FC236}">
                <a16:creationId xmlns:a16="http://schemas.microsoft.com/office/drawing/2014/main" id="{5CC0B30B-7C08-A72B-A702-971AB0E8BCF9}"/>
              </a:ext>
            </a:extLst>
          </p:cNvPr>
          <p:cNvSpPr>
            <a:spLocks noGrp="1"/>
          </p:cNvSpPr>
          <p:nvPr>
            <p:ph type="ftr" sz="quarter" idx="11"/>
          </p:nvPr>
        </p:nvSpPr>
        <p:spPr/>
        <p:txBody>
          <a:bodyPr/>
          <a:lstStyle/>
          <a:p>
            <a:r>
              <a:rPr lang="en-US"/>
              <a:t>9FSM October 20, 2023</a:t>
            </a:r>
          </a:p>
        </p:txBody>
      </p:sp>
      <p:sp>
        <p:nvSpPr>
          <p:cNvPr id="9" name="Slide Number Placeholder 8">
            <a:extLst>
              <a:ext uri="{FF2B5EF4-FFF2-40B4-BE49-F238E27FC236}">
                <a16:creationId xmlns:a16="http://schemas.microsoft.com/office/drawing/2014/main" id="{026D36EB-7DE2-3575-53D3-9B6C3AE15983}"/>
              </a:ext>
            </a:extLst>
          </p:cNvPr>
          <p:cNvSpPr>
            <a:spLocks noGrp="1"/>
          </p:cNvSpPr>
          <p:nvPr>
            <p:ph type="sldNum" sz="quarter" idx="12"/>
          </p:nvPr>
        </p:nvSpPr>
        <p:spPr/>
        <p:txBody>
          <a:bodyPr/>
          <a:lstStyle/>
          <a:p>
            <a:fld id="{1F933F3D-DAC1-9942-8C01-2F7F1FF5215B}" type="slidenum">
              <a:rPr lang="en-US" smtClean="0"/>
              <a:t>‹#›</a:t>
            </a:fld>
            <a:endParaRPr lang="en-US"/>
          </a:p>
        </p:txBody>
      </p:sp>
    </p:spTree>
    <p:extLst>
      <p:ext uri="{BB962C8B-B14F-4D97-AF65-F5344CB8AC3E}">
        <p14:creationId xmlns:p14="http://schemas.microsoft.com/office/powerpoint/2010/main" val="2723549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B7A86-6BAD-3056-0C1F-1B4B7320193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6737B1B-6F5E-CE06-7DD1-E77862038CEB}"/>
              </a:ext>
            </a:extLst>
          </p:cNvPr>
          <p:cNvSpPr>
            <a:spLocks noGrp="1"/>
          </p:cNvSpPr>
          <p:nvPr>
            <p:ph type="dt" sz="half" idx="10"/>
          </p:nvPr>
        </p:nvSpPr>
        <p:spPr/>
        <p:txBody>
          <a:bodyPr/>
          <a:lstStyle/>
          <a:p>
            <a:fld id="{0717F290-5BCA-174D-85CD-6384E192216E}" type="datetime1">
              <a:rPr lang="en-US" smtClean="0"/>
              <a:t>10/19/23</a:t>
            </a:fld>
            <a:endParaRPr lang="en-US"/>
          </a:p>
        </p:txBody>
      </p:sp>
      <p:sp>
        <p:nvSpPr>
          <p:cNvPr id="4" name="Footer Placeholder 3">
            <a:extLst>
              <a:ext uri="{FF2B5EF4-FFF2-40B4-BE49-F238E27FC236}">
                <a16:creationId xmlns:a16="http://schemas.microsoft.com/office/drawing/2014/main" id="{0702198F-0558-DF99-DC49-4D83609A5996}"/>
              </a:ext>
            </a:extLst>
          </p:cNvPr>
          <p:cNvSpPr>
            <a:spLocks noGrp="1"/>
          </p:cNvSpPr>
          <p:nvPr>
            <p:ph type="ftr" sz="quarter" idx="11"/>
          </p:nvPr>
        </p:nvSpPr>
        <p:spPr/>
        <p:txBody>
          <a:bodyPr/>
          <a:lstStyle/>
          <a:p>
            <a:r>
              <a:rPr lang="en-US"/>
              <a:t>9FSM October 20, 2023</a:t>
            </a:r>
          </a:p>
        </p:txBody>
      </p:sp>
      <p:sp>
        <p:nvSpPr>
          <p:cNvPr id="5" name="Slide Number Placeholder 4">
            <a:extLst>
              <a:ext uri="{FF2B5EF4-FFF2-40B4-BE49-F238E27FC236}">
                <a16:creationId xmlns:a16="http://schemas.microsoft.com/office/drawing/2014/main" id="{0263E472-2D7A-5898-A663-88CCA6A485F7}"/>
              </a:ext>
            </a:extLst>
          </p:cNvPr>
          <p:cNvSpPr>
            <a:spLocks noGrp="1"/>
          </p:cNvSpPr>
          <p:nvPr>
            <p:ph type="sldNum" sz="quarter" idx="12"/>
          </p:nvPr>
        </p:nvSpPr>
        <p:spPr/>
        <p:txBody>
          <a:bodyPr/>
          <a:lstStyle/>
          <a:p>
            <a:fld id="{1F933F3D-DAC1-9942-8C01-2F7F1FF5215B}" type="slidenum">
              <a:rPr lang="en-US" smtClean="0"/>
              <a:t>‹#›</a:t>
            </a:fld>
            <a:endParaRPr lang="en-US"/>
          </a:p>
        </p:txBody>
      </p:sp>
    </p:spTree>
    <p:extLst>
      <p:ext uri="{BB962C8B-B14F-4D97-AF65-F5344CB8AC3E}">
        <p14:creationId xmlns:p14="http://schemas.microsoft.com/office/powerpoint/2010/main" val="3377917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D5D861-2D07-08D9-368A-D014B4E68E7D}"/>
              </a:ext>
            </a:extLst>
          </p:cNvPr>
          <p:cNvSpPr>
            <a:spLocks noGrp="1"/>
          </p:cNvSpPr>
          <p:nvPr>
            <p:ph type="dt" sz="half" idx="10"/>
          </p:nvPr>
        </p:nvSpPr>
        <p:spPr/>
        <p:txBody>
          <a:bodyPr/>
          <a:lstStyle/>
          <a:p>
            <a:fld id="{722F2A9D-E75F-F749-B8B6-E7361FF1CAE4}" type="datetime1">
              <a:rPr lang="en-US" smtClean="0"/>
              <a:t>10/19/23</a:t>
            </a:fld>
            <a:endParaRPr lang="en-US"/>
          </a:p>
        </p:txBody>
      </p:sp>
      <p:sp>
        <p:nvSpPr>
          <p:cNvPr id="3" name="Footer Placeholder 2">
            <a:extLst>
              <a:ext uri="{FF2B5EF4-FFF2-40B4-BE49-F238E27FC236}">
                <a16:creationId xmlns:a16="http://schemas.microsoft.com/office/drawing/2014/main" id="{D631F187-5357-5992-1375-742B956DDEBA}"/>
              </a:ext>
            </a:extLst>
          </p:cNvPr>
          <p:cNvSpPr>
            <a:spLocks noGrp="1"/>
          </p:cNvSpPr>
          <p:nvPr>
            <p:ph type="ftr" sz="quarter" idx="11"/>
          </p:nvPr>
        </p:nvSpPr>
        <p:spPr/>
        <p:txBody>
          <a:bodyPr/>
          <a:lstStyle/>
          <a:p>
            <a:r>
              <a:rPr lang="en-US"/>
              <a:t>9FSM October 20, 2023</a:t>
            </a:r>
          </a:p>
        </p:txBody>
      </p:sp>
      <p:sp>
        <p:nvSpPr>
          <p:cNvPr id="4" name="Slide Number Placeholder 3">
            <a:extLst>
              <a:ext uri="{FF2B5EF4-FFF2-40B4-BE49-F238E27FC236}">
                <a16:creationId xmlns:a16="http://schemas.microsoft.com/office/drawing/2014/main" id="{EADFF58C-07A8-CD85-858A-91EBF87CDE9E}"/>
              </a:ext>
            </a:extLst>
          </p:cNvPr>
          <p:cNvSpPr>
            <a:spLocks noGrp="1"/>
          </p:cNvSpPr>
          <p:nvPr>
            <p:ph type="sldNum" sz="quarter" idx="12"/>
          </p:nvPr>
        </p:nvSpPr>
        <p:spPr/>
        <p:txBody>
          <a:bodyPr/>
          <a:lstStyle/>
          <a:p>
            <a:fld id="{1F933F3D-DAC1-9942-8C01-2F7F1FF5215B}" type="slidenum">
              <a:rPr lang="en-US" smtClean="0"/>
              <a:t>‹#›</a:t>
            </a:fld>
            <a:endParaRPr lang="en-US"/>
          </a:p>
        </p:txBody>
      </p:sp>
    </p:spTree>
    <p:extLst>
      <p:ext uri="{BB962C8B-B14F-4D97-AF65-F5344CB8AC3E}">
        <p14:creationId xmlns:p14="http://schemas.microsoft.com/office/powerpoint/2010/main" val="1453487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A2344-07E5-8ABE-487A-A65614FFC5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93D859-81BE-D259-5B29-17E856256F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76F8AA3-1925-0F59-403F-3AC24B8B39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B9BB31-4E7C-201D-2D3A-A093500AE4E1}"/>
              </a:ext>
            </a:extLst>
          </p:cNvPr>
          <p:cNvSpPr>
            <a:spLocks noGrp="1"/>
          </p:cNvSpPr>
          <p:nvPr>
            <p:ph type="dt" sz="half" idx="10"/>
          </p:nvPr>
        </p:nvSpPr>
        <p:spPr/>
        <p:txBody>
          <a:bodyPr/>
          <a:lstStyle/>
          <a:p>
            <a:fld id="{6DF6484C-38E0-9946-A502-335C51E9E25D}" type="datetime1">
              <a:rPr lang="en-US" smtClean="0"/>
              <a:t>10/19/23</a:t>
            </a:fld>
            <a:endParaRPr lang="en-US"/>
          </a:p>
        </p:txBody>
      </p:sp>
      <p:sp>
        <p:nvSpPr>
          <p:cNvPr id="6" name="Footer Placeholder 5">
            <a:extLst>
              <a:ext uri="{FF2B5EF4-FFF2-40B4-BE49-F238E27FC236}">
                <a16:creationId xmlns:a16="http://schemas.microsoft.com/office/drawing/2014/main" id="{8E42DDB3-3866-7EF5-C200-A6C526563AEB}"/>
              </a:ext>
            </a:extLst>
          </p:cNvPr>
          <p:cNvSpPr>
            <a:spLocks noGrp="1"/>
          </p:cNvSpPr>
          <p:nvPr>
            <p:ph type="ftr" sz="quarter" idx="11"/>
          </p:nvPr>
        </p:nvSpPr>
        <p:spPr/>
        <p:txBody>
          <a:bodyPr/>
          <a:lstStyle/>
          <a:p>
            <a:r>
              <a:rPr lang="en-US"/>
              <a:t>9FSM October 20, 2023</a:t>
            </a:r>
          </a:p>
        </p:txBody>
      </p:sp>
      <p:sp>
        <p:nvSpPr>
          <p:cNvPr id="7" name="Slide Number Placeholder 6">
            <a:extLst>
              <a:ext uri="{FF2B5EF4-FFF2-40B4-BE49-F238E27FC236}">
                <a16:creationId xmlns:a16="http://schemas.microsoft.com/office/drawing/2014/main" id="{1C98F119-877D-DD6E-B636-3BEA5788510C}"/>
              </a:ext>
            </a:extLst>
          </p:cNvPr>
          <p:cNvSpPr>
            <a:spLocks noGrp="1"/>
          </p:cNvSpPr>
          <p:nvPr>
            <p:ph type="sldNum" sz="quarter" idx="12"/>
          </p:nvPr>
        </p:nvSpPr>
        <p:spPr/>
        <p:txBody>
          <a:bodyPr/>
          <a:lstStyle/>
          <a:p>
            <a:fld id="{1F933F3D-DAC1-9942-8C01-2F7F1FF5215B}" type="slidenum">
              <a:rPr lang="en-US" smtClean="0"/>
              <a:t>‹#›</a:t>
            </a:fld>
            <a:endParaRPr lang="en-US"/>
          </a:p>
        </p:txBody>
      </p:sp>
    </p:spTree>
    <p:extLst>
      <p:ext uri="{BB962C8B-B14F-4D97-AF65-F5344CB8AC3E}">
        <p14:creationId xmlns:p14="http://schemas.microsoft.com/office/powerpoint/2010/main" val="1993790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33B71-1F5F-F068-5A84-F1B84B7326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DB29302-0BB7-556E-FB13-ECE3556F28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0F15940-952E-A7C9-B40A-CDFF68B73A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9B8F25-AFA6-3E4D-5923-6A2E3B90ED28}"/>
              </a:ext>
            </a:extLst>
          </p:cNvPr>
          <p:cNvSpPr>
            <a:spLocks noGrp="1"/>
          </p:cNvSpPr>
          <p:nvPr>
            <p:ph type="dt" sz="half" idx="10"/>
          </p:nvPr>
        </p:nvSpPr>
        <p:spPr/>
        <p:txBody>
          <a:bodyPr/>
          <a:lstStyle/>
          <a:p>
            <a:fld id="{664629DB-033E-8B4F-952C-51C86BFF6F29}" type="datetime1">
              <a:rPr lang="en-US" smtClean="0"/>
              <a:t>10/19/23</a:t>
            </a:fld>
            <a:endParaRPr lang="en-US"/>
          </a:p>
        </p:txBody>
      </p:sp>
      <p:sp>
        <p:nvSpPr>
          <p:cNvPr id="6" name="Footer Placeholder 5">
            <a:extLst>
              <a:ext uri="{FF2B5EF4-FFF2-40B4-BE49-F238E27FC236}">
                <a16:creationId xmlns:a16="http://schemas.microsoft.com/office/drawing/2014/main" id="{53A53E5A-F760-52AB-EFB7-78B714D9D642}"/>
              </a:ext>
            </a:extLst>
          </p:cNvPr>
          <p:cNvSpPr>
            <a:spLocks noGrp="1"/>
          </p:cNvSpPr>
          <p:nvPr>
            <p:ph type="ftr" sz="quarter" idx="11"/>
          </p:nvPr>
        </p:nvSpPr>
        <p:spPr/>
        <p:txBody>
          <a:bodyPr/>
          <a:lstStyle/>
          <a:p>
            <a:r>
              <a:rPr lang="en-US"/>
              <a:t>9FSM October 20, 2023</a:t>
            </a:r>
          </a:p>
        </p:txBody>
      </p:sp>
      <p:sp>
        <p:nvSpPr>
          <p:cNvPr id="7" name="Slide Number Placeholder 6">
            <a:extLst>
              <a:ext uri="{FF2B5EF4-FFF2-40B4-BE49-F238E27FC236}">
                <a16:creationId xmlns:a16="http://schemas.microsoft.com/office/drawing/2014/main" id="{A5932289-23BF-5DF1-F11C-643C5A93D9E9}"/>
              </a:ext>
            </a:extLst>
          </p:cNvPr>
          <p:cNvSpPr>
            <a:spLocks noGrp="1"/>
          </p:cNvSpPr>
          <p:nvPr>
            <p:ph type="sldNum" sz="quarter" idx="12"/>
          </p:nvPr>
        </p:nvSpPr>
        <p:spPr/>
        <p:txBody>
          <a:bodyPr/>
          <a:lstStyle/>
          <a:p>
            <a:fld id="{1F933F3D-DAC1-9942-8C01-2F7F1FF5215B}" type="slidenum">
              <a:rPr lang="en-US" smtClean="0"/>
              <a:t>‹#›</a:t>
            </a:fld>
            <a:endParaRPr lang="en-US"/>
          </a:p>
        </p:txBody>
      </p:sp>
    </p:spTree>
    <p:extLst>
      <p:ext uri="{BB962C8B-B14F-4D97-AF65-F5344CB8AC3E}">
        <p14:creationId xmlns:p14="http://schemas.microsoft.com/office/powerpoint/2010/main" val="3400944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66ACDB-61A3-4F80-DA30-E147115A40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44356D3-B93D-E1AF-EE13-90A70806FB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A8A015-1D82-2D89-628E-C7BB364BED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17C276-A016-3A49-A27B-2C8175035370}" type="datetime1">
              <a:rPr lang="en-US" smtClean="0"/>
              <a:t>10/19/23</a:t>
            </a:fld>
            <a:endParaRPr lang="en-US"/>
          </a:p>
        </p:txBody>
      </p:sp>
      <p:sp>
        <p:nvSpPr>
          <p:cNvPr id="5" name="Footer Placeholder 4">
            <a:extLst>
              <a:ext uri="{FF2B5EF4-FFF2-40B4-BE49-F238E27FC236}">
                <a16:creationId xmlns:a16="http://schemas.microsoft.com/office/drawing/2014/main" id="{AB324289-D93A-6994-9234-634543A989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9FSM October 20, 2023</a:t>
            </a:r>
          </a:p>
        </p:txBody>
      </p:sp>
      <p:sp>
        <p:nvSpPr>
          <p:cNvPr id="6" name="Slide Number Placeholder 5">
            <a:extLst>
              <a:ext uri="{FF2B5EF4-FFF2-40B4-BE49-F238E27FC236}">
                <a16:creationId xmlns:a16="http://schemas.microsoft.com/office/drawing/2014/main" id="{6918C020-F382-113E-C64F-BC9244905A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933F3D-DAC1-9942-8C01-2F7F1FF5215B}" type="slidenum">
              <a:rPr lang="en-US" smtClean="0"/>
              <a:t>‹#›</a:t>
            </a:fld>
            <a:endParaRPr lang="en-US"/>
          </a:p>
        </p:txBody>
      </p:sp>
    </p:spTree>
    <p:extLst>
      <p:ext uri="{BB962C8B-B14F-4D97-AF65-F5344CB8AC3E}">
        <p14:creationId xmlns:p14="http://schemas.microsoft.com/office/powerpoint/2010/main" val="8992521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38.jpeg"/></Relationships>
</file>

<file path=ppt/slides/_rels/slide1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3.png"/><Relationship Id="rId5" Type="http://schemas.openxmlformats.org/officeDocument/2006/relationships/image" Target="../media/image39.emf"/><Relationship Id="rId4" Type="http://schemas.openxmlformats.org/officeDocument/2006/relationships/image" Target="../media/image38.jpeg"/></Relationships>
</file>

<file path=ppt/slides/_rels/slide12.xml.rels><?xml version="1.0" encoding="UTF-8" standalone="yes"?>
<Relationships xmlns="http://schemas.openxmlformats.org/package/2006/relationships"><Relationship Id="rId3" Type="http://schemas.openxmlformats.org/officeDocument/2006/relationships/image" Target="../media/image37.emf"/><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40.emf"/><Relationship Id="rId5" Type="http://schemas.openxmlformats.org/officeDocument/2006/relationships/image" Target="../media/image39.emf"/><Relationship Id="rId4" Type="http://schemas.openxmlformats.org/officeDocument/2006/relationships/image" Target="../media/image38.jpeg"/></Relationships>
</file>

<file path=ppt/slides/_rels/slide13.xml.rels><?xml version="1.0" encoding="UTF-8" standalone="yes"?>
<Relationships xmlns="http://schemas.openxmlformats.org/package/2006/relationships"><Relationship Id="rId3" Type="http://schemas.openxmlformats.org/officeDocument/2006/relationships/image" Target="../media/image37.emf"/><Relationship Id="rId7"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40.emf"/><Relationship Id="rId5" Type="http://schemas.openxmlformats.org/officeDocument/2006/relationships/image" Target="../media/image39.emf"/><Relationship Id="rId4" Type="http://schemas.openxmlformats.org/officeDocument/2006/relationships/image" Target="../media/image38.jpeg"/></Relationships>
</file>

<file path=ppt/slides/_rels/slide14.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42.png"/><Relationship Id="rId4" Type="http://schemas.openxmlformats.org/officeDocument/2006/relationships/image" Target="../media/image43.emf"/></Relationships>
</file>

<file path=ppt/slides/_rels/slide1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41.emf"/><Relationship Id="rId7" Type="http://schemas.openxmlformats.org/officeDocument/2006/relationships/image" Target="../media/image46.JP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43.emf"/><Relationship Id="rId9"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14.xml"/><Relationship Id="rId6" Type="http://schemas.openxmlformats.org/officeDocument/2006/relationships/image" Target="../media/image52.png"/><Relationship Id="rId11" Type="http://schemas.openxmlformats.org/officeDocument/2006/relationships/image" Target="../media/image3.png"/><Relationship Id="rId5" Type="http://schemas.openxmlformats.org/officeDocument/2006/relationships/image" Target="../media/image51.png"/><Relationship Id="rId10" Type="http://schemas.openxmlformats.org/officeDocument/2006/relationships/image" Target="../media/image56.emf"/><Relationship Id="rId4" Type="http://schemas.openxmlformats.org/officeDocument/2006/relationships/image" Target="../media/image50.PNG"/><Relationship Id="rId9" Type="http://schemas.openxmlformats.org/officeDocument/2006/relationships/image" Target="../media/image55.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7.png"/><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8.emf"/><Relationship Id="rId7"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61.jpeg"/><Relationship Id="rId5" Type="http://schemas.openxmlformats.org/officeDocument/2006/relationships/image" Target="../media/image60.PNG"/><Relationship Id="rId4" Type="http://schemas.openxmlformats.org/officeDocument/2006/relationships/image" Target="../media/image59.emf"/><Relationship Id="rId9"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64.png"/><Relationship Id="rId7" Type="http://schemas.openxmlformats.org/officeDocument/2006/relationships/image" Target="../media/image3.png"/><Relationship Id="rId2" Type="http://schemas.openxmlformats.org/officeDocument/2006/relationships/image" Target="../media/image63.png"/><Relationship Id="rId1" Type="http://schemas.openxmlformats.org/officeDocument/2006/relationships/slideLayout" Target="../slideLayouts/slideLayout13.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3.xml.rels><?xml version="1.0" encoding="UTF-8" standalone="yes"?>
<Relationships xmlns="http://schemas.openxmlformats.org/package/2006/relationships"><Relationship Id="rId8" Type="http://schemas.openxmlformats.org/officeDocument/2006/relationships/image" Target="../media/image74.emf"/><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68.emf"/><Relationship Id="rId1" Type="http://schemas.openxmlformats.org/officeDocument/2006/relationships/slideLayout" Target="../slideLayouts/slideLayout13.xml"/><Relationship Id="rId6" Type="http://schemas.openxmlformats.org/officeDocument/2006/relationships/image" Target="../media/image72.png"/><Relationship Id="rId5" Type="http://schemas.openxmlformats.org/officeDocument/2006/relationships/image" Target="../media/image71.png"/><Relationship Id="rId10" Type="http://schemas.openxmlformats.org/officeDocument/2006/relationships/image" Target="../media/image75.emf"/><Relationship Id="rId4" Type="http://schemas.openxmlformats.org/officeDocument/2006/relationships/image" Target="../media/image70.emf"/><Relationship Id="rId9"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57.png"/><Relationship Id="rId4" Type="http://schemas.openxmlformats.org/officeDocument/2006/relationships/image" Target="../media/image67.png"/></Relationships>
</file>

<file path=ppt/slides/_rels/slide2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80.jpg"/></Relationships>
</file>

<file path=ppt/slides/_rels/slide26.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82.png"/><Relationship Id="rId7" Type="http://schemas.openxmlformats.org/officeDocument/2006/relationships/image" Target="../media/image3.png"/><Relationship Id="rId2" Type="http://schemas.openxmlformats.org/officeDocument/2006/relationships/image" Target="../media/image81.wmf"/><Relationship Id="rId1" Type="http://schemas.openxmlformats.org/officeDocument/2006/relationships/slideLayout" Target="../slideLayouts/slideLayout13.xml"/><Relationship Id="rId6" Type="http://schemas.openxmlformats.org/officeDocument/2006/relationships/image" Target="../media/image85.png"/><Relationship Id="rId5" Type="http://schemas.openxmlformats.org/officeDocument/2006/relationships/image" Target="../media/image84.jpeg"/><Relationship Id="rId10" Type="http://schemas.openxmlformats.org/officeDocument/2006/relationships/image" Target="../media/image87.jpeg"/><Relationship Id="rId4" Type="http://schemas.openxmlformats.org/officeDocument/2006/relationships/image" Target="../media/image83.png"/><Relationship Id="rId9" Type="http://schemas.openxmlformats.org/officeDocument/2006/relationships/image" Target="../media/image86.png"/></Relationships>
</file>

<file path=ppt/slides/_rels/slide27.xml.rels><?xml version="1.0" encoding="UTF-8" standalone="yes"?>
<Relationships xmlns="http://schemas.openxmlformats.org/package/2006/relationships"><Relationship Id="rId8" Type="http://schemas.openxmlformats.org/officeDocument/2006/relationships/image" Target="../media/image93.png"/><Relationship Id="rId13" Type="http://schemas.openxmlformats.org/officeDocument/2006/relationships/image" Target="../media/image3.png"/><Relationship Id="rId3" Type="http://schemas.openxmlformats.org/officeDocument/2006/relationships/image" Target="../media/image5.jpeg"/><Relationship Id="rId7" Type="http://schemas.openxmlformats.org/officeDocument/2006/relationships/image" Target="../media/image92.jpeg"/><Relationship Id="rId12" Type="http://schemas.openxmlformats.org/officeDocument/2006/relationships/image" Target="../media/image97.png"/><Relationship Id="rId2" Type="http://schemas.openxmlformats.org/officeDocument/2006/relationships/image" Target="../media/image88.png"/><Relationship Id="rId1" Type="http://schemas.openxmlformats.org/officeDocument/2006/relationships/slideLayout" Target="../slideLayouts/slideLayout14.xml"/><Relationship Id="rId6" Type="http://schemas.openxmlformats.org/officeDocument/2006/relationships/image" Target="../media/image91.jpg"/><Relationship Id="rId11" Type="http://schemas.openxmlformats.org/officeDocument/2006/relationships/image" Target="../media/image96.jpeg"/><Relationship Id="rId5" Type="http://schemas.openxmlformats.org/officeDocument/2006/relationships/image" Target="../media/image90.png"/><Relationship Id="rId15" Type="http://schemas.openxmlformats.org/officeDocument/2006/relationships/image" Target="../media/image98.emf"/><Relationship Id="rId10" Type="http://schemas.openxmlformats.org/officeDocument/2006/relationships/image" Target="../media/image95.png"/><Relationship Id="rId4" Type="http://schemas.openxmlformats.org/officeDocument/2006/relationships/image" Target="../media/image89.png"/><Relationship Id="rId9" Type="http://schemas.openxmlformats.org/officeDocument/2006/relationships/image" Target="../media/image94.png"/><Relationship Id="rId14" Type="http://schemas.openxmlformats.org/officeDocument/2006/relationships/image" Target="../media/image79.png"/></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67.png"/><Relationship Id="rId1" Type="http://schemas.openxmlformats.org/officeDocument/2006/relationships/slideLayout" Target="../slideLayouts/slideLayout14.xml"/><Relationship Id="rId4" Type="http://schemas.openxmlformats.org/officeDocument/2006/relationships/image" Target="../media/image8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jpe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0.png"/><Relationship Id="rId11" Type="http://schemas.openxmlformats.org/officeDocument/2006/relationships/image" Target="../media/image15.jpe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jpeg"/><Relationship Id="rId1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100.png"/></Relationships>
</file>

<file path=ppt/slides/_rels/slide3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01.jpeg"/><Relationship Id="rId7" Type="http://schemas.openxmlformats.org/officeDocument/2006/relationships/image" Target="../media/image105.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32.xml.rels><?xml version="1.0" encoding="UTF-8" standalone="yes"?>
<Relationships xmlns="http://schemas.openxmlformats.org/package/2006/relationships"><Relationship Id="rId8" Type="http://schemas.openxmlformats.org/officeDocument/2006/relationships/image" Target="../media/image109.emf"/><Relationship Id="rId3" Type="http://schemas.openxmlformats.org/officeDocument/2006/relationships/image" Target="../media/image106.png"/><Relationship Id="rId7" Type="http://schemas.openxmlformats.org/officeDocument/2006/relationships/image" Target="../media/image108.emf"/><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520.png"/><Relationship Id="rId11" Type="http://schemas.openxmlformats.org/officeDocument/2006/relationships/image" Target="../media/image3.png"/><Relationship Id="rId5" Type="http://schemas.openxmlformats.org/officeDocument/2006/relationships/image" Target="../media/image107.png"/><Relationship Id="rId10" Type="http://schemas.openxmlformats.org/officeDocument/2006/relationships/image" Target="../media/image56.png"/><Relationship Id="rId4" Type="http://schemas.openxmlformats.org/officeDocument/2006/relationships/image" Target="../media/image500.png"/><Relationship Id="rId9" Type="http://schemas.openxmlformats.org/officeDocument/2006/relationships/image" Target="../media/image110.png"/></Relationships>
</file>

<file path=ppt/slides/_rels/slide33.xml.rels><?xml version="1.0" encoding="UTF-8" standalone="yes"?>
<Relationships xmlns="http://schemas.openxmlformats.org/package/2006/relationships"><Relationship Id="rId8" Type="http://schemas.openxmlformats.org/officeDocument/2006/relationships/image" Target="../media/image450.png"/><Relationship Id="rId3" Type="http://schemas.openxmlformats.org/officeDocument/2006/relationships/image" Target="../media/image400.PNG"/><Relationship Id="rId7" Type="http://schemas.openxmlformats.org/officeDocument/2006/relationships/image" Target="../media/image112.pn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111.png"/><Relationship Id="rId5" Type="http://schemas.openxmlformats.org/officeDocument/2006/relationships/image" Target="../media/image420.png"/><Relationship Id="rId10" Type="http://schemas.openxmlformats.org/officeDocument/2006/relationships/image" Target="../media/image113.png"/><Relationship Id="rId4" Type="http://schemas.openxmlformats.org/officeDocument/2006/relationships/image" Target="../media/image410.PNG"/><Relationship Id="rId9" Type="http://schemas.openxmlformats.org/officeDocument/2006/relationships/image" Target="../media/image3.png"/></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14.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16.emf"/><Relationship Id="rId2" Type="http://schemas.openxmlformats.org/officeDocument/2006/relationships/image" Target="../media/image115.emf"/><Relationship Id="rId1" Type="http://schemas.openxmlformats.org/officeDocument/2006/relationships/slideLayout" Target="../slideLayouts/slideLayout13.xml"/><Relationship Id="rId4" Type="http://schemas.openxmlformats.org/officeDocument/2006/relationships/image" Target="../media/image36.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g"/><Relationship Id="rId7"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image" Target="../media/image21.tiff"/><Relationship Id="rId11" Type="http://schemas.openxmlformats.org/officeDocument/2006/relationships/image" Target="../media/image3.png"/><Relationship Id="rId5" Type="http://schemas.openxmlformats.org/officeDocument/2006/relationships/image" Target="../media/image20.tiff"/><Relationship Id="rId10" Type="http://schemas.openxmlformats.org/officeDocument/2006/relationships/image" Target="../media/image25.png"/><Relationship Id="rId4" Type="http://schemas.openxmlformats.org/officeDocument/2006/relationships/image" Target="../media/image19.tiff"/><Relationship Id="rId9" Type="http://schemas.openxmlformats.org/officeDocument/2006/relationships/image" Target="../media/image24.png"/></Relationships>
</file>

<file path=ppt/slides/_rels/slide40.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hyperlink" Target="https://doi.org/10.1103/PhysRevD.107.064032"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342.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352.png"/></Relationships>
</file>

<file path=ppt/slides/_rels/slide47.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120.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Layout" Target="../slideLayouts/slideLayout16.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28.emf"/><Relationship Id="rId7"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16.xml"/><Relationship Id="rId6" Type="http://schemas.openxmlformats.org/officeDocument/2006/relationships/image" Target="../media/image31.emf"/><Relationship Id="rId5" Type="http://schemas.openxmlformats.org/officeDocument/2006/relationships/image" Target="../media/image30.png"/><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31.emf"/><Relationship Id="rId4"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34.emf"/><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36.emf"/><Relationship Id="rId5" Type="http://schemas.openxmlformats.org/officeDocument/2006/relationships/image" Target="../media/image35.pn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3A86C1E-2563-2131-E291-4BC2CF88EFD2}"/>
              </a:ext>
            </a:extLst>
          </p:cNvPr>
          <p:cNvPicPr>
            <a:picLocks noChangeAspect="1"/>
          </p:cNvPicPr>
          <p:nvPr/>
        </p:nvPicPr>
        <p:blipFill rotWithShape="1">
          <a:blip r:embed="rId2">
            <a:alphaModFix amt="24000"/>
          </a:blip>
          <a:srcRect t="9561" b="6404"/>
          <a:stretch/>
        </p:blipFill>
        <p:spPr>
          <a:xfrm>
            <a:off x="-1" y="0"/>
            <a:ext cx="12207257" cy="6858000"/>
          </a:xfrm>
          <a:prstGeom prst="rect">
            <a:avLst/>
          </a:prstGeom>
        </p:spPr>
      </p:pic>
      <p:pic>
        <p:nvPicPr>
          <p:cNvPr id="5" name="Picture 4">
            <a:extLst>
              <a:ext uri="{FF2B5EF4-FFF2-40B4-BE49-F238E27FC236}">
                <a16:creationId xmlns:a16="http://schemas.microsoft.com/office/drawing/2014/main" id="{55F832CC-285E-4640-6C64-26735590D5B5}"/>
              </a:ext>
            </a:extLst>
          </p:cNvPr>
          <p:cNvPicPr>
            <a:picLocks noChangeAspect="1"/>
          </p:cNvPicPr>
          <p:nvPr/>
        </p:nvPicPr>
        <p:blipFill>
          <a:blip r:embed="rId3"/>
          <a:stretch>
            <a:fillRect/>
          </a:stretch>
        </p:blipFill>
        <p:spPr>
          <a:xfrm>
            <a:off x="7155955" y="0"/>
            <a:ext cx="5051301" cy="1015653"/>
          </a:xfrm>
          <a:prstGeom prst="rect">
            <a:avLst/>
          </a:prstGeom>
        </p:spPr>
      </p:pic>
      <p:sp>
        <p:nvSpPr>
          <p:cNvPr id="2" name="Title 1">
            <a:extLst>
              <a:ext uri="{FF2B5EF4-FFF2-40B4-BE49-F238E27FC236}">
                <a16:creationId xmlns:a16="http://schemas.microsoft.com/office/drawing/2014/main" id="{20F8351B-64EF-0C16-C9D9-0F69A94AFC0F}"/>
              </a:ext>
            </a:extLst>
          </p:cNvPr>
          <p:cNvSpPr>
            <a:spLocks noGrp="1"/>
          </p:cNvSpPr>
          <p:nvPr>
            <p:ph type="ctrTitle"/>
          </p:nvPr>
        </p:nvSpPr>
        <p:spPr/>
        <p:txBody>
          <a:bodyPr>
            <a:normAutofit/>
          </a:bodyPr>
          <a:lstStyle/>
          <a:p>
            <a:r>
              <a:rPr lang="en-US" sz="3600" b="1" dirty="0">
                <a:latin typeface="+mn-lt"/>
              </a:rPr>
              <a:t>The Deep Space Atomic Clock and Potential Scientific Applications</a:t>
            </a:r>
          </a:p>
        </p:txBody>
      </p:sp>
      <p:sp>
        <p:nvSpPr>
          <p:cNvPr id="3" name="Subtitle 2">
            <a:extLst>
              <a:ext uri="{FF2B5EF4-FFF2-40B4-BE49-F238E27FC236}">
                <a16:creationId xmlns:a16="http://schemas.microsoft.com/office/drawing/2014/main" id="{E5DA097F-D65B-2807-D1D2-AB7F047CE5B5}"/>
              </a:ext>
            </a:extLst>
          </p:cNvPr>
          <p:cNvSpPr>
            <a:spLocks noGrp="1"/>
          </p:cNvSpPr>
          <p:nvPr>
            <p:ph type="subTitle" idx="1"/>
          </p:nvPr>
        </p:nvSpPr>
        <p:spPr/>
        <p:txBody>
          <a:bodyPr>
            <a:normAutofit/>
          </a:bodyPr>
          <a:lstStyle/>
          <a:p>
            <a:r>
              <a:rPr lang="en-US" altLang="ja-JP" sz="2000" b="1" dirty="0">
                <a:latin typeface="Arial" panose="020B0604020202020204" pitchFamily="34" charset="0"/>
                <a:cs typeface="Arial" panose="020B0604020202020204" pitchFamily="34" charset="0"/>
              </a:rPr>
              <a:t>Eric Burt, John </a:t>
            </a:r>
            <a:r>
              <a:rPr lang="en-US" altLang="ja-JP" sz="2000" b="1" dirty="0" err="1">
                <a:latin typeface="Arial" panose="020B0604020202020204" pitchFamily="34" charset="0"/>
                <a:cs typeface="Arial" panose="020B0604020202020204" pitchFamily="34" charset="0"/>
              </a:rPr>
              <a:t>Prestage</a:t>
            </a:r>
            <a:r>
              <a:rPr lang="en-US" altLang="ja-JP" sz="2000" b="1" dirty="0">
                <a:latin typeface="Arial" panose="020B0604020202020204" pitchFamily="34" charset="0"/>
                <a:cs typeface="Arial" panose="020B0604020202020204" pitchFamily="34" charset="0"/>
              </a:rPr>
              <a:t>, Robert </a:t>
            </a:r>
            <a:r>
              <a:rPr lang="en-US" altLang="ja-JP" sz="2000" b="1" dirty="0" err="1">
                <a:latin typeface="Arial" panose="020B0604020202020204" pitchFamily="34" charset="0"/>
                <a:cs typeface="Arial" panose="020B0604020202020204" pitchFamily="34" charset="0"/>
              </a:rPr>
              <a:t>Tjoelker</a:t>
            </a:r>
            <a:r>
              <a:rPr lang="en-US" altLang="ja-JP" sz="2000" dirty="0">
                <a:latin typeface="Arial" panose="020B0604020202020204" pitchFamily="34" charset="0"/>
                <a:cs typeface="Arial" panose="020B0604020202020204" pitchFamily="34" charset="0"/>
              </a:rPr>
              <a:t>, </a:t>
            </a:r>
            <a:r>
              <a:rPr lang="en-US" altLang="ja-JP" sz="2000" b="1" dirty="0">
                <a:latin typeface="Arial" panose="020B0604020202020204" pitchFamily="34" charset="0"/>
                <a:cs typeface="Arial" panose="020B0604020202020204" pitchFamily="34" charset="0"/>
              </a:rPr>
              <a:t>Eric </a:t>
            </a:r>
            <a:r>
              <a:rPr lang="en-US" altLang="ja-JP" sz="2000" b="1" dirty="0" err="1">
                <a:latin typeface="Arial" panose="020B0604020202020204" pitchFamily="34" charset="0"/>
                <a:cs typeface="Arial" panose="020B0604020202020204" pitchFamily="34" charset="0"/>
              </a:rPr>
              <a:t>Tardiff</a:t>
            </a:r>
            <a:r>
              <a:rPr lang="en-US" altLang="ja-JP" sz="2000" b="1" dirty="0">
                <a:latin typeface="Arial" panose="020B0604020202020204" pitchFamily="34" charset="0"/>
                <a:cs typeface="Arial" panose="020B0604020202020204" pitchFamily="34" charset="0"/>
              </a:rPr>
              <a:t>, </a:t>
            </a:r>
            <a:r>
              <a:rPr lang="en-US" altLang="ja-JP" sz="2000" dirty="0">
                <a:latin typeface="Arial" panose="020B0604020202020204" pitchFamily="34" charset="0"/>
                <a:cs typeface="Arial" panose="020B0604020202020204" pitchFamily="34" charset="0"/>
              </a:rPr>
              <a:t>Daphna </a:t>
            </a:r>
            <a:r>
              <a:rPr lang="en-US" altLang="ja-JP" sz="2000" dirty="0" err="1">
                <a:latin typeface="Arial" panose="020B0604020202020204" pitchFamily="34" charset="0"/>
                <a:cs typeface="Arial" panose="020B0604020202020204" pitchFamily="34" charset="0"/>
              </a:rPr>
              <a:t>Enzer</a:t>
            </a:r>
            <a:r>
              <a:rPr lang="en-US" altLang="ja-JP" sz="2000" dirty="0">
                <a:latin typeface="Arial" panose="020B0604020202020204" pitchFamily="34" charset="0"/>
                <a:cs typeface="Arial" panose="020B0604020202020204" pitchFamily="34" charset="0"/>
              </a:rPr>
              <a:t>, Da </a:t>
            </a:r>
            <a:r>
              <a:rPr lang="en-US" altLang="ja-JP" sz="2000" dirty="0" err="1">
                <a:latin typeface="Arial" panose="020B0604020202020204" pitchFamily="34" charset="0"/>
                <a:cs typeface="Arial" panose="020B0604020202020204" pitchFamily="34" charset="0"/>
              </a:rPr>
              <a:t>Kuang</a:t>
            </a:r>
            <a:r>
              <a:rPr lang="en-US" altLang="ja-JP" sz="2000" dirty="0">
                <a:latin typeface="Arial" panose="020B0604020202020204" pitchFamily="34" charset="0"/>
                <a:cs typeface="Arial" panose="020B0604020202020204" pitchFamily="34" charset="0"/>
              </a:rPr>
              <a:t>, Dave Murphy, David Robison, Jill </a:t>
            </a:r>
            <a:r>
              <a:rPr lang="en-US" altLang="ja-JP" sz="2000" dirty="0" err="1">
                <a:latin typeface="Arial" panose="020B0604020202020204" pitchFamily="34" charset="0"/>
                <a:cs typeface="Arial" panose="020B0604020202020204" pitchFamily="34" charset="0"/>
              </a:rPr>
              <a:t>Seubert</a:t>
            </a:r>
            <a:r>
              <a:rPr lang="en-US" altLang="ja-JP" sz="2000" dirty="0">
                <a:latin typeface="Arial" panose="020B0604020202020204" pitchFamily="34" charset="0"/>
                <a:cs typeface="Arial" panose="020B0604020202020204" pitchFamily="34" charset="0"/>
              </a:rPr>
              <a:t>, Rabi Wang, James McKelvey, Vladimir </a:t>
            </a:r>
            <a:r>
              <a:rPr lang="en-US" altLang="ja-JP" sz="2000" dirty="0" err="1">
                <a:latin typeface="Arial" panose="020B0604020202020204" pitchFamily="34" charset="0"/>
                <a:cs typeface="Arial" panose="020B0604020202020204" pitchFamily="34" charset="0"/>
              </a:rPr>
              <a:t>Iltchenko</a:t>
            </a:r>
            <a:r>
              <a:rPr lang="en-US" altLang="ja-JP" sz="2000" dirty="0">
                <a:latin typeface="Arial" panose="020B0604020202020204" pitchFamily="34" charset="0"/>
                <a:cs typeface="Arial" panose="020B0604020202020204" pitchFamily="34" charset="0"/>
              </a:rPr>
              <a:t>, Andrey </a:t>
            </a:r>
            <a:r>
              <a:rPr lang="en-US" altLang="ja-JP" sz="2000" dirty="0" err="1">
                <a:latin typeface="Arial" panose="020B0604020202020204" pitchFamily="34" charset="0"/>
                <a:cs typeface="Arial" panose="020B0604020202020204" pitchFamily="34" charset="0"/>
              </a:rPr>
              <a:t>Matsko</a:t>
            </a:r>
            <a:r>
              <a:rPr lang="en-US" altLang="ja-JP" sz="2000" dirty="0">
                <a:latin typeface="Arial" panose="020B0604020202020204" pitchFamily="34" charset="0"/>
                <a:cs typeface="Arial" panose="020B0604020202020204" pitchFamily="34" charset="0"/>
              </a:rPr>
              <a:t>, and </a:t>
            </a:r>
            <a:r>
              <a:rPr lang="en-US" altLang="ja-JP" sz="2000" b="1" dirty="0">
                <a:latin typeface="Arial" panose="020B0604020202020204" pitchFamily="34" charset="0"/>
                <a:cs typeface="Arial" panose="020B0604020202020204" pitchFamily="34" charset="0"/>
              </a:rPr>
              <a:t>Todd Ely</a:t>
            </a:r>
          </a:p>
          <a:p>
            <a:r>
              <a:rPr lang="en-US" altLang="ja-JP" sz="2000" i="1" dirty="0">
                <a:latin typeface="Arial" panose="020B0604020202020204" pitchFamily="34" charset="0"/>
                <a:cs typeface="Arial" panose="020B0604020202020204" pitchFamily="34" charset="0"/>
              </a:rPr>
              <a:t>Jet Propulsion Laboratory, California Institute of Technology</a:t>
            </a:r>
          </a:p>
          <a:p>
            <a:endParaRPr lang="en-US" sz="2000" dirty="0"/>
          </a:p>
        </p:txBody>
      </p:sp>
      <p:sp>
        <p:nvSpPr>
          <p:cNvPr id="7" name="TextBox 6">
            <a:extLst>
              <a:ext uri="{FF2B5EF4-FFF2-40B4-BE49-F238E27FC236}">
                <a16:creationId xmlns:a16="http://schemas.microsoft.com/office/drawing/2014/main" id="{44FB2D72-4232-AD28-A717-A7E69A19D6B3}"/>
              </a:ext>
            </a:extLst>
          </p:cNvPr>
          <p:cNvSpPr txBox="1"/>
          <p:nvPr/>
        </p:nvSpPr>
        <p:spPr>
          <a:xfrm>
            <a:off x="451262" y="6116689"/>
            <a:ext cx="11289476" cy="604744"/>
          </a:xfrm>
          <a:prstGeom prst="rect">
            <a:avLst/>
          </a:prstGeom>
          <a:noFill/>
        </p:spPr>
        <p:txBody>
          <a:bodyPr wrap="square">
            <a:spAutoFit/>
          </a:bodyPr>
          <a:lstStyle/>
          <a:p>
            <a:pPr algn="ctr"/>
            <a:r>
              <a:rPr lang="en-US" altLang="ja-JP" sz="1600" i="1" dirty="0">
                <a:latin typeface="Arial" panose="020B0604020202020204" pitchFamily="34" charset="0"/>
                <a:cs typeface="Arial" panose="020B0604020202020204" pitchFamily="34" charset="0"/>
              </a:rPr>
              <a:t>Joint funding for the DSAC project provided by the NASA offices of Space Technology Mission Directorate (STMD) and Space Communications and Navigation (</a:t>
            </a:r>
            <a:r>
              <a:rPr lang="en-US" altLang="ja-JP" sz="1600" i="1" dirty="0" err="1">
                <a:latin typeface="Arial" panose="020B0604020202020204" pitchFamily="34" charset="0"/>
                <a:cs typeface="Arial" panose="020B0604020202020204" pitchFamily="34" charset="0"/>
              </a:rPr>
              <a:t>SCaN</a:t>
            </a:r>
            <a:r>
              <a:rPr lang="en-US" altLang="ja-JP" sz="1600" i="1" dirty="0">
                <a:latin typeface="Arial" panose="020B0604020202020204" pitchFamily="34" charset="0"/>
                <a:cs typeface="Arial" panose="020B0604020202020204" pitchFamily="34" charset="0"/>
              </a:rPr>
              <a:t>)</a:t>
            </a:r>
          </a:p>
        </p:txBody>
      </p:sp>
      <p:sp>
        <p:nvSpPr>
          <p:cNvPr id="6" name="TextBox 5">
            <a:extLst>
              <a:ext uri="{FF2B5EF4-FFF2-40B4-BE49-F238E27FC236}">
                <a16:creationId xmlns:a16="http://schemas.microsoft.com/office/drawing/2014/main" id="{EC4C39E1-14F1-1327-B535-277A7EC859E7}"/>
              </a:ext>
            </a:extLst>
          </p:cNvPr>
          <p:cNvSpPr txBox="1"/>
          <p:nvPr/>
        </p:nvSpPr>
        <p:spPr>
          <a:xfrm>
            <a:off x="3442834" y="5317912"/>
            <a:ext cx="5321585" cy="369332"/>
          </a:xfrm>
          <a:prstGeom prst="rect">
            <a:avLst/>
          </a:prstGeom>
          <a:solidFill>
            <a:srgbClr val="9EC4EF"/>
          </a:solidFill>
        </p:spPr>
        <p:txBody>
          <a:bodyPr wrap="none" rtlCol="0">
            <a:spAutoFit/>
          </a:bodyPr>
          <a:lstStyle/>
          <a:p>
            <a:r>
              <a:rPr lang="en-US" dirty="0"/>
              <a:t>9</a:t>
            </a:r>
            <a:r>
              <a:rPr lang="en-US" baseline="30000" dirty="0"/>
              <a:t>th</a:t>
            </a:r>
            <a:r>
              <a:rPr lang="en-US" dirty="0"/>
              <a:t> Symposium on Frequency Standards and Metrology</a:t>
            </a:r>
          </a:p>
        </p:txBody>
      </p:sp>
    </p:spTree>
    <p:extLst>
      <p:ext uri="{BB962C8B-B14F-4D97-AF65-F5344CB8AC3E}">
        <p14:creationId xmlns:p14="http://schemas.microsoft.com/office/powerpoint/2010/main" val="1480684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738C0A-D37C-2E47-8249-E7B47D90F6FA}"/>
              </a:ext>
            </a:extLst>
          </p:cNvPr>
          <p:cNvPicPr>
            <a:picLocks noChangeAspect="1"/>
          </p:cNvPicPr>
          <p:nvPr/>
        </p:nvPicPr>
        <p:blipFill>
          <a:blip r:embed="rId3"/>
          <a:stretch>
            <a:fillRect/>
          </a:stretch>
        </p:blipFill>
        <p:spPr>
          <a:xfrm>
            <a:off x="9638070" y="278164"/>
            <a:ext cx="2245392" cy="1419064"/>
          </a:xfrm>
          <a:prstGeom prst="rect">
            <a:avLst/>
          </a:prstGeom>
        </p:spPr>
      </p:pic>
      <p:sp>
        <p:nvSpPr>
          <p:cNvPr id="3" name="Title 2">
            <a:extLst>
              <a:ext uri="{FF2B5EF4-FFF2-40B4-BE49-F238E27FC236}">
                <a16:creationId xmlns:a16="http://schemas.microsoft.com/office/drawing/2014/main" id="{84D63FE2-9C48-5046-A453-4C4AE2BA25F7}"/>
              </a:ext>
            </a:extLst>
          </p:cNvPr>
          <p:cNvSpPr>
            <a:spLocks noGrp="1"/>
          </p:cNvSpPr>
          <p:nvPr>
            <p:ph type="ctrTitle"/>
          </p:nvPr>
        </p:nvSpPr>
        <p:spPr>
          <a:xfrm>
            <a:off x="94769" y="35780"/>
            <a:ext cx="6635969" cy="490754"/>
          </a:xfrm>
        </p:spPr>
        <p:txBody>
          <a:bodyPr/>
          <a:lstStyle/>
          <a:p>
            <a:r>
              <a:rPr lang="en-US" sz="2800" dirty="0"/>
              <a:t>DSAC Environmental Sensitivities</a:t>
            </a:r>
            <a:endParaRPr lang="en-US" sz="2800" b="0" dirty="0"/>
          </a:p>
        </p:txBody>
      </p:sp>
      <p:sp>
        <p:nvSpPr>
          <p:cNvPr id="2" name="TextBox 1">
            <a:extLst>
              <a:ext uri="{FF2B5EF4-FFF2-40B4-BE49-F238E27FC236}">
                <a16:creationId xmlns:a16="http://schemas.microsoft.com/office/drawing/2014/main" id="{9467C5D4-5362-2C3A-A1D9-C7F69599C532}"/>
              </a:ext>
            </a:extLst>
          </p:cNvPr>
          <p:cNvSpPr txBox="1"/>
          <p:nvPr/>
        </p:nvSpPr>
        <p:spPr>
          <a:xfrm>
            <a:off x="4165550" y="795255"/>
            <a:ext cx="5075434" cy="369332"/>
          </a:xfrm>
          <a:prstGeom prst="rect">
            <a:avLst/>
          </a:prstGeom>
          <a:noFill/>
        </p:spPr>
        <p:txBody>
          <a:bodyPr wrap="square" rtlCol="0">
            <a:spAutoFit/>
          </a:bodyPr>
          <a:lstStyle/>
          <a:p>
            <a:r>
              <a:rPr lang="en-US" b="1" dirty="0">
                <a:latin typeface="+mj-lt"/>
              </a:rPr>
              <a:t>Radiation</a:t>
            </a:r>
            <a:endParaRPr lang="en-US" sz="1600" dirty="0">
              <a:latin typeface="+mj-lt"/>
            </a:endParaRPr>
          </a:p>
        </p:txBody>
      </p:sp>
      <p:pic>
        <p:nvPicPr>
          <p:cNvPr id="4" name="Picture 3">
            <a:extLst>
              <a:ext uri="{FF2B5EF4-FFF2-40B4-BE49-F238E27FC236}">
                <a16:creationId xmlns:a16="http://schemas.microsoft.com/office/drawing/2014/main" id="{2962E658-84E9-5358-EE92-EF56EEE95E5B}"/>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168023" y="1868320"/>
            <a:ext cx="4678028" cy="3028289"/>
          </a:xfrm>
          <a:prstGeom prst="rect">
            <a:avLst/>
          </a:prstGeom>
        </p:spPr>
      </p:pic>
      <p:sp>
        <p:nvSpPr>
          <p:cNvPr id="11" name="Rectangle 10">
            <a:extLst>
              <a:ext uri="{FF2B5EF4-FFF2-40B4-BE49-F238E27FC236}">
                <a16:creationId xmlns:a16="http://schemas.microsoft.com/office/drawing/2014/main" id="{FC86AB8E-3D8B-BDA5-25CE-677660EAFAB5}"/>
              </a:ext>
            </a:extLst>
          </p:cNvPr>
          <p:cNvSpPr/>
          <p:nvPr/>
        </p:nvSpPr>
        <p:spPr>
          <a:xfrm>
            <a:off x="1069264" y="1868320"/>
            <a:ext cx="4409412" cy="861774"/>
          </a:xfrm>
          <a:prstGeom prst="rect">
            <a:avLst/>
          </a:prstGeom>
        </p:spPr>
        <p:txBody>
          <a:bodyPr wrap="none">
            <a:spAutoFit/>
          </a:bodyPr>
          <a:lstStyle/>
          <a:p>
            <a:r>
              <a:rPr lang="en-US" b="1" dirty="0">
                <a:latin typeface="+mj-lt"/>
              </a:rPr>
              <a:t>Magnetic Shifts:  </a:t>
            </a:r>
            <a:r>
              <a:rPr lang="en-US" sz="1600" dirty="0">
                <a:latin typeface="+mj-lt"/>
              </a:rPr>
              <a:t>below measurement noise floor</a:t>
            </a:r>
          </a:p>
          <a:p>
            <a:pPr marL="285750" indent="-285750">
              <a:buFont typeface="Arial" panose="020B0604020202020204" pitchFamily="34" charset="0"/>
              <a:buChar char="•"/>
            </a:pPr>
            <a:r>
              <a:rPr lang="en-US" sz="1600" dirty="0">
                <a:latin typeface="+mj-lt"/>
              </a:rPr>
              <a:t>250 </a:t>
            </a:r>
            <a:r>
              <a:rPr lang="en-US" sz="1600" dirty="0" err="1">
                <a:latin typeface="+mj-lt"/>
              </a:rPr>
              <a:t>mG</a:t>
            </a:r>
            <a:r>
              <a:rPr lang="en-US" sz="1600" dirty="0">
                <a:latin typeface="+mj-lt"/>
              </a:rPr>
              <a:t>/orbit - 100x lab!</a:t>
            </a:r>
          </a:p>
          <a:p>
            <a:pPr marL="285750" indent="-285750">
              <a:buFont typeface="Arial" panose="020B0604020202020204" pitchFamily="34" charset="0"/>
              <a:buChar char="•"/>
            </a:pPr>
            <a:r>
              <a:rPr lang="en-US" sz="1600" dirty="0">
                <a:latin typeface="+mj-lt"/>
              </a:rPr>
              <a:t>Strength of Hg+ technology</a:t>
            </a:r>
          </a:p>
        </p:txBody>
      </p:sp>
      <p:pic>
        <p:nvPicPr>
          <p:cNvPr id="8" name="Picture 7">
            <a:extLst>
              <a:ext uri="{FF2B5EF4-FFF2-40B4-BE49-F238E27FC236}">
                <a16:creationId xmlns:a16="http://schemas.microsoft.com/office/drawing/2014/main" id="{F3263EA5-DB9F-0B3D-B6EC-A543DA3FAF7E}"/>
              </a:ext>
            </a:extLst>
          </p:cNvPr>
          <p:cNvPicPr>
            <a:picLocks noChangeAspect="1"/>
          </p:cNvPicPr>
          <p:nvPr/>
        </p:nvPicPr>
        <p:blipFill>
          <a:blip r:embed="rId5"/>
          <a:stretch>
            <a:fillRect/>
          </a:stretch>
        </p:blipFill>
        <p:spPr>
          <a:xfrm>
            <a:off x="9899374" y="6400844"/>
            <a:ext cx="2292626" cy="460973"/>
          </a:xfrm>
          <a:prstGeom prst="rect">
            <a:avLst/>
          </a:prstGeom>
        </p:spPr>
      </p:pic>
    </p:spTree>
    <p:extLst>
      <p:ext uri="{BB962C8B-B14F-4D97-AF65-F5344CB8AC3E}">
        <p14:creationId xmlns:p14="http://schemas.microsoft.com/office/powerpoint/2010/main" val="1165969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738C0A-D37C-2E47-8249-E7B47D90F6FA}"/>
              </a:ext>
            </a:extLst>
          </p:cNvPr>
          <p:cNvPicPr>
            <a:picLocks noChangeAspect="1"/>
          </p:cNvPicPr>
          <p:nvPr/>
        </p:nvPicPr>
        <p:blipFill>
          <a:blip r:embed="rId3"/>
          <a:stretch>
            <a:fillRect/>
          </a:stretch>
        </p:blipFill>
        <p:spPr>
          <a:xfrm>
            <a:off x="9638070" y="278164"/>
            <a:ext cx="2245392" cy="1419064"/>
          </a:xfrm>
          <a:prstGeom prst="rect">
            <a:avLst/>
          </a:prstGeom>
        </p:spPr>
      </p:pic>
      <p:sp>
        <p:nvSpPr>
          <p:cNvPr id="3" name="Title 2">
            <a:extLst>
              <a:ext uri="{FF2B5EF4-FFF2-40B4-BE49-F238E27FC236}">
                <a16:creationId xmlns:a16="http://schemas.microsoft.com/office/drawing/2014/main" id="{84D63FE2-9C48-5046-A453-4C4AE2BA25F7}"/>
              </a:ext>
            </a:extLst>
          </p:cNvPr>
          <p:cNvSpPr>
            <a:spLocks noGrp="1"/>
          </p:cNvSpPr>
          <p:nvPr>
            <p:ph type="ctrTitle"/>
          </p:nvPr>
        </p:nvSpPr>
        <p:spPr>
          <a:xfrm>
            <a:off x="94769" y="35780"/>
            <a:ext cx="6635969" cy="490754"/>
          </a:xfrm>
        </p:spPr>
        <p:txBody>
          <a:bodyPr/>
          <a:lstStyle/>
          <a:p>
            <a:r>
              <a:rPr lang="en-US" sz="2800" dirty="0"/>
              <a:t>DSAC Environmental Sensitivities</a:t>
            </a:r>
            <a:endParaRPr lang="en-US" sz="2800" b="0" dirty="0"/>
          </a:p>
        </p:txBody>
      </p:sp>
      <p:sp>
        <p:nvSpPr>
          <p:cNvPr id="2" name="TextBox 1">
            <a:extLst>
              <a:ext uri="{FF2B5EF4-FFF2-40B4-BE49-F238E27FC236}">
                <a16:creationId xmlns:a16="http://schemas.microsoft.com/office/drawing/2014/main" id="{9467C5D4-5362-2C3A-A1D9-C7F69599C532}"/>
              </a:ext>
            </a:extLst>
          </p:cNvPr>
          <p:cNvSpPr txBox="1"/>
          <p:nvPr/>
        </p:nvSpPr>
        <p:spPr>
          <a:xfrm>
            <a:off x="4165550" y="795255"/>
            <a:ext cx="5075434" cy="369332"/>
          </a:xfrm>
          <a:prstGeom prst="rect">
            <a:avLst/>
          </a:prstGeom>
          <a:noFill/>
        </p:spPr>
        <p:txBody>
          <a:bodyPr wrap="square" rtlCol="0">
            <a:spAutoFit/>
          </a:bodyPr>
          <a:lstStyle/>
          <a:p>
            <a:r>
              <a:rPr lang="en-US" b="1" dirty="0">
                <a:latin typeface="+mj-lt"/>
              </a:rPr>
              <a:t>Radiation</a:t>
            </a:r>
            <a:endParaRPr lang="en-US" sz="1600" dirty="0">
              <a:latin typeface="+mj-lt"/>
            </a:endParaRPr>
          </a:p>
        </p:txBody>
      </p:sp>
      <p:pic>
        <p:nvPicPr>
          <p:cNvPr id="4" name="Picture 3">
            <a:extLst>
              <a:ext uri="{FF2B5EF4-FFF2-40B4-BE49-F238E27FC236}">
                <a16:creationId xmlns:a16="http://schemas.microsoft.com/office/drawing/2014/main" id="{2962E658-84E9-5358-EE92-EF56EEE95E5B}"/>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80355" y="1753545"/>
            <a:ext cx="1907899" cy="1235065"/>
          </a:xfrm>
          <a:prstGeom prst="rect">
            <a:avLst/>
          </a:prstGeom>
        </p:spPr>
      </p:pic>
      <p:sp>
        <p:nvSpPr>
          <p:cNvPr id="11" name="Rectangle 10">
            <a:extLst>
              <a:ext uri="{FF2B5EF4-FFF2-40B4-BE49-F238E27FC236}">
                <a16:creationId xmlns:a16="http://schemas.microsoft.com/office/drawing/2014/main" id="{FC86AB8E-3D8B-BDA5-25CE-677660EAFAB5}"/>
              </a:ext>
            </a:extLst>
          </p:cNvPr>
          <p:cNvSpPr/>
          <p:nvPr/>
        </p:nvSpPr>
        <p:spPr>
          <a:xfrm>
            <a:off x="4165550" y="1868320"/>
            <a:ext cx="1749646" cy="369332"/>
          </a:xfrm>
          <a:prstGeom prst="rect">
            <a:avLst/>
          </a:prstGeom>
        </p:spPr>
        <p:txBody>
          <a:bodyPr wrap="none">
            <a:spAutoFit/>
          </a:bodyPr>
          <a:lstStyle/>
          <a:p>
            <a:r>
              <a:rPr lang="en-US" b="1" dirty="0">
                <a:latin typeface="+mj-lt"/>
              </a:rPr>
              <a:t>Magnetic Shifts</a:t>
            </a:r>
            <a:endParaRPr lang="en-US" sz="1600" dirty="0">
              <a:latin typeface="+mj-lt"/>
            </a:endParaRPr>
          </a:p>
        </p:txBody>
      </p:sp>
      <p:pic>
        <p:nvPicPr>
          <p:cNvPr id="14" name="Picture 13">
            <a:extLst>
              <a:ext uri="{FF2B5EF4-FFF2-40B4-BE49-F238E27FC236}">
                <a16:creationId xmlns:a16="http://schemas.microsoft.com/office/drawing/2014/main" id="{B0C64E9D-286C-E442-CAB9-432688B8F450}"/>
              </a:ext>
            </a:extLst>
          </p:cNvPr>
          <p:cNvPicPr/>
          <p:nvPr/>
        </p:nvPicPr>
        <p:blipFill>
          <a:blip r:embed="rId5"/>
          <a:stretch>
            <a:fillRect/>
          </a:stretch>
        </p:blipFill>
        <p:spPr>
          <a:xfrm>
            <a:off x="4875948" y="2928951"/>
            <a:ext cx="4621138" cy="2774731"/>
          </a:xfrm>
          <a:prstGeom prst="rect">
            <a:avLst/>
          </a:prstGeom>
        </p:spPr>
      </p:pic>
      <p:sp>
        <p:nvSpPr>
          <p:cNvPr id="19" name="TextBox 18">
            <a:extLst>
              <a:ext uri="{FF2B5EF4-FFF2-40B4-BE49-F238E27FC236}">
                <a16:creationId xmlns:a16="http://schemas.microsoft.com/office/drawing/2014/main" id="{AB507B7A-3DBF-CB49-8D20-1EFEB830098D}"/>
              </a:ext>
            </a:extLst>
          </p:cNvPr>
          <p:cNvSpPr txBox="1"/>
          <p:nvPr/>
        </p:nvSpPr>
        <p:spPr>
          <a:xfrm rot="20255311">
            <a:off x="6369696" y="3425920"/>
            <a:ext cx="1413016" cy="276999"/>
          </a:xfrm>
          <a:prstGeom prst="rect">
            <a:avLst/>
          </a:prstGeom>
          <a:noFill/>
        </p:spPr>
        <p:txBody>
          <a:bodyPr wrap="none" rtlCol="0">
            <a:spAutoFit/>
          </a:bodyPr>
          <a:lstStyle/>
          <a:p>
            <a:r>
              <a:rPr lang="en-US" sz="1200" dirty="0">
                <a:solidFill>
                  <a:srgbClr val="FF0000"/>
                </a:solidFill>
                <a:latin typeface="Arial" panose="020B0604020202020204" pitchFamily="34" charset="0"/>
                <a:cs typeface="Arial" panose="020B0604020202020204" pitchFamily="34" charset="0"/>
              </a:rPr>
              <a:t>Actual </a:t>
            </a:r>
            <a:r>
              <a:rPr lang="en-US" sz="1200" dirty="0" err="1">
                <a:solidFill>
                  <a:srgbClr val="FF0000"/>
                </a:solidFill>
                <a:latin typeface="Arial" panose="020B0604020202020204" pitchFamily="34" charset="0"/>
                <a:cs typeface="Arial" panose="020B0604020202020204" pitchFamily="34" charset="0"/>
              </a:rPr>
              <a:t>freq</a:t>
            </a:r>
            <a:r>
              <a:rPr lang="en-US" sz="1200" dirty="0">
                <a:solidFill>
                  <a:srgbClr val="FF0000"/>
                </a:solidFill>
                <a:latin typeface="Arial" panose="020B0604020202020204" pitchFamily="34" charset="0"/>
                <a:cs typeface="Arial" panose="020B0604020202020204" pitchFamily="34" charset="0"/>
              </a:rPr>
              <a:t> offsets</a:t>
            </a:r>
          </a:p>
        </p:txBody>
      </p:sp>
      <p:sp>
        <p:nvSpPr>
          <p:cNvPr id="20" name="TextBox 19">
            <a:extLst>
              <a:ext uri="{FF2B5EF4-FFF2-40B4-BE49-F238E27FC236}">
                <a16:creationId xmlns:a16="http://schemas.microsoft.com/office/drawing/2014/main" id="{D53BAEC7-13C3-F2A9-84B9-A4D625BA9D1C}"/>
              </a:ext>
            </a:extLst>
          </p:cNvPr>
          <p:cNvSpPr txBox="1"/>
          <p:nvPr/>
        </p:nvSpPr>
        <p:spPr>
          <a:xfrm rot="20211196">
            <a:off x="7040100" y="4026619"/>
            <a:ext cx="1990995" cy="276999"/>
          </a:xfrm>
          <a:prstGeom prst="rect">
            <a:avLst/>
          </a:prstGeom>
          <a:noFill/>
        </p:spPr>
        <p:txBody>
          <a:bodyPr wrap="square" rtlCol="0">
            <a:spAutoFit/>
          </a:bodyPr>
          <a:lstStyle/>
          <a:p>
            <a:r>
              <a:rPr lang="en-US" sz="1200" dirty="0">
                <a:solidFill>
                  <a:srgbClr val="0070C0"/>
                </a:solidFill>
                <a:latin typeface="Arial" panose="020B0604020202020204" pitchFamily="34" charset="0"/>
                <a:cs typeface="Arial" panose="020B0604020202020204" pitchFamily="34" charset="0"/>
              </a:rPr>
              <a:t>Modeled</a:t>
            </a:r>
          </a:p>
        </p:txBody>
      </p:sp>
      <p:sp>
        <p:nvSpPr>
          <p:cNvPr id="21" name="Rectangle 20">
            <a:extLst>
              <a:ext uri="{FF2B5EF4-FFF2-40B4-BE49-F238E27FC236}">
                <a16:creationId xmlns:a16="http://schemas.microsoft.com/office/drawing/2014/main" id="{CC1FEEC7-0204-6BD0-4C29-CD80A42E6C7F}"/>
              </a:ext>
            </a:extLst>
          </p:cNvPr>
          <p:cNvSpPr/>
          <p:nvPr/>
        </p:nvSpPr>
        <p:spPr>
          <a:xfrm>
            <a:off x="976151" y="3019157"/>
            <a:ext cx="3189399" cy="861774"/>
          </a:xfrm>
          <a:prstGeom prst="rect">
            <a:avLst/>
          </a:prstGeom>
        </p:spPr>
        <p:txBody>
          <a:bodyPr wrap="none">
            <a:spAutoFit/>
          </a:bodyPr>
          <a:lstStyle/>
          <a:p>
            <a:r>
              <a:rPr lang="en-US" b="1" dirty="0">
                <a:latin typeface="+mj-lt"/>
              </a:rPr>
              <a:t>Ion number variations:</a:t>
            </a:r>
          </a:p>
          <a:p>
            <a:pPr marL="285750" indent="-285750">
              <a:buFont typeface="Arial" panose="020B0604020202020204" pitchFamily="34" charset="0"/>
              <a:buChar char="•"/>
            </a:pPr>
            <a:r>
              <a:rPr lang="en-US" sz="1600" dirty="0">
                <a:latin typeface="+mj-lt"/>
              </a:rPr>
              <a:t>Second order Doppler shifts</a:t>
            </a:r>
          </a:p>
          <a:p>
            <a:pPr marL="285750" indent="-285750">
              <a:buFont typeface="Arial" panose="020B0604020202020204" pitchFamily="34" charset="0"/>
              <a:buChar char="•"/>
            </a:pPr>
            <a:r>
              <a:rPr lang="en-US" sz="1600" dirty="0">
                <a:latin typeface="+mj-lt"/>
              </a:rPr>
              <a:t>Actual = model:  well understood</a:t>
            </a:r>
          </a:p>
        </p:txBody>
      </p:sp>
      <p:pic>
        <p:nvPicPr>
          <p:cNvPr id="8" name="Picture 7">
            <a:extLst>
              <a:ext uri="{FF2B5EF4-FFF2-40B4-BE49-F238E27FC236}">
                <a16:creationId xmlns:a16="http://schemas.microsoft.com/office/drawing/2014/main" id="{F3263EA5-DB9F-0B3D-B6EC-A543DA3FAF7E}"/>
              </a:ext>
            </a:extLst>
          </p:cNvPr>
          <p:cNvPicPr>
            <a:picLocks noChangeAspect="1"/>
          </p:cNvPicPr>
          <p:nvPr/>
        </p:nvPicPr>
        <p:blipFill>
          <a:blip r:embed="rId6"/>
          <a:stretch>
            <a:fillRect/>
          </a:stretch>
        </p:blipFill>
        <p:spPr>
          <a:xfrm>
            <a:off x="9899374" y="6400844"/>
            <a:ext cx="2292626" cy="460973"/>
          </a:xfrm>
          <a:prstGeom prst="rect">
            <a:avLst/>
          </a:prstGeom>
        </p:spPr>
      </p:pic>
    </p:spTree>
    <p:extLst>
      <p:ext uri="{BB962C8B-B14F-4D97-AF65-F5344CB8AC3E}">
        <p14:creationId xmlns:p14="http://schemas.microsoft.com/office/powerpoint/2010/main" val="16914680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738C0A-D37C-2E47-8249-E7B47D90F6FA}"/>
              </a:ext>
            </a:extLst>
          </p:cNvPr>
          <p:cNvPicPr>
            <a:picLocks noChangeAspect="1"/>
          </p:cNvPicPr>
          <p:nvPr/>
        </p:nvPicPr>
        <p:blipFill>
          <a:blip r:embed="rId3"/>
          <a:stretch>
            <a:fillRect/>
          </a:stretch>
        </p:blipFill>
        <p:spPr>
          <a:xfrm>
            <a:off x="9638070" y="278164"/>
            <a:ext cx="2245392" cy="1419064"/>
          </a:xfrm>
          <a:prstGeom prst="rect">
            <a:avLst/>
          </a:prstGeom>
        </p:spPr>
      </p:pic>
      <p:sp>
        <p:nvSpPr>
          <p:cNvPr id="3" name="Title 2">
            <a:extLst>
              <a:ext uri="{FF2B5EF4-FFF2-40B4-BE49-F238E27FC236}">
                <a16:creationId xmlns:a16="http://schemas.microsoft.com/office/drawing/2014/main" id="{84D63FE2-9C48-5046-A453-4C4AE2BA25F7}"/>
              </a:ext>
            </a:extLst>
          </p:cNvPr>
          <p:cNvSpPr>
            <a:spLocks noGrp="1"/>
          </p:cNvSpPr>
          <p:nvPr>
            <p:ph type="ctrTitle"/>
          </p:nvPr>
        </p:nvSpPr>
        <p:spPr>
          <a:xfrm>
            <a:off x="94769" y="35780"/>
            <a:ext cx="6635969" cy="490754"/>
          </a:xfrm>
        </p:spPr>
        <p:txBody>
          <a:bodyPr/>
          <a:lstStyle/>
          <a:p>
            <a:r>
              <a:rPr lang="en-US" sz="2800" dirty="0"/>
              <a:t>DSAC Environmental Sensitivities</a:t>
            </a:r>
            <a:endParaRPr lang="en-US" sz="2800" b="0" dirty="0"/>
          </a:p>
        </p:txBody>
      </p:sp>
      <p:sp>
        <p:nvSpPr>
          <p:cNvPr id="2" name="TextBox 1">
            <a:extLst>
              <a:ext uri="{FF2B5EF4-FFF2-40B4-BE49-F238E27FC236}">
                <a16:creationId xmlns:a16="http://schemas.microsoft.com/office/drawing/2014/main" id="{9467C5D4-5362-2C3A-A1D9-C7F69599C532}"/>
              </a:ext>
            </a:extLst>
          </p:cNvPr>
          <p:cNvSpPr txBox="1"/>
          <p:nvPr/>
        </p:nvSpPr>
        <p:spPr>
          <a:xfrm>
            <a:off x="4165550" y="795255"/>
            <a:ext cx="5075434" cy="369332"/>
          </a:xfrm>
          <a:prstGeom prst="rect">
            <a:avLst/>
          </a:prstGeom>
          <a:noFill/>
        </p:spPr>
        <p:txBody>
          <a:bodyPr wrap="square" rtlCol="0">
            <a:spAutoFit/>
          </a:bodyPr>
          <a:lstStyle/>
          <a:p>
            <a:r>
              <a:rPr lang="en-US" b="1" dirty="0">
                <a:latin typeface="+mj-lt"/>
              </a:rPr>
              <a:t>Radiation</a:t>
            </a:r>
            <a:endParaRPr lang="en-US" sz="1600" dirty="0">
              <a:latin typeface="+mj-lt"/>
            </a:endParaRPr>
          </a:p>
        </p:txBody>
      </p:sp>
      <p:pic>
        <p:nvPicPr>
          <p:cNvPr id="4" name="Picture 3">
            <a:extLst>
              <a:ext uri="{FF2B5EF4-FFF2-40B4-BE49-F238E27FC236}">
                <a16:creationId xmlns:a16="http://schemas.microsoft.com/office/drawing/2014/main" id="{2962E658-84E9-5358-EE92-EF56EEE95E5B}"/>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80355" y="1753545"/>
            <a:ext cx="1907899" cy="1235065"/>
          </a:xfrm>
          <a:prstGeom prst="rect">
            <a:avLst/>
          </a:prstGeom>
        </p:spPr>
      </p:pic>
      <p:sp>
        <p:nvSpPr>
          <p:cNvPr id="11" name="Rectangle 10">
            <a:extLst>
              <a:ext uri="{FF2B5EF4-FFF2-40B4-BE49-F238E27FC236}">
                <a16:creationId xmlns:a16="http://schemas.microsoft.com/office/drawing/2014/main" id="{FC86AB8E-3D8B-BDA5-25CE-677660EAFAB5}"/>
              </a:ext>
            </a:extLst>
          </p:cNvPr>
          <p:cNvSpPr/>
          <p:nvPr/>
        </p:nvSpPr>
        <p:spPr>
          <a:xfrm>
            <a:off x="4165550" y="1868320"/>
            <a:ext cx="1749646" cy="369332"/>
          </a:xfrm>
          <a:prstGeom prst="rect">
            <a:avLst/>
          </a:prstGeom>
        </p:spPr>
        <p:txBody>
          <a:bodyPr wrap="none">
            <a:spAutoFit/>
          </a:bodyPr>
          <a:lstStyle/>
          <a:p>
            <a:r>
              <a:rPr lang="en-US" b="1" dirty="0">
                <a:latin typeface="+mj-lt"/>
              </a:rPr>
              <a:t>Magnetic Shifts</a:t>
            </a:r>
            <a:endParaRPr lang="en-US" sz="1600" dirty="0">
              <a:latin typeface="+mj-lt"/>
            </a:endParaRPr>
          </a:p>
        </p:txBody>
      </p:sp>
      <p:pic>
        <p:nvPicPr>
          <p:cNvPr id="14" name="Picture 13">
            <a:extLst>
              <a:ext uri="{FF2B5EF4-FFF2-40B4-BE49-F238E27FC236}">
                <a16:creationId xmlns:a16="http://schemas.microsoft.com/office/drawing/2014/main" id="{B0C64E9D-286C-E442-CAB9-432688B8F450}"/>
              </a:ext>
            </a:extLst>
          </p:cNvPr>
          <p:cNvPicPr/>
          <p:nvPr/>
        </p:nvPicPr>
        <p:blipFill>
          <a:blip r:embed="rId5"/>
          <a:stretch>
            <a:fillRect/>
          </a:stretch>
        </p:blipFill>
        <p:spPr>
          <a:xfrm>
            <a:off x="9638070" y="3006836"/>
            <a:ext cx="2168336" cy="1198955"/>
          </a:xfrm>
          <a:prstGeom prst="rect">
            <a:avLst/>
          </a:prstGeom>
        </p:spPr>
      </p:pic>
      <p:sp>
        <p:nvSpPr>
          <p:cNvPr id="19" name="TextBox 18">
            <a:extLst>
              <a:ext uri="{FF2B5EF4-FFF2-40B4-BE49-F238E27FC236}">
                <a16:creationId xmlns:a16="http://schemas.microsoft.com/office/drawing/2014/main" id="{AB507B7A-3DBF-CB49-8D20-1EFEB830098D}"/>
              </a:ext>
            </a:extLst>
          </p:cNvPr>
          <p:cNvSpPr txBox="1"/>
          <p:nvPr/>
        </p:nvSpPr>
        <p:spPr>
          <a:xfrm rot="20255311">
            <a:off x="9945762" y="3188435"/>
            <a:ext cx="1413016" cy="276999"/>
          </a:xfrm>
          <a:prstGeom prst="rect">
            <a:avLst/>
          </a:prstGeom>
          <a:noFill/>
        </p:spPr>
        <p:txBody>
          <a:bodyPr wrap="none" rtlCol="0">
            <a:spAutoFit/>
          </a:bodyPr>
          <a:lstStyle/>
          <a:p>
            <a:r>
              <a:rPr lang="en-US" sz="1200" dirty="0">
                <a:solidFill>
                  <a:srgbClr val="FF0000"/>
                </a:solidFill>
                <a:latin typeface="Arial" panose="020B0604020202020204" pitchFamily="34" charset="0"/>
                <a:cs typeface="Arial" panose="020B0604020202020204" pitchFamily="34" charset="0"/>
              </a:rPr>
              <a:t>Actual </a:t>
            </a:r>
            <a:r>
              <a:rPr lang="en-US" sz="1200" dirty="0" err="1">
                <a:solidFill>
                  <a:srgbClr val="FF0000"/>
                </a:solidFill>
                <a:latin typeface="Arial" panose="020B0604020202020204" pitchFamily="34" charset="0"/>
                <a:cs typeface="Arial" panose="020B0604020202020204" pitchFamily="34" charset="0"/>
              </a:rPr>
              <a:t>freq</a:t>
            </a:r>
            <a:r>
              <a:rPr lang="en-US" sz="1200" dirty="0">
                <a:solidFill>
                  <a:srgbClr val="FF0000"/>
                </a:solidFill>
                <a:latin typeface="Arial" panose="020B0604020202020204" pitchFamily="34" charset="0"/>
                <a:cs typeface="Arial" panose="020B0604020202020204" pitchFamily="34" charset="0"/>
              </a:rPr>
              <a:t> offsets</a:t>
            </a:r>
          </a:p>
        </p:txBody>
      </p:sp>
      <p:sp>
        <p:nvSpPr>
          <p:cNvPr id="20" name="TextBox 19">
            <a:extLst>
              <a:ext uri="{FF2B5EF4-FFF2-40B4-BE49-F238E27FC236}">
                <a16:creationId xmlns:a16="http://schemas.microsoft.com/office/drawing/2014/main" id="{D53BAEC7-13C3-F2A9-84B9-A4D625BA9D1C}"/>
              </a:ext>
            </a:extLst>
          </p:cNvPr>
          <p:cNvSpPr txBox="1"/>
          <p:nvPr/>
        </p:nvSpPr>
        <p:spPr>
          <a:xfrm rot="20211196">
            <a:off x="10362722" y="3332669"/>
            <a:ext cx="1990995" cy="276999"/>
          </a:xfrm>
          <a:prstGeom prst="rect">
            <a:avLst/>
          </a:prstGeom>
          <a:noFill/>
        </p:spPr>
        <p:txBody>
          <a:bodyPr wrap="square" rtlCol="0">
            <a:spAutoFit/>
          </a:bodyPr>
          <a:lstStyle/>
          <a:p>
            <a:r>
              <a:rPr lang="en-US" sz="1200" dirty="0">
                <a:solidFill>
                  <a:srgbClr val="0070C0"/>
                </a:solidFill>
                <a:latin typeface="Arial" panose="020B0604020202020204" pitchFamily="34" charset="0"/>
                <a:cs typeface="Arial" panose="020B0604020202020204" pitchFamily="34" charset="0"/>
              </a:rPr>
              <a:t>Modeled</a:t>
            </a:r>
          </a:p>
        </p:txBody>
      </p:sp>
      <p:sp>
        <p:nvSpPr>
          <p:cNvPr id="21" name="Rectangle 20">
            <a:extLst>
              <a:ext uri="{FF2B5EF4-FFF2-40B4-BE49-F238E27FC236}">
                <a16:creationId xmlns:a16="http://schemas.microsoft.com/office/drawing/2014/main" id="{CC1FEEC7-0204-6BD0-4C29-CD80A42E6C7F}"/>
              </a:ext>
            </a:extLst>
          </p:cNvPr>
          <p:cNvSpPr/>
          <p:nvPr/>
        </p:nvSpPr>
        <p:spPr>
          <a:xfrm>
            <a:off x="4189667" y="3205757"/>
            <a:ext cx="2383153" cy="369332"/>
          </a:xfrm>
          <a:prstGeom prst="rect">
            <a:avLst/>
          </a:prstGeom>
        </p:spPr>
        <p:txBody>
          <a:bodyPr wrap="none">
            <a:spAutoFit/>
          </a:bodyPr>
          <a:lstStyle/>
          <a:p>
            <a:r>
              <a:rPr lang="en-US" b="1" dirty="0">
                <a:latin typeface="+mj-lt"/>
              </a:rPr>
              <a:t>Ion number variations</a:t>
            </a:r>
          </a:p>
        </p:txBody>
      </p:sp>
      <p:pic>
        <p:nvPicPr>
          <p:cNvPr id="22" name="Picture 21">
            <a:extLst>
              <a:ext uri="{FF2B5EF4-FFF2-40B4-BE49-F238E27FC236}">
                <a16:creationId xmlns:a16="http://schemas.microsoft.com/office/drawing/2014/main" id="{EFD7C882-62A5-99AB-E910-0401C1EEA212}"/>
              </a:ext>
            </a:extLst>
          </p:cNvPr>
          <p:cNvPicPr/>
          <p:nvPr/>
        </p:nvPicPr>
        <p:blipFill>
          <a:blip r:embed="rId6">
            <a:extLst>
              <a:ext uri="{28A0092B-C50C-407E-A947-70E740481C1C}">
                <a14:useLocalDpi xmlns:a14="http://schemas.microsoft.com/office/drawing/2010/main"/>
              </a:ext>
            </a:extLst>
          </a:blip>
          <a:stretch>
            <a:fillRect/>
          </a:stretch>
        </p:blipFill>
        <p:spPr>
          <a:xfrm>
            <a:off x="5341198" y="4249468"/>
            <a:ext cx="4119673" cy="2468203"/>
          </a:xfrm>
          <a:prstGeom prst="rect">
            <a:avLst/>
          </a:prstGeom>
        </p:spPr>
      </p:pic>
      <p:sp>
        <p:nvSpPr>
          <p:cNvPr id="23" name="Rectangle 22">
            <a:extLst>
              <a:ext uri="{FF2B5EF4-FFF2-40B4-BE49-F238E27FC236}">
                <a16:creationId xmlns:a16="http://schemas.microsoft.com/office/drawing/2014/main" id="{D23D0EA5-EAFB-B09C-2F13-5473CB128A26}"/>
              </a:ext>
            </a:extLst>
          </p:cNvPr>
          <p:cNvSpPr/>
          <p:nvPr/>
        </p:nvSpPr>
        <p:spPr>
          <a:xfrm>
            <a:off x="341844" y="4205791"/>
            <a:ext cx="5365715" cy="861774"/>
          </a:xfrm>
          <a:prstGeom prst="rect">
            <a:avLst/>
          </a:prstGeom>
        </p:spPr>
        <p:txBody>
          <a:bodyPr wrap="square">
            <a:spAutoFit/>
          </a:bodyPr>
          <a:lstStyle/>
          <a:p>
            <a:r>
              <a:rPr lang="en-US" b="1" dirty="0">
                <a:latin typeface="+mj-lt"/>
              </a:rPr>
              <a:t>Collision shifts</a:t>
            </a:r>
          </a:p>
          <a:p>
            <a:pPr marL="285750" indent="-285750">
              <a:buFont typeface="Arial" panose="020B0604020202020204" pitchFamily="34" charset="0"/>
              <a:buChar char="•"/>
            </a:pPr>
            <a:r>
              <a:rPr lang="en-US" sz="1600" dirty="0">
                <a:latin typeface="+mj-lt"/>
              </a:rPr>
              <a:t>Residual frequency offsets with other effects removed</a:t>
            </a:r>
          </a:p>
          <a:p>
            <a:pPr marL="285750" indent="-285750">
              <a:buFont typeface="Arial" panose="020B0604020202020204" pitchFamily="34" charset="0"/>
              <a:buChar char="•"/>
            </a:pPr>
            <a:r>
              <a:rPr lang="en-US" sz="1600" dirty="0">
                <a:latin typeface="+mj-lt"/>
              </a:rPr>
              <a:t>Stable at 4e-16/day level</a:t>
            </a:r>
          </a:p>
        </p:txBody>
      </p:sp>
      <p:pic>
        <p:nvPicPr>
          <p:cNvPr id="8" name="Picture 7">
            <a:extLst>
              <a:ext uri="{FF2B5EF4-FFF2-40B4-BE49-F238E27FC236}">
                <a16:creationId xmlns:a16="http://schemas.microsoft.com/office/drawing/2014/main" id="{F3263EA5-DB9F-0B3D-B6EC-A543DA3FAF7E}"/>
              </a:ext>
            </a:extLst>
          </p:cNvPr>
          <p:cNvPicPr>
            <a:picLocks noChangeAspect="1"/>
          </p:cNvPicPr>
          <p:nvPr/>
        </p:nvPicPr>
        <p:blipFill>
          <a:blip r:embed="rId7"/>
          <a:stretch>
            <a:fillRect/>
          </a:stretch>
        </p:blipFill>
        <p:spPr>
          <a:xfrm>
            <a:off x="9899374" y="6400844"/>
            <a:ext cx="2292626" cy="460973"/>
          </a:xfrm>
          <a:prstGeom prst="rect">
            <a:avLst/>
          </a:prstGeom>
        </p:spPr>
      </p:pic>
    </p:spTree>
    <p:extLst>
      <p:ext uri="{BB962C8B-B14F-4D97-AF65-F5344CB8AC3E}">
        <p14:creationId xmlns:p14="http://schemas.microsoft.com/office/powerpoint/2010/main" val="971426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738C0A-D37C-2E47-8249-E7B47D90F6FA}"/>
              </a:ext>
            </a:extLst>
          </p:cNvPr>
          <p:cNvPicPr>
            <a:picLocks noChangeAspect="1"/>
          </p:cNvPicPr>
          <p:nvPr/>
        </p:nvPicPr>
        <p:blipFill>
          <a:blip r:embed="rId3"/>
          <a:stretch>
            <a:fillRect/>
          </a:stretch>
        </p:blipFill>
        <p:spPr>
          <a:xfrm>
            <a:off x="9638070" y="278164"/>
            <a:ext cx="2245392" cy="1419064"/>
          </a:xfrm>
          <a:prstGeom prst="rect">
            <a:avLst/>
          </a:prstGeom>
        </p:spPr>
      </p:pic>
      <p:sp>
        <p:nvSpPr>
          <p:cNvPr id="18" name="Text Placeholder 17">
            <a:extLst>
              <a:ext uri="{FF2B5EF4-FFF2-40B4-BE49-F238E27FC236}">
                <a16:creationId xmlns:a16="http://schemas.microsoft.com/office/drawing/2014/main" id="{BCCEF2DD-73B5-B749-9894-DABE2DDED1F6}"/>
              </a:ext>
            </a:extLst>
          </p:cNvPr>
          <p:cNvSpPr>
            <a:spLocks noGrp="1"/>
          </p:cNvSpPr>
          <p:nvPr>
            <p:ph type="body" sz="quarter" idx="14"/>
          </p:nvPr>
        </p:nvSpPr>
        <p:spPr>
          <a:xfrm>
            <a:off x="251217" y="6039715"/>
            <a:ext cx="11689566" cy="327025"/>
          </a:xfrm>
        </p:spPr>
        <p:txBody>
          <a:bodyPr>
            <a:noAutofit/>
          </a:bodyPr>
          <a:lstStyle/>
          <a:p>
            <a:r>
              <a:rPr lang="en-US" sz="2400" dirty="0"/>
              <a:t>Fundamental systematic effects are well-understood and below the measurement noise floor</a:t>
            </a:r>
          </a:p>
          <a:p>
            <a:endParaRPr lang="en-US" sz="2400" dirty="0"/>
          </a:p>
        </p:txBody>
      </p:sp>
      <p:sp>
        <p:nvSpPr>
          <p:cNvPr id="3" name="Title 2">
            <a:extLst>
              <a:ext uri="{FF2B5EF4-FFF2-40B4-BE49-F238E27FC236}">
                <a16:creationId xmlns:a16="http://schemas.microsoft.com/office/drawing/2014/main" id="{84D63FE2-9C48-5046-A453-4C4AE2BA25F7}"/>
              </a:ext>
            </a:extLst>
          </p:cNvPr>
          <p:cNvSpPr>
            <a:spLocks noGrp="1"/>
          </p:cNvSpPr>
          <p:nvPr>
            <p:ph type="ctrTitle"/>
          </p:nvPr>
        </p:nvSpPr>
        <p:spPr>
          <a:xfrm>
            <a:off x="94769" y="35780"/>
            <a:ext cx="6635969" cy="490754"/>
          </a:xfrm>
        </p:spPr>
        <p:txBody>
          <a:bodyPr/>
          <a:lstStyle/>
          <a:p>
            <a:r>
              <a:rPr lang="en-US" sz="2800" dirty="0"/>
              <a:t>DSAC Environmental Sensitivities</a:t>
            </a:r>
            <a:endParaRPr lang="en-US" sz="2800" b="0" dirty="0"/>
          </a:p>
        </p:txBody>
      </p:sp>
      <p:sp>
        <p:nvSpPr>
          <p:cNvPr id="2" name="TextBox 1">
            <a:extLst>
              <a:ext uri="{FF2B5EF4-FFF2-40B4-BE49-F238E27FC236}">
                <a16:creationId xmlns:a16="http://schemas.microsoft.com/office/drawing/2014/main" id="{9467C5D4-5362-2C3A-A1D9-C7F69599C532}"/>
              </a:ext>
            </a:extLst>
          </p:cNvPr>
          <p:cNvSpPr txBox="1"/>
          <p:nvPr/>
        </p:nvSpPr>
        <p:spPr>
          <a:xfrm>
            <a:off x="4165550" y="795255"/>
            <a:ext cx="5075434" cy="369332"/>
          </a:xfrm>
          <a:prstGeom prst="rect">
            <a:avLst/>
          </a:prstGeom>
          <a:noFill/>
        </p:spPr>
        <p:txBody>
          <a:bodyPr wrap="square" rtlCol="0">
            <a:spAutoFit/>
          </a:bodyPr>
          <a:lstStyle/>
          <a:p>
            <a:r>
              <a:rPr lang="en-US" b="1" dirty="0">
                <a:latin typeface="+mj-lt"/>
              </a:rPr>
              <a:t>Radiation</a:t>
            </a:r>
            <a:endParaRPr lang="en-US" sz="1600" dirty="0">
              <a:latin typeface="+mj-lt"/>
            </a:endParaRPr>
          </a:p>
        </p:txBody>
      </p:sp>
      <p:pic>
        <p:nvPicPr>
          <p:cNvPr id="4" name="Picture 3">
            <a:extLst>
              <a:ext uri="{FF2B5EF4-FFF2-40B4-BE49-F238E27FC236}">
                <a16:creationId xmlns:a16="http://schemas.microsoft.com/office/drawing/2014/main" id="{2962E658-84E9-5358-EE92-EF56EEE95E5B}"/>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80355" y="1753545"/>
            <a:ext cx="1907899" cy="1235065"/>
          </a:xfrm>
          <a:prstGeom prst="rect">
            <a:avLst/>
          </a:prstGeom>
        </p:spPr>
      </p:pic>
      <p:sp>
        <p:nvSpPr>
          <p:cNvPr id="11" name="Rectangle 10">
            <a:extLst>
              <a:ext uri="{FF2B5EF4-FFF2-40B4-BE49-F238E27FC236}">
                <a16:creationId xmlns:a16="http://schemas.microsoft.com/office/drawing/2014/main" id="{FC86AB8E-3D8B-BDA5-25CE-677660EAFAB5}"/>
              </a:ext>
            </a:extLst>
          </p:cNvPr>
          <p:cNvSpPr/>
          <p:nvPr/>
        </p:nvSpPr>
        <p:spPr>
          <a:xfrm>
            <a:off x="4165550" y="1868320"/>
            <a:ext cx="1749646" cy="369332"/>
          </a:xfrm>
          <a:prstGeom prst="rect">
            <a:avLst/>
          </a:prstGeom>
        </p:spPr>
        <p:txBody>
          <a:bodyPr wrap="none">
            <a:spAutoFit/>
          </a:bodyPr>
          <a:lstStyle/>
          <a:p>
            <a:r>
              <a:rPr lang="en-US" b="1" dirty="0">
                <a:latin typeface="+mj-lt"/>
              </a:rPr>
              <a:t>Magnetic Shifts</a:t>
            </a:r>
            <a:endParaRPr lang="en-US" sz="1600" dirty="0">
              <a:latin typeface="+mj-lt"/>
            </a:endParaRPr>
          </a:p>
        </p:txBody>
      </p:sp>
      <p:pic>
        <p:nvPicPr>
          <p:cNvPr id="14" name="Picture 13">
            <a:extLst>
              <a:ext uri="{FF2B5EF4-FFF2-40B4-BE49-F238E27FC236}">
                <a16:creationId xmlns:a16="http://schemas.microsoft.com/office/drawing/2014/main" id="{B0C64E9D-286C-E442-CAB9-432688B8F450}"/>
              </a:ext>
            </a:extLst>
          </p:cNvPr>
          <p:cNvPicPr/>
          <p:nvPr/>
        </p:nvPicPr>
        <p:blipFill>
          <a:blip r:embed="rId5"/>
          <a:stretch>
            <a:fillRect/>
          </a:stretch>
        </p:blipFill>
        <p:spPr>
          <a:xfrm>
            <a:off x="9638070" y="3006836"/>
            <a:ext cx="2168336" cy="1198955"/>
          </a:xfrm>
          <a:prstGeom prst="rect">
            <a:avLst/>
          </a:prstGeom>
        </p:spPr>
      </p:pic>
      <p:sp>
        <p:nvSpPr>
          <p:cNvPr id="19" name="TextBox 18">
            <a:extLst>
              <a:ext uri="{FF2B5EF4-FFF2-40B4-BE49-F238E27FC236}">
                <a16:creationId xmlns:a16="http://schemas.microsoft.com/office/drawing/2014/main" id="{AB507B7A-3DBF-CB49-8D20-1EFEB830098D}"/>
              </a:ext>
            </a:extLst>
          </p:cNvPr>
          <p:cNvSpPr txBox="1"/>
          <p:nvPr/>
        </p:nvSpPr>
        <p:spPr>
          <a:xfrm rot="20255311">
            <a:off x="9945762" y="3188435"/>
            <a:ext cx="1413016" cy="276999"/>
          </a:xfrm>
          <a:prstGeom prst="rect">
            <a:avLst/>
          </a:prstGeom>
          <a:noFill/>
        </p:spPr>
        <p:txBody>
          <a:bodyPr wrap="none" rtlCol="0">
            <a:spAutoFit/>
          </a:bodyPr>
          <a:lstStyle/>
          <a:p>
            <a:r>
              <a:rPr lang="en-US" sz="1200" dirty="0">
                <a:solidFill>
                  <a:srgbClr val="FF0000"/>
                </a:solidFill>
                <a:latin typeface="Arial" panose="020B0604020202020204" pitchFamily="34" charset="0"/>
                <a:cs typeface="Arial" panose="020B0604020202020204" pitchFamily="34" charset="0"/>
              </a:rPr>
              <a:t>Actual </a:t>
            </a:r>
            <a:r>
              <a:rPr lang="en-US" sz="1200" dirty="0" err="1">
                <a:solidFill>
                  <a:srgbClr val="FF0000"/>
                </a:solidFill>
                <a:latin typeface="Arial" panose="020B0604020202020204" pitchFamily="34" charset="0"/>
                <a:cs typeface="Arial" panose="020B0604020202020204" pitchFamily="34" charset="0"/>
              </a:rPr>
              <a:t>freq</a:t>
            </a:r>
            <a:r>
              <a:rPr lang="en-US" sz="1200" dirty="0">
                <a:solidFill>
                  <a:srgbClr val="FF0000"/>
                </a:solidFill>
                <a:latin typeface="Arial" panose="020B0604020202020204" pitchFamily="34" charset="0"/>
                <a:cs typeface="Arial" panose="020B0604020202020204" pitchFamily="34" charset="0"/>
              </a:rPr>
              <a:t> offsets</a:t>
            </a:r>
          </a:p>
        </p:txBody>
      </p:sp>
      <p:sp>
        <p:nvSpPr>
          <p:cNvPr id="20" name="TextBox 19">
            <a:extLst>
              <a:ext uri="{FF2B5EF4-FFF2-40B4-BE49-F238E27FC236}">
                <a16:creationId xmlns:a16="http://schemas.microsoft.com/office/drawing/2014/main" id="{D53BAEC7-13C3-F2A9-84B9-A4D625BA9D1C}"/>
              </a:ext>
            </a:extLst>
          </p:cNvPr>
          <p:cNvSpPr txBox="1"/>
          <p:nvPr/>
        </p:nvSpPr>
        <p:spPr>
          <a:xfrm rot="20211196">
            <a:off x="10362722" y="3332669"/>
            <a:ext cx="1990995" cy="276999"/>
          </a:xfrm>
          <a:prstGeom prst="rect">
            <a:avLst/>
          </a:prstGeom>
          <a:noFill/>
        </p:spPr>
        <p:txBody>
          <a:bodyPr wrap="square" rtlCol="0">
            <a:spAutoFit/>
          </a:bodyPr>
          <a:lstStyle/>
          <a:p>
            <a:r>
              <a:rPr lang="en-US" sz="1200" dirty="0">
                <a:solidFill>
                  <a:srgbClr val="0070C0"/>
                </a:solidFill>
                <a:latin typeface="Arial" panose="020B0604020202020204" pitchFamily="34" charset="0"/>
                <a:cs typeface="Arial" panose="020B0604020202020204" pitchFamily="34" charset="0"/>
              </a:rPr>
              <a:t>Modeled</a:t>
            </a:r>
          </a:p>
        </p:txBody>
      </p:sp>
      <p:sp>
        <p:nvSpPr>
          <p:cNvPr id="21" name="Rectangle 20">
            <a:extLst>
              <a:ext uri="{FF2B5EF4-FFF2-40B4-BE49-F238E27FC236}">
                <a16:creationId xmlns:a16="http://schemas.microsoft.com/office/drawing/2014/main" id="{CC1FEEC7-0204-6BD0-4C29-CD80A42E6C7F}"/>
              </a:ext>
            </a:extLst>
          </p:cNvPr>
          <p:cNvSpPr/>
          <p:nvPr/>
        </p:nvSpPr>
        <p:spPr>
          <a:xfrm>
            <a:off x="4189667" y="3205757"/>
            <a:ext cx="4626523" cy="369332"/>
          </a:xfrm>
          <a:prstGeom prst="rect">
            <a:avLst/>
          </a:prstGeom>
        </p:spPr>
        <p:txBody>
          <a:bodyPr wrap="none">
            <a:spAutoFit/>
          </a:bodyPr>
          <a:lstStyle/>
          <a:p>
            <a:r>
              <a:rPr lang="en-US" b="1" dirty="0">
                <a:latin typeface="+mj-lt"/>
              </a:rPr>
              <a:t>Ion number variations (second order Doppler)</a:t>
            </a:r>
          </a:p>
        </p:txBody>
      </p:sp>
      <p:pic>
        <p:nvPicPr>
          <p:cNvPr id="22" name="Picture 21">
            <a:extLst>
              <a:ext uri="{FF2B5EF4-FFF2-40B4-BE49-F238E27FC236}">
                <a16:creationId xmlns:a16="http://schemas.microsoft.com/office/drawing/2014/main" id="{EFD7C882-62A5-99AB-E910-0401C1EEA212}"/>
              </a:ext>
            </a:extLst>
          </p:cNvPr>
          <p:cNvPicPr/>
          <p:nvPr/>
        </p:nvPicPr>
        <p:blipFill>
          <a:blip r:embed="rId6">
            <a:extLst>
              <a:ext uri="{28A0092B-C50C-407E-A947-70E740481C1C}">
                <a14:useLocalDpi xmlns:a14="http://schemas.microsoft.com/office/drawing/2010/main"/>
              </a:ext>
            </a:extLst>
          </a:blip>
          <a:stretch>
            <a:fillRect/>
          </a:stretch>
        </p:blipFill>
        <p:spPr>
          <a:xfrm>
            <a:off x="9519918" y="4323809"/>
            <a:ext cx="2286489" cy="1344229"/>
          </a:xfrm>
          <a:prstGeom prst="rect">
            <a:avLst/>
          </a:prstGeom>
        </p:spPr>
      </p:pic>
      <p:sp>
        <p:nvSpPr>
          <p:cNvPr id="23" name="Rectangle 22">
            <a:extLst>
              <a:ext uri="{FF2B5EF4-FFF2-40B4-BE49-F238E27FC236}">
                <a16:creationId xmlns:a16="http://schemas.microsoft.com/office/drawing/2014/main" id="{D23D0EA5-EAFB-B09C-2F13-5473CB128A26}"/>
              </a:ext>
            </a:extLst>
          </p:cNvPr>
          <p:cNvSpPr/>
          <p:nvPr/>
        </p:nvSpPr>
        <p:spPr>
          <a:xfrm>
            <a:off x="4189667" y="4232536"/>
            <a:ext cx="5365715" cy="369332"/>
          </a:xfrm>
          <a:prstGeom prst="rect">
            <a:avLst/>
          </a:prstGeom>
        </p:spPr>
        <p:txBody>
          <a:bodyPr wrap="square">
            <a:spAutoFit/>
          </a:bodyPr>
          <a:lstStyle/>
          <a:p>
            <a:r>
              <a:rPr lang="en-US" b="1" dirty="0">
                <a:latin typeface="+mj-lt"/>
              </a:rPr>
              <a:t>Collision shifts (Background gas)</a:t>
            </a:r>
          </a:p>
        </p:txBody>
      </p:sp>
      <p:sp>
        <p:nvSpPr>
          <p:cNvPr id="24" name="Rectangle 23">
            <a:extLst>
              <a:ext uri="{FF2B5EF4-FFF2-40B4-BE49-F238E27FC236}">
                <a16:creationId xmlns:a16="http://schemas.microsoft.com/office/drawing/2014/main" id="{48428C81-4311-01BD-0FDF-83FB4AD8D743}"/>
              </a:ext>
            </a:extLst>
          </p:cNvPr>
          <p:cNvSpPr/>
          <p:nvPr/>
        </p:nvSpPr>
        <p:spPr>
          <a:xfrm>
            <a:off x="4165551" y="5668038"/>
            <a:ext cx="6725431" cy="369332"/>
          </a:xfrm>
          <a:prstGeom prst="rect">
            <a:avLst/>
          </a:prstGeom>
        </p:spPr>
        <p:txBody>
          <a:bodyPr wrap="none">
            <a:spAutoFit/>
          </a:bodyPr>
          <a:lstStyle/>
          <a:p>
            <a:r>
              <a:rPr lang="en-US" b="1" dirty="0">
                <a:latin typeface="+mj-lt"/>
              </a:rPr>
              <a:t>Light shifts:  </a:t>
            </a:r>
            <a:r>
              <a:rPr lang="en-US" sz="1600" dirty="0">
                <a:latin typeface="+mj-lt"/>
              </a:rPr>
              <a:t>Not measured, but estimated at &lt;3e-15 measurement noise floor</a:t>
            </a:r>
          </a:p>
        </p:txBody>
      </p:sp>
      <p:sp>
        <p:nvSpPr>
          <p:cNvPr id="6" name="Left Brace 5">
            <a:extLst>
              <a:ext uri="{FF2B5EF4-FFF2-40B4-BE49-F238E27FC236}">
                <a16:creationId xmlns:a16="http://schemas.microsoft.com/office/drawing/2014/main" id="{A760DDFB-2263-4A3C-A417-BF9C93EAF9C7}"/>
              </a:ext>
            </a:extLst>
          </p:cNvPr>
          <p:cNvSpPr/>
          <p:nvPr/>
        </p:nvSpPr>
        <p:spPr>
          <a:xfrm>
            <a:off x="3492919" y="787217"/>
            <a:ext cx="448887" cy="525015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F7381603-D152-B0D0-A266-5AD234C0B8DE}"/>
              </a:ext>
            </a:extLst>
          </p:cNvPr>
          <p:cNvSpPr txBox="1"/>
          <p:nvPr/>
        </p:nvSpPr>
        <p:spPr>
          <a:xfrm>
            <a:off x="411390" y="2371077"/>
            <a:ext cx="2548767" cy="2308324"/>
          </a:xfrm>
          <a:prstGeom prst="rect">
            <a:avLst/>
          </a:prstGeom>
          <a:noFill/>
        </p:spPr>
        <p:txBody>
          <a:bodyPr wrap="square" rtlCol="0">
            <a:spAutoFit/>
          </a:bodyPr>
          <a:lstStyle/>
          <a:p>
            <a:r>
              <a:rPr lang="en-US" dirty="0"/>
              <a:t>Temperature sensitivity:</a:t>
            </a:r>
          </a:p>
          <a:p>
            <a:pPr marL="285750" indent="-285750">
              <a:buFont typeface="Arial" panose="020B0604020202020204" pitchFamily="34" charset="0"/>
              <a:buChar char="•"/>
            </a:pPr>
            <a:r>
              <a:rPr lang="en-US" dirty="0"/>
              <a:t>Not fundamental</a:t>
            </a:r>
          </a:p>
          <a:p>
            <a:pPr marL="285750" indent="-285750">
              <a:buFont typeface="Arial" panose="020B0604020202020204" pitchFamily="34" charset="0"/>
              <a:buChar char="•"/>
            </a:pPr>
            <a:r>
              <a:rPr lang="en-US" dirty="0"/>
              <a:t>T-sensitivity of these</a:t>
            </a:r>
          </a:p>
          <a:p>
            <a:pPr marL="285750" indent="-285750">
              <a:buFont typeface="Arial" panose="020B0604020202020204" pitchFamily="34" charset="0"/>
              <a:buChar char="•"/>
            </a:pPr>
            <a:r>
              <a:rPr lang="en-US" b="1" dirty="0"/>
              <a:t>Overall:  1e-14/C with NO thermal regulation</a:t>
            </a:r>
          </a:p>
          <a:p>
            <a:pPr marL="285750" indent="-285750">
              <a:buFont typeface="Arial" panose="020B0604020202020204" pitchFamily="34" charset="0"/>
              <a:buChar char="•"/>
            </a:pPr>
            <a:r>
              <a:rPr lang="en-US" b="1" dirty="0"/>
              <a:t>Path to unregulated 2e-15/C is known</a:t>
            </a:r>
          </a:p>
        </p:txBody>
      </p:sp>
      <p:pic>
        <p:nvPicPr>
          <p:cNvPr id="8" name="Picture 7">
            <a:extLst>
              <a:ext uri="{FF2B5EF4-FFF2-40B4-BE49-F238E27FC236}">
                <a16:creationId xmlns:a16="http://schemas.microsoft.com/office/drawing/2014/main" id="{F3263EA5-DB9F-0B3D-B6EC-A543DA3FAF7E}"/>
              </a:ext>
            </a:extLst>
          </p:cNvPr>
          <p:cNvPicPr>
            <a:picLocks noChangeAspect="1"/>
          </p:cNvPicPr>
          <p:nvPr/>
        </p:nvPicPr>
        <p:blipFill>
          <a:blip r:embed="rId7"/>
          <a:stretch>
            <a:fillRect/>
          </a:stretch>
        </p:blipFill>
        <p:spPr>
          <a:xfrm>
            <a:off x="9899374" y="6400844"/>
            <a:ext cx="2292626" cy="460973"/>
          </a:xfrm>
          <a:prstGeom prst="rect">
            <a:avLst/>
          </a:prstGeom>
        </p:spPr>
      </p:pic>
    </p:spTree>
    <p:extLst>
      <p:ext uri="{BB962C8B-B14F-4D97-AF65-F5344CB8AC3E}">
        <p14:creationId xmlns:p14="http://schemas.microsoft.com/office/powerpoint/2010/main" val="2753068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0692C765-B4C6-6741-BA0F-66B0D72B7B09}"/>
              </a:ext>
            </a:extLst>
          </p:cNvPr>
          <p:cNvSpPr>
            <a:spLocks noGrp="1"/>
          </p:cNvSpPr>
          <p:nvPr>
            <p:ph type="body" sz="quarter" idx="17"/>
          </p:nvPr>
        </p:nvSpPr>
        <p:spPr>
          <a:xfrm>
            <a:off x="2832189" y="536007"/>
            <a:ext cx="5065726" cy="1378193"/>
          </a:xfrm>
        </p:spPr>
        <p:txBody>
          <a:bodyPr/>
          <a:lstStyle/>
          <a:p>
            <a:pPr marL="0" indent="0">
              <a:buNone/>
            </a:pPr>
            <a:r>
              <a:rPr lang="en-US" sz="1800" b="1" dirty="0"/>
              <a:t>Mercury vapor evolution</a:t>
            </a:r>
          </a:p>
          <a:p>
            <a:r>
              <a:rPr lang="en-US" sz="1600" b="1" dirty="0"/>
              <a:t>Extrapolate current trap load time:  7-year life</a:t>
            </a:r>
          </a:p>
          <a:p>
            <a:r>
              <a:rPr lang="en-US" sz="1600" dirty="0"/>
              <a:t>Likely explanation:  Hg/Au amalgamation – gold will be removed in future versions</a:t>
            </a:r>
          </a:p>
        </p:txBody>
      </p:sp>
      <p:pic>
        <p:nvPicPr>
          <p:cNvPr id="5" name="Picture 4">
            <a:extLst>
              <a:ext uri="{FF2B5EF4-FFF2-40B4-BE49-F238E27FC236}">
                <a16:creationId xmlns:a16="http://schemas.microsoft.com/office/drawing/2014/main" id="{A47A1DA7-FBE9-F243-85FF-2F5B6436EF10}"/>
              </a:ext>
            </a:extLst>
          </p:cNvPr>
          <p:cNvPicPr>
            <a:picLocks noChangeAspect="1"/>
          </p:cNvPicPr>
          <p:nvPr/>
        </p:nvPicPr>
        <p:blipFill>
          <a:blip r:embed="rId3"/>
          <a:stretch>
            <a:fillRect/>
          </a:stretch>
        </p:blipFill>
        <p:spPr>
          <a:xfrm>
            <a:off x="7897915" y="536006"/>
            <a:ext cx="4143194" cy="2570965"/>
          </a:xfrm>
          <a:prstGeom prst="rect">
            <a:avLst/>
          </a:prstGeom>
        </p:spPr>
      </p:pic>
      <p:sp>
        <p:nvSpPr>
          <p:cNvPr id="3" name="Title 2">
            <a:extLst>
              <a:ext uri="{FF2B5EF4-FFF2-40B4-BE49-F238E27FC236}">
                <a16:creationId xmlns:a16="http://schemas.microsoft.com/office/drawing/2014/main" id="{DE81E0FF-60C7-0A49-AFC2-24397AD7CB00}"/>
              </a:ext>
            </a:extLst>
          </p:cNvPr>
          <p:cNvSpPr>
            <a:spLocks noGrp="1"/>
          </p:cNvSpPr>
          <p:nvPr>
            <p:ph type="ctrTitle"/>
          </p:nvPr>
        </p:nvSpPr>
        <p:spPr>
          <a:xfrm>
            <a:off x="96403" y="49096"/>
            <a:ext cx="8232774" cy="436031"/>
          </a:xfrm>
        </p:spPr>
        <p:txBody>
          <a:bodyPr/>
          <a:lstStyle/>
          <a:p>
            <a:r>
              <a:rPr lang="en-US" dirty="0"/>
              <a:t>DSAC Clock lifetime:  &gt; 7 years</a:t>
            </a:r>
          </a:p>
        </p:txBody>
      </p:sp>
      <p:sp>
        <p:nvSpPr>
          <p:cNvPr id="2" name="TextBox 1">
            <a:extLst>
              <a:ext uri="{FF2B5EF4-FFF2-40B4-BE49-F238E27FC236}">
                <a16:creationId xmlns:a16="http://schemas.microsoft.com/office/drawing/2014/main" id="{99E759EA-895D-027A-238B-E43FC6D3ECBD}"/>
              </a:ext>
            </a:extLst>
          </p:cNvPr>
          <p:cNvSpPr txBox="1"/>
          <p:nvPr/>
        </p:nvSpPr>
        <p:spPr>
          <a:xfrm>
            <a:off x="8661882" y="82445"/>
            <a:ext cx="2470292" cy="369332"/>
          </a:xfrm>
          <a:prstGeom prst="rect">
            <a:avLst/>
          </a:prstGeom>
          <a:noFill/>
        </p:spPr>
        <p:txBody>
          <a:bodyPr wrap="square" rtlCol="0">
            <a:spAutoFit/>
          </a:bodyPr>
          <a:lstStyle/>
          <a:p>
            <a:r>
              <a:rPr lang="en-US" dirty="0">
                <a:latin typeface="+mj-lt"/>
              </a:rPr>
              <a:t>Trap load time variations</a:t>
            </a:r>
          </a:p>
        </p:txBody>
      </p:sp>
      <p:pic>
        <p:nvPicPr>
          <p:cNvPr id="31" name="Picture 30">
            <a:extLst>
              <a:ext uri="{FF2B5EF4-FFF2-40B4-BE49-F238E27FC236}">
                <a16:creationId xmlns:a16="http://schemas.microsoft.com/office/drawing/2014/main" id="{749C0071-B791-AF4E-2FBE-BACEE1865C3B}"/>
              </a:ext>
            </a:extLst>
          </p:cNvPr>
          <p:cNvPicPr>
            <a:picLocks noChangeAspect="1"/>
          </p:cNvPicPr>
          <p:nvPr/>
        </p:nvPicPr>
        <p:blipFill>
          <a:blip r:embed="rId4"/>
          <a:stretch>
            <a:fillRect/>
          </a:stretch>
        </p:blipFill>
        <p:spPr>
          <a:xfrm rot="5400000">
            <a:off x="-261033" y="2085154"/>
            <a:ext cx="3387229" cy="1121550"/>
          </a:xfrm>
          <a:prstGeom prst="rect">
            <a:avLst/>
          </a:prstGeom>
        </p:spPr>
      </p:pic>
      <p:sp>
        <p:nvSpPr>
          <p:cNvPr id="38" name="TextBox 37">
            <a:extLst>
              <a:ext uri="{FF2B5EF4-FFF2-40B4-BE49-F238E27FC236}">
                <a16:creationId xmlns:a16="http://schemas.microsoft.com/office/drawing/2014/main" id="{421098AF-F6A6-F122-ADAF-E965416FC581}"/>
              </a:ext>
            </a:extLst>
          </p:cNvPr>
          <p:cNvSpPr txBox="1"/>
          <p:nvPr/>
        </p:nvSpPr>
        <p:spPr>
          <a:xfrm>
            <a:off x="707799" y="510786"/>
            <a:ext cx="1449564" cy="369332"/>
          </a:xfrm>
          <a:prstGeom prst="rect">
            <a:avLst/>
          </a:prstGeom>
          <a:noFill/>
        </p:spPr>
        <p:txBody>
          <a:bodyPr wrap="none" rtlCol="0">
            <a:spAutoFit/>
          </a:bodyPr>
          <a:lstStyle/>
          <a:p>
            <a:r>
              <a:rPr lang="en-US" dirty="0"/>
              <a:t>Vacuum Tube</a:t>
            </a:r>
          </a:p>
        </p:txBody>
      </p:sp>
      <p:sp>
        <p:nvSpPr>
          <p:cNvPr id="39" name="Right Brace 38">
            <a:extLst>
              <a:ext uri="{FF2B5EF4-FFF2-40B4-BE49-F238E27FC236}">
                <a16:creationId xmlns:a16="http://schemas.microsoft.com/office/drawing/2014/main" id="{CA6943AC-501E-82E9-AD84-1F6869BBFC22}"/>
              </a:ext>
            </a:extLst>
          </p:cNvPr>
          <p:cNvSpPr/>
          <p:nvPr/>
        </p:nvSpPr>
        <p:spPr>
          <a:xfrm>
            <a:off x="2379058" y="753643"/>
            <a:ext cx="655455" cy="3531622"/>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9" name="Picture 18">
            <a:extLst>
              <a:ext uri="{FF2B5EF4-FFF2-40B4-BE49-F238E27FC236}">
                <a16:creationId xmlns:a16="http://schemas.microsoft.com/office/drawing/2014/main" id="{E466C925-748A-9F90-7B9F-9196E3E46674}"/>
              </a:ext>
            </a:extLst>
          </p:cNvPr>
          <p:cNvPicPr>
            <a:picLocks noChangeAspect="1"/>
          </p:cNvPicPr>
          <p:nvPr/>
        </p:nvPicPr>
        <p:blipFill>
          <a:blip r:embed="rId5"/>
          <a:stretch>
            <a:fillRect/>
          </a:stretch>
        </p:blipFill>
        <p:spPr>
          <a:xfrm>
            <a:off x="10401596" y="6501825"/>
            <a:ext cx="1790403" cy="359992"/>
          </a:xfrm>
          <a:prstGeom prst="rect">
            <a:avLst/>
          </a:prstGeom>
        </p:spPr>
      </p:pic>
    </p:spTree>
    <p:extLst>
      <p:ext uri="{BB962C8B-B14F-4D97-AF65-F5344CB8AC3E}">
        <p14:creationId xmlns:p14="http://schemas.microsoft.com/office/powerpoint/2010/main" val="86555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0692C765-B4C6-6741-BA0F-66B0D72B7B09}"/>
              </a:ext>
            </a:extLst>
          </p:cNvPr>
          <p:cNvSpPr>
            <a:spLocks noGrp="1"/>
          </p:cNvSpPr>
          <p:nvPr>
            <p:ph type="body" sz="quarter" idx="17"/>
          </p:nvPr>
        </p:nvSpPr>
        <p:spPr>
          <a:xfrm>
            <a:off x="3418101" y="632111"/>
            <a:ext cx="5065726" cy="1378193"/>
          </a:xfrm>
        </p:spPr>
        <p:txBody>
          <a:bodyPr/>
          <a:lstStyle/>
          <a:p>
            <a:pPr marL="0" indent="0">
              <a:buNone/>
            </a:pPr>
            <a:r>
              <a:rPr lang="en-US" sz="1800" b="1" dirty="0"/>
              <a:t>Mercury vapor evolution</a:t>
            </a:r>
          </a:p>
          <a:p>
            <a:r>
              <a:rPr lang="en-US" sz="1600" b="1" dirty="0"/>
              <a:t>Extrapolate current trap load time:  7-year life</a:t>
            </a:r>
          </a:p>
        </p:txBody>
      </p:sp>
      <p:pic>
        <p:nvPicPr>
          <p:cNvPr id="5" name="Picture 4">
            <a:extLst>
              <a:ext uri="{FF2B5EF4-FFF2-40B4-BE49-F238E27FC236}">
                <a16:creationId xmlns:a16="http://schemas.microsoft.com/office/drawing/2014/main" id="{A47A1DA7-FBE9-F243-85FF-2F5B6436EF10}"/>
              </a:ext>
            </a:extLst>
          </p:cNvPr>
          <p:cNvPicPr>
            <a:picLocks noChangeAspect="1"/>
          </p:cNvPicPr>
          <p:nvPr/>
        </p:nvPicPr>
        <p:blipFill>
          <a:blip r:embed="rId3"/>
          <a:stretch>
            <a:fillRect/>
          </a:stretch>
        </p:blipFill>
        <p:spPr>
          <a:xfrm>
            <a:off x="8572742" y="527597"/>
            <a:ext cx="2809172" cy="1743168"/>
          </a:xfrm>
          <a:prstGeom prst="rect">
            <a:avLst/>
          </a:prstGeom>
        </p:spPr>
      </p:pic>
      <p:sp>
        <p:nvSpPr>
          <p:cNvPr id="3" name="Title 2">
            <a:extLst>
              <a:ext uri="{FF2B5EF4-FFF2-40B4-BE49-F238E27FC236}">
                <a16:creationId xmlns:a16="http://schemas.microsoft.com/office/drawing/2014/main" id="{DE81E0FF-60C7-0A49-AFC2-24397AD7CB00}"/>
              </a:ext>
            </a:extLst>
          </p:cNvPr>
          <p:cNvSpPr>
            <a:spLocks noGrp="1"/>
          </p:cNvSpPr>
          <p:nvPr>
            <p:ph type="ctrTitle"/>
          </p:nvPr>
        </p:nvSpPr>
        <p:spPr>
          <a:xfrm>
            <a:off x="96403" y="49096"/>
            <a:ext cx="8232774" cy="436031"/>
          </a:xfrm>
        </p:spPr>
        <p:txBody>
          <a:bodyPr/>
          <a:lstStyle/>
          <a:p>
            <a:r>
              <a:rPr lang="en-US" dirty="0"/>
              <a:t>DSAC Clock lifetime:  &gt; 7 years</a:t>
            </a:r>
          </a:p>
        </p:txBody>
      </p:sp>
      <p:pic>
        <p:nvPicPr>
          <p:cNvPr id="13" name="Picture 12">
            <a:extLst>
              <a:ext uri="{FF2B5EF4-FFF2-40B4-BE49-F238E27FC236}">
                <a16:creationId xmlns:a16="http://schemas.microsoft.com/office/drawing/2014/main" id="{E43B9F7D-2CDE-4303-27FF-7147C2DD8CB7}"/>
              </a:ext>
            </a:extLst>
          </p:cNvPr>
          <p:cNvPicPr>
            <a:picLocks noChangeAspect="1"/>
          </p:cNvPicPr>
          <p:nvPr/>
        </p:nvPicPr>
        <p:blipFill>
          <a:blip r:embed="rId4"/>
          <a:stretch>
            <a:fillRect/>
          </a:stretch>
        </p:blipFill>
        <p:spPr>
          <a:xfrm>
            <a:off x="6562101" y="2722455"/>
            <a:ext cx="4515751" cy="2853907"/>
          </a:xfrm>
          <a:prstGeom prst="rect">
            <a:avLst/>
          </a:prstGeom>
        </p:spPr>
      </p:pic>
      <p:sp>
        <p:nvSpPr>
          <p:cNvPr id="15" name="TextBox 14">
            <a:extLst>
              <a:ext uri="{FF2B5EF4-FFF2-40B4-BE49-F238E27FC236}">
                <a16:creationId xmlns:a16="http://schemas.microsoft.com/office/drawing/2014/main" id="{DB4F6DD5-FCA6-0460-3CA3-D90C57B29845}"/>
              </a:ext>
            </a:extLst>
          </p:cNvPr>
          <p:cNvSpPr txBox="1"/>
          <p:nvPr/>
        </p:nvSpPr>
        <p:spPr>
          <a:xfrm>
            <a:off x="3134540" y="2370108"/>
            <a:ext cx="4243796" cy="1477328"/>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Neon evolution</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Shuttle decay measurements calibrated to neon pressure</a:t>
            </a:r>
          </a:p>
          <a:p>
            <a:pPr marL="285750" indent="-285750">
              <a:buFont typeface="Arial" panose="020B0604020202020204" pitchFamily="34" charset="0"/>
              <a:buChar char="•"/>
            </a:pPr>
            <a:r>
              <a:rPr lang="en-US" b="1" dirty="0">
                <a:latin typeface="+mj-lt"/>
              </a:rPr>
              <a:t>Extrapolate to &gt; 8-year life</a:t>
            </a:r>
          </a:p>
          <a:p>
            <a:pPr marL="285750" indent="-285750">
              <a:buFont typeface="Arial" panose="020B0604020202020204" pitchFamily="34" charset="0"/>
              <a:buChar char="•"/>
            </a:pPr>
            <a:r>
              <a:rPr lang="en-US" dirty="0">
                <a:latin typeface="+mj-lt"/>
              </a:rPr>
              <a:t>Method to extend understood</a:t>
            </a:r>
          </a:p>
        </p:txBody>
      </p:sp>
      <p:sp>
        <p:nvSpPr>
          <p:cNvPr id="16" name="TextBox 15">
            <a:extLst>
              <a:ext uri="{FF2B5EF4-FFF2-40B4-BE49-F238E27FC236}">
                <a16:creationId xmlns:a16="http://schemas.microsoft.com/office/drawing/2014/main" id="{84A60995-BDBC-AAC8-FC05-AE050EE78D20}"/>
              </a:ext>
            </a:extLst>
          </p:cNvPr>
          <p:cNvSpPr txBox="1"/>
          <p:nvPr/>
        </p:nvSpPr>
        <p:spPr>
          <a:xfrm>
            <a:off x="10843882" y="3967655"/>
            <a:ext cx="1076064" cy="461665"/>
          </a:xfrm>
          <a:prstGeom prst="rect">
            <a:avLst/>
          </a:prstGeom>
          <a:noFill/>
        </p:spPr>
        <p:txBody>
          <a:bodyPr wrap="square" rtlCol="0">
            <a:spAutoFit/>
          </a:bodyPr>
          <a:lstStyle/>
          <a:p>
            <a:r>
              <a:rPr lang="en-US" sz="1200" dirty="0">
                <a:solidFill>
                  <a:srgbClr val="FF0000"/>
                </a:solidFill>
                <a:latin typeface="+mj-lt"/>
              </a:rPr>
              <a:t>Nov, 2016:  </a:t>
            </a:r>
          </a:p>
          <a:p>
            <a:r>
              <a:rPr lang="en-US" sz="1200" dirty="0">
                <a:solidFill>
                  <a:srgbClr val="FF0000"/>
                </a:solidFill>
                <a:latin typeface="+mj-lt"/>
              </a:rPr>
              <a:t>P = 4.7e-6 torr</a:t>
            </a:r>
          </a:p>
        </p:txBody>
      </p:sp>
      <p:sp>
        <p:nvSpPr>
          <p:cNvPr id="17" name="TextBox 16">
            <a:extLst>
              <a:ext uri="{FF2B5EF4-FFF2-40B4-BE49-F238E27FC236}">
                <a16:creationId xmlns:a16="http://schemas.microsoft.com/office/drawing/2014/main" id="{DCCF4E3F-F934-BDE7-A09A-2E9102D7F48E}"/>
              </a:ext>
            </a:extLst>
          </p:cNvPr>
          <p:cNvSpPr txBox="1"/>
          <p:nvPr/>
        </p:nvSpPr>
        <p:spPr>
          <a:xfrm>
            <a:off x="10843883" y="4334579"/>
            <a:ext cx="1076063" cy="461665"/>
          </a:xfrm>
          <a:prstGeom prst="rect">
            <a:avLst/>
          </a:prstGeom>
          <a:noFill/>
        </p:spPr>
        <p:txBody>
          <a:bodyPr wrap="square" rtlCol="0">
            <a:spAutoFit/>
          </a:bodyPr>
          <a:lstStyle/>
          <a:p>
            <a:r>
              <a:rPr lang="en-US" sz="1200" dirty="0">
                <a:solidFill>
                  <a:srgbClr val="0432FF"/>
                </a:solidFill>
                <a:latin typeface="+mj-lt"/>
              </a:rPr>
              <a:t>May, 2020:  </a:t>
            </a:r>
          </a:p>
          <a:p>
            <a:r>
              <a:rPr lang="en-US" sz="1200" dirty="0">
                <a:solidFill>
                  <a:srgbClr val="0432FF"/>
                </a:solidFill>
                <a:latin typeface="+mj-lt"/>
              </a:rPr>
              <a:t>P = 2.6e-6 torr</a:t>
            </a:r>
          </a:p>
        </p:txBody>
      </p:sp>
      <p:sp>
        <p:nvSpPr>
          <p:cNvPr id="18" name="TextBox 17">
            <a:extLst>
              <a:ext uri="{FF2B5EF4-FFF2-40B4-BE49-F238E27FC236}">
                <a16:creationId xmlns:a16="http://schemas.microsoft.com/office/drawing/2014/main" id="{65C328A7-E1B9-58C7-440F-7DB3877A547F}"/>
              </a:ext>
            </a:extLst>
          </p:cNvPr>
          <p:cNvSpPr txBox="1"/>
          <p:nvPr/>
        </p:nvSpPr>
        <p:spPr>
          <a:xfrm>
            <a:off x="10843882" y="4741585"/>
            <a:ext cx="1076064" cy="461665"/>
          </a:xfrm>
          <a:prstGeom prst="rect">
            <a:avLst/>
          </a:prstGeom>
          <a:noFill/>
        </p:spPr>
        <p:txBody>
          <a:bodyPr wrap="square" rtlCol="0">
            <a:spAutoFit/>
          </a:bodyPr>
          <a:lstStyle/>
          <a:p>
            <a:r>
              <a:rPr lang="en-US" sz="1200" dirty="0">
                <a:solidFill>
                  <a:srgbClr val="00B050"/>
                </a:solidFill>
                <a:latin typeface="+mj-lt"/>
              </a:rPr>
              <a:t>June, 2021:  </a:t>
            </a:r>
          </a:p>
          <a:p>
            <a:r>
              <a:rPr lang="en-US" sz="1200" dirty="0">
                <a:solidFill>
                  <a:srgbClr val="00B050"/>
                </a:solidFill>
                <a:latin typeface="+mj-lt"/>
              </a:rPr>
              <a:t>P = 1.3e-6 torr</a:t>
            </a:r>
          </a:p>
        </p:txBody>
      </p:sp>
      <p:sp>
        <p:nvSpPr>
          <p:cNvPr id="2" name="TextBox 1">
            <a:extLst>
              <a:ext uri="{FF2B5EF4-FFF2-40B4-BE49-F238E27FC236}">
                <a16:creationId xmlns:a16="http://schemas.microsoft.com/office/drawing/2014/main" id="{99E759EA-895D-027A-238B-E43FC6D3ECBD}"/>
              </a:ext>
            </a:extLst>
          </p:cNvPr>
          <p:cNvSpPr txBox="1"/>
          <p:nvPr/>
        </p:nvSpPr>
        <p:spPr>
          <a:xfrm>
            <a:off x="8607561" y="166675"/>
            <a:ext cx="2470292" cy="369332"/>
          </a:xfrm>
          <a:prstGeom prst="rect">
            <a:avLst/>
          </a:prstGeom>
          <a:noFill/>
        </p:spPr>
        <p:txBody>
          <a:bodyPr wrap="square" rtlCol="0">
            <a:spAutoFit/>
          </a:bodyPr>
          <a:lstStyle/>
          <a:p>
            <a:r>
              <a:rPr lang="en-US" dirty="0">
                <a:latin typeface="+mj-lt"/>
              </a:rPr>
              <a:t>Trap load time variations</a:t>
            </a:r>
          </a:p>
        </p:txBody>
      </p:sp>
      <p:sp>
        <p:nvSpPr>
          <p:cNvPr id="4" name="TextBox 3">
            <a:extLst>
              <a:ext uri="{FF2B5EF4-FFF2-40B4-BE49-F238E27FC236}">
                <a16:creationId xmlns:a16="http://schemas.microsoft.com/office/drawing/2014/main" id="{F138253A-E6FD-43FC-7614-F477BD3F448F}"/>
              </a:ext>
            </a:extLst>
          </p:cNvPr>
          <p:cNvSpPr txBox="1"/>
          <p:nvPr/>
        </p:nvSpPr>
        <p:spPr>
          <a:xfrm>
            <a:off x="7624857" y="2370108"/>
            <a:ext cx="2226892" cy="369332"/>
          </a:xfrm>
          <a:prstGeom prst="rect">
            <a:avLst/>
          </a:prstGeom>
          <a:noFill/>
        </p:spPr>
        <p:txBody>
          <a:bodyPr wrap="square" rtlCol="0">
            <a:spAutoFit/>
          </a:bodyPr>
          <a:lstStyle/>
          <a:p>
            <a:r>
              <a:rPr lang="en-US" dirty="0">
                <a:latin typeface="+mj-lt"/>
              </a:rPr>
              <a:t>Trap “shuttling” decay</a:t>
            </a:r>
          </a:p>
        </p:txBody>
      </p:sp>
      <p:pic>
        <p:nvPicPr>
          <p:cNvPr id="31" name="Picture 30">
            <a:extLst>
              <a:ext uri="{FF2B5EF4-FFF2-40B4-BE49-F238E27FC236}">
                <a16:creationId xmlns:a16="http://schemas.microsoft.com/office/drawing/2014/main" id="{749C0071-B791-AF4E-2FBE-BACEE1865C3B}"/>
              </a:ext>
            </a:extLst>
          </p:cNvPr>
          <p:cNvPicPr>
            <a:picLocks noChangeAspect="1"/>
          </p:cNvPicPr>
          <p:nvPr/>
        </p:nvPicPr>
        <p:blipFill>
          <a:blip r:embed="rId5"/>
          <a:stretch>
            <a:fillRect/>
          </a:stretch>
        </p:blipFill>
        <p:spPr>
          <a:xfrm rot="5400000">
            <a:off x="-261033" y="2085154"/>
            <a:ext cx="3387229" cy="1121550"/>
          </a:xfrm>
          <a:prstGeom prst="rect">
            <a:avLst/>
          </a:prstGeom>
        </p:spPr>
      </p:pic>
      <p:sp>
        <p:nvSpPr>
          <p:cNvPr id="38" name="TextBox 37">
            <a:extLst>
              <a:ext uri="{FF2B5EF4-FFF2-40B4-BE49-F238E27FC236}">
                <a16:creationId xmlns:a16="http://schemas.microsoft.com/office/drawing/2014/main" id="{421098AF-F6A6-F122-ADAF-E965416FC581}"/>
              </a:ext>
            </a:extLst>
          </p:cNvPr>
          <p:cNvSpPr txBox="1"/>
          <p:nvPr/>
        </p:nvSpPr>
        <p:spPr>
          <a:xfrm>
            <a:off x="707799" y="510786"/>
            <a:ext cx="1449564" cy="369332"/>
          </a:xfrm>
          <a:prstGeom prst="rect">
            <a:avLst/>
          </a:prstGeom>
          <a:noFill/>
        </p:spPr>
        <p:txBody>
          <a:bodyPr wrap="none" rtlCol="0">
            <a:spAutoFit/>
          </a:bodyPr>
          <a:lstStyle/>
          <a:p>
            <a:r>
              <a:rPr lang="en-US" dirty="0"/>
              <a:t>Vacuum Tube</a:t>
            </a:r>
          </a:p>
        </p:txBody>
      </p:sp>
      <p:sp>
        <p:nvSpPr>
          <p:cNvPr id="39" name="Right Brace 38">
            <a:extLst>
              <a:ext uri="{FF2B5EF4-FFF2-40B4-BE49-F238E27FC236}">
                <a16:creationId xmlns:a16="http://schemas.microsoft.com/office/drawing/2014/main" id="{CA6943AC-501E-82E9-AD84-1F6869BBFC22}"/>
              </a:ext>
            </a:extLst>
          </p:cNvPr>
          <p:cNvSpPr/>
          <p:nvPr/>
        </p:nvSpPr>
        <p:spPr>
          <a:xfrm>
            <a:off x="2132276" y="880118"/>
            <a:ext cx="655455" cy="3531622"/>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9" name="Picture 18">
            <a:extLst>
              <a:ext uri="{FF2B5EF4-FFF2-40B4-BE49-F238E27FC236}">
                <a16:creationId xmlns:a16="http://schemas.microsoft.com/office/drawing/2014/main" id="{E466C925-748A-9F90-7B9F-9196E3E46674}"/>
              </a:ext>
            </a:extLst>
          </p:cNvPr>
          <p:cNvPicPr>
            <a:picLocks noChangeAspect="1"/>
          </p:cNvPicPr>
          <p:nvPr/>
        </p:nvPicPr>
        <p:blipFill>
          <a:blip r:embed="rId6"/>
          <a:stretch>
            <a:fillRect/>
          </a:stretch>
        </p:blipFill>
        <p:spPr>
          <a:xfrm>
            <a:off x="10401596" y="6501825"/>
            <a:ext cx="1790403" cy="359992"/>
          </a:xfrm>
          <a:prstGeom prst="rect">
            <a:avLst/>
          </a:prstGeom>
        </p:spPr>
      </p:pic>
    </p:spTree>
    <p:extLst>
      <p:ext uri="{BB962C8B-B14F-4D97-AF65-F5344CB8AC3E}">
        <p14:creationId xmlns:p14="http://schemas.microsoft.com/office/powerpoint/2010/main" val="2146072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0692C765-B4C6-6741-BA0F-66B0D72B7B09}"/>
              </a:ext>
            </a:extLst>
          </p:cNvPr>
          <p:cNvSpPr>
            <a:spLocks noGrp="1"/>
          </p:cNvSpPr>
          <p:nvPr>
            <p:ph type="body" sz="quarter" idx="17"/>
          </p:nvPr>
        </p:nvSpPr>
        <p:spPr>
          <a:xfrm>
            <a:off x="3418101" y="632111"/>
            <a:ext cx="5065726" cy="1378193"/>
          </a:xfrm>
        </p:spPr>
        <p:txBody>
          <a:bodyPr/>
          <a:lstStyle/>
          <a:p>
            <a:pPr marL="0" indent="0">
              <a:buNone/>
            </a:pPr>
            <a:r>
              <a:rPr lang="en-US" sz="1800" b="1" dirty="0"/>
              <a:t>Mercury vapor evolution</a:t>
            </a:r>
          </a:p>
          <a:p>
            <a:r>
              <a:rPr lang="en-US" sz="1600" b="1" dirty="0"/>
              <a:t>Extrapolate current trap load time:  7-year life</a:t>
            </a:r>
          </a:p>
        </p:txBody>
      </p:sp>
      <p:pic>
        <p:nvPicPr>
          <p:cNvPr id="5" name="Picture 4">
            <a:extLst>
              <a:ext uri="{FF2B5EF4-FFF2-40B4-BE49-F238E27FC236}">
                <a16:creationId xmlns:a16="http://schemas.microsoft.com/office/drawing/2014/main" id="{A47A1DA7-FBE9-F243-85FF-2F5B6436EF10}"/>
              </a:ext>
            </a:extLst>
          </p:cNvPr>
          <p:cNvPicPr>
            <a:picLocks noChangeAspect="1"/>
          </p:cNvPicPr>
          <p:nvPr/>
        </p:nvPicPr>
        <p:blipFill>
          <a:blip r:embed="rId3"/>
          <a:stretch>
            <a:fillRect/>
          </a:stretch>
        </p:blipFill>
        <p:spPr>
          <a:xfrm>
            <a:off x="8572742" y="527597"/>
            <a:ext cx="2809172" cy="1743168"/>
          </a:xfrm>
          <a:prstGeom prst="rect">
            <a:avLst/>
          </a:prstGeom>
        </p:spPr>
      </p:pic>
      <p:sp>
        <p:nvSpPr>
          <p:cNvPr id="3" name="Title 2">
            <a:extLst>
              <a:ext uri="{FF2B5EF4-FFF2-40B4-BE49-F238E27FC236}">
                <a16:creationId xmlns:a16="http://schemas.microsoft.com/office/drawing/2014/main" id="{DE81E0FF-60C7-0A49-AFC2-24397AD7CB00}"/>
              </a:ext>
            </a:extLst>
          </p:cNvPr>
          <p:cNvSpPr>
            <a:spLocks noGrp="1"/>
          </p:cNvSpPr>
          <p:nvPr>
            <p:ph type="ctrTitle"/>
          </p:nvPr>
        </p:nvSpPr>
        <p:spPr>
          <a:xfrm>
            <a:off x="96403" y="49096"/>
            <a:ext cx="8232774" cy="436031"/>
          </a:xfrm>
        </p:spPr>
        <p:txBody>
          <a:bodyPr/>
          <a:lstStyle/>
          <a:p>
            <a:r>
              <a:rPr lang="en-US" dirty="0"/>
              <a:t>DSAC Clock lifetime:  &gt; 7 years</a:t>
            </a:r>
          </a:p>
        </p:txBody>
      </p:sp>
      <p:sp>
        <p:nvSpPr>
          <p:cNvPr id="6" name="Text Placeholder 5">
            <a:extLst>
              <a:ext uri="{FF2B5EF4-FFF2-40B4-BE49-F238E27FC236}">
                <a16:creationId xmlns:a16="http://schemas.microsoft.com/office/drawing/2014/main" id="{AD2F9206-85E7-3EE3-65D0-CB9497AF6A24}"/>
              </a:ext>
            </a:extLst>
          </p:cNvPr>
          <p:cNvSpPr>
            <a:spLocks noGrp="1"/>
          </p:cNvSpPr>
          <p:nvPr>
            <p:ph type="body" sz="quarter" idx="16"/>
          </p:nvPr>
        </p:nvSpPr>
        <p:spPr>
          <a:xfrm>
            <a:off x="1135545" y="6441529"/>
            <a:ext cx="8251824" cy="327905"/>
          </a:xfrm>
        </p:spPr>
        <p:txBody>
          <a:bodyPr>
            <a:noAutofit/>
          </a:bodyPr>
          <a:lstStyle/>
          <a:p>
            <a:r>
              <a:rPr lang="en-US" sz="2400" dirty="0"/>
              <a:t>Clock lifetime &gt; 7 years with known methods to extend this</a:t>
            </a:r>
          </a:p>
        </p:txBody>
      </p:sp>
      <p:pic>
        <p:nvPicPr>
          <p:cNvPr id="13" name="Picture 12">
            <a:extLst>
              <a:ext uri="{FF2B5EF4-FFF2-40B4-BE49-F238E27FC236}">
                <a16:creationId xmlns:a16="http://schemas.microsoft.com/office/drawing/2014/main" id="{E43B9F7D-2CDE-4303-27FF-7147C2DD8CB7}"/>
              </a:ext>
            </a:extLst>
          </p:cNvPr>
          <p:cNvPicPr>
            <a:picLocks noChangeAspect="1"/>
          </p:cNvPicPr>
          <p:nvPr/>
        </p:nvPicPr>
        <p:blipFill>
          <a:blip r:embed="rId4"/>
          <a:stretch>
            <a:fillRect/>
          </a:stretch>
        </p:blipFill>
        <p:spPr>
          <a:xfrm>
            <a:off x="8519519" y="2777886"/>
            <a:ext cx="2671996" cy="1688673"/>
          </a:xfrm>
          <a:prstGeom prst="rect">
            <a:avLst/>
          </a:prstGeom>
        </p:spPr>
      </p:pic>
      <p:sp>
        <p:nvSpPr>
          <p:cNvPr id="15" name="TextBox 14">
            <a:extLst>
              <a:ext uri="{FF2B5EF4-FFF2-40B4-BE49-F238E27FC236}">
                <a16:creationId xmlns:a16="http://schemas.microsoft.com/office/drawing/2014/main" id="{DB4F6DD5-FCA6-0460-3CA3-D90C57B29845}"/>
              </a:ext>
            </a:extLst>
          </p:cNvPr>
          <p:cNvSpPr txBox="1"/>
          <p:nvPr/>
        </p:nvSpPr>
        <p:spPr>
          <a:xfrm>
            <a:off x="3401351" y="2381307"/>
            <a:ext cx="4243796" cy="1200329"/>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Neon evolution</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Shuttle decay measurements calibrated to neon pressure</a:t>
            </a:r>
          </a:p>
          <a:p>
            <a:pPr marL="285750" indent="-285750">
              <a:buFont typeface="Arial" panose="020B0604020202020204" pitchFamily="34" charset="0"/>
              <a:buChar char="•"/>
            </a:pPr>
            <a:r>
              <a:rPr lang="en-US" b="1" dirty="0">
                <a:latin typeface="+mj-lt"/>
              </a:rPr>
              <a:t>Extrapolate to &gt; 8-year life</a:t>
            </a:r>
          </a:p>
        </p:txBody>
      </p:sp>
      <p:sp>
        <p:nvSpPr>
          <p:cNvPr id="16" name="TextBox 15">
            <a:extLst>
              <a:ext uri="{FF2B5EF4-FFF2-40B4-BE49-F238E27FC236}">
                <a16:creationId xmlns:a16="http://schemas.microsoft.com/office/drawing/2014/main" id="{84A60995-BDBC-AAC8-FC05-AE050EE78D20}"/>
              </a:ext>
            </a:extLst>
          </p:cNvPr>
          <p:cNvSpPr txBox="1"/>
          <p:nvPr/>
        </p:nvSpPr>
        <p:spPr>
          <a:xfrm>
            <a:off x="10905925" y="3214756"/>
            <a:ext cx="1076064" cy="461665"/>
          </a:xfrm>
          <a:prstGeom prst="rect">
            <a:avLst/>
          </a:prstGeom>
          <a:noFill/>
        </p:spPr>
        <p:txBody>
          <a:bodyPr wrap="square" rtlCol="0">
            <a:spAutoFit/>
          </a:bodyPr>
          <a:lstStyle/>
          <a:p>
            <a:r>
              <a:rPr lang="en-US" sz="1200" dirty="0">
                <a:solidFill>
                  <a:srgbClr val="FF0000"/>
                </a:solidFill>
                <a:latin typeface="+mj-lt"/>
              </a:rPr>
              <a:t>Nov, 2016:  </a:t>
            </a:r>
          </a:p>
          <a:p>
            <a:r>
              <a:rPr lang="en-US" sz="1200" dirty="0">
                <a:solidFill>
                  <a:srgbClr val="FF0000"/>
                </a:solidFill>
                <a:latin typeface="+mj-lt"/>
              </a:rPr>
              <a:t>P = 4.7e-6 torr</a:t>
            </a:r>
          </a:p>
        </p:txBody>
      </p:sp>
      <p:sp>
        <p:nvSpPr>
          <p:cNvPr id="17" name="TextBox 16">
            <a:extLst>
              <a:ext uri="{FF2B5EF4-FFF2-40B4-BE49-F238E27FC236}">
                <a16:creationId xmlns:a16="http://schemas.microsoft.com/office/drawing/2014/main" id="{DCCF4E3F-F934-BDE7-A09A-2E9102D7F48E}"/>
              </a:ext>
            </a:extLst>
          </p:cNvPr>
          <p:cNvSpPr txBox="1"/>
          <p:nvPr/>
        </p:nvSpPr>
        <p:spPr>
          <a:xfrm>
            <a:off x="10890472" y="3616604"/>
            <a:ext cx="1076063" cy="461665"/>
          </a:xfrm>
          <a:prstGeom prst="rect">
            <a:avLst/>
          </a:prstGeom>
          <a:noFill/>
        </p:spPr>
        <p:txBody>
          <a:bodyPr wrap="square" rtlCol="0">
            <a:spAutoFit/>
          </a:bodyPr>
          <a:lstStyle/>
          <a:p>
            <a:r>
              <a:rPr lang="en-US" sz="1200" dirty="0">
                <a:solidFill>
                  <a:srgbClr val="0432FF"/>
                </a:solidFill>
                <a:latin typeface="+mj-lt"/>
              </a:rPr>
              <a:t>May, 2020:  </a:t>
            </a:r>
          </a:p>
          <a:p>
            <a:r>
              <a:rPr lang="en-US" sz="1200" dirty="0">
                <a:solidFill>
                  <a:srgbClr val="0432FF"/>
                </a:solidFill>
                <a:latin typeface="+mj-lt"/>
              </a:rPr>
              <a:t>P = 2.6e-6 torr</a:t>
            </a:r>
          </a:p>
        </p:txBody>
      </p:sp>
      <p:sp>
        <p:nvSpPr>
          <p:cNvPr id="18" name="TextBox 17">
            <a:extLst>
              <a:ext uri="{FF2B5EF4-FFF2-40B4-BE49-F238E27FC236}">
                <a16:creationId xmlns:a16="http://schemas.microsoft.com/office/drawing/2014/main" id="{65C328A7-E1B9-58C7-440F-7DB3877A547F}"/>
              </a:ext>
            </a:extLst>
          </p:cNvPr>
          <p:cNvSpPr txBox="1"/>
          <p:nvPr/>
        </p:nvSpPr>
        <p:spPr>
          <a:xfrm>
            <a:off x="10890471" y="3949463"/>
            <a:ext cx="1076064" cy="461665"/>
          </a:xfrm>
          <a:prstGeom prst="rect">
            <a:avLst/>
          </a:prstGeom>
          <a:noFill/>
        </p:spPr>
        <p:txBody>
          <a:bodyPr wrap="square" rtlCol="0">
            <a:spAutoFit/>
          </a:bodyPr>
          <a:lstStyle/>
          <a:p>
            <a:r>
              <a:rPr lang="en-US" sz="1200" dirty="0">
                <a:solidFill>
                  <a:srgbClr val="00B050"/>
                </a:solidFill>
                <a:latin typeface="+mj-lt"/>
              </a:rPr>
              <a:t>June, 2021:  </a:t>
            </a:r>
          </a:p>
          <a:p>
            <a:r>
              <a:rPr lang="en-US" sz="1200" dirty="0">
                <a:solidFill>
                  <a:srgbClr val="00B050"/>
                </a:solidFill>
                <a:latin typeface="+mj-lt"/>
              </a:rPr>
              <a:t>P = 1.3e-6 torr</a:t>
            </a:r>
          </a:p>
        </p:txBody>
      </p:sp>
      <p:cxnSp>
        <p:nvCxnSpPr>
          <p:cNvPr id="20" name="Straight Arrow Connector 19">
            <a:extLst>
              <a:ext uri="{FF2B5EF4-FFF2-40B4-BE49-F238E27FC236}">
                <a16:creationId xmlns:a16="http://schemas.microsoft.com/office/drawing/2014/main" id="{40A29C16-C3FE-3DEA-DA48-D21D63B01F55}"/>
              </a:ext>
            </a:extLst>
          </p:cNvPr>
          <p:cNvCxnSpPr>
            <a:cxnSpLocks/>
          </p:cNvCxnSpPr>
          <p:nvPr/>
        </p:nvCxnSpPr>
        <p:spPr>
          <a:xfrm>
            <a:off x="10401597" y="2219361"/>
            <a:ext cx="0" cy="428585"/>
          </a:xfrm>
          <a:prstGeom prst="straightConnector1">
            <a:avLst/>
          </a:prstGeom>
          <a:ln w="12700" cap="flat" cmpd="sng" algn="ctr">
            <a:solidFill>
              <a:schemeClr val="bg1">
                <a:lumMod val="75000"/>
              </a:schemeClr>
            </a:solidFill>
            <a:prstDash val="solid"/>
            <a:roun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99E759EA-895D-027A-238B-E43FC6D3ECBD}"/>
              </a:ext>
            </a:extLst>
          </p:cNvPr>
          <p:cNvSpPr txBox="1"/>
          <p:nvPr/>
        </p:nvSpPr>
        <p:spPr>
          <a:xfrm>
            <a:off x="8607561" y="166675"/>
            <a:ext cx="2470292" cy="369332"/>
          </a:xfrm>
          <a:prstGeom prst="rect">
            <a:avLst/>
          </a:prstGeom>
          <a:noFill/>
        </p:spPr>
        <p:txBody>
          <a:bodyPr wrap="square" rtlCol="0">
            <a:spAutoFit/>
          </a:bodyPr>
          <a:lstStyle/>
          <a:p>
            <a:r>
              <a:rPr lang="en-US" dirty="0">
                <a:latin typeface="+mj-lt"/>
              </a:rPr>
              <a:t>Trap load time variations</a:t>
            </a:r>
          </a:p>
        </p:txBody>
      </p:sp>
      <p:sp>
        <p:nvSpPr>
          <p:cNvPr id="4" name="TextBox 3">
            <a:extLst>
              <a:ext uri="{FF2B5EF4-FFF2-40B4-BE49-F238E27FC236}">
                <a16:creationId xmlns:a16="http://schemas.microsoft.com/office/drawing/2014/main" id="{F138253A-E6FD-43FC-7614-F477BD3F448F}"/>
              </a:ext>
            </a:extLst>
          </p:cNvPr>
          <p:cNvSpPr txBox="1"/>
          <p:nvPr/>
        </p:nvSpPr>
        <p:spPr>
          <a:xfrm>
            <a:off x="8607561" y="2487031"/>
            <a:ext cx="2226892" cy="369332"/>
          </a:xfrm>
          <a:prstGeom prst="rect">
            <a:avLst/>
          </a:prstGeom>
          <a:noFill/>
        </p:spPr>
        <p:txBody>
          <a:bodyPr wrap="square" rtlCol="0">
            <a:spAutoFit/>
          </a:bodyPr>
          <a:lstStyle/>
          <a:p>
            <a:r>
              <a:rPr lang="en-US" dirty="0">
                <a:latin typeface="+mj-lt"/>
              </a:rPr>
              <a:t>Trap “shuttling” decay</a:t>
            </a:r>
          </a:p>
        </p:txBody>
      </p:sp>
      <p:sp>
        <p:nvSpPr>
          <p:cNvPr id="7" name="TextBox 6">
            <a:extLst>
              <a:ext uri="{FF2B5EF4-FFF2-40B4-BE49-F238E27FC236}">
                <a16:creationId xmlns:a16="http://schemas.microsoft.com/office/drawing/2014/main" id="{ABD31641-AFAD-1DF7-3EF4-16BCBE5E13C7}"/>
              </a:ext>
            </a:extLst>
          </p:cNvPr>
          <p:cNvSpPr txBox="1"/>
          <p:nvPr/>
        </p:nvSpPr>
        <p:spPr>
          <a:xfrm>
            <a:off x="3503857" y="4791467"/>
            <a:ext cx="3058704" cy="1107996"/>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Optics aging</a:t>
            </a:r>
          </a:p>
          <a:p>
            <a:pPr marL="285750" indent="-285750">
              <a:buFont typeface="Arial" panose="020B0604020202020204" pitchFamily="34" charset="0"/>
              <a:buChar char="•"/>
            </a:pPr>
            <a:r>
              <a:rPr lang="en-US" sz="1600" dirty="0">
                <a:latin typeface="+mj-lt"/>
              </a:rPr>
              <a:t>13.7% change in 13 months</a:t>
            </a:r>
          </a:p>
          <a:p>
            <a:pPr marL="285750" indent="-285750">
              <a:buFont typeface="Arial" panose="020B0604020202020204" pitchFamily="34" charset="0"/>
              <a:buChar char="•"/>
            </a:pPr>
            <a:r>
              <a:rPr lang="en-US" sz="1600" dirty="0">
                <a:latin typeface="+mj-lt"/>
              </a:rPr>
              <a:t>=&gt; &gt; 7 years total life</a:t>
            </a:r>
          </a:p>
          <a:p>
            <a:pPr marL="285750" indent="-285750">
              <a:buFont typeface="Arial" panose="020B0604020202020204" pitchFamily="34" charset="0"/>
              <a:buChar char="•"/>
            </a:pPr>
            <a:r>
              <a:rPr lang="en-US" sz="1600" dirty="0">
                <a:latin typeface="+mj-lt"/>
              </a:rPr>
              <a:t>Most likely lamp</a:t>
            </a:r>
          </a:p>
        </p:txBody>
      </p:sp>
      <p:grpSp>
        <p:nvGrpSpPr>
          <p:cNvPr id="8" name="Group 7">
            <a:extLst>
              <a:ext uri="{FF2B5EF4-FFF2-40B4-BE49-F238E27FC236}">
                <a16:creationId xmlns:a16="http://schemas.microsoft.com/office/drawing/2014/main" id="{C8F0E22B-B290-B839-1B71-E3DB637A068B}"/>
              </a:ext>
            </a:extLst>
          </p:cNvPr>
          <p:cNvGrpSpPr/>
          <p:nvPr/>
        </p:nvGrpSpPr>
        <p:grpSpPr>
          <a:xfrm>
            <a:off x="6216443" y="4476693"/>
            <a:ext cx="2802236" cy="1964836"/>
            <a:chOff x="4490570" y="649176"/>
            <a:chExt cx="4382896" cy="2640495"/>
          </a:xfrm>
        </p:grpSpPr>
        <p:cxnSp>
          <p:nvCxnSpPr>
            <p:cNvPr id="9" name="Straight Connector 8">
              <a:extLst>
                <a:ext uri="{FF2B5EF4-FFF2-40B4-BE49-F238E27FC236}">
                  <a16:creationId xmlns:a16="http://schemas.microsoft.com/office/drawing/2014/main" id="{D898E3A4-1B06-0CC2-690C-2A0CEA110C42}"/>
                </a:ext>
              </a:extLst>
            </p:cNvPr>
            <p:cNvCxnSpPr/>
            <p:nvPr/>
          </p:nvCxnSpPr>
          <p:spPr>
            <a:xfrm flipV="1">
              <a:off x="7674205" y="1196246"/>
              <a:ext cx="0" cy="1688756"/>
            </a:xfrm>
            <a:prstGeom prst="line">
              <a:avLst/>
            </a:prstGeom>
            <a:ln w="127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D6297917-1A86-3CAD-136A-F2D8EA286F48}"/>
                </a:ext>
              </a:extLst>
            </p:cNvPr>
            <p:cNvCxnSpPr>
              <a:cxnSpLocks/>
            </p:cNvCxnSpPr>
            <p:nvPr/>
          </p:nvCxnSpPr>
          <p:spPr>
            <a:xfrm flipH="1">
              <a:off x="5331401" y="1764657"/>
              <a:ext cx="3221199" cy="0"/>
            </a:xfrm>
            <a:prstGeom prst="line">
              <a:avLst/>
            </a:prstGeom>
            <a:ln w="127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A8B73C0A-31A8-93B6-9F61-C8B4BD0C195F}"/>
                </a:ext>
              </a:extLst>
            </p:cNvPr>
            <p:cNvSpPr txBox="1"/>
            <p:nvPr/>
          </p:nvSpPr>
          <p:spPr>
            <a:xfrm>
              <a:off x="5408799" y="1764657"/>
              <a:ext cx="2438011" cy="496336"/>
            </a:xfrm>
            <a:prstGeom prst="rect">
              <a:avLst/>
            </a:prstGeom>
            <a:noFill/>
          </p:spPr>
          <p:txBody>
            <a:bodyPr wrap="none" rtlCol="0">
              <a:spAutoFit/>
            </a:bodyPr>
            <a:lstStyle/>
            <a:p>
              <a:r>
                <a:rPr lang="en-US" dirty="0">
                  <a:solidFill>
                    <a:srgbClr val="FF0000"/>
                  </a:solidFill>
                  <a:latin typeface="+mj-lt"/>
                </a:rPr>
                <a:t>220169 counts</a:t>
              </a:r>
            </a:p>
          </p:txBody>
        </p:sp>
        <p:grpSp>
          <p:nvGrpSpPr>
            <p:cNvPr id="12" name="Group 11">
              <a:extLst>
                <a:ext uri="{FF2B5EF4-FFF2-40B4-BE49-F238E27FC236}">
                  <a16:creationId xmlns:a16="http://schemas.microsoft.com/office/drawing/2014/main" id="{8AC39FDC-24AA-2865-C690-2D4E37567E5C}"/>
                </a:ext>
              </a:extLst>
            </p:cNvPr>
            <p:cNvGrpSpPr/>
            <p:nvPr/>
          </p:nvGrpSpPr>
          <p:grpSpPr>
            <a:xfrm>
              <a:off x="4490570" y="649176"/>
              <a:ext cx="4382896" cy="2640495"/>
              <a:chOff x="4490570" y="649176"/>
              <a:chExt cx="4382896" cy="2640495"/>
            </a:xfrm>
          </p:grpSpPr>
          <p:pic>
            <p:nvPicPr>
              <p:cNvPr id="22" name="Picture 21">
                <a:extLst>
                  <a:ext uri="{FF2B5EF4-FFF2-40B4-BE49-F238E27FC236}">
                    <a16:creationId xmlns:a16="http://schemas.microsoft.com/office/drawing/2014/main" id="{49E62D23-7439-E3B9-E8A7-94B7ECA8D79F}"/>
                  </a:ext>
                </a:extLst>
              </p:cNvPr>
              <p:cNvPicPr>
                <a:picLocks noChangeAspect="1"/>
              </p:cNvPicPr>
              <p:nvPr/>
            </p:nvPicPr>
            <p:blipFill>
              <a:blip r:embed="rId5"/>
              <a:stretch>
                <a:fillRect/>
              </a:stretch>
            </p:blipFill>
            <p:spPr>
              <a:xfrm>
                <a:off x="4490570" y="1098222"/>
                <a:ext cx="4382896" cy="2191449"/>
              </a:xfrm>
              <a:prstGeom prst="rect">
                <a:avLst/>
              </a:prstGeom>
            </p:spPr>
          </p:pic>
          <p:sp>
            <p:nvSpPr>
              <p:cNvPr id="23" name="TextBox 22">
                <a:extLst>
                  <a:ext uri="{FF2B5EF4-FFF2-40B4-BE49-F238E27FC236}">
                    <a16:creationId xmlns:a16="http://schemas.microsoft.com/office/drawing/2014/main" id="{4F24DB49-DBCE-B6AD-1AA0-D51647EFB87E}"/>
                  </a:ext>
                </a:extLst>
              </p:cNvPr>
              <p:cNvSpPr txBox="1"/>
              <p:nvPr/>
            </p:nvSpPr>
            <p:spPr>
              <a:xfrm>
                <a:off x="5996869" y="649176"/>
                <a:ext cx="2660652" cy="496336"/>
              </a:xfrm>
              <a:prstGeom prst="rect">
                <a:avLst/>
              </a:prstGeom>
              <a:noFill/>
            </p:spPr>
            <p:txBody>
              <a:bodyPr wrap="none" rtlCol="0">
                <a:spAutoFit/>
              </a:bodyPr>
              <a:lstStyle/>
              <a:p>
                <a:r>
                  <a:rPr lang="en-US" i="1" dirty="0">
                    <a:latin typeface="+mj-lt"/>
                  </a:rPr>
                  <a:t>September 2020</a:t>
                </a:r>
              </a:p>
            </p:txBody>
          </p:sp>
        </p:grpSp>
      </p:grpSp>
      <p:grpSp>
        <p:nvGrpSpPr>
          <p:cNvPr id="24" name="Group 23">
            <a:extLst>
              <a:ext uri="{FF2B5EF4-FFF2-40B4-BE49-F238E27FC236}">
                <a16:creationId xmlns:a16="http://schemas.microsoft.com/office/drawing/2014/main" id="{02B3A0DD-BA6F-4698-2321-DE5B3EC2C437}"/>
              </a:ext>
            </a:extLst>
          </p:cNvPr>
          <p:cNvGrpSpPr/>
          <p:nvPr/>
        </p:nvGrpSpPr>
        <p:grpSpPr>
          <a:xfrm>
            <a:off x="9038841" y="4538011"/>
            <a:ext cx="3020989" cy="1903518"/>
            <a:chOff x="4490570" y="3436127"/>
            <a:chExt cx="4382897" cy="2542493"/>
          </a:xfrm>
        </p:grpSpPr>
        <p:cxnSp>
          <p:nvCxnSpPr>
            <p:cNvPr id="25" name="Straight Connector 24">
              <a:extLst>
                <a:ext uri="{FF2B5EF4-FFF2-40B4-BE49-F238E27FC236}">
                  <a16:creationId xmlns:a16="http://schemas.microsoft.com/office/drawing/2014/main" id="{0DAF4DC7-C63F-FA52-481D-3B18C47A00DC}"/>
                </a:ext>
              </a:extLst>
            </p:cNvPr>
            <p:cNvCxnSpPr/>
            <p:nvPr/>
          </p:nvCxnSpPr>
          <p:spPr>
            <a:xfrm flipV="1">
              <a:off x="7407335" y="3876030"/>
              <a:ext cx="0" cy="1688756"/>
            </a:xfrm>
            <a:prstGeom prst="line">
              <a:avLst/>
            </a:prstGeom>
            <a:ln w="127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ACDB1B88-13C4-3CF3-7F9A-F3372A95DB2D}"/>
                </a:ext>
              </a:extLst>
            </p:cNvPr>
            <p:cNvCxnSpPr>
              <a:cxnSpLocks/>
            </p:cNvCxnSpPr>
            <p:nvPr/>
          </p:nvCxnSpPr>
          <p:spPr>
            <a:xfrm flipH="1">
              <a:off x="5331400" y="4547414"/>
              <a:ext cx="3221200" cy="0"/>
            </a:xfrm>
            <a:prstGeom prst="line">
              <a:avLst/>
            </a:prstGeom>
            <a:ln w="127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6A7B8B2A-2617-BBEA-0ECF-20BF5C7DB11D}"/>
                </a:ext>
              </a:extLst>
            </p:cNvPr>
            <p:cNvSpPr txBox="1"/>
            <p:nvPr/>
          </p:nvSpPr>
          <p:spPr>
            <a:xfrm>
              <a:off x="5321847" y="4521037"/>
              <a:ext cx="2261473" cy="493310"/>
            </a:xfrm>
            <a:prstGeom prst="rect">
              <a:avLst/>
            </a:prstGeom>
            <a:noFill/>
          </p:spPr>
          <p:txBody>
            <a:bodyPr wrap="none" rtlCol="0">
              <a:spAutoFit/>
            </a:bodyPr>
            <a:lstStyle/>
            <a:p>
              <a:r>
                <a:rPr lang="en-US" dirty="0">
                  <a:solidFill>
                    <a:srgbClr val="FF0000"/>
                  </a:solidFill>
                  <a:latin typeface="+mj-lt"/>
                </a:rPr>
                <a:t>190062 counts</a:t>
              </a:r>
            </a:p>
          </p:txBody>
        </p:sp>
        <p:grpSp>
          <p:nvGrpSpPr>
            <p:cNvPr id="28" name="Group 27">
              <a:extLst>
                <a:ext uri="{FF2B5EF4-FFF2-40B4-BE49-F238E27FC236}">
                  <a16:creationId xmlns:a16="http://schemas.microsoft.com/office/drawing/2014/main" id="{C36C254A-1270-16E9-9326-692E82E8D361}"/>
                </a:ext>
              </a:extLst>
            </p:cNvPr>
            <p:cNvGrpSpPr/>
            <p:nvPr/>
          </p:nvGrpSpPr>
          <p:grpSpPr>
            <a:xfrm>
              <a:off x="4490570" y="3436127"/>
              <a:ext cx="4382897" cy="2542493"/>
              <a:chOff x="4490570" y="3436127"/>
              <a:chExt cx="4382897" cy="2542493"/>
            </a:xfrm>
          </p:grpSpPr>
          <p:pic>
            <p:nvPicPr>
              <p:cNvPr id="29" name="Picture 28">
                <a:extLst>
                  <a:ext uri="{FF2B5EF4-FFF2-40B4-BE49-F238E27FC236}">
                    <a16:creationId xmlns:a16="http://schemas.microsoft.com/office/drawing/2014/main" id="{0EACF004-9339-B8D1-3683-14B8ADB972C8}"/>
                  </a:ext>
                </a:extLst>
              </p:cNvPr>
              <p:cNvPicPr>
                <a:picLocks noChangeAspect="1"/>
              </p:cNvPicPr>
              <p:nvPr/>
            </p:nvPicPr>
            <p:blipFill>
              <a:blip r:embed="rId6"/>
              <a:stretch>
                <a:fillRect/>
              </a:stretch>
            </p:blipFill>
            <p:spPr>
              <a:xfrm>
                <a:off x="4490570" y="3787171"/>
                <a:ext cx="4382897" cy="2191449"/>
              </a:xfrm>
              <a:prstGeom prst="rect">
                <a:avLst/>
              </a:prstGeom>
            </p:spPr>
          </p:pic>
          <p:sp>
            <p:nvSpPr>
              <p:cNvPr id="30" name="TextBox 29">
                <a:extLst>
                  <a:ext uri="{FF2B5EF4-FFF2-40B4-BE49-F238E27FC236}">
                    <a16:creationId xmlns:a16="http://schemas.microsoft.com/office/drawing/2014/main" id="{05FD0587-4B8D-4085-3A61-FF2C9A9DB391}"/>
                  </a:ext>
                </a:extLst>
              </p:cNvPr>
              <p:cNvSpPr txBox="1"/>
              <p:nvPr/>
            </p:nvSpPr>
            <p:spPr>
              <a:xfrm>
                <a:off x="6106030" y="3436127"/>
                <a:ext cx="2096444" cy="493310"/>
              </a:xfrm>
              <a:prstGeom prst="rect">
                <a:avLst/>
              </a:prstGeom>
              <a:noFill/>
            </p:spPr>
            <p:txBody>
              <a:bodyPr wrap="none" rtlCol="0">
                <a:spAutoFit/>
              </a:bodyPr>
              <a:lstStyle/>
              <a:p>
                <a:r>
                  <a:rPr lang="en-US" i="1" dirty="0">
                    <a:latin typeface="+mj-lt"/>
                  </a:rPr>
                  <a:t>October 2021</a:t>
                </a:r>
              </a:p>
            </p:txBody>
          </p:sp>
        </p:grpSp>
      </p:grpSp>
      <p:pic>
        <p:nvPicPr>
          <p:cNvPr id="21" name="Picture 20">
            <a:extLst>
              <a:ext uri="{FF2B5EF4-FFF2-40B4-BE49-F238E27FC236}">
                <a16:creationId xmlns:a16="http://schemas.microsoft.com/office/drawing/2014/main" id="{C96ABC30-406C-EC8C-AE01-FE0310C3C07B}"/>
              </a:ext>
            </a:extLst>
          </p:cNvPr>
          <p:cNvPicPr>
            <a:picLocks noChangeAspect="1"/>
          </p:cNvPicPr>
          <p:nvPr/>
        </p:nvPicPr>
        <p:blipFill>
          <a:blip r:embed="rId7"/>
          <a:stretch>
            <a:fillRect/>
          </a:stretch>
        </p:blipFill>
        <p:spPr>
          <a:xfrm>
            <a:off x="280121" y="4806733"/>
            <a:ext cx="2410178" cy="1606785"/>
          </a:xfrm>
          <a:prstGeom prst="rect">
            <a:avLst/>
          </a:prstGeom>
        </p:spPr>
      </p:pic>
      <p:pic>
        <p:nvPicPr>
          <p:cNvPr id="31" name="Picture 30">
            <a:extLst>
              <a:ext uri="{FF2B5EF4-FFF2-40B4-BE49-F238E27FC236}">
                <a16:creationId xmlns:a16="http://schemas.microsoft.com/office/drawing/2014/main" id="{749C0071-B791-AF4E-2FBE-BACEE1865C3B}"/>
              </a:ext>
            </a:extLst>
          </p:cNvPr>
          <p:cNvPicPr>
            <a:picLocks noChangeAspect="1"/>
          </p:cNvPicPr>
          <p:nvPr/>
        </p:nvPicPr>
        <p:blipFill>
          <a:blip r:embed="rId8"/>
          <a:stretch>
            <a:fillRect/>
          </a:stretch>
        </p:blipFill>
        <p:spPr>
          <a:xfrm rot="5400000">
            <a:off x="-261033" y="2085154"/>
            <a:ext cx="3387229" cy="1121550"/>
          </a:xfrm>
          <a:prstGeom prst="rect">
            <a:avLst/>
          </a:prstGeom>
        </p:spPr>
      </p:pic>
      <p:sp>
        <p:nvSpPr>
          <p:cNvPr id="37" name="TextBox 36">
            <a:extLst>
              <a:ext uri="{FF2B5EF4-FFF2-40B4-BE49-F238E27FC236}">
                <a16:creationId xmlns:a16="http://schemas.microsoft.com/office/drawing/2014/main" id="{58D7307A-57E7-D357-684B-FB6610BA715A}"/>
              </a:ext>
            </a:extLst>
          </p:cNvPr>
          <p:cNvSpPr txBox="1"/>
          <p:nvPr/>
        </p:nvSpPr>
        <p:spPr>
          <a:xfrm>
            <a:off x="687760" y="4483936"/>
            <a:ext cx="1207254" cy="369332"/>
          </a:xfrm>
          <a:prstGeom prst="rect">
            <a:avLst/>
          </a:prstGeom>
          <a:noFill/>
        </p:spPr>
        <p:txBody>
          <a:bodyPr wrap="none" rtlCol="0">
            <a:spAutoFit/>
          </a:bodyPr>
          <a:lstStyle/>
          <a:p>
            <a:r>
              <a:rPr lang="en-US" dirty="0"/>
              <a:t>Lamp Assy.</a:t>
            </a:r>
          </a:p>
        </p:txBody>
      </p:sp>
      <p:sp>
        <p:nvSpPr>
          <p:cNvPr id="38" name="TextBox 37">
            <a:extLst>
              <a:ext uri="{FF2B5EF4-FFF2-40B4-BE49-F238E27FC236}">
                <a16:creationId xmlns:a16="http://schemas.microsoft.com/office/drawing/2014/main" id="{421098AF-F6A6-F122-ADAF-E965416FC581}"/>
              </a:ext>
            </a:extLst>
          </p:cNvPr>
          <p:cNvSpPr txBox="1"/>
          <p:nvPr/>
        </p:nvSpPr>
        <p:spPr>
          <a:xfrm>
            <a:off x="707799" y="510786"/>
            <a:ext cx="1449564" cy="369332"/>
          </a:xfrm>
          <a:prstGeom prst="rect">
            <a:avLst/>
          </a:prstGeom>
          <a:noFill/>
        </p:spPr>
        <p:txBody>
          <a:bodyPr wrap="none" rtlCol="0">
            <a:spAutoFit/>
          </a:bodyPr>
          <a:lstStyle/>
          <a:p>
            <a:r>
              <a:rPr lang="en-US" dirty="0"/>
              <a:t>Vacuum Tube</a:t>
            </a:r>
          </a:p>
        </p:txBody>
      </p:sp>
      <p:sp>
        <p:nvSpPr>
          <p:cNvPr id="39" name="Right Brace 38">
            <a:extLst>
              <a:ext uri="{FF2B5EF4-FFF2-40B4-BE49-F238E27FC236}">
                <a16:creationId xmlns:a16="http://schemas.microsoft.com/office/drawing/2014/main" id="{CA6943AC-501E-82E9-AD84-1F6869BBFC22}"/>
              </a:ext>
            </a:extLst>
          </p:cNvPr>
          <p:cNvSpPr/>
          <p:nvPr/>
        </p:nvSpPr>
        <p:spPr>
          <a:xfrm>
            <a:off x="2081399" y="868992"/>
            <a:ext cx="655455" cy="3531622"/>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Right Brace 39">
            <a:extLst>
              <a:ext uri="{FF2B5EF4-FFF2-40B4-BE49-F238E27FC236}">
                <a16:creationId xmlns:a16="http://schemas.microsoft.com/office/drawing/2014/main" id="{0DDD63CA-C9AA-5D50-AF98-CDFEE94204FB}"/>
              </a:ext>
            </a:extLst>
          </p:cNvPr>
          <p:cNvSpPr/>
          <p:nvPr/>
        </p:nvSpPr>
        <p:spPr>
          <a:xfrm>
            <a:off x="2848527" y="4784479"/>
            <a:ext cx="655455" cy="1554054"/>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9" name="Picture 18">
            <a:extLst>
              <a:ext uri="{FF2B5EF4-FFF2-40B4-BE49-F238E27FC236}">
                <a16:creationId xmlns:a16="http://schemas.microsoft.com/office/drawing/2014/main" id="{E466C925-748A-9F90-7B9F-9196E3E46674}"/>
              </a:ext>
            </a:extLst>
          </p:cNvPr>
          <p:cNvPicPr>
            <a:picLocks noChangeAspect="1"/>
          </p:cNvPicPr>
          <p:nvPr/>
        </p:nvPicPr>
        <p:blipFill>
          <a:blip r:embed="rId9"/>
          <a:stretch>
            <a:fillRect/>
          </a:stretch>
        </p:blipFill>
        <p:spPr>
          <a:xfrm>
            <a:off x="10401596" y="6501825"/>
            <a:ext cx="1790403" cy="359992"/>
          </a:xfrm>
          <a:prstGeom prst="rect">
            <a:avLst/>
          </a:prstGeom>
        </p:spPr>
      </p:pic>
    </p:spTree>
    <p:extLst>
      <p:ext uri="{BB962C8B-B14F-4D97-AF65-F5344CB8AC3E}">
        <p14:creationId xmlns:p14="http://schemas.microsoft.com/office/powerpoint/2010/main" val="41669256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E3473D-2B54-866F-2D78-ECE621EEF065}"/>
              </a:ext>
            </a:extLst>
          </p:cNvPr>
          <p:cNvSpPr>
            <a:spLocks noGrp="1"/>
          </p:cNvSpPr>
          <p:nvPr>
            <p:ph type="ctrTitle"/>
          </p:nvPr>
        </p:nvSpPr>
        <p:spPr>
          <a:xfrm>
            <a:off x="876972" y="2880355"/>
            <a:ext cx="10977032" cy="436031"/>
          </a:xfrm>
        </p:spPr>
        <p:txBody>
          <a:bodyPr/>
          <a:lstStyle/>
          <a:p>
            <a:r>
              <a:rPr lang="en-US" sz="3200" dirty="0"/>
              <a:t>Future Position, Navigation and Timing Clocks</a:t>
            </a:r>
          </a:p>
        </p:txBody>
      </p:sp>
    </p:spTree>
    <p:extLst>
      <p:ext uri="{BB962C8B-B14F-4D97-AF65-F5344CB8AC3E}">
        <p14:creationId xmlns:p14="http://schemas.microsoft.com/office/powerpoint/2010/main" val="1032179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98A7D2-3E87-DCD5-3BBD-ABECA891887A}"/>
              </a:ext>
            </a:extLst>
          </p:cNvPr>
          <p:cNvSpPr>
            <a:spLocks noGrp="1"/>
          </p:cNvSpPr>
          <p:nvPr>
            <p:ph type="ctrTitle"/>
          </p:nvPr>
        </p:nvSpPr>
        <p:spPr>
          <a:xfrm>
            <a:off x="13988" y="0"/>
            <a:ext cx="10977032" cy="436031"/>
          </a:xfrm>
        </p:spPr>
        <p:txBody>
          <a:bodyPr/>
          <a:lstStyle/>
          <a:p>
            <a:r>
              <a:rPr lang="en-US" dirty="0"/>
              <a:t>Position, Navigation and Timing (PNT) Clock Metrics</a:t>
            </a:r>
          </a:p>
        </p:txBody>
      </p:sp>
      <p:sp>
        <p:nvSpPr>
          <p:cNvPr id="4" name="TextBox 3">
            <a:extLst>
              <a:ext uri="{FF2B5EF4-FFF2-40B4-BE49-F238E27FC236}">
                <a16:creationId xmlns:a16="http://schemas.microsoft.com/office/drawing/2014/main" id="{5D102029-1525-B9C1-8DB2-BB4E08D8B0A5}"/>
              </a:ext>
            </a:extLst>
          </p:cNvPr>
          <p:cNvSpPr txBox="1"/>
          <p:nvPr/>
        </p:nvSpPr>
        <p:spPr>
          <a:xfrm>
            <a:off x="829302" y="5973974"/>
            <a:ext cx="10533396" cy="400110"/>
          </a:xfrm>
          <a:prstGeom prst="rect">
            <a:avLst/>
          </a:prstGeom>
          <a:noFill/>
        </p:spPr>
        <p:txBody>
          <a:bodyPr wrap="none" rtlCol="0">
            <a:spAutoFit/>
          </a:bodyPr>
          <a:lstStyle/>
          <a:p>
            <a:r>
              <a:rPr lang="en-US" sz="2000" i="1" dirty="0">
                <a:solidFill>
                  <a:srgbClr val="0070C0"/>
                </a:solidFill>
                <a:latin typeface="Arial" panose="020B0604020202020204" pitchFamily="34" charset="0"/>
                <a:cs typeface="Arial" panose="020B0604020202020204" pitchFamily="34" charset="0"/>
              </a:rPr>
              <a:t>Takeaway:  for PNT, need more than performance:  </a:t>
            </a:r>
            <a:r>
              <a:rPr lang="en-US" sz="2000" i="1" dirty="0" err="1">
                <a:solidFill>
                  <a:srgbClr val="0070C0"/>
                </a:solidFill>
                <a:latin typeface="Arial" panose="020B0604020202020204" pitchFamily="34" charset="0"/>
                <a:cs typeface="Arial" panose="020B0604020202020204" pitchFamily="34" charset="0"/>
              </a:rPr>
              <a:t>SWaP</a:t>
            </a:r>
            <a:r>
              <a:rPr lang="en-US" sz="2000" i="1" dirty="0">
                <a:solidFill>
                  <a:srgbClr val="0070C0"/>
                </a:solidFill>
                <a:latin typeface="Arial" panose="020B0604020202020204" pitchFamily="34" charset="0"/>
                <a:cs typeface="Arial" panose="020B0604020202020204" pitchFamily="34" charset="0"/>
              </a:rPr>
              <a:t> and operability equally important</a:t>
            </a:r>
          </a:p>
        </p:txBody>
      </p:sp>
      <p:sp>
        <p:nvSpPr>
          <p:cNvPr id="65" name="TextBox 64">
            <a:extLst>
              <a:ext uri="{FF2B5EF4-FFF2-40B4-BE49-F238E27FC236}">
                <a16:creationId xmlns:a16="http://schemas.microsoft.com/office/drawing/2014/main" id="{FB20203A-66D2-A2F9-99E1-7582DB48FFD5}"/>
              </a:ext>
            </a:extLst>
          </p:cNvPr>
          <p:cNvSpPr txBox="1"/>
          <p:nvPr/>
        </p:nvSpPr>
        <p:spPr>
          <a:xfrm>
            <a:off x="1831884" y="5521203"/>
            <a:ext cx="7341240" cy="276999"/>
          </a:xfrm>
          <a:prstGeom prst="rect">
            <a:avLst/>
          </a:prstGeom>
          <a:noFill/>
        </p:spPr>
        <p:txBody>
          <a:bodyPr wrap="none" rtlCol="0">
            <a:spAutoFit/>
          </a:bodyPr>
          <a:lstStyle/>
          <a:p>
            <a:r>
              <a:rPr lang="en-US" sz="1200" dirty="0"/>
              <a:t>*Mean time between physical interaction is only estimated for these standards because this data was not reported</a:t>
            </a:r>
          </a:p>
        </p:txBody>
      </p:sp>
      <p:pic>
        <p:nvPicPr>
          <p:cNvPr id="2" name="Picture 1">
            <a:extLst>
              <a:ext uri="{FF2B5EF4-FFF2-40B4-BE49-F238E27FC236}">
                <a16:creationId xmlns:a16="http://schemas.microsoft.com/office/drawing/2014/main" id="{DEDBE308-3D42-6146-C815-91E6129F635D}"/>
              </a:ext>
            </a:extLst>
          </p:cNvPr>
          <p:cNvPicPr>
            <a:picLocks noChangeAspect="1"/>
          </p:cNvPicPr>
          <p:nvPr/>
        </p:nvPicPr>
        <p:blipFill>
          <a:blip r:embed="rId2"/>
          <a:stretch>
            <a:fillRect/>
          </a:stretch>
        </p:blipFill>
        <p:spPr>
          <a:xfrm>
            <a:off x="9899374" y="6392893"/>
            <a:ext cx="2292626" cy="460973"/>
          </a:xfrm>
          <a:prstGeom prst="rect">
            <a:avLst/>
          </a:prstGeom>
        </p:spPr>
      </p:pic>
      <p:pic>
        <p:nvPicPr>
          <p:cNvPr id="7" name="Picture 6">
            <a:extLst>
              <a:ext uri="{FF2B5EF4-FFF2-40B4-BE49-F238E27FC236}">
                <a16:creationId xmlns:a16="http://schemas.microsoft.com/office/drawing/2014/main" id="{929E67C6-BAA8-1E8D-9C35-4115E758A09E}"/>
              </a:ext>
            </a:extLst>
          </p:cNvPr>
          <p:cNvPicPr>
            <a:picLocks noChangeAspect="1"/>
          </p:cNvPicPr>
          <p:nvPr/>
        </p:nvPicPr>
        <p:blipFill>
          <a:blip r:embed="rId3"/>
          <a:stretch>
            <a:fillRect/>
          </a:stretch>
        </p:blipFill>
        <p:spPr>
          <a:xfrm>
            <a:off x="1264592" y="551003"/>
            <a:ext cx="9781095" cy="4882314"/>
          </a:xfrm>
          <a:prstGeom prst="rect">
            <a:avLst/>
          </a:prstGeom>
        </p:spPr>
      </p:pic>
    </p:spTree>
    <p:extLst>
      <p:ext uri="{BB962C8B-B14F-4D97-AF65-F5344CB8AC3E}">
        <p14:creationId xmlns:p14="http://schemas.microsoft.com/office/powerpoint/2010/main" val="275967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E1BDA8-7E1A-459A-BA6F-EE53D0922872}"/>
              </a:ext>
            </a:extLst>
          </p:cNvPr>
          <p:cNvSpPr>
            <a:spLocks noGrp="1"/>
          </p:cNvSpPr>
          <p:nvPr>
            <p:ph type="ctrTitle"/>
          </p:nvPr>
        </p:nvSpPr>
        <p:spPr>
          <a:xfrm>
            <a:off x="149649" y="82951"/>
            <a:ext cx="8232774" cy="436031"/>
          </a:xfrm>
        </p:spPr>
        <p:txBody>
          <a:bodyPr/>
          <a:lstStyle/>
          <a:p>
            <a:r>
              <a:rPr lang="en-US" dirty="0"/>
              <a:t>Technology Maturation Task (TMT)</a:t>
            </a:r>
            <a:br>
              <a:rPr lang="en-US" dirty="0"/>
            </a:br>
            <a:r>
              <a:rPr lang="en-US" sz="1800" dirty="0"/>
              <a:t>Space and Ground Clocks – common performance properties </a:t>
            </a:r>
            <a:br>
              <a:rPr lang="en-US" sz="1800" dirty="0"/>
            </a:br>
            <a:endParaRPr lang="en-US" sz="1800" dirty="0"/>
          </a:p>
        </p:txBody>
      </p:sp>
      <p:sp>
        <p:nvSpPr>
          <p:cNvPr id="5" name="Content Placeholder 2">
            <a:extLst>
              <a:ext uri="{FF2B5EF4-FFF2-40B4-BE49-F238E27FC236}">
                <a16:creationId xmlns:a16="http://schemas.microsoft.com/office/drawing/2014/main" id="{2109575B-F4FD-4C1D-9565-6F8DB1145FD3}"/>
              </a:ext>
            </a:extLst>
          </p:cNvPr>
          <p:cNvSpPr txBox="1">
            <a:spLocks/>
          </p:cNvSpPr>
          <p:nvPr/>
        </p:nvSpPr>
        <p:spPr>
          <a:xfrm>
            <a:off x="689485" y="1516390"/>
            <a:ext cx="5457760" cy="2052654"/>
          </a:xfrm>
          <a:prstGeom prst="rect">
            <a:avLst/>
          </a:prstGeom>
        </p:spPr>
        <p:txBody>
          <a:bodyPr vert="horz" lIns="68580" tIns="34290" rIns="68580" bIns="34290" rtlCol="0">
            <a:noAutofit/>
          </a:bodyPr>
          <a:lstStyle>
            <a:lvl1pPr marL="0" indent="0" algn="l" defTabSz="675085" rtl="0" eaLnBrk="1" latinLnBrk="0" hangingPunct="1">
              <a:lnSpc>
                <a:spcPct val="90000"/>
              </a:lnSpc>
              <a:spcBef>
                <a:spcPts val="738"/>
              </a:spcBef>
              <a:buFontTx/>
              <a:buNone/>
              <a:defRPr sz="1688" b="1" kern="1200">
                <a:solidFill>
                  <a:schemeClr val="tx1"/>
                </a:solidFill>
                <a:latin typeface="+mn-lt"/>
                <a:ea typeface="+mn-ea"/>
                <a:cs typeface="+mn-cs"/>
              </a:defRPr>
            </a:lvl1pPr>
            <a:lvl2pPr marL="241102" indent="-241102" algn="l" defTabSz="675085" rtl="0" eaLnBrk="1" latinLnBrk="0" hangingPunct="1">
              <a:lnSpc>
                <a:spcPct val="90000"/>
              </a:lnSpc>
              <a:spcBef>
                <a:spcPts val="369"/>
              </a:spcBef>
              <a:buSzPct val="110000"/>
              <a:buFont typeface="Arial" panose="020B0604020202020204" pitchFamily="34" charset="0"/>
              <a:buChar char="•"/>
              <a:defRPr sz="1406" b="1" kern="1200">
                <a:solidFill>
                  <a:schemeClr val="accent1">
                    <a:lumMod val="75000"/>
                  </a:schemeClr>
                </a:solidFill>
                <a:latin typeface="+mn-lt"/>
                <a:ea typeface="+mn-ea"/>
                <a:cs typeface="+mn-cs"/>
              </a:defRPr>
            </a:lvl2pPr>
            <a:lvl3pPr marL="323702" indent="-164084" algn="l" defTabSz="675085" rtl="0" eaLnBrk="1" latinLnBrk="0" hangingPunct="1">
              <a:lnSpc>
                <a:spcPct val="90000"/>
              </a:lnSpc>
              <a:spcBef>
                <a:spcPts val="369"/>
              </a:spcBef>
              <a:buSzPct val="110000"/>
              <a:buFont typeface="Calibri" panose="020F0502020204030204" pitchFamily="34" charset="0"/>
              <a:buChar char="&gt;"/>
              <a:defRPr sz="1266" kern="1200">
                <a:solidFill>
                  <a:schemeClr val="accent1">
                    <a:lumMod val="75000"/>
                  </a:schemeClr>
                </a:solidFill>
                <a:latin typeface="+mn-lt"/>
                <a:ea typeface="+mn-ea"/>
                <a:cs typeface="+mn-cs"/>
              </a:defRPr>
            </a:lvl3pPr>
            <a:lvl4pPr marL="483320" indent="-159619" algn="l" defTabSz="675085" rtl="0" eaLnBrk="1" latinLnBrk="0" hangingPunct="1">
              <a:lnSpc>
                <a:spcPct val="90000"/>
              </a:lnSpc>
              <a:spcBef>
                <a:spcPts val="369"/>
              </a:spcBef>
              <a:buSzPct val="100000"/>
              <a:buFont typeface="Wingdings" panose="05000000000000000000" pitchFamily="2" charset="2"/>
              <a:buChar char="§"/>
              <a:defRPr sz="1125" kern="1200">
                <a:solidFill>
                  <a:schemeClr val="tx1">
                    <a:lumMod val="65000"/>
                    <a:lumOff val="35000"/>
                  </a:schemeClr>
                </a:solidFill>
                <a:latin typeface="+mn-lt"/>
                <a:ea typeface="+mn-ea"/>
                <a:cs typeface="+mn-cs"/>
              </a:defRPr>
            </a:lvl4pPr>
            <a:lvl5pPr marL="642938" indent="-159619" algn="l" defTabSz="675085" rtl="0" eaLnBrk="1" latinLnBrk="0" hangingPunct="1">
              <a:lnSpc>
                <a:spcPct val="90000"/>
              </a:lnSpc>
              <a:spcBef>
                <a:spcPts val="369"/>
              </a:spcBef>
              <a:buSzPct val="100000"/>
              <a:buFont typeface="Wingdings" panose="05000000000000000000" pitchFamily="2" charset="2"/>
              <a:buChar char="§"/>
              <a:defRPr sz="1125" kern="1200">
                <a:solidFill>
                  <a:schemeClr val="tx1">
                    <a:lumMod val="65000"/>
                    <a:lumOff val="35000"/>
                  </a:schemeClr>
                </a:solidFill>
                <a:latin typeface="+mn-lt"/>
                <a:ea typeface="+mn-ea"/>
                <a:cs typeface="+mn-cs"/>
              </a:defRPr>
            </a:lvl5pPr>
            <a:lvl6pPr marL="1856482" indent="-168771" algn="l" defTabSz="675085" rtl="0" eaLnBrk="1" latinLnBrk="0" hangingPunct="1">
              <a:lnSpc>
                <a:spcPct val="90000"/>
              </a:lnSpc>
              <a:spcBef>
                <a:spcPts val="369"/>
              </a:spcBef>
              <a:buFont typeface="Arial" panose="020B0604020202020204" pitchFamily="34" charset="0"/>
              <a:buChar char="•"/>
              <a:defRPr sz="1329" kern="1200">
                <a:solidFill>
                  <a:schemeClr val="tx1"/>
                </a:solidFill>
                <a:latin typeface="+mn-lt"/>
                <a:ea typeface="+mn-ea"/>
                <a:cs typeface="+mn-cs"/>
              </a:defRPr>
            </a:lvl6pPr>
            <a:lvl7pPr marL="2194025" indent="-168771" algn="l" defTabSz="675085" rtl="0" eaLnBrk="1" latinLnBrk="0" hangingPunct="1">
              <a:lnSpc>
                <a:spcPct val="90000"/>
              </a:lnSpc>
              <a:spcBef>
                <a:spcPts val="369"/>
              </a:spcBef>
              <a:buFont typeface="Arial" panose="020B0604020202020204" pitchFamily="34" charset="0"/>
              <a:buChar char="•"/>
              <a:defRPr sz="1329" kern="1200">
                <a:solidFill>
                  <a:schemeClr val="tx1"/>
                </a:solidFill>
                <a:latin typeface="+mn-lt"/>
                <a:ea typeface="+mn-ea"/>
                <a:cs typeface="+mn-cs"/>
              </a:defRPr>
            </a:lvl7pPr>
            <a:lvl8pPr marL="2531567" indent="-168771" algn="l" defTabSz="675085" rtl="0" eaLnBrk="1" latinLnBrk="0" hangingPunct="1">
              <a:lnSpc>
                <a:spcPct val="90000"/>
              </a:lnSpc>
              <a:spcBef>
                <a:spcPts val="369"/>
              </a:spcBef>
              <a:buFont typeface="Arial" panose="020B0604020202020204" pitchFamily="34" charset="0"/>
              <a:buChar char="•"/>
              <a:defRPr sz="1329" kern="1200">
                <a:solidFill>
                  <a:schemeClr val="tx1"/>
                </a:solidFill>
                <a:latin typeface="+mn-lt"/>
                <a:ea typeface="+mn-ea"/>
                <a:cs typeface="+mn-cs"/>
              </a:defRPr>
            </a:lvl8pPr>
            <a:lvl9pPr marL="2869109" indent="-168771" algn="l" defTabSz="675085" rtl="0" eaLnBrk="1" latinLnBrk="0" hangingPunct="1">
              <a:lnSpc>
                <a:spcPct val="90000"/>
              </a:lnSpc>
              <a:spcBef>
                <a:spcPts val="369"/>
              </a:spcBef>
              <a:buFont typeface="Arial" panose="020B0604020202020204" pitchFamily="34" charset="0"/>
              <a:buChar char="•"/>
              <a:defRPr sz="1329" kern="1200">
                <a:solidFill>
                  <a:schemeClr val="tx1"/>
                </a:solidFill>
                <a:latin typeface="+mn-lt"/>
                <a:ea typeface="+mn-ea"/>
                <a:cs typeface="+mn-cs"/>
              </a:defRPr>
            </a:lvl9pPr>
          </a:lstStyle>
          <a:p>
            <a:pPr marL="96441" indent="-96441" defTabSz="514350" eaLnBrk="0" hangingPunct="0">
              <a:lnSpc>
                <a:spcPct val="100000"/>
              </a:lnSpc>
              <a:spcBef>
                <a:spcPct val="0"/>
              </a:spcBef>
              <a:buFont typeface="Arial" panose="020B0604020202020204" pitchFamily="34" charset="0"/>
              <a:buChar char="•"/>
              <a:defRPr/>
            </a:pPr>
            <a:r>
              <a:rPr lang="en-US" sz="1200" dirty="0">
                <a:solidFill>
                  <a:srgbClr val="000000"/>
                </a:solidFill>
                <a:latin typeface="Calibri" panose="020F0502020204030204"/>
                <a:ea typeface="ヒラギノ角ゴ ProN W3"/>
                <a:sym typeface="Gill Sans" panose="020B0502020104020203" pitchFamily="34" charset="-79"/>
              </a:rPr>
              <a:t>Common requirements with broader market and commercial interest:</a:t>
            </a:r>
          </a:p>
          <a:p>
            <a:pPr marL="353616" lvl="1" indent="-96441" defTabSz="514350" eaLnBrk="0" hangingPunct="0">
              <a:lnSpc>
                <a:spcPct val="100000"/>
              </a:lnSpc>
              <a:spcBef>
                <a:spcPct val="0"/>
              </a:spcBef>
              <a:buSzTx/>
              <a:defRPr/>
            </a:pPr>
            <a:r>
              <a:rPr lang="en-US" sz="1200" u="sng" dirty="0">
                <a:solidFill>
                  <a:srgbClr val="2D2D8A"/>
                </a:solidFill>
                <a:latin typeface="Calibri" panose="020F0502020204030204"/>
                <a:ea typeface="ヒラギノ角ゴ ProN W3"/>
                <a:sym typeface="Gill Sans" panose="020B0502020104020203" pitchFamily="34" charset="-79"/>
              </a:rPr>
              <a:t>Ground Clocks:</a:t>
            </a:r>
            <a:r>
              <a:rPr lang="en-US" sz="1200" dirty="0">
                <a:solidFill>
                  <a:srgbClr val="2D2D8A"/>
                </a:solidFill>
                <a:latin typeface="Calibri" panose="020F0502020204030204"/>
                <a:ea typeface="ヒラギノ角ゴ ProN W3"/>
                <a:sym typeface="Gill Sans" panose="020B0502020104020203" pitchFamily="34" charset="-79"/>
              </a:rPr>
              <a:t>  </a:t>
            </a:r>
            <a:r>
              <a:rPr lang="en-US" sz="1200" b="0" dirty="0">
                <a:solidFill>
                  <a:srgbClr val="000000"/>
                </a:solidFill>
                <a:latin typeface="Calibri" panose="020F0502020204030204"/>
                <a:ea typeface="ヒラギノ角ゴ ProN W3"/>
                <a:sym typeface="Gill Sans" panose="020B0502020104020203" pitchFamily="34" charset="-79"/>
              </a:rPr>
              <a:t>H-maser (e.g. DSN, VLBI), Cs beam replacement (e.g. telecom) </a:t>
            </a:r>
          </a:p>
          <a:p>
            <a:pPr marL="353616" lvl="1" indent="-96441" defTabSz="514350" eaLnBrk="0" hangingPunct="0">
              <a:lnSpc>
                <a:spcPct val="100000"/>
              </a:lnSpc>
              <a:spcBef>
                <a:spcPct val="0"/>
              </a:spcBef>
              <a:buSzTx/>
              <a:defRPr/>
            </a:pPr>
            <a:r>
              <a:rPr lang="en-US" sz="1200" u="sng" dirty="0">
                <a:solidFill>
                  <a:srgbClr val="2D2D8A"/>
                </a:solidFill>
                <a:latin typeface="Calibri" panose="020F0502020204030204"/>
                <a:ea typeface="ヒラギノ角ゴ ProN W3"/>
                <a:sym typeface="Gill Sans" panose="020B0502020104020203" pitchFamily="34" charset="-79"/>
              </a:rPr>
              <a:t>Space Clocks:</a:t>
            </a:r>
            <a:r>
              <a:rPr lang="en-US" sz="1200" b="0" dirty="0">
                <a:solidFill>
                  <a:srgbClr val="2D2D8A"/>
                </a:solidFill>
                <a:latin typeface="Calibri" panose="020F0502020204030204"/>
                <a:ea typeface="ヒラギノ角ゴ ProN W3"/>
                <a:sym typeface="Gill Sans" panose="020B0502020104020203" pitchFamily="34" charset="-79"/>
              </a:rPr>
              <a:t>  </a:t>
            </a:r>
            <a:r>
              <a:rPr lang="en-US" sz="1200" b="0" dirty="0">
                <a:solidFill>
                  <a:srgbClr val="000000"/>
                </a:solidFill>
                <a:latin typeface="Calibri" panose="020F0502020204030204"/>
                <a:ea typeface="ヒラギノ角ゴ ProN W3"/>
                <a:sym typeface="Gill Sans" panose="020B0502020104020203" pitchFamily="34" charset="-79"/>
              </a:rPr>
              <a:t>DSAC2, GPS &amp; GNSS</a:t>
            </a:r>
          </a:p>
          <a:p>
            <a:pPr marL="96441" indent="-96441" defTabSz="514350" eaLnBrk="0" hangingPunct="0">
              <a:lnSpc>
                <a:spcPct val="100000"/>
              </a:lnSpc>
              <a:spcBef>
                <a:spcPct val="0"/>
              </a:spcBef>
              <a:buFont typeface="Arial" panose="020B0604020202020204" pitchFamily="34" charset="0"/>
              <a:buChar char="•"/>
              <a:defRPr/>
            </a:pPr>
            <a:endParaRPr lang="en-US" sz="1200" dirty="0">
              <a:solidFill>
                <a:srgbClr val="000000"/>
              </a:solidFill>
              <a:latin typeface="Calibri" panose="020F0502020204030204"/>
              <a:ea typeface="ヒラギノ角ゴ ProN W3"/>
              <a:sym typeface="Gill Sans" panose="020B0502020104020203" pitchFamily="34" charset="-79"/>
            </a:endParaRPr>
          </a:p>
          <a:p>
            <a:pPr marL="96441" indent="-96441" defTabSz="514350" eaLnBrk="0" hangingPunct="0">
              <a:lnSpc>
                <a:spcPct val="100000"/>
              </a:lnSpc>
              <a:spcBef>
                <a:spcPct val="0"/>
              </a:spcBef>
              <a:buFont typeface="Arial" panose="020B0604020202020204" pitchFamily="34" charset="0"/>
              <a:buChar char="•"/>
              <a:defRPr/>
            </a:pPr>
            <a:r>
              <a:rPr lang="en-US" sz="1200" dirty="0">
                <a:solidFill>
                  <a:srgbClr val="000000"/>
                </a:solidFill>
                <a:latin typeface="Calibri" panose="020F0502020204030204"/>
                <a:ea typeface="ヒラギノ角ゴ ProN W3"/>
                <a:sym typeface="Gill Sans" panose="020B0502020104020203" pitchFamily="34" charset="-79"/>
              </a:rPr>
              <a:t>Operability, reliability, and manufacturability paramount. </a:t>
            </a:r>
          </a:p>
          <a:p>
            <a:pPr marL="96441" indent="-96441" defTabSz="514350" eaLnBrk="0" hangingPunct="0">
              <a:lnSpc>
                <a:spcPct val="100000"/>
              </a:lnSpc>
              <a:spcBef>
                <a:spcPct val="0"/>
              </a:spcBef>
              <a:buFont typeface="Arial" panose="020B0604020202020204" pitchFamily="34" charset="0"/>
              <a:buChar char="•"/>
              <a:defRPr/>
            </a:pPr>
            <a:endParaRPr lang="en-US" sz="1200" dirty="0">
              <a:solidFill>
                <a:srgbClr val="000000"/>
              </a:solidFill>
              <a:latin typeface="Calibri" panose="020F0502020204030204"/>
              <a:ea typeface="ヒラギノ角ゴ ProN W3"/>
              <a:sym typeface="Gill Sans" panose="020B0502020104020203" pitchFamily="34" charset="-79"/>
            </a:endParaRPr>
          </a:p>
          <a:p>
            <a:pPr marL="96441" indent="-96441" defTabSz="514350" eaLnBrk="0" hangingPunct="0">
              <a:lnSpc>
                <a:spcPct val="100000"/>
              </a:lnSpc>
              <a:spcBef>
                <a:spcPct val="0"/>
              </a:spcBef>
              <a:buFont typeface="Arial" panose="020B0604020202020204" pitchFamily="34" charset="0"/>
              <a:buChar char="•"/>
              <a:defRPr/>
            </a:pPr>
            <a:r>
              <a:rPr lang="en-US" sz="1200" dirty="0">
                <a:solidFill>
                  <a:srgbClr val="000000"/>
                </a:solidFill>
                <a:latin typeface="Calibri" panose="020F0502020204030204"/>
                <a:ea typeface="ヒラギノ角ゴ ProN W3"/>
                <a:sym typeface="Gill Sans" panose="020B0502020104020203" pitchFamily="34" charset="-79"/>
              </a:rPr>
              <a:t>Instrument Life: 5-10 years</a:t>
            </a:r>
          </a:p>
          <a:p>
            <a:pPr marL="96441" indent="-96441" defTabSz="514350" eaLnBrk="0" hangingPunct="0">
              <a:lnSpc>
                <a:spcPct val="100000"/>
              </a:lnSpc>
              <a:spcBef>
                <a:spcPct val="0"/>
              </a:spcBef>
              <a:buFont typeface="Arial" panose="020B0604020202020204" pitchFamily="34" charset="0"/>
              <a:buChar char="•"/>
              <a:defRPr/>
            </a:pPr>
            <a:endParaRPr lang="en-US" sz="1200" dirty="0">
              <a:solidFill>
                <a:srgbClr val="000000"/>
              </a:solidFill>
              <a:latin typeface="Calibri" panose="020F0502020204030204"/>
              <a:ea typeface="ヒラギノ角ゴ ProN W3"/>
              <a:sym typeface="Gill Sans" panose="020B0502020104020203" pitchFamily="34" charset="-79"/>
            </a:endParaRPr>
          </a:p>
          <a:p>
            <a:pPr marL="96441" indent="-96441" defTabSz="514350" eaLnBrk="0" hangingPunct="0">
              <a:lnSpc>
                <a:spcPct val="100000"/>
              </a:lnSpc>
              <a:spcBef>
                <a:spcPct val="0"/>
              </a:spcBef>
              <a:buFont typeface="Arial" panose="020B0604020202020204" pitchFamily="34" charset="0"/>
              <a:buChar char="•"/>
              <a:defRPr/>
            </a:pPr>
            <a:r>
              <a:rPr lang="en-US" sz="1200" dirty="0">
                <a:solidFill>
                  <a:srgbClr val="000000"/>
                </a:solidFill>
                <a:latin typeface="Calibri" panose="020F0502020204030204"/>
                <a:ea typeface="ヒラギノ角ゴ ProN W3"/>
                <a:sym typeface="Gill Sans" panose="020B0502020104020203" pitchFamily="34" charset="-79"/>
              </a:rPr>
              <a:t>Frequency stability class:</a:t>
            </a:r>
          </a:p>
          <a:p>
            <a:pPr marL="353616" lvl="1" indent="-96441" defTabSz="514350" eaLnBrk="0" hangingPunct="0">
              <a:lnSpc>
                <a:spcPct val="100000"/>
              </a:lnSpc>
              <a:spcBef>
                <a:spcPct val="0"/>
              </a:spcBef>
              <a:buSzTx/>
              <a:defRPr/>
            </a:pPr>
            <a:r>
              <a:rPr lang="en-US" sz="1200" b="0" dirty="0">
                <a:solidFill>
                  <a:srgbClr val="000000"/>
                </a:solidFill>
                <a:latin typeface="Calibri" panose="020F0502020204030204"/>
                <a:ea typeface="ヒラギノ角ゴ ProN W3"/>
                <a:sym typeface="Gill Sans" panose="020B0502020104020203" pitchFamily="34" charset="-79"/>
              </a:rPr>
              <a:t>Local Oscillator = 1E-13 class USO</a:t>
            </a:r>
          </a:p>
          <a:p>
            <a:pPr marL="353616" lvl="1" indent="-96441" defTabSz="514350" eaLnBrk="0" hangingPunct="0">
              <a:lnSpc>
                <a:spcPct val="100000"/>
              </a:lnSpc>
              <a:spcBef>
                <a:spcPct val="0"/>
              </a:spcBef>
              <a:buSzTx/>
              <a:defRPr/>
            </a:pPr>
            <a:r>
              <a:rPr lang="en-US" sz="1200" b="0" dirty="0">
                <a:solidFill>
                  <a:srgbClr val="000000"/>
                </a:solidFill>
                <a:latin typeface="Calibri" panose="020F0502020204030204"/>
                <a:ea typeface="ヒラギノ角ゴ ProN W3"/>
                <a:sym typeface="Gill Sans" panose="020B0502020104020203" pitchFamily="34" charset="-79"/>
              </a:rPr>
              <a:t>1E-13 at 1 second, 2E-13/</a:t>
            </a:r>
            <a:r>
              <a:rPr lang="el-GR" sz="1200" b="0" dirty="0">
                <a:solidFill>
                  <a:srgbClr val="000000"/>
                </a:solidFill>
                <a:latin typeface="Calibri" panose="020F0502020204030204"/>
                <a:ea typeface="ヒラギノ角ゴ ProN W3"/>
                <a:sym typeface="Gill Sans" panose="020B0502020104020203" pitchFamily="34" charset="-79"/>
              </a:rPr>
              <a:t>τ</a:t>
            </a:r>
            <a:r>
              <a:rPr lang="en-US" sz="1200" b="0" dirty="0">
                <a:solidFill>
                  <a:srgbClr val="000000"/>
                </a:solidFill>
                <a:latin typeface="Calibri" panose="020F0502020204030204"/>
                <a:ea typeface="ヒラギノ角ゴ ProN W3"/>
                <a:sym typeface="Gill Sans" panose="020B0502020104020203" pitchFamily="34" charset="-79"/>
              </a:rPr>
              <a:t>½ , 1E-15 at 1 day.  Long term drift &lt;5E-16/day </a:t>
            </a:r>
          </a:p>
          <a:p>
            <a:pPr marL="96441" indent="-96441" defTabSz="514350" eaLnBrk="0" hangingPunct="0">
              <a:lnSpc>
                <a:spcPct val="100000"/>
              </a:lnSpc>
              <a:spcBef>
                <a:spcPct val="0"/>
              </a:spcBef>
              <a:buFont typeface="Arial" panose="020B0604020202020204" pitchFamily="34" charset="0"/>
              <a:buChar char="•"/>
              <a:defRPr/>
            </a:pPr>
            <a:endParaRPr lang="en-US" sz="1200" dirty="0">
              <a:solidFill>
                <a:srgbClr val="000000"/>
              </a:solidFill>
              <a:latin typeface="Calibri" panose="020F0502020204030204"/>
              <a:ea typeface="ヒラギノ角ゴ ProN W3"/>
              <a:sym typeface="Gill Sans" panose="020B0502020104020203" pitchFamily="34" charset="-79"/>
            </a:endParaRPr>
          </a:p>
          <a:p>
            <a:pPr marL="96441" indent="-96441" defTabSz="514350" eaLnBrk="0" hangingPunct="0">
              <a:lnSpc>
                <a:spcPct val="100000"/>
              </a:lnSpc>
              <a:spcBef>
                <a:spcPct val="0"/>
              </a:spcBef>
              <a:buFont typeface="Arial" panose="020B0604020202020204" pitchFamily="34" charset="0"/>
              <a:buChar char="•"/>
              <a:defRPr/>
            </a:pPr>
            <a:r>
              <a:rPr lang="en-US" sz="1200" dirty="0" err="1">
                <a:solidFill>
                  <a:srgbClr val="000000"/>
                </a:solidFill>
                <a:latin typeface="Calibri" panose="020F0502020204030204"/>
                <a:ea typeface="ヒラギノ角ゴ ProN W3"/>
                <a:sym typeface="Gill Sans" panose="020B0502020104020203" pitchFamily="34" charset="-79"/>
              </a:rPr>
              <a:t>SWaP</a:t>
            </a:r>
            <a:r>
              <a:rPr lang="en-US" sz="1200" dirty="0">
                <a:solidFill>
                  <a:srgbClr val="000000"/>
                </a:solidFill>
                <a:latin typeface="Calibri" panose="020F0502020204030204"/>
                <a:ea typeface="ヒラギノ角ゴ ProN W3"/>
                <a:sym typeface="Gill Sans" panose="020B0502020104020203" pitchFamily="34" charset="-79"/>
              </a:rPr>
              <a:t> class volume driver:</a:t>
            </a:r>
          </a:p>
          <a:p>
            <a:pPr marL="353616" lvl="1" indent="-96441" defTabSz="514350" eaLnBrk="0" hangingPunct="0">
              <a:lnSpc>
                <a:spcPct val="100000"/>
              </a:lnSpc>
              <a:spcBef>
                <a:spcPct val="0"/>
              </a:spcBef>
              <a:buSzTx/>
              <a:defRPr/>
            </a:pPr>
            <a:r>
              <a:rPr lang="en-US" sz="1200" b="0" dirty="0">
                <a:solidFill>
                  <a:srgbClr val="000000"/>
                </a:solidFill>
                <a:latin typeface="Calibri" panose="020F0502020204030204"/>
                <a:ea typeface="ヒラギノ角ゴ ProN W3"/>
                <a:sym typeface="Gill Sans" panose="020B0502020104020203" pitchFamily="34" charset="-79"/>
              </a:rPr>
              <a:t> </a:t>
            </a:r>
            <a:r>
              <a:rPr lang="en-US" sz="1200" u="sng" dirty="0">
                <a:solidFill>
                  <a:srgbClr val="333399"/>
                </a:solidFill>
                <a:latin typeface="Calibri" panose="020F0502020204030204"/>
                <a:ea typeface="ヒラギノ角ゴ ProN W3"/>
                <a:sym typeface="Gill Sans" panose="020B0502020104020203" pitchFamily="34" charset="-79"/>
              </a:rPr>
              <a:t>Space</a:t>
            </a:r>
            <a:r>
              <a:rPr lang="en-US" sz="1200" b="0" dirty="0">
                <a:solidFill>
                  <a:srgbClr val="000000"/>
                </a:solidFill>
                <a:latin typeface="Calibri" panose="020F0502020204030204"/>
                <a:ea typeface="ヒラギノ角ゴ ProN W3"/>
                <a:sym typeface="Gill Sans" panose="020B0502020104020203" pitchFamily="34" charset="-79"/>
              </a:rPr>
              <a:t> &lt; GPS clock footprint</a:t>
            </a:r>
          </a:p>
          <a:p>
            <a:pPr marL="353616" lvl="1" indent="-96441" defTabSz="514350" eaLnBrk="0" hangingPunct="0">
              <a:lnSpc>
                <a:spcPct val="100000"/>
              </a:lnSpc>
              <a:spcBef>
                <a:spcPct val="0"/>
              </a:spcBef>
              <a:buSzTx/>
              <a:defRPr/>
            </a:pPr>
            <a:r>
              <a:rPr lang="en-US" sz="1200" b="0" u="sng" dirty="0">
                <a:solidFill>
                  <a:srgbClr val="000000"/>
                </a:solidFill>
                <a:latin typeface="Calibri" panose="020F0502020204030204"/>
                <a:ea typeface="ヒラギノ角ゴ ProN W3"/>
                <a:sym typeface="Gill Sans" panose="020B0502020104020203" pitchFamily="34" charset="-79"/>
              </a:rPr>
              <a:t> </a:t>
            </a:r>
            <a:r>
              <a:rPr lang="en-US" sz="1200" u="sng" dirty="0">
                <a:solidFill>
                  <a:srgbClr val="2D2D8A"/>
                </a:solidFill>
                <a:latin typeface="Calibri" panose="020F0502020204030204"/>
                <a:ea typeface="ヒラギノ角ゴ ProN W3"/>
                <a:sym typeface="Gill Sans" panose="020B0502020104020203" pitchFamily="34" charset="-79"/>
              </a:rPr>
              <a:t>Ground</a:t>
            </a:r>
            <a:r>
              <a:rPr lang="en-US" sz="1200" b="0" dirty="0">
                <a:solidFill>
                  <a:srgbClr val="000000"/>
                </a:solidFill>
                <a:latin typeface="Calibri" panose="020F0502020204030204"/>
                <a:ea typeface="ヒラギノ角ゴ ProN W3"/>
                <a:sym typeface="Gill Sans" panose="020B0502020104020203" pitchFamily="34" charset="-79"/>
              </a:rPr>
              <a:t> &lt; 5071 Cs chassis height (</a:t>
            </a:r>
            <a:r>
              <a:rPr lang="en-US" sz="1200" dirty="0">
                <a:solidFill>
                  <a:srgbClr val="000000"/>
                </a:solidFill>
                <a:latin typeface="Calibri" panose="020F0502020204030204"/>
                <a:ea typeface="ヒラギノ角ゴ ProN W3"/>
                <a:sym typeface="Gill Sans" panose="020B0502020104020203" pitchFamily="34" charset="-79"/>
              </a:rPr>
              <a:t>5.25”</a:t>
            </a:r>
            <a:r>
              <a:rPr lang="en-US" sz="1200" b="0" dirty="0">
                <a:solidFill>
                  <a:srgbClr val="000000"/>
                </a:solidFill>
                <a:latin typeface="Calibri" panose="020F0502020204030204"/>
                <a:ea typeface="ヒラギノ角ゴ ProN W3"/>
                <a:sym typeface="Gill Sans" panose="020B0502020104020203" pitchFamily="34" charset="-79"/>
              </a:rPr>
              <a:t>).</a:t>
            </a:r>
            <a:endParaRPr lang="en-US" sz="1200" dirty="0">
              <a:solidFill>
                <a:srgbClr val="4472C4">
                  <a:lumMod val="75000"/>
                </a:srgbClr>
              </a:solidFill>
              <a:latin typeface="Calibri" panose="020F0502020204030204"/>
              <a:ea typeface="ヒラギノ角ゴ ProN W3"/>
              <a:sym typeface="Gill Sans" panose="020B0502020104020203" pitchFamily="34" charset="-79"/>
            </a:endParaRPr>
          </a:p>
        </p:txBody>
      </p:sp>
      <p:pic>
        <p:nvPicPr>
          <p:cNvPr id="6" name="Content Placeholder 5">
            <a:extLst>
              <a:ext uri="{FF2B5EF4-FFF2-40B4-BE49-F238E27FC236}">
                <a16:creationId xmlns:a16="http://schemas.microsoft.com/office/drawing/2014/main" id="{1D41CBED-C29C-4E8C-B6FD-49D43B676233}"/>
              </a:ext>
            </a:extLst>
          </p:cNvPr>
          <p:cNvPicPr>
            <a:picLocks noChangeAspect="1"/>
          </p:cNvPicPr>
          <p:nvPr/>
        </p:nvPicPr>
        <p:blipFill>
          <a:blip r:embed="rId2"/>
          <a:stretch>
            <a:fillRect/>
          </a:stretch>
        </p:blipFill>
        <p:spPr>
          <a:xfrm>
            <a:off x="8092886" y="4529730"/>
            <a:ext cx="3545858" cy="1871820"/>
          </a:xfrm>
          <a:prstGeom prst="rect">
            <a:avLst/>
          </a:prstGeom>
        </p:spPr>
      </p:pic>
      <p:graphicFrame>
        <p:nvGraphicFramePr>
          <p:cNvPr id="8" name="Table 7">
            <a:extLst>
              <a:ext uri="{FF2B5EF4-FFF2-40B4-BE49-F238E27FC236}">
                <a16:creationId xmlns:a16="http://schemas.microsoft.com/office/drawing/2014/main" id="{BDA13CD4-F164-4078-BB92-94F06D50167C}"/>
              </a:ext>
            </a:extLst>
          </p:cNvPr>
          <p:cNvGraphicFramePr>
            <a:graphicFrameLocks noGrp="1"/>
          </p:cNvGraphicFramePr>
          <p:nvPr>
            <p:extLst>
              <p:ext uri="{D42A27DB-BD31-4B8C-83A1-F6EECF244321}">
                <p14:modId xmlns:p14="http://schemas.microsoft.com/office/powerpoint/2010/main" val="434340858"/>
              </p:ext>
            </p:extLst>
          </p:nvPr>
        </p:nvGraphicFramePr>
        <p:xfrm>
          <a:off x="8092886" y="1275874"/>
          <a:ext cx="2902084" cy="266700"/>
        </p:xfrm>
        <a:graphic>
          <a:graphicData uri="http://schemas.openxmlformats.org/drawingml/2006/table">
            <a:tbl>
              <a:tblPr firstRow="1" firstCol="1" bandRow="1"/>
              <a:tblGrid>
                <a:gridCol w="2902084">
                  <a:extLst>
                    <a:ext uri="{9D8B030D-6E8A-4147-A177-3AD203B41FA5}">
                      <a16:colId xmlns:a16="http://schemas.microsoft.com/office/drawing/2014/main" val="379211356"/>
                    </a:ext>
                  </a:extLst>
                </a:gridCol>
              </a:tblGrid>
              <a:tr h="266700">
                <a:tc>
                  <a:txBody>
                    <a:bodyPr/>
                    <a:lstStyle>
                      <a:lvl1pPr marL="0" algn="l" defTabSz="457200" rtl="0" eaLnBrk="1" latinLnBrk="0" hangingPunct="1">
                        <a:defRPr sz="1800" kern="1200">
                          <a:solidFill>
                            <a:schemeClr val="tx1"/>
                          </a:solidFill>
                          <a:latin typeface="Calibri" panose="020F0502020204030204"/>
                          <a:ea typeface="ヒラギノ角ゴ ProN W3"/>
                          <a:cs typeface="ヒラギノ角ゴ ProN W3"/>
                        </a:defRPr>
                      </a:lvl1pPr>
                      <a:lvl2pPr marL="457200" algn="l" defTabSz="457200" rtl="0" eaLnBrk="1" latinLnBrk="0" hangingPunct="1">
                        <a:defRPr sz="1800" kern="1200">
                          <a:solidFill>
                            <a:schemeClr val="tx1"/>
                          </a:solidFill>
                          <a:latin typeface="Calibri" panose="020F0502020204030204"/>
                          <a:ea typeface="ヒラギノ角ゴ ProN W3"/>
                          <a:cs typeface="ヒラギノ角ゴ ProN W3"/>
                        </a:defRPr>
                      </a:lvl2pPr>
                      <a:lvl3pPr marL="914400" algn="l" defTabSz="457200" rtl="0" eaLnBrk="1" latinLnBrk="0" hangingPunct="1">
                        <a:defRPr sz="1800" kern="1200">
                          <a:solidFill>
                            <a:schemeClr val="tx1"/>
                          </a:solidFill>
                          <a:latin typeface="Calibri" panose="020F0502020204030204"/>
                          <a:ea typeface="ヒラギノ角ゴ ProN W3"/>
                          <a:cs typeface="ヒラギノ角ゴ ProN W3"/>
                        </a:defRPr>
                      </a:lvl3pPr>
                      <a:lvl4pPr marL="1371600" algn="l" defTabSz="457200" rtl="0" eaLnBrk="1" latinLnBrk="0" hangingPunct="1">
                        <a:defRPr sz="1800" kern="1200">
                          <a:solidFill>
                            <a:schemeClr val="tx1"/>
                          </a:solidFill>
                          <a:latin typeface="Calibri" panose="020F0502020204030204"/>
                          <a:ea typeface="ヒラギノ角ゴ ProN W3"/>
                          <a:cs typeface="ヒラギノ角ゴ ProN W3"/>
                        </a:defRPr>
                      </a:lvl4pPr>
                      <a:lvl5pPr marL="1828800" algn="l" defTabSz="457200" rtl="0" eaLnBrk="1" latinLnBrk="0" hangingPunct="1">
                        <a:defRPr sz="1800" kern="1200">
                          <a:solidFill>
                            <a:schemeClr val="tx1"/>
                          </a:solidFill>
                          <a:latin typeface="Calibri" panose="020F0502020204030204"/>
                          <a:ea typeface="ヒラギノ角ゴ ProN W3"/>
                          <a:cs typeface="ヒラギノ角ゴ ProN W3"/>
                        </a:defRPr>
                      </a:lvl5pPr>
                      <a:lvl6pPr marL="2286000" algn="l" defTabSz="457200" rtl="0" eaLnBrk="1" latinLnBrk="0" hangingPunct="1">
                        <a:defRPr sz="1800" kern="1200">
                          <a:solidFill>
                            <a:schemeClr val="tx1"/>
                          </a:solidFill>
                          <a:latin typeface="Calibri" panose="020F0502020204030204"/>
                          <a:ea typeface="ヒラギノ角ゴ ProN W3"/>
                          <a:cs typeface="ヒラギノ角ゴ ProN W3"/>
                        </a:defRPr>
                      </a:lvl6pPr>
                      <a:lvl7pPr marL="2743200" algn="l" defTabSz="457200" rtl="0" eaLnBrk="1" latinLnBrk="0" hangingPunct="1">
                        <a:defRPr sz="1800" kern="1200">
                          <a:solidFill>
                            <a:schemeClr val="tx1"/>
                          </a:solidFill>
                          <a:latin typeface="Calibri" panose="020F0502020204030204"/>
                          <a:ea typeface="ヒラギノ角ゴ ProN W3"/>
                          <a:cs typeface="ヒラギノ角ゴ ProN W3"/>
                        </a:defRPr>
                      </a:lvl7pPr>
                      <a:lvl8pPr marL="3200400" algn="l" defTabSz="457200" rtl="0" eaLnBrk="1" latinLnBrk="0" hangingPunct="1">
                        <a:defRPr sz="1800" kern="1200">
                          <a:solidFill>
                            <a:schemeClr val="tx1"/>
                          </a:solidFill>
                          <a:latin typeface="Calibri" panose="020F0502020204030204"/>
                          <a:ea typeface="ヒラギノ角ゴ ProN W3"/>
                          <a:cs typeface="ヒラギノ角ゴ ProN W3"/>
                        </a:defRPr>
                      </a:lvl8pPr>
                      <a:lvl9pPr marL="3657600" algn="l" defTabSz="457200" rtl="0" eaLnBrk="1" latinLnBrk="0" hangingPunct="1">
                        <a:defRPr sz="1800" kern="1200">
                          <a:solidFill>
                            <a:schemeClr val="tx1"/>
                          </a:solidFill>
                          <a:latin typeface="Calibri" panose="020F0502020204030204"/>
                          <a:ea typeface="ヒラギノ角ゴ ProN W3"/>
                          <a:cs typeface="ヒラギノ角ゴ ProN W3"/>
                        </a:defRPr>
                      </a:lvl9pPr>
                    </a:lstStyle>
                    <a:p>
                      <a:pPr marL="0" marR="0" algn="r">
                        <a:lnSpc>
                          <a:spcPts val="1200"/>
                        </a:lnSpc>
                        <a:spcBef>
                          <a:spcPts val="200"/>
                        </a:spcBef>
                        <a:spcAft>
                          <a:spcPts val="0"/>
                        </a:spcAft>
                      </a:pPr>
                      <a:r>
                        <a:rPr lang="en-US" sz="1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Frequency stability with Quartz USO as the LO</a:t>
                      </a:r>
                    </a:p>
                  </a:txBody>
                  <a:tcPr marL="0" marR="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839416118"/>
                  </a:ext>
                </a:extLst>
              </a:tr>
            </a:tbl>
          </a:graphicData>
        </a:graphic>
      </p:graphicFrame>
      <p:sp>
        <p:nvSpPr>
          <p:cNvPr id="10" name="TextBox 9">
            <a:extLst>
              <a:ext uri="{FF2B5EF4-FFF2-40B4-BE49-F238E27FC236}">
                <a16:creationId xmlns:a16="http://schemas.microsoft.com/office/drawing/2014/main" id="{0EAC92E4-B13B-4F6D-A3DC-BB1B12DD5B9B}"/>
              </a:ext>
            </a:extLst>
          </p:cNvPr>
          <p:cNvSpPr txBox="1"/>
          <p:nvPr/>
        </p:nvSpPr>
        <p:spPr>
          <a:xfrm>
            <a:off x="5067755" y="4446832"/>
            <a:ext cx="1410964" cy="276999"/>
          </a:xfrm>
          <a:prstGeom prst="rect">
            <a:avLst/>
          </a:prstGeom>
          <a:noFill/>
        </p:spPr>
        <p:txBody>
          <a:bodyPr wrap="none" rtlCol="0">
            <a:spAutoFit/>
          </a:bodyPr>
          <a:lstStyle/>
          <a:p>
            <a:pPr algn="ctr" defTabSz="257175">
              <a:defRPr/>
            </a:pPr>
            <a:r>
              <a:rPr lang="en-US" sz="1200" b="1" u="sng" kern="0" dirty="0">
                <a:solidFill>
                  <a:srgbClr val="2D2D8A"/>
                </a:solidFill>
                <a:latin typeface="Arial" panose="020B0604020202020204" pitchFamily="34" charset="0"/>
                <a:ea typeface="ヒラギノ角ゴ ProN W3" panose="020B0300000000000000" pitchFamily="34" charset="-128"/>
                <a:cs typeface="Arial" panose="020B0604020202020204" pitchFamily="34" charset="0"/>
                <a:sym typeface="Gill Sans" panose="020B0502020104020203" pitchFamily="34" charset="-79"/>
              </a:rPr>
              <a:t>Flight Prototype </a:t>
            </a:r>
          </a:p>
        </p:txBody>
      </p:sp>
      <p:sp>
        <p:nvSpPr>
          <p:cNvPr id="11" name="TextBox 10">
            <a:extLst>
              <a:ext uri="{FF2B5EF4-FFF2-40B4-BE49-F238E27FC236}">
                <a16:creationId xmlns:a16="http://schemas.microsoft.com/office/drawing/2014/main" id="{EDF5D911-A989-4D3C-A513-FDA83AE2CDF9}"/>
              </a:ext>
            </a:extLst>
          </p:cNvPr>
          <p:cNvSpPr txBox="1"/>
          <p:nvPr/>
        </p:nvSpPr>
        <p:spPr>
          <a:xfrm>
            <a:off x="4968962" y="6219102"/>
            <a:ext cx="1608550" cy="276999"/>
          </a:xfrm>
          <a:prstGeom prst="rect">
            <a:avLst/>
          </a:prstGeom>
          <a:noFill/>
        </p:spPr>
        <p:txBody>
          <a:bodyPr wrap="square" rtlCol="0">
            <a:spAutoFit/>
          </a:bodyPr>
          <a:lstStyle/>
          <a:p>
            <a:pPr algn="ctr" defTabSz="257175">
              <a:defRPr/>
            </a:pPr>
            <a:r>
              <a:rPr lang="en-US" sz="1200" b="1" u="sng" kern="0" dirty="0">
                <a:solidFill>
                  <a:srgbClr val="2D2D8A"/>
                </a:solidFill>
                <a:latin typeface="Arial" panose="020B0604020202020204" pitchFamily="34" charset="0"/>
                <a:ea typeface="ヒラギノ角ゴ ProN W3" panose="020B0300000000000000" pitchFamily="34" charset="-128"/>
                <a:cs typeface="Arial" panose="020B0604020202020204" pitchFamily="34" charset="0"/>
                <a:sym typeface="Gill Sans" panose="020B0502020104020203" pitchFamily="34" charset="-79"/>
              </a:rPr>
              <a:t>Ground Prototype</a:t>
            </a:r>
          </a:p>
        </p:txBody>
      </p:sp>
      <p:sp>
        <p:nvSpPr>
          <p:cNvPr id="12" name="TextBox 11">
            <a:extLst>
              <a:ext uri="{FF2B5EF4-FFF2-40B4-BE49-F238E27FC236}">
                <a16:creationId xmlns:a16="http://schemas.microsoft.com/office/drawing/2014/main" id="{E861208A-5CD3-4632-A4DA-3E3C6B13FE60}"/>
              </a:ext>
            </a:extLst>
          </p:cNvPr>
          <p:cNvSpPr txBox="1"/>
          <p:nvPr/>
        </p:nvSpPr>
        <p:spPr>
          <a:xfrm>
            <a:off x="1024375" y="4508330"/>
            <a:ext cx="1739580" cy="276999"/>
          </a:xfrm>
          <a:prstGeom prst="rect">
            <a:avLst/>
          </a:prstGeom>
          <a:noFill/>
        </p:spPr>
        <p:txBody>
          <a:bodyPr wrap="none" rtlCol="0">
            <a:spAutoFit/>
          </a:bodyPr>
          <a:lstStyle/>
          <a:p>
            <a:pPr algn="ctr" defTabSz="257175">
              <a:defRPr/>
            </a:pPr>
            <a:r>
              <a:rPr lang="en-US" sz="1200" b="1" kern="0" dirty="0">
                <a:solidFill>
                  <a:prstClr val="black"/>
                </a:solidFill>
                <a:latin typeface="Arial" panose="020B0604020202020204" pitchFamily="34" charset="0"/>
                <a:ea typeface="ヒラギノ角ゴ ProN W3" panose="020B0300000000000000" pitchFamily="34" charset="-128"/>
                <a:cs typeface="Arial" panose="020B0604020202020204" pitchFamily="34" charset="0"/>
                <a:sym typeface="Gill Sans" panose="020B0502020104020203" pitchFamily="34" charset="-79"/>
              </a:rPr>
              <a:t>DSAC (STMD, </a:t>
            </a:r>
            <a:r>
              <a:rPr lang="en-US" sz="1200" b="1" kern="0" dirty="0" err="1">
                <a:solidFill>
                  <a:prstClr val="black"/>
                </a:solidFill>
                <a:latin typeface="Arial" panose="020B0604020202020204" pitchFamily="34" charset="0"/>
                <a:ea typeface="ヒラギノ角ゴ ProN W3" panose="020B0300000000000000" pitchFamily="34" charset="-128"/>
                <a:cs typeface="Arial" panose="020B0604020202020204" pitchFamily="34" charset="0"/>
                <a:sym typeface="Gill Sans" panose="020B0502020104020203" pitchFamily="34" charset="-79"/>
              </a:rPr>
              <a:t>SCaN</a:t>
            </a:r>
            <a:r>
              <a:rPr lang="en-US" sz="1200" b="1" kern="0" dirty="0">
                <a:solidFill>
                  <a:prstClr val="black"/>
                </a:solidFill>
                <a:latin typeface="Arial" panose="020B0604020202020204" pitchFamily="34" charset="0"/>
                <a:ea typeface="ヒラギノ角ゴ ProN W3" panose="020B0300000000000000" pitchFamily="34" charset="-128"/>
                <a:cs typeface="Arial" panose="020B0604020202020204" pitchFamily="34" charset="0"/>
                <a:sym typeface="Gill Sans" panose="020B0502020104020203" pitchFamily="34" charset="-79"/>
              </a:rPr>
              <a:t>) </a:t>
            </a:r>
          </a:p>
        </p:txBody>
      </p:sp>
      <p:sp>
        <p:nvSpPr>
          <p:cNvPr id="13" name="TextBox 12">
            <a:extLst>
              <a:ext uri="{FF2B5EF4-FFF2-40B4-BE49-F238E27FC236}">
                <a16:creationId xmlns:a16="http://schemas.microsoft.com/office/drawing/2014/main" id="{A7C8ABF1-D8AD-4B79-B960-7E74853D9511}"/>
              </a:ext>
            </a:extLst>
          </p:cNvPr>
          <p:cNvSpPr txBox="1"/>
          <p:nvPr/>
        </p:nvSpPr>
        <p:spPr>
          <a:xfrm>
            <a:off x="3291354" y="4519713"/>
            <a:ext cx="1099981" cy="276999"/>
          </a:xfrm>
          <a:prstGeom prst="rect">
            <a:avLst/>
          </a:prstGeom>
          <a:noFill/>
        </p:spPr>
        <p:txBody>
          <a:bodyPr wrap="none" rtlCol="0">
            <a:spAutoFit/>
          </a:bodyPr>
          <a:lstStyle/>
          <a:p>
            <a:pPr algn="ctr" defTabSz="257175">
              <a:defRPr/>
            </a:pPr>
            <a:r>
              <a:rPr lang="en-US" sz="1200" b="1" kern="0" dirty="0">
                <a:solidFill>
                  <a:prstClr val="black"/>
                </a:solidFill>
                <a:latin typeface="Arial" panose="020B0604020202020204" pitchFamily="34" charset="0"/>
                <a:ea typeface="ヒラギノ角ゴ ProN W3" panose="020B0300000000000000" pitchFamily="34" charset="-128"/>
                <a:cs typeface="Arial" panose="020B0604020202020204" pitchFamily="34" charset="0"/>
                <a:sym typeface="Gill Sans" panose="020B0502020104020203" pitchFamily="34" charset="-79"/>
              </a:rPr>
              <a:t>TMT (</a:t>
            </a:r>
            <a:r>
              <a:rPr lang="en-US" sz="1200" b="1" kern="0" dirty="0" err="1">
                <a:solidFill>
                  <a:prstClr val="black"/>
                </a:solidFill>
                <a:latin typeface="Arial" panose="020B0604020202020204" pitchFamily="34" charset="0"/>
                <a:ea typeface="ヒラギノ角ゴ ProN W3" panose="020B0300000000000000" pitchFamily="34" charset="-128"/>
                <a:cs typeface="Arial" panose="020B0604020202020204" pitchFamily="34" charset="0"/>
                <a:sym typeface="Gill Sans" panose="020B0502020104020203" pitchFamily="34" charset="-79"/>
              </a:rPr>
              <a:t>SCaN</a:t>
            </a:r>
            <a:r>
              <a:rPr lang="en-US" sz="1200" b="1" kern="0" dirty="0">
                <a:solidFill>
                  <a:prstClr val="black"/>
                </a:solidFill>
                <a:latin typeface="Arial" panose="020B0604020202020204" pitchFamily="34" charset="0"/>
                <a:ea typeface="ヒラギノ角ゴ ProN W3" panose="020B0300000000000000" pitchFamily="34" charset="-128"/>
                <a:cs typeface="Arial" panose="020B0604020202020204" pitchFamily="34" charset="0"/>
                <a:sym typeface="Gill Sans" panose="020B0502020104020203" pitchFamily="34" charset="-79"/>
              </a:rPr>
              <a:t>) </a:t>
            </a:r>
          </a:p>
        </p:txBody>
      </p:sp>
      <p:sp>
        <p:nvSpPr>
          <p:cNvPr id="14" name="Arrow: Right 13">
            <a:extLst>
              <a:ext uri="{FF2B5EF4-FFF2-40B4-BE49-F238E27FC236}">
                <a16:creationId xmlns:a16="http://schemas.microsoft.com/office/drawing/2014/main" id="{66CCA799-7105-46F0-B826-AD6D896BB150}"/>
              </a:ext>
            </a:extLst>
          </p:cNvPr>
          <p:cNvSpPr/>
          <p:nvPr/>
        </p:nvSpPr>
        <p:spPr>
          <a:xfrm>
            <a:off x="2931273" y="5344021"/>
            <a:ext cx="373681" cy="167420"/>
          </a:xfrm>
          <a:prstGeom prst="rightArrow">
            <a:avLst/>
          </a:prstGeom>
          <a:solidFill>
            <a:srgbClr val="44546A">
              <a:lumMod val="20000"/>
              <a:lumOff val="80000"/>
            </a:srgbClr>
          </a:solidFill>
          <a:ln w="12700" cap="flat" cmpd="sng" algn="ctr">
            <a:solidFill>
              <a:srgbClr val="4472C4">
                <a:shade val="50000"/>
              </a:srgbClr>
            </a:solidFill>
            <a:prstDash val="solid"/>
            <a:miter lim="800000"/>
          </a:ln>
          <a:effectLst/>
        </p:spPr>
        <p:txBody>
          <a:bodyPr rtlCol="0" anchor="ctr"/>
          <a:lstStyle/>
          <a:p>
            <a:pPr algn="ctr" defTabSz="257175">
              <a:defRPr/>
            </a:pPr>
            <a:endParaRPr lang="en-US" sz="1013" kern="0">
              <a:solidFill>
                <a:prstClr val="white"/>
              </a:solidFill>
              <a:ea typeface="ヒラギノ角ゴ ProN W3" panose="020B0300000000000000" pitchFamily="34" charset="-128"/>
              <a:sym typeface="Gill Sans" panose="020B0502020104020203" pitchFamily="34" charset="-79"/>
            </a:endParaRPr>
          </a:p>
        </p:txBody>
      </p:sp>
      <p:pic>
        <p:nvPicPr>
          <p:cNvPr id="15" name="Picture 14">
            <a:extLst>
              <a:ext uri="{FF2B5EF4-FFF2-40B4-BE49-F238E27FC236}">
                <a16:creationId xmlns:a16="http://schemas.microsoft.com/office/drawing/2014/main" id="{C70814DB-9D6F-4264-92AE-EDDEBE153945}"/>
              </a:ext>
            </a:extLst>
          </p:cNvPr>
          <p:cNvPicPr>
            <a:picLocks noChangeAspect="1"/>
          </p:cNvPicPr>
          <p:nvPr/>
        </p:nvPicPr>
        <p:blipFill>
          <a:blip r:embed="rId3"/>
          <a:stretch>
            <a:fillRect/>
          </a:stretch>
        </p:blipFill>
        <p:spPr>
          <a:xfrm>
            <a:off x="5432722" y="4683996"/>
            <a:ext cx="681030" cy="606682"/>
          </a:xfrm>
          <a:prstGeom prst="rect">
            <a:avLst/>
          </a:prstGeom>
        </p:spPr>
      </p:pic>
      <p:pic>
        <p:nvPicPr>
          <p:cNvPr id="16" name="Picture 15">
            <a:extLst>
              <a:ext uri="{FF2B5EF4-FFF2-40B4-BE49-F238E27FC236}">
                <a16:creationId xmlns:a16="http://schemas.microsoft.com/office/drawing/2014/main" id="{D6A4D8F1-C00B-42D6-A492-585D954236DB}"/>
              </a:ext>
            </a:extLst>
          </p:cNvPr>
          <p:cNvPicPr>
            <a:picLocks noChangeAspect="1"/>
          </p:cNvPicPr>
          <p:nvPr/>
        </p:nvPicPr>
        <p:blipFill>
          <a:blip r:embed="rId4"/>
          <a:stretch>
            <a:fillRect/>
          </a:stretch>
        </p:blipFill>
        <p:spPr>
          <a:xfrm rot="21310051">
            <a:off x="3213835" y="5535121"/>
            <a:ext cx="1158477" cy="994333"/>
          </a:xfrm>
          <a:prstGeom prst="rect">
            <a:avLst/>
          </a:prstGeom>
        </p:spPr>
      </p:pic>
      <p:pic>
        <p:nvPicPr>
          <p:cNvPr id="18" name="Picture 17">
            <a:extLst>
              <a:ext uri="{FF2B5EF4-FFF2-40B4-BE49-F238E27FC236}">
                <a16:creationId xmlns:a16="http://schemas.microsoft.com/office/drawing/2014/main" id="{872E5142-B076-4697-AF9E-AEF3714A85E9}"/>
              </a:ext>
            </a:extLst>
          </p:cNvPr>
          <p:cNvPicPr>
            <a:picLocks noChangeAspect="1"/>
          </p:cNvPicPr>
          <p:nvPr/>
        </p:nvPicPr>
        <p:blipFill>
          <a:blip r:embed="rId5"/>
          <a:stretch>
            <a:fillRect/>
          </a:stretch>
        </p:blipFill>
        <p:spPr>
          <a:xfrm>
            <a:off x="882459" y="4762245"/>
            <a:ext cx="2023410" cy="1456856"/>
          </a:xfrm>
          <a:prstGeom prst="rect">
            <a:avLst/>
          </a:prstGeom>
        </p:spPr>
      </p:pic>
      <p:pic>
        <p:nvPicPr>
          <p:cNvPr id="20" name="Picture 19">
            <a:extLst>
              <a:ext uri="{FF2B5EF4-FFF2-40B4-BE49-F238E27FC236}">
                <a16:creationId xmlns:a16="http://schemas.microsoft.com/office/drawing/2014/main" id="{8162DAA2-3D66-44C3-921C-4C54D225E85C}"/>
              </a:ext>
            </a:extLst>
          </p:cNvPr>
          <p:cNvPicPr>
            <a:picLocks noChangeAspect="1"/>
          </p:cNvPicPr>
          <p:nvPr/>
        </p:nvPicPr>
        <p:blipFill>
          <a:blip r:embed="rId6"/>
          <a:stretch>
            <a:fillRect/>
          </a:stretch>
        </p:blipFill>
        <p:spPr>
          <a:xfrm>
            <a:off x="5222445" y="5608101"/>
            <a:ext cx="1101584" cy="680979"/>
          </a:xfrm>
          <a:prstGeom prst="rect">
            <a:avLst/>
          </a:prstGeom>
        </p:spPr>
      </p:pic>
      <p:pic>
        <p:nvPicPr>
          <p:cNvPr id="21" name="Picture 20">
            <a:extLst>
              <a:ext uri="{FF2B5EF4-FFF2-40B4-BE49-F238E27FC236}">
                <a16:creationId xmlns:a16="http://schemas.microsoft.com/office/drawing/2014/main" id="{149BC213-E84A-4EA6-9714-B80819E19E8D}"/>
              </a:ext>
            </a:extLst>
          </p:cNvPr>
          <p:cNvPicPr>
            <a:picLocks noChangeAspect="1"/>
          </p:cNvPicPr>
          <p:nvPr/>
        </p:nvPicPr>
        <p:blipFill>
          <a:blip r:embed="rId7"/>
          <a:stretch>
            <a:fillRect/>
          </a:stretch>
        </p:blipFill>
        <p:spPr>
          <a:xfrm>
            <a:off x="3446865" y="4817704"/>
            <a:ext cx="681029" cy="670387"/>
          </a:xfrm>
          <a:prstGeom prst="rect">
            <a:avLst/>
          </a:prstGeom>
        </p:spPr>
      </p:pic>
      <p:pic>
        <p:nvPicPr>
          <p:cNvPr id="19" name="Picture 18">
            <a:extLst>
              <a:ext uri="{FF2B5EF4-FFF2-40B4-BE49-F238E27FC236}">
                <a16:creationId xmlns:a16="http://schemas.microsoft.com/office/drawing/2014/main" id="{DE865C20-9195-464E-8384-E802185CE3B6}"/>
              </a:ext>
            </a:extLst>
          </p:cNvPr>
          <p:cNvPicPr>
            <a:picLocks noChangeAspect="1"/>
          </p:cNvPicPr>
          <p:nvPr/>
        </p:nvPicPr>
        <p:blipFill>
          <a:blip r:embed="rId8"/>
          <a:stretch>
            <a:fillRect/>
          </a:stretch>
        </p:blipFill>
        <p:spPr>
          <a:xfrm>
            <a:off x="4286493" y="5318010"/>
            <a:ext cx="390178" cy="207282"/>
          </a:xfrm>
          <a:prstGeom prst="rect">
            <a:avLst/>
          </a:prstGeom>
        </p:spPr>
      </p:pic>
      <p:sp>
        <p:nvSpPr>
          <p:cNvPr id="24" name="Left Brace 23">
            <a:extLst>
              <a:ext uri="{FF2B5EF4-FFF2-40B4-BE49-F238E27FC236}">
                <a16:creationId xmlns:a16="http://schemas.microsoft.com/office/drawing/2014/main" id="{8CCF64E6-D9F4-454F-8991-213226C580C9}"/>
              </a:ext>
            </a:extLst>
          </p:cNvPr>
          <p:cNvSpPr/>
          <p:nvPr/>
        </p:nvSpPr>
        <p:spPr>
          <a:xfrm>
            <a:off x="4732681" y="4324498"/>
            <a:ext cx="458789" cy="2184823"/>
          </a:xfrm>
          <a:prstGeom prst="leftBrace">
            <a:avLst/>
          </a:prstGeom>
          <a:ln w="190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9" name="Picture 8">
            <a:extLst>
              <a:ext uri="{FF2B5EF4-FFF2-40B4-BE49-F238E27FC236}">
                <a16:creationId xmlns:a16="http://schemas.microsoft.com/office/drawing/2014/main" id="{B9905A2A-90E6-78D4-C65B-6B8E76078526}"/>
              </a:ext>
            </a:extLst>
          </p:cNvPr>
          <p:cNvPicPr>
            <a:picLocks noChangeAspect="1"/>
          </p:cNvPicPr>
          <p:nvPr/>
        </p:nvPicPr>
        <p:blipFill>
          <a:blip r:embed="rId9"/>
          <a:stretch>
            <a:fillRect/>
          </a:stretch>
        </p:blipFill>
        <p:spPr>
          <a:xfrm>
            <a:off x="6714728" y="5576042"/>
            <a:ext cx="589465" cy="259509"/>
          </a:xfrm>
          <a:prstGeom prst="rect">
            <a:avLst/>
          </a:prstGeom>
        </p:spPr>
      </p:pic>
      <p:sp>
        <p:nvSpPr>
          <p:cNvPr id="17" name="TextBox 16">
            <a:extLst>
              <a:ext uri="{FF2B5EF4-FFF2-40B4-BE49-F238E27FC236}">
                <a16:creationId xmlns:a16="http://schemas.microsoft.com/office/drawing/2014/main" id="{16E11905-1E5C-B69F-76FA-25DD0E3FCE5A}"/>
              </a:ext>
            </a:extLst>
          </p:cNvPr>
          <p:cNvSpPr txBox="1"/>
          <p:nvPr/>
        </p:nvSpPr>
        <p:spPr>
          <a:xfrm>
            <a:off x="6114052" y="5103999"/>
            <a:ext cx="1648877"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000000"/>
                </a:solidFill>
                <a:effectLst/>
                <a:uLnTx/>
                <a:uFillTx/>
                <a:latin typeface="Arial"/>
                <a:ea typeface="+mn-ea"/>
                <a:cs typeface="+mn-cs"/>
              </a:rPr>
              <a:t>DARPA/ONR development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solidFill>
                  <a:srgbClr val="000000"/>
                </a:solidFill>
                <a:effectLst/>
                <a:uLnTx/>
                <a:uFillTx/>
                <a:latin typeface="Arial"/>
                <a:ea typeface="+mn-ea"/>
                <a:cs typeface="+mn-cs"/>
              </a:rPr>
              <a:t>miniature, tactical</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solidFill>
                  <a:srgbClr val="000000"/>
                </a:solidFill>
                <a:effectLst/>
                <a:uLnTx/>
                <a:uFillTx/>
                <a:latin typeface="Arial"/>
                <a:ea typeface="+mn-ea"/>
                <a:cs typeface="+mn-cs"/>
              </a:rPr>
              <a:t>(1E-11/root tau)</a:t>
            </a:r>
          </a:p>
        </p:txBody>
      </p:sp>
      <p:sp>
        <p:nvSpPr>
          <p:cNvPr id="2" name="TextBox 1">
            <a:extLst>
              <a:ext uri="{FF2B5EF4-FFF2-40B4-BE49-F238E27FC236}">
                <a16:creationId xmlns:a16="http://schemas.microsoft.com/office/drawing/2014/main" id="{1C97D5A9-CB7B-7D74-CE0C-54C030102AF1}"/>
              </a:ext>
            </a:extLst>
          </p:cNvPr>
          <p:cNvSpPr txBox="1"/>
          <p:nvPr/>
        </p:nvSpPr>
        <p:spPr>
          <a:xfrm>
            <a:off x="1468892" y="849547"/>
            <a:ext cx="9086462" cy="369332"/>
          </a:xfrm>
          <a:prstGeom prst="rect">
            <a:avLst/>
          </a:prstGeom>
          <a:solidFill>
            <a:srgbClr val="92D050"/>
          </a:solidFill>
        </p:spPr>
        <p:txBody>
          <a:bodyPr wrap="none" rtlCol="0">
            <a:spAutoFit/>
          </a:bodyPr>
          <a:lstStyle/>
          <a:p>
            <a:r>
              <a:rPr lang="en-US" b="1" dirty="0"/>
              <a:t>How much can we reduce </a:t>
            </a:r>
            <a:r>
              <a:rPr lang="en-US" b="1" dirty="0" err="1"/>
              <a:t>SWaP</a:t>
            </a:r>
            <a:r>
              <a:rPr lang="en-US" b="1" dirty="0"/>
              <a:t> and increase Life while maintaining maser-like performance?</a:t>
            </a:r>
          </a:p>
        </p:txBody>
      </p:sp>
      <p:grpSp>
        <p:nvGrpSpPr>
          <p:cNvPr id="25" name="Group 24">
            <a:extLst>
              <a:ext uri="{FF2B5EF4-FFF2-40B4-BE49-F238E27FC236}">
                <a16:creationId xmlns:a16="http://schemas.microsoft.com/office/drawing/2014/main" id="{87810448-0D34-3061-5B22-8BA8FAC8B105}"/>
              </a:ext>
            </a:extLst>
          </p:cNvPr>
          <p:cNvGrpSpPr/>
          <p:nvPr/>
        </p:nvGrpSpPr>
        <p:grpSpPr>
          <a:xfrm>
            <a:off x="7337747" y="1530116"/>
            <a:ext cx="4658873" cy="2955826"/>
            <a:chOff x="4866364" y="1607353"/>
            <a:chExt cx="4230959" cy="2673922"/>
          </a:xfrm>
        </p:grpSpPr>
        <p:sp>
          <p:nvSpPr>
            <p:cNvPr id="26" name="TextBox 25">
              <a:extLst>
                <a:ext uri="{FF2B5EF4-FFF2-40B4-BE49-F238E27FC236}">
                  <a16:creationId xmlns:a16="http://schemas.microsoft.com/office/drawing/2014/main" id="{BFCF5E07-3E62-6856-19FD-1DA2B113BDC8}"/>
                </a:ext>
              </a:extLst>
            </p:cNvPr>
            <p:cNvSpPr txBox="1"/>
            <p:nvPr/>
          </p:nvSpPr>
          <p:spPr>
            <a:xfrm rot="20031827">
              <a:off x="7238973" y="1980710"/>
              <a:ext cx="1469505" cy="307777"/>
            </a:xfrm>
            <a:prstGeom prst="rect">
              <a:avLst/>
            </a:prstGeom>
            <a:noFill/>
          </p:spPr>
          <p:txBody>
            <a:bodyPr wrap="none" rtlCol="0">
              <a:spAutoFit/>
            </a:bodyPr>
            <a:lstStyle/>
            <a:p>
              <a:pPr algn="l"/>
              <a:r>
                <a:rPr lang="en-US" sz="1400" dirty="0"/>
                <a:t>Free running USO</a:t>
              </a:r>
            </a:p>
          </p:txBody>
        </p:sp>
        <p:sp>
          <p:nvSpPr>
            <p:cNvPr id="27" name="TextBox 26">
              <a:extLst>
                <a:ext uri="{FF2B5EF4-FFF2-40B4-BE49-F238E27FC236}">
                  <a16:creationId xmlns:a16="http://schemas.microsoft.com/office/drawing/2014/main" id="{DFB4081B-1C9A-5723-1C3F-BFB276FFBC9D}"/>
                </a:ext>
              </a:extLst>
            </p:cNvPr>
            <p:cNvSpPr txBox="1"/>
            <p:nvPr/>
          </p:nvSpPr>
          <p:spPr>
            <a:xfrm rot="829267">
              <a:off x="7202597" y="2829201"/>
              <a:ext cx="1353769" cy="307777"/>
            </a:xfrm>
            <a:prstGeom prst="rect">
              <a:avLst/>
            </a:prstGeom>
            <a:noFill/>
          </p:spPr>
          <p:txBody>
            <a:bodyPr wrap="none" rtlCol="0">
              <a:spAutoFit/>
            </a:bodyPr>
            <a:lstStyle/>
            <a:p>
              <a:pPr algn="l"/>
              <a:r>
                <a:rPr lang="en-US" sz="1400" dirty="0"/>
                <a:t>DSAC-1 in space</a:t>
              </a:r>
            </a:p>
          </p:txBody>
        </p:sp>
        <p:sp>
          <p:nvSpPr>
            <p:cNvPr id="28" name="TextBox 27">
              <a:extLst>
                <a:ext uri="{FF2B5EF4-FFF2-40B4-BE49-F238E27FC236}">
                  <a16:creationId xmlns:a16="http://schemas.microsoft.com/office/drawing/2014/main" id="{FFE883A1-1155-69EF-63A7-D959B3819F2D}"/>
                </a:ext>
              </a:extLst>
            </p:cNvPr>
            <p:cNvSpPr txBox="1"/>
            <p:nvPr/>
          </p:nvSpPr>
          <p:spPr>
            <a:xfrm rot="1106229">
              <a:off x="6657128" y="3123280"/>
              <a:ext cx="1429302" cy="307777"/>
            </a:xfrm>
            <a:prstGeom prst="rect">
              <a:avLst/>
            </a:prstGeom>
            <a:noFill/>
          </p:spPr>
          <p:txBody>
            <a:bodyPr wrap="none" rtlCol="0">
              <a:spAutoFit/>
            </a:bodyPr>
            <a:lstStyle/>
            <a:p>
              <a:pPr algn="l"/>
              <a:r>
                <a:rPr lang="en-US" sz="1400" dirty="0"/>
                <a:t>DSAC-2 expected</a:t>
              </a:r>
            </a:p>
          </p:txBody>
        </p:sp>
        <p:pic>
          <p:nvPicPr>
            <p:cNvPr id="29" name="Picture 28">
              <a:extLst>
                <a:ext uri="{FF2B5EF4-FFF2-40B4-BE49-F238E27FC236}">
                  <a16:creationId xmlns:a16="http://schemas.microsoft.com/office/drawing/2014/main" id="{12F84BAA-775F-6F44-B855-861F92070B90}"/>
                </a:ext>
              </a:extLst>
            </p:cNvPr>
            <p:cNvPicPr>
              <a:picLocks noChangeAspect="1"/>
            </p:cNvPicPr>
            <p:nvPr/>
          </p:nvPicPr>
          <p:blipFill>
            <a:blip r:embed="rId10"/>
            <a:stretch>
              <a:fillRect/>
            </a:stretch>
          </p:blipFill>
          <p:spPr>
            <a:xfrm>
              <a:off x="4866364" y="1607353"/>
              <a:ext cx="4230959" cy="2673922"/>
            </a:xfrm>
            <a:prstGeom prst="rect">
              <a:avLst/>
            </a:prstGeom>
          </p:spPr>
        </p:pic>
      </p:grpSp>
      <p:pic>
        <p:nvPicPr>
          <p:cNvPr id="7" name="Picture 6">
            <a:extLst>
              <a:ext uri="{FF2B5EF4-FFF2-40B4-BE49-F238E27FC236}">
                <a16:creationId xmlns:a16="http://schemas.microsoft.com/office/drawing/2014/main" id="{A6670228-975D-5C2D-241A-B48B9C4CEFBC}"/>
              </a:ext>
            </a:extLst>
          </p:cNvPr>
          <p:cNvPicPr>
            <a:picLocks noChangeAspect="1"/>
          </p:cNvPicPr>
          <p:nvPr/>
        </p:nvPicPr>
        <p:blipFill>
          <a:blip r:embed="rId11"/>
          <a:stretch>
            <a:fillRect/>
          </a:stretch>
        </p:blipFill>
        <p:spPr>
          <a:xfrm>
            <a:off x="9899374" y="6400844"/>
            <a:ext cx="2292626" cy="460973"/>
          </a:xfrm>
          <a:prstGeom prst="rect">
            <a:avLst/>
          </a:prstGeom>
        </p:spPr>
      </p:pic>
    </p:spTree>
    <p:extLst>
      <p:ext uri="{BB962C8B-B14F-4D97-AF65-F5344CB8AC3E}">
        <p14:creationId xmlns:p14="http://schemas.microsoft.com/office/powerpoint/2010/main" val="651432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A1C8F-A064-570C-8272-2D1FA15FE5A9}"/>
              </a:ext>
            </a:extLst>
          </p:cNvPr>
          <p:cNvSpPr>
            <a:spLocks noGrp="1"/>
          </p:cNvSpPr>
          <p:nvPr>
            <p:ph type="title"/>
          </p:nvPr>
        </p:nvSpPr>
        <p:spPr>
          <a:xfrm>
            <a:off x="0" y="9416"/>
            <a:ext cx="7561082" cy="586973"/>
          </a:xfrm>
        </p:spPr>
        <p:txBody>
          <a:bodyPr>
            <a:normAutofit fontScale="90000"/>
          </a:bodyPr>
          <a:lstStyle/>
          <a:p>
            <a:r>
              <a:rPr lang="en-US" dirty="0"/>
              <a:t>JPL Trapped Ion Clock Overview</a:t>
            </a:r>
          </a:p>
        </p:txBody>
      </p:sp>
      <p:sp>
        <p:nvSpPr>
          <p:cNvPr id="4" name="Rectangle 33">
            <a:extLst>
              <a:ext uri="{FF2B5EF4-FFF2-40B4-BE49-F238E27FC236}">
                <a16:creationId xmlns:a16="http://schemas.microsoft.com/office/drawing/2014/main" id="{B050CF96-9762-55D8-B497-059D4EF9B358}"/>
              </a:ext>
            </a:extLst>
          </p:cNvPr>
          <p:cNvSpPr>
            <a:spLocks noChangeArrowheads="1"/>
          </p:cNvSpPr>
          <p:nvPr/>
        </p:nvSpPr>
        <p:spPr bwMode="auto">
          <a:xfrm>
            <a:off x="6796289" y="437596"/>
            <a:ext cx="5223775" cy="2800767"/>
          </a:xfrm>
          <a:prstGeom prst="rect">
            <a:avLst/>
          </a:prstGeom>
          <a:noFill/>
          <a:ln w="9525">
            <a:noFill/>
            <a:miter lim="800000"/>
            <a:headEnd/>
            <a:tailEnd/>
          </a:ln>
        </p:spPr>
        <p:txBody>
          <a:bodyPr wrap="square">
            <a:spAutoFit/>
          </a:bodyPr>
          <a:lstStyle/>
          <a:p>
            <a:pPr algn="l"/>
            <a:r>
              <a:rPr lang="en-US" sz="1600" b="1" dirty="0">
                <a:solidFill>
                  <a:srgbClr val="0000FF"/>
                </a:solidFill>
                <a:latin typeface="Arial" panose="020B0604020202020204" pitchFamily="34" charset="0"/>
                <a:cs typeface="Arial" panose="020B0604020202020204" pitchFamily="34" charset="0"/>
              </a:rPr>
              <a:t>Key Performance Features: </a:t>
            </a:r>
            <a:endParaRPr lang="en-US" sz="1600" b="1" dirty="0">
              <a:latin typeface="Arial" panose="020B0604020202020204" pitchFamily="34" charset="0"/>
              <a:cs typeface="Arial" panose="020B0604020202020204" pitchFamily="34" charset="0"/>
            </a:endParaRPr>
          </a:p>
          <a:p>
            <a:pPr marL="128588" indent="-128588">
              <a:buFont typeface="Arial" panose="020B0604020202020204" pitchFamily="34" charset="0"/>
              <a:buChar char="•"/>
            </a:pPr>
            <a:r>
              <a:rPr lang="en-US" sz="1600" b="1" dirty="0">
                <a:latin typeface="Arial" panose="020B0604020202020204" pitchFamily="34" charset="0"/>
                <a:cs typeface="Arial" panose="020B0604020202020204" pitchFamily="34" charset="0"/>
              </a:rPr>
              <a:t>10</a:t>
            </a:r>
            <a:r>
              <a:rPr lang="en-US" sz="1600" b="1" baseline="30000" dirty="0">
                <a:latin typeface="Arial" panose="020B0604020202020204" pitchFamily="34" charset="0"/>
                <a:cs typeface="Arial" panose="020B0604020202020204" pitchFamily="34" charset="0"/>
              </a:rPr>
              <a:t>6</a:t>
            </a:r>
            <a:r>
              <a:rPr lang="en-US" sz="1600" b="1" dirty="0">
                <a:latin typeface="Arial" panose="020B0604020202020204" pitchFamily="34" charset="0"/>
                <a:cs typeface="Arial" panose="020B0604020202020204" pitchFamily="34" charset="0"/>
              </a:rPr>
              <a:t>-10</a:t>
            </a:r>
            <a:r>
              <a:rPr lang="en-US" sz="1600" b="1" baseline="30000" dirty="0">
                <a:latin typeface="Arial" panose="020B0604020202020204" pitchFamily="34" charset="0"/>
                <a:cs typeface="Arial" panose="020B0604020202020204" pitchFamily="34" charset="0"/>
              </a:rPr>
              <a:t>7</a:t>
            </a:r>
            <a:r>
              <a:rPr lang="en-US" sz="1600" b="1" dirty="0">
                <a:latin typeface="Arial" panose="020B0604020202020204" pitchFamily="34" charset="0"/>
                <a:cs typeface="Arial" panose="020B0604020202020204" pitchFamily="34" charset="0"/>
              </a:rPr>
              <a:t>  </a:t>
            </a:r>
            <a:r>
              <a:rPr lang="en-US" sz="1600" b="1" baseline="30000" dirty="0">
                <a:latin typeface="Arial" panose="020B0604020202020204" pitchFamily="34" charset="0"/>
                <a:cs typeface="Arial" panose="020B0604020202020204" pitchFamily="34" charset="0"/>
              </a:rPr>
              <a:t>199</a:t>
            </a:r>
            <a:r>
              <a:rPr lang="en-US" sz="1600" b="1" dirty="0">
                <a:latin typeface="Arial" panose="020B0604020202020204" pitchFamily="34" charset="0"/>
                <a:cs typeface="Arial" panose="020B0604020202020204" pitchFamily="34" charset="0"/>
              </a:rPr>
              <a:t>Hg</a:t>
            </a:r>
            <a:r>
              <a:rPr lang="en-US" sz="1600" b="1" baseline="30000" dirty="0">
                <a:latin typeface="Arial" panose="020B0604020202020204" pitchFamily="34" charset="0"/>
                <a:cs typeface="Arial" panose="020B0604020202020204" pitchFamily="34" charset="0"/>
              </a:rPr>
              <a:t>+</a:t>
            </a:r>
            <a:r>
              <a:rPr lang="en-US" sz="1600" b="1" dirty="0">
                <a:latin typeface="Arial" panose="020B0604020202020204" pitchFamily="34" charset="0"/>
                <a:cs typeface="Arial" panose="020B0604020202020204" pitchFamily="34" charset="0"/>
              </a:rPr>
              <a:t>  trapped ions</a:t>
            </a:r>
          </a:p>
          <a:p>
            <a:pPr lvl="1" algn="l">
              <a:buFont typeface="Arial" pitchFamily="34" charset="0"/>
              <a:buChar char="•"/>
            </a:pPr>
            <a:r>
              <a:rPr lang="en-US" sz="1600" dirty="0">
                <a:latin typeface="Arial" panose="020B0604020202020204" pitchFamily="34" charset="0"/>
                <a:cs typeface="Arial" panose="020B0604020202020204" pitchFamily="34" charset="0"/>
              </a:rPr>
              <a:t>  No wall collisions,  high Q  microwave line</a:t>
            </a:r>
          </a:p>
          <a:p>
            <a:pPr lvl="1" algn="l">
              <a:buFont typeface="Arial" pitchFamily="34" charset="0"/>
              <a:buChar char="•"/>
            </a:pPr>
            <a:r>
              <a:rPr lang="en-US" sz="1600" dirty="0">
                <a:latin typeface="Arial" panose="020B0604020202020204" pitchFamily="34" charset="0"/>
                <a:cs typeface="Arial" panose="020B0604020202020204" pitchFamily="34" charset="0"/>
              </a:rPr>
              <a:t>  Buffer gas cooled to ~300K </a:t>
            </a:r>
          </a:p>
          <a:p>
            <a:pPr lvl="1" algn="l">
              <a:buFont typeface="Arial" pitchFamily="34" charset="0"/>
              <a:buChar char="•"/>
            </a:pPr>
            <a:r>
              <a:rPr lang="en-US" sz="1600" dirty="0">
                <a:latin typeface="Arial" panose="020B0604020202020204" pitchFamily="34" charset="0"/>
                <a:cs typeface="Arial" panose="020B0604020202020204" pitchFamily="34" charset="0"/>
              </a:rPr>
              <a:t>  </a:t>
            </a:r>
            <a:r>
              <a:rPr lang="en-US" sz="1600" dirty="0">
                <a:solidFill>
                  <a:srgbClr val="FF0000"/>
                </a:solidFill>
                <a:latin typeface="Arial" panose="020B0604020202020204" pitchFamily="34" charset="0"/>
                <a:cs typeface="Arial" panose="020B0604020202020204" pitchFamily="34" charset="0"/>
              </a:rPr>
              <a:t>Multi-pole ion trap – </a:t>
            </a:r>
            <a:r>
              <a:rPr lang="en-US" sz="1600" b="1" i="1" dirty="0">
                <a:solidFill>
                  <a:srgbClr val="FF0000"/>
                </a:solidFill>
                <a:latin typeface="Arial" panose="020B0604020202020204" pitchFamily="34" charset="0"/>
                <a:cs typeface="Arial" panose="020B0604020202020204" pitchFamily="34" charset="0"/>
              </a:rPr>
              <a:t>lower systematics</a:t>
            </a:r>
            <a:endParaRPr lang="en-US" sz="1600" dirty="0">
              <a:latin typeface="Arial" panose="020B0604020202020204" pitchFamily="34" charset="0"/>
              <a:cs typeface="Arial" panose="020B0604020202020204" pitchFamily="34" charset="0"/>
            </a:endParaRPr>
          </a:p>
          <a:p>
            <a:pPr algn="l">
              <a:buFont typeface="Arial" pitchFamily="34" charset="0"/>
              <a:buChar char="•"/>
            </a:pPr>
            <a:r>
              <a:rPr lang="en-US" sz="1600" b="1" dirty="0">
                <a:latin typeface="Arial" panose="020B0604020202020204" pitchFamily="34" charset="0"/>
                <a:cs typeface="Arial" panose="020B0604020202020204" pitchFamily="34" charset="0"/>
              </a:rPr>
              <a:t> State selection/detection:  </a:t>
            </a:r>
          </a:p>
          <a:p>
            <a:pPr lvl="1" algn="l">
              <a:buFont typeface="Arial" pitchFamily="34" charset="0"/>
              <a:buChar char="•"/>
            </a:pPr>
            <a:r>
              <a:rPr lang="en-US" sz="1600" dirty="0">
                <a:latin typeface="Arial" panose="020B0604020202020204" pitchFamily="34" charset="0"/>
                <a:cs typeface="Arial" panose="020B0604020202020204" pitchFamily="34" charset="0"/>
              </a:rPr>
              <a:t> Optical Pumping from </a:t>
            </a:r>
            <a:r>
              <a:rPr lang="en-US" sz="1600" baseline="30000" dirty="0">
                <a:latin typeface="Arial" panose="020B0604020202020204" pitchFamily="34" charset="0"/>
                <a:cs typeface="Arial" panose="020B0604020202020204" pitchFamily="34" charset="0"/>
              </a:rPr>
              <a:t>202</a:t>
            </a:r>
            <a:r>
              <a:rPr lang="en-US" sz="1600" dirty="0">
                <a:latin typeface="Arial" panose="020B0604020202020204" pitchFamily="34" charset="0"/>
                <a:cs typeface="Arial" panose="020B0604020202020204" pitchFamily="34" charset="0"/>
              </a:rPr>
              <a:t>Hg</a:t>
            </a:r>
            <a:r>
              <a:rPr lang="en-US" sz="1600" baseline="30000" dirty="0">
                <a:latin typeface="Arial" panose="020B0604020202020204" pitchFamily="34" charset="0"/>
                <a:cs typeface="Arial" panose="020B0604020202020204" pitchFamily="34" charset="0"/>
              </a:rPr>
              <a:t>+</a:t>
            </a:r>
            <a:r>
              <a:rPr lang="en-US" sz="1600" dirty="0">
                <a:latin typeface="Arial" panose="020B0604020202020204" pitchFamily="34" charset="0"/>
                <a:cs typeface="Arial" panose="020B0604020202020204" pitchFamily="34" charset="0"/>
              </a:rPr>
              <a:t> lamp</a:t>
            </a:r>
          </a:p>
          <a:p>
            <a:pPr lvl="1" algn="l">
              <a:buFont typeface="Arial" pitchFamily="34" charset="0"/>
              <a:buChar char="•"/>
            </a:pPr>
            <a:r>
              <a:rPr lang="en-US" sz="1600" dirty="0">
                <a:latin typeface="Arial" panose="020B0604020202020204" pitchFamily="34" charset="0"/>
                <a:cs typeface="Arial" panose="020B0604020202020204" pitchFamily="34" charset="0"/>
              </a:rPr>
              <a:t> 1-2 UV photons per ion per second scattered</a:t>
            </a:r>
          </a:p>
          <a:p>
            <a:pPr algn="l">
              <a:buFont typeface="Arial" pitchFamily="34" charset="0"/>
              <a:buChar char="•"/>
            </a:pPr>
            <a:r>
              <a:rPr lang="en-US" sz="1600" b="1" dirty="0">
                <a:latin typeface="Arial" panose="020B0604020202020204" pitchFamily="34" charset="0"/>
                <a:cs typeface="Arial" panose="020B0604020202020204" pitchFamily="34" charset="0"/>
              </a:rPr>
              <a:t>High Clock Transition:   </a:t>
            </a:r>
          </a:p>
          <a:p>
            <a:pPr lvl="1" algn="l">
              <a:buFont typeface="Arial" pitchFamily="34" charset="0"/>
              <a:buChar char="•"/>
            </a:pPr>
            <a:r>
              <a:rPr lang="en-US" sz="1600" dirty="0">
                <a:latin typeface="Arial" panose="020B0604020202020204" pitchFamily="34" charset="0"/>
                <a:cs typeface="Arial" panose="020B0604020202020204" pitchFamily="34" charset="0"/>
              </a:rPr>
              <a:t> </a:t>
            </a:r>
            <a:r>
              <a:rPr lang="en-US" sz="1600" dirty="0">
                <a:solidFill>
                  <a:srgbClr val="FF0000"/>
                </a:solidFill>
                <a:latin typeface="Arial" panose="020B0604020202020204" pitchFamily="34" charset="0"/>
                <a:cs typeface="Arial" panose="020B0604020202020204" pitchFamily="34" charset="0"/>
              </a:rPr>
              <a:t>40,507,347,996.8 Hz – </a:t>
            </a:r>
            <a:r>
              <a:rPr lang="en-US" sz="1600" b="1" i="1" dirty="0">
                <a:solidFill>
                  <a:srgbClr val="FF0000"/>
                </a:solidFill>
                <a:latin typeface="Arial" panose="020B0604020202020204" pitchFamily="34" charset="0"/>
                <a:cs typeface="Arial" panose="020B0604020202020204" pitchFamily="34" charset="0"/>
              </a:rPr>
              <a:t>low magnetic sensitivity</a:t>
            </a:r>
            <a:endParaRPr lang="en-US" sz="1600" b="1" dirty="0">
              <a:latin typeface="Arial" panose="020B0604020202020204" pitchFamily="34" charset="0"/>
              <a:cs typeface="Arial" panose="020B0604020202020204" pitchFamily="34" charset="0"/>
            </a:endParaRPr>
          </a:p>
          <a:p>
            <a:pPr algn="l">
              <a:buFont typeface="Arial" pitchFamily="34" charset="0"/>
              <a:buChar char="•"/>
            </a:pPr>
            <a:r>
              <a:rPr lang="en-US" sz="1600" b="1" dirty="0">
                <a:latin typeface="Arial" panose="020B0604020202020204" pitchFamily="34" charset="0"/>
                <a:cs typeface="Arial" panose="020B0604020202020204" pitchFamily="34" charset="0"/>
              </a:rPr>
              <a:t> Adapts to variety of Local Oscillators </a:t>
            </a:r>
            <a:r>
              <a:rPr lang="en-US" sz="1600" b="1" dirty="0">
                <a:solidFill>
                  <a:srgbClr val="FF0000"/>
                </a:solidFill>
                <a:latin typeface="Arial" panose="020B0604020202020204" pitchFamily="34" charset="0"/>
                <a:cs typeface="Arial" panose="020B0604020202020204" pitchFamily="34" charset="0"/>
              </a:rPr>
              <a:t>- </a:t>
            </a:r>
            <a:r>
              <a:rPr lang="en-US" sz="1600" b="1" i="1" dirty="0">
                <a:solidFill>
                  <a:srgbClr val="FF0000"/>
                </a:solidFill>
                <a:latin typeface="Arial" panose="020B0604020202020204" pitchFamily="34" charset="0"/>
                <a:cs typeface="Arial" panose="020B0604020202020204" pitchFamily="34" charset="0"/>
              </a:rPr>
              <a:t>flexible</a:t>
            </a:r>
          </a:p>
        </p:txBody>
      </p:sp>
      <p:sp>
        <p:nvSpPr>
          <p:cNvPr id="5" name="Rectangle 33">
            <a:extLst>
              <a:ext uri="{FF2B5EF4-FFF2-40B4-BE49-F238E27FC236}">
                <a16:creationId xmlns:a16="http://schemas.microsoft.com/office/drawing/2014/main" id="{87EAD8EF-AC96-D3D8-3292-EDC2003B7C30}"/>
              </a:ext>
            </a:extLst>
          </p:cNvPr>
          <p:cNvSpPr>
            <a:spLocks noChangeArrowheads="1"/>
          </p:cNvSpPr>
          <p:nvPr/>
        </p:nvSpPr>
        <p:spPr bwMode="auto">
          <a:xfrm>
            <a:off x="7705341" y="4131586"/>
            <a:ext cx="3961129" cy="1569660"/>
          </a:xfrm>
          <a:prstGeom prst="rect">
            <a:avLst/>
          </a:prstGeom>
          <a:noFill/>
          <a:ln w="9525">
            <a:noFill/>
            <a:miter lim="800000"/>
            <a:headEnd/>
            <a:tailEnd/>
          </a:ln>
        </p:spPr>
        <p:txBody>
          <a:bodyPr wrap="square">
            <a:spAutoFit/>
          </a:bodyPr>
          <a:lstStyle/>
          <a:p>
            <a:pPr algn="l"/>
            <a:r>
              <a:rPr lang="en-US" sz="1600" b="1" dirty="0">
                <a:solidFill>
                  <a:srgbClr val="0000FF"/>
                </a:solidFill>
                <a:latin typeface="+mn-lt"/>
              </a:rPr>
              <a:t> </a:t>
            </a:r>
            <a:r>
              <a:rPr lang="en-US" sz="1600" b="1" dirty="0">
                <a:solidFill>
                  <a:srgbClr val="0000FF"/>
                </a:solidFill>
                <a:latin typeface="Arial" panose="020B0604020202020204" pitchFamily="34" charset="0"/>
                <a:cs typeface="Arial" panose="020B0604020202020204" pitchFamily="34" charset="0"/>
              </a:rPr>
              <a:t>Key Reliability Features:  </a:t>
            </a:r>
            <a:r>
              <a:rPr lang="en-US" sz="1600" i="1" dirty="0">
                <a:solidFill>
                  <a:srgbClr val="FF0000"/>
                </a:solidFill>
                <a:latin typeface="Arial" panose="020B0604020202020204" pitchFamily="34" charset="0"/>
                <a:cs typeface="Arial" panose="020B0604020202020204" pitchFamily="34" charset="0"/>
              </a:rPr>
              <a:t>- </a:t>
            </a:r>
            <a:r>
              <a:rPr lang="en-US" sz="1600" b="1" i="1" dirty="0">
                <a:solidFill>
                  <a:srgbClr val="FF0000"/>
                </a:solidFill>
                <a:latin typeface="Arial" panose="020B0604020202020204" pitchFamily="34" charset="0"/>
                <a:cs typeface="Arial" panose="020B0604020202020204" pitchFamily="34" charset="0"/>
              </a:rPr>
              <a:t>practical</a:t>
            </a:r>
            <a:endParaRPr lang="en-US" sz="1600" b="1" dirty="0">
              <a:latin typeface="Arial" panose="020B0604020202020204" pitchFamily="34" charset="0"/>
              <a:cs typeface="Arial" panose="020B0604020202020204" pitchFamily="34" charset="0"/>
            </a:endParaRPr>
          </a:p>
          <a:p>
            <a:pPr algn="l">
              <a:buFont typeface="Arial" pitchFamily="34" charset="0"/>
              <a:buChar char="•"/>
            </a:pPr>
            <a:r>
              <a:rPr lang="en-US" sz="1600" b="1" dirty="0">
                <a:latin typeface="Arial" panose="020B0604020202020204" pitchFamily="34" charset="0"/>
                <a:cs typeface="Arial" panose="020B0604020202020204" pitchFamily="34" charset="0"/>
              </a:rPr>
              <a:t>  No Lasers </a:t>
            </a:r>
          </a:p>
          <a:p>
            <a:pPr algn="l">
              <a:buFont typeface="Arial" pitchFamily="34" charset="0"/>
              <a:buChar char="•"/>
            </a:pPr>
            <a:r>
              <a:rPr lang="en-US" sz="1600" b="1" dirty="0">
                <a:latin typeface="Arial" panose="020B0604020202020204" pitchFamily="34" charset="0"/>
                <a:cs typeface="Arial" panose="020B0604020202020204" pitchFamily="34" charset="0"/>
              </a:rPr>
              <a:t>  No Cryogenics </a:t>
            </a:r>
          </a:p>
          <a:p>
            <a:pPr algn="l">
              <a:buFont typeface="Arial" pitchFamily="34" charset="0"/>
              <a:buChar char="•"/>
            </a:pPr>
            <a:r>
              <a:rPr lang="en-US" sz="1600" b="1" dirty="0">
                <a:latin typeface="Arial" panose="020B0604020202020204" pitchFamily="34" charset="0"/>
                <a:cs typeface="Arial" panose="020B0604020202020204" pitchFamily="34" charset="0"/>
              </a:rPr>
              <a:t>  No Microwave cavity</a:t>
            </a:r>
          </a:p>
          <a:p>
            <a:pPr algn="l">
              <a:buFont typeface="Arial" pitchFamily="34" charset="0"/>
              <a:buChar char="•"/>
            </a:pPr>
            <a:r>
              <a:rPr lang="en-US" sz="1600" b="1" dirty="0">
                <a:latin typeface="Arial" panose="020B0604020202020204" pitchFamily="34" charset="0"/>
                <a:cs typeface="Arial" panose="020B0604020202020204" pitchFamily="34" charset="0"/>
              </a:rPr>
              <a:t>  No Light Shift</a:t>
            </a:r>
          </a:p>
          <a:p>
            <a:pPr algn="l">
              <a:buFont typeface="Arial" pitchFamily="34" charset="0"/>
              <a:buChar char="•"/>
            </a:pPr>
            <a:r>
              <a:rPr lang="en-US" sz="1600" b="1" dirty="0">
                <a:latin typeface="Arial" panose="020B0604020202020204" pitchFamily="34" charset="0"/>
                <a:cs typeface="Arial" panose="020B0604020202020204" pitchFamily="34" charset="0"/>
              </a:rPr>
              <a:t>  Low Consumables</a:t>
            </a:r>
          </a:p>
        </p:txBody>
      </p:sp>
      <p:grpSp>
        <p:nvGrpSpPr>
          <p:cNvPr id="24" name="Group 23">
            <a:extLst>
              <a:ext uri="{FF2B5EF4-FFF2-40B4-BE49-F238E27FC236}">
                <a16:creationId xmlns:a16="http://schemas.microsoft.com/office/drawing/2014/main" id="{7EC55408-1BD5-0318-BCFF-D16E5AF91B84}"/>
              </a:ext>
            </a:extLst>
          </p:cNvPr>
          <p:cNvGrpSpPr/>
          <p:nvPr/>
        </p:nvGrpSpPr>
        <p:grpSpPr>
          <a:xfrm>
            <a:off x="883695" y="822316"/>
            <a:ext cx="4904363" cy="2416047"/>
            <a:chOff x="6096000" y="1989399"/>
            <a:chExt cx="4519103" cy="2031325"/>
          </a:xfrm>
        </p:grpSpPr>
        <p:pic>
          <p:nvPicPr>
            <p:cNvPr id="7" name="Picture 6">
              <a:extLst>
                <a:ext uri="{FF2B5EF4-FFF2-40B4-BE49-F238E27FC236}">
                  <a16:creationId xmlns:a16="http://schemas.microsoft.com/office/drawing/2014/main" id="{B7BFCA57-627B-64F4-1CC0-9C4A34696F6F}"/>
                </a:ext>
              </a:extLst>
            </p:cNvPr>
            <p:cNvPicPr>
              <a:picLocks noChangeAspect="1"/>
            </p:cNvPicPr>
            <p:nvPr/>
          </p:nvPicPr>
          <p:blipFill>
            <a:blip r:embed="rId2"/>
            <a:stretch>
              <a:fillRect/>
            </a:stretch>
          </p:blipFill>
          <p:spPr>
            <a:xfrm rot="440060">
              <a:off x="7736164" y="2447396"/>
              <a:ext cx="2878939" cy="1037456"/>
            </a:xfrm>
            <a:prstGeom prst="rect">
              <a:avLst/>
            </a:prstGeom>
          </p:spPr>
        </p:pic>
        <p:sp>
          <p:nvSpPr>
            <p:cNvPr id="8" name="TextBox 7">
              <a:extLst>
                <a:ext uri="{FF2B5EF4-FFF2-40B4-BE49-F238E27FC236}">
                  <a16:creationId xmlns:a16="http://schemas.microsoft.com/office/drawing/2014/main" id="{7E98236B-FA55-D0B4-B841-077162C5D0B1}"/>
                </a:ext>
              </a:extLst>
            </p:cNvPr>
            <p:cNvSpPr txBox="1"/>
            <p:nvPr/>
          </p:nvSpPr>
          <p:spPr>
            <a:xfrm>
              <a:off x="9356959" y="3416101"/>
              <a:ext cx="797520" cy="373392"/>
            </a:xfrm>
            <a:prstGeom prst="rect">
              <a:avLst/>
            </a:prstGeom>
            <a:solidFill>
              <a:srgbClr val="92D050">
                <a:alpha val="27843"/>
              </a:srgbClr>
            </a:solidFill>
          </p:spPr>
          <p:txBody>
            <a:bodyPr wrap="square" rtlCol="0">
              <a:spAutoFit/>
            </a:bodyPr>
            <a:lstStyle/>
            <a:p>
              <a:pPr algn="ctr"/>
              <a:r>
                <a:rPr lang="en-US" sz="900" dirty="0">
                  <a:latin typeface="Arial" panose="020B0604020202020204" pitchFamily="34" charset="0"/>
                  <a:cs typeface="Arial" panose="020B0604020202020204" pitchFamily="34" charset="0"/>
                </a:rPr>
                <a:t>Microwave Input</a:t>
              </a:r>
            </a:p>
          </p:txBody>
        </p:sp>
        <p:sp>
          <p:nvSpPr>
            <p:cNvPr id="9" name="TextBox 8">
              <a:extLst>
                <a:ext uri="{FF2B5EF4-FFF2-40B4-BE49-F238E27FC236}">
                  <a16:creationId xmlns:a16="http://schemas.microsoft.com/office/drawing/2014/main" id="{1A1FADB8-DE27-68CE-A09F-0053B4A7A927}"/>
                </a:ext>
              </a:extLst>
            </p:cNvPr>
            <p:cNvSpPr txBox="1"/>
            <p:nvPr/>
          </p:nvSpPr>
          <p:spPr>
            <a:xfrm>
              <a:off x="8220216" y="3425244"/>
              <a:ext cx="797520" cy="369332"/>
            </a:xfrm>
            <a:prstGeom prst="rect">
              <a:avLst/>
            </a:prstGeom>
            <a:solidFill>
              <a:srgbClr val="92D050">
                <a:alpha val="27843"/>
              </a:srgbClr>
            </a:solidFill>
          </p:spPr>
          <p:txBody>
            <a:bodyPr wrap="square" rtlCol="0">
              <a:spAutoFit/>
            </a:bodyPr>
            <a:lstStyle/>
            <a:p>
              <a:pPr algn="ctr"/>
              <a:r>
                <a:rPr lang="en-US" sz="900" dirty="0">
                  <a:latin typeface="Arial" panose="020B0604020202020204" pitchFamily="34" charset="0"/>
                  <a:cs typeface="Arial" panose="020B0604020202020204" pitchFamily="34" charset="0"/>
                </a:rPr>
                <a:t>Input light system</a:t>
              </a:r>
            </a:p>
          </p:txBody>
        </p:sp>
        <p:sp>
          <p:nvSpPr>
            <p:cNvPr id="10" name="TextBox 9">
              <a:extLst>
                <a:ext uri="{FF2B5EF4-FFF2-40B4-BE49-F238E27FC236}">
                  <a16:creationId xmlns:a16="http://schemas.microsoft.com/office/drawing/2014/main" id="{168335BC-890F-9140-0823-896A933A1AD8}"/>
                </a:ext>
              </a:extLst>
            </p:cNvPr>
            <p:cNvSpPr txBox="1"/>
            <p:nvPr/>
          </p:nvSpPr>
          <p:spPr>
            <a:xfrm>
              <a:off x="8204769" y="2030881"/>
              <a:ext cx="797520" cy="369332"/>
            </a:xfrm>
            <a:prstGeom prst="rect">
              <a:avLst/>
            </a:prstGeom>
            <a:solidFill>
              <a:srgbClr val="92D050">
                <a:alpha val="27843"/>
              </a:srgbClr>
            </a:solidFill>
          </p:spPr>
          <p:txBody>
            <a:bodyPr wrap="square" rtlCol="0">
              <a:spAutoFit/>
            </a:bodyPr>
            <a:lstStyle/>
            <a:p>
              <a:pPr algn="ctr"/>
              <a:r>
                <a:rPr lang="en-US" sz="900" dirty="0">
                  <a:latin typeface="Arial" panose="020B0604020202020204" pitchFamily="34" charset="0"/>
                  <a:cs typeface="Arial" panose="020B0604020202020204" pitchFamily="34" charset="0"/>
                </a:rPr>
                <a:t>Detection light system</a:t>
              </a:r>
            </a:p>
          </p:txBody>
        </p:sp>
        <p:sp>
          <p:nvSpPr>
            <p:cNvPr id="11" name="TextBox 10">
              <a:extLst>
                <a:ext uri="{FF2B5EF4-FFF2-40B4-BE49-F238E27FC236}">
                  <a16:creationId xmlns:a16="http://schemas.microsoft.com/office/drawing/2014/main" id="{BC75D3DC-7F72-EEE0-E291-349C4145DDA4}"/>
                </a:ext>
              </a:extLst>
            </p:cNvPr>
            <p:cNvSpPr txBox="1"/>
            <p:nvPr/>
          </p:nvSpPr>
          <p:spPr>
            <a:xfrm>
              <a:off x="6096000" y="1989399"/>
              <a:ext cx="800764" cy="2031325"/>
            </a:xfrm>
            <a:prstGeom prst="rect">
              <a:avLst/>
            </a:prstGeom>
            <a:solidFill>
              <a:srgbClr val="92D050">
                <a:alpha val="27843"/>
              </a:srgbClr>
            </a:solidFill>
          </p:spPr>
          <p:txBody>
            <a:bodyPr wrap="square" rtlCol="0">
              <a:spAutoFit/>
            </a:bodyPr>
            <a:lstStyle/>
            <a:p>
              <a:pPr algn="ctr"/>
              <a:endParaRPr lang="en-US" sz="900" dirty="0">
                <a:latin typeface="Arial" panose="020B0604020202020204" pitchFamily="34" charset="0"/>
                <a:cs typeface="Arial" panose="020B0604020202020204" pitchFamily="34" charset="0"/>
              </a:endParaRPr>
            </a:p>
            <a:p>
              <a:pPr algn="ctr"/>
              <a:endParaRPr lang="en-US" sz="900" dirty="0">
                <a:latin typeface="Arial" panose="020B0604020202020204" pitchFamily="34" charset="0"/>
                <a:cs typeface="Arial" panose="020B0604020202020204" pitchFamily="34" charset="0"/>
              </a:endParaRPr>
            </a:p>
            <a:p>
              <a:pPr algn="ctr"/>
              <a:endParaRPr lang="en-US" sz="900" dirty="0">
                <a:latin typeface="Arial" panose="020B0604020202020204" pitchFamily="34" charset="0"/>
                <a:cs typeface="Arial" panose="020B0604020202020204" pitchFamily="34" charset="0"/>
              </a:endParaRPr>
            </a:p>
            <a:p>
              <a:pPr algn="ctr"/>
              <a:endParaRPr lang="en-US" sz="900" dirty="0">
                <a:latin typeface="Arial" panose="020B0604020202020204" pitchFamily="34" charset="0"/>
                <a:cs typeface="Arial" panose="020B0604020202020204" pitchFamily="34" charset="0"/>
              </a:endParaRPr>
            </a:p>
            <a:p>
              <a:pPr algn="ctr"/>
              <a:endParaRPr lang="en-US" sz="900" dirty="0">
                <a:latin typeface="Arial" panose="020B0604020202020204" pitchFamily="34" charset="0"/>
                <a:cs typeface="Arial" panose="020B0604020202020204" pitchFamily="34" charset="0"/>
              </a:endParaRPr>
            </a:p>
            <a:p>
              <a:pPr algn="ctr"/>
              <a:r>
                <a:rPr lang="en-US" sz="900" dirty="0">
                  <a:latin typeface="Arial" panose="020B0604020202020204" pitchFamily="34" charset="0"/>
                  <a:cs typeface="Arial" panose="020B0604020202020204" pitchFamily="34" charset="0"/>
                </a:rPr>
                <a:t>Local Oscillator</a:t>
              </a:r>
            </a:p>
            <a:p>
              <a:pPr algn="ctr"/>
              <a:endParaRPr lang="en-US" sz="900" dirty="0">
                <a:latin typeface="Arial" panose="020B0604020202020204" pitchFamily="34" charset="0"/>
                <a:cs typeface="Arial" panose="020B0604020202020204" pitchFamily="34" charset="0"/>
              </a:endParaRPr>
            </a:p>
            <a:p>
              <a:pPr algn="ctr"/>
              <a:endParaRPr lang="en-US" sz="900" dirty="0">
                <a:latin typeface="Arial" panose="020B0604020202020204" pitchFamily="34" charset="0"/>
                <a:cs typeface="Arial" panose="020B0604020202020204" pitchFamily="34" charset="0"/>
              </a:endParaRPr>
            </a:p>
            <a:p>
              <a:pPr algn="ctr"/>
              <a:endParaRPr lang="en-US" sz="900" dirty="0">
                <a:latin typeface="Arial" panose="020B0604020202020204" pitchFamily="34" charset="0"/>
                <a:cs typeface="Arial" panose="020B0604020202020204" pitchFamily="34" charset="0"/>
              </a:endParaRPr>
            </a:p>
            <a:p>
              <a:pPr algn="ctr"/>
              <a:endParaRPr lang="en-US" sz="900" dirty="0">
                <a:latin typeface="Arial" panose="020B0604020202020204" pitchFamily="34" charset="0"/>
                <a:cs typeface="Arial" panose="020B0604020202020204" pitchFamily="34" charset="0"/>
              </a:endParaRPr>
            </a:p>
            <a:p>
              <a:pPr algn="ctr"/>
              <a:endParaRPr lang="en-US" sz="900" dirty="0">
                <a:latin typeface="Arial" panose="020B0604020202020204" pitchFamily="34" charset="0"/>
                <a:cs typeface="Arial" panose="020B0604020202020204" pitchFamily="34" charset="0"/>
              </a:endParaRPr>
            </a:p>
            <a:p>
              <a:pPr algn="ctr"/>
              <a:endParaRPr lang="en-US" sz="900" dirty="0">
                <a:latin typeface="Arial" panose="020B0604020202020204" pitchFamily="34" charset="0"/>
                <a:cs typeface="Arial" panose="020B0604020202020204" pitchFamily="34" charset="0"/>
              </a:endParaRPr>
            </a:p>
            <a:p>
              <a:pPr algn="ctr"/>
              <a:endParaRPr lang="en-US" sz="9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EFB6C273-2914-119B-EA58-BFDB17D17213}"/>
                </a:ext>
              </a:extLst>
            </p:cNvPr>
            <p:cNvSpPr txBox="1"/>
            <p:nvPr/>
          </p:nvSpPr>
          <p:spPr>
            <a:xfrm>
              <a:off x="7177509" y="2030881"/>
              <a:ext cx="797520" cy="369332"/>
            </a:xfrm>
            <a:prstGeom prst="rect">
              <a:avLst/>
            </a:prstGeom>
            <a:solidFill>
              <a:srgbClr val="92D050">
                <a:alpha val="27843"/>
              </a:srgbClr>
            </a:solidFill>
          </p:spPr>
          <p:txBody>
            <a:bodyPr wrap="square" rtlCol="0">
              <a:spAutoFit/>
            </a:bodyPr>
            <a:lstStyle/>
            <a:p>
              <a:pPr algn="ctr"/>
              <a:r>
                <a:rPr lang="en-US" sz="900" dirty="0">
                  <a:latin typeface="Arial" panose="020B0604020202020204" pitchFamily="34" charset="0"/>
                  <a:cs typeface="Arial" panose="020B0604020202020204" pitchFamily="34" charset="0"/>
                </a:rPr>
                <a:t>Controller</a:t>
              </a:r>
            </a:p>
            <a:p>
              <a:pPr algn="ctr"/>
              <a:endParaRPr lang="en-US" sz="900" dirty="0">
                <a:latin typeface="Arial" panose="020B0604020202020204" pitchFamily="34" charset="0"/>
                <a:cs typeface="Arial" panose="020B0604020202020204" pitchFamily="34" charset="0"/>
              </a:endParaRPr>
            </a:p>
          </p:txBody>
        </p:sp>
        <p:cxnSp>
          <p:nvCxnSpPr>
            <p:cNvPr id="13" name="Straight Connector 12">
              <a:extLst>
                <a:ext uri="{FF2B5EF4-FFF2-40B4-BE49-F238E27FC236}">
                  <a16:creationId xmlns:a16="http://schemas.microsoft.com/office/drawing/2014/main" id="{E85364D5-9460-08FA-84D4-3773C55FF8C0}"/>
                </a:ext>
              </a:extLst>
            </p:cNvPr>
            <p:cNvCxnSpPr/>
            <p:nvPr/>
          </p:nvCxnSpPr>
          <p:spPr bwMode="auto">
            <a:xfrm>
              <a:off x="6896787" y="3948691"/>
              <a:ext cx="2858932" cy="0"/>
            </a:xfrm>
            <a:prstGeom prst="line">
              <a:avLst/>
            </a:prstGeom>
            <a:blipFill dpi="0" rotWithShape="0">
              <a:blip r:embed="rId3"/>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 name="Straight Arrow Connector 13">
              <a:extLst>
                <a:ext uri="{FF2B5EF4-FFF2-40B4-BE49-F238E27FC236}">
                  <a16:creationId xmlns:a16="http://schemas.microsoft.com/office/drawing/2014/main" id="{44C8C64F-46A3-714C-D4D7-1C815E76658E}"/>
                </a:ext>
              </a:extLst>
            </p:cNvPr>
            <p:cNvCxnSpPr>
              <a:cxnSpLocks/>
              <a:endCxn id="8" idx="2"/>
            </p:cNvCxnSpPr>
            <p:nvPr/>
          </p:nvCxnSpPr>
          <p:spPr bwMode="auto">
            <a:xfrm flipV="1">
              <a:off x="9755719" y="3789493"/>
              <a:ext cx="0" cy="159198"/>
            </a:xfrm>
            <a:prstGeom prst="straightConnector1">
              <a:avLst/>
            </a:prstGeom>
            <a:blipFill dpi="0" rotWithShape="0">
              <a:blip r:embed="rId3"/>
              <a:srcRect/>
              <a:tile tx="0" ty="0" sx="100000" sy="100000" flip="none" algn="tl"/>
            </a:blipFill>
            <a:ln w="25400" cap="flat" cmpd="sng" algn="ctr">
              <a:solidFill>
                <a:srgbClr val="00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5" name="Straight Arrow Connector 14">
              <a:extLst>
                <a:ext uri="{FF2B5EF4-FFF2-40B4-BE49-F238E27FC236}">
                  <a16:creationId xmlns:a16="http://schemas.microsoft.com/office/drawing/2014/main" id="{0706F5AE-D459-C5C8-EE11-09408D1DB694}"/>
                </a:ext>
              </a:extLst>
            </p:cNvPr>
            <p:cNvCxnSpPr/>
            <p:nvPr/>
          </p:nvCxnSpPr>
          <p:spPr bwMode="auto">
            <a:xfrm flipV="1">
              <a:off x="9755719" y="3156206"/>
              <a:ext cx="0" cy="259895"/>
            </a:xfrm>
            <a:prstGeom prst="straightConnector1">
              <a:avLst/>
            </a:prstGeom>
            <a:blipFill dpi="0" rotWithShape="0">
              <a:blip r:embed="rId3"/>
              <a:srcRect/>
              <a:tile tx="0" ty="0" sx="100000" sy="100000" flip="none" algn="tl"/>
            </a:blipFill>
            <a:ln w="25400" cap="flat" cmpd="sng" algn="ctr">
              <a:solidFill>
                <a:srgbClr val="00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6" name="Straight Arrow Connector 15">
              <a:extLst>
                <a:ext uri="{FF2B5EF4-FFF2-40B4-BE49-F238E27FC236}">
                  <a16:creationId xmlns:a16="http://schemas.microsoft.com/office/drawing/2014/main" id="{82C55566-6CB3-41EF-4FBF-1C10ADF26307}"/>
                </a:ext>
              </a:extLst>
            </p:cNvPr>
            <p:cNvCxnSpPr/>
            <p:nvPr/>
          </p:nvCxnSpPr>
          <p:spPr bwMode="auto">
            <a:xfrm flipV="1">
              <a:off x="8618976" y="3165349"/>
              <a:ext cx="0" cy="259895"/>
            </a:xfrm>
            <a:prstGeom prst="straightConnector1">
              <a:avLst/>
            </a:prstGeom>
            <a:blipFill dpi="0" rotWithShape="0">
              <a:blip r:embed="rId3"/>
              <a:srcRect/>
              <a:tile tx="0" ty="0" sx="100000" sy="100000" flip="none" algn="tl"/>
            </a:blipFill>
            <a:ln w="25400" cap="flat" cmpd="sng" algn="ctr">
              <a:solidFill>
                <a:srgbClr val="00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 name="Straight Arrow Connector 16">
              <a:extLst>
                <a:ext uri="{FF2B5EF4-FFF2-40B4-BE49-F238E27FC236}">
                  <a16:creationId xmlns:a16="http://schemas.microsoft.com/office/drawing/2014/main" id="{66E28D77-8FFF-21CF-3EE4-B8FD4A12CEDB}"/>
                </a:ext>
              </a:extLst>
            </p:cNvPr>
            <p:cNvCxnSpPr/>
            <p:nvPr/>
          </p:nvCxnSpPr>
          <p:spPr bwMode="auto">
            <a:xfrm flipV="1">
              <a:off x="8603529" y="2400213"/>
              <a:ext cx="0" cy="259895"/>
            </a:xfrm>
            <a:prstGeom prst="straightConnector1">
              <a:avLst/>
            </a:prstGeom>
            <a:blipFill dpi="0" rotWithShape="0">
              <a:blip r:embed="rId3"/>
              <a:srcRect/>
              <a:tile tx="0" ty="0" sx="100000" sy="100000" flip="none" algn="tl"/>
            </a:blipFill>
            <a:ln w="25400" cap="flat" cmpd="sng" algn="ctr">
              <a:solidFill>
                <a:srgbClr val="00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 name="Straight Arrow Connector 17">
              <a:extLst>
                <a:ext uri="{FF2B5EF4-FFF2-40B4-BE49-F238E27FC236}">
                  <a16:creationId xmlns:a16="http://schemas.microsoft.com/office/drawing/2014/main" id="{919C35F4-B211-082C-7987-29935EED3D5D}"/>
                </a:ext>
              </a:extLst>
            </p:cNvPr>
            <p:cNvCxnSpPr>
              <a:cxnSpLocks/>
              <a:endCxn id="12" idx="3"/>
            </p:cNvCxnSpPr>
            <p:nvPr/>
          </p:nvCxnSpPr>
          <p:spPr bwMode="auto">
            <a:xfrm flipH="1" flipV="1">
              <a:off x="7975029" y="2215547"/>
              <a:ext cx="229740" cy="2"/>
            </a:xfrm>
            <a:prstGeom prst="straightConnector1">
              <a:avLst/>
            </a:prstGeom>
            <a:blipFill dpi="0" rotWithShape="0">
              <a:blip r:embed="rId3"/>
              <a:srcRect/>
              <a:tile tx="0" ty="0" sx="100000" sy="100000" flip="none" algn="tl"/>
            </a:blipFill>
            <a:ln w="25400" cap="flat" cmpd="sng" algn="ctr">
              <a:solidFill>
                <a:srgbClr val="00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9" name="Straight Arrow Connector 18">
              <a:extLst>
                <a:ext uri="{FF2B5EF4-FFF2-40B4-BE49-F238E27FC236}">
                  <a16:creationId xmlns:a16="http://schemas.microsoft.com/office/drawing/2014/main" id="{E8F4BF67-7DDB-A7B4-DA83-A80020104F9F}"/>
                </a:ext>
              </a:extLst>
            </p:cNvPr>
            <p:cNvCxnSpPr>
              <a:cxnSpLocks/>
            </p:cNvCxnSpPr>
            <p:nvPr/>
          </p:nvCxnSpPr>
          <p:spPr bwMode="auto">
            <a:xfrm flipH="1" flipV="1">
              <a:off x="6896764" y="2215547"/>
              <a:ext cx="273870" cy="1"/>
            </a:xfrm>
            <a:prstGeom prst="straightConnector1">
              <a:avLst/>
            </a:prstGeom>
            <a:blipFill dpi="0" rotWithShape="0">
              <a:blip r:embed="rId3"/>
              <a:srcRect/>
              <a:tile tx="0" ty="0" sx="100000" sy="100000" flip="none" algn="tl"/>
            </a:blipFill>
            <a:ln w="25400" cap="flat" cmpd="sng" algn="ctr">
              <a:solidFill>
                <a:srgbClr val="00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0" name="TextBox 19">
              <a:extLst>
                <a:ext uri="{FF2B5EF4-FFF2-40B4-BE49-F238E27FC236}">
                  <a16:creationId xmlns:a16="http://schemas.microsoft.com/office/drawing/2014/main" id="{78458731-3805-5708-B68C-84BCAFBA3503}"/>
                </a:ext>
              </a:extLst>
            </p:cNvPr>
            <p:cNvSpPr txBox="1"/>
            <p:nvPr/>
          </p:nvSpPr>
          <p:spPr>
            <a:xfrm>
              <a:off x="8573384" y="2429388"/>
              <a:ext cx="4443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QP</a:t>
              </a:r>
            </a:p>
          </p:txBody>
        </p:sp>
        <p:sp>
          <p:nvSpPr>
            <p:cNvPr id="21" name="TextBox 20">
              <a:extLst>
                <a:ext uri="{FF2B5EF4-FFF2-40B4-BE49-F238E27FC236}">
                  <a16:creationId xmlns:a16="http://schemas.microsoft.com/office/drawing/2014/main" id="{4F865E52-7738-4288-14BB-2DC1B83B6F1E}"/>
                </a:ext>
              </a:extLst>
            </p:cNvPr>
            <p:cNvSpPr txBox="1"/>
            <p:nvPr/>
          </p:nvSpPr>
          <p:spPr>
            <a:xfrm>
              <a:off x="9804467" y="2422962"/>
              <a:ext cx="453970"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MP</a:t>
              </a:r>
            </a:p>
          </p:txBody>
        </p:sp>
      </p:grpSp>
      <p:sp>
        <p:nvSpPr>
          <p:cNvPr id="23" name="Curved Left Arrow 22">
            <a:extLst>
              <a:ext uri="{FF2B5EF4-FFF2-40B4-BE49-F238E27FC236}">
                <a16:creationId xmlns:a16="http://schemas.microsoft.com/office/drawing/2014/main" id="{954D0679-A0C1-36F6-932F-0B5CD55F65D9}"/>
              </a:ext>
            </a:extLst>
          </p:cNvPr>
          <p:cNvSpPr/>
          <p:nvPr/>
        </p:nvSpPr>
        <p:spPr bwMode="auto">
          <a:xfrm rot="10800000">
            <a:off x="6541391" y="1622851"/>
            <a:ext cx="282742" cy="1200329"/>
          </a:xfrm>
          <a:prstGeom prst="curvedLeftArrow">
            <a:avLst/>
          </a:prstGeom>
          <a:solidFill>
            <a:srgbClr val="92D050"/>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pic>
        <p:nvPicPr>
          <p:cNvPr id="25" name="Picture 24">
            <a:extLst>
              <a:ext uri="{FF2B5EF4-FFF2-40B4-BE49-F238E27FC236}">
                <a16:creationId xmlns:a16="http://schemas.microsoft.com/office/drawing/2014/main" id="{1327B27A-928D-8B54-0500-222C78E30155}"/>
              </a:ext>
            </a:extLst>
          </p:cNvPr>
          <p:cNvPicPr>
            <a:picLocks noChangeAspect="1"/>
          </p:cNvPicPr>
          <p:nvPr/>
        </p:nvPicPr>
        <p:blipFill>
          <a:blip r:embed="rId4"/>
          <a:stretch>
            <a:fillRect/>
          </a:stretch>
        </p:blipFill>
        <p:spPr>
          <a:xfrm>
            <a:off x="327566" y="3360794"/>
            <a:ext cx="6738421" cy="3429464"/>
          </a:xfrm>
          <a:prstGeom prst="rect">
            <a:avLst/>
          </a:prstGeom>
        </p:spPr>
      </p:pic>
      <p:pic>
        <p:nvPicPr>
          <p:cNvPr id="3" name="Picture 2">
            <a:extLst>
              <a:ext uri="{FF2B5EF4-FFF2-40B4-BE49-F238E27FC236}">
                <a16:creationId xmlns:a16="http://schemas.microsoft.com/office/drawing/2014/main" id="{CABBA861-A2FA-5DE2-B8E3-0C41EFCB66F1}"/>
              </a:ext>
            </a:extLst>
          </p:cNvPr>
          <p:cNvPicPr>
            <a:picLocks noChangeAspect="1"/>
          </p:cNvPicPr>
          <p:nvPr/>
        </p:nvPicPr>
        <p:blipFill>
          <a:blip r:embed="rId5"/>
          <a:stretch>
            <a:fillRect/>
          </a:stretch>
        </p:blipFill>
        <p:spPr>
          <a:xfrm>
            <a:off x="9899374" y="6329285"/>
            <a:ext cx="2292626" cy="460973"/>
          </a:xfrm>
          <a:prstGeom prst="rect">
            <a:avLst/>
          </a:prstGeom>
        </p:spPr>
      </p:pic>
      <p:sp>
        <p:nvSpPr>
          <p:cNvPr id="6" name="Left-Right Arrow 5">
            <a:extLst>
              <a:ext uri="{FF2B5EF4-FFF2-40B4-BE49-F238E27FC236}">
                <a16:creationId xmlns:a16="http://schemas.microsoft.com/office/drawing/2014/main" id="{23F90925-725C-96F4-F1A3-35C84222D79E}"/>
              </a:ext>
            </a:extLst>
          </p:cNvPr>
          <p:cNvSpPr/>
          <p:nvPr/>
        </p:nvSpPr>
        <p:spPr>
          <a:xfrm>
            <a:off x="4023056" y="1198012"/>
            <a:ext cx="859673" cy="413945"/>
          </a:xfrm>
          <a:prstGeom prst="leftRightArrow">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6FCFA8D4-6E8C-7871-A4D1-E70080576AB8}"/>
              </a:ext>
            </a:extLst>
          </p:cNvPr>
          <p:cNvSpPr txBox="1"/>
          <p:nvPr/>
        </p:nvSpPr>
        <p:spPr>
          <a:xfrm>
            <a:off x="4114471" y="1234271"/>
            <a:ext cx="695062" cy="307777"/>
          </a:xfrm>
          <a:prstGeom prst="rect">
            <a:avLst/>
          </a:prstGeom>
          <a:noFill/>
        </p:spPr>
        <p:txBody>
          <a:bodyPr wrap="none" rtlCol="0">
            <a:spAutoFit/>
          </a:bodyPr>
          <a:lstStyle/>
          <a:p>
            <a:r>
              <a:rPr lang="en-US" sz="1400" dirty="0"/>
              <a:t>shuttle</a:t>
            </a:r>
          </a:p>
        </p:txBody>
      </p:sp>
      <p:sp>
        <p:nvSpPr>
          <p:cNvPr id="26" name="Footer Placeholder 25">
            <a:extLst>
              <a:ext uri="{FF2B5EF4-FFF2-40B4-BE49-F238E27FC236}">
                <a16:creationId xmlns:a16="http://schemas.microsoft.com/office/drawing/2014/main" id="{8382E577-1212-BB16-554A-0AC1AB2EF2F5}"/>
              </a:ext>
            </a:extLst>
          </p:cNvPr>
          <p:cNvSpPr>
            <a:spLocks noGrp="1"/>
          </p:cNvSpPr>
          <p:nvPr>
            <p:ph type="ftr" sz="quarter" idx="11"/>
          </p:nvPr>
        </p:nvSpPr>
        <p:spPr/>
        <p:txBody>
          <a:bodyPr/>
          <a:lstStyle/>
          <a:p>
            <a:r>
              <a:rPr lang="en-US"/>
              <a:t>9FSM October 20, 2023</a:t>
            </a:r>
          </a:p>
        </p:txBody>
      </p:sp>
    </p:spTree>
    <p:extLst>
      <p:ext uri="{BB962C8B-B14F-4D97-AF65-F5344CB8AC3E}">
        <p14:creationId xmlns:p14="http://schemas.microsoft.com/office/powerpoint/2010/main" val="3244219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41E0C6-521D-5D52-A7C1-87ACB6B49DC8}"/>
              </a:ext>
            </a:extLst>
          </p:cNvPr>
          <p:cNvSpPr>
            <a:spLocks noGrp="1"/>
          </p:cNvSpPr>
          <p:nvPr>
            <p:ph type="ctrTitle"/>
          </p:nvPr>
        </p:nvSpPr>
        <p:spPr>
          <a:xfrm>
            <a:off x="0" y="0"/>
            <a:ext cx="3117273" cy="436031"/>
          </a:xfrm>
        </p:spPr>
        <p:txBody>
          <a:bodyPr/>
          <a:lstStyle/>
          <a:p>
            <a:r>
              <a:rPr lang="en-US" dirty="0">
                <a:solidFill>
                  <a:schemeClr val="bg1">
                    <a:lumMod val="65000"/>
                  </a:schemeClr>
                </a:solidFill>
              </a:rPr>
              <a:t>TMT</a:t>
            </a:r>
          </a:p>
        </p:txBody>
      </p:sp>
      <p:pic>
        <p:nvPicPr>
          <p:cNvPr id="5" name="Picture 4">
            <a:extLst>
              <a:ext uri="{FF2B5EF4-FFF2-40B4-BE49-F238E27FC236}">
                <a16:creationId xmlns:a16="http://schemas.microsoft.com/office/drawing/2014/main" id="{63E9B8CE-F95E-D3DA-DDAE-D5BE92ABA3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825" y="1223555"/>
            <a:ext cx="6418082" cy="3216590"/>
          </a:xfrm>
          <a:prstGeom prst="rect">
            <a:avLst/>
          </a:prstGeom>
        </p:spPr>
      </p:pic>
      <p:sp>
        <p:nvSpPr>
          <p:cNvPr id="7" name="TextBox 6">
            <a:extLst>
              <a:ext uri="{FF2B5EF4-FFF2-40B4-BE49-F238E27FC236}">
                <a16:creationId xmlns:a16="http://schemas.microsoft.com/office/drawing/2014/main" id="{85CED43E-C152-95FB-D88F-181D2DC11699}"/>
              </a:ext>
            </a:extLst>
          </p:cNvPr>
          <p:cNvSpPr txBox="1"/>
          <p:nvPr/>
        </p:nvSpPr>
        <p:spPr>
          <a:xfrm>
            <a:off x="2969444" y="721804"/>
            <a:ext cx="1537600" cy="461665"/>
          </a:xfrm>
          <a:prstGeom prst="rect">
            <a:avLst/>
          </a:prstGeom>
          <a:noFill/>
        </p:spPr>
        <p:txBody>
          <a:bodyPr wrap="none" rtlCol="0">
            <a:spAutoFit/>
          </a:bodyPr>
          <a:lstStyle/>
          <a:p>
            <a:r>
              <a:rPr lang="en-US" sz="2400" dirty="0"/>
              <a:t>3D-models</a:t>
            </a:r>
          </a:p>
        </p:txBody>
      </p:sp>
      <p:sp>
        <p:nvSpPr>
          <p:cNvPr id="8" name="TextBox 7">
            <a:extLst>
              <a:ext uri="{FF2B5EF4-FFF2-40B4-BE49-F238E27FC236}">
                <a16:creationId xmlns:a16="http://schemas.microsoft.com/office/drawing/2014/main" id="{5E51A6D8-7E77-7EDB-BFEE-23276C00ABB8}"/>
              </a:ext>
            </a:extLst>
          </p:cNvPr>
          <p:cNvSpPr txBox="1"/>
          <p:nvPr/>
        </p:nvSpPr>
        <p:spPr>
          <a:xfrm>
            <a:off x="118524" y="4950832"/>
            <a:ext cx="3698000" cy="461665"/>
          </a:xfrm>
          <a:prstGeom prst="rect">
            <a:avLst/>
          </a:prstGeom>
          <a:noFill/>
        </p:spPr>
        <p:txBody>
          <a:bodyPr wrap="none" rtlCol="0">
            <a:spAutoFit/>
          </a:bodyPr>
          <a:lstStyle/>
          <a:p>
            <a:r>
              <a:rPr lang="en-US" sz="2400" dirty="0"/>
              <a:t>DSAC (+ USO and controller)</a:t>
            </a:r>
          </a:p>
        </p:txBody>
      </p:sp>
      <p:sp>
        <p:nvSpPr>
          <p:cNvPr id="9" name="TextBox 8">
            <a:extLst>
              <a:ext uri="{FF2B5EF4-FFF2-40B4-BE49-F238E27FC236}">
                <a16:creationId xmlns:a16="http://schemas.microsoft.com/office/drawing/2014/main" id="{737E073B-288B-FDFA-28AB-EC7A78D1BAF2}"/>
              </a:ext>
            </a:extLst>
          </p:cNvPr>
          <p:cNvSpPr txBox="1"/>
          <p:nvPr/>
        </p:nvSpPr>
        <p:spPr>
          <a:xfrm>
            <a:off x="4346789" y="4984998"/>
            <a:ext cx="2462725" cy="461665"/>
          </a:xfrm>
          <a:prstGeom prst="rect">
            <a:avLst/>
          </a:prstGeom>
          <a:noFill/>
        </p:spPr>
        <p:txBody>
          <a:bodyPr wrap="none" rtlCol="0">
            <a:spAutoFit/>
          </a:bodyPr>
          <a:lstStyle/>
          <a:p>
            <a:r>
              <a:rPr lang="en-US" sz="2400" dirty="0"/>
              <a:t>TMT (all-inclusive)</a:t>
            </a:r>
          </a:p>
        </p:txBody>
      </p:sp>
      <p:sp>
        <p:nvSpPr>
          <p:cNvPr id="10" name="Up Arrow 9">
            <a:extLst>
              <a:ext uri="{FF2B5EF4-FFF2-40B4-BE49-F238E27FC236}">
                <a16:creationId xmlns:a16="http://schemas.microsoft.com/office/drawing/2014/main" id="{A0F0BF72-F456-8662-9CF1-EC5AE2EDE754}"/>
              </a:ext>
            </a:extLst>
          </p:cNvPr>
          <p:cNvSpPr/>
          <p:nvPr/>
        </p:nvSpPr>
        <p:spPr>
          <a:xfrm>
            <a:off x="1828800" y="4301116"/>
            <a:ext cx="650450" cy="615551"/>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Up Arrow 10">
            <a:extLst>
              <a:ext uri="{FF2B5EF4-FFF2-40B4-BE49-F238E27FC236}">
                <a16:creationId xmlns:a16="http://schemas.microsoft.com/office/drawing/2014/main" id="{A1630B76-DF0B-8BC4-2EE9-065B0E79683B}"/>
              </a:ext>
            </a:extLst>
          </p:cNvPr>
          <p:cNvSpPr/>
          <p:nvPr/>
        </p:nvSpPr>
        <p:spPr>
          <a:xfrm>
            <a:off x="5439231" y="4335281"/>
            <a:ext cx="650450" cy="615551"/>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0374E59-EBFA-87AE-3A75-08BBB5CA1FAF}"/>
              </a:ext>
            </a:extLst>
          </p:cNvPr>
          <p:cNvSpPr txBox="1"/>
          <p:nvPr/>
        </p:nvSpPr>
        <p:spPr>
          <a:xfrm>
            <a:off x="6994688" y="32858"/>
            <a:ext cx="5086585" cy="2677656"/>
          </a:xfrm>
          <a:prstGeom prst="rect">
            <a:avLst/>
          </a:prstGeom>
          <a:noFill/>
        </p:spPr>
        <p:txBody>
          <a:bodyPr wrap="none" rtlCol="0">
            <a:spAutoFit/>
          </a:bodyPr>
          <a:lstStyle/>
          <a:p>
            <a:r>
              <a:rPr lang="en-US" sz="2400" b="1" dirty="0"/>
              <a:t>TMT approach</a:t>
            </a:r>
          </a:p>
          <a:p>
            <a:pPr marL="285750" indent="-285750">
              <a:buFont typeface="Arial" panose="020B0604020202020204" pitchFamily="34" charset="0"/>
              <a:buChar char="•"/>
            </a:pPr>
            <a:r>
              <a:rPr lang="en-US" sz="2400" dirty="0"/>
              <a:t>Simplified trap architecture:  QP-only</a:t>
            </a:r>
          </a:p>
          <a:p>
            <a:pPr marL="285750" indent="-285750">
              <a:buFont typeface="Arial" panose="020B0604020202020204" pitchFamily="34" charset="0"/>
              <a:buChar char="•"/>
            </a:pPr>
            <a:r>
              <a:rPr lang="en-US" sz="2400" dirty="0"/>
              <a:t>Eliminate 1 trap driver</a:t>
            </a:r>
          </a:p>
          <a:p>
            <a:pPr marL="285750" indent="-285750">
              <a:buFont typeface="Arial" panose="020B0604020202020204" pitchFamily="34" charset="0"/>
              <a:buChar char="•"/>
            </a:pPr>
            <a:r>
              <a:rPr lang="en-US" sz="2400" dirty="0"/>
              <a:t>Simplify controller architecture</a:t>
            </a:r>
          </a:p>
          <a:p>
            <a:pPr marL="285750" indent="-285750">
              <a:buFont typeface="Arial" panose="020B0604020202020204" pitchFamily="34" charset="0"/>
              <a:buChar char="•"/>
            </a:pPr>
            <a:r>
              <a:rPr lang="en-US" sz="2400" dirty="0"/>
              <a:t>Integrate electronics</a:t>
            </a:r>
          </a:p>
          <a:p>
            <a:pPr marL="285750" indent="-285750">
              <a:buFont typeface="Arial" panose="020B0604020202020204" pitchFamily="34" charset="0"/>
              <a:buChar char="•"/>
            </a:pPr>
            <a:r>
              <a:rPr lang="en-US" sz="2400" dirty="0"/>
              <a:t>Eliminate empty space</a:t>
            </a:r>
          </a:p>
          <a:p>
            <a:pPr marL="285750" indent="-285750">
              <a:buFont typeface="Arial" panose="020B0604020202020204" pitchFamily="34" charset="0"/>
              <a:buChar char="•"/>
            </a:pPr>
            <a:r>
              <a:rPr lang="en-US" sz="2400" dirty="0"/>
              <a:t>Improve optics efficiency</a:t>
            </a:r>
          </a:p>
        </p:txBody>
      </p:sp>
      <p:pic>
        <p:nvPicPr>
          <p:cNvPr id="13" name="Picture 12">
            <a:extLst>
              <a:ext uri="{FF2B5EF4-FFF2-40B4-BE49-F238E27FC236}">
                <a16:creationId xmlns:a16="http://schemas.microsoft.com/office/drawing/2014/main" id="{0F20F8B0-2510-8196-E1F8-39F819B354E7}"/>
              </a:ext>
            </a:extLst>
          </p:cNvPr>
          <p:cNvPicPr>
            <a:picLocks noChangeAspect="1"/>
          </p:cNvPicPr>
          <p:nvPr/>
        </p:nvPicPr>
        <p:blipFill>
          <a:blip r:embed="rId3"/>
          <a:stretch>
            <a:fillRect/>
          </a:stretch>
        </p:blipFill>
        <p:spPr>
          <a:xfrm rot="21310051">
            <a:off x="7551001" y="2864324"/>
            <a:ext cx="3513233" cy="3015446"/>
          </a:xfrm>
          <a:prstGeom prst="rect">
            <a:avLst/>
          </a:prstGeom>
        </p:spPr>
      </p:pic>
      <p:pic>
        <p:nvPicPr>
          <p:cNvPr id="2" name="Picture 1">
            <a:extLst>
              <a:ext uri="{FF2B5EF4-FFF2-40B4-BE49-F238E27FC236}">
                <a16:creationId xmlns:a16="http://schemas.microsoft.com/office/drawing/2014/main" id="{D74B6785-7D30-C45F-255B-0A6E18BF2CEF}"/>
              </a:ext>
            </a:extLst>
          </p:cNvPr>
          <p:cNvPicPr>
            <a:picLocks noChangeAspect="1"/>
          </p:cNvPicPr>
          <p:nvPr/>
        </p:nvPicPr>
        <p:blipFill>
          <a:blip r:embed="rId4"/>
          <a:stretch>
            <a:fillRect/>
          </a:stretch>
        </p:blipFill>
        <p:spPr>
          <a:xfrm>
            <a:off x="9899374" y="6329285"/>
            <a:ext cx="2292626" cy="460973"/>
          </a:xfrm>
          <a:prstGeom prst="rect">
            <a:avLst/>
          </a:prstGeom>
        </p:spPr>
      </p:pic>
    </p:spTree>
    <p:extLst>
      <p:ext uri="{BB962C8B-B14F-4D97-AF65-F5344CB8AC3E}">
        <p14:creationId xmlns:p14="http://schemas.microsoft.com/office/powerpoint/2010/main" val="612521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FD4035-074D-895E-EC3E-10FDC6976751}"/>
              </a:ext>
            </a:extLst>
          </p:cNvPr>
          <p:cNvSpPr>
            <a:spLocks noGrp="1"/>
          </p:cNvSpPr>
          <p:nvPr>
            <p:ph type="body" sz="quarter" idx="16"/>
          </p:nvPr>
        </p:nvSpPr>
        <p:spPr>
          <a:xfrm>
            <a:off x="1520990" y="6238078"/>
            <a:ext cx="7344558" cy="327905"/>
          </a:xfrm>
        </p:spPr>
        <p:txBody>
          <a:bodyPr>
            <a:noAutofit/>
          </a:bodyPr>
          <a:lstStyle/>
          <a:p>
            <a:r>
              <a:rPr lang="en-US" sz="2400" dirty="0"/>
              <a:t>1e-13 at 1 s, &lt;1e-15 at a day, ~50 </a:t>
            </a:r>
            <a:r>
              <a:rPr lang="en-US" sz="2400" dirty="0" err="1"/>
              <a:t>ps</a:t>
            </a:r>
            <a:r>
              <a:rPr lang="en-US" sz="2400" dirty="0"/>
              <a:t> at a day, 34 W, 10 kg</a:t>
            </a:r>
          </a:p>
        </p:txBody>
      </p:sp>
      <p:sp>
        <p:nvSpPr>
          <p:cNvPr id="3" name="Title 2">
            <a:extLst>
              <a:ext uri="{FF2B5EF4-FFF2-40B4-BE49-F238E27FC236}">
                <a16:creationId xmlns:a16="http://schemas.microsoft.com/office/drawing/2014/main" id="{F35DA05D-959E-4DBD-827E-28F86DACFB89}"/>
              </a:ext>
            </a:extLst>
          </p:cNvPr>
          <p:cNvSpPr>
            <a:spLocks noGrp="1"/>
          </p:cNvSpPr>
          <p:nvPr>
            <p:ph type="ctrTitle"/>
          </p:nvPr>
        </p:nvSpPr>
        <p:spPr>
          <a:xfrm>
            <a:off x="67486" y="129118"/>
            <a:ext cx="10977032" cy="436031"/>
          </a:xfrm>
        </p:spPr>
        <p:txBody>
          <a:bodyPr/>
          <a:lstStyle/>
          <a:p>
            <a:r>
              <a:rPr lang="en-US" dirty="0"/>
              <a:t>TMT Performance Goal</a:t>
            </a:r>
          </a:p>
        </p:txBody>
      </p:sp>
      <p:pic>
        <p:nvPicPr>
          <p:cNvPr id="6" name="Picture 5">
            <a:extLst>
              <a:ext uri="{FF2B5EF4-FFF2-40B4-BE49-F238E27FC236}">
                <a16:creationId xmlns:a16="http://schemas.microsoft.com/office/drawing/2014/main" id="{7BEDD1EA-F543-E5AD-53EC-F5ABAC8423B7}"/>
              </a:ext>
            </a:extLst>
          </p:cNvPr>
          <p:cNvPicPr>
            <a:picLocks noChangeAspect="1"/>
          </p:cNvPicPr>
          <p:nvPr/>
        </p:nvPicPr>
        <p:blipFill>
          <a:blip r:embed="rId3"/>
          <a:stretch>
            <a:fillRect/>
          </a:stretch>
        </p:blipFill>
        <p:spPr>
          <a:xfrm>
            <a:off x="310325" y="2798687"/>
            <a:ext cx="5442165" cy="3439391"/>
          </a:xfrm>
          <a:prstGeom prst="rect">
            <a:avLst/>
          </a:prstGeom>
        </p:spPr>
      </p:pic>
      <p:pic>
        <p:nvPicPr>
          <p:cNvPr id="8" name="Picture 7">
            <a:extLst>
              <a:ext uri="{FF2B5EF4-FFF2-40B4-BE49-F238E27FC236}">
                <a16:creationId xmlns:a16="http://schemas.microsoft.com/office/drawing/2014/main" id="{A3C7E6FA-EB5C-026B-CF8B-E9D966BF3DCF}"/>
              </a:ext>
            </a:extLst>
          </p:cNvPr>
          <p:cNvPicPr>
            <a:picLocks noChangeAspect="1"/>
          </p:cNvPicPr>
          <p:nvPr/>
        </p:nvPicPr>
        <p:blipFill>
          <a:blip r:embed="rId4"/>
          <a:stretch>
            <a:fillRect/>
          </a:stretch>
        </p:blipFill>
        <p:spPr>
          <a:xfrm>
            <a:off x="6144464" y="2798686"/>
            <a:ext cx="5442167" cy="3439392"/>
          </a:xfrm>
          <a:prstGeom prst="rect">
            <a:avLst/>
          </a:prstGeom>
        </p:spPr>
      </p:pic>
      <p:sp>
        <p:nvSpPr>
          <p:cNvPr id="4" name="Rectangle 3">
            <a:extLst>
              <a:ext uri="{FF2B5EF4-FFF2-40B4-BE49-F238E27FC236}">
                <a16:creationId xmlns:a16="http://schemas.microsoft.com/office/drawing/2014/main" id="{2DE5FD6F-6C52-24BE-E31F-C09CD27080CF}"/>
              </a:ext>
            </a:extLst>
          </p:cNvPr>
          <p:cNvSpPr/>
          <p:nvPr/>
        </p:nvSpPr>
        <p:spPr bwMode="auto">
          <a:xfrm>
            <a:off x="2427216" y="600564"/>
            <a:ext cx="4611453" cy="2092569"/>
          </a:xfrm>
          <a:prstGeom prst="rect">
            <a:avLst/>
          </a:prstGeom>
          <a:solidFill>
            <a:schemeClr val="accent1">
              <a:lumMod val="40000"/>
              <a:lumOff val="60000"/>
              <a:alpha val="25000"/>
            </a:schemeClr>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pic>
        <p:nvPicPr>
          <p:cNvPr id="5" name="Picture 4">
            <a:extLst>
              <a:ext uri="{FF2B5EF4-FFF2-40B4-BE49-F238E27FC236}">
                <a16:creationId xmlns:a16="http://schemas.microsoft.com/office/drawing/2014/main" id="{15028327-E7A2-54EC-D57B-36631AB0C7EF}"/>
              </a:ext>
            </a:extLst>
          </p:cNvPr>
          <p:cNvPicPr>
            <a:picLocks noChangeAspect="1"/>
          </p:cNvPicPr>
          <p:nvPr/>
        </p:nvPicPr>
        <p:blipFill rotWithShape="1">
          <a:blip r:embed="rId5"/>
          <a:srcRect l="6842" t="3458" r="11569" b="1493"/>
          <a:stretch/>
        </p:blipFill>
        <p:spPr>
          <a:xfrm>
            <a:off x="8158086" y="937362"/>
            <a:ext cx="1835533" cy="1825909"/>
          </a:xfrm>
          <a:prstGeom prst="rect">
            <a:avLst/>
          </a:prstGeom>
        </p:spPr>
      </p:pic>
      <p:sp>
        <p:nvSpPr>
          <p:cNvPr id="7" name="Right Arrow 6">
            <a:extLst>
              <a:ext uri="{FF2B5EF4-FFF2-40B4-BE49-F238E27FC236}">
                <a16:creationId xmlns:a16="http://schemas.microsoft.com/office/drawing/2014/main" id="{9209A631-1537-781E-6575-B14EDECEAAEB}"/>
              </a:ext>
            </a:extLst>
          </p:cNvPr>
          <p:cNvSpPr/>
          <p:nvPr/>
        </p:nvSpPr>
        <p:spPr bwMode="auto">
          <a:xfrm>
            <a:off x="7105556" y="1375391"/>
            <a:ext cx="731697" cy="549585"/>
          </a:xfrm>
          <a:prstGeom prst="rightArrow">
            <a:avLst/>
          </a:prstGeom>
          <a:solidFill>
            <a:srgbClr val="00B0F0"/>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9" name="TextBox 8">
            <a:extLst>
              <a:ext uri="{FF2B5EF4-FFF2-40B4-BE49-F238E27FC236}">
                <a16:creationId xmlns:a16="http://schemas.microsoft.com/office/drawing/2014/main" id="{8B36FBFD-2EFE-FC6D-1B27-DDE4B3821C36}"/>
              </a:ext>
            </a:extLst>
          </p:cNvPr>
          <p:cNvSpPr txBox="1"/>
          <p:nvPr/>
        </p:nvSpPr>
        <p:spPr>
          <a:xfrm>
            <a:off x="4638651" y="632938"/>
            <a:ext cx="770874"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DSAC-1</a:t>
            </a:r>
          </a:p>
        </p:txBody>
      </p:sp>
      <p:pic>
        <p:nvPicPr>
          <p:cNvPr id="10" name="Picture 4">
            <a:extLst>
              <a:ext uri="{FF2B5EF4-FFF2-40B4-BE49-F238E27FC236}">
                <a16:creationId xmlns:a16="http://schemas.microsoft.com/office/drawing/2014/main" id="{73AF2030-B331-4C58-623A-4B0DB5D3E85C}"/>
              </a:ext>
            </a:extLst>
          </p:cNvPr>
          <p:cNvPicPr>
            <a:picLocks noChangeAspect="1"/>
          </p:cNvPicPr>
          <p:nvPr/>
        </p:nvPicPr>
        <p:blipFill>
          <a:blip r:embed="rId6">
            <a:extLst>
              <a:ext uri="{28A0092B-C50C-407E-A947-70E740481C1C}">
                <a14:useLocalDpi xmlns:a14="http://schemas.microsoft.com/office/drawing/2010/main" val="0"/>
              </a:ext>
            </a:extLst>
          </a:blip>
          <a:srcRect l="4839" t="5302" r="11436" b="6194"/>
          <a:stretch>
            <a:fillRect/>
          </a:stretch>
        </p:blipFill>
        <p:spPr bwMode="auto">
          <a:xfrm>
            <a:off x="3385612" y="1254414"/>
            <a:ext cx="1122053" cy="888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6832C144-677F-195A-5142-397438FAE0C2}"/>
              </a:ext>
            </a:extLst>
          </p:cNvPr>
          <p:cNvSpPr txBox="1"/>
          <p:nvPr/>
        </p:nvSpPr>
        <p:spPr>
          <a:xfrm>
            <a:off x="3546633" y="874417"/>
            <a:ext cx="770874"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USO</a:t>
            </a:r>
          </a:p>
        </p:txBody>
      </p:sp>
      <p:sp>
        <p:nvSpPr>
          <p:cNvPr id="12" name="TextBox 11">
            <a:extLst>
              <a:ext uri="{FF2B5EF4-FFF2-40B4-BE49-F238E27FC236}">
                <a16:creationId xmlns:a16="http://schemas.microsoft.com/office/drawing/2014/main" id="{D101F8AF-FA2C-C119-606E-A7499353870A}"/>
              </a:ext>
            </a:extLst>
          </p:cNvPr>
          <p:cNvSpPr txBox="1"/>
          <p:nvPr/>
        </p:nvSpPr>
        <p:spPr>
          <a:xfrm>
            <a:off x="2497014" y="1149194"/>
            <a:ext cx="770874"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PIU</a:t>
            </a:r>
          </a:p>
        </p:txBody>
      </p:sp>
      <p:sp>
        <p:nvSpPr>
          <p:cNvPr id="13" name="Cube 12">
            <a:extLst>
              <a:ext uri="{FF2B5EF4-FFF2-40B4-BE49-F238E27FC236}">
                <a16:creationId xmlns:a16="http://schemas.microsoft.com/office/drawing/2014/main" id="{DF78C432-16E6-A5F8-E0DB-1A46775E83C7}"/>
              </a:ext>
            </a:extLst>
          </p:cNvPr>
          <p:cNvSpPr/>
          <p:nvPr/>
        </p:nvSpPr>
        <p:spPr bwMode="auto">
          <a:xfrm>
            <a:off x="2521597" y="1520741"/>
            <a:ext cx="631434" cy="315872"/>
          </a:xfrm>
          <a:prstGeom prst="cube">
            <a:avLst>
              <a:gd name="adj" fmla="val 58304"/>
            </a:avLst>
          </a:prstGeom>
          <a:blipFill dpi="0" rotWithShape="0">
            <a:blip r:embed="rId7"/>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4" name="TextBox 13">
            <a:extLst>
              <a:ext uri="{FF2B5EF4-FFF2-40B4-BE49-F238E27FC236}">
                <a16:creationId xmlns:a16="http://schemas.microsoft.com/office/drawing/2014/main" id="{3A4B1914-7D8C-9DA3-6F66-20FEFB840CEA}"/>
              </a:ext>
            </a:extLst>
          </p:cNvPr>
          <p:cNvSpPr txBox="1"/>
          <p:nvPr/>
        </p:nvSpPr>
        <p:spPr>
          <a:xfrm>
            <a:off x="3127280" y="1433222"/>
            <a:ext cx="319318" cy="369332"/>
          </a:xfrm>
          <a:prstGeom prst="rect">
            <a:avLst/>
          </a:prstGeom>
          <a:noFill/>
        </p:spPr>
        <p:txBody>
          <a:bodyPr wrap="none" rtlCol="0">
            <a:spAutoFit/>
          </a:bodyPr>
          <a:lstStyle/>
          <a:p>
            <a:r>
              <a:rPr lang="en-US" sz="1800" dirty="0"/>
              <a:t>+</a:t>
            </a:r>
          </a:p>
        </p:txBody>
      </p:sp>
      <p:sp>
        <p:nvSpPr>
          <p:cNvPr id="15" name="TextBox 14">
            <a:extLst>
              <a:ext uri="{FF2B5EF4-FFF2-40B4-BE49-F238E27FC236}">
                <a16:creationId xmlns:a16="http://schemas.microsoft.com/office/drawing/2014/main" id="{2A900F0E-1566-F14E-8A86-6A2A707C5F7B}"/>
              </a:ext>
            </a:extLst>
          </p:cNvPr>
          <p:cNvSpPr txBox="1"/>
          <p:nvPr/>
        </p:nvSpPr>
        <p:spPr>
          <a:xfrm>
            <a:off x="4523333" y="1445185"/>
            <a:ext cx="319318" cy="369332"/>
          </a:xfrm>
          <a:prstGeom prst="rect">
            <a:avLst/>
          </a:prstGeom>
          <a:noFill/>
        </p:spPr>
        <p:txBody>
          <a:bodyPr wrap="none" rtlCol="0">
            <a:spAutoFit/>
          </a:bodyPr>
          <a:lstStyle/>
          <a:p>
            <a:r>
              <a:rPr lang="en-US" sz="1800" dirty="0"/>
              <a:t>+</a:t>
            </a:r>
          </a:p>
        </p:txBody>
      </p:sp>
      <p:pic>
        <p:nvPicPr>
          <p:cNvPr id="16" name="Picture 15">
            <a:extLst>
              <a:ext uri="{FF2B5EF4-FFF2-40B4-BE49-F238E27FC236}">
                <a16:creationId xmlns:a16="http://schemas.microsoft.com/office/drawing/2014/main" id="{E7CC790C-6465-032F-71A5-2EB440EE3AED}"/>
              </a:ext>
            </a:extLst>
          </p:cNvPr>
          <p:cNvPicPr>
            <a:picLocks noChangeAspect="1"/>
          </p:cNvPicPr>
          <p:nvPr/>
        </p:nvPicPr>
        <p:blipFill>
          <a:blip r:embed="rId8"/>
          <a:stretch>
            <a:fillRect/>
          </a:stretch>
        </p:blipFill>
        <p:spPr>
          <a:xfrm>
            <a:off x="4656990" y="470942"/>
            <a:ext cx="2397096" cy="2304626"/>
          </a:xfrm>
          <a:prstGeom prst="rect">
            <a:avLst/>
          </a:prstGeom>
        </p:spPr>
      </p:pic>
      <p:sp>
        <p:nvSpPr>
          <p:cNvPr id="17" name="TextBox 16">
            <a:extLst>
              <a:ext uri="{FF2B5EF4-FFF2-40B4-BE49-F238E27FC236}">
                <a16:creationId xmlns:a16="http://schemas.microsoft.com/office/drawing/2014/main" id="{94E76E7F-81EA-589D-1963-E1868DAC4310}"/>
              </a:ext>
            </a:extLst>
          </p:cNvPr>
          <p:cNvSpPr txBox="1"/>
          <p:nvPr/>
        </p:nvSpPr>
        <p:spPr>
          <a:xfrm>
            <a:off x="7824909" y="462492"/>
            <a:ext cx="1450141" cy="369332"/>
          </a:xfrm>
          <a:prstGeom prst="rect">
            <a:avLst/>
          </a:prstGeom>
          <a:noFill/>
        </p:spPr>
        <p:txBody>
          <a:bodyPr wrap="none" rtlCol="0">
            <a:spAutoFit/>
          </a:bodyPr>
          <a:lstStyle/>
          <a:p>
            <a:r>
              <a:rPr lang="en-US" b="1" dirty="0"/>
              <a:t>TMT Concept</a:t>
            </a:r>
          </a:p>
        </p:txBody>
      </p:sp>
      <p:sp>
        <p:nvSpPr>
          <p:cNvPr id="18" name="TextBox 17">
            <a:extLst>
              <a:ext uri="{FF2B5EF4-FFF2-40B4-BE49-F238E27FC236}">
                <a16:creationId xmlns:a16="http://schemas.microsoft.com/office/drawing/2014/main" id="{8BECB26C-D943-1521-8169-DB2551FAE99B}"/>
              </a:ext>
            </a:extLst>
          </p:cNvPr>
          <p:cNvSpPr txBox="1"/>
          <p:nvPr/>
        </p:nvSpPr>
        <p:spPr>
          <a:xfrm>
            <a:off x="785298" y="1254414"/>
            <a:ext cx="1316066" cy="369332"/>
          </a:xfrm>
          <a:prstGeom prst="rect">
            <a:avLst/>
          </a:prstGeom>
          <a:noFill/>
        </p:spPr>
        <p:txBody>
          <a:bodyPr wrap="none" rtlCol="0">
            <a:spAutoFit/>
          </a:bodyPr>
          <a:lstStyle/>
          <a:p>
            <a:r>
              <a:rPr lang="en-US" dirty="0"/>
              <a:t>50 W, 19  kg</a:t>
            </a:r>
          </a:p>
        </p:txBody>
      </p:sp>
      <p:sp>
        <p:nvSpPr>
          <p:cNvPr id="19" name="TextBox 18">
            <a:extLst>
              <a:ext uri="{FF2B5EF4-FFF2-40B4-BE49-F238E27FC236}">
                <a16:creationId xmlns:a16="http://schemas.microsoft.com/office/drawing/2014/main" id="{3730DAEA-8B6C-5737-EC46-B2442BE6FBA1}"/>
              </a:ext>
            </a:extLst>
          </p:cNvPr>
          <p:cNvSpPr txBox="1"/>
          <p:nvPr/>
        </p:nvSpPr>
        <p:spPr>
          <a:xfrm>
            <a:off x="10107831" y="1254414"/>
            <a:ext cx="1316066" cy="369332"/>
          </a:xfrm>
          <a:prstGeom prst="rect">
            <a:avLst/>
          </a:prstGeom>
          <a:noFill/>
        </p:spPr>
        <p:txBody>
          <a:bodyPr wrap="none" rtlCol="0">
            <a:spAutoFit/>
          </a:bodyPr>
          <a:lstStyle/>
          <a:p>
            <a:r>
              <a:rPr lang="en-US" dirty="0"/>
              <a:t>34 W, 10  kg</a:t>
            </a:r>
          </a:p>
        </p:txBody>
      </p:sp>
      <p:pic>
        <p:nvPicPr>
          <p:cNvPr id="20" name="Picture 19">
            <a:extLst>
              <a:ext uri="{FF2B5EF4-FFF2-40B4-BE49-F238E27FC236}">
                <a16:creationId xmlns:a16="http://schemas.microsoft.com/office/drawing/2014/main" id="{6CE6B03B-681F-8BF8-61B2-74DCB7B309CC}"/>
              </a:ext>
            </a:extLst>
          </p:cNvPr>
          <p:cNvPicPr>
            <a:picLocks noChangeAspect="1"/>
          </p:cNvPicPr>
          <p:nvPr/>
        </p:nvPicPr>
        <p:blipFill>
          <a:blip r:embed="rId9"/>
          <a:stretch>
            <a:fillRect/>
          </a:stretch>
        </p:blipFill>
        <p:spPr>
          <a:xfrm>
            <a:off x="9899374" y="6329285"/>
            <a:ext cx="2292626" cy="460973"/>
          </a:xfrm>
          <a:prstGeom prst="rect">
            <a:avLst/>
          </a:prstGeom>
        </p:spPr>
      </p:pic>
    </p:spTree>
    <p:extLst>
      <p:ext uri="{BB962C8B-B14F-4D97-AF65-F5344CB8AC3E}">
        <p14:creationId xmlns:p14="http://schemas.microsoft.com/office/powerpoint/2010/main" val="42224888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B88E99-51EF-E963-32CA-55B7040CCBD0}"/>
              </a:ext>
            </a:extLst>
          </p:cNvPr>
          <p:cNvSpPr>
            <a:spLocks noGrp="1"/>
          </p:cNvSpPr>
          <p:nvPr>
            <p:ph type="ctrTitle"/>
          </p:nvPr>
        </p:nvSpPr>
        <p:spPr>
          <a:xfrm>
            <a:off x="0" y="0"/>
            <a:ext cx="10977032" cy="436031"/>
          </a:xfrm>
        </p:spPr>
        <p:txBody>
          <a:bodyPr/>
          <a:lstStyle/>
          <a:p>
            <a:r>
              <a:rPr lang="en-US" dirty="0"/>
              <a:t>Prototype Build</a:t>
            </a:r>
          </a:p>
        </p:txBody>
      </p:sp>
      <p:pic>
        <p:nvPicPr>
          <p:cNvPr id="7" name="Picture 6">
            <a:extLst>
              <a:ext uri="{FF2B5EF4-FFF2-40B4-BE49-F238E27FC236}">
                <a16:creationId xmlns:a16="http://schemas.microsoft.com/office/drawing/2014/main" id="{BF1A699C-8933-5F0E-2132-D5CFEE43148E}"/>
              </a:ext>
            </a:extLst>
          </p:cNvPr>
          <p:cNvPicPr>
            <a:picLocks noChangeAspect="1"/>
          </p:cNvPicPr>
          <p:nvPr/>
        </p:nvPicPr>
        <p:blipFill>
          <a:blip r:embed="rId2"/>
          <a:stretch>
            <a:fillRect/>
          </a:stretch>
        </p:blipFill>
        <p:spPr>
          <a:xfrm>
            <a:off x="9282887" y="1663148"/>
            <a:ext cx="2159078" cy="3171842"/>
          </a:xfrm>
          <a:prstGeom prst="rect">
            <a:avLst/>
          </a:prstGeom>
        </p:spPr>
      </p:pic>
      <p:pic>
        <p:nvPicPr>
          <p:cNvPr id="8" name="Picture 7">
            <a:extLst>
              <a:ext uri="{FF2B5EF4-FFF2-40B4-BE49-F238E27FC236}">
                <a16:creationId xmlns:a16="http://schemas.microsoft.com/office/drawing/2014/main" id="{E4DAF42F-9925-7384-B08D-9A56EA0005F1}"/>
              </a:ext>
            </a:extLst>
          </p:cNvPr>
          <p:cNvPicPr>
            <a:picLocks noChangeAspect="1"/>
          </p:cNvPicPr>
          <p:nvPr/>
        </p:nvPicPr>
        <p:blipFill>
          <a:blip r:embed="rId3"/>
          <a:stretch>
            <a:fillRect/>
          </a:stretch>
        </p:blipFill>
        <p:spPr>
          <a:xfrm>
            <a:off x="7568879" y="4154906"/>
            <a:ext cx="1989900" cy="1949702"/>
          </a:xfrm>
          <a:prstGeom prst="rect">
            <a:avLst/>
          </a:prstGeom>
        </p:spPr>
      </p:pic>
      <p:pic>
        <p:nvPicPr>
          <p:cNvPr id="9" name="Picture 8">
            <a:extLst>
              <a:ext uri="{FF2B5EF4-FFF2-40B4-BE49-F238E27FC236}">
                <a16:creationId xmlns:a16="http://schemas.microsoft.com/office/drawing/2014/main" id="{B3602EC5-3481-9209-6D1D-15C85F62E817}"/>
              </a:ext>
            </a:extLst>
          </p:cNvPr>
          <p:cNvPicPr>
            <a:picLocks noChangeAspect="1"/>
          </p:cNvPicPr>
          <p:nvPr/>
        </p:nvPicPr>
        <p:blipFill rotWithShape="1">
          <a:blip r:embed="rId4"/>
          <a:srcRect r="26677"/>
          <a:stretch/>
        </p:blipFill>
        <p:spPr>
          <a:xfrm>
            <a:off x="7521622" y="649742"/>
            <a:ext cx="1901110" cy="1905911"/>
          </a:xfrm>
          <a:prstGeom prst="rect">
            <a:avLst/>
          </a:prstGeom>
        </p:spPr>
      </p:pic>
      <p:pic>
        <p:nvPicPr>
          <p:cNvPr id="10" name="Picture 9">
            <a:extLst>
              <a:ext uri="{FF2B5EF4-FFF2-40B4-BE49-F238E27FC236}">
                <a16:creationId xmlns:a16="http://schemas.microsoft.com/office/drawing/2014/main" id="{23593CE4-7150-8FF0-0967-97263C4C75B8}"/>
              </a:ext>
            </a:extLst>
          </p:cNvPr>
          <p:cNvPicPr>
            <a:picLocks noChangeAspect="1"/>
          </p:cNvPicPr>
          <p:nvPr/>
        </p:nvPicPr>
        <p:blipFill>
          <a:blip r:embed="rId5"/>
          <a:stretch>
            <a:fillRect/>
          </a:stretch>
        </p:blipFill>
        <p:spPr>
          <a:xfrm>
            <a:off x="8064478" y="2756268"/>
            <a:ext cx="892612" cy="1146301"/>
          </a:xfrm>
          <a:prstGeom prst="rect">
            <a:avLst/>
          </a:prstGeom>
        </p:spPr>
      </p:pic>
      <p:pic>
        <p:nvPicPr>
          <p:cNvPr id="4" name="Picture 3">
            <a:extLst>
              <a:ext uri="{FF2B5EF4-FFF2-40B4-BE49-F238E27FC236}">
                <a16:creationId xmlns:a16="http://schemas.microsoft.com/office/drawing/2014/main" id="{EA34F5F2-5463-E6B6-B426-E50D80F5ADDC}"/>
              </a:ext>
            </a:extLst>
          </p:cNvPr>
          <p:cNvPicPr>
            <a:picLocks noChangeAspect="1"/>
          </p:cNvPicPr>
          <p:nvPr/>
        </p:nvPicPr>
        <p:blipFill>
          <a:blip r:embed="rId6"/>
          <a:stretch>
            <a:fillRect/>
          </a:stretch>
        </p:blipFill>
        <p:spPr>
          <a:xfrm rot="5400000">
            <a:off x="2487606" y="2797595"/>
            <a:ext cx="2568499" cy="4943792"/>
          </a:xfrm>
          <a:prstGeom prst="rect">
            <a:avLst/>
          </a:prstGeom>
        </p:spPr>
      </p:pic>
      <p:pic>
        <p:nvPicPr>
          <p:cNvPr id="2" name="Picture 1">
            <a:extLst>
              <a:ext uri="{FF2B5EF4-FFF2-40B4-BE49-F238E27FC236}">
                <a16:creationId xmlns:a16="http://schemas.microsoft.com/office/drawing/2014/main" id="{2ABEA420-6D7A-318B-A71E-474D01A2CCF4}"/>
              </a:ext>
            </a:extLst>
          </p:cNvPr>
          <p:cNvPicPr>
            <a:picLocks noChangeAspect="1"/>
          </p:cNvPicPr>
          <p:nvPr/>
        </p:nvPicPr>
        <p:blipFill>
          <a:blip r:embed="rId7"/>
          <a:stretch>
            <a:fillRect/>
          </a:stretch>
        </p:blipFill>
        <p:spPr>
          <a:xfrm>
            <a:off x="9899374" y="6329285"/>
            <a:ext cx="2292626" cy="460973"/>
          </a:xfrm>
          <a:prstGeom prst="rect">
            <a:avLst/>
          </a:prstGeom>
        </p:spPr>
      </p:pic>
      <p:pic>
        <p:nvPicPr>
          <p:cNvPr id="5" name="Picture 4">
            <a:extLst>
              <a:ext uri="{FF2B5EF4-FFF2-40B4-BE49-F238E27FC236}">
                <a16:creationId xmlns:a16="http://schemas.microsoft.com/office/drawing/2014/main" id="{874F2340-EEBB-6C79-C306-485F49CF096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3506" t="27914" b="19292"/>
          <a:stretch/>
        </p:blipFill>
        <p:spPr>
          <a:xfrm>
            <a:off x="1299960" y="673592"/>
            <a:ext cx="5150023" cy="2930822"/>
          </a:xfrm>
          <a:prstGeom prst="rect">
            <a:avLst/>
          </a:prstGeom>
        </p:spPr>
      </p:pic>
      <p:sp>
        <p:nvSpPr>
          <p:cNvPr id="11" name="TextBox 10">
            <a:extLst>
              <a:ext uri="{FF2B5EF4-FFF2-40B4-BE49-F238E27FC236}">
                <a16:creationId xmlns:a16="http://schemas.microsoft.com/office/drawing/2014/main" id="{0D8F299A-90D0-EE95-7E26-C998B878CEBF}"/>
              </a:ext>
            </a:extLst>
          </p:cNvPr>
          <p:cNvSpPr txBox="1"/>
          <p:nvPr/>
        </p:nvSpPr>
        <p:spPr>
          <a:xfrm>
            <a:off x="3321774" y="304260"/>
            <a:ext cx="1106393" cy="369332"/>
          </a:xfrm>
          <a:prstGeom prst="rect">
            <a:avLst/>
          </a:prstGeom>
          <a:noFill/>
        </p:spPr>
        <p:txBody>
          <a:bodyPr wrap="none" rtlCol="0">
            <a:spAutoFit/>
          </a:bodyPr>
          <a:lstStyle/>
          <a:p>
            <a:r>
              <a:rPr lang="en-US" dirty="0"/>
              <a:t>3D Model</a:t>
            </a:r>
          </a:p>
        </p:txBody>
      </p:sp>
      <p:sp>
        <p:nvSpPr>
          <p:cNvPr id="12" name="TextBox 11">
            <a:extLst>
              <a:ext uri="{FF2B5EF4-FFF2-40B4-BE49-F238E27FC236}">
                <a16:creationId xmlns:a16="http://schemas.microsoft.com/office/drawing/2014/main" id="{DBEC695A-2BCF-73DB-7E5F-3B1052EF4A27}"/>
              </a:ext>
            </a:extLst>
          </p:cNvPr>
          <p:cNvSpPr txBox="1"/>
          <p:nvPr/>
        </p:nvSpPr>
        <p:spPr>
          <a:xfrm>
            <a:off x="2365776" y="3615909"/>
            <a:ext cx="3182218" cy="369332"/>
          </a:xfrm>
          <a:prstGeom prst="rect">
            <a:avLst/>
          </a:prstGeom>
          <a:noFill/>
        </p:spPr>
        <p:txBody>
          <a:bodyPr wrap="none" rtlCol="0">
            <a:spAutoFit/>
          </a:bodyPr>
          <a:lstStyle/>
          <a:p>
            <a:r>
              <a:rPr lang="en-US" dirty="0"/>
              <a:t>Prototype build with electronics</a:t>
            </a:r>
          </a:p>
        </p:txBody>
      </p:sp>
    </p:spTree>
    <p:extLst>
      <p:ext uri="{BB962C8B-B14F-4D97-AF65-F5344CB8AC3E}">
        <p14:creationId xmlns:p14="http://schemas.microsoft.com/office/powerpoint/2010/main" val="4430374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00986F-DFB4-0E6A-B5D4-B78F2A4016D3}"/>
              </a:ext>
            </a:extLst>
          </p:cNvPr>
          <p:cNvSpPr>
            <a:spLocks noGrp="1"/>
          </p:cNvSpPr>
          <p:nvPr>
            <p:ph type="ctrTitle"/>
          </p:nvPr>
        </p:nvSpPr>
        <p:spPr>
          <a:xfrm>
            <a:off x="0" y="12390"/>
            <a:ext cx="10977032" cy="436031"/>
          </a:xfrm>
        </p:spPr>
        <p:txBody>
          <a:bodyPr/>
          <a:lstStyle/>
          <a:p>
            <a:r>
              <a:rPr lang="en-US" dirty="0"/>
              <a:t>Prototype Initial Results</a:t>
            </a:r>
          </a:p>
        </p:txBody>
      </p:sp>
      <p:pic>
        <p:nvPicPr>
          <p:cNvPr id="7" name="Picture 6">
            <a:extLst>
              <a:ext uri="{FF2B5EF4-FFF2-40B4-BE49-F238E27FC236}">
                <a16:creationId xmlns:a16="http://schemas.microsoft.com/office/drawing/2014/main" id="{7CE6B4E5-56F1-7EC1-E074-69371B72948B}"/>
              </a:ext>
            </a:extLst>
          </p:cNvPr>
          <p:cNvPicPr>
            <a:picLocks noChangeAspect="1"/>
          </p:cNvPicPr>
          <p:nvPr/>
        </p:nvPicPr>
        <p:blipFill>
          <a:blip r:embed="rId2"/>
          <a:stretch>
            <a:fillRect/>
          </a:stretch>
        </p:blipFill>
        <p:spPr>
          <a:xfrm>
            <a:off x="437838" y="1021049"/>
            <a:ext cx="3532386" cy="2275672"/>
          </a:xfrm>
          <a:prstGeom prst="rect">
            <a:avLst/>
          </a:prstGeom>
        </p:spPr>
      </p:pic>
      <p:pic>
        <p:nvPicPr>
          <p:cNvPr id="9" name="Picture 8">
            <a:extLst>
              <a:ext uri="{FF2B5EF4-FFF2-40B4-BE49-F238E27FC236}">
                <a16:creationId xmlns:a16="http://schemas.microsoft.com/office/drawing/2014/main" id="{80A6AF28-7744-FEA3-1224-FCC1EA219658}"/>
              </a:ext>
            </a:extLst>
          </p:cNvPr>
          <p:cNvPicPr>
            <a:picLocks noChangeAspect="1"/>
          </p:cNvPicPr>
          <p:nvPr/>
        </p:nvPicPr>
        <p:blipFill rotWithShape="1">
          <a:blip r:embed="rId3"/>
          <a:srcRect l="16806" t="28010" r="16411" b="6729"/>
          <a:stretch/>
        </p:blipFill>
        <p:spPr>
          <a:xfrm>
            <a:off x="4072380" y="1021049"/>
            <a:ext cx="3532386" cy="2331867"/>
          </a:xfrm>
          <a:prstGeom prst="rect">
            <a:avLst/>
          </a:prstGeom>
        </p:spPr>
      </p:pic>
      <p:pic>
        <p:nvPicPr>
          <p:cNvPr id="12" name="Picture 11">
            <a:extLst>
              <a:ext uri="{FF2B5EF4-FFF2-40B4-BE49-F238E27FC236}">
                <a16:creationId xmlns:a16="http://schemas.microsoft.com/office/drawing/2014/main" id="{B528E775-3034-0DFA-A4D6-21395843A439}"/>
              </a:ext>
            </a:extLst>
          </p:cNvPr>
          <p:cNvPicPr>
            <a:picLocks noChangeAspect="1"/>
          </p:cNvPicPr>
          <p:nvPr/>
        </p:nvPicPr>
        <p:blipFill>
          <a:blip r:embed="rId4"/>
          <a:stretch>
            <a:fillRect/>
          </a:stretch>
        </p:blipFill>
        <p:spPr>
          <a:xfrm>
            <a:off x="7809079" y="964754"/>
            <a:ext cx="3955574" cy="2373344"/>
          </a:xfrm>
          <a:prstGeom prst="rect">
            <a:avLst/>
          </a:prstGeom>
        </p:spPr>
      </p:pic>
      <p:pic>
        <p:nvPicPr>
          <p:cNvPr id="13" name="Picture 12">
            <a:extLst>
              <a:ext uri="{FF2B5EF4-FFF2-40B4-BE49-F238E27FC236}">
                <a16:creationId xmlns:a16="http://schemas.microsoft.com/office/drawing/2014/main" id="{1C1DB033-C66A-2007-5BCD-CB59957147CE}"/>
              </a:ext>
            </a:extLst>
          </p:cNvPr>
          <p:cNvPicPr>
            <a:picLocks noChangeAspect="1"/>
          </p:cNvPicPr>
          <p:nvPr/>
        </p:nvPicPr>
        <p:blipFill rotWithShape="1">
          <a:blip r:embed="rId5"/>
          <a:srcRect l="9767" t="21431" r="11723"/>
          <a:stretch/>
        </p:blipFill>
        <p:spPr>
          <a:xfrm>
            <a:off x="555573" y="4197067"/>
            <a:ext cx="3296915" cy="2114317"/>
          </a:xfrm>
          <a:prstGeom prst="rect">
            <a:avLst/>
          </a:prstGeom>
        </p:spPr>
      </p:pic>
      <p:sp>
        <p:nvSpPr>
          <p:cNvPr id="18" name="TextBox 17">
            <a:extLst>
              <a:ext uri="{FF2B5EF4-FFF2-40B4-BE49-F238E27FC236}">
                <a16:creationId xmlns:a16="http://schemas.microsoft.com/office/drawing/2014/main" id="{4693A68A-9CAE-43A5-84C2-60F6A27A3A88}"/>
              </a:ext>
            </a:extLst>
          </p:cNvPr>
          <p:cNvSpPr txBox="1"/>
          <p:nvPr/>
        </p:nvSpPr>
        <p:spPr>
          <a:xfrm>
            <a:off x="1146702" y="656977"/>
            <a:ext cx="2363147" cy="307777"/>
          </a:xfrm>
          <a:prstGeom prst="rect">
            <a:avLst/>
          </a:prstGeom>
          <a:noFill/>
        </p:spPr>
        <p:txBody>
          <a:bodyPr wrap="none" rtlCol="0">
            <a:spAutoFit/>
          </a:bodyPr>
          <a:lstStyle/>
          <a:p>
            <a:r>
              <a:rPr lang="en-US" sz="1400" b="1" dirty="0"/>
              <a:t>Clock transition spectroscopy</a:t>
            </a:r>
          </a:p>
        </p:txBody>
      </p:sp>
      <p:sp>
        <p:nvSpPr>
          <p:cNvPr id="19" name="TextBox 18">
            <a:extLst>
              <a:ext uri="{FF2B5EF4-FFF2-40B4-BE49-F238E27FC236}">
                <a16:creationId xmlns:a16="http://schemas.microsoft.com/office/drawing/2014/main" id="{416D8081-1472-FB34-534C-02BCE4E16D66}"/>
              </a:ext>
            </a:extLst>
          </p:cNvPr>
          <p:cNvSpPr txBox="1"/>
          <p:nvPr/>
        </p:nvSpPr>
        <p:spPr>
          <a:xfrm>
            <a:off x="4833214" y="658684"/>
            <a:ext cx="1795363" cy="307777"/>
          </a:xfrm>
          <a:prstGeom prst="rect">
            <a:avLst/>
          </a:prstGeom>
          <a:noFill/>
        </p:spPr>
        <p:txBody>
          <a:bodyPr wrap="none" rtlCol="0">
            <a:spAutoFit/>
          </a:bodyPr>
          <a:lstStyle/>
          <a:p>
            <a:r>
              <a:rPr lang="en-US" sz="1400" b="1" dirty="0"/>
              <a:t>Zeeman spectroscopy</a:t>
            </a:r>
          </a:p>
        </p:txBody>
      </p:sp>
      <p:sp>
        <p:nvSpPr>
          <p:cNvPr id="20" name="TextBox 19">
            <a:extLst>
              <a:ext uri="{FF2B5EF4-FFF2-40B4-BE49-F238E27FC236}">
                <a16:creationId xmlns:a16="http://schemas.microsoft.com/office/drawing/2014/main" id="{F8A8E952-730F-5294-8A41-7921F9805EF5}"/>
              </a:ext>
            </a:extLst>
          </p:cNvPr>
          <p:cNvSpPr txBox="1"/>
          <p:nvPr/>
        </p:nvSpPr>
        <p:spPr>
          <a:xfrm>
            <a:off x="9074934" y="646842"/>
            <a:ext cx="1689886" cy="307777"/>
          </a:xfrm>
          <a:prstGeom prst="rect">
            <a:avLst/>
          </a:prstGeom>
          <a:noFill/>
        </p:spPr>
        <p:txBody>
          <a:bodyPr wrap="none" rtlCol="0">
            <a:spAutoFit/>
          </a:bodyPr>
          <a:lstStyle/>
          <a:p>
            <a:r>
              <a:rPr lang="en-US" sz="1400" b="1" dirty="0"/>
              <a:t>Trap lifetime ~ 1 day</a:t>
            </a:r>
          </a:p>
        </p:txBody>
      </p:sp>
      <p:sp>
        <p:nvSpPr>
          <p:cNvPr id="22" name="TextBox 21">
            <a:extLst>
              <a:ext uri="{FF2B5EF4-FFF2-40B4-BE49-F238E27FC236}">
                <a16:creationId xmlns:a16="http://schemas.microsoft.com/office/drawing/2014/main" id="{F31F03A6-6AB3-4787-48C3-A40212D069BE}"/>
              </a:ext>
            </a:extLst>
          </p:cNvPr>
          <p:cNvSpPr txBox="1"/>
          <p:nvPr/>
        </p:nvSpPr>
        <p:spPr>
          <a:xfrm>
            <a:off x="871890" y="3561280"/>
            <a:ext cx="3356240" cy="307777"/>
          </a:xfrm>
          <a:prstGeom prst="rect">
            <a:avLst/>
          </a:prstGeom>
          <a:noFill/>
        </p:spPr>
        <p:txBody>
          <a:bodyPr wrap="none" rtlCol="0">
            <a:spAutoFit/>
          </a:bodyPr>
          <a:lstStyle/>
          <a:p>
            <a:r>
              <a:rPr lang="en-US" sz="1400" b="1" dirty="0"/>
              <a:t>Contrast with increasing microwave power</a:t>
            </a:r>
          </a:p>
        </p:txBody>
      </p:sp>
      <p:sp>
        <p:nvSpPr>
          <p:cNvPr id="8" name="TextBox 7">
            <a:extLst>
              <a:ext uri="{FF2B5EF4-FFF2-40B4-BE49-F238E27FC236}">
                <a16:creationId xmlns:a16="http://schemas.microsoft.com/office/drawing/2014/main" id="{ECCFF3FB-FB82-6207-0E7D-03107E3C106E}"/>
              </a:ext>
            </a:extLst>
          </p:cNvPr>
          <p:cNvSpPr txBox="1"/>
          <p:nvPr/>
        </p:nvSpPr>
        <p:spPr>
          <a:xfrm>
            <a:off x="1309736" y="3760008"/>
            <a:ext cx="2542752" cy="307777"/>
          </a:xfrm>
          <a:prstGeom prst="rect">
            <a:avLst/>
          </a:prstGeom>
          <a:noFill/>
        </p:spPr>
        <p:txBody>
          <a:bodyPr wrap="square">
            <a:spAutoFit/>
          </a:bodyPr>
          <a:lstStyle/>
          <a:p>
            <a:r>
              <a:rPr lang="en-US" sz="1400" b="1" dirty="0"/>
              <a:t>=&gt; excellent coherence</a:t>
            </a:r>
          </a:p>
        </p:txBody>
      </p:sp>
      <p:pic>
        <p:nvPicPr>
          <p:cNvPr id="10" name="Picture 9">
            <a:extLst>
              <a:ext uri="{FF2B5EF4-FFF2-40B4-BE49-F238E27FC236}">
                <a16:creationId xmlns:a16="http://schemas.microsoft.com/office/drawing/2014/main" id="{980517A0-CC1A-2A0C-BC58-19FE0C3F01DC}"/>
              </a:ext>
            </a:extLst>
          </p:cNvPr>
          <p:cNvPicPr>
            <a:picLocks noChangeAspect="1"/>
          </p:cNvPicPr>
          <p:nvPr/>
        </p:nvPicPr>
        <p:blipFill>
          <a:blip r:embed="rId6"/>
          <a:stretch>
            <a:fillRect/>
          </a:stretch>
        </p:blipFill>
        <p:spPr>
          <a:xfrm>
            <a:off x="183322" y="906080"/>
            <a:ext cx="1659036" cy="888633"/>
          </a:xfrm>
          <a:prstGeom prst="rect">
            <a:avLst/>
          </a:prstGeom>
        </p:spPr>
      </p:pic>
      <p:pic>
        <p:nvPicPr>
          <p:cNvPr id="11" name="Picture 10">
            <a:extLst>
              <a:ext uri="{FF2B5EF4-FFF2-40B4-BE49-F238E27FC236}">
                <a16:creationId xmlns:a16="http://schemas.microsoft.com/office/drawing/2014/main" id="{26FB522F-6238-EE20-FB1E-7309D2B9AECA}"/>
              </a:ext>
            </a:extLst>
          </p:cNvPr>
          <p:cNvPicPr>
            <a:picLocks noChangeAspect="1"/>
          </p:cNvPicPr>
          <p:nvPr/>
        </p:nvPicPr>
        <p:blipFill>
          <a:blip r:embed="rId7"/>
          <a:stretch>
            <a:fillRect/>
          </a:stretch>
        </p:blipFill>
        <p:spPr>
          <a:xfrm>
            <a:off x="4255461" y="936493"/>
            <a:ext cx="1558162" cy="858220"/>
          </a:xfrm>
          <a:prstGeom prst="rect">
            <a:avLst/>
          </a:prstGeom>
        </p:spPr>
      </p:pic>
      <p:pic>
        <p:nvPicPr>
          <p:cNvPr id="14" name="Picture 13">
            <a:extLst>
              <a:ext uri="{FF2B5EF4-FFF2-40B4-BE49-F238E27FC236}">
                <a16:creationId xmlns:a16="http://schemas.microsoft.com/office/drawing/2014/main" id="{1F61E66C-9695-5A79-3C94-45BCFCF15FB7}"/>
              </a:ext>
            </a:extLst>
          </p:cNvPr>
          <p:cNvPicPr>
            <a:picLocks noChangeAspect="1"/>
          </p:cNvPicPr>
          <p:nvPr/>
        </p:nvPicPr>
        <p:blipFill>
          <a:blip r:embed="rId8"/>
          <a:stretch>
            <a:fillRect/>
          </a:stretch>
        </p:blipFill>
        <p:spPr>
          <a:xfrm>
            <a:off x="4317427" y="4121752"/>
            <a:ext cx="3287339" cy="2077564"/>
          </a:xfrm>
          <a:prstGeom prst="rect">
            <a:avLst/>
          </a:prstGeom>
        </p:spPr>
      </p:pic>
      <p:sp>
        <p:nvSpPr>
          <p:cNvPr id="15" name="TextBox 14">
            <a:extLst>
              <a:ext uri="{FF2B5EF4-FFF2-40B4-BE49-F238E27FC236}">
                <a16:creationId xmlns:a16="http://schemas.microsoft.com/office/drawing/2014/main" id="{30D88577-59F8-2629-889D-BA6EFA48C808}"/>
              </a:ext>
            </a:extLst>
          </p:cNvPr>
          <p:cNvSpPr txBox="1"/>
          <p:nvPr/>
        </p:nvSpPr>
        <p:spPr>
          <a:xfrm>
            <a:off x="4474498" y="3648854"/>
            <a:ext cx="3243004" cy="307777"/>
          </a:xfrm>
          <a:prstGeom prst="rect">
            <a:avLst/>
          </a:prstGeom>
          <a:noFill/>
        </p:spPr>
        <p:txBody>
          <a:bodyPr wrap="none" rtlCol="0">
            <a:spAutoFit/>
          </a:bodyPr>
          <a:lstStyle/>
          <a:p>
            <a:r>
              <a:rPr lang="en-US" sz="1400" b="1" dirty="0"/>
              <a:t>Initial temperature sensitivity:  &lt; 2e-14/C</a:t>
            </a:r>
          </a:p>
        </p:txBody>
      </p:sp>
      <p:sp>
        <p:nvSpPr>
          <p:cNvPr id="16" name="TextBox 15">
            <a:extLst>
              <a:ext uri="{FF2B5EF4-FFF2-40B4-BE49-F238E27FC236}">
                <a16:creationId xmlns:a16="http://schemas.microsoft.com/office/drawing/2014/main" id="{6D560FE3-F911-1EB7-F7AA-5317FECFA1C4}"/>
              </a:ext>
            </a:extLst>
          </p:cNvPr>
          <p:cNvSpPr txBox="1"/>
          <p:nvPr/>
        </p:nvSpPr>
        <p:spPr>
          <a:xfrm>
            <a:off x="4781666" y="6364437"/>
            <a:ext cx="2628668" cy="307777"/>
          </a:xfrm>
          <a:prstGeom prst="rect">
            <a:avLst/>
          </a:prstGeom>
          <a:noFill/>
        </p:spPr>
        <p:txBody>
          <a:bodyPr wrap="none" rtlCol="0">
            <a:spAutoFit/>
          </a:bodyPr>
          <a:lstStyle/>
          <a:p>
            <a:r>
              <a:rPr lang="en-US" sz="1400" b="1" dirty="0"/>
              <a:t>Magnetic sensitivity:  in progress</a:t>
            </a:r>
          </a:p>
        </p:txBody>
      </p:sp>
      <p:pic>
        <p:nvPicPr>
          <p:cNvPr id="2" name="Picture 1">
            <a:extLst>
              <a:ext uri="{FF2B5EF4-FFF2-40B4-BE49-F238E27FC236}">
                <a16:creationId xmlns:a16="http://schemas.microsoft.com/office/drawing/2014/main" id="{3EF0DF48-1A30-2D32-5428-D89AFAB41E31}"/>
              </a:ext>
            </a:extLst>
          </p:cNvPr>
          <p:cNvPicPr>
            <a:picLocks noChangeAspect="1"/>
          </p:cNvPicPr>
          <p:nvPr/>
        </p:nvPicPr>
        <p:blipFill>
          <a:blip r:embed="rId9"/>
          <a:stretch>
            <a:fillRect/>
          </a:stretch>
        </p:blipFill>
        <p:spPr>
          <a:xfrm>
            <a:off x="9899374" y="6329285"/>
            <a:ext cx="2292626" cy="460973"/>
          </a:xfrm>
          <a:prstGeom prst="rect">
            <a:avLst/>
          </a:prstGeom>
        </p:spPr>
      </p:pic>
      <p:sp>
        <p:nvSpPr>
          <p:cNvPr id="5" name="TextBox 4">
            <a:extLst>
              <a:ext uri="{FF2B5EF4-FFF2-40B4-BE49-F238E27FC236}">
                <a16:creationId xmlns:a16="http://schemas.microsoft.com/office/drawing/2014/main" id="{5865A339-0D37-F366-2798-F7F16AE65778}"/>
              </a:ext>
            </a:extLst>
          </p:cNvPr>
          <p:cNvSpPr txBox="1"/>
          <p:nvPr/>
        </p:nvSpPr>
        <p:spPr>
          <a:xfrm>
            <a:off x="8143349" y="3571196"/>
            <a:ext cx="3780330" cy="461665"/>
          </a:xfrm>
          <a:prstGeom prst="rect">
            <a:avLst/>
          </a:prstGeom>
          <a:noFill/>
        </p:spPr>
        <p:txBody>
          <a:bodyPr wrap="none" rtlCol="0">
            <a:spAutoFit/>
          </a:bodyPr>
          <a:lstStyle/>
          <a:p>
            <a:pPr marL="285750" indent="-285750">
              <a:buFont typeface="Arial" panose="020B0604020202020204" pitchFamily="34" charset="0"/>
              <a:buChar char="•"/>
            </a:pPr>
            <a:r>
              <a:rPr lang="en-US" sz="1200" b="1" dirty="0"/>
              <a:t>4e-13/sqrt(tau) (maser LO)</a:t>
            </a:r>
          </a:p>
          <a:p>
            <a:pPr marL="285750" indent="-285750">
              <a:buFont typeface="Arial" panose="020B0604020202020204" pitchFamily="34" charset="0"/>
              <a:buChar char="•"/>
            </a:pPr>
            <a:r>
              <a:rPr lang="en-US" sz="1200" b="1" dirty="0"/>
              <a:t>Further optimization:  SNR supports 3e-13/sqrt(tau)</a:t>
            </a:r>
          </a:p>
        </p:txBody>
      </p:sp>
      <p:sp>
        <p:nvSpPr>
          <p:cNvPr id="6" name="TextBox 5">
            <a:extLst>
              <a:ext uri="{FF2B5EF4-FFF2-40B4-BE49-F238E27FC236}">
                <a16:creationId xmlns:a16="http://schemas.microsoft.com/office/drawing/2014/main" id="{CCF2E50A-1981-DD6C-BA78-D00AC43F8B33}"/>
              </a:ext>
            </a:extLst>
          </p:cNvPr>
          <p:cNvSpPr txBox="1"/>
          <p:nvPr/>
        </p:nvSpPr>
        <p:spPr>
          <a:xfrm rot="20592303">
            <a:off x="8483688" y="5525023"/>
            <a:ext cx="1915268" cy="276999"/>
          </a:xfrm>
          <a:prstGeom prst="rect">
            <a:avLst/>
          </a:prstGeom>
          <a:noFill/>
        </p:spPr>
        <p:txBody>
          <a:bodyPr wrap="none" rtlCol="0">
            <a:spAutoFit/>
          </a:bodyPr>
          <a:lstStyle/>
          <a:p>
            <a:r>
              <a:rPr lang="en-US" sz="1200" dirty="0">
                <a:solidFill>
                  <a:srgbClr val="FF0000"/>
                </a:solidFill>
              </a:rPr>
              <a:t>Preliminary – not optimized</a:t>
            </a:r>
          </a:p>
        </p:txBody>
      </p:sp>
      <p:pic>
        <p:nvPicPr>
          <p:cNvPr id="21" name="Picture 20">
            <a:extLst>
              <a:ext uri="{FF2B5EF4-FFF2-40B4-BE49-F238E27FC236}">
                <a16:creationId xmlns:a16="http://schemas.microsoft.com/office/drawing/2014/main" id="{8CE4FC92-DC8A-21C2-93D3-805106870F7B}"/>
              </a:ext>
            </a:extLst>
          </p:cNvPr>
          <p:cNvPicPr>
            <a:picLocks noChangeAspect="1"/>
          </p:cNvPicPr>
          <p:nvPr/>
        </p:nvPicPr>
        <p:blipFill>
          <a:blip r:embed="rId10"/>
          <a:stretch>
            <a:fillRect/>
          </a:stretch>
        </p:blipFill>
        <p:spPr>
          <a:xfrm>
            <a:off x="8069705" y="4101764"/>
            <a:ext cx="3396903" cy="2262673"/>
          </a:xfrm>
          <a:prstGeom prst="rect">
            <a:avLst/>
          </a:prstGeom>
        </p:spPr>
      </p:pic>
    </p:spTree>
    <p:extLst>
      <p:ext uri="{BB962C8B-B14F-4D97-AF65-F5344CB8AC3E}">
        <p14:creationId xmlns:p14="http://schemas.microsoft.com/office/powerpoint/2010/main" val="22356534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DDFD6D-B76D-D622-AF3A-DB4B8F60862C}"/>
              </a:ext>
            </a:extLst>
          </p:cNvPr>
          <p:cNvSpPr>
            <a:spLocks noGrp="1"/>
          </p:cNvSpPr>
          <p:nvPr>
            <p:ph type="ctrTitle"/>
          </p:nvPr>
        </p:nvSpPr>
        <p:spPr>
          <a:xfrm>
            <a:off x="10822" y="10187"/>
            <a:ext cx="3646778" cy="452856"/>
          </a:xfrm>
        </p:spPr>
        <p:txBody>
          <a:bodyPr/>
          <a:lstStyle/>
          <a:p>
            <a:r>
              <a:rPr lang="en-US" dirty="0"/>
              <a:t>Prototype Electronics</a:t>
            </a:r>
          </a:p>
        </p:txBody>
      </p:sp>
      <p:pic>
        <p:nvPicPr>
          <p:cNvPr id="5" name="Picture 4">
            <a:extLst>
              <a:ext uri="{FF2B5EF4-FFF2-40B4-BE49-F238E27FC236}">
                <a16:creationId xmlns:a16="http://schemas.microsoft.com/office/drawing/2014/main" id="{48C4C397-5943-1EE2-EDDE-6BABBC8E4798}"/>
              </a:ext>
            </a:extLst>
          </p:cNvPr>
          <p:cNvPicPr>
            <a:picLocks noChangeAspect="1"/>
          </p:cNvPicPr>
          <p:nvPr/>
        </p:nvPicPr>
        <p:blipFill>
          <a:blip r:embed="rId2"/>
          <a:stretch>
            <a:fillRect/>
          </a:stretch>
        </p:blipFill>
        <p:spPr>
          <a:xfrm>
            <a:off x="181460" y="2439088"/>
            <a:ext cx="3704336" cy="2229558"/>
          </a:xfrm>
          <a:prstGeom prst="rect">
            <a:avLst/>
          </a:prstGeom>
        </p:spPr>
      </p:pic>
      <p:pic>
        <p:nvPicPr>
          <p:cNvPr id="6" name="Picture 5">
            <a:extLst>
              <a:ext uri="{FF2B5EF4-FFF2-40B4-BE49-F238E27FC236}">
                <a16:creationId xmlns:a16="http://schemas.microsoft.com/office/drawing/2014/main" id="{F98AFB8F-85F6-08AE-6CE0-8EA384DEE271}"/>
              </a:ext>
            </a:extLst>
          </p:cNvPr>
          <p:cNvPicPr>
            <a:picLocks noChangeAspect="1"/>
          </p:cNvPicPr>
          <p:nvPr/>
        </p:nvPicPr>
        <p:blipFill>
          <a:blip r:embed="rId3"/>
          <a:stretch>
            <a:fillRect/>
          </a:stretch>
        </p:blipFill>
        <p:spPr>
          <a:xfrm>
            <a:off x="4010763" y="2439088"/>
            <a:ext cx="3084576" cy="2228947"/>
          </a:xfrm>
          <a:prstGeom prst="rect">
            <a:avLst/>
          </a:prstGeom>
        </p:spPr>
      </p:pic>
      <p:pic>
        <p:nvPicPr>
          <p:cNvPr id="10" name="Picture 9">
            <a:extLst>
              <a:ext uri="{FF2B5EF4-FFF2-40B4-BE49-F238E27FC236}">
                <a16:creationId xmlns:a16="http://schemas.microsoft.com/office/drawing/2014/main" id="{CEA73968-7E05-F132-CBB6-2D2108FEE612}"/>
              </a:ext>
            </a:extLst>
          </p:cNvPr>
          <p:cNvPicPr>
            <a:picLocks noChangeAspect="1"/>
          </p:cNvPicPr>
          <p:nvPr/>
        </p:nvPicPr>
        <p:blipFill>
          <a:blip r:embed="rId4"/>
          <a:stretch>
            <a:fillRect/>
          </a:stretch>
        </p:blipFill>
        <p:spPr>
          <a:xfrm rot="5400000">
            <a:off x="8674139" y="2729668"/>
            <a:ext cx="2061793" cy="3968496"/>
          </a:xfrm>
          <a:prstGeom prst="rect">
            <a:avLst/>
          </a:prstGeom>
        </p:spPr>
      </p:pic>
      <p:pic>
        <p:nvPicPr>
          <p:cNvPr id="11" name="Picture 10">
            <a:extLst>
              <a:ext uri="{FF2B5EF4-FFF2-40B4-BE49-F238E27FC236}">
                <a16:creationId xmlns:a16="http://schemas.microsoft.com/office/drawing/2014/main" id="{A2C39A07-1450-22A0-D2AD-3DEAB5BDB06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3506" t="27914" b="19292"/>
          <a:stretch/>
        </p:blipFill>
        <p:spPr>
          <a:xfrm>
            <a:off x="7894395" y="798966"/>
            <a:ext cx="4128211" cy="2349320"/>
          </a:xfrm>
          <a:prstGeom prst="rect">
            <a:avLst/>
          </a:prstGeom>
        </p:spPr>
      </p:pic>
      <p:sp>
        <p:nvSpPr>
          <p:cNvPr id="4" name="TextBox 3">
            <a:extLst>
              <a:ext uri="{FF2B5EF4-FFF2-40B4-BE49-F238E27FC236}">
                <a16:creationId xmlns:a16="http://schemas.microsoft.com/office/drawing/2014/main" id="{1B830367-0C49-96A5-1CC8-95D4DDADB73D}"/>
              </a:ext>
            </a:extLst>
          </p:cNvPr>
          <p:cNvSpPr txBox="1"/>
          <p:nvPr/>
        </p:nvSpPr>
        <p:spPr>
          <a:xfrm>
            <a:off x="954861" y="1633419"/>
            <a:ext cx="922492" cy="647363"/>
          </a:xfrm>
          <a:prstGeom prst="rect">
            <a:avLst/>
          </a:prstGeom>
          <a:noFill/>
        </p:spPr>
        <p:txBody>
          <a:bodyPr wrap="square" rtlCol="0">
            <a:spAutoFit/>
          </a:bodyPr>
          <a:lstStyle/>
          <a:p>
            <a:pPr algn="ctr"/>
            <a:r>
              <a:rPr lang="en-US" dirty="0"/>
              <a:t>DSAC synth</a:t>
            </a:r>
          </a:p>
        </p:txBody>
      </p:sp>
      <p:sp>
        <p:nvSpPr>
          <p:cNvPr id="7" name="TextBox 6">
            <a:extLst>
              <a:ext uri="{FF2B5EF4-FFF2-40B4-BE49-F238E27FC236}">
                <a16:creationId xmlns:a16="http://schemas.microsoft.com/office/drawing/2014/main" id="{4EC7D8A0-E72F-06B3-1E69-B27B9830BA9F}"/>
              </a:ext>
            </a:extLst>
          </p:cNvPr>
          <p:cNvSpPr txBox="1"/>
          <p:nvPr/>
        </p:nvSpPr>
        <p:spPr>
          <a:xfrm>
            <a:off x="2584089" y="1781718"/>
            <a:ext cx="1111208" cy="369332"/>
          </a:xfrm>
          <a:prstGeom prst="rect">
            <a:avLst/>
          </a:prstGeom>
          <a:noFill/>
        </p:spPr>
        <p:txBody>
          <a:bodyPr wrap="square" rtlCol="0">
            <a:spAutoFit/>
          </a:bodyPr>
          <a:lstStyle/>
          <a:p>
            <a:pPr algn="ctr"/>
            <a:r>
              <a:rPr lang="en-US" dirty="0"/>
              <a:t>Prototype</a:t>
            </a:r>
          </a:p>
        </p:txBody>
      </p:sp>
      <p:sp>
        <p:nvSpPr>
          <p:cNvPr id="8" name="TextBox 7">
            <a:extLst>
              <a:ext uri="{FF2B5EF4-FFF2-40B4-BE49-F238E27FC236}">
                <a16:creationId xmlns:a16="http://schemas.microsoft.com/office/drawing/2014/main" id="{CA5898FF-D664-C8DC-C638-59334235F6C7}"/>
              </a:ext>
            </a:extLst>
          </p:cNvPr>
          <p:cNvSpPr txBox="1"/>
          <p:nvPr/>
        </p:nvSpPr>
        <p:spPr>
          <a:xfrm>
            <a:off x="4487050" y="1666878"/>
            <a:ext cx="1039809" cy="646331"/>
          </a:xfrm>
          <a:prstGeom prst="rect">
            <a:avLst/>
          </a:prstGeom>
          <a:noFill/>
        </p:spPr>
        <p:txBody>
          <a:bodyPr wrap="square" rtlCol="0">
            <a:spAutoFit/>
          </a:bodyPr>
          <a:lstStyle/>
          <a:p>
            <a:pPr algn="ctr"/>
            <a:r>
              <a:rPr lang="en-US" dirty="0"/>
              <a:t>DSAC trap/EED</a:t>
            </a:r>
          </a:p>
        </p:txBody>
      </p:sp>
      <p:sp>
        <p:nvSpPr>
          <p:cNvPr id="14" name="TextBox 13">
            <a:extLst>
              <a:ext uri="{FF2B5EF4-FFF2-40B4-BE49-F238E27FC236}">
                <a16:creationId xmlns:a16="http://schemas.microsoft.com/office/drawing/2014/main" id="{8822FFB3-5155-F454-F63C-0C3179CBB3FA}"/>
              </a:ext>
            </a:extLst>
          </p:cNvPr>
          <p:cNvSpPr txBox="1"/>
          <p:nvPr/>
        </p:nvSpPr>
        <p:spPr>
          <a:xfrm>
            <a:off x="5938089" y="1858214"/>
            <a:ext cx="1111208" cy="369332"/>
          </a:xfrm>
          <a:prstGeom prst="rect">
            <a:avLst/>
          </a:prstGeom>
          <a:noFill/>
        </p:spPr>
        <p:txBody>
          <a:bodyPr wrap="square" rtlCol="0">
            <a:spAutoFit/>
          </a:bodyPr>
          <a:lstStyle/>
          <a:p>
            <a:pPr algn="ctr"/>
            <a:r>
              <a:rPr lang="en-US" dirty="0"/>
              <a:t>Prototype</a:t>
            </a:r>
          </a:p>
        </p:txBody>
      </p:sp>
      <p:sp>
        <p:nvSpPr>
          <p:cNvPr id="15" name="Right Arrow 14">
            <a:extLst>
              <a:ext uri="{FF2B5EF4-FFF2-40B4-BE49-F238E27FC236}">
                <a16:creationId xmlns:a16="http://schemas.microsoft.com/office/drawing/2014/main" id="{FC81183D-921D-F4B6-D49D-07B23A71ABE6}"/>
              </a:ext>
            </a:extLst>
          </p:cNvPr>
          <p:cNvSpPr/>
          <p:nvPr/>
        </p:nvSpPr>
        <p:spPr>
          <a:xfrm>
            <a:off x="2095837" y="1781718"/>
            <a:ext cx="404602" cy="45285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a:extLst>
              <a:ext uri="{FF2B5EF4-FFF2-40B4-BE49-F238E27FC236}">
                <a16:creationId xmlns:a16="http://schemas.microsoft.com/office/drawing/2014/main" id="{F01D9BA3-90CE-E060-6C8C-4B0702BB153E}"/>
              </a:ext>
            </a:extLst>
          </p:cNvPr>
          <p:cNvSpPr/>
          <p:nvPr/>
        </p:nvSpPr>
        <p:spPr>
          <a:xfrm>
            <a:off x="5479607" y="1822151"/>
            <a:ext cx="404602" cy="45285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6771572B-F7F1-EFED-4E22-EAA6CC5DE4A3}"/>
              </a:ext>
            </a:extLst>
          </p:cNvPr>
          <p:cNvPicPr>
            <a:picLocks noChangeAspect="1"/>
          </p:cNvPicPr>
          <p:nvPr/>
        </p:nvPicPr>
        <p:blipFill>
          <a:blip r:embed="rId6"/>
          <a:stretch>
            <a:fillRect/>
          </a:stretch>
        </p:blipFill>
        <p:spPr>
          <a:xfrm>
            <a:off x="9899374" y="6329285"/>
            <a:ext cx="2292626" cy="460973"/>
          </a:xfrm>
          <a:prstGeom prst="rect">
            <a:avLst/>
          </a:prstGeom>
        </p:spPr>
      </p:pic>
    </p:spTree>
    <p:extLst>
      <p:ext uri="{BB962C8B-B14F-4D97-AF65-F5344CB8AC3E}">
        <p14:creationId xmlns:p14="http://schemas.microsoft.com/office/powerpoint/2010/main" val="8959470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Oval 52">
            <a:extLst>
              <a:ext uri="{FF2B5EF4-FFF2-40B4-BE49-F238E27FC236}">
                <a16:creationId xmlns:a16="http://schemas.microsoft.com/office/drawing/2014/main" id="{92838B8F-F1F9-44D4-68F9-44D1142EEE8A}"/>
              </a:ext>
            </a:extLst>
          </p:cNvPr>
          <p:cNvSpPr/>
          <p:nvPr/>
        </p:nvSpPr>
        <p:spPr>
          <a:xfrm>
            <a:off x="7993449" y="3750170"/>
            <a:ext cx="1659628" cy="3043842"/>
          </a:xfrm>
          <a:prstGeom prst="ellipse">
            <a:avLst/>
          </a:prstGeom>
          <a:solidFill>
            <a:srgbClr val="9EC4E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0742EB3C-8C07-4B03-41EA-E97015458B31}"/>
              </a:ext>
            </a:extLst>
          </p:cNvPr>
          <p:cNvSpPr>
            <a:spLocks noGrp="1"/>
          </p:cNvSpPr>
          <p:nvPr>
            <p:ph type="ctrTitle"/>
          </p:nvPr>
        </p:nvSpPr>
        <p:spPr>
          <a:xfrm>
            <a:off x="0" y="20421"/>
            <a:ext cx="10977032" cy="436031"/>
          </a:xfrm>
        </p:spPr>
        <p:txBody>
          <a:bodyPr/>
          <a:lstStyle/>
          <a:p>
            <a:r>
              <a:rPr lang="en-US" dirty="0"/>
              <a:t>Light source aging</a:t>
            </a:r>
          </a:p>
        </p:txBody>
      </p:sp>
      <p:pic>
        <p:nvPicPr>
          <p:cNvPr id="5" name="Picture 4" descr="IMG_2650.jpg">
            <a:extLst>
              <a:ext uri="{FF2B5EF4-FFF2-40B4-BE49-F238E27FC236}">
                <a16:creationId xmlns:a16="http://schemas.microsoft.com/office/drawing/2014/main" id="{0A86CF60-12BF-8BA4-5CB0-0C8E9E1CCCB2}"/>
              </a:ext>
            </a:extLst>
          </p:cNvPr>
          <p:cNvPicPr>
            <a:picLocks noChangeAspect="1"/>
          </p:cNvPicPr>
          <p:nvPr/>
        </p:nvPicPr>
        <p:blipFill rotWithShape="1">
          <a:blip r:embed="rId2">
            <a:extLst>
              <a:ext uri="{28A0092B-C50C-407E-A947-70E740481C1C}">
                <a14:useLocalDpi xmlns:a14="http://schemas.microsoft.com/office/drawing/2010/main" val="0"/>
              </a:ext>
            </a:extLst>
          </a:blip>
          <a:srcRect l="5582" t="20505" r="22190" b="34211"/>
          <a:stretch/>
        </p:blipFill>
        <p:spPr>
          <a:xfrm>
            <a:off x="622077" y="691684"/>
            <a:ext cx="4051300" cy="1905001"/>
          </a:xfrm>
          <a:prstGeom prst="rect">
            <a:avLst/>
          </a:prstGeom>
        </p:spPr>
      </p:pic>
      <p:grpSp>
        <p:nvGrpSpPr>
          <p:cNvPr id="52" name="Group 51">
            <a:extLst>
              <a:ext uri="{FF2B5EF4-FFF2-40B4-BE49-F238E27FC236}">
                <a16:creationId xmlns:a16="http://schemas.microsoft.com/office/drawing/2014/main" id="{C63B8625-C4B1-B608-3B80-4F6A362B51EF}"/>
              </a:ext>
            </a:extLst>
          </p:cNvPr>
          <p:cNvGrpSpPr/>
          <p:nvPr/>
        </p:nvGrpSpPr>
        <p:grpSpPr>
          <a:xfrm>
            <a:off x="6064983" y="277857"/>
            <a:ext cx="5108778" cy="2814077"/>
            <a:chOff x="6096000" y="127186"/>
            <a:chExt cx="5108778" cy="2814077"/>
          </a:xfrm>
        </p:grpSpPr>
        <p:pic>
          <p:nvPicPr>
            <p:cNvPr id="6" name="Picture 5" descr="LampLifetime2.png">
              <a:extLst>
                <a:ext uri="{FF2B5EF4-FFF2-40B4-BE49-F238E27FC236}">
                  <a16:creationId xmlns:a16="http://schemas.microsoft.com/office/drawing/2014/main" id="{A538A39D-285D-2B91-3D50-0042F16D95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0384" y="127186"/>
              <a:ext cx="3924394" cy="2814077"/>
            </a:xfrm>
            <a:prstGeom prst="rect">
              <a:avLst/>
            </a:prstGeom>
          </p:spPr>
        </p:pic>
        <p:cxnSp>
          <p:nvCxnSpPr>
            <p:cNvPr id="7" name="Straight Connector 6">
              <a:extLst>
                <a:ext uri="{FF2B5EF4-FFF2-40B4-BE49-F238E27FC236}">
                  <a16:creationId xmlns:a16="http://schemas.microsoft.com/office/drawing/2014/main" id="{7B896252-BDE7-FB19-0EA6-504F9CF8C919}"/>
                </a:ext>
              </a:extLst>
            </p:cNvPr>
            <p:cNvCxnSpPr>
              <a:cxnSpLocks/>
            </p:cNvCxnSpPr>
            <p:nvPr/>
          </p:nvCxnSpPr>
          <p:spPr>
            <a:xfrm>
              <a:off x="8823251" y="280298"/>
              <a:ext cx="0" cy="2246086"/>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D5C06FFB-80BD-CE86-C1AC-9494F9DA5CC5}"/>
                </a:ext>
              </a:extLst>
            </p:cNvPr>
            <p:cNvCxnSpPr>
              <a:cxnSpLocks/>
            </p:cNvCxnSpPr>
            <p:nvPr/>
          </p:nvCxnSpPr>
          <p:spPr>
            <a:xfrm>
              <a:off x="10468375" y="280298"/>
              <a:ext cx="0" cy="2246086"/>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F61864A6-BD80-D705-C8D6-11B68BCFD573}"/>
                </a:ext>
              </a:extLst>
            </p:cNvPr>
            <p:cNvSpPr txBox="1"/>
            <p:nvPr/>
          </p:nvSpPr>
          <p:spPr>
            <a:xfrm>
              <a:off x="6152268" y="146168"/>
              <a:ext cx="1009561" cy="276999"/>
            </a:xfrm>
            <a:prstGeom prst="rect">
              <a:avLst/>
            </a:prstGeom>
            <a:noFill/>
          </p:spPr>
          <p:txBody>
            <a:bodyPr wrap="none" rtlCol="0">
              <a:spAutoFit/>
            </a:bodyPr>
            <a:lstStyle/>
            <a:p>
              <a:r>
                <a:rPr lang="en-US" sz="1200" dirty="0">
                  <a:solidFill>
                    <a:srgbClr val="FF0000"/>
                  </a:solidFill>
                </a:rPr>
                <a:t>Too much Hg</a:t>
              </a:r>
            </a:p>
          </p:txBody>
        </p:sp>
        <p:sp>
          <p:nvSpPr>
            <p:cNvPr id="10" name="TextBox 9">
              <a:extLst>
                <a:ext uri="{FF2B5EF4-FFF2-40B4-BE49-F238E27FC236}">
                  <a16:creationId xmlns:a16="http://schemas.microsoft.com/office/drawing/2014/main" id="{1A3F2D4B-8375-E356-EB70-95F0107CEC49}"/>
                </a:ext>
              </a:extLst>
            </p:cNvPr>
            <p:cNvSpPr txBox="1"/>
            <p:nvPr/>
          </p:nvSpPr>
          <p:spPr>
            <a:xfrm>
              <a:off x="6096000" y="1012242"/>
              <a:ext cx="939981" cy="276999"/>
            </a:xfrm>
            <a:prstGeom prst="rect">
              <a:avLst/>
            </a:prstGeom>
            <a:noFill/>
          </p:spPr>
          <p:txBody>
            <a:bodyPr wrap="none" rtlCol="0">
              <a:spAutoFit/>
            </a:bodyPr>
            <a:lstStyle/>
            <a:p>
              <a:r>
                <a:rPr lang="en-US" sz="1200" dirty="0">
                  <a:solidFill>
                    <a:srgbClr val="3366FF"/>
                  </a:solidFill>
                </a:rPr>
                <a:t>Too little Hg</a:t>
              </a:r>
            </a:p>
          </p:txBody>
        </p:sp>
        <p:cxnSp>
          <p:nvCxnSpPr>
            <p:cNvPr id="11" name="Straight Arrow Connector 10">
              <a:extLst>
                <a:ext uri="{FF2B5EF4-FFF2-40B4-BE49-F238E27FC236}">
                  <a16:creationId xmlns:a16="http://schemas.microsoft.com/office/drawing/2014/main" id="{0E717B1B-3D49-AFC1-3348-8A35ECCC43E0}"/>
                </a:ext>
              </a:extLst>
            </p:cNvPr>
            <p:cNvCxnSpPr/>
            <p:nvPr/>
          </p:nvCxnSpPr>
          <p:spPr>
            <a:xfrm>
              <a:off x="7161829" y="280298"/>
              <a:ext cx="596742"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A1332040-58F2-905C-1DF6-2AF2BC636687}"/>
                </a:ext>
              </a:extLst>
            </p:cNvPr>
            <p:cNvCxnSpPr/>
            <p:nvPr/>
          </p:nvCxnSpPr>
          <p:spPr>
            <a:xfrm>
              <a:off x="7096883" y="1150742"/>
              <a:ext cx="596742" cy="0"/>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grpSp>
      <p:pic>
        <p:nvPicPr>
          <p:cNvPr id="13" name="Picture 12" descr="IMG_2723.jpg">
            <a:extLst>
              <a:ext uri="{FF2B5EF4-FFF2-40B4-BE49-F238E27FC236}">
                <a16:creationId xmlns:a16="http://schemas.microsoft.com/office/drawing/2014/main" id="{7A7F7BCE-0764-A74B-D999-38F31DB1F808}"/>
              </a:ext>
            </a:extLst>
          </p:cNvPr>
          <p:cNvPicPr>
            <a:picLocks noChangeAspect="1"/>
          </p:cNvPicPr>
          <p:nvPr/>
        </p:nvPicPr>
        <p:blipFill rotWithShape="1">
          <a:blip r:embed="rId4">
            <a:extLst>
              <a:ext uri="{28A0092B-C50C-407E-A947-70E740481C1C}">
                <a14:useLocalDpi xmlns:a14="http://schemas.microsoft.com/office/drawing/2010/main" val="0"/>
              </a:ext>
            </a:extLst>
          </a:blip>
          <a:srcRect l="22256" t="41264" r="28543" b="31589"/>
          <a:stretch/>
        </p:blipFill>
        <p:spPr>
          <a:xfrm rot="10800000">
            <a:off x="495818" y="2752544"/>
            <a:ext cx="4139592" cy="1713029"/>
          </a:xfrm>
          <a:prstGeom prst="rect">
            <a:avLst/>
          </a:prstGeom>
        </p:spPr>
      </p:pic>
      <p:sp>
        <p:nvSpPr>
          <p:cNvPr id="16" name="TextBox 15">
            <a:extLst>
              <a:ext uri="{FF2B5EF4-FFF2-40B4-BE49-F238E27FC236}">
                <a16:creationId xmlns:a16="http://schemas.microsoft.com/office/drawing/2014/main" id="{1BC364D4-8875-F00E-DB6D-15A2265DC66D}"/>
              </a:ext>
            </a:extLst>
          </p:cNvPr>
          <p:cNvSpPr txBox="1"/>
          <p:nvPr/>
        </p:nvSpPr>
        <p:spPr>
          <a:xfrm>
            <a:off x="5208681" y="3239727"/>
            <a:ext cx="7899160" cy="369332"/>
          </a:xfrm>
          <a:prstGeom prst="rect">
            <a:avLst/>
          </a:prstGeom>
          <a:noFill/>
        </p:spPr>
        <p:txBody>
          <a:bodyPr wrap="square" rtlCol="0">
            <a:spAutoFit/>
          </a:bodyPr>
          <a:lstStyle/>
          <a:p>
            <a:pPr algn="ctr"/>
            <a:r>
              <a:rPr lang="en-US" b="1" i="1" dirty="0">
                <a:latin typeface="Arial"/>
                <a:cs typeface="Arial"/>
              </a:rPr>
              <a:t>Mercury Oxide:  where does the oxygen come from?</a:t>
            </a:r>
            <a:endParaRPr lang="en-US" dirty="0">
              <a:latin typeface="Arial"/>
              <a:cs typeface="Arial"/>
            </a:endParaRPr>
          </a:p>
        </p:txBody>
      </p:sp>
      <p:sp>
        <p:nvSpPr>
          <p:cNvPr id="17" name="TextBox 16">
            <a:extLst>
              <a:ext uri="{FF2B5EF4-FFF2-40B4-BE49-F238E27FC236}">
                <a16:creationId xmlns:a16="http://schemas.microsoft.com/office/drawing/2014/main" id="{C0E980A4-F273-11E3-8A62-8F984F4B5AE8}"/>
              </a:ext>
            </a:extLst>
          </p:cNvPr>
          <p:cNvSpPr txBox="1"/>
          <p:nvPr/>
        </p:nvSpPr>
        <p:spPr>
          <a:xfrm>
            <a:off x="9841926" y="5071382"/>
            <a:ext cx="144756" cy="276412"/>
          </a:xfrm>
          <a:prstGeom prst="rect">
            <a:avLst/>
          </a:prstGeom>
          <a:noFill/>
        </p:spPr>
        <p:txBody>
          <a:bodyPr wrap="none" rtlCol="0">
            <a:spAutoFit/>
          </a:bodyPr>
          <a:lstStyle/>
          <a:p>
            <a:endParaRPr lang="en-US" dirty="0"/>
          </a:p>
        </p:txBody>
      </p:sp>
      <p:sp>
        <p:nvSpPr>
          <p:cNvPr id="18" name="Oval 17">
            <a:extLst>
              <a:ext uri="{FF2B5EF4-FFF2-40B4-BE49-F238E27FC236}">
                <a16:creationId xmlns:a16="http://schemas.microsoft.com/office/drawing/2014/main" id="{64B66888-E08D-B865-9A50-BC7F698891B4}"/>
              </a:ext>
            </a:extLst>
          </p:cNvPr>
          <p:cNvSpPr/>
          <p:nvPr/>
        </p:nvSpPr>
        <p:spPr>
          <a:xfrm>
            <a:off x="8163631" y="3927238"/>
            <a:ext cx="1319264" cy="2664621"/>
          </a:xfrm>
          <a:prstGeom prst="ellipse">
            <a:avLst/>
          </a:prstGeom>
          <a:solidFill>
            <a:srgbClr val="BF74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2337909-D059-5F91-5C36-6CF0D6BBCBDE}"/>
              </a:ext>
            </a:extLst>
          </p:cNvPr>
          <p:cNvSpPr txBox="1"/>
          <p:nvPr/>
        </p:nvSpPr>
        <p:spPr>
          <a:xfrm>
            <a:off x="9369892" y="4529298"/>
            <a:ext cx="235228" cy="276412"/>
          </a:xfrm>
          <a:prstGeom prst="rect">
            <a:avLst/>
          </a:prstGeom>
          <a:noFill/>
        </p:spPr>
        <p:txBody>
          <a:bodyPr wrap="none" rtlCol="0">
            <a:spAutoFit/>
          </a:bodyPr>
          <a:lstStyle/>
          <a:p>
            <a:r>
              <a:rPr lang="en-US" dirty="0"/>
              <a:t>+</a:t>
            </a:r>
          </a:p>
        </p:txBody>
      </p:sp>
      <p:sp>
        <p:nvSpPr>
          <p:cNvPr id="20" name="TextBox 19">
            <a:extLst>
              <a:ext uri="{FF2B5EF4-FFF2-40B4-BE49-F238E27FC236}">
                <a16:creationId xmlns:a16="http://schemas.microsoft.com/office/drawing/2014/main" id="{8DF50D34-7333-293F-A087-98283A2AD803}"/>
              </a:ext>
            </a:extLst>
          </p:cNvPr>
          <p:cNvSpPr txBox="1"/>
          <p:nvPr/>
        </p:nvSpPr>
        <p:spPr>
          <a:xfrm>
            <a:off x="9252739" y="4159447"/>
            <a:ext cx="235228" cy="276412"/>
          </a:xfrm>
          <a:prstGeom prst="rect">
            <a:avLst/>
          </a:prstGeom>
          <a:noFill/>
        </p:spPr>
        <p:txBody>
          <a:bodyPr wrap="none" rtlCol="0">
            <a:spAutoFit/>
          </a:bodyPr>
          <a:lstStyle/>
          <a:p>
            <a:r>
              <a:rPr lang="en-US" dirty="0"/>
              <a:t>+</a:t>
            </a:r>
          </a:p>
        </p:txBody>
      </p:sp>
      <p:sp>
        <p:nvSpPr>
          <p:cNvPr id="21" name="TextBox 20">
            <a:extLst>
              <a:ext uri="{FF2B5EF4-FFF2-40B4-BE49-F238E27FC236}">
                <a16:creationId xmlns:a16="http://schemas.microsoft.com/office/drawing/2014/main" id="{D8A82214-CF4D-0133-B180-DDCCA4092DC9}"/>
              </a:ext>
            </a:extLst>
          </p:cNvPr>
          <p:cNvSpPr txBox="1"/>
          <p:nvPr/>
        </p:nvSpPr>
        <p:spPr>
          <a:xfrm>
            <a:off x="9397612" y="4744872"/>
            <a:ext cx="235228" cy="276412"/>
          </a:xfrm>
          <a:prstGeom prst="rect">
            <a:avLst/>
          </a:prstGeom>
          <a:noFill/>
        </p:spPr>
        <p:txBody>
          <a:bodyPr wrap="none" rtlCol="0">
            <a:spAutoFit/>
          </a:bodyPr>
          <a:lstStyle/>
          <a:p>
            <a:r>
              <a:rPr lang="en-US" dirty="0"/>
              <a:t>+</a:t>
            </a:r>
          </a:p>
        </p:txBody>
      </p:sp>
      <p:sp>
        <p:nvSpPr>
          <p:cNvPr id="22" name="TextBox 21">
            <a:extLst>
              <a:ext uri="{FF2B5EF4-FFF2-40B4-BE49-F238E27FC236}">
                <a16:creationId xmlns:a16="http://schemas.microsoft.com/office/drawing/2014/main" id="{DDF3A9D1-6985-D5D1-3C27-A0D4421513FE}"/>
              </a:ext>
            </a:extLst>
          </p:cNvPr>
          <p:cNvSpPr txBox="1"/>
          <p:nvPr/>
        </p:nvSpPr>
        <p:spPr>
          <a:xfrm>
            <a:off x="9404269" y="5092149"/>
            <a:ext cx="235228" cy="276412"/>
          </a:xfrm>
          <a:prstGeom prst="rect">
            <a:avLst/>
          </a:prstGeom>
          <a:noFill/>
        </p:spPr>
        <p:txBody>
          <a:bodyPr wrap="none" rtlCol="0">
            <a:spAutoFit/>
          </a:bodyPr>
          <a:lstStyle/>
          <a:p>
            <a:r>
              <a:rPr lang="en-US" dirty="0"/>
              <a:t>+</a:t>
            </a:r>
          </a:p>
        </p:txBody>
      </p:sp>
      <p:sp>
        <p:nvSpPr>
          <p:cNvPr id="23" name="TextBox 22">
            <a:extLst>
              <a:ext uri="{FF2B5EF4-FFF2-40B4-BE49-F238E27FC236}">
                <a16:creationId xmlns:a16="http://schemas.microsoft.com/office/drawing/2014/main" id="{262F850A-E513-3BB3-5449-ACAC449A9198}"/>
              </a:ext>
            </a:extLst>
          </p:cNvPr>
          <p:cNvSpPr txBox="1"/>
          <p:nvPr/>
        </p:nvSpPr>
        <p:spPr>
          <a:xfrm>
            <a:off x="9398356" y="5347305"/>
            <a:ext cx="235228" cy="276412"/>
          </a:xfrm>
          <a:prstGeom prst="rect">
            <a:avLst/>
          </a:prstGeom>
          <a:noFill/>
        </p:spPr>
        <p:txBody>
          <a:bodyPr wrap="none" rtlCol="0">
            <a:spAutoFit/>
          </a:bodyPr>
          <a:lstStyle/>
          <a:p>
            <a:r>
              <a:rPr lang="en-US" dirty="0"/>
              <a:t>+</a:t>
            </a:r>
          </a:p>
        </p:txBody>
      </p:sp>
      <p:sp>
        <p:nvSpPr>
          <p:cNvPr id="26" name="TextBox 25">
            <a:extLst>
              <a:ext uri="{FF2B5EF4-FFF2-40B4-BE49-F238E27FC236}">
                <a16:creationId xmlns:a16="http://schemas.microsoft.com/office/drawing/2014/main" id="{28173540-3D28-B836-CBBE-30EAE9417AB9}"/>
              </a:ext>
            </a:extLst>
          </p:cNvPr>
          <p:cNvSpPr txBox="1"/>
          <p:nvPr/>
        </p:nvSpPr>
        <p:spPr>
          <a:xfrm>
            <a:off x="9110471" y="3947070"/>
            <a:ext cx="235228" cy="276412"/>
          </a:xfrm>
          <a:prstGeom prst="rect">
            <a:avLst/>
          </a:prstGeom>
          <a:noFill/>
        </p:spPr>
        <p:txBody>
          <a:bodyPr wrap="none" rtlCol="0">
            <a:spAutoFit/>
          </a:bodyPr>
          <a:lstStyle/>
          <a:p>
            <a:r>
              <a:rPr lang="en-US" dirty="0"/>
              <a:t>+</a:t>
            </a:r>
          </a:p>
        </p:txBody>
      </p:sp>
      <p:sp>
        <p:nvSpPr>
          <p:cNvPr id="28" name="TextBox 27">
            <a:extLst>
              <a:ext uri="{FF2B5EF4-FFF2-40B4-BE49-F238E27FC236}">
                <a16:creationId xmlns:a16="http://schemas.microsoft.com/office/drawing/2014/main" id="{ADE28EA6-B57A-06C3-8805-B4A4C3606659}"/>
              </a:ext>
            </a:extLst>
          </p:cNvPr>
          <p:cNvSpPr txBox="1"/>
          <p:nvPr/>
        </p:nvSpPr>
        <p:spPr>
          <a:xfrm>
            <a:off x="9332758" y="5694905"/>
            <a:ext cx="235228" cy="276412"/>
          </a:xfrm>
          <a:prstGeom prst="rect">
            <a:avLst/>
          </a:prstGeom>
          <a:noFill/>
        </p:spPr>
        <p:txBody>
          <a:bodyPr wrap="none" rtlCol="0">
            <a:spAutoFit/>
          </a:bodyPr>
          <a:lstStyle/>
          <a:p>
            <a:r>
              <a:rPr lang="en-US" dirty="0"/>
              <a:t>+</a:t>
            </a:r>
          </a:p>
        </p:txBody>
      </p:sp>
      <p:sp>
        <p:nvSpPr>
          <p:cNvPr id="29" name="TextBox 28">
            <a:extLst>
              <a:ext uri="{FF2B5EF4-FFF2-40B4-BE49-F238E27FC236}">
                <a16:creationId xmlns:a16="http://schemas.microsoft.com/office/drawing/2014/main" id="{665E58C8-3076-E4BA-3944-F0350FEF3AAC}"/>
              </a:ext>
            </a:extLst>
          </p:cNvPr>
          <p:cNvSpPr txBox="1"/>
          <p:nvPr/>
        </p:nvSpPr>
        <p:spPr>
          <a:xfrm>
            <a:off x="9260539" y="5968046"/>
            <a:ext cx="235228" cy="276412"/>
          </a:xfrm>
          <a:prstGeom prst="rect">
            <a:avLst/>
          </a:prstGeom>
          <a:noFill/>
        </p:spPr>
        <p:txBody>
          <a:bodyPr wrap="none" rtlCol="0">
            <a:spAutoFit/>
          </a:bodyPr>
          <a:lstStyle/>
          <a:p>
            <a:r>
              <a:rPr lang="en-US" dirty="0"/>
              <a:t>+</a:t>
            </a:r>
          </a:p>
        </p:txBody>
      </p:sp>
      <p:sp>
        <p:nvSpPr>
          <p:cNvPr id="30" name="TextBox 29">
            <a:extLst>
              <a:ext uri="{FF2B5EF4-FFF2-40B4-BE49-F238E27FC236}">
                <a16:creationId xmlns:a16="http://schemas.microsoft.com/office/drawing/2014/main" id="{D0BA4A6A-54D4-3914-2800-E289D972715B}"/>
              </a:ext>
            </a:extLst>
          </p:cNvPr>
          <p:cNvSpPr txBox="1"/>
          <p:nvPr/>
        </p:nvSpPr>
        <p:spPr>
          <a:xfrm>
            <a:off x="8393466" y="4964847"/>
            <a:ext cx="859594" cy="646331"/>
          </a:xfrm>
          <a:prstGeom prst="rect">
            <a:avLst/>
          </a:prstGeom>
          <a:noFill/>
        </p:spPr>
        <p:txBody>
          <a:bodyPr wrap="none" rtlCol="0">
            <a:spAutoFit/>
          </a:bodyPr>
          <a:lstStyle/>
          <a:p>
            <a:r>
              <a:rPr lang="en-US" dirty="0"/>
              <a:t>Hg+/e-</a:t>
            </a:r>
          </a:p>
          <a:p>
            <a:r>
              <a:rPr lang="en-US" dirty="0"/>
              <a:t>neutral</a:t>
            </a:r>
          </a:p>
        </p:txBody>
      </p:sp>
      <p:sp>
        <p:nvSpPr>
          <p:cNvPr id="31" name="Rectangle 30">
            <a:extLst>
              <a:ext uri="{FF2B5EF4-FFF2-40B4-BE49-F238E27FC236}">
                <a16:creationId xmlns:a16="http://schemas.microsoft.com/office/drawing/2014/main" id="{365033BE-F998-4929-9561-B7DEF19FD156}"/>
              </a:ext>
            </a:extLst>
          </p:cNvPr>
          <p:cNvSpPr/>
          <p:nvPr/>
        </p:nvSpPr>
        <p:spPr>
          <a:xfrm>
            <a:off x="9803808" y="3927238"/>
            <a:ext cx="530948" cy="26646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F48DA79E-F64E-77E1-DAE7-2CD1F5215892}"/>
              </a:ext>
            </a:extLst>
          </p:cNvPr>
          <p:cNvSpPr txBox="1"/>
          <p:nvPr/>
        </p:nvSpPr>
        <p:spPr>
          <a:xfrm>
            <a:off x="9589858" y="4296836"/>
            <a:ext cx="200153" cy="276412"/>
          </a:xfrm>
          <a:prstGeom prst="rect">
            <a:avLst/>
          </a:prstGeom>
          <a:noFill/>
        </p:spPr>
        <p:txBody>
          <a:bodyPr wrap="none" rtlCol="0">
            <a:spAutoFit/>
          </a:bodyPr>
          <a:lstStyle/>
          <a:p>
            <a:r>
              <a:rPr lang="en-US" dirty="0"/>
              <a:t>-</a:t>
            </a:r>
          </a:p>
        </p:txBody>
      </p:sp>
      <p:sp>
        <p:nvSpPr>
          <p:cNvPr id="33" name="TextBox 32">
            <a:extLst>
              <a:ext uri="{FF2B5EF4-FFF2-40B4-BE49-F238E27FC236}">
                <a16:creationId xmlns:a16="http://schemas.microsoft.com/office/drawing/2014/main" id="{7D67ECF4-D245-7B33-89D9-3D8A9A1735DE}"/>
              </a:ext>
            </a:extLst>
          </p:cNvPr>
          <p:cNvSpPr txBox="1"/>
          <p:nvPr/>
        </p:nvSpPr>
        <p:spPr>
          <a:xfrm>
            <a:off x="9609245" y="4549100"/>
            <a:ext cx="200153" cy="276412"/>
          </a:xfrm>
          <a:prstGeom prst="rect">
            <a:avLst/>
          </a:prstGeom>
          <a:noFill/>
        </p:spPr>
        <p:txBody>
          <a:bodyPr wrap="none" rtlCol="0">
            <a:spAutoFit/>
          </a:bodyPr>
          <a:lstStyle/>
          <a:p>
            <a:r>
              <a:rPr lang="en-US" dirty="0"/>
              <a:t>-</a:t>
            </a:r>
          </a:p>
        </p:txBody>
      </p:sp>
      <p:sp>
        <p:nvSpPr>
          <p:cNvPr id="34" name="TextBox 33">
            <a:extLst>
              <a:ext uri="{FF2B5EF4-FFF2-40B4-BE49-F238E27FC236}">
                <a16:creationId xmlns:a16="http://schemas.microsoft.com/office/drawing/2014/main" id="{41E94EF2-3B5F-94BC-FC86-4D08C7C77C38}"/>
              </a:ext>
            </a:extLst>
          </p:cNvPr>
          <p:cNvSpPr txBox="1"/>
          <p:nvPr/>
        </p:nvSpPr>
        <p:spPr>
          <a:xfrm>
            <a:off x="9609245" y="4753067"/>
            <a:ext cx="200153" cy="276412"/>
          </a:xfrm>
          <a:prstGeom prst="rect">
            <a:avLst/>
          </a:prstGeom>
          <a:noFill/>
        </p:spPr>
        <p:txBody>
          <a:bodyPr wrap="none" rtlCol="0">
            <a:spAutoFit/>
          </a:bodyPr>
          <a:lstStyle/>
          <a:p>
            <a:r>
              <a:rPr lang="en-US" dirty="0"/>
              <a:t>-</a:t>
            </a:r>
          </a:p>
        </p:txBody>
      </p:sp>
      <p:sp>
        <p:nvSpPr>
          <p:cNvPr id="35" name="TextBox 34">
            <a:extLst>
              <a:ext uri="{FF2B5EF4-FFF2-40B4-BE49-F238E27FC236}">
                <a16:creationId xmlns:a16="http://schemas.microsoft.com/office/drawing/2014/main" id="{20B26F09-5794-A4D7-9341-78B66C85ED65}"/>
              </a:ext>
            </a:extLst>
          </p:cNvPr>
          <p:cNvSpPr txBox="1"/>
          <p:nvPr/>
        </p:nvSpPr>
        <p:spPr>
          <a:xfrm>
            <a:off x="9603655" y="4974845"/>
            <a:ext cx="200153" cy="276412"/>
          </a:xfrm>
          <a:prstGeom prst="rect">
            <a:avLst/>
          </a:prstGeom>
          <a:noFill/>
        </p:spPr>
        <p:txBody>
          <a:bodyPr wrap="none" rtlCol="0">
            <a:spAutoFit/>
          </a:bodyPr>
          <a:lstStyle/>
          <a:p>
            <a:r>
              <a:rPr lang="en-US" dirty="0"/>
              <a:t>-</a:t>
            </a:r>
          </a:p>
        </p:txBody>
      </p:sp>
      <p:sp>
        <p:nvSpPr>
          <p:cNvPr id="36" name="TextBox 35">
            <a:extLst>
              <a:ext uri="{FF2B5EF4-FFF2-40B4-BE49-F238E27FC236}">
                <a16:creationId xmlns:a16="http://schemas.microsoft.com/office/drawing/2014/main" id="{63C191E0-089A-8FEC-33F6-642F1FF3852C}"/>
              </a:ext>
            </a:extLst>
          </p:cNvPr>
          <p:cNvSpPr txBox="1"/>
          <p:nvPr/>
        </p:nvSpPr>
        <p:spPr>
          <a:xfrm>
            <a:off x="9610293" y="5399449"/>
            <a:ext cx="200153" cy="276412"/>
          </a:xfrm>
          <a:prstGeom prst="rect">
            <a:avLst/>
          </a:prstGeom>
          <a:noFill/>
        </p:spPr>
        <p:txBody>
          <a:bodyPr wrap="none" rtlCol="0">
            <a:spAutoFit/>
          </a:bodyPr>
          <a:lstStyle/>
          <a:p>
            <a:r>
              <a:rPr lang="en-US" dirty="0"/>
              <a:t>-</a:t>
            </a:r>
          </a:p>
        </p:txBody>
      </p:sp>
      <p:sp>
        <p:nvSpPr>
          <p:cNvPr id="37" name="TextBox 36">
            <a:extLst>
              <a:ext uri="{FF2B5EF4-FFF2-40B4-BE49-F238E27FC236}">
                <a16:creationId xmlns:a16="http://schemas.microsoft.com/office/drawing/2014/main" id="{449A21F2-F532-FF72-BD1D-EC77F3545F51}"/>
              </a:ext>
            </a:extLst>
          </p:cNvPr>
          <p:cNvSpPr txBox="1"/>
          <p:nvPr/>
        </p:nvSpPr>
        <p:spPr>
          <a:xfrm>
            <a:off x="9609245" y="5186134"/>
            <a:ext cx="200153" cy="276412"/>
          </a:xfrm>
          <a:prstGeom prst="rect">
            <a:avLst/>
          </a:prstGeom>
          <a:noFill/>
        </p:spPr>
        <p:txBody>
          <a:bodyPr wrap="none" rtlCol="0">
            <a:spAutoFit/>
          </a:bodyPr>
          <a:lstStyle/>
          <a:p>
            <a:r>
              <a:rPr lang="en-US" dirty="0"/>
              <a:t>-</a:t>
            </a:r>
          </a:p>
        </p:txBody>
      </p:sp>
      <p:sp>
        <p:nvSpPr>
          <p:cNvPr id="38" name="TextBox 37">
            <a:extLst>
              <a:ext uri="{FF2B5EF4-FFF2-40B4-BE49-F238E27FC236}">
                <a16:creationId xmlns:a16="http://schemas.microsoft.com/office/drawing/2014/main" id="{D7E66082-516A-2268-E942-F2EACA86F30C}"/>
              </a:ext>
            </a:extLst>
          </p:cNvPr>
          <p:cNvSpPr txBox="1"/>
          <p:nvPr/>
        </p:nvSpPr>
        <p:spPr>
          <a:xfrm>
            <a:off x="9589858" y="5675861"/>
            <a:ext cx="200153" cy="276412"/>
          </a:xfrm>
          <a:prstGeom prst="rect">
            <a:avLst/>
          </a:prstGeom>
          <a:noFill/>
        </p:spPr>
        <p:txBody>
          <a:bodyPr wrap="none" rtlCol="0">
            <a:spAutoFit/>
          </a:bodyPr>
          <a:lstStyle/>
          <a:p>
            <a:r>
              <a:rPr lang="en-US" dirty="0"/>
              <a:t>-</a:t>
            </a:r>
          </a:p>
        </p:txBody>
      </p:sp>
      <p:sp>
        <p:nvSpPr>
          <p:cNvPr id="39" name="TextBox 38">
            <a:extLst>
              <a:ext uri="{FF2B5EF4-FFF2-40B4-BE49-F238E27FC236}">
                <a16:creationId xmlns:a16="http://schemas.microsoft.com/office/drawing/2014/main" id="{11181447-96F7-5728-E283-94457D334B56}"/>
              </a:ext>
            </a:extLst>
          </p:cNvPr>
          <p:cNvSpPr txBox="1"/>
          <p:nvPr/>
        </p:nvSpPr>
        <p:spPr>
          <a:xfrm>
            <a:off x="9609245" y="5899980"/>
            <a:ext cx="200153" cy="276412"/>
          </a:xfrm>
          <a:prstGeom prst="rect">
            <a:avLst/>
          </a:prstGeom>
          <a:noFill/>
        </p:spPr>
        <p:txBody>
          <a:bodyPr wrap="none" rtlCol="0">
            <a:spAutoFit/>
          </a:bodyPr>
          <a:lstStyle/>
          <a:p>
            <a:r>
              <a:rPr lang="en-US" dirty="0"/>
              <a:t>-</a:t>
            </a:r>
          </a:p>
        </p:txBody>
      </p:sp>
      <p:cxnSp>
        <p:nvCxnSpPr>
          <p:cNvPr id="40" name="Straight Arrow Connector 39">
            <a:extLst>
              <a:ext uri="{FF2B5EF4-FFF2-40B4-BE49-F238E27FC236}">
                <a16:creationId xmlns:a16="http://schemas.microsoft.com/office/drawing/2014/main" id="{1F6E33E7-5F9D-A2A4-A841-D725BE50A01C}"/>
              </a:ext>
            </a:extLst>
          </p:cNvPr>
          <p:cNvCxnSpPr>
            <a:cxnSpLocks/>
          </p:cNvCxnSpPr>
          <p:nvPr/>
        </p:nvCxnSpPr>
        <p:spPr>
          <a:xfrm flipV="1">
            <a:off x="9439063" y="4600068"/>
            <a:ext cx="364745" cy="3666"/>
          </a:xfrm>
          <a:prstGeom prst="straightConnector1">
            <a:avLst/>
          </a:prstGeom>
          <a:ln w="12700" cmpd="sng">
            <a:solidFill>
              <a:schemeClr val="tx1"/>
            </a:solidFill>
            <a:headEnd type="none"/>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55CAB2FD-AD0F-011D-09EA-258435B23429}"/>
              </a:ext>
            </a:extLst>
          </p:cNvPr>
          <p:cNvCxnSpPr>
            <a:cxnSpLocks/>
            <a:endCxn id="31" idx="1"/>
          </p:cNvCxnSpPr>
          <p:nvPr/>
        </p:nvCxnSpPr>
        <p:spPr>
          <a:xfrm>
            <a:off x="9478057" y="5251257"/>
            <a:ext cx="325751" cy="8292"/>
          </a:xfrm>
          <a:prstGeom prst="straightConnector1">
            <a:avLst/>
          </a:prstGeom>
          <a:ln w="12700" cmpd="sng">
            <a:solidFill>
              <a:schemeClr val="tx1"/>
            </a:solidFill>
            <a:headEnd type="none"/>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E9ED33A6-70B7-E5CC-A03F-7DDAE73ECB1D}"/>
              </a:ext>
            </a:extLst>
          </p:cNvPr>
          <p:cNvCxnSpPr>
            <a:cxnSpLocks/>
          </p:cNvCxnSpPr>
          <p:nvPr/>
        </p:nvCxnSpPr>
        <p:spPr>
          <a:xfrm>
            <a:off x="9430854" y="5774310"/>
            <a:ext cx="411072" cy="0"/>
          </a:xfrm>
          <a:prstGeom prst="straightConnector1">
            <a:avLst/>
          </a:prstGeom>
          <a:ln w="12700" cmpd="sng">
            <a:solidFill>
              <a:schemeClr val="tx1"/>
            </a:solidFill>
            <a:headEnd type="none"/>
            <a:tailEnd type="triangle" w="lg" len="lg"/>
          </a:ln>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E8F123E0-2543-11C8-C166-1F620023F27D}"/>
              </a:ext>
            </a:extLst>
          </p:cNvPr>
          <p:cNvSpPr txBox="1"/>
          <p:nvPr/>
        </p:nvSpPr>
        <p:spPr>
          <a:xfrm>
            <a:off x="9113958" y="3592337"/>
            <a:ext cx="596411" cy="276412"/>
          </a:xfrm>
          <a:prstGeom prst="rect">
            <a:avLst/>
          </a:prstGeom>
          <a:noFill/>
        </p:spPr>
        <p:txBody>
          <a:bodyPr wrap="none" rtlCol="0">
            <a:spAutoFit/>
          </a:bodyPr>
          <a:lstStyle/>
          <a:p>
            <a:r>
              <a:rPr lang="en-US" dirty="0"/>
              <a:t>E field</a:t>
            </a:r>
          </a:p>
        </p:txBody>
      </p:sp>
      <p:sp>
        <p:nvSpPr>
          <p:cNvPr id="44" name="TextBox 43">
            <a:extLst>
              <a:ext uri="{FF2B5EF4-FFF2-40B4-BE49-F238E27FC236}">
                <a16:creationId xmlns:a16="http://schemas.microsoft.com/office/drawing/2014/main" id="{18D414B5-09DF-B713-91EA-3D079358BBE7}"/>
              </a:ext>
            </a:extLst>
          </p:cNvPr>
          <p:cNvSpPr txBox="1"/>
          <p:nvPr/>
        </p:nvSpPr>
        <p:spPr>
          <a:xfrm>
            <a:off x="9833274" y="3550905"/>
            <a:ext cx="450366" cy="276412"/>
          </a:xfrm>
          <a:prstGeom prst="rect">
            <a:avLst/>
          </a:prstGeom>
          <a:noFill/>
        </p:spPr>
        <p:txBody>
          <a:bodyPr wrap="none" rtlCol="0">
            <a:spAutoFit/>
          </a:bodyPr>
          <a:lstStyle/>
          <a:p>
            <a:r>
              <a:rPr lang="en-US" dirty="0"/>
              <a:t>SiO</a:t>
            </a:r>
            <a:r>
              <a:rPr lang="en-US" baseline="-25000" dirty="0"/>
              <a:t>2</a:t>
            </a:r>
            <a:endParaRPr lang="en-US" dirty="0"/>
          </a:p>
        </p:txBody>
      </p:sp>
      <p:sp>
        <p:nvSpPr>
          <p:cNvPr id="45" name="TextBox 44">
            <a:extLst>
              <a:ext uri="{FF2B5EF4-FFF2-40B4-BE49-F238E27FC236}">
                <a16:creationId xmlns:a16="http://schemas.microsoft.com/office/drawing/2014/main" id="{B327D0E8-9EF0-62DB-8421-A7981C5BE461}"/>
              </a:ext>
            </a:extLst>
          </p:cNvPr>
          <p:cNvSpPr txBox="1"/>
          <p:nvPr/>
        </p:nvSpPr>
        <p:spPr>
          <a:xfrm>
            <a:off x="10578936" y="4824085"/>
            <a:ext cx="1340070" cy="523220"/>
          </a:xfrm>
          <a:prstGeom prst="rect">
            <a:avLst/>
          </a:prstGeom>
          <a:noFill/>
        </p:spPr>
        <p:txBody>
          <a:bodyPr wrap="square" rtlCol="0">
            <a:spAutoFit/>
          </a:bodyPr>
          <a:lstStyle/>
          <a:p>
            <a:r>
              <a:rPr lang="en-US" sz="1400" dirty="0" err="1"/>
              <a:t>HgO</a:t>
            </a:r>
            <a:r>
              <a:rPr lang="en-US" sz="1400" dirty="0"/>
              <a:t> recombination</a:t>
            </a:r>
          </a:p>
        </p:txBody>
      </p:sp>
      <p:grpSp>
        <p:nvGrpSpPr>
          <p:cNvPr id="46" name="Group 45">
            <a:extLst>
              <a:ext uri="{FF2B5EF4-FFF2-40B4-BE49-F238E27FC236}">
                <a16:creationId xmlns:a16="http://schemas.microsoft.com/office/drawing/2014/main" id="{FE0B0E41-6FCB-8780-3441-95833BEF07FF}"/>
              </a:ext>
            </a:extLst>
          </p:cNvPr>
          <p:cNvGrpSpPr/>
          <p:nvPr/>
        </p:nvGrpSpPr>
        <p:grpSpPr>
          <a:xfrm>
            <a:off x="9734034" y="4694705"/>
            <a:ext cx="150728" cy="291482"/>
            <a:chOff x="8322494" y="2406649"/>
            <a:chExt cx="192284" cy="389468"/>
          </a:xfrm>
        </p:grpSpPr>
        <p:sp>
          <p:nvSpPr>
            <p:cNvPr id="47" name="Oval 46">
              <a:extLst>
                <a:ext uri="{FF2B5EF4-FFF2-40B4-BE49-F238E27FC236}">
                  <a16:creationId xmlns:a16="http://schemas.microsoft.com/office/drawing/2014/main" id="{827CC5CF-207B-4060-AF4E-AEFC4ABD76D8}"/>
                </a:ext>
              </a:extLst>
            </p:cNvPr>
            <p:cNvSpPr/>
            <p:nvPr/>
          </p:nvSpPr>
          <p:spPr>
            <a:xfrm>
              <a:off x="8322494" y="2406649"/>
              <a:ext cx="192284" cy="194734"/>
            </a:xfrm>
            <a:prstGeom prst="ellipse">
              <a:avLst/>
            </a:prstGeom>
            <a:solidFill>
              <a:srgbClr val="BF74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47C098C2-4CD4-FCFE-3E8B-BEEBCAE32503}"/>
                </a:ext>
              </a:extLst>
            </p:cNvPr>
            <p:cNvSpPr/>
            <p:nvPr/>
          </p:nvSpPr>
          <p:spPr>
            <a:xfrm>
              <a:off x="8322494" y="2601383"/>
              <a:ext cx="192284" cy="194734"/>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FB1425B2-4CA1-BEE4-0D0B-1384B1B01FC9}"/>
              </a:ext>
            </a:extLst>
          </p:cNvPr>
          <p:cNvSpPr txBox="1"/>
          <p:nvPr/>
        </p:nvSpPr>
        <p:spPr>
          <a:xfrm>
            <a:off x="6096000" y="3660546"/>
            <a:ext cx="2123595" cy="646331"/>
          </a:xfrm>
          <a:prstGeom prst="rect">
            <a:avLst/>
          </a:prstGeom>
          <a:noFill/>
        </p:spPr>
        <p:txBody>
          <a:bodyPr wrap="none" rtlCol="0">
            <a:spAutoFit/>
          </a:bodyPr>
          <a:lstStyle/>
          <a:p>
            <a:r>
              <a:rPr lang="en-US" dirty="0"/>
              <a:t>“Plasma Sheath”</a:t>
            </a:r>
          </a:p>
          <a:p>
            <a:r>
              <a:rPr lang="en-US" dirty="0"/>
              <a:t>Separation of charge</a:t>
            </a:r>
          </a:p>
        </p:txBody>
      </p:sp>
      <p:cxnSp>
        <p:nvCxnSpPr>
          <p:cNvPr id="56" name="Straight Arrow Connector 55">
            <a:extLst>
              <a:ext uri="{FF2B5EF4-FFF2-40B4-BE49-F238E27FC236}">
                <a16:creationId xmlns:a16="http://schemas.microsoft.com/office/drawing/2014/main" id="{3726A944-5AC8-3CD5-E309-51082BD43F51}"/>
              </a:ext>
            </a:extLst>
          </p:cNvPr>
          <p:cNvCxnSpPr>
            <a:cxnSpLocks/>
          </p:cNvCxnSpPr>
          <p:nvPr/>
        </p:nvCxnSpPr>
        <p:spPr>
          <a:xfrm>
            <a:off x="7805407" y="3927238"/>
            <a:ext cx="1278480" cy="198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58231DF8-78B8-AE1E-683D-C026D6125D1D}"/>
              </a:ext>
            </a:extLst>
          </p:cNvPr>
          <p:cNvSpPr txBox="1"/>
          <p:nvPr/>
        </p:nvSpPr>
        <p:spPr>
          <a:xfrm>
            <a:off x="422261" y="4651092"/>
            <a:ext cx="4635884" cy="1200329"/>
          </a:xfrm>
          <a:prstGeom prst="rect">
            <a:avLst/>
          </a:prstGeom>
          <a:noFill/>
        </p:spPr>
        <p:txBody>
          <a:bodyPr wrap="none" rtlCol="0">
            <a:spAutoFit/>
          </a:bodyPr>
          <a:lstStyle/>
          <a:p>
            <a:r>
              <a:rPr lang="en-US" sz="2400" b="1" dirty="0"/>
              <a:t>Need</a:t>
            </a:r>
            <a:r>
              <a:rPr lang="en-US" sz="2400" dirty="0"/>
              <a:t>:</a:t>
            </a:r>
          </a:p>
          <a:p>
            <a:pPr marL="285750" indent="-285750">
              <a:buFont typeface="Arial" panose="020B0604020202020204" pitchFamily="34" charset="0"/>
              <a:buChar char="•"/>
            </a:pPr>
            <a:r>
              <a:rPr lang="en-US" sz="2400" dirty="0"/>
              <a:t>Incorporate sapphire</a:t>
            </a:r>
          </a:p>
          <a:p>
            <a:pPr marL="285750" indent="-285750">
              <a:buFont typeface="Arial" panose="020B0604020202020204" pitchFamily="34" charset="0"/>
              <a:buChar char="•"/>
            </a:pPr>
            <a:r>
              <a:rPr lang="en-US" sz="2400" dirty="0"/>
              <a:t>Methods to calibrate/quantify Hg</a:t>
            </a:r>
          </a:p>
        </p:txBody>
      </p:sp>
      <p:sp>
        <p:nvSpPr>
          <p:cNvPr id="63" name="TextBox 62">
            <a:extLst>
              <a:ext uri="{FF2B5EF4-FFF2-40B4-BE49-F238E27FC236}">
                <a16:creationId xmlns:a16="http://schemas.microsoft.com/office/drawing/2014/main" id="{B672B3D8-472F-2BD7-4310-B464A5575CC2}"/>
              </a:ext>
            </a:extLst>
          </p:cNvPr>
          <p:cNvSpPr txBox="1"/>
          <p:nvPr/>
        </p:nvSpPr>
        <p:spPr>
          <a:xfrm>
            <a:off x="10485487" y="4098469"/>
            <a:ext cx="1656242" cy="461665"/>
          </a:xfrm>
          <a:prstGeom prst="rect">
            <a:avLst/>
          </a:prstGeom>
          <a:noFill/>
        </p:spPr>
        <p:txBody>
          <a:bodyPr wrap="square" rtlCol="0">
            <a:spAutoFit/>
          </a:bodyPr>
          <a:lstStyle/>
          <a:p>
            <a:r>
              <a:rPr lang="en-US" sz="1200" dirty="0"/>
              <a:t>High energy Hg+ wall collisions dissociate O</a:t>
            </a:r>
            <a:r>
              <a:rPr lang="en-US" sz="1200" baseline="-25000" dirty="0"/>
              <a:t>2</a:t>
            </a:r>
            <a:endParaRPr lang="en-US" sz="1200" dirty="0"/>
          </a:p>
        </p:txBody>
      </p:sp>
      <p:cxnSp>
        <p:nvCxnSpPr>
          <p:cNvPr id="65" name="Straight Arrow Connector 64">
            <a:extLst>
              <a:ext uri="{FF2B5EF4-FFF2-40B4-BE49-F238E27FC236}">
                <a16:creationId xmlns:a16="http://schemas.microsoft.com/office/drawing/2014/main" id="{3A7CB972-E8FF-36CF-ADF9-C281E07FFE0D}"/>
              </a:ext>
            </a:extLst>
          </p:cNvPr>
          <p:cNvCxnSpPr/>
          <p:nvPr/>
        </p:nvCxnSpPr>
        <p:spPr>
          <a:xfrm flipH="1" flipV="1">
            <a:off x="9975989" y="4825512"/>
            <a:ext cx="740887" cy="1957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426FE5CC-2753-A677-131C-98D6CAEB688D}"/>
              </a:ext>
            </a:extLst>
          </p:cNvPr>
          <p:cNvSpPr txBox="1"/>
          <p:nvPr/>
        </p:nvSpPr>
        <p:spPr>
          <a:xfrm>
            <a:off x="9589858" y="4146243"/>
            <a:ext cx="200153" cy="276412"/>
          </a:xfrm>
          <a:prstGeom prst="rect">
            <a:avLst/>
          </a:prstGeom>
          <a:noFill/>
        </p:spPr>
        <p:txBody>
          <a:bodyPr wrap="none" rtlCol="0">
            <a:spAutoFit/>
          </a:bodyPr>
          <a:lstStyle/>
          <a:p>
            <a:r>
              <a:rPr lang="en-US" dirty="0"/>
              <a:t>-</a:t>
            </a:r>
          </a:p>
        </p:txBody>
      </p:sp>
      <p:sp>
        <p:nvSpPr>
          <p:cNvPr id="67" name="TextBox 66">
            <a:extLst>
              <a:ext uri="{FF2B5EF4-FFF2-40B4-BE49-F238E27FC236}">
                <a16:creationId xmlns:a16="http://schemas.microsoft.com/office/drawing/2014/main" id="{A8601D1D-7507-6DE8-961A-0CABCA5CCE76}"/>
              </a:ext>
            </a:extLst>
          </p:cNvPr>
          <p:cNvSpPr txBox="1"/>
          <p:nvPr/>
        </p:nvSpPr>
        <p:spPr>
          <a:xfrm>
            <a:off x="9589858" y="3981965"/>
            <a:ext cx="200153" cy="276412"/>
          </a:xfrm>
          <a:prstGeom prst="rect">
            <a:avLst/>
          </a:prstGeom>
          <a:noFill/>
        </p:spPr>
        <p:txBody>
          <a:bodyPr wrap="none" rtlCol="0">
            <a:spAutoFit/>
          </a:bodyPr>
          <a:lstStyle/>
          <a:p>
            <a:r>
              <a:rPr lang="en-US" dirty="0"/>
              <a:t>-</a:t>
            </a:r>
          </a:p>
        </p:txBody>
      </p:sp>
      <p:sp>
        <p:nvSpPr>
          <p:cNvPr id="68" name="TextBox 67">
            <a:extLst>
              <a:ext uri="{FF2B5EF4-FFF2-40B4-BE49-F238E27FC236}">
                <a16:creationId xmlns:a16="http://schemas.microsoft.com/office/drawing/2014/main" id="{99E15CC4-018C-4965-1E4D-DB7F10928A44}"/>
              </a:ext>
            </a:extLst>
          </p:cNvPr>
          <p:cNvSpPr txBox="1"/>
          <p:nvPr/>
        </p:nvSpPr>
        <p:spPr>
          <a:xfrm>
            <a:off x="9596719" y="6092136"/>
            <a:ext cx="200153" cy="276412"/>
          </a:xfrm>
          <a:prstGeom prst="rect">
            <a:avLst/>
          </a:prstGeom>
          <a:noFill/>
        </p:spPr>
        <p:txBody>
          <a:bodyPr wrap="none" rtlCol="0">
            <a:spAutoFit/>
          </a:bodyPr>
          <a:lstStyle/>
          <a:p>
            <a:r>
              <a:rPr lang="en-US" dirty="0"/>
              <a:t>-</a:t>
            </a:r>
          </a:p>
        </p:txBody>
      </p:sp>
      <p:pic>
        <p:nvPicPr>
          <p:cNvPr id="2" name="Picture 1">
            <a:extLst>
              <a:ext uri="{FF2B5EF4-FFF2-40B4-BE49-F238E27FC236}">
                <a16:creationId xmlns:a16="http://schemas.microsoft.com/office/drawing/2014/main" id="{D567F3D7-AF7E-DA55-CE95-ECC4CE21A92C}"/>
              </a:ext>
            </a:extLst>
          </p:cNvPr>
          <p:cNvPicPr>
            <a:picLocks noChangeAspect="1"/>
          </p:cNvPicPr>
          <p:nvPr/>
        </p:nvPicPr>
        <p:blipFill>
          <a:blip r:embed="rId5"/>
          <a:stretch>
            <a:fillRect/>
          </a:stretch>
        </p:blipFill>
        <p:spPr>
          <a:xfrm>
            <a:off x="102502" y="6350725"/>
            <a:ext cx="2292626" cy="460973"/>
          </a:xfrm>
          <a:prstGeom prst="rect">
            <a:avLst/>
          </a:prstGeom>
        </p:spPr>
      </p:pic>
    </p:spTree>
    <p:extLst>
      <p:ext uri="{BB962C8B-B14F-4D97-AF65-F5344CB8AC3E}">
        <p14:creationId xmlns:p14="http://schemas.microsoft.com/office/powerpoint/2010/main" val="33410276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BC7A8-7082-2FF7-4C4F-9B3996D8AD57}"/>
              </a:ext>
            </a:extLst>
          </p:cNvPr>
          <p:cNvSpPr>
            <a:spLocks noGrp="1"/>
          </p:cNvSpPr>
          <p:nvPr>
            <p:ph type="ctrTitle"/>
          </p:nvPr>
        </p:nvSpPr>
        <p:spPr>
          <a:xfrm>
            <a:off x="0" y="0"/>
            <a:ext cx="10977032" cy="436031"/>
          </a:xfrm>
        </p:spPr>
        <p:txBody>
          <a:bodyPr/>
          <a:lstStyle/>
          <a:p>
            <a:r>
              <a:rPr lang="en-US" dirty="0"/>
              <a:t>Plasma discharge light source development:  Incorporating sapphire</a:t>
            </a:r>
          </a:p>
        </p:txBody>
      </p:sp>
      <p:pic>
        <p:nvPicPr>
          <p:cNvPr id="5" name="Picture 4">
            <a:extLst>
              <a:ext uri="{FF2B5EF4-FFF2-40B4-BE49-F238E27FC236}">
                <a16:creationId xmlns:a16="http://schemas.microsoft.com/office/drawing/2014/main" id="{4F094B70-F2A8-62DE-A3F0-ADEA6CBFF748}"/>
              </a:ext>
            </a:extLst>
          </p:cNvPr>
          <p:cNvPicPr>
            <a:picLocks noChangeAspect="1"/>
          </p:cNvPicPr>
          <p:nvPr/>
        </p:nvPicPr>
        <p:blipFill>
          <a:blip r:embed="rId2"/>
          <a:stretch>
            <a:fillRect/>
          </a:stretch>
        </p:blipFill>
        <p:spPr>
          <a:xfrm>
            <a:off x="4066881" y="565149"/>
            <a:ext cx="3766793" cy="2679262"/>
          </a:xfrm>
          <a:prstGeom prst="rect">
            <a:avLst/>
          </a:prstGeom>
        </p:spPr>
      </p:pic>
      <p:pic>
        <p:nvPicPr>
          <p:cNvPr id="6" name="Picture 5">
            <a:extLst>
              <a:ext uri="{FF2B5EF4-FFF2-40B4-BE49-F238E27FC236}">
                <a16:creationId xmlns:a16="http://schemas.microsoft.com/office/drawing/2014/main" id="{9E823C9F-FBA6-1BE4-C67B-1E61B4BC5C53}"/>
              </a:ext>
            </a:extLst>
          </p:cNvPr>
          <p:cNvPicPr>
            <a:picLocks noChangeAspect="1"/>
          </p:cNvPicPr>
          <p:nvPr/>
        </p:nvPicPr>
        <p:blipFill>
          <a:blip r:embed="rId3"/>
          <a:stretch>
            <a:fillRect/>
          </a:stretch>
        </p:blipFill>
        <p:spPr>
          <a:xfrm>
            <a:off x="1082543" y="1216623"/>
            <a:ext cx="2169736" cy="3087702"/>
          </a:xfrm>
          <a:prstGeom prst="rect">
            <a:avLst/>
          </a:prstGeom>
        </p:spPr>
      </p:pic>
      <p:pic>
        <p:nvPicPr>
          <p:cNvPr id="7" name="Picture 6">
            <a:extLst>
              <a:ext uri="{FF2B5EF4-FFF2-40B4-BE49-F238E27FC236}">
                <a16:creationId xmlns:a16="http://schemas.microsoft.com/office/drawing/2014/main" id="{AC7EDE78-4F16-D395-E8E6-7129E1C059D4}"/>
              </a:ext>
            </a:extLst>
          </p:cNvPr>
          <p:cNvPicPr>
            <a:picLocks noChangeAspect="1"/>
          </p:cNvPicPr>
          <p:nvPr/>
        </p:nvPicPr>
        <p:blipFill rotWithShape="1">
          <a:blip r:embed="rId4"/>
          <a:srcRect l="30431" t="35601" r="23914" b="30997"/>
          <a:stretch/>
        </p:blipFill>
        <p:spPr>
          <a:xfrm>
            <a:off x="8029789" y="1216622"/>
            <a:ext cx="3159827" cy="3082347"/>
          </a:xfrm>
          <a:prstGeom prst="rect">
            <a:avLst/>
          </a:prstGeom>
        </p:spPr>
      </p:pic>
      <p:sp>
        <p:nvSpPr>
          <p:cNvPr id="4" name="TextBox 3">
            <a:extLst>
              <a:ext uri="{FF2B5EF4-FFF2-40B4-BE49-F238E27FC236}">
                <a16:creationId xmlns:a16="http://schemas.microsoft.com/office/drawing/2014/main" id="{07EE93F8-2C20-AF12-F571-658A46BE886D}"/>
              </a:ext>
            </a:extLst>
          </p:cNvPr>
          <p:cNvSpPr txBox="1"/>
          <p:nvPr/>
        </p:nvSpPr>
        <p:spPr>
          <a:xfrm>
            <a:off x="8029789" y="5584987"/>
            <a:ext cx="3610540" cy="369332"/>
          </a:xfrm>
          <a:prstGeom prst="rect">
            <a:avLst/>
          </a:prstGeom>
          <a:solidFill>
            <a:srgbClr val="A8F55E"/>
          </a:solidFill>
        </p:spPr>
        <p:txBody>
          <a:bodyPr wrap="none" rtlCol="0">
            <a:spAutoFit/>
          </a:bodyPr>
          <a:lstStyle/>
          <a:p>
            <a:r>
              <a:rPr lang="en-US" i="1" dirty="0"/>
              <a:t>See next talk for another approach…</a:t>
            </a:r>
          </a:p>
        </p:txBody>
      </p:sp>
      <p:pic>
        <p:nvPicPr>
          <p:cNvPr id="9" name="Picture 8">
            <a:extLst>
              <a:ext uri="{FF2B5EF4-FFF2-40B4-BE49-F238E27FC236}">
                <a16:creationId xmlns:a16="http://schemas.microsoft.com/office/drawing/2014/main" id="{D6AF20FB-D677-44CC-0D64-1C643BA70CBE}"/>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l="23981" t="26497" r="23682"/>
          <a:stretch/>
        </p:blipFill>
        <p:spPr>
          <a:xfrm>
            <a:off x="5052673" y="3828202"/>
            <a:ext cx="1640358" cy="2644375"/>
          </a:xfrm>
          <a:prstGeom prst="rect">
            <a:avLst/>
          </a:prstGeom>
        </p:spPr>
      </p:pic>
      <p:pic>
        <p:nvPicPr>
          <p:cNvPr id="10" name="Picture 9">
            <a:extLst>
              <a:ext uri="{FF2B5EF4-FFF2-40B4-BE49-F238E27FC236}">
                <a16:creationId xmlns:a16="http://schemas.microsoft.com/office/drawing/2014/main" id="{E70E811F-F463-991D-A099-3E2901942CF1}"/>
              </a:ext>
            </a:extLst>
          </p:cNvPr>
          <p:cNvPicPr>
            <a:picLocks noChangeAspect="1"/>
          </p:cNvPicPr>
          <p:nvPr/>
        </p:nvPicPr>
        <p:blipFill rotWithShape="1">
          <a:blip r:embed="rId6"/>
          <a:srcRect l="60802" t="35932"/>
          <a:stretch/>
        </p:blipFill>
        <p:spPr>
          <a:xfrm rot="5400000">
            <a:off x="6271787" y="5073238"/>
            <a:ext cx="1284425" cy="1160617"/>
          </a:xfrm>
          <a:prstGeom prst="rect">
            <a:avLst/>
          </a:prstGeom>
        </p:spPr>
      </p:pic>
      <p:sp>
        <p:nvSpPr>
          <p:cNvPr id="8" name="Right Arrow 7">
            <a:extLst>
              <a:ext uri="{FF2B5EF4-FFF2-40B4-BE49-F238E27FC236}">
                <a16:creationId xmlns:a16="http://schemas.microsoft.com/office/drawing/2014/main" id="{A130F1E8-6FE1-CE31-F5B5-0DF0830352EF}"/>
              </a:ext>
            </a:extLst>
          </p:cNvPr>
          <p:cNvSpPr/>
          <p:nvPr/>
        </p:nvSpPr>
        <p:spPr>
          <a:xfrm rot="10150014">
            <a:off x="3487667" y="2023009"/>
            <a:ext cx="579214" cy="4693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extLst>
              <a:ext uri="{FF2B5EF4-FFF2-40B4-BE49-F238E27FC236}">
                <a16:creationId xmlns:a16="http://schemas.microsoft.com/office/drawing/2014/main" id="{BBAEA49C-DCC2-7A5D-870D-00C0D0C13955}"/>
              </a:ext>
            </a:extLst>
          </p:cNvPr>
          <p:cNvSpPr/>
          <p:nvPr/>
        </p:nvSpPr>
        <p:spPr>
          <a:xfrm rot="5400000">
            <a:off x="5534008" y="2998122"/>
            <a:ext cx="607032" cy="4693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a:extLst>
              <a:ext uri="{FF2B5EF4-FFF2-40B4-BE49-F238E27FC236}">
                <a16:creationId xmlns:a16="http://schemas.microsoft.com/office/drawing/2014/main" id="{AC959D20-CAA7-310A-8222-7E5BC536EDF2}"/>
              </a:ext>
            </a:extLst>
          </p:cNvPr>
          <p:cNvSpPr/>
          <p:nvPr/>
        </p:nvSpPr>
        <p:spPr>
          <a:xfrm rot="1009817">
            <a:off x="7318894" y="2046559"/>
            <a:ext cx="579214" cy="4693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E8D13E29-6964-A041-DC3A-E619A0C84A13}"/>
              </a:ext>
            </a:extLst>
          </p:cNvPr>
          <p:cNvPicPr>
            <a:picLocks noChangeAspect="1"/>
          </p:cNvPicPr>
          <p:nvPr/>
        </p:nvPicPr>
        <p:blipFill>
          <a:blip r:embed="rId7"/>
          <a:stretch>
            <a:fillRect/>
          </a:stretch>
        </p:blipFill>
        <p:spPr>
          <a:xfrm>
            <a:off x="9899374" y="6329285"/>
            <a:ext cx="2292626" cy="460973"/>
          </a:xfrm>
          <a:prstGeom prst="rect">
            <a:avLst/>
          </a:prstGeom>
        </p:spPr>
      </p:pic>
      <p:pic>
        <p:nvPicPr>
          <p:cNvPr id="14" name="Picture 13">
            <a:extLst>
              <a:ext uri="{FF2B5EF4-FFF2-40B4-BE49-F238E27FC236}">
                <a16:creationId xmlns:a16="http://schemas.microsoft.com/office/drawing/2014/main" id="{7B8DB3D0-7749-6A52-B045-101F5379734A}"/>
              </a:ext>
            </a:extLst>
          </p:cNvPr>
          <p:cNvPicPr>
            <a:picLocks noChangeAspect="1"/>
          </p:cNvPicPr>
          <p:nvPr/>
        </p:nvPicPr>
        <p:blipFill>
          <a:blip r:embed="rId8"/>
          <a:stretch>
            <a:fillRect/>
          </a:stretch>
        </p:blipFill>
        <p:spPr>
          <a:xfrm>
            <a:off x="10743310" y="3429000"/>
            <a:ext cx="1257012" cy="1614267"/>
          </a:xfrm>
          <a:prstGeom prst="rect">
            <a:avLst/>
          </a:prstGeom>
        </p:spPr>
      </p:pic>
      <p:pic>
        <p:nvPicPr>
          <p:cNvPr id="11" name="Picture 10">
            <a:extLst>
              <a:ext uri="{FF2B5EF4-FFF2-40B4-BE49-F238E27FC236}">
                <a16:creationId xmlns:a16="http://schemas.microsoft.com/office/drawing/2014/main" id="{E27CC78D-7239-7114-E20E-CE3FB506F1EB}"/>
              </a:ext>
            </a:extLst>
          </p:cNvPr>
          <p:cNvPicPr>
            <a:picLocks noChangeAspect="1"/>
          </p:cNvPicPr>
          <p:nvPr/>
        </p:nvPicPr>
        <p:blipFill rotWithShape="1">
          <a:blip r:embed="rId9"/>
          <a:srcRect l="5762" t="26881" r="20326" b="34061"/>
          <a:stretch/>
        </p:blipFill>
        <p:spPr>
          <a:xfrm rot="5400000">
            <a:off x="155945" y="3319853"/>
            <a:ext cx="2073244" cy="612935"/>
          </a:xfrm>
          <a:prstGeom prst="rect">
            <a:avLst/>
          </a:prstGeom>
        </p:spPr>
      </p:pic>
      <p:pic>
        <p:nvPicPr>
          <p:cNvPr id="16" name="Picture 15">
            <a:extLst>
              <a:ext uri="{FF2B5EF4-FFF2-40B4-BE49-F238E27FC236}">
                <a16:creationId xmlns:a16="http://schemas.microsoft.com/office/drawing/2014/main" id="{02A2B333-F65F-CD6C-11A1-8240A47BE1C6}"/>
              </a:ext>
            </a:extLst>
          </p:cNvPr>
          <p:cNvPicPr>
            <a:picLocks noChangeAspect="1"/>
          </p:cNvPicPr>
          <p:nvPr/>
        </p:nvPicPr>
        <p:blipFill rotWithShape="1">
          <a:blip r:embed="rId10"/>
          <a:srcRect l="39371" t="52691" r="40730" b="35440"/>
          <a:stretch/>
        </p:blipFill>
        <p:spPr>
          <a:xfrm rot="16200000">
            <a:off x="2582148" y="3744756"/>
            <a:ext cx="1156955" cy="920082"/>
          </a:xfrm>
          <a:prstGeom prst="rect">
            <a:avLst/>
          </a:prstGeom>
        </p:spPr>
      </p:pic>
      <p:sp>
        <p:nvSpPr>
          <p:cNvPr id="15" name="TextBox 14">
            <a:extLst>
              <a:ext uri="{FF2B5EF4-FFF2-40B4-BE49-F238E27FC236}">
                <a16:creationId xmlns:a16="http://schemas.microsoft.com/office/drawing/2014/main" id="{93819259-F953-94F1-9154-91F65E4EADF7}"/>
              </a:ext>
            </a:extLst>
          </p:cNvPr>
          <p:cNvSpPr txBox="1"/>
          <p:nvPr/>
        </p:nvSpPr>
        <p:spPr>
          <a:xfrm>
            <a:off x="1139136" y="821927"/>
            <a:ext cx="2113143" cy="369332"/>
          </a:xfrm>
          <a:prstGeom prst="rect">
            <a:avLst/>
          </a:prstGeom>
          <a:noFill/>
        </p:spPr>
        <p:txBody>
          <a:bodyPr wrap="none" rtlCol="0">
            <a:spAutoFit/>
          </a:bodyPr>
          <a:lstStyle/>
          <a:p>
            <a:r>
              <a:rPr lang="en-US" dirty="0"/>
              <a:t>ALD sapphire coated</a:t>
            </a:r>
          </a:p>
        </p:txBody>
      </p:sp>
      <p:sp>
        <p:nvSpPr>
          <p:cNvPr id="17" name="TextBox 16">
            <a:extLst>
              <a:ext uri="{FF2B5EF4-FFF2-40B4-BE49-F238E27FC236}">
                <a16:creationId xmlns:a16="http://schemas.microsoft.com/office/drawing/2014/main" id="{3D630E0A-CC52-13B9-CDEF-7EEA3DE7CF77}"/>
              </a:ext>
            </a:extLst>
          </p:cNvPr>
          <p:cNvSpPr txBox="1"/>
          <p:nvPr/>
        </p:nvSpPr>
        <p:spPr>
          <a:xfrm>
            <a:off x="5146435" y="3476379"/>
            <a:ext cx="1452834" cy="369332"/>
          </a:xfrm>
          <a:prstGeom prst="rect">
            <a:avLst/>
          </a:prstGeom>
          <a:noFill/>
        </p:spPr>
        <p:txBody>
          <a:bodyPr wrap="none" rtlCol="0">
            <a:spAutoFit/>
          </a:bodyPr>
          <a:lstStyle/>
          <a:p>
            <a:r>
              <a:rPr lang="en-US" dirty="0"/>
              <a:t>Bulk sapphire</a:t>
            </a:r>
          </a:p>
        </p:txBody>
      </p:sp>
      <p:sp>
        <p:nvSpPr>
          <p:cNvPr id="18" name="TextBox 17">
            <a:extLst>
              <a:ext uri="{FF2B5EF4-FFF2-40B4-BE49-F238E27FC236}">
                <a16:creationId xmlns:a16="http://schemas.microsoft.com/office/drawing/2014/main" id="{654806F7-4DDC-29DC-5388-BC33BDFF1E8D}"/>
              </a:ext>
            </a:extLst>
          </p:cNvPr>
          <p:cNvSpPr txBox="1"/>
          <p:nvPr/>
        </p:nvSpPr>
        <p:spPr>
          <a:xfrm>
            <a:off x="8808745" y="821927"/>
            <a:ext cx="1601913" cy="369332"/>
          </a:xfrm>
          <a:prstGeom prst="rect">
            <a:avLst/>
          </a:prstGeom>
          <a:noFill/>
        </p:spPr>
        <p:txBody>
          <a:bodyPr wrap="none" rtlCol="0">
            <a:spAutoFit/>
          </a:bodyPr>
          <a:lstStyle/>
          <a:p>
            <a:r>
              <a:rPr lang="en-US" dirty="0"/>
              <a:t>Sapphire insert</a:t>
            </a:r>
          </a:p>
        </p:txBody>
      </p:sp>
    </p:spTree>
    <p:extLst>
      <p:ext uri="{BB962C8B-B14F-4D97-AF65-F5344CB8AC3E}">
        <p14:creationId xmlns:p14="http://schemas.microsoft.com/office/powerpoint/2010/main" val="40527799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FE197EB-F81A-4318-A752-81122D103635}"/>
              </a:ext>
            </a:extLst>
          </p:cNvPr>
          <p:cNvPicPr/>
          <p:nvPr/>
        </p:nvPicPr>
        <p:blipFill rotWithShape="1">
          <a:blip r:embed="rId2"/>
          <a:srcRect l="9269" t="35902" r="72377" b="25019"/>
          <a:stretch/>
        </p:blipFill>
        <p:spPr bwMode="auto">
          <a:xfrm>
            <a:off x="428561" y="3967366"/>
            <a:ext cx="2159745" cy="2388984"/>
          </a:xfrm>
          <a:prstGeom prst="rect">
            <a:avLst/>
          </a:prstGeom>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94A748A1-F09A-4130-BA29-9D1E86F6A14D}"/>
              </a:ext>
            </a:extLst>
          </p:cNvPr>
          <p:cNvSpPr txBox="1"/>
          <p:nvPr/>
        </p:nvSpPr>
        <p:spPr>
          <a:xfrm>
            <a:off x="1432809" y="3607535"/>
            <a:ext cx="2430474" cy="338554"/>
          </a:xfrm>
          <a:prstGeom prst="rect">
            <a:avLst/>
          </a:prstGeom>
          <a:noFill/>
        </p:spPr>
        <p:txBody>
          <a:bodyPr wrap="none" rtlCol="0">
            <a:spAutoFit/>
          </a:bodyPr>
          <a:lstStyle/>
          <a:p>
            <a:pPr defTabSz="685800"/>
            <a:r>
              <a:rPr lang="en-US" sz="1600" dirty="0">
                <a:latin typeface="Arial"/>
                <a:ea typeface="ヒラギノ角ゴ ProN W3" panose="020B0300000000000000" pitchFamily="34" charset="-128"/>
                <a:sym typeface="Gill Sans" panose="020B0502020104020203" pitchFamily="34" charset="-79"/>
              </a:rPr>
              <a:t>Optical Hg Drop Imaging</a:t>
            </a:r>
          </a:p>
        </p:txBody>
      </p:sp>
      <p:sp>
        <p:nvSpPr>
          <p:cNvPr id="9" name="TextBox 8">
            <a:extLst>
              <a:ext uri="{FF2B5EF4-FFF2-40B4-BE49-F238E27FC236}">
                <a16:creationId xmlns:a16="http://schemas.microsoft.com/office/drawing/2014/main" id="{780F9A2F-3AF9-450F-986B-9D28DC4564A7}"/>
              </a:ext>
            </a:extLst>
          </p:cNvPr>
          <p:cNvSpPr txBox="1"/>
          <p:nvPr/>
        </p:nvSpPr>
        <p:spPr>
          <a:xfrm>
            <a:off x="775024" y="627872"/>
            <a:ext cx="3701654" cy="400110"/>
          </a:xfrm>
          <a:prstGeom prst="rect">
            <a:avLst/>
          </a:prstGeom>
          <a:noFill/>
        </p:spPr>
        <p:txBody>
          <a:bodyPr wrap="none" rtlCol="0">
            <a:spAutoFit/>
          </a:bodyPr>
          <a:lstStyle/>
          <a:p>
            <a:pPr defTabSz="685800"/>
            <a:r>
              <a:rPr lang="en-US" sz="2000" b="1" dirty="0">
                <a:solidFill>
                  <a:srgbClr val="333399"/>
                </a:solidFill>
                <a:latin typeface="Arial"/>
                <a:ea typeface="ヒラギノ角ゴ ProN W3" panose="020B0300000000000000" pitchFamily="34" charset="-128"/>
                <a:sym typeface="Gill Sans" panose="020B0502020104020203" pitchFamily="34" charset="-79"/>
              </a:rPr>
              <a:t>Lamp Content Quantification</a:t>
            </a:r>
          </a:p>
        </p:txBody>
      </p:sp>
      <p:sp>
        <p:nvSpPr>
          <p:cNvPr id="10" name="TextBox 9">
            <a:extLst>
              <a:ext uri="{FF2B5EF4-FFF2-40B4-BE49-F238E27FC236}">
                <a16:creationId xmlns:a16="http://schemas.microsoft.com/office/drawing/2014/main" id="{CBF0531C-3C12-40E9-99DE-7BC1576EF12F}"/>
              </a:ext>
            </a:extLst>
          </p:cNvPr>
          <p:cNvSpPr txBox="1"/>
          <p:nvPr/>
        </p:nvSpPr>
        <p:spPr>
          <a:xfrm>
            <a:off x="755741" y="1048819"/>
            <a:ext cx="3861442" cy="338554"/>
          </a:xfrm>
          <a:prstGeom prst="rect">
            <a:avLst/>
          </a:prstGeom>
          <a:noFill/>
        </p:spPr>
        <p:txBody>
          <a:bodyPr wrap="none" rtlCol="0">
            <a:spAutoFit/>
          </a:bodyPr>
          <a:lstStyle/>
          <a:p>
            <a:pPr defTabSz="685800"/>
            <a:r>
              <a:rPr lang="en-US" sz="1600" dirty="0">
                <a:latin typeface="Arial"/>
                <a:ea typeface="ヒラギノ角ゴ ProN W3" panose="020B0300000000000000" pitchFamily="34" charset="-128"/>
                <a:sym typeface="Gill Sans" panose="020B0502020104020203" pitchFamily="34" charset="-79"/>
              </a:rPr>
              <a:t>Differential Scanning Calorimetry (DSC) </a:t>
            </a:r>
          </a:p>
        </p:txBody>
      </p:sp>
      <p:sp>
        <p:nvSpPr>
          <p:cNvPr id="14" name="TextBox 13">
            <a:extLst>
              <a:ext uri="{FF2B5EF4-FFF2-40B4-BE49-F238E27FC236}">
                <a16:creationId xmlns:a16="http://schemas.microsoft.com/office/drawing/2014/main" id="{1ABD3856-6DD3-46DB-BC5F-8569C861B753}"/>
              </a:ext>
            </a:extLst>
          </p:cNvPr>
          <p:cNvSpPr txBox="1"/>
          <p:nvPr/>
        </p:nvSpPr>
        <p:spPr>
          <a:xfrm>
            <a:off x="6735886" y="682115"/>
            <a:ext cx="4681090" cy="400110"/>
          </a:xfrm>
          <a:prstGeom prst="rect">
            <a:avLst/>
          </a:prstGeom>
          <a:noFill/>
        </p:spPr>
        <p:txBody>
          <a:bodyPr wrap="none" rtlCol="0">
            <a:spAutoFit/>
          </a:bodyPr>
          <a:lstStyle/>
          <a:p>
            <a:pPr defTabSz="685800"/>
            <a:r>
              <a:rPr lang="en-US" sz="2000" b="1" dirty="0">
                <a:solidFill>
                  <a:srgbClr val="333399"/>
                </a:solidFill>
                <a:latin typeface="Arial"/>
                <a:ea typeface="ヒラギノ角ゴ ProN W3" panose="020B0300000000000000" pitchFamily="34" charset="-128"/>
                <a:sym typeface="Gill Sans" panose="020B0502020104020203" pitchFamily="34" charset="-79"/>
              </a:rPr>
              <a:t>Long-term spectral &amp; life monitoring </a:t>
            </a:r>
          </a:p>
        </p:txBody>
      </p:sp>
      <p:cxnSp>
        <p:nvCxnSpPr>
          <p:cNvPr id="15" name="Straight Connector 14">
            <a:extLst>
              <a:ext uri="{FF2B5EF4-FFF2-40B4-BE49-F238E27FC236}">
                <a16:creationId xmlns:a16="http://schemas.microsoft.com/office/drawing/2014/main" id="{7C28F88A-7F57-457C-87D7-B00879743FA3}"/>
              </a:ext>
            </a:extLst>
          </p:cNvPr>
          <p:cNvCxnSpPr>
            <a:cxnSpLocks/>
          </p:cNvCxnSpPr>
          <p:nvPr/>
        </p:nvCxnSpPr>
        <p:spPr bwMode="auto">
          <a:xfrm>
            <a:off x="5808625" y="682115"/>
            <a:ext cx="0" cy="5973209"/>
          </a:xfrm>
          <a:prstGeom prst="line">
            <a:avLst/>
          </a:prstGeom>
          <a:blipFill dpi="0" rotWithShape="0">
            <a:blip r:embed="rId3"/>
            <a:srcRect/>
            <a:tile tx="0" ty="0" sx="100000" sy="100000" flip="none" algn="tl"/>
          </a:blipFill>
          <a:ln w="1905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pic>
        <p:nvPicPr>
          <p:cNvPr id="6" name="Picture 5">
            <a:extLst>
              <a:ext uri="{FF2B5EF4-FFF2-40B4-BE49-F238E27FC236}">
                <a16:creationId xmlns:a16="http://schemas.microsoft.com/office/drawing/2014/main" id="{48BB5808-16BA-49C7-9B02-158B277ECECE}"/>
              </a:ext>
            </a:extLst>
          </p:cNvPr>
          <p:cNvPicPr>
            <a:picLocks noChangeAspect="1"/>
          </p:cNvPicPr>
          <p:nvPr/>
        </p:nvPicPr>
        <p:blipFill rotWithShape="1">
          <a:blip r:embed="rId4"/>
          <a:srcRect l="2956" t="24330" r="65415" b="3949"/>
          <a:stretch/>
        </p:blipFill>
        <p:spPr>
          <a:xfrm>
            <a:off x="1332646" y="1626566"/>
            <a:ext cx="1413828" cy="1802434"/>
          </a:xfrm>
          <a:prstGeom prst="rect">
            <a:avLst/>
          </a:prstGeom>
        </p:spPr>
      </p:pic>
      <p:pic>
        <p:nvPicPr>
          <p:cNvPr id="17" name="Picture 16">
            <a:extLst>
              <a:ext uri="{FF2B5EF4-FFF2-40B4-BE49-F238E27FC236}">
                <a16:creationId xmlns:a16="http://schemas.microsoft.com/office/drawing/2014/main" id="{40B2EACA-5382-45BD-A06D-FD92C001E8A4}"/>
              </a:ext>
            </a:extLst>
          </p:cNvPr>
          <p:cNvPicPr>
            <a:picLocks noChangeAspect="1"/>
          </p:cNvPicPr>
          <p:nvPr/>
        </p:nvPicPr>
        <p:blipFill rotWithShape="1">
          <a:blip r:embed="rId5"/>
          <a:srcRect t="21178"/>
          <a:stretch/>
        </p:blipFill>
        <p:spPr>
          <a:xfrm>
            <a:off x="115251" y="2580897"/>
            <a:ext cx="1030172" cy="1087822"/>
          </a:xfrm>
          <a:prstGeom prst="rect">
            <a:avLst/>
          </a:prstGeom>
        </p:spPr>
      </p:pic>
      <p:pic>
        <p:nvPicPr>
          <p:cNvPr id="18" name="Content Placeholder 6">
            <a:extLst>
              <a:ext uri="{FF2B5EF4-FFF2-40B4-BE49-F238E27FC236}">
                <a16:creationId xmlns:a16="http://schemas.microsoft.com/office/drawing/2014/main" id="{204092F8-D870-4851-AF39-7960E4745E67}"/>
              </a:ext>
            </a:extLst>
          </p:cNvPr>
          <p:cNvPicPr>
            <a:picLocks noChangeAspect="1"/>
          </p:cNvPicPr>
          <p:nvPr/>
        </p:nvPicPr>
        <p:blipFill rotWithShape="1">
          <a:blip r:embed="rId6"/>
          <a:srcRect l="38972" r="20474" b="51002"/>
          <a:stretch/>
        </p:blipFill>
        <p:spPr>
          <a:xfrm>
            <a:off x="115251" y="1323816"/>
            <a:ext cx="1308502" cy="1173638"/>
          </a:xfrm>
          <a:prstGeom prst="rect">
            <a:avLst/>
          </a:prstGeom>
        </p:spPr>
      </p:pic>
      <p:pic>
        <p:nvPicPr>
          <p:cNvPr id="11" name="Picture 10">
            <a:extLst>
              <a:ext uri="{FF2B5EF4-FFF2-40B4-BE49-F238E27FC236}">
                <a16:creationId xmlns:a16="http://schemas.microsoft.com/office/drawing/2014/main" id="{95225B5E-85A9-44CD-A523-BA92C1AA699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339" t="15207" r="2428"/>
          <a:stretch/>
        </p:blipFill>
        <p:spPr>
          <a:xfrm>
            <a:off x="9028945" y="1243536"/>
            <a:ext cx="2907019" cy="2071802"/>
          </a:xfrm>
          <a:prstGeom prst="rect">
            <a:avLst/>
          </a:prstGeom>
        </p:spPr>
      </p:pic>
      <p:pic>
        <p:nvPicPr>
          <p:cNvPr id="19" name="Picture 18">
            <a:extLst>
              <a:ext uri="{FF2B5EF4-FFF2-40B4-BE49-F238E27FC236}">
                <a16:creationId xmlns:a16="http://schemas.microsoft.com/office/drawing/2014/main" id="{2497684A-B831-4307-9B08-6C2A4EB285AC}"/>
              </a:ext>
            </a:extLst>
          </p:cNvPr>
          <p:cNvPicPr>
            <a:picLocks noChangeAspect="1"/>
          </p:cNvPicPr>
          <p:nvPr/>
        </p:nvPicPr>
        <p:blipFill rotWithShape="1">
          <a:blip r:embed="rId8"/>
          <a:srcRect r="10797" b="13637"/>
          <a:stretch/>
        </p:blipFill>
        <p:spPr>
          <a:xfrm>
            <a:off x="8367478" y="3856836"/>
            <a:ext cx="3250503" cy="2396692"/>
          </a:xfrm>
          <a:prstGeom prst="rect">
            <a:avLst/>
          </a:prstGeom>
        </p:spPr>
      </p:pic>
      <p:pic>
        <p:nvPicPr>
          <p:cNvPr id="20" name="Picture 19">
            <a:extLst>
              <a:ext uri="{FF2B5EF4-FFF2-40B4-BE49-F238E27FC236}">
                <a16:creationId xmlns:a16="http://schemas.microsoft.com/office/drawing/2014/main" id="{0B3707ED-EE30-4857-9F22-03322C1CDE64}"/>
              </a:ext>
            </a:extLst>
          </p:cNvPr>
          <p:cNvPicPr>
            <a:picLocks noChangeAspect="1"/>
          </p:cNvPicPr>
          <p:nvPr/>
        </p:nvPicPr>
        <p:blipFill rotWithShape="1">
          <a:blip r:embed="rId9"/>
          <a:srcRect l="57543" t="22994" b="7968"/>
          <a:stretch/>
        </p:blipFill>
        <p:spPr>
          <a:xfrm>
            <a:off x="7087991" y="3852480"/>
            <a:ext cx="1208230" cy="790059"/>
          </a:xfrm>
          <a:prstGeom prst="rect">
            <a:avLst/>
          </a:prstGeom>
        </p:spPr>
      </p:pic>
      <p:pic>
        <p:nvPicPr>
          <p:cNvPr id="21" name="Picture 20">
            <a:extLst>
              <a:ext uri="{FF2B5EF4-FFF2-40B4-BE49-F238E27FC236}">
                <a16:creationId xmlns:a16="http://schemas.microsoft.com/office/drawing/2014/main" id="{30258617-B402-4570-A627-365FFC40D93D}"/>
              </a:ext>
            </a:extLst>
          </p:cNvPr>
          <p:cNvPicPr>
            <a:picLocks noChangeAspect="1"/>
          </p:cNvPicPr>
          <p:nvPr/>
        </p:nvPicPr>
        <p:blipFill rotWithShape="1">
          <a:blip r:embed="rId10"/>
          <a:srcRect l="62347" t="45094" b="34472"/>
          <a:stretch/>
        </p:blipFill>
        <p:spPr>
          <a:xfrm rot="5400000">
            <a:off x="6924819" y="5237136"/>
            <a:ext cx="1194273" cy="838511"/>
          </a:xfrm>
          <a:prstGeom prst="rect">
            <a:avLst/>
          </a:prstGeom>
        </p:spPr>
      </p:pic>
      <p:sp>
        <p:nvSpPr>
          <p:cNvPr id="22" name="TextBox 21">
            <a:extLst>
              <a:ext uri="{FF2B5EF4-FFF2-40B4-BE49-F238E27FC236}">
                <a16:creationId xmlns:a16="http://schemas.microsoft.com/office/drawing/2014/main" id="{C536C394-0815-47D2-8C9A-8C45593FE29F}"/>
              </a:ext>
            </a:extLst>
          </p:cNvPr>
          <p:cNvSpPr txBox="1"/>
          <p:nvPr/>
        </p:nvSpPr>
        <p:spPr>
          <a:xfrm>
            <a:off x="7000068" y="4669919"/>
            <a:ext cx="755335" cy="400110"/>
          </a:xfrm>
          <a:prstGeom prst="rect">
            <a:avLst/>
          </a:prstGeom>
          <a:noFill/>
        </p:spPr>
        <p:txBody>
          <a:bodyPr wrap="none" rtlCol="0">
            <a:spAutoFit/>
          </a:bodyPr>
          <a:lstStyle/>
          <a:p>
            <a:pPr defTabSz="385763">
              <a:defRPr/>
            </a:pPr>
            <a:r>
              <a:rPr lang="en-US" sz="1000" dirty="0">
                <a:latin typeface="Calibri" panose="020F0502020204030204"/>
                <a:ea typeface="ヒラギノ角ゴ ProN W3" panose="020B0300000000000000" pitchFamily="34" charset="-128"/>
                <a:sym typeface="Gill Sans" panose="020B0502020104020203" pitchFamily="34" charset="-79"/>
              </a:rPr>
              <a:t> </a:t>
            </a:r>
            <a:r>
              <a:rPr lang="en-US" sz="1000" dirty="0" err="1">
                <a:latin typeface="Calibri" panose="020F0502020204030204"/>
                <a:ea typeface="ヒラギノ角ゴ ProN W3" panose="020B0300000000000000" pitchFamily="34" charset="-128"/>
                <a:sym typeface="Gill Sans" panose="020B0502020104020203" pitchFamily="34" charset="-79"/>
              </a:rPr>
              <a:t>Ar</a:t>
            </a:r>
            <a:r>
              <a:rPr lang="en-US" sz="1000" dirty="0">
                <a:latin typeface="Calibri" panose="020F0502020204030204"/>
                <a:ea typeface="ヒラギノ角ゴ ProN W3" panose="020B0300000000000000" pitchFamily="34" charset="-128"/>
                <a:sym typeface="Gill Sans" panose="020B0502020104020203" pitchFamily="34" charset="-79"/>
              </a:rPr>
              <a:t> and Hg </a:t>
            </a:r>
          </a:p>
          <a:p>
            <a:pPr defTabSz="385763">
              <a:defRPr/>
            </a:pPr>
            <a:r>
              <a:rPr lang="en-US" sz="1000" dirty="0">
                <a:latin typeface="Calibri" panose="020F0502020204030204"/>
                <a:ea typeface="ヒラギノ角ゴ ProN W3" panose="020B0300000000000000" pitchFamily="34" charset="-128"/>
                <a:sym typeface="Gill Sans" panose="020B0502020104020203" pitchFamily="34" charset="-79"/>
              </a:rPr>
              <a:t> discharge </a:t>
            </a:r>
          </a:p>
        </p:txBody>
      </p:sp>
      <p:sp>
        <p:nvSpPr>
          <p:cNvPr id="26" name="Title 2">
            <a:extLst>
              <a:ext uri="{FF2B5EF4-FFF2-40B4-BE49-F238E27FC236}">
                <a16:creationId xmlns:a16="http://schemas.microsoft.com/office/drawing/2014/main" id="{AD8E0372-2F0B-40B4-92A7-273A936812A8}"/>
              </a:ext>
            </a:extLst>
          </p:cNvPr>
          <p:cNvSpPr txBox="1">
            <a:spLocks/>
          </p:cNvSpPr>
          <p:nvPr/>
        </p:nvSpPr>
        <p:spPr>
          <a:xfrm>
            <a:off x="69496" y="18649"/>
            <a:ext cx="8232774" cy="436031"/>
          </a:xfrm>
          <a:prstGeom prst="rect">
            <a:avLst/>
          </a:prstGeom>
        </p:spPr>
        <p:txBody>
          <a:bodyPr anchor="t">
            <a:noAutofit/>
          </a:bodyPr>
          <a:lstStyle>
            <a:lvl1pPr algn="l" defTabSz="457200" rtl="0" eaLnBrk="1" latinLnBrk="0" hangingPunct="1">
              <a:spcBef>
                <a:spcPct val="0"/>
              </a:spcBef>
              <a:buNone/>
              <a:defRPr sz="2400" b="1" i="0" kern="1200" cap="none">
                <a:solidFill>
                  <a:schemeClr val="accent3"/>
                </a:solidFill>
                <a:latin typeface="Arial"/>
                <a:ea typeface="+mj-ea"/>
                <a:cs typeface="Arial"/>
              </a:defRPr>
            </a:lvl1pPr>
          </a:lstStyle>
          <a:p>
            <a:r>
              <a:rPr lang="en-US" dirty="0"/>
              <a:t>Lamp Life and Quantification </a:t>
            </a:r>
            <a:br>
              <a:rPr lang="en-US" sz="1800" dirty="0"/>
            </a:br>
            <a:endParaRPr lang="en-US" sz="1800" dirty="0"/>
          </a:p>
        </p:txBody>
      </p:sp>
      <p:pic>
        <p:nvPicPr>
          <p:cNvPr id="27" name="Picture 26">
            <a:extLst>
              <a:ext uri="{FF2B5EF4-FFF2-40B4-BE49-F238E27FC236}">
                <a16:creationId xmlns:a16="http://schemas.microsoft.com/office/drawing/2014/main" id="{52F033B4-A1D7-16BF-D2E7-A7DEFEF4ECA3}"/>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735173" y="3984489"/>
            <a:ext cx="2144898" cy="1611442"/>
          </a:xfrm>
          <a:prstGeom prst="rect">
            <a:avLst/>
          </a:prstGeom>
          <a:noFill/>
          <a:ln>
            <a:noFill/>
          </a:ln>
        </p:spPr>
      </p:pic>
      <p:pic>
        <p:nvPicPr>
          <p:cNvPr id="28" name="Picture 27">
            <a:extLst>
              <a:ext uri="{FF2B5EF4-FFF2-40B4-BE49-F238E27FC236}">
                <a16:creationId xmlns:a16="http://schemas.microsoft.com/office/drawing/2014/main" id="{556A5553-3DAA-0065-5547-654C1FC2C2CC}"/>
              </a:ext>
            </a:extLst>
          </p:cNvPr>
          <p:cNvPicPr>
            <a:picLocks noChangeAspect="1"/>
          </p:cNvPicPr>
          <p:nvPr/>
        </p:nvPicPr>
        <p:blipFill>
          <a:blip r:embed="rId12"/>
          <a:stretch>
            <a:fillRect/>
          </a:stretch>
        </p:blipFill>
        <p:spPr>
          <a:xfrm>
            <a:off x="3049772" y="5639547"/>
            <a:ext cx="1627021" cy="785872"/>
          </a:xfrm>
          <a:prstGeom prst="rect">
            <a:avLst/>
          </a:prstGeom>
        </p:spPr>
      </p:pic>
      <p:pic>
        <p:nvPicPr>
          <p:cNvPr id="3" name="Picture 2">
            <a:extLst>
              <a:ext uri="{FF2B5EF4-FFF2-40B4-BE49-F238E27FC236}">
                <a16:creationId xmlns:a16="http://schemas.microsoft.com/office/drawing/2014/main" id="{D580DB89-F601-5763-3DCA-105C9317CC24}"/>
              </a:ext>
            </a:extLst>
          </p:cNvPr>
          <p:cNvPicPr>
            <a:picLocks noChangeAspect="1"/>
          </p:cNvPicPr>
          <p:nvPr/>
        </p:nvPicPr>
        <p:blipFill>
          <a:blip r:embed="rId13"/>
          <a:stretch>
            <a:fillRect/>
          </a:stretch>
        </p:blipFill>
        <p:spPr>
          <a:xfrm>
            <a:off x="9899374" y="6392895"/>
            <a:ext cx="2292626" cy="460973"/>
          </a:xfrm>
          <a:prstGeom prst="rect">
            <a:avLst/>
          </a:prstGeom>
        </p:spPr>
      </p:pic>
      <p:pic>
        <p:nvPicPr>
          <p:cNvPr id="12" name="Picture 11" descr="LampLifetime2.png">
            <a:extLst>
              <a:ext uri="{FF2B5EF4-FFF2-40B4-BE49-F238E27FC236}">
                <a16:creationId xmlns:a16="http://schemas.microsoft.com/office/drawing/2014/main" id="{A173968E-89F5-CE32-3225-54815EAEDFC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091925" y="1339069"/>
            <a:ext cx="2860061" cy="2050873"/>
          </a:xfrm>
          <a:prstGeom prst="rect">
            <a:avLst/>
          </a:prstGeom>
        </p:spPr>
      </p:pic>
      <p:pic>
        <p:nvPicPr>
          <p:cNvPr id="30" name="Picture 29">
            <a:extLst>
              <a:ext uri="{FF2B5EF4-FFF2-40B4-BE49-F238E27FC236}">
                <a16:creationId xmlns:a16="http://schemas.microsoft.com/office/drawing/2014/main" id="{D1A5A99D-E1E1-C8F2-3887-D4BCC8D749EB}"/>
              </a:ext>
            </a:extLst>
          </p:cNvPr>
          <p:cNvPicPr>
            <a:picLocks noChangeAspect="1"/>
          </p:cNvPicPr>
          <p:nvPr/>
        </p:nvPicPr>
        <p:blipFill>
          <a:blip r:embed="rId15"/>
          <a:stretch>
            <a:fillRect/>
          </a:stretch>
        </p:blipFill>
        <p:spPr>
          <a:xfrm>
            <a:off x="2872473" y="1672284"/>
            <a:ext cx="2549976" cy="1611443"/>
          </a:xfrm>
          <a:prstGeom prst="rect">
            <a:avLst/>
          </a:prstGeom>
        </p:spPr>
      </p:pic>
    </p:spTree>
    <p:extLst>
      <p:ext uri="{BB962C8B-B14F-4D97-AF65-F5344CB8AC3E}">
        <p14:creationId xmlns:p14="http://schemas.microsoft.com/office/powerpoint/2010/main" val="12815452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648B01-6C4E-5B37-CCD1-657B20F48415}"/>
              </a:ext>
            </a:extLst>
          </p:cNvPr>
          <p:cNvSpPr>
            <a:spLocks noGrp="1"/>
          </p:cNvSpPr>
          <p:nvPr>
            <p:ph type="ctrTitle"/>
          </p:nvPr>
        </p:nvSpPr>
        <p:spPr>
          <a:xfrm>
            <a:off x="134028" y="95808"/>
            <a:ext cx="10977032" cy="436031"/>
          </a:xfrm>
        </p:spPr>
        <p:txBody>
          <a:bodyPr/>
          <a:lstStyle/>
          <a:p>
            <a:r>
              <a:rPr lang="en-US" dirty="0"/>
              <a:t>TMT Summary</a:t>
            </a:r>
          </a:p>
        </p:txBody>
      </p:sp>
      <p:sp>
        <p:nvSpPr>
          <p:cNvPr id="4" name="TextBox 3">
            <a:extLst>
              <a:ext uri="{FF2B5EF4-FFF2-40B4-BE49-F238E27FC236}">
                <a16:creationId xmlns:a16="http://schemas.microsoft.com/office/drawing/2014/main" id="{A88E523B-614A-E405-3961-333057F240A7}"/>
              </a:ext>
            </a:extLst>
          </p:cNvPr>
          <p:cNvSpPr txBox="1"/>
          <p:nvPr/>
        </p:nvSpPr>
        <p:spPr>
          <a:xfrm>
            <a:off x="273378" y="1659285"/>
            <a:ext cx="7168053" cy="3539430"/>
          </a:xfrm>
          <a:prstGeom prst="rect">
            <a:avLst/>
          </a:prstGeom>
          <a:noFill/>
        </p:spPr>
        <p:txBody>
          <a:bodyPr wrap="none" rtlCol="0">
            <a:spAutoFit/>
          </a:bodyPr>
          <a:lstStyle/>
          <a:p>
            <a:pPr marL="285750" indent="-285750">
              <a:buFont typeface="Arial" panose="020B0604020202020204" pitchFamily="34" charset="0"/>
              <a:buChar char="•"/>
            </a:pPr>
            <a:r>
              <a:rPr lang="en-US" sz="2800" b="1" dirty="0"/>
              <a:t>Performance:  </a:t>
            </a:r>
          </a:p>
          <a:p>
            <a:pPr marL="742950" lvl="1" indent="-285750">
              <a:buFont typeface="Arial" panose="020B0604020202020204" pitchFamily="34" charset="0"/>
              <a:buChar char="•"/>
            </a:pPr>
            <a:r>
              <a:rPr lang="en-US" sz="2800" dirty="0"/>
              <a:t>on track for 2e-13/sqrt(tau), 1e-15 at a day</a:t>
            </a:r>
          </a:p>
          <a:p>
            <a:pPr marL="285750" indent="-285750">
              <a:buFont typeface="Arial" panose="020B0604020202020204" pitchFamily="34" charset="0"/>
              <a:buChar char="•"/>
            </a:pPr>
            <a:r>
              <a:rPr lang="en-US" sz="2800" b="1" dirty="0" err="1"/>
              <a:t>SWaP</a:t>
            </a:r>
            <a:r>
              <a:rPr lang="en-US" sz="2800" b="1" dirty="0"/>
              <a:t>:  </a:t>
            </a:r>
          </a:p>
          <a:p>
            <a:pPr marL="742950" lvl="1" indent="-285750">
              <a:buFont typeface="Arial" panose="020B0604020202020204" pitchFamily="34" charset="0"/>
              <a:buChar char="•"/>
            </a:pPr>
            <a:r>
              <a:rPr lang="en-US" sz="2800" dirty="0"/>
              <a:t>on track for 10 L / 34 W</a:t>
            </a:r>
          </a:p>
          <a:p>
            <a:pPr marL="285750" indent="-285750">
              <a:buFont typeface="Arial" panose="020B0604020202020204" pitchFamily="34" charset="0"/>
              <a:buChar char="•"/>
            </a:pPr>
            <a:r>
              <a:rPr lang="en-US" sz="2800" b="1" dirty="0"/>
              <a:t>Lifetime:  </a:t>
            </a:r>
          </a:p>
          <a:p>
            <a:pPr marL="742950" lvl="1" indent="-285750">
              <a:buFont typeface="Arial" panose="020B0604020202020204" pitchFamily="34" charset="0"/>
              <a:buChar char="•"/>
            </a:pPr>
            <a:r>
              <a:rPr lang="en-US" sz="2800" dirty="0"/>
              <a:t>have built a sapphire-coated lamp</a:t>
            </a:r>
          </a:p>
          <a:p>
            <a:pPr marL="742950" lvl="1" indent="-285750">
              <a:buFont typeface="Arial" panose="020B0604020202020204" pitchFamily="34" charset="0"/>
              <a:buChar char="•"/>
            </a:pPr>
            <a:r>
              <a:rPr lang="en-US" sz="2800" dirty="0"/>
              <a:t>Producing best clock signal</a:t>
            </a:r>
          </a:p>
          <a:p>
            <a:pPr marL="742950" lvl="1" indent="-285750">
              <a:buFont typeface="Arial" panose="020B0604020202020204" pitchFamily="34" charset="0"/>
              <a:buChar char="•"/>
            </a:pPr>
            <a:r>
              <a:rPr lang="en-US" sz="2800" dirty="0"/>
              <a:t>life testing in progress</a:t>
            </a:r>
          </a:p>
        </p:txBody>
      </p:sp>
      <p:pic>
        <p:nvPicPr>
          <p:cNvPr id="5" name="Picture 4">
            <a:extLst>
              <a:ext uri="{FF2B5EF4-FFF2-40B4-BE49-F238E27FC236}">
                <a16:creationId xmlns:a16="http://schemas.microsoft.com/office/drawing/2014/main" id="{735DD972-7208-4623-DB5D-6FE4AFF236AC}"/>
              </a:ext>
            </a:extLst>
          </p:cNvPr>
          <p:cNvPicPr>
            <a:picLocks noChangeAspect="1"/>
          </p:cNvPicPr>
          <p:nvPr/>
        </p:nvPicPr>
        <p:blipFill>
          <a:blip r:embed="rId2"/>
          <a:stretch>
            <a:fillRect/>
          </a:stretch>
        </p:blipFill>
        <p:spPr>
          <a:xfrm rot="5400000">
            <a:off x="8837489" y="1793789"/>
            <a:ext cx="2061793" cy="3968496"/>
          </a:xfrm>
          <a:prstGeom prst="rect">
            <a:avLst/>
          </a:prstGeom>
        </p:spPr>
      </p:pic>
      <p:pic>
        <p:nvPicPr>
          <p:cNvPr id="6" name="Picture 5">
            <a:extLst>
              <a:ext uri="{FF2B5EF4-FFF2-40B4-BE49-F238E27FC236}">
                <a16:creationId xmlns:a16="http://schemas.microsoft.com/office/drawing/2014/main" id="{7BA8D99B-2D58-BC80-E849-596F8CAACF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3506" t="27914" b="19292"/>
          <a:stretch/>
        </p:blipFill>
        <p:spPr>
          <a:xfrm>
            <a:off x="7884138" y="246814"/>
            <a:ext cx="4128211" cy="2349320"/>
          </a:xfrm>
          <a:prstGeom prst="rect">
            <a:avLst/>
          </a:prstGeom>
        </p:spPr>
      </p:pic>
      <p:pic>
        <p:nvPicPr>
          <p:cNvPr id="7" name="Picture 6">
            <a:extLst>
              <a:ext uri="{FF2B5EF4-FFF2-40B4-BE49-F238E27FC236}">
                <a16:creationId xmlns:a16="http://schemas.microsoft.com/office/drawing/2014/main" id="{C590F894-FD2D-D0B4-435D-E61A8144F5EE}"/>
              </a:ext>
            </a:extLst>
          </p:cNvPr>
          <p:cNvPicPr>
            <a:picLocks noChangeAspect="1"/>
          </p:cNvPicPr>
          <p:nvPr/>
        </p:nvPicPr>
        <p:blipFill>
          <a:blip r:embed="rId4"/>
          <a:stretch>
            <a:fillRect/>
          </a:stretch>
        </p:blipFill>
        <p:spPr>
          <a:xfrm>
            <a:off x="7049710" y="4433171"/>
            <a:ext cx="1530497" cy="2178015"/>
          </a:xfrm>
          <a:prstGeom prst="rect">
            <a:avLst/>
          </a:prstGeom>
        </p:spPr>
      </p:pic>
    </p:spTree>
    <p:extLst>
      <p:ext uri="{BB962C8B-B14F-4D97-AF65-F5344CB8AC3E}">
        <p14:creationId xmlns:p14="http://schemas.microsoft.com/office/powerpoint/2010/main" val="794955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3A2C81-420B-E533-D28E-EAE1879C8605}"/>
              </a:ext>
            </a:extLst>
          </p:cNvPr>
          <p:cNvSpPr>
            <a:spLocks noGrp="1"/>
          </p:cNvSpPr>
          <p:nvPr>
            <p:ph type="ctrTitle"/>
          </p:nvPr>
        </p:nvSpPr>
        <p:spPr>
          <a:xfrm>
            <a:off x="2676698" y="2828009"/>
            <a:ext cx="7242048" cy="600991"/>
          </a:xfrm>
        </p:spPr>
        <p:txBody>
          <a:bodyPr/>
          <a:lstStyle/>
          <a:p>
            <a:r>
              <a:rPr lang="en-US" sz="3200" dirty="0"/>
              <a:t>Science Applications</a:t>
            </a:r>
          </a:p>
        </p:txBody>
      </p:sp>
    </p:spTree>
    <p:extLst>
      <p:ext uri="{BB962C8B-B14F-4D97-AF65-F5344CB8AC3E}">
        <p14:creationId xmlns:p14="http://schemas.microsoft.com/office/powerpoint/2010/main" val="3833365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689D4-327E-E7DB-08B2-8C806E185363}"/>
              </a:ext>
            </a:extLst>
          </p:cNvPr>
          <p:cNvSpPr>
            <a:spLocks noGrp="1"/>
          </p:cNvSpPr>
          <p:nvPr>
            <p:ph type="ctrTitle"/>
          </p:nvPr>
        </p:nvSpPr>
        <p:spPr>
          <a:xfrm>
            <a:off x="33355" y="12082"/>
            <a:ext cx="9335831" cy="824140"/>
          </a:xfrm>
        </p:spPr>
        <p:txBody>
          <a:bodyPr>
            <a:noAutofit/>
          </a:bodyPr>
          <a:lstStyle/>
          <a:p>
            <a:br>
              <a:rPr lang="en-US" sz="3200" dirty="0"/>
            </a:br>
            <a:r>
              <a:rPr lang="en-US" sz="3200" dirty="0"/>
              <a:t> 199Hg Ion Clock Development Timeline</a:t>
            </a:r>
            <a:br>
              <a:rPr lang="en-US" sz="3200" dirty="0"/>
            </a:br>
            <a:r>
              <a:rPr lang="en-US" altLang="en-US" sz="1800" i="1" dirty="0"/>
              <a:t>40.5 GHz transition in 199Hg+, optically pumped with 202Hg+ discharge lamp, buffer gas cooled</a:t>
            </a:r>
            <a:br>
              <a:rPr lang="en-US" sz="3200" dirty="0"/>
            </a:br>
            <a:endParaRPr lang="en-US" sz="3200" dirty="0"/>
          </a:p>
        </p:txBody>
      </p:sp>
      <p:sp>
        <p:nvSpPr>
          <p:cNvPr id="7" name="TextBox 4">
            <a:extLst>
              <a:ext uri="{FF2B5EF4-FFF2-40B4-BE49-F238E27FC236}">
                <a16:creationId xmlns:a16="http://schemas.microsoft.com/office/drawing/2014/main" id="{BCA91E85-5FDF-6E6E-87A0-A6888324B055}"/>
              </a:ext>
            </a:extLst>
          </p:cNvPr>
          <p:cNvSpPr txBox="1">
            <a:spLocks noChangeArrowheads="1"/>
          </p:cNvSpPr>
          <p:nvPr/>
        </p:nvSpPr>
        <p:spPr bwMode="auto">
          <a:xfrm>
            <a:off x="210196" y="1104163"/>
            <a:ext cx="5137401" cy="4126751"/>
          </a:xfrm>
          <a:prstGeom prst="rect">
            <a:avLst/>
          </a:prstGeom>
          <a:noFill/>
          <a:ln w="9525">
            <a:noFill/>
            <a:miter lim="800000"/>
            <a:headEnd/>
            <a:tailEnd/>
          </a:ln>
        </p:spPr>
        <p:txBody>
          <a:bodyPr wrap="none"/>
          <a:lstStyle/>
          <a:p>
            <a:pPr marL="342900" indent="-342900" defTabSz="457200">
              <a:spcBef>
                <a:spcPts val="600"/>
              </a:spcBef>
              <a:spcAft>
                <a:spcPts val="600"/>
              </a:spcAft>
              <a:defRPr/>
            </a:pPr>
            <a:r>
              <a:rPr lang="en-US" sz="1200" b="1" dirty="0">
                <a:solidFill>
                  <a:srgbClr val="4472C4">
                    <a:lumMod val="75000"/>
                  </a:srgbClr>
                </a:solidFill>
                <a:latin typeface="Calibri" panose="020F0502020204030204"/>
              </a:rPr>
              <a:t>1993</a:t>
            </a:r>
            <a:r>
              <a:rPr lang="en-US" sz="1200" dirty="0">
                <a:solidFill>
                  <a:prstClr val="black"/>
                </a:solidFill>
                <a:latin typeface="Calibri" panose="020F0502020204030204"/>
              </a:rPr>
              <a:t>	  7x10</a:t>
            </a:r>
            <a:r>
              <a:rPr lang="en-US" sz="1200" baseline="30000" dirty="0">
                <a:solidFill>
                  <a:prstClr val="black"/>
                </a:solidFill>
                <a:latin typeface="Calibri" panose="020F0502020204030204"/>
              </a:rPr>
              <a:t>-14</a:t>
            </a:r>
            <a:r>
              <a:rPr lang="en-US" sz="1200" dirty="0">
                <a:solidFill>
                  <a:prstClr val="black"/>
                </a:solidFill>
                <a:latin typeface="Calibri" panose="020F0502020204030204"/>
              </a:rPr>
              <a:t>/T</a:t>
            </a:r>
            <a:r>
              <a:rPr lang="en-US" sz="1200" baseline="30000" dirty="0">
                <a:solidFill>
                  <a:prstClr val="black"/>
                </a:solidFill>
                <a:latin typeface="Calibri" panose="020F0502020204030204"/>
              </a:rPr>
              <a:t>1/2</a:t>
            </a:r>
            <a:r>
              <a:rPr lang="en-US" sz="1200" dirty="0">
                <a:solidFill>
                  <a:prstClr val="black"/>
                </a:solidFill>
                <a:latin typeface="Calibri" panose="020F0502020204030204"/>
              </a:rPr>
              <a:t> , long term drifts &lt; 2x10</a:t>
            </a:r>
            <a:r>
              <a:rPr lang="en-US" sz="1200" baseline="30000" dirty="0">
                <a:solidFill>
                  <a:prstClr val="black"/>
                </a:solidFill>
                <a:latin typeface="Calibri" panose="020F0502020204030204"/>
              </a:rPr>
              <a:t>-16</a:t>
            </a:r>
            <a:r>
              <a:rPr lang="en-US" sz="1200" dirty="0">
                <a:solidFill>
                  <a:prstClr val="black"/>
                </a:solidFill>
                <a:latin typeface="Calibri" panose="020F0502020204030204"/>
              </a:rPr>
              <a:t>/day.</a:t>
            </a:r>
          </a:p>
          <a:p>
            <a:pPr marL="342900" indent="-342900" defTabSz="457200">
              <a:spcBef>
                <a:spcPts val="600"/>
              </a:spcBef>
              <a:spcAft>
                <a:spcPts val="600"/>
              </a:spcAft>
              <a:defRPr/>
            </a:pPr>
            <a:r>
              <a:rPr lang="en-US" sz="1200" b="1" dirty="0">
                <a:solidFill>
                  <a:srgbClr val="4472C4">
                    <a:lumMod val="75000"/>
                  </a:srgbClr>
                </a:solidFill>
                <a:latin typeface="Calibri" panose="020F0502020204030204"/>
              </a:rPr>
              <a:t>1996</a:t>
            </a:r>
            <a:r>
              <a:rPr lang="en-US" sz="1200" dirty="0">
                <a:solidFill>
                  <a:prstClr val="black"/>
                </a:solidFill>
                <a:latin typeface="Calibri" panose="020F0502020204030204"/>
              </a:rPr>
              <a:t>	  2 x 10</a:t>
            </a:r>
            <a:r>
              <a:rPr lang="en-US" sz="1200" baseline="30000" dirty="0">
                <a:solidFill>
                  <a:prstClr val="black"/>
                </a:solidFill>
                <a:latin typeface="Calibri" panose="020F0502020204030204"/>
              </a:rPr>
              <a:t>-14</a:t>
            </a:r>
            <a:r>
              <a:rPr lang="en-US" sz="1200" dirty="0">
                <a:solidFill>
                  <a:prstClr val="black"/>
                </a:solidFill>
                <a:latin typeface="Calibri" panose="020F0502020204030204"/>
              </a:rPr>
              <a:t>/T</a:t>
            </a:r>
            <a:r>
              <a:rPr lang="en-US" sz="1200" baseline="30000" dirty="0">
                <a:solidFill>
                  <a:prstClr val="black"/>
                </a:solidFill>
                <a:latin typeface="Calibri" panose="020F0502020204030204"/>
              </a:rPr>
              <a:t>1/2</a:t>
            </a:r>
            <a:r>
              <a:rPr lang="en-US" sz="1200" dirty="0">
                <a:solidFill>
                  <a:prstClr val="black"/>
                </a:solidFill>
                <a:latin typeface="Calibri" panose="020F0502020204030204"/>
              </a:rPr>
              <a:t> advanced LOs:  </a:t>
            </a:r>
            <a:r>
              <a:rPr lang="en-US" sz="1200" b="1" i="1" dirty="0">
                <a:solidFill>
                  <a:prstClr val="black"/>
                </a:solidFill>
                <a:latin typeface="Calibri" panose="020F0502020204030204"/>
              </a:rPr>
              <a:t>CSO, H-masers</a:t>
            </a:r>
            <a:endParaRPr lang="en-US" sz="1200" dirty="0">
              <a:solidFill>
                <a:prstClr val="black"/>
              </a:solidFill>
              <a:latin typeface="Calibri" panose="020F0502020204030204"/>
            </a:endParaRPr>
          </a:p>
          <a:p>
            <a:pPr marL="342900" indent="-342900" defTabSz="457200">
              <a:spcBef>
                <a:spcPts val="600"/>
              </a:spcBef>
              <a:spcAft>
                <a:spcPts val="600"/>
              </a:spcAft>
              <a:defRPr/>
            </a:pPr>
            <a:r>
              <a:rPr lang="en-US" sz="1200" b="1" dirty="0">
                <a:solidFill>
                  <a:srgbClr val="4472C4">
                    <a:lumMod val="75000"/>
                  </a:srgbClr>
                </a:solidFill>
                <a:latin typeface="Calibri" panose="020F0502020204030204"/>
              </a:rPr>
              <a:t>1999</a:t>
            </a:r>
            <a:r>
              <a:rPr lang="en-US" sz="1200" dirty="0">
                <a:solidFill>
                  <a:prstClr val="black"/>
                </a:solidFill>
                <a:latin typeface="Calibri" panose="020F0502020204030204"/>
              </a:rPr>
              <a:t>	  Multi-pole ion trap reduction of 2</a:t>
            </a:r>
            <a:r>
              <a:rPr lang="en-US" sz="1200" baseline="30000" dirty="0">
                <a:solidFill>
                  <a:prstClr val="black"/>
                </a:solidFill>
                <a:latin typeface="Calibri" panose="020F0502020204030204"/>
              </a:rPr>
              <a:t>nd</a:t>
            </a:r>
            <a:r>
              <a:rPr lang="en-US" sz="1200" dirty="0">
                <a:solidFill>
                  <a:prstClr val="black"/>
                </a:solidFill>
                <a:latin typeface="Calibri" panose="020F0502020204030204"/>
              </a:rPr>
              <a:t> Order Doppler Shift</a:t>
            </a:r>
          </a:p>
          <a:p>
            <a:pPr marL="342900" indent="-342900" defTabSz="457200">
              <a:spcBef>
                <a:spcPts val="600"/>
              </a:spcBef>
              <a:spcAft>
                <a:spcPts val="600"/>
              </a:spcAft>
              <a:defRPr/>
            </a:pPr>
            <a:r>
              <a:rPr lang="en-US" sz="1200" b="1" dirty="0">
                <a:solidFill>
                  <a:srgbClr val="4472C4">
                    <a:lumMod val="75000"/>
                  </a:srgbClr>
                </a:solidFill>
                <a:latin typeface="Calibri" panose="020F0502020204030204"/>
              </a:rPr>
              <a:t>2006</a:t>
            </a:r>
            <a:r>
              <a:rPr lang="en-US" sz="1200" dirty="0">
                <a:solidFill>
                  <a:prstClr val="black"/>
                </a:solidFill>
                <a:latin typeface="Calibri" panose="020F0502020204030204"/>
              </a:rPr>
              <a:t>	  High temp bake-out -&gt; sealed getter pump</a:t>
            </a:r>
          </a:p>
          <a:p>
            <a:pPr marL="342900" indent="-342900" defTabSz="457200">
              <a:spcBef>
                <a:spcPts val="600"/>
              </a:spcBef>
              <a:spcAft>
                <a:spcPts val="600"/>
              </a:spcAft>
              <a:buAutoNum type="arabicPlain" startAt="2008"/>
              <a:defRPr/>
            </a:pPr>
            <a:r>
              <a:rPr lang="en-US" sz="1200" b="1" dirty="0">
                <a:solidFill>
                  <a:prstClr val="black"/>
                </a:solidFill>
                <a:latin typeface="Calibri" panose="020F0502020204030204"/>
              </a:rPr>
              <a:t>Compensated Multi-pole:  UTC quality timekeeping with a single clock</a:t>
            </a:r>
          </a:p>
          <a:p>
            <a:pPr defTabSz="457200">
              <a:spcBef>
                <a:spcPts val="600"/>
              </a:spcBef>
              <a:spcAft>
                <a:spcPts val="600"/>
              </a:spcAft>
              <a:defRPr/>
            </a:pPr>
            <a:r>
              <a:rPr lang="en-US" sz="1200" b="1" dirty="0">
                <a:solidFill>
                  <a:prstClr val="black"/>
                </a:solidFill>
                <a:latin typeface="Calibri" panose="020F0502020204030204"/>
              </a:rPr>
              <a:t>          - long term variations below &lt; 3x10</a:t>
            </a:r>
            <a:r>
              <a:rPr lang="en-US" sz="1200" b="1" baseline="30000" dirty="0">
                <a:solidFill>
                  <a:prstClr val="black"/>
                </a:solidFill>
                <a:latin typeface="Calibri" panose="020F0502020204030204"/>
              </a:rPr>
              <a:t>-17</a:t>
            </a:r>
            <a:r>
              <a:rPr lang="en-US" sz="1200" b="1" dirty="0">
                <a:solidFill>
                  <a:prstClr val="black"/>
                </a:solidFill>
                <a:latin typeface="Calibri" panose="020F0502020204030204"/>
              </a:rPr>
              <a:t>/day.</a:t>
            </a:r>
          </a:p>
          <a:p>
            <a:pPr marL="228600" indent="-228600" defTabSz="457200">
              <a:spcBef>
                <a:spcPts val="600"/>
              </a:spcBef>
              <a:spcAft>
                <a:spcPts val="600"/>
              </a:spcAft>
              <a:buAutoNum type="arabicPlain" startAt="2010"/>
              <a:defRPr/>
            </a:pPr>
            <a:r>
              <a:rPr lang="en-US" sz="1200" dirty="0">
                <a:solidFill>
                  <a:prstClr val="black"/>
                </a:solidFill>
                <a:latin typeface="Calibri" panose="020F0502020204030204"/>
              </a:rPr>
              <a:t>GPSIII MAFS:  50W total power demonstrated.</a:t>
            </a:r>
          </a:p>
          <a:p>
            <a:pPr marL="228600" indent="-228600" defTabSz="457200">
              <a:spcBef>
                <a:spcPts val="600"/>
              </a:spcBef>
              <a:spcAft>
                <a:spcPts val="600"/>
              </a:spcAft>
              <a:buAutoNum type="arabicPlain" startAt="2010"/>
              <a:defRPr/>
            </a:pPr>
            <a:r>
              <a:rPr lang="en-US" sz="1200" dirty="0">
                <a:solidFill>
                  <a:prstClr val="black"/>
                </a:solidFill>
                <a:latin typeface="Calibri" panose="020F0502020204030204"/>
              </a:rPr>
              <a:t> high bake sealed operation demonstrated</a:t>
            </a:r>
          </a:p>
          <a:p>
            <a:pPr defTabSz="457200">
              <a:spcBef>
                <a:spcPts val="600"/>
              </a:spcBef>
              <a:spcAft>
                <a:spcPts val="600"/>
              </a:spcAft>
              <a:defRPr/>
            </a:pPr>
            <a:r>
              <a:rPr lang="en-US" sz="1200" b="1" dirty="0">
                <a:solidFill>
                  <a:srgbClr val="4472C4">
                    <a:lumMod val="75000"/>
                  </a:srgbClr>
                </a:solidFill>
                <a:latin typeface="Calibri" panose="020F0502020204030204"/>
              </a:rPr>
              <a:t>2010-16  </a:t>
            </a:r>
            <a:r>
              <a:rPr lang="en-US" sz="1200" dirty="0">
                <a:solidFill>
                  <a:prstClr val="black"/>
                </a:solidFill>
                <a:latin typeface="Calibri" panose="020F0502020204030204"/>
              </a:rPr>
              <a:t>Ultra-stable multipole ion trap reference clock</a:t>
            </a:r>
          </a:p>
          <a:p>
            <a:pPr defTabSz="457200">
              <a:spcBef>
                <a:spcPts val="600"/>
              </a:spcBef>
              <a:spcAft>
                <a:spcPts val="600"/>
              </a:spcAft>
              <a:defRPr/>
            </a:pPr>
            <a:r>
              <a:rPr lang="en-US" sz="1200" b="1" dirty="0">
                <a:solidFill>
                  <a:srgbClr val="0070C0"/>
                </a:solidFill>
                <a:latin typeface="Calibri" panose="020F0502020204030204"/>
              </a:rPr>
              <a:t>2016-present </a:t>
            </a:r>
            <a:r>
              <a:rPr lang="en-US" sz="1200" b="1" dirty="0">
                <a:solidFill>
                  <a:prstClr val="black"/>
                </a:solidFill>
                <a:latin typeface="Calibri" panose="020F0502020204030204"/>
              </a:rPr>
              <a:t>- Miniature clock development: 1 liter (next talk)</a:t>
            </a:r>
            <a:endParaRPr lang="en-US" sz="1200" b="1" dirty="0">
              <a:solidFill>
                <a:srgbClr val="4472C4">
                  <a:lumMod val="75000"/>
                </a:srgbClr>
              </a:solidFill>
              <a:latin typeface="Calibri" panose="020F0502020204030204"/>
            </a:endParaRPr>
          </a:p>
          <a:p>
            <a:pPr defTabSz="457200">
              <a:spcBef>
                <a:spcPts val="600"/>
              </a:spcBef>
              <a:spcAft>
                <a:spcPts val="600"/>
              </a:spcAft>
              <a:defRPr/>
            </a:pPr>
            <a:r>
              <a:rPr lang="en-US" sz="1200" b="1" dirty="0">
                <a:solidFill>
                  <a:srgbClr val="4472C4"/>
                </a:solidFill>
                <a:latin typeface="Calibri" panose="020F0502020204030204"/>
              </a:rPr>
              <a:t>2019-2021</a:t>
            </a:r>
            <a:r>
              <a:rPr lang="en-US" sz="1200" dirty="0">
                <a:solidFill>
                  <a:prstClr val="black"/>
                </a:solidFill>
                <a:latin typeface="Calibri" panose="020F0502020204030204"/>
              </a:rPr>
              <a:t> </a:t>
            </a:r>
            <a:r>
              <a:rPr lang="en-US" sz="1200" b="1" dirty="0">
                <a:solidFill>
                  <a:srgbClr val="FF0000"/>
                </a:solidFill>
                <a:latin typeface="Calibri" panose="020F0502020204030204"/>
              </a:rPr>
              <a:t>DSAC</a:t>
            </a:r>
            <a:r>
              <a:rPr lang="en-US" sz="1200" b="1" dirty="0">
                <a:solidFill>
                  <a:prstClr val="black"/>
                </a:solidFill>
                <a:latin typeface="Calibri" panose="020F0502020204030204"/>
              </a:rPr>
              <a:t> operates in LEO</a:t>
            </a:r>
            <a:endParaRPr lang="en-US" sz="1200" b="1" dirty="0">
              <a:solidFill>
                <a:srgbClr val="4472C4"/>
              </a:solidFill>
              <a:latin typeface="Calibri" panose="020F0502020204030204"/>
            </a:endParaRPr>
          </a:p>
          <a:p>
            <a:pPr defTabSz="457200">
              <a:spcBef>
                <a:spcPts val="600"/>
              </a:spcBef>
              <a:spcAft>
                <a:spcPts val="600"/>
              </a:spcAft>
              <a:defRPr/>
            </a:pPr>
            <a:r>
              <a:rPr lang="en-US" sz="1200" b="1" dirty="0">
                <a:solidFill>
                  <a:srgbClr val="0070C0"/>
                </a:solidFill>
                <a:latin typeface="Calibri" panose="020F0502020204030204"/>
              </a:rPr>
              <a:t>2022</a:t>
            </a:r>
            <a:r>
              <a:rPr lang="en-US" sz="1200" dirty="0">
                <a:solidFill>
                  <a:prstClr val="black"/>
                </a:solidFill>
                <a:latin typeface="Calibri" panose="020F0502020204030204"/>
              </a:rPr>
              <a:t> </a:t>
            </a:r>
            <a:r>
              <a:rPr lang="en-US" sz="1200" b="1" dirty="0">
                <a:solidFill>
                  <a:srgbClr val="FF0000"/>
                </a:solidFill>
                <a:latin typeface="Calibri" panose="020F0502020204030204"/>
              </a:rPr>
              <a:t>DSAC-2 </a:t>
            </a:r>
            <a:r>
              <a:rPr lang="en-US" sz="1200" dirty="0">
                <a:solidFill>
                  <a:prstClr val="black"/>
                </a:solidFill>
                <a:latin typeface="Calibri" panose="020F0502020204030204"/>
              </a:rPr>
              <a:t>– Low 30W, long-life concept for NASA &amp; DoD</a:t>
            </a:r>
          </a:p>
          <a:p>
            <a:pPr defTabSz="457200">
              <a:defRPr/>
            </a:pPr>
            <a:endParaRPr lang="en-US" sz="1200" dirty="0">
              <a:solidFill>
                <a:prstClr val="black"/>
              </a:solidFill>
              <a:latin typeface="Calibri" panose="020F0502020204030204"/>
            </a:endParaRPr>
          </a:p>
          <a:p>
            <a:pPr defTabSz="457200">
              <a:defRPr/>
            </a:pPr>
            <a:endParaRPr lang="en-US" sz="1200" dirty="0">
              <a:solidFill>
                <a:prstClr val="black"/>
              </a:solidFill>
              <a:latin typeface="Calibri" panose="020F0502020204030204"/>
            </a:endParaRPr>
          </a:p>
          <a:p>
            <a:pPr defTabSz="457200">
              <a:defRPr/>
            </a:pPr>
            <a:endParaRPr lang="en-US" sz="1200" dirty="0">
              <a:solidFill>
                <a:prstClr val="black"/>
              </a:solidFill>
              <a:latin typeface="Calibri" panose="020F0502020204030204"/>
            </a:endParaRPr>
          </a:p>
          <a:p>
            <a:pPr defTabSz="457200">
              <a:defRPr/>
            </a:pPr>
            <a:endParaRPr lang="en-US" sz="1200" dirty="0">
              <a:solidFill>
                <a:prstClr val="black"/>
              </a:solidFill>
              <a:latin typeface="Calibri" panose="020F0502020204030204"/>
            </a:endParaRPr>
          </a:p>
        </p:txBody>
      </p:sp>
      <p:pic>
        <p:nvPicPr>
          <p:cNvPr id="12" name="Picture 11">
            <a:extLst>
              <a:ext uri="{FF2B5EF4-FFF2-40B4-BE49-F238E27FC236}">
                <a16:creationId xmlns:a16="http://schemas.microsoft.com/office/drawing/2014/main" id="{405F7FE3-45E5-D282-EFDE-BA1F3D7FA0C6}"/>
              </a:ext>
            </a:extLst>
          </p:cNvPr>
          <p:cNvPicPr>
            <a:picLocks noChangeAspect="1"/>
          </p:cNvPicPr>
          <p:nvPr/>
        </p:nvPicPr>
        <p:blipFill>
          <a:blip r:embed="rId3"/>
          <a:stretch>
            <a:fillRect/>
          </a:stretch>
        </p:blipFill>
        <p:spPr>
          <a:xfrm>
            <a:off x="4311937" y="4406465"/>
            <a:ext cx="600364" cy="594361"/>
          </a:xfrm>
          <a:prstGeom prst="rect">
            <a:avLst/>
          </a:prstGeom>
        </p:spPr>
      </p:pic>
      <p:pic>
        <p:nvPicPr>
          <p:cNvPr id="13" name="Picture 12">
            <a:extLst>
              <a:ext uri="{FF2B5EF4-FFF2-40B4-BE49-F238E27FC236}">
                <a16:creationId xmlns:a16="http://schemas.microsoft.com/office/drawing/2014/main" id="{7CA74B30-6CB7-FB7A-53A7-AECD368787FD}"/>
              </a:ext>
            </a:extLst>
          </p:cNvPr>
          <p:cNvPicPr>
            <a:picLocks noChangeAspect="1"/>
          </p:cNvPicPr>
          <p:nvPr/>
        </p:nvPicPr>
        <p:blipFill>
          <a:blip r:embed="rId4"/>
          <a:stretch>
            <a:fillRect/>
          </a:stretch>
        </p:blipFill>
        <p:spPr>
          <a:xfrm>
            <a:off x="5028233" y="3685159"/>
            <a:ext cx="996706" cy="712772"/>
          </a:xfrm>
          <a:prstGeom prst="rect">
            <a:avLst/>
          </a:prstGeom>
        </p:spPr>
      </p:pic>
      <p:pic>
        <p:nvPicPr>
          <p:cNvPr id="15" name="Picture 14">
            <a:extLst>
              <a:ext uri="{FF2B5EF4-FFF2-40B4-BE49-F238E27FC236}">
                <a16:creationId xmlns:a16="http://schemas.microsoft.com/office/drawing/2014/main" id="{531F3A94-F87B-616C-E634-EDBB5D4AA3D0}"/>
              </a:ext>
            </a:extLst>
          </p:cNvPr>
          <p:cNvPicPr>
            <a:picLocks noChangeAspect="1"/>
          </p:cNvPicPr>
          <p:nvPr/>
        </p:nvPicPr>
        <p:blipFill>
          <a:blip r:embed="rId5"/>
          <a:stretch>
            <a:fillRect/>
          </a:stretch>
        </p:blipFill>
        <p:spPr>
          <a:xfrm>
            <a:off x="4231785" y="839854"/>
            <a:ext cx="1115812" cy="1338974"/>
          </a:xfrm>
          <a:prstGeom prst="rect">
            <a:avLst/>
          </a:prstGeom>
        </p:spPr>
      </p:pic>
      <p:grpSp>
        <p:nvGrpSpPr>
          <p:cNvPr id="16" name="Group 15">
            <a:extLst>
              <a:ext uri="{FF2B5EF4-FFF2-40B4-BE49-F238E27FC236}">
                <a16:creationId xmlns:a16="http://schemas.microsoft.com/office/drawing/2014/main" id="{55F0A7E8-7173-448F-9967-A354A665B3B4}"/>
              </a:ext>
            </a:extLst>
          </p:cNvPr>
          <p:cNvGrpSpPr/>
          <p:nvPr/>
        </p:nvGrpSpPr>
        <p:grpSpPr>
          <a:xfrm>
            <a:off x="4050691" y="2836142"/>
            <a:ext cx="916893" cy="1185715"/>
            <a:chOff x="4486145" y="810748"/>
            <a:chExt cx="783338" cy="999897"/>
          </a:xfrm>
        </p:grpSpPr>
        <p:sp>
          <p:nvSpPr>
            <p:cNvPr id="17" name="Rectangle 16">
              <a:extLst>
                <a:ext uri="{FF2B5EF4-FFF2-40B4-BE49-F238E27FC236}">
                  <a16:creationId xmlns:a16="http://schemas.microsoft.com/office/drawing/2014/main" id="{68494077-3414-F8FF-3161-C9F5BA6C6304}"/>
                </a:ext>
              </a:extLst>
            </p:cNvPr>
            <p:cNvSpPr/>
            <p:nvPr/>
          </p:nvSpPr>
          <p:spPr bwMode="auto">
            <a:xfrm>
              <a:off x="4486145" y="810748"/>
              <a:ext cx="529369" cy="837009"/>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6600" kern="0">
                <a:solidFill>
                  <a:srgbClr val="000000"/>
                </a:solidFill>
                <a:latin typeface="Times" charset="0"/>
                <a:ea typeface="ヒラギノ角ゴ ProN W3"/>
                <a:sym typeface="Gill Sans" charset="0"/>
              </a:endParaRPr>
            </a:p>
          </p:txBody>
        </p:sp>
        <p:sp>
          <p:nvSpPr>
            <p:cNvPr id="18" name="Rectangle 17">
              <a:extLst>
                <a:ext uri="{FF2B5EF4-FFF2-40B4-BE49-F238E27FC236}">
                  <a16:creationId xmlns:a16="http://schemas.microsoft.com/office/drawing/2014/main" id="{EC7EDF72-A27C-3003-6721-2F7B4FC2A671}"/>
                </a:ext>
              </a:extLst>
            </p:cNvPr>
            <p:cNvSpPr/>
            <p:nvPr/>
          </p:nvSpPr>
          <p:spPr bwMode="auto">
            <a:xfrm>
              <a:off x="4569188" y="892192"/>
              <a:ext cx="529369" cy="837009"/>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6600" kern="0">
                <a:solidFill>
                  <a:srgbClr val="000000"/>
                </a:solidFill>
                <a:latin typeface="Times" charset="0"/>
                <a:ea typeface="ヒラギノ角ゴ ProN W3"/>
                <a:sym typeface="Gill Sans" charset="0"/>
              </a:endParaRPr>
            </a:p>
          </p:txBody>
        </p:sp>
        <p:pic>
          <p:nvPicPr>
            <p:cNvPr id="19" name="Picture 18">
              <a:extLst>
                <a:ext uri="{FF2B5EF4-FFF2-40B4-BE49-F238E27FC236}">
                  <a16:creationId xmlns:a16="http://schemas.microsoft.com/office/drawing/2014/main" id="{2E0C66CB-00AC-1705-FB3E-C0E15B5673D4}"/>
                </a:ext>
              </a:extLst>
            </p:cNvPr>
            <p:cNvPicPr>
              <a:picLocks noChangeAspect="1"/>
            </p:cNvPicPr>
            <p:nvPr/>
          </p:nvPicPr>
          <p:blipFill>
            <a:blip r:embed="rId6"/>
            <a:stretch>
              <a:fillRect/>
            </a:stretch>
          </p:blipFill>
          <p:spPr>
            <a:xfrm>
              <a:off x="4634724" y="964300"/>
              <a:ext cx="634759" cy="846345"/>
            </a:xfrm>
            <a:prstGeom prst="rect">
              <a:avLst/>
            </a:prstGeom>
          </p:spPr>
        </p:pic>
      </p:grpSp>
      <p:pic>
        <p:nvPicPr>
          <p:cNvPr id="9" name="Picture 8">
            <a:extLst>
              <a:ext uri="{FF2B5EF4-FFF2-40B4-BE49-F238E27FC236}">
                <a16:creationId xmlns:a16="http://schemas.microsoft.com/office/drawing/2014/main" id="{3ACCC81E-6209-3EE8-B1CE-6F003867EC06}"/>
              </a:ext>
            </a:extLst>
          </p:cNvPr>
          <p:cNvPicPr>
            <a:picLocks noChangeAspect="1"/>
          </p:cNvPicPr>
          <p:nvPr/>
        </p:nvPicPr>
        <p:blipFill>
          <a:blip r:embed="rId7"/>
          <a:stretch>
            <a:fillRect/>
          </a:stretch>
        </p:blipFill>
        <p:spPr>
          <a:xfrm>
            <a:off x="5408246" y="1878630"/>
            <a:ext cx="672419" cy="884673"/>
          </a:xfrm>
          <a:prstGeom prst="rect">
            <a:avLst/>
          </a:prstGeom>
        </p:spPr>
      </p:pic>
      <p:sp>
        <p:nvSpPr>
          <p:cNvPr id="8" name="Rectangle 7">
            <a:extLst>
              <a:ext uri="{FF2B5EF4-FFF2-40B4-BE49-F238E27FC236}">
                <a16:creationId xmlns:a16="http://schemas.microsoft.com/office/drawing/2014/main" id="{A9715FEE-8589-8C2A-DA07-91C825AD29CE}"/>
              </a:ext>
            </a:extLst>
          </p:cNvPr>
          <p:cNvSpPr/>
          <p:nvPr/>
        </p:nvSpPr>
        <p:spPr>
          <a:xfrm>
            <a:off x="1816862" y="6398187"/>
            <a:ext cx="926339" cy="3835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EC0FC0F0-B252-A379-52DD-61CF92EE6B21}"/>
              </a:ext>
            </a:extLst>
          </p:cNvPr>
          <p:cNvPicPr>
            <a:picLocks noChangeAspect="1"/>
          </p:cNvPicPr>
          <p:nvPr/>
        </p:nvPicPr>
        <p:blipFill rotWithShape="1">
          <a:blip r:embed="rId8"/>
          <a:srcRect l="961" r="1"/>
          <a:stretch/>
        </p:blipFill>
        <p:spPr>
          <a:xfrm>
            <a:off x="6315692" y="1032541"/>
            <a:ext cx="5666112" cy="3742547"/>
          </a:xfrm>
          <a:prstGeom prst="rect">
            <a:avLst/>
          </a:prstGeom>
        </p:spPr>
      </p:pic>
      <p:sp>
        <p:nvSpPr>
          <p:cNvPr id="4" name="TextBox 3">
            <a:extLst>
              <a:ext uri="{FF2B5EF4-FFF2-40B4-BE49-F238E27FC236}">
                <a16:creationId xmlns:a16="http://schemas.microsoft.com/office/drawing/2014/main" id="{1FC46378-4DAB-2135-8EE8-03F1ACEA2126}"/>
              </a:ext>
            </a:extLst>
          </p:cNvPr>
          <p:cNvSpPr txBox="1"/>
          <p:nvPr/>
        </p:nvSpPr>
        <p:spPr>
          <a:xfrm rot="1775492">
            <a:off x="8822402" y="1438835"/>
            <a:ext cx="1093569" cy="230832"/>
          </a:xfrm>
          <a:prstGeom prst="rect">
            <a:avLst/>
          </a:prstGeom>
          <a:noFill/>
        </p:spPr>
        <p:txBody>
          <a:bodyPr wrap="none" rtlCol="0">
            <a:spAutoFit/>
          </a:bodyPr>
          <a:lstStyle/>
          <a:p>
            <a:pPr defTabSz="685800"/>
            <a:r>
              <a:rPr lang="en-US" sz="900" dirty="0">
                <a:solidFill>
                  <a:prstClr val="black"/>
                </a:solidFill>
                <a:latin typeface="Calibri" panose="020F0502020204030204"/>
              </a:rPr>
              <a:t>low </a:t>
            </a:r>
            <a:r>
              <a:rPr lang="en-US" sz="900" dirty="0" err="1">
                <a:solidFill>
                  <a:prstClr val="black"/>
                </a:solidFill>
                <a:latin typeface="Calibri" panose="020F0502020204030204"/>
              </a:rPr>
              <a:t>SWaP</a:t>
            </a:r>
            <a:r>
              <a:rPr lang="en-US" sz="900" dirty="0">
                <a:solidFill>
                  <a:prstClr val="black"/>
                </a:solidFill>
                <a:latin typeface="Calibri" panose="020F0502020204030204"/>
              </a:rPr>
              <a:t> ion tube </a:t>
            </a:r>
          </a:p>
        </p:txBody>
      </p:sp>
      <p:cxnSp>
        <p:nvCxnSpPr>
          <p:cNvPr id="5" name="Straight Connector 4">
            <a:extLst>
              <a:ext uri="{FF2B5EF4-FFF2-40B4-BE49-F238E27FC236}">
                <a16:creationId xmlns:a16="http://schemas.microsoft.com/office/drawing/2014/main" id="{8E01196D-3551-A4EB-47CE-23FE42581A30}"/>
              </a:ext>
            </a:extLst>
          </p:cNvPr>
          <p:cNvCxnSpPr>
            <a:cxnSpLocks/>
          </p:cNvCxnSpPr>
          <p:nvPr/>
        </p:nvCxnSpPr>
        <p:spPr>
          <a:xfrm>
            <a:off x="7964872" y="872999"/>
            <a:ext cx="2287936" cy="133800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AE18D0A-C651-777C-2AE8-F62A210CD93A}"/>
              </a:ext>
            </a:extLst>
          </p:cNvPr>
          <p:cNvSpPr txBox="1"/>
          <p:nvPr/>
        </p:nvSpPr>
        <p:spPr>
          <a:xfrm rot="1782032">
            <a:off x="8719629" y="1479008"/>
            <a:ext cx="2507418" cy="230832"/>
          </a:xfrm>
          <a:prstGeom prst="rect">
            <a:avLst/>
          </a:prstGeom>
          <a:noFill/>
        </p:spPr>
        <p:txBody>
          <a:bodyPr wrap="none" rtlCol="0">
            <a:spAutoFit/>
          </a:bodyPr>
          <a:lstStyle/>
          <a:p>
            <a:pPr defTabSz="685800"/>
            <a:r>
              <a:rPr lang="en-US" sz="900" dirty="0">
                <a:solidFill>
                  <a:prstClr val="black"/>
                </a:solidFill>
                <a:latin typeface="Calibri" panose="020F0502020204030204"/>
              </a:rPr>
              <a:t>2022, low TRL &amp;  </a:t>
            </a:r>
            <a:r>
              <a:rPr lang="en-US" sz="900" dirty="0" err="1">
                <a:solidFill>
                  <a:prstClr val="black"/>
                </a:solidFill>
                <a:latin typeface="Calibri" panose="020F0502020204030204"/>
              </a:rPr>
              <a:t>SWaP</a:t>
            </a:r>
            <a:r>
              <a:rPr lang="en-US" sz="900" dirty="0">
                <a:solidFill>
                  <a:prstClr val="black"/>
                </a:solidFill>
                <a:latin typeface="Calibri" panose="020F0502020204030204"/>
              </a:rPr>
              <a:t> ACES breadboard demo  </a:t>
            </a:r>
          </a:p>
        </p:txBody>
      </p:sp>
      <p:pic>
        <p:nvPicPr>
          <p:cNvPr id="22" name="Picture 21">
            <a:extLst>
              <a:ext uri="{FF2B5EF4-FFF2-40B4-BE49-F238E27FC236}">
                <a16:creationId xmlns:a16="http://schemas.microsoft.com/office/drawing/2014/main" id="{AF40AD4A-E2F4-70B3-8057-BD3AFAE72581}"/>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9369186" y="4795240"/>
            <a:ext cx="2439165" cy="1887565"/>
          </a:xfrm>
          <a:prstGeom prst="rect">
            <a:avLst/>
          </a:prstGeom>
        </p:spPr>
      </p:pic>
      <p:pic>
        <p:nvPicPr>
          <p:cNvPr id="25" name="Picture 24">
            <a:extLst>
              <a:ext uri="{FF2B5EF4-FFF2-40B4-BE49-F238E27FC236}">
                <a16:creationId xmlns:a16="http://schemas.microsoft.com/office/drawing/2014/main" id="{9128741F-1368-CDF0-6C1A-DB1B38EF853D}"/>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604087" y="5230915"/>
            <a:ext cx="2507369" cy="1481437"/>
          </a:xfrm>
          <a:prstGeom prst="rect">
            <a:avLst/>
          </a:prstGeom>
        </p:spPr>
      </p:pic>
      <p:pic>
        <p:nvPicPr>
          <p:cNvPr id="28" name="Picture 4">
            <a:extLst>
              <a:ext uri="{FF2B5EF4-FFF2-40B4-BE49-F238E27FC236}">
                <a16:creationId xmlns:a16="http://schemas.microsoft.com/office/drawing/2014/main" id="{0543A6A9-F1C5-7B7A-7A79-2332B752B5F0}"/>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bwMode="auto">
          <a:xfrm>
            <a:off x="6961597" y="4782318"/>
            <a:ext cx="2170779" cy="1900487"/>
          </a:xfrm>
          <a:prstGeom prst="rect">
            <a:avLst/>
          </a:prstGeom>
          <a:noFill/>
          <a:ln w="25400">
            <a:noFill/>
            <a:miter lim="800000"/>
            <a:headEnd/>
            <a:tailEnd/>
          </a:ln>
          <a:effectLst/>
          <a:extLst>
            <a:ext uri="{909E8E84-426E-40dd-AFC4-6F175D3DCCD1}">
              <a14:hiddenFill xmlns:a14="http://schemas.microsoft.com/office/drawing/2010/main" xmlns="">
                <a:blipFill dpi="0" rotWithShape="0">
                  <a:blip/>
                  <a:srcRect/>
                  <a:tile tx="0" ty="0" sx="100000" sy="100000" flip="none" algn="tl"/>
                </a:blip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9" name="Picture 28">
            <a:extLst>
              <a:ext uri="{FF2B5EF4-FFF2-40B4-BE49-F238E27FC236}">
                <a16:creationId xmlns:a16="http://schemas.microsoft.com/office/drawing/2014/main" id="{D7099309-B8AC-2C7F-4C2B-F42522EB2D57}"/>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3477872" y="5416687"/>
            <a:ext cx="3016996" cy="1001417"/>
          </a:xfrm>
          <a:prstGeom prst="rect">
            <a:avLst/>
          </a:prstGeom>
        </p:spPr>
      </p:pic>
      <p:cxnSp>
        <p:nvCxnSpPr>
          <p:cNvPr id="31" name="Straight Connector 30">
            <a:extLst>
              <a:ext uri="{FF2B5EF4-FFF2-40B4-BE49-F238E27FC236}">
                <a16:creationId xmlns:a16="http://schemas.microsoft.com/office/drawing/2014/main" id="{B39E9038-D8EE-B2C3-A70F-332C8E2107F1}"/>
              </a:ext>
            </a:extLst>
          </p:cNvPr>
          <p:cNvCxnSpPr>
            <a:cxnSpLocks/>
          </p:cNvCxnSpPr>
          <p:nvPr/>
        </p:nvCxnSpPr>
        <p:spPr>
          <a:xfrm>
            <a:off x="8450676" y="833697"/>
            <a:ext cx="2530184" cy="1480888"/>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10" name="Picture 4">
            <a:extLst>
              <a:ext uri="{FF2B5EF4-FFF2-40B4-BE49-F238E27FC236}">
                <a16:creationId xmlns:a16="http://schemas.microsoft.com/office/drawing/2014/main" id="{724B74AA-52D2-65CE-1EF9-62FE0FB186BD}"/>
              </a:ext>
            </a:extLst>
          </p:cNvPr>
          <p:cNvPicPr>
            <a:picLocks noChangeAspect="1" noChangeArrowheads="1"/>
          </p:cNvPicPr>
          <p:nvPr/>
        </p:nvPicPr>
        <p:blipFill rotWithShape="1">
          <a:blip r:embed="rId13" cstate="print"/>
          <a:srcRect r="7368"/>
          <a:stretch/>
        </p:blipFill>
        <p:spPr bwMode="auto">
          <a:xfrm>
            <a:off x="5145727" y="4687051"/>
            <a:ext cx="936539" cy="678047"/>
          </a:xfrm>
          <a:prstGeom prst="rect">
            <a:avLst/>
          </a:prstGeom>
          <a:noFill/>
          <a:ln w="9525">
            <a:noFill/>
            <a:miter lim="800000"/>
            <a:headEnd/>
            <a:tailEnd/>
          </a:ln>
        </p:spPr>
      </p:pic>
      <p:pic>
        <p:nvPicPr>
          <p:cNvPr id="11" name="Picture 10">
            <a:extLst>
              <a:ext uri="{FF2B5EF4-FFF2-40B4-BE49-F238E27FC236}">
                <a16:creationId xmlns:a16="http://schemas.microsoft.com/office/drawing/2014/main" id="{6BB1D456-E538-62D4-A798-AB161568093A}"/>
              </a:ext>
            </a:extLst>
          </p:cNvPr>
          <p:cNvPicPr>
            <a:picLocks noChangeAspect="1"/>
          </p:cNvPicPr>
          <p:nvPr/>
        </p:nvPicPr>
        <p:blipFill>
          <a:blip r:embed="rId14"/>
          <a:stretch>
            <a:fillRect/>
          </a:stretch>
        </p:blipFill>
        <p:spPr>
          <a:xfrm>
            <a:off x="9899374" y="44078"/>
            <a:ext cx="2292626" cy="460973"/>
          </a:xfrm>
          <a:prstGeom prst="rect">
            <a:avLst/>
          </a:prstGeom>
        </p:spPr>
      </p:pic>
      <p:sp>
        <p:nvSpPr>
          <p:cNvPr id="14" name="TextBox 13">
            <a:extLst>
              <a:ext uri="{FF2B5EF4-FFF2-40B4-BE49-F238E27FC236}">
                <a16:creationId xmlns:a16="http://schemas.microsoft.com/office/drawing/2014/main" id="{4B4A841D-B6CF-ACAE-34D9-A44BB87A24BB}"/>
              </a:ext>
            </a:extLst>
          </p:cNvPr>
          <p:cNvSpPr txBox="1"/>
          <p:nvPr/>
        </p:nvSpPr>
        <p:spPr>
          <a:xfrm>
            <a:off x="5385881" y="947731"/>
            <a:ext cx="891526" cy="369332"/>
          </a:xfrm>
          <a:prstGeom prst="rect">
            <a:avLst/>
          </a:prstGeom>
          <a:solidFill>
            <a:srgbClr val="FFFF00"/>
          </a:solidFill>
        </p:spPr>
        <p:txBody>
          <a:bodyPr wrap="none" rtlCol="0">
            <a:spAutoFit/>
          </a:bodyPr>
          <a:lstStyle/>
          <a:p>
            <a:r>
              <a:rPr lang="en-US" dirty="0"/>
              <a:t>5</a:t>
            </a:r>
            <a:r>
              <a:rPr lang="en-US" baseline="30000" dirty="0"/>
              <a:t>th</a:t>
            </a:r>
            <a:r>
              <a:rPr lang="en-US" dirty="0"/>
              <a:t> FSM</a:t>
            </a:r>
          </a:p>
        </p:txBody>
      </p:sp>
      <p:sp>
        <p:nvSpPr>
          <p:cNvPr id="20" name="TextBox 19">
            <a:extLst>
              <a:ext uri="{FF2B5EF4-FFF2-40B4-BE49-F238E27FC236}">
                <a16:creationId xmlns:a16="http://schemas.microsoft.com/office/drawing/2014/main" id="{B18B4EA3-9DEC-0570-362A-2CBA2A0A3E37}"/>
              </a:ext>
            </a:extLst>
          </p:cNvPr>
          <p:cNvSpPr txBox="1"/>
          <p:nvPr/>
        </p:nvSpPr>
        <p:spPr>
          <a:xfrm>
            <a:off x="3491116" y="2693394"/>
            <a:ext cx="891526" cy="369332"/>
          </a:xfrm>
          <a:prstGeom prst="rect">
            <a:avLst/>
          </a:prstGeom>
          <a:solidFill>
            <a:srgbClr val="FFFF00"/>
          </a:solidFill>
        </p:spPr>
        <p:txBody>
          <a:bodyPr wrap="none" rtlCol="0">
            <a:spAutoFit/>
          </a:bodyPr>
          <a:lstStyle/>
          <a:p>
            <a:r>
              <a:rPr lang="en-US" dirty="0"/>
              <a:t>7</a:t>
            </a:r>
            <a:r>
              <a:rPr lang="en-US" baseline="30000" dirty="0"/>
              <a:t>th</a:t>
            </a:r>
            <a:r>
              <a:rPr lang="en-US" dirty="0"/>
              <a:t> FSM</a:t>
            </a:r>
          </a:p>
        </p:txBody>
      </p:sp>
      <p:sp>
        <p:nvSpPr>
          <p:cNvPr id="21" name="TextBox 20">
            <a:extLst>
              <a:ext uri="{FF2B5EF4-FFF2-40B4-BE49-F238E27FC236}">
                <a16:creationId xmlns:a16="http://schemas.microsoft.com/office/drawing/2014/main" id="{A715B852-03F2-A6BB-908A-E01ADFFD941F}"/>
              </a:ext>
            </a:extLst>
          </p:cNvPr>
          <p:cNvSpPr txBox="1"/>
          <p:nvPr/>
        </p:nvSpPr>
        <p:spPr>
          <a:xfrm>
            <a:off x="5058269" y="3167538"/>
            <a:ext cx="891526" cy="369332"/>
          </a:xfrm>
          <a:prstGeom prst="rect">
            <a:avLst/>
          </a:prstGeom>
          <a:solidFill>
            <a:srgbClr val="FFFF00"/>
          </a:solidFill>
        </p:spPr>
        <p:txBody>
          <a:bodyPr wrap="none" rtlCol="0">
            <a:spAutoFit/>
          </a:bodyPr>
          <a:lstStyle/>
          <a:p>
            <a:r>
              <a:rPr lang="en-US" dirty="0"/>
              <a:t>8</a:t>
            </a:r>
            <a:r>
              <a:rPr lang="en-US" baseline="30000" dirty="0"/>
              <a:t>th</a:t>
            </a:r>
            <a:r>
              <a:rPr lang="en-US" dirty="0"/>
              <a:t> FSM</a:t>
            </a:r>
          </a:p>
        </p:txBody>
      </p:sp>
      <p:sp>
        <p:nvSpPr>
          <p:cNvPr id="23" name="TextBox 22">
            <a:extLst>
              <a:ext uri="{FF2B5EF4-FFF2-40B4-BE49-F238E27FC236}">
                <a16:creationId xmlns:a16="http://schemas.microsoft.com/office/drawing/2014/main" id="{667447B4-0219-4F18-AE5F-A92E1B0864D5}"/>
              </a:ext>
            </a:extLst>
          </p:cNvPr>
          <p:cNvSpPr txBox="1"/>
          <p:nvPr/>
        </p:nvSpPr>
        <p:spPr>
          <a:xfrm>
            <a:off x="6024939" y="4074081"/>
            <a:ext cx="891526" cy="369332"/>
          </a:xfrm>
          <a:prstGeom prst="rect">
            <a:avLst/>
          </a:prstGeom>
          <a:solidFill>
            <a:srgbClr val="FFFF00"/>
          </a:solidFill>
        </p:spPr>
        <p:txBody>
          <a:bodyPr wrap="none" rtlCol="0">
            <a:spAutoFit/>
          </a:bodyPr>
          <a:lstStyle/>
          <a:p>
            <a:r>
              <a:rPr lang="en-US" dirty="0"/>
              <a:t>9</a:t>
            </a:r>
            <a:r>
              <a:rPr lang="en-US" baseline="30000" dirty="0"/>
              <a:t>th</a:t>
            </a:r>
            <a:r>
              <a:rPr lang="en-US" dirty="0"/>
              <a:t> FSM</a:t>
            </a:r>
          </a:p>
        </p:txBody>
      </p:sp>
      <p:sp>
        <p:nvSpPr>
          <p:cNvPr id="24" name="TextBox 23">
            <a:extLst>
              <a:ext uri="{FF2B5EF4-FFF2-40B4-BE49-F238E27FC236}">
                <a16:creationId xmlns:a16="http://schemas.microsoft.com/office/drawing/2014/main" id="{50F4B441-8664-9B90-D071-FC7B789DDEAF}"/>
              </a:ext>
            </a:extLst>
          </p:cNvPr>
          <p:cNvSpPr txBox="1"/>
          <p:nvPr/>
        </p:nvSpPr>
        <p:spPr>
          <a:xfrm>
            <a:off x="7534817" y="3157962"/>
            <a:ext cx="476412" cy="261610"/>
          </a:xfrm>
          <a:prstGeom prst="rect">
            <a:avLst/>
          </a:prstGeom>
          <a:noFill/>
        </p:spPr>
        <p:txBody>
          <a:bodyPr wrap="none" rtlCol="0">
            <a:spAutoFit/>
          </a:bodyPr>
          <a:lstStyle/>
          <a:p>
            <a:r>
              <a:rPr lang="en-US" sz="1100" b="1" dirty="0">
                <a:solidFill>
                  <a:srgbClr val="0070C0"/>
                </a:solidFill>
              </a:rPr>
              <a:t>/PLO</a:t>
            </a:r>
          </a:p>
        </p:txBody>
      </p:sp>
      <p:sp>
        <p:nvSpPr>
          <p:cNvPr id="26" name="Footer Placeholder 25">
            <a:extLst>
              <a:ext uri="{FF2B5EF4-FFF2-40B4-BE49-F238E27FC236}">
                <a16:creationId xmlns:a16="http://schemas.microsoft.com/office/drawing/2014/main" id="{0799C918-AA0C-9974-753F-52B2D5E999C7}"/>
              </a:ext>
            </a:extLst>
          </p:cNvPr>
          <p:cNvSpPr>
            <a:spLocks noGrp="1"/>
          </p:cNvSpPr>
          <p:nvPr>
            <p:ph type="ftr" sz="quarter" idx="11"/>
          </p:nvPr>
        </p:nvSpPr>
        <p:spPr/>
        <p:txBody>
          <a:bodyPr/>
          <a:lstStyle/>
          <a:p>
            <a:r>
              <a:rPr lang="en-US"/>
              <a:t>9FSM October 20, 2023</a:t>
            </a:r>
          </a:p>
        </p:txBody>
      </p:sp>
    </p:spTree>
    <p:extLst>
      <p:ext uri="{BB962C8B-B14F-4D97-AF65-F5344CB8AC3E}">
        <p14:creationId xmlns:p14="http://schemas.microsoft.com/office/powerpoint/2010/main" val="30075821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a:xfrm>
            <a:off x="1622426" y="530225"/>
            <a:ext cx="9045574" cy="502708"/>
          </a:xfrm>
        </p:spPr>
        <p:txBody>
          <a:bodyPr>
            <a:normAutofit/>
          </a:bodyPr>
          <a:lstStyle/>
          <a:p>
            <a:r>
              <a:rPr lang="en-US" sz="2400" i="1" dirty="0"/>
              <a:t>Deep Space </a:t>
            </a:r>
            <a:r>
              <a:rPr lang="en-US" sz="2400" i="1" dirty="0" err="1"/>
              <a:t>Nav</a:t>
            </a:r>
            <a:r>
              <a:rPr lang="en-US" sz="2400" i="1" dirty="0"/>
              <a:t> using 1-Way Range and </a:t>
            </a:r>
            <a:r>
              <a:rPr lang="en-US" sz="2400" i="1"/>
              <a:t>a Spacecraft </a:t>
            </a:r>
            <a:r>
              <a:rPr lang="en-US" sz="2400" i="1" dirty="0"/>
              <a:t>Clock</a:t>
            </a:r>
          </a:p>
        </p:txBody>
      </p:sp>
      <p:sp>
        <p:nvSpPr>
          <p:cNvPr id="19" name="TextBox 18">
            <a:extLst>
              <a:ext uri="{FF2B5EF4-FFF2-40B4-BE49-F238E27FC236}">
                <a16:creationId xmlns:a16="http://schemas.microsoft.com/office/drawing/2014/main" id="{8720F883-BEE4-3F00-D501-2DB64A37DE8F}"/>
              </a:ext>
            </a:extLst>
          </p:cNvPr>
          <p:cNvSpPr txBox="1"/>
          <p:nvPr/>
        </p:nvSpPr>
        <p:spPr>
          <a:xfrm>
            <a:off x="31298" y="2200"/>
            <a:ext cx="6234464" cy="523220"/>
          </a:xfrm>
          <a:prstGeom prst="rect">
            <a:avLst/>
          </a:prstGeom>
          <a:noFill/>
        </p:spPr>
        <p:txBody>
          <a:bodyPr wrap="none" rtlCol="0">
            <a:spAutoFit/>
          </a:bodyPr>
          <a:lstStyle/>
          <a:p>
            <a:r>
              <a:rPr lang="en-US" sz="2800" dirty="0">
                <a:solidFill>
                  <a:schemeClr val="bg1">
                    <a:lumMod val="65000"/>
                  </a:schemeClr>
                </a:solidFill>
              </a:rPr>
              <a:t>Deep space navigation:  a science enabler</a:t>
            </a:r>
          </a:p>
        </p:txBody>
      </p:sp>
      <p:grpSp>
        <p:nvGrpSpPr>
          <p:cNvPr id="50" name="Group 49">
            <a:extLst>
              <a:ext uri="{FF2B5EF4-FFF2-40B4-BE49-F238E27FC236}">
                <a16:creationId xmlns:a16="http://schemas.microsoft.com/office/drawing/2014/main" id="{208D8BD6-07FD-D2E9-0597-D9A2129ED6D3}"/>
              </a:ext>
            </a:extLst>
          </p:cNvPr>
          <p:cNvGrpSpPr/>
          <p:nvPr/>
        </p:nvGrpSpPr>
        <p:grpSpPr>
          <a:xfrm>
            <a:off x="5045935" y="1975345"/>
            <a:ext cx="6764440" cy="6785990"/>
            <a:chOff x="-872727" y="2056112"/>
            <a:chExt cx="6764440" cy="6785990"/>
          </a:xfrm>
        </p:grpSpPr>
        <p:sp>
          <p:nvSpPr>
            <p:cNvPr id="51" name="Block Arc 50">
              <a:extLst>
                <a:ext uri="{FF2B5EF4-FFF2-40B4-BE49-F238E27FC236}">
                  <a16:creationId xmlns:a16="http://schemas.microsoft.com/office/drawing/2014/main" id="{E20E70A8-8524-CACB-EA87-B2CC02A8FC07}"/>
                </a:ext>
              </a:extLst>
            </p:cNvPr>
            <p:cNvSpPr>
              <a:spLocks/>
            </p:cNvSpPr>
            <p:nvPr/>
          </p:nvSpPr>
          <p:spPr>
            <a:xfrm rot="5400000">
              <a:off x="873023" y="3888748"/>
              <a:ext cx="3209544" cy="3209544"/>
            </a:xfrm>
            <a:prstGeom prst="blockArc">
              <a:avLst>
                <a:gd name="adj1" fmla="val 10785154"/>
                <a:gd name="adj2" fmla="val 16190322"/>
                <a:gd name="adj3" fmla="val 155"/>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52" name="Block Arc 51">
              <a:extLst>
                <a:ext uri="{FF2B5EF4-FFF2-40B4-BE49-F238E27FC236}">
                  <a16:creationId xmlns:a16="http://schemas.microsoft.com/office/drawing/2014/main" id="{0AC9577A-A100-5538-46C8-A545F82FFD21}"/>
                </a:ext>
              </a:extLst>
            </p:cNvPr>
            <p:cNvSpPr>
              <a:spLocks/>
            </p:cNvSpPr>
            <p:nvPr/>
          </p:nvSpPr>
          <p:spPr>
            <a:xfrm rot="5400000">
              <a:off x="347100" y="3364829"/>
              <a:ext cx="4258818" cy="4258818"/>
            </a:xfrm>
            <a:prstGeom prst="blockArc">
              <a:avLst>
                <a:gd name="adj1" fmla="val 10785154"/>
                <a:gd name="adj2" fmla="val 16190322"/>
                <a:gd name="adj3" fmla="val 155"/>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53" name="Block Arc 52">
              <a:extLst>
                <a:ext uri="{FF2B5EF4-FFF2-40B4-BE49-F238E27FC236}">
                  <a16:creationId xmlns:a16="http://schemas.microsoft.com/office/drawing/2014/main" id="{46802349-560F-02D5-8599-1841F4BB9156}"/>
                </a:ext>
              </a:extLst>
            </p:cNvPr>
            <p:cNvSpPr>
              <a:spLocks/>
            </p:cNvSpPr>
            <p:nvPr/>
          </p:nvSpPr>
          <p:spPr>
            <a:xfrm rot="5400000">
              <a:off x="-252836" y="2769431"/>
              <a:ext cx="5452110" cy="5452110"/>
            </a:xfrm>
            <a:prstGeom prst="blockArc">
              <a:avLst>
                <a:gd name="adj1" fmla="val 10785154"/>
                <a:gd name="adj2" fmla="val 16190322"/>
                <a:gd name="adj3" fmla="val 155"/>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54" name="Block Arc 53">
              <a:extLst>
                <a:ext uri="{FF2B5EF4-FFF2-40B4-BE49-F238E27FC236}">
                  <a16:creationId xmlns:a16="http://schemas.microsoft.com/office/drawing/2014/main" id="{077C9458-0A97-82DB-36EB-404607E76079}"/>
                </a:ext>
              </a:extLst>
            </p:cNvPr>
            <p:cNvSpPr>
              <a:spLocks/>
            </p:cNvSpPr>
            <p:nvPr/>
          </p:nvSpPr>
          <p:spPr>
            <a:xfrm rot="5400000">
              <a:off x="-872727" y="2141836"/>
              <a:ext cx="6700266" cy="6700266"/>
            </a:xfrm>
            <a:prstGeom prst="blockArc">
              <a:avLst>
                <a:gd name="adj1" fmla="val 10785154"/>
                <a:gd name="adj2" fmla="val 16190322"/>
                <a:gd name="adj3" fmla="val 155"/>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55" name="Rectangle 54">
              <a:extLst>
                <a:ext uri="{FF2B5EF4-FFF2-40B4-BE49-F238E27FC236}">
                  <a16:creationId xmlns:a16="http://schemas.microsoft.com/office/drawing/2014/main" id="{5256ACF2-7931-CD43-2F5B-E5B9A1416815}"/>
                </a:ext>
              </a:extLst>
            </p:cNvPr>
            <p:cNvSpPr/>
            <p:nvPr/>
          </p:nvSpPr>
          <p:spPr>
            <a:xfrm>
              <a:off x="2467776" y="2056112"/>
              <a:ext cx="3423937" cy="345034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56" name="Picture 4" descr="ttps://openclipart.org/image/90px/svg_to_png/146155/satellite-dish.png">
              <a:extLst>
                <a:ext uri="{FF2B5EF4-FFF2-40B4-BE49-F238E27FC236}">
                  <a16:creationId xmlns:a16="http://schemas.microsoft.com/office/drawing/2014/main" id="{D4EABAE7-7E2A-834E-B942-E69E80D9326A}"/>
                </a:ext>
              </a:extLst>
            </p:cNvPr>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67778" y="4827168"/>
              <a:ext cx="518308" cy="657012"/>
            </a:xfrm>
            <a:prstGeom prst="rect">
              <a:avLst/>
            </a:prstGeom>
            <a:noFill/>
            <a:extLst>
              <a:ext uri="{909E8E84-426E-40dd-AFC4-6F175D3DCCD1}">
                <a14:hiddenFill xmlns:a14="http://schemas.microsoft.com/office/drawing/2010/main" xmlns="">
                  <a:solidFill>
                    <a:srgbClr val="FFFFFF"/>
                  </a:solidFill>
                </a14:hiddenFill>
              </a:ext>
            </a:extLst>
          </p:spPr>
        </p:pic>
        <p:grpSp>
          <p:nvGrpSpPr>
            <p:cNvPr id="57" name="Group 56">
              <a:extLst>
                <a:ext uri="{FF2B5EF4-FFF2-40B4-BE49-F238E27FC236}">
                  <a16:creationId xmlns:a16="http://schemas.microsoft.com/office/drawing/2014/main" id="{9F9C2452-990B-403F-75B9-64877A316478}"/>
                </a:ext>
              </a:extLst>
            </p:cNvPr>
            <p:cNvGrpSpPr/>
            <p:nvPr/>
          </p:nvGrpSpPr>
          <p:grpSpPr>
            <a:xfrm rot="20655975">
              <a:off x="2468438" y="3727868"/>
              <a:ext cx="3422989" cy="109616"/>
              <a:chOff x="6095367" y="81728"/>
              <a:chExt cx="4570735" cy="145251"/>
            </a:xfrm>
          </p:grpSpPr>
          <p:cxnSp>
            <p:nvCxnSpPr>
              <p:cNvPr id="58" name="Straight Arrow Connector 57">
                <a:extLst>
                  <a:ext uri="{FF2B5EF4-FFF2-40B4-BE49-F238E27FC236}">
                    <a16:creationId xmlns:a16="http://schemas.microsoft.com/office/drawing/2014/main" id="{EE655989-3F38-6466-C6FC-DB657A466C60}"/>
                  </a:ext>
                </a:extLst>
              </p:cNvPr>
              <p:cNvCxnSpPr/>
              <p:nvPr/>
            </p:nvCxnSpPr>
            <p:spPr>
              <a:xfrm flipV="1">
                <a:off x="6095367" y="152277"/>
                <a:ext cx="4570735" cy="1"/>
              </a:xfrm>
              <a:prstGeom prst="straightConnector1">
                <a:avLst/>
              </a:prstGeom>
              <a:ln w="28575">
                <a:solidFill>
                  <a:srgbClr val="008000"/>
                </a:solidFill>
                <a:headEnd w="med" len="lg"/>
                <a:tailEnd type="triangle" w="med" len="lg"/>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282A2F6-814D-9569-62ED-146D88F1E2A2}"/>
                  </a:ext>
                </a:extLst>
              </p:cNvPr>
              <p:cNvCxnSpPr/>
              <p:nvPr/>
            </p:nvCxnSpPr>
            <p:spPr>
              <a:xfrm>
                <a:off x="7010400" y="85882"/>
                <a:ext cx="0" cy="141097"/>
              </a:xfrm>
              <a:prstGeom prst="line">
                <a:avLst/>
              </a:prstGeom>
              <a:ln w="28575">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9229466D-6176-EEEF-DD0A-D2FD2A52EBE8}"/>
                  </a:ext>
                </a:extLst>
              </p:cNvPr>
              <p:cNvCxnSpPr/>
              <p:nvPr/>
            </p:nvCxnSpPr>
            <p:spPr>
              <a:xfrm>
                <a:off x="7924800" y="85882"/>
                <a:ext cx="0" cy="141097"/>
              </a:xfrm>
              <a:prstGeom prst="line">
                <a:avLst/>
              </a:prstGeom>
              <a:ln w="28575">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D7433331-83A6-1860-1E4D-6CAF6575E929}"/>
                  </a:ext>
                </a:extLst>
              </p:cNvPr>
              <p:cNvCxnSpPr/>
              <p:nvPr/>
            </p:nvCxnSpPr>
            <p:spPr>
              <a:xfrm>
                <a:off x="8839200" y="81728"/>
                <a:ext cx="0" cy="141097"/>
              </a:xfrm>
              <a:prstGeom prst="line">
                <a:avLst/>
              </a:prstGeom>
              <a:ln w="28575">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F2D8E5ED-3CDC-1F8C-9452-A7948C9B020D}"/>
                  </a:ext>
                </a:extLst>
              </p:cNvPr>
              <p:cNvCxnSpPr/>
              <p:nvPr/>
            </p:nvCxnSpPr>
            <p:spPr>
              <a:xfrm>
                <a:off x="9753600" y="81728"/>
                <a:ext cx="0" cy="141097"/>
              </a:xfrm>
              <a:prstGeom prst="line">
                <a:avLst/>
              </a:prstGeom>
              <a:ln w="28575">
                <a:solidFill>
                  <a:srgbClr val="008000"/>
                </a:solidFill>
              </a:ln>
            </p:spPr>
            <p:style>
              <a:lnRef idx="1">
                <a:schemeClr val="accent1"/>
              </a:lnRef>
              <a:fillRef idx="0">
                <a:schemeClr val="accent1"/>
              </a:fillRef>
              <a:effectRef idx="0">
                <a:schemeClr val="accent1"/>
              </a:effectRef>
              <a:fontRef idx="minor">
                <a:schemeClr val="tx1"/>
              </a:fontRef>
            </p:style>
          </p:cxnSp>
        </p:grpSp>
      </p:grpSp>
      <p:sp>
        <p:nvSpPr>
          <p:cNvPr id="2" name="TextBox 1">
            <a:extLst>
              <a:ext uri="{FF2B5EF4-FFF2-40B4-BE49-F238E27FC236}">
                <a16:creationId xmlns:a16="http://schemas.microsoft.com/office/drawing/2014/main" id="{04362A3B-2E73-8ADD-A6B1-3DE21F9B037E}"/>
              </a:ext>
            </a:extLst>
          </p:cNvPr>
          <p:cNvSpPr txBox="1"/>
          <p:nvPr/>
        </p:nvSpPr>
        <p:spPr>
          <a:xfrm>
            <a:off x="4009782" y="1103154"/>
            <a:ext cx="3899265" cy="646331"/>
          </a:xfrm>
          <a:prstGeom prst="rect">
            <a:avLst/>
          </a:prstGeom>
          <a:noFill/>
        </p:spPr>
        <p:txBody>
          <a:bodyPr wrap="square" rtlCol="0">
            <a:spAutoFit/>
          </a:bodyPr>
          <a:lstStyle/>
          <a:p>
            <a:pPr algn="ctr"/>
            <a:r>
              <a:rPr lang="en-US" b="1" dirty="0"/>
              <a:t>One-way signal with bad clock:  </a:t>
            </a:r>
          </a:p>
          <a:p>
            <a:pPr algn="ctr"/>
            <a:r>
              <a:rPr lang="en-US" dirty="0"/>
              <a:t>Time delay + Doppler + Fit</a:t>
            </a:r>
          </a:p>
        </p:txBody>
      </p:sp>
      <p:sp>
        <p:nvSpPr>
          <p:cNvPr id="3" name="TextBox 2">
            <a:extLst>
              <a:ext uri="{FF2B5EF4-FFF2-40B4-BE49-F238E27FC236}">
                <a16:creationId xmlns:a16="http://schemas.microsoft.com/office/drawing/2014/main" id="{7201F369-A718-AFB0-9C61-C29223741297}"/>
              </a:ext>
            </a:extLst>
          </p:cNvPr>
          <p:cNvSpPr txBox="1"/>
          <p:nvPr/>
        </p:nvSpPr>
        <p:spPr>
          <a:xfrm>
            <a:off x="825768" y="984971"/>
            <a:ext cx="2988681" cy="923330"/>
          </a:xfrm>
          <a:prstGeom prst="rect">
            <a:avLst/>
          </a:prstGeom>
          <a:noFill/>
        </p:spPr>
        <p:txBody>
          <a:bodyPr wrap="square" rtlCol="0">
            <a:spAutoFit/>
          </a:bodyPr>
          <a:lstStyle/>
          <a:p>
            <a:pPr algn="ctr"/>
            <a:r>
              <a:rPr lang="en-US" b="1" dirty="0"/>
              <a:t>Two-way signals:</a:t>
            </a:r>
          </a:p>
          <a:p>
            <a:pPr algn="ctr"/>
            <a:r>
              <a:rPr lang="en-US" b="1" dirty="0"/>
              <a:t>S/C is transponder, no clock</a:t>
            </a:r>
          </a:p>
          <a:p>
            <a:pPr algn="ctr"/>
            <a:r>
              <a:rPr lang="en-US" dirty="0"/>
              <a:t>Distance + Velocity</a:t>
            </a:r>
          </a:p>
        </p:txBody>
      </p:sp>
      <p:grpSp>
        <p:nvGrpSpPr>
          <p:cNvPr id="5" name="Group 4">
            <a:extLst>
              <a:ext uri="{FF2B5EF4-FFF2-40B4-BE49-F238E27FC236}">
                <a16:creationId xmlns:a16="http://schemas.microsoft.com/office/drawing/2014/main" id="{692E1EB4-408E-0B98-04DE-32C1CFB67CDB}"/>
              </a:ext>
            </a:extLst>
          </p:cNvPr>
          <p:cNvGrpSpPr/>
          <p:nvPr/>
        </p:nvGrpSpPr>
        <p:grpSpPr>
          <a:xfrm>
            <a:off x="1969081" y="3182927"/>
            <a:ext cx="4656582" cy="4656582"/>
            <a:chOff x="655443" y="2715513"/>
            <a:chExt cx="6208776" cy="6208776"/>
          </a:xfrm>
        </p:grpSpPr>
        <p:sp>
          <p:nvSpPr>
            <p:cNvPr id="43" name="Block Arc 42">
              <a:extLst>
                <a:ext uri="{FF2B5EF4-FFF2-40B4-BE49-F238E27FC236}">
                  <a16:creationId xmlns:a16="http://schemas.microsoft.com/office/drawing/2014/main" id="{E0FCEDD7-8618-FE5C-11ED-267B7498749B}"/>
                </a:ext>
              </a:extLst>
            </p:cNvPr>
            <p:cNvSpPr/>
            <p:nvPr/>
          </p:nvSpPr>
          <p:spPr>
            <a:xfrm rot="5400000">
              <a:off x="655443" y="2715513"/>
              <a:ext cx="6208776" cy="6208776"/>
            </a:xfrm>
            <a:prstGeom prst="blockArc">
              <a:avLst>
                <a:gd name="adj1" fmla="val 10785154"/>
                <a:gd name="adj2" fmla="val 16196960"/>
                <a:gd name="adj3" fmla="val 8717"/>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44" name="Block Arc 43">
              <a:extLst>
                <a:ext uri="{FF2B5EF4-FFF2-40B4-BE49-F238E27FC236}">
                  <a16:creationId xmlns:a16="http://schemas.microsoft.com/office/drawing/2014/main" id="{77F3F10E-2928-F79D-CF11-1E5EC4771B6F}"/>
                </a:ext>
              </a:extLst>
            </p:cNvPr>
            <p:cNvSpPr>
              <a:spLocks/>
            </p:cNvSpPr>
            <p:nvPr/>
          </p:nvSpPr>
          <p:spPr>
            <a:xfrm rot="5400000">
              <a:off x="911009" y="2996588"/>
              <a:ext cx="5678424" cy="5678424"/>
            </a:xfrm>
            <a:prstGeom prst="blockArc">
              <a:avLst>
                <a:gd name="adj1" fmla="val 10785154"/>
                <a:gd name="adj2" fmla="val 16190322"/>
                <a:gd name="adj3" fmla="val 155"/>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grpSp>
        <p:nvGrpSpPr>
          <p:cNvPr id="6" name="Group 5">
            <a:extLst>
              <a:ext uri="{FF2B5EF4-FFF2-40B4-BE49-F238E27FC236}">
                <a16:creationId xmlns:a16="http://schemas.microsoft.com/office/drawing/2014/main" id="{ED04C53E-6CCC-3EF2-39DA-9E5416F44F6E}"/>
              </a:ext>
            </a:extLst>
          </p:cNvPr>
          <p:cNvGrpSpPr/>
          <p:nvPr/>
        </p:nvGrpSpPr>
        <p:grpSpPr>
          <a:xfrm>
            <a:off x="1342716" y="2565037"/>
            <a:ext cx="5897880" cy="5897880"/>
            <a:chOff x="-179710" y="1891660"/>
            <a:chExt cx="7863840" cy="7863840"/>
          </a:xfrm>
        </p:grpSpPr>
        <p:sp>
          <p:nvSpPr>
            <p:cNvPr id="40" name="Block Arc 39">
              <a:extLst>
                <a:ext uri="{FF2B5EF4-FFF2-40B4-BE49-F238E27FC236}">
                  <a16:creationId xmlns:a16="http://schemas.microsoft.com/office/drawing/2014/main" id="{98002314-EEEA-77CB-EFD5-3E1A30EF5717}"/>
                </a:ext>
              </a:extLst>
            </p:cNvPr>
            <p:cNvSpPr/>
            <p:nvPr/>
          </p:nvSpPr>
          <p:spPr>
            <a:xfrm rot="5400000">
              <a:off x="-179710" y="1891660"/>
              <a:ext cx="7863840" cy="7863840"/>
            </a:xfrm>
            <a:prstGeom prst="blockArc">
              <a:avLst>
                <a:gd name="adj1" fmla="val 10785154"/>
                <a:gd name="adj2" fmla="val 16197060"/>
                <a:gd name="adj3" fmla="val 731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42" name="Block Arc 41">
              <a:extLst>
                <a:ext uri="{FF2B5EF4-FFF2-40B4-BE49-F238E27FC236}">
                  <a16:creationId xmlns:a16="http://schemas.microsoft.com/office/drawing/2014/main" id="{EF008BB3-1475-C59C-8F36-7E3B82E1E909}"/>
                </a:ext>
              </a:extLst>
            </p:cNvPr>
            <p:cNvSpPr>
              <a:spLocks/>
            </p:cNvSpPr>
            <p:nvPr/>
          </p:nvSpPr>
          <p:spPr>
            <a:xfrm rot="5400000">
              <a:off x="111095" y="2202724"/>
              <a:ext cx="7269480" cy="7269480"/>
            </a:xfrm>
            <a:prstGeom prst="blockArc">
              <a:avLst>
                <a:gd name="adj1" fmla="val 10785154"/>
                <a:gd name="adj2" fmla="val 16190322"/>
                <a:gd name="adj3" fmla="val 155"/>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grpSp>
        <p:nvGrpSpPr>
          <p:cNvPr id="7" name="Group 6">
            <a:extLst>
              <a:ext uri="{FF2B5EF4-FFF2-40B4-BE49-F238E27FC236}">
                <a16:creationId xmlns:a16="http://schemas.microsoft.com/office/drawing/2014/main" id="{A6EFBDB3-BAFA-3C77-7516-F18782280AD8}"/>
              </a:ext>
            </a:extLst>
          </p:cNvPr>
          <p:cNvGrpSpPr/>
          <p:nvPr/>
        </p:nvGrpSpPr>
        <p:grpSpPr>
          <a:xfrm>
            <a:off x="737541" y="1965472"/>
            <a:ext cx="7111746" cy="7111746"/>
            <a:chOff x="-986610" y="1092240"/>
            <a:chExt cx="9482328" cy="9482328"/>
          </a:xfrm>
        </p:grpSpPr>
        <p:sp>
          <p:nvSpPr>
            <p:cNvPr id="38" name="Block Arc 37">
              <a:extLst>
                <a:ext uri="{FF2B5EF4-FFF2-40B4-BE49-F238E27FC236}">
                  <a16:creationId xmlns:a16="http://schemas.microsoft.com/office/drawing/2014/main" id="{CDE2F66F-9FDD-AAFF-8052-A473E440591E}"/>
                </a:ext>
              </a:extLst>
            </p:cNvPr>
            <p:cNvSpPr/>
            <p:nvPr/>
          </p:nvSpPr>
          <p:spPr>
            <a:xfrm rot="5400000">
              <a:off x="-986610" y="1092240"/>
              <a:ext cx="9482328" cy="9482328"/>
            </a:xfrm>
            <a:prstGeom prst="blockArc">
              <a:avLst>
                <a:gd name="adj1" fmla="val 10785154"/>
                <a:gd name="adj2" fmla="val 16197126"/>
                <a:gd name="adj3" fmla="val 6337"/>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39" name="Block Arc 38">
              <a:extLst>
                <a:ext uri="{FF2B5EF4-FFF2-40B4-BE49-F238E27FC236}">
                  <a16:creationId xmlns:a16="http://schemas.microsoft.com/office/drawing/2014/main" id="{4BF0E4F5-F853-F476-E85D-E753925BFB3D}"/>
                </a:ext>
              </a:extLst>
            </p:cNvPr>
            <p:cNvSpPr>
              <a:spLocks/>
            </p:cNvSpPr>
            <p:nvPr/>
          </p:nvSpPr>
          <p:spPr>
            <a:xfrm rot="5400000">
              <a:off x="-715426" y="1365931"/>
              <a:ext cx="8933688" cy="8933688"/>
            </a:xfrm>
            <a:prstGeom prst="blockArc">
              <a:avLst>
                <a:gd name="adj1" fmla="val 10785154"/>
                <a:gd name="adj2" fmla="val 16190322"/>
                <a:gd name="adj3" fmla="val 155"/>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sp>
        <p:nvSpPr>
          <p:cNvPr id="8" name="Rectangle 7">
            <a:extLst>
              <a:ext uri="{FF2B5EF4-FFF2-40B4-BE49-F238E27FC236}">
                <a16:creationId xmlns:a16="http://schemas.microsoft.com/office/drawing/2014/main" id="{CDAC0F86-F4A5-5959-268B-AE3F1DD76BDF}"/>
              </a:ext>
            </a:extLst>
          </p:cNvPr>
          <p:cNvSpPr/>
          <p:nvPr/>
        </p:nvSpPr>
        <p:spPr>
          <a:xfrm>
            <a:off x="4281433" y="1967770"/>
            <a:ext cx="3571466" cy="354624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9" name="Group 8">
            <a:extLst>
              <a:ext uri="{FF2B5EF4-FFF2-40B4-BE49-F238E27FC236}">
                <a16:creationId xmlns:a16="http://schemas.microsoft.com/office/drawing/2014/main" id="{06BDC124-0760-78E6-C7B6-5B1C5192F8A4}"/>
              </a:ext>
            </a:extLst>
          </p:cNvPr>
          <p:cNvGrpSpPr/>
          <p:nvPr/>
        </p:nvGrpSpPr>
        <p:grpSpPr>
          <a:xfrm>
            <a:off x="2494648" y="3717220"/>
            <a:ext cx="3593592" cy="3593592"/>
            <a:chOff x="1356199" y="3427904"/>
            <a:chExt cx="4791456" cy="4791456"/>
          </a:xfrm>
        </p:grpSpPr>
        <p:sp>
          <p:nvSpPr>
            <p:cNvPr id="36" name="Block Arc 35">
              <a:extLst>
                <a:ext uri="{FF2B5EF4-FFF2-40B4-BE49-F238E27FC236}">
                  <a16:creationId xmlns:a16="http://schemas.microsoft.com/office/drawing/2014/main" id="{E522D8C6-5214-3936-9E08-5FE856AD2F42}"/>
                </a:ext>
              </a:extLst>
            </p:cNvPr>
            <p:cNvSpPr/>
            <p:nvPr/>
          </p:nvSpPr>
          <p:spPr>
            <a:xfrm rot="5400000">
              <a:off x="1356199" y="3427904"/>
              <a:ext cx="4791456" cy="4791456"/>
            </a:xfrm>
            <a:prstGeom prst="blockArc">
              <a:avLst>
                <a:gd name="adj1" fmla="val 10785154"/>
                <a:gd name="adj2" fmla="val 16196781"/>
                <a:gd name="adj3" fmla="val 11013"/>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37" name="Block Arc 36">
              <a:extLst>
                <a:ext uri="{FF2B5EF4-FFF2-40B4-BE49-F238E27FC236}">
                  <a16:creationId xmlns:a16="http://schemas.microsoft.com/office/drawing/2014/main" id="{D0786202-1970-33C1-EE4A-EC4CC167ABF9}"/>
                </a:ext>
              </a:extLst>
            </p:cNvPr>
            <p:cNvSpPr>
              <a:spLocks/>
            </p:cNvSpPr>
            <p:nvPr/>
          </p:nvSpPr>
          <p:spPr>
            <a:xfrm rot="5400000">
              <a:off x="1612240" y="3695147"/>
              <a:ext cx="4279392" cy="4279392"/>
            </a:xfrm>
            <a:prstGeom prst="blockArc">
              <a:avLst>
                <a:gd name="adj1" fmla="val 10785154"/>
                <a:gd name="adj2" fmla="val 16190322"/>
                <a:gd name="adj3" fmla="val 155"/>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pic>
        <p:nvPicPr>
          <p:cNvPr id="11" name="Picture 4" descr="ttps://openclipart.org/image/90px/svg_to_png/146155/satellite-dish.png">
            <a:extLst>
              <a:ext uri="{FF2B5EF4-FFF2-40B4-BE49-F238E27FC236}">
                <a16:creationId xmlns:a16="http://schemas.microsoft.com/office/drawing/2014/main" id="{F7659955-C5B8-E284-1086-B78D4CCA64CD}"/>
              </a:ext>
            </a:extLst>
          </p:cNvPr>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281434" y="4856072"/>
            <a:ext cx="507206" cy="642938"/>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9B05283E-A922-D358-6BC6-F35FC48E477F}"/>
              </a:ext>
            </a:extLst>
          </p:cNvPr>
          <p:cNvGrpSpPr/>
          <p:nvPr/>
        </p:nvGrpSpPr>
        <p:grpSpPr>
          <a:xfrm>
            <a:off x="4281485" y="3476948"/>
            <a:ext cx="3428051" cy="666722"/>
            <a:chOff x="3738647" y="3107541"/>
            <a:chExt cx="4570735" cy="888962"/>
          </a:xfrm>
        </p:grpSpPr>
        <p:cxnSp>
          <p:nvCxnSpPr>
            <p:cNvPr id="31" name="Straight Arrow Connector 30">
              <a:extLst>
                <a:ext uri="{FF2B5EF4-FFF2-40B4-BE49-F238E27FC236}">
                  <a16:creationId xmlns:a16="http://schemas.microsoft.com/office/drawing/2014/main" id="{6D51CA72-A134-A756-4125-CAD13AF9D7C7}"/>
                </a:ext>
              </a:extLst>
            </p:cNvPr>
            <p:cNvCxnSpPr/>
            <p:nvPr/>
          </p:nvCxnSpPr>
          <p:spPr>
            <a:xfrm rot="20655975" flipV="1">
              <a:off x="3738647" y="3550367"/>
              <a:ext cx="4570735" cy="1"/>
            </a:xfrm>
            <a:prstGeom prst="straightConnector1">
              <a:avLst/>
            </a:prstGeom>
            <a:ln w="28575">
              <a:solidFill>
                <a:schemeClr val="tx2"/>
              </a:solidFill>
              <a:headEnd w="med" len="lg"/>
              <a:tailEnd type="triangle" w="med" len="lg"/>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F4FA98B-9197-63E1-602A-83749CABA31F}"/>
                </a:ext>
              </a:extLst>
            </p:cNvPr>
            <p:cNvCxnSpPr/>
            <p:nvPr/>
          </p:nvCxnSpPr>
          <p:spPr>
            <a:xfrm rot="20655975">
              <a:off x="4706150" y="3855406"/>
              <a:ext cx="0" cy="141097"/>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E83D081-0638-AFE9-1B6B-E9DEB358D170}"/>
                </a:ext>
              </a:extLst>
            </p:cNvPr>
            <p:cNvCxnSpPr/>
            <p:nvPr/>
          </p:nvCxnSpPr>
          <p:spPr>
            <a:xfrm rot="20655975">
              <a:off x="5586289" y="3607451"/>
              <a:ext cx="0" cy="141097"/>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0D20AA-7C8F-AE8F-47B7-9D4C172BC72E}"/>
                </a:ext>
              </a:extLst>
            </p:cNvPr>
            <p:cNvCxnSpPr/>
            <p:nvPr/>
          </p:nvCxnSpPr>
          <p:spPr>
            <a:xfrm rot="20655975">
              <a:off x="6465302" y="3355497"/>
              <a:ext cx="0" cy="141097"/>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464E074E-67F9-98B3-D435-0A87B8F345F0}"/>
                </a:ext>
              </a:extLst>
            </p:cNvPr>
            <p:cNvCxnSpPr/>
            <p:nvPr/>
          </p:nvCxnSpPr>
          <p:spPr>
            <a:xfrm rot="20655975">
              <a:off x="7345442" y="3107541"/>
              <a:ext cx="0" cy="141097"/>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EE8C586A-828B-D0EF-8A3A-5BD6A5B235F5}"/>
              </a:ext>
            </a:extLst>
          </p:cNvPr>
          <p:cNvGrpSpPr/>
          <p:nvPr/>
        </p:nvGrpSpPr>
        <p:grpSpPr>
          <a:xfrm>
            <a:off x="3827733" y="2699131"/>
            <a:ext cx="3428051" cy="1306090"/>
            <a:chOff x="3133644" y="2070451"/>
            <a:chExt cx="4570735" cy="1741453"/>
          </a:xfrm>
        </p:grpSpPr>
        <p:cxnSp>
          <p:nvCxnSpPr>
            <p:cNvPr id="25" name="Straight Arrow Connector 24">
              <a:extLst>
                <a:ext uri="{FF2B5EF4-FFF2-40B4-BE49-F238E27FC236}">
                  <a16:creationId xmlns:a16="http://schemas.microsoft.com/office/drawing/2014/main" id="{602F21EF-4BD0-31BD-C9CB-C5B17B2605FA}"/>
                </a:ext>
              </a:extLst>
            </p:cNvPr>
            <p:cNvCxnSpPr/>
            <p:nvPr/>
          </p:nvCxnSpPr>
          <p:spPr>
            <a:xfrm rot="19463848" flipV="1">
              <a:off x="3133644" y="2940226"/>
              <a:ext cx="4570735" cy="1"/>
            </a:xfrm>
            <a:prstGeom prst="straightConnector1">
              <a:avLst/>
            </a:prstGeom>
            <a:ln w="28575">
              <a:solidFill>
                <a:srgbClr val="C00000"/>
              </a:solidFill>
              <a:headEnd w="med" len="lg"/>
              <a:tailEnd type="triangle" w="med" len="lg"/>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D7BB9E0-F40E-A66E-A968-3888B35E69E9}"/>
                </a:ext>
              </a:extLst>
            </p:cNvPr>
            <p:cNvCxnSpPr/>
            <p:nvPr/>
          </p:nvCxnSpPr>
          <p:spPr>
            <a:xfrm rot="19463848">
              <a:off x="4307245" y="3670807"/>
              <a:ext cx="0" cy="14109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2D8637E-619E-1E77-D21B-8561EC6ADAD0}"/>
                </a:ext>
              </a:extLst>
            </p:cNvPr>
            <p:cNvCxnSpPr/>
            <p:nvPr/>
          </p:nvCxnSpPr>
          <p:spPr>
            <a:xfrm rot="19463848">
              <a:off x="5050721" y="3138481"/>
              <a:ext cx="0" cy="14109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E0571B5-6CD2-E9C9-9AE0-93A405C82E4A}"/>
                </a:ext>
              </a:extLst>
            </p:cNvPr>
            <p:cNvCxnSpPr/>
            <p:nvPr/>
          </p:nvCxnSpPr>
          <p:spPr>
            <a:xfrm rot="19463848">
              <a:off x="5791778" y="2602777"/>
              <a:ext cx="0" cy="14109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FB030D4-075B-DE18-D5DB-0C6D6A1B56F7}"/>
                </a:ext>
              </a:extLst>
            </p:cNvPr>
            <p:cNvCxnSpPr/>
            <p:nvPr/>
          </p:nvCxnSpPr>
          <p:spPr>
            <a:xfrm rot="19463848">
              <a:off x="6535254" y="2070451"/>
              <a:ext cx="0" cy="14109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41E559B7-1E44-F4A2-B6CB-B017A6A43597}"/>
              </a:ext>
            </a:extLst>
          </p:cNvPr>
          <p:cNvGrpSpPr/>
          <p:nvPr/>
        </p:nvGrpSpPr>
        <p:grpSpPr>
          <a:xfrm>
            <a:off x="4591509" y="4210998"/>
            <a:ext cx="3428051" cy="338527"/>
            <a:chOff x="4152012" y="4086274"/>
            <a:chExt cx="4570735" cy="451369"/>
          </a:xfrm>
        </p:grpSpPr>
        <p:cxnSp>
          <p:nvCxnSpPr>
            <p:cNvPr id="18" name="Straight Arrow Connector 17">
              <a:extLst>
                <a:ext uri="{FF2B5EF4-FFF2-40B4-BE49-F238E27FC236}">
                  <a16:creationId xmlns:a16="http://schemas.microsoft.com/office/drawing/2014/main" id="{B1346842-7061-73F8-E34F-7AAAEF20E39D}"/>
                </a:ext>
              </a:extLst>
            </p:cNvPr>
            <p:cNvCxnSpPr/>
            <p:nvPr/>
          </p:nvCxnSpPr>
          <p:spPr>
            <a:xfrm rot="394869" flipV="1">
              <a:off x="4152012" y="4309751"/>
              <a:ext cx="4570735" cy="1"/>
            </a:xfrm>
            <a:prstGeom prst="straightConnector1">
              <a:avLst/>
            </a:prstGeom>
            <a:ln w="28575">
              <a:solidFill>
                <a:srgbClr val="C00000"/>
              </a:solidFill>
              <a:headEnd w="med" len="lg"/>
              <a:tailEnd type="triangle" w="med" len="lg"/>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07E2450-84FF-A17F-B6EA-F98D1857FC93}"/>
                </a:ext>
              </a:extLst>
            </p:cNvPr>
            <p:cNvCxnSpPr/>
            <p:nvPr/>
          </p:nvCxnSpPr>
          <p:spPr>
            <a:xfrm rot="394869">
              <a:off x="5075599" y="4086274"/>
              <a:ext cx="0" cy="14109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0078079-A94C-C8FC-2DEC-3D9668374088}"/>
                </a:ext>
              </a:extLst>
            </p:cNvPr>
            <p:cNvCxnSpPr/>
            <p:nvPr/>
          </p:nvCxnSpPr>
          <p:spPr>
            <a:xfrm rot="394869">
              <a:off x="5983973" y="4191074"/>
              <a:ext cx="0" cy="14109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63938EF-DB4E-95CE-EE32-7D741CE550DF}"/>
                </a:ext>
              </a:extLst>
            </p:cNvPr>
            <p:cNvCxnSpPr/>
            <p:nvPr/>
          </p:nvCxnSpPr>
          <p:spPr>
            <a:xfrm rot="394869">
              <a:off x="6892824" y="4291747"/>
              <a:ext cx="0" cy="14109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09DDB7-F1E1-8ECD-18A3-6BFFA2926D4D}"/>
                </a:ext>
              </a:extLst>
            </p:cNvPr>
            <p:cNvCxnSpPr/>
            <p:nvPr/>
          </p:nvCxnSpPr>
          <p:spPr>
            <a:xfrm rot="394869">
              <a:off x="7801199" y="4396546"/>
              <a:ext cx="0" cy="14109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45" name="Picture 4" descr="ttps://openclipart.org/image/90px/svg_to_png/146155/satellite-dish.png">
            <a:extLst>
              <a:ext uri="{FF2B5EF4-FFF2-40B4-BE49-F238E27FC236}">
                <a16:creationId xmlns:a16="http://schemas.microsoft.com/office/drawing/2014/main" id="{ECE04321-139F-FEA8-202F-39765D961369}"/>
              </a:ext>
            </a:extLst>
          </p:cNvPr>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5768" y="4090758"/>
            <a:ext cx="1009409" cy="1279534"/>
          </a:xfrm>
          <a:prstGeom prst="rect">
            <a:avLst/>
          </a:prstGeom>
          <a:noFill/>
          <a:extLst>
            <a:ext uri="{909E8E84-426E-40dd-AFC4-6F175D3DCCD1}">
              <a14:hiddenFill xmlns="" xmlns:a14="http://schemas.microsoft.com/office/drawing/2010/main">
                <a:solidFill>
                  <a:srgbClr val="FFFFFF"/>
                </a:solidFill>
              </a14:hiddenFill>
            </a:ext>
          </a:extLst>
        </p:spPr>
      </p:pic>
      <p:sp>
        <p:nvSpPr>
          <p:cNvPr id="46" name="TextBox 45">
            <a:extLst>
              <a:ext uri="{FF2B5EF4-FFF2-40B4-BE49-F238E27FC236}">
                <a16:creationId xmlns:a16="http://schemas.microsoft.com/office/drawing/2014/main" id="{4C7B9CA4-F948-709E-7179-DBE9BD3A781E}"/>
              </a:ext>
            </a:extLst>
          </p:cNvPr>
          <p:cNvSpPr txBox="1"/>
          <p:nvPr/>
        </p:nvSpPr>
        <p:spPr>
          <a:xfrm>
            <a:off x="4596784" y="5858416"/>
            <a:ext cx="2844112" cy="369332"/>
          </a:xfrm>
          <a:prstGeom prst="rect">
            <a:avLst/>
          </a:prstGeom>
          <a:noFill/>
        </p:spPr>
        <p:txBody>
          <a:bodyPr wrap="none" rtlCol="0">
            <a:spAutoFit/>
          </a:bodyPr>
          <a:lstStyle/>
          <a:p>
            <a:r>
              <a:rPr lang="en-US" dirty="0"/>
              <a:t>Real-time nav, but imprecise</a:t>
            </a:r>
          </a:p>
        </p:txBody>
      </p:sp>
      <p:sp>
        <p:nvSpPr>
          <p:cNvPr id="47" name="TextBox 46">
            <a:extLst>
              <a:ext uri="{FF2B5EF4-FFF2-40B4-BE49-F238E27FC236}">
                <a16:creationId xmlns:a16="http://schemas.microsoft.com/office/drawing/2014/main" id="{E6C8408B-78DE-8823-68E0-9CC97F3BE104}"/>
              </a:ext>
            </a:extLst>
          </p:cNvPr>
          <p:cNvSpPr txBox="1"/>
          <p:nvPr/>
        </p:nvSpPr>
        <p:spPr>
          <a:xfrm>
            <a:off x="8603648" y="5822922"/>
            <a:ext cx="2640531" cy="369332"/>
          </a:xfrm>
          <a:prstGeom prst="rect">
            <a:avLst/>
          </a:prstGeom>
          <a:noFill/>
        </p:spPr>
        <p:txBody>
          <a:bodyPr wrap="none" rtlCol="0">
            <a:spAutoFit/>
          </a:bodyPr>
          <a:lstStyle/>
          <a:p>
            <a:r>
              <a:rPr lang="en-US" dirty="0"/>
              <a:t>Real-time nav and precise</a:t>
            </a:r>
          </a:p>
        </p:txBody>
      </p:sp>
      <p:pic>
        <p:nvPicPr>
          <p:cNvPr id="48" name="Picture 47">
            <a:extLst>
              <a:ext uri="{FF2B5EF4-FFF2-40B4-BE49-F238E27FC236}">
                <a16:creationId xmlns:a16="http://schemas.microsoft.com/office/drawing/2014/main" id="{0A37ACEF-1307-757D-A3ED-2B50998C3C0C}"/>
              </a:ext>
            </a:extLst>
          </p:cNvPr>
          <p:cNvPicPr>
            <a:picLocks noChangeAspect="1"/>
          </p:cNvPicPr>
          <p:nvPr/>
        </p:nvPicPr>
        <p:blipFill>
          <a:blip r:embed="rId4"/>
          <a:stretch>
            <a:fillRect/>
          </a:stretch>
        </p:blipFill>
        <p:spPr>
          <a:xfrm>
            <a:off x="1905753" y="1960488"/>
            <a:ext cx="2002794" cy="1640083"/>
          </a:xfrm>
          <a:prstGeom prst="rect">
            <a:avLst/>
          </a:prstGeom>
        </p:spPr>
      </p:pic>
      <p:cxnSp>
        <p:nvCxnSpPr>
          <p:cNvPr id="1025" name="Straight Arrow Connector 1024">
            <a:extLst>
              <a:ext uri="{FF2B5EF4-FFF2-40B4-BE49-F238E27FC236}">
                <a16:creationId xmlns:a16="http://schemas.microsoft.com/office/drawing/2014/main" id="{9D5B7A37-D654-1305-5D78-C33C72B55907}"/>
              </a:ext>
            </a:extLst>
          </p:cNvPr>
          <p:cNvCxnSpPr>
            <a:cxnSpLocks/>
          </p:cNvCxnSpPr>
          <p:nvPr/>
        </p:nvCxnSpPr>
        <p:spPr>
          <a:xfrm flipV="1">
            <a:off x="1647692" y="3034145"/>
            <a:ext cx="605057" cy="998800"/>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26" name="Straight Arrow Connector 1025">
            <a:extLst>
              <a:ext uri="{FF2B5EF4-FFF2-40B4-BE49-F238E27FC236}">
                <a16:creationId xmlns:a16="http://schemas.microsoft.com/office/drawing/2014/main" id="{B61863A0-9E6A-742D-2A76-58C54BBC699F}"/>
              </a:ext>
            </a:extLst>
          </p:cNvPr>
          <p:cNvCxnSpPr>
            <a:cxnSpLocks/>
          </p:cNvCxnSpPr>
          <p:nvPr/>
        </p:nvCxnSpPr>
        <p:spPr>
          <a:xfrm flipH="1">
            <a:off x="1803059" y="3182927"/>
            <a:ext cx="588192" cy="981577"/>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030" name="TextBox 1029">
            <a:extLst>
              <a:ext uri="{FF2B5EF4-FFF2-40B4-BE49-F238E27FC236}">
                <a16:creationId xmlns:a16="http://schemas.microsoft.com/office/drawing/2014/main" id="{A5216EDB-F55F-13D3-8094-5AD9C83F4BC3}"/>
              </a:ext>
            </a:extLst>
          </p:cNvPr>
          <p:cNvSpPr txBox="1"/>
          <p:nvPr/>
        </p:nvSpPr>
        <p:spPr>
          <a:xfrm>
            <a:off x="1002554" y="5822922"/>
            <a:ext cx="2547877" cy="369332"/>
          </a:xfrm>
          <a:prstGeom prst="rect">
            <a:avLst/>
          </a:prstGeom>
          <a:noFill/>
        </p:spPr>
        <p:txBody>
          <a:bodyPr wrap="none" rtlCol="0">
            <a:spAutoFit/>
          </a:bodyPr>
          <a:lstStyle/>
          <a:p>
            <a:pPr algn="ctr"/>
            <a:r>
              <a:rPr lang="en-US" dirty="0"/>
              <a:t>Precise, but not real time</a:t>
            </a:r>
          </a:p>
        </p:txBody>
      </p:sp>
      <p:sp>
        <p:nvSpPr>
          <p:cNvPr id="1031" name="TextBox 1030">
            <a:extLst>
              <a:ext uri="{FF2B5EF4-FFF2-40B4-BE49-F238E27FC236}">
                <a16:creationId xmlns:a16="http://schemas.microsoft.com/office/drawing/2014/main" id="{55980EC5-A000-6002-1E9D-CEAD6DF23587}"/>
              </a:ext>
            </a:extLst>
          </p:cNvPr>
          <p:cNvSpPr txBox="1"/>
          <p:nvPr/>
        </p:nvSpPr>
        <p:spPr>
          <a:xfrm>
            <a:off x="8051596" y="1104754"/>
            <a:ext cx="3899265" cy="646331"/>
          </a:xfrm>
          <a:prstGeom prst="rect">
            <a:avLst/>
          </a:prstGeom>
          <a:noFill/>
        </p:spPr>
        <p:txBody>
          <a:bodyPr wrap="square" rtlCol="0">
            <a:spAutoFit/>
          </a:bodyPr>
          <a:lstStyle/>
          <a:p>
            <a:pPr algn="ctr"/>
            <a:r>
              <a:rPr lang="en-US" b="1" dirty="0"/>
              <a:t>One-way signal with good clock:  </a:t>
            </a:r>
          </a:p>
          <a:p>
            <a:pPr algn="ctr"/>
            <a:r>
              <a:rPr lang="en-US" dirty="0"/>
              <a:t>Time delay + Doppler + Fit</a:t>
            </a:r>
          </a:p>
        </p:txBody>
      </p:sp>
      <p:pic>
        <p:nvPicPr>
          <p:cNvPr id="4" name="Picture 3">
            <a:extLst>
              <a:ext uri="{FF2B5EF4-FFF2-40B4-BE49-F238E27FC236}">
                <a16:creationId xmlns:a16="http://schemas.microsoft.com/office/drawing/2014/main" id="{5356D392-EFF9-F2FC-3F8F-C232DE11FFE4}"/>
              </a:ext>
            </a:extLst>
          </p:cNvPr>
          <p:cNvPicPr>
            <a:picLocks noChangeAspect="1"/>
          </p:cNvPicPr>
          <p:nvPr/>
        </p:nvPicPr>
        <p:blipFill>
          <a:blip r:embed="rId5"/>
          <a:stretch>
            <a:fillRect/>
          </a:stretch>
        </p:blipFill>
        <p:spPr>
          <a:xfrm>
            <a:off x="9899374" y="6329285"/>
            <a:ext cx="2292626" cy="460973"/>
          </a:xfrm>
          <a:prstGeom prst="rect">
            <a:avLst/>
          </a:prstGeom>
        </p:spPr>
      </p:pic>
      <p:sp>
        <p:nvSpPr>
          <p:cNvPr id="10" name="Footer Placeholder 9">
            <a:extLst>
              <a:ext uri="{FF2B5EF4-FFF2-40B4-BE49-F238E27FC236}">
                <a16:creationId xmlns:a16="http://schemas.microsoft.com/office/drawing/2014/main" id="{8A222C9C-BF2F-B135-3F61-BF139618D7A1}"/>
              </a:ext>
            </a:extLst>
          </p:cNvPr>
          <p:cNvSpPr>
            <a:spLocks noGrp="1"/>
          </p:cNvSpPr>
          <p:nvPr>
            <p:ph type="ftr" sz="quarter" idx="11"/>
          </p:nvPr>
        </p:nvSpPr>
        <p:spPr/>
        <p:txBody>
          <a:bodyPr/>
          <a:lstStyle/>
          <a:p>
            <a:r>
              <a:rPr lang="en-US"/>
              <a:t>9FSM October 20, 2023</a:t>
            </a:r>
          </a:p>
        </p:txBody>
      </p:sp>
    </p:spTree>
    <p:extLst>
      <p:ext uri="{BB962C8B-B14F-4D97-AF65-F5344CB8AC3E}">
        <p14:creationId xmlns:p14="http://schemas.microsoft.com/office/powerpoint/2010/main" val="27855023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F9D63-F0F3-572F-EADD-1FEC881FB981}"/>
              </a:ext>
            </a:extLst>
          </p:cNvPr>
          <p:cNvSpPr>
            <a:spLocks noGrp="1"/>
          </p:cNvSpPr>
          <p:nvPr>
            <p:ph type="title"/>
          </p:nvPr>
        </p:nvSpPr>
        <p:spPr>
          <a:xfrm>
            <a:off x="51357" y="33702"/>
            <a:ext cx="5526483" cy="673721"/>
          </a:xfrm>
        </p:spPr>
        <p:txBody>
          <a:bodyPr>
            <a:normAutofit/>
          </a:bodyPr>
          <a:lstStyle/>
          <a:p>
            <a:r>
              <a:rPr lang="en-US" sz="3200" b="1" dirty="0">
                <a:solidFill>
                  <a:schemeClr val="bg1">
                    <a:lumMod val="65000"/>
                  </a:schemeClr>
                </a:solidFill>
                <a:latin typeface="Arial" panose="020B0604020202020204" pitchFamily="34" charset="0"/>
                <a:cs typeface="Arial" panose="020B0604020202020204" pitchFamily="34" charset="0"/>
              </a:rPr>
              <a:t>Radio Occultation</a:t>
            </a:r>
          </a:p>
        </p:txBody>
      </p:sp>
      <p:pic>
        <p:nvPicPr>
          <p:cNvPr id="3" name="Content Placeholder 7">
            <a:extLst>
              <a:ext uri="{FF2B5EF4-FFF2-40B4-BE49-F238E27FC236}">
                <a16:creationId xmlns:a16="http://schemas.microsoft.com/office/drawing/2014/main" id="{A66E18E8-49B8-5AF2-1A0A-F5CE9AB4EA1C}"/>
              </a:ext>
            </a:extLst>
          </p:cNvPr>
          <p:cNvPicPr>
            <a:picLocks noChangeAspect="1"/>
          </p:cNvPicPr>
          <p:nvPr/>
        </p:nvPicPr>
        <p:blipFill>
          <a:blip r:embed="rId3"/>
          <a:stretch>
            <a:fillRect/>
          </a:stretch>
        </p:blipFill>
        <p:spPr>
          <a:xfrm>
            <a:off x="138647" y="1451626"/>
            <a:ext cx="4154767" cy="3118367"/>
          </a:xfrm>
          <a:prstGeom prst="rect">
            <a:avLst/>
          </a:prstGeom>
        </p:spPr>
      </p:pic>
      <p:sp>
        <p:nvSpPr>
          <p:cNvPr id="5" name="TextBox 4">
            <a:extLst>
              <a:ext uri="{FF2B5EF4-FFF2-40B4-BE49-F238E27FC236}">
                <a16:creationId xmlns:a16="http://schemas.microsoft.com/office/drawing/2014/main" id="{456583ED-73C2-18E2-9136-E0C3D6FE36B6}"/>
              </a:ext>
            </a:extLst>
          </p:cNvPr>
          <p:cNvSpPr txBox="1"/>
          <p:nvPr/>
        </p:nvSpPr>
        <p:spPr>
          <a:xfrm>
            <a:off x="231292" y="4397237"/>
            <a:ext cx="2108201" cy="246221"/>
          </a:xfrm>
          <a:prstGeom prst="rect">
            <a:avLst/>
          </a:prstGeom>
          <a:noFill/>
        </p:spPr>
        <p:txBody>
          <a:bodyPr wrap="square">
            <a:spAutoFit/>
          </a:bodyPr>
          <a:lstStyle/>
          <a:p>
            <a:r>
              <a:rPr lang="en-US" sz="1000" dirty="0">
                <a:solidFill>
                  <a:srgbClr val="333333"/>
                </a:solidFill>
                <a:latin typeface="Libre Franklin" panose="020F0502020204030204" pitchFamily="34" charset="0"/>
              </a:rPr>
              <a:t>Credit: JAXA Akatsuki </a:t>
            </a:r>
            <a:r>
              <a:rPr lang="en-US" sz="1000" b="0" i="0" dirty="0">
                <a:solidFill>
                  <a:srgbClr val="333333"/>
                </a:solidFill>
                <a:effectLst/>
                <a:latin typeface="Libre Franklin" panose="020F0502020204030204" pitchFamily="34" charset="0"/>
              </a:rPr>
              <a:t>RS Team</a:t>
            </a:r>
            <a:endParaRPr lang="en-US" sz="1000" dirty="0"/>
          </a:p>
        </p:txBody>
      </p:sp>
      <p:sp>
        <p:nvSpPr>
          <p:cNvPr id="6" name="TextBox 5">
            <a:extLst>
              <a:ext uri="{FF2B5EF4-FFF2-40B4-BE49-F238E27FC236}">
                <a16:creationId xmlns:a16="http://schemas.microsoft.com/office/drawing/2014/main" id="{F4E03D47-B753-5AAA-82A0-5EECC4604B64}"/>
              </a:ext>
            </a:extLst>
          </p:cNvPr>
          <p:cNvSpPr txBox="1"/>
          <p:nvPr/>
        </p:nvSpPr>
        <p:spPr>
          <a:xfrm>
            <a:off x="539470" y="1029520"/>
            <a:ext cx="3600045" cy="461665"/>
          </a:xfrm>
          <a:prstGeom prst="rect">
            <a:avLst/>
          </a:prstGeom>
          <a:noFill/>
        </p:spPr>
        <p:txBody>
          <a:bodyPr wrap="square" rtlCol="0">
            <a:spAutoFit/>
          </a:bodyPr>
          <a:lstStyle/>
          <a:p>
            <a:r>
              <a:rPr lang="en-US" sz="2400" dirty="0"/>
              <a:t>RO Experiment Geometry</a:t>
            </a:r>
          </a:p>
        </p:txBody>
      </p:sp>
      <p:pic>
        <p:nvPicPr>
          <p:cNvPr id="7" name="Picture 6">
            <a:extLst>
              <a:ext uri="{FF2B5EF4-FFF2-40B4-BE49-F238E27FC236}">
                <a16:creationId xmlns:a16="http://schemas.microsoft.com/office/drawing/2014/main" id="{C4320C26-72FD-A0BC-8234-A40915839FB6}"/>
              </a:ext>
            </a:extLst>
          </p:cNvPr>
          <p:cNvPicPr>
            <a:picLocks noChangeAspect="1"/>
          </p:cNvPicPr>
          <p:nvPr/>
        </p:nvPicPr>
        <p:blipFill>
          <a:blip r:embed="rId4"/>
          <a:stretch>
            <a:fillRect/>
          </a:stretch>
        </p:blipFill>
        <p:spPr>
          <a:xfrm>
            <a:off x="2339493" y="4050294"/>
            <a:ext cx="3104387" cy="2483510"/>
          </a:xfrm>
          <a:prstGeom prst="rect">
            <a:avLst/>
          </a:prstGeom>
        </p:spPr>
      </p:pic>
      <p:cxnSp>
        <p:nvCxnSpPr>
          <p:cNvPr id="8" name="Straight Arrow Connector 7">
            <a:extLst>
              <a:ext uri="{FF2B5EF4-FFF2-40B4-BE49-F238E27FC236}">
                <a16:creationId xmlns:a16="http://schemas.microsoft.com/office/drawing/2014/main" id="{0C185053-2147-A4F8-3B2A-84F482E8E104}"/>
              </a:ext>
            </a:extLst>
          </p:cNvPr>
          <p:cNvCxnSpPr>
            <a:cxnSpLocks/>
          </p:cNvCxnSpPr>
          <p:nvPr/>
        </p:nvCxnSpPr>
        <p:spPr>
          <a:xfrm>
            <a:off x="3672284" y="3177798"/>
            <a:ext cx="969299" cy="8437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1D347DBA-837C-BE70-714B-28C854B494C7}"/>
              </a:ext>
            </a:extLst>
          </p:cNvPr>
          <p:cNvPicPr>
            <a:picLocks noChangeAspect="1"/>
          </p:cNvPicPr>
          <p:nvPr/>
        </p:nvPicPr>
        <p:blipFill>
          <a:blip r:embed="rId5"/>
          <a:stretch>
            <a:fillRect/>
          </a:stretch>
        </p:blipFill>
        <p:spPr>
          <a:xfrm>
            <a:off x="6373362" y="1147405"/>
            <a:ext cx="4328373" cy="2597023"/>
          </a:xfrm>
          <a:prstGeom prst="rect">
            <a:avLst/>
          </a:prstGeom>
        </p:spPr>
      </p:pic>
      <p:sp>
        <p:nvSpPr>
          <p:cNvPr id="10" name="TextBox 9">
            <a:extLst>
              <a:ext uri="{FF2B5EF4-FFF2-40B4-BE49-F238E27FC236}">
                <a16:creationId xmlns:a16="http://schemas.microsoft.com/office/drawing/2014/main" id="{96FC03E4-8520-DC3E-7EB3-53A5DB61A131}"/>
              </a:ext>
            </a:extLst>
          </p:cNvPr>
          <p:cNvSpPr txBox="1"/>
          <p:nvPr/>
        </p:nvSpPr>
        <p:spPr>
          <a:xfrm>
            <a:off x="6279970" y="126728"/>
            <a:ext cx="4632960" cy="830997"/>
          </a:xfrm>
          <a:prstGeom prst="rect">
            <a:avLst/>
          </a:prstGeom>
          <a:noFill/>
        </p:spPr>
        <p:txBody>
          <a:bodyPr wrap="square" rtlCol="0">
            <a:spAutoFit/>
          </a:bodyPr>
          <a:lstStyle/>
          <a:p>
            <a:pPr marL="285750" indent="-285750">
              <a:buFont typeface="Arial" panose="020B0604020202020204" pitchFamily="34" charset="0"/>
              <a:buChar char="•"/>
            </a:pPr>
            <a:r>
              <a:rPr lang="en-US" sz="2400" dirty="0">
                <a:ea typeface="Cambria Math" panose="02040503050406030204" pitchFamily="18" charset="0"/>
              </a:rPr>
              <a:t>Must correct for USO drift</a:t>
            </a:r>
          </a:p>
          <a:p>
            <a:pPr marL="285750" indent="-285750">
              <a:buFont typeface="Arial" panose="020B0604020202020204" pitchFamily="34" charset="0"/>
              <a:buChar char="•"/>
            </a:pPr>
            <a:r>
              <a:rPr lang="en-US" sz="2400" dirty="0">
                <a:ea typeface="Cambria Math" panose="02040503050406030204" pitchFamily="18" charset="0"/>
              </a:rPr>
              <a:t>Depends heavily on data used</a:t>
            </a:r>
          </a:p>
        </p:txBody>
      </p:sp>
      <p:sp>
        <p:nvSpPr>
          <p:cNvPr id="11" name="TextBox 10">
            <a:extLst>
              <a:ext uri="{FF2B5EF4-FFF2-40B4-BE49-F238E27FC236}">
                <a16:creationId xmlns:a16="http://schemas.microsoft.com/office/drawing/2014/main" id="{6C03B1A8-2414-E567-36EB-86DFDD2BA99D}"/>
              </a:ext>
            </a:extLst>
          </p:cNvPr>
          <p:cNvSpPr txBox="1"/>
          <p:nvPr/>
        </p:nvSpPr>
        <p:spPr>
          <a:xfrm>
            <a:off x="6615940" y="5947371"/>
            <a:ext cx="2311400" cy="523220"/>
          </a:xfrm>
          <a:prstGeom prst="rect">
            <a:avLst/>
          </a:prstGeom>
          <a:noFill/>
        </p:spPr>
        <p:txBody>
          <a:bodyPr wrap="square">
            <a:spAutoFit/>
          </a:bodyPr>
          <a:lstStyle/>
          <a:p>
            <a:r>
              <a:rPr lang="en-US" sz="1400" dirty="0">
                <a:effectLst/>
              </a:rPr>
              <a:t>Baseline mean:</a:t>
            </a:r>
          </a:p>
          <a:p>
            <a:r>
              <a:rPr lang="en-US" sz="1400" dirty="0">
                <a:effectLst/>
              </a:rPr>
              <a:t>- 7mHz (red), -2mHz (blue)</a:t>
            </a:r>
            <a:endParaRPr lang="en-US" sz="1400" dirty="0"/>
          </a:p>
        </p:txBody>
      </p:sp>
      <p:pic>
        <p:nvPicPr>
          <p:cNvPr id="12" name="Picture 11">
            <a:extLst>
              <a:ext uri="{FF2B5EF4-FFF2-40B4-BE49-F238E27FC236}">
                <a16:creationId xmlns:a16="http://schemas.microsoft.com/office/drawing/2014/main" id="{B88F7DE8-E218-6DFA-9243-424C4E184695}"/>
              </a:ext>
            </a:extLst>
          </p:cNvPr>
          <p:cNvPicPr>
            <a:picLocks noChangeAspect="1"/>
          </p:cNvPicPr>
          <p:nvPr/>
        </p:nvPicPr>
        <p:blipFill>
          <a:blip r:embed="rId6"/>
          <a:stretch>
            <a:fillRect/>
          </a:stretch>
        </p:blipFill>
        <p:spPr>
          <a:xfrm>
            <a:off x="5780485" y="3825120"/>
            <a:ext cx="3234408" cy="1940645"/>
          </a:xfrm>
          <a:prstGeom prst="rect">
            <a:avLst/>
          </a:prstGeom>
        </p:spPr>
      </p:pic>
      <p:pic>
        <p:nvPicPr>
          <p:cNvPr id="13" name="Picture 12">
            <a:extLst>
              <a:ext uri="{FF2B5EF4-FFF2-40B4-BE49-F238E27FC236}">
                <a16:creationId xmlns:a16="http://schemas.microsoft.com/office/drawing/2014/main" id="{1056D36B-558B-863B-EACE-5B4D2D166B8C}"/>
              </a:ext>
            </a:extLst>
          </p:cNvPr>
          <p:cNvPicPr>
            <a:picLocks noChangeAspect="1"/>
          </p:cNvPicPr>
          <p:nvPr/>
        </p:nvPicPr>
        <p:blipFill>
          <a:blip r:embed="rId7"/>
          <a:stretch>
            <a:fillRect/>
          </a:stretch>
        </p:blipFill>
        <p:spPr>
          <a:xfrm>
            <a:off x="8754626" y="3897044"/>
            <a:ext cx="3338718" cy="2003231"/>
          </a:xfrm>
          <a:prstGeom prst="rect">
            <a:avLst/>
          </a:prstGeom>
        </p:spPr>
      </p:pic>
      <p:sp>
        <p:nvSpPr>
          <p:cNvPr id="14" name="Oval 13">
            <a:extLst>
              <a:ext uri="{FF2B5EF4-FFF2-40B4-BE49-F238E27FC236}">
                <a16:creationId xmlns:a16="http://schemas.microsoft.com/office/drawing/2014/main" id="{E6ED8BAD-5A81-38DC-995A-F29FA8A27B02}"/>
              </a:ext>
            </a:extLst>
          </p:cNvPr>
          <p:cNvSpPr/>
          <p:nvPr/>
        </p:nvSpPr>
        <p:spPr>
          <a:xfrm>
            <a:off x="7172960" y="1354175"/>
            <a:ext cx="2651759" cy="356259"/>
          </a:xfrm>
          <a:prstGeom prst="ellipse">
            <a:avLst/>
          </a:prstGeom>
          <a:noFill/>
          <a:ln/>
        </p:spPr>
        <p:style>
          <a:lnRef idx="2">
            <a:schemeClr val="accent1"/>
          </a:lnRef>
          <a:fillRef idx="1">
            <a:schemeClr val="lt1"/>
          </a:fillRef>
          <a:effectRef idx="0">
            <a:schemeClr val="accent1"/>
          </a:effectRef>
          <a:fontRef idx="minor">
            <a:schemeClr val="dk1"/>
          </a:fontRef>
        </p:style>
        <p:txBody>
          <a:bodyPr rtlCol="0" anchor="ctr">
            <a:noAutofit/>
          </a:bodyPr>
          <a:lstStyle/>
          <a:p>
            <a:pPr algn="ctr"/>
            <a:endParaRPr lang="en-US"/>
          </a:p>
        </p:txBody>
      </p:sp>
      <p:cxnSp>
        <p:nvCxnSpPr>
          <p:cNvPr id="15" name="Straight Arrow Connector 14">
            <a:extLst>
              <a:ext uri="{FF2B5EF4-FFF2-40B4-BE49-F238E27FC236}">
                <a16:creationId xmlns:a16="http://schemas.microsoft.com/office/drawing/2014/main" id="{F204C8AE-DA26-3014-2695-28EB8EAD98D6}"/>
              </a:ext>
            </a:extLst>
          </p:cNvPr>
          <p:cNvCxnSpPr>
            <a:cxnSpLocks/>
          </p:cNvCxnSpPr>
          <p:nvPr/>
        </p:nvCxnSpPr>
        <p:spPr>
          <a:xfrm flipH="1">
            <a:off x="7688858" y="1791126"/>
            <a:ext cx="584746" cy="2729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E681F6A4-E9F5-51CA-8D1A-C49617509AD6}"/>
              </a:ext>
            </a:extLst>
          </p:cNvPr>
          <p:cNvSpPr/>
          <p:nvPr/>
        </p:nvSpPr>
        <p:spPr>
          <a:xfrm>
            <a:off x="9709666" y="1731048"/>
            <a:ext cx="511047" cy="1224804"/>
          </a:xfrm>
          <a:prstGeom prst="ellipse">
            <a:avLst/>
          </a:prstGeom>
          <a:noFill/>
          <a:ln/>
        </p:spPr>
        <p:style>
          <a:lnRef idx="2">
            <a:schemeClr val="accent1"/>
          </a:lnRef>
          <a:fillRef idx="1">
            <a:schemeClr val="lt1"/>
          </a:fillRef>
          <a:effectRef idx="0">
            <a:schemeClr val="accent1"/>
          </a:effectRef>
          <a:fontRef idx="minor">
            <a:schemeClr val="dk1"/>
          </a:fontRef>
        </p:style>
        <p:txBody>
          <a:bodyPr rtlCol="0" anchor="ctr">
            <a:noAutofit/>
          </a:bodyPr>
          <a:lstStyle/>
          <a:p>
            <a:pPr algn="ctr"/>
            <a:endParaRPr lang="en-US"/>
          </a:p>
        </p:txBody>
      </p:sp>
      <p:cxnSp>
        <p:nvCxnSpPr>
          <p:cNvPr id="17" name="Straight Arrow Connector 16">
            <a:extLst>
              <a:ext uri="{FF2B5EF4-FFF2-40B4-BE49-F238E27FC236}">
                <a16:creationId xmlns:a16="http://schemas.microsoft.com/office/drawing/2014/main" id="{2D5CF5A5-8FDD-8B8A-D8B2-872FAC07115E}"/>
              </a:ext>
            </a:extLst>
          </p:cNvPr>
          <p:cNvCxnSpPr>
            <a:cxnSpLocks/>
          </p:cNvCxnSpPr>
          <p:nvPr/>
        </p:nvCxnSpPr>
        <p:spPr>
          <a:xfrm>
            <a:off x="10108278" y="2818021"/>
            <a:ext cx="571653" cy="16407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24C72C8-0C0A-E593-3247-750C029AB0EB}"/>
              </a:ext>
            </a:extLst>
          </p:cNvPr>
          <p:cNvCxnSpPr>
            <a:cxnSpLocks/>
          </p:cNvCxnSpPr>
          <p:nvPr/>
        </p:nvCxnSpPr>
        <p:spPr>
          <a:xfrm>
            <a:off x="4139515" y="3693484"/>
            <a:ext cx="0" cy="284032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37B49CD-065B-6E19-ECA6-E43B70BD5E40}"/>
              </a:ext>
            </a:extLst>
          </p:cNvPr>
          <p:cNvSpPr txBox="1"/>
          <p:nvPr/>
        </p:nvSpPr>
        <p:spPr>
          <a:xfrm>
            <a:off x="3810082" y="6487438"/>
            <a:ext cx="845296" cy="369332"/>
          </a:xfrm>
          <a:prstGeom prst="rect">
            <a:avLst/>
          </a:prstGeom>
          <a:noFill/>
        </p:spPr>
        <p:txBody>
          <a:bodyPr wrap="none" rtlCol="0">
            <a:spAutoFit/>
          </a:bodyPr>
          <a:lstStyle/>
          <a:p>
            <a:r>
              <a:rPr lang="en-US" dirty="0"/>
              <a:t>Ingress</a:t>
            </a:r>
          </a:p>
        </p:txBody>
      </p:sp>
      <p:sp>
        <p:nvSpPr>
          <p:cNvPr id="22" name="TextBox 21">
            <a:extLst>
              <a:ext uri="{FF2B5EF4-FFF2-40B4-BE49-F238E27FC236}">
                <a16:creationId xmlns:a16="http://schemas.microsoft.com/office/drawing/2014/main" id="{B9985580-6F2B-AF16-38E7-26208D36E14D}"/>
              </a:ext>
            </a:extLst>
          </p:cNvPr>
          <p:cNvSpPr txBox="1"/>
          <p:nvPr/>
        </p:nvSpPr>
        <p:spPr>
          <a:xfrm>
            <a:off x="2965706" y="4633081"/>
            <a:ext cx="1201996" cy="369332"/>
          </a:xfrm>
          <a:prstGeom prst="rect">
            <a:avLst/>
          </a:prstGeom>
          <a:noFill/>
        </p:spPr>
        <p:txBody>
          <a:bodyPr wrap="none" rtlCol="0">
            <a:spAutoFit/>
          </a:bodyPr>
          <a:lstStyle/>
          <a:p>
            <a:r>
              <a:rPr lang="en-US" dirty="0"/>
              <a:t>absorption</a:t>
            </a:r>
          </a:p>
        </p:txBody>
      </p:sp>
      <p:sp>
        <p:nvSpPr>
          <p:cNvPr id="23" name="TextBox 22">
            <a:extLst>
              <a:ext uri="{FF2B5EF4-FFF2-40B4-BE49-F238E27FC236}">
                <a16:creationId xmlns:a16="http://schemas.microsoft.com/office/drawing/2014/main" id="{FD46DFED-C787-E773-3CED-5D3988694427}"/>
              </a:ext>
            </a:extLst>
          </p:cNvPr>
          <p:cNvSpPr txBox="1"/>
          <p:nvPr/>
        </p:nvSpPr>
        <p:spPr>
          <a:xfrm>
            <a:off x="3022691" y="5504246"/>
            <a:ext cx="1166595" cy="646331"/>
          </a:xfrm>
          <a:prstGeom prst="rect">
            <a:avLst/>
          </a:prstGeom>
          <a:noFill/>
        </p:spPr>
        <p:txBody>
          <a:bodyPr wrap="square" rtlCol="0">
            <a:spAutoFit/>
          </a:bodyPr>
          <a:lstStyle/>
          <a:p>
            <a:r>
              <a:rPr lang="en-US" dirty="0">
                <a:solidFill>
                  <a:srgbClr val="0070C0"/>
                </a:solidFill>
              </a:rPr>
              <a:t>Frequency shift</a:t>
            </a:r>
          </a:p>
        </p:txBody>
      </p:sp>
      <p:sp>
        <p:nvSpPr>
          <p:cNvPr id="33" name="TextBox 32">
            <a:extLst>
              <a:ext uri="{FF2B5EF4-FFF2-40B4-BE49-F238E27FC236}">
                <a16:creationId xmlns:a16="http://schemas.microsoft.com/office/drawing/2014/main" id="{6E2087E9-5F5C-A0F0-2A9E-AC21C0129575}"/>
              </a:ext>
            </a:extLst>
          </p:cNvPr>
          <p:cNvSpPr txBox="1"/>
          <p:nvPr/>
        </p:nvSpPr>
        <p:spPr>
          <a:xfrm>
            <a:off x="6298068" y="5699466"/>
            <a:ext cx="2288255" cy="369332"/>
          </a:xfrm>
          <a:prstGeom prst="rect">
            <a:avLst/>
          </a:prstGeom>
          <a:noFill/>
        </p:spPr>
        <p:txBody>
          <a:bodyPr wrap="none" rtlCol="0">
            <a:spAutoFit/>
          </a:bodyPr>
          <a:lstStyle/>
          <a:p>
            <a:r>
              <a:rPr lang="en-US" dirty="0"/>
              <a:t>Data used for drift est.</a:t>
            </a:r>
          </a:p>
        </p:txBody>
      </p:sp>
      <p:sp>
        <p:nvSpPr>
          <p:cNvPr id="34" name="TextBox 33">
            <a:extLst>
              <a:ext uri="{FF2B5EF4-FFF2-40B4-BE49-F238E27FC236}">
                <a16:creationId xmlns:a16="http://schemas.microsoft.com/office/drawing/2014/main" id="{C5A58B75-7D4B-352E-45A5-2C6EB7092F84}"/>
              </a:ext>
            </a:extLst>
          </p:cNvPr>
          <p:cNvSpPr txBox="1"/>
          <p:nvPr/>
        </p:nvSpPr>
        <p:spPr>
          <a:xfrm>
            <a:off x="9108801" y="5991857"/>
            <a:ext cx="2630367" cy="646331"/>
          </a:xfrm>
          <a:prstGeom prst="rect">
            <a:avLst/>
          </a:prstGeom>
          <a:noFill/>
        </p:spPr>
        <p:txBody>
          <a:bodyPr wrap="square" rtlCol="0">
            <a:spAutoFit/>
          </a:bodyPr>
          <a:lstStyle/>
          <a:p>
            <a:r>
              <a:rPr lang="en-US" dirty="0"/>
              <a:t>Uncertainty in RO result due to USO drift estimate</a:t>
            </a:r>
          </a:p>
        </p:txBody>
      </p:sp>
      <p:sp>
        <p:nvSpPr>
          <p:cNvPr id="35" name="TextBox 34">
            <a:extLst>
              <a:ext uri="{FF2B5EF4-FFF2-40B4-BE49-F238E27FC236}">
                <a16:creationId xmlns:a16="http://schemas.microsoft.com/office/drawing/2014/main" id="{17C0F8A8-F29B-8D5B-B58E-07F368C934E0}"/>
              </a:ext>
            </a:extLst>
          </p:cNvPr>
          <p:cNvSpPr txBox="1"/>
          <p:nvPr/>
        </p:nvSpPr>
        <p:spPr>
          <a:xfrm>
            <a:off x="10548477" y="979030"/>
            <a:ext cx="1391407" cy="369332"/>
          </a:xfrm>
          <a:prstGeom prst="rect">
            <a:avLst/>
          </a:prstGeom>
          <a:noFill/>
        </p:spPr>
        <p:txBody>
          <a:bodyPr wrap="none" rtlCol="0">
            <a:spAutoFit/>
          </a:bodyPr>
          <a:lstStyle/>
          <a:p>
            <a:r>
              <a:rPr lang="en-US" dirty="0"/>
              <a:t>Ingress point</a:t>
            </a:r>
          </a:p>
        </p:txBody>
      </p:sp>
      <p:cxnSp>
        <p:nvCxnSpPr>
          <p:cNvPr id="37" name="Straight Arrow Connector 36">
            <a:extLst>
              <a:ext uri="{FF2B5EF4-FFF2-40B4-BE49-F238E27FC236}">
                <a16:creationId xmlns:a16="http://schemas.microsoft.com/office/drawing/2014/main" id="{8EB5291E-67A3-343D-C99F-9F8D1568BF78}"/>
              </a:ext>
            </a:extLst>
          </p:cNvPr>
          <p:cNvCxnSpPr/>
          <p:nvPr/>
        </p:nvCxnSpPr>
        <p:spPr>
          <a:xfrm flipH="1">
            <a:off x="9965189" y="1277439"/>
            <a:ext cx="601768" cy="3501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Right Brace 37">
            <a:extLst>
              <a:ext uri="{FF2B5EF4-FFF2-40B4-BE49-F238E27FC236}">
                <a16:creationId xmlns:a16="http://schemas.microsoft.com/office/drawing/2014/main" id="{EA703EED-52E9-A8BE-1AE2-8C44E24B0B69}"/>
              </a:ext>
            </a:extLst>
          </p:cNvPr>
          <p:cNvSpPr/>
          <p:nvPr/>
        </p:nvSpPr>
        <p:spPr>
          <a:xfrm>
            <a:off x="10423985" y="1710434"/>
            <a:ext cx="200332" cy="154567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Box 38">
            <a:extLst>
              <a:ext uri="{FF2B5EF4-FFF2-40B4-BE49-F238E27FC236}">
                <a16:creationId xmlns:a16="http://schemas.microsoft.com/office/drawing/2014/main" id="{E85EA0CE-1E85-CEE4-A7FE-D7D79BA21D7F}"/>
              </a:ext>
            </a:extLst>
          </p:cNvPr>
          <p:cNvSpPr txBox="1"/>
          <p:nvPr/>
        </p:nvSpPr>
        <p:spPr>
          <a:xfrm>
            <a:off x="10710930" y="2122750"/>
            <a:ext cx="1391407" cy="646331"/>
          </a:xfrm>
          <a:prstGeom prst="rect">
            <a:avLst/>
          </a:prstGeom>
          <a:noFill/>
        </p:spPr>
        <p:txBody>
          <a:bodyPr wrap="square" rtlCol="0">
            <a:spAutoFit/>
          </a:bodyPr>
          <a:lstStyle/>
          <a:p>
            <a:r>
              <a:rPr lang="en-US" dirty="0"/>
              <a:t>Occultation data</a:t>
            </a:r>
          </a:p>
        </p:txBody>
      </p:sp>
      <p:sp>
        <p:nvSpPr>
          <p:cNvPr id="41" name="TextBox 40">
            <a:extLst>
              <a:ext uri="{FF2B5EF4-FFF2-40B4-BE49-F238E27FC236}">
                <a16:creationId xmlns:a16="http://schemas.microsoft.com/office/drawing/2014/main" id="{E84513B8-2FF3-5949-E7FD-900E95D4142E}"/>
              </a:ext>
            </a:extLst>
          </p:cNvPr>
          <p:cNvSpPr txBox="1"/>
          <p:nvPr/>
        </p:nvSpPr>
        <p:spPr>
          <a:xfrm>
            <a:off x="192256" y="595340"/>
            <a:ext cx="6181106" cy="400110"/>
          </a:xfrm>
          <a:prstGeom prst="rect">
            <a:avLst/>
          </a:prstGeom>
          <a:noFill/>
        </p:spPr>
        <p:txBody>
          <a:bodyPr wrap="square">
            <a:spAutoFit/>
          </a:bodyPr>
          <a:lstStyle/>
          <a:p>
            <a:r>
              <a:rPr lang="en-US" sz="2000" i="1" dirty="0"/>
              <a:t>Courtesy Tatiana </a:t>
            </a:r>
            <a:r>
              <a:rPr lang="en-US" sz="2000" i="1" dirty="0" err="1"/>
              <a:t>Bocanegra-Bahamon</a:t>
            </a:r>
            <a:r>
              <a:rPr lang="en-US" sz="2000" i="1" dirty="0"/>
              <a:t>, JPL</a:t>
            </a:r>
          </a:p>
        </p:txBody>
      </p:sp>
      <p:pic>
        <p:nvPicPr>
          <p:cNvPr id="4" name="Picture 3">
            <a:extLst>
              <a:ext uri="{FF2B5EF4-FFF2-40B4-BE49-F238E27FC236}">
                <a16:creationId xmlns:a16="http://schemas.microsoft.com/office/drawing/2014/main" id="{5CC44926-54A2-E9A1-8AE3-68B6711F21CA}"/>
              </a:ext>
            </a:extLst>
          </p:cNvPr>
          <p:cNvPicPr>
            <a:picLocks noChangeAspect="1"/>
          </p:cNvPicPr>
          <p:nvPr/>
        </p:nvPicPr>
        <p:blipFill>
          <a:blip r:embed="rId8"/>
          <a:stretch>
            <a:fillRect/>
          </a:stretch>
        </p:blipFill>
        <p:spPr>
          <a:xfrm>
            <a:off x="92757" y="6363325"/>
            <a:ext cx="2292626" cy="460973"/>
          </a:xfrm>
          <a:prstGeom prst="rect">
            <a:avLst/>
          </a:prstGeom>
        </p:spPr>
      </p:pic>
      <p:sp>
        <p:nvSpPr>
          <p:cNvPr id="18" name="Footer Placeholder 17">
            <a:extLst>
              <a:ext uri="{FF2B5EF4-FFF2-40B4-BE49-F238E27FC236}">
                <a16:creationId xmlns:a16="http://schemas.microsoft.com/office/drawing/2014/main" id="{BB3D32FC-EE1A-3F06-B92B-6B2B233CBB80}"/>
              </a:ext>
            </a:extLst>
          </p:cNvPr>
          <p:cNvSpPr>
            <a:spLocks noGrp="1"/>
          </p:cNvSpPr>
          <p:nvPr>
            <p:ph type="ftr" sz="quarter" idx="11"/>
          </p:nvPr>
        </p:nvSpPr>
        <p:spPr/>
        <p:txBody>
          <a:bodyPr/>
          <a:lstStyle/>
          <a:p>
            <a:r>
              <a:rPr lang="en-US"/>
              <a:t>9FSM October 20, 2023</a:t>
            </a:r>
          </a:p>
        </p:txBody>
      </p:sp>
    </p:spTree>
    <p:extLst>
      <p:ext uri="{BB962C8B-B14F-4D97-AF65-F5344CB8AC3E}">
        <p14:creationId xmlns:p14="http://schemas.microsoft.com/office/powerpoint/2010/main" val="10772460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FB2B4-FBAF-D65A-6377-8174D08A97D8}"/>
              </a:ext>
            </a:extLst>
          </p:cNvPr>
          <p:cNvSpPr>
            <a:spLocks noGrp="1"/>
          </p:cNvSpPr>
          <p:nvPr>
            <p:ph type="title"/>
          </p:nvPr>
        </p:nvSpPr>
        <p:spPr>
          <a:xfrm>
            <a:off x="81742" y="0"/>
            <a:ext cx="10515600" cy="673966"/>
          </a:xfrm>
        </p:spPr>
        <p:txBody>
          <a:bodyPr>
            <a:normAutofit fontScale="90000"/>
          </a:bodyPr>
          <a:lstStyle/>
          <a:p>
            <a:r>
              <a:rPr lang="en-US" dirty="0"/>
              <a:t>RO Simulation:  DSAC vs. USO</a:t>
            </a:r>
          </a:p>
        </p:txBody>
      </p:sp>
      <p:sp>
        <p:nvSpPr>
          <p:cNvPr id="3" name="Content Placeholder 4">
            <a:extLst>
              <a:ext uri="{FF2B5EF4-FFF2-40B4-BE49-F238E27FC236}">
                <a16:creationId xmlns:a16="http://schemas.microsoft.com/office/drawing/2014/main" id="{59F03CE4-02DC-C5F7-6FCB-1A09513BCF1B}"/>
              </a:ext>
            </a:extLst>
          </p:cNvPr>
          <p:cNvSpPr txBox="1">
            <a:spLocks/>
          </p:cNvSpPr>
          <p:nvPr/>
        </p:nvSpPr>
        <p:spPr>
          <a:xfrm>
            <a:off x="403628" y="909770"/>
            <a:ext cx="5106523" cy="4087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Effect of reducing the clock error </a:t>
            </a:r>
          </a:p>
          <a:p>
            <a:endParaRPr lang="en-US" dirty="0"/>
          </a:p>
        </p:txBody>
      </p:sp>
      <p:pic>
        <p:nvPicPr>
          <p:cNvPr id="4" name="Picture 3">
            <a:extLst>
              <a:ext uri="{FF2B5EF4-FFF2-40B4-BE49-F238E27FC236}">
                <a16:creationId xmlns:a16="http://schemas.microsoft.com/office/drawing/2014/main" id="{F44FFCB1-8426-142C-B0F3-3B1DB43D67D5}"/>
              </a:ext>
            </a:extLst>
          </p:cNvPr>
          <p:cNvPicPr>
            <a:picLocks noChangeAspect="1"/>
          </p:cNvPicPr>
          <p:nvPr/>
        </p:nvPicPr>
        <p:blipFill>
          <a:blip r:embed="rId3"/>
          <a:stretch>
            <a:fillRect/>
          </a:stretch>
        </p:blipFill>
        <p:spPr>
          <a:xfrm>
            <a:off x="6096000" y="667553"/>
            <a:ext cx="2298740" cy="659024"/>
          </a:xfrm>
          <a:prstGeom prst="rect">
            <a:avLst/>
          </a:prstGeom>
        </p:spPr>
      </p:pic>
      <mc:AlternateContent xmlns:mc="http://schemas.openxmlformats.org/markup-compatibility/2006" xmlns:a14="http://schemas.microsoft.com/office/drawing/2010/main">
        <mc:Choice Requires="a14">
          <p:sp>
            <p:nvSpPr>
              <p:cNvPr id="7" name="Content Placeholder 4">
                <a:extLst>
                  <a:ext uri="{FF2B5EF4-FFF2-40B4-BE49-F238E27FC236}">
                    <a16:creationId xmlns:a16="http://schemas.microsoft.com/office/drawing/2014/main" id="{1980B4D1-C362-1AB6-38C6-8F041D012670}"/>
                  </a:ext>
                </a:extLst>
              </p:cNvPr>
              <p:cNvSpPr txBox="1">
                <a:spLocks/>
              </p:cNvSpPr>
              <p:nvPr/>
            </p:nvSpPr>
            <p:spPr>
              <a:xfrm>
                <a:off x="45293" y="3970009"/>
                <a:ext cx="3065219" cy="184365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t>Neglecting OD and transmission errors</a:t>
                </a:r>
              </a:p>
              <a:p>
                <a:r>
                  <a:rPr lang="en-US" sz="1600" dirty="0"/>
                  <a:t>propagate </a:t>
                </a:r>
                <a14:m>
                  <m:oMath xmlns:m="http://schemas.openxmlformats.org/officeDocument/2006/math">
                    <m:sSub>
                      <m:sSubPr>
                        <m:ctrlPr>
                          <a:rPr lang="en-US" sz="1600" i="1" smtClean="0">
                            <a:latin typeface="Cambria Math" panose="02040503050406030204" pitchFamily="18" charset="0"/>
                            <a:ea typeface="Cambria Math" panose="02040503050406030204" pitchFamily="18" charset="0"/>
                          </a:rPr>
                        </m:ctrlPr>
                      </m:sSubPr>
                      <m:e>
                        <m:r>
                          <a:rPr lang="en-US" sz="1600" i="1" smtClean="0">
                            <a:latin typeface="Cambria Math" panose="02040503050406030204" pitchFamily="18" charset="0"/>
                            <a:ea typeface="Cambria Math" panose="02040503050406030204" pitchFamily="18" charset="0"/>
                          </a:rPr>
                          <m:t>𝜎</m:t>
                        </m:r>
                      </m:e>
                      <m:sub>
                        <m:r>
                          <a:rPr lang="en-US" sz="1600" i="1" smtClean="0">
                            <a:latin typeface="Cambria Math" panose="02040503050406030204" pitchFamily="18" charset="0"/>
                            <a:ea typeface="Cambria Math" panose="02040503050406030204" pitchFamily="18" charset="0"/>
                          </a:rPr>
                          <m:t>𝑓</m:t>
                        </m:r>
                      </m:sub>
                    </m:sSub>
                  </m:oMath>
                </a14:m>
                <a:r>
                  <a:rPr lang="en-US" sz="1600" dirty="0"/>
                  <a:t> through the multivariate and multistage occultation measurement model using MC simulations.</a:t>
                </a:r>
              </a:p>
            </p:txBody>
          </p:sp>
        </mc:Choice>
        <mc:Fallback xmlns="">
          <p:sp>
            <p:nvSpPr>
              <p:cNvPr id="7" name="Content Placeholder 4">
                <a:extLst>
                  <a:ext uri="{FF2B5EF4-FFF2-40B4-BE49-F238E27FC236}">
                    <a16:creationId xmlns:a16="http://schemas.microsoft.com/office/drawing/2014/main" id="{1980B4D1-C362-1AB6-38C6-8F041D012670}"/>
                  </a:ext>
                </a:extLst>
              </p:cNvPr>
              <p:cNvSpPr txBox="1">
                <a:spLocks noRot="1" noChangeAspect="1" noMove="1" noResize="1" noEditPoints="1" noAdjustHandles="1" noChangeArrowheads="1" noChangeShapeType="1" noTextEdit="1"/>
              </p:cNvSpPr>
              <p:nvPr/>
            </p:nvSpPr>
            <p:spPr>
              <a:xfrm>
                <a:off x="45293" y="3970009"/>
                <a:ext cx="3065219" cy="1843659"/>
              </a:xfrm>
              <a:prstGeom prst="rect">
                <a:avLst/>
              </a:prstGeom>
              <a:blipFill>
                <a:blip r:embed="rId4"/>
                <a:stretch>
                  <a:fillRect l="-826" t="-2055" r="-2066"/>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663CEF83-15A8-4E1B-0FE4-BC01EB969ADF}"/>
              </a:ext>
            </a:extLst>
          </p:cNvPr>
          <p:cNvPicPr>
            <a:picLocks noChangeAspect="1"/>
          </p:cNvPicPr>
          <p:nvPr/>
        </p:nvPicPr>
        <p:blipFill>
          <a:blip r:embed="rId5"/>
          <a:stretch>
            <a:fillRect/>
          </a:stretch>
        </p:blipFill>
        <p:spPr>
          <a:xfrm>
            <a:off x="2852265" y="3429000"/>
            <a:ext cx="4661616" cy="3109391"/>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415FEE5-1B01-AC89-0A92-6AC5632A3D6C}"/>
                  </a:ext>
                </a:extLst>
              </p:cNvPr>
              <p:cNvSpPr txBox="1"/>
              <p:nvPr/>
            </p:nvSpPr>
            <p:spPr>
              <a:xfrm>
                <a:off x="4923605" y="4379011"/>
                <a:ext cx="1689675" cy="184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latin typeface="Cambria Math" panose="02040503050406030204" pitchFamily="18" charset="0"/>
                          <a:ea typeface="Cambria Math" panose="02040503050406030204" pitchFamily="18" charset="0"/>
                        </a:rPr>
                        <m:t>𝛼</m:t>
                      </m:r>
                      <m:d>
                        <m:dPr>
                          <m:ctrlPr>
                            <a:rPr lang="en-US" sz="1200" b="0" i="1" smtClean="0">
                              <a:latin typeface="Cambria Math" panose="02040503050406030204" pitchFamily="18" charset="0"/>
                              <a:ea typeface="Cambria Math" panose="02040503050406030204" pitchFamily="18" charset="0"/>
                            </a:rPr>
                          </m:ctrlPr>
                        </m:dPr>
                        <m:e>
                          <m:r>
                            <a:rPr lang="en-US" sz="1200" b="0" i="1" smtClean="0">
                              <a:latin typeface="Cambria Math" panose="02040503050406030204" pitchFamily="18" charset="0"/>
                              <a:ea typeface="Cambria Math" panose="02040503050406030204" pitchFamily="18" charset="0"/>
                            </a:rPr>
                            <m:t> 90 </m:t>
                          </m:r>
                          <m:r>
                            <a:rPr lang="en-US" sz="1200" b="0" i="1" smtClean="0">
                              <a:latin typeface="Cambria Math" panose="02040503050406030204" pitchFamily="18" charset="0"/>
                              <a:ea typeface="Cambria Math" panose="02040503050406030204" pitchFamily="18" charset="0"/>
                            </a:rPr>
                            <m:t>𝑘𝑚</m:t>
                          </m:r>
                        </m:e>
                      </m:d>
                      <m:r>
                        <a:rPr lang="en-US" sz="1200" b="0" i="1" smtClean="0">
                          <a:latin typeface="Cambria Math" panose="02040503050406030204" pitchFamily="18" charset="0"/>
                          <a:ea typeface="Cambria Math" panose="02040503050406030204" pitchFamily="18" charset="0"/>
                        </a:rPr>
                        <m:t> ~ 5∙</m:t>
                      </m:r>
                      <m:sSup>
                        <m:sSupPr>
                          <m:ctrlPr>
                            <a:rPr lang="en-US" sz="1200" b="0" i="1" smtClean="0">
                              <a:latin typeface="Cambria Math" panose="02040503050406030204" pitchFamily="18" charset="0"/>
                              <a:ea typeface="Cambria Math" panose="02040503050406030204" pitchFamily="18" charset="0"/>
                            </a:rPr>
                          </m:ctrlPr>
                        </m:sSupPr>
                        <m:e>
                          <m:r>
                            <a:rPr lang="en-US" sz="1200" b="0" i="1" smtClean="0">
                              <a:latin typeface="Cambria Math" panose="02040503050406030204" pitchFamily="18" charset="0"/>
                              <a:ea typeface="Cambria Math" panose="02040503050406030204" pitchFamily="18" charset="0"/>
                            </a:rPr>
                            <m:t>10</m:t>
                          </m:r>
                        </m:e>
                        <m:sup>
                          <m:r>
                            <a:rPr lang="en-US" sz="1200" b="0" i="1" smtClean="0">
                              <a:latin typeface="Cambria Math" panose="02040503050406030204" pitchFamily="18" charset="0"/>
                              <a:ea typeface="Cambria Math" panose="02040503050406030204" pitchFamily="18" charset="0"/>
                            </a:rPr>
                            <m:t>−6</m:t>
                          </m:r>
                        </m:sup>
                      </m:sSup>
                      <m:r>
                        <a:rPr lang="en-US" sz="1200" b="0" i="1" smtClean="0">
                          <a:latin typeface="Cambria Math" panose="02040503050406030204" pitchFamily="18" charset="0"/>
                          <a:ea typeface="Cambria Math" panose="02040503050406030204" pitchFamily="18" charset="0"/>
                        </a:rPr>
                        <m:t> </m:t>
                      </m:r>
                      <m:r>
                        <a:rPr lang="en-US" sz="1200" b="0" i="1" smtClean="0">
                          <a:latin typeface="Cambria Math" panose="02040503050406030204" pitchFamily="18" charset="0"/>
                          <a:ea typeface="Cambria Math" panose="02040503050406030204" pitchFamily="18" charset="0"/>
                        </a:rPr>
                        <m:t>𝑟𝑎𝑑</m:t>
                      </m:r>
                    </m:oMath>
                  </m:oMathPara>
                </a14:m>
                <a:endParaRPr lang="en-US" sz="1200" dirty="0"/>
              </a:p>
            </p:txBody>
          </p:sp>
        </mc:Choice>
        <mc:Fallback xmlns="">
          <p:sp>
            <p:nvSpPr>
              <p:cNvPr id="9" name="TextBox 8">
                <a:extLst>
                  <a:ext uri="{FF2B5EF4-FFF2-40B4-BE49-F238E27FC236}">
                    <a16:creationId xmlns:a16="http://schemas.microsoft.com/office/drawing/2014/main" id="{0415FEE5-1B01-AC89-0A92-6AC5632A3D6C}"/>
                  </a:ext>
                </a:extLst>
              </p:cNvPr>
              <p:cNvSpPr txBox="1">
                <a:spLocks noRot="1" noChangeAspect="1" noMove="1" noResize="1" noEditPoints="1" noAdjustHandles="1" noChangeArrowheads="1" noChangeShapeType="1" noTextEdit="1"/>
              </p:cNvSpPr>
              <p:nvPr/>
            </p:nvSpPr>
            <p:spPr>
              <a:xfrm>
                <a:off x="4923605" y="4379011"/>
                <a:ext cx="1689675" cy="184666"/>
              </a:xfrm>
              <a:prstGeom prst="rect">
                <a:avLst/>
              </a:prstGeom>
              <a:blipFill>
                <a:blip r:embed="rId6"/>
                <a:stretch>
                  <a:fillRect l="-1493" t="-6250" r="-1493" b="-31250"/>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57FFC1F4-967D-5561-8DDB-093595DACA60}"/>
              </a:ext>
            </a:extLst>
          </p:cNvPr>
          <p:cNvPicPr>
            <a:picLocks noChangeAspect="1"/>
          </p:cNvPicPr>
          <p:nvPr/>
        </p:nvPicPr>
        <p:blipFill>
          <a:blip r:embed="rId7"/>
          <a:stretch>
            <a:fillRect/>
          </a:stretch>
        </p:blipFill>
        <p:spPr>
          <a:xfrm>
            <a:off x="1572519" y="1326577"/>
            <a:ext cx="3767023" cy="2260214"/>
          </a:xfrm>
          <a:prstGeom prst="rect">
            <a:avLst/>
          </a:prstGeom>
        </p:spPr>
      </p:pic>
      <p:pic>
        <p:nvPicPr>
          <p:cNvPr id="15" name="Picture 14">
            <a:extLst>
              <a:ext uri="{FF2B5EF4-FFF2-40B4-BE49-F238E27FC236}">
                <a16:creationId xmlns:a16="http://schemas.microsoft.com/office/drawing/2014/main" id="{E7215AD3-2A6B-CAEF-6F14-827D51BC7D9A}"/>
              </a:ext>
            </a:extLst>
          </p:cNvPr>
          <p:cNvPicPr>
            <a:picLocks noChangeAspect="1"/>
          </p:cNvPicPr>
          <p:nvPr/>
        </p:nvPicPr>
        <p:blipFill>
          <a:blip r:embed="rId8"/>
          <a:stretch>
            <a:fillRect/>
          </a:stretch>
        </p:blipFill>
        <p:spPr>
          <a:xfrm>
            <a:off x="6096000" y="1341519"/>
            <a:ext cx="3767023" cy="2260213"/>
          </a:xfrm>
          <a:prstGeom prst="rect">
            <a:avLst/>
          </a:prstGeom>
        </p:spPr>
      </p:pic>
      <p:pic>
        <p:nvPicPr>
          <p:cNvPr id="16" name="Picture 15">
            <a:extLst>
              <a:ext uri="{FF2B5EF4-FFF2-40B4-BE49-F238E27FC236}">
                <a16:creationId xmlns:a16="http://schemas.microsoft.com/office/drawing/2014/main" id="{27E2A014-8E38-84EC-0D7D-D581888445E7}"/>
              </a:ext>
            </a:extLst>
          </p:cNvPr>
          <p:cNvPicPr>
            <a:picLocks noChangeAspect="1"/>
          </p:cNvPicPr>
          <p:nvPr/>
        </p:nvPicPr>
        <p:blipFill>
          <a:blip r:embed="rId9"/>
          <a:stretch>
            <a:fillRect/>
          </a:stretch>
        </p:blipFill>
        <p:spPr>
          <a:xfrm>
            <a:off x="7472757" y="3625566"/>
            <a:ext cx="4414443" cy="2932712"/>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EAA2FF7-8A21-8386-BC7A-7FD3106DA87A}"/>
                  </a:ext>
                </a:extLst>
              </p:cNvPr>
              <p:cNvSpPr txBox="1"/>
              <p:nvPr/>
            </p:nvSpPr>
            <p:spPr>
              <a:xfrm>
                <a:off x="9339735" y="4563677"/>
                <a:ext cx="2035076" cy="184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ea typeface="Cambria Math" panose="02040503050406030204" pitchFamily="18" charset="0"/>
                            </a:rPr>
                          </m:ctrlPr>
                        </m:sSubPr>
                        <m:e>
                          <m:r>
                            <a:rPr lang="en-US" sz="1200" b="0" i="1" smtClean="0">
                              <a:latin typeface="Cambria Math" panose="02040503050406030204" pitchFamily="18" charset="0"/>
                              <a:ea typeface="Cambria Math" panose="02040503050406030204" pitchFamily="18" charset="0"/>
                            </a:rPr>
                            <m:t>𝑛</m:t>
                          </m:r>
                        </m:e>
                        <m:sub>
                          <m:r>
                            <a:rPr lang="en-US" sz="1200" b="0" i="1" smtClean="0">
                              <a:latin typeface="Cambria Math" panose="02040503050406030204" pitchFamily="18" charset="0"/>
                              <a:ea typeface="Cambria Math" panose="02040503050406030204" pitchFamily="18" charset="0"/>
                            </a:rPr>
                            <m:t>𝑛</m:t>
                          </m:r>
                        </m:sub>
                      </m:sSub>
                      <m:d>
                        <m:dPr>
                          <m:ctrlPr>
                            <a:rPr lang="en-US" sz="1200" b="0" i="1" smtClean="0">
                              <a:latin typeface="Cambria Math" panose="02040503050406030204" pitchFamily="18" charset="0"/>
                              <a:ea typeface="Cambria Math" panose="02040503050406030204" pitchFamily="18" charset="0"/>
                            </a:rPr>
                          </m:ctrlPr>
                        </m:dPr>
                        <m:e>
                          <m:r>
                            <a:rPr lang="en-US" sz="1200" b="0" i="1" smtClean="0">
                              <a:latin typeface="Cambria Math" panose="02040503050406030204" pitchFamily="18" charset="0"/>
                              <a:ea typeface="Cambria Math" panose="02040503050406030204" pitchFamily="18" charset="0"/>
                            </a:rPr>
                            <m:t> 90 </m:t>
                          </m:r>
                          <m:r>
                            <a:rPr lang="en-US" sz="1200" b="0" i="1" smtClean="0">
                              <a:latin typeface="Cambria Math" panose="02040503050406030204" pitchFamily="18" charset="0"/>
                              <a:ea typeface="Cambria Math" panose="02040503050406030204" pitchFamily="18" charset="0"/>
                            </a:rPr>
                            <m:t>𝑘𝑚</m:t>
                          </m:r>
                        </m:e>
                      </m:d>
                      <m:r>
                        <a:rPr lang="en-US" sz="1200" b="0" i="1" smtClean="0">
                          <a:latin typeface="Cambria Math" panose="02040503050406030204" pitchFamily="18" charset="0"/>
                          <a:ea typeface="Cambria Math" panose="02040503050406030204" pitchFamily="18" charset="0"/>
                        </a:rPr>
                        <m:t> ~ </m:t>
                      </m:r>
                      <m:sSup>
                        <m:sSupPr>
                          <m:ctrlPr>
                            <a:rPr lang="en-US" sz="1200" b="0" i="1" smtClean="0">
                              <a:latin typeface="Cambria Math" panose="02040503050406030204" pitchFamily="18" charset="0"/>
                              <a:ea typeface="Cambria Math" panose="02040503050406030204" pitchFamily="18" charset="0"/>
                            </a:rPr>
                          </m:ctrlPr>
                        </m:sSupPr>
                        <m:e>
                          <m:r>
                            <a:rPr lang="en-US" sz="1200" b="0" i="1" smtClean="0">
                              <a:latin typeface="Cambria Math" panose="02040503050406030204" pitchFamily="18" charset="0"/>
                              <a:ea typeface="Cambria Math" panose="02040503050406030204" pitchFamily="18" charset="0"/>
                            </a:rPr>
                            <m:t>10</m:t>
                          </m:r>
                        </m:e>
                        <m:sup>
                          <m:r>
                            <a:rPr lang="en-US" sz="1200" b="0" i="1" smtClean="0">
                              <a:latin typeface="Cambria Math" panose="02040503050406030204" pitchFamily="18" charset="0"/>
                              <a:ea typeface="Cambria Math" panose="02040503050406030204" pitchFamily="18" charset="0"/>
                            </a:rPr>
                            <m:t>22</m:t>
                          </m:r>
                        </m:sup>
                      </m:sSup>
                      <m:sSup>
                        <m:sSupPr>
                          <m:ctrlPr>
                            <a:rPr lang="en-US" sz="1200" b="0" i="1" smtClean="0">
                              <a:latin typeface="Cambria Math" panose="02040503050406030204" pitchFamily="18" charset="0"/>
                              <a:ea typeface="Cambria Math" panose="02040503050406030204" pitchFamily="18" charset="0"/>
                            </a:rPr>
                          </m:ctrlPr>
                        </m:sSupPr>
                        <m:e>
                          <m:r>
                            <a:rPr lang="en-US" sz="1200" b="0" i="1" smtClean="0">
                              <a:latin typeface="Cambria Math" panose="02040503050406030204" pitchFamily="18" charset="0"/>
                              <a:ea typeface="Cambria Math" panose="02040503050406030204" pitchFamily="18" charset="0"/>
                            </a:rPr>
                            <m:t>𝑚</m:t>
                          </m:r>
                        </m:e>
                        <m:sup>
                          <m:r>
                            <a:rPr lang="en-US" sz="1200" b="0" i="1" smtClean="0">
                              <a:latin typeface="Cambria Math" panose="02040503050406030204" pitchFamily="18" charset="0"/>
                              <a:ea typeface="Cambria Math" panose="02040503050406030204" pitchFamily="18" charset="0"/>
                            </a:rPr>
                            <m:t>−3</m:t>
                          </m:r>
                        </m:sup>
                      </m:sSup>
                    </m:oMath>
                  </m:oMathPara>
                </a14:m>
                <a:endParaRPr lang="en-US" sz="1200" dirty="0"/>
              </a:p>
            </p:txBody>
          </p:sp>
        </mc:Choice>
        <mc:Fallback xmlns="">
          <p:sp>
            <p:nvSpPr>
              <p:cNvPr id="17" name="TextBox 16">
                <a:extLst>
                  <a:ext uri="{FF2B5EF4-FFF2-40B4-BE49-F238E27FC236}">
                    <a16:creationId xmlns:a16="http://schemas.microsoft.com/office/drawing/2014/main" id="{1EAA2FF7-8A21-8386-BC7A-7FD3106DA87A}"/>
                  </a:ext>
                </a:extLst>
              </p:cNvPr>
              <p:cNvSpPr txBox="1">
                <a:spLocks noRot="1" noChangeAspect="1" noMove="1" noResize="1" noEditPoints="1" noAdjustHandles="1" noChangeArrowheads="1" noChangeShapeType="1" noTextEdit="1"/>
              </p:cNvSpPr>
              <p:nvPr/>
            </p:nvSpPr>
            <p:spPr>
              <a:xfrm>
                <a:off x="9339735" y="4563677"/>
                <a:ext cx="2035076" cy="184666"/>
              </a:xfrm>
              <a:prstGeom prst="rect">
                <a:avLst/>
              </a:prstGeom>
              <a:blipFill>
                <a:blip r:embed="rId10"/>
                <a:stretch>
                  <a:fillRect t="-13333" b="-40000"/>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D61673C8-752A-3D18-CD15-71B7A1B0932C}"/>
              </a:ext>
            </a:extLst>
          </p:cNvPr>
          <p:cNvSpPr txBox="1"/>
          <p:nvPr/>
        </p:nvSpPr>
        <p:spPr>
          <a:xfrm>
            <a:off x="3520329" y="6341409"/>
            <a:ext cx="1789529" cy="369332"/>
          </a:xfrm>
          <a:prstGeom prst="rect">
            <a:avLst/>
          </a:prstGeom>
          <a:noFill/>
        </p:spPr>
        <p:txBody>
          <a:bodyPr wrap="none" rtlCol="0">
            <a:spAutoFit/>
          </a:bodyPr>
          <a:lstStyle/>
          <a:p>
            <a:r>
              <a:rPr lang="en-US" dirty="0"/>
              <a:t>1% vs. factor of 2</a:t>
            </a:r>
          </a:p>
        </p:txBody>
      </p:sp>
      <p:sp>
        <p:nvSpPr>
          <p:cNvPr id="19" name="TextBox 18">
            <a:extLst>
              <a:ext uri="{FF2B5EF4-FFF2-40B4-BE49-F238E27FC236}">
                <a16:creationId xmlns:a16="http://schemas.microsoft.com/office/drawing/2014/main" id="{198B1DB3-214D-B65B-4743-057AD511B954}"/>
              </a:ext>
            </a:extLst>
          </p:cNvPr>
          <p:cNvSpPr txBox="1"/>
          <p:nvPr/>
        </p:nvSpPr>
        <p:spPr>
          <a:xfrm>
            <a:off x="8734264" y="6463702"/>
            <a:ext cx="2212913" cy="369332"/>
          </a:xfrm>
          <a:prstGeom prst="rect">
            <a:avLst/>
          </a:prstGeom>
          <a:noFill/>
        </p:spPr>
        <p:txBody>
          <a:bodyPr wrap="none" rtlCol="0">
            <a:spAutoFit/>
          </a:bodyPr>
          <a:lstStyle/>
          <a:p>
            <a:r>
              <a:rPr lang="en-US" dirty="0"/>
              <a:t>Part per 1000 vs. 10%</a:t>
            </a:r>
          </a:p>
        </p:txBody>
      </p:sp>
      <p:sp>
        <p:nvSpPr>
          <p:cNvPr id="20" name="TextBox 19">
            <a:extLst>
              <a:ext uri="{FF2B5EF4-FFF2-40B4-BE49-F238E27FC236}">
                <a16:creationId xmlns:a16="http://schemas.microsoft.com/office/drawing/2014/main" id="{AE8970E2-6DEA-3C4C-3C43-6D2F19E99CFF}"/>
              </a:ext>
            </a:extLst>
          </p:cNvPr>
          <p:cNvSpPr txBox="1"/>
          <p:nvPr/>
        </p:nvSpPr>
        <p:spPr>
          <a:xfrm>
            <a:off x="168505" y="6018221"/>
            <a:ext cx="2978456" cy="707886"/>
          </a:xfrm>
          <a:prstGeom prst="rect">
            <a:avLst/>
          </a:prstGeom>
          <a:noFill/>
        </p:spPr>
        <p:txBody>
          <a:bodyPr wrap="square">
            <a:spAutoFit/>
          </a:bodyPr>
          <a:lstStyle/>
          <a:p>
            <a:r>
              <a:rPr lang="en-US" sz="2000" i="1" dirty="0"/>
              <a:t>Courtesy Tatiana </a:t>
            </a:r>
            <a:r>
              <a:rPr lang="en-US" sz="2000" i="1" dirty="0" err="1"/>
              <a:t>Bocanegra-Bahamon</a:t>
            </a:r>
            <a:r>
              <a:rPr lang="en-US" sz="2000" i="1" dirty="0"/>
              <a:t>, JPL</a:t>
            </a:r>
          </a:p>
        </p:txBody>
      </p:sp>
      <p:pic>
        <p:nvPicPr>
          <p:cNvPr id="5" name="Picture 4">
            <a:extLst>
              <a:ext uri="{FF2B5EF4-FFF2-40B4-BE49-F238E27FC236}">
                <a16:creationId xmlns:a16="http://schemas.microsoft.com/office/drawing/2014/main" id="{A2F787AE-777E-8DE0-9444-6E1F5D2CCA14}"/>
              </a:ext>
            </a:extLst>
          </p:cNvPr>
          <p:cNvPicPr>
            <a:picLocks noChangeAspect="1"/>
          </p:cNvPicPr>
          <p:nvPr/>
        </p:nvPicPr>
        <p:blipFill>
          <a:blip r:embed="rId11"/>
          <a:stretch>
            <a:fillRect/>
          </a:stretch>
        </p:blipFill>
        <p:spPr>
          <a:xfrm>
            <a:off x="9800864" y="100409"/>
            <a:ext cx="2292626" cy="460973"/>
          </a:xfrm>
          <a:prstGeom prst="rect">
            <a:avLst/>
          </a:prstGeom>
        </p:spPr>
      </p:pic>
      <p:sp>
        <p:nvSpPr>
          <p:cNvPr id="6" name="Footer Placeholder 5">
            <a:extLst>
              <a:ext uri="{FF2B5EF4-FFF2-40B4-BE49-F238E27FC236}">
                <a16:creationId xmlns:a16="http://schemas.microsoft.com/office/drawing/2014/main" id="{ED0C1D35-F032-273D-24CF-9731FA97DE7B}"/>
              </a:ext>
            </a:extLst>
          </p:cNvPr>
          <p:cNvSpPr>
            <a:spLocks noGrp="1"/>
          </p:cNvSpPr>
          <p:nvPr>
            <p:ph type="ftr" sz="quarter" idx="11"/>
          </p:nvPr>
        </p:nvSpPr>
        <p:spPr/>
        <p:txBody>
          <a:bodyPr/>
          <a:lstStyle/>
          <a:p>
            <a:r>
              <a:rPr lang="en-US"/>
              <a:t>9FSM October 20, 2023</a:t>
            </a:r>
          </a:p>
        </p:txBody>
      </p:sp>
    </p:spTree>
    <p:extLst>
      <p:ext uri="{BB962C8B-B14F-4D97-AF65-F5344CB8AC3E}">
        <p14:creationId xmlns:p14="http://schemas.microsoft.com/office/powerpoint/2010/main" val="6697019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B4BA472-F05D-BF14-4CD4-00E3C0F73F77}"/>
                  </a:ext>
                </a:extLst>
              </p:cNvPr>
              <p:cNvSpPr txBox="1"/>
              <p:nvPr/>
            </p:nvSpPr>
            <p:spPr>
              <a:xfrm>
                <a:off x="631423" y="878507"/>
                <a:ext cx="10033806" cy="707886"/>
              </a:xfrm>
              <a:prstGeom prst="rect">
                <a:avLst/>
              </a:prstGeom>
              <a:noFill/>
            </p:spPr>
            <p:txBody>
              <a:bodyPr wrap="square" rtlCol="0">
                <a:spAutoFit/>
              </a:bodyPr>
              <a:lstStyle/>
              <a:p>
                <a:pPr algn="ctr"/>
                <a:r>
                  <a:rPr lang="en-IT" sz="2000" b="1">
                    <a:latin typeface="Roboto" panose="02000000000000000000" pitchFamily="2" charset="0"/>
                    <a:ea typeface="Roboto" panose="02000000000000000000" pitchFamily="2" charset="0"/>
                  </a:rPr>
                  <a:t>Parametrization</a:t>
                </a:r>
                <a:r>
                  <a:rPr lang="en-IT" sz="2000" b="1" dirty="0">
                    <a:latin typeface="Roboto" panose="02000000000000000000" pitchFamily="2" charset="0"/>
                    <a:ea typeface="Roboto" panose="02000000000000000000" pitchFamily="2" charset="0"/>
                  </a:rPr>
                  <a:t>: </a:t>
                </a:r>
                <a14:m>
                  <m:oMath xmlns:m="http://schemas.openxmlformats.org/officeDocument/2006/math">
                    <m:r>
                      <a:rPr lang="it-IT" sz="2000" b="1" i="1">
                        <a:latin typeface="Cambria Math" panose="02040503050406030204" pitchFamily="18" charset="0"/>
                        <a:ea typeface="Roboto" panose="02000000000000000000" pitchFamily="2" charset="0"/>
                      </a:rPr>
                      <m:t>𝜶</m:t>
                    </m:r>
                  </m:oMath>
                </a14:m>
                <a:r>
                  <a:rPr lang="it-IT" sz="2000" b="1" dirty="0">
                    <a:latin typeface="Roboto" panose="02000000000000000000" pitchFamily="2" charset="0"/>
                    <a:ea typeface="Roboto" panose="02000000000000000000" pitchFamily="2" charset="0"/>
                  </a:rPr>
                  <a:t>. LPI test with </a:t>
                </a:r>
                <a:r>
                  <a:rPr lang="it-IT" sz="2000" b="1" dirty="0" err="1">
                    <a:latin typeface="Roboto" panose="02000000000000000000" pitchFamily="2" charset="0"/>
                    <a:ea typeface="Roboto" panose="02000000000000000000" pitchFamily="2" charset="0"/>
                  </a:rPr>
                  <a:t>identical</a:t>
                </a:r>
                <a:r>
                  <a:rPr lang="it-IT" sz="2000" b="1" dirty="0">
                    <a:latin typeface="Roboto" panose="02000000000000000000" pitchFamily="2" charset="0"/>
                    <a:ea typeface="Roboto" panose="02000000000000000000" pitchFamily="2" charset="0"/>
                  </a:rPr>
                  <a:t> clocks (DSAC in </a:t>
                </a:r>
                <a:r>
                  <a:rPr lang="it-IT" sz="2000" b="1" dirty="0" err="1">
                    <a:latin typeface="Roboto" panose="02000000000000000000" pitchFamily="2" charset="0"/>
                    <a:ea typeface="Roboto" panose="02000000000000000000" pitchFamily="2" charset="0"/>
                  </a:rPr>
                  <a:t>space</a:t>
                </a:r>
                <a:r>
                  <a:rPr lang="it-IT" sz="2000" b="1" dirty="0">
                    <a:latin typeface="Roboto" panose="02000000000000000000" pitchFamily="2" charset="0"/>
                    <a:ea typeface="Roboto" panose="02000000000000000000" pitchFamily="2" charset="0"/>
                  </a:rPr>
                  <a:t> and on ground)</a:t>
                </a:r>
              </a:p>
              <a:p>
                <a:pPr algn="ctr"/>
                <a:r>
                  <a:rPr lang="en-IT" sz="2000" b="1">
                    <a:ea typeface="Roboto" panose="02000000000000000000" pitchFamily="2" charset="0"/>
                  </a:rPr>
                  <a:t>Multi-arc </a:t>
                </a:r>
                <a:r>
                  <a:rPr lang="it-IT" sz="2000" b="1" dirty="0" err="1">
                    <a:ea typeface="Roboto" panose="02000000000000000000" pitchFamily="2" charset="0"/>
                  </a:rPr>
                  <a:t>covariance</a:t>
                </a:r>
                <a:r>
                  <a:rPr lang="it-IT" sz="2000" b="1" dirty="0">
                    <a:ea typeface="Roboto" panose="02000000000000000000" pitchFamily="2" charset="0"/>
                  </a:rPr>
                  <a:t> </a:t>
                </a:r>
                <a:r>
                  <a:rPr lang="en-IT" sz="2000" b="1">
                    <a:ea typeface="Roboto" panose="02000000000000000000" pitchFamily="2" charset="0"/>
                  </a:rPr>
                  <a:t>analysis</a:t>
                </a:r>
                <a:r>
                  <a:rPr lang="en-IT" sz="2000">
                    <a:ea typeface="Roboto" panose="02000000000000000000" pitchFamily="2" charset="0"/>
                  </a:rPr>
                  <a:t> (using NASA-JPL MONTE</a:t>
                </a:r>
                <a:r>
                  <a:rPr lang="it-IT" sz="2000" dirty="0">
                    <a:ea typeface="Roboto" panose="02000000000000000000" pitchFamily="2" charset="0"/>
                  </a:rPr>
                  <a:t> software</a:t>
                </a:r>
                <a:r>
                  <a:rPr lang="en-IT" sz="2000">
                    <a:ea typeface="Roboto" panose="02000000000000000000" pitchFamily="2" charset="0"/>
                  </a:rPr>
                  <a:t>)</a:t>
                </a:r>
                <a:r>
                  <a:rPr lang="it-IT" sz="2000" dirty="0">
                    <a:ea typeface="Roboto" panose="02000000000000000000" pitchFamily="2" charset="0"/>
                  </a:rPr>
                  <a:t>:</a:t>
                </a:r>
                <a:r>
                  <a:rPr lang="en-IT" sz="2000" b="1">
                    <a:latin typeface="Roboto" panose="02000000000000000000" pitchFamily="2" charset="0"/>
                    <a:ea typeface="Roboto" panose="02000000000000000000" pitchFamily="2" charset="0"/>
                  </a:rPr>
                  <a:t> </a:t>
                </a:r>
                <a:endParaRPr lang="en-IT" sz="2000" b="1" dirty="0">
                  <a:latin typeface="Roboto" panose="02000000000000000000" pitchFamily="2" charset="0"/>
                  <a:ea typeface="Roboto" panose="02000000000000000000" pitchFamily="2" charset="0"/>
                </a:endParaRPr>
              </a:p>
            </p:txBody>
          </p:sp>
        </mc:Choice>
        <mc:Fallback xmlns="">
          <p:sp>
            <p:nvSpPr>
              <p:cNvPr id="8" name="TextBox 7">
                <a:extLst>
                  <a:ext uri="{FF2B5EF4-FFF2-40B4-BE49-F238E27FC236}">
                    <a16:creationId xmlns:a16="http://schemas.microsoft.com/office/drawing/2014/main" id="{2B4BA472-F05D-BF14-4CD4-00E3C0F73F77}"/>
                  </a:ext>
                </a:extLst>
              </p:cNvPr>
              <p:cNvSpPr txBox="1">
                <a:spLocks noRot="1" noChangeAspect="1" noMove="1" noResize="1" noEditPoints="1" noAdjustHandles="1" noChangeArrowheads="1" noChangeShapeType="1" noTextEdit="1"/>
              </p:cNvSpPr>
              <p:nvPr/>
            </p:nvSpPr>
            <p:spPr>
              <a:xfrm>
                <a:off x="631423" y="878507"/>
                <a:ext cx="10033806" cy="707886"/>
              </a:xfrm>
              <a:prstGeom prst="rect">
                <a:avLst/>
              </a:prstGeom>
              <a:blipFill>
                <a:blip r:embed="rId3"/>
                <a:stretch>
                  <a:fillRect t="-5357" b="-14286"/>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AD9D75F5-03F3-7EE4-168C-54B2410DB523}"/>
              </a:ext>
            </a:extLst>
          </p:cNvPr>
          <p:cNvSpPr>
            <a:spLocks noGrp="1"/>
          </p:cNvSpPr>
          <p:nvPr>
            <p:ph type="title"/>
          </p:nvPr>
        </p:nvSpPr>
        <p:spPr/>
        <p:txBody>
          <a:bodyPr>
            <a:noAutofit/>
          </a:bodyPr>
          <a:lstStyle/>
          <a:p>
            <a:r>
              <a:rPr lang="en-US" sz="3200" dirty="0"/>
              <a:t>Simulation </a:t>
            </a:r>
            <a:r>
              <a:rPr lang="en-IT" sz="3200"/>
              <a:t>Results</a:t>
            </a:r>
            <a:r>
              <a:rPr lang="en-US" sz="3200" dirty="0"/>
              <a:t> for Venus Cruise LPI Measurement</a:t>
            </a:r>
            <a:endParaRPr lang="en-IT" sz="3200"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A871A6A-F87E-6D44-DB94-95B063844052}"/>
                  </a:ext>
                </a:extLst>
              </p:cNvPr>
              <p:cNvSpPr txBox="1"/>
              <p:nvPr/>
            </p:nvSpPr>
            <p:spPr>
              <a:xfrm>
                <a:off x="1554831" y="2145980"/>
                <a:ext cx="461665" cy="2758440"/>
              </a:xfrm>
              <a:prstGeom prst="rect">
                <a:avLst/>
              </a:prstGeom>
              <a:noFill/>
            </p:spPr>
            <p:txBody>
              <a:bodyPr vert="vert270" wrap="square" rtlCol="0">
                <a:spAutoFit/>
              </a:bodyPr>
              <a:lstStyle/>
              <a:p>
                <a14:m>
                  <m:oMath xmlns:m="http://schemas.openxmlformats.org/officeDocument/2006/math">
                    <m:r>
                      <a:rPr lang="it-IT" b="0" i="1" smtClean="0">
                        <a:latin typeface="Cambria Math" panose="02040503050406030204" pitchFamily="18" charset="0"/>
                      </a:rPr>
                      <m:t>𝛼</m:t>
                    </m:r>
                    <m:r>
                      <a:rPr lang="it-IT" b="0" i="1" smtClean="0">
                        <a:latin typeface="Cambria Math" panose="02040503050406030204" pitchFamily="18" charset="0"/>
                      </a:rPr>
                      <m:t> </m:t>
                    </m:r>
                  </m:oMath>
                </a14:m>
                <a:r>
                  <a:rPr lang="it-IT" dirty="0">
                    <a:latin typeface="Roboto" panose="02000000000000000000" pitchFamily="2" charset="0"/>
                    <a:ea typeface="Roboto" panose="02000000000000000000" pitchFamily="2" charset="0"/>
                  </a:rPr>
                  <a:t>fo</a:t>
                </a:r>
                <a:r>
                  <a:rPr lang="en-IT">
                    <a:latin typeface="Roboto" panose="02000000000000000000" pitchFamily="2" charset="0"/>
                    <a:ea typeface="Roboto" panose="02000000000000000000" pitchFamily="2" charset="0"/>
                  </a:rPr>
                  <a:t>rmal </a:t>
                </a:r>
                <a:r>
                  <a:rPr lang="it-IT" dirty="0">
                    <a:latin typeface="Roboto" panose="02000000000000000000" pitchFamily="2" charset="0"/>
                    <a:ea typeface="Roboto" panose="02000000000000000000" pitchFamily="2" charset="0"/>
                  </a:rPr>
                  <a:t>u</a:t>
                </a:r>
                <a:r>
                  <a:rPr lang="en-IT">
                    <a:latin typeface="Roboto" panose="02000000000000000000" pitchFamily="2" charset="0"/>
                    <a:ea typeface="Roboto" panose="02000000000000000000" pitchFamily="2" charset="0"/>
                  </a:rPr>
                  <a:t>ncertainty</a:t>
                </a:r>
                <a:endParaRPr lang="en-IT" dirty="0">
                  <a:latin typeface="Roboto" panose="02000000000000000000" pitchFamily="2" charset="0"/>
                  <a:ea typeface="Roboto" panose="02000000000000000000" pitchFamily="2" charset="0"/>
                </a:endParaRPr>
              </a:p>
            </p:txBody>
          </p:sp>
        </mc:Choice>
        <mc:Fallback xmlns="">
          <p:sp>
            <p:nvSpPr>
              <p:cNvPr id="13" name="TextBox 12">
                <a:extLst>
                  <a:ext uri="{FF2B5EF4-FFF2-40B4-BE49-F238E27FC236}">
                    <a16:creationId xmlns:a16="http://schemas.microsoft.com/office/drawing/2014/main" id="{7A871A6A-F87E-6D44-DB94-95B063844052}"/>
                  </a:ext>
                </a:extLst>
              </p:cNvPr>
              <p:cNvSpPr txBox="1">
                <a:spLocks noRot="1" noChangeAspect="1" noMove="1" noResize="1" noEditPoints="1" noAdjustHandles="1" noChangeArrowheads="1" noChangeShapeType="1" noTextEdit="1"/>
              </p:cNvSpPr>
              <p:nvPr/>
            </p:nvSpPr>
            <p:spPr>
              <a:xfrm>
                <a:off x="1554831" y="2145980"/>
                <a:ext cx="461665" cy="2758440"/>
              </a:xfrm>
              <a:prstGeom prst="rect">
                <a:avLst/>
              </a:prstGeom>
              <a:blipFill>
                <a:blip r:embed="rId4"/>
                <a:stretch>
                  <a:fillRect r="-8108" b="-457"/>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81FFC073-77A2-7EA7-B230-AAEE77C8B507}"/>
              </a:ext>
            </a:extLst>
          </p:cNvPr>
          <p:cNvSpPr>
            <a:spLocks noGrp="1"/>
          </p:cNvSpPr>
          <p:nvPr>
            <p:ph type="ftr" sz="quarter" idx="15"/>
          </p:nvPr>
        </p:nvSpPr>
        <p:spPr/>
        <p:txBody>
          <a:bodyPr/>
          <a:lstStyle/>
          <a:p>
            <a:r>
              <a:rPr lang="de-DE" sz="1200">
                <a:latin typeface="Roboto" panose="02000000000000000000" pitchFamily="2" charset="0"/>
                <a:ea typeface="Roboto" panose="02000000000000000000" pitchFamily="2" charset="0"/>
              </a:rPr>
              <a:t>9FSM October 20, 2023</a:t>
            </a:r>
            <a:endParaRPr lang="en-US"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9B3FCD0-61BB-5ADB-67F5-3AD8FDD5B09F}"/>
                  </a:ext>
                </a:extLst>
              </p:cNvPr>
              <p:cNvSpPr txBox="1"/>
              <p:nvPr/>
            </p:nvSpPr>
            <p:spPr>
              <a:xfrm>
                <a:off x="7910264" y="3737797"/>
                <a:ext cx="4201380" cy="1830694"/>
              </a:xfrm>
              <a:prstGeom prst="rect">
                <a:avLst/>
              </a:prstGeom>
              <a:solidFill>
                <a:schemeClr val="bg1"/>
              </a:solidFill>
            </p:spPr>
            <p:txBody>
              <a:bodyPr wrap="square">
                <a:spAutoFit/>
              </a:bodyPr>
              <a:lstStyle/>
              <a:p>
                <a14:m>
                  <m:oMath xmlns:m="http://schemas.openxmlformats.org/officeDocument/2006/math">
                    <m:sSub>
                      <m:sSubPr>
                        <m:ctrlPr>
                          <a:rPr lang="it-IT" sz="1600" b="1" i="1" smtClean="0">
                            <a:solidFill>
                              <a:srgbClr val="FF0000"/>
                            </a:solidFill>
                            <a:latin typeface="Cambria Math" panose="02040503050406030204" pitchFamily="18" charset="0"/>
                          </a:rPr>
                        </m:ctrlPr>
                      </m:sSubPr>
                      <m:e>
                        <m:r>
                          <a:rPr lang="it-IT" sz="1600" b="1" i="1">
                            <a:solidFill>
                              <a:srgbClr val="FF0000"/>
                            </a:solidFill>
                            <a:latin typeface="Cambria Math" panose="02040503050406030204" pitchFamily="18" charset="0"/>
                          </a:rPr>
                          <m:t>𝝈</m:t>
                        </m:r>
                      </m:e>
                      <m:sub>
                        <m:r>
                          <a:rPr lang="it-IT" sz="1600" b="1" i="1">
                            <a:solidFill>
                              <a:srgbClr val="FF0000"/>
                            </a:solidFill>
                            <a:latin typeface="Cambria Math" panose="02040503050406030204" pitchFamily="18" charset="0"/>
                          </a:rPr>
                          <m:t>𝒊𝒏𝒊𝒕</m:t>
                        </m:r>
                      </m:sub>
                    </m:sSub>
                  </m:oMath>
                </a14:m>
                <a:r>
                  <a:rPr lang="en-IT" sz="1600" dirty="0">
                    <a:ea typeface="Roboto" panose="02000000000000000000" pitchFamily="2" charset="0"/>
                  </a:rPr>
                  <a:t> </a:t>
                </a:r>
                <a:r>
                  <a:rPr lang="it-IT" sz="1600" dirty="0">
                    <a:ea typeface="Roboto" panose="02000000000000000000" pitchFamily="2" charset="0"/>
                  </a:rPr>
                  <a:t>: a</a:t>
                </a:r>
                <a:r>
                  <a:rPr lang="en-IT" sz="1600" dirty="0">
                    <a:ea typeface="Roboto" panose="02000000000000000000" pitchFamily="2" charset="0"/>
                  </a:rPr>
                  <a:t>ccuracy of initial frequency</a:t>
                </a:r>
                <a:r>
                  <a:rPr lang="it-IT" sz="1600" dirty="0">
                    <a:ea typeface="Roboto" panose="02000000000000000000" pitchFamily="2" charset="0"/>
                  </a:rPr>
                  <a:t> </a:t>
                </a:r>
                <a:r>
                  <a:rPr lang="en-IT" sz="1600" dirty="0">
                    <a:ea typeface="Roboto" panose="02000000000000000000" pitchFamily="2" charset="0"/>
                  </a:rPr>
                  <a:t>calibration</a:t>
                </a:r>
                <a:r>
                  <a:rPr lang="it-IT" sz="1600" dirty="0">
                    <a:ea typeface="Roboto" panose="02000000000000000000" pitchFamily="2" charset="0"/>
                  </a:rPr>
                  <a:t> 	</a:t>
                </a:r>
                <a:r>
                  <a:rPr lang="it-IT" sz="1600" b="1" dirty="0">
                    <a:cs typeface="Calibri" panose="020F0502020204030204" pitchFamily="34" charset="0"/>
                  </a:rPr>
                  <a:t>(i.e. </a:t>
                </a:r>
                <a:r>
                  <a:rPr lang="it-IT" sz="1600" b="1" dirty="0" err="1">
                    <a:cs typeface="Calibri" panose="020F0502020204030204" pitchFamily="34" charset="0"/>
                  </a:rPr>
                  <a:t>expected</a:t>
                </a:r>
                <a:r>
                  <a:rPr lang="it-IT" sz="1600" b="1" dirty="0">
                    <a:cs typeface="Calibri" panose="020F0502020204030204" pitchFamily="34" charset="0"/>
                  </a:rPr>
                  <a:t> to be </a:t>
                </a:r>
                <a14:m>
                  <m:oMath xmlns:m="http://schemas.openxmlformats.org/officeDocument/2006/math">
                    <m:sSup>
                      <m:sSupPr>
                        <m:ctrlPr>
                          <a:rPr lang="it-IT" sz="1600" b="1" i="1">
                            <a:latin typeface="Cambria Math" panose="02040503050406030204" pitchFamily="18" charset="0"/>
                            <a:ea typeface="Roboto" panose="02000000000000000000" pitchFamily="2" charset="0"/>
                          </a:rPr>
                        </m:ctrlPr>
                      </m:sSupPr>
                      <m:e>
                        <m:r>
                          <a:rPr lang="it-IT" sz="1600" b="1" i="1">
                            <a:latin typeface="Cambria Math" panose="02040503050406030204" pitchFamily="18" charset="0"/>
                            <a:ea typeface="Roboto" panose="02000000000000000000" pitchFamily="2" charset="0"/>
                          </a:rPr>
                          <m:t>𝟏𝟎</m:t>
                        </m:r>
                      </m:e>
                      <m:sup>
                        <m:r>
                          <a:rPr lang="it-IT" sz="1600" b="1" i="1">
                            <a:latin typeface="Cambria Math" panose="02040503050406030204" pitchFamily="18" charset="0"/>
                            <a:ea typeface="Roboto" panose="02000000000000000000" pitchFamily="2" charset="0"/>
                          </a:rPr>
                          <m:t>−</m:t>
                        </m:r>
                        <m:r>
                          <a:rPr lang="it-IT" sz="1600" b="1" i="1">
                            <a:latin typeface="Cambria Math" panose="02040503050406030204" pitchFamily="18" charset="0"/>
                            <a:ea typeface="Roboto" panose="02000000000000000000" pitchFamily="2" charset="0"/>
                          </a:rPr>
                          <m:t>𝟏𝟒</m:t>
                        </m:r>
                      </m:sup>
                    </m:sSup>
                    <m:r>
                      <a:rPr lang="it-IT" sz="1600" b="1" i="1">
                        <a:latin typeface="Cambria Math" panose="02040503050406030204" pitchFamily="18" charset="0"/>
                        <a:ea typeface="Roboto" panose="02000000000000000000" pitchFamily="2" charset="0"/>
                      </a:rPr>
                      <m:t>−</m:t>
                    </m:r>
                    <m:sSup>
                      <m:sSupPr>
                        <m:ctrlPr>
                          <a:rPr lang="it-IT" sz="1600" b="1" i="1">
                            <a:latin typeface="Cambria Math" panose="02040503050406030204" pitchFamily="18" charset="0"/>
                            <a:ea typeface="Roboto" panose="02000000000000000000" pitchFamily="2" charset="0"/>
                          </a:rPr>
                        </m:ctrlPr>
                      </m:sSupPr>
                      <m:e>
                        <m:r>
                          <a:rPr lang="it-IT" sz="1600" b="1" i="1">
                            <a:latin typeface="Cambria Math" panose="02040503050406030204" pitchFamily="18" charset="0"/>
                            <a:ea typeface="Roboto" panose="02000000000000000000" pitchFamily="2" charset="0"/>
                          </a:rPr>
                          <m:t>𝟏𝟎</m:t>
                        </m:r>
                      </m:e>
                      <m:sup>
                        <m:r>
                          <a:rPr lang="it-IT" sz="1600" b="1" i="1">
                            <a:latin typeface="Cambria Math" panose="02040503050406030204" pitchFamily="18" charset="0"/>
                            <a:ea typeface="Roboto" panose="02000000000000000000" pitchFamily="2" charset="0"/>
                          </a:rPr>
                          <m:t>−</m:t>
                        </m:r>
                        <m:r>
                          <a:rPr lang="it-IT" sz="1600" b="1" i="1">
                            <a:latin typeface="Cambria Math" panose="02040503050406030204" pitchFamily="18" charset="0"/>
                            <a:ea typeface="Roboto" panose="02000000000000000000" pitchFamily="2" charset="0"/>
                          </a:rPr>
                          <m:t>𝟏𝟑</m:t>
                        </m:r>
                      </m:sup>
                    </m:sSup>
                  </m:oMath>
                </a14:m>
                <a:r>
                  <a:rPr lang="it-IT" sz="1600" b="1" dirty="0">
                    <a:cs typeface="Calibri" panose="020F0502020204030204" pitchFamily="34" charset="0"/>
                  </a:rPr>
                  <a:t>)</a:t>
                </a:r>
              </a:p>
              <a:p>
                <a:endParaRPr lang="it-IT" sz="1600" b="1" dirty="0">
                  <a:cs typeface="Calibri" panose="020F0502020204030204" pitchFamily="34" charset="0"/>
                </a:endParaRPr>
              </a:p>
              <a:p>
                <a:endParaRPr lang="it-IT" sz="1600" b="1" dirty="0">
                  <a:cs typeface="Calibri" panose="020F0502020204030204" pitchFamily="34" charset="0"/>
                </a:endParaRPr>
              </a:p>
              <a:p>
                <a14:m>
                  <m:oMath xmlns:m="http://schemas.openxmlformats.org/officeDocument/2006/math">
                    <m:sSub>
                      <m:sSubPr>
                        <m:ctrlPr>
                          <a:rPr lang="it-IT" sz="1600" b="1" i="1">
                            <a:solidFill>
                              <a:srgbClr val="FF0000"/>
                            </a:solidFill>
                            <a:latin typeface="Cambria Math" panose="02040503050406030204" pitchFamily="18" charset="0"/>
                          </a:rPr>
                        </m:ctrlPr>
                      </m:sSubPr>
                      <m:e>
                        <m:r>
                          <a:rPr lang="it-IT" sz="1600" b="1" i="1">
                            <a:solidFill>
                              <a:srgbClr val="FF0000"/>
                            </a:solidFill>
                            <a:latin typeface="Cambria Math" panose="02040503050406030204" pitchFamily="18" charset="0"/>
                          </a:rPr>
                          <m:t>𝝈</m:t>
                        </m:r>
                      </m:e>
                      <m:sub>
                        <m:r>
                          <a:rPr lang="it-IT" sz="1600" b="1" i="1">
                            <a:solidFill>
                              <a:srgbClr val="FF0000"/>
                            </a:solidFill>
                            <a:latin typeface="Cambria Math" panose="02040503050406030204" pitchFamily="18" charset="0"/>
                          </a:rPr>
                          <m:t>𝒄</m:t>
                        </m:r>
                      </m:sub>
                    </m:sSub>
                  </m:oMath>
                </a14:m>
                <a:r>
                  <a:rPr lang="en-IT" sz="1600" dirty="0">
                    <a:cs typeface="Calibri" panose="020F0502020204030204" pitchFamily="34" charset="0"/>
                  </a:rPr>
                  <a:t>    : expected 10-day frequency stability </a:t>
                </a:r>
                <a:endParaRPr lang="it-IT" sz="1600" dirty="0">
                  <a:cs typeface="Calibri" panose="020F0502020204030204" pitchFamily="34" charset="0"/>
                </a:endParaRPr>
              </a:p>
              <a:p>
                <a:r>
                  <a:rPr lang="it-IT" sz="1600" b="1" dirty="0">
                    <a:cs typeface="Calibri" panose="020F0502020204030204" pitchFamily="34" charset="0"/>
                  </a:rPr>
                  <a:t>	DSAC-1 </a:t>
                </a:r>
                <a:r>
                  <a:rPr lang="it-IT" sz="1600" b="1" dirty="0" err="1">
                    <a:cs typeface="Calibri" panose="020F0502020204030204" pitchFamily="34" charset="0"/>
                  </a:rPr>
                  <a:t>verified</a:t>
                </a:r>
                <a:r>
                  <a:rPr lang="it-IT" sz="1600" b="1" dirty="0">
                    <a:solidFill>
                      <a:srgbClr val="FF0000"/>
                    </a:solidFill>
                    <a:cs typeface="Calibri" panose="020F0502020204030204" pitchFamily="34" charset="0"/>
                  </a:rPr>
                  <a:t> </a:t>
                </a:r>
                <a14:m>
                  <m:oMath xmlns:m="http://schemas.openxmlformats.org/officeDocument/2006/math">
                    <m:sSub>
                      <m:sSubPr>
                        <m:ctrlPr>
                          <a:rPr lang="it-IT" sz="1600" b="1" i="1">
                            <a:latin typeface="Cambria Math" panose="02040503050406030204" pitchFamily="18" charset="0"/>
                          </a:rPr>
                        </m:ctrlPr>
                      </m:sSubPr>
                      <m:e>
                        <m:r>
                          <a:rPr lang="it-IT" sz="1600" b="1" i="1">
                            <a:latin typeface="Cambria Math" panose="02040503050406030204" pitchFamily="18" charset="0"/>
                          </a:rPr>
                          <m:t>𝝈</m:t>
                        </m:r>
                      </m:e>
                      <m:sub>
                        <m:r>
                          <a:rPr lang="it-IT" sz="1600" b="1" i="1">
                            <a:latin typeface="Cambria Math" panose="02040503050406030204" pitchFamily="18" charset="0"/>
                          </a:rPr>
                          <m:t>𝒄</m:t>
                        </m:r>
                      </m:sub>
                    </m:sSub>
                  </m:oMath>
                </a14:m>
                <a:r>
                  <a:rPr lang="it-IT" sz="1600" b="1" dirty="0">
                    <a:cs typeface="Calibri" panose="020F0502020204030204" pitchFamily="34" charset="0"/>
                  </a:rPr>
                  <a:t> </a:t>
                </a:r>
                <a14:m>
                  <m:oMath xmlns:m="http://schemas.openxmlformats.org/officeDocument/2006/math">
                    <m:r>
                      <a:rPr lang="it-IT" sz="1600" b="1" i="1">
                        <a:latin typeface="Cambria Math" panose="02040503050406030204" pitchFamily="18" charset="0"/>
                        <a:ea typeface="Roboto" panose="02000000000000000000" pitchFamily="2" charset="0"/>
                      </a:rPr>
                      <m:t>&lt;</m:t>
                    </m:r>
                    <m:r>
                      <a:rPr lang="it-IT" sz="1600" b="1" i="1">
                        <a:latin typeface="Cambria Math" panose="02040503050406030204" pitchFamily="18" charset="0"/>
                        <a:ea typeface="Roboto" panose="02000000000000000000" pitchFamily="2" charset="0"/>
                      </a:rPr>
                      <m:t>𝟓</m:t>
                    </m:r>
                    <m:r>
                      <a:rPr lang="it-IT" sz="1600" b="1" i="1">
                        <a:latin typeface="Cambria Math" panose="02040503050406030204" pitchFamily="18" charset="0"/>
                        <a:ea typeface="Roboto" panose="02000000000000000000" pitchFamily="2" charset="0"/>
                      </a:rPr>
                      <m:t>×</m:t>
                    </m:r>
                    <m:sSup>
                      <m:sSupPr>
                        <m:ctrlPr>
                          <a:rPr lang="it-IT" sz="1600" b="1" i="1">
                            <a:latin typeface="Cambria Math" panose="02040503050406030204" pitchFamily="18" charset="0"/>
                            <a:ea typeface="Roboto" panose="02000000000000000000" pitchFamily="2" charset="0"/>
                          </a:rPr>
                        </m:ctrlPr>
                      </m:sSupPr>
                      <m:e>
                        <m:r>
                          <a:rPr lang="it-IT" sz="1600" b="1" i="1">
                            <a:latin typeface="Cambria Math" panose="02040503050406030204" pitchFamily="18" charset="0"/>
                            <a:ea typeface="Roboto" panose="02000000000000000000" pitchFamily="2" charset="0"/>
                          </a:rPr>
                          <m:t>𝟏𝟎</m:t>
                        </m:r>
                      </m:e>
                      <m:sup>
                        <m:r>
                          <a:rPr lang="it-IT" sz="1600" b="1" i="1">
                            <a:latin typeface="Cambria Math" panose="02040503050406030204" pitchFamily="18" charset="0"/>
                            <a:ea typeface="Roboto" panose="02000000000000000000" pitchFamily="2" charset="0"/>
                          </a:rPr>
                          <m:t>−</m:t>
                        </m:r>
                        <m:r>
                          <a:rPr lang="it-IT" sz="1600" b="1" i="1">
                            <a:latin typeface="Cambria Math" panose="02040503050406030204" pitchFamily="18" charset="0"/>
                            <a:ea typeface="Roboto" panose="02000000000000000000" pitchFamily="2" charset="0"/>
                          </a:rPr>
                          <m:t>𝟏𝟓</m:t>
                        </m:r>
                      </m:sup>
                    </m:sSup>
                  </m:oMath>
                </a14:m>
                <a:r>
                  <a:rPr lang="en-IT" sz="1600" dirty="0">
                    <a:cs typeface="Calibri" panose="020F0502020204030204" pitchFamily="34" charset="0"/>
                  </a:rPr>
                  <a:t>) </a:t>
                </a:r>
              </a:p>
              <a:p>
                <a:endParaRPr lang="it-IT" sz="1600" b="1" dirty="0">
                  <a:cs typeface="Calibri" panose="020F0502020204030204" pitchFamily="34" charset="0"/>
                </a:endParaRPr>
              </a:p>
            </p:txBody>
          </p:sp>
        </mc:Choice>
        <mc:Fallback xmlns="">
          <p:sp>
            <p:nvSpPr>
              <p:cNvPr id="12" name="TextBox 11">
                <a:extLst>
                  <a:ext uri="{FF2B5EF4-FFF2-40B4-BE49-F238E27FC236}">
                    <a16:creationId xmlns:a16="http://schemas.microsoft.com/office/drawing/2014/main" id="{E9B3FCD0-61BB-5ADB-67F5-3AD8FDD5B09F}"/>
                  </a:ext>
                </a:extLst>
              </p:cNvPr>
              <p:cNvSpPr txBox="1">
                <a:spLocks noRot="1" noChangeAspect="1" noMove="1" noResize="1" noEditPoints="1" noAdjustHandles="1" noChangeArrowheads="1" noChangeShapeType="1" noTextEdit="1"/>
              </p:cNvSpPr>
              <p:nvPr/>
            </p:nvSpPr>
            <p:spPr>
              <a:xfrm>
                <a:off x="7910264" y="3737797"/>
                <a:ext cx="4201380" cy="1830694"/>
              </a:xfrm>
              <a:prstGeom prst="rect">
                <a:avLst/>
              </a:prstGeom>
              <a:blipFill>
                <a:blip r:embed="rId5"/>
                <a:stretch>
                  <a:fillRect t="-1379"/>
                </a:stretch>
              </a:blipFill>
            </p:spPr>
            <p:txBody>
              <a:bodyPr/>
              <a:lstStyle/>
              <a:p>
                <a:r>
                  <a:rPr lang="en-US">
                    <a:noFill/>
                  </a:rPr>
                  <a:t> </a:t>
                </a:r>
              </a:p>
            </p:txBody>
          </p:sp>
        </mc:Fallback>
      </mc:AlternateContent>
      <p:pic>
        <p:nvPicPr>
          <p:cNvPr id="15" name="Immagine 14">
            <a:extLst>
              <a:ext uri="{FF2B5EF4-FFF2-40B4-BE49-F238E27FC236}">
                <a16:creationId xmlns:a16="http://schemas.microsoft.com/office/drawing/2014/main" id="{1794208B-F0BE-C9B4-DFE5-847472304F75}"/>
              </a:ext>
            </a:extLst>
          </p:cNvPr>
          <p:cNvPicPr>
            <a:picLocks noChangeAspect="1"/>
          </p:cNvPicPr>
          <p:nvPr/>
        </p:nvPicPr>
        <p:blipFill>
          <a:blip r:embed="rId6"/>
          <a:stretch>
            <a:fillRect/>
          </a:stretch>
        </p:blipFill>
        <p:spPr>
          <a:xfrm>
            <a:off x="2042351" y="1599638"/>
            <a:ext cx="5830094" cy="4276319"/>
          </a:xfrm>
          <a:prstGeom prst="rect">
            <a:avLst/>
          </a:prstGeom>
        </p:spPr>
      </p:pic>
      <p:pic>
        <p:nvPicPr>
          <p:cNvPr id="22" name="Immagine 21" descr="Immagine che contiene testo&#10;&#10;Descrizione generata automaticamente">
            <a:extLst>
              <a:ext uri="{FF2B5EF4-FFF2-40B4-BE49-F238E27FC236}">
                <a16:creationId xmlns:a16="http://schemas.microsoft.com/office/drawing/2014/main" id="{11C3D397-5F36-ED59-AE58-152B20CCD814}"/>
              </a:ext>
            </a:extLst>
          </p:cNvPr>
          <p:cNvPicPr>
            <a:picLocks noChangeAspect="1"/>
          </p:cNvPicPr>
          <p:nvPr/>
        </p:nvPicPr>
        <p:blipFill>
          <a:blip r:embed="rId7"/>
          <a:stretch>
            <a:fillRect/>
          </a:stretch>
        </p:blipFill>
        <p:spPr>
          <a:xfrm>
            <a:off x="8546331" y="1678064"/>
            <a:ext cx="2802025" cy="1642047"/>
          </a:xfrm>
          <a:prstGeom prst="rect">
            <a:avLst/>
          </a:prstGeom>
        </p:spPr>
      </p:pic>
      <mc:AlternateContent xmlns:mc="http://schemas.openxmlformats.org/markup-compatibility/2006" xmlns:a14="http://schemas.microsoft.com/office/drawing/2010/main">
        <mc:Choice Requires="a14">
          <p:sp>
            <p:nvSpPr>
              <p:cNvPr id="29" name="TextBox 13">
                <a:extLst>
                  <a:ext uri="{FF2B5EF4-FFF2-40B4-BE49-F238E27FC236}">
                    <a16:creationId xmlns:a16="http://schemas.microsoft.com/office/drawing/2014/main" id="{24C26B47-8AE1-8F49-1532-43E371DDB947}"/>
                  </a:ext>
                </a:extLst>
              </p:cNvPr>
              <p:cNvSpPr txBox="1"/>
              <p:nvPr/>
            </p:nvSpPr>
            <p:spPr>
              <a:xfrm>
                <a:off x="3437013" y="5902222"/>
                <a:ext cx="3260386" cy="369332"/>
              </a:xfrm>
              <a:prstGeom prst="rect">
                <a:avLst/>
              </a:prstGeom>
              <a:solidFill>
                <a:schemeClr val="bg1"/>
              </a:solidFill>
            </p:spPr>
            <p:txBody>
              <a:bodyPr wrap="square">
                <a:spAutoFit/>
              </a:bodyPr>
              <a:lstStyle/>
              <a:p>
                <a14:m>
                  <m:oMath xmlns:m="http://schemas.openxmlformats.org/officeDocument/2006/math">
                    <m:sSub>
                      <m:sSubPr>
                        <m:ctrlPr>
                          <a:rPr lang="it-IT" b="1" i="1" smtClean="0">
                            <a:solidFill>
                              <a:srgbClr val="FF0000"/>
                            </a:solidFill>
                            <a:latin typeface="Cambria Math" panose="02040503050406030204" pitchFamily="18" charset="0"/>
                          </a:rPr>
                        </m:ctrlPr>
                      </m:sSubPr>
                      <m:e>
                        <m:r>
                          <a:rPr lang="it-IT" b="1" i="1">
                            <a:solidFill>
                              <a:srgbClr val="FF0000"/>
                            </a:solidFill>
                            <a:latin typeface="Cambria Math" panose="02040503050406030204" pitchFamily="18" charset="0"/>
                          </a:rPr>
                          <m:t>𝝈</m:t>
                        </m:r>
                      </m:e>
                      <m:sub>
                        <m:r>
                          <a:rPr lang="it-IT" b="1" i="1" smtClean="0">
                            <a:solidFill>
                              <a:srgbClr val="FF0000"/>
                            </a:solidFill>
                            <a:latin typeface="Cambria Math" panose="02040503050406030204" pitchFamily="18" charset="0"/>
                          </a:rPr>
                          <m:t>𝒄</m:t>
                        </m:r>
                      </m:sub>
                    </m:sSub>
                  </m:oMath>
                </a14:m>
                <a:r>
                  <a:rPr lang="en-IT" dirty="0">
                    <a:latin typeface="Roboto" panose="02000000000000000000" pitchFamily="2" charset="0"/>
                    <a:ea typeface="Roboto" panose="02000000000000000000" pitchFamily="2" charset="0"/>
                  </a:rPr>
                  <a:t>  </a:t>
                </a:r>
                <a:r>
                  <a:rPr lang="en-US" dirty="0">
                    <a:latin typeface="Roboto" panose="02000000000000000000" pitchFamily="2" charset="0"/>
                    <a:ea typeface="Roboto" panose="02000000000000000000" pitchFamily="2" charset="0"/>
                  </a:rPr>
                  <a:t>(</a:t>
                </a:r>
                <a:r>
                  <a:rPr lang="en-IT" dirty="0">
                    <a:latin typeface="Roboto" panose="02000000000000000000" pitchFamily="2" charset="0"/>
                    <a:ea typeface="Roboto" panose="02000000000000000000" pitchFamily="2" charset="0"/>
                  </a:rPr>
                  <a:t>10-day </a:t>
                </a:r>
                <a:r>
                  <a:rPr lang="en-IT">
                    <a:latin typeface="Roboto" panose="02000000000000000000" pitchFamily="2" charset="0"/>
                    <a:ea typeface="Roboto" panose="02000000000000000000" pitchFamily="2" charset="0"/>
                  </a:rPr>
                  <a:t>DSAC-2 stability</a:t>
                </a:r>
                <a:r>
                  <a:rPr lang="en-US" dirty="0">
                    <a:latin typeface="Roboto" panose="02000000000000000000" pitchFamily="2" charset="0"/>
                    <a:ea typeface="Roboto" panose="02000000000000000000" pitchFamily="2" charset="0"/>
                  </a:rPr>
                  <a:t>)</a:t>
                </a:r>
                <a:r>
                  <a:rPr lang="en-IT">
                    <a:latin typeface="Roboto" panose="02000000000000000000" pitchFamily="2" charset="0"/>
                    <a:ea typeface="Roboto" panose="02000000000000000000" pitchFamily="2" charset="0"/>
                  </a:rPr>
                  <a:t> </a:t>
                </a:r>
                <a:endParaRPr lang="en-IT" dirty="0"/>
              </a:p>
            </p:txBody>
          </p:sp>
        </mc:Choice>
        <mc:Fallback xmlns="">
          <p:sp>
            <p:nvSpPr>
              <p:cNvPr id="29" name="TextBox 13">
                <a:extLst>
                  <a:ext uri="{FF2B5EF4-FFF2-40B4-BE49-F238E27FC236}">
                    <a16:creationId xmlns:a16="http://schemas.microsoft.com/office/drawing/2014/main" id="{24C26B47-8AE1-8F49-1532-43E371DDB947}"/>
                  </a:ext>
                </a:extLst>
              </p:cNvPr>
              <p:cNvSpPr txBox="1">
                <a:spLocks noRot="1" noChangeAspect="1" noMove="1" noResize="1" noEditPoints="1" noAdjustHandles="1" noChangeArrowheads="1" noChangeShapeType="1" noTextEdit="1"/>
              </p:cNvSpPr>
              <p:nvPr/>
            </p:nvSpPr>
            <p:spPr>
              <a:xfrm>
                <a:off x="3437013" y="5902222"/>
                <a:ext cx="3260386" cy="369332"/>
              </a:xfrm>
              <a:prstGeom prst="rect">
                <a:avLst/>
              </a:prstGeom>
              <a:blipFill>
                <a:blip r:embed="rId8"/>
                <a:stretch>
                  <a:fillRect t="-6667" b="-23333"/>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3D5B7B47-8705-E80C-88B6-A525FFA6BF8A}"/>
              </a:ext>
            </a:extLst>
          </p:cNvPr>
          <p:cNvSpPr txBox="1"/>
          <p:nvPr/>
        </p:nvSpPr>
        <p:spPr>
          <a:xfrm>
            <a:off x="351832" y="1563512"/>
            <a:ext cx="1353576" cy="369332"/>
          </a:xfrm>
          <a:prstGeom prst="rect">
            <a:avLst/>
          </a:prstGeom>
          <a:noFill/>
        </p:spPr>
        <p:txBody>
          <a:bodyPr wrap="none" rtlCol="0">
            <a:spAutoFit/>
          </a:bodyPr>
          <a:lstStyle/>
          <a:p>
            <a:r>
              <a:rPr lang="en-US" dirty="0">
                <a:solidFill>
                  <a:srgbClr val="FF0000"/>
                </a:solidFill>
              </a:rPr>
              <a:t>Current best</a:t>
            </a:r>
          </a:p>
        </p:txBody>
      </p:sp>
      <p:cxnSp>
        <p:nvCxnSpPr>
          <p:cNvPr id="7" name="Straight Arrow Connector 6">
            <a:extLst>
              <a:ext uri="{FF2B5EF4-FFF2-40B4-BE49-F238E27FC236}">
                <a16:creationId xmlns:a16="http://schemas.microsoft.com/office/drawing/2014/main" id="{5159715E-F32B-9D11-2C09-955D968B8BA2}"/>
              </a:ext>
            </a:extLst>
          </p:cNvPr>
          <p:cNvCxnSpPr/>
          <p:nvPr/>
        </p:nvCxnSpPr>
        <p:spPr>
          <a:xfrm>
            <a:off x="1785663" y="1828295"/>
            <a:ext cx="816221"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CB4F94D1-C303-97E3-FAAA-A2D105BBDC14}"/>
              </a:ext>
            </a:extLst>
          </p:cNvPr>
          <p:cNvSpPr/>
          <p:nvPr/>
        </p:nvSpPr>
        <p:spPr>
          <a:xfrm rot="19715043">
            <a:off x="2521766" y="4349274"/>
            <a:ext cx="2520046" cy="572975"/>
          </a:xfrm>
          <a:prstGeom prst="ellipse">
            <a:avLst/>
          </a:prstGeom>
          <a:solidFill>
            <a:srgbClr val="FFC000">
              <a:alpha val="19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02AB6475-AE2A-6567-2667-5A0D720166A4}"/>
              </a:ext>
            </a:extLst>
          </p:cNvPr>
          <p:cNvSpPr txBox="1"/>
          <p:nvPr/>
        </p:nvSpPr>
        <p:spPr>
          <a:xfrm>
            <a:off x="392245" y="4852772"/>
            <a:ext cx="1612288" cy="646331"/>
          </a:xfrm>
          <a:prstGeom prst="rect">
            <a:avLst/>
          </a:prstGeom>
          <a:noFill/>
        </p:spPr>
        <p:txBody>
          <a:bodyPr wrap="square" rtlCol="0">
            <a:spAutoFit/>
          </a:bodyPr>
          <a:lstStyle/>
          <a:p>
            <a:r>
              <a:rPr lang="en-US" dirty="0">
                <a:solidFill>
                  <a:srgbClr val="FF0000"/>
                </a:solidFill>
              </a:rPr>
              <a:t>Possible with DSAC-2</a:t>
            </a:r>
          </a:p>
        </p:txBody>
      </p:sp>
      <p:cxnSp>
        <p:nvCxnSpPr>
          <p:cNvPr id="11" name="Straight Arrow Connector 10">
            <a:extLst>
              <a:ext uri="{FF2B5EF4-FFF2-40B4-BE49-F238E27FC236}">
                <a16:creationId xmlns:a16="http://schemas.microsoft.com/office/drawing/2014/main" id="{5D192DB1-6421-0FDD-0B9E-CBFF8C1A941E}"/>
              </a:ext>
            </a:extLst>
          </p:cNvPr>
          <p:cNvCxnSpPr/>
          <p:nvPr/>
        </p:nvCxnSpPr>
        <p:spPr>
          <a:xfrm>
            <a:off x="1819105" y="5064717"/>
            <a:ext cx="816221"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DD63B5A-AD5C-5D25-DB0E-6F2FEAE51AFE}"/>
              </a:ext>
            </a:extLst>
          </p:cNvPr>
          <p:cNvSpPr txBox="1"/>
          <p:nvPr/>
        </p:nvSpPr>
        <p:spPr>
          <a:xfrm>
            <a:off x="8226900" y="5986177"/>
            <a:ext cx="3906839" cy="276999"/>
          </a:xfrm>
          <a:prstGeom prst="rect">
            <a:avLst/>
          </a:prstGeom>
          <a:noFill/>
        </p:spPr>
        <p:txBody>
          <a:bodyPr wrap="none" rtlCol="0">
            <a:spAutoFit/>
          </a:bodyPr>
          <a:lstStyle/>
          <a:p>
            <a:r>
              <a:rPr lang="en-US" sz="1200" i="1" dirty="0"/>
              <a:t>LPI/LLI slides courtesy of G. </a:t>
            </a:r>
            <a:r>
              <a:rPr lang="en-US" sz="1200" i="1" dirty="0" err="1"/>
              <a:t>Cascioli</a:t>
            </a:r>
            <a:r>
              <a:rPr lang="en-US" sz="1200" i="1" dirty="0"/>
              <a:t>, F. de </a:t>
            </a:r>
            <a:r>
              <a:rPr lang="en-US" sz="1200" i="1" dirty="0" err="1"/>
              <a:t>Marchi</a:t>
            </a:r>
            <a:r>
              <a:rPr lang="en-US" sz="1200" i="1" dirty="0"/>
              <a:t>, and L. </a:t>
            </a:r>
            <a:r>
              <a:rPr lang="en-US" sz="1200" i="1" dirty="0" err="1"/>
              <a:t>Iess</a:t>
            </a:r>
            <a:endParaRPr lang="en-US" sz="1200" i="1" dirty="0"/>
          </a:p>
        </p:txBody>
      </p:sp>
      <p:pic>
        <p:nvPicPr>
          <p:cNvPr id="6" name="Picture 5">
            <a:extLst>
              <a:ext uri="{FF2B5EF4-FFF2-40B4-BE49-F238E27FC236}">
                <a16:creationId xmlns:a16="http://schemas.microsoft.com/office/drawing/2014/main" id="{FFABB569-293B-CB4B-2645-CF34E559F297}"/>
              </a:ext>
            </a:extLst>
          </p:cNvPr>
          <p:cNvPicPr>
            <a:picLocks noChangeAspect="1"/>
          </p:cNvPicPr>
          <p:nvPr/>
        </p:nvPicPr>
        <p:blipFill>
          <a:blip r:embed="rId9"/>
          <a:stretch>
            <a:fillRect/>
          </a:stretch>
        </p:blipFill>
        <p:spPr>
          <a:xfrm>
            <a:off x="9899374" y="6271554"/>
            <a:ext cx="2292626" cy="460973"/>
          </a:xfrm>
          <a:prstGeom prst="rect">
            <a:avLst/>
          </a:prstGeom>
        </p:spPr>
      </p:pic>
      <p:pic>
        <p:nvPicPr>
          <p:cNvPr id="14" name="Picture 13">
            <a:extLst>
              <a:ext uri="{FF2B5EF4-FFF2-40B4-BE49-F238E27FC236}">
                <a16:creationId xmlns:a16="http://schemas.microsoft.com/office/drawing/2014/main" id="{E0D76C9D-6E96-4B18-BD14-AF5FFCBA3628}"/>
              </a:ext>
            </a:extLst>
          </p:cNvPr>
          <p:cNvPicPr>
            <a:picLocks noChangeAspect="1"/>
          </p:cNvPicPr>
          <p:nvPr/>
        </p:nvPicPr>
        <p:blipFill>
          <a:blip r:embed="rId10"/>
          <a:stretch>
            <a:fillRect/>
          </a:stretch>
        </p:blipFill>
        <p:spPr>
          <a:xfrm>
            <a:off x="-9698" y="5816984"/>
            <a:ext cx="3205181" cy="1027000"/>
          </a:xfrm>
          <a:prstGeom prst="rect">
            <a:avLst/>
          </a:prstGeom>
        </p:spPr>
      </p:pic>
    </p:spTree>
    <p:extLst>
      <p:ext uri="{BB962C8B-B14F-4D97-AF65-F5344CB8AC3E}">
        <p14:creationId xmlns:p14="http://schemas.microsoft.com/office/powerpoint/2010/main" val="33577215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A7D00-F1F8-53C3-0F70-F0E0FDE02EC2}"/>
              </a:ext>
            </a:extLst>
          </p:cNvPr>
          <p:cNvSpPr>
            <a:spLocks noGrp="1"/>
          </p:cNvSpPr>
          <p:nvPr>
            <p:ph type="title"/>
          </p:nvPr>
        </p:nvSpPr>
        <p:spPr/>
        <p:txBody>
          <a:bodyPr/>
          <a:lstStyle/>
          <a:p>
            <a:r>
              <a:rPr lang="en-US" dirty="0"/>
              <a:t>Summary</a:t>
            </a:r>
          </a:p>
        </p:txBody>
      </p:sp>
      <p:sp>
        <p:nvSpPr>
          <p:cNvPr id="3" name="TextBox 2">
            <a:extLst>
              <a:ext uri="{FF2B5EF4-FFF2-40B4-BE49-F238E27FC236}">
                <a16:creationId xmlns:a16="http://schemas.microsoft.com/office/drawing/2014/main" id="{CBCAE205-2549-333A-8262-4339F81974E1}"/>
              </a:ext>
            </a:extLst>
          </p:cNvPr>
          <p:cNvSpPr txBox="1"/>
          <p:nvPr/>
        </p:nvSpPr>
        <p:spPr>
          <a:xfrm>
            <a:off x="838200" y="2030978"/>
            <a:ext cx="10925298" cy="3108543"/>
          </a:xfrm>
          <a:prstGeom prst="rect">
            <a:avLst/>
          </a:prstGeom>
          <a:noFill/>
        </p:spPr>
        <p:txBody>
          <a:bodyPr wrap="square" rtlCol="0">
            <a:spAutoFit/>
          </a:bodyPr>
          <a:lstStyle/>
          <a:p>
            <a:pPr marL="285750" indent="-285750">
              <a:buFont typeface="Arial" panose="020B0604020202020204" pitchFamily="34" charset="0"/>
              <a:buChar char="•"/>
            </a:pPr>
            <a:r>
              <a:rPr lang="en-US" sz="2800" dirty="0"/>
              <a:t>DSAC:  first trapped ion atomic clock in space</a:t>
            </a:r>
          </a:p>
          <a:p>
            <a:pPr marL="285750" indent="-285750">
              <a:buFont typeface="Arial" panose="020B0604020202020204" pitchFamily="34" charset="0"/>
              <a:buChar char="•"/>
            </a:pPr>
            <a:r>
              <a:rPr lang="en-US" sz="2800" dirty="0"/>
              <a:t>&lt; 3e-15 at 1 day, 3e-16/day drift, 300 </a:t>
            </a:r>
            <a:r>
              <a:rPr lang="en-US" sz="2800" dirty="0" err="1"/>
              <a:t>ps</a:t>
            </a:r>
            <a:r>
              <a:rPr lang="en-US" sz="2800" dirty="0"/>
              <a:t> at 1 day (meas. system limit)</a:t>
            </a:r>
          </a:p>
          <a:p>
            <a:pPr marL="285750" indent="-285750">
              <a:buFont typeface="Arial" panose="020B0604020202020204" pitchFamily="34" charset="0"/>
              <a:buChar char="•"/>
            </a:pPr>
            <a:r>
              <a:rPr lang="en-US" sz="2800" dirty="0"/>
              <a:t>Lowest environmental sensitivities</a:t>
            </a:r>
          </a:p>
          <a:p>
            <a:pPr marL="285750" indent="-285750">
              <a:buFont typeface="Arial" panose="020B0604020202020204" pitchFamily="34" charset="0"/>
              <a:buChar char="•"/>
            </a:pPr>
            <a:r>
              <a:rPr lang="en-US" sz="2800" dirty="0"/>
              <a:t>A lower </a:t>
            </a:r>
            <a:r>
              <a:rPr lang="en-US" sz="2800" dirty="0" err="1"/>
              <a:t>SWaP</a:t>
            </a:r>
            <a:r>
              <a:rPr lang="en-US" sz="2800" dirty="0"/>
              <a:t> breadboard prototype has been built</a:t>
            </a:r>
          </a:p>
          <a:p>
            <a:pPr marL="285750" indent="-285750">
              <a:buFont typeface="Arial" panose="020B0604020202020204" pitchFamily="34" charset="0"/>
              <a:buChar char="•"/>
            </a:pPr>
            <a:r>
              <a:rPr lang="en-US" sz="2800" dirty="0"/>
              <a:t>Enables:  deep space nav, science, and applications requiring autonomy</a:t>
            </a:r>
          </a:p>
          <a:p>
            <a:pPr marL="285750" indent="-285750">
              <a:buFont typeface="Arial" panose="020B0604020202020204" pitchFamily="34" charset="0"/>
              <a:buChar char="•"/>
            </a:pPr>
            <a:r>
              <a:rPr lang="en-US" sz="2800" dirty="0"/>
              <a:t>Science examples:  Relativity, Radio Occultation</a:t>
            </a:r>
          </a:p>
          <a:p>
            <a:endParaRPr lang="en-US" sz="2800" dirty="0"/>
          </a:p>
        </p:txBody>
      </p:sp>
      <p:pic>
        <p:nvPicPr>
          <p:cNvPr id="4" name="Picture 3">
            <a:extLst>
              <a:ext uri="{FF2B5EF4-FFF2-40B4-BE49-F238E27FC236}">
                <a16:creationId xmlns:a16="http://schemas.microsoft.com/office/drawing/2014/main" id="{2D21F56A-191E-6806-6021-F239AF0BDB86}"/>
              </a:ext>
            </a:extLst>
          </p:cNvPr>
          <p:cNvPicPr>
            <a:picLocks noChangeAspect="1"/>
          </p:cNvPicPr>
          <p:nvPr/>
        </p:nvPicPr>
        <p:blipFill>
          <a:blip r:embed="rId2"/>
          <a:stretch>
            <a:fillRect/>
          </a:stretch>
        </p:blipFill>
        <p:spPr>
          <a:xfrm>
            <a:off x="9899374" y="6329285"/>
            <a:ext cx="2292626" cy="460973"/>
          </a:xfrm>
          <a:prstGeom prst="rect">
            <a:avLst/>
          </a:prstGeom>
        </p:spPr>
      </p:pic>
      <p:sp>
        <p:nvSpPr>
          <p:cNvPr id="5" name="Footer Placeholder 4">
            <a:extLst>
              <a:ext uri="{FF2B5EF4-FFF2-40B4-BE49-F238E27FC236}">
                <a16:creationId xmlns:a16="http://schemas.microsoft.com/office/drawing/2014/main" id="{F18705C7-448D-7B6B-18EB-9B2754E9D6FA}"/>
              </a:ext>
            </a:extLst>
          </p:cNvPr>
          <p:cNvSpPr>
            <a:spLocks noGrp="1"/>
          </p:cNvSpPr>
          <p:nvPr>
            <p:ph type="ftr" sz="quarter" idx="11"/>
          </p:nvPr>
        </p:nvSpPr>
        <p:spPr/>
        <p:txBody>
          <a:bodyPr/>
          <a:lstStyle/>
          <a:p>
            <a:r>
              <a:rPr lang="en-US"/>
              <a:t>9FSM October 20, 2023</a:t>
            </a:r>
          </a:p>
        </p:txBody>
      </p:sp>
    </p:spTree>
    <p:extLst>
      <p:ext uri="{BB962C8B-B14F-4D97-AF65-F5344CB8AC3E}">
        <p14:creationId xmlns:p14="http://schemas.microsoft.com/office/powerpoint/2010/main" val="3827427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C9F7B-FFBB-9917-286A-008CC708AAF6}"/>
              </a:ext>
            </a:extLst>
          </p:cNvPr>
          <p:cNvSpPr>
            <a:spLocks noGrp="1"/>
          </p:cNvSpPr>
          <p:nvPr>
            <p:ph type="title"/>
          </p:nvPr>
        </p:nvSpPr>
        <p:spPr>
          <a:xfrm>
            <a:off x="3587832" y="2336429"/>
            <a:ext cx="5016335" cy="1428049"/>
          </a:xfrm>
        </p:spPr>
        <p:txBody>
          <a:bodyPr/>
          <a:lstStyle/>
          <a:p>
            <a:r>
              <a:rPr lang="en-US" dirty="0"/>
              <a:t>Supporting Slides</a:t>
            </a:r>
          </a:p>
        </p:txBody>
      </p:sp>
      <p:sp>
        <p:nvSpPr>
          <p:cNvPr id="3" name="Footer Placeholder 2">
            <a:extLst>
              <a:ext uri="{FF2B5EF4-FFF2-40B4-BE49-F238E27FC236}">
                <a16:creationId xmlns:a16="http://schemas.microsoft.com/office/drawing/2014/main" id="{160DFA8B-9DD7-2AC1-39EA-B6B9420390B5}"/>
              </a:ext>
            </a:extLst>
          </p:cNvPr>
          <p:cNvSpPr>
            <a:spLocks noGrp="1"/>
          </p:cNvSpPr>
          <p:nvPr>
            <p:ph type="ftr" sz="quarter" idx="11"/>
          </p:nvPr>
        </p:nvSpPr>
        <p:spPr/>
        <p:txBody>
          <a:bodyPr/>
          <a:lstStyle/>
          <a:p>
            <a:r>
              <a:rPr lang="en-US"/>
              <a:t>9FSM October 20, 2023</a:t>
            </a:r>
          </a:p>
        </p:txBody>
      </p:sp>
    </p:spTree>
    <p:extLst>
      <p:ext uri="{BB962C8B-B14F-4D97-AF65-F5344CB8AC3E}">
        <p14:creationId xmlns:p14="http://schemas.microsoft.com/office/powerpoint/2010/main" val="32199262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Content Placeholder 6">
            <a:extLst>
              <a:ext uri="{FF2B5EF4-FFF2-40B4-BE49-F238E27FC236}">
                <a16:creationId xmlns:a16="http://schemas.microsoft.com/office/drawing/2014/main" id="{6236C558-9373-E04D-9853-4E067AD49FE1}"/>
              </a:ext>
            </a:extLst>
          </p:cNvPr>
          <p:cNvSpPr>
            <a:spLocks noGrp="1"/>
          </p:cNvSpPr>
          <p:nvPr>
            <p:ph type="body" sz="quarter" idx="16"/>
          </p:nvPr>
        </p:nvSpPr>
        <p:spPr bwMode="auto">
          <a:xfrm>
            <a:off x="536212" y="6425988"/>
            <a:ext cx="11002432" cy="32790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numCol="1" anchor="t" anchorCtr="0" compatLnSpc="1">
            <a:prstTxWarp prst="textNoShape">
              <a:avLst/>
            </a:prstTxWarp>
            <a:normAutofit fontScale="92500" lnSpcReduction="20000"/>
          </a:bodyPr>
          <a:lstStyle/>
          <a:p>
            <a:r>
              <a:rPr lang="en-US" altLang="ja-JP" dirty="0">
                <a:sym typeface="Helvetica Neue" charset="0"/>
              </a:rPr>
              <a:t>DSAC has proven to be very reliable and robust</a:t>
            </a:r>
          </a:p>
        </p:txBody>
      </p:sp>
      <p:sp>
        <p:nvSpPr>
          <p:cNvPr id="3" name="Title 2">
            <a:extLst>
              <a:ext uri="{FF2B5EF4-FFF2-40B4-BE49-F238E27FC236}">
                <a16:creationId xmlns:a16="http://schemas.microsoft.com/office/drawing/2014/main" id="{1FF81E21-9D40-A542-9669-943C5E2D5A21}"/>
              </a:ext>
            </a:extLst>
          </p:cNvPr>
          <p:cNvSpPr>
            <a:spLocks noGrp="1"/>
          </p:cNvSpPr>
          <p:nvPr>
            <p:ph type="ctrTitle"/>
          </p:nvPr>
        </p:nvSpPr>
        <p:spPr>
          <a:xfrm>
            <a:off x="75169" y="0"/>
            <a:ext cx="10977032" cy="436031"/>
          </a:xfrm>
        </p:spPr>
        <p:txBody>
          <a:bodyPr/>
          <a:lstStyle/>
          <a:p>
            <a:r>
              <a:rPr lang="en-US" dirty="0">
                <a:sym typeface="Helvetica Neue" charset="0"/>
              </a:rPr>
              <a:t>DSAC 2019-2021 Operations Overview</a:t>
            </a:r>
          </a:p>
        </p:txBody>
      </p:sp>
      <p:sp>
        <p:nvSpPr>
          <p:cNvPr id="7" name="Text Placeholder 6">
            <a:extLst>
              <a:ext uri="{FF2B5EF4-FFF2-40B4-BE49-F238E27FC236}">
                <a16:creationId xmlns:a16="http://schemas.microsoft.com/office/drawing/2014/main" id="{6993BB00-9325-514D-A3BC-54579A038313}"/>
              </a:ext>
            </a:extLst>
          </p:cNvPr>
          <p:cNvSpPr>
            <a:spLocks noGrp="1"/>
          </p:cNvSpPr>
          <p:nvPr>
            <p:ph type="body" sz="quarter" idx="17"/>
          </p:nvPr>
        </p:nvSpPr>
        <p:spPr>
          <a:xfrm>
            <a:off x="202922" y="1247668"/>
            <a:ext cx="4591915" cy="4184943"/>
          </a:xfrm>
        </p:spPr>
        <p:txBody>
          <a:bodyPr/>
          <a:lstStyle/>
          <a:p>
            <a:r>
              <a:rPr lang="en-US" altLang="ja-JP" sz="1800" dirty="0">
                <a:sym typeface="Helvetica Neue" charset="0"/>
              </a:rPr>
              <a:t>Mission operations from 8/20/2019 to 9/18/2021 for a duration of </a:t>
            </a:r>
            <a:r>
              <a:rPr lang="en-US" sz="1800" dirty="0"/>
              <a:t>760.2</a:t>
            </a:r>
          </a:p>
          <a:p>
            <a:r>
              <a:rPr lang="en-US" sz="1800" dirty="0"/>
              <a:t>Operations periods include:</a:t>
            </a:r>
          </a:p>
          <a:p>
            <a:pPr lvl="1"/>
            <a:r>
              <a:rPr lang="en-US" sz="1800" dirty="0"/>
              <a:t>USO on: 84.6%</a:t>
            </a:r>
          </a:p>
          <a:p>
            <a:pPr lvl="1"/>
            <a:r>
              <a:rPr lang="en-US" sz="1800" dirty="0"/>
              <a:t>Clock on: 78.2%</a:t>
            </a:r>
          </a:p>
          <a:p>
            <a:pPr lvl="1"/>
            <a:r>
              <a:rPr lang="en-US" sz="1800" dirty="0"/>
              <a:t>GPS data: 74.9%</a:t>
            </a:r>
          </a:p>
          <a:p>
            <a:r>
              <a:rPr lang="en-US" altLang="ja-JP" sz="1800" dirty="0">
                <a:sym typeface="Helvetica Neue" charset="0"/>
              </a:rPr>
              <a:t>10 long runs (67 days longest)</a:t>
            </a:r>
          </a:p>
          <a:p>
            <a:r>
              <a:rPr lang="en-US" altLang="ja-JP" sz="1800" dirty="0">
                <a:sym typeface="Helvetica Neue" charset="0"/>
              </a:rPr>
              <a:t>All run terminations due to S/C safe modes</a:t>
            </a:r>
          </a:p>
          <a:p>
            <a:r>
              <a:rPr lang="en-US" altLang="ja-JP" sz="1800" dirty="0">
                <a:sym typeface="Helvetica Neue" charset="0"/>
              </a:rPr>
              <a:t>2 known radiation-induced faults that impacted clock control – recovered</a:t>
            </a:r>
          </a:p>
          <a:p>
            <a:r>
              <a:rPr lang="en-US" altLang="ja-JP" sz="1800" dirty="0">
                <a:sym typeface="Helvetica Neue" charset="0"/>
              </a:rPr>
              <a:t>No known clock hardware faults</a:t>
            </a:r>
          </a:p>
        </p:txBody>
      </p:sp>
      <p:pic>
        <p:nvPicPr>
          <p:cNvPr id="8" name="Picture 7">
            <a:extLst>
              <a:ext uri="{FF2B5EF4-FFF2-40B4-BE49-F238E27FC236}">
                <a16:creationId xmlns:a16="http://schemas.microsoft.com/office/drawing/2014/main" id="{C49DF79F-B3E5-C44D-B3C9-CE6EA0353352}"/>
              </a:ext>
            </a:extLst>
          </p:cNvPr>
          <p:cNvPicPr>
            <a:picLocks noChangeAspect="1"/>
          </p:cNvPicPr>
          <p:nvPr/>
        </p:nvPicPr>
        <p:blipFill rotWithShape="1">
          <a:blip r:embed="rId2"/>
          <a:srcRect t="363" r="8487" b="363"/>
          <a:stretch/>
        </p:blipFill>
        <p:spPr>
          <a:xfrm>
            <a:off x="4732084" y="1247668"/>
            <a:ext cx="5029200" cy="4258870"/>
          </a:xfrm>
          <a:prstGeom prst="rect">
            <a:avLst/>
          </a:prstGeom>
        </p:spPr>
      </p:pic>
      <p:sp>
        <p:nvSpPr>
          <p:cNvPr id="2" name="TextBox 1">
            <a:extLst>
              <a:ext uri="{FF2B5EF4-FFF2-40B4-BE49-F238E27FC236}">
                <a16:creationId xmlns:a16="http://schemas.microsoft.com/office/drawing/2014/main" id="{2220FED3-8BFF-AC94-E28C-311029617FAD}"/>
              </a:ext>
            </a:extLst>
          </p:cNvPr>
          <p:cNvSpPr txBox="1"/>
          <p:nvPr/>
        </p:nvSpPr>
        <p:spPr>
          <a:xfrm>
            <a:off x="6469956" y="745351"/>
            <a:ext cx="1883849" cy="461665"/>
          </a:xfrm>
          <a:prstGeom prst="rect">
            <a:avLst/>
          </a:prstGeom>
          <a:noFill/>
        </p:spPr>
        <p:txBody>
          <a:bodyPr wrap="none" rtlCol="0">
            <a:spAutoFit/>
          </a:bodyPr>
          <a:lstStyle/>
          <a:p>
            <a:r>
              <a:rPr lang="en-US" sz="2400" dirty="0"/>
              <a:t>Clock up time</a:t>
            </a:r>
          </a:p>
        </p:txBody>
      </p:sp>
    </p:spTree>
    <p:extLst>
      <p:ext uri="{BB962C8B-B14F-4D97-AF65-F5344CB8AC3E}">
        <p14:creationId xmlns:p14="http://schemas.microsoft.com/office/powerpoint/2010/main" val="29909424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5691F0-8587-1A47-BF00-998308823C4F}"/>
              </a:ext>
            </a:extLst>
          </p:cNvPr>
          <p:cNvSpPr>
            <a:spLocks noGrp="1"/>
          </p:cNvSpPr>
          <p:nvPr>
            <p:ph type="body" sz="quarter" idx="16"/>
          </p:nvPr>
        </p:nvSpPr>
        <p:spPr>
          <a:xfrm>
            <a:off x="1160950" y="6235153"/>
            <a:ext cx="9005027" cy="303759"/>
          </a:xfrm>
        </p:spPr>
        <p:txBody>
          <a:bodyPr>
            <a:noAutofit/>
          </a:bodyPr>
          <a:lstStyle/>
          <a:p>
            <a:pPr algn="l"/>
            <a:r>
              <a:rPr lang="en-US" sz="2400" dirty="0"/>
              <a:t>Strength of trapped ion technology: long-term autonomous operations</a:t>
            </a:r>
          </a:p>
        </p:txBody>
      </p:sp>
      <p:sp>
        <p:nvSpPr>
          <p:cNvPr id="3" name="Title 2">
            <a:extLst>
              <a:ext uri="{FF2B5EF4-FFF2-40B4-BE49-F238E27FC236}">
                <a16:creationId xmlns:a16="http://schemas.microsoft.com/office/drawing/2014/main" id="{F866CCCB-F5B4-D745-876E-765A3A19ADD2}"/>
              </a:ext>
            </a:extLst>
          </p:cNvPr>
          <p:cNvSpPr>
            <a:spLocks noGrp="1"/>
          </p:cNvSpPr>
          <p:nvPr>
            <p:ph type="ctrTitle"/>
          </p:nvPr>
        </p:nvSpPr>
        <p:spPr>
          <a:xfrm>
            <a:off x="79401" y="19712"/>
            <a:ext cx="8232774" cy="764060"/>
          </a:xfrm>
        </p:spPr>
        <p:txBody>
          <a:bodyPr/>
          <a:lstStyle/>
          <a:p>
            <a:r>
              <a:rPr lang="en-US" dirty="0"/>
              <a:t>Long-Term Performance:  Drift</a:t>
            </a:r>
            <a:br>
              <a:rPr lang="en-US" dirty="0"/>
            </a:br>
            <a:r>
              <a:rPr lang="en-US" sz="1800" b="0" i="1" dirty="0"/>
              <a:t>- 3 long runs, each ~ 2 months</a:t>
            </a:r>
            <a:endParaRPr lang="en-US" dirty="0"/>
          </a:p>
        </p:txBody>
      </p:sp>
      <p:sp>
        <p:nvSpPr>
          <p:cNvPr id="5" name="Text Placeholder 4">
            <a:extLst>
              <a:ext uri="{FF2B5EF4-FFF2-40B4-BE49-F238E27FC236}">
                <a16:creationId xmlns:a16="http://schemas.microsoft.com/office/drawing/2014/main" id="{69AA6044-1858-BA9D-C1EC-F2400805671A}"/>
              </a:ext>
            </a:extLst>
          </p:cNvPr>
          <p:cNvSpPr>
            <a:spLocks noGrp="1"/>
          </p:cNvSpPr>
          <p:nvPr>
            <p:ph type="body" sz="quarter" idx="17"/>
          </p:nvPr>
        </p:nvSpPr>
        <p:spPr>
          <a:xfrm>
            <a:off x="1970087" y="4235404"/>
            <a:ext cx="8772191" cy="1589094"/>
          </a:xfrm>
        </p:spPr>
        <p:txBody>
          <a:bodyPr>
            <a:normAutofit/>
          </a:bodyPr>
          <a:lstStyle/>
          <a:p>
            <a:pPr marL="0" indent="0">
              <a:buNone/>
            </a:pPr>
            <a:r>
              <a:rPr lang="en-US" sz="1800" b="1" dirty="0"/>
              <a:t>Confirmed:  </a:t>
            </a:r>
          </a:p>
          <a:p>
            <a:pPr>
              <a:buFont typeface="Arial" panose="020B0604020202020204" pitchFamily="34" charset="0"/>
              <a:buChar char="•"/>
            </a:pPr>
            <a:r>
              <a:rPr lang="en-US" sz="1800" dirty="0"/>
              <a:t>Systematic effects “corralled” </a:t>
            </a:r>
          </a:p>
          <a:p>
            <a:pPr>
              <a:buFont typeface="Arial" panose="020B0604020202020204" pitchFamily="34" charset="0"/>
              <a:buChar char="•"/>
            </a:pPr>
            <a:r>
              <a:rPr lang="en-US" sz="1800" dirty="0"/>
              <a:t>Very little linear drift with no thermal regulation – two orders magnitude less than Rb</a:t>
            </a:r>
          </a:p>
          <a:p>
            <a:pPr>
              <a:buFont typeface="Arial" panose="020B0604020202020204" pitchFamily="34" charset="0"/>
              <a:buChar char="•"/>
            </a:pPr>
            <a:r>
              <a:rPr lang="en-US" sz="1800" dirty="0"/>
              <a:t>Time keeping applications</a:t>
            </a:r>
          </a:p>
          <a:p>
            <a:endParaRPr lang="en-US" sz="1800" dirty="0"/>
          </a:p>
        </p:txBody>
      </p:sp>
      <p:pic>
        <p:nvPicPr>
          <p:cNvPr id="7" name="Picture 6">
            <a:extLst>
              <a:ext uri="{FF2B5EF4-FFF2-40B4-BE49-F238E27FC236}">
                <a16:creationId xmlns:a16="http://schemas.microsoft.com/office/drawing/2014/main" id="{1F3705A5-6DC0-DB42-8F83-834E96A95879}"/>
              </a:ext>
            </a:extLst>
          </p:cNvPr>
          <p:cNvPicPr>
            <a:picLocks noChangeAspect="1"/>
          </p:cNvPicPr>
          <p:nvPr/>
        </p:nvPicPr>
        <p:blipFill>
          <a:blip r:embed="rId2"/>
          <a:stretch>
            <a:fillRect/>
          </a:stretch>
        </p:blipFill>
        <p:spPr>
          <a:xfrm>
            <a:off x="8303774" y="1897920"/>
            <a:ext cx="2994315" cy="1969645"/>
          </a:xfrm>
          <a:prstGeom prst="rect">
            <a:avLst/>
          </a:prstGeom>
        </p:spPr>
      </p:pic>
      <p:pic>
        <p:nvPicPr>
          <p:cNvPr id="8" name="Picture 7">
            <a:extLst>
              <a:ext uri="{FF2B5EF4-FFF2-40B4-BE49-F238E27FC236}">
                <a16:creationId xmlns:a16="http://schemas.microsoft.com/office/drawing/2014/main" id="{8268A690-61FA-B74E-93CA-86377A398ED2}"/>
              </a:ext>
            </a:extLst>
          </p:cNvPr>
          <p:cNvPicPr>
            <a:picLocks noChangeAspect="1"/>
          </p:cNvPicPr>
          <p:nvPr/>
        </p:nvPicPr>
        <p:blipFill>
          <a:blip r:embed="rId3"/>
          <a:stretch>
            <a:fillRect/>
          </a:stretch>
        </p:blipFill>
        <p:spPr>
          <a:xfrm>
            <a:off x="4751013" y="1907869"/>
            <a:ext cx="2994315" cy="1959694"/>
          </a:xfrm>
          <a:prstGeom prst="rect">
            <a:avLst/>
          </a:prstGeom>
        </p:spPr>
      </p:pic>
      <p:pic>
        <p:nvPicPr>
          <p:cNvPr id="9" name="Picture 8">
            <a:extLst>
              <a:ext uri="{FF2B5EF4-FFF2-40B4-BE49-F238E27FC236}">
                <a16:creationId xmlns:a16="http://schemas.microsoft.com/office/drawing/2014/main" id="{56178E5B-662E-F34E-BCA1-9D43DC6F00A5}"/>
              </a:ext>
            </a:extLst>
          </p:cNvPr>
          <p:cNvPicPr>
            <a:picLocks noChangeAspect="1"/>
          </p:cNvPicPr>
          <p:nvPr/>
        </p:nvPicPr>
        <p:blipFill>
          <a:blip r:embed="rId4"/>
          <a:stretch>
            <a:fillRect/>
          </a:stretch>
        </p:blipFill>
        <p:spPr>
          <a:xfrm>
            <a:off x="839803" y="1907869"/>
            <a:ext cx="3319118" cy="2029352"/>
          </a:xfrm>
          <a:prstGeom prst="rect">
            <a:avLst/>
          </a:prstGeom>
        </p:spPr>
      </p:pic>
      <p:sp>
        <p:nvSpPr>
          <p:cNvPr id="10" name="TextBox 9">
            <a:extLst>
              <a:ext uri="{FF2B5EF4-FFF2-40B4-BE49-F238E27FC236}">
                <a16:creationId xmlns:a16="http://schemas.microsoft.com/office/drawing/2014/main" id="{7A246FAC-17F5-8A46-B4C3-982F8610655D}"/>
              </a:ext>
            </a:extLst>
          </p:cNvPr>
          <p:cNvSpPr txBox="1"/>
          <p:nvPr/>
        </p:nvSpPr>
        <p:spPr>
          <a:xfrm>
            <a:off x="1355460" y="1251589"/>
            <a:ext cx="2056973" cy="646331"/>
          </a:xfrm>
          <a:prstGeom prst="rect">
            <a:avLst/>
          </a:prstGeom>
          <a:noFill/>
        </p:spPr>
        <p:txBody>
          <a:bodyPr wrap="none" rtlCol="0">
            <a:spAutoFit/>
          </a:bodyPr>
          <a:lstStyle/>
          <a:p>
            <a:r>
              <a:rPr lang="en-US" dirty="0">
                <a:latin typeface="+mj-lt"/>
              </a:rPr>
              <a:t>Run #1 (late 2020):  </a:t>
            </a:r>
          </a:p>
          <a:p>
            <a:r>
              <a:rPr lang="en-US" dirty="0">
                <a:latin typeface="+mj-lt"/>
              </a:rPr>
              <a:t>+3.0(0.6)e-16/day</a:t>
            </a:r>
          </a:p>
        </p:txBody>
      </p:sp>
      <p:sp>
        <p:nvSpPr>
          <p:cNvPr id="11" name="TextBox 10">
            <a:extLst>
              <a:ext uri="{FF2B5EF4-FFF2-40B4-BE49-F238E27FC236}">
                <a16:creationId xmlns:a16="http://schemas.microsoft.com/office/drawing/2014/main" id="{57562F9E-AC3D-0A4D-B6F6-F28AB6E5740D}"/>
              </a:ext>
            </a:extLst>
          </p:cNvPr>
          <p:cNvSpPr txBox="1"/>
          <p:nvPr/>
        </p:nvSpPr>
        <p:spPr>
          <a:xfrm>
            <a:off x="4995262" y="678554"/>
            <a:ext cx="2348656" cy="1200329"/>
          </a:xfrm>
          <a:prstGeom prst="rect">
            <a:avLst/>
          </a:prstGeom>
          <a:noFill/>
        </p:spPr>
        <p:txBody>
          <a:bodyPr wrap="none" rtlCol="0">
            <a:spAutoFit/>
          </a:bodyPr>
          <a:lstStyle/>
          <a:p>
            <a:r>
              <a:rPr lang="en-US" dirty="0">
                <a:latin typeface="+mj-lt"/>
              </a:rPr>
              <a:t>Run #2 (early 2021): </a:t>
            </a:r>
          </a:p>
          <a:p>
            <a:r>
              <a:rPr lang="en-US" dirty="0">
                <a:latin typeface="+mj-lt"/>
              </a:rPr>
              <a:t>Small ion cloud</a:t>
            </a:r>
          </a:p>
          <a:p>
            <a:r>
              <a:rPr lang="en-US" dirty="0">
                <a:latin typeface="+mj-lt"/>
              </a:rPr>
              <a:t>correct for ion number </a:t>
            </a:r>
          </a:p>
          <a:p>
            <a:r>
              <a:rPr lang="en-US" dirty="0">
                <a:latin typeface="+mj-lt"/>
              </a:rPr>
              <a:t>-5.0(0.8)e-16/day</a:t>
            </a:r>
          </a:p>
        </p:txBody>
      </p:sp>
      <p:sp>
        <p:nvSpPr>
          <p:cNvPr id="12" name="TextBox 11">
            <a:extLst>
              <a:ext uri="{FF2B5EF4-FFF2-40B4-BE49-F238E27FC236}">
                <a16:creationId xmlns:a16="http://schemas.microsoft.com/office/drawing/2014/main" id="{519E41EC-FD0B-2648-B95A-117354D17A5C}"/>
              </a:ext>
            </a:extLst>
          </p:cNvPr>
          <p:cNvSpPr txBox="1"/>
          <p:nvPr/>
        </p:nvSpPr>
        <p:spPr>
          <a:xfrm>
            <a:off x="8689088" y="928665"/>
            <a:ext cx="2004395" cy="923330"/>
          </a:xfrm>
          <a:prstGeom prst="rect">
            <a:avLst/>
          </a:prstGeom>
          <a:noFill/>
        </p:spPr>
        <p:txBody>
          <a:bodyPr wrap="none" rtlCol="0">
            <a:spAutoFit/>
          </a:bodyPr>
          <a:lstStyle/>
          <a:p>
            <a:r>
              <a:rPr lang="en-US" dirty="0">
                <a:latin typeface="+mj-lt"/>
              </a:rPr>
              <a:t>Run #3 (late 2021): </a:t>
            </a:r>
          </a:p>
          <a:p>
            <a:r>
              <a:rPr lang="en-US" dirty="0">
                <a:latin typeface="+mj-lt"/>
              </a:rPr>
              <a:t>Small ion cloud</a:t>
            </a:r>
          </a:p>
          <a:p>
            <a:r>
              <a:rPr lang="en-US" dirty="0">
                <a:latin typeface="+mj-lt"/>
              </a:rPr>
              <a:t>-5.8(0.7)e-16/day</a:t>
            </a:r>
          </a:p>
        </p:txBody>
      </p:sp>
    </p:spTree>
    <p:extLst>
      <p:ext uri="{BB962C8B-B14F-4D97-AF65-F5344CB8AC3E}">
        <p14:creationId xmlns:p14="http://schemas.microsoft.com/office/powerpoint/2010/main" val="32151115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531CD-2665-D888-44A8-241238B8D80B}"/>
              </a:ext>
            </a:extLst>
          </p:cNvPr>
          <p:cNvSpPr>
            <a:spLocks noGrp="1"/>
          </p:cNvSpPr>
          <p:nvPr>
            <p:ph type="title"/>
          </p:nvPr>
        </p:nvSpPr>
        <p:spPr>
          <a:xfrm>
            <a:off x="0" y="0"/>
            <a:ext cx="10515600" cy="706029"/>
          </a:xfrm>
        </p:spPr>
        <p:txBody>
          <a:bodyPr/>
          <a:lstStyle/>
          <a:p>
            <a:r>
              <a:rPr lang="en-US" dirty="0"/>
              <a:t>Fundamental Science Enabled by DSAC</a:t>
            </a:r>
          </a:p>
        </p:txBody>
      </p:sp>
      <p:sp>
        <p:nvSpPr>
          <p:cNvPr id="3" name="Footer Placeholder 2">
            <a:extLst>
              <a:ext uri="{FF2B5EF4-FFF2-40B4-BE49-F238E27FC236}">
                <a16:creationId xmlns:a16="http://schemas.microsoft.com/office/drawing/2014/main" id="{16A2AAFF-8BE1-849C-9F42-12F3A40F706C}"/>
              </a:ext>
            </a:extLst>
          </p:cNvPr>
          <p:cNvSpPr>
            <a:spLocks noGrp="1"/>
          </p:cNvSpPr>
          <p:nvPr>
            <p:ph type="ftr" sz="quarter" idx="11"/>
          </p:nvPr>
        </p:nvSpPr>
        <p:spPr/>
        <p:txBody>
          <a:bodyPr/>
          <a:lstStyle/>
          <a:p>
            <a:r>
              <a:rPr lang="en-US"/>
              <a:t>9FSM October 20, 2023</a:t>
            </a:r>
          </a:p>
        </p:txBody>
      </p:sp>
    </p:spTree>
    <p:extLst>
      <p:ext uri="{BB962C8B-B14F-4D97-AF65-F5344CB8AC3E}">
        <p14:creationId xmlns:p14="http://schemas.microsoft.com/office/powerpoint/2010/main" val="16788976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97DA7-7898-6740-958E-DB7CB6D5AD7E}"/>
              </a:ext>
            </a:extLst>
          </p:cNvPr>
          <p:cNvSpPr>
            <a:spLocks noGrp="1"/>
          </p:cNvSpPr>
          <p:nvPr>
            <p:ph type="ctrTitle"/>
          </p:nvPr>
        </p:nvSpPr>
        <p:spPr>
          <a:xfrm>
            <a:off x="1763486" y="454026"/>
            <a:ext cx="9818914" cy="436031"/>
          </a:xfrm>
        </p:spPr>
        <p:txBody>
          <a:bodyPr/>
          <a:lstStyle/>
          <a:p>
            <a:r>
              <a:rPr lang="en-US" dirty="0"/>
              <a:t>Gateway Provides Precision Time &amp; Frequency for Science:  measurements enabled by a precise clock</a:t>
            </a:r>
          </a:p>
        </p:txBody>
      </p:sp>
      <p:pic>
        <p:nvPicPr>
          <p:cNvPr id="6" name="Picture 5">
            <a:extLst>
              <a:ext uri="{FF2B5EF4-FFF2-40B4-BE49-F238E27FC236}">
                <a16:creationId xmlns:a16="http://schemas.microsoft.com/office/drawing/2014/main" id="{F7E7916E-C10E-EC4D-814A-F10F85F44DCB}"/>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28600" y="51481"/>
            <a:ext cx="1371600" cy="1371600"/>
          </a:xfrm>
          <a:prstGeom prst="ellipse">
            <a:avLst/>
          </a:prstGeom>
          <a:ln w="25400">
            <a:solidFill>
              <a:schemeClr val="tx1"/>
            </a:solidFill>
          </a:ln>
        </p:spPr>
      </p:pic>
      <p:sp>
        <p:nvSpPr>
          <p:cNvPr id="7" name="TextBox 6">
            <a:extLst>
              <a:ext uri="{FF2B5EF4-FFF2-40B4-BE49-F238E27FC236}">
                <a16:creationId xmlns:a16="http://schemas.microsoft.com/office/drawing/2014/main" id="{60A6930C-5093-FB46-8D0F-71D29A304C53}"/>
              </a:ext>
            </a:extLst>
          </p:cNvPr>
          <p:cNvSpPr txBox="1"/>
          <p:nvPr/>
        </p:nvSpPr>
        <p:spPr>
          <a:xfrm>
            <a:off x="699247" y="1570918"/>
            <a:ext cx="11013141" cy="4770537"/>
          </a:xfrm>
          <a:prstGeom prst="rect">
            <a:avLst/>
          </a:prstGeom>
          <a:noFill/>
        </p:spPr>
        <p:txBody>
          <a:bodyPr wrap="square" rtlCol="0">
            <a:spAutoFit/>
          </a:bodyPr>
          <a:lstStyle/>
          <a:p>
            <a:pPr marL="285750" indent="-285750">
              <a:buFont typeface="Arial" panose="020B0604020202020204" pitchFamily="34" charset="0"/>
              <a:buChar char="•"/>
            </a:pPr>
            <a:r>
              <a:rPr lang="en-US" sz="1600" b="1" dirty="0">
                <a:latin typeface="+mj-lt"/>
              </a:rPr>
              <a:t>1/r</a:t>
            </a:r>
            <a:r>
              <a:rPr lang="en-US" sz="1600" b="1" baseline="30000" dirty="0">
                <a:latin typeface="+mj-lt"/>
              </a:rPr>
              <a:t>2</a:t>
            </a:r>
            <a:r>
              <a:rPr lang="en-US" sz="1600" b="1" dirty="0">
                <a:latin typeface="+mj-lt"/>
              </a:rPr>
              <a:t> law of gravitation</a:t>
            </a:r>
            <a:r>
              <a:rPr lang="en-US" sz="1600" dirty="0">
                <a:latin typeface="+mj-lt"/>
              </a:rPr>
              <a:t>:  </a:t>
            </a:r>
          </a:p>
          <a:p>
            <a:pPr marL="604838" lvl="1" indent="-285750">
              <a:buFont typeface="Arial" panose="020B0604020202020204" pitchFamily="34" charset="0"/>
              <a:buChar char="•"/>
            </a:pPr>
            <a:r>
              <a:rPr lang="en-US" sz="1600" dirty="0">
                <a:latin typeface="+mj-lt"/>
              </a:rPr>
              <a:t>All measurements to date agree that the exponent is precisely “2”, </a:t>
            </a:r>
          </a:p>
          <a:p>
            <a:pPr marL="604838" lvl="1" indent="-285750">
              <a:buFont typeface="Arial" panose="020B0604020202020204" pitchFamily="34" charset="0"/>
              <a:buChar char="•"/>
            </a:pPr>
            <a:r>
              <a:rPr lang="en-US" sz="1600" dirty="0">
                <a:latin typeface="+mj-lt"/>
              </a:rPr>
              <a:t>some theories of gravity predict a small deviation from this law.  </a:t>
            </a:r>
          </a:p>
          <a:p>
            <a:pPr marL="604838" lvl="1" indent="-285750">
              <a:buFont typeface="Arial" panose="020B0604020202020204" pitchFamily="34" charset="0"/>
              <a:buChar char="•"/>
            </a:pPr>
            <a:r>
              <a:rPr lang="en-US" sz="1600" dirty="0">
                <a:latin typeface="+mj-lt"/>
              </a:rPr>
              <a:t>Precise range of a drag-free spacecraft in deep space using a DSG clock together with laser ranging from the DSG to the moon could yield an improved limit on the correction [1].</a:t>
            </a:r>
          </a:p>
          <a:p>
            <a:pPr marL="285750" indent="-285750">
              <a:buFont typeface="Arial" panose="020B0604020202020204" pitchFamily="34" charset="0"/>
              <a:buChar char="•"/>
            </a:pPr>
            <a:r>
              <a:rPr lang="en-US" sz="1600" b="1" dirty="0">
                <a:latin typeface="+mj-lt"/>
              </a:rPr>
              <a:t>Cosmological constant (CC)</a:t>
            </a:r>
            <a:r>
              <a:rPr lang="en-US" sz="1600" dirty="0">
                <a:latin typeface="+mj-lt"/>
              </a:rPr>
              <a:t>:  </a:t>
            </a:r>
          </a:p>
          <a:p>
            <a:pPr marL="604838" lvl="1" indent="-285750">
              <a:buFont typeface="Arial" panose="020B0604020202020204" pitchFamily="34" charset="0"/>
              <a:buChar char="•"/>
            </a:pPr>
            <a:r>
              <a:rPr lang="en-US" sz="1600" dirty="0">
                <a:latin typeface="+mj-lt"/>
              </a:rPr>
              <a:t>The CC is added to Einstein’s equations to explain an observed accelerating expansion of the universe.  </a:t>
            </a:r>
          </a:p>
          <a:p>
            <a:pPr marL="604838" lvl="1" indent="-285750">
              <a:buFont typeface="Arial" panose="020B0604020202020204" pitchFamily="34" charset="0"/>
              <a:buChar char="•"/>
            </a:pPr>
            <a:r>
              <a:rPr lang="en-US" sz="1600" dirty="0">
                <a:latin typeface="+mj-lt"/>
              </a:rPr>
              <a:t>Theoretical predictions disagree by many orders of magnitude with measured limits.  </a:t>
            </a:r>
          </a:p>
          <a:p>
            <a:pPr marL="604838" lvl="1" indent="-285750">
              <a:buFont typeface="Arial" panose="020B0604020202020204" pitchFamily="34" charset="0"/>
              <a:buChar char="•"/>
            </a:pPr>
            <a:r>
              <a:rPr lang="en-US" sz="1600" dirty="0">
                <a:latin typeface="+mj-lt"/>
              </a:rPr>
              <a:t>Ranging to a drag free spacecraft in deep space together with a DSG clock and  laser ranging to the moon could improve limits on the cosmological constant.  The measurement could also be enhanced by inferred outer planetary orbits as determined by nearby precise spacecraft ranging [1, 2].  </a:t>
            </a:r>
          </a:p>
          <a:p>
            <a:pPr marL="285750" indent="-285750">
              <a:buFont typeface="Arial" panose="020B0604020202020204" pitchFamily="34" charset="0"/>
              <a:buChar char="•"/>
            </a:pPr>
            <a:r>
              <a:rPr lang="en-US" sz="1600" b="1" dirty="0">
                <a:latin typeface="+mj-lt"/>
              </a:rPr>
              <a:t>Dark Matter (DM):  </a:t>
            </a:r>
          </a:p>
          <a:p>
            <a:pPr marL="604838" lvl="1" indent="-285750">
              <a:buFont typeface="Arial" panose="020B0604020202020204" pitchFamily="34" charset="0"/>
              <a:buChar char="•"/>
            </a:pPr>
            <a:r>
              <a:rPr lang="en-US" sz="1600" dirty="0">
                <a:latin typeface="+mj-lt"/>
              </a:rPr>
              <a:t>DM in some form constitutes 90% of </a:t>
            </a:r>
            <a:r>
              <a:rPr lang="en-US" sz="1600">
                <a:latin typeface="+mj-lt"/>
              </a:rPr>
              <a:t>all matter and is </a:t>
            </a:r>
            <a:r>
              <a:rPr lang="en-US" sz="1600" dirty="0">
                <a:latin typeface="+mj-lt"/>
              </a:rPr>
              <a:t>required to explain the structure and dynamics of galaxies.  So far unobserved.  </a:t>
            </a:r>
          </a:p>
          <a:p>
            <a:pPr marL="604838" lvl="1" indent="-285750">
              <a:buFont typeface="Arial" panose="020B0604020202020204" pitchFamily="34" charset="0"/>
              <a:buChar char="•"/>
            </a:pPr>
            <a:r>
              <a:rPr lang="en-US" sz="1600" dirty="0">
                <a:latin typeface="+mj-lt"/>
              </a:rPr>
              <a:t>Time variations in spacecraft ranging enabled by a DSG clock relative to a precisely known DSG orbit using laser ranging could be an indication of dark matter fluctuations on the spatial scale of the range [7].  </a:t>
            </a:r>
          </a:p>
          <a:p>
            <a:pPr marL="604838" lvl="1" indent="-285750">
              <a:buFont typeface="Arial" panose="020B0604020202020204" pitchFamily="34" charset="0"/>
              <a:buChar char="•"/>
            </a:pPr>
            <a:r>
              <a:rPr lang="en-US" sz="1600" dirty="0">
                <a:latin typeface="+mj-lt"/>
              </a:rPr>
              <a:t>Similar dark matter searches could also be carried out with a network of clocks, including one on the DSG and others on earth, on the spatial scale of the earth-moon distance.</a:t>
            </a:r>
          </a:p>
          <a:p>
            <a:pPr marL="285750" indent="-285750">
              <a:buFont typeface="Arial" panose="020B0604020202020204" pitchFamily="34" charset="0"/>
              <a:buChar char="•"/>
            </a:pPr>
            <a:endParaRPr lang="en-US" sz="1600" b="1" dirty="0">
              <a:latin typeface="+mj-lt"/>
            </a:endParaRPr>
          </a:p>
        </p:txBody>
      </p:sp>
    </p:spTree>
    <p:extLst>
      <p:ext uri="{BB962C8B-B14F-4D97-AF65-F5344CB8AC3E}">
        <p14:creationId xmlns:p14="http://schemas.microsoft.com/office/powerpoint/2010/main" val="308763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24000" y="0"/>
            <a:ext cx="9144000" cy="5047334"/>
          </a:xfrm>
          <a:prstGeom prst="rect">
            <a:avLst/>
          </a:prstGeom>
        </p:spPr>
      </p:pic>
      <p:sp>
        <p:nvSpPr>
          <p:cNvPr id="2" name="Text Placeholder 1"/>
          <p:cNvSpPr>
            <a:spLocks noGrp="1"/>
          </p:cNvSpPr>
          <p:nvPr>
            <p:ph type="body" sz="quarter" idx="17"/>
          </p:nvPr>
        </p:nvSpPr>
        <p:spPr>
          <a:xfrm>
            <a:off x="2471140" y="917223"/>
            <a:ext cx="7758183" cy="327905"/>
          </a:xfrm>
        </p:spPr>
        <p:txBody>
          <a:bodyPr>
            <a:normAutofit fontScale="92500" lnSpcReduction="20000"/>
          </a:bodyPr>
          <a:lstStyle/>
          <a:p>
            <a:r>
              <a:rPr lang="en-US"/>
              <a:t>A Technology Demonstration Mission</a:t>
            </a:r>
            <a:endParaRPr lang="en-US" dirty="0"/>
          </a:p>
        </p:txBody>
      </p:sp>
      <p:sp>
        <p:nvSpPr>
          <p:cNvPr id="3" name="Title 2"/>
          <p:cNvSpPr>
            <a:spLocks noGrp="1"/>
          </p:cNvSpPr>
          <p:nvPr>
            <p:ph type="ctrTitle"/>
          </p:nvPr>
        </p:nvSpPr>
        <p:spPr>
          <a:xfrm>
            <a:off x="2471139" y="454026"/>
            <a:ext cx="7739661" cy="436031"/>
          </a:xfrm>
        </p:spPr>
        <p:txBody>
          <a:bodyPr/>
          <a:lstStyle/>
          <a:p>
            <a:r>
              <a:rPr lang="en-US" dirty="0">
                <a:solidFill>
                  <a:srgbClr val="6083AA"/>
                </a:solidFill>
              </a:rPr>
              <a:t>Deep Space Atomic Clock</a:t>
            </a:r>
          </a:p>
        </p:txBody>
      </p:sp>
      <p:pic>
        <p:nvPicPr>
          <p:cNvPr id="24" name="Picture 23"/>
          <p:cNvPicPr>
            <a:picLocks noChangeAspect="1"/>
          </p:cNvPicPr>
          <p:nvPr/>
        </p:nvPicPr>
        <p:blipFill>
          <a:blip r:embed="rId4"/>
          <a:stretch>
            <a:fillRect/>
          </a:stretch>
        </p:blipFill>
        <p:spPr>
          <a:xfrm>
            <a:off x="3674272" y="5633782"/>
            <a:ext cx="1245055" cy="238636"/>
          </a:xfrm>
          <a:prstGeom prst="rect">
            <a:avLst/>
          </a:prstGeom>
        </p:spPr>
      </p:pic>
      <p:pic>
        <p:nvPicPr>
          <p:cNvPr id="4" name="Picture 3"/>
          <p:cNvPicPr>
            <a:picLocks noChangeAspect="1"/>
          </p:cNvPicPr>
          <p:nvPr/>
        </p:nvPicPr>
        <p:blipFill>
          <a:blip r:embed="rId5"/>
          <a:stretch>
            <a:fillRect/>
          </a:stretch>
        </p:blipFill>
        <p:spPr>
          <a:xfrm>
            <a:off x="7456383" y="5249684"/>
            <a:ext cx="1390473" cy="503351"/>
          </a:xfrm>
          <a:prstGeom prst="rect">
            <a:avLst/>
          </a:prstGeom>
        </p:spPr>
      </p:pic>
      <p:pic>
        <p:nvPicPr>
          <p:cNvPr id="39" name="Picture 38"/>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1701818" y="526079"/>
            <a:ext cx="769323" cy="769323"/>
          </a:xfrm>
          <a:prstGeom prst="rect">
            <a:avLst/>
          </a:prstGeom>
        </p:spPr>
      </p:pic>
      <p:pic>
        <p:nvPicPr>
          <p:cNvPr id="21" name="Picture 6"/>
          <p:cNvPicPr>
            <a:picLocks noChangeAspect="1" noChangeArrowheads="1"/>
          </p:cNvPicPr>
          <p:nvPr/>
        </p:nvPicPr>
        <p:blipFill>
          <a:blip r:embed="rId7" cstate="hqprint">
            <a:extLst>
              <a:ext uri="{28A0092B-C50C-407E-A947-70E740481C1C}">
                <a14:useLocalDpi xmlns:a14="http://schemas.microsoft.com/office/drawing/2010/main"/>
              </a:ext>
            </a:extLst>
          </a:blip>
          <a:stretch>
            <a:fillRect/>
          </a:stretch>
        </p:blipFill>
        <p:spPr>
          <a:xfrm>
            <a:off x="2064659" y="5177145"/>
            <a:ext cx="1390472" cy="1151911"/>
          </a:xfrm>
          <a:prstGeom prst="rect">
            <a:avLst/>
          </a:prstGeom>
        </p:spPr>
      </p:pic>
      <p:pic>
        <p:nvPicPr>
          <p:cNvPr id="10" name="Picture 2" descr="C:\Users\itzinis\Documents\Work\Graphics\SCaN\New logo\57933 Lapel pin.png"/>
          <p:cNvPicPr>
            <a:picLocks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5465785" y="5405628"/>
            <a:ext cx="804672" cy="694944"/>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a:extLst>
              <a:ext uri="{FF2B5EF4-FFF2-40B4-BE49-F238E27FC236}">
                <a16:creationId xmlns:a16="http://schemas.microsoft.com/office/drawing/2014/main" id="{5AA33952-DD45-5745-A84F-161208CC5D43}"/>
              </a:ext>
            </a:extLst>
          </p:cNvPr>
          <p:cNvPicPr>
            <a:picLocks noChangeAspect="1"/>
          </p:cNvPicPr>
          <p:nvPr/>
        </p:nvPicPr>
        <p:blipFill>
          <a:blip r:embed="rId9"/>
          <a:stretch>
            <a:fillRect/>
          </a:stretch>
        </p:blipFill>
        <p:spPr>
          <a:xfrm>
            <a:off x="7175783" y="5934551"/>
            <a:ext cx="1951670" cy="449057"/>
          </a:xfrm>
          <a:prstGeom prst="rect">
            <a:avLst/>
          </a:prstGeom>
        </p:spPr>
      </p:pic>
      <p:pic>
        <p:nvPicPr>
          <p:cNvPr id="12" name="Picture 11">
            <a:extLst>
              <a:ext uri="{FF2B5EF4-FFF2-40B4-BE49-F238E27FC236}">
                <a16:creationId xmlns:a16="http://schemas.microsoft.com/office/drawing/2014/main" id="{0AC71844-B162-E342-8BFD-D964B4FF4090}"/>
              </a:ext>
            </a:extLst>
          </p:cNvPr>
          <p:cNvPicPr>
            <a:picLocks noChangeAspect="1"/>
          </p:cNvPicPr>
          <p:nvPr/>
        </p:nvPicPr>
        <p:blipFill rotWithShape="1">
          <a:blip r:embed="rId10"/>
          <a:srcRect b="2960"/>
          <a:stretch/>
        </p:blipFill>
        <p:spPr>
          <a:xfrm>
            <a:off x="7456383" y="2732833"/>
            <a:ext cx="3108296" cy="2083426"/>
          </a:xfrm>
          <a:prstGeom prst="rect">
            <a:avLst/>
          </a:prstGeom>
        </p:spPr>
      </p:pic>
      <p:sp>
        <p:nvSpPr>
          <p:cNvPr id="5" name="TextBox 4">
            <a:extLst>
              <a:ext uri="{FF2B5EF4-FFF2-40B4-BE49-F238E27FC236}">
                <a16:creationId xmlns:a16="http://schemas.microsoft.com/office/drawing/2014/main" id="{CE69A28E-D603-664C-8252-DB31B0625CC4}"/>
              </a:ext>
            </a:extLst>
          </p:cNvPr>
          <p:cNvSpPr txBox="1"/>
          <p:nvPr/>
        </p:nvSpPr>
        <p:spPr>
          <a:xfrm>
            <a:off x="7702999" y="4519977"/>
            <a:ext cx="2511585" cy="307777"/>
          </a:xfrm>
          <a:prstGeom prst="rect">
            <a:avLst/>
          </a:prstGeom>
          <a:noFill/>
        </p:spPr>
        <p:txBody>
          <a:bodyPr wrap="none" rtlCol="0">
            <a:spAutoFit/>
          </a:bodyPr>
          <a:lstStyle/>
          <a:p>
            <a:r>
              <a:rPr lang="en-US" sz="1400" i="1" dirty="0">
                <a:solidFill>
                  <a:schemeClr val="bg1"/>
                </a:solidFill>
                <a:latin typeface="+mj-lt"/>
              </a:rPr>
              <a:t>Successful launch, June 25, 2019</a:t>
            </a:r>
          </a:p>
        </p:txBody>
      </p:sp>
      <p:pic>
        <p:nvPicPr>
          <p:cNvPr id="7" name="Picture 6">
            <a:extLst>
              <a:ext uri="{FF2B5EF4-FFF2-40B4-BE49-F238E27FC236}">
                <a16:creationId xmlns:a16="http://schemas.microsoft.com/office/drawing/2014/main" id="{855A8407-EBBD-7465-18EE-AEC9FDF8FAFD}"/>
              </a:ext>
            </a:extLst>
          </p:cNvPr>
          <p:cNvPicPr>
            <a:picLocks noChangeAspect="1"/>
          </p:cNvPicPr>
          <p:nvPr/>
        </p:nvPicPr>
        <p:blipFill>
          <a:blip r:embed="rId11"/>
          <a:stretch>
            <a:fillRect/>
          </a:stretch>
        </p:blipFill>
        <p:spPr>
          <a:xfrm>
            <a:off x="9899374" y="6403974"/>
            <a:ext cx="2292626" cy="460973"/>
          </a:xfrm>
          <a:prstGeom prst="rect">
            <a:avLst/>
          </a:prstGeom>
        </p:spPr>
      </p:pic>
    </p:spTree>
    <p:extLst>
      <p:ext uri="{BB962C8B-B14F-4D97-AF65-F5344CB8AC3E}">
        <p14:creationId xmlns:p14="http://schemas.microsoft.com/office/powerpoint/2010/main" val="13305783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97DA7-7898-6740-958E-DB7CB6D5AD7E}"/>
              </a:ext>
            </a:extLst>
          </p:cNvPr>
          <p:cNvSpPr>
            <a:spLocks noGrp="1"/>
          </p:cNvSpPr>
          <p:nvPr>
            <p:ph type="ctrTitle"/>
          </p:nvPr>
        </p:nvSpPr>
        <p:spPr>
          <a:xfrm>
            <a:off x="1763486" y="454026"/>
            <a:ext cx="9818914" cy="436031"/>
          </a:xfrm>
        </p:spPr>
        <p:txBody>
          <a:bodyPr/>
          <a:lstStyle/>
          <a:p>
            <a:r>
              <a:rPr lang="en-US" dirty="0"/>
              <a:t>Gateway Provides Precision Time &amp; Frequency for Science:  measurements enabled by a precise clock</a:t>
            </a:r>
          </a:p>
        </p:txBody>
      </p:sp>
      <p:pic>
        <p:nvPicPr>
          <p:cNvPr id="6" name="Picture 5">
            <a:extLst>
              <a:ext uri="{FF2B5EF4-FFF2-40B4-BE49-F238E27FC236}">
                <a16:creationId xmlns:a16="http://schemas.microsoft.com/office/drawing/2014/main" id="{F7E7916E-C10E-EC4D-814A-F10F85F44DCB}"/>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28600" y="51481"/>
            <a:ext cx="1371600" cy="1371600"/>
          </a:xfrm>
          <a:prstGeom prst="ellipse">
            <a:avLst/>
          </a:prstGeom>
          <a:ln w="25400">
            <a:solidFill>
              <a:schemeClr val="tx1"/>
            </a:solidFill>
          </a:ln>
        </p:spPr>
      </p:pic>
      <p:sp>
        <p:nvSpPr>
          <p:cNvPr id="7" name="TextBox 6">
            <a:extLst>
              <a:ext uri="{FF2B5EF4-FFF2-40B4-BE49-F238E27FC236}">
                <a16:creationId xmlns:a16="http://schemas.microsoft.com/office/drawing/2014/main" id="{60A6930C-5093-FB46-8D0F-71D29A304C53}"/>
              </a:ext>
            </a:extLst>
          </p:cNvPr>
          <p:cNvSpPr txBox="1"/>
          <p:nvPr/>
        </p:nvSpPr>
        <p:spPr>
          <a:xfrm>
            <a:off x="356347" y="1543540"/>
            <a:ext cx="11616578" cy="5016758"/>
          </a:xfrm>
          <a:prstGeom prst="rect">
            <a:avLst/>
          </a:prstGeom>
          <a:noFill/>
        </p:spPr>
        <p:txBody>
          <a:bodyPr wrap="square" rtlCol="0">
            <a:spAutoFit/>
          </a:bodyPr>
          <a:lstStyle/>
          <a:p>
            <a:pPr marL="285750" indent="-285750">
              <a:buFont typeface="Arial" panose="020B0604020202020204" pitchFamily="34" charset="0"/>
              <a:buChar char="•"/>
            </a:pPr>
            <a:r>
              <a:rPr lang="en-US" sz="1600" b="1" dirty="0">
                <a:latin typeface="+mn-lt"/>
              </a:rPr>
              <a:t>Gravitational Red Shift (GRS):</a:t>
            </a:r>
            <a:r>
              <a:rPr lang="en-US" sz="1600" dirty="0">
                <a:latin typeface="+mn-lt"/>
              </a:rPr>
              <a:t>  </a:t>
            </a:r>
          </a:p>
          <a:p>
            <a:pPr marL="604838" lvl="1" indent="-285750">
              <a:buFont typeface="Arial" panose="020B0604020202020204" pitchFamily="34" charset="0"/>
              <a:buChar char="•"/>
            </a:pPr>
            <a:r>
              <a:rPr lang="en-US" sz="1600" dirty="0">
                <a:latin typeface="+mn-lt"/>
              </a:rPr>
              <a:t>This general relativistic effect causes clocks deep in a gravitational potential to tick slower than those higher in the potential.  All measurements to date agree with GR, however GR is known to be incomplete and some new theories predict variations in the GRS.  </a:t>
            </a:r>
          </a:p>
          <a:p>
            <a:pPr marL="604838" lvl="1" indent="-285750">
              <a:buFont typeface="Arial" panose="020B0604020202020204" pitchFamily="34" charset="0"/>
              <a:buChar char="•"/>
            </a:pPr>
            <a:r>
              <a:rPr lang="en-US" sz="1600" dirty="0">
                <a:latin typeface="+mn-lt"/>
              </a:rPr>
              <a:t>Due to it’s highly eccentric orbit, the DSG is an ideal platform to measure variations in the GRS by comparing a DSG clock to one on earth [5].</a:t>
            </a:r>
          </a:p>
          <a:p>
            <a:pPr marL="285750" indent="-285750">
              <a:buFont typeface="Arial" panose="020B0604020202020204" pitchFamily="34" charset="0"/>
              <a:buChar char="•"/>
            </a:pPr>
            <a:r>
              <a:rPr lang="en-US" sz="1600" b="1" dirty="0">
                <a:latin typeface="+mn-lt"/>
              </a:rPr>
              <a:t>Lorentz Violation (LV)</a:t>
            </a:r>
            <a:r>
              <a:rPr lang="en-US" sz="1600" dirty="0">
                <a:latin typeface="+mn-lt"/>
              </a:rPr>
              <a:t>:  </a:t>
            </a:r>
          </a:p>
          <a:p>
            <a:pPr marL="604838" lvl="1" indent="-285750">
              <a:buFont typeface="Arial" panose="020B0604020202020204" pitchFamily="34" charset="0"/>
              <a:buChar char="•"/>
            </a:pPr>
            <a:r>
              <a:rPr lang="en-US" sz="1600" dirty="0">
                <a:latin typeface="+mn-lt"/>
              </a:rPr>
              <a:t>Lorentz symmetry states that physics is the same regardless of relative orientation and speed of reference frames.  </a:t>
            </a:r>
          </a:p>
          <a:p>
            <a:pPr marL="604838" lvl="1" indent="-285750">
              <a:buFont typeface="Arial" panose="020B0604020202020204" pitchFamily="34" charset="0"/>
              <a:buChar char="•"/>
            </a:pPr>
            <a:r>
              <a:rPr lang="en-US" sz="1600" dirty="0">
                <a:latin typeface="+mn-lt"/>
              </a:rPr>
              <a:t>Some theories of quantum gravity predict a violation of this symmetry.</a:t>
            </a:r>
          </a:p>
          <a:p>
            <a:pPr marL="604838" lvl="1" indent="-285750">
              <a:buFont typeface="Arial" panose="020B0604020202020204" pitchFamily="34" charset="0"/>
              <a:buChar char="•"/>
            </a:pPr>
            <a:r>
              <a:rPr lang="en-US" sz="1600" dirty="0">
                <a:latin typeface="+mn-lt"/>
              </a:rPr>
              <a:t>DSG orientation and speed constantly changing relative to Earth =&gt; DSG platform is ideal for looking for LV effects by comparing a DSG clock to one on earth.  </a:t>
            </a:r>
          </a:p>
          <a:p>
            <a:pPr marL="604838" lvl="1" indent="-285750">
              <a:buFont typeface="Arial" panose="020B0604020202020204" pitchFamily="34" charset="0"/>
              <a:buChar char="•"/>
            </a:pPr>
            <a:r>
              <a:rPr lang="en-US" sz="1600" dirty="0">
                <a:latin typeface="+mn-lt"/>
              </a:rPr>
              <a:t>Clock comparisons include changes in orientation (Michelson-Morley), velocity (Kennedy-Thorndike), and time dilation (Ives-Stilwell) [5, 6].</a:t>
            </a:r>
          </a:p>
          <a:p>
            <a:pPr marL="285750" indent="-285750">
              <a:buFont typeface="Arial" panose="020B0604020202020204" pitchFamily="34" charset="0"/>
              <a:buChar char="•"/>
            </a:pPr>
            <a:r>
              <a:rPr lang="en-US" sz="1600" b="1" dirty="0">
                <a:latin typeface="+mn-lt"/>
              </a:rPr>
              <a:t>Quantum Entanglement (QE):  </a:t>
            </a:r>
          </a:p>
          <a:p>
            <a:pPr marL="604838" lvl="1" indent="-285750">
              <a:buFont typeface="Arial" panose="020B0604020202020204" pitchFamily="34" charset="0"/>
              <a:buChar char="•"/>
            </a:pPr>
            <a:r>
              <a:rPr lang="en-US" sz="1600" dirty="0">
                <a:latin typeface="+mn-lt"/>
              </a:rPr>
              <a:t>correlating quantum states in systems separated by a space-like interval (not causally linked in a classical picture.) </a:t>
            </a:r>
          </a:p>
          <a:p>
            <a:pPr marL="604838" lvl="1" indent="-285750">
              <a:buFont typeface="Arial" panose="020B0604020202020204" pitchFamily="34" charset="0"/>
              <a:buChar char="•"/>
            </a:pPr>
            <a:r>
              <a:rPr lang="en-US" sz="1600" dirty="0">
                <a:latin typeface="+mn-lt"/>
              </a:rPr>
              <a:t>Entanglement has been demonstrated out to 1200 km [8].  A DSG clock could extend this to earth-moon distance by using precise timing to improve signal to noise in an entangled state measurement apparatus.</a:t>
            </a:r>
          </a:p>
          <a:p>
            <a:pPr marL="285750" indent="-285750">
              <a:buFont typeface="Arial" panose="020B0604020202020204" pitchFamily="34" charset="0"/>
              <a:buChar char="•"/>
            </a:pPr>
            <a:r>
              <a:rPr lang="en-US" sz="1600" b="1" dirty="0">
                <a:latin typeface="+mn-lt"/>
              </a:rPr>
              <a:t>Quantum Clock Synchronization (QCS):  </a:t>
            </a:r>
          </a:p>
          <a:p>
            <a:pPr marL="604838" lvl="1" indent="-285750">
              <a:buFont typeface="Arial" panose="020B0604020202020204" pitchFamily="34" charset="0"/>
              <a:buChar char="•"/>
            </a:pPr>
            <a:r>
              <a:rPr lang="en-US" sz="1600" dirty="0">
                <a:latin typeface="+mn-lt"/>
              </a:rPr>
              <a:t>An </a:t>
            </a:r>
            <a:r>
              <a:rPr lang="en-US" sz="1600">
                <a:latin typeface="+mn-lt"/>
              </a:rPr>
              <a:t>algorithm to synchronize </a:t>
            </a:r>
            <a:r>
              <a:rPr lang="en-US" sz="1600" dirty="0">
                <a:latin typeface="+mn-lt"/>
              </a:rPr>
              <a:t>remote clocks using quantum entanglement.  </a:t>
            </a:r>
          </a:p>
          <a:p>
            <a:pPr marL="604838" lvl="1" indent="-285750">
              <a:buFont typeface="Arial" panose="020B0604020202020204" pitchFamily="34" charset="0"/>
              <a:buChar char="•"/>
            </a:pPr>
            <a:r>
              <a:rPr lang="en-US" sz="1600" dirty="0">
                <a:latin typeface="+mn-lt"/>
              </a:rPr>
              <a:t>Not yet fully demonstrated on the ground</a:t>
            </a:r>
            <a:endParaRPr lang="en-US" sz="1600" b="1" dirty="0">
              <a:latin typeface="+mn-lt"/>
            </a:endParaRPr>
          </a:p>
        </p:txBody>
      </p:sp>
    </p:spTree>
    <p:extLst>
      <p:ext uri="{BB962C8B-B14F-4D97-AF65-F5344CB8AC3E}">
        <p14:creationId xmlns:p14="http://schemas.microsoft.com/office/powerpoint/2010/main" val="6311745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97DA7-7898-6740-958E-DB7CB6D5AD7E}"/>
              </a:ext>
            </a:extLst>
          </p:cNvPr>
          <p:cNvSpPr>
            <a:spLocks noGrp="1"/>
          </p:cNvSpPr>
          <p:nvPr>
            <p:ph type="ctrTitle"/>
          </p:nvPr>
        </p:nvSpPr>
        <p:spPr>
          <a:xfrm>
            <a:off x="1763486" y="454026"/>
            <a:ext cx="9818914" cy="436031"/>
          </a:xfrm>
        </p:spPr>
        <p:txBody>
          <a:bodyPr/>
          <a:lstStyle/>
          <a:p>
            <a:r>
              <a:rPr lang="en-US" dirty="0"/>
              <a:t>Gateway Provides Precision Time &amp; Frequency for Science</a:t>
            </a:r>
          </a:p>
        </p:txBody>
      </p:sp>
      <p:graphicFrame>
        <p:nvGraphicFramePr>
          <p:cNvPr id="5" name="Table 4">
            <a:extLst>
              <a:ext uri="{FF2B5EF4-FFF2-40B4-BE49-F238E27FC236}">
                <a16:creationId xmlns:a16="http://schemas.microsoft.com/office/drawing/2014/main" id="{476202AF-649F-1247-81D6-256B48A82221}"/>
              </a:ext>
            </a:extLst>
          </p:cNvPr>
          <p:cNvGraphicFramePr>
            <a:graphicFrameLocks noGrp="1"/>
          </p:cNvGraphicFramePr>
          <p:nvPr>
            <p:extLst>
              <p:ext uri="{D42A27DB-BD31-4B8C-83A1-F6EECF244321}">
                <p14:modId xmlns:p14="http://schemas.microsoft.com/office/powerpoint/2010/main" val="2533561034"/>
              </p:ext>
            </p:extLst>
          </p:nvPr>
        </p:nvGraphicFramePr>
        <p:xfrm>
          <a:off x="914400" y="1327987"/>
          <a:ext cx="10667999" cy="5393488"/>
        </p:xfrm>
        <a:graphic>
          <a:graphicData uri="http://schemas.openxmlformats.org/drawingml/2006/table">
            <a:tbl>
              <a:tblPr firstRow="1" firstCol="1" bandRow="1">
                <a:tableStyleId>{7DF18680-E054-41AD-8BC1-D1AEF772440D}</a:tableStyleId>
              </a:tblPr>
              <a:tblGrid>
                <a:gridCol w="2460171">
                  <a:extLst>
                    <a:ext uri="{9D8B030D-6E8A-4147-A177-3AD203B41FA5}">
                      <a16:colId xmlns:a16="http://schemas.microsoft.com/office/drawing/2014/main" val="1916559164"/>
                    </a:ext>
                  </a:extLst>
                </a:gridCol>
                <a:gridCol w="2051957">
                  <a:extLst>
                    <a:ext uri="{9D8B030D-6E8A-4147-A177-3AD203B41FA5}">
                      <a16:colId xmlns:a16="http://schemas.microsoft.com/office/drawing/2014/main" val="1567976936"/>
                    </a:ext>
                  </a:extLst>
                </a:gridCol>
                <a:gridCol w="2051957">
                  <a:extLst>
                    <a:ext uri="{9D8B030D-6E8A-4147-A177-3AD203B41FA5}">
                      <a16:colId xmlns:a16="http://schemas.microsoft.com/office/drawing/2014/main" val="1936811995"/>
                    </a:ext>
                  </a:extLst>
                </a:gridCol>
                <a:gridCol w="2051957">
                  <a:extLst>
                    <a:ext uri="{9D8B030D-6E8A-4147-A177-3AD203B41FA5}">
                      <a16:colId xmlns:a16="http://schemas.microsoft.com/office/drawing/2014/main" val="393545146"/>
                    </a:ext>
                  </a:extLst>
                </a:gridCol>
                <a:gridCol w="2051957">
                  <a:extLst>
                    <a:ext uri="{9D8B030D-6E8A-4147-A177-3AD203B41FA5}">
                      <a16:colId xmlns:a16="http://schemas.microsoft.com/office/drawing/2014/main" val="3451495675"/>
                    </a:ext>
                  </a:extLst>
                </a:gridCol>
              </a:tblGrid>
              <a:tr h="352512">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Test</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Observable</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Instrument</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Current Best</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DSAC on DSG</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918995445"/>
                  </a:ext>
                </a:extLst>
              </a:tr>
              <a:tr h="700398">
                <a:tc>
                  <a:txBody>
                    <a:bodyPr/>
                    <a:lstStyle/>
                    <a:p>
                      <a:pPr marL="0" marR="0" lvl="0" indent="0" algn="ctr">
                        <a:spcBef>
                          <a:spcPts val="0"/>
                        </a:spcBef>
                        <a:spcAft>
                          <a:spcPts val="0"/>
                        </a:spcAft>
                        <a:buFont typeface="Symbol" pitchFamily="2" charset="2"/>
                        <a:buNone/>
                      </a:pPr>
                      <a:r>
                        <a:rPr lang="en-US" sz="1200" dirty="0">
                          <a:effectLst/>
                          <a:latin typeface="Calibri" panose="020F0502020204030204" pitchFamily="34" charset="0"/>
                          <a:ea typeface="Calibri" panose="020F0502020204030204" pitchFamily="34" charset="0"/>
                          <a:cs typeface="Calibri" panose="020F0502020204030204" pitchFamily="34" charset="0"/>
                        </a:rPr>
                        <a:t>Space VLBI</a:t>
                      </a: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ea typeface="Calibri" panose="020F0502020204030204" pitchFamily="34" charset="0"/>
                          <a:cs typeface="Calibri" panose="020F0502020204030204" pitchFamily="34" charset="0"/>
                        </a:rPr>
                        <a:t>230+ GHz microwave signals from SMBH’s</a:t>
                      </a: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ea typeface="Calibri" panose="020F0502020204030204" pitchFamily="34" charset="0"/>
                          <a:cs typeface="Calibri" panose="020F0502020204030204" pitchFamily="34" charset="0"/>
                        </a:rPr>
                        <a:t>Multiple antennae + clocks + …</a:t>
                      </a:r>
                    </a:p>
                  </a:txBody>
                  <a:tcPr marL="68580" marR="68580" marT="0" marB="0" anchor="ctr"/>
                </a:tc>
                <a:tc>
                  <a:txBody>
                    <a:bodyPr/>
                    <a:lstStyle/>
                    <a:p>
                      <a:pPr marL="0" marR="0" algn="ctr">
                        <a:spcBef>
                          <a:spcPts val="0"/>
                        </a:spcBef>
                        <a:spcAft>
                          <a:spcPts val="0"/>
                        </a:spcAft>
                      </a:pP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362048090"/>
                  </a:ext>
                </a:extLst>
              </a:tr>
              <a:tr h="700398">
                <a:tc>
                  <a:txBody>
                    <a:bodyPr/>
                    <a:lstStyle/>
                    <a:p>
                      <a:pPr marL="342900" marR="0" lvl="0" indent="-342900">
                        <a:spcBef>
                          <a:spcPts val="0"/>
                        </a:spcBef>
                        <a:spcAft>
                          <a:spcPts val="0"/>
                        </a:spcAft>
                        <a:buFont typeface="Symbol" pitchFamily="2" charset="2"/>
                        <a:buChar char=""/>
                      </a:pPr>
                      <a:r>
                        <a:rPr lang="en-US" sz="1200" dirty="0">
                          <a:effectLst/>
                          <a:latin typeface="Calibri" panose="020F0502020204030204" pitchFamily="34" charset="0"/>
                          <a:cs typeface="Calibri" panose="020F0502020204030204" pitchFamily="34" charset="0"/>
                        </a:rPr>
                        <a:t>1/r</a:t>
                      </a:r>
                      <a:r>
                        <a:rPr lang="en-US" sz="1200" baseline="30000" dirty="0">
                          <a:effectLst/>
                          <a:latin typeface="Calibri" panose="020F0502020204030204" pitchFamily="34" charset="0"/>
                          <a:cs typeface="Calibri" panose="020F0502020204030204" pitchFamily="34" charset="0"/>
                        </a:rPr>
                        <a:t>2</a:t>
                      </a:r>
                      <a:r>
                        <a:rPr lang="en-US" sz="1200" dirty="0">
                          <a:effectLst/>
                          <a:latin typeface="Calibri" panose="020F0502020204030204" pitchFamily="34" charset="0"/>
                          <a:cs typeface="Calibri" panose="020F0502020204030204" pitchFamily="34" charset="0"/>
                        </a:rPr>
                        <a:t> </a:t>
                      </a:r>
                    </a:p>
                    <a:p>
                      <a:pPr marL="342900" marR="0" lvl="0" indent="-342900">
                        <a:spcBef>
                          <a:spcPts val="0"/>
                        </a:spcBef>
                        <a:spcAft>
                          <a:spcPts val="0"/>
                        </a:spcAft>
                        <a:buFont typeface="Symbol" pitchFamily="2" charset="2"/>
                        <a:buChar char=""/>
                      </a:pPr>
                      <a:r>
                        <a:rPr lang="en-US" sz="1200" dirty="0">
                          <a:effectLst/>
                          <a:latin typeface="Calibri" panose="020F0502020204030204" pitchFamily="34" charset="0"/>
                          <a:cs typeface="Calibri" panose="020F0502020204030204" pitchFamily="34" charset="0"/>
                        </a:rPr>
                        <a:t>cosmological constant</a:t>
                      </a:r>
                    </a:p>
                    <a:p>
                      <a:pPr marL="342900" marR="0" lvl="0" indent="-342900">
                        <a:spcBef>
                          <a:spcPts val="0"/>
                        </a:spcBef>
                        <a:spcAft>
                          <a:spcPts val="0"/>
                        </a:spcAft>
                        <a:buFont typeface="Symbol" pitchFamily="2" charset="2"/>
                        <a:buChar char=""/>
                      </a:pPr>
                      <a:r>
                        <a:rPr lang="en-US" sz="1200" dirty="0">
                          <a:effectLst/>
                          <a:latin typeface="Calibri" panose="020F0502020204030204" pitchFamily="34" charset="0"/>
                          <a:cs typeface="Calibri" panose="020F0502020204030204" pitchFamily="34" charset="0"/>
                        </a:rPr>
                        <a:t>DM vs. MOND</a:t>
                      </a:r>
                      <a:r>
                        <a:rPr lang="en-US" sz="1200" baseline="30000" dirty="0">
                          <a:effectLst/>
                          <a:latin typeface="Calibri" panose="020F0502020204030204" pitchFamily="34" charset="0"/>
                          <a:cs typeface="Calibri" panose="020F0502020204030204" pitchFamily="34" charset="0"/>
                        </a:rPr>
                        <a:t>1</a:t>
                      </a:r>
                      <a:r>
                        <a:rPr lang="en-US" sz="1200" dirty="0">
                          <a:effectLst/>
                          <a:latin typeface="Calibri" panose="020F0502020204030204" pitchFamily="34" charset="0"/>
                          <a:cs typeface="Calibri" panose="020F0502020204030204" pitchFamily="34" charset="0"/>
                        </a:rPr>
                        <a:t>[1]</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S/C range</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latin typeface="Calibri" panose="020F0502020204030204" pitchFamily="34" charset="0"/>
                          <a:cs typeface="Calibri" panose="020F0502020204030204" pitchFamily="34" charset="0"/>
                        </a:rPr>
                        <a:t>DSG clock + drag free S/C + DSG-Moon laser range</a:t>
                      </a:r>
                      <a:r>
                        <a:rPr lang="en-US" sz="1200" baseline="30000">
                          <a:effectLst/>
                          <a:latin typeface="Calibri" panose="020F0502020204030204" pitchFamily="34" charset="0"/>
                          <a:cs typeface="Calibri" panose="020F0502020204030204" pitchFamily="34" charset="0"/>
                        </a:rPr>
                        <a:t>2</a:t>
                      </a:r>
                      <a:r>
                        <a:rPr lang="en-US" sz="1200">
                          <a:effectLst/>
                          <a:latin typeface="Calibri" panose="020F0502020204030204" pitchFamily="34" charset="0"/>
                          <a:cs typeface="Calibri" panose="020F0502020204030204" pitchFamily="34" charset="0"/>
                        </a:rPr>
                        <a:t> </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latin typeface="Calibri" panose="020F0502020204030204" pitchFamily="34" charset="0"/>
                          <a:cs typeface="Calibri" panose="020F0502020204030204" pitchFamily="34" charset="0"/>
                        </a:rPr>
                        <a:t>10</a:t>
                      </a:r>
                      <a:r>
                        <a:rPr lang="en-US" sz="1200" baseline="30000">
                          <a:effectLst/>
                          <a:latin typeface="Calibri" panose="020F0502020204030204" pitchFamily="34" charset="0"/>
                          <a:cs typeface="Calibri" panose="020F0502020204030204" pitchFamily="34" charset="0"/>
                        </a:rPr>
                        <a:t>-6</a:t>
                      </a:r>
                      <a:r>
                        <a:rPr lang="en-US" sz="1200">
                          <a:effectLst/>
                          <a:latin typeface="Calibri" panose="020F0502020204030204" pitchFamily="34" charset="0"/>
                          <a:cs typeface="Calibri" panose="020F0502020204030204" pitchFamily="34" charset="0"/>
                        </a:rPr>
                        <a:t> at 100 AU</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latin typeface="Calibri" panose="020F0502020204030204" pitchFamily="34" charset="0"/>
                          <a:cs typeface="Calibri" panose="020F0502020204030204" pitchFamily="34" charset="0"/>
                        </a:rPr>
                        <a:t>5x10</a:t>
                      </a:r>
                      <a:r>
                        <a:rPr lang="en-US" sz="1200" baseline="30000">
                          <a:effectLst/>
                          <a:latin typeface="Calibri" panose="020F0502020204030204" pitchFamily="34" charset="0"/>
                          <a:cs typeface="Calibri" panose="020F0502020204030204" pitchFamily="34" charset="0"/>
                        </a:rPr>
                        <a:t>-8</a:t>
                      </a:r>
                      <a:r>
                        <a:rPr lang="en-US" sz="1200">
                          <a:effectLst/>
                          <a:latin typeface="Calibri" panose="020F0502020204030204" pitchFamily="34" charset="0"/>
                          <a:cs typeface="Calibri" panose="020F0502020204030204" pitchFamily="34" charset="0"/>
                        </a:rPr>
                        <a:t> at 100 AU</a:t>
                      </a:r>
                      <a:r>
                        <a:rPr lang="en-US" sz="1200" baseline="30000">
                          <a:effectLst/>
                          <a:latin typeface="Calibri" panose="020F0502020204030204" pitchFamily="34" charset="0"/>
                          <a:cs typeface="Calibri" panose="020F0502020204030204" pitchFamily="34" charset="0"/>
                        </a:rPr>
                        <a:t>2</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694215092"/>
                  </a:ext>
                </a:extLst>
              </a:tr>
              <a:tr h="597901">
                <a:tc>
                  <a:txBody>
                    <a:bodyPr/>
                    <a:lstStyle/>
                    <a:p>
                      <a:pPr marL="0" marR="0" algn="ctr">
                        <a:spcBef>
                          <a:spcPts val="0"/>
                        </a:spcBef>
                        <a:spcAft>
                          <a:spcPts val="0"/>
                        </a:spcAft>
                      </a:pPr>
                      <a:r>
                        <a:rPr lang="en-US" sz="1200">
                          <a:effectLst/>
                          <a:latin typeface="Calibri" panose="020F0502020204030204" pitchFamily="34" charset="0"/>
                          <a:cs typeface="Calibri" panose="020F0502020204030204" pitchFamily="34" charset="0"/>
                        </a:rPr>
                        <a:t>Cosmological constant [2]</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Planetary orbit from S/C range</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DSG clock + drag free S/C + DSG-Moon laser range</a:t>
                      </a:r>
                      <a:r>
                        <a:rPr lang="en-US" sz="1200" baseline="30000" dirty="0">
                          <a:effectLst/>
                          <a:latin typeface="Calibri" panose="020F0502020204030204" pitchFamily="34" charset="0"/>
                          <a:cs typeface="Calibri" panose="020F0502020204030204" pitchFamily="34" charset="0"/>
                        </a:rPr>
                        <a:t>3</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sym typeface="Symbol" pitchFamily="2" charset="2"/>
                        </a:rPr>
                        <a:t></a:t>
                      </a:r>
                      <a:r>
                        <a:rPr lang="en-US" sz="1200" dirty="0">
                          <a:effectLst/>
                          <a:latin typeface="Calibri" panose="020F0502020204030204" pitchFamily="34" charset="0"/>
                          <a:cs typeface="Calibri" panose="020F0502020204030204" pitchFamily="34" charset="0"/>
                        </a:rPr>
                        <a:t> &lt; 10</a:t>
                      </a:r>
                      <a:r>
                        <a:rPr lang="en-US" sz="1200" baseline="30000" dirty="0">
                          <a:effectLst/>
                          <a:latin typeface="Calibri" panose="020F0502020204030204" pitchFamily="34" charset="0"/>
                          <a:cs typeface="Calibri" panose="020F0502020204030204" pitchFamily="34" charset="0"/>
                        </a:rPr>
                        <a:t>-36</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latin typeface="Calibri" panose="020F0502020204030204" pitchFamily="34" charset="0"/>
                          <a:cs typeface="Calibri" panose="020F0502020204030204" pitchFamily="34" charset="0"/>
                          <a:sym typeface="Symbol" pitchFamily="2" charset="2"/>
                        </a:rPr>
                        <a:t></a:t>
                      </a:r>
                      <a:r>
                        <a:rPr lang="en-US" sz="1200">
                          <a:effectLst/>
                          <a:latin typeface="Calibri" panose="020F0502020204030204" pitchFamily="34" charset="0"/>
                          <a:cs typeface="Calibri" panose="020F0502020204030204" pitchFamily="34" charset="0"/>
                        </a:rPr>
                        <a:t> &lt; 10</a:t>
                      </a:r>
                      <a:r>
                        <a:rPr lang="en-US" sz="1200" baseline="30000">
                          <a:effectLst/>
                          <a:latin typeface="Calibri" panose="020F0502020204030204" pitchFamily="34" charset="0"/>
                          <a:cs typeface="Calibri" panose="020F0502020204030204" pitchFamily="34" charset="0"/>
                        </a:rPr>
                        <a:t>-39</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490494929"/>
                  </a:ext>
                </a:extLst>
              </a:tr>
              <a:tr h="589361">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Cosmological constant</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latin typeface="Calibri" panose="020F0502020204030204" pitchFamily="34" charset="0"/>
                          <a:cs typeface="Calibri" panose="020F0502020204030204" pitchFamily="34" charset="0"/>
                        </a:rPr>
                        <a:t>Perihelion precession</a:t>
                      </a:r>
                      <a:r>
                        <a:rPr lang="en-US" sz="1200" baseline="30000">
                          <a:effectLst/>
                          <a:latin typeface="Calibri" panose="020F0502020204030204" pitchFamily="34" charset="0"/>
                          <a:cs typeface="Calibri" panose="020F0502020204030204" pitchFamily="34" charset="0"/>
                        </a:rPr>
                        <a:t>4</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Ranging between DSG and the moon</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solidFill>
                            <a:srgbClr val="FF0000"/>
                          </a:solidFill>
                          <a:effectLst/>
                          <a:latin typeface="Calibri" panose="020F0502020204030204" pitchFamily="34" charset="0"/>
                          <a:cs typeface="Calibri" panose="020F0502020204030204" pitchFamily="34" charset="0"/>
                          <a:sym typeface="Symbol" pitchFamily="2" charset="2"/>
                        </a:rPr>
                        <a:t></a:t>
                      </a:r>
                      <a:r>
                        <a:rPr lang="en-US" sz="1200" dirty="0">
                          <a:solidFill>
                            <a:srgbClr val="FF0000"/>
                          </a:solidFill>
                          <a:effectLst/>
                          <a:latin typeface="Calibri" panose="020F0502020204030204" pitchFamily="34" charset="0"/>
                          <a:cs typeface="Calibri" panose="020F0502020204030204" pitchFamily="34" charset="0"/>
                        </a:rPr>
                        <a:t> &lt; 10</a:t>
                      </a:r>
                      <a:r>
                        <a:rPr lang="en-US" sz="1200" baseline="30000" dirty="0">
                          <a:solidFill>
                            <a:srgbClr val="FF0000"/>
                          </a:solidFill>
                          <a:effectLst/>
                          <a:latin typeface="Calibri" panose="020F0502020204030204" pitchFamily="34" charset="0"/>
                          <a:cs typeface="Calibri" panose="020F0502020204030204" pitchFamily="34" charset="0"/>
                        </a:rPr>
                        <a:t>-36</a:t>
                      </a:r>
                      <a:r>
                        <a:rPr lang="en-US" sz="1200" dirty="0">
                          <a:effectLst/>
                          <a:latin typeface="Calibri" panose="020F0502020204030204" pitchFamily="34" charset="0"/>
                          <a:cs typeface="Calibri" panose="020F0502020204030204" pitchFamily="34" charset="0"/>
                        </a:rPr>
                        <a:t> </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solidFill>
                            <a:srgbClr val="FF0000"/>
                          </a:solidFill>
                          <a:effectLst/>
                          <a:latin typeface="Calibri" panose="020F0502020204030204" pitchFamily="34" charset="0"/>
                          <a:cs typeface="Calibri" panose="020F0502020204030204" pitchFamily="34" charset="0"/>
                        </a:rPr>
                        <a:t>Unlikely to be competitive, but needs more study</a:t>
                      </a:r>
                      <a:r>
                        <a:rPr lang="en-US" sz="1200" baseline="30000" dirty="0">
                          <a:solidFill>
                            <a:srgbClr val="FF0000"/>
                          </a:solidFill>
                          <a:effectLst/>
                          <a:latin typeface="Calibri" panose="020F0502020204030204" pitchFamily="34" charset="0"/>
                          <a:cs typeface="Calibri" panose="020F0502020204030204" pitchFamily="34" charset="0"/>
                        </a:rPr>
                        <a:t>9</a:t>
                      </a:r>
                      <a:endParaRPr lang="en-US" sz="12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011814275"/>
                  </a:ext>
                </a:extLst>
              </a:tr>
              <a:tr h="482743">
                <a:tc>
                  <a:txBody>
                    <a:bodyPr/>
                    <a:lstStyle/>
                    <a:p>
                      <a:pPr marL="0" marR="0" algn="ctr">
                        <a:spcBef>
                          <a:spcPts val="0"/>
                        </a:spcBef>
                        <a:spcAft>
                          <a:spcPts val="0"/>
                        </a:spcAft>
                      </a:pPr>
                      <a:r>
                        <a:rPr lang="en-US" sz="1200">
                          <a:effectLst/>
                          <a:latin typeface="Calibri" panose="020F0502020204030204" pitchFamily="34" charset="0"/>
                          <a:cs typeface="Calibri" panose="020F0502020204030204" pitchFamily="34" charset="0"/>
                        </a:rPr>
                        <a:t>Gravitational Red Shift</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latin typeface="Calibri" panose="020F0502020204030204" pitchFamily="34" charset="0"/>
                          <a:cs typeface="Calibri" panose="020F0502020204030204" pitchFamily="34" charset="0"/>
                        </a:rPr>
                        <a:t>Clock compare:  DSG to earth</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DSG clock</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Clock:  2.5x10</a:t>
                      </a:r>
                      <a:r>
                        <a:rPr lang="en-US" sz="1200" baseline="30000" dirty="0">
                          <a:effectLst/>
                          <a:latin typeface="Calibri" panose="020F0502020204030204" pitchFamily="34" charset="0"/>
                          <a:cs typeface="Calibri" panose="020F0502020204030204" pitchFamily="34" charset="0"/>
                        </a:rPr>
                        <a:t>-5</a:t>
                      </a:r>
                      <a:r>
                        <a:rPr lang="en-US" sz="1200" dirty="0">
                          <a:effectLst/>
                          <a:latin typeface="Calibri" panose="020F0502020204030204" pitchFamily="34" charset="0"/>
                          <a:cs typeface="Calibri" panose="020F0502020204030204" pitchFamily="34" charset="0"/>
                        </a:rPr>
                        <a:t> [3a]</a:t>
                      </a:r>
                    </a:p>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AI:  7x10</a:t>
                      </a:r>
                      <a:r>
                        <a:rPr lang="en-US" sz="1200" baseline="30000" dirty="0">
                          <a:effectLst/>
                          <a:latin typeface="Calibri" panose="020F0502020204030204" pitchFamily="34" charset="0"/>
                          <a:cs typeface="Calibri" panose="020F0502020204030204" pitchFamily="34" charset="0"/>
                        </a:rPr>
                        <a:t>-9</a:t>
                      </a:r>
                      <a:r>
                        <a:rPr lang="en-US" sz="1200" dirty="0">
                          <a:effectLst/>
                          <a:latin typeface="Calibri" panose="020F0502020204030204" pitchFamily="34" charset="0"/>
                          <a:cs typeface="Calibri" panose="020F0502020204030204" pitchFamily="34" charset="0"/>
                        </a:rPr>
                        <a:t> [4]</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&gt;3x10</a:t>
                      </a:r>
                      <a:r>
                        <a:rPr lang="en-US" sz="1200" baseline="30000" dirty="0">
                          <a:effectLst/>
                          <a:latin typeface="Calibri" panose="020F0502020204030204" pitchFamily="34" charset="0"/>
                          <a:cs typeface="Calibri" panose="020F0502020204030204" pitchFamily="34" charset="0"/>
                        </a:rPr>
                        <a:t>-6</a:t>
                      </a:r>
                      <a:r>
                        <a:rPr lang="en-US" sz="1200" dirty="0">
                          <a:effectLst/>
                          <a:latin typeface="Calibri" panose="020F0502020204030204" pitchFamily="34" charset="0"/>
                          <a:cs typeface="Calibri" panose="020F0502020204030204" pitchFamily="34" charset="0"/>
                        </a:rPr>
                        <a:t> [5]</a:t>
                      </a:r>
                    </a:p>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~5e-6 (VERITAS)</a:t>
                      </a:r>
                    </a:p>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 </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515873738"/>
                  </a:ext>
                </a:extLst>
              </a:tr>
              <a:tr h="634803">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Lorentz Violation</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latin typeface="Calibri" panose="020F0502020204030204" pitchFamily="34" charset="0"/>
                          <a:cs typeface="Calibri" panose="020F0502020204030204" pitchFamily="34" charset="0"/>
                        </a:rPr>
                        <a:t>Clock compare DSG to earth in different reference frames</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latin typeface="Calibri" panose="020F0502020204030204" pitchFamily="34" charset="0"/>
                          <a:cs typeface="Calibri" panose="020F0502020204030204" pitchFamily="34" charset="0"/>
                        </a:rPr>
                        <a:t>DSG clock</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1.1x10</a:t>
                      </a:r>
                      <a:r>
                        <a:rPr lang="en-US" sz="1200" baseline="30000" dirty="0">
                          <a:effectLst/>
                          <a:latin typeface="Calibri" panose="020F0502020204030204" pitchFamily="34" charset="0"/>
                          <a:cs typeface="Calibri" panose="020F0502020204030204" pitchFamily="34" charset="0"/>
                        </a:rPr>
                        <a:t>-8</a:t>
                      </a:r>
                      <a:r>
                        <a:rPr lang="en-US" sz="1200" dirty="0">
                          <a:effectLst/>
                          <a:latin typeface="Calibri" panose="020F0502020204030204" pitchFamily="34" charset="0"/>
                          <a:cs typeface="Calibri" panose="020F0502020204030204" pitchFamily="34" charset="0"/>
                        </a:rPr>
                        <a:t> [6]</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&gt;1x10</a:t>
                      </a:r>
                      <a:r>
                        <a:rPr lang="en-US" sz="1200" baseline="30000" dirty="0">
                          <a:effectLst/>
                          <a:latin typeface="Calibri" panose="020F0502020204030204" pitchFamily="34" charset="0"/>
                          <a:cs typeface="Calibri" panose="020F0502020204030204" pitchFamily="34" charset="0"/>
                        </a:rPr>
                        <a:t>-7</a:t>
                      </a:r>
                      <a:r>
                        <a:rPr lang="en-US" sz="1200" dirty="0">
                          <a:effectLst/>
                          <a:latin typeface="Calibri" panose="020F0502020204030204" pitchFamily="34" charset="0"/>
                          <a:cs typeface="Calibri" panose="020F0502020204030204" pitchFamily="34" charset="0"/>
                        </a:rPr>
                        <a:t> [5]</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213565855"/>
                  </a:ext>
                </a:extLst>
              </a:tr>
              <a:tr h="634803">
                <a:tc>
                  <a:txBody>
                    <a:bodyPr/>
                    <a:lstStyle/>
                    <a:p>
                      <a:pPr marL="0" marR="0" algn="ctr">
                        <a:spcBef>
                          <a:spcPts val="0"/>
                        </a:spcBef>
                        <a:spcAft>
                          <a:spcPts val="0"/>
                        </a:spcAft>
                      </a:pPr>
                      <a:r>
                        <a:rPr lang="en-US" sz="1200" dirty="0">
                          <a:effectLst/>
                          <a:latin typeface="Calibri" panose="020F0502020204030204" pitchFamily="34" charset="0"/>
                          <a:ea typeface="Calibri" panose="020F0502020204030204" pitchFamily="34" charset="0"/>
                          <a:cs typeface="Calibri" panose="020F0502020204030204" pitchFamily="34" charset="0"/>
                        </a:rPr>
                        <a:t>Local Position Invariance</a:t>
                      </a: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ea typeface="Calibri" panose="020F0502020204030204" pitchFamily="34" charset="0"/>
                          <a:cs typeface="Calibri" panose="020F0502020204030204" pitchFamily="34" charset="0"/>
                        </a:rPr>
                        <a:t>Compare two isotopes in- situ in space with elliptical orbit</a:t>
                      </a: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ea typeface="Calibri" panose="020F0502020204030204" pitchFamily="34" charset="0"/>
                          <a:cs typeface="Calibri" panose="020F0502020204030204" pitchFamily="34" charset="0"/>
                        </a:rPr>
                        <a:t>Dual </a:t>
                      </a:r>
                      <a:r>
                        <a:rPr lang="en-US" sz="1200" baseline="30000" dirty="0">
                          <a:effectLst/>
                          <a:latin typeface="Calibri" panose="020F0502020204030204" pitchFamily="34" charset="0"/>
                          <a:ea typeface="Calibri" panose="020F0502020204030204" pitchFamily="34" charset="0"/>
                          <a:cs typeface="Calibri" panose="020F0502020204030204" pitchFamily="34" charset="0"/>
                        </a:rPr>
                        <a:t>199</a:t>
                      </a:r>
                      <a:r>
                        <a:rPr lang="en-US" sz="1200" dirty="0">
                          <a:effectLst/>
                          <a:latin typeface="Calibri" panose="020F0502020204030204" pitchFamily="34" charset="0"/>
                          <a:ea typeface="Calibri" panose="020F0502020204030204" pitchFamily="34" charset="0"/>
                          <a:cs typeface="Calibri" panose="020F0502020204030204" pitchFamily="34" charset="0"/>
                        </a:rPr>
                        <a:t>Hg+/</a:t>
                      </a:r>
                      <a:r>
                        <a:rPr lang="en-US" sz="1200" baseline="30000" dirty="0">
                          <a:effectLst/>
                          <a:latin typeface="Calibri" panose="020F0502020204030204" pitchFamily="34" charset="0"/>
                          <a:ea typeface="Calibri" panose="020F0502020204030204" pitchFamily="34" charset="0"/>
                          <a:cs typeface="Calibri" panose="020F0502020204030204" pitchFamily="34" charset="0"/>
                        </a:rPr>
                        <a:t>201</a:t>
                      </a:r>
                      <a:r>
                        <a:rPr lang="en-US" sz="1200" dirty="0">
                          <a:effectLst/>
                          <a:latin typeface="Calibri" panose="020F0502020204030204" pitchFamily="34" charset="0"/>
                          <a:ea typeface="Calibri" panose="020F0502020204030204" pitchFamily="34" charset="0"/>
                          <a:cs typeface="Calibri" panose="020F0502020204030204" pitchFamily="34" charset="0"/>
                        </a:rPr>
                        <a:t>Hg+ clock</a:t>
                      </a: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ea typeface="Calibri" panose="020F0502020204030204" pitchFamily="34" charset="0"/>
                          <a:cs typeface="Calibri" panose="020F0502020204030204" pitchFamily="34" charset="0"/>
                        </a:rPr>
                        <a:t>TBD</a:t>
                      </a: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ea typeface="Calibri" panose="020F0502020204030204" pitchFamily="34" charset="0"/>
                          <a:cs typeface="Calibri" panose="020F0502020204030204" pitchFamily="34" charset="0"/>
                        </a:rPr>
                        <a:t>TBD</a:t>
                      </a:r>
                    </a:p>
                  </a:txBody>
                  <a:tcPr marL="68580" marR="68580" marT="0" marB="0" anchor="ctr"/>
                </a:tc>
                <a:extLst>
                  <a:ext uri="{0D108BD9-81ED-4DB2-BD59-A6C34878D82A}">
                    <a16:rowId xmlns:a16="http://schemas.microsoft.com/office/drawing/2014/main" val="2664422230"/>
                  </a:ext>
                </a:extLst>
              </a:tr>
              <a:tr h="634672">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Dark Matter</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Clock compare </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network of clocks</a:t>
                      </a:r>
                      <a:r>
                        <a:rPr lang="en-US" sz="1200" baseline="30000" dirty="0">
                          <a:effectLst/>
                          <a:latin typeface="Calibri" panose="020F0502020204030204" pitchFamily="34" charset="0"/>
                          <a:cs typeface="Calibri" panose="020F0502020204030204" pitchFamily="34" charset="0"/>
                        </a:rPr>
                        <a:t>7</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Energy scale &gt; 10</a:t>
                      </a:r>
                      <a:r>
                        <a:rPr lang="en-US" sz="1200" baseline="30000" dirty="0">
                          <a:effectLst/>
                          <a:latin typeface="Calibri" panose="020F0502020204030204" pitchFamily="34" charset="0"/>
                          <a:cs typeface="Calibri" panose="020F0502020204030204" pitchFamily="34" charset="0"/>
                        </a:rPr>
                        <a:t>5</a:t>
                      </a:r>
                      <a:r>
                        <a:rPr lang="en-US" sz="1200" dirty="0">
                          <a:effectLst/>
                          <a:latin typeface="Calibri" panose="020F0502020204030204" pitchFamily="34" charset="0"/>
                          <a:cs typeface="Calibri" panose="020F0502020204030204" pitchFamily="34" charset="0"/>
                        </a:rPr>
                        <a:t> TEV for a 100 km defect size [7]</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latin typeface="Calibri" panose="020F0502020204030204" pitchFamily="34" charset="0"/>
                          <a:cs typeface="Calibri" panose="020F0502020204030204" pitchFamily="34" charset="0"/>
                        </a:rPr>
                        <a:t>&gt;10</a:t>
                      </a:r>
                      <a:r>
                        <a:rPr lang="en-US" sz="1200" baseline="30000" dirty="0">
                          <a:effectLst/>
                          <a:latin typeface="Calibri" panose="020F0502020204030204" pitchFamily="34" charset="0"/>
                          <a:cs typeface="Calibri" panose="020F0502020204030204" pitchFamily="34" charset="0"/>
                        </a:rPr>
                        <a:t>6</a:t>
                      </a:r>
                      <a:r>
                        <a:rPr lang="en-US" sz="1200" dirty="0">
                          <a:effectLst/>
                          <a:latin typeface="Calibri" panose="020F0502020204030204" pitchFamily="34" charset="0"/>
                          <a:cs typeface="Calibri" panose="020F0502020204030204" pitchFamily="34" charset="0"/>
                        </a:rPr>
                        <a:t> TEV</a:t>
                      </a:r>
                      <a:r>
                        <a:rPr lang="en-US" sz="1200" baseline="30000" dirty="0">
                          <a:effectLst/>
                          <a:latin typeface="Calibri" panose="020F0502020204030204" pitchFamily="34" charset="0"/>
                          <a:cs typeface="Calibri" panose="020F0502020204030204" pitchFamily="34" charset="0"/>
                        </a:rPr>
                        <a:t> </a:t>
                      </a:r>
                      <a:r>
                        <a:rPr lang="en-US" sz="1200" baseline="0" dirty="0">
                          <a:effectLst/>
                          <a:latin typeface="Calibri" panose="020F0502020204030204" pitchFamily="34" charset="0"/>
                          <a:cs typeface="Calibri" panose="020F0502020204030204" pitchFamily="34" charset="0"/>
                        </a:rPr>
                        <a:t>[8]</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845058462"/>
                  </a:ext>
                </a:extLst>
              </a:tr>
            </a:tbl>
          </a:graphicData>
        </a:graphic>
      </p:graphicFrame>
      <p:pic>
        <p:nvPicPr>
          <p:cNvPr id="6" name="Picture 5">
            <a:extLst>
              <a:ext uri="{FF2B5EF4-FFF2-40B4-BE49-F238E27FC236}">
                <a16:creationId xmlns:a16="http://schemas.microsoft.com/office/drawing/2014/main" id="{F7E7916E-C10E-EC4D-814A-F10F85F44DCB}"/>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28600" y="51481"/>
            <a:ext cx="1371600" cy="1371600"/>
          </a:xfrm>
          <a:prstGeom prst="ellipse">
            <a:avLst/>
          </a:prstGeom>
          <a:ln w="25400">
            <a:solidFill>
              <a:schemeClr val="tx1"/>
            </a:solidFill>
          </a:ln>
        </p:spPr>
      </p:pic>
    </p:spTree>
    <p:extLst>
      <p:ext uri="{BB962C8B-B14F-4D97-AF65-F5344CB8AC3E}">
        <p14:creationId xmlns:p14="http://schemas.microsoft.com/office/powerpoint/2010/main" val="38468411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97DA7-7898-6740-958E-DB7CB6D5AD7E}"/>
              </a:ext>
            </a:extLst>
          </p:cNvPr>
          <p:cNvSpPr>
            <a:spLocks noGrp="1"/>
          </p:cNvSpPr>
          <p:nvPr>
            <p:ph type="ctrTitle"/>
          </p:nvPr>
        </p:nvSpPr>
        <p:spPr>
          <a:xfrm>
            <a:off x="1763486" y="454026"/>
            <a:ext cx="9818914" cy="436031"/>
          </a:xfrm>
        </p:spPr>
        <p:txBody>
          <a:bodyPr/>
          <a:lstStyle/>
          <a:p>
            <a:r>
              <a:rPr lang="en-US" dirty="0"/>
              <a:t>Gateway Provides Precision Time &amp; Frequency </a:t>
            </a:r>
            <a:r>
              <a:rPr lang="en-US"/>
              <a:t>for Science</a:t>
            </a:r>
            <a:endParaRPr lang="en-US" dirty="0"/>
          </a:p>
        </p:txBody>
      </p:sp>
      <p:graphicFrame>
        <p:nvGraphicFramePr>
          <p:cNvPr id="5" name="Table 4">
            <a:extLst>
              <a:ext uri="{FF2B5EF4-FFF2-40B4-BE49-F238E27FC236}">
                <a16:creationId xmlns:a16="http://schemas.microsoft.com/office/drawing/2014/main" id="{476202AF-649F-1247-81D6-256B48A82221}"/>
              </a:ext>
            </a:extLst>
          </p:cNvPr>
          <p:cNvGraphicFramePr>
            <a:graphicFrameLocks noGrp="1"/>
          </p:cNvGraphicFramePr>
          <p:nvPr>
            <p:extLst>
              <p:ext uri="{D42A27DB-BD31-4B8C-83A1-F6EECF244321}">
                <p14:modId xmlns:p14="http://schemas.microsoft.com/office/powerpoint/2010/main" val="1909606661"/>
              </p:ext>
            </p:extLst>
          </p:nvPr>
        </p:nvGraphicFramePr>
        <p:xfrm>
          <a:off x="914400" y="1530409"/>
          <a:ext cx="10667999" cy="2887662"/>
        </p:xfrm>
        <a:graphic>
          <a:graphicData uri="http://schemas.openxmlformats.org/drawingml/2006/table">
            <a:tbl>
              <a:tblPr firstRow="1" firstCol="1" bandRow="1">
                <a:tableStyleId>{7DF18680-E054-41AD-8BC1-D1AEF772440D}</a:tableStyleId>
              </a:tblPr>
              <a:tblGrid>
                <a:gridCol w="2460171">
                  <a:extLst>
                    <a:ext uri="{9D8B030D-6E8A-4147-A177-3AD203B41FA5}">
                      <a16:colId xmlns:a16="http://schemas.microsoft.com/office/drawing/2014/main" val="1916559164"/>
                    </a:ext>
                  </a:extLst>
                </a:gridCol>
                <a:gridCol w="2051957">
                  <a:extLst>
                    <a:ext uri="{9D8B030D-6E8A-4147-A177-3AD203B41FA5}">
                      <a16:colId xmlns:a16="http://schemas.microsoft.com/office/drawing/2014/main" val="1567976936"/>
                    </a:ext>
                  </a:extLst>
                </a:gridCol>
                <a:gridCol w="2051957">
                  <a:extLst>
                    <a:ext uri="{9D8B030D-6E8A-4147-A177-3AD203B41FA5}">
                      <a16:colId xmlns:a16="http://schemas.microsoft.com/office/drawing/2014/main" val="1936811995"/>
                    </a:ext>
                  </a:extLst>
                </a:gridCol>
                <a:gridCol w="2051957">
                  <a:extLst>
                    <a:ext uri="{9D8B030D-6E8A-4147-A177-3AD203B41FA5}">
                      <a16:colId xmlns:a16="http://schemas.microsoft.com/office/drawing/2014/main" val="393545146"/>
                    </a:ext>
                  </a:extLst>
                </a:gridCol>
                <a:gridCol w="2051957">
                  <a:extLst>
                    <a:ext uri="{9D8B030D-6E8A-4147-A177-3AD203B41FA5}">
                      <a16:colId xmlns:a16="http://schemas.microsoft.com/office/drawing/2014/main" val="3451495675"/>
                    </a:ext>
                  </a:extLst>
                </a:gridCol>
              </a:tblGrid>
              <a:tr h="449262">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Test</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Observable</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Instrument</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Current Best</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DSAC on DSG</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918995445"/>
                  </a:ext>
                </a:extLst>
              </a:tr>
              <a:tr h="892628">
                <a:tc>
                  <a:txBody>
                    <a:bodyPr/>
                    <a:lstStyle/>
                    <a:p>
                      <a:pPr marL="0" marR="0" lvl="0" indent="0" algn="ctr">
                        <a:spcBef>
                          <a:spcPts val="0"/>
                        </a:spcBef>
                        <a:spcAft>
                          <a:spcPts val="0"/>
                        </a:spcAft>
                        <a:buFont typeface="Symbol" pitchFamily="2" charset="2"/>
                        <a:buNone/>
                      </a:pPr>
                      <a:r>
                        <a:rPr lang="en-US" sz="1600" dirty="0">
                          <a:effectLst/>
                          <a:latin typeface="Calibri" panose="020F0502020204030204" pitchFamily="34" charset="0"/>
                          <a:ea typeface="Calibri" panose="020F0502020204030204" pitchFamily="34" charset="0"/>
                          <a:cs typeface="Calibri" panose="020F0502020204030204" pitchFamily="34" charset="0"/>
                        </a:rPr>
                        <a:t>Quantum Entanglement</a:t>
                      </a: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Entangled photon polarization correlations [8]</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DSG clock + high precision clock elsewhere + entangled photon source</a:t>
                      </a:r>
                      <a:r>
                        <a:rPr lang="en-US" sz="1600" baseline="30000" dirty="0">
                          <a:effectLst/>
                          <a:latin typeface="Calibri" panose="020F0502020204030204" pitchFamily="34" charset="0"/>
                          <a:cs typeface="Calibri" panose="020F0502020204030204" pitchFamily="34" charset="0"/>
                        </a:rPr>
                        <a:t>10</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Demonstrate entanglement over 1200 kilometers</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ea typeface="Calibri" panose="020F0502020204030204" pitchFamily="34" charset="0"/>
                          <a:cs typeface="Calibri" panose="020F0502020204030204" pitchFamily="34" charset="0"/>
                        </a:rPr>
                        <a:t>Extend to Earth-moon distance scale</a:t>
                      </a:r>
                    </a:p>
                  </a:txBody>
                  <a:tcPr marL="68580" marR="68580" marT="0" marB="0" anchor="ctr"/>
                </a:tc>
                <a:extLst>
                  <a:ext uri="{0D108BD9-81ED-4DB2-BD59-A6C34878D82A}">
                    <a16:rowId xmlns:a16="http://schemas.microsoft.com/office/drawing/2014/main" val="2694215092"/>
                  </a:ext>
                </a:extLst>
              </a:tr>
              <a:tr h="762000">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Quantum Clock Synchronization</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ea typeface="Calibri" panose="020F0502020204030204" pitchFamily="34" charset="0"/>
                          <a:cs typeface="Calibri" panose="020F0502020204030204" pitchFamily="34" charset="0"/>
                        </a:rPr>
                        <a:t>Time synchronization of two remote clocks</a:t>
                      </a: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ea typeface="Calibri" panose="020F0502020204030204" pitchFamily="34" charset="0"/>
                          <a:cs typeface="Calibri" panose="020F0502020204030204" pitchFamily="34" charset="0"/>
                        </a:rPr>
                        <a:t>2 DSG clocks + 1 remote clock + set of entangled </a:t>
                      </a:r>
                      <a:r>
                        <a:rPr lang="en-US" sz="1600" dirty="0" err="1">
                          <a:effectLst/>
                          <a:latin typeface="Calibri" panose="020F0502020204030204" pitchFamily="34" charset="0"/>
                          <a:ea typeface="Calibri" panose="020F0502020204030204" pitchFamily="34" charset="0"/>
                          <a:cs typeface="Calibri" panose="020F0502020204030204" pitchFamily="34" charset="0"/>
                        </a:rPr>
                        <a:t>qbits</a:t>
                      </a:r>
                      <a:r>
                        <a:rPr lang="en-US" sz="1600" dirty="0">
                          <a:effectLst/>
                          <a:latin typeface="Calibri" panose="020F0502020204030204" pitchFamily="34" charset="0"/>
                          <a:ea typeface="Calibri" panose="020F0502020204030204" pitchFamily="34" charset="0"/>
                          <a:cs typeface="Calibri" panose="020F0502020204030204" pitchFamily="34" charset="0"/>
                        </a:rPr>
                        <a:t> + method for transferring </a:t>
                      </a:r>
                      <a:r>
                        <a:rPr lang="en-US" sz="1600" dirty="0" err="1">
                          <a:effectLst/>
                          <a:latin typeface="Calibri" panose="020F0502020204030204" pitchFamily="34" charset="0"/>
                          <a:ea typeface="Calibri" panose="020F0502020204030204" pitchFamily="34" charset="0"/>
                          <a:cs typeface="Calibri" panose="020F0502020204030204" pitchFamily="34" charset="0"/>
                        </a:rPr>
                        <a:t>qbit</a:t>
                      </a:r>
                      <a:r>
                        <a:rPr lang="en-US" sz="1600" dirty="0">
                          <a:effectLst/>
                          <a:latin typeface="Calibri" panose="020F0502020204030204" pitchFamily="34" charset="0"/>
                          <a:ea typeface="Calibri" panose="020F0502020204030204" pitchFamily="34" charset="0"/>
                          <a:cs typeface="Calibri" panose="020F0502020204030204" pitchFamily="34" charset="0"/>
                        </a:rPr>
                        <a:t> phase to clocks</a:t>
                      </a:r>
                      <a:r>
                        <a:rPr lang="en-US" sz="1600" baseline="30000" dirty="0">
                          <a:effectLst/>
                          <a:latin typeface="Calibri" panose="020F0502020204030204" pitchFamily="34" charset="0"/>
                          <a:ea typeface="Calibri" panose="020F0502020204030204" pitchFamily="34" charset="0"/>
                          <a:cs typeface="Calibri" panose="020F0502020204030204" pitchFamily="34" charset="0"/>
                        </a:rPr>
                        <a:t>11</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ea typeface="Calibri" panose="020F0502020204030204" pitchFamily="34" charset="0"/>
                          <a:cs typeface="Calibri" panose="020F0502020204030204" pitchFamily="34" charset="0"/>
                        </a:rPr>
                        <a:t>Not yet fully demonstrated</a:t>
                      </a:r>
                    </a:p>
                  </a:txBody>
                  <a:tcPr marL="68580" marR="68580" marT="0" marB="0" anchor="ctr"/>
                </a:tc>
                <a:tc>
                  <a:txBody>
                    <a:bodyPr/>
                    <a:lstStyle/>
                    <a:p>
                      <a:pPr marL="0" marR="0" algn="ctr">
                        <a:spcBef>
                          <a:spcPts val="0"/>
                        </a:spcBef>
                        <a:spcAft>
                          <a:spcPts val="0"/>
                        </a:spcAft>
                      </a:pP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490494929"/>
                  </a:ext>
                </a:extLst>
              </a:tr>
            </a:tbl>
          </a:graphicData>
        </a:graphic>
      </p:graphicFrame>
      <p:pic>
        <p:nvPicPr>
          <p:cNvPr id="6" name="Picture 5">
            <a:extLst>
              <a:ext uri="{FF2B5EF4-FFF2-40B4-BE49-F238E27FC236}">
                <a16:creationId xmlns:a16="http://schemas.microsoft.com/office/drawing/2014/main" id="{F7E7916E-C10E-EC4D-814A-F10F85F44DCB}"/>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28600" y="51481"/>
            <a:ext cx="1371600" cy="1371600"/>
          </a:xfrm>
          <a:prstGeom prst="ellipse">
            <a:avLst/>
          </a:prstGeom>
          <a:ln w="25400">
            <a:solidFill>
              <a:schemeClr val="tx1"/>
            </a:solidFill>
          </a:ln>
        </p:spPr>
      </p:pic>
    </p:spTree>
    <p:extLst>
      <p:ext uri="{BB962C8B-B14F-4D97-AF65-F5344CB8AC3E}">
        <p14:creationId xmlns:p14="http://schemas.microsoft.com/office/powerpoint/2010/main" val="22771198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97DA7-7898-6740-958E-DB7CB6D5AD7E}"/>
              </a:ext>
            </a:extLst>
          </p:cNvPr>
          <p:cNvSpPr>
            <a:spLocks noGrp="1"/>
          </p:cNvSpPr>
          <p:nvPr>
            <p:ph type="ctrTitle"/>
          </p:nvPr>
        </p:nvSpPr>
        <p:spPr>
          <a:xfrm>
            <a:off x="1763486" y="454026"/>
            <a:ext cx="9818914" cy="436031"/>
          </a:xfrm>
        </p:spPr>
        <p:txBody>
          <a:bodyPr/>
          <a:lstStyle/>
          <a:p>
            <a:r>
              <a:rPr lang="en-US" dirty="0"/>
              <a:t>Gateway Provides Precision Time &amp; Frequency for Science</a:t>
            </a:r>
          </a:p>
        </p:txBody>
      </p:sp>
      <p:pic>
        <p:nvPicPr>
          <p:cNvPr id="6" name="Picture 5">
            <a:extLst>
              <a:ext uri="{FF2B5EF4-FFF2-40B4-BE49-F238E27FC236}">
                <a16:creationId xmlns:a16="http://schemas.microsoft.com/office/drawing/2014/main" id="{F7E7916E-C10E-EC4D-814A-F10F85F44DCB}"/>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28600" y="51481"/>
            <a:ext cx="1371600" cy="1371600"/>
          </a:xfrm>
          <a:prstGeom prst="ellipse">
            <a:avLst/>
          </a:prstGeom>
          <a:ln w="25400">
            <a:solidFill>
              <a:schemeClr val="tx1"/>
            </a:solidFill>
          </a:ln>
        </p:spPr>
      </p:pic>
      <p:sp>
        <p:nvSpPr>
          <p:cNvPr id="7" name="TextBox 6">
            <a:extLst>
              <a:ext uri="{FF2B5EF4-FFF2-40B4-BE49-F238E27FC236}">
                <a16:creationId xmlns:a16="http://schemas.microsoft.com/office/drawing/2014/main" id="{5C6AD5B6-81D9-7145-A757-9CC5E6DFC1EE}"/>
              </a:ext>
            </a:extLst>
          </p:cNvPr>
          <p:cNvSpPr txBox="1"/>
          <p:nvPr/>
        </p:nvSpPr>
        <p:spPr>
          <a:xfrm>
            <a:off x="856339" y="1450829"/>
            <a:ext cx="10726061" cy="5355312"/>
          </a:xfrm>
          <a:prstGeom prst="rect">
            <a:avLst/>
          </a:prstGeom>
          <a:noFill/>
        </p:spPr>
        <p:txBody>
          <a:bodyPr wrap="square" rtlCol="0">
            <a:spAutoFit/>
          </a:bodyPr>
          <a:lstStyle/>
          <a:p>
            <a:pPr>
              <a:spcAft>
                <a:spcPts val="300"/>
              </a:spcAft>
            </a:pPr>
            <a:r>
              <a:rPr lang="en-US" sz="1200" i="1" dirty="0">
                <a:latin typeface="+mn-lt"/>
                <a:cs typeface="Calibri" panose="020F0502020204030204" pitchFamily="34" charset="0"/>
              </a:rPr>
              <a:t>Notes:</a:t>
            </a:r>
          </a:p>
          <a:p>
            <a:pPr>
              <a:spcAft>
                <a:spcPts val="300"/>
              </a:spcAft>
            </a:pPr>
            <a:r>
              <a:rPr lang="en-US" sz="1200" baseline="30000" dirty="0">
                <a:latin typeface="+mn-lt"/>
                <a:cs typeface="Calibri" panose="020F0502020204030204" pitchFamily="34" charset="0"/>
              </a:rPr>
              <a:t>1</a:t>
            </a:r>
            <a:r>
              <a:rPr lang="en-US" sz="1200" dirty="0">
                <a:latin typeface="+mn-lt"/>
                <a:cs typeface="Calibri" panose="020F0502020204030204" pitchFamily="34" charset="0"/>
              </a:rPr>
              <a:t>DM = Dark Matter, MOND = Modified Newtonian Dynamics</a:t>
            </a:r>
          </a:p>
          <a:p>
            <a:pPr>
              <a:spcAft>
                <a:spcPts val="300"/>
              </a:spcAft>
            </a:pPr>
            <a:r>
              <a:rPr lang="en-US" sz="1200" baseline="30000" dirty="0">
                <a:latin typeface="+mn-lt"/>
                <a:cs typeface="Calibri" panose="020F0502020204030204" pitchFamily="34" charset="0"/>
              </a:rPr>
              <a:t>2</a:t>
            </a:r>
            <a:r>
              <a:rPr lang="en-US" sz="1200" dirty="0">
                <a:latin typeface="+mn-lt"/>
                <a:cs typeface="Calibri" panose="020F0502020204030204" pitchFamily="34" charset="0"/>
              </a:rPr>
              <a:t>There is already a proposal to do 1-meter ranging with the DSN on a drag-free S/C at the outer planets (minimal solar gravitational potential).  There is also a proposal to do laser ranging from the DSG to the moon at the mm level.  If these two were already present, ranging from the gateway might be done at the sub-meter level, thereby improving on the DSN-based measurement.</a:t>
            </a:r>
          </a:p>
          <a:p>
            <a:pPr>
              <a:spcAft>
                <a:spcPts val="300"/>
              </a:spcAft>
            </a:pPr>
            <a:r>
              <a:rPr lang="en-US" sz="1200" baseline="30000" dirty="0">
                <a:latin typeface="+mn-lt"/>
                <a:cs typeface="Calibri" panose="020F0502020204030204" pitchFamily="34" charset="0"/>
              </a:rPr>
              <a:t>3</a:t>
            </a:r>
            <a:r>
              <a:rPr lang="en-US" sz="1200" dirty="0">
                <a:latin typeface="+mn-lt"/>
                <a:cs typeface="Calibri" panose="020F0502020204030204" pitchFamily="34" charset="0"/>
              </a:rPr>
              <a:t>This is similar to the previous experiment and uses the same set up, but by virtue of the measured precision drag free satellite range, a planet position is inferred.  The planetary orbit would place a limit on the cosmological constant.</a:t>
            </a:r>
          </a:p>
          <a:p>
            <a:pPr>
              <a:spcAft>
                <a:spcPts val="300"/>
              </a:spcAft>
            </a:pPr>
            <a:r>
              <a:rPr lang="en-US" sz="1200" baseline="30000" dirty="0">
                <a:latin typeface="+mn-lt"/>
                <a:cs typeface="Calibri" panose="020F0502020204030204" pitchFamily="34" charset="0"/>
              </a:rPr>
              <a:t>4</a:t>
            </a:r>
            <a:r>
              <a:rPr lang="en-US" sz="1200" dirty="0">
                <a:latin typeface="+mn-lt"/>
                <a:cs typeface="Calibri" panose="020F0502020204030204" pitchFamily="34" charset="0"/>
              </a:rPr>
              <a:t>Use the DSG clock to do ranging from the DSG to the moon.  The large eccentricity of the DSG orbit is predicted to result in a large perihelion precession as predicted by GR and could be used to place a limit on the cosmological constant.  However, laser ranging should be far more precise than that using a clock.</a:t>
            </a:r>
          </a:p>
          <a:p>
            <a:pPr>
              <a:spcAft>
                <a:spcPts val="300"/>
              </a:spcAft>
            </a:pPr>
            <a:r>
              <a:rPr lang="en-US" sz="1200" baseline="30000" dirty="0">
                <a:latin typeface="+mn-lt"/>
                <a:cs typeface="Calibri" panose="020F0502020204030204" pitchFamily="34" charset="0"/>
              </a:rPr>
              <a:t>5</a:t>
            </a:r>
            <a:r>
              <a:rPr lang="en-US" sz="1200" dirty="0">
                <a:latin typeface="+mn-lt"/>
                <a:cs typeface="Calibri" panose="020F0502020204030204" pitchFamily="34" charset="0"/>
              </a:rPr>
              <a:t>Might be better than existing clock comparisons, which are led by GPA, but not competitive with atom interferometer (AI) experiments.</a:t>
            </a:r>
          </a:p>
          <a:p>
            <a:pPr>
              <a:spcAft>
                <a:spcPts val="300"/>
              </a:spcAft>
            </a:pPr>
            <a:r>
              <a:rPr lang="en-US" sz="1200" baseline="30000" dirty="0">
                <a:latin typeface="+mn-lt"/>
                <a:cs typeface="Calibri" panose="020F0502020204030204" pitchFamily="34" charset="0"/>
              </a:rPr>
              <a:t>6</a:t>
            </a:r>
            <a:r>
              <a:rPr lang="en-US" sz="1200" dirty="0">
                <a:latin typeface="+mn-lt"/>
                <a:cs typeface="Calibri" panose="020F0502020204030204" pitchFamily="34" charset="0"/>
              </a:rPr>
              <a:t>Willams et al., estimate that a Lorentz violation measurement could be improved by 2 orders of magnitude using the DSG highly eccentric orbit and an on board optical clock.  A DSAC clock would provide 3 orders of magnitude worse stability, so the effect would be measured with 10x less precision than is already done.</a:t>
            </a:r>
          </a:p>
          <a:p>
            <a:pPr>
              <a:spcAft>
                <a:spcPts val="300"/>
              </a:spcAft>
            </a:pPr>
            <a:r>
              <a:rPr lang="en-US" sz="1200" baseline="30000" dirty="0">
                <a:latin typeface="+mn-lt"/>
                <a:cs typeface="Calibri" panose="020F0502020204030204" pitchFamily="34" charset="0"/>
              </a:rPr>
              <a:t>7</a:t>
            </a:r>
            <a:r>
              <a:rPr lang="en-US" sz="1200" dirty="0">
                <a:latin typeface="+mn-lt"/>
                <a:cs typeface="Calibri" panose="020F0502020204030204" pitchFamily="34" charset="0"/>
              </a:rPr>
              <a:t>Cross correlation between two clocks is performed in situ or between remote clocks.  For a given time scale, there should be no correlation (random noise). </a:t>
            </a:r>
          </a:p>
          <a:p>
            <a:pPr>
              <a:spcAft>
                <a:spcPts val="300"/>
              </a:spcAft>
            </a:pPr>
            <a:r>
              <a:rPr lang="en-US" sz="1200" baseline="30000" dirty="0">
                <a:latin typeface="+mn-lt"/>
                <a:cs typeface="Calibri" panose="020F0502020204030204" pitchFamily="34" charset="0"/>
              </a:rPr>
              <a:t>8</a:t>
            </a:r>
            <a:r>
              <a:rPr lang="en-US" sz="1200" dirty="0">
                <a:latin typeface="+mn-lt"/>
                <a:cs typeface="Calibri" panose="020F0502020204030204" pitchFamily="34" charset="0"/>
              </a:rPr>
              <a:t>This is very speculative.  The highly eccentric orbit may increase sensitivity to certain defect size scales not currently available.</a:t>
            </a:r>
          </a:p>
          <a:p>
            <a:pPr>
              <a:spcAft>
                <a:spcPts val="300"/>
              </a:spcAft>
            </a:pPr>
            <a:r>
              <a:rPr lang="en-US" sz="1200" baseline="30000" dirty="0">
                <a:latin typeface="+mn-lt"/>
                <a:cs typeface="Calibri" panose="020F0502020204030204" pitchFamily="34" charset="0"/>
              </a:rPr>
              <a:t>9</a:t>
            </a:r>
            <a:r>
              <a:rPr lang="en-US" sz="1200" dirty="0">
                <a:latin typeface="+mn-lt"/>
                <a:cs typeface="Calibri" panose="020F0502020204030204" pitchFamily="34" charset="0"/>
              </a:rPr>
              <a:t>Current best measurements are based on perihelion advances of Earth and Mars.  The perihelion advance of the DSG is likely to be less well known, but this needs more study.</a:t>
            </a:r>
          </a:p>
          <a:p>
            <a:pPr>
              <a:spcAft>
                <a:spcPts val="300"/>
              </a:spcAft>
            </a:pPr>
            <a:r>
              <a:rPr lang="en-US" sz="1200" baseline="30000" dirty="0">
                <a:latin typeface="+mn-lt"/>
                <a:cs typeface="Calibri" panose="020F0502020204030204" pitchFamily="34" charset="0"/>
              </a:rPr>
              <a:t>10</a:t>
            </a:r>
            <a:r>
              <a:rPr lang="en-US" sz="1200" dirty="0">
                <a:latin typeface="+mn-lt"/>
                <a:cs typeface="Calibri" panose="020F0502020204030204" pitchFamily="34" charset="0"/>
              </a:rPr>
              <a:t>Quantum entanglement experiments send pairs of photons with their polarization states entangled, between two remote sites.  Often the signals are greatly attenuated by the transmission distance.  Precise timing on both ends enables very weak signal retrieval using narrow band detection.</a:t>
            </a:r>
          </a:p>
          <a:p>
            <a:pPr>
              <a:spcAft>
                <a:spcPts val="300"/>
              </a:spcAft>
            </a:pPr>
            <a:r>
              <a:rPr lang="en-US" sz="1200" baseline="30000" dirty="0">
                <a:latin typeface="+mn-lt"/>
                <a:cs typeface="Calibri" panose="020F0502020204030204" pitchFamily="34" charset="0"/>
              </a:rPr>
              <a:t>11</a:t>
            </a:r>
            <a:r>
              <a:rPr lang="en-US" sz="1200" dirty="0">
                <a:latin typeface="+mn-lt"/>
                <a:cs typeface="Calibri" panose="020F0502020204030204" pitchFamily="34" charset="0"/>
              </a:rPr>
              <a:t>Quantum Clock Synchronization protocols synchronize remote clocks using measurements on quantum systems with shared prior entanglement.  A quantum measurement on one element of a pair in one location causes a wave function collapse in the other remote partner and subsequent synchronized phase evolution.  However virtually all such protocols depend on having a common phase origin in the two separated systems, which is equivalent to already synchronized clocks.  More recent protocols attempt to address this loophole, however it is not clear how this could be implemented in an actual DSAC-like clock.  The mechanism must be demonstrated in the laboratory using real clocks before attempting a demonstration on the DSG platform.</a:t>
            </a:r>
            <a:endParaRPr lang="en-US" sz="1200" baseline="30000" dirty="0">
              <a:latin typeface="+mn-lt"/>
              <a:cs typeface="Calibri" panose="020F0502020204030204" pitchFamily="34" charset="0"/>
            </a:endParaRPr>
          </a:p>
          <a:p>
            <a:endParaRPr lang="en-US" sz="1200" dirty="0">
              <a:latin typeface="+mn-lt"/>
              <a:cs typeface="Calibri" panose="020F0502020204030204" pitchFamily="34" charset="0"/>
            </a:endParaRPr>
          </a:p>
        </p:txBody>
      </p:sp>
    </p:spTree>
    <p:extLst>
      <p:ext uri="{BB962C8B-B14F-4D97-AF65-F5344CB8AC3E}">
        <p14:creationId xmlns:p14="http://schemas.microsoft.com/office/powerpoint/2010/main" val="14786441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97DA7-7898-6740-958E-DB7CB6D5AD7E}"/>
              </a:ext>
            </a:extLst>
          </p:cNvPr>
          <p:cNvSpPr>
            <a:spLocks noGrp="1"/>
          </p:cNvSpPr>
          <p:nvPr>
            <p:ph type="ctrTitle"/>
          </p:nvPr>
        </p:nvSpPr>
        <p:spPr>
          <a:xfrm>
            <a:off x="1763486" y="454026"/>
            <a:ext cx="9818914" cy="436031"/>
          </a:xfrm>
        </p:spPr>
        <p:txBody>
          <a:bodyPr/>
          <a:lstStyle/>
          <a:p>
            <a:r>
              <a:rPr lang="en-US" dirty="0"/>
              <a:t>Gateway Provides Precision Time &amp; Frequency for Science</a:t>
            </a:r>
          </a:p>
        </p:txBody>
      </p:sp>
      <p:pic>
        <p:nvPicPr>
          <p:cNvPr id="6" name="Picture 5">
            <a:extLst>
              <a:ext uri="{FF2B5EF4-FFF2-40B4-BE49-F238E27FC236}">
                <a16:creationId xmlns:a16="http://schemas.microsoft.com/office/drawing/2014/main" id="{F7E7916E-C10E-EC4D-814A-F10F85F44DCB}"/>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28600" y="51481"/>
            <a:ext cx="1371600" cy="1371600"/>
          </a:xfrm>
          <a:prstGeom prst="ellipse">
            <a:avLst/>
          </a:prstGeom>
          <a:ln w="25400">
            <a:solidFill>
              <a:schemeClr val="tx1"/>
            </a:solidFill>
          </a:ln>
        </p:spPr>
      </p:pic>
      <p:sp>
        <p:nvSpPr>
          <p:cNvPr id="8" name="TextBox 7">
            <a:extLst>
              <a:ext uri="{FF2B5EF4-FFF2-40B4-BE49-F238E27FC236}">
                <a16:creationId xmlns:a16="http://schemas.microsoft.com/office/drawing/2014/main" id="{145E57AA-2E88-0748-B988-A4DDC270A739}"/>
              </a:ext>
            </a:extLst>
          </p:cNvPr>
          <p:cNvSpPr txBox="1"/>
          <p:nvPr/>
        </p:nvSpPr>
        <p:spPr>
          <a:xfrm>
            <a:off x="540657" y="1613361"/>
            <a:ext cx="11349299" cy="3147015"/>
          </a:xfrm>
          <a:prstGeom prst="rect">
            <a:avLst/>
          </a:prstGeom>
          <a:noFill/>
        </p:spPr>
        <p:txBody>
          <a:bodyPr wrap="square" rtlCol="0">
            <a:spAutoFit/>
          </a:bodyPr>
          <a:lstStyle/>
          <a:p>
            <a:pPr>
              <a:spcAft>
                <a:spcPts val="300"/>
              </a:spcAft>
            </a:pPr>
            <a:r>
              <a:rPr lang="en-US" sz="1600" i="1" dirty="0">
                <a:latin typeface="Calibri" panose="020F0502020204030204" pitchFamily="34" charset="0"/>
                <a:cs typeface="Calibri" panose="020F0502020204030204" pitchFamily="34" charset="0"/>
              </a:rPr>
              <a:t>References:</a:t>
            </a:r>
          </a:p>
          <a:p>
            <a:pPr>
              <a:spcAft>
                <a:spcPts val="300"/>
              </a:spcAft>
            </a:pPr>
            <a:r>
              <a:rPr lang="en-US" sz="1600" dirty="0">
                <a:latin typeface="Calibri" panose="020F0502020204030204" pitchFamily="34" charset="0"/>
                <a:cs typeface="Calibri" panose="020F0502020204030204" pitchFamily="34" charset="0"/>
              </a:rPr>
              <a:t>[1] B. Buscaino, et al., “Testing long-distance modifications of gravity to 100 astronomical units,” PRD 92, 104048 (2015)</a:t>
            </a:r>
          </a:p>
          <a:p>
            <a:pPr>
              <a:spcAft>
                <a:spcPts val="300"/>
              </a:spcAft>
            </a:pPr>
            <a:r>
              <a:rPr lang="en-US" sz="1600" dirty="0">
                <a:latin typeface="Calibri" panose="020F0502020204030204" pitchFamily="34" charset="0"/>
                <a:cs typeface="Calibri" panose="020F0502020204030204" pitchFamily="34" charset="0"/>
              </a:rPr>
              <a:t>[2] M. Sereno, and P. </a:t>
            </a:r>
            <a:r>
              <a:rPr lang="en-US" sz="1600" dirty="0" err="1">
                <a:latin typeface="Calibri" panose="020F0502020204030204" pitchFamily="34" charset="0"/>
                <a:cs typeface="Calibri" panose="020F0502020204030204" pitchFamily="34" charset="0"/>
              </a:rPr>
              <a:t>Jetzer</a:t>
            </a:r>
            <a:r>
              <a:rPr lang="en-US" sz="1600" dirty="0">
                <a:latin typeface="Calibri" panose="020F0502020204030204" pitchFamily="34" charset="0"/>
                <a:cs typeface="Calibri" panose="020F0502020204030204" pitchFamily="34" charset="0"/>
              </a:rPr>
              <a:t>, “Solar and stellar system tests of the cosmological constant,” PRD 73, 063004 (2006).</a:t>
            </a:r>
          </a:p>
          <a:p>
            <a:pPr>
              <a:spcAft>
                <a:spcPts val="300"/>
              </a:spcAft>
            </a:pPr>
            <a:r>
              <a:rPr lang="en-US" sz="1600" dirty="0">
                <a:latin typeface="Calibri" panose="020F0502020204030204" pitchFamily="34" charset="0"/>
                <a:cs typeface="Calibri" panose="020F0502020204030204" pitchFamily="34" charset="0"/>
              </a:rPr>
              <a:t>[3] R. </a:t>
            </a:r>
            <a:r>
              <a:rPr lang="en-US" sz="1600" dirty="0" err="1">
                <a:latin typeface="Calibri" panose="020F0502020204030204" pitchFamily="34" charset="0"/>
                <a:cs typeface="Calibri" panose="020F0502020204030204" pitchFamily="34" charset="0"/>
              </a:rPr>
              <a:t>Vessot</a:t>
            </a:r>
            <a:r>
              <a:rPr lang="en-US" sz="1600" dirty="0">
                <a:latin typeface="Calibri" panose="020F0502020204030204" pitchFamily="34" charset="0"/>
                <a:cs typeface="Calibri" panose="020F0502020204030204" pitchFamily="34" charset="0"/>
              </a:rPr>
              <a:t> et al., PRL 45, 2081 (1980)</a:t>
            </a:r>
          </a:p>
          <a:p>
            <a:pPr>
              <a:spcAft>
                <a:spcPts val="300"/>
              </a:spcAft>
            </a:pPr>
            <a:r>
              <a:rPr lang="en-US" sz="1600" dirty="0">
                <a:latin typeface="Calibri" panose="020F0502020204030204" pitchFamily="34" charset="0"/>
                <a:cs typeface="Calibri" panose="020F0502020204030204" pitchFamily="34" charset="0"/>
              </a:rPr>
              <a:t>[3a] S. Herrmann, et al., PRL 121, 231102 (2018)</a:t>
            </a:r>
          </a:p>
          <a:p>
            <a:pPr>
              <a:spcAft>
                <a:spcPts val="300"/>
              </a:spcAft>
            </a:pPr>
            <a:r>
              <a:rPr lang="en-US" sz="1600" dirty="0">
                <a:latin typeface="Calibri" panose="020F0502020204030204" pitchFamily="34" charset="0"/>
                <a:cs typeface="Calibri" panose="020F0502020204030204" pitchFamily="34" charset="0"/>
              </a:rPr>
              <a:t>[4] H. Muller, A. Peters, and S. Chu, “Precision measurement of the gravitational red shift by the interference of matter waves,” Nature 463, 926 (2010).</a:t>
            </a:r>
          </a:p>
          <a:p>
            <a:pPr>
              <a:spcAft>
                <a:spcPts val="300"/>
              </a:spcAft>
            </a:pPr>
            <a:r>
              <a:rPr lang="en-US" sz="1600" dirty="0">
                <a:latin typeface="Calibri" panose="020F0502020204030204" pitchFamily="34" charset="0"/>
                <a:cs typeface="Calibri" panose="020F0502020204030204" pitchFamily="34" charset="0"/>
              </a:rPr>
              <a:t>[5] J.A. Williams and N. Yu, Deep Space Gateway Science workshop (2018)</a:t>
            </a:r>
          </a:p>
          <a:p>
            <a:pPr>
              <a:spcAft>
                <a:spcPts val="300"/>
              </a:spcAft>
            </a:pPr>
            <a:r>
              <a:rPr lang="en-US" sz="1600" dirty="0">
                <a:latin typeface="Calibri" panose="020F0502020204030204" pitchFamily="34" charset="0"/>
                <a:cs typeface="Calibri" panose="020F0502020204030204" pitchFamily="34" charset="0"/>
              </a:rPr>
              <a:t>[6] P. </a:t>
            </a:r>
            <a:r>
              <a:rPr lang="en-US" sz="1600" dirty="0" err="1">
                <a:latin typeface="Calibri" panose="020F0502020204030204" pitchFamily="34" charset="0"/>
                <a:cs typeface="Calibri" panose="020F0502020204030204" pitchFamily="34" charset="0"/>
              </a:rPr>
              <a:t>Delva</a:t>
            </a:r>
            <a:r>
              <a:rPr lang="en-US" sz="1600" dirty="0">
                <a:latin typeface="Calibri" panose="020F0502020204030204" pitchFamily="34" charset="0"/>
                <a:cs typeface="Calibri" panose="020F0502020204030204" pitchFamily="34" charset="0"/>
              </a:rPr>
              <a:t> et al., PRL 118, 221102 (2017)</a:t>
            </a:r>
          </a:p>
          <a:p>
            <a:pPr>
              <a:spcAft>
                <a:spcPts val="300"/>
              </a:spcAft>
            </a:pPr>
            <a:r>
              <a:rPr lang="en-US" sz="1600" dirty="0">
                <a:latin typeface="Calibri" panose="020F0502020204030204" pitchFamily="34" charset="0"/>
                <a:cs typeface="Calibri" panose="020F0502020204030204" pitchFamily="34" charset="0"/>
              </a:rPr>
              <a:t>[7] P </a:t>
            </a:r>
            <a:r>
              <a:rPr lang="en-US" sz="1600" dirty="0" err="1">
                <a:latin typeface="Calibri" panose="020F0502020204030204" pitchFamily="34" charset="0"/>
                <a:cs typeface="Calibri" panose="020F0502020204030204" pitchFamily="34" charset="0"/>
              </a:rPr>
              <a:t>Wcislo</a:t>
            </a:r>
            <a:r>
              <a:rPr lang="en-US" sz="1600" dirty="0">
                <a:latin typeface="Calibri" panose="020F0502020204030204" pitchFamily="34" charset="0"/>
                <a:cs typeface="Calibri" panose="020F0502020204030204" pitchFamily="34" charset="0"/>
              </a:rPr>
              <a:t> et al., “Experimental constraints on dark matter detection with optical clocks,” Nature Science 1, 0009 (2016).</a:t>
            </a:r>
          </a:p>
          <a:p>
            <a:pPr>
              <a:spcAft>
                <a:spcPts val="300"/>
              </a:spcAft>
            </a:pPr>
            <a:r>
              <a:rPr lang="en-US" sz="1600" dirty="0">
                <a:latin typeface="Calibri" panose="020F0502020204030204" pitchFamily="34" charset="0"/>
                <a:cs typeface="Calibri" panose="020F0502020204030204" pitchFamily="34" charset="0"/>
              </a:rPr>
              <a:t>[8] J. Yin, et al., “Satellite-based entanglement distribution over 1200 kilometers,” Science 356, 1140 (2017)</a:t>
            </a:r>
          </a:p>
        </p:txBody>
      </p:sp>
    </p:spTree>
    <p:extLst>
      <p:ext uri="{BB962C8B-B14F-4D97-AF65-F5344CB8AC3E}">
        <p14:creationId xmlns:p14="http://schemas.microsoft.com/office/powerpoint/2010/main" val="38931764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DA3978-A70A-B132-FDFE-9534A64784B3}"/>
              </a:ext>
            </a:extLst>
          </p:cNvPr>
          <p:cNvSpPr>
            <a:spLocks noGrp="1"/>
          </p:cNvSpPr>
          <p:nvPr>
            <p:ph type="ctrTitle"/>
          </p:nvPr>
        </p:nvSpPr>
        <p:spPr>
          <a:xfrm>
            <a:off x="0" y="0"/>
            <a:ext cx="10977032" cy="436031"/>
          </a:xfrm>
        </p:spPr>
        <p:txBody>
          <a:bodyPr/>
          <a:lstStyle/>
          <a:p>
            <a:r>
              <a:rPr lang="en-US" dirty="0"/>
              <a:t>Measuring the GR gravitational red shift using DSAC on VERITAS</a:t>
            </a:r>
          </a:p>
        </p:txBody>
      </p:sp>
      <p:sp>
        <p:nvSpPr>
          <p:cNvPr id="4" name="Text Placeholder 3">
            <a:extLst>
              <a:ext uri="{FF2B5EF4-FFF2-40B4-BE49-F238E27FC236}">
                <a16:creationId xmlns:a16="http://schemas.microsoft.com/office/drawing/2014/main" id="{5641C280-83FE-57C5-8D6C-EC5932BF074A}"/>
              </a:ext>
            </a:extLst>
          </p:cNvPr>
          <p:cNvSpPr>
            <a:spLocks noGrp="1"/>
          </p:cNvSpPr>
          <p:nvPr>
            <p:ph type="body" sz="quarter" idx="17"/>
          </p:nvPr>
        </p:nvSpPr>
        <p:spPr>
          <a:xfrm>
            <a:off x="218902" y="1133590"/>
            <a:ext cx="10998200" cy="3612978"/>
          </a:xfrm>
        </p:spPr>
        <p:txBody>
          <a:bodyPr>
            <a:normAutofit/>
          </a:bodyPr>
          <a:lstStyle/>
          <a:p>
            <a:r>
              <a:rPr lang="en-US" sz="1800" dirty="0"/>
              <a:t>Measuring the GRS:  Engineering vs. science</a:t>
            </a:r>
          </a:p>
          <a:p>
            <a:r>
              <a:rPr lang="en-US" sz="1800" dirty="0"/>
              <a:t>GRS currently known at 1e-5 level</a:t>
            </a:r>
          </a:p>
          <a:p>
            <a:r>
              <a:rPr lang="en-US" sz="1800" dirty="0"/>
              <a:t>Use depends on which is more precise:  knowledge of GRS OR knowledge of OD, potential, and clock</a:t>
            </a:r>
          </a:p>
          <a:p>
            <a:r>
              <a:rPr lang="en-US" sz="1800" dirty="0"/>
              <a:t>For instance:</a:t>
            </a:r>
          </a:p>
          <a:p>
            <a:pPr lvl="1"/>
            <a:r>
              <a:rPr lang="en-US" sz="1800" dirty="0"/>
              <a:t>DSAC orbit varied by 2e4 m altitude for each 100 minute orbit =&gt; GRS = 2e-12</a:t>
            </a:r>
          </a:p>
          <a:p>
            <a:pPr lvl="1"/>
            <a:r>
              <a:rPr lang="en-US" sz="1800" b="1" dirty="0"/>
              <a:t>In DSAC orbit, GRS could only be measured at 1e-3 level – engineering</a:t>
            </a:r>
          </a:p>
          <a:p>
            <a:r>
              <a:rPr lang="en-US" sz="1800" dirty="0"/>
              <a:t>BUT, in </a:t>
            </a:r>
            <a:r>
              <a:rPr lang="en-US" sz="1800" dirty="0">
                <a:solidFill>
                  <a:srgbClr val="0070C0"/>
                </a:solidFill>
              </a:rPr>
              <a:t>deep space</a:t>
            </a:r>
            <a:r>
              <a:rPr lang="en-US" sz="1800" dirty="0"/>
              <a:t>, potential change can be much larger</a:t>
            </a:r>
          </a:p>
          <a:p>
            <a:r>
              <a:rPr lang="en-US" sz="1800" dirty="0" err="1"/>
              <a:t>Eg.</a:t>
            </a:r>
            <a:r>
              <a:rPr lang="en-US" sz="1800" dirty="0"/>
              <a:t>, in cruise phase to Venus, sample *solar* potential over 4e10 meters!</a:t>
            </a:r>
          </a:p>
          <a:p>
            <a:r>
              <a:rPr lang="en-US" sz="1800" dirty="0"/>
              <a:t>Earth-Venus GRS ~ 1e-9 (solar effect at Venus is ~1e-19/m)</a:t>
            </a:r>
          </a:p>
          <a:p>
            <a:pPr lvl="1"/>
            <a:r>
              <a:rPr lang="en-US" sz="1800" b="1" dirty="0"/>
              <a:t>Venus cruise GRS could be measured at 1e-6 level - science</a:t>
            </a:r>
          </a:p>
        </p:txBody>
      </p:sp>
      <p:pic>
        <p:nvPicPr>
          <p:cNvPr id="5" name="Picture 4">
            <a:extLst>
              <a:ext uri="{FF2B5EF4-FFF2-40B4-BE49-F238E27FC236}">
                <a16:creationId xmlns:a16="http://schemas.microsoft.com/office/drawing/2014/main" id="{5FD6AFC1-89B5-9BEF-4B5E-17708932619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377" t="9292" r="22148"/>
          <a:stretch/>
        </p:blipFill>
        <p:spPr>
          <a:xfrm>
            <a:off x="8186073" y="2940079"/>
            <a:ext cx="3255473" cy="3435075"/>
          </a:xfrm>
          <a:prstGeom prst="rect">
            <a:avLst/>
          </a:prstGeom>
        </p:spPr>
      </p:pic>
      <p:sp>
        <p:nvSpPr>
          <p:cNvPr id="6" name="TextBox 5">
            <a:extLst>
              <a:ext uri="{FF2B5EF4-FFF2-40B4-BE49-F238E27FC236}">
                <a16:creationId xmlns:a16="http://schemas.microsoft.com/office/drawing/2014/main" id="{36332CD6-F434-75D0-B8D1-61193FB41303}"/>
              </a:ext>
            </a:extLst>
          </p:cNvPr>
          <p:cNvSpPr txBox="1"/>
          <p:nvPr/>
        </p:nvSpPr>
        <p:spPr>
          <a:xfrm>
            <a:off x="9200475" y="6575600"/>
            <a:ext cx="2991525" cy="230832"/>
          </a:xfrm>
          <a:prstGeom prst="rect">
            <a:avLst/>
          </a:prstGeom>
          <a:noFill/>
        </p:spPr>
        <p:txBody>
          <a:bodyPr wrap="none" rtlCol="0">
            <a:spAutoFit/>
          </a:bodyPr>
          <a:lstStyle/>
          <a:p>
            <a:r>
              <a:rPr lang="en-US" sz="900" i="1" dirty="0"/>
              <a:t>LPI/LLI slides courtesy of G. </a:t>
            </a:r>
            <a:r>
              <a:rPr lang="en-US" sz="900" i="1" dirty="0" err="1"/>
              <a:t>Cascioli</a:t>
            </a:r>
            <a:r>
              <a:rPr lang="en-US" sz="900" i="1" dirty="0"/>
              <a:t>, F. de </a:t>
            </a:r>
            <a:r>
              <a:rPr lang="en-US" sz="900" i="1" dirty="0" err="1"/>
              <a:t>Marchi</a:t>
            </a:r>
            <a:r>
              <a:rPr lang="en-US" sz="900" i="1" dirty="0"/>
              <a:t>, and L. </a:t>
            </a:r>
            <a:r>
              <a:rPr lang="en-US" sz="900" i="1" dirty="0" err="1"/>
              <a:t>Iess</a:t>
            </a:r>
            <a:endParaRPr lang="en-US" sz="900" i="1" dirty="0"/>
          </a:p>
        </p:txBody>
      </p:sp>
      <p:sp>
        <p:nvSpPr>
          <p:cNvPr id="7" name="TextBox 6">
            <a:extLst>
              <a:ext uri="{FF2B5EF4-FFF2-40B4-BE49-F238E27FC236}">
                <a16:creationId xmlns:a16="http://schemas.microsoft.com/office/drawing/2014/main" id="{B03EF420-0A6C-E3B1-D861-05FA0F686014}"/>
              </a:ext>
            </a:extLst>
          </p:cNvPr>
          <p:cNvSpPr txBox="1"/>
          <p:nvPr/>
        </p:nvSpPr>
        <p:spPr>
          <a:xfrm>
            <a:off x="379429" y="5805552"/>
            <a:ext cx="7887878" cy="738664"/>
          </a:xfrm>
          <a:prstGeom prst="rect">
            <a:avLst/>
          </a:prstGeom>
          <a:noFill/>
        </p:spPr>
        <p:txBody>
          <a:bodyPr wrap="square">
            <a:spAutoFit/>
          </a:bodyPr>
          <a:lstStyle/>
          <a:p>
            <a:r>
              <a:rPr lang="en-US" sz="1400" i="1" dirty="0">
                <a:effectLst/>
              </a:rPr>
              <a:t>F. De </a:t>
            </a:r>
            <a:r>
              <a:rPr lang="en-US" sz="1400" i="1" dirty="0" err="1">
                <a:effectLst/>
              </a:rPr>
              <a:t>Marchi</a:t>
            </a:r>
            <a:r>
              <a:rPr lang="en-US" sz="1400" i="1" dirty="0"/>
              <a:t>, et al., </a:t>
            </a:r>
            <a:r>
              <a:rPr lang="en-US" sz="1400" i="1" dirty="0">
                <a:effectLst/>
              </a:rPr>
              <a:t>“Testing the Gravitational Redshift with an Inner Solar System Probe: The VERITAS Case.” Physical Review D 107, no. 6 (March 13, 2023): 064032. </a:t>
            </a:r>
            <a:r>
              <a:rPr lang="en-US" sz="1400" i="1" dirty="0">
                <a:effectLst/>
                <a:hlinkClick r:id="rId4"/>
              </a:rPr>
              <a:t>https://doi.org/10.1103/PhysRevD.107.064032</a:t>
            </a:r>
            <a:r>
              <a:rPr lang="en-US" sz="1400" i="1" dirty="0">
                <a:effectLst/>
              </a:rPr>
              <a:t>.</a:t>
            </a:r>
          </a:p>
        </p:txBody>
      </p:sp>
    </p:spTree>
    <p:extLst>
      <p:ext uri="{BB962C8B-B14F-4D97-AF65-F5344CB8AC3E}">
        <p14:creationId xmlns:p14="http://schemas.microsoft.com/office/powerpoint/2010/main" val="40652469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DC5B70-AF51-D866-9EE2-4AA180FB85B5}"/>
              </a:ext>
            </a:extLst>
          </p:cNvPr>
          <p:cNvSpPr>
            <a:spLocks noGrp="1"/>
          </p:cNvSpPr>
          <p:nvPr>
            <p:ph type="title"/>
          </p:nvPr>
        </p:nvSpPr>
        <p:spPr/>
        <p:txBody>
          <a:bodyPr>
            <a:normAutofit fontScale="90000"/>
          </a:bodyPr>
          <a:lstStyle/>
          <a:p>
            <a:r>
              <a:rPr lang="en-IT"/>
              <a:t>LLI – LPI</a:t>
            </a:r>
            <a:r>
              <a:rPr lang="en-US" dirty="0"/>
              <a:t> on VERITAS:   </a:t>
            </a:r>
            <a:r>
              <a:rPr lang="en-US" dirty="0" err="1">
                <a:latin typeface="Times New Roman" panose="02020603050405020304" pitchFamily="18" charset="0"/>
                <a:cs typeface="Times New Roman" panose="02020603050405020304" pitchFamily="18" charset="0"/>
              </a:rPr>
              <a:t>Iess</a:t>
            </a:r>
            <a:r>
              <a:rPr lang="en-US" dirty="0">
                <a:latin typeface="Times New Roman" panose="02020603050405020304" pitchFamily="18" charset="0"/>
                <a:cs typeface="Times New Roman" panose="02020603050405020304" pitchFamily="18" charset="0"/>
              </a:rPr>
              <a:t> et al. analysis</a:t>
            </a:r>
            <a:endParaRPr lang="en-IT"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9DC83E8C-D4D9-2AA7-5B17-D2576AE492A6}"/>
              </a:ext>
            </a:extLst>
          </p:cNvPr>
          <p:cNvSpPr>
            <a:spLocks noGrp="1"/>
          </p:cNvSpPr>
          <p:nvPr>
            <p:ph type="ftr" sz="quarter" idx="15"/>
          </p:nvPr>
        </p:nvSpPr>
        <p:spPr/>
        <p:txBody>
          <a:bodyPr/>
          <a:lstStyle/>
          <a:p>
            <a:r>
              <a:rPr lang="de-DE" sz="1200">
                <a:latin typeface="Roboto" panose="02000000000000000000" pitchFamily="2" charset="0"/>
                <a:ea typeface="Roboto" panose="02000000000000000000" pitchFamily="2" charset="0"/>
              </a:rPr>
              <a:t>9FSM October 20, 2023</a:t>
            </a:r>
            <a:endParaRPr lang="en-US"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9C29E4D-FD8E-8F56-6BED-B0C1C3013810}"/>
                  </a:ext>
                </a:extLst>
              </p:cNvPr>
              <p:cNvSpPr txBox="1"/>
              <p:nvPr/>
            </p:nvSpPr>
            <p:spPr>
              <a:xfrm>
                <a:off x="429618" y="3058678"/>
                <a:ext cx="11601450" cy="2862322"/>
              </a:xfrm>
              <a:prstGeom prst="rect">
                <a:avLst/>
              </a:prstGeom>
              <a:noFill/>
            </p:spPr>
            <p:txBody>
              <a:bodyPr wrap="square" rtlCol="0">
                <a:spAutoFit/>
              </a:bodyPr>
              <a:lstStyle/>
              <a:p>
                <a:r>
                  <a:rPr lang="en-IT" sz="2000" dirty="0"/>
                  <a:t>This parametrization can be simplified under certain assumptions:</a:t>
                </a:r>
              </a:p>
              <a:p>
                <a:endParaRPr lang="en-IT" sz="2000" u="sng" dirty="0"/>
              </a:p>
              <a:p>
                <a:pPr marL="285750" indent="-285750">
                  <a:buFont typeface="Arial" panose="020B0604020202020204" pitchFamily="34" charset="0"/>
                  <a:buChar char="•"/>
                </a:pPr>
                <a:r>
                  <a:rPr lang="en-IT" sz="2000" dirty="0"/>
                  <a:t>If the </a:t>
                </a:r>
                <a:r>
                  <a:rPr lang="it-IT" sz="2000" dirty="0" err="1"/>
                  <a:t>two</a:t>
                </a:r>
                <a:r>
                  <a:rPr lang="it-IT" sz="2000" dirty="0"/>
                  <a:t> </a:t>
                </a:r>
                <a:r>
                  <a:rPr lang="en-IT" sz="2000" dirty="0"/>
                  <a:t>clock</a:t>
                </a:r>
                <a:r>
                  <a:rPr lang="it-IT" sz="2000" dirty="0" err="1"/>
                  <a:t>s</a:t>
                </a:r>
                <a:r>
                  <a:rPr lang="en-IT" sz="2000" dirty="0"/>
                  <a:t> are </a:t>
                </a:r>
                <a:r>
                  <a:rPr lang="it-IT" sz="2000" b="1" dirty="0" err="1"/>
                  <a:t>identical</a:t>
                </a:r>
                <a:r>
                  <a:rPr lang="it-IT" sz="2000" b="1" dirty="0"/>
                  <a:t> or </a:t>
                </a:r>
                <a:r>
                  <a:rPr lang="en-IT" sz="2000" b="1" dirty="0"/>
                  <a:t>based on the same kind of atom</a:t>
                </a:r>
                <a:r>
                  <a:rPr lang="it-IT" sz="2000" b="1" dirty="0" err="1"/>
                  <a:t>ic</a:t>
                </a:r>
                <a:r>
                  <a:rPr lang="it-IT" sz="2000" b="1" dirty="0"/>
                  <a:t> transition</a:t>
                </a:r>
                <a:r>
                  <a:rPr lang="en-IT" sz="2000" dirty="0"/>
                  <a:t>:</a:t>
                </a:r>
                <a:endParaRPr lang="it-IT" sz="2000" dirty="0"/>
              </a:p>
              <a:p>
                <a:pPr marL="285750" indent="-285750">
                  <a:buFont typeface="Arial" panose="020B0604020202020204" pitchFamily="34" charset="0"/>
                  <a:buChar char="•"/>
                </a:pPr>
                <a:endParaRPr lang="en-IT" sz="2000" u="sng" dirty="0"/>
              </a:p>
              <a:p>
                <a:pPr algn="ctr"/>
                <a14:m>
                  <m:oMath xmlns:m="http://schemas.openxmlformats.org/officeDocument/2006/math">
                    <m:sSub>
                      <m:sSubPr>
                        <m:ctrlPr>
                          <a:rPr lang="it-IT" sz="2000" i="1">
                            <a:latin typeface="Cambria Math" panose="02040503050406030204" pitchFamily="18" charset="0"/>
                          </a:rPr>
                        </m:ctrlPr>
                      </m:sSubPr>
                      <m:e>
                        <m:r>
                          <a:rPr lang="it-IT" sz="2000" i="1">
                            <a:latin typeface="Cambria Math" panose="02040503050406030204" pitchFamily="18" charset="0"/>
                          </a:rPr>
                          <m:t>𝛼</m:t>
                        </m:r>
                      </m:e>
                      <m:sub>
                        <m:r>
                          <a:rPr lang="it-IT" sz="2000" i="1">
                            <a:latin typeface="Cambria Math" panose="02040503050406030204" pitchFamily="18" charset="0"/>
                          </a:rPr>
                          <m:t>𝑠𝑐</m:t>
                        </m:r>
                      </m:sub>
                    </m:sSub>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rPr>
                          <m:t>𝛼</m:t>
                        </m:r>
                      </m:e>
                      <m:sub>
                        <m:r>
                          <a:rPr lang="it-IT" sz="2000" i="1">
                            <a:latin typeface="Cambria Math" panose="02040503050406030204" pitchFamily="18" charset="0"/>
                          </a:rPr>
                          <m:t>𝑠𝑡</m:t>
                        </m:r>
                      </m:sub>
                    </m:sSub>
                    <m:r>
                      <a:rPr lang="it-IT" sz="2000" i="1">
                        <a:latin typeface="Cambria Math" panose="02040503050406030204" pitchFamily="18" charset="0"/>
                      </a:rPr>
                      <m:t>=</m:t>
                    </m:r>
                    <m:r>
                      <a:rPr lang="it-IT" sz="2000" i="1">
                        <a:latin typeface="Cambria Math" panose="02040503050406030204" pitchFamily="18" charset="0"/>
                      </a:rPr>
                      <m:t>𝛼</m:t>
                    </m:r>
                    <m:r>
                      <a:rPr lang="it-IT" sz="2000" i="1">
                        <a:latin typeface="Cambria Math" panose="02040503050406030204" pitchFamily="18" charset="0"/>
                      </a:rPr>
                      <m:t>     </m:t>
                    </m:r>
                    <m:sSub>
                      <m:sSubPr>
                        <m:ctrlPr>
                          <a:rPr lang="it-IT" sz="2000" i="1">
                            <a:latin typeface="Cambria Math" panose="02040503050406030204" pitchFamily="18" charset="0"/>
                          </a:rPr>
                        </m:ctrlPr>
                      </m:sSubPr>
                      <m:e>
                        <m:r>
                          <a:rPr lang="it-IT" sz="2000" i="1">
                            <a:latin typeface="Cambria Math" panose="02040503050406030204" pitchFamily="18" charset="0"/>
                          </a:rPr>
                          <m:t>𝜖</m:t>
                        </m:r>
                      </m:e>
                      <m:sub>
                        <m:r>
                          <a:rPr lang="it-IT" sz="2000" i="1">
                            <a:latin typeface="Cambria Math" panose="02040503050406030204" pitchFamily="18" charset="0"/>
                          </a:rPr>
                          <m:t>𝑠𝑐</m:t>
                        </m:r>
                      </m:sub>
                    </m:sSub>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rPr>
                          <m:t>𝜖</m:t>
                        </m:r>
                      </m:e>
                      <m:sub>
                        <m:r>
                          <a:rPr lang="it-IT" sz="2000" i="1">
                            <a:latin typeface="Cambria Math" panose="02040503050406030204" pitchFamily="18" charset="0"/>
                          </a:rPr>
                          <m:t>𝑠𝑡</m:t>
                        </m:r>
                      </m:sub>
                    </m:sSub>
                    <m:r>
                      <a:rPr lang="it-IT" sz="2000" i="1">
                        <a:latin typeface="Cambria Math" panose="02040503050406030204" pitchFamily="18" charset="0"/>
                      </a:rPr>
                      <m:t>=</m:t>
                    </m:r>
                    <m:r>
                      <a:rPr lang="it-IT" sz="2000" i="1">
                        <a:latin typeface="Cambria Math" panose="02040503050406030204" pitchFamily="18" charset="0"/>
                      </a:rPr>
                      <m:t>𝜖</m:t>
                    </m:r>
                  </m:oMath>
                </a14:m>
                <a:r>
                  <a:rPr lang="en-IT" sz="2000" dirty="0"/>
                  <a:t> </a:t>
                </a:r>
              </a:p>
              <a:p>
                <a:endParaRPr lang="en-IT" sz="2000" u="sng" dirty="0"/>
              </a:p>
              <a:p>
                <a:pPr marL="285750" indent="-285750">
                  <a:buFont typeface="Arial" panose="020B0604020202020204" pitchFamily="34" charset="0"/>
                  <a:buChar char="•"/>
                </a:pPr>
                <a:r>
                  <a:rPr lang="en-IT" sz="2000" dirty="0"/>
                  <a:t>LPI </a:t>
                </a:r>
                <a:r>
                  <a:rPr lang="it-IT" sz="2000" dirty="0" err="1"/>
                  <a:t>violation</a:t>
                </a:r>
                <a:r>
                  <a:rPr lang="it-IT" sz="2000" dirty="0"/>
                  <a:t> </a:t>
                </a:r>
                <a:r>
                  <a:rPr lang="it-IT" sz="2000" dirty="0" err="1"/>
                  <a:t>only</a:t>
                </a:r>
                <a:r>
                  <a:rPr lang="it-IT" sz="2000" dirty="0"/>
                  <a:t> (e.g. </a:t>
                </a:r>
                <a:r>
                  <a:rPr lang="it-IT" sz="2000" dirty="0" err="1"/>
                  <a:t>Delva</a:t>
                </a:r>
                <a:r>
                  <a:rPr lang="it-IT" sz="2000" dirty="0"/>
                  <a:t> et al. 2018)</a:t>
                </a:r>
                <a:r>
                  <a:rPr lang="en-IT" sz="2000" dirty="0"/>
                  <a:t>:</a:t>
                </a:r>
                <a:endParaRPr lang="it-IT" sz="2000" dirty="0"/>
              </a:p>
              <a:p>
                <a:pPr marL="285750" indent="-285750">
                  <a:buFont typeface="Arial" panose="020B0604020202020204" pitchFamily="34" charset="0"/>
                  <a:buChar char="•"/>
                </a:pPr>
                <a:endParaRPr lang="en-IT" sz="2000" u="sng" dirty="0"/>
              </a:p>
              <a:p>
                <a:pPr/>
                <a14:m>
                  <m:oMathPara xmlns:m="http://schemas.openxmlformats.org/officeDocument/2006/math">
                    <m:oMathParaPr>
                      <m:jc m:val="centerGroup"/>
                    </m:oMathParaPr>
                    <m:oMath xmlns:m="http://schemas.openxmlformats.org/officeDocument/2006/math">
                      <m:sSub>
                        <m:sSubPr>
                          <m:ctrlPr>
                            <a:rPr lang="it-IT" sz="2000" i="1">
                              <a:latin typeface="Cambria Math" panose="02040503050406030204" pitchFamily="18" charset="0"/>
                            </a:rPr>
                          </m:ctrlPr>
                        </m:sSubPr>
                        <m:e>
                          <m:r>
                            <a:rPr lang="it-IT" sz="2000" i="1">
                              <a:latin typeface="Cambria Math" panose="02040503050406030204" pitchFamily="18" charset="0"/>
                            </a:rPr>
                            <m:t>𝛼</m:t>
                          </m:r>
                        </m:e>
                        <m:sub>
                          <m:r>
                            <a:rPr lang="it-IT" sz="2000" i="1">
                              <a:latin typeface="Cambria Math" panose="02040503050406030204" pitchFamily="18" charset="0"/>
                            </a:rPr>
                            <m:t>𝑠𝑐</m:t>
                          </m:r>
                        </m:sub>
                      </m:sSub>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rPr>
                            <m:t>𝛼</m:t>
                          </m:r>
                        </m:e>
                        <m:sub>
                          <m:r>
                            <a:rPr lang="it-IT" sz="2000" i="1">
                              <a:latin typeface="Cambria Math" panose="02040503050406030204" pitchFamily="18" charset="0"/>
                            </a:rPr>
                            <m:t>𝑠𝑡</m:t>
                          </m:r>
                        </m:sub>
                      </m:sSub>
                      <m:r>
                        <a:rPr lang="it-IT" sz="2000" i="1">
                          <a:latin typeface="Cambria Math" panose="02040503050406030204" pitchFamily="18" charset="0"/>
                        </a:rPr>
                        <m:t>=</m:t>
                      </m:r>
                      <m:r>
                        <a:rPr lang="it-IT" sz="2000" i="1">
                          <a:latin typeface="Cambria Math" panose="02040503050406030204" pitchFamily="18" charset="0"/>
                        </a:rPr>
                        <m:t>𝛼</m:t>
                      </m:r>
                      <m:r>
                        <a:rPr lang="it-IT" sz="2000" i="1">
                          <a:latin typeface="Cambria Math" panose="02040503050406030204" pitchFamily="18" charset="0"/>
                        </a:rPr>
                        <m:t>     </m:t>
                      </m:r>
                      <m:sSub>
                        <m:sSubPr>
                          <m:ctrlPr>
                            <a:rPr lang="it-IT" sz="2000" i="1">
                              <a:latin typeface="Cambria Math" panose="02040503050406030204" pitchFamily="18" charset="0"/>
                            </a:rPr>
                          </m:ctrlPr>
                        </m:sSubPr>
                        <m:e>
                          <m:r>
                            <a:rPr lang="it-IT" sz="2000" i="1">
                              <a:latin typeface="Cambria Math" panose="02040503050406030204" pitchFamily="18" charset="0"/>
                            </a:rPr>
                            <m:t>𝜖</m:t>
                          </m:r>
                        </m:e>
                        <m:sub>
                          <m:r>
                            <a:rPr lang="it-IT" sz="2000" i="1">
                              <a:latin typeface="Cambria Math" panose="02040503050406030204" pitchFamily="18" charset="0"/>
                            </a:rPr>
                            <m:t>𝑠𝑐</m:t>
                          </m:r>
                        </m:sub>
                      </m:sSub>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rPr>
                            <m:t>𝜖</m:t>
                          </m:r>
                        </m:e>
                        <m:sub>
                          <m:r>
                            <a:rPr lang="it-IT" sz="2000" i="1">
                              <a:latin typeface="Cambria Math" panose="02040503050406030204" pitchFamily="18" charset="0"/>
                            </a:rPr>
                            <m:t>𝑠𝑡</m:t>
                          </m:r>
                        </m:sub>
                      </m:sSub>
                      <m:r>
                        <a:rPr lang="it-IT" sz="2000" i="1">
                          <a:latin typeface="Cambria Math" panose="02040503050406030204" pitchFamily="18" charset="0"/>
                        </a:rPr>
                        <m:t>=</m:t>
                      </m:r>
                      <m:r>
                        <a:rPr lang="it-IT" sz="2000" b="0" i="1" smtClean="0">
                          <a:latin typeface="Cambria Math" panose="02040503050406030204" pitchFamily="18" charset="0"/>
                        </a:rPr>
                        <m:t>0</m:t>
                      </m:r>
                    </m:oMath>
                  </m:oMathPara>
                </a14:m>
                <a:endParaRPr lang="en-IT" sz="2000" dirty="0"/>
              </a:p>
            </p:txBody>
          </p:sp>
        </mc:Choice>
        <mc:Fallback xmlns="">
          <p:sp>
            <p:nvSpPr>
              <p:cNvPr id="6" name="TextBox 5">
                <a:extLst>
                  <a:ext uri="{FF2B5EF4-FFF2-40B4-BE49-F238E27FC236}">
                    <a16:creationId xmlns:a16="http://schemas.microsoft.com/office/drawing/2014/main" id="{49C29E4D-FD8E-8F56-6BED-B0C1C3013810}"/>
                  </a:ext>
                </a:extLst>
              </p:cNvPr>
              <p:cNvSpPr txBox="1">
                <a:spLocks noRot="1" noChangeAspect="1" noMove="1" noResize="1" noEditPoints="1" noAdjustHandles="1" noChangeArrowheads="1" noChangeShapeType="1" noTextEdit="1"/>
              </p:cNvSpPr>
              <p:nvPr/>
            </p:nvSpPr>
            <p:spPr>
              <a:xfrm>
                <a:off x="429618" y="3058678"/>
                <a:ext cx="11601450" cy="2862322"/>
              </a:xfrm>
              <a:prstGeom prst="rect">
                <a:avLst/>
              </a:prstGeom>
              <a:blipFill>
                <a:blip r:embed="rId3"/>
                <a:stretch>
                  <a:fillRect l="-546" t="-881" b="-13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913476E-482E-5DC3-9799-C53BE18FD5DE}"/>
                  </a:ext>
                </a:extLst>
              </p:cNvPr>
              <p:cNvSpPr txBox="1"/>
              <p:nvPr/>
            </p:nvSpPr>
            <p:spPr>
              <a:xfrm>
                <a:off x="622852" y="1650650"/>
                <a:ext cx="9489599" cy="7647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IT" sz="2000" i="1" smtClean="0">
                              <a:solidFill>
                                <a:srgbClr val="836967"/>
                              </a:solidFill>
                              <a:latin typeface="Cambria Math" panose="02040503050406030204" pitchFamily="18" charset="0"/>
                            </a:rPr>
                          </m:ctrlPr>
                        </m:fPr>
                        <m:num>
                          <m:r>
                            <m:rPr>
                              <m:sty m:val="p"/>
                            </m:rPr>
                            <a:rPr lang="en-IT" sz="2000">
                              <a:latin typeface="Cambria Math" panose="02040503050406030204" pitchFamily="18" charset="0"/>
                            </a:rPr>
                            <m:t>Δ</m:t>
                          </m:r>
                          <m:r>
                            <a:rPr lang="en-IT" sz="2000" i="1">
                              <a:latin typeface="Cambria Math" panose="02040503050406030204" pitchFamily="18" charset="0"/>
                            </a:rPr>
                            <m:t>𝜈</m:t>
                          </m:r>
                        </m:num>
                        <m:den>
                          <m:sSub>
                            <m:sSubPr>
                              <m:ctrlPr>
                                <a:rPr lang="en-IT" sz="2000" i="1">
                                  <a:solidFill>
                                    <a:srgbClr val="836967"/>
                                  </a:solidFill>
                                  <a:latin typeface="Cambria Math" panose="02040503050406030204" pitchFamily="18" charset="0"/>
                                </a:rPr>
                              </m:ctrlPr>
                            </m:sSubPr>
                            <m:e>
                              <m:r>
                                <a:rPr lang="en-IT" sz="2000" i="1">
                                  <a:latin typeface="Cambria Math" panose="02040503050406030204" pitchFamily="18" charset="0"/>
                                </a:rPr>
                                <m:t>𝜈</m:t>
                              </m:r>
                            </m:e>
                            <m:sub>
                              <m:r>
                                <a:rPr lang="en-IT" sz="2000" i="1">
                                  <a:latin typeface="Cambria Math" panose="02040503050406030204" pitchFamily="18" charset="0"/>
                                </a:rPr>
                                <m:t>𝑠𝑐</m:t>
                              </m:r>
                            </m:sub>
                          </m:sSub>
                        </m:den>
                      </m:f>
                      <m:d>
                        <m:dPr>
                          <m:ctrlPr>
                            <a:rPr lang="en-IT" sz="2000" i="1">
                              <a:solidFill>
                                <a:srgbClr val="836967"/>
                              </a:solidFill>
                              <a:latin typeface="Cambria Math" panose="02040503050406030204" pitchFamily="18" charset="0"/>
                            </a:rPr>
                          </m:ctrlPr>
                        </m:dPr>
                        <m:e>
                          <m:sSub>
                            <m:sSubPr>
                              <m:ctrlPr>
                                <a:rPr lang="en-IT" sz="2000" i="1">
                                  <a:solidFill>
                                    <a:srgbClr val="836967"/>
                                  </a:solidFill>
                                  <a:latin typeface="Cambria Math" panose="02040503050406030204" pitchFamily="18" charset="0"/>
                                </a:rPr>
                              </m:ctrlPr>
                            </m:sSubPr>
                            <m:e>
                              <m:r>
                                <m:rPr>
                                  <m:sty m:val="p"/>
                                </m:rPr>
                                <a:rPr lang="en-IT" sz="2000">
                                  <a:latin typeface="Cambria Math" panose="02040503050406030204" pitchFamily="18" charset="0"/>
                                </a:rPr>
                                <m:t>α</m:t>
                              </m:r>
                            </m:e>
                            <m:sub>
                              <m:r>
                                <a:rPr lang="en-IT" sz="2000" i="1">
                                  <a:latin typeface="Cambria Math" panose="02040503050406030204" pitchFamily="18" charset="0"/>
                                </a:rPr>
                                <m:t>𝑠𝑐</m:t>
                              </m:r>
                            </m:sub>
                          </m:sSub>
                          <m:r>
                            <a:rPr lang="it-IT" sz="2000" b="0" i="1" smtClean="0">
                              <a:latin typeface="Cambria Math" panose="02040503050406030204" pitchFamily="18" charset="0"/>
                            </a:rPr>
                            <m:t>,</m:t>
                          </m:r>
                          <m:sSub>
                            <m:sSubPr>
                              <m:ctrlPr>
                                <a:rPr lang="en-IT" sz="2000" i="1">
                                  <a:solidFill>
                                    <a:srgbClr val="836967"/>
                                  </a:solidFill>
                                  <a:latin typeface="Cambria Math" panose="02040503050406030204" pitchFamily="18" charset="0"/>
                                </a:rPr>
                              </m:ctrlPr>
                            </m:sSubPr>
                            <m:e>
                              <m:r>
                                <m:rPr>
                                  <m:sty m:val="p"/>
                                </m:rPr>
                                <a:rPr lang="en-IT" sz="2000">
                                  <a:latin typeface="Cambria Math" panose="02040503050406030204" pitchFamily="18" charset="0"/>
                                </a:rPr>
                                <m:t>α</m:t>
                              </m:r>
                            </m:e>
                            <m:sub>
                              <m:r>
                                <a:rPr lang="en-IT" sz="2000" i="1">
                                  <a:latin typeface="Cambria Math" panose="02040503050406030204" pitchFamily="18" charset="0"/>
                                </a:rPr>
                                <m:t>𝑠</m:t>
                              </m:r>
                              <m:r>
                                <a:rPr lang="it-IT" sz="2000" b="0" i="1" smtClean="0">
                                  <a:latin typeface="Cambria Math" panose="02040503050406030204" pitchFamily="18" charset="0"/>
                                </a:rPr>
                                <m:t>𝑡</m:t>
                              </m:r>
                            </m:sub>
                          </m:sSub>
                          <m:r>
                            <a:rPr lang="it-IT" sz="2000" b="0" i="1" smtClean="0">
                              <a:latin typeface="Cambria Math" panose="02040503050406030204" pitchFamily="18" charset="0"/>
                            </a:rPr>
                            <m:t>,</m:t>
                          </m:r>
                          <m:sSub>
                            <m:sSubPr>
                              <m:ctrlPr>
                                <a:rPr lang="en-IT" sz="2000" i="1">
                                  <a:solidFill>
                                    <a:srgbClr val="836967"/>
                                  </a:solidFill>
                                  <a:latin typeface="Cambria Math" panose="02040503050406030204" pitchFamily="18" charset="0"/>
                                </a:rPr>
                              </m:ctrlPr>
                            </m:sSubPr>
                            <m:e>
                              <m:r>
                                <m:rPr>
                                  <m:sty m:val="p"/>
                                </m:rPr>
                                <a:rPr lang="en-IT" sz="2000">
                                  <a:latin typeface="Cambria Math" panose="02040503050406030204" pitchFamily="18" charset="0"/>
                                </a:rPr>
                                <m:t>ϵ</m:t>
                              </m:r>
                            </m:e>
                            <m:sub>
                              <m:r>
                                <a:rPr lang="en-IT" sz="2000" i="1">
                                  <a:latin typeface="Cambria Math" panose="02040503050406030204" pitchFamily="18" charset="0"/>
                                </a:rPr>
                                <m:t>𝑠𝑐</m:t>
                              </m:r>
                            </m:sub>
                          </m:sSub>
                          <m:r>
                            <a:rPr lang="it-IT" sz="2000" b="0" i="1" smtClean="0">
                              <a:latin typeface="Cambria Math" panose="02040503050406030204" pitchFamily="18" charset="0"/>
                            </a:rPr>
                            <m:t>,</m:t>
                          </m:r>
                          <m:sSub>
                            <m:sSubPr>
                              <m:ctrlPr>
                                <a:rPr lang="en-IT" sz="2000" i="1">
                                  <a:solidFill>
                                    <a:srgbClr val="836967"/>
                                  </a:solidFill>
                                  <a:latin typeface="Cambria Math" panose="02040503050406030204" pitchFamily="18" charset="0"/>
                                </a:rPr>
                              </m:ctrlPr>
                            </m:sSubPr>
                            <m:e>
                              <m:r>
                                <m:rPr>
                                  <m:sty m:val="p"/>
                                </m:rPr>
                                <a:rPr lang="en-IT" sz="2000">
                                  <a:latin typeface="Cambria Math" panose="02040503050406030204" pitchFamily="18" charset="0"/>
                                </a:rPr>
                                <m:t>ϵ</m:t>
                              </m:r>
                            </m:e>
                            <m:sub>
                              <m:r>
                                <a:rPr lang="en-IT" sz="2000" i="1">
                                  <a:latin typeface="Cambria Math" panose="02040503050406030204" pitchFamily="18" charset="0"/>
                                </a:rPr>
                                <m:t>𝑠</m:t>
                              </m:r>
                              <m:r>
                                <a:rPr lang="it-IT" sz="2000" b="0" i="1" smtClean="0">
                                  <a:latin typeface="Cambria Math" panose="02040503050406030204" pitchFamily="18" charset="0"/>
                                </a:rPr>
                                <m:t>𝑡</m:t>
                              </m:r>
                            </m:sub>
                          </m:sSub>
                        </m:e>
                      </m:d>
                      <m:r>
                        <a:rPr lang="en-IT" sz="2000" i="0">
                          <a:latin typeface="Cambria Math" panose="02040503050406030204" pitchFamily="18" charset="0"/>
                        </a:rPr>
                        <m:t>=</m:t>
                      </m:r>
                      <m:d>
                        <m:dPr>
                          <m:ctrlPr>
                            <a:rPr lang="en-IT" sz="2000" i="1">
                              <a:solidFill>
                                <a:srgbClr val="836967"/>
                              </a:solidFill>
                              <a:latin typeface="Cambria Math" panose="02040503050406030204" pitchFamily="18" charset="0"/>
                            </a:rPr>
                          </m:ctrlPr>
                        </m:dPr>
                        <m:e>
                          <m:r>
                            <a:rPr lang="en-IT" sz="2000" i="0">
                              <a:latin typeface="Cambria Math" panose="02040503050406030204" pitchFamily="18" charset="0"/>
                            </a:rPr>
                            <m:t>1+</m:t>
                          </m:r>
                          <m:sSub>
                            <m:sSubPr>
                              <m:ctrlPr>
                                <a:rPr lang="en-IT" sz="2000" i="1">
                                  <a:solidFill>
                                    <a:srgbClr val="836967"/>
                                  </a:solidFill>
                                  <a:latin typeface="Cambria Math" panose="02040503050406030204" pitchFamily="18" charset="0"/>
                                </a:rPr>
                              </m:ctrlPr>
                            </m:sSubPr>
                            <m:e>
                              <m:r>
                                <m:rPr>
                                  <m:sty m:val="p"/>
                                </m:rPr>
                                <a:rPr lang="en-IT" sz="2000" i="0">
                                  <a:latin typeface="Cambria Math" panose="02040503050406030204" pitchFamily="18" charset="0"/>
                                </a:rPr>
                                <m:t>α</m:t>
                              </m:r>
                            </m:e>
                            <m:sub>
                              <m:r>
                                <a:rPr lang="en-IT" sz="2000" i="1">
                                  <a:latin typeface="Cambria Math" panose="02040503050406030204" pitchFamily="18" charset="0"/>
                                </a:rPr>
                                <m:t>𝑠𝑐</m:t>
                              </m:r>
                            </m:sub>
                          </m:sSub>
                        </m:e>
                      </m:d>
                      <m:f>
                        <m:fPr>
                          <m:ctrlPr>
                            <a:rPr lang="en-IT" sz="2000" i="1">
                              <a:solidFill>
                                <a:srgbClr val="836967"/>
                              </a:solidFill>
                              <a:latin typeface="Cambria Math" panose="02040503050406030204" pitchFamily="18" charset="0"/>
                            </a:rPr>
                          </m:ctrlPr>
                        </m:fPr>
                        <m:num>
                          <m:sSub>
                            <m:sSubPr>
                              <m:ctrlPr>
                                <a:rPr lang="en-IT" sz="2000" i="1" smtClean="0">
                                  <a:solidFill>
                                    <a:srgbClr val="0070C0"/>
                                  </a:solidFill>
                                  <a:latin typeface="Cambria Math" panose="02040503050406030204" pitchFamily="18" charset="0"/>
                                </a:rPr>
                              </m:ctrlPr>
                            </m:sSubPr>
                            <m:e>
                              <m:r>
                                <a:rPr lang="en-IT" sz="2000" i="1">
                                  <a:solidFill>
                                    <a:srgbClr val="0070C0"/>
                                  </a:solidFill>
                                  <a:latin typeface="Cambria Math" panose="02040503050406030204" pitchFamily="18" charset="0"/>
                                </a:rPr>
                                <m:t>𝑈</m:t>
                              </m:r>
                            </m:e>
                            <m:sub>
                              <m:r>
                                <a:rPr lang="en-IT" sz="2000" i="1">
                                  <a:solidFill>
                                    <a:srgbClr val="0070C0"/>
                                  </a:solidFill>
                                  <a:latin typeface="Cambria Math" panose="02040503050406030204" pitchFamily="18" charset="0"/>
                                </a:rPr>
                                <m:t>𝑠𝑐</m:t>
                              </m:r>
                            </m:sub>
                          </m:sSub>
                        </m:num>
                        <m:den>
                          <m:sSup>
                            <m:sSupPr>
                              <m:ctrlPr>
                                <a:rPr lang="en-IT" sz="2000" i="1">
                                  <a:solidFill>
                                    <a:srgbClr val="836967"/>
                                  </a:solidFill>
                                  <a:latin typeface="Cambria Math" panose="02040503050406030204" pitchFamily="18" charset="0"/>
                                </a:rPr>
                              </m:ctrlPr>
                            </m:sSupPr>
                            <m:e>
                              <m:r>
                                <a:rPr lang="en-IT" sz="2000" i="1">
                                  <a:latin typeface="Cambria Math" panose="02040503050406030204" pitchFamily="18" charset="0"/>
                                </a:rPr>
                                <m:t>𝑐</m:t>
                              </m:r>
                            </m:e>
                            <m:sup>
                              <m:r>
                                <a:rPr lang="en-IT" sz="2000" i="0">
                                  <a:latin typeface="Cambria Math" panose="02040503050406030204" pitchFamily="18" charset="0"/>
                                </a:rPr>
                                <m:t>2</m:t>
                              </m:r>
                            </m:sup>
                          </m:sSup>
                        </m:den>
                      </m:f>
                      <m:r>
                        <a:rPr lang="en-IT" sz="2000" i="0">
                          <a:latin typeface="Cambria Math" panose="02040503050406030204" pitchFamily="18" charset="0"/>
                        </a:rPr>
                        <m:t>−</m:t>
                      </m:r>
                      <m:d>
                        <m:dPr>
                          <m:ctrlPr>
                            <a:rPr lang="en-IT" sz="2000" i="1">
                              <a:solidFill>
                                <a:srgbClr val="836967"/>
                              </a:solidFill>
                              <a:latin typeface="Cambria Math" panose="02040503050406030204" pitchFamily="18" charset="0"/>
                            </a:rPr>
                          </m:ctrlPr>
                        </m:dPr>
                        <m:e>
                          <m:r>
                            <a:rPr lang="en-IT" sz="2000" i="0">
                              <a:latin typeface="Cambria Math" panose="02040503050406030204" pitchFamily="18" charset="0"/>
                            </a:rPr>
                            <m:t>1+</m:t>
                          </m:r>
                          <m:sSub>
                            <m:sSubPr>
                              <m:ctrlPr>
                                <a:rPr lang="en-IT" sz="2000" i="1">
                                  <a:solidFill>
                                    <a:srgbClr val="836967"/>
                                  </a:solidFill>
                                  <a:latin typeface="Cambria Math" panose="02040503050406030204" pitchFamily="18" charset="0"/>
                                </a:rPr>
                              </m:ctrlPr>
                            </m:sSubPr>
                            <m:e>
                              <m:r>
                                <m:rPr>
                                  <m:sty m:val="p"/>
                                </m:rPr>
                                <a:rPr lang="en-IT" sz="2000" i="0">
                                  <a:latin typeface="Cambria Math" panose="02040503050406030204" pitchFamily="18" charset="0"/>
                                </a:rPr>
                                <m:t>α</m:t>
                              </m:r>
                            </m:e>
                            <m:sub>
                              <m:r>
                                <a:rPr lang="en-IT" sz="2000" i="1">
                                  <a:latin typeface="Cambria Math" panose="02040503050406030204" pitchFamily="18" charset="0"/>
                                </a:rPr>
                                <m:t>𝑠𝑡</m:t>
                              </m:r>
                            </m:sub>
                          </m:sSub>
                        </m:e>
                      </m:d>
                      <m:f>
                        <m:fPr>
                          <m:ctrlPr>
                            <a:rPr lang="en-IT" sz="2000" i="1">
                              <a:solidFill>
                                <a:srgbClr val="836967"/>
                              </a:solidFill>
                              <a:latin typeface="Cambria Math" panose="02040503050406030204" pitchFamily="18" charset="0"/>
                            </a:rPr>
                          </m:ctrlPr>
                        </m:fPr>
                        <m:num>
                          <m:sSub>
                            <m:sSubPr>
                              <m:ctrlPr>
                                <a:rPr lang="en-IT" sz="2000" i="1" smtClean="0">
                                  <a:solidFill>
                                    <a:schemeClr val="accent6">
                                      <a:lumMod val="75000"/>
                                    </a:schemeClr>
                                  </a:solidFill>
                                  <a:latin typeface="Cambria Math" panose="02040503050406030204" pitchFamily="18" charset="0"/>
                                </a:rPr>
                              </m:ctrlPr>
                            </m:sSubPr>
                            <m:e>
                              <m:r>
                                <a:rPr lang="en-IT" sz="2000" i="1">
                                  <a:solidFill>
                                    <a:schemeClr val="accent6">
                                      <a:lumMod val="75000"/>
                                    </a:schemeClr>
                                  </a:solidFill>
                                  <a:latin typeface="Cambria Math" panose="02040503050406030204" pitchFamily="18" charset="0"/>
                                </a:rPr>
                                <m:t>𝑈</m:t>
                              </m:r>
                            </m:e>
                            <m:sub>
                              <m:r>
                                <a:rPr lang="en-IT" sz="2000" i="1">
                                  <a:solidFill>
                                    <a:schemeClr val="accent6">
                                      <a:lumMod val="75000"/>
                                    </a:schemeClr>
                                  </a:solidFill>
                                  <a:latin typeface="Cambria Math" panose="02040503050406030204" pitchFamily="18" charset="0"/>
                                </a:rPr>
                                <m:t>𝑠𝑡</m:t>
                              </m:r>
                            </m:sub>
                          </m:sSub>
                        </m:num>
                        <m:den>
                          <m:sSup>
                            <m:sSupPr>
                              <m:ctrlPr>
                                <a:rPr lang="en-IT" sz="2000" i="1">
                                  <a:solidFill>
                                    <a:srgbClr val="836967"/>
                                  </a:solidFill>
                                  <a:latin typeface="Cambria Math" panose="02040503050406030204" pitchFamily="18" charset="0"/>
                                </a:rPr>
                              </m:ctrlPr>
                            </m:sSupPr>
                            <m:e>
                              <m:r>
                                <a:rPr lang="en-IT" sz="2000" i="1">
                                  <a:latin typeface="Cambria Math" panose="02040503050406030204" pitchFamily="18" charset="0"/>
                                </a:rPr>
                                <m:t>𝑐</m:t>
                              </m:r>
                            </m:e>
                            <m:sup>
                              <m:r>
                                <a:rPr lang="en-IT" sz="2000" i="0">
                                  <a:latin typeface="Cambria Math" panose="02040503050406030204" pitchFamily="18" charset="0"/>
                                </a:rPr>
                                <m:t>2</m:t>
                              </m:r>
                            </m:sup>
                          </m:sSup>
                        </m:den>
                      </m:f>
                      <m:r>
                        <a:rPr lang="en-IT" sz="2000" i="0">
                          <a:latin typeface="Cambria Math" panose="02040503050406030204" pitchFamily="18" charset="0"/>
                        </a:rPr>
                        <m:t>+</m:t>
                      </m:r>
                      <m:d>
                        <m:dPr>
                          <m:ctrlPr>
                            <a:rPr lang="en-IT" sz="2000" i="1">
                              <a:solidFill>
                                <a:srgbClr val="836967"/>
                              </a:solidFill>
                              <a:latin typeface="Cambria Math" panose="02040503050406030204" pitchFamily="18" charset="0"/>
                            </a:rPr>
                          </m:ctrlPr>
                        </m:dPr>
                        <m:e>
                          <m:r>
                            <a:rPr lang="en-IT" sz="2000" i="0">
                              <a:latin typeface="Cambria Math" panose="02040503050406030204" pitchFamily="18" charset="0"/>
                            </a:rPr>
                            <m:t>1+</m:t>
                          </m:r>
                          <m:sSub>
                            <m:sSubPr>
                              <m:ctrlPr>
                                <a:rPr lang="en-IT" sz="2000" i="1">
                                  <a:solidFill>
                                    <a:srgbClr val="836967"/>
                                  </a:solidFill>
                                  <a:latin typeface="Cambria Math" panose="02040503050406030204" pitchFamily="18" charset="0"/>
                                </a:rPr>
                              </m:ctrlPr>
                            </m:sSubPr>
                            <m:e>
                              <m:r>
                                <m:rPr>
                                  <m:sty m:val="p"/>
                                </m:rPr>
                                <a:rPr lang="en-IT" sz="2000" i="0">
                                  <a:latin typeface="Cambria Math" panose="02040503050406030204" pitchFamily="18" charset="0"/>
                                </a:rPr>
                                <m:t>ϵ</m:t>
                              </m:r>
                            </m:e>
                            <m:sub>
                              <m:r>
                                <a:rPr lang="en-IT" sz="2000" i="1">
                                  <a:latin typeface="Cambria Math" panose="02040503050406030204" pitchFamily="18" charset="0"/>
                                </a:rPr>
                                <m:t>𝑠𝑡</m:t>
                              </m:r>
                            </m:sub>
                          </m:sSub>
                        </m:e>
                      </m:d>
                      <m:f>
                        <m:fPr>
                          <m:ctrlPr>
                            <a:rPr lang="en-IT" sz="2000" i="1">
                              <a:solidFill>
                                <a:srgbClr val="836967"/>
                              </a:solidFill>
                              <a:latin typeface="Cambria Math" panose="02040503050406030204" pitchFamily="18" charset="0"/>
                            </a:rPr>
                          </m:ctrlPr>
                        </m:fPr>
                        <m:num>
                          <m:sSubSup>
                            <m:sSubSupPr>
                              <m:ctrlPr>
                                <a:rPr lang="en-IT" sz="2000" i="1" smtClean="0">
                                  <a:solidFill>
                                    <a:schemeClr val="accent4">
                                      <a:lumMod val="75000"/>
                                    </a:schemeClr>
                                  </a:solidFill>
                                  <a:latin typeface="Cambria Math" panose="02040503050406030204" pitchFamily="18" charset="0"/>
                                </a:rPr>
                              </m:ctrlPr>
                            </m:sSubSupPr>
                            <m:e>
                              <m:r>
                                <a:rPr lang="en-IT" sz="2000" i="1">
                                  <a:solidFill>
                                    <a:schemeClr val="accent4">
                                      <a:lumMod val="75000"/>
                                    </a:schemeClr>
                                  </a:solidFill>
                                  <a:latin typeface="Cambria Math" panose="02040503050406030204" pitchFamily="18" charset="0"/>
                                </a:rPr>
                                <m:t>𝑣</m:t>
                              </m:r>
                            </m:e>
                            <m:sub>
                              <m:r>
                                <a:rPr lang="en-IT" sz="2000" i="1">
                                  <a:solidFill>
                                    <a:schemeClr val="accent4">
                                      <a:lumMod val="75000"/>
                                    </a:schemeClr>
                                  </a:solidFill>
                                  <a:latin typeface="Cambria Math" panose="02040503050406030204" pitchFamily="18" charset="0"/>
                                </a:rPr>
                                <m:t>𝑠𝑡</m:t>
                              </m:r>
                            </m:sub>
                            <m:sup>
                              <m:r>
                                <a:rPr lang="en-IT" sz="2000" i="0">
                                  <a:solidFill>
                                    <a:schemeClr val="accent4">
                                      <a:lumMod val="75000"/>
                                    </a:schemeClr>
                                  </a:solidFill>
                                  <a:latin typeface="Cambria Math" panose="02040503050406030204" pitchFamily="18" charset="0"/>
                                </a:rPr>
                                <m:t>2</m:t>
                              </m:r>
                            </m:sup>
                          </m:sSubSup>
                        </m:num>
                        <m:den>
                          <m:r>
                            <a:rPr lang="en-IT" sz="2000" i="0">
                              <a:latin typeface="Cambria Math" panose="02040503050406030204" pitchFamily="18" charset="0"/>
                            </a:rPr>
                            <m:t>2</m:t>
                          </m:r>
                          <m:sSup>
                            <m:sSupPr>
                              <m:ctrlPr>
                                <a:rPr lang="en-IT" sz="2000" i="1">
                                  <a:solidFill>
                                    <a:srgbClr val="836967"/>
                                  </a:solidFill>
                                  <a:latin typeface="Cambria Math" panose="02040503050406030204" pitchFamily="18" charset="0"/>
                                </a:rPr>
                              </m:ctrlPr>
                            </m:sSupPr>
                            <m:e>
                              <m:r>
                                <a:rPr lang="en-IT" sz="2000" i="1">
                                  <a:latin typeface="Cambria Math" panose="02040503050406030204" pitchFamily="18" charset="0"/>
                                </a:rPr>
                                <m:t>𝑐</m:t>
                              </m:r>
                            </m:e>
                            <m:sup>
                              <m:r>
                                <a:rPr lang="en-IT" sz="2000" i="0">
                                  <a:latin typeface="Cambria Math" panose="02040503050406030204" pitchFamily="18" charset="0"/>
                                </a:rPr>
                                <m:t>2</m:t>
                              </m:r>
                            </m:sup>
                          </m:sSup>
                        </m:den>
                      </m:f>
                      <m:r>
                        <a:rPr lang="en-IT" sz="2000" i="0">
                          <a:latin typeface="Cambria Math" panose="02040503050406030204" pitchFamily="18" charset="0"/>
                        </a:rPr>
                        <m:t>−</m:t>
                      </m:r>
                      <m:d>
                        <m:dPr>
                          <m:ctrlPr>
                            <a:rPr lang="en-IT" sz="2000" i="1">
                              <a:solidFill>
                                <a:srgbClr val="836967"/>
                              </a:solidFill>
                              <a:latin typeface="Cambria Math" panose="02040503050406030204" pitchFamily="18" charset="0"/>
                            </a:rPr>
                          </m:ctrlPr>
                        </m:dPr>
                        <m:e>
                          <m:r>
                            <a:rPr lang="en-IT" sz="2000" i="0">
                              <a:latin typeface="Cambria Math" panose="02040503050406030204" pitchFamily="18" charset="0"/>
                            </a:rPr>
                            <m:t>1+</m:t>
                          </m:r>
                          <m:sSub>
                            <m:sSubPr>
                              <m:ctrlPr>
                                <a:rPr lang="en-IT" sz="2000" i="1">
                                  <a:solidFill>
                                    <a:srgbClr val="836967"/>
                                  </a:solidFill>
                                  <a:latin typeface="Cambria Math" panose="02040503050406030204" pitchFamily="18" charset="0"/>
                                </a:rPr>
                              </m:ctrlPr>
                            </m:sSubPr>
                            <m:e>
                              <m:r>
                                <m:rPr>
                                  <m:sty m:val="p"/>
                                </m:rPr>
                                <a:rPr lang="en-IT" sz="2000" i="0">
                                  <a:latin typeface="Cambria Math" panose="02040503050406030204" pitchFamily="18" charset="0"/>
                                </a:rPr>
                                <m:t>ϵ</m:t>
                              </m:r>
                            </m:e>
                            <m:sub>
                              <m:r>
                                <a:rPr lang="en-IT" sz="2000" i="1">
                                  <a:latin typeface="Cambria Math" panose="02040503050406030204" pitchFamily="18" charset="0"/>
                                </a:rPr>
                                <m:t>𝑠𝑐</m:t>
                              </m:r>
                            </m:sub>
                          </m:sSub>
                        </m:e>
                      </m:d>
                      <m:f>
                        <m:fPr>
                          <m:ctrlPr>
                            <a:rPr lang="en-IT" sz="2000" i="1">
                              <a:solidFill>
                                <a:srgbClr val="836967"/>
                              </a:solidFill>
                              <a:latin typeface="Cambria Math" panose="02040503050406030204" pitchFamily="18" charset="0"/>
                            </a:rPr>
                          </m:ctrlPr>
                        </m:fPr>
                        <m:num>
                          <m:sSubSup>
                            <m:sSubSupPr>
                              <m:ctrlPr>
                                <a:rPr lang="en-IT" sz="2000" i="1" smtClean="0">
                                  <a:solidFill>
                                    <a:srgbClr val="7030A0"/>
                                  </a:solidFill>
                                  <a:latin typeface="Cambria Math" panose="02040503050406030204" pitchFamily="18" charset="0"/>
                                </a:rPr>
                              </m:ctrlPr>
                            </m:sSubSupPr>
                            <m:e>
                              <m:r>
                                <a:rPr lang="en-IT" sz="2000" i="1">
                                  <a:solidFill>
                                    <a:srgbClr val="7030A0"/>
                                  </a:solidFill>
                                  <a:latin typeface="Cambria Math" panose="02040503050406030204" pitchFamily="18" charset="0"/>
                                </a:rPr>
                                <m:t>𝑣</m:t>
                              </m:r>
                            </m:e>
                            <m:sub>
                              <m:r>
                                <a:rPr lang="en-IT" sz="2000" i="1">
                                  <a:solidFill>
                                    <a:srgbClr val="7030A0"/>
                                  </a:solidFill>
                                  <a:latin typeface="Cambria Math" panose="02040503050406030204" pitchFamily="18" charset="0"/>
                                </a:rPr>
                                <m:t>𝑠𝑐</m:t>
                              </m:r>
                            </m:sub>
                            <m:sup>
                              <m:r>
                                <a:rPr lang="en-IT" sz="2000" i="0">
                                  <a:solidFill>
                                    <a:srgbClr val="7030A0"/>
                                  </a:solidFill>
                                  <a:latin typeface="Cambria Math" panose="02040503050406030204" pitchFamily="18" charset="0"/>
                                </a:rPr>
                                <m:t>2</m:t>
                              </m:r>
                            </m:sup>
                          </m:sSubSup>
                        </m:num>
                        <m:den>
                          <m:r>
                            <a:rPr lang="en-IT" sz="2000" i="0">
                              <a:latin typeface="Cambria Math" panose="02040503050406030204" pitchFamily="18" charset="0"/>
                            </a:rPr>
                            <m:t>2</m:t>
                          </m:r>
                          <m:sSup>
                            <m:sSupPr>
                              <m:ctrlPr>
                                <a:rPr lang="en-IT" sz="2000" i="1">
                                  <a:solidFill>
                                    <a:srgbClr val="836967"/>
                                  </a:solidFill>
                                  <a:latin typeface="Cambria Math" panose="02040503050406030204" pitchFamily="18" charset="0"/>
                                </a:rPr>
                              </m:ctrlPr>
                            </m:sSupPr>
                            <m:e>
                              <m:r>
                                <a:rPr lang="en-IT" sz="2000" i="1">
                                  <a:latin typeface="Cambria Math" panose="02040503050406030204" pitchFamily="18" charset="0"/>
                                </a:rPr>
                                <m:t>𝑐</m:t>
                              </m:r>
                            </m:e>
                            <m:sup>
                              <m:r>
                                <a:rPr lang="en-IT" sz="2000" i="0">
                                  <a:latin typeface="Cambria Math" panose="02040503050406030204" pitchFamily="18" charset="0"/>
                                </a:rPr>
                                <m:t>2</m:t>
                              </m:r>
                            </m:sup>
                          </m:sSup>
                        </m:den>
                      </m:f>
                    </m:oMath>
                  </m:oMathPara>
                </a14:m>
                <a:endParaRPr lang="en-IT" sz="2000" dirty="0"/>
              </a:p>
            </p:txBody>
          </p:sp>
        </mc:Choice>
        <mc:Fallback xmlns="">
          <p:sp>
            <p:nvSpPr>
              <p:cNvPr id="7" name="TextBox 6">
                <a:extLst>
                  <a:ext uri="{FF2B5EF4-FFF2-40B4-BE49-F238E27FC236}">
                    <a16:creationId xmlns:a16="http://schemas.microsoft.com/office/drawing/2014/main" id="{2913476E-482E-5DC3-9799-C53BE18FD5DE}"/>
                  </a:ext>
                </a:extLst>
              </p:cNvPr>
              <p:cNvSpPr txBox="1">
                <a:spLocks noRot="1" noChangeAspect="1" noMove="1" noResize="1" noEditPoints="1" noAdjustHandles="1" noChangeArrowheads="1" noChangeShapeType="1" noTextEdit="1"/>
              </p:cNvSpPr>
              <p:nvPr/>
            </p:nvSpPr>
            <p:spPr>
              <a:xfrm>
                <a:off x="622852" y="1650650"/>
                <a:ext cx="9489599" cy="764761"/>
              </a:xfrm>
              <a:prstGeom prst="rect">
                <a:avLst/>
              </a:prstGeom>
              <a:blipFill>
                <a:blip r:embed="rId4"/>
                <a:stretch>
                  <a:fillRect/>
                </a:stretch>
              </a:blipFill>
            </p:spPr>
            <p:txBody>
              <a:bodyPr/>
              <a:lstStyle/>
              <a:p>
                <a:r>
                  <a:rPr lang="en-US">
                    <a:noFill/>
                  </a:rPr>
                  <a:t> </a:t>
                </a:r>
              </a:p>
            </p:txBody>
          </p:sp>
        </mc:Fallback>
      </mc:AlternateContent>
      <p:sp>
        <p:nvSpPr>
          <p:cNvPr id="8" name="Left Bracket 7">
            <a:extLst>
              <a:ext uri="{FF2B5EF4-FFF2-40B4-BE49-F238E27FC236}">
                <a16:creationId xmlns:a16="http://schemas.microsoft.com/office/drawing/2014/main" id="{3D26D4AD-B0B8-E630-A197-FD403A70DE83}"/>
              </a:ext>
            </a:extLst>
          </p:cNvPr>
          <p:cNvSpPr/>
          <p:nvPr/>
        </p:nvSpPr>
        <p:spPr>
          <a:xfrm rot="16200000">
            <a:off x="4680399" y="1015877"/>
            <a:ext cx="118486" cy="3139437"/>
          </a:xfrm>
          <a:prstGeom prst="leftBracket">
            <a:avLst/>
          </a:pr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IT"/>
          </a:p>
        </p:txBody>
      </p:sp>
      <p:sp>
        <p:nvSpPr>
          <p:cNvPr id="9" name="Left Bracket 8">
            <a:extLst>
              <a:ext uri="{FF2B5EF4-FFF2-40B4-BE49-F238E27FC236}">
                <a16:creationId xmlns:a16="http://schemas.microsoft.com/office/drawing/2014/main" id="{A334E1F1-62E3-73D8-7D37-DFDECC675B54}"/>
              </a:ext>
            </a:extLst>
          </p:cNvPr>
          <p:cNvSpPr/>
          <p:nvPr/>
        </p:nvSpPr>
        <p:spPr>
          <a:xfrm rot="16200000">
            <a:off x="8146900" y="1015877"/>
            <a:ext cx="118486" cy="3139437"/>
          </a:xfrm>
          <a:prstGeom prst="leftBracket">
            <a:avLst/>
          </a:pr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IT"/>
          </a:p>
        </p:txBody>
      </p:sp>
      <p:sp>
        <p:nvSpPr>
          <p:cNvPr id="10" name="TextBox 9">
            <a:extLst>
              <a:ext uri="{FF2B5EF4-FFF2-40B4-BE49-F238E27FC236}">
                <a16:creationId xmlns:a16="http://schemas.microsoft.com/office/drawing/2014/main" id="{D57EDC2F-2EE9-9374-DE20-0C025D364B39}"/>
              </a:ext>
            </a:extLst>
          </p:cNvPr>
          <p:cNvSpPr txBox="1"/>
          <p:nvPr/>
        </p:nvSpPr>
        <p:spPr>
          <a:xfrm>
            <a:off x="2915478" y="2697603"/>
            <a:ext cx="3393883" cy="338554"/>
          </a:xfrm>
          <a:prstGeom prst="rect">
            <a:avLst/>
          </a:prstGeom>
          <a:noFill/>
        </p:spPr>
        <p:txBody>
          <a:bodyPr wrap="square" rtlCol="0">
            <a:spAutoFit/>
          </a:bodyPr>
          <a:lstStyle/>
          <a:p>
            <a:r>
              <a:rPr lang="en-IT" sz="1600" b="1" dirty="0">
                <a:latin typeface="Roboto" panose="02000000000000000000" pitchFamily="2" charset="0"/>
                <a:ea typeface="Roboto" panose="02000000000000000000" pitchFamily="2" charset="0"/>
              </a:rPr>
              <a:t>Local Position Invariance (LPI)</a:t>
            </a:r>
          </a:p>
        </p:txBody>
      </p:sp>
      <p:sp>
        <p:nvSpPr>
          <p:cNvPr id="11" name="TextBox 10">
            <a:extLst>
              <a:ext uri="{FF2B5EF4-FFF2-40B4-BE49-F238E27FC236}">
                <a16:creationId xmlns:a16="http://schemas.microsoft.com/office/drawing/2014/main" id="{E04D535A-7CAD-86C4-AEA8-DC1016492DC7}"/>
              </a:ext>
            </a:extLst>
          </p:cNvPr>
          <p:cNvSpPr txBox="1"/>
          <p:nvPr/>
        </p:nvSpPr>
        <p:spPr>
          <a:xfrm>
            <a:off x="6636424" y="2701949"/>
            <a:ext cx="3078480" cy="338554"/>
          </a:xfrm>
          <a:prstGeom prst="rect">
            <a:avLst/>
          </a:prstGeom>
          <a:noFill/>
        </p:spPr>
        <p:txBody>
          <a:bodyPr wrap="square" rtlCol="0">
            <a:spAutoFit/>
          </a:bodyPr>
          <a:lstStyle/>
          <a:p>
            <a:r>
              <a:rPr lang="en-IT" sz="1600" b="1" dirty="0">
                <a:latin typeface="Roboto" panose="02000000000000000000" pitchFamily="2" charset="0"/>
                <a:ea typeface="Roboto" panose="02000000000000000000" pitchFamily="2" charset="0"/>
              </a:rPr>
              <a:t>Local Lorenz Invariance (LLI)</a:t>
            </a:r>
          </a:p>
        </p:txBody>
      </p:sp>
      <p:sp>
        <p:nvSpPr>
          <p:cNvPr id="2" name="TextBox 1">
            <a:extLst>
              <a:ext uri="{FF2B5EF4-FFF2-40B4-BE49-F238E27FC236}">
                <a16:creationId xmlns:a16="http://schemas.microsoft.com/office/drawing/2014/main" id="{1CA81F06-800E-06D3-0048-7D017D22C7AD}"/>
              </a:ext>
            </a:extLst>
          </p:cNvPr>
          <p:cNvSpPr txBox="1"/>
          <p:nvPr/>
        </p:nvSpPr>
        <p:spPr>
          <a:xfrm>
            <a:off x="4112835" y="971872"/>
            <a:ext cx="891428" cy="461665"/>
          </a:xfrm>
          <a:prstGeom prst="rect">
            <a:avLst/>
          </a:prstGeom>
          <a:noFill/>
        </p:spPr>
        <p:txBody>
          <a:bodyPr wrap="square" rtlCol="0">
            <a:spAutoFit/>
          </a:bodyPr>
          <a:lstStyle/>
          <a:p>
            <a:pPr algn="ctr"/>
            <a:r>
              <a:rPr lang="en-US" sz="1200" dirty="0"/>
              <a:t>Space craft GRS</a:t>
            </a:r>
          </a:p>
        </p:txBody>
      </p:sp>
      <p:sp>
        <p:nvSpPr>
          <p:cNvPr id="12" name="TextBox 11">
            <a:extLst>
              <a:ext uri="{FF2B5EF4-FFF2-40B4-BE49-F238E27FC236}">
                <a16:creationId xmlns:a16="http://schemas.microsoft.com/office/drawing/2014/main" id="{FA58B8BA-969B-DC4B-1F3E-BD2EAD56EEF0}"/>
              </a:ext>
            </a:extLst>
          </p:cNvPr>
          <p:cNvSpPr txBox="1"/>
          <p:nvPr/>
        </p:nvSpPr>
        <p:spPr>
          <a:xfrm>
            <a:off x="5784629" y="971872"/>
            <a:ext cx="891428" cy="461665"/>
          </a:xfrm>
          <a:prstGeom prst="rect">
            <a:avLst/>
          </a:prstGeom>
          <a:noFill/>
        </p:spPr>
        <p:txBody>
          <a:bodyPr wrap="square" rtlCol="0">
            <a:spAutoFit/>
          </a:bodyPr>
          <a:lstStyle/>
          <a:p>
            <a:pPr algn="ctr"/>
            <a:r>
              <a:rPr lang="en-US" sz="1200" dirty="0"/>
              <a:t>Station GRS</a:t>
            </a:r>
          </a:p>
        </p:txBody>
      </p:sp>
      <p:sp>
        <p:nvSpPr>
          <p:cNvPr id="13" name="TextBox 12">
            <a:extLst>
              <a:ext uri="{FF2B5EF4-FFF2-40B4-BE49-F238E27FC236}">
                <a16:creationId xmlns:a16="http://schemas.microsoft.com/office/drawing/2014/main" id="{9D9A203A-94CE-8967-EE55-9A56D4E88115}"/>
              </a:ext>
            </a:extLst>
          </p:cNvPr>
          <p:cNvSpPr txBox="1"/>
          <p:nvPr/>
        </p:nvSpPr>
        <p:spPr>
          <a:xfrm>
            <a:off x="7456423" y="913114"/>
            <a:ext cx="891428" cy="646331"/>
          </a:xfrm>
          <a:prstGeom prst="rect">
            <a:avLst/>
          </a:prstGeom>
          <a:noFill/>
        </p:spPr>
        <p:txBody>
          <a:bodyPr wrap="square" rtlCol="0">
            <a:spAutoFit/>
          </a:bodyPr>
          <a:lstStyle/>
          <a:p>
            <a:pPr algn="ctr"/>
            <a:r>
              <a:rPr lang="en-US" sz="1200" dirty="0"/>
              <a:t>Station 2</a:t>
            </a:r>
            <a:r>
              <a:rPr lang="en-US" sz="1200" baseline="30000" dirty="0"/>
              <a:t>nd</a:t>
            </a:r>
            <a:r>
              <a:rPr lang="en-US" sz="1200" dirty="0"/>
              <a:t> order Doppler</a:t>
            </a:r>
          </a:p>
        </p:txBody>
      </p:sp>
      <p:sp>
        <p:nvSpPr>
          <p:cNvPr id="14" name="TextBox 13">
            <a:extLst>
              <a:ext uri="{FF2B5EF4-FFF2-40B4-BE49-F238E27FC236}">
                <a16:creationId xmlns:a16="http://schemas.microsoft.com/office/drawing/2014/main" id="{78F09EF8-9781-73F7-3B76-FD90A2040CC5}"/>
              </a:ext>
            </a:extLst>
          </p:cNvPr>
          <p:cNvSpPr txBox="1"/>
          <p:nvPr/>
        </p:nvSpPr>
        <p:spPr>
          <a:xfrm>
            <a:off x="9221023" y="932625"/>
            <a:ext cx="891428" cy="646331"/>
          </a:xfrm>
          <a:prstGeom prst="rect">
            <a:avLst/>
          </a:prstGeom>
          <a:noFill/>
        </p:spPr>
        <p:txBody>
          <a:bodyPr wrap="square" rtlCol="0">
            <a:spAutoFit/>
          </a:bodyPr>
          <a:lstStyle/>
          <a:p>
            <a:pPr algn="ctr"/>
            <a:r>
              <a:rPr lang="en-US" sz="1200" dirty="0"/>
              <a:t>Space craft 2</a:t>
            </a:r>
            <a:r>
              <a:rPr lang="en-US" sz="1200" baseline="30000" dirty="0"/>
              <a:t>nd</a:t>
            </a:r>
            <a:r>
              <a:rPr lang="en-US" sz="1200" dirty="0"/>
              <a:t> order Doppler</a:t>
            </a:r>
          </a:p>
        </p:txBody>
      </p:sp>
      <p:sp>
        <p:nvSpPr>
          <p:cNvPr id="15" name="TextBox 14">
            <a:extLst>
              <a:ext uri="{FF2B5EF4-FFF2-40B4-BE49-F238E27FC236}">
                <a16:creationId xmlns:a16="http://schemas.microsoft.com/office/drawing/2014/main" id="{55C0C157-C46A-0C6D-CD33-8B7C81C9D572}"/>
              </a:ext>
            </a:extLst>
          </p:cNvPr>
          <p:cNvSpPr txBox="1"/>
          <p:nvPr/>
        </p:nvSpPr>
        <p:spPr>
          <a:xfrm>
            <a:off x="1335092" y="5967755"/>
            <a:ext cx="9790501" cy="369332"/>
          </a:xfrm>
          <a:prstGeom prst="rect">
            <a:avLst/>
          </a:prstGeom>
          <a:noFill/>
        </p:spPr>
        <p:txBody>
          <a:bodyPr wrap="none" rtlCol="0">
            <a:spAutoFit/>
          </a:bodyPr>
          <a:lstStyle/>
          <a:p>
            <a:r>
              <a:rPr lang="en-US" i="1" dirty="0"/>
              <a:t>LPI/LLI slides courtesy of G. </a:t>
            </a:r>
            <a:r>
              <a:rPr lang="en-US" i="1" dirty="0" err="1"/>
              <a:t>Cascioli</a:t>
            </a:r>
            <a:r>
              <a:rPr lang="en-US" i="1" dirty="0"/>
              <a:t>, F. de </a:t>
            </a:r>
            <a:r>
              <a:rPr lang="en-US" i="1" dirty="0" err="1"/>
              <a:t>Marchi</a:t>
            </a:r>
            <a:r>
              <a:rPr lang="en-US" i="1" dirty="0"/>
              <a:t>, and L. </a:t>
            </a:r>
            <a:r>
              <a:rPr lang="en-US" i="1" dirty="0" err="1"/>
              <a:t>Iess</a:t>
            </a:r>
            <a:r>
              <a:rPr lang="en-US" i="1" dirty="0"/>
              <a:t>, University of Rome, VERITAS science team</a:t>
            </a:r>
          </a:p>
        </p:txBody>
      </p:sp>
      <p:cxnSp>
        <p:nvCxnSpPr>
          <p:cNvPr id="17" name="Straight Arrow Connector 16">
            <a:extLst>
              <a:ext uri="{FF2B5EF4-FFF2-40B4-BE49-F238E27FC236}">
                <a16:creationId xmlns:a16="http://schemas.microsoft.com/office/drawing/2014/main" id="{2E2ECCDB-8183-047D-50E5-B9241E074FE4}"/>
              </a:ext>
            </a:extLst>
          </p:cNvPr>
          <p:cNvCxnSpPr>
            <a:stCxn id="2" idx="2"/>
          </p:cNvCxnSpPr>
          <p:nvPr/>
        </p:nvCxnSpPr>
        <p:spPr>
          <a:xfrm>
            <a:off x="4558549" y="1433537"/>
            <a:ext cx="13451" cy="2955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ADDD892-8814-5E13-AC37-70283B6C1932}"/>
              </a:ext>
            </a:extLst>
          </p:cNvPr>
          <p:cNvCxnSpPr/>
          <p:nvPr/>
        </p:nvCxnSpPr>
        <p:spPr>
          <a:xfrm>
            <a:off x="6230343" y="1453470"/>
            <a:ext cx="13451" cy="2955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2A08E47C-4730-B094-86E6-1729D85362C0}"/>
              </a:ext>
            </a:extLst>
          </p:cNvPr>
          <p:cNvCxnSpPr>
            <a:cxnSpLocks/>
          </p:cNvCxnSpPr>
          <p:nvPr/>
        </p:nvCxnSpPr>
        <p:spPr>
          <a:xfrm>
            <a:off x="7888686" y="1544473"/>
            <a:ext cx="13451" cy="2045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BAFCB7B9-B546-65C1-9A2A-F02AF677BB89}"/>
              </a:ext>
            </a:extLst>
          </p:cNvPr>
          <p:cNvCxnSpPr>
            <a:cxnSpLocks/>
          </p:cNvCxnSpPr>
          <p:nvPr/>
        </p:nvCxnSpPr>
        <p:spPr>
          <a:xfrm>
            <a:off x="9573355" y="1587907"/>
            <a:ext cx="0" cy="141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83774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D547E-6FE1-EFDB-221E-77349F383BE7}"/>
              </a:ext>
            </a:extLst>
          </p:cNvPr>
          <p:cNvSpPr>
            <a:spLocks noGrp="1"/>
          </p:cNvSpPr>
          <p:nvPr>
            <p:ph type="title"/>
          </p:nvPr>
        </p:nvSpPr>
        <p:spPr>
          <a:xfrm>
            <a:off x="0" y="0"/>
            <a:ext cx="10515600" cy="698904"/>
          </a:xfrm>
        </p:spPr>
        <p:txBody>
          <a:bodyPr/>
          <a:lstStyle/>
          <a:p>
            <a:r>
              <a:rPr lang="en-US" dirty="0"/>
              <a:t>RO Timing Methods</a:t>
            </a:r>
          </a:p>
        </p:txBody>
      </p:sp>
      <p:sp>
        <p:nvSpPr>
          <p:cNvPr id="4" name="TextBox 3">
            <a:extLst>
              <a:ext uri="{FF2B5EF4-FFF2-40B4-BE49-F238E27FC236}">
                <a16:creationId xmlns:a16="http://schemas.microsoft.com/office/drawing/2014/main" id="{735E5903-BD73-5FBD-7D82-EA279ED5743C}"/>
              </a:ext>
            </a:extLst>
          </p:cNvPr>
          <p:cNvSpPr txBox="1"/>
          <p:nvPr/>
        </p:nvSpPr>
        <p:spPr>
          <a:xfrm>
            <a:off x="498895" y="955493"/>
            <a:ext cx="8587042" cy="5016758"/>
          </a:xfrm>
          <a:prstGeom prst="rect">
            <a:avLst/>
          </a:prstGeom>
          <a:noFill/>
        </p:spPr>
        <p:txBody>
          <a:bodyPr wrap="square" rtlCol="0">
            <a:spAutoFit/>
          </a:bodyPr>
          <a:lstStyle/>
          <a:p>
            <a:pPr marL="285750" indent="-285750">
              <a:buFont typeface="Arial" panose="020B0604020202020204" pitchFamily="34" charset="0"/>
              <a:buChar char="•"/>
            </a:pPr>
            <a:r>
              <a:rPr lang="en-US" sz="2000" b="1" dirty="0"/>
              <a:t>USO:</a:t>
            </a:r>
          </a:p>
          <a:p>
            <a:pPr marL="800100" lvl="1" indent="-342900">
              <a:buFont typeface="Courier New" panose="02070309020205020404" pitchFamily="49" charset="0"/>
              <a:buChar char="o"/>
            </a:pPr>
            <a:r>
              <a:rPr lang="en-US" sz="2000" dirty="0"/>
              <a:t>Traditional approach</a:t>
            </a:r>
          </a:p>
          <a:p>
            <a:pPr marL="800100" lvl="1" indent="-342900">
              <a:buFont typeface="Courier New" panose="02070309020205020404" pitchFamily="49" charset="0"/>
              <a:buChar char="o"/>
            </a:pPr>
            <a:r>
              <a:rPr lang="en-US" sz="2000" dirty="0"/>
              <a:t>High TRL</a:t>
            </a:r>
          </a:p>
          <a:p>
            <a:pPr marL="800100" lvl="1" indent="-342900">
              <a:buFont typeface="Courier New" panose="02070309020205020404" pitchFamily="49" charset="0"/>
              <a:buChar char="o"/>
            </a:pPr>
            <a:r>
              <a:rPr lang="en-US" sz="2000" dirty="0"/>
              <a:t>Large drift</a:t>
            </a:r>
          </a:p>
          <a:p>
            <a:pPr marL="285750" indent="-285750">
              <a:buFont typeface="Arial" panose="020B0604020202020204" pitchFamily="34" charset="0"/>
              <a:buChar char="•"/>
            </a:pPr>
            <a:r>
              <a:rPr lang="en-US" sz="2000" b="1" dirty="0"/>
              <a:t>2-way Ka-band microwave link to ground maser</a:t>
            </a:r>
          </a:p>
          <a:p>
            <a:pPr marL="800100" lvl="1" indent="-342900">
              <a:buFont typeface="Courier New" panose="02070309020205020404" pitchFamily="49" charset="0"/>
              <a:buChar char="o"/>
            </a:pPr>
            <a:r>
              <a:rPr lang="en-US" sz="2000" dirty="0"/>
              <a:t>Emerging approach</a:t>
            </a:r>
          </a:p>
          <a:p>
            <a:pPr marL="800100" lvl="1" indent="-342900">
              <a:buFont typeface="Courier New" panose="02070309020205020404" pitchFamily="49" charset="0"/>
              <a:buChar char="o"/>
            </a:pPr>
            <a:r>
              <a:rPr lang="en-US" sz="2000" dirty="0"/>
              <a:t>Maser-like stability</a:t>
            </a:r>
          </a:p>
          <a:p>
            <a:pPr marL="800100" lvl="1" indent="-342900">
              <a:buFont typeface="Courier New" panose="02070309020205020404" pitchFamily="49" charset="0"/>
              <a:buChar char="o"/>
            </a:pPr>
            <a:r>
              <a:rPr lang="en-US" sz="2000" dirty="0"/>
              <a:t>May not always be possible</a:t>
            </a:r>
          </a:p>
          <a:p>
            <a:pPr marL="800100" lvl="1" indent="-342900">
              <a:buFont typeface="Courier New" panose="02070309020205020404" pitchFamily="49" charset="0"/>
              <a:buChar char="o"/>
            </a:pPr>
            <a:r>
              <a:rPr lang="en-US" sz="2000" dirty="0"/>
              <a:t>Resynch overhead (“lock up time” = 2x light travel time to Earth)</a:t>
            </a:r>
          </a:p>
          <a:p>
            <a:pPr marL="285750" indent="-285750">
              <a:buFont typeface="Arial" panose="020B0604020202020204" pitchFamily="34" charset="0"/>
              <a:buChar char="•"/>
            </a:pPr>
            <a:r>
              <a:rPr lang="en-US" sz="2000" b="1" dirty="0"/>
              <a:t>DSAC</a:t>
            </a:r>
          </a:p>
          <a:p>
            <a:pPr marL="800100" lvl="1" indent="-342900">
              <a:buFont typeface="Courier New" panose="02070309020205020404" pitchFamily="49" charset="0"/>
              <a:buChar char="o"/>
            </a:pPr>
            <a:r>
              <a:rPr lang="en-US" sz="2000" dirty="0"/>
              <a:t>Near-maser stability in-situ</a:t>
            </a:r>
          </a:p>
          <a:p>
            <a:pPr marL="800100" lvl="1" indent="-342900">
              <a:buFont typeface="Courier New" panose="02070309020205020404" pitchFamily="49" charset="0"/>
              <a:buChar char="o"/>
            </a:pPr>
            <a:r>
              <a:rPr lang="en-US" sz="2000" dirty="0"/>
              <a:t>Vs. USO and other clocks:  Lowest environmental sensitivity</a:t>
            </a:r>
          </a:p>
          <a:p>
            <a:pPr marL="800100" lvl="1" indent="-342900">
              <a:buFont typeface="Courier New" panose="02070309020205020404" pitchFamily="49" charset="0"/>
              <a:buChar char="o"/>
            </a:pPr>
            <a:r>
              <a:rPr lang="en-US" sz="2000" dirty="0"/>
              <a:t>Vs. USO:  No drift</a:t>
            </a:r>
          </a:p>
          <a:p>
            <a:pPr marL="800100" lvl="1" indent="-342900">
              <a:buFont typeface="Courier New" panose="02070309020205020404" pitchFamily="49" charset="0"/>
              <a:buChar char="o"/>
            </a:pPr>
            <a:r>
              <a:rPr lang="en-US" sz="2000" dirty="0"/>
              <a:t>Vs. 2way:  2x lower resynch time (1-way vs. 2-way)</a:t>
            </a:r>
          </a:p>
          <a:p>
            <a:pPr marL="800100" lvl="1" indent="-342900">
              <a:buFont typeface="Courier New" panose="02070309020205020404" pitchFamily="49" charset="0"/>
              <a:buChar char="o"/>
            </a:pPr>
            <a:r>
              <a:rPr lang="en-US" sz="2000" dirty="0"/>
              <a:t>Vs. 2way:  Better localization (compared to 2-way)</a:t>
            </a:r>
          </a:p>
          <a:p>
            <a:pPr marL="800100" lvl="1" indent="-342900">
              <a:buFont typeface="Courier New" panose="02070309020205020404" pitchFamily="49" charset="0"/>
              <a:buChar char="o"/>
            </a:pPr>
            <a:r>
              <a:rPr lang="en-US" sz="2000" dirty="0"/>
              <a:t>Vs. 2way:  Reduction of solar plasma effects by 2x </a:t>
            </a:r>
          </a:p>
        </p:txBody>
      </p:sp>
      <p:pic>
        <p:nvPicPr>
          <p:cNvPr id="5" name="Picture 4">
            <a:extLst>
              <a:ext uri="{FF2B5EF4-FFF2-40B4-BE49-F238E27FC236}">
                <a16:creationId xmlns:a16="http://schemas.microsoft.com/office/drawing/2014/main" id="{42764B23-8658-5C2C-47CC-6702D3010B82}"/>
              </a:ext>
            </a:extLst>
          </p:cNvPr>
          <p:cNvPicPr>
            <a:picLocks noChangeAspect="1"/>
          </p:cNvPicPr>
          <p:nvPr/>
        </p:nvPicPr>
        <p:blipFill>
          <a:blip r:embed="rId3"/>
          <a:stretch>
            <a:fillRect/>
          </a:stretch>
        </p:blipFill>
        <p:spPr>
          <a:xfrm>
            <a:off x="6574238" y="69744"/>
            <a:ext cx="2605388" cy="2733386"/>
          </a:xfrm>
          <a:prstGeom prst="rect">
            <a:avLst/>
          </a:prstGeom>
        </p:spPr>
      </p:pic>
      <p:pic>
        <p:nvPicPr>
          <p:cNvPr id="6" name="Picture 5">
            <a:extLst>
              <a:ext uri="{FF2B5EF4-FFF2-40B4-BE49-F238E27FC236}">
                <a16:creationId xmlns:a16="http://schemas.microsoft.com/office/drawing/2014/main" id="{EB287156-A642-A602-D9E5-05740E321D31}"/>
              </a:ext>
            </a:extLst>
          </p:cNvPr>
          <p:cNvPicPr>
            <a:picLocks noChangeAspect="1"/>
          </p:cNvPicPr>
          <p:nvPr/>
        </p:nvPicPr>
        <p:blipFill>
          <a:blip r:embed="rId4"/>
          <a:stretch>
            <a:fillRect/>
          </a:stretch>
        </p:blipFill>
        <p:spPr>
          <a:xfrm>
            <a:off x="9487593" y="2153948"/>
            <a:ext cx="2374669" cy="2941951"/>
          </a:xfrm>
          <a:prstGeom prst="rect">
            <a:avLst/>
          </a:prstGeom>
        </p:spPr>
      </p:pic>
      <p:pic>
        <p:nvPicPr>
          <p:cNvPr id="7" name="Picture 6">
            <a:extLst>
              <a:ext uri="{FF2B5EF4-FFF2-40B4-BE49-F238E27FC236}">
                <a16:creationId xmlns:a16="http://schemas.microsoft.com/office/drawing/2014/main" id="{86106FF5-24C5-DE45-6C3F-4BA77B134A97}"/>
              </a:ext>
            </a:extLst>
          </p:cNvPr>
          <p:cNvPicPr>
            <a:picLocks noChangeAspect="1"/>
          </p:cNvPicPr>
          <p:nvPr/>
        </p:nvPicPr>
        <p:blipFill>
          <a:blip r:embed="rId5"/>
          <a:stretch>
            <a:fillRect/>
          </a:stretch>
        </p:blipFill>
        <p:spPr>
          <a:xfrm>
            <a:off x="9085937" y="5325032"/>
            <a:ext cx="2143629" cy="1532968"/>
          </a:xfrm>
          <a:prstGeom prst="rect">
            <a:avLst/>
          </a:prstGeom>
        </p:spPr>
      </p:pic>
      <p:sp>
        <p:nvSpPr>
          <p:cNvPr id="3" name="Footer Placeholder 2">
            <a:extLst>
              <a:ext uri="{FF2B5EF4-FFF2-40B4-BE49-F238E27FC236}">
                <a16:creationId xmlns:a16="http://schemas.microsoft.com/office/drawing/2014/main" id="{C0472AD5-F23E-63DB-2503-721EDBCA353A}"/>
              </a:ext>
            </a:extLst>
          </p:cNvPr>
          <p:cNvSpPr>
            <a:spLocks noGrp="1"/>
          </p:cNvSpPr>
          <p:nvPr>
            <p:ph type="ftr" sz="quarter" idx="11"/>
          </p:nvPr>
        </p:nvSpPr>
        <p:spPr/>
        <p:txBody>
          <a:bodyPr/>
          <a:lstStyle/>
          <a:p>
            <a:r>
              <a:rPr lang="en-US"/>
              <a:t>9FSM October 20, 2023</a:t>
            </a:r>
          </a:p>
        </p:txBody>
      </p:sp>
    </p:spTree>
    <p:extLst>
      <p:ext uri="{BB962C8B-B14F-4D97-AF65-F5344CB8AC3E}">
        <p14:creationId xmlns:p14="http://schemas.microsoft.com/office/powerpoint/2010/main" val="3695894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3F0C38-9FA5-3D40-BEC1-24F230D2AB38}"/>
              </a:ext>
            </a:extLst>
          </p:cNvPr>
          <p:cNvSpPr>
            <a:spLocks noGrp="1"/>
          </p:cNvSpPr>
          <p:nvPr>
            <p:ph type="title"/>
          </p:nvPr>
        </p:nvSpPr>
        <p:spPr>
          <a:xfrm>
            <a:off x="31700" y="40204"/>
            <a:ext cx="9652000" cy="494444"/>
          </a:xfrm>
        </p:spPr>
        <p:txBody>
          <a:bodyPr>
            <a:normAutofit fontScale="90000"/>
          </a:bodyPr>
          <a:lstStyle/>
          <a:p>
            <a:pPr algn="l"/>
            <a:r>
              <a:rPr lang="en-US" dirty="0"/>
              <a:t>Some Primary Physics Package Subsystems</a:t>
            </a:r>
          </a:p>
        </p:txBody>
      </p:sp>
      <p:sp>
        <p:nvSpPr>
          <p:cNvPr id="4" name="Text Box 39">
            <a:extLst>
              <a:ext uri="{FF2B5EF4-FFF2-40B4-BE49-F238E27FC236}">
                <a16:creationId xmlns:a16="http://schemas.microsoft.com/office/drawing/2014/main" id="{AC3ED0E1-9900-8C4E-8DC5-C2FF887C2923}"/>
              </a:ext>
            </a:extLst>
          </p:cNvPr>
          <p:cNvSpPr txBox="1">
            <a:spLocks noChangeAspect="1" noChangeArrowheads="1"/>
          </p:cNvSpPr>
          <p:nvPr/>
        </p:nvSpPr>
        <p:spPr bwMode="auto">
          <a:xfrm>
            <a:off x="8372826" y="5834769"/>
            <a:ext cx="2487567" cy="307771"/>
          </a:xfrm>
          <a:prstGeom prst="rect">
            <a:avLst/>
          </a:prstGeom>
          <a:noFill/>
          <a:ln>
            <a:noFill/>
          </a:ln>
          <a:effectLst>
            <a:outerShdw blurRad="63500" dist="38100" dir="2700000"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33" tIns="45717" rIns="91433" bIns="45717">
            <a:spAutoFit/>
          </a:bodyPr>
          <a:lstStyle>
            <a:lvl1pPr eaLnBrk="0" hangingPunct="0">
              <a:defRPr sz="38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38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38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38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38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9pPr>
          </a:lstStyle>
          <a:p>
            <a:pPr defTabSz="914377" eaLnBrk="1" hangingPunct="1">
              <a:defRPr/>
            </a:pPr>
            <a:r>
              <a:rPr lang="en-US" sz="1400" dirty="0">
                <a:latin typeface="Calibri" charset="0"/>
                <a:ea typeface="Calibri" charset="0"/>
                <a:cs typeface="Calibri" charset="0"/>
              </a:rPr>
              <a:t>Multi-pole Trap Electrodes</a:t>
            </a:r>
          </a:p>
        </p:txBody>
      </p:sp>
      <p:sp>
        <p:nvSpPr>
          <p:cNvPr id="5" name="Text Box 39">
            <a:extLst>
              <a:ext uri="{FF2B5EF4-FFF2-40B4-BE49-F238E27FC236}">
                <a16:creationId xmlns:a16="http://schemas.microsoft.com/office/drawing/2014/main" id="{962D0EBE-9C52-C641-8245-1D094EDC46AC}"/>
              </a:ext>
            </a:extLst>
          </p:cNvPr>
          <p:cNvSpPr txBox="1">
            <a:spLocks noChangeAspect="1" noChangeArrowheads="1"/>
          </p:cNvSpPr>
          <p:nvPr/>
        </p:nvSpPr>
        <p:spPr bwMode="auto">
          <a:xfrm>
            <a:off x="1638026" y="4556865"/>
            <a:ext cx="2265908" cy="307771"/>
          </a:xfrm>
          <a:prstGeom prst="rect">
            <a:avLst/>
          </a:prstGeom>
          <a:noFill/>
          <a:ln>
            <a:noFill/>
          </a:ln>
          <a:effectLst>
            <a:outerShdw blurRad="63500" dist="38100" dir="2700000"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33" tIns="45717" rIns="91433" bIns="45717">
            <a:spAutoFit/>
          </a:bodyPr>
          <a:lstStyle>
            <a:lvl1pPr eaLnBrk="0" hangingPunct="0">
              <a:defRPr sz="38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38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38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38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38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9pPr>
          </a:lstStyle>
          <a:p>
            <a:pPr defTabSz="914377" eaLnBrk="1" hangingPunct="1">
              <a:defRPr/>
            </a:pPr>
            <a:r>
              <a:rPr lang="en-US" sz="1400" dirty="0">
                <a:latin typeface="Calibri" charset="0"/>
                <a:ea typeface="Calibri" charset="0"/>
                <a:cs typeface="Calibri" charset="0"/>
              </a:rPr>
              <a:t>Quadrupole Trap Electrodes</a:t>
            </a:r>
          </a:p>
        </p:txBody>
      </p:sp>
      <p:sp>
        <p:nvSpPr>
          <p:cNvPr id="6" name="Text Box 38">
            <a:extLst>
              <a:ext uri="{FF2B5EF4-FFF2-40B4-BE49-F238E27FC236}">
                <a16:creationId xmlns:a16="http://schemas.microsoft.com/office/drawing/2014/main" id="{2D993ACA-CF86-3349-9D64-E85069A3AFD4}"/>
              </a:ext>
            </a:extLst>
          </p:cNvPr>
          <p:cNvSpPr txBox="1">
            <a:spLocks noChangeAspect="1" noChangeArrowheads="1"/>
          </p:cNvSpPr>
          <p:nvPr/>
        </p:nvSpPr>
        <p:spPr bwMode="auto">
          <a:xfrm>
            <a:off x="5038871" y="949487"/>
            <a:ext cx="2102357" cy="307771"/>
          </a:xfrm>
          <a:prstGeom prst="rect">
            <a:avLst/>
          </a:prstGeom>
          <a:noFill/>
          <a:ln>
            <a:noFill/>
          </a:ln>
          <a:effectLst>
            <a:outerShdw blurRad="63500" dist="38100" dir="2700000"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33" tIns="45717" rIns="91433" bIns="45717">
            <a:spAutoFit/>
          </a:bodyPr>
          <a:lstStyle>
            <a:lvl1pPr eaLnBrk="0" hangingPunct="0">
              <a:defRPr sz="38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38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38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38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38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9pPr>
          </a:lstStyle>
          <a:p>
            <a:pPr defTabSz="914377" eaLnBrk="1" hangingPunct="1">
              <a:defRPr/>
            </a:pPr>
            <a:r>
              <a:rPr lang="en-US" sz="1400" dirty="0">
                <a:latin typeface="Calibri" charset="0"/>
                <a:ea typeface="Calibri" charset="0"/>
                <a:cs typeface="Calibri" charset="0"/>
              </a:rPr>
              <a:t>Titanium Vacuum Tube</a:t>
            </a:r>
          </a:p>
        </p:txBody>
      </p:sp>
      <p:pic>
        <p:nvPicPr>
          <p:cNvPr id="7" name="Picture 4">
            <a:extLst>
              <a:ext uri="{FF2B5EF4-FFF2-40B4-BE49-F238E27FC236}">
                <a16:creationId xmlns:a16="http://schemas.microsoft.com/office/drawing/2014/main" id="{AF6BAF39-FB42-BE41-AC1C-7A1570D93F8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bwMode="auto">
          <a:xfrm>
            <a:off x="4063862" y="2921594"/>
            <a:ext cx="3599956" cy="3151711"/>
          </a:xfrm>
          <a:prstGeom prst="rect">
            <a:avLst/>
          </a:prstGeom>
          <a:noFill/>
          <a:ln w="25400">
            <a:noFill/>
            <a:miter lim="800000"/>
            <a:headEnd/>
            <a:tailEnd/>
          </a:ln>
          <a:effectLst/>
          <a:extLst>
            <a:ext uri="{909E8E84-426E-40dd-AFC4-6F175D3DCCD1}">
              <a14:hiddenFill xmlns="" xmlns:a14="http://schemas.microsoft.com/office/drawing/2010/main">
                <a:blipFill dpi="0" rotWithShape="0">
                  <a:blip/>
                  <a:srcRect/>
                  <a:tile tx="0" ty="0" sx="100000" sy="100000" flip="none" algn="tl"/>
                </a:blip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8" name="Picture 7">
            <a:extLst>
              <a:ext uri="{FF2B5EF4-FFF2-40B4-BE49-F238E27FC236}">
                <a16:creationId xmlns:a16="http://schemas.microsoft.com/office/drawing/2014/main" id="{2C0B9667-B9B9-EB4E-A9BC-9231C7B80A7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063863" y="1241317"/>
            <a:ext cx="3599955" cy="1194916"/>
          </a:xfrm>
          <a:prstGeom prst="rect">
            <a:avLst/>
          </a:prstGeom>
        </p:spPr>
      </p:pic>
      <p:cxnSp>
        <p:nvCxnSpPr>
          <p:cNvPr id="9" name="Straight Connector 8">
            <a:extLst>
              <a:ext uri="{FF2B5EF4-FFF2-40B4-BE49-F238E27FC236}">
                <a16:creationId xmlns:a16="http://schemas.microsoft.com/office/drawing/2014/main" id="{4AD64C9E-49B5-E648-B2A0-211A66ABB659}"/>
              </a:ext>
            </a:extLst>
          </p:cNvPr>
          <p:cNvCxnSpPr>
            <a:cxnSpLocks/>
          </p:cNvCxnSpPr>
          <p:nvPr/>
        </p:nvCxnSpPr>
        <p:spPr bwMode="auto">
          <a:xfrm flipH="1" flipV="1">
            <a:off x="6481011" y="4262616"/>
            <a:ext cx="1891815" cy="1681376"/>
          </a:xfrm>
          <a:prstGeom prst="line">
            <a:avLst/>
          </a:prstGeom>
          <a:blipFill dpi="0" rotWithShape="0">
            <a:blip r:embed="rId4"/>
            <a:srcRect/>
            <a:tile tx="0" ty="0" sx="100000" sy="100000" flip="none" algn="tl"/>
          </a:blipFill>
          <a:ln w="25400" cap="flat" cmpd="sng" algn="ctr">
            <a:solidFill>
              <a:srgbClr val="FF6600"/>
            </a:solidFill>
            <a:prstDash val="solid"/>
            <a:round/>
            <a:headEnd type="none" w="med" len="med"/>
            <a:tailEnd type="arrow"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 name="Straight Arrow Connector 9">
            <a:extLst>
              <a:ext uri="{FF2B5EF4-FFF2-40B4-BE49-F238E27FC236}">
                <a16:creationId xmlns:a16="http://schemas.microsoft.com/office/drawing/2014/main" id="{5862D682-5852-6846-9D24-9813A3085ADB}"/>
              </a:ext>
            </a:extLst>
          </p:cNvPr>
          <p:cNvCxnSpPr>
            <a:cxnSpLocks/>
            <a:stCxn id="5" idx="3"/>
          </p:cNvCxnSpPr>
          <p:nvPr/>
        </p:nvCxnSpPr>
        <p:spPr bwMode="auto">
          <a:xfrm>
            <a:off x="3903934" y="4710751"/>
            <a:ext cx="1312042" cy="230827"/>
          </a:xfrm>
          <a:prstGeom prst="straightConnector1">
            <a:avLst/>
          </a:prstGeom>
          <a:blipFill dpi="0" rotWithShape="0">
            <a:blip r:embed="rId4"/>
            <a:srcRect/>
            <a:tile tx="0" ty="0" sx="100000" sy="100000" flip="none" algn="tl"/>
          </a:blipFill>
          <a:ln w="25400" cap="flat" cmpd="sng" algn="ctr">
            <a:solidFill>
              <a:srgbClr val="FF66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pic>
        <p:nvPicPr>
          <p:cNvPr id="11" name="Picture 10">
            <a:extLst>
              <a:ext uri="{FF2B5EF4-FFF2-40B4-BE49-F238E27FC236}">
                <a16:creationId xmlns:a16="http://schemas.microsoft.com/office/drawing/2014/main" id="{76C5BADB-88CB-0D46-82F0-CA986E9781C6}"/>
              </a:ext>
            </a:extLst>
          </p:cNvPr>
          <p:cNvPicPr/>
          <p:nvPr/>
        </p:nvPicPr>
        <p:blipFill rotWithShape="1">
          <a:blip r:embed="rId5" cstate="print">
            <a:extLst>
              <a:ext uri="{28A0092B-C50C-407E-A947-70E740481C1C}">
                <a14:useLocalDpi xmlns:a14="http://schemas.microsoft.com/office/drawing/2010/main"/>
              </a:ext>
            </a:extLst>
          </a:blip>
          <a:srcRect/>
          <a:stretch/>
        </p:blipFill>
        <p:spPr bwMode="auto">
          <a:xfrm>
            <a:off x="8128139" y="2099241"/>
            <a:ext cx="3505932" cy="3300916"/>
          </a:xfrm>
          <a:prstGeom prst="rect">
            <a:avLst/>
          </a:prstGeom>
          <a:noFill/>
          <a:ln>
            <a:noFill/>
          </a:ln>
        </p:spPr>
      </p:pic>
      <p:sp>
        <p:nvSpPr>
          <p:cNvPr id="12" name="Text Box 38">
            <a:extLst>
              <a:ext uri="{FF2B5EF4-FFF2-40B4-BE49-F238E27FC236}">
                <a16:creationId xmlns:a16="http://schemas.microsoft.com/office/drawing/2014/main" id="{A29D3291-AE7B-354E-A614-00C08987F24C}"/>
              </a:ext>
            </a:extLst>
          </p:cNvPr>
          <p:cNvSpPr txBox="1">
            <a:spLocks noChangeAspect="1" noChangeArrowheads="1"/>
          </p:cNvSpPr>
          <p:nvPr/>
        </p:nvSpPr>
        <p:spPr bwMode="auto">
          <a:xfrm>
            <a:off x="8854932" y="1716707"/>
            <a:ext cx="2175499" cy="307771"/>
          </a:xfrm>
          <a:prstGeom prst="rect">
            <a:avLst/>
          </a:prstGeom>
          <a:noFill/>
          <a:ln>
            <a:noFill/>
          </a:ln>
          <a:effectLst>
            <a:outerShdw blurRad="63500" dist="38100" dir="2700000"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33" tIns="45717" rIns="91433" bIns="45717">
            <a:spAutoFit/>
          </a:bodyPr>
          <a:lstStyle>
            <a:lvl1pPr eaLnBrk="0" hangingPunct="0">
              <a:defRPr sz="38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38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38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38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38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9pPr>
          </a:lstStyle>
          <a:p>
            <a:pPr defTabSz="914377" eaLnBrk="1" hangingPunct="1">
              <a:defRPr/>
            </a:pPr>
            <a:r>
              <a:rPr lang="en-US" sz="1400" dirty="0">
                <a:latin typeface="Calibri" charset="0"/>
                <a:ea typeface="Calibri" charset="0"/>
                <a:cs typeface="Calibri" charset="0"/>
              </a:rPr>
              <a:t>Mercury UV Lamp Testing</a:t>
            </a:r>
          </a:p>
        </p:txBody>
      </p:sp>
      <p:sp>
        <p:nvSpPr>
          <p:cNvPr id="13" name="Text Box 38">
            <a:extLst>
              <a:ext uri="{FF2B5EF4-FFF2-40B4-BE49-F238E27FC236}">
                <a16:creationId xmlns:a16="http://schemas.microsoft.com/office/drawing/2014/main" id="{C223480A-F2E9-5D4C-B18E-E5AA659F3677}"/>
              </a:ext>
            </a:extLst>
          </p:cNvPr>
          <p:cNvSpPr txBox="1">
            <a:spLocks noChangeAspect="1" noChangeArrowheads="1"/>
          </p:cNvSpPr>
          <p:nvPr/>
        </p:nvSpPr>
        <p:spPr bwMode="auto">
          <a:xfrm>
            <a:off x="1175225" y="1382450"/>
            <a:ext cx="2209800" cy="307771"/>
          </a:xfrm>
          <a:prstGeom prst="rect">
            <a:avLst/>
          </a:prstGeom>
          <a:noFill/>
          <a:ln>
            <a:noFill/>
          </a:ln>
          <a:effectLst>
            <a:outerShdw blurRad="63500" dist="38100" dir="2700000"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33" tIns="45717" rIns="91433" bIns="45717">
            <a:spAutoFit/>
          </a:bodyPr>
          <a:lstStyle>
            <a:lvl1pPr eaLnBrk="0" hangingPunct="0">
              <a:defRPr sz="38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38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38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38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38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9pPr>
          </a:lstStyle>
          <a:p>
            <a:pPr defTabSz="914377" eaLnBrk="1" hangingPunct="1">
              <a:defRPr/>
            </a:pPr>
            <a:r>
              <a:rPr lang="en-US" sz="1400" dirty="0">
                <a:latin typeface="Calibri" charset="0"/>
                <a:ea typeface="Calibri" charset="0"/>
                <a:cs typeface="Calibri" charset="0"/>
              </a:rPr>
              <a:t>DSAC Demonstration Unit</a:t>
            </a:r>
          </a:p>
        </p:txBody>
      </p:sp>
      <p:pic>
        <p:nvPicPr>
          <p:cNvPr id="14" name="Picture 3">
            <a:extLst>
              <a:ext uri="{FF2B5EF4-FFF2-40B4-BE49-F238E27FC236}">
                <a16:creationId xmlns:a16="http://schemas.microsoft.com/office/drawing/2014/main" id="{E963F5B5-B6B9-364C-92AE-FBBDA0207045}"/>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190320" y="1716707"/>
            <a:ext cx="3753739" cy="26820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5" name="Text Box 39">
            <a:extLst>
              <a:ext uri="{FF2B5EF4-FFF2-40B4-BE49-F238E27FC236}">
                <a16:creationId xmlns:a16="http://schemas.microsoft.com/office/drawing/2014/main" id="{63C7559A-89CC-AC4D-B112-E7027E5EC62A}"/>
              </a:ext>
            </a:extLst>
          </p:cNvPr>
          <p:cNvSpPr txBox="1">
            <a:spLocks noChangeAspect="1" noChangeArrowheads="1"/>
          </p:cNvSpPr>
          <p:nvPr/>
        </p:nvSpPr>
        <p:spPr bwMode="auto">
          <a:xfrm>
            <a:off x="1458804" y="5680883"/>
            <a:ext cx="1431729" cy="307771"/>
          </a:xfrm>
          <a:prstGeom prst="rect">
            <a:avLst/>
          </a:prstGeom>
          <a:noFill/>
          <a:ln>
            <a:noFill/>
          </a:ln>
          <a:effectLst>
            <a:outerShdw blurRad="63500" dist="38100" dir="2700000"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33" tIns="45717" rIns="91433" bIns="45717">
            <a:spAutoFit/>
          </a:bodyPr>
          <a:lstStyle>
            <a:lvl1pPr eaLnBrk="0" hangingPunct="0">
              <a:defRPr sz="38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38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38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38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38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3800">
                <a:solidFill>
                  <a:srgbClr val="000000"/>
                </a:solidFill>
                <a:latin typeface="Gill Sans" charset="0"/>
                <a:ea typeface="ヒラギノ角ゴ ProN W3" charset="0"/>
                <a:cs typeface="ヒラギノ角ゴ ProN W3" charset="0"/>
                <a:sym typeface="Gill Sans" charset="0"/>
              </a:defRPr>
            </a:lvl9pPr>
          </a:lstStyle>
          <a:p>
            <a:pPr defTabSz="914377" eaLnBrk="1" hangingPunct="1">
              <a:defRPr/>
            </a:pPr>
            <a:r>
              <a:rPr lang="en-US" sz="1400" dirty="0">
                <a:latin typeface="Calibri" charset="0"/>
                <a:ea typeface="Calibri" charset="0"/>
                <a:cs typeface="Calibri" charset="0"/>
              </a:rPr>
              <a:t>Electron Emitter</a:t>
            </a:r>
          </a:p>
        </p:txBody>
      </p:sp>
      <p:cxnSp>
        <p:nvCxnSpPr>
          <p:cNvPr id="16" name="Straight Arrow Connector 15">
            <a:extLst>
              <a:ext uri="{FF2B5EF4-FFF2-40B4-BE49-F238E27FC236}">
                <a16:creationId xmlns:a16="http://schemas.microsoft.com/office/drawing/2014/main" id="{0BDC95D9-D1DF-9849-BB69-27D4788DF563}"/>
              </a:ext>
            </a:extLst>
          </p:cNvPr>
          <p:cNvCxnSpPr>
            <a:cxnSpLocks/>
            <a:stCxn id="15" idx="3"/>
          </p:cNvCxnSpPr>
          <p:nvPr/>
        </p:nvCxnSpPr>
        <p:spPr bwMode="auto">
          <a:xfrm flipV="1">
            <a:off x="2890533" y="5335145"/>
            <a:ext cx="1967167" cy="499624"/>
          </a:xfrm>
          <a:prstGeom prst="straightConnector1">
            <a:avLst/>
          </a:prstGeom>
          <a:blipFill dpi="0" rotWithShape="0">
            <a:blip r:embed="rId4"/>
            <a:srcRect/>
            <a:tile tx="0" ty="0" sx="100000" sy="100000" flip="none" algn="tl"/>
          </a:blipFill>
          <a:ln w="25400" cap="flat" cmpd="sng" algn="ctr">
            <a:solidFill>
              <a:srgbClr val="FF66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pic>
        <p:nvPicPr>
          <p:cNvPr id="2" name="Picture 1">
            <a:extLst>
              <a:ext uri="{FF2B5EF4-FFF2-40B4-BE49-F238E27FC236}">
                <a16:creationId xmlns:a16="http://schemas.microsoft.com/office/drawing/2014/main" id="{58C52BC1-00BC-18D4-8FF6-8366D51AA883}"/>
              </a:ext>
            </a:extLst>
          </p:cNvPr>
          <p:cNvPicPr>
            <a:picLocks noChangeAspect="1"/>
          </p:cNvPicPr>
          <p:nvPr/>
        </p:nvPicPr>
        <p:blipFill>
          <a:blip r:embed="rId7"/>
          <a:stretch>
            <a:fillRect/>
          </a:stretch>
        </p:blipFill>
        <p:spPr>
          <a:xfrm>
            <a:off x="9899374" y="6329285"/>
            <a:ext cx="2292626" cy="460973"/>
          </a:xfrm>
          <a:prstGeom prst="rect">
            <a:avLst/>
          </a:prstGeom>
        </p:spPr>
      </p:pic>
    </p:spTree>
    <p:extLst>
      <p:ext uri="{BB962C8B-B14F-4D97-AF65-F5344CB8AC3E}">
        <p14:creationId xmlns:p14="http://schemas.microsoft.com/office/powerpoint/2010/main" val="160671355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Arc 31">
            <a:extLst>
              <a:ext uri="{FF2B5EF4-FFF2-40B4-BE49-F238E27FC236}">
                <a16:creationId xmlns:a16="http://schemas.microsoft.com/office/drawing/2014/main" id="{C03DCF86-F7FD-40CE-870D-135A10F82AF1}"/>
              </a:ext>
            </a:extLst>
          </p:cNvPr>
          <p:cNvSpPr/>
          <p:nvPr/>
        </p:nvSpPr>
        <p:spPr bwMode="auto">
          <a:xfrm rot="1486648">
            <a:off x="6409337" y="2308542"/>
            <a:ext cx="3333301" cy="551858"/>
          </a:xfrm>
          <a:prstGeom prst="arc">
            <a:avLst>
              <a:gd name="adj1" fmla="val 10871832"/>
              <a:gd name="adj2" fmla="val 21516905"/>
            </a:avLst>
          </a:prstGeom>
          <a:noFill/>
          <a:ln w="25400"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t" anchorCtr="0" compatLnSpc="1">
            <a:prstTxWarp prst="textNoShape">
              <a:avLst/>
            </a:prstTxWarp>
          </a:bodyPr>
          <a:lstStyle/>
          <a:p>
            <a:pPr algn="ctr" defTabSz="685800">
              <a:defRPr/>
            </a:pPr>
            <a:endParaRPr lang="en-US" sz="2850">
              <a:ea typeface="ヒラギノ角ゴ ProN W3" charset="0"/>
              <a:cs typeface="ヒラギノ角ゴ ProN W3" charset="0"/>
            </a:endParaRPr>
          </a:p>
        </p:txBody>
      </p:sp>
      <p:sp>
        <p:nvSpPr>
          <p:cNvPr id="7" name="Rectangle 6"/>
          <p:cNvSpPr/>
          <p:nvPr/>
        </p:nvSpPr>
        <p:spPr>
          <a:xfrm>
            <a:off x="8181280" y="2972847"/>
            <a:ext cx="746696" cy="329804"/>
          </a:xfrm>
          <a:prstGeom prst="rect">
            <a:avLst/>
          </a:prstGeom>
          <a:noFill/>
          <a:ln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r>
              <a:rPr lang="en-US" sz="1200" dirty="0">
                <a:solidFill>
                  <a:srgbClr val="000000"/>
                </a:solidFill>
                <a:latin typeface="Helvetica Neue"/>
                <a:sym typeface="Gill Sans" pitchFamily="-84" charset="0"/>
              </a:rPr>
              <a:t>UTC(k)</a:t>
            </a:r>
          </a:p>
        </p:txBody>
      </p:sp>
      <p:cxnSp>
        <p:nvCxnSpPr>
          <p:cNvPr id="15" name="Straight Arrow Connector 14"/>
          <p:cNvCxnSpPr>
            <a:cxnSpLocks/>
            <a:endCxn id="30" idx="0"/>
          </p:cNvCxnSpPr>
          <p:nvPr/>
        </p:nvCxnSpPr>
        <p:spPr bwMode="auto">
          <a:xfrm flipH="1">
            <a:off x="8513576" y="1406381"/>
            <a:ext cx="441149" cy="1304393"/>
          </a:xfrm>
          <a:prstGeom prst="straightConnector1">
            <a:avLst/>
          </a:prstGeom>
          <a:blipFill dpi="0" rotWithShape="0">
            <a:blip r:embed="rId2"/>
            <a:srcRect/>
            <a:tile tx="0" ty="0" sx="100000" sy="100000" flip="none" algn="tl"/>
          </a:blipFill>
          <a:ln w="38100" cap="flat" cmpd="sng" algn="ctr">
            <a:solidFill>
              <a:srgbClr val="FF0000"/>
            </a:solidFill>
            <a:prstDash val="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6" name="Oval 15"/>
          <p:cNvSpPr/>
          <p:nvPr/>
        </p:nvSpPr>
        <p:spPr bwMode="auto">
          <a:xfrm>
            <a:off x="8795466" y="938410"/>
            <a:ext cx="482158" cy="459356"/>
          </a:xfrm>
          <a:prstGeom prst="ellipse">
            <a:avLst/>
          </a:prstGeom>
          <a:no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t" anchorCtr="0" compatLnSpc="1">
            <a:prstTxWarp prst="textNoShape">
              <a:avLst/>
            </a:prstTxWarp>
          </a:bodyPr>
          <a:lstStyle/>
          <a:p>
            <a:pPr algn="ctr" defTabSz="685800">
              <a:defRPr/>
            </a:pPr>
            <a:endParaRPr lang="en-US" sz="2850"/>
          </a:p>
        </p:txBody>
      </p:sp>
      <p:sp>
        <p:nvSpPr>
          <p:cNvPr id="18" name="TextBox 17"/>
          <p:cNvSpPr txBox="1"/>
          <p:nvPr/>
        </p:nvSpPr>
        <p:spPr>
          <a:xfrm>
            <a:off x="8149637" y="5010690"/>
            <a:ext cx="667169" cy="230832"/>
          </a:xfrm>
          <a:prstGeom prst="rect">
            <a:avLst/>
          </a:prstGeom>
          <a:noFill/>
        </p:spPr>
        <p:txBody>
          <a:bodyPr wrap="none" rtlCol="0">
            <a:spAutoFit/>
          </a:bodyPr>
          <a:lstStyle/>
          <a:p>
            <a:pPr algn="ctr" defTabSz="685800">
              <a:defRPr/>
            </a:pPr>
            <a:r>
              <a:rPr lang="en-US" sz="900" b="1" dirty="0" err="1">
                <a:solidFill>
                  <a:srgbClr val="FF0000"/>
                </a:solidFill>
                <a:latin typeface="+mj-lt"/>
              </a:rPr>
              <a:t>Adev</a:t>
            </a:r>
            <a:r>
              <a:rPr lang="en-US" sz="900" b="1" dirty="0">
                <a:solidFill>
                  <a:srgbClr val="FF0000"/>
                </a:solidFill>
                <a:latin typeface="+mj-lt"/>
              </a:rPr>
              <a:t>(y(t))</a:t>
            </a:r>
          </a:p>
        </p:txBody>
      </p:sp>
      <p:sp>
        <p:nvSpPr>
          <p:cNvPr id="26" name="TextBox 25"/>
          <p:cNvSpPr txBox="1"/>
          <p:nvPr/>
        </p:nvSpPr>
        <p:spPr>
          <a:xfrm>
            <a:off x="8749447" y="1005627"/>
            <a:ext cx="574196" cy="346249"/>
          </a:xfrm>
          <a:prstGeom prst="rect">
            <a:avLst/>
          </a:prstGeom>
          <a:noFill/>
        </p:spPr>
        <p:txBody>
          <a:bodyPr wrap="none" rtlCol="0">
            <a:spAutoFit/>
          </a:bodyPr>
          <a:lstStyle/>
          <a:p>
            <a:pPr algn="ctr" defTabSz="685800">
              <a:defRPr/>
            </a:pPr>
            <a:r>
              <a:rPr lang="en-US" sz="825" dirty="0"/>
              <a:t>GPS</a:t>
            </a:r>
          </a:p>
          <a:p>
            <a:pPr algn="ctr" defTabSz="685800">
              <a:defRPr/>
            </a:pPr>
            <a:r>
              <a:rPr lang="en-US" sz="825" dirty="0"/>
              <a:t>Satellites</a:t>
            </a:r>
          </a:p>
        </p:txBody>
      </p:sp>
      <p:sp>
        <p:nvSpPr>
          <p:cNvPr id="27" name="Title 3"/>
          <p:cNvSpPr>
            <a:spLocks noGrp="1"/>
          </p:cNvSpPr>
          <p:nvPr>
            <p:ph type="title"/>
          </p:nvPr>
        </p:nvSpPr>
        <p:spPr bwMode="auto">
          <a:xfrm>
            <a:off x="3331836" y="707023"/>
            <a:ext cx="4918016" cy="37028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numCol="1" anchor="t" anchorCtr="0" compatLnSpc="1">
            <a:prstTxWarp prst="textNoShape">
              <a:avLst/>
            </a:prstTxWarp>
          </a:bodyPr>
          <a:lstStyle/>
          <a:p>
            <a:r>
              <a:rPr lang="en-US" altLang="x-none" sz="1350" dirty="0">
                <a:latin typeface="Arial" charset="0"/>
              </a:rPr>
              <a:t>DSAC Frequency Stability Measurements vs UTC via GPS </a:t>
            </a:r>
            <a:endParaRPr lang="x-none" altLang="x-none" sz="1350" dirty="0">
              <a:latin typeface="Arial" charset="0"/>
            </a:endParaRPr>
          </a:p>
        </p:txBody>
      </p:sp>
      <p:grpSp>
        <p:nvGrpSpPr>
          <p:cNvPr id="11" name="Group 10">
            <a:extLst>
              <a:ext uri="{FF2B5EF4-FFF2-40B4-BE49-F238E27FC236}">
                <a16:creationId xmlns:a16="http://schemas.microsoft.com/office/drawing/2014/main" id="{3A65B2E8-1329-40B7-BA59-A227C9A82E9F}"/>
              </a:ext>
            </a:extLst>
          </p:cNvPr>
          <p:cNvGrpSpPr/>
          <p:nvPr/>
        </p:nvGrpSpPr>
        <p:grpSpPr>
          <a:xfrm>
            <a:off x="2270454" y="1460500"/>
            <a:ext cx="4347713" cy="1622482"/>
            <a:chOff x="2858352" y="1441028"/>
            <a:chExt cx="5796951" cy="2163309"/>
          </a:xfrm>
          <a:noFill/>
        </p:grpSpPr>
        <p:sp>
          <p:nvSpPr>
            <p:cNvPr id="5" name="Rectangle 4">
              <a:extLst>
                <a:ext uri="{FF2B5EF4-FFF2-40B4-BE49-F238E27FC236}">
                  <a16:creationId xmlns:a16="http://schemas.microsoft.com/office/drawing/2014/main" id="{B168FDD7-7754-4F7D-A635-8A2FDE7826E3}"/>
                </a:ext>
              </a:extLst>
            </p:cNvPr>
            <p:cNvSpPr/>
            <p:nvPr/>
          </p:nvSpPr>
          <p:spPr bwMode="auto">
            <a:xfrm>
              <a:off x="2858352" y="1441028"/>
              <a:ext cx="5796951" cy="2163309"/>
            </a:xfrm>
            <a:prstGeom prst="rect">
              <a:avLst/>
            </a:prstGeom>
            <a:grp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t" anchorCtr="0" compatLnSpc="1">
              <a:prstTxWarp prst="textNoShape">
                <a:avLst/>
              </a:prstTxWarp>
            </a:bodyPr>
            <a:lstStyle/>
            <a:p>
              <a:pPr algn="ctr" defTabSz="685800">
                <a:defRPr/>
              </a:pPr>
              <a:endParaRPr lang="en-US" sz="2850">
                <a:ea typeface="ヒラギノ角ゴ ProN W3" charset="0"/>
                <a:cs typeface="ヒラギノ角ゴ ProN W3" charset="0"/>
              </a:endParaRPr>
            </a:p>
          </p:txBody>
        </p:sp>
        <p:sp>
          <p:nvSpPr>
            <p:cNvPr id="4" name="Rectangle 3"/>
            <p:cNvSpPr/>
            <p:nvPr/>
          </p:nvSpPr>
          <p:spPr>
            <a:xfrm>
              <a:off x="7600005" y="2983099"/>
              <a:ext cx="703262" cy="439738"/>
            </a:xfrm>
            <a:prstGeom prst="rect">
              <a:avLst/>
            </a:prstGeom>
            <a:grp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r>
                <a:rPr lang="en-US" sz="825" dirty="0">
                  <a:solidFill>
                    <a:srgbClr val="000000"/>
                  </a:solidFill>
                  <a:latin typeface="Helvetica Neue"/>
                  <a:sym typeface="Gill Sans" pitchFamily="-84" charset="0"/>
                </a:rPr>
                <a:t>GPS</a:t>
              </a:r>
            </a:p>
            <a:p>
              <a:pPr algn="ctr" defTabSz="685800">
                <a:defRPr/>
              </a:pPr>
              <a:r>
                <a:rPr lang="en-US" sz="825" dirty="0" err="1">
                  <a:solidFill>
                    <a:srgbClr val="000000"/>
                  </a:solidFill>
                  <a:latin typeface="Helvetica Neue"/>
                  <a:sym typeface="Gill Sans" pitchFamily="-84" charset="0"/>
                </a:rPr>
                <a:t>Rcv</a:t>
              </a:r>
              <a:r>
                <a:rPr lang="en-US" sz="825" dirty="0">
                  <a:solidFill>
                    <a:srgbClr val="000000"/>
                  </a:solidFill>
                  <a:latin typeface="Helvetica Neue"/>
                  <a:sym typeface="Gill Sans" pitchFamily="-84" charset="0"/>
                </a:rPr>
                <a:t>.</a:t>
              </a:r>
            </a:p>
          </p:txBody>
        </p:sp>
        <p:pic>
          <p:nvPicPr>
            <p:cNvPr id="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6984" y="1889778"/>
              <a:ext cx="4329327" cy="145865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9" name="Straight Arrow Connector 28"/>
            <p:cNvCxnSpPr/>
            <p:nvPr/>
          </p:nvCxnSpPr>
          <p:spPr bwMode="auto">
            <a:xfrm>
              <a:off x="5468939" y="3194115"/>
              <a:ext cx="2131067" cy="0"/>
            </a:xfrm>
            <a:prstGeom prst="straightConnector1">
              <a:avLst/>
            </a:prstGeom>
            <a:grpFill/>
            <a:ln w="25400" cap="flat" cmpd="sng" algn="ctr">
              <a:solidFill>
                <a:srgbClr val="00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4" name="TextBox 33"/>
            <p:cNvSpPr txBox="1"/>
            <p:nvPr/>
          </p:nvSpPr>
          <p:spPr>
            <a:xfrm>
              <a:off x="4794368" y="1441028"/>
              <a:ext cx="1791517" cy="338555"/>
            </a:xfrm>
            <a:prstGeom prst="rect">
              <a:avLst/>
            </a:prstGeom>
            <a:grpFill/>
          </p:spPr>
          <p:txBody>
            <a:bodyPr wrap="none" rtlCol="0">
              <a:spAutoFit/>
            </a:bodyPr>
            <a:lstStyle/>
            <a:p>
              <a:pPr algn="ctr" defTabSz="685800">
                <a:defRPr/>
              </a:pPr>
              <a:r>
                <a:rPr lang="en-US" sz="1050" b="1" dirty="0">
                  <a:solidFill>
                    <a:srgbClr val="091AB7"/>
                  </a:solidFill>
                </a:rPr>
                <a:t>DSAC Payload in LEO</a:t>
              </a:r>
            </a:p>
          </p:txBody>
        </p:sp>
      </p:grpSp>
      <p:sp>
        <p:nvSpPr>
          <p:cNvPr id="38" name="TextBox 37"/>
          <p:cNvSpPr txBox="1"/>
          <p:nvPr/>
        </p:nvSpPr>
        <p:spPr>
          <a:xfrm>
            <a:off x="6354139" y="4619148"/>
            <a:ext cx="4215104" cy="276999"/>
          </a:xfrm>
          <a:prstGeom prst="rect">
            <a:avLst/>
          </a:prstGeom>
          <a:noFill/>
        </p:spPr>
        <p:txBody>
          <a:bodyPr wrap="square" rtlCol="0">
            <a:spAutoFit/>
          </a:bodyPr>
          <a:lstStyle/>
          <a:p>
            <a:pPr algn="ctr" defTabSz="685800">
              <a:defRPr/>
            </a:pPr>
            <a:r>
              <a:rPr lang="en-US" sz="1200" dirty="0">
                <a:solidFill>
                  <a:srgbClr val="333399"/>
                </a:solidFill>
                <a:latin typeface="+mj-lt"/>
              </a:rPr>
              <a:t>Hg+ stability vs UTC (&gt; ~20,000 s) via GPS time transfer:</a:t>
            </a:r>
          </a:p>
        </p:txBody>
      </p:sp>
      <p:pic>
        <p:nvPicPr>
          <p:cNvPr id="2" name="Picture 1"/>
          <p:cNvPicPr>
            <a:picLocks noChangeAspect="1"/>
          </p:cNvPicPr>
          <p:nvPr/>
        </p:nvPicPr>
        <p:blipFill>
          <a:blip r:embed="rId4"/>
          <a:stretch>
            <a:fillRect/>
          </a:stretch>
        </p:blipFill>
        <p:spPr>
          <a:xfrm>
            <a:off x="6972919" y="4952301"/>
            <a:ext cx="2777529" cy="1730342"/>
          </a:xfrm>
          <a:prstGeom prst="rect">
            <a:avLst/>
          </a:prstGeom>
        </p:spPr>
      </p:pic>
      <p:sp>
        <p:nvSpPr>
          <p:cNvPr id="30" name="Rectangle 29">
            <a:extLst>
              <a:ext uri="{FF2B5EF4-FFF2-40B4-BE49-F238E27FC236}">
                <a16:creationId xmlns:a16="http://schemas.microsoft.com/office/drawing/2014/main" id="{639D1C0B-09F2-435B-8275-43F1F906F570}"/>
              </a:ext>
            </a:extLst>
          </p:cNvPr>
          <p:cNvSpPr/>
          <p:nvPr/>
        </p:nvSpPr>
        <p:spPr>
          <a:xfrm>
            <a:off x="8249852" y="2710773"/>
            <a:ext cx="527447" cy="329804"/>
          </a:xfrm>
          <a:prstGeom prst="rect">
            <a:avLst/>
          </a:prstGeom>
          <a:no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r>
              <a:rPr lang="en-US" sz="825" dirty="0">
                <a:solidFill>
                  <a:srgbClr val="000000"/>
                </a:solidFill>
                <a:latin typeface="Helvetica Neue"/>
                <a:sym typeface="Gill Sans" pitchFamily="-84" charset="0"/>
              </a:rPr>
              <a:t>GPS</a:t>
            </a:r>
          </a:p>
          <a:p>
            <a:pPr algn="ctr" defTabSz="685800">
              <a:defRPr/>
            </a:pPr>
            <a:r>
              <a:rPr lang="en-US" sz="825" dirty="0" err="1">
                <a:solidFill>
                  <a:srgbClr val="000000"/>
                </a:solidFill>
                <a:latin typeface="Helvetica Neue"/>
                <a:sym typeface="Gill Sans" pitchFamily="-84" charset="0"/>
              </a:rPr>
              <a:t>Rcv</a:t>
            </a:r>
            <a:r>
              <a:rPr lang="en-US" sz="825" dirty="0">
                <a:solidFill>
                  <a:srgbClr val="000000"/>
                </a:solidFill>
                <a:latin typeface="Helvetica Neue"/>
                <a:sym typeface="Gill Sans" pitchFamily="-84" charset="0"/>
              </a:rPr>
              <a:t>.</a:t>
            </a:r>
          </a:p>
        </p:txBody>
      </p:sp>
      <p:pic>
        <p:nvPicPr>
          <p:cNvPr id="6" name="Picture 5">
            <a:extLst>
              <a:ext uri="{FF2B5EF4-FFF2-40B4-BE49-F238E27FC236}">
                <a16:creationId xmlns:a16="http://schemas.microsoft.com/office/drawing/2014/main" id="{0562CB10-23F7-46B9-A905-3BA2599664AC}"/>
              </a:ext>
            </a:extLst>
          </p:cNvPr>
          <p:cNvPicPr>
            <a:picLocks noChangeAspect="1"/>
          </p:cNvPicPr>
          <p:nvPr/>
        </p:nvPicPr>
        <p:blipFill>
          <a:blip r:embed="rId5"/>
          <a:stretch>
            <a:fillRect/>
          </a:stretch>
        </p:blipFill>
        <p:spPr>
          <a:xfrm>
            <a:off x="5848805" y="1159260"/>
            <a:ext cx="1866671" cy="1091591"/>
          </a:xfrm>
          <a:prstGeom prst="rect">
            <a:avLst/>
          </a:prstGeom>
        </p:spPr>
      </p:pic>
      <p:cxnSp>
        <p:nvCxnSpPr>
          <p:cNvPr id="13" name="Straight Arrow Connector 12"/>
          <p:cNvCxnSpPr>
            <a:cxnSpLocks/>
          </p:cNvCxnSpPr>
          <p:nvPr/>
        </p:nvCxnSpPr>
        <p:spPr bwMode="auto">
          <a:xfrm flipH="1">
            <a:off x="7424554" y="1077308"/>
            <a:ext cx="1372575" cy="273997"/>
          </a:xfrm>
          <a:prstGeom prst="straightConnector1">
            <a:avLst/>
          </a:prstGeom>
          <a:blipFill dpi="0" rotWithShape="0">
            <a:blip r:embed="rId2"/>
            <a:srcRect/>
            <a:tile tx="0" ty="0" sx="100000" sy="100000" flip="none" algn="tl"/>
          </a:blipFill>
          <a:ln w="38100" cap="flat" cmpd="sng" algn="ctr">
            <a:solidFill>
              <a:srgbClr val="FF0000"/>
            </a:solidFill>
            <a:prstDash val="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 name="TextBox 2">
            <a:extLst>
              <a:ext uri="{FF2B5EF4-FFF2-40B4-BE49-F238E27FC236}">
                <a16:creationId xmlns:a16="http://schemas.microsoft.com/office/drawing/2014/main" id="{F9919186-BC05-FA49-B0CD-F6FBD963EF06}"/>
              </a:ext>
            </a:extLst>
          </p:cNvPr>
          <p:cNvSpPr txBox="1"/>
          <p:nvPr/>
        </p:nvSpPr>
        <p:spPr>
          <a:xfrm>
            <a:off x="49363" y="0"/>
            <a:ext cx="7809574" cy="523220"/>
          </a:xfrm>
          <a:prstGeom prst="rect">
            <a:avLst/>
          </a:prstGeom>
          <a:noFill/>
        </p:spPr>
        <p:txBody>
          <a:bodyPr wrap="none" rtlCol="0">
            <a:spAutoFit/>
          </a:bodyPr>
          <a:lstStyle/>
          <a:p>
            <a:r>
              <a:rPr lang="en-US" sz="2800" dirty="0">
                <a:latin typeface="+mj-lt"/>
              </a:rPr>
              <a:t>Challenges of measurements in space:  Noise Sources</a:t>
            </a:r>
          </a:p>
        </p:txBody>
      </p:sp>
      <p:pic>
        <p:nvPicPr>
          <p:cNvPr id="33" name="Picture 32">
            <a:extLst>
              <a:ext uri="{FF2B5EF4-FFF2-40B4-BE49-F238E27FC236}">
                <a16:creationId xmlns:a16="http://schemas.microsoft.com/office/drawing/2014/main" id="{14FFA583-E262-914A-AB7A-333691BC89C7}"/>
              </a:ext>
            </a:extLst>
          </p:cNvPr>
          <p:cNvPicPr/>
          <p:nvPr/>
        </p:nvPicPr>
        <p:blipFill>
          <a:blip r:embed="rId6">
            <a:extLst>
              <a:ext uri="{28A0092B-C50C-407E-A947-70E740481C1C}">
                <a14:useLocalDpi xmlns:a14="http://schemas.microsoft.com/office/drawing/2010/main"/>
              </a:ext>
            </a:extLst>
          </a:blip>
          <a:stretch>
            <a:fillRect/>
          </a:stretch>
        </p:blipFill>
        <p:spPr>
          <a:xfrm>
            <a:off x="1541319" y="4153831"/>
            <a:ext cx="3692741" cy="2175453"/>
          </a:xfrm>
          <a:prstGeom prst="rect">
            <a:avLst/>
          </a:prstGeom>
        </p:spPr>
      </p:pic>
      <p:sp>
        <p:nvSpPr>
          <p:cNvPr id="10" name="TextBox 9">
            <a:extLst>
              <a:ext uri="{FF2B5EF4-FFF2-40B4-BE49-F238E27FC236}">
                <a16:creationId xmlns:a16="http://schemas.microsoft.com/office/drawing/2014/main" id="{88723DEE-5B34-5C4E-B77E-D4FCEC0402D6}"/>
              </a:ext>
            </a:extLst>
          </p:cNvPr>
          <p:cNvSpPr txBox="1"/>
          <p:nvPr/>
        </p:nvSpPr>
        <p:spPr>
          <a:xfrm>
            <a:off x="3304904" y="977226"/>
            <a:ext cx="1636987" cy="461665"/>
          </a:xfrm>
          <a:prstGeom prst="rect">
            <a:avLst/>
          </a:prstGeom>
          <a:noFill/>
          <a:ln>
            <a:solidFill>
              <a:schemeClr val="tx1"/>
            </a:solidFill>
          </a:ln>
        </p:spPr>
        <p:txBody>
          <a:bodyPr wrap="none" rtlCol="0">
            <a:spAutoFit/>
          </a:bodyPr>
          <a:lstStyle/>
          <a:p>
            <a:r>
              <a:rPr lang="en-US" sz="2400" b="1" dirty="0">
                <a:latin typeface="+mj-lt"/>
              </a:rPr>
              <a:t>Clock noise</a:t>
            </a:r>
          </a:p>
        </p:txBody>
      </p:sp>
      <p:sp>
        <p:nvSpPr>
          <p:cNvPr id="35" name="TextBox 34">
            <a:extLst>
              <a:ext uri="{FF2B5EF4-FFF2-40B4-BE49-F238E27FC236}">
                <a16:creationId xmlns:a16="http://schemas.microsoft.com/office/drawing/2014/main" id="{38BA873B-435E-2D4F-B3F2-2708F2B5B1EE}"/>
              </a:ext>
            </a:extLst>
          </p:cNvPr>
          <p:cNvSpPr txBox="1"/>
          <p:nvPr/>
        </p:nvSpPr>
        <p:spPr>
          <a:xfrm>
            <a:off x="8868630" y="1873966"/>
            <a:ext cx="1451038" cy="461665"/>
          </a:xfrm>
          <a:prstGeom prst="rect">
            <a:avLst/>
          </a:prstGeom>
          <a:noFill/>
          <a:ln>
            <a:solidFill>
              <a:schemeClr val="tx1"/>
            </a:solidFill>
          </a:ln>
        </p:spPr>
        <p:txBody>
          <a:bodyPr wrap="none" rtlCol="0">
            <a:spAutoFit/>
          </a:bodyPr>
          <a:lstStyle/>
          <a:p>
            <a:r>
              <a:rPr lang="en-US" sz="2400" b="1" dirty="0">
                <a:latin typeface="+mj-lt"/>
              </a:rPr>
              <a:t>GPS noise</a:t>
            </a:r>
          </a:p>
        </p:txBody>
      </p:sp>
      <p:sp>
        <p:nvSpPr>
          <p:cNvPr id="12" name="TextBox 11">
            <a:extLst>
              <a:ext uri="{FF2B5EF4-FFF2-40B4-BE49-F238E27FC236}">
                <a16:creationId xmlns:a16="http://schemas.microsoft.com/office/drawing/2014/main" id="{8A63B5B7-D902-FE48-BC25-B6948235A73E}"/>
              </a:ext>
            </a:extLst>
          </p:cNvPr>
          <p:cNvSpPr txBox="1"/>
          <p:nvPr/>
        </p:nvSpPr>
        <p:spPr>
          <a:xfrm>
            <a:off x="1343142" y="3466175"/>
            <a:ext cx="3890918" cy="523220"/>
          </a:xfrm>
          <a:prstGeom prst="rect">
            <a:avLst/>
          </a:prstGeom>
          <a:noFill/>
        </p:spPr>
        <p:txBody>
          <a:bodyPr wrap="square" rtlCol="0">
            <a:spAutoFit/>
          </a:bodyPr>
          <a:lstStyle/>
          <a:p>
            <a:pPr algn="ctr"/>
            <a:r>
              <a:rPr lang="en-US" sz="1400" dirty="0">
                <a:solidFill>
                  <a:srgbClr val="0432FF"/>
                </a:solidFill>
                <a:latin typeface="+mj-lt"/>
              </a:rPr>
              <a:t>Require precise orbit determination to remove relativistic effects – need J2 corrections</a:t>
            </a:r>
          </a:p>
        </p:txBody>
      </p:sp>
      <p:sp>
        <p:nvSpPr>
          <p:cNvPr id="36" name="TextBox 35">
            <a:extLst>
              <a:ext uri="{FF2B5EF4-FFF2-40B4-BE49-F238E27FC236}">
                <a16:creationId xmlns:a16="http://schemas.microsoft.com/office/drawing/2014/main" id="{DE0BD2E5-FBFD-BA46-AADD-74ACCA8D2CD7}"/>
              </a:ext>
            </a:extLst>
          </p:cNvPr>
          <p:cNvSpPr txBox="1"/>
          <p:nvPr/>
        </p:nvSpPr>
        <p:spPr>
          <a:xfrm>
            <a:off x="759328" y="4447793"/>
            <a:ext cx="583814" cy="461665"/>
          </a:xfrm>
          <a:prstGeom prst="rect">
            <a:avLst/>
          </a:prstGeom>
          <a:noFill/>
          <a:ln>
            <a:solidFill>
              <a:schemeClr val="tx1"/>
            </a:solidFill>
          </a:ln>
        </p:spPr>
        <p:txBody>
          <a:bodyPr wrap="none" rtlCol="0">
            <a:spAutoFit/>
          </a:bodyPr>
          <a:lstStyle/>
          <a:p>
            <a:r>
              <a:rPr lang="en-US" sz="2400" b="1" dirty="0">
                <a:latin typeface="+mj-lt"/>
              </a:rPr>
              <a:t>OD</a:t>
            </a:r>
          </a:p>
        </p:txBody>
      </p:sp>
      <p:sp>
        <p:nvSpPr>
          <p:cNvPr id="37" name="TextBox 36">
            <a:extLst>
              <a:ext uri="{FF2B5EF4-FFF2-40B4-BE49-F238E27FC236}">
                <a16:creationId xmlns:a16="http://schemas.microsoft.com/office/drawing/2014/main" id="{47E6E6AA-5E09-2444-8F02-29133DDF6C18}"/>
              </a:ext>
            </a:extLst>
          </p:cNvPr>
          <p:cNvSpPr txBox="1"/>
          <p:nvPr/>
        </p:nvSpPr>
        <p:spPr>
          <a:xfrm>
            <a:off x="6520295" y="4170675"/>
            <a:ext cx="3433825" cy="400110"/>
          </a:xfrm>
          <a:prstGeom prst="rect">
            <a:avLst/>
          </a:prstGeom>
          <a:noFill/>
          <a:ln>
            <a:solidFill>
              <a:schemeClr val="tx1"/>
            </a:solidFill>
          </a:ln>
        </p:spPr>
        <p:txBody>
          <a:bodyPr wrap="none" rtlCol="0">
            <a:spAutoFit/>
          </a:bodyPr>
          <a:lstStyle/>
          <a:p>
            <a:r>
              <a:rPr lang="en-US" sz="2000" b="1" dirty="0">
                <a:latin typeface="+mj-lt"/>
              </a:rPr>
              <a:t>Final result:  measure all three</a:t>
            </a:r>
          </a:p>
        </p:txBody>
      </p:sp>
      <p:cxnSp>
        <p:nvCxnSpPr>
          <p:cNvPr id="19" name="Straight Arrow Connector 18">
            <a:extLst>
              <a:ext uri="{FF2B5EF4-FFF2-40B4-BE49-F238E27FC236}">
                <a16:creationId xmlns:a16="http://schemas.microsoft.com/office/drawing/2014/main" id="{87B5D2F8-7D9E-414B-949D-9259B84DD00C}"/>
              </a:ext>
            </a:extLst>
          </p:cNvPr>
          <p:cNvCxnSpPr/>
          <p:nvPr/>
        </p:nvCxnSpPr>
        <p:spPr>
          <a:xfrm flipH="1">
            <a:off x="4070789" y="4163245"/>
            <a:ext cx="205806" cy="271237"/>
          </a:xfrm>
          <a:prstGeom prst="straightConnector1">
            <a:avLst/>
          </a:prstGeom>
          <a:ln w="28575" cap="flat" cmpd="sng" algn="ctr">
            <a:solidFill>
              <a:schemeClr val="tx1"/>
            </a:solidFill>
            <a:prstDash val="solid"/>
            <a:roun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4" name="Right Arrow 23">
            <a:extLst>
              <a:ext uri="{FF2B5EF4-FFF2-40B4-BE49-F238E27FC236}">
                <a16:creationId xmlns:a16="http://schemas.microsoft.com/office/drawing/2014/main" id="{7F87AC6D-6164-C54C-BC66-871FB887B6CD}"/>
              </a:ext>
            </a:extLst>
          </p:cNvPr>
          <p:cNvSpPr/>
          <p:nvPr/>
        </p:nvSpPr>
        <p:spPr>
          <a:xfrm rot="463527">
            <a:off x="5728671" y="4732997"/>
            <a:ext cx="680435" cy="611561"/>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ight Arrow 38">
            <a:extLst>
              <a:ext uri="{FF2B5EF4-FFF2-40B4-BE49-F238E27FC236}">
                <a16:creationId xmlns:a16="http://schemas.microsoft.com/office/drawing/2014/main" id="{AB38C68D-CAB4-3546-8BEE-483762B99E64}"/>
              </a:ext>
            </a:extLst>
          </p:cNvPr>
          <p:cNvSpPr/>
          <p:nvPr/>
        </p:nvSpPr>
        <p:spPr>
          <a:xfrm rot="3323413">
            <a:off x="6619281" y="3326424"/>
            <a:ext cx="680435" cy="611561"/>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ight Arrow 40">
            <a:extLst>
              <a:ext uri="{FF2B5EF4-FFF2-40B4-BE49-F238E27FC236}">
                <a16:creationId xmlns:a16="http://schemas.microsoft.com/office/drawing/2014/main" id="{2DF6F44D-CD34-E64B-92B0-4811109E9A4B}"/>
              </a:ext>
            </a:extLst>
          </p:cNvPr>
          <p:cNvSpPr/>
          <p:nvPr/>
        </p:nvSpPr>
        <p:spPr>
          <a:xfrm rot="5654075">
            <a:off x="8834710" y="3251887"/>
            <a:ext cx="680435" cy="611561"/>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AF7555BC-623B-945D-6346-7EAF1A2179D9}"/>
              </a:ext>
            </a:extLst>
          </p:cNvPr>
          <p:cNvPicPr>
            <a:picLocks noChangeAspect="1"/>
          </p:cNvPicPr>
          <p:nvPr/>
        </p:nvPicPr>
        <p:blipFill>
          <a:blip r:embed="rId7"/>
          <a:stretch>
            <a:fillRect/>
          </a:stretch>
        </p:blipFill>
        <p:spPr>
          <a:xfrm>
            <a:off x="9899374" y="6329285"/>
            <a:ext cx="2292626" cy="460973"/>
          </a:xfrm>
          <a:prstGeom prst="rect">
            <a:avLst/>
          </a:prstGeom>
        </p:spPr>
      </p:pic>
    </p:spTree>
    <p:extLst>
      <p:ext uri="{BB962C8B-B14F-4D97-AF65-F5344CB8AC3E}">
        <p14:creationId xmlns:p14="http://schemas.microsoft.com/office/powerpoint/2010/main" val="716753623"/>
      </p:ext>
    </p:extLst>
  </p:cSld>
  <p:clrMapOvr>
    <a:masterClrMapping/>
  </p:clrMapOvr>
  <p:transition advTm="75350"/>
  <p:extLst>
    <p:ext uri="{3A86A75C-4F4B-4683-9AE1-C65F6400EC91}">
      <p14:laserTraceLst xmlns:p14="http://schemas.microsoft.com/office/powerpoint/2010/main">
        <p14:tracePtLst>
          <p14:tracePt t="5337" x="79375" y="2081213"/>
          <p14:tracePt t="5345" x="176213" y="2105025"/>
          <p14:tracePt t="5353" x="334963" y="2160588"/>
          <p14:tracePt t="5365" x="509588" y="2216150"/>
          <p14:tracePt t="5369" x="717550" y="2297113"/>
          <p14:tracePt t="5378" x="933450" y="2376488"/>
          <p14:tracePt t="5385" x="1155700" y="2439988"/>
          <p14:tracePt t="5393" x="1363663" y="2487613"/>
          <p14:tracePt t="5399" x="1554163" y="2511425"/>
          <p14:tracePt t="5409" x="1690688" y="2527300"/>
          <p14:tracePt t="5415" x="1809750" y="2535238"/>
          <p14:tracePt t="5423" x="1873250" y="2535238"/>
          <p14:tracePt t="5431" x="1922463" y="2535238"/>
          <p14:tracePt t="5440" x="1954213" y="2535238"/>
          <p14:tracePt t="5447" x="1970088" y="2535238"/>
          <p14:tracePt t="5455" x="1978025" y="2535238"/>
          <p14:tracePt t="5462" x="1985963" y="2543175"/>
          <p14:tracePt t="5478" x="2001838" y="2551113"/>
          <p14:tracePt t="5485" x="2009775" y="2566988"/>
          <p14:tracePt t="5493" x="2025650" y="2576513"/>
          <p14:tracePt t="5501" x="2057400" y="2592388"/>
          <p14:tracePt t="5509" x="2105025" y="2608263"/>
          <p14:tracePt t="5517" x="2152650" y="2624138"/>
          <p14:tracePt t="5525" x="2200275" y="2640013"/>
          <p14:tracePt t="5531" x="2239963" y="2655888"/>
          <p14:tracePt t="5539" x="2297113" y="2671763"/>
          <p14:tracePt t="5549" x="2344738" y="2679700"/>
          <p14:tracePt t="5556" x="2400300" y="2695575"/>
          <p14:tracePt t="5564" x="2455863" y="2703513"/>
          <p14:tracePt t="5571" x="2503488" y="2719388"/>
          <p14:tracePt t="5579" x="2543175" y="2719388"/>
          <p14:tracePt t="5587" x="2590800" y="2719388"/>
          <p14:tracePt t="5595" x="2632075" y="2719388"/>
          <p14:tracePt t="5601" x="2679700" y="2719388"/>
          <p14:tracePt t="5609" x="2719388" y="2719388"/>
          <p14:tracePt t="5617" x="2774950" y="2719388"/>
          <p14:tracePt t="5625" x="2838450" y="2727325"/>
          <p14:tracePt t="5633" x="2901950" y="2743200"/>
          <p14:tracePt t="5641" x="2982913" y="2767013"/>
          <p14:tracePt t="5649" x="3054350" y="2790825"/>
          <p14:tracePt t="5655" x="3157538" y="2822575"/>
          <p14:tracePt t="5663" x="3268663" y="2862263"/>
          <p14:tracePt t="5671" x="3357563" y="2886075"/>
          <p14:tracePt t="5679" x="3429000" y="2927350"/>
          <p14:tracePt t="5687" x="3508375" y="2943225"/>
          <p14:tracePt t="5696" x="3571875" y="2959100"/>
          <p14:tracePt t="5703" x="3635375" y="2974975"/>
          <p14:tracePt t="5712" x="3708400" y="2982913"/>
          <p14:tracePt t="5719" x="3748088" y="2998788"/>
          <p14:tracePt t="5725" x="3795713" y="3014663"/>
          <p14:tracePt t="5733" x="3843338" y="3030538"/>
          <p14:tracePt t="5741" x="3883025" y="3030538"/>
          <p14:tracePt t="5749" x="3930650" y="3038475"/>
          <p14:tracePt t="5757" x="3986213" y="3038475"/>
          <p14:tracePt t="5765" x="4043363" y="3038475"/>
          <p14:tracePt t="5773" x="4090988" y="3038475"/>
          <p14:tracePt t="5781" x="4154488" y="3054350"/>
          <p14:tracePt t="5787" x="4233863" y="3054350"/>
          <p14:tracePt t="5795" x="4305300" y="3054350"/>
          <p14:tracePt t="5803" x="4378325" y="3062288"/>
          <p14:tracePt t="5811" x="4465638" y="3070225"/>
          <p14:tracePt t="5819" x="4545013" y="3086100"/>
          <p14:tracePt t="5828" x="4616450" y="3094038"/>
          <p14:tracePt t="5835" x="4679950" y="3094038"/>
          <p14:tracePt t="5843" x="4745038" y="3101975"/>
          <p14:tracePt t="5849" x="4808538" y="3101975"/>
          <p14:tracePt t="5857" x="4872038" y="3101975"/>
          <p14:tracePt t="5864" x="4935538" y="3094038"/>
          <p14:tracePt t="5873" x="4975225" y="3078163"/>
          <p14:tracePt t="5881" x="5022850" y="3062288"/>
          <p14:tracePt t="5889" x="5046663" y="3046413"/>
          <p14:tracePt t="5897" x="5080000" y="3014663"/>
          <p14:tracePt t="5905" x="5095875" y="2990850"/>
          <p14:tracePt t="5913" x="5119688" y="2974975"/>
          <p14:tracePt t="5919" x="5135563" y="2935288"/>
          <p14:tracePt t="5927" x="5143500" y="2901950"/>
          <p14:tracePt t="5935" x="5159375" y="2854325"/>
          <p14:tracePt t="5946" x="5175250" y="2806700"/>
          <p14:tracePt t="5951" x="5191125" y="2767013"/>
          <p14:tracePt t="5960" x="5207000" y="2727325"/>
          <p14:tracePt t="5967" x="5222875" y="2695575"/>
          <p14:tracePt t="5975" x="5238750" y="2655888"/>
          <p14:tracePt t="5981" x="5246688" y="2616200"/>
          <p14:tracePt t="5989" x="5246688" y="2592388"/>
          <p14:tracePt t="5997" x="5246688" y="2566988"/>
          <p14:tracePt t="6005" x="5246688" y="2527300"/>
          <p14:tracePt t="6013" x="5246688" y="2503488"/>
          <p14:tracePt t="6021" x="5230813" y="2471738"/>
          <p14:tracePt t="6029" x="5214938" y="2432050"/>
          <p14:tracePt t="6037" x="5199063" y="2384425"/>
          <p14:tracePt t="6043" x="5183188" y="2344738"/>
          <p14:tracePt t="6051" x="5175250" y="2305050"/>
          <p14:tracePt t="6059" x="5159375" y="2257425"/>
          <p14:tracePt t="6067" x="5135563" y="2208213"/>
          <p14:tracePt t="6075" x="5103813" y="2160588"/>
          <p14:tracePt t="6082" x="5072063" y="2112963"/>
          <p14:tracePt t="6092" x="5014913" y="2065338"/>
          <p14:tracePt t="6099" x="4967288" y="2025650"/>
          <p14:tracePt t="6105" x="4903788" y="2001838"/>
          <p14:tracePt t="6113" x="4832350" y="1954213"/>
          <p14:tracePt t="6121" x="4768850" y="1922463"/>
          <p14:tracePt t="6129" x="4687888" y="1898650"/>
          <p14:tracePt t="6137" x="4592638" y="1881188"/>
          <p14:tracePt t="6146" x="4497388" y="1865313"/>
          <p14:tracePt t="6153" x="4386263" y="1841500"/>
          <p14:tracePt t="6162" x="4281488" y="1825625"/>
          <p14:tracePt t="6167" x="4178300" y="1809750"/>
          <p14:tracePt t="6176" x="4090988" y="1793875"/>
          <p14:tracePt t="6183" x="3978275" y="1770063"/>
          <p14:tracePt t="6191" x="3875088" y="1746250"/>
          <p14:tracePt t="6200" x="3787775" y="1730375"/>
          <p14:tracePt t="6208" x="3724275" y="1714500"/>
          <p14:tracePt t="6215" x="3651250" y="1698625"/>
          <p14:tracePt t="6224" x="3595688" y="1682750"/>
          <p14:tracePt t="6229" x="3540125" y="1666875"/>
          <p14:tracePt t="6237" x="3476625" y="1643063"/>
          <p14:tracePt t="6245" x="3421063" y="1619250"/>
          <p14:tracePt t="6253" x="3357563" y="1595438"/>
          <p14:tracePt t="6262" x="3284538" y="1579563"/>
          <p14:tracePt t="6270" x="3213100" y="1563688"/>
          <p14:tracePt t="6280" x="3133725" y="1563688"/>
          <p14:tracePt t="6286" x="3054350" y="1563688"/>
          <p14:tracePt t="6293" x="2967038" y="1571625"/>
          <p14:tracePt t="6299" x="2870200" y="1595438"/>
          <p14:tracePt t="6307" x="2759075" y="1611313"/>
          <p14:tracePt t="6315" x="2687638" y="1627188"/>
          <p14:tracePt t="6323" x="2606675" y="1643063"/>
          <p14:tracePt t="6331" x="2543175" y="1658938"/>
          <p14:tracePt t="6341" x="2479675" y="1674813"/>
          <p14:tracePt t="6347" x="2408238" y="1690688"/>
          <p14:tracePt t="6355" x="2344738" y="1722438"/>
          <p14:tracePt t="6363" x="2289175" y="1746250"/>
          <p14:tracePt t="6369" x="2239963" y="1754188"/>
          <p14:tracePt t="6380" x="2192338" y="1770063"/>
          <p14:tracePt t="6386" x="2152650" y="1785938"/>
          <p14:tracePt t="6397" x="2120900" y="1801813"/>
          <p14:tracePt t="6401" x="2105025" y="1809750"/>
          <p14:tracePt t="6412" x="2097088" y="1825625"/>
          <p14:tracePt t="6417" x="2081213" y="1833563"/>
          <p14:tracePt t="6425" x="2073275" y="1849438"/>
          <p14:tracePt t="6431" x="2057400" y="1865313"/>
          <p14:tracePt t="6440" x="2041525" y="1873250"/>
          <p14:tracePt t="6447" x="2017713" y="1906588"/>
          <p14:tracePt t="6455" x="1993900" y="1930400"/>
          <p14:tracePt t="6463" x="1962150" y="1962150"/>
          <p14:tracePt t="6471" x="1930400" y="2009775"/>
          <p14:tracePt t="6479" x="1905000" y="2049463"/>
          <p14:tracePt t="6487" x="1865313" y="2089150"/>
          <p14:tracePt t="6493" x="1841500" y="2136775"/>
          <p14:tracePt t="6501" x="1809750" y="2184400"/>
          <p14:tracePt t="6510" x="1785938" y="2224088"/>
          <p14:tracePt t="6517" x="1762125" y="2273300"/>
          <p14:tracePt t="6525" x="1746250" y="2320925"/>
          <p14:tracePt t="6533" x="1730375" y="2368550"/>
          <p14:tracePt t="6541" x="1714500" y="2416175"/>
          <p14:tracePt t="6549" x="1714500" y="2455863"/>
          <p14:tracePt t="6555" x="1706563" y="2487613"/>
          <p14:tracePt t="6564" x="1706563" y="2527300"/>
          <p14:tracePt t="6571" x="1706563" y="2551113"/>
          <p14:tracePt t="6579" x="1706563" y="2576513"/>
          <p14:tracePt t="6587" x="1714500" y="2600325"/>
          <p14:tracePt t="6595" x="1722438" y="2616200"/>
          <p14:tracePt t="6603" x="1738313" y="2640013"/>
          <p14:tracePt t="6611" x="1746250" y="2655888"/>
          <p14:tracePt t="6618" x="1762125" y="2687638"/>
          <p14:tracePt t="6627" x="1778000" y="2711450"/>
          <p14:tracePt t="6633" x="1785938" y="2735263"/>
          <p14:tracePt t="6641" x="1801813" y="2759075"/>
          <p14:tracePt t="6649" x="1817688" y="2798763"/>
          <p14:tracePt t="6657" x="1833563" y="2846388"/>
          <p14:tracePt t="6665" x="1849438" y="2870200"/>
          <p14:tracePt t="6673" x="1873250" y="2919413"/>
          <p14:tracePt t="6681" x="1897063" y="2967038"/>
          <p14:tracePt t="6687" x="1930400" y="3014663"/>
          <p14:tracePt t="6696" x="1962150" y="3062288"/>
          <p14:tracePt t="6703" x="2001838" y="3109913"/>
          <p14:tracePt t="6712" x="2033588" y="3157538"/>
          <p14:tracePt t="6719" x="2073275" y="3197225"/>
          <p14:tracePt t="6727" x="2112963" y="3244850"/>
          <p14:tracePt t="6735" x="2152650" y="3286125"/>
          <p14:tracePt t="6743" x="2192338" y="3317875"/>
          <p14:tracePt t="6749" x="2239963" y="3333750"/>
          <p14:tracePt t="6757" x="2273300" y="3349625"/>
          <p14:tracePt t="6765" x="2312988" y="3365500"/>
          <p14:tracePt t="6773" x="2352675" y="3365500"/>
          <p14:tracePt t="6781" x="2400300" y="3381375"/>
          <p14:tracePt t="6789" x="2447925" y="3389313"/>
          <p14:tracePt t="6797" x="2487613" y="3389313"/>
          <p14:tracePt t="6805" x="2543175" y="3389313"/>
          <p14:tracePt t="6812" x="2598738" y="3389313"/>
          <p14:tracePt t="6819" x="2663825" y="3389313"/>
          <p14:tracePt t="6827" x="2727325" y="3389313"/>
          <p14:tracePt t="6835" x="2790825" y="3389313"/>
          <p14:tracePt t="6844" x="2854325" y="3389313"/>
          <p14:tracePt t="6851" x="2925763" y="3397250"/>
          <p14:tracePt t="6860" x="3006725" y="3421063"/>
          <p14:tracePt t="6866" x="3094038" y="3429000"/>
          <p14:tracePt t="6873" x="3173413" y="3444875"/>
          <p14:tracePt t="6883" x="3284538" y="3460750"/>
          <p14:tracePt t="6889" x="3381375" y="3468688"/>
          <p14:tracePt t="6897" x="3484563" y="3476625"/>
          <p14:tracePt t="6905" x="3587750" y="3476625"/>
          <p14:tracePt t="6913" x="3684588" y="3476625"/>
          <p14:tracePt t="6921" x="3771900" y="3476625"/>
          <p14:tracePt t="6929" x="3835400" y="3476625"/>
          <p14:tracePt t="6937" x="3898900" y="3460750"/>
          <p14:tracePt t="6943" x="3954463" y="3452813"/>
          <p14:tracePt t="6951" x="4002088" y="3444875"/>
          <p14:tracePt t="6959" x="4043363" y="3436938"/>
          <p14:tracePt t="6978" x="4138613" y="3405188"/>
          <p14:tracePt t="6983" x="4194175" y="3389313"/>
          <p14:tracePt t="6991" x="4249738" y="3373438"/>
          <p14:tracePt t="6999" x="4329113" y="3357563"/>
          <p14:tracePt t="7005" x="4402138" y="3341688"/>
          <p14:tracePt t="7013" x="4473575" y="3341688"/>
          <p14:tracePt t="7021" x="4560888" y="3333750"/>
          <p14:tracePt t="7030" x="4640263" y="3333750"/>
          <p14:tracePt t="7037" x="4713288" y="3341688"/>
          <p14:tracePt t="7045" x="4776788" y="3341688"/>
          <p14:tracePt t="7053" x="4840288" y="3341688"/>
          <p14:tracePt t="7064" x="4903788" y="3341688"/>
          <p14:tracePt t="7067" x="4959350" y="3325813"/>
          <p14:tracePt t="7076" x="5006975" y="3309938"/>
          <p14:tracePt t="7083" x="5056188" y="3286125"/>
          <p14:tracePt t="7092" x="5103813" y="3262313"/>
          <p14:tracePt t="7101" x="5151438" y="3221038"/>
          <p14:tracePt t="7107" x="5199063" y="3173413"/>
          <p14:tracePt t="7115" x="5246688" y="3125788"/>
          <p14:tracePt t="7124" x="5302250" y="3078163"/>
          <p14:tracePt t="7130" x="5349875" y="3022600"/>
          <p14:tracePt t="7137" x="5397500" y="2974975"/>
          <p14:tracePt t="7147" x="5446713" y="2927350"/>
          <p14:tracePt t="7153" x="5502275" y="2878138"/>
          <p14:tracePt t="7164" x="5541963" y="2830513"/>
          <p14:tracePt t="7169" x="5565775" y="2782888"/>
          <p14:tracePt t="7177" x="5589588" y="2735263"/>
          <p14:tracePt t="7185" x="5597525" y="2695575"/>
          <p14:tracePt t="7194" x="5613400" y="2663825"/>
          <p14:tracePt t="7199" x="5621338" y="2640013"/>
          <p14:tracePt t="7207" x="5621338" y="2624138"/>
          <p14:tracePt t="7215" x="5621338" y="2600325"/>
          <p14:tracePt t="7223" x="5621338" y="2592388"/>
          <p14:tracePt t="7231" x="5621338" y="2584450"/>
          <p14:tracePt t="7239" x="5621338" y="2566988"/>
          <p14:tracePt t="7248" x="5621338" y="2559050"/>
          <p14:tracePt t="7255" x="5621338" y="2551113"/>
          <p14:tracePt t="7263" x="5621338" y="2543175"/>
          <p14:tracePt t="7269" x="5613400" y="2519363"/>
          <p14:tracePt t="7277" x="5613400" y="2487613"/>
          <p14:tracePt t="7285" x="5613400" y="2463800"/>
          <p14:tracePt t="7293" x="5605463" y="2424113"/>
          <p14:tracePt t="7301" x="5589588" y="2392363"/>
          <p14:tracePt t="7310" x="5581650" y="2344738"/>
          <p14:tracePt t="7317" x="5565775" y="2297113"/>
          <p14:tracePt t="7323" x="5549900" y="2257425"/>
          <p14:tracePt t="7331" x="5534025" y="2208213"/>
          <p14:tracePt t="7339" x="5526088" y="2160588"/>
          <p14:tracePt t="7347" x="5494338" y="2105025"/>
          <p14:tracePt t="7355" x="5478463" y="2057400"/>
          <p14:tracePt t="7364" x="5454650" y="2009775"/>
          <p14:tracePt t="7371" x="5422900" y="1970088"/>
          <p14:tracePt t="7379" x="5381625" y="1930400"/>
          <p14:tracePt t="7387" x="5341938" y="1906588"/>
          <p14:tracePt t="7393" x="5294313" y="1890713"/>
          <p14:tracePt t="7401" x="5246688" y="1873250"/>
          <p14:tracePt t="7410" x="5207000" y="1865313"/>
          <p14:tracePt t="7417" x="5151438" y="1857375"/>
          <p14:tracePt t="7426" x="5087938" y="1849438"/>
          <p14:tracePt t="7433" x="5022850" y="1849438"/>
          <p14:tracePt t="7441" x="4967288" y="1849438"/>
          <p14:tracePt t="7449" x="4911725" y="1849438"/>
          <p14:tracePt t="7455" x="4872038" y="1849438"/>
          <p14:tracePt t="7464" x="4824413" y="1857375"/>
          <p14:tracePt t="7471" x="4792663" y="1857375"/>
          <p14:tracePt t="7480" x="4745038" y="1857375"/>
          <p14:tracePt t="7487" x="4705350" y="1857375"/>
          <p14:tracePt t="7495" x="4672013" y="1857375"/>
          <p14:tracePt t="7503" x="4624388" y="1857375"/>
          <p14:tracePt t="7511" x="4584700" y="1857375"/>
          <p14:tracePt t="7517" x="4529138" y="1857375"/>
          <p14:tracePt t="7526" x="4465638" y="1857375"/>
          <p14:tracePt t="7534" x="4402138" y="1849438"/>
          <p14:tracePt t="7542" x="4313238" y="1841500"/>
          <p14:tracePt t="7549" x="4210050" y="1841500"/>
          <p14:tracePt t="7557" x="4106863" y="1833563"/>
          <p14:tracePt t="7565" x="3986213" y="1825625"/>
          <p14:tracePt t="7573" x="3867150" y="1825625"/>
          <p14:tracePt t="7580" x="3763963" y="1825625"/>
          <p14:tracePt t="7587" x="3660775" y="1833563"/>
          <p14:tracePt t="7596" x="3563938" y="1833563"/>
          <p14:tracePt t="7603" x="3492500" y="1833563"/>
          <p14:tracePt t="7611" x="3421063" y="1833563"/>
          <p14:tracePt t="7619" x="3381375" y="1833563"/>
          <p14:tracePt t="7627" x="3341688" y="1833563"/>
          <p14:tracePt t="7635" x="3300413" y="1833563"/>
          <p14:tracePt t="7643" x="3276600" y="1841500"/>
          <p14:tracePt t="7649" x="3252788" y="1857375"/>
          <p14:tracePt t="7657" x="3213100" y="1865313"/>
          <p14:tracePt t="7665" x="3181350" y="1881188"/>
          <p14:tracePt t="7673" x="3133725" y="1898650"/>
          <p14:tracePt t="7680" x="3086100" y="1922463"/>
          <p14:tracePt t="7689" x="3038475" y="1938338"/>
          <p14:tracePt t="7697" x="2998788" y="1954213"/>
          <p14:tracePt t="7705" x="2949575" y="1970088"/>
          <p14:tracePt t="7712" x="2909888" y="1985963"/>
          <p14:tracePt t="7719" x="2886075" y="1993900"/>
          <p14:tracePt t="7727" x="2878138" y="2001838"/>
          <p14:tracePt t="7735" x="2862263" y="2009775"/>
          <p14:tracePt t="7751" x="2846388" y="2017713"/>
          <p14:tracePt t="7767" x="2838450" y="2025650"/>
          <p14:tracePt t="7773" x="2814638" y="2033588"/>
          <p14:tracePt t="7781" x="2782888" y="2041525"/>
          <p14:tracePt t="7788" x="2743200" y="2057400"/>
          <p14:tracePt t="7796" x="2687638" y="2073275"/>
          <p14:tracePt t="7805" x="2624138" y="2089150"/>
          <p14:tracePt t="7813" x="2566988" y="2105025"/>
          <p14:tracePt t="7821" x="2511425" y="2120900"/>
          <p14:tracePt t="7830" x="2455863" y="2144713"/>
          <p14:tracePt t="7835" x="2400300" y="2160588"/>
          <p14:tracePt t="7843" x="2360613" y="2176463"/>
          <p14:tracePt t="7851" x="2328863" y="2192338"/>
          <p14:tracePt t="7859" x="2320925" y="2216150"/>
          <p14:tracePt t="7867" x="2297113" y="2224088"/>
          <p14:tracePt t="7875" x="2289175" y="2241550"/>
          <p14:tracePt t="7883" x="2273300" y="2257425"/>
          <p14:tracePt t="7891" x="2265363" y="2273300"/>
          <p14:tracePt t="7898" x="2247900" y="2289175"/>
          <p14:tracePt t="7905" x="2239963" y="2312988"/>
          <p14:tracePt t="7913" x="2224088" y="2336800"/>
          <p14:tracePt t="7921" x="2216150" y="2360613"/>
          <p14:tracePt t="7930" x="2192338" y="2376488"/>
          <p14:tracePt t="7937" x="2176463" y="2408238"/>
          <p14:tracePt t="7949" x="2152650" y="2432050"/>
          <p14:tracePt t="7954" x="2136775" y="2463800"/>
          <p14:tracePt t="7960" x="2128838" y="2487613"/>
          <p14:tracePt t="7968" x="2112963" y="2511425"/>
          <p14:tracePt t="7975" x="2105025" y="2527300"/>
          <p14:tracePt t="7984" x="2089150" y="2559050"/>
          <p14:tracePt t="7992" x="2081213" y="2584450"/>
          <p14:tracePt t="8000" x="2073275" y="2600325"/>
          <p14:tracePt t="8007" x="2073275" y="2608263"/>
          <p14:tracePt t="8015" x="2065338" y="2624138"/>
          <p14:tracePt t="8023" x="2057400" y="2632075"/>
          <p14:tracePt t="8029" x="2057400" y="2640013"/>
          <p14:tracePt t="8037" x="2057400" y="2655888"/>
          <p14:tracePt t="8182" x="2057400" y="2663825"/>
          <p14:tracePt t="8201" x="2057400" y="2671763"/>
          <p14:tracePt t="8217" x="2065338" y="2671763"/>
          <p14:tracePt t="8223" x="2065338" y="2679700"/>
          <p14:tracePt t="8239" x="2065338" y="2687638"/>
          <p14:tracePt t="8422" x="2065338" y="2695575"/>
          <p14:tracePt t="8449" x="2065338" y="2703513"/>
          <p14:tracePt t="8554" x="2073275" y="2703513"/>
          <p14:tracePt t="8681" x="2073275" y="2711450"/>
          <p14:tracePt t="8788" x="2073275" y="2703513"/>
          <p14:tracePt t="9055" x="2073275" y="2695575"/>
          <p14:tracePt t="9069" x="2073275" y="2687638"/>
          <p14:tracePt t="9245" x="2073275" y="2679700"/>
          <p14:tracePt t="9263" x="2073275" y="2671763"/>
          <p14:tracePt t="9271" x="2073275" y="2663825"/>
          <p14:tracePt t="9279" x="2073275" y="2655888"/>
          <p14:tracePt t="9296" x="2073275" y="2647950"/>
          <p14:tracePt t="9312" x="2073275" y="2640013"/>
          <p14:tracePt t="9325" x="2073275" y="2632075"/>
          <p14:tracePt t="9412" x="2073275" y="2640013"/>
          <p14:tracePt t="9610" x="2081213" y="2640013"/>
          <p14:tracePt t="9651" x="2089150" y="2640013"/>
          <p14:tracePt t="9659" x="2097088" y="2640013"/>
          <p14:tracePt t="9667" x="2105025" y="2640013"/>
          <p14:tracePt t="9676" x="2112963" y="2640013"/>
          <p14:tracePt t="9685" x="2120900" y="2647950"/>
          <p14:tracePt t="9691" x="2136775" y="2647950"/>
          <p14:tracePt t="9697" x="2144713" y="2655888"/>
          <p14:tracePt t="9705" x="2168525" y="2655888"/>
          <p14:tracePt t="9713" x="2192338" y="2655888"/>
          <p14:tracePt t="9721" x="2239963" y="2655888"/>
          <p14:tracePt t="9730" x="2281238" y="2655888"/>
          <p14:tracePt t="9737" x="2328863" y="2647950"/>
          <p14:tracePt t="9747" x="2376488" y="2632075"/>
          <p14:tracePt t="9754" x="2432050" y="2616200"/>
          <p14:tracePt t="9760" x="2487613" y="2600325"/>
          <p14:tracePt t="9768" x="2543175" y="2584450"/>
          <p14:tracePt t="9776" x="2590800" y="2566988"/>
          <p14:tracePt t="9788" x="2632075" y="2551113"/>
          <p14:tracePt t="9790" x="2679700" y="2535238"/>
          <p14:tracePt t="9799" x="2719388" y="2519363"/>
          <p14:tracePt t="9807" x="2759075" y="2503488"/>
          <p14:tracePt t="9816" x="2806700" y="2495550"/>
          <p14:tracePt t="9823" x="2846388" y="2495550"/>
          <p14:tracePt t="9830" x="2909888" y="2495550"/>
          <p14:tracePt t="9837" x="2974975" y="2495550"/>
          <p14:tracePt t="9846" x="3054350" y="2487613"/>
          <p14:tracePt t="9853" x="3117850" y="2487613"/>
          <p14:tracePt t="9861" x="3181350" y="2487613"/>
          <p14:tracePt t="9870" x="3252788" y="2487613"/>
          <p14:tracePt t="9877" x="3333750" y="2495550"/>
          <p14:tracePt t="9887" x="3397250" y="2495550"/>
          <p14:tracePt t="9891" x="3460750" y="2495550"/>
          <p14:tracePt t="9899" x="3500438" y="2495550"/>
          <p14:tracePt t="9907" x="3548063" y="2495550"/>
          <p14:tracePt t="9916" x="3595688" y="2487613"/>
          <p14:tracePt t="9923" x="3627438" y="2487613"/>
          <p14:tracePt t="9931" x="3668713" y="2479675"/>
          <p14:tracePt t="9940" x="3716338" y="2463800"/>
          <p14:tracePt t="9950" x="3763963" y="2455863"/>
          <p14:tracePt t="9953" x="3819525" y="2439988"/>
          <p14:tracePt t="9962" x="3883025" y="2424113"/>
          <p14:tracePt t="9972" x="3962400" y="2408238"/>
          <p14:tracePt t="9978" x="4035425" y="2392363"/>
          <p14:tracePt t="9988" x="4098925" y="2376488"/>
          <p14:tracePt t="9993" x="4178300" y="2360613"/>
          <p14:tracePt t="10001" x="4265613" y="2352675"/>
          <p14:tracePt t="10009" x="4329113" y="2344738"/>
          <p14:tracePt t="10015" x="4394200" y="2328863"/>
          <p14:tracePt t="10030" x="4457700" y="2320925"/>
          <p14:tracePt t="10032" x="4513263" y="2312988"/>
          <p14:tracePt t="10039" x="4560888" y="2312988"/>
          <p14:tracePt t="10047" x="4592638" y="2312988"/>
          <p14:tracePt t="10055" x="4616450" y="2312988"/>
          <p14:tracePt t="10063" x="4632325" y="2312988"/>
          <p14:tracePt t="10070" x="4656138" y="2312988"/>
          <p14:tracePt t="10077" x="4687888" y="2312988"/>
          <p14:tracePt t="10086" x="4729163" y="2312988"/>
          <p14:tracePt t="10093" x="4776788" y="2312988"/>
          <p14:tracePt t="10101" x="4840288" y="2312988"/>
          <p14:tracePt t="10109" x="4903788" y="2312988"/>
          <p14:tracePt t="10117" x="4967288" y="2312988"/>
          <p14:tracePt t="10125" x="5030788" y="2312988"/>
          <p14:tracePt t="10133" x="5087938" y="2312988"/>
          <p14:tracePt t="10141" x="5127625" y="2305050"/>
          <p14:tracePt t="10147" x="5151438" y="2305050"/>
          <p14:tracePt t="10155" x="5159375" y="2305050"/>
          <p14:tracePt t="10238" x="5167313" y="2305050"/>
          <p14:tracePt t="10266" x="5167313" y="2312988"/>
          <p14:tracePt t="10280" x="5167313" y="2320925"/>
          <p14:tracePt t="10287" x="5175250" y="2328863"/>
          <p14:tracePt t="10303" x="5175250" y="2336800"/>
          <p14:tracePt t="10312" x="5175250" y="2352675"/>
          <p14:tracePt t="10328" x="5175250" y="2360613"/>
          <p14:tracePt t="10336" x="5175250" y="2376488"/>
          <p14:tracePt t="10341" x="5175250" y="2384425"/>
          <p14:tracePt t="10349" x="5175250" y="2392363"/>
          <p14:tracePt t="10358" x="5175250" y="2400300"/>
          <p14:tracePt t="10366" x="5175250" y="2416175"/>
          <p14:tracePt t="10382" x="5175250" y="2424113"/>
          <p14:tracePt t="10389" x="5175250" y="2432050"/>
          <p14:tracePt t="10398" x="5175250" y="2439988"/>
          <p14:tracePt t="10403" x="5183188" y="2447925"/>
          <p14:tracePt t="10575" x="5183188" y="2455863"/>
          <p14:tracePt t="10613" x="5191125" y="2455863"/>
          <p14:tracePt t="10641" x="5199063" y="2455863"/>
          <p14:tracePt t="11443" x="5191125" y="2455863"/>
          <p14:tracePt t="11463" x="5191125" y="2463800"/>
          <p14:tracePt t="11813" x="5183188" y="2471738"/>
          <p14:tracePt t="11820" x="5175250" y="2479675"/>
          <p14:tracePt t="11827" x="5151438" y="2511425"/>
          <p14:tracePt t="11838" x="5119688" y="2543175"/>
          <p14:tracePt t="11842" x="5080000" y="2600325"/>
          <p14:tracePt t="11851" x="5038725" y="2647950"/>
          <p14:tracePt t="11859" x="4991100" y="2703513"/>
          <p14:tracePt t="11867" x="4935538" y="2767013"/>
          <p14:tracePt t="11875" x="4887913" y="2822575"/>
          <p14:tracePt t="11881" x="4816475" y="2901950"/>
          <p14:tracePt t="11889" x="4737100" y="3006725"/>
          <p14:tracePt t="11897" x="4656138" y="3141663"/>
          <p14:tracePt t="11905" x="4568825" y="3213100"/>
          <p14:tracePt t="11915" x="4505325" y="3270250"/>
          <p14:tracePt t="11922" x="4441825" y="3341688"/>
          <p14:tracePt t="11929" x="4386263" y="3405188"/>
          <p14:tracePt t="11947" x="4273550" y="3508375"/>
          <p14:tracePt t="11951" x="4225925" y="3563938"/>
          <p14:tracePt t="11959" x="4186238" y="3613150"/>
          <p14:tracePt t="11967" x="4162425" y="3660775"/>
          <p14:tracePt t="11975" x="4138613" y="3684588"/>
          <p14:tracePt t="11983" x="4122738" y="3708400"/>
          <p14:tracePt t="11991" x="4114800" y="3732213"/>
          <p14:tracePt t="11999" x="4098925" y="3740150"/>
          <p14:tracePt t="12007" x="4090988" y="3748088"/>
          <p14:tracePt t="12014" x="4083050" y="3763963"/>
          <p14:tracePt t="12021" x="4067175" y="3771900"/>
          <p14:tracePt t="12029" x="4059238" y="3787775"/>
          <p14:tracePt t="12039" x="4043363" y="3795713"/>
          <p14:tracePt t="12046" x="4035425" y="3811588"/>
          <p14:tracePt t="12054" x="4019550" y="3819525"/>
          <p14:tracePt t="12062" x="4011613" y="3827463"/>
          <p14:tracePt t="12069" x="4002088" y="3851275"/>
          <p14:tracePt t="12078" x="3986213" y="3867150"/>
          <p14:tracePt t="12084" x="3970338" y="3906838"/>
          <p14:tracePt t="12092" x="3946525" y="3956050"/>
          <p14:tracePt t="12099" x="3922713" y="4011613"/>
          <p14:tracePt t="12107" x="3890963" y="4067175"/>
          <p14:tracePt t="12115" x="3867150" y="4138613"/>
          <p14:tracePt t="12123" x="3811588" y="4210050"/>
          <p14:tracePt t="12132" x="3763963" y="4273550"/>
          <p14:tracePt t="12139" x="3700463" y="4346575"/>
          <p14:tracePt t="12145" x="3643313" y="4418013"/>
          <p14:tracePt t="12153" x="3571875" y="4489450"/>
          <p14:tracePt t="12161" x="3500438" y="4552950"/>
          <p14:tracePt t="12169" x="3429000" y="4608513"/>
          <p14:tracePt t="12177" x="3365500" y="4657725"/>
          <p14:tracePt t="12185" x="3292475" y="4713288"/>
          <p14:tracePt t="12193" x="3236913" y="4737100"/>
          <p14:tracePt t="12201" x="3189288" y="4760913"/>
          <p14:tracePt t="12207" x="3149600" y="4776788"/>
          <p14:tracePt t="12215" x="3117850" y="4784725"/>
          <p14:tracePt t="12223" x="3094038" y="4800600"/>
          <p14:tracePt t="12231" x="3070225" y="4816475"/>
          <p14:tracePt t="12239" x="3062288" y="4824413"/>
          <p14:tracePt t="12247" x="3054350" y="4832350"/>
          <p14:tracePt t="12255" x="3038475" y="4840288"/>
          <p14:tracePt t="12263" x="3030538" y="4848225"/>
          <p14:tracePt t="12269" x="3014663" y="4856163"/>
          <p14:tracePt t="12285" x="3014663" y="4864100"/>
          <p14:tracePt t="12293" x="3014663" y="4872038"/>
          <p14:tracePt t="12301" x="3006725" y="4872038"/>
          <p14:tracePt t="12309" x="3006725" y="4887913"/>
          <p14:tracePt t="12317" x="2998788" y="4895850"/>
          <p14:tracePt t="12325" x="2990850" y="4903788"/>
          <p14:tracePt t="12331" x="2990850" y="4919663"/>
          <p14:tracePt t="12339" x="2974975" y="4927600"/>
          <p14:tracePt t="12347" x="2967038" y="4943475"/>
          <p14:tracePt t="12355" x="2957513" y="4951413"/>
          <p14:tracePt t="12364" x="2949575" y="4959350"/>
          <p14:tracePt t="12371" x="2941638" y="4976813"/>
          <p14:tracePt t="12379" x="2933700" y="4984750"/>
          <p14:tracePt t="12387" x="2933700" y="5000625"/>
          <p14:tracePt t="12396" x="2917825" y="5000625"/>
          <p14:tracePt t="12401" x="2917825" y="5016500"/>
          <p14:tracePt t="12409" x="2909888" y="5016500"/>
          <p14:tracePt t="12417" x="2901950" y="5024438"/>
          <p14:tracePt t="12425" x="2894013" y="5032375"/>
          <p14:tracePt t="12433" x="2886075" y="5040313"/>
          <p14:tracePt t="12441" x="2878138" y="5048250"/>
          <p14:tracePt t="12451" x="2870200" y="5056188"/>
          <p14:tracePt t="12457" x="2862263" y="5064125"/>
          <p14:tracePt t="12464" x="2838450" y="5080000"/>
          <p14:tracePt t="12471" x="2790825" y="5119688"/>
          <p14:tracePt t="12479" x="2743200" y="5167313"/>
          <p14:tracePt t="12487" x="2671763" y="5214938"/>
          <p14:tracePt t="12495" x="2598738" y="5270500"/>
          <p14:tracePt t="12503" x="2503488" y="5327650"/>
          <p14:tracePt t="12511" x="2376488" y="5383213"/>
          <p14:tracePt t="12519" x="2255838" y="5446713"/>
          <p14:tracePt t="12527" x="2128838" y="5518150"/>
          <p14:tracePt t="12533" x="2017713" y="5589588"/>
          <p14:tracePt t="12541" x="1938338" y="5653088"/>
          <p14:tracePt t="12549" x="1873250" y="5710238"/>
          <p14:tracePt t="12557" x="1809750" y="5765800"/>
          <p14:tracePt t="12566" x="1762125" y="5813425"/>
          <p14:tracePt t="12573" x="1722438" y="5837238"/>
          <p14:tracePt t="12581" x="1698625" y="5845175"/>
          <p14:tracePt t="12589" x="1690688" y="5861050"/>
          <p14:tracePt t="12595" x="1674813" y="5868988"/>
          <p14:tracePt t="12603" x="1666875" y="5884863"/>
          <p14:tracePt t="12611" x="1658938" y="5892800"/>
          <p14:tracePt t="12736" x="1651000" y="5892800"/>
          <p14:tracePt t="12743" x="1643063" y="5892800"/>
          <p14:tracePt t="12751" x="1635125" y="5884863"/>
          <p14:tracePt t="12759" x="1627188" y="5868988"/>
          <p14:tracePt t="12767" x="1619250" y="5861050"/>
          <p14:tracePt t="12775" x="1611313" y="5845175"/>
          <p14:tracePt t="12781" x="1587500" y="5821363"/>
          <p14:tracePt t="12789" x="1571625" y="5797550"/>
          <p14:tracePt t="12797" x="1562100" y="5757863"/>
          <p14:tracePt t="12805" x="1546225" y="5734050"/>
          <p14:tracePt t="12814" x="1530350" y="5686425"/>
          <p14:tracePt t="12821" x="1514475" y="5637213"/>
          <p14:tracePt t="12829" x="1498600" y="5597525"/>
          <p14:tracePt t="12837" x="1482725" y="5549900"/>
          <p14:tracePt t="12845" x="1466850" y="5502275"/>
          <p14:tracePt t="12851" x="1450975" y="5454650"/>
          <p14:tracePt t="12859" x="1435100" y="5414963"/>
          <p14:tracePt t="12867" x="1427163" y="5367338"/>
          <p14:tracePt t="12875" x="1411288" y="5319713"/>
          <p14:tracePt t="12883" x="1395413" y="5270500"/>
          <p14:tracePt t="12891" x="1379538" y="5230813"/>
          <p14:tracePt t="12899" x="1363663" y="5183188"/>
          <p14:tracePt t="12907" x="1347788" y="5127625"/>
          <p14:tracePt t="12914" x="1331913" y="5080000"/>
          <p14:tracePt t="12921" x="1316038" y="5024438"/>
          <p14:tracePt t="12929" x="1300163" y="4976813"/>
          <p14:tracePt t="12937" x="1284288" y="4919663"/>
          <p14:tracePt t="12949" x="1268413" y="4872038"/>
          <p14:tracePt t="12953" x="1252538" y="4832350"/>
          <p14:tracePt t="12961" x="1236663" y="4784725"/>
          <p14:tracePt t="12969" x="1220788" y="4737100"/>
          <p14:tracePt t="12975" x="1211263" y="4713288"/>
          <p14:tracePt t="12983" x="1203325" y="4697413"/>
          <p14:tracePt t="12991" x="1195388" y="4681538"/>
          <p14:tracePt t="12999" x="1195388" y="4673600"/>
          <p14:tracePt t="13015" x="1187450" y="4665663"/>
          <p14:tracePt t="13057" x="1179513" y="4665663"/>
          <p14:tracePt t="13069" x="1179513" y="4657725"/>
          <p14:tracePt t="13078" x="1171575" y="4657725"/>
          <p14:tracePt t="13085" x="1163638" y="4641850"/>
          <p14:tracePt t="13094" x="1155700" y="4633913"/>
          <p14:tracePt t="13101" x="1139825" y="4616450"/>
          <p14:tracePt t="13107" x="1131888" y="4608513"/>
          <p14:tracePt t="13116" x="1116013" y="4600575"/>
          <p14:tracePt t="13123" x="1108075" y="4584700"/>
          <p14:tracePt t="13131" x="1092200" y="4576763"/>
          <p14:tracePt t="13140" x="1092200" y="4568825"/>
          <p14:tracePt t="13151" x="1084263" y="4568825"/>
          <p14:tracePt t="13205" x="1076325" y="4568825"/>
          <p14:tracePt t="13221" x="1068388" y="4576763"/>
          <p14:tracePt t="13229" x="1060450" y="4584700"/>
          <p14:tracePt t="13235" x="1060450" y="4600575"/>
          <p14:tracePt t="13243" x="1044575" y="4600575"/>
          <p14:tracePt t="13251" x="1044575" y="4608513"/>
          <p14:tracePt t="13259" x="1036638" y="4608513"/>
          <p14:tracePt t="13297" x="1036638" y="4616450"/>
          <p14:tracePt t="13305" x="1028700" y="4616450"/>
          <p14:tracePt t="13313" x="1020763" y="4624388"/>
          <p14:tracePt t="13321" x="1004888" y="4633913"/>
          <p14:tracePt t="13329" x="1004888" y="4641850"/>
          <p14:tracePt t="13337" x="989013" y="4657725"/>
          <p14:tracePt t="13353" x="989013" y="4665663"/>
          <p14:tracePt t="13361" x="981075" y="4673600"/>
          <p14:tracePt t="13367" x="981075" y="4681538"/>
          <p14:tracePt t="13375" x="981075" y="4689475"/>
          <p14:tracePt t="13391" x="981075" y="4697413"/>
          <p14:tracePt t="13399" x="973138" y="4705350"/>
          <p14:tracePt t="13407" x="973138" y="4713288"/>
          <p14:tracePt t="13552" x="981075" y="4729163"/>
          <p14:tracePt t="13558" x="989013" y="4737100"/>
          <p14:tracePt t="13566" x="1004888" y="4745038"/>
          <p14:tracePt t="13574" x="1012825" y="4760913"/>
          <p14:tracePt t="13582" x="1028700" y="4768850"/>
          <p14:tracePt t="13589" x="1036638" y="4784725"/>
          <p14:tracePt t="13597" x="1044575" y="4792663"/>
          <p14:tracePt t="13605" x="1060450" y="4808538"/>
          <p14:tracePt t="13613" x="1068388" y="4816475"/>
          <p14:tracePt t="13619" x="1084263" y="4824413"/>
          <p14:tracePt t="13627" x="1092200" y="4824413"/>
          <p14:tracePt t="13635" x="1100138" y="4832350"/>
          <p14:tracePt t="13643" x="1116013" y="4840288"/>
          <p14:tracePt t="13651" x="1123950" y="4840288"/>
          <p14:tracePt t="13659" x="1131888" y="4856163"/>
          <p14:tracePt t="13667" x="1147763" y="4864100"/>
          <p14:tracePt t="13675" x="1155700" y="4872038"/>
          <p14:tracePt t="13681" x="1171575" y="4879975"/>
          <p14:tracePt t="13689" x="1179513" y="4887913"/>
          <p14:tracePt t="13699" x="1187450" y="4895850"/>
          <p14:tracePt t="13705" x="1203325" y="4911725"/>
          <p14:tracePt t="13715" x="1211263" y="4919663"/>
          <p14:tracePt t="13721" x="1228725" y="4935538"/>
          <p14:tracePt t="13729" x="1236663" y="4943475"/>
          <p14:tracePt t="13737" x="1252538" y="4959350"/>
          <p14:tracePt t="13743" x="1276350" y="4967288"/>
          <p14:tracePt t="13751" x="1300163" y="4984750"/>
          <p14:tracePt t="13759" x="1316038" y="4992688"/>
          <p14:tracePt t="13767" x="1331913" y="5008563"/>
          <p14:tracePt t="13775" x="1371600" y="5016500"/>
          <p14:tracePt t="13784" x="1403350" y="5032375"/>
          <p14:tracePt t="13791" x="1427163" y="5048250"/>
          <p14:tracePt t="13799" x="1466850" y="5064125"/>
          <p14:tracePt t="13805" x="1498600" y="5080000"/>
          <p14:tracePt t="13814" x="1538288" y="5080000"/>
          <p14:tracePt t="13821" x="1571625" y="5087938"/>
          <p14:tracePt t="13829" x="1587500" y="5095875"/>
          <p14:tracePt t="13837" x="1603375" y="5103813"/>
          <p14:tracePt t="13845" x="1611313" y="5103813"/>
          <p14:tracePt t="13853" x="1619250" y="5103813"/>
          <p14:tracePt t="13861" x="1627188" y="5111750"/>
          <p14:tracePt t="13869" x="1635125" y="5119688"/>
          <p14:tracePt t="13875" x="1651000" y="5135563"/>
          <p14:tracePt t="13884" x="1658938" y="5143500"/>
          <p14:tracePt t="13891" x="1666875" y="5151438"/>
          <p14:tracePt t="13899" x="1698625" y="5167313"/>
          <p14:tracePt t="13907" x="1730375" y="5183188"/>
          <p14:tracePt t="13916" x="1778000" y="5199063"/>
          <p14:tracePt t="13923" x="1825625" y="5222875"/>
          <p14:tracePt t="13931" x="1873250" y="5238750"/>
          <p14:tracePt t="13937" x="1912938" y="5254625"/>
          <p14:tracePt t="13945" x="1970088" y="5278438"/>
          <p14:tracePt t="13953" x="2017713" y="5294313"/>
          <p14:tracePt t="13966" x="2065338" y="5302250"/>
          <p14:tracePt t="13969" x="2105025" y="5319713"/>
          <p14:tracePt t="13978" x="2120900" y="5335588"/>
          <p14:tracePt t="13985" x="2136775" y="5343525"/>
          <p14:tracePt t="13994" x="2144713" y="5343525"/>
          <p14:tracePt t="14001" x="2152650" y="5351463"/>
          <p14:tracePt t="14035" x="2160588" y="5359400"/>
          <p14:tracePt t="14043" x="2168525" y="5359400"/>
          <p14:tracePt t="14051" x="2176463" y="5375275"/>
          <p14:tracePt t="14059" x="2192338" y="5391150"/>
          <p14:tracePt t="14065" x="2208213" y="5399088"/>
          <p14:tracePt t="14073" x="2239963" y="5422900"/>
          <p14:tracePt t="14081" x="2265363" y="5438775"/>
          <p14:tracePt t="14089" x="2281238" y="5446713"/>
          <p14:tracePt t="14098" x="2320925" y="5462588"/>
          <p14:tracePt t="14105" x="2336800" y="5470525"/>
          <p14:tracePt t="14113" x="2352675" y="5486400"/>
          <p14:tracePt t="14121" x="2368550" y="5494338"/>
          <p14:tracePt t="14129" x="2384425" y="5510213"/>
          <p14:tracePt t="14135" x="2392363" y="5518150"/>
          <p14:tracePt t="14143" x="2408238" y="5526088"/>
          <p14:tracePt t="14151" x="2416175" y="5534025"/>
          <p14:tracePt t="14159" x="2424113" y="5534025"/>
          <p14:tracePt t="14222" x="2432050" y="5541963"/>
          <p14:tracePt t="14230" x="2447925" y="5549900"/>
          <p14:tracePt t="14237" x="2455863" y="5557838"/>
          <p14:tracePt t="14246" x="2471738" y="5573713"/>
          <p14:tracePt t="14254" x="2495550" y="5581650"/>
          <p14:tracePt t="14260" x="2503488" y="5597525"/>
          <p14:tracePt t="14267" x="2519363" y="5605463"/>
          <p14:tracePt t="14275" x="2535238" y="5621338"/>
          <p14:tracePt t="14284" x="2551113" y="5629275"/>
          <p14:tracePt t="14291" x="2574925" y="5645150"/>
          <p14:tracePt t="14300" x="2590800" y="5653088"/>
          <p14:tracePt t="14307" x="2616200" y="5670550"/>
          <p14:tracePt t="14315" x="2632075" y="5678488"/>
          <p14:tracePt t="14321" x="2647950" y="5694363"/>
          <p14:tracePt t="14329" x="2663825" y="5702300"/>
          <p14:tracePt t="14337" x="2679700" y="5702300"/>
          <p14:tracePt t="14345" x="2695575" y="5710238"/>
          <p14:tracePt t="14353" x="2703513" y="5718175"/>
          <p14:tracePt t="14361" x="2719388" y="5726113"/>
          <p14:tracePt t="14369" x="2735263" y="5741988"/>
          <p14:tracePt t="14377" x="2751138" y="5749925"/>
          <p14:tracePt t="14383" x="2767013" y="5765800"/>
          <p14:tracePt t="14391" x="2798763" y="5781675"/>
          <p14:tracePt t="14399" x="2846388" y="5813425"/>
          <p14:tracePt t="14407" x="2878138" y="5837238"/>
          <p14:tracePt t="14416" x="2925763" y="5853113"/>
          <p14:tracePt t="14423" x="2974975" y="5868988"/>
          <p14:tracePt t="14431" x="3006725" y="5884863"/>
          <p14:tracePt t="14439" x="3054350" y="5900738"/>
          <p14:tracePt t="14449" x="3094038" y="5908675"/>
          <p14:tracePt t="14453" x="3117850" y="5924550"/>
          <p14:tracePt t="14461" x="3133725" y="5932488"/>
          <p14:tracePt t="14469" x="3157538" y="5948363"/>
          <p14:tracePt t="14477" x="3173413" y="5956300"/>
          <p14:tracePt t="14485" x="3189288" y="5956300"/>
          <p14:tracePt t="14493" x="3197225" y="5964238"/>
          <p14:tracePt t="14501" x="3213100" y="5964238"/>
          <p14:tracePt t="14509" x="3221038" y="5972175"/>
          <p14:tracePt t="14516" x="3228975" y="5972175"/>
          <p14:tracePt t="14531" x="3236913" y="5972175"/>
          <p14:tracePt t="14539" x="3252788" y="5972175"/>
          <p14:tracePt t="14548" x="3260725" y="5980113"/>
          <p14:tracePt t="14555" x="3268663" y="5995988"/>
          <p14:tracePt t="14564" x="3284538" y="5995988"/>
          <p14:tracePt t="14572" x="3292475" y="6013450"/>
          <p14:tracePt t="14578" x="3317875" y="6021388"/>
          <p14:tracePt t="14586" x="3341688" y="6037263"/>
          <p14:tracePt t="14594" x="3357563" y="6045200"/>
          <p14:tracePt t="14601" x="3365500" y="6061075"/>
          <p14:tracePt t="14609" x="3381375" y="6069013"/>
          <p14:tracePt t="14617" x="3389313" y="6084888"/>
          <p14:tracePt t="14625" x="3405188" y="6084888"/>
          <p14:tracePt t="14633" x="3405188" y="6100763"/>
          <p14:tracePt t="14639" x="3413125" y="6100763"/>
          <p14:tracePt t="14915" x="3421063" y="6100763"/>
          <p14:tracePt t="14943" x="3429000" y="6100763"/>
          <p14:tracePt t="15156" x="3436938" y="6100763"/>
          <p14:tracePt t="15324" x="3429000" y="6100763"/>
          <p14:tracePt t="15358" x="3421063" y="6100763"/>
          <p14:tracePt t="15369" x="3421063" y="6092825"/>
          <p14:tracePt t="15435" x="3413125" y="6092825"/>
          <p14:tracePt t="15571" x="3413125" y="6084888"/>
          <p14:tracePt t="15637" x="3413125" y="6076950"/>
          <p14:tracePt t="15905" x="3397250" y="6076950"/>
          <p14:tracePt t="15913" x="3389313" y="6069013"/>
          <p14:tracePt t="15921" x="3381375" y="6069013"/>
          <p14:tracePt t="15927" x="3365500" y="6061075"/>
          <p14:tracePt t="15935" x="3357563" y="6053138"/>
          <p14:tracePt t="15943" x="3349625" y="6053138"/>
          <p14:tracePt t="15951" x="3325813" y="6037263"/>
          <p14:tracePt t="15958" x="3317875" y="6029325"/>
          <p14:tracePt t="15967" x="3308350" y="6013450"/>
          <p14:tracePt t="15975" x="3292475" y="6013450"/>
          <p14:tracePt t="15986" x="3284538" y="6005513"/>
          <p14:tracePt t="15991" x="3276600" y="6005513"/>
          <p14:tracePt t="16005" x="3260725" y="5995988"/>
          <p14:tracePt t="16026" x="3252788" y="5995988"/>
          <p14:tracePt t="16042" x="3244850" y="5995988"/>
          <p14:tracePt t="16056" x="3236913" y="5995988"/>
          <p14:tracePt t="16063" x="3228975" y="5995988"/>
          <p14:tracePt t="16071" x="3221038" y="5995988"/>
          <p14:tracePt t="16080" x="3213100" y="5995988"/>
          <p14:tracePt t="16087" x="3205163" y="5995988"/>
          <p14:tracePt t="16095" x="3189288" y="5980113"/>
          <p14:tracePt t="16103" x="3181350" y="5980113"/>
          <p14:tracePt t="16111" x="3173413" y="5964238"/>
          <p14:tracePt t="16119" x="3157538" y="5956300"/>
          <p14:tracePt t="16125" x="3141663" y="5940425"/>
          <p14:tracePt t="16133" x="3125788" y="5932488"/>
          <p14:tracePt t="16141" x="3117850" y="5924550"/>
          <p14:tracePt t="16149" x="3101975" y="5908675"/>
          <p14:tracePt t="16157" x="3086100" y="5900738"/>
          <p14:tracePt t="16165" x="3054350" y="5876925"/>
          <p14:tracePt t="16173" x="3038475" y="5868988"/>
          <p14:tracePt t="16182" x="3022600" y="5853113"/>
          <p14:tracePt t="16187" x="2990850" y="5837238"/>
          <p14:tracePt t="16195" x="2949575" y="5829300"/>
          <p14:tracePt t="16203" x="2909888" y="5813425"/>
          <p14:tracePt t="16211" x="2878138" y="5797550"/>
          <p14:tracePt t="16219" x="2854325" y="5781675"/>
          <p14:tracePt t="16227" x="2830513" y="5773738"/>
          <p14:tracePt t="16235" x="2814638" y="5757863"/>
          <p14:tracePt t="16243" x="2798763" y="5741988"/>
          <p14:tracePt t="16250" x="2782888" y="5734050"/>
          <p14:tracePt t="16257" x="2774950" y="5718175"/>
          <p14:tracePt t="16265" x="2767013" y="5710238"/>
          <p14:tracePt t="16274" x="2743200" y="5686425"/>
          <p14:tracePt t="16284" x="2719388" y="5670550"/>
          <p14:tracePt t="16289" x="2687638" y="5645150"/>
          <p14:tracePt t="16297" x="2655888" y="5621338"/>
          <p14:tracePt t="16305" x="2616200" y="5597525"/>
          <p14:tracePt t="16311" x="2566988" y="5573713"/>
          <p14:tracePt t="16319" x="2519363" y="5549900"/>
          <p14:tracePt t="16327" x="2471738" y="5526088"/>
          <p14:tracePt t="16335" x="2424113" y="5502275"/>
          <p14:tracePt t="16343" x="2384425" y="5486400"/>
          <p14:tracePt t="16351" x="2336800" y="5462588"/>
          <p14:tracePt t="16359" x="2289175" y="5438775"/>
          <p14:tracePt t="16367" x="2247900" y="5422900"/>
          <p14:tracePt t="16375" x="2200275" y="5399088"/>
          <p14:tracePt t="16381" x="2152650" y="5375275"/>
          <p14:tracePt t="16389" x="2105025" y="5351463"/>
          <p14:tracePt t="16397" x="2073275" y="5343525"/>
          <p14:tracePt t="16405" x="2065338" y="5327650"/>
          <p14:tracePt t="16413" x="2049463" y="5319713"/>
          <p14:tracePt t="16421" x="2041525" y="5302250"/>
          <p14:tracePt t="16429" x="2033588" y="5302250"/>
          <p14:tracePt t="16437" x="2025650" y="5286375"/>
          <p14:tracePt t="16443" x="2025650" y="5278438"/>
          <p14:tracePt t="16451" x="2009775" y="5262563"/>
          <p14:tracePt t="16459" x="1993900" y="5246688"/>
          <p14:tracePt t="16467" x="1954213" y="5214938"/>
          <p14:tracePt t="16475" x="1905000" y="5191125"/>
          <p14:tracePt t="16482" x="1841500" y="5159375"/>
          <p14:tracePt t="16491" x="1762125" y="5127625"/>
          <p14:tracePt t="16499" x="1666875" y="5111750"/>
          <p14:tracePt t="16505" x="1554163" y="5080000"/>
          <p14:tracePt t="16513" x="1450975" y="5064125"/>
          <p14:tracePt t="16521" x="1363663" y="5040313"/>
          <p14:tracePt t="16530" x="1276350" y="5008563"/>
          <p14:tracePt t="16538" x="1195388" y="4984750"/>
          <p14:tracePt t="16546" x="1131888" y="4967288"/>
          <p14:tracePt t="16553" x="1084263" y="4951413"/>
          <p14:tracePt t="16561" x="1044575" y="4943475"/>
          <p14:tracePt t="16568" x="1028700" y="4935538"/>
          <p14:tracePt t="16575" x="1012825" y="4935538"/>
          <p14:tracePt t="16632" x="1012825" y="4919663"/>
          <p14:tracePt t="16637" x="1004888" y="4911725"/>
          <p14:tracePt t="16645" x="996950" y="4895850"/>
          <p14:tracePt t="16653" x="981075" y="4879975"/>
          <p14:tracePt t="16661" x="965200" y="4856163"/>
          <p14:tracePt t="16669" x="933450" y="4824413"/>
          <p14:tracePt t="16677" x="893763" y="4800600"/>
          <p14:tracePt t="16685" x="844550" y="4776788"/>
          <p14:tracePt t="16694" x="804863" y="4752975"/>
          <p14:tracePt t="16700" x="757238" y="4737100"/>
          <p14:tracePt t="16707" x="709613" y="4721225"/>
          <p14:tracePt t="16715" x="685800" y="4713288"/>
          <p14:tracePt t="16723" x="669925" y="4705350"/>
          <p14:tracePt t="16734" x="661988" y="4705350"/>
          <p14:tracePt t="16739" x="654050" y="4705350"/>
          <p14:tracePt t="16805" x="654050" y="4713288"/>
          <p14:tracePt t="16879" x="661988" y="4713288"/>
          <p14:tracePt t="16890" x="669925" y="4729163"/>
          <p14:tracePt t="16893" x="677863" y="4729163"/>
          <p14:tracePt t="16902" x="693738" y="4745038"/>
          <p14:tracePt t="16909" x="709613" y="4752975"/>
          <p14:tracePt t="16920" x="725488" y="4768850"/>
          <p14:tracePt t="16925" x="757238" y="4776788"/>
          <p14:tracePt t="16936" x="804863" y="4792663"/>
          <p14:tracePt t="16950" x="893763" y="4832350"/>
          <p14:tracePt t="16955" x="925513" y="4848225"/>
          <p14:tracePt t="16963" x="973138" y="4872038"/>
          <p14:tracePt t="16971" x="1020763" y="4887913"/>
          <p14:tracePt t="16979" x="1076325" y="4919663"/>
          <p14:tracePt t="16987" x="1131888" y="4935538"/>
          <p14:tracePt t="16995" x="1195388" y="4959350"/>
          <p14:tracePt t="17003" x="1260475" y="4992688"/>
          <p14:tracePt t="17011" x="1323975" y="5024438"/>
          <p14:tracePt t="17018" x="1387475" y="5040313"/>
          <p14:tracePt t="17025" x="1458913" y="5072063"/>
          <p14:tracePt t="17034" x="1522413" y="5095875"/>
          <p14:tracePt t="17041" x="1595438" y="5119688"/>
          <p14:tracePt t="17050" x="1666875" y="5143500"/>
          <p14:tracePt t="17057" x="1738313" y="5183188"/>
          <p14:tracePt t="17068" x="1817688" y="5238750"/>
          <p14:tracePt t="17074" x="1897063" y="5302250"/>
          <p14:tracePt t="17079" x="1962150" y="5351463"/>
          <p14:tracePt t="17089" x="2033588" y="5407025"/>
          <p14:tracePt t="17096" x="2105025" y="5470525"/>
          <p14:tracePt t="17107" x="2160588" y="5518150"/>
          <p14:tracePt t="17110" x="2208213" y="5557838"/>
          <p14:tracePt t="17119" x="2273300" y="5605463"/>
          <p14:tracePt t="17127" x="2344738" y="5662613"/>
          <p14:tracePt t="17135" x="2400300" y="5710238"/>
          <p14:tracePt t="17143" x="2447925" y="5757863"/>
          <p14:tracePt t="17149" x="2495550" y="5805488"/>
          <p14:tracePt t="17157" x="2543175" y="5829300"/>
          <p14:tracePt t="17166" x="2590800" y="5845175"/>
          <p14:tracePt t="17173" x="2640013" y="5861050"/>
          <p14:tracePt t="17181" x="2663825" y="5876925"/>
          <p14:tracePt t="17189" x="2687638" y="5892800"/>
          <p14:tracePt t="17197" x="2703513" y="5892800"/>
          <p14:tracePt t="17277" x="2703513" y="5900738"/>
          <p14:tracePt t="17289" x="2703513" y="5908675"/>
          <p14:tracePt t="17305" x="2711450" y="5916613"/>
          <p14:tracePt t="17321" x="2711450" y="5924550"/>
          <p14:tracePt t="17333" x="2719388" y="5924550"/>
          <p14:tracePt t="17391" x="2719388" y="5916613"/>
          <p14:tracePt t="17397" x="2695575" y="5892800"/>
          <p14:tracePt t="17405" x="2655888" y="5876925"/>
          <p14:tracePt t="17413" x="2598738" y="5861050"/>
          <p14:tracePt t="17421" x="2535238" y="5837238"/>
          <p14:tracePt t="17429" x="2463800" y="5797550"/>
          <p14:tracePt t="17437" x="2392363" y="5757863"/>
          <p14:tracePt t="17445" x="2320925" y="5702300"/>
          <p14:tracePt t="17453" x="2247900" y="5662613"/>
          <p14:tracePt t="17461" x="2192338" y="5629275"/>
          <p14:tracePt t="17467" x="2160588" y="5613400"/>
          <p14:tracePt t="17475" x="2152650" y="5605463"/>
          <p14:tracePt t="17484" x="2144713" y="5589588"/>
          <p14:tracePt t="17492" x="2128838" y="5581650"/>
          <p14:tracePt t="17507" x="2120900" y="5573713"/>
          <p14:tracePt t="17523" x="2112963" y="5557838"/>
          <p14:tracePt t="17529" x="2112963" y="5549900"/>
          <p14:tracePt t="17537" x="2112963" y="5541963"/>
          <p14:tracePt t="17545" x="2097088" y="5526088"/>
          <p14:tracePt t="17553" x="2089150" y="5518150"/>
          <p14:tracePt t="17561" x="2073275" y="5510213"/>
          <p14:tracePt t="17569" x="2065338" y="5486400"/>
          <p14:tracePt t="17577" x="2049463" y="5470525"/>
          <p14:tracePt t="17585" x="2041525" y="5454650"/>
          <p14:tracePt t="17591" x="2025650" y="5438775"/>
          <p14:tracePt t="17599" x="2017713" y="5407025"/>
          <p14:tracePt t="17607" x="2001838" y="5383213"/>
          <p14:tracePt t="17616" x="1993900" y="5359400"/>
          <p14:tracePt t="17623" x="1978025" y="5327650"/>
          <p14:tracePt t="17632" x="1962150" y="5302250"/>
          <p14:tracePt t="17638" x="1954213" y="5294313"/>
          <p14:tracePt t="17647" x="1938338" y="5278438"/>
          <p14:tracePt t="17653" x="1938338" y="5262563"/>
          <p14:tracePt t="17661" x="1922463" y="5254625"/>
          <p14:tracePt t="17669" x="1922463" y="5238750"/>
          <p14:tracePt t="17752" x="1905000" y="5238750"/>
          <p14:tracePt t="17760" x="1905000" y="5230813"/>
          <p14:tracePt t="17770" x="1897063" y="5222875"/>
          <p14:tracePt t="17775" x="1881188" y="5214938"/>
          <p14:tracePt t="17782" x="1873250" y="5207000"/>
          <p14:tracePt t="17789" x="1865313" y="5199063"/>
          <p14:tracePt t="17796" x="1857375" y="5191125"/>
          <p14:tracePt t="17805" x="1849438" y="5191125"/>
          <p14:tracePt t="17813" x="1849438" y="5183188"/>
          <p14:tracePt t="17833" x="1849438" y="5175250"/>
          <p14:tracePt t="17841" x="1841500" y="5175250"/>
          <p14:tracePt t="17863" x="1833563" y="5175250"/>
          <p14:tracePt t="17871" x="1833563" y="5167313"/>
          <p14:tracePt t="17949" x="1825625" y="5167313"/>
          <p14:tracePt t="17965" x="1817688" y="5167313"/>
          <p14:tracePt t="17973" x="1809750" y="5167313"/>
          <p14:tracePt t="17979" x="1801813" y="5167313"/>
          <p14:tracePt t="17988" x="1793875" y="5167313"/>
          <p14:tracePt t="18004" x="1785938" y="5167313"/>
          <p14:tracePt t="18045" x="1778000" y="5167313"/>
          <p14:tracePt t="18054" x="1770063" y="5167313"/>
          <p14:tracePt t="18061" x="1770063" y="5183188"/>
          <p14:tracePt t="18084" x="1770063" y="5191125"/>
          <p14:tracePt t="18090" x="1762125" y="5191125"/>
          <p14:tracePt t="18193" x="1754188" y="5191125"/>
          <p14:tracePt t="18293" x="1746250" y="5191125"/>
          <p14:tracePt t="18301" x="1730375" y="5175250"/>
          <p14:tracePt t="18309" x="1722438" y="5167313"/>
          <p14:tracePt t="18317" x="1706563" y="5143500"/>
          <p14:tracePt t="18325" x="1674813" y="5127625"/>
          <p14:tracePt t="18333" x="1651000" y="5095875"/>
          <p14:tracePt t="18341" x="1611313" y="5064125"/>
          <p14:tracePt t="18349" x="1579563" y="5040313"/>
          <p14:tracePt t="18357" x="1554163" y="5008563"/>
          <p14:tracePt t="18363" x="1530350" y="4984750"/>
          <p14:tracePt t="18371" x="1506538" y="4951413"/>
          <p14:tracePt t="18379" x="1490663" y="4943475"/>
          <p14:tracePt t="18387" x="1482725" y="4911725"/>
          <p14:tracePt t="18394" x="1466850" y="4895850"/>
          <p14:tracePt t="18402" x="1458913" y="4887913"/>
          <p14:tracePt t="18410" x="1443038" y="4872038"/>
          <p14:tracePt t="18419" x="1435100" y="4864100"/>
          <p14:tracePt t="18428" x="1419225" y="4856163"/>
          <p14:tracePt t="18433" x="1411288" y="4840288"/>
          <p14:tracePt t="18442" x="1395413" y="4832350"/>
          <p14:tracePt t="18451" x="1395413" y="4824413"/>
          <p14:tracePt t="18456" x="1387475" y="4816475"/>
          <p14:tracePt t="18511" x="1379538" y="4816475"/>
          <p14:tracePt t="18523" x="1379538" y="4824413"/>
          <p14:tracePt t="18531" x="1379538" y="4840288"/>
          <p14:tracePt t="18539" x="1379538" y="4848225"/>
          <p14:tracePt t="18547" x="1379538" y="4856163"/>
          <p14:tracePt t="18555" x="1379538" y="4872038"/>
          <p14:tracePt t="18561" x="1387475" y="4872038"/>
          <p14:tracePt t="18569" x="1395413" y="4879975"/>
          <p14:tracePt t="18577" x="1403350" y="4895850"/>
          <p14:tracePt t="18585" x="1411288" y="4903788"/>
          <p14:tracePt t="18593" x="1419225" y="4903788"/>
          <p14:tracePt t="18601" x="1427163" y="4911725"/>
          <p14:tracePt t="18609" x="1435100" y="4911725"/>
          <p14:tracePt t="18617" x="1443038" y="4911725"/>
          <p14:tracePt t="18623" x="1458913" y="4919663"/>
          <p14:tracePt t="18631" x="1474788" y="4919663"/>
          <p14:tracePt t="18639" x="1498600" y="4935538"/>
          <p14:tracePt t="18647" x="1514475" y="4935538"/>
          <p14:tracePt t="18655" x="1530350" y="4943475"/>
          <p14:tracePt t="18663" x="1554163" y="4959350"/>
          <p14:tracePt t="18671" x="1571625" y="4967288"/>
          <p14:tracePt t="18679" x="1579563" y="4976813"/>
          <p14:tracePt t="18685" x="1595438" y="4984750"/>
          <p14:tracePt t="18693" x="1603375" y="5000625"/>
          <p14:tracePt t="18701" x="1611313" y="5008563"/>
          <p14:tracePt t="18709" x="1627188" y="5024438"/>
          <p14:tracePt t="18717" x="1635125" y="5032375"/>
          <p14:tracePt t="18725" x="1643063" y="5048250"/>
          <p14:tracePt t="18733" x="1658938" y="5080000"/>
          <p14:tracePt t="18741" x="1666875" y="5119688"/>
          <p14:tracePt t="18749" x="1674813" y="5151438"/>
          <p14:tracePt t="18755" x="1682750" y="5199063"/>
          <p14:tracePt t="18763" x="1690688" y="5230813"/>
          <p14:tracePt t="18771" x="1706563" y="5270500"/>
          <p14:tracePt t="18779" x="1714500" y="5286375"/>
          <p14:tracePt t="18787" x="1714500" y="5310188"/>
          <p14:tracePt t="18795" x="1722438" y="5327650"/>
          <p14:tracePt t="18803" x="1722438" y="5335588"/>
          <p14:tracePt t="18811" x="1722438" y="5351463"/>
          <p14:tracePt t="18887" x="1722438" y="5343525"/>
          <p14:tracePt t="18903" x="1722438" y="5335588"/>
          <p14:tracePt t="19089" x="1730375" y="5335588"/>
          <p14:tracePt t="19097" x="1730375" y="5327650"/>
          <p14:tracePt t="19105" x="1730375" y="5319713"/>
          <p14:tracePt t="19113" x="1738313" y="5302250"/>
          <p14:tracePt t="19121" x="1746250" y="5294313"/>
          <p14:tracePt t="19129" x="1746250" y="5286375"/>
          <p14:tracePt t="19135" x="1746250" y="5278438"/>
          <p14:tracePt t="19143" x="1746250" y="5270500"/>
          <p14:tracePt t="19151" x="1746250" y="5262563"/>
          <p14:tracePt t="19159" x="1754188" y="5262563"/>
          <p14:tracePt t="19167" x="1754188" y="5254625"/>
          <p14:tracePt t="19296" x="1762125" y="5254625"/>
          <p14:tracePt t="19304" x="1770063" y="5254625"/>
          <p14:tracePt t="19319" x="1778000" y="5254625"/>
          <p14:tracePt t="19333" x="1793875" y="5246688"/>
          <p14:tracePt t="19341" x="1801813" y="5238750"/>
          <p14:tracePt t="19350" x="1809750" y="5230813"/>
          <p14:tracePt t="19357" x="1825625" y="5222875"/>
          <p14:tracePt t="19365" x="1841500" y="5222875"/>
          <p14:tracePt t="19373" x="1849438" y="5214938"/>
          <p14:tracePt t="19381" x="1865313" y="5214938"/>
          <p14:tracePt t="19387" x="1873250" y="5214938"/>
          <p14:tracePt t="19395" x="1881188" y="5207000"/>
          <p14:tracePt t="19403" x="1889125" y="5207000"/>
          <p14:tracePt t="19411" x="1905000" y="5207000"/>
          <p14:tracePt t="19419" x="1912938" y="5214938"/>
          <p14:tracePt t="19427" x="1930400" y="5222875"/>
          <p14:tracePt t="19435" x="1938338" y="5230813"/>
          <p14:tracePt t="19443" x="1946275" y="5246688"/>
          <p14:tracePt t="19451" x="1962150" y="5254625"/>
          <p14:tracePt t="19457" x="1970088" y="5270500"/>
          <p14:tracePt t="19465" x="1978025" y="5278438"/>
          <p14:tracePt t="19473" x="1993900" y="5294313"/>
          <p14:tracePt t="19481" x="2001838" y="5310188"/>
          <p14:tracePt t="19489" x="2009775" y="5319713"/>
          <p14:tracePt t="19497" x="2025650" y="5335588"/>
          <p14:tracePt t="19505" x="2033588" y="5351463"/>
          <p14:tracePt t="19514" x="2049463" y="5359400"/>
          <p14:tracePt t="19521" x="2057400" y="5375275"/>
          <p14:tracePt t="19579" x="2057400" y="5383213"/>
          <p14:tracePt t="19597" x="2057400" y="5391150"/>
          <p14:tracePt t="19688" x="2057400" y="5399088"/>
          <p14:tracePt t="19696" x="2057400" y="5407025"/>
          <p14:tracePt t="19704" x="2057400" y="5414963"/>
          <p14:tracePt t="19712" x="2057400" y="5422900"/>
          <p14:tracePt t="19718" x="2057400" y="5430838"/>
          <p14:tracePt t="19754" x="2057400" y="5438775"/>
          <p14:tracePt t="19773" x="2065338" y="5438775"/>
          <p14:tracePt t="19787" x="2073275" y="5438775"/>
          <p14:tracePt t="19796" x="2089150" y="5446713"/>
          <p14:tracePt t="19803" x="2097088" y="5454650"/>
          <p14:tracePt t="19812" x="2112963" y="5454650"/>
          <p14:tracePt t="19821" x="2128838" y="5470525"/>
          <p14:tracePt t="19827" x="2136775" y="5478463"/>
          <p14:tracePt t="19835" x="2152650" y="5486400"/>
          <p14:tracePt t="19841" x="2176463" y="5502275"/>
          <p14:tracePt t="19852" x="2200275" y="5510213"/>
          <p14:tracePt t="19858" x="2224088" y="5526088"/>
          <p14:tracePt t="19866" x="2239963" y="5534025"/>
          <p14:tracePt t="19874" x="2265363" y="5549900"/>
          <p14:tracePt t="19882" x="2281238" y="5557838"/>
          <p14:tracePt t="19890" x="2305050" y="5573713"/>
          <p14:tracePt t="19898" x="2320925" y="5581650"/>
          <p14:tracePt t="19902" x="2328863" y="5597525"/>
          <p14:tracePt t="19911" x="2336800" y="5605463"/>
          <p14:tracePt t="19919" x="2360613" y="5621338"/>
          <p14:tracePt t="19927" x="2368550" y="5629275"/>
          <p14:tracePt t="19935" x="2376488" y="5645150"/>
          <p14:tracePt t="19952" x="2392363" y="5653088"/>
          <p14:tracePt t="19959" x="2400300" y="5653088"/>
          <p14:tracePt t="20029" x="2408238" y="5653088"/>
          <p14:tracePt t="20043" x="2416175" y="5662613"/>
          <p14:tracePt t="20059" x="2424113" y="5670550"/>
          <p14:tracePt t="20067" x="2432050" y="5670550"/>
          <p14:tracePt t="20083" x="2432050" y="5678488"/>
          <p14:tracePt t="20091" x="2439988" y="5678488"/>
          <p14:tracePt t="20097" x="2447925" y="5678488"/>
          <p14:tracePt t="20105" x="2455863" y="5686425"/>
          <p14:tracePt t="20113" x="2471738" y="5694363"/>
          <p14:tracePt t="20121" x="2495550" y="5710238"/>
          <p14:tracePt t="20129" x="2527300" y="5726113"/>
          <p14:tracePt t="20137" x="2574925" y="5741988"/>
          <p14:tracePt t="20145" x="2632075" y="5757863"/>
          <p14:tracePt t="20153" x="2695575" y="5773738"/>
          <p14:tracePt t="20159" x="2767013" y="5789613"/>
          <p14:tracePt t="20168" x="2822575" y="5805488"/>
          <p14:tracePt t="20175" x="2878138" y="5821363"/>
          <p14:tracePt t="20184" x="2909888" y="5837238"/>
          <p14:tracePt t="20191" x="2933700" y="5845175"/>
          <p14:tracePt t="20199" x="2949575" y="5853113"/>
          <p14:tracePt t="20207" x="2949575" y="5861050"/>
          <p14:tracePt t="20269" x="2957513" y="5861050"/>
          <p14:tracePt t="20278" x="2967038" y="5861050"/>
          <p14:tracePt t="20292" x="2974975" y="5868988"/>
          <p14:tracePt t="20308" x="2982913" y="5868988"/>
          <p14:tracePt t="20323" x="2982913" y="5876925"/>
          <p14:tracePt t="20455" x="2990850" y="5876925"/>
          <p14:tracePt t="20467" x="2990850" y="5884863"/>
          <p14:tracePt t="20533" x="2998788" y="5884863"/>
          <p14:tracePt t="20630" x="2998788" y="5892800"/>
          <p14:tracePt t="20654" x="3006725" y="5892800"/>
          <p14:tracePt t="20662" x="3006725" y="5900738"/>
          <p14:tracePt t="20669" x="3014663" y="5900738"/>
          <p14:tracePt t="21154" x="3022600" y="5900738"/>
          <p14:tracePt t="21285" x="3030538" y="5900738"/>
          <p14:tracePt t="21751" x="3030538" y="5908675"/>
          <p14:tracePt t="22026" x="3038475" y="5908675"/>
          <p14:tracePt t="22186" x="3046413" y="5908675"/>
          <p14:tracePt t="22198" x="3054350" y="5908675"/>
          <p14:tracePt t="22206" x="3070225" y="5900738"/>
          <p14:tracePt t="22211" x="3094038" y="5876925"/>
          <p14:tracePt t="22221" x="3117850" y="5853113"/>
          <p14:tracePt t="22227" x="3165475" y="5813425"/>
          <p14:tracePt t="22236" x="3228975" y="5757863"/>
          <p14:tracePt t="22244" x="3292475" y="5710238"/>
          <p14:tracePt t="22252" x="3365500" y="5653088"/>
          <p14:tracePt t="22259" x="3444875" y="5597525"/>
          <p14:tracePt t="22269" x="3516313" y="5526088"/>
          <p14:tracePt t="22274" x="3579813" y="5454650"/>
          <p14:tracePt t="22282" x="3627438" y="5383213"/>
          <p14:tracePt t="22290" x="3684588" y="5294313"/>
          <p14:tracePt t="22298" x="3740150" y="5183188"/>
          <p14:tracePt t="22306" x="3811588" y="5072063"/>
          <p14:tracePt t="22314" x="3867150" y="4951413"/>
          <p14:tracePt t="22321" x="3914775" y="4848225"/>
          <p14:tracePt t="22329" x="3970338" y="4737100"/>
          <p14:tracePt t="22337" x="4051300" y="4592638"/>
          <p14:tracePt t="22343" x="4154488" y="4386263"/>
          <p14:tracePt t="22351" x="4249738" y="4154488"/>
          <p14:tracePt t="22359" x="4337050" y="3956050"/>
          <p14:tracePt t="22368" x="4425950" y="3748088"/>
          <p14:tracePt t="22375" x="4513263" y="3540125"/>
          <p14:tracePt t="22384" x="4592638" y="3325813"/>
          <p14:tracePt t="22391" x="4672013" y="3078163"/>
          <p14:tracePt t="22400" x="4729163" y="2846388"/>
          <p14:tracePt t="22404" x="4752975" y="2679700"/>
          <p14:tracePt t="22413" x="4760913" y="2543175"/>
          <p14:tracePt t="22421" x="4768850" y="2439988"/>
          <p14:tracePt t="22429" x="4776788" y="2336800"/>
          <p14:tracePt t="22437" x="4776788" y="2273300"/>
          <p14:tracePt t="22445" x="4776788" y="2208213"/>
          <p14:tracePt t="22453" x="4776788" y="2160588"/>
          <p14:tracePt t="22461" x="4760913" y="2120900"/>
          <p14:tracePt t="22467" x="4752975" y="2097088"/>
          <p14:tracePt t="22475" x="4745038" y="2089150"/>
          <p14:tracePt t="22484" x="4737100" y="2081213"/>
          <p14:tracePt t="22491" x="4737100" y="2065338"/>
          <p14:tracePt t="22499" x="4729163" y="2065338"/>
          <p14:tracePt t="22507" x="4721225" y="2057400"/>
          <p14:tracePt t="22515" x="4721225" y="2049463"/>
          <p14:tracePt t="22523" x="4713288" y="2049463"/>
          <p14:tracePt t="22529" x="4705350" y="2041525"/>
          <p14:tracePt t="22537" x="4695825" y="2033588"/>
          <p14:tracePt t="22545" x="4687888" y="2025650"/>
          <p14:tracePt t="22553" x="4679950" y="2017713"/>
          <p14:tracePt t="22561" x="4672013" y="2009775"/>
          <p14:tracePt t="22570" x="4664075" y="1993900"/>
          <p14:tracePt t="22577" x="4648200" y="1985963"/>
          <p14:tracePt t="22586" x="4640263" y="1970088"/>
          <p14:tracePt t="22592" x="4624388" y="1962150"/>
          <p14:tracePt t="22601" x="4616450" y="1946275"/>
          <p14:tracePt t="22607" x="4600575" y="1938338"/>
          <p14:tracePt t="22616" x="4592638" y="1930400"/>
          <p14:tracePt t="22624" x="4584700" y="1914525"/>
          <p14:tracePt t="22635" x="4568825" y="1906588"/>
          <p14:tracePt t="22639" x="4560888" y="1906588"/>
          <p14:tracePt t="22647" x="4552950" y="1898650"/>
          <p14:tracePt t="22655" x="4537075" y="1890713"/>
          <p14:tracePt t="22661" x="4529138" y="1890713"/>
          <p14:tracePt t="22669" x="4513263" y="1881188"/>
          <p14:tracePt t="22677" x="4505325" y="1881188"/>
          <p14:tracePt t="22686" x="4497388" y="1881188"/>
          <p14:tracePt t="22693" x="4489450" y="1881188"/>
          <p14:tracePt t="22701" x="4473575" y="1881188"/>
          <p14:tracePt t="22709" x="4441825" y="1881188"/>
          <p14:tracePt t="22718" x="4418013" y="1881188"/>
          <p14:tracePt t="22723" x="4394200" y="1881188"/>
          <p14:tracePt t="22733" x="4386263" y="1881188"/>
          <p14:tracePt t="22739" x="4378325" y="1881188"/>
          <p14:tracePt t="22749" x="4362450" y="1881188"/>
          <p14:tracePt t="22755" x="4352925" y="1881188"/>
          <p14:tracePt t="22763" x="4344988" y="1881188"/>
          <p14:tracePt t="22771" x="4329113" y="1873250"/>
          <p14:tracePt t="22786" x="4321175" y="1873250"/>
          <p14:tracePt t="22852" x="4313238" y="1873250"/>
          <p14:tracePt t="22868" x="4313238" y="1881188"/>
          <p14:tracePt t="22875" x="4313238" y="1890713"/>
          <p14:tracePt t="22891" x="4313238" y="1898650"/>
          <p14:tracePt t="22899" x="4313238" y="1906588"/>
          <p14:tracePt t="22913" x="4313238" y="1914525"/>
          <p14:tracePt t="22921" x="4321175" y="1914525"/>
          <p14:tracePt t="22979" x="4329113" y="1914525"/>
          <p14:tracePt t="22991" x="4337050" y="1922463"/>
          <p14:tracePt t="22999" x="4344988" y="1938338"/>
          <p14:tracePt t="23007" x="4352925" y="1954213"/>
          <p14:tracePt t="23015" x="4370388" y="1978025"/>
          <p14:tracePt t="23023" x="4378325" y="1993900"/>
          <p14:tracePt t="23031" x="4394200" y="2009775"/>
          <p14:tracePt t="23039" x="4402138" y="2017713"/>
          <p14:tracePt t="23045" x="4410075" y="2033588"/>
          <p14:tracePt t="23053" x="4418013" y="2041525"/>
          <p14:tracePt t="23061" x="4425950" y="2049463"/>
          <p14:tracePt t="23070" x="4441825" y="2057400"/>
          <p14:tracePt t="23077" x="4441825" y="2065338"/>
          <p14:tracePt t="23086" x="4449763" y="2065338"/>
          <p14:tracePt t="23093" x="4449763" y="2073275"/>
          <p14:tracePt t="23107" x="4457700" y="2081213"/>
          <p14:tracePt t="23115" x="4465638" y="2089150"/>
          <p14:tracePt t="23123" x="4473575" y="2097088"/>
          <p14:tracePt t="23131" x="4473575" y="2105025"/>
          <p14:tracePt t="23139" x="4473575" y="2112963"/>
          <p14:tracePt t="23148" x="4473575" y="2128838"/>
          <p14:tracePt t="23155" x="4473575" y="2136775"/>
          <p14:tracePt t="23164" x="4473575" y="2144713"/>
          <p14:tracePt t="23169" x="4465638" y="2160588"/>
          <p14:tracePt t="23178" x="4457700" y="2168525"/>
          <p14:tracePt t="23186" x="4441825" y="2176463"/>
          <p14:tracePt t="23193" x="4433888" y="2184400"/>
          <p14:tracePt t="23205" x="4425950" y="2192338"/>
          <p14:tracePt t="23209" x="4410075" y="2192338"/>
          <p14:tracePt t="23225" x="4402138" y="2192338"/>
          <p14:tracePt t="23243" x="4394200" y="2192338"/>
          <p14:tracePt t="23268" x="4394200" y="2184400"/>
          <p14:tracePt t="23276" x="4386263" y="2184400"/>
          <p14:tracePt t="23284" x="4378325" y="2176463"/>
          <p14:tracePt t="23291" x="4378325" y="2160588"/>
          <p14:tracePt t="23300" x="4362450" y="2152650"/>
          <p14:tracePt t="23305" x="4352925" y="2136775"/>
          <p14:tracePt t="23313" x="4337050" y="2128838"/>
          <p14:tracePt t="23321" x="4329113" y="2112963"/>
          <p14:tracePt t="23329" x="4305300" y="2105025"/>
          <p14:tracePt t="23337" x="4273550" y="2089150"/>
          <p14:tracePt t="23345" x="4241800" y="2073275"/>
          <p14:tracePt t="23353" x="4202113" y="2065338"/>
          <p14:tracePt t="23361" x="4170363" y="2049463"/>
          <p14:tracePt t="23367" x="4122738" y="2033588"/>
          <p14:tracePt t="23375" x="4075113" y="2017713"/>
          <p14:tracePt t="23383" x="4011613" y="2001838"/>
          <p14:tracePt t="23391" x="3946525" y="1993900"/>
          <p14:tracePt t="23399" x="3883025" y="1985963"/>
          <p14:tracePt t="23407" x="3787775" y="1985963"/>
          <p14:tracePt t="23415" x="3700463" y="1985963"/>
          <p14:tracePt t="23423" x="3603625" y="1985963"/>
          <p14:tracePt t="23429" x="3508375" y="1993900"/>
          <p14:tracePt t="23437" x="3413125" y="1993900"/>
          <p14:tracePt t="23445" x="3333750" y="1993900"/>
          <p14:tracePt t="23453" x="3252788" y="1985963"/>
          <p14:tracePt t="23461" x="3189288" y="1970088"/>
          <p14:tracePt t="23470" x="3117850" y="1954213"/>
          <p14:tracePt t="23477" x="3054350" y="1938338"/>
          <p14:tracePt t="23485" x="2990850" y="1922463"/>
          <p14:tracePt t="23491" x="2941638" y="1906588"/>
          <p14:tracePt t="23500" x="2901950" y="1898650"/>
          <p14:tracePt t="23507" x="2854325" y="1890713"/>
          <p14:tracePt t="23516" x="2822575" y="1890713"/>
          <p14:tracePt t="23523" x="2790825" y="1890713"/>
          <p14:tracePt t="23532" x="2743200" y="1890713"/>
          <p14:tracePt t="23540" x="2703513" y="1890713"/>
          <p14:tracePt t="23550" x="2655888" y="1890713"/>
          <p14:tracePt t="23552" x="2616200" y="1890713"/>
          <p14:tracePt t="23561" x="2566988" y="1898650"/>
          <p14:tracePt t="23569" x="2511425" y="1906588"/>
          <p14:tracePt t="23577" x="2471738" y="1906588"/>
          <p14:tracePt t="23585" x="2424113" y="1914525"/>
          <p14:tracePt t="23594" x="2384425" y="1914525"/>
          <p14:tracePt t="23605" x="2352675" y="1914525"/>
          <p14:tracePt t="23609" x="2328863" y="1914525"/>
          <p14:tracePt t="23620" x="2312988" y="1914525"/>
          <p14:tracePt t="23624" x="2289175" y="1914525"/>
          <p14:tracePt t="23632" x="2281238" y="1922463"/>
          <p14:tracePt t="23639" x="2273300" y="1930400"/>
          <p14:tracePt t="23649" x="2255838" y="1946275"/>
          <p14:tracePt t="23655" x="2247900" y="1954213"/>
          <p14:tracePt t="23666" x="2224088" y="1970088"/>
          <p14:tracePt t="23671" x="2200275" y="1978025"/>
          <p14:tracePt t="23681" x="2176463" y="1993900"/>
          <p14:tracePt t="23684" x="2152650" y="2017713"/>
          <p14:tracePt t="23693" x="2120900" y="2033588"/>
          <p14:tracePt t="23702" x="2105025" y="2065338"/>
          <p14:tracePt t="23709" x="2081213" y="2081213"/>
          <p14:tracePt t="23718" x="2073275" y="2105025"/>
          <p14:tracePt t="23725" x="2057400" y="2136775"/>
          <p14:tracePt t="23735" x="2041525" y="2168525"/>
          <p14:tracePt t="23741" x="2033588" y="2192338"/>
          <p14:tracePt t="23747" x="2017713" y="2216150"/>
          <p14:tracePt t="23755" x="2009775" y="2233613"/>
          <p14:tracePt t="23763" x="2001838" y="2249488"/>
          <p14:tracePt t="23771" x="1993900" y="2257425"/>
          <p14:tracePt t="23780" x="1985963" y="2273300"/>
          <p14:tracePt t="23787" x="1985963" y="2289175"/>
          <p14:tracePt t="23795" x="1978025" y="2297113"/>
          <p14:tracePt t="23803" x="1978025" y="2312988"/>
          <p14:tracePt t="23809" x="1970088" y="2328863"/>
          <p14:tracePt t="23818" x="1970088" y="2336800"/>
          <p14:tracePt t="23825" x="1962150" y="2360613"/>
          <p14:tracePt t="23834" x="1954213" y="2376488"/>
          <p14:tracePt t="23840" x="1946275" y="2408238"/>
          <p14:tracePt t="23850" x="1946275" y="2432050"/>
          <p14:tracePt t="23857" x="1946275" y="2447925"/>
          <p14:tracePt t="23868" x="1946275" y="2471738"/>
          <p14:tracePt t="23871" x="1954213" y="2511425"/>
          <p14:tracePt t="23879" x="1970088" y="2535238"/>
          <p14:tracePt t="23887" x="1978025" y="2576513"/>
          <p14:tracePt t="23895" x="1993900" y="2600325"/>
          <p14:tracePt t="23903" x="2009775" y="2624138"/>
          <p14:tracePt t="23911" x="2017713" y="2640013"/>
          <p14:tracePt t="23919" x="2033588" y="2655888"/>
          <p14:tracePt t="23927" x="2041525" y="2663825"/>
          <p14:tracePt t="23935" x="2049463" y="2679700"/>
          <p14:tracePt t="23941" x="2065338" y="2687638"/>
          <p14:tracePt t="23952" x="2073275" y="2695575"/>
          <p14:tracePt t="23957" x="2089150" y="2711450"/>
          <p14:tracePt t="23965" x="2105025" y="2719388"/>
          <p14:tracePt t="23973" x="2112963" y="2735263"/>
          <p14:tracePt t="23982" x="2128838" y="2743200"/>
          <p14:tracePt t="23989" x="2136775" y="2759075"/>
          <p14:tracePt t="23997" x="2152650" y="2767013"/>
          <p14:tracePt t="24003" x="2160588" y="2782888"/>
          <p14:tracePt t="24011" x="2176463" y="2798763"/>
          <p14:tracePt t="24019" x="2192338" y="2806700"/>
          <p14:tracePt t="24027" x="2200275" y="2822575"/>
          <p14:tracePt t="24036" x="2216150" y="2830513"/>
          <p14:tracePt t="24043" x="2232025" y="2846388"/>
          <p14:tracePt t="24053" x="2239963" y="2854325"/>
          <p14:tracePt t="24060" x="2255838" y="2862263"/>
          <p14:tracePt t="24068" x="2255838" y="2870200"/>
          <p14:tracePt t="24073" x="2265363" y="2878138"/>
          <p14:tracePt t="24105" x="2273300" y="2878138"/>
          <p14:tracePt t="24113" x="2281238" y="2886075"/>
          <p14:tracePt t="24127" x="2289175" y="2901950"/>
          <p14:tracePt t="24135" x="2312988" y="2909888"/>
          <p14:tracePt t="24143" x="2328863" y="2927350"/>
          <p14:tracePt t="24151" x="2336800" y="2935288"/>
          <p14:tracePt t="24159" x="2368550" y="2951163"/>
          <p14:tracePt t="24167" x="2392363" y="2967038"/>
          <p14:tracePt t="24175" x="2408238" y="2982913"/>
          <p14:tracePt t="24183" x="2424113" y="2990850"/>
          <p14:tracePt t="24191" x="2439988" y="3006725"/>
          <p14:tracePt t="24197" x="2447925" y="3014663"/>
          <p14:tracePt t="24205" x="2463800" y="3022600"/>
          <p14:tracePt t="24213" x="2471738" y="3038475"/>
          <p14:tracePt t="24221" x="2487613" y="3046413"/>
          <p14:tracePt t="24229" x="2495550" y="3046413"/>
          <p14:tracePt t="24237" x="2503488" y="3046413"/>
          <p14:tracePt t="24253" x="2511425" y="3046413"/>
          <p14:tracePt t="24415" x="2511425" y="3038475"/>
          <p14:tracePt t="24431" x="2511425" y="3030538"/>
          <p14:tracePt t="24543" x="2503488" y="3030538"/>
          <p14:tracePt t="24559" x="2503488" y="3038475"/>
          <p14:tracePt t="24634" x="2503488" y="3030538"/>
          <p14:tracePt t="24638" x="2503488" y="3014663"/>
          <p14:tracePt t="24647" x="2503488" y="3006725"/>
          <p14:tracePt t="24656" x="2503488" y="2998788"/>
          <p14:tracePt t="24663" x="2487613" y="2982913"/>
          <p14:tracePt t="24672" x="2487613" y="2959100"/>
          <p14:tracePt t="24680" x="2471738" y="2935288"/>
          <p14:tracePt t="24688" x="2463800" y="2919413"/>
          <p14:tracePt t="24695" x="2447925" y="2894013"/>
          <p14:tracePt t="24703" x="2424113" y="2862263"/>
          <p14:tracePt t="24709" x="2416175" y="2830513"/>
          <p14:tracePt t="24717" x="2400300" y="2806700"/>
          <p14:tracePt t="24725" x="2384425" y="2767013"/>
          <p14:tracePt t="24733" x="2368550" y="2743200"/>
          <p14:tracePt t="24740" x="2360613" y="2719388"/>
          <p14:tracePt t="24749" x="2352675" y="2703513"/>
          <p14:tracePt t="24757" x="2344738" y="2695575"/>
          <p14:tracePt t="24765" x="2328863" y="2679700"/>
          <p14:tracePt t="24771" x="2320925" y="2671763"/>
          <p14:tracePt t="24779" x="2312988" y="2663825"/>
          <p14:tracePt t="24787" x="2297113" y="2647950"/>
          <p14:tracePt t="24795" x="2289175" y="2640013"/>
          <p14:tracePt t="24803" x="2273300" y="2624138"/>
          <p14:tracePt t="24811" x="2265363" y="2592388"/>
          <p14:tracePt t="24823" x="2247900" y="2576513"/>
          <p14:tracePt t="24827" x="2239963" y="2559050"/>
          <p14:tracePt t="24833" x="2224088" y="2543175"/>
          <p14:tracePt t="24841" x="2216150" y="2527300"/>
          <p14:tracePt t="24849" x="2200275" y="2519363"/>
          <p14:tracePt t="24857" x="2192338" y="2511425"/>
          <p14:tracePt t="24865" x="2184400" y="2503488"/>
          <p14:tracePt t="24957" x="2176463" y="2503488"/>
          <p14:tracePt t="24973" x="2168525" y="2503488"/>
          <p14:tracePt t="24981" x="2160588" y="2503488"/>
          <p14:tracePt t="24993" x="2160588" y="2495550"/>
          <p14:tracePt t="25001" x="2152650" y="2495550"/>
          <p14:tracePt t="25017" x="2144713" y="2495550"/>
          <p14:tracePt t="25079" x="2136775" y="2495550"/>
          <p14:tracePt t="25101" x="2128838" y="2487613"/>
          <p14:tracePt t="25109" x="2120900" y="2487613"/>
          <p14:tracePt t="25117" x="2112963" y="2479675"/>
          <p14:tracePt t="25125" x="2105025" y="2471738"/>
          <p14:tracePt t="25133" x="2097088" y="2463800"/>
          <p14:tracePt t="25141" x="2089150" y="2455863"/>
          <p14:tracePt t="25149" x="2081213" y="2447925"/>
          <p14:tracePt t="25155" x="2081213" y="2439988"/>
          <p14:tracePt t="25164" x="2065338" y="2439988"/>
          <p14:tracePt t="25266" x="2057400" y="2439988"/>
          <p14:tracePt t="25332" x="2057400" y="2432050"/>
          <p14:tracePt t="25785" x="2057400" y="2439988"/>
          <p14:tracePt t="25791" x="2057400" y="2447925"/>
          <p14:tracePt t="26039" x="2057400" y="2455863"/>
          <p14:tracePt t="26045" x="2057400" y="2463800"/>
          <p14:tracePt t="26051" x="2057400" y="2471738"/>
          <p14:tracePt t="26059" x="2065338" y="2479675"/>
          <p14:tracePt t="26067" x="2073275" y="2487613"/>
          <p14:tracePt t="26075" x="2081213" y="2487613"/>
          <p14:tracePt t="26083" x="2105025" y="2495550"/>
          <p14:tracePt t="26091" x="2136775" y="2495550"/>
          <p14:tracePt t="26099" x="2176463" y="2495550"/>
          <p14:tracePt t="26108" x="2232025" y="2495550"/>
          <p14:tracePt t="26116" x="2281238" y="2495550"/>
          <p14:tracePt t="26124" x="2344738" y="2495550"/>
          <p14:tracePt t="26130" x="2455863" y="2495550"/>
          <p14:tracePt t="26140" x="2582863" y="2495550"/>
          <p14:tracePt t="26145" x="2790825" y="2471738"/>
          <p14:tracePt t="26157" x="3006725" y="2455863"/>
          <p14:tracePt t="26160" x="3276600" y="2432050"/>
          <p14:tracePt t="26170" x="3516313" y="2432050"/>
          <p14:tracePt t="26177" x="3732213" y="2432050"/>
          <p14:tracePt t="26183" x="3954463" y="2432050"/>
          <p14:tracePt t="26191" x="4154488" y="2432050"/>
          <p14:tracePt t="26199" x="4329113" y="2432050"/>
          <p14:tracePt t="26208" x="4481513" y="2432050"/>
          <p14:tracePt t="26216" x="4584700" y="2432050"/>
          <p14:tracePt t="26226" x="4656138" y="2432050"/>
          <p14:tracePt t="26231" x="4713288" y="2432050"/>
          <p14:tracePt t="26239" x="4745038" y="2432050"/>
          <p14:tracePt t="26245" x="4760913" y="2439988"/>
          <p14:tracePt t="26305" x="4768850" y="2439988"/>
          <p14:tracePt t="26323" x="4776788" y="2439988"/>
          <p14:tracePt t="26377" x="4784725" y="2439988"/>
          <p14:tracePt t="26389" x="4792663" y="2439988"/>
          <p14:tracePt t="26405" x="4800600" y="2439988"/>
          <p14:tracePt t="26413" x="4808538" y="2439988"/>
          <p14:tracePt t="26421" x="4816475" y="2439988"/>
          <p14:tracePt t="26443" x="4816475" y="2432050"/>
          <p14:tracePt t="26479" x="4800600" y="2432050"/>
          <p14:tracePt t="26487" x="4776788" y="2447925"/>
          <p14:tracePt t="26496" x="4721225" y="2463800"/>
          <p14:tracePt t="26502" x="4640263" y="2487613"/>
          <p14:tracePt t="26509" x="4529138" y="2543175"/>
          <p14:tracePt t="26518" x="4386263" y="2608263"/>
          <p14:tracePt t="26525" x="4202113" y="2679700"/>
          <p14:tracePt t="26533" x="4002088" y="2759075"/>
          <p14:tracePt t="26541" x="3795713" y="2846388"/>
          <p14:tracePt t="26549" x="3587750" y="2951163"/>
          <p14:tracePt t="26557" x="3484563" y="3022600"/>
          <p14:tracePt t="26563" x="3405188" y="3070225"/>
          <p14:tracePt t="26571" x="3333750" y="3117850"/>
          <p14:tracePt t="26579" x="3284538" y="3149600"/>
          <p14:tracePt t="26587" x="3252788" y="3165475"/>
          <p14:tracePt t="26595" x="3236913" y="3173413"/>
          <p14:tracePt t="26604" x="3236913" y="3181350"/>
          <p14:tracePt t="26682" x="3228975" y="3181350"/>
          <p14:tracePt t="26695" x="3221038" y="3181350"/>
          <p14:tracePt t="26703" x="3213100" y="3181350"/>
          <p14:tracePt t="26711" x="3205163" y="3181350"/>
          <p14:tracePt t="26719" x="3189288" y="3181350"/>
          <p14:tracePt t="26727" x="3157538" y="3181350"/>
          <p14:tracePt t="26736" x="3101975" y="3197225"/>
          <p14:tracePt t="26743" x="3038475" y="3205163"/>
          <p14:tracePt t="26751" x="2967038" y="3213100"/>
          <p14:tracePt t="26757" x="2901950" y="3213100"/>
          <p14:tracePt t="26765" x="2838450" y="3213100"/>
          <p14:tracePt t="26773" x="2774950" y="3213100"/>
          <p14:tracePt t="26781" x="2735263" y="3213100"/>
          <p14:tracePt t="26788" x="2687638" y="3213100"/>
          <p14:tracePt t="26798" x="2679700" y="3197225"/>
          <p14:tracePt t="26805" x="2663825" y="3197225"/>
          <p14:tracePt t="26814" x="2663825" y="3189288"/>
          <p14:tracePt t="26822" x="2655888" y="3189288"/>
          <p14:tracePt t="26836" x="2655888" y="3181350"/>
          <p14:tracePt t="26844" x="2655888" y="3173413"/>
          <p14:tracePt t="26852" x="2647950" y="3173413"/>
          <p14:tracePt t="26860" x="2640013" y="3165475"/>
          <p14:tracePt t="26868" x="2632075" y="3165475"/>
          <p14:tracePt t="26875" x="2616200" y="3165475"/>
          <p14:tracePt t="26883" x="2606675" y="3165475"/>
          <p14:tracePt t="26888" x="2590800" y="3165475"/>
          <p14:tracePt t="26897" x="2574925" y="3165475"/>
          <p14:tracePt t="26905" x="2559050" y="3173413"/>
          <p14:tracePt t="26913" x="2551113" y="3181350"/>
          <p14:tracePt t="26921" x="2543175" y="3189288"/>
          <p14:tracePt t="26929" x="2543175" y="3205163"/>
          <p14:tracePt t="26937" x="2543175" y="3213100"/>
          <p14:tracePt t="26945" x="2543175" y="3221038"/>
          <p14:tracePt t="26951" x="2551113" y="3236913"/>
          <p14:tracePt t="26970" x="2574925" y="3252788"/>
          <p14:tracePt t="26975" x="2582863" y="3270250"/>
          <p14:tracePt t="26983" x="2598738" y="3278188"/>
          <p14:tracePt t="26991" x="2616200" y="3294063"/>
          <p14:tracePt t="26999" x="2655888" y="3302000"/>
          <p14:tracePt t="27007" x="2695575" y="3302000"/>
          <p14:tracePt t="27014" x="2735263" y="3302000"/>
          <p14:tracePt t="27022" x="2798763" y="3302000"/>
          <p14:tracePt t="27028" x="2862263" y="3302000"/>
          <p14:tracePt t="27038" x="2941638" y="3309938"/>
          <p14:tracePt t="27046" x="3046413" y="3309938"/>
          <p14:tracePt t="27053" x="3157538" y="3302000"/>
          <p14:tracePt t="27062" x="3260725" y="3286125"/>
          <p14:tracePt t="27072" x="3365500" y="3278188"/>
          <p14:tracePt t="27077" x="3452813" y="3278188"/>
          <p14:tracePt t="27083" x="3532188" y="3278188"/>
          <p14:tracePt t="27091" x="3611563" y="3278188"/>
          <p14:tracePt t="27100" x="3684588" y="3278188"/>
          <p14:tracePt t="27107" x="3748088" y="3286125"/>
          <p14:tracePt t="27116" x="3803650" y="3294063"/>
          <p14:tracePt t="27123" x="3859213" y="3309938"/>
          <p14:tracePt t="27131" x="3914775" y="3317875"/>
          <p14:tracePt t="27138" x="3962400" y="3325813"/>
          <p14:tracePt t="27145" x="4027488" y="3341688"/>
          <p14:tracePt t="27153" x="4090988" y="3357563"/>
          <p14:tracePt t="27161" x="4162425" y="3365500"/>
          <p14:tracePt t="27169" x="4225925" y="3373438"/>
          <p14:tracePt t="27177" x="4305300" y="3373438"/>
          <p14:tracePt t="27189" x="4394200" y="3389313"/>
          <p14:tracePt t="27194" x="4497388" y="3389313"/>
          <p14:tracePt t="27200" x="4592638" y="3389313"/>
          <p14:tracePt t="27208" x="4679950" y="3381375"/>
          <p14:tracePt t="27216" x="4745038" y="3373438"/>
          <p14:tracePt t="27223" x="4808538" y="3357563"/>
          <p14:tracePt t="27232" x="4879975" y="3341688"/>
          <p14:tracePt t="27242" x="4935538" y="3325813"/>
          <p14:tracePt t="27247" x="4975225" y="3309938"/>
          <p14:tracePt t="27255" x="4999038" y="3302000"/>
          <p14:tracePt t="27263" x="5006975" y="3302000"/>
          <p14:tracePt t="27269" x="5014913" y="3286125"/>
          <p14:tracePt t="27293" x="5022850" y="3286125"/>
          <p14:tracePt t="27301" x="5030788" y="3286125"/>
          <p14:tracePt t="27310" x="5038725" y="3278188"/>
          <p14:tracePt t="27317" x="5046663" y="3278188"/>
          <p14:tracePt t="27325" x="5080000" y="3278188"/>
          <p14:tracePt t="27331" x="5127625" y="3278188"/>
          <p14:tracePt t="27339" x="5191125" y="3286125"/>
          <p14:tracePt t="27347" x="5254625" y="3294063"/>
          <p14:tracePt t="27355" x="5318125" y="3294063"/>
          <p14:tracePt t="27363" x="5407025" y="3294063"/>
          <p14:tracePt t="27371" x="5470525" y="3294063"/>
          <p14:tracePt t="27379" x="5534025" y="3294063"/>
          <p14:tracePt t="27387" x="5573713" y="3294063"/>
          <p14:tracePt t="27393" x="5605463" y="3294063"/>
          <p14:tracePt t="27401" x="5621338" y="3294063"/>
          <p14:tracePt t="27632" x="5629275" y="3294063"/>
          <p14:tracePt t="27648" x="5645150" y="3294063"/>
          <p14:tracePt t="27654" x="5661025" y="3278188"/>
          <p14:tracePt t="27662" x="5668963" y="3278188"/>
          <p14:tracePt t="27670" x="5676900" y="3262313"/>
          <p14:tracePt t="27677" x="5692775" y="3262313"/>
          <p14:tracePt t="27686" x="5700713" y="3244850"/>
          <p14:tracePt t="27693" x="5716588" y="3236913"/>
          <p14:tracePt t="27702" x="5724525" y="3221038"/>
          <p14:tracePt t="27710" x="5732463" y="3213100"/>
          <p14:tracePt t="27716" x="5749925" y="3197225"/>
          <p14:tracePt t="27727" x="5757863" y="3189288"/>
          <p14:tracePt t="27730" x="5773738" y="3181350"/>
          <p14:tracePt t="27739" x="5781675" y="3181350"/>
          <p14:tracePt t="27747" x="5789613" y="3173413"/>
          <p14:tracePt t="27763" x="5797550" y="3165475"/>
          <p14:tracePt t="27839" x="5797550" y="3157538"/>
          <p14:tracePt t="27906" x="5797550" y="3165475"/>
          <p14:tracePt t="27969" x="5805488" y="3165475"/>
          <p14:tracePt t="28099" x="5805488" y="3173413"/>
          <p14:tracePt t="28115" x="5805488" y="3181350"/>
          <p14:tracePt t="28123" x="5805488" y="3197225"/>
          <p14:tracePt t="28139" x="5805488" y="3213100"/>
          <p14:tracePt t="28169" x="5813425" y="3213100"/>
          <p14:tracePt t="28181" x="5821363" y="3213100"/>
          <p14:tracePt t="28218" x="5829300" y="3213100"/>
          <p14:tracePt t="28298" x="5829300" y="3221038"/>
          <p14:tracePt t="28306" x="5845175" y="3228975"/>
          <p14:tracePt t="28314" x="5868988" y="3244850"/>
          <p14:tracePt t="28322" x="5892800" y="3252788"/>
          <p14:tracePt t="28330" x="5916613" y="3270250"/>
          <p14:tracePt t="28338" x="5940425" y="3278188"/>
          <p14:tracePt t="28345" x="5956300" y="3286125"/>
          <p14:tracePt t="28355" x="5972175" y="3302000"/>
          <p14:tracePt t="28360" x="5980113" y="3302000"/>
          <p14:tracePt t="28367" x="5988050" y="3302000"/>
          <p14:tracePt t="28415" x="5995988" y="3302000"/>
          <p14:tracePt t="28422" x="6003925" y="3302000"/>
          <p14:tracePt t="28438" x="6011863" y="3302000"/>
          <p14:tracePt t="28454" x="6019800" y="3294063"/>
          <p14:tracePt t="28508" x="6019800" y="3286125"/>
          <p14:tracePt t="28576" x="6027738" y="3294063"/>
          <p14:tracePt t="28580" x="6035675" y="3294063"/>
          <p14:tracePt t="28640" x="6043613" y="3294063"/>
          <p14:tracePt t="28675" x="6051550" y="3294063"/>
          <p14:tracePt t="28682" x="6051550" y="3286125"/>
          <p14:tracePt t="28698" x="6051550" y="3278188"/>
          <p14:tracePt t="28706" x="6059488" y="3278188"/>
          <p14:tracePt t="28810" x="6067425" y="3278188"/>
          <p14:tracePt t="29331" x="6067425" y="3270250"/>
          <p14:tracePt t="29354" x="6059488" y="3270250"/>
          <p14:tracePt t="29362" x="6059488" y="3262313"/>
          <p14:tracePt t="29524" x="6059488" y="3252788"/>
          <p14:tracePt t="30098" x="6067425" y="3252788"/>
          <p14:tracePt t="30114" x="6083300" y="3244850"/>
          <p14:tracePt t="30121" x="6108700" y="3228975"/>
          <p14:tracePt t="30129" x="6148388" y="3213100"/>
          <p14:tracePt t="30137" x="6196013" y="3189288"/>
          <p14:tracePt t="30145" x="6243638" y="3149600"/>
          <p14:tracePt t="30151" x="6299200" y="3109913"/>
          <p14:tracePt t="30159" x="6362700" y="3054350"/>
          <p14:tracePt t="30167" x="6426200" y="3006725"/>
          <p14:tracePt t="30175" x="6491288" y="2935288"/>
          <p14:tracePt t="30183" x="6554788" y="2862263"/>
          <p14:tracePt t="30191" x="6610350" y="2806700"/>
          <p14:tracePt t="30199" x="6673850" y="2735263"/>
          <p14:tracePt t="30207" x="6729413" y="2663825"/>
          <p14:tracePt t="30213" x="6802438" y="2600325"/>
          <p14:tracePt t="30221" x="6865938" y="2519363"/>
          <p14:tracePt t="30229" x="6929438" y="2447925"/>
          <p14:tracePt t="30237" x="6977063" y="2376488"/>
          <p14:tracePt t="30245" x="7032625" y="2312988"/>
          <p14:tracePt t="30256" x="7080250" y="2241550"/>
          <p14:tracePt t="30262" x="7135813" y="2176463"/>
          <p14:tracePt t="30270" x="7185025" y="2128838"/>
          <p14:tracePt t="30277" x="7224713" y="2081213"/>
          <p14:tracePt t="30283" x="7256463" y="2033588"/>
          <p14:tracePt t="30291" x="7280275" y="2009775"/>
          <p14:tracePt t="30299" x="7312025" y="1993900"/>
          <p14:tracePt t="30307" x="7351713" y="1970088"/>
          <p14:tracePt t="30315" x="7391400" y="1946275"/>
          <p14:tracePt t="30323" x="7431088" y="1914525"/>
          <p14:tracePt t="30331" x="7478713" y="1898650"/>
          <p14:tracePt t="30339" x="7527925" y="1873250"/>
          <p14:tracePt t="30345" x="7575550" y="1849438"/>
          <p14:tracePt t="30353" x="7623175" y="1825625"/>
          <p14:tracePt t="30361" x="7639050" y="1801813"/>
          <p14:tracePt t="30369" x="7662863" y="1785938"/>
          <p14:tracePt t="30377" x="7670800" y="1762125"/>
          <p14:tracePt t="30385" x="7686675" y="1738313"/>
          <p14:tracePt t="30393" x="7694613" y="1714500"/>
          <p14:tracePt t="30401" x="7710488" y="1698625"/>
          <p14:tracePt t="30407" x="7726363" y="1658938"/>
          <p14:tracePt t="30415" x="7726363" y="1643063"/>
          <p14:tracePt t="30423" x="7726363" y="1619250"/>
          <p14:tracePt t="30431" x="7726363" y="1603375"/>
          <p14:tracePt t="30439" x="7734300" y="1587500"/>
          <p14:tracePt t="30449" x="7742238" y="1571625"/>
          <p14:tracePt t="30455" x="7750175" y="1555750"/>
          <p14:tracePt t="30464" x="7758113" y="1538288"/>
          <p14:tracePt t="30469" x="7766050" y="1530350"/>
          <p14:tracePt t="30477" x="7773988" y="1514475"/>
          <p14:tracePt t="30485" x="7781925" y="1506538"/>
          <p14:tracePt t="30493" x="7789863" y="1498600"/>
          <p14:tracePt t="30501" x="7797800" y="1482725"/>
          <p14:tracePt t="30509" x="7805738" y="1474788"/>
          <p14:tracePt t="30518" x="7805738" y="1466850"/>
          <p14:tracePt t="30587" x="7805738" y="1458913"/>
          <p14:tracePt t="30605" x="7805738" y="1450975"/>
          <p14:tracePt t="30613" x="7805738" y="1443038"/>
          <p14:tracePt t="30621" x="7805738" y="1435100"/>
          <p14:tracePt t="30637" x="7805738" y="1419225"/>
          <p14:tracePt t="30645" x="7805738" y="1411288"/>
          <p14:tracePt t="30655" x="7805738" y="1403350"/>
          <p14:tracePt t="30661" x="7805738" y="1395413"/>
          <p14:tracePt t="30667" x="7797800" y="1387475"/>
          <p14:tracePt t="30675" x="7797800" y="1379538"/>
          <p14:tracePt t="30862" x="7797800" y="1371600"/>
          <p14:tracePt t="30877" x="7797800" y="1355725"/>
          <p14:tracePt t="30893" x="7805738" y="1347788"/>
          <p14:tracePt t="30909" x="7805738" y="1339850"/>
          <p14:tracePt t="31064" x="7813675" y="1331913"/>
          <p14:tracePt t="31183" x="7813675" y="1323975"/>
          <p14:tracePt t="31240" x="7821613" y="1323975"/>
          <p14:tracePt t="31370" x="7821613" y="1316038"/>
          <p14:tracePt t="32456" x="7821613" y="1308100"/>
          <p14:tracePt t="32467" x="7829550" y="1308100"/>
          <p14:tracePt t="32475" x="7829550" y="1300163"/>
          <p14:tracePt t="32658" x="7829550" y="1292225"/>
          <p14:tracePt t="32670" x="7839075" y="1292225"/>
          <p14:tracePt t="33808" x="7847013" y="1292225"/>
          <p14:tracePt t="33818" x="7862888" y="1292225"/>
          <p14:tracePt t="33825" x="7878763" y="1292225"/>
          <p14:tracePt t="33834" x="7902575" y="1292225"/>
          <p14:tracePt t="33842" x="7934325" y="1276350"/>
          <p14:tracePt t="33849" x="7981950" y="1260475"/>
          <p14:tracePt t="33857" x="8029575" y="1244600"/>
          <p14:tracePt t="33865" x="8077200" y="1228725"/>
          <p14:tracePt t="33871" x="8116888" y="1212850"/>
          <p14:tracePt t="33879" x="8164513" y="1195388"/>
          <p14:tracePt t="33887" x="8213725" y="1179513"/>
          <p14:tracePt t="33895" x="8261350" y="1163638"/>
          <p14:tracePt t="33903" x="8301038" y="1147763"/>
          <p14:tracePt t="33911" x="8372475" y="1131888"/>
          <p14:tracePt t="33919" x="8435975" y="1100138"/>
          <p14:tracePt t="33927" x="8515350" y="1068388"/>
          <p14:tracePt t="33933" x="8596313" y="1020763"/>
          <p14:tracePt t="33942" x="8675688" y="973138"/>
          <p14:tracePt t="33949" x="8755063" y="917575"/>
          <p14:tracePt t="33958" x="8818563" y="869950"/>
          <p14:tracePt t="33965" x="8899525" y="812800"/>
          <p14:tracePt t="33975" x="8963025" y="749300"/>
          <p14:tracePt t="33981" x="9018588" y="701675"/>
          <p14:tracePt t="33990" x="9082088" y="654050"/>
          <p14:tracePt t="33995" x="9121775" y="590550"/>
          <p14:tracePt t="34003" x="9161463" y="542925"/>
          <p14:tracePt t="34011" x="9185275" y="493713"/>
          <p14:tracePt t="34019" x="9201150" y="454025"/>
          <p14:tracePt t="34027" x="9217025" y="398463"/>
          <p14:tracePt t="34035" x="9234488" y="350838"/>
          <p14:tracePt t="34043" x="9250363" y="303213"/>
          <p14:tracePt t="34051" x="9250363" y="271463"/>
          <p14:tracePt t="34059" x="9250363" y="263525"/>
          <p14:tracePt t="34065" x="9250363" y="239713"/>
          <p14:tracePt t="34074" x="9242425" y="231775"/>
          <p14:tracePt t="34081" x="9234488" y="223838"/>
          <p14:tracePt t="34090" x="9224963" y="215900"/>
          <p14:tracePt t="34097" x="9209088" y="207963"/>
          <p14:tracePt t="34106" x="9201150" y="207963"/>
          <p14:tracePt t="34113" x="9185275" y="200025"/>
          <p14:tracePt t="34123" x="9177338" y="192088"/>
          <p14:tracePt t="34127" x="9169400" y="184150"/>
          <p14:tracePt t="34135" x="9153525" y="184150"/>
          <p14:tracePt t="34143" x="9145588" y="176213"/>
          <p14:tracePt t="34151" x="9137650" y="166688"/>
          <p14:tracePt t="34159" x="9129713" y="166688"/>
          <p14:tracePt t="34167" x="9121775" y="158750"/>
          <p14:tracePt t="34316" x="9129713" y="166688"/>
          <p14:tracePt t="34324" x="9129713" y="176213"/>
          <p14:tracePt t="34330" x="9145588" y="184150"/>
          <p14:tracePt t="34337" x="9161463" y="200025"/>
          <p14:tracePt t="34345" x="9169400" y="207963"/>
          <p14:tracePt t="34354" x="9201150" y="223838"/>
          <p14:tracePt t="34361" x="9224963" y="231775"/>
          <p14:tracePt t="34370" x="9266238" y="255588"/>
          <p14:tracePt t="34377" x="9297988" y="271463"/>
          <p14:tracePt t="34383" x="9345613" y="287338"/>
          <p14:tracePt t="34393" x="9385300" y="311150"/>
          <p14:tracePt t="34399" x="9417050" y="327025"/>
          <p14:tracePt t="34407" x="9456738" y="334963"/>
          <p14:tracePt t="34415" x="9480550" y="350838"/>
          <p14:tracePt t="34425" x="9504363" y="366713"/>
          <p14:tracePt t="34431" x="9528175" y="374650"/>
          <p14:tracePt t="34440" x="9567863" y="390525"/>
          <p14:tracePt t="34447" x="9585325" y="398463"/>
          <p14:tracePt t="34453" x="9609138" y="406400"/>
          <p14:tracePt t="34461" x="9632950" y="422275"/>
          <p14:tracePt t="34470" x="9648825" y="430213"/>
          <p14:tracePt t="34477" x="9680575" y="438150"/>
          <p14:tracePt t="34485" x="9704388" y="454025"/>
          <p14:tracePt t="34493" x="9752013" y="469900"/>
          <p14:tracePt t="34503" x="9799638" y="485775"/>
          <p14:tracePt t="34509" x="9831388" y="501650"/>
          <p14:tracePt t="34515" x="9879013" y="519113"/>
          <p14:tracePt t="34524" x="9926638" y="527050"/>
          <p14:tracePt t="34531" x="9975850" y="542925"/>
          <p14:tracePt t="34539" x="10023475" y="566738"/>
          <p14:tracePt t="34547" x="10071100" y="598488"/>
          <p14:tracePt t="34556" x="10126663" y="638175"/>
          <p14:tracePt t="34563" x="10174288" y="669925"/>
          <p14:tracePt t="34571" x="10221913" y="701675"/>
          <p14:tracePt t="34577" x="10261600" y="733425"/>
          <p14:tracePt t="34587" x="10279063" y="765175"/>
          <p14:tracePt t="34593" x="10302875" y="804863"/>
          <p14:tracePt t="34603" x="10326688" y="828675"/>
          <p14:tracePt t="34609" x="10342563" y="869950"/>
          <p14:tracePt t="34617" x="10350500" y="893763"/>
          <p14:tracePt t="34625" x="10366375" y="925513"/>
          <p14:tracePt t="34633" x="10382250" y="965200"/>
          <p14:tracePt t="34640" x="10398125" y="989013"/>
          <p14:tracePt t="34647" x="10421938" y="1036638"/>
          <p14:tracePt t="34656" x="10437813" y="1076325"/>
          <p14:tracePt t="34663" x="10461625" y="1116013"/>
          <p14:tracePt t="34672" x="10493375" y="1147763"/>
          <p14:tracePt t="34679" x="10525125" y="1195388"/>
          <p14:tracePt t="34687" x="10556875" y="1244600"/>
          <p14:tracePt t="34695" x="10588625" y="1292225"/>
          <p14:tracePt t="34704" x="10612438" y="1331913"/>
          <p14:tracePt t="34710" x="10629900" y="1371600"/>
          <p14:tracePt t="34718" x="10645775" y="1403350"/>
          <p14:tracePt t="34728" x="10669588" y="1443038"/>
          <p14:tracePt t="34733" x="10685463" y="1474788"/>
          <p14:tracePt t="34741" x="10693400" y="1498600"/>
          <p14:tracePt t="34749" x="10709275" y="1530350"/>
          <p14:tracePt t="34757" x="10725150" y="1547813"/>
          <p14:tracePt t="34765" x="10733088" y="1579563"/>
          <p14:tracePt t="34772" x="10748963" y="1611313"/>
          <p14:tracePt t="34779" x="10764838" y="1635125"/>
          <p14:tracePt t="34789" x="10772775" y="1666875"/>
          <p14:tracePt t="34795" x="10788650" y="1698625"/>
          <p14:tracePt t="34803" x="10804525" y="1746250"/>
          <p14:tracePt t="34811" x="10820400" y="1770063"/>
          <p14:tracePt t="34819" x="10828338" y="1793875"/>
          <p14:tracePt t="34827" x="10844213" y="1833563"/>
          <p14:tracePt t="34833" x="10844213" y="1857375"/>
          <p14:tracePt t="34841" x="10852150" y="1881188"/>
          <p14:tracePt t="34849" x="10860088" y="1890713"/>
          <p14:tracePt t="34857" x="10860088" y="1898650"/>
          <p14:tracePt t="34865" x="10860088" y="1914525"/>
          <p14:tracePt t="34873" x="10860088" y="1922463"/>
          <p14:tracePt t="34881" x="10860088" y="1930400"/>
          <p14:tracePt t="34899" x="10860088" y="1938338"/>
          <p14:tracePt t="34961" x="10868025" y="1938338"/>
          <p14:tracePt t="35048" x="10868025" y="1930400"/>
          <p14:tracePt t="35059" x="10875963" y="1914525"/>
          <p14:tracePt t="35063" x="10875963" y="1890713"/>
          <p14:tracePt t="35071" x="10875963" y="1857375"/>
          <p14:tracePt t="35079" x="10875963" y="1833563"/>
          <p14:tracePt t="35085" x="10868025" y="1785938"/>
          <p14:tracePt t="35093" x="10852150" y="1738313"/>
          <p14:tracePt t="35101" x="10836275" y="1698625"/>
          <p14:tracePt t="35109" x="10820400" y="1651000"/>
          <p14:tracePt t="35117" x="10804525" y="1603375"/>
          <p14:tracePt t="35126" x="10788650" y="1555750"/>
          <p14:tracePt t="35133" x="10772775" y="1506538"/>
          <p14:tracePt t="35141" x="10748963" y="1474788"/>
          <p14:tracePt t="35149" x="10717213" y="1427163"/>
          <p14:tracePt t="35157" x="10685463" y="1379538"/>
          <p14:tracePt t="35163" x="10645775" y="1331913"/>
          <p14:tracePt t="35172" x="10612438" y="1284288"/>
          <p14:tracePt t="35179" x="10572750" y="1236663"/>
          <p14:tracePt t="35188" x="10533063" y="1179513"/>
          <p14:tracePt t="35195" x="10493375" y="1139825"/>
          <p14:tracePt t="35203" x="10461625" y="1092200"/>
          <p14:tracePt t="35211" x="10414000" y="1044575"/>
          <p14:tracePt t="35217" x="10382250" y="996950"/>
          <p14:tracePt t="35226" x="10334625" y="949325"/>
          <p14:tracePt t="35234" x="10287000" y="901700"/>
          <p14:tracePt t="35243" x="10229850" y="836613"/>
          <p14:tracePt t="35249" x="10182225" y="773113"/>
          <p14:tracePt t="35257" x="10118725" y="709613"/>
          <p14:tracePt t="35265" x="10063163" y="654050"/>
          <p14:tracePt t="35273" x="9991725" y="590550"/>
          <p14:tracePt t="35279" x="9918700" y="534988"/>
          <p14:tracePt t="35288" x="9855200" y="493713"/>
          <p14:tracePt t="35295" x="9783763" y="461963"/>
          <p14:tracePt t="35303" x="9720263" y="438150"/>
          <p14:tracePt t="35311" x="9648825" y="422275"/>
          <p14:tracePt t="35319" x="9585325" y="406400"/>
          <p14:tracePt t="35327" x="9528175" y="390525"/>
          <p14:tracePt t="35335" x="9472613" y="374650"/>
          <p14:tracePt t="35343" x="9424988" y="358775"/>
          <p14:tracePt t="35349" x="9385300" y="350838"/>
          <p14:tracePt t="35357" x="9337675" y="350838"/>
          <p14:tracePt t="35366" x="9297988" y="342900"/>
          <p14:tracePt t="35376" x="9266238" y="342900"/>
          <p14:tracePt t="35381" x="9242425" y="342900"/>
          <p14:tracePt t="35389" x="9217025" y="334963"/>
          <p14:tracePt t="35397" x="9193213" y="334963"/>
          <p14:tracePt t="35406" x="9185275" y="334963"/>
          <p14:tracePt t="35411" x="9177338" y="334963"/>
          <p14:tracePt t="35419" x="9169400" y="334963"/>
          <p14:tracePt t="35427" x="9161463" y="334963"/>
          <p14:tracePt t="35510" x="9153525" y="342900"/>
          <p14:tracePt t="35528" x="9153525" y="358775"/>
          <p14:tracePt t="35540" x="9153525" y="366713"/>
          <p14:tracePt t="35558" x="9161463" y="382588"/>
          <p14:tracePt t="35572" x="9169400" y="390525"/>
          <p14:tracePt t="35579" x="9185275" y="406400"/>
          <p14:tracePt t="35591" x="9209088" y="414338"/>
          <p14:tracePt t="35595" x="9250363" y="430213"/>
          <p14:tracePt t="35601" x="9290050" y="446088"/>
          <p14:tracePt t="35609" x="9345613" y="461963"/>
          <p14:tracePt t="35617" x="9409113" y="469900"/>
          <p14:tracePt t="35626" x="9480550" y="477838"/>
          <p14:tracePt t="35633" x="9544050" y="493713"/>
          <p14:tracePt t="35642" x="9625013" y="509588"/>
          <p14:tracePt t="35649" x="9688513" y="519113"/>
          <p14:tracePt t="35657" x="9752013" y="534988"/>
          <p14:tracePt t="35663" x="9815513" y="558800"/>
          <p14:tracePt t="35671" x="9886950" y="574675"/>
          <p14:tracePt t="35679" x="9952038" y="590550"/>
          <p14:tracePt t="35688" x="10015538" y="614363"/>
          <p14:tracePt t="35695" x="10086975" y="646113"/>
          <p14:tracePt t="35704" x="10150475" y="677863"/>
          <p14:tracePt t="35711" x="10229850" y="717550"/>
          <p14:tracePt t="35719" x="10294938" y="749300"/>
          <p14:tracePt t="35727" x="10366375" y="773113"/>
          <p14:tracePt t="35733" x="10437813" y="828675"/>
          <p14:tracePt t="35742" x="10493375" y="877888"/>
          <p14:tracePt t="35749" x="10541000" y="909638"/>
          <p14:tracePt t="35757" x="10588625" y="941388"/>
          <p14:tracePt t="35765" x="10637838" y="981075"/>
          <p14:tracePt t="35774" x="10677525" y="1020763"/>
          <p14:tracePt t="35781" x="10709275" y="1060450"/>
          <p14:tracePt t="35789" x="10741025" y="1084263"/>
          <p14:tracePt t="35795" x="10748963" y="1131888"/>
          <p14:tracePt t="35804" x="10764838" y="1179513"/>
          <p14:tracePt t="35811" x="10780713" y="1212850"/>
          <p14:tracePt t="35819" x="10796588" y="1252538"/>
          <p14:tracePt t="35827" x="10812463" y="1308100"/>
          <p14:tracePt t="35835" x="10828338" y="1355725"/>
          <p14:tracePt t="35843" x="10844213" y="1403350"/>
          <p14:tracePt t="35851" x="10860088" y="1443038"/>
          <p14:tracePt t="35858" x="10883900" y="1490663"/>
          <p14:tracePt t="35865" x="10907713" y="1547813"/>
          <p14:tracePt t="35874" x="10931525" y="1611313"/>
          <p14:tracePt t="35881" x="10947400" y="1651000"/>
          <p14:tracePt t="35890" x="10963275" y="1722438"/>
          <p14:tracePt t="35897" x="10980738" y="1778000"/>
          <p14:tracePt t="35906" x="11004550" y="1833563"/>
          <p14:tracePt t="35913" x="11020425" y="1873250"/>
          <p14:tracePt t="35919" x="11036300" y="1922463"/>
          <p14:tracePt t="35928" x="11044238" y="1962150"/>
          <p14:tracePt t="35935" x="11052175" y="1985963"/>
          <p14:tracePt t="35956" x="11068050" y="2009775"/>
          <p14:tracePt t="35959" x="11068050" y="2017713"/>
          <p14:tracePt t="36009" x="11075988" y="2017713"/>
          <p14:tracePt t="36043" x="11075988" y="2009775"/>
          <p14:tracePt t="36967" x="11083925" y="2009775"/>
          <p14:tracePt t="37476" x="11091863" y="2009775"/>
          <p14:tracePt t="37496" x="11091863" y="2001838"/>
          <p14:tracePt t="37504" x="11099800" y="1993900"/>
          <p14:tracePt t="37511" x="11099800" y="1985963"/>
          <p14:tracePt t="37524" x="11099800" y="1978025"/>
          <p14:tracePt t="37538" x="11099800" y="1970088"/>
          <p14:tracePt t="37833" x="11099800" y="1962150"/>
          <p14:tracePt t="38268" x="11099800" y="1954213"/>
          <p14:tracePt t="38276" x="11099800" y="1946275"/>
          <p14:tracePt t="38284" x="11099800" y="1938338"/>
          <p14:tracePt t="38292" x="11099800" y="1922463"/>
          <p14:tracePt t="38297" x="11099800" y="1914525"/>
          <p14:tracePt t="38305" x="11099800" y="1906588"/>
          <p14:tracePt t="38313" x="11099800" y="1898650"/>
          <p14:tracePt t="38329" x="11099800" y="1890713"/>
          <p14:tracePt t="38337" x="11091863" y="1881188"/>
          <p14:tracePt t="38350" x="11083925" y="1873250"/>
          <p14:tracePt t="38363" x="11075988" y="1865313"/>
          <p14:tracePt t="38380" x="11060113" y="1865313"/>
          <p14:tracePt t="38387" x="11052175" y="1857375"/>
          <p14:tracePt t="38397" x="11044238" y="1857375"/>
          <p14:tracePt t="38412" x="11036300" y="1857375"/>
          <p14:tracePt t="38449" x="11028363" y="1857375"/>
          <p14:tracePt t="38457" x="11020425" y="1849438"/>
          <p14:tracePt t="38465" x="11012488" y="1849438"/>
          <p14:tracePt t="38481" x="11004550" y="1849438"/>
          <p14:tracePt t="38487" x="10988675" y="1849438"/>
          <p14:tracePt t="38495" x="10980738" y="1841500"/>
          <p14:tracePt t="38503" x="10971213" y="1841500"/>
          <p14:tracePt t="38512" x="10963275" y="1841500"/>
          <p14:tracePt t="38527" x="10947400" y="1833563"/>
          <p14:tracePt t="38543" x="10947400" y="1825625"/>
          <p14:tracePt t="38549" x="10939463" y="1825625"/>
          <p14:tracePt t="38569" x="10939463" y="1817688"/>
          <p14:tracePt t="38577" x="10939463" y="1809750"/>
          <p14:tracePt t="38597" x="10939463" y="1801813"/>
          <p14:tracePt t="38613" x="10939463" y="1785938"/>
          <p14:tracePt t="38619" x="10939463" y="1778000"/>
          <p14:tracePt t="38627" x="10931525" y="1778000"/>
          <p14:tracePt t="38637" x="10931525" y="1770063"/>
          <p14:tracePt t="38693" x="10931525" y="1762125"/>
          <p14:tracePt t="38999" x="10923588" y="1754188"/>
          <p14:tracePt t="39007" x="10923588" y="1738313"/>
          <p14:tracePt t="39015" x="10915650" y="1730375"/>
          <p14:tracePt t="39024" x="10907713" y="1722438"/>
          <p14:tracePt t="39031" x="10899775" y="1698625"/>
          <p14:tracePt t="39039" x="10883900" y="1690688"/>
          <p14:tracePt t="39047" x="10875963" y="1674813"/>
          <p14:tracePt t="39055" x="10868025" y="1651000"/>
          <p14:tracePt t="39061" x="10860088" y="1635125"/>
          <p14:tracePt t="39070" x="10844213" y="1627188"/>
          <p14:tracePt t="39077" x="10836275" y="1611313"/>
          <p14:tracePt t="39085" x="10828338" y="1603375"/>
          <p14:tracePt t="39093" x="10828338" y="1595438"/>
          <p14:tracePt t="39101" x="10820400" y="1595438"/>
          <p14:tracePt t="39205" x="10820400" y="1587500"/>
          <p14:tracePt t="39213" x="10812463" y="1579563"/>
          <p14:tracePt t="39221" x="10796588" y="1571625"/>
          <p14:tracePt t="39229" x="10796588" y="1555750"/>
          <p14:tracePt t="39237" x="10788650" y="1547813"/>
          <p14:tracePt t="39245" x="10788650" y="1538288"/>
          <p14:tracePt t="39259" x="10780713" y="1522413"/>
          <p14:tracePt t="39267" x="10772775" y="1522413"/>
          <p14:tracePt t="39275" x="10772775" y="1514475"/>
          <p14:tracePt t="39283" x="10764838" y="1498600"/>
          <p14:tracePt t="39292" x="10756900" y="1490663"/>
          <p14:tracePt t="39300" x="10748963" y="1474788"/>
          <p14:tracePt t="39309" x="10733088" y="1450975"/>
          <p14:tracePt t="39316" x="10725150" y="1443038"/>
          <p14:tracePt t="39325" x="10709275" y="1427163"/>
          <p14:tracePt t="39329" x="10709275" y="1411288"/>
          <p14:tracePt t="39338" x="10701338" y="1403350"/>
          <p14:tracePt t="39346" x="10693400" y="1395413"/>
          <p14:tracePt t="39354" x="10693400" y="1379538"/>
          <p14:tracePt t="39362" x="10685463" y="1371600"/>
          <p14:tracePt t="39370" x="10677525" y="1363663"/>
          <p14:tracePt t="39400" x="10677525" y="1355725"/>
          <p14:tracePt t="39441" x="10669588" y="1355725"/>
          <p14:tracePt t="39453" x="10661650" y="1355725"/>
          <p14:tracePt t="39461" x="10653713" y="1347788"/>
          <p14:tracePt t="39469" x="10637838" y="1339850"/>
          <p14:tracePt t="39478" x="10629900" y="1339850"/>
          <p14:tracePt t="39486" x="10620375" y="1339850"/>
          <p14:tracePt t="39494" x="10604500" y="1339850"/>
          <p14:tracePt t="39502" x="10596563" y="1339850"/>
          <p14:tracePt t="39509" x="10588625" y="1331913"/>
          <p14:tracePt t="39518" x="10572750" y="1316038"/>
          <p14:tracePt t="39523" x="10564813" y="1308100"/>
          <p14:tracePt t="39531" x="10556875" y="1300163"/>
          <p14:tracePt t="39539" x="10541000" y="1284288"/>
          <p14:tracePt t="39547" x="10533063" y="1276350"/>
          <p14:tracePt t="39555" x="10517188" y="1260475"/>
          <p14:tracePt t="39563" x="10509250" y="1252538"/>
          <p14:tracePt t="39571" x="10493375" y="1244600"/>
          <p14:tracePt t="39577" x="10485438" y="1228725"/>
          <p14:tracePt t="39585" x="10477500" y="1228725"/>
          <p14:tracePt t="39593" x="10477500" y="1220788"/>
          <p14:tracePt t="39601" x="10469563" y="1212850"/>
          <p14:tracePt t="39617" x="10461625" y="1212850"/>
          <p14:tracePt t="39796" x="10453688" y="1195388"/>
          <p14:tracePt t="39804" x="10445750" y="1195388"/>
          <p14:tracePt t="39811" x="10437813" y="1187450"/>
          <p14:tracePt t="39828" x="10429875" y="1171575"/>
          <p14:tracePt t="39842" x="10421938" y="1163638"/>
          <p14:tracePt t="39882" x="10414000" y="1163638"/>
          <p14:tracePt t="40040" x="10414000" y="1155700"/>
          <p14:tracePt t="40052" x="10406063" y="1155700"/>
          <p14:tracePt t="40060" x="10406063" y="1147763"/>
          <p14:tracePt t="40067" x="10398125" y="1139825"/>
          <p14:tracePt t="40350" x="10390188" y="1139825"/>
          <p14:tracePt t="40377" x="10390188" y="1131888"/>
          <p14:tracePt t="40914" x="10382250" y="1131888"/>
          <p14:tracePt t="40932" x="10374313" y="1131888"/>
          <p14:tracePt t="40951" x="10366375" y="1131888"/>
          <p14:tracePt t="40959" x="10358438" y="1131888"/>
          <p14:tracePt t="40967" x="10350500" y="1139825"/>
          <p14:tracePt t="40975" x="10334625" y="1147763"/>
          <p14:tracePt t="40983" x="10326688" y="1155700"/>
          <p14:tracePt t="40989" x="10310813" y="1163638"/>
          <p14:tracePt t="40997" x="10302875" y="1171575"/>
          <p14:tracePt t="41005" x="10287000" y="1187450"/>
          <p14:tracePt t="41013" x="10253663" y="1195388"/>
          <p14:tracePt t="41021" x="10213975" y="1204913"/>
          <p14:tracePt t="41029" x="10166350" y="1220788"/>
          <p14:tracePt t="41037" x="10094913" y="1244600"/>
          <p14:tracePt t="41045" x="9999663" y="1252538"/>
          <p14:tracePt t="41051" x="9886950" y="1268413"/>
          <p14:tracePt t="41059" x="9767888" y="1284288"/>
          <p14:tracePt t="41067" x="9585325" y="1308100"/>
          <p14:tracePt t="41077" x="9377363" y="1347788"/>
          <p14:tracePt t="41084" x="9169400" y="1379538"/>
          <p14:tracePt t="41093" x="8963025" y="1403350"/>
          <p14:tracePt t="41100" x="8747125" y="1458913"/>
          <p14:tracePt t="41108" x="8531225" y="1506538"/>
          <p14:tracePt t="41113" x="8348663" y="1530350"/>
          <p14:tracePt t="41121" x="8164513" y="1555750"/>
          <p14:tracePt t="41129" x="7981950" y="1579563"/>
          <p14:tracePt t="41137" x="7797800" y="1603375"/>
          <p14:tracePt t="41145" x="7654925" y="1619250"/>
          <p14:tracePt t="41153" x="7504113" y="1666875"/>
          <p14:tracePt t="41161" x="7367588" y="1706563"/>
          <p14:tracePt t="41169" x="7232650" y="1754188"/>
          <p14:tracePt t="41176" x="7135813" y="1785938"/>
          <p14:tracePt t="41183" x="7024688" y="1809750"/>
          <p14:tracePt t="41191" x="6929438" y="1841500"/>
          <p14:tracePt t="41199" x="6850063" y="1873250"/>
          <p14:tracePt t="41207" x="6784975" y="1898650"/>
          <p14:tracePt t="41215" x="6721475" y="1914525"/>
          <p14:tracePt t="41223" x="6650038" y="1938338"/>
          <p14:tracePt t="41231" x="6594475" y="1962150"/>
          <p14:tracePt t="41237" x="6546850" y="1985963"/>
          <p14:tracePt t="41247" x="6515100" y="2009775"/>
          <p14:tracePt t="41254" x="6483350" y="2025650"/>
          <p14:tracePt t="41262" x="6475413" y="2033588"/>
          <p14:tracePt t="41270" x="6467475" y="2041525"/>
          <p14:tracePt t="41378" x="6459538" y="2041525"/>
          <p14:tracePt t="41432" x="6451600" y="2041525"/>
          <p14:tracePt t="41455" x="6442075" y="2049463"/>
          <p14:tracePt t="41491" x="6442075" y="2057400"/>
          <p14:tracePt t="41567" x="6434138" y="2057400"/>
          <p14:tracePt t="41592" x="6426200" y="2057400"/>
          <p14:tracePt t="41600" x="6426200" y="2049463"/>
          <p14:tracePt t="41608" x="6418263" y="2049463"/>
          <p14:tracePt t="41615" x="6410325" y="2049463"/>
          <p14:tracePt t="41629" x="6402388" y="2049463"/>
          <p14:tracePt t="41637" x="6394450" y="2049463"/>
          <p14:tracePt t="41644" x="6378575" y="2049463"/>
          <p14:tracePt t="41653" x="6346825" y="2065338"/>
          <p14:tracePt t="41661" x="6299200" y="2073275"/>
          <p14:tracePt t="41669" x="6227763" y="2105025"/>
          <p14:tracePt t="41677" x="6164263" y="2136775"/>
          <p14:tracePt t="41683" x="6075363" y="2176463"/>
          <p14:tracePt t="41691" x="5972175" y="2233613"/>
          <p14:tracePt t="41699" x="5868988" y="2289175"/>
          <p14:tracePt t="41707" x="5781675" y="2344738"/>
          <p14:tracePt t="41715" x="5708650" y="2384425"/>
          <p14:tracePt t="41723" x="5653088" y="2439988"/>
          <p14:tracePt t="41731" x="5605463" y="2471738"/>
          <p14:tracePt t="41739" x="5565775" y="2487613"/>
          <p14:tracePt t="41747" x="5557838" y="2495550"/>
          <p14:tracePt t="41753" x="5549900" y="2503488"/>
          <p14:tracePt t="41761" x="5541963" y="2511425"/>
          <p14:tracePt t="41769" x="5534025" y="2519363"/>
          <p14:tracePt t="41777" x="5526088" y="2519363"/>
          <p14:tracePt t="41785" x="5518150" y="2519363"/>
          <p14:tracePt t="41794" x="5510213" y="2519363"/>
          <p14:tracePt t="41801" x="5486400" y="2519363"/>
          <p14:tracePt t="41810" x="5462588" y="2519363"/>
          <p14:tracePt t="41816" x="5422900" y="2519363"/>
          <p14:tracePt t="41824" x="5381625" y="2519363"/>
          <p14:tracePt t="41832" x="5341938" y="2519363"/>
          <p14:tracePt t="41840" x="5294313" y="2527300"/>
          <p14:tracePt t="41847" x="5246688" y="2543175"/>
          <p14:tracePt t="41856" x="5207000" y="2543175"/>
          <p14:tracePt t="41863" x="5159375" y="2551113"/>
          <p14:tracePt t="41872" x="5119688" y="2551113"/>
          <p14:tracePt t="41877" x="5080000" y="2559050"/>
          <p14:tracePt t="41885" x="5056188" y="2566988"/>
          <p14:tracePt t="41894" x="5022850" y="2576513"/>
          <p14:tracePt t="41902" x="5014913" y="2576513"/>
          <p14:tracePt t="41910" x="4999038" y="2576513"/>
          <p14:tracePt t="41971" x="4991100" y="2566988"/>
          <p14:tracePt t="41979" x="4991100" y="2551113"/>
          <p14:tracePt t="41987" x="4983163" y="2519363"/>
          <p14:tracePt t="41995" x="4983163" y="2495550"/>
          <p14:tracePt t="42003" x="4967288" y="2447925"/>
          <p14:tracePt t="42009" x="4951413" y="2400300"/>
          <p14:tracePt t="42017" x="4935538" y="2344738"/>
          <p14:tracePt t="42026" x="4919663" y="2281238"/>
          <p14:tracePt t="42034" x="4903788" y="2208213"/>
          <p14:tracePt t="42044" x="4864100" y="2144713"/>
          <p14:tracePt t="42049" x="4832350" y="2089150"/>
          <p14:tracePt t="42060" x="4792663" y="2025650"/>
          <p14:tracePt t="42065" x="4745038" y="1970088"/>
          <p14:tracePt t="42071" x="4687888" y="1906588"/>
          <p14:tracePt t="42079" x="4640263" y="1865313"/>
          <p14:tracePt t="42087" x="4592638" y="1841500"/>
          <p14:tracePt t="42095" x="4545013" y="1825625"/>
          <p14:tracePt t="42103" x="4505325" y="1825625"/>
          <p14:tracePt t="42111" x="4473575" y="1825625"/>
          <p14:tracePt t="42119" x="4425950" y="1825625"/>
          <p14:tracePt t="42127" x="4386263" y="1825625"/>
          <p14:tracePt t="42133" x="4344988" y="1841500"/>
          <p14:tracePt t="42143" x="4305300" y="1857375"/>
          <p14:tracePt t="42149" x="4265613" y="1873250"/>
          <p14:tracePt t="42157" x="4225925" y="1898650"/>
          <p14:tracePt t="42165" x="4178300" y="1938338"/>
          <p14:tracePt t="42174" x="4146550" y="1985963"/>
          <p14:tracePt t="42181" x="4106863" y="2033588"/>
          <p14:tracePt t="42190" x="4083050" y="2081213"/>
          <p14:tracePt t="42195" x="4059238" y="2128838"/>
          <p14:tracePt t="42203" x="4035425" y="2176463"/>
          <p14:tracePt t="42213" x="4019550" y="2208213"/>
          <p14:tracePt t="42219" x="4002088" y="2249488"/>
          <p14:tracePt t="42228" x="3994150" y="2265363"/>
          <p14:tracePt t="42235" x="3986213" y="2273300"/>
          <p14:tracePt t="42243" x="3978275" y="2289175"/>
          <p14:tracePt t="42251" x="3970338" y="2297113"/>
          <p14:tracePt t="42257" x="3962400" y="2312988"/>
          <p14:tracePt t="42265" x="3962400" y="2320925"/>
          <p14:tracePt t="42273" x="3954463" y="2328863"/>
          <p14:tracePt t="42281" x="3946525" y="2344738"/>
          <p14:tracePt t="42290" x="3946525" y="2352675"/>
          <p14:tracePt t="42297" x="3938588" y="2376488"/>
          <p14:tracePt t="42305" x="3930650" y="2400300"/>
          <p14:tracePt t="42313" x="3922713" y="2432050"/>
          <p14:tracePt t="42319" x="3914775" y="2479675"/>
          <p14:tracePt t="42327" x="3914775" y="2527300"/>
          <p14:tracePt t="42335" x="3914775" y="2566988"/>
          <p14:tracePt t="42345" x="3930650" y="2616200"/>
          <p14:tracePt t="42351" x="3946525" y="2671763"/>
          <p14:tracePt t="42360" x="3978275" y="2719388"/>
          <p14:tracePt t="42368" x="4002088" y="2774950"/>
          <p14:tracePt t="42376" x="4035425" y="2822575"/>
          <p14:tracePt t="42384" x="4083050" y="2870200"/>
          <p14:tracePt t="42392" x="4138613" y="2935288"/>
          <p14:tracePt t="42397" x="4186238" y="2982913"/>
          <p14:tracePt t="42407" x="4241800" y="3022600"/>
          <p14:tracePt t="42413" x="4313238" y="3054350"/>
          <p14:tracePt t="42422" x="4378325" y="3094038"/>
          <p14:tracePt t="42429" x="4449763" y="3109913"/>
          <p14:tracePt t="42437" x="4513263" y="3125788"/>
          <p14:tracePt t="42444" x="4576763" y="3133725"/>
          <p14:tracePt t="42451" x="4664075" y="3133725"/>
          <p14:tracePt t="42460" x="4737100" y="3117850"/>
          <p14:tracePt t="42467" x="4824413" y="3086100"/>
          <p14:tracePt t="42476" x="4903788" y="3054350"/>
          <p14:tracePt t="42483" x="4983163" y="3022600"/>
          <p14:tracePt t="42492" x="5056188" y="2967038"/>
          <p14:tracePt t="42499" x="5111750" y="2927350"/>
          <p14:tracePt t="42508" x="5159375" y="2878138"/>
          <p14:tracePt t="42514" x="5199063" y="2838450"/>
          <p14:tracePt t="42523" x="5230813" y="2790825"/>
          <p14:tracePt t="42529" x="5246688" y="2743200"/>
          <p14:tracePt t="42537" x="5262563" y="2695575"/>
          <p14:tracePt t="42545" x="5278438" y="2655888"/>
          <p14:tracePt t="42553" x="5286375" y="2608263"/>
          <p14:tracePt t="42560" x="5286375" y="2559050"/>
          <p14:tracePt t="42569" x="5286375" y="2519363"/>
          <p14:tracePt t="42577" x="5286375" y="2479675"/>
          <p14:tracePt t="42583" x="5286375" y="2432050"/>
          <p14:tracePt t="42592" x="5278438" y="2384425"/>
          <p14:tracePt t="42599" x="5262563" y="2344738"/>
          <p14:tracePt t="42607" x="5238750" y="2289175"/>
          <p14:tracePt t="42615" x="5183188" y="2224088"/>
          <p14:tracePt t="42624" x="5135563" y="2168525"/>
          <p14:tracePt t="42632" x="5080000" y="2112963"/>
          <p14:tracePt t="42640" x="5006975" y="2073275"/>
          <p14:tracePt t="42647" x="4943475" y="2057400"/>
          <p14:tracePt t="42654" x="4879975" y="2057400"/>
          <p14:tracePt t="42664" x="4824413" y="2057400"/>
          <p14:tracePt t="42669" x="4776788" y="2065338"/>
          <p14:tracePt t="42677" x="4729163" y="2089150"/>
          <p14:tracePt t="42685" x="4695825" y="2105025"/>
          <p14:tracePt t="42693" x="4664075" y="2128838"/>
          <p14:tracePt t="42701" x="4656138" y="2152650"/>
          <p14:tracePt t="42707" x="4640263" y="2184400"/>
          <p14:tracePt t="42715" x="4632325" y="2192338"/>
          <p14:tracePt t="42723" x="4632325" y="2208213"/>
          <p14:tracePt t="42731" x="4632325" y="2224088"/>
          <p14:tracePt t="42740" x="4640263" y="2233613"/>
          <p14:tracePt t="42747" x="4640263" y="2241550"/>
          <p14:tracePt t="42755" x="4664075" y="2257425"/>
          <p14:tracePt t="42763" x="4679950" y="2265363"/>
          <p14:tracePt t="42769" x="4721225" y="2265363"/>
          <p14:tracePt t="42777" x="4760913" y="2265363"/>
          <p14:tracePt t="42785" x="4816475" y="2265363"/>
          <p14:tracePt t="42793" x="4872038" y="2257425"/>
          <p14:tracePt t="42801" x="4935538" y="2249488"/>
          <p14:tracePt t="42810" x="5022850" y="2241550"/>
          <p14:tracePt t="42817" x="5119688" y="2216150"/>
          <p14:tracePt t="42826" x="5222875" y="2200275"/>
          <p14:tracePt t="42831" x="5334000" y="2184400"/>
          <p14:tracePt t="42839" x="5454650" y="2168525"/>
          <p14:tracePt t="42847" x="5557838" y="2144713"/>
          <p14:tracePt t="42855" x="5684838" y="2105025"/>
          <p14:tracePt t="42862" x="5805488" y="2057400"/>
          <p14:tracePt t="42871" x="5924550" y="2009775"/>
          <p14:tracePt t="42879" x="6019800" y="1978025"/>
          <p14:tracePt t="42887" x="6108700" y="1930400"/>
          <p14:tracePt t="42893" x="6211888" y="1873250"/>
          <p14:tracePt t="42901" x="6315075" y="1817688"/>
          <p14:tracePt t="42910" x="6402388" y="1762125"/>
          <p14:tracePt t="42917" x="6491288" y="1722438"/>
          <p14:tracePt t="42925" x="6554788" y="1682750"/>
          <p14:tracePt t="42933" x="6626225" y="1635125"/>
          <p14:tracePt t="42942" x="6705600" y="1611313"/>
          <p14:tracePt t="42949" x="6794500" y="1563688"/>
          <p14:tracePt t="42965" x="6969125" y="1514475"/>
          <p14:tracePt t="42972" x="7064375" y="1474788"/>
          <p14:tracePt t="42981" x="7153275" y="1435100"/>
          <p14:tracePt t="42988" x="7256463" y="1379538"/>
          <p14:tracePt t="42995" x="7343775" y="1323975"/>
          <p14:tracePt t="43004" x="7431088" y="1268413"/>
          <p14:tracePt t="43012" x="7519988" y="1220788"/>
          <p14:tracePt t="43020" x="7607300" y="1163638"/>
          <p14:tracePt t="43026" x="7702550" y="1108075"/>
          <p14:tracePt t="43036" x="7797800" y="1052513"/>
          <p14:tracePt t="43041" x="7894638" y="1004888"/>
          <p14:tracePt t="43049" x="7981950" y="965200"/>
          <p14:tracePt t="43057" x="8085138" y="933450"/>
          <p14:tracePt t="43065" x="8197850" y="901700"/>
          <p14:tracePt t="43073" x="8301038" y="885825"/>
          <p14:tracePt t="43081" x="8412163" y="869950"/>
          <p14:tracePt t="43087" x="8515350" y="862013"/>
          <p14:tracePt t="43095" x="8620125" y="852488"/>
          <p14:tracePt t="43103" x="8731250" y="844550"/>
          <p14:tracePt t="43111" x="8834438" y="820738"/>
          <p14:tracePt t="43119" x="8939213" y="804863"/>
          <p14:tracePt t="43127" x="9042400" y="788988"/>
          <p14:tracePt t="43135" x="9105900" y="773113"/>
          <p14:tracePt t="43143" x="9161463" y="749300"/>
          <p14:tracePt t="43149" x="9209088" y="717550"/>
          <p14:tracePt t="43157" x="9258300" y="693738"/>
          <p14:tracePt t="43165" x="9305925" y="669925"/>
          <p14:tracePt t="43174" x="9353550" y="646113"/>
          <p14:tracePt t="43181" x="9401175" y="622300"/>
          <p14:tracePt t="43189" x="9456738" y="590550"/>
          <p14:tracePt t="43197" x="9504363" y="566738"/>
          <p14:tracePt t="43205" x="9567863" y="534988"/>
          <p14:tracePt t="43213" x="9640888" y="501650"/>
          <p14:tracePt t="43219" x="9680575" y="485775"/>
          <p14:tracePt t="43227" x="9728200" y="477838"/>
          <p14:tracePt t="43235" x="9775825" y="469900"/>
          <p14:tracePt t="43244" x="9807575" y="469900"/>
          <p14:tracePt t="43251" x="9823450" y="469900"/>
          <p14:tracePt t="43259" x="9831388" y="469900"/>
          <p14:tracePt t="43267" x="9847263" y="469900"/>
          <p14:tracePt t="43276" x="9847263" y="477838"/>
          <p14:tracePt t="43281" x="9847263" y="485775"/>
          <p14:tracePt t="43289" x="9847263" y="493713"/>
          <p14:tracePt t="43297" x="9847263" y="501650"/>
          <p14:tracePt t="43305" x="9847263" y="519113"/>
          <p14:tracePt t="43313" x="9855200" y="534988"/>
          <p14:tracePt t="43321" x="9863138" y="542925"/>
          <p14:tracePt t="43329" x="9871075" y="558800"/>
          <p14:tracePt t="43337" x="9879013" y="566738"/>
          <p14:tracePt t="43343" x="9879013" y="574675"/>
          <p14:tracePt t="43351" x="9886950" y="590550"/>
          <p14:tracePt t="43367" x="9886950" y="598488"/>
          <p14:tracePt t="43376" x="9886950" y="614363"/>
          <p14:tracePt t="43383" x="9886950" y="622300"/>
          <p14:tracePt t="43392" x="9879013" y="630238"/>
          <p14:tracePt t="43399" x="9871075" y="654050"/>
          <p14:tracePt t="43410" x="9855200" y="677863"/>
          <p14:tracePt t="43415" x="9839325" y="709613"/>
          <p14:tracePt t="43422" x="9831388" y="757238"/>
          <p14:tracePt t="43430" x="9815513" y="812800"/>
          <p14:tracePt t="43437" x="9791700" y="885825"/>
          <p14:tracePt t="43444" x="9775825" y="949325"/>
          <p14:tracePt t="43453" x="9759950" y="1012825"/>
          <p14:tracePt t="43462" x="9744075" y="1076325"/>
          <p14:tracePt t="43470" x="9728200" y="1147763"/>
          <p14:tracePt t="43478" x="9720263" y="1212850"/>
          <p14:tracePt t="43484" x="9712325" y="1284288"/>
          <p14:tracePt t="43493" x="9696450" y="1355725"/>
          <p14:tracePt t="43499" x="9680575" y="1411288"/>
          <p14:tracePt t="43508" x="9664700" y="1466850"/>
          <p14:tracePt t="43515" x="9648825" y="1522413"/>
          <p14:tracePt t="43524" x="9640888" y="1563688"/>
          <p14:tracePt t="43531" x="9625013" y="1611313"/>
          <p14:tracePt t="43537" x="9609138" y="1666875"/>
          <p14:tracePt t="43548" x="9593263" y="1714500"/>
          <p14:tracePt t="43553" x="9575800" y="1762125"/>
          <p14:tracePt t="43564" x="9559925" y="1801813"/>
          <p14:tracePt t="43569" x="9544050" y="1849438"/>
          <p14:tracePt t="43577" x="9528175" y="1906588"/>
          <p14:tracePt t="43585" x="9512300" y="1970088"/>
          <p14:tracePt t="43593" x="9496425" y="2041525"/>
          <p14:tracePt t="43599" x="9480550" y="2105025"/>
          <p14:tracePt t="43608" x="9464675" y="2168525"/>
          <p14:tracePt t="43615" x="9448800" y="2224088"/>
          <p14:tracePt t="43624" x="9432925" y="2281238"/>
          <p14:tracePt t="43631" x="9417050" y="2336800"/>
          <p14:tracePt t="43640" x="9401175" y="2392363"/>
          <p14:tracePt t="43649" x="9385300" y="2447925"/>
          <p14:tracePt t="43655" x="9369425" y="2495550"/>
          <p14:tracePt t="43664" x="9353550" y="2535238"/>
          <p14:tracePt t="43669" x="9345613" y="2576513"/>
          <p14:tracePt t="43677" x="9345613" y="2624138"/>
          <p14:tracePt t="43685" x="9337675" y="2663825"/>
          <p14:tracePt t="43693" x="9329738" y="2711450"/>
          <p14:tracePt t="43701" x="9329738" y="2743200"/>
          <p14:tracePt t="43709" x="9329738" y="2774950"/>
          <p14:tracePt t="43717" x="9329738" y="2806700"/>
          <p14:tracePt t="43726" x="9329738" y="2830513"/>
          <p14:tracePt t="43731" x="9329738" y="2854325"/>
          <p14:tracePt t="43739" x="9329738" y="2878138"/>
          <p14:tracePt t="43747" x="9329738" y="2901950"/>
          <p14:tracePt t="43755" x="9329738" y="2927350"/>
          <p14:tracePt t="43763" x="9329738" y="2951163"/>
          <p14:tracePt t="43771" x="9329738" y="2974975"/>
          <p14:tracePt t="43778" x="9329738" y="2998788"/>
          <p14:tracePt t="43787" x="9329738" y="3006725"/>
          <p14:tracePt t="43793" x="9329738" y="3014663"/>
          <p14:tracePt t="43801" x="9329738" y="3022600"/>
          <p14:tracePt t="43809" x="9329738" y="3038475"/>
          <p14:tracePt t="43818" x="9329738" y="3046413"/>
          <p14:tracePt t="43827" x="9329738" y="3054350"/>
          <p14:tracePt t="43833" x="9329738" y="3070225"/>
          <p14:tracePt t="43842" x="9321800" y="3086100"/>
          <p14:tracePt t="43849" x="9321800" y="3101975"/>
          <p14:tracePt t="43856" x="9321800" y="3109913"/>
          <p14:tracePt t="43863" x="9313863" y="3125788"/>
          <p14:tracePt t="43872" x="9313863" y="3133725"/>
          <p14:tracePt t="43880" x="9313863" y="3141663"/>
          <p14:tracePt t="43887" x="9313863" y="3157538"/>
          <p14:tracePt t="43895" x="9313863" y="3165475"/>
          <p14:tracePt t="43911" x="9313863" y="3173413"/>
          <p14:tracePt t="43917" x="9313863" y="3181350"/>
          <p14:tracePt t="43926" x="9313863" y="3189288"/>
          <p14:tracePt t="43933" x="9313863" y="3197225"/>
          <p14:tracePt t="43942" x="9313863" y="3205163"/>
          <p14:tracePt t="43963" x="9313863" y="3221038"/>
          <p14:tracePt t="43965" x="9313863" y="3228975"/>
          <p14:tracePt t="43973" x="9313863" y="3244850"/>
          <p14:tracePt t="43994" x="9321800" y="3244850"/>
          <p14:tracePt t="44039" x="9329738" y="3244850"/>
          <p14:tracePt t="44101" x="9329738" y="3236913"/>
          <p14:tracePt t="44156" x="9337675" y="3228975"/>
          <p14:tracePt t="44354" x="9337675" y="3221038"/>
          <p14:tracePt t="44544" x="9345613" y="3221038"/>
          <p14:tracePt t="44750" x="9337675" y="3221038"/>
          <p14:tracePt t="44776" x="9329738" y="3221038"/>
          <p14:tracePt t="44803" x="9321800" y="3221038"/>
          <p14:tracePt t="44829" x="9313863" y="3221038"/>
          <p14:tracePt t="44861" x="9305925" y="3221038"/>
          <p14:tracePt t="44877" x="9305925" y="3228975"/>
          <p14:tracePt t="44985" x="9297988" y="3228975"/>
          <p14:tracePt t="45013" x="9290050" y="3228975"/>
          <p14:tracePt t="45051" x="9290050" y="3236913"/>
          <p14:tracePt t="45213" x="9282113" y="3236913"/>
          <p14:tracePt t="45237" x="9274175" y="3236913"/>
          <p14:tracePt t="45266" x="9274175" y="3244850"/>
          <p14:tracePt t="45272" x="9266238" y="3244850"/>
          <p14:tracePt t="45284" x="9258300" y="3252788"/>
          <p14:tracePt t="45304" x="9258300" y="3270250"/>
          <p14:tracePt t="45320" x="9258300" y="3278188"/>
          <p14:tracePt t="45328" x="9258300" y="3294063"/>
          <p14:tracePt t="45334" x="9258300" y="3302000"/>
          <p14:tracePt t="45352" x="9258300" y="3309938"/>
          <p14:tracePt t="45478" x="9250363" y="3317875"/>
          <p14:tracePt t="45498" x="9234488" y="3325813"/>
          <p14:tracePt t="45506" x="9234488" y="3341688"/>
          <p14:tracePt t="45514" x="9217025" y="3349625"/>
          <p14:tracePt t="45519" x="9209088" y="3373438"/>
          <p14:tracePt t="45528" x="9193213" y="3405188"/>
          <p14:tracePt t="45535" x="9177338" y="3436938"/>
          <p14:tracePt t="45543" x="9169400" y="3468688"/>
          <p14:tracePt t="45550" x="9153525" y="3492500"/>
          <p14:tracePt t="45560" x="9145588" y="3508375"/>
          <p14:tracePt t="45567" x="9129713" y="3540125"/>
          <p14:tracePt t="45575" x="9113838" y="3579813"/>
          <p14:tracePt t="45583" x="9097963" y="3613150"/>
          <p14:tracePt t="45589" x="9090025" y="3644900"/>
          <p14:tracePt t="45598" x="9074150" y="3660775"/>
          <p14:tracePt t="45605" x="9066213" y="3668713"/>
          <p14:tracePt t="45613" x="9058275" y="3684588"/>
          <p14:tracePt t="45621" x="9050338" y="3692525"/>
          <p14:tracePt t="45629" x="9050338" y="3700463"/>
          <p14:tracePt t="45637" x="9042400" y="3700463"/>
          <p14:tracePt t="45645" x="9042400" y="3708400"/>
          <p14:tracePt t="45651" x="9026525" y="3716338"/>
          <p14:tracePt t="45661" x="9018588" y="3732213"/>
          <p14:tracePt t="45667" x="9002713" y="3748088"/>
          <p14:tracePt t="45676" x="8994775" y="3756025"/>
          <p14:tracePt t="45683" x="8978900" y="3779838"/>
          <p14:tracePt t="45692" x="8963025" y="3795713"/>
          <p14:tracePt t="45699" x="8955088" y="3811588"/>
          <p14:tracePt t="45707" x="8939213" y="3835400"/>
          <p14:tracePt t="45713" x="8923338" y="3851275"/>
          <p14:tracePt t="45721" x="8915400" y="3883025"/>
          <p14:tracePt t="45729" x="8891588" y="3914775"/>
          <p14:tracePt t="45737" x="8866188" y="3963988"/>
          <p14:tracePt t="45745" x="8850313" y="4003675"/>
          <p14:tracePt t="45753" x="8826500" y="4051300"/>
          <p14:tracePt t="45761" x="8810625" y="4090988"/>
          <p14:tracePt t="45769" x="8794750" y="4138613"/>
          <p14:tracePt t="45775" x="8786813" y="4154488"/>
          <p14:tracePt t="45783" x="8778875" y="4178300"/>
          <p14:tracePt t="45791" x="8778875" y="4186238"/>
          <p14:tracePt t="45799" x="8778875" y="4194175"/>
          <p14:tracePt t="45807" x="8778875" y="4202113"/>
          <p14:tracePt t="45815" x="8770938" y="4202113"/>
          <p14:tracePt t="45867" x="8763000" y="4202113"/>
          <p14:tracePt t="45947" x="8763000" y="4210050"/>
          <p14:tracePt t="45964" x="8763000" y="4225925"/>
          <p14:tracePt t="45977" x="8763000" y="4233863"/>
          <p14:tracePt t="46017" x="8770938" y="4233863"/>
          <p14:tracePt t="46031" x="8778875" y="4233863"/>
          <p14:tracePt t="46047" x="8786813" y="4233863"/>
          <p14:tracePt t="46220" x="8794750" y="4233863"/>
          <p14:tracePt t="46233" x="8802688" y="4233863"/>
          <p14:tracePt t="46454" x="8802688" y="4241800"/>
          <p14:tracePt t="46493" x="8794750" y="4241800"/>
          <p14:tracePt t="46501" x="8786813" y="4241800"/>
          <p14:tracePt t="46510" x="8778875" y="4241800"/>
          <p14:tracePt t="46518" x="8770938" y="4241800"/>
          <p14:tracePt t="46525" x="8755063" y="4241800"/>
          <p14:tracePt t="46533" x="8739188" y="4233863"/>
          <p14:tracePt t="46541" x="8723313" y="4217988"/>
          <p14:tracePt t="46547" x="8707438" y="4217988"/>
          <p14:tracePt t="46555" x="8683625" y="4210050"/>
          <p14:tracePt t="46563" x="8667750" y="4202113"/>
          <p14:tracePt t="46571" x="8651875" y="4194175"/>
          <p14:tracePt t="46579" x="8628063" y="4194175"/>
          <p14:tracePt t="46587" x="8604250" y="4194175"/>
          <p14:tracePt t="46596" x="8572500" y="4194175"/>
          <p14:tracePt t="46603" x="8531225" y="4194175"/>
          <p14:tracePt t="46611" x="8507413" y="4202113"/>
          <p14:tracePt t="46616" x="8475663" y="4217988"/>
          <p14:tracePt t="46625" x="8435975" y="4233863"/>
          <p14:tracePt t="46633" x="8428038" y="4241800"/>
          <p14:tracePt t="46641" x="8412163" y="4257675"/>
          <p14:tracePt t="46649" x="8404225" y="4257675"/>
          <p14:tracePt t="46657" x="8396288" y="4265613"/>
          <p14:tracePt t="46665" x="8388350" y="4273550"/>
          <p14:tracePt t="46673" x="8380413" y="4273550"/>
          <p14:tracePt t="46688" x="8372475" y="4281488"/>
          <p14:tracePt t="46695" x="8364538" y="4281488"/>
          <p14:tracePt t="46703" x="8356600" y="4281488"/>
          <p14:tracePt t="46711" x="8348663" y="4281488"/>
          <p14:tracePt t="46719" x="8340725" y="4281488"/>
          <p14:tracePt t="46727" x="8332788" y="4291013"/>
          <p14:tracePt t="46735" x="8316913" y="4298950"/>
          <p14:tracePt t="46741" x="8308975" y="4298950"/>
          <p14:tracePt t="46749" x="8293100" y="4306888"/>
          <p14:tracePt t="46765" x="8285163" y="4314825"/>
          <p14:tracePt t="46773" x="8277225" y="4314825"/>
          <p14:tracePt t="46781" x="8269288" y="4330700"/>
          <p14:tracePt t="46789" x="8261350" y="4330700"/>
          <p14:tracePt t="46798" x="8253413" y="4338638"/>
          <p14:tracePt t="46803" x="8237538" y="4346575"/>
          <p14:tracePt t="46812" x="8237538" y="4354513"/>
          <p14:tracePt t="46819" x="8229600" y="4362450"/>
          <p14:tracePt t="46828" x="8221663" y="4370388"/>
          <p14:tracePt t="46835" x="8213725" y="4370388"/>
          <p14:tracePt t="46845" x="8213725" y="4378325"/>
          <p14:tracePt t="46851" x="8205788" y="4378325"/>
          <p14:tracePt t="46922" x="8197850" y="4378325"/>
          <p14:tracePt t="46935" x="8180388" y="4378325"/>
          <p14:tracePt t="46944" x="8172450" y="4378325"/>
          <p14:tracePt t="46951" x="8164513" y="4378325"/>
          <p14:tracePt t="46961" x="8156575" y="4378325"/>
          <p14:tracePt t="46967" x="8140700" y="4378325"/>
          <p14:tracePt t="46976" x="8132763" y="4378325"/>
          <p14:tracePt t="46987" x="8124825" y="4386263"/>
          <p14:tracePt t="46991" x="8108950" y="4386263"/>
          <p14:tracePt t="47005" x="8101013" y="4386263"/>
          <p14:tracePt t="47025" x="8101013" y="4394200"/>
          <p14:tracePt t="47112" x="8085138" y="4394200"/>
          <p14:tracePt t="47134" x="8077200" y="4394200"/>
          <p14:tracePt t="47142" x="8061325" y="4394200"/>
          <p14:tracePt t="47157" x="8045450" y="4394200"/>
          <p14:tracePt t="47174" x="8037513" y="4394200"/>
          <p14:tracePt t="47195" x="8029575" y="4394200"/>
          <p14:tracePt t="47211" x="8029575" y="4402138"/>
          <p14:tracePt t="47232" x="8021638" y="4402138"/>
          <p14:tracePt t="47240" x="8013700" y="4418013"/>
          <p14:tracePt t="47247" x="8005763" y="4418013"/>
          <p14:tracePt t="47254" x="7997825" y="4433888"/>
          <p14:tracePt t="47262" x="7989888" y="4441825"/>
          <p14:tracePt t="47272" x="7981950" y="4449763"/>
          <p14:tracePt t="47278" x="7966075" y="4465638"/>
          <p14:tracePt t="47285" x="7958138" y="4473575"/>
          <p14:tracePt t="47294" x="7950200" y="4489450"/>
          <p14:tracePt t="47302" x="7934325" y="4489450"/>
          <p14:tracePt t="47309" x="7926388" y="4497388"/>
          <p14:tracePt t="47317" x="7918450" y="4497388"/>
          <p14:tracePt t="47323" x="7910513" y="4497388"/>
          <p14:tracePt t="47331" x="7902575" y="4497388"/>
          <p14:tracePt t="47339" x="7886700" y="4497388"/>
          <p14:tracePt t="47347" x="7870825" y="4497388"/>
          <p14:tracePt t="47356" x="7862888" y="4497388"/>
          <p14:tracePt t="47363" x="7854950" y="4497388"/>
          <p14:tracePt t="47371" x="7839075" y="4489450"/>
          <p14:tracePt t="47377" x="7829550" y="4489450"/>
          <p14:tracePt t="47386" x="7821613" y="4489450"/>
          <p14:tracePt t="47394" x="7805738" y="4481513"/>
          <p14:tracePt t="47402" x="7797800" y="4481513"/>
          <p14:tracePt t="47409" x="7789863" y="4481513"/>
          <p14:tracePt t="47459" x="7781925" y="4481513"/>
          <p14:tracePt t="47471" x="7773988" y="4481513"/>
          <p14:tracePt t="47479" x="7766050" y="4481513"/>
          <p14:tracePt t="47568" x="7758113" y="4481513"/>
          <p14:tracePt t="47579" x="7750175" y="4489450"/>
          <p14:tracePt t="47589" x="7742238" y="4489450"/>
          <p14:tracePt t="47604" x="7734300" y="4497388"/>
          <p14:tracePt t="48500" x="7742238" y="4497388"/>
          <p14:tracePt t="48508" x="7750175" y="4497388"/>
          <p14:tracePt t="48515" x="7750175" y="4505325"/>
          <p14:tracePt t="48537" x="7750175" y="4513263"/>
          <p14:tracePt t="48545" x="7758113" y="4513263"/>
          <p14:tracePt t="48709" x="7766050" y="4521200"/>
          <p14:tracePt t="48789" x="7781925" y="4521200"/>
          <p14:tracePt t="48797" x="7789863" y="4521200"/>
          <p14:tracePt t="48805" x="7805738" y="4521200"/>
          <p14:tracePt t="48813" x="7821613" y="4521200"/>
          <p14:tracePt t="48821" x="7847013" y="4521200"/>
          <p14:tracePt t="48829" x="7862888" y="4521200"/>
          <p14:tracePt t="48838" x="7878763" y="4521200"/>
          <p14:tracePt t="48846" x="7886700" y="4529138"/>
          <p14:tracePt t="48853" x="7894638" y="4529138"/>
          <p14:tracePt t="48863" x="7902575" y="4529138"/>
          <p14:tracePt t="48977" x="7918450" y="4529138"/>
          <p14:tracePt t="48983" x="7926388" y="4529138"/>
          <p14:tracePt t="48992" x="7934325" y="4529138"/>
          <p14:tracePt t="48999" x="7950200" y="4529138"/>
          <p14:tracePt t="49007" x="7958138" y="4521200"/>
          <p14:tracePt t="49024" x="7966075" y="4521200"/>
          <p14:tracePt t="49031" x="7966075" y="4513263"/>
          <p14:tracePt t="49039" x="7974013" y="4513263"/>
          <p14:tracePt t="49045" x="7981950" y="4513263"/>
          <p14:tracePt t="49061" x="7981950" y="4505325"/>
          <p14:tracePt t="49069" x="7989888" y="4505325"/>
          <p14:tracePt t="49078" x="7997825" y="4505325"/>
          <p14:tracePt t="49085" x="8013700" y="4497388"/>
          <p14:tracePt t="49093" x="8021638" y="4497388"/>
          <p14:tracePt t="49101" x="8029575" y="4489450"/>
          <p14:tracePt t="49109" x="8037513" y="4489450"/>
          <p14:tracePt t="49115" x="8053388" y="4489450"/>
          <p14:tracePt t="49124" x="8061325" y="4489450"/>
          <p14:tracePt t="49131" x="8069263" y="4489450"/>
          <p14:tracePt t="49160" x="8077200" y="4489450"/>
          <p14:tracePt t="49189" x="8093075" y="4489450"/>
          <p14:tracePt t="49197" x="8101013" y="4489450"/>
          <p14:tracePt t="49205" x="8108950" y="4497388"/>
          <p14:tracePt t="49213" x="8124825" y="4497388"/>
          <p14:tracePt t="49221" x="8140700" y="4505325"/>
          <p14:tracePt t="49229" x="8148638" y="4505325"/>
          <p14:tracePt t="49235" x="8156575" y="4505325"/>
          <p14:tracePt t="49243" x="8172450" y="4505325"/>
          <p14:tracePt t="49259" x="8180388" y="4505325"/>
          <p14:tracePt t="49301" x="8189913" y="4505325"/>
          <p14:tracePt t="49317" x="8189913" y="4497388"/>
          <p14:tracePt t="49333" x="8197850" y="4497388"/>
          <p14:tracePt t="49349" x="8205788" y="4497388"/>
          <p14:tracePt t="49366" x="8205788" y="4489450"/>
          <p14:tracePt t="49371" x="8213725" y="4489450"/>
          <p14:tracePt t="49379" x="8221663" y="4489450"/>
          <p14:tracePt t="49387" x="8229600" y="4481513"/>
          <p14:tracePt t="49396" x="8245475" y="4481513"/>
          <p14:tracePt t="49411" x="8253413" y="4481513"/>
          <p14:tracePt t="49419" x="8269288" y="4481513"/>
          <p14:tracePt t="49453" x="8277225" y="4489450"/>
          <p14:tracePt t="49485" x="8285163" y="4489450"/>
          <p14:tracePt t="49495" x="8293100" y="4489450"/>
          <p14:tracePt t="49503" x="8301038" y="4489450"/>
          <p14:tracePt t="49511" x="8308975" y="4489450"/>
          <p14:tracePt t="49519" x="8316913" y="4481513"/>
          <p14:tracePt t="49529" x="8332788" y="4473575"/>
          <p14:tracePt t="49536" x="8340725" y="4465638"/>
          <p14:tracePt t="49544" x="8356600" y="4457700"/>
          <p14:tracePt t="49552" x="8364538" y="4449763"/>
          <p14:tracePt t="49557" x="8372475" y="4441825"/>
          <p14:tracePt t="49567" x="8388350" y="4441825"/>
          <p14:tracePt t="49573" x="8396288" y="4433888"/>
          <p14:tracePt t="49581" x="8404225" y="4433888"/>
          <p14:tracePt t="49589" x="8412163" y="4425950"/>
          <p14:tracePt t="49605" x="8420100" y="4425950"/>
          <p14:tracePt t="49627" x="8428038" y="4425950"/>
          <p14:tracePt t="49635" x="8443913" y="4425950"/>
          <p14:tracePt t="49651" x="8459788" y="4425950"/>
          <p14:tracePt t="49659" x="8475663" y="4425950"/>
          <p14:tracePt t="49667" x="8499475" y="4433888"/>
          <p14:tracePt t="49675" x="8515350" y="4433888"/>
          <p14:tracePt t="49683" x="8531225" y="4441825"/>
          <p14:tracePt t="49689" x="8540750" y="4449763"/>
          <p14:tracePt t="49697" x="8556625" y="4449763"/>
          <p14:tracePt t="49779" x="8556625" y="4441825"/>
          <p14:tracePt t="49942" x="8556625" y="4449763"/>
          <p14:tracePt t="50242" x="8564563" y="4449763"/>
          <p14:tracePt t="50267" x="8564563" y="4441825"/>
          <p14:tracePt t="50287" x="8564563" y="4433888"/>
          <p14:tracePt t="50399" x="8564563" y="4441825"/>
          <p14:tracePt t="50411" x="8556625" y="4441825"/>
          <p14:tracePt t="50419" x="8556625" y="4449763"/>
          <p14:tracePt t="50511" x="8548688" y="4449763"/>
          <p14:tracePt t="50520" x="8548688" y="4441825"/>
          <p14:tracePt t="50638" x="8540750" y="4441825"/>
          <p14:tracePt t="50651" x="8540750" y="4449763"/>
          <p14:tracePt t="50765" x="8531225" y="4449763"/>
          <p14:tracePt t="50944" x="8523288" y="4449763"/>
          <p14:tracePt t="50967" x="8523288" y="4457700"/>
          <p14:tracePt t="51047" x="8515350" y="4457700"/>
          <p14:tracePt t="51076" x="8515350" y="4449763"/>
          <p14:tracePt t="51092" x="8515350" y="4441825"/>
          <p14:tracePt t="51172" x="8507413" y="4441825"/>
          <p14:tracePt t="51226" x="8507413" y="4449763"/>
          <p14:tracePt t="51331" x="8507413" y="4441825"/>
          <p14:tracePt t="51641" x="8499475" y="4441825"/>
          <p14:tracePt t="51650" x="8499475" y="4449763"/>
          <p14:tracePt t="51658" x="8499475" y="4457700"/>
          <p14:tracePt t="51666" x="8499475" y="4465638"/>
          <p14:tracePt t="51679" x="8499475" y="4473575"/>
          <p14:tracePt t="51749" x="8499475" y="4465638"/>
          <p14:tracePt t="51757" x="8499475" y="4449763"/>
          <p14:tracePt t="51765" x="8499475" y="4425950"/>
          <p14:tracePt t="51774" x="8499475" y="4394200"/>
          <p14:tracePt t="51782" x="8499475" y="4362450"/>
          <p14:tracePt t="51790" x="8499475" y="4322763"/>
          <p14:tracePt t="51798" x="8499475" y="4265613"/>
          <p14:tracePt t="51804" x="8499475" y="4202113"/>
          <p14:tracePt t="51812" x="8491538" y="4130675"/>
          <p14:tracePt t="51820" x="8491538" y="4059238"/>
          <p14:tracePt t="51828" x="8483600" y="3971925"/>
          <p14:tracePt t="51835" x="8483600" y="3875088"/>
          <p14:tracePt t="51844" x="8483600" y="3795713"/>
          <p14:tracePt t="51851" x="8483600" y="3692525"/>
          <p14:tracePt t="51859" x="8483600" y="3579813"/>
          <p14:tracePt t="51865" x="8483600" y="3476625"/>
          <p14:tracePt t="51873" x="8483600" y="3373438"/>
          <p14:tracePt t="51881" x="8483600" y="3228975"/>
          <p14:tracePt t="51889" x="8491538" y="3086100"/>
          <p14:tracePt t="51898" x="8507413" y="2951163"/>
          <p14:tracePt t="51905" x="8507413" y="2838450"/>
          <p14:tracePt t="51914" x="8507413" y="2735263"/>
          <p14:tracePt t="51921" x="8507413" y="2624138"/>
          <p14:tracePt t="51927" x="8483600" y="2519363"/>
          <p14:tracePt t="51935" x="8467725" y="2424113"/>
          <p14:tracePt t="51943" x="8451850" y="2344738"/>
          <p14:tracePt t="51951" x="8443913" y="2281238"/>
          <p14:tracePt t="51959" x="8428038" y="2216150"/>
          <p14:tracePt t="51980" x="8412163" y="2112963"/>
          <p14:tracePt t="51984" x="8396288" y="2065338"/>
          <p14:tracePt t="51989" x="8388350" y="2025650"/>
          <p14:tracePt t="51997" x="8380413" y="1970088"/>
          <p14:tracePt t="52005" x="8372475" y="1914525"/>
          <p14:tracePt t="52013" x="8364538" y="1857375"/>
          <p14:tracePt t="52021" x="8348663" y="1801813"/>
          <p14:tracePt t="52030" x="8332788" y="1746250"/>
          <p14:tracePt t="52037" x="8316913" y="1682750"/>
          <p14:tracePt t="52045" x="8301038" y="1627188"/>
          <p14:tracePt t="52051" x="8285163" y="1571625"/>
          <p14:tracePt t="52059" x="8261350" y="1522413"/>
          <p14:tracePt t="52067" x="8237538" y="1474788"/>
          <p14:tracePt t="52075" x="8213725" y="1427163"/>
          <p14:tracePt t="52083" x="8197850" y="1403350"/>
          <p14:tracePt t="52091" x="8180388" y="1371600"/>
          <p14:tracePt t="52099" x="8164513" y="1355725"/>
          <p14:tracePt t="52107" x="8156575" y="1347788"/>
          <p14:tracePt t="52115" x="8148638" y="1331913"/>
          <p14:tracePt t="52121" x="8132763" y="1323975"/>
          <p14:tracePt t="52129" x="8132763" y="1308100"/>
          <p14:tracePt t="52137" x="8124825" y="1300163"/>
          <p14:tracePt t="52147" x="8108950" y="1292225"/>
          <p14:tracePt t="52153" x="8101013" y="1276350"/>
          <p14:tracePt t="52161" x="8093075" y="1268413"/>
          <p14:tracePt t="52168" x="8069263" y="1252538"/>
          <p14:tracePt t="52177" x="8061325" y="1244600"/>
          <p14:tracePt t="52183" x="8045450" y="1228725"/>
          <p14:tracePt t="52191" x="8037513" y="1228725"/>
          <p14:tracePt t="52246" x="8021638" y="1228725"/>
          <p14:tracePt t="52268" x="8005763" y="1228725"/>
          <p14:tracePt t="52277" x="7989888" y="1228725"/>
          <p14:tracePt t="52285" x="7974013" y="1228725"/>
          <p14:tracePt t="52294" x="7942263" y="1228725"/>
          <p14:tracePt t="52301" x="7918450" y="1228725"/>
          <p14:tracePt t="52310" x="7902575" y="1228725"/>
          <p14:tracePt t="52315" x="7894638" y="1228725"/>
          <p14:tracePt t="52323" x="7886700" y="1228725"/>
          <p14:tracePt t="52331" x="7878763" y="1228725"/>
          <p14:tracePt t="55027" x="7878763" y="1236663"/>
          <p14:tracePt t="55051" x="7886700" y="1244600"/>
          <p14:tracePt t="55059" x="7894638" y="1260475"/>
          <p14:tracePt t="55067" x="7910513" y="1276350"/>
          <p14:tracePt t="55073" x="7918450" y="1284288"/>
          <p14:tracePt t="55081" x="7934325" y="1308100"/>
          <p14:tracePt t="55089" x="7942263" y="1331913"/>
          <p14:tracePt t="55098" x="7958138" y="1363663"/>
          <p14:tracePt t="55106" x="7974013" y="1411288"/>
          <p14:tracePt t="55116" x="7989888" y="1450975"/>
          <p14:tracePt t="55121" x="8005763" y="1490663"/>
          <p14:tracePt t="55134" x="8021638" y="1538288"/>
          <p14:tracePt t="55136" x="8037513" y="1587500"/>
          <p14:tracePt t="55143" x="8053388" y="1643063"/>
          <p14:tracePt t="55151" x="8069263" y="1706563"/>
          <p14:tracePt t="55159" x="8085138" y="1778000"/>
          <p14:tracePt t="55167" x="8101013" y="1849438"/>
          <p14:tracePt t="55175" x="8108950" y="1930400"/>
          <p14:tracePt t="55183" x="8124825" y="2025650"/>
          <p14:tracePt t="55191" x="8132763" y="2105025"/>
          <p14:tracePt t="55197" x="8140700" y="2192338"/>
          <p14:tracePt t="55205" x="8148638" y="2297113"/>
          <p14:tracePt t="55214" x="8172450" y="2384425"/>
          <p14:tracePt t="55221" x="8180388" y="2479675"/>
          <p14:tracePt t="55230" x="8189913" y="2566988"/>
          <p14:tracePt t="55237" x="8197850" y="2632075"/>
          <p14:tracePt t="55246" x="8205788" y="2695575"/>
          <p14:tracePt t="55253" x="8213725" y="2743200"/>
          <p14:tracePt t="55259" x="8229600" y="2790825"/>
          <p14:tracePt t="55267" x="8237538" y="2830513"/>
          <p14:tracePt t="55275" x="8245475" y="2870200"/>
          <p14:tracePt t="55283" x="8261350" y="2901950"/>
          <p14:tracePt t="55291" x="8277225" y="2943225"/>
          <p14:tracePt t="55299" x="8293100" y="2967038"/>
          <p14:tracePt t="55307" x="8301038" y="3006725"/>
          <p14:tracePt t="55318" x="8316913" y="3038475"/>
          <p14:tracePt t="55320" x="8332788" y="3078163"/>
          <p14:tracePt t="55331" x="8348663" y="3109913"/>
          <p14:tracePt t="55338" x="8364538" y="3149600"/>
          <p14:tracePt t="55346" x="8372475" y="3181350"/>
          <p14:tracePt t="55353" x="8388350" y="3221038"/>
          <p14:tracePt t="55361" x="8412163" y="3262313"/>
          <p14:tracePt t="55372" x="8428038" y="3302000"/>
          <p14:tracePt t="55376" x="8451850" y="3349625"/>
          <p14:tracePt t="55385" x="8475663" y="3405188"/>
          <p14:tracePt t="55391" x="8499475" y="3476625"/>
          <p14:tracePt t="55399" x="8540750" y="3532188"/>
          <p14:tracePt t="55407" x="8572500" y="3605213"/>
          <p14:tracePt t="55415" x="8604250" y="3668713"/>
          <p14:tracePt t="55423" x="8628063" y="3724275"/>
          <p14:tracePt t="55431" x="8651875" y="3795713"/>
          <p14:tracePt t="55439" x="8667750" y="3859213"/>
          <p14:tracePt t="55448" x="8691563" y="3906838"/>
          <p14:tracePt t="55454" x="8707438" y="3963988"/>
          <p14:tracePt t="55461" x="8723313" y="4011613"/>
          <p14:tracePt t="55472" x="8739188" y="4067175"/>
          <p14:tracePt t="55477" x="8755063" y="4106863"/>
          <p14:tracePt t="55485" x="8770938" y="4154488"/>
          <p14:tracePt t="55493" x="8786813" y="4210050"/>
          <p14:tracePt t="55502" x="8802688" y="4257675"/>
          <p14:tracePt t="55509" x="8818563" y="4306888"/>
          <p14:tracePt t="55517" x="8834438" y="4346575"/>
          <p14:tracePt t="55523" x="8842375" y="4394200"/>
          <p14:tracePt t="55532" x="8858250" y="4441825"/>
          <p14:tracePt t="55539" x="8874125" y="4473575"/>
          <p14:tracePt t="55548" x="8891588" y="4521200"/>
          <p14:tracePt t="55555" x="8907463" y="4560888"/>
          <p14:tracePt t="55564" x="8923338" y="4592638"/>
          <p14:tracePt t="55571" x="8931275" y="4608513"/>
          <p14:tracePt t="55580" x="8947150" y="4624388"/>
          <p14:tracePt t="55586" x="8955088" y="4633913"/>
          <p14:tracePt t="55593" x="8970963" y="4649788"/>
          <p14:tracePt t="55601" x="8978900" y="4657725"/>
          <p14:tracePt t="55609" x="8986838" y="4673600"/>
          <p14:tracePt t="55625" x="8994775" y="4673600"/>
          <p14:tracePt t="55773" x="8994775" y="4665663"/>
          <p14:tracePt t="55792" x="9002713" y="4665663"/>
          <p14:tracePt t="55799" x="9010650" y="4657725"/>
          <p14:tracePt t="55807" x="9018588" y="4649788"/>
          <p14:tracePt t="55815" x="9026525" y="4641850"/>
          <p14:tracePt t="55823" x="9042400" y="4633913"/>
          <p14:tracePt t="55831" x="9050338" y="4616450"/>
          <p14:tracePt t="55837" x="9058275" y="4616450"/>
          <p14:tracePt t="55845" x="9074150" y="4600575"/>
          <p14:tracePt t="55853" x="9082088" y="4600575"/>
          <p14:tracePt t="55861" x="9097963" y="4592638"/>
          <p14:tracePt t="55869" x="9105900" y="4576763"/>
          <p14:tracePt t="55877" x="9113838" y="4576763"/>
          <p14:tracePt t="55885" x="9129713" y="4576763"/>
          <p14:tracePt t="55893" x="9137650" y="4576763"/>
          <p14:tracePt t="55899" x="9145588" y="4568825"/>
          <p14:tracePt t="55907" x="9161463" y="4568825"/>
          <p14:tracePt t="55915" x="9177338" y="4568825"/>
          <p14:tracePt t="55923" x="9185275" y="4568825"/>
          <p14:tracePt t="55932" x="9201150" y="4568825"/>
          <p14:tracePt t="55939" x="9217025" y="4568825"/>
          <p14:tracePt t="55947" x="9234488" y="4568825"/>
          <p14:tracePt t="55965" x="9266238" y="4576763"/>
          <p14:tracePt t="55969" x="9274175" y="4576763"/>
          <p14:tracePt t="55976" x="9290050" y="4576763"/>
          <p14:tracePt t="55993" x="9297988" y="4576763"/>
          <p14:tracePt t="56021" x="9305925" y="4568825"/>
          <p14:tracePt t="56035" x="9313863" y="4568825"/>
          <p14:tracePt t="56043" x="9321800" y="4568825"/>
          <p14:tracePt t="56051" x="9329738" y="4568825"/>
          <p14:tracePt t="56059" x="9361488" y="4560888"/>
          <p14:tracePt t="56067" x="9401175" y="4560888"/>
          <p14:tracePt t="56075" x="9448800" y="4560888"/>
          <p14:tracePt t="56083" x="9488488" y="4560888"/>
          <p14:tracePt t="56089" x="9536113" y="4560888"/>
          <p14:tracePt t="56097" x="9575800" y="4552950"/>
          <p14:tracePt t="56105" x="9625013" y="4545013"/>
          <p14:tracePt t="56114" x="9688513" y="4537075"/>
          <p14:tracePt t="56121" x="9736138" y="4529138"/>
          <p14:tracePt t="56129" x="9767888" y="4529138"/>
          <p14:tracePt t="56137" x="9791700" y="4529138"/>
          <p14:tracePt t="56146" x="9815513" y="4529138"/>
          <p14:tracePt t="56153" x="9831388" y="4529138"/>
          <p14:tracePt t="56159" x="9847263" y="4529138"/>
          <p14:tracePt t="56167" x="9871075" y="4529138"/>
          <p14:tracePt t="56175" x="9886950" y="4529138"/>
          <p14:tracePt t="56183" x="9918700" y="4537075"/>
          <p14:tracePt t="56192" x="9967913" y="4545013"/>
          <p14:tracePt t="56201" x="10007600" y="4545013"/>
          <p14:tracePt t="56207" x="10047288" y="4552950"/>
          <p14:tracePt t="56217" x="10071100" y="4552950"/>
          <p14:tracePt t="56220" x="10102850" y="4552950"/>
          <p14:tracePt t="56229" x="10134600" y="4552950"/>
          <p14:tracePt t="56237" x="10142538" y="4552950"/>
          <p14:tracePt t="56245" x="10150475" y="4552950"/>
          <p14:tracePt t="56253" x="10158413" y="4552950"/>
          <p14:tracePt t="56283" x="10166350" y="4552950"/>
          <p14:tracePt t="56291" x="10174288" y="4552950"/>
          <p14:tracePt t="56299" x="10190163" y="4560888"/>
          <p14:tracePt t="56307" x="10198100" y="4560888"/>
          <p14:tracePt t="56316" x="10213975" y="4568825"/>
          <p14:tracePt t="56323" x="10229850" y="4568825"/>
          <p14:tracePt t="56331" x="10245725" y="4568825"/>
          <p14:tracePt t="56339" x="10261600" y="4568825"/>
          <p14:tracePt t="56345" x="10279063" y="4568825"/>
          <p14:tracePt t="56353" x="10287000" y="4568825"/>
          <p14:tracePt t="56529" x="10287000" y="4560888"/>
          <p14:tracePt t="56565" x="10287000" y="4552950"/>
          <p14:tracePt t="56600" x="10287000" y="4545013"/>
          <p14:tracePt t="56606" x="10279063" y="4545013"/>
          <p14:tracePt t="56626" x="10269538" y="4537075"/>
          <p14:tracePt t="56661" x="10261600" y="4529138"/>
          <p14:tracePt t="56667" x="10253663" y="4529138"/>
          <p14:tracePt t="56803" x="10253663" y="4521200"/>
          <p14:tracePt t="56827" x="10245725" y="4521200"/>
          <p14:tracePt t="56877" x="10237788" y="4521200"/>
          <p14:tracePt t="57033" x="10237788" y="4505325"/>
          <p14:tracePt t="57041" x="10237788" y="4497388"/>
          <p14:tracePt t="57049" x="10237788" y="4489450"/>
          <p14:tracePt t="57055" x="10237788" y="4481513"/>
          <p14:tracePt t="57065" x="10237788" y="4473575"/>
          <p14:tracePt t="57071" x="10237788" y="4465638"/>
          <p14:tracePt t="57079" x="10237788" y="4457700"/>
          <p14:tracePt t="57332" x="10237788" y="4465638"/>
          <p14:tracePt t="57340" x="10229850" y="4465638"/>
          <p14:tracePt t="57413" x="10221913" y="4465638"/>
          <p14:tracePt t="57425" x="10221913" y="4473575"/>
          <p14:tracePt t="57431" x="10221913" y="4481513"/>
          <p14:tracePt t="57449" x="10221913" y="4489450"/>
          <p14:tracePt t="57665" x="10213975" y="4489450"/>
          <p14:tracePt t="57677" x="10213975" y="4497388"/>
          <p14:tracePt t="57693" x="10213975" y="4505325"/>
          <p14:tracePt t="57700" x="10213975" y="4513263"/>
          <p14:tracePt t="57889" x="10206038" y="4513263"/>
          <p14:tracePt t="57925" x="10206038" y="4521200"/>
          <p14:tracePt t="58017" x="10206038" y="4513263"/>
          <p14:tracePt t="58084" x="10198100" y="4513263"/>
          <p14:tracePt t="58242" x="10190163" y="4505325"/>
          <p14:tracePt t="58267" x="10182225" y="4505325"/>
          <p14:tracePt t="58512" x="10182225" y="4497388"/>
          <p14:tracePt t="58657" x="10190163" y="4497388"/>
          <p14:tracePt t="58666" x="10198100" y="4497388"/>
          <p14:tracePt t="58697" x="10206038" y="4497388"/>
          <p14:tracePt t="58743" x="10206038" y="4489450"/>
          <p14:tracePt t="58764" x="10206038" y="4481513"/>
          <p14:tracePt t="58772" x="10206038" y="4473575"/>
          <p14:tracePt t="58785" x="10206038" y="4465638"/>
          <p14:tracePt t="58796" x="10206038" y="4457700"/>
          <p14:tracePt t="58921" x="10198100" y="4457700"/>
          <p14:tracePt t="58929" x="10190163" y="4457700"/>
          <p14:tracePt t="58945" x="10182225" y="4457700"/>
          <p14:tracePt t="58961" x="10166350" y="4457700"/>
          <p14:tracePt t="58971" x="10166350" y="4465638"/>
          <p14:tracePt t="58981" x="10158413" y="4465638"/>
          <p14:tracePt t="58996" x="10150475" y="4473575"/>
          <p14:tracePt t="59003" x="10150475" y="4481513"/>
          <p14:tracePt t="59019" x="10142538" y="4489450"/>
          <p14:tracePt t="59036" x="10142538" y="4497388"/>
          <p14:tracePt t="59044" x="10134600" y="4497388"/>
          <p14:tracePt t="59796" x="10126663" y="4497388"/>
          <p14:tracePt t="59818" x="10118725" y="4497388"/>
          <p14:tracePt t="59826" x="10110788" y="4481513"/>
          <p14:tracePt t="59833" x="10102850" y="4481513"/>
          <p14:tracePt t="59841" x="10094913" y="4465638"/>
          <p14:tracePt t="59849" x="10086975" y="4465638"/>
          <p14:tracePt t="59857" x="10079038" y="4457700"/>
          <p14:tracePt t="59865" x="10071100" y="4449763"/>
          <p14:tracePt t="59871" x="10071100" y="4441825"/>
          <p14:tracePt t="59879" x="10063163" y="4441825"/>
          <p14:tracePt t="59887" x="10063163" y="4433888"/>
          <p14:tracePt t="59911" x="10063163" y="4425950"/>
          <p14:tracePt t="59919" x="10063163" y="4418013"/>
          <p14:tracePt t="59937" x="10063163" y="4410075"/>
          <p14:tracePt t="60296" x="10063163" y="4402138"/>
          <p14:tracePt t="60457" x="10063163" y="4394200"/>
          <p14:tracePt t="60578" x="10055225" y="4394200"/>
          <p14:tracePt t="60618" x="10047288" y="4394200"/>
          <p14:tracePt t="60638" x="10039350" y="4394200"/>
          <p14:tracePt t="60754" x="10031413" y="4402138"/>
          <p14:tracePt t="60767" x="10031413" y="4410075"/>
          <p14:tracePt t="60776" x="10031413" y="4418013"/>
          <p14:tracePt t="60783" x="10031413" y="4425950"/>
          <p14:tracePt t="60803" x="10031413" y="4433888"/>
          <p14:tracePt t="60811" x="10031413" y="4441825"/>
          <p14:tracePt t="60827" x="10031413" y="4449763"/>
          <p14:tracePt t="60833" x="10031413" y="4457700"/>
          <p14:tracePt t="60849" x="10031413" y="4473575"/>
          <p14:tracePt t="60857" x="10023475" y="4481513"/>
          <p14:tracePt t="60866" x="10015538" y="4489450"/>
          <p14:tracePt t="60873" x="10007600" y="4505325"/>
          <p14:tracePt t="60881" x="9999663" y="4513263"/>
          <p14:tracePt t="60889" x="9991725" y="4529138"/>
          <p14:tracePt t="60897" x="9975850" y="4537075"/>
          <p14:tracePt t="60903" x="9967913" y="4552950"/>
          <p14:tracePt t="60911" x="9952038" y="4568825"/>
          <p14:tracePt t="60919" x="9944100" y="4600575"/>
          <p14:tracePt t="60927" x="9926638" y="4633913"/>
          <p14:tracePt t="60935" x="9910763" y="4681538"/>
          <p14:tracePt t="60943" x="9894888" y="4729163"/>
          <p14:tracePt t="60952" x="9879013" y="4768850"/>
          <p14:tracePt t="60959" x="9863138" y="4816475"/>
          <p14:tracePt t="60965" x="9847263" y="4864100"/>
          <p14:tracePt t="60973" x="9831388" y="4911725"/>
          <p14:tracePt t="60981" x="9815513" y="4959350"/>
          <p14:tracePt t="60989" x="9799638" y="5000625"/>
          <p14:tracePt t="60997" x="9783763" y="5040313"/>
          <p14:tracePt t="61005" x="9767888" y="5056188"/>
          <p14:tracePt t="61013" x="9767888" y="5072063"/>
          <p14:tracePt t="61020" x="9752013" y="5087938"/>
          <p14:tracePt t="61027" x="9744075" y="5095875"/>
          <p14:tracePt t="61035" x="9744075" y="5111750"/>
          <p14:tracePt t="61043" x="9744075" y="5135563"/>
          <p14:tracePt t="61051" x="9744075" y="5151438"/>
          <p14:tracePt t="61059" x="9744075" y="5159375"/>
          <p14:tracePt t="61067" x="9744075" y="5183188"/>
          <p14:tracePt t="61075" x="9744075" y="5207000"/>
          <p14:tracePt t="61083" x="9752013" y="5230813"/>
          <p14:tracePt t="61089" x="9767888" y="5270500"/>
          <p14:tracePt t="61097" x="9783763" y="5302250"/>
          <p14:tracePt t="61105" x="9791700" y="5351463"/>
          <p14:tracePt t="61113" x="9791700" y="5383213"/>
          <p14:tracePt t="61121" x="9791700" y="5414963"/>
          <p14:tracePt t="61129" x="9791700" y="5430838"/>
          <p14:tracePt t="61137" x="9791700" y="5446713"/>
          <p14:tracePt t="61153" x="9791700" y="5454650"/>
          <p14:tracePt t="61250" x="9783763" y="5454650"/>
          <p14:tracePt t="61257" x="9783763" y="5462588"/>
          <p14:tracePt t="61265" x="9775825" y="5470525"/>
          <p14:tracePt t="61273" x="9767888" y="5486400"/>
          <p14:tracePt t="61279" x="9752013" y="5494338"/>
          <p14:tracePt t="61287" x="9744075" y="5510213"/>
          <p14:tracePt t="61295" x="9728200" y="5518150"/>
          <p14:tracePt t="61303" x="9712325" y="5526088"/>
          <p14:tracePt t="61311" x="9704388" y="5541963"/>
          <p14:tracePt t="61319" x="9688513" y="5549900"/>
          <p14:tracePt t="61327" x="9664700" y="5565775"/>
          <p14:tracePt t="61335" x="9656763" y="5573713"/>
          <p14:tracePt t="61343" x="9640888" y="5589588"/>
          <p14:tracePt t="61349" x="9617075" y="5597525"/>
          <p14:tracePt t="61357" x="9609138" y="5613400"/>
          <p14:tracePt t="61366" x="9601200" y="5621338"/>
          <p14:tracePt t="61373" x="9585325" y="5637213"/>
          <p14:tracePt t="61381" x="9575800" y="5645150"/>
          <p14:tracePt t="61389" x="9559925" y="5653088"/>
          <p14:tracePt t="61405" x="9551988" y="5653088"/>
          <p14:tracePt t="61411" x="9544050" y="5653088"/>
          <p14:tracePt t="61419" x="9536113" y="5645150"/>
          <p14:tracePt t="61435" x="9528175" y="5637213"/>
          <p14:tracePt t="61443" x="9528175" y="5629275"/>
          <p14:tracePt t="61451" x="9528175" y="5621338"/>
          <p14:tracePt t="61501" x="9520238" y="5629275"/>
          <p14:tracePt t="61509" x="9504363" y="5678488"/>
          <p14:tracePt t="61517" x="9488488" y="5718175"/>
          <p14:tracePt t="61525" x="9472613" y="5757863"/>
          <p14:tracePt t="61556" x="9472613" y="5765800"/>
          <p14:tracePt t="61565" x="9472613" y="5773738"/>
          <p14:tracePt t="61679" x="9472613" y="5749925"/>
          <p14:tracePt t="61687" x="9472613" y="5726113"/>
          <p14:tracePt t="61696" x="9472613" y="5718175"/>
          <p14:tracePt t="61704" x="9472613" y="5710238"/>
          <p14:tracePt t="61712" x="9472613" y="5694363"/>
          <p14:tracePt t="61734" x="9464675" y="5694363"/>
          <p14:tracePt t="61742" x="9456738" y="5694363"/>
          <p14:tracePt t="61751" x="9440863" y="5694363"/>
          <p14:tracePt t="61758" x="9432925" y="5718175"/>
          <p14:tracePt t="61768" x="9417050" y="5734050"/>
          <p14:tracePt t="61773" x="9409113" y="5741988"/>
          <p14:tracePt t="61782" x="9401175" y="5757863"/>
          <p14:tracePt t="61788" x="9393238" y="5773738"/>
          <p14:tracePt t="61795" x="9393238" y="5781675"/>
          <p14:tracePt t="61803" x="9393238" y="5789613"/>
          <p14:tracePt t="61811" x="9393238" y="5805488"/>
          <p14:tracePt t="61877" x="9393238" y="5797550"/>
          <p14:tracePt t="61886" x="9401175" y="5789613"/>
          <p14:tracePt t="61893" x="9401175" y="5773738"/>
          <p14:tracePt t="61904" x="9401175" y="5765800"/>
          <p14:tracePt t="61909" x="9409113" y="5765800"/>
          <p14:tracePt t="61917" x="9409113" y="5757863"/>
          <p14:tracePt t="61923" x="9409113" y="5749925"/>
          <p14:tracePt t="61932" x="9409113" y="5741988"/>
          <p14:tracePt t="61993" x="9409113" y="5734050"/>
          <p14:tracePt t="62107" x="9401175" y="5726113"/>
          <p14:tracePt t="62113" x="9393238" y="5718175"/>
          <p14:tracePt t="62121" x="9385300" y="5702300"/>
          <p14:tracePt t="62129" x="9369425" y="5694363"/>
          <p14:tracePt t="62138" x="9361488" y="5678488"/>
          <p14:tracePt t="62146" x="9345613" y="5670550"/>
          <p14:tracePt t="62154" x="9321800" y="5653088"/>
          <p14:tracePt t="62162" x="9305925" y="5637213"/>
          <p14:tracePt t="62172" x="9282113" y="5621338"/>
          <p14:tracePt t="62175" x="9266238" y="5605463"/>
          <p14:tracePt t="62184" x="9234488" y="5589588"/>
          <p14:tracePt t="62191" x="9193213" y="5549900"/>
          <p14:tracePt t="62200" x="9169400" y="5526088"/>
          <p14:tracePt t="62207" x="9145588" y="5502275"/>
          <p14:tracePt t="62217" x="9137650" y="5478463"/>
          <p14:tracePt t="62224" x="9121775" y="5454650"/>
          <p14:tracePt t="62234" x="9097963" y="5430838"/>
          <p14:tracePt t="62236" x="9090025" y="5399088"/>
          <p14:tracePt t="62245" x="9074150" y="5383213"/>
          <p14:tracePt t="62253" x="9066213" y="5367338"/>
          <p14:tracePt t="62261" x="9050338" y="5351463"/>
          <p14:tracePt t="62269" x="9042400" y="5335588"/>
          <p14:tracePt t="62277" x="9026525" y="5319713"/>
          <p14:tracePt t="62286" x="9018588" y="5294313"/>
          <p14:tracePt t="62293" x="9002713" y="5270500"/>
          <p14:tracePt t="62299" x="8970963" y="5246688"/>
          <p14:tracePt t="62307" x="8947150" y="5214938"/>
          <p14:tracePt t="62317" x="8939213" y="5199063"/>
          <p14:tracePt t="62323" x="8907463" y="5167313"/>
          <p14:tracePt t="62334" x="8891588" y="5135563"/>
          <p14:tracePt t="62339" x="8874125" y="5119688"/>
          <p14:tracePt t="62348" x="8858250" y="5087938"/>
          <p14:tracePt t="62355" x="8834438" y="5056188"/>
          <p14:tracePt t="62361" x="8810625" y="5024438"/>
          <p14:tracePt t="62369" x="8786813" y="4992688"/>
          <p14:tracePt t="62377" x="8755063" y="4951413"/>
          <p14:tracePt t="62386" x="8715375" y="4919663"/>
          <p14:tracePt t="62393" x="8667750" y="4879975"/>
          <p14:tracePt t="62401" x="8604250" y="4840288"/>
          <p14:tracePt t="62409" x="8540750" y="4808538"/>
          <p14:tracePt t="62418" x="8467725" y="4760913"/>
          <p14:tracePt t="62423" x="8404225" y="4713288"/>
          <p14:tracePt t="62432" x="8340725" y="4673600"/>
          <p14:tracePt t="62439" x="8293100" y="4649788"/>
          <p14:tracePt t="62448" x="8261350" y="4624388"/>
          <p14:tracePt t="62455" x="8245475" y="4608513"/>
          <p14:tracePt t="62464" x="8229600" y="4600575"/>
          <p14:tracePt t="62471" x="8221663" y="4584700"/>
          <p14:tracePt t="62479" x="8205788" y="4576763"/>
          <p14:tracePt t="62513" x="8197850" y="4576763"/>
          <p14:tracePt t="62521" x="8189913" y="4576763"/>
          <p14:tracePt t="62530" x="8172450" y="4568825"/>
          <p14:tracePt t="62537" x="8156575" y="4568825"/>
          <p14:tracePt t="62546" x="8132763" y="4568825"/>
          <p14:tracePt t="62553" x="8108950" y="4568825"/>
          <p14:tracePt t="62559" x="8101013" y="4568825"/>
          <p14:tracePt t="62568" x="8085138" y="4568825"/>
          <p14:tracePt t="62576" x="8077200" y="4568825"/>
          <p14:tracePt t="62584" x="8061325" y="4568825"/>
          <p14:tracePt t="62591" x="8053388" y="4568825"/>
          <p14:tracePt t="62603" x="8045450" y="4568825"/>
          <p14:tracePt t="62607" x="8029575" y="4552950"/>
          <p14:tracePt t="62621" x="8013700" y="4545013"/>
          <p14:tracePt t="62629" x="8005763" y="4537075"/>
          <p14:tracePt t="62637" x="7997825" y="4529138"/>
          <p14:tracePt t="62645" x="7981950" y="4521200"/>
          <p14:tracePt t="62653" x="7974013" y="4513263"/>
          <p14:tracePt t="62665" x="7966075" y="4513263"/>
          <p14:tracePt t="62719" x="7958138" y="4513263"/>
          <p14:tracePt t="62727" x="7950200" y="4521200"/>
          <p14:tracePt t="62734" x="7934325" y="4529138"/>
          <p14:tracePt t="62743" x="7926388" y="4537075"/>
          <p14:tracePt t="62750" x="7910513" y="4552950"/>
          <p14:tracePt t="62757" x="7902575" y="4560888"/>
          <p14:tracePt t="62765" x="7886700" y="4576763"/>
          <p14:tracePt t="62773" x="7878763" y="4584700"/>
          <p14:tracePt t="62781" x="7870825" y="4600575"/>
          <p14:tracePt t="62789" x="7854950" y="4616450"/>
          <p14:tracePt t="62797" x="7847013" y="4633913"/>
          <p14:tracePt t="62805" x="7829550" y="4649788"/>
          <p14:tracePt t="62811" x="7821613" y="4657725"/>
          <p14:tracePt t="62819" x="7813675" y="4673600"/>
          <p14:tracePt t="62827" x="7805738" y="4681538"/>
          <p14:tracePt t="62835" x="7805738" y="4689475"/>
          <p14:tracePt t="62843" x="7797800" y="4697413"/>
          <p14:tracePt t="62859" x="7797800" y="4705350"/>
          <p14:tracePt t="62867" x="7797800" y="4713288"/>
          <p14:tracePt t="62873" x="7789863" y="4721225"/>
          <p14:tracePt t="62881" x="7789863" y="4729163"/>
          <p14:tracePt t="62889" x="7781925" y="4745038"/>
          <p14:tracePt t="62897" x="7773988" y="4760913"/>
          <p14:tracePt t="62905" x="7758113" y="4784725"/>
          <p14:tracePt t="62913" x="7750175" y="4832350"/>
          <p14:tracePt t="62921" x="7734300" y="4879975"/>
          <p14:tracePt t="62929" x="7726363" y="4935538"/>
          <p14:tracePt t="62935" x="7718425" y="5000625"/>
          <p14:tracePt t="62943" x="7702550" y="5087938"/>
          <p14:tracePt t="62952" x="7702550" y="5167313"/>
          <p14:tracePt t="62959" x="7702550" y="5254625"/>
          <p14:tracePt t="62967" x="7702550" y="5327650"/>
          <p14:tracePt t="62975" x="7702550" y="5407025"/>
          <p14:tracePt t="62983" x="7718425" y="5470525"/>
          <p14:tracePt t="62991" x="7734300" y="5534025"/>
          <p14:tracePt t="63000" x="7750175" y="5589588"/>
          <p14:tracePt t="63005" x="7766050" y="5637213"/>
          <p14:tracePt t="63013" x="7781925" y="5686425"/>
          <p14:tracePt t="63021" x="7797800" y="5710238"/>
          <p14:tracePt t="63029" x="7805738" y="5734050"/>
          <p14:tracePt t="63037" x="7813675" y="5749925"/>
          <p14:tracePt t="63045" x="7821613" y="5765800"/>
          <p14:tracePt t="63053" x="7829550" y="5781675"/>
          <p14:tracePt t="63061" x="7847013" y="5789613"/>
          <p14:tracePt t="63067" x="7854950" y="5805488"/>
          <p14:tracePt t="63075" x="7870825" y="5821363"/>
          <p14:tracePt t="63084" x="7870825" y="5837238"/>
          <p14:tracePt t="63092" x="7886700" y="5853113"/>
          <p14:tracePt t="63101" x="7894638" y="5884863"/>
          <p14:tracePt t="63107" x="7902575" y="5916613"/>
          <p14:tracePt t="63115" x="7902575" y="5940425"/>
          <p14:tracePt t="63123" x="7902575" y="5972175"/>
          <p14:tracePt t="63129" x="7902575" y="5988050"/>
          <p14:tracePt t="63136" x="7902575" y="6005513"/>
          <p14:tracePt t="63145" x="7902575" y="6013450"/>
          <p14:tracePt t="63153" x="7902575" y="6029325"/>
          <p14:tracePt t="63161" x="7910513" y="6037263"/>
          <p14:tracePt t="63169" x="7910513" y="6045200"/>
          <p14:tracePt t="63177" x="7910513" y="6053138"/>
          <p14:tracePt t="63185" x="7918450" y="6053138"/>
          <p14:tracePt t="63191" x="7926388" y="6053138"/>
          <p14:tracePt t="63199" x="7926388" y="6061075"/>
          <p14:tracePt t="63207" x="7934325" y="6061075"/>
          <p14:tracePt t="63215" x="7942263" y="6061075"/>
          <p14:tracePt t="63223" x="7950200" y="6061075"/>
          <p14:tracePt t="63231" x="7958138" y="6061075"/>
          <p14:tracePt t="63239" x="7966075" y="6061075"/>
          <p14:tracePt t="63247" x="7974013" y="6061075"/>
          <p14:tracePt t="63253" x="7989888" y="6061075"/>
          <p14:tracePt t="63261" x="7997825" y="6061075"/>
          <p14:tracePt t="63269" x="8005763" y="6061075"/>
          <p14:tracePt t="63277" x="8021638" y="6061075"/>
          <p14:tracePt t="63285" x="8029575" y="6061075"/>
          <p14:tracePt t="63293" x="8037513" y="6061075"/>
          <p14:tracePt t="63301" x="8053388" y="6069013"/>
          <p14:tracePt t="63310" x="8061325" y="6076950"/>
          <p14:tracePt t="63320" x="8077200" y="6076950"/>
          <p14:tracePt t="63323" x="8093075" y="6076950"/>
          <p14:tracePt t="63331" x="8116888" y="6076950"/>
          <p14:tracePt t="63339" x="8140700" y="6076950"/>
          <p14:tracePt t="63347" x="8180388" y="6076950"/>
          <p14:tracePt t="63355" x="8229600" y="6084888"/>
          <p14:tracePt t="63363" x="8269288" y="6084888"/>
          <p14:tracePt t="63371" x="8332788" y="6092825"/>
          <p14:tracePt t="63379" x="8396288" y="6092825"/>
          <p14:tracePt t="63385" x="8451850" y="6092825"/>
          <p14:tracePt t="63393" x="8515350" y="6092825"/>
          <p14:tracePt t="63402" x="8580438" y="6092825"/>
          <p14:tracePt t="63410" x="8636000" y="6092825"/>
          <p14:tracePt t="63420" x="8675688" y="6092825"/>
          <p14:tracePt t="63425" x="8723313" y="6092825"/>
          <p14:tracePt t="63434" x="8763000" y="6092825"/>
          <p14:tracePt t="63441" x="8794750" y="6092825"/>
          <p14:tracePt t="63447" x="8834438" y="6092825"/>
          <p14:tracePt t="63455" x="8866188" y="6092825"/>
          <p14:tracePt t="63463" x="8891588" y="6100763"/>
          <p14:tracePt t="63471" x="8923338" y="6108700"/>
          <p14:tracePt t="63479" x="8970963" y="6124575"/>
          <p14:tracePt t="63488" x="9018588" y="6140450"/>
          <p14:tracePt t="63496" x="9082088" y="6156325"/>
          <p14:tracePt t="63506" x="9145588" y="6172200"/>
          <p14:tracePt t="63508" x="9209088" y="6188075"/>
          <p14:tracePt t="63517" x="9282113" y="6196013"/>
          <p14:tracePt t="63526" x="9345613" y="6196013"/>
          <p14:tracePt t="63533" x="9409113" y="6203950"/>
          <p14:tracePt t="63542" x="9472613" y="6211888"/>
          <p14:tracePt t="63550" x="9536113" y="6211888"/>
          <p14:tracePt t="63558" x="9601200" y="6196013"/>
          <p14:tracePt t="63565" x="9672638" y="6188075"/>
          <p14:tracePt t="63571" x="9736138" y="6172200"/>
          <p14:tracePt t="63579" x="9799638" y="6156325"/>
          <p14:tracePt t="63588" x="9847263" y="6140450"/>
          <p14:tracePt t="63595" x="9894888" y="6124575"/>
          <p14:tracePt t="63603" x="9926638" y="6108700"/>
          <p14:tracePt t="63611" x="9959975" y="6100763"/>
          <p14:tracePt t="63619" x="9991725" y="6084888"/>
          <p14:tracePt t="63627" x="9999663" y="6069013"/>
          <p14:tracePt t="63635" x="10015538" y="6069013"/>
          <p14:tracePt t="63641" x="10023475" y="6069013"/>
          <p14:tracePt t="63651" x="10031413" y="6069013"/>
          <p14:tracePt t="63657" x="10031413" y="6061075"/>
          <p14:tracePt t="63666" x="10039350" y="6061075"/>
          <p14:tracePt t="63711" x="10047288" y="6061075"/>
          <p14:tracePt t="63774" x="10047288" y="6053138"/>
          <p14:tracePt t="63782" x="10047288" y="6045200"/>
          <p14:tracePt t="63789" x="10047288" y="6029325"/>
          <p14:tracePt t="63797" x="10047288" y="6013450"/>
          <p14:tracePt t="63805" x="10047288" y="5995988"/>
          <p14:tracePt t="63813" x="10047288" y="5988050"/>
          <p14:tracePt t="63821" x="10039350" y="5972175"/>
          <p14:tracePt t="63827" x="10031413" y="5964238"/>
          <p14:tracePt t="63835" x="10023475" y="5948363"/>
          <p14:tracePt t="63843" x="10015538" y="5948363"/>
          <p14:tracePt t="63851" x="10007600" y="5940425"/>
          <p14:tracePt t="63859" x="9999663" y="5924550"/>
          <p14:tracePt t="63867" x="9983788" y="5916613"/>
          <p14:tracePt t="63875" x="9975850" y="5916613"/>
          <p14:tracePt t="63885" x="9967913" y="5908675"/>
          <p14:tracePt t="63892" x="9952038" y="5900738"/>
          <p14:tracePt t="63896" x="9944100" y="5900738"/>
          <p14:tracePt t="63905" x="9936163" y="5900738"/>
          <p14:tracePt t="63913" x="9918700" y="5900738"/>
          <p14:tracePt t="63921" x="9910763" y="5892800"/>
          <p14:tracePt t="63929" x="9902825" y="5884863"/>
          <p14:tracePt t="63937" x="9886950" y="5884863"/>
          <p14:tracePt t="63945" x="9879013" y="5884863"/>
          <p14:tracePt t="63951" x="9871075" y="5884863"/>
          <p14:tracePt t="63967" x="9855200" y="5884863"/>
          <p14:tracePt t="63975" x="9847263" y="5884863"/>
          <p14:tracePt t="64053" x="9831388" y="5876925"/>
          <p14:tracePt t="64061" x="9823450" y="5868988"/>
          <p14:tracePt t="64069" x="9815513" y="5868988"/>
          <p14:tracePt t="64085" x="9807575" y="5868988"/>
          <p14:tracePt t="64091" x="9799638" y="5861050"/>
          <p14:tracePt t="64100" x="9791700" y="5861050"/>
          <p14:tracePt t="64123" x="9783763" y="5861050"/>
          <p14:tracePt t="64141" x="9775825" y="5861050"/>
          <p14:tracePt t="64150" x="9775825" y="5853113"/>
          <p14:tracePt t="64157" x="9767888" y="5853113"/>
          <p14:tracePt t="64248" x="9752013" y="5853113"/>
          <p14:tracePt t="64255" x="9744075" y="5853113"/>
          <p14:tracePt t="64264" x="9736138" y="5861050"/>
          <p14:tracePt t="64271" x="9720263" y="5861050"/>
          <p14:tracePt t="64278" x="9712325" y="5861050"/>
          <p14:tracePt t="64289" x="9704388" y="5861050"/>
          <p14:tracePt t="64293" x="9688513" y="5861050"/>
          <p14:tracePt t="64301" x="9688513" y="5845175"/>
          <p14:tracePt t="64309" x="9688513" y="5837238"/>
          <p14:tracePt t="64317" x="9688513" y="5829300"/>
          <p14:tracePt t="64325" x="9680575" y="5821363"/>
          <p14:tracePt t="64343" x="9680575" y="5813425"/>
          <p14:tracePt t="64616" x="9680575" y="5805488"/>
          <p14:tracePt t="64644" x="9680575" y="5797550"/>
          <p14:tracePt t="64738" x="9680575" y="5805488"/>
          <p14:tracePt t="64753" x="9680575" y="5813425"/>
          <p14:tracePt t="64987" x="9688513" y="5813425"/>
          <p14:tracePt t="65070" x="9688513" y="5805488"/>
          <p14:tracePt t="65078" x="9696450" y="5797550"/>
          <p14:tracePt t="65086" x="9696450" y="5789613"/>
          <p14:tracePt t="65226" x="9696450" y="5797550"/>
          <p14:tracePt t="65309" x="9704388" y="5789613"/>
          <p14:tracePt t="65325" x="9704388" y="5781675"/>
          <p14:tracePt t="65484" x="9696450" y="5781675"/>
          <p14:tracePt t="65494" x="9696450" y="5789613"/>
          <p14:tracePt t="65500" x="9688513" y="5789613"/>
          <p14:tracePt t="65509" x="9688513" y="5797550"/>
          <p14:tracePt t="65515" x="9680575" y="5805488"/>
          <p14:tracePt t="65573" x="9672638" y="5797550"/>
          <p14:tracePt t="65589" x="9664700" y="5789613"/>
          <p14:tracePt t="65597" x="9648825" y="5773738"/>
          <p14:tracePt t="65605" x="9640888" y="5765800"/>
          <p14:tracePt t="65611" x="9617075" y="5749925"/>
          <p14:tracePt t="65619" x="9593263" y="5741988"/>
          <p14:tracePt t="65627" x="9567863" y="5726113"/>
          <p14:tracePt t="65635" x="9528175" y="5710238"/>
          <p14:tracePt t="65643" x="9504363" y="5702300"/>
          <p14:tracePt t="65651" x="9496425" y="5686425"/>
          <p14:tracePt t="65659" x="9480550" y="5686425"/>
          <p14:tracePt t="65669" x="9472613" y="5678488"/>
          <p14:tracePt t="65675" x="9464675" y="5678488"/>
          <p14:tracePt t="65682" x="9448800" y="5670550"/>
          <p14:tracePt t="65689" x="9424988" y="5662613"/>
          <p14:tracePt t="65698" x="9377363" y="5645150"/>
          <p14:tracePt t="65706" x="9313863" y="5621338"/>
          <p14:tracePt t="65714" x="9224963" y="5597525"/>
          <p14:tracePt t="65724" x="9121775" y="5581650"/>
          <p14:tracePt t="65728" x="9002713" y="5557838"/>
          <p14:tracePt t="65735" x="8858250" y="5541963"/>
          <p14:tracePt t="65743" x="8747125" y="5526088"/>
          <p14:tracePt t="65750" x="8643938" y="5494338"/>
          <p14:tracePt t="65759" x="8556625" y="5470525"/>
          <p14:tracePt t="65767" x="8475663" y="5430838"/>
          <p14:tracePt t="65775" x="8404225" y="5375275"/>
          <p14:tracePt t="65783" x="8356600" y="5319713"/>
          <p14:tracePt t="65792" x="8308975" y="5262563"/>
          <p14:tracePt t="65799" x="8277225" y="5214938"/>
          <p14:tracePt t="65805" x="8245475" y="5167313"/>
          <p14:tracePt t="65813" x="8213725" y="5119688"/>
          <p14:tracePt t="65821" x="8189913" y="5072063"/>
          <p14:tracePt t="65829" x="8172450" y="5040313"/>
          <p14:tracePt t="65837" x="8148638" y="5000625"/>
          <p14:tracePt t="65845" x="8140700" y="4984750"/>
          <p14:tracePt t="65855" x="8116888" y="4967288"/>
          <p14:tracePt t="65861" x="8101013" y="4951413"/>
          <p14:tracePt t="65867" x="8085138" y="4943475"/>
          <p14:tracePt t="65875" x="8077200" y="4927600"/>
          <p14:tracePt t="65883" x="8061325" y="4927600"/>
          <p14:tracePt t="65892" x="8053388" y="4927600"/>
          <p14:tracePt t="65899" x="8045450" y="4927600"/>
          <p14:tracePt t="65908" x="8037513" y="4919663"/>
          <p14:tracePt t="65929" x="8029575" y="4919663"/>
          <p14:tracePt t="65954" x="8021638" y="4911725"/>
          <p14:tracePt t="65961" x="8013700" y="4895850"/>
          <p14:tracePt t="65970" x="7997825" y="4887913"/>
          <p14:tracePt t="65977" x="7989888" y="4864100"/>
          <p14:tracePt t="65985" x="7974013" y="4832350"/>
          <p14:tracePt t="65992" x="7958138" y="4800600"/>
          <p14:tracePt t="66000" x="7942263" y="4752975"/>
          <p14:tracePt t="66010" x="7934325" y="4705350"/>
          <p14:tracePt t="66015" x="7918450" y="4665663"/>
          <p14:tracePt t="66024" x="7894638" y="4624388"/>
          <p14:tracePt t="66032" x="7878763" y="4600575"/>
          <p14:tracePt t="66040" x="7870825" y="4576763"/>
          <p14:tracePt t="66047" x="7854950" y="4568825"/>
          <p14:tracePt t="66053" x="7847013" y="4560888"/>
          <p14:tracePt t="66061" x="7839075" y="4560888"/>
          <p14:tracePt t="66131" x="7829550" y="4568825"/>
          <p14:tracePt t="66140" x="7821613" y="4576763"/>
          <p14:tracePt t="66147" x="7813675" y="4584700"/>
          <p14:tracePt t="66155" x="7805738" y="4600575"/>
          <p14:tracePt t="66164" x="7805738" y="4608513"/>
          <p14:tracePt t="66172" x="7805738" y="4616450"/>
          <p14:tracePt t="66182" x="7805738" y="4624388"/>
          <p14:tracePt t="66280" x="7805738" y="4633913"/>
          <p14:tracePt t="66286" x="7805738" y="4641850"/>
          <p14:tracePt t="66295" x="7805738" y="4649788"/>
          <p14:tracePt t="66303" x="7805738" y="4657725"/>
          <p14:tracePt t="66309" x="7805738" y="4673600"/>
          <p14:tracePt t="66318" x="7805738" y="4681538"/>
          <p14:tracePt t="66325" x="7813675" y="4689475"/>
          <p14:tracePt t="66333" x="7829550" y="4705350"/>
          <p14:tracePt t="66341" x="7829550" y="4713288"/>
          <p14:tracePt t="66349" x="7847013" y="4729163"/>
          <p14:tracePt t="66357" x="7847013" y="4737100"/>
          <p14:tracePt t="66366" x="7862888" y="4745038"/>
          <p14:tracePt t="66373" x="7870825" y="4760913"/>
          <p14:tracePt t="66379" x="7886700" y="4768850"/>
          <p14:tracePt t="66387" x="7894638" y="4776788"/>
          <p14:tracePt t="66395" x="7902575" y="4784725"/>
          <p14:tracePt t="66403" x="7918450" y="4800600"/>
          <p14:tracePt t="66411" x="7926388" y="4800600"/>
          <p14:tracePt t="66421" x="7942263" y="4808538"/>
          <p14:tracePt t="66427" x="7958138" y="4816475"/>
          <p14:tracePt t="66436" x="7966075" y="4816475"/>
          <p14:tracePt t="66441" x="7974013" y="4824413"/>
          <p14:tracePt t="66449" x="7989888" y="4824413"/>
          <p14:tracePt t="66465" x="7997825" y="4824413"/>
          <p14:tracePt t="66473" x="8005763" y="4824413"/>
          <p14:tracePt t="66481" x="8005763" y="4832350"/>
          <p14:tracePt t="66489" x="8013700" y="4832350"/>
          <p14:tracePt t="66497" x="8029575" y="4840288"/>
          <p14:tracePt t="66503" x="8037513" y="4848225"/>
          <p14:tracePt t="66511" x="8053388" y="4856163"/>
          <p14:tracePt t="66519" x="8069263" y="4864100"/>
          <p14:tracePt t="66527" x="8093075" y="4879975"/>
          <p14:tracePt t="66536" x="8116888" y="4887913"/>
          <p14:tracePt t="66543" x="8140700" y="4895850"/>
          <p14:tracePt t="66551" x="8156575" y="4903788"/>
          <p14:tracePt t="66559" x="8180388" y="4919663"/>
          <p14:tracePt t="66565" x="8189913" y="4927600"/>
          <p14:tracePt t="66574" x="8205788" y="4943475"/>
          <p14:tracePt t="66582" x="8229600" y="4951413"/>
          <p14:tracePt t="66590" x="8253413" y="4967288"/>
          <p14:tracePt t="66598" x="8277225" y="4976813"/>
          <p14:tracePt t="66605" x="8308975" y="4992688"/>
          <p14:tracePt t="66614" x="8340725" y="5008563"/>
          <p14:tracePt t="66622" x="8356600" y="5016500"/>
          <p14:tracePt t="66627" x="8372475" y="5024438"/>
          <p14:tracePt t="66636" x="8380413" y="5040313"/>
          <p14:tracePt t="66643" x="8404225" y="5040313"/>
          <p14:tracePt t="66652" x="8412163" y="5056188"/>
          <p14:tracePt t="66660" x="8420100" y="5056188"/>
          <p14:tracePt t="66669" x="8435975" y="5072063"/>
          <p14:tracePt t="66675" x="8443913" y="5080000"/>
          <p14:tracePt t="66683" x="8459788" y="5095875"/>
          <p14:tracePt t="66689" x="8467725" y="5103813"/>
          <p14:tracePt t="66697" x="8483600" y="5119688"/>
          <p14:tracePt t="66705" x="8491538" y="5127625"/>
          <p14:tracePt t="66713" x="8507413" y="5135563"/>
          <p14:tracePt t="66721" x="8523288" y="5143500"/>
          <p14:tracePt t="66729" x="8548688" y="5159375"/>
          <p14:tracePt t="66737" x="8572500" y="5159375"/>
          <p14:tracePt t="66746" x="8588375" y="5167313"/>
          <p14:tracePt t="66752" x="8604250" y="5175250"/>
          <p14:tracePt t="66759" x="8620125" y="5183188"/>
          <p14:tracePt t="66769" x="8628063" y="5183188"/>
          <p14:tracePt t="66776" x="8636000" y="5183188"/>
          <p14:tracePt t="66786" x="8651875" y="5191125"/>
          <p14:tracePt t="66791" x="8659813" y="5199063"/>
          <p14:tracePt t="66800" x="8667750" y="5199063"/>
          <p14:tracePt t="66807" x="8683625" y="5207000"/>
          <p14:tracePt t="66815" x="8699500" y="5214938"/>
          <p14:tracePt t="66822" x="8723313" y="5222875"/>
          <p14:tracePt t="66830" x="8739188" y="5238750"/>
          <p14:tracePt t="66840" x="8770938" y="5254625"/>
          <p14:tracePt t="66844" x="8810625" y="5262563"/>
          <p14:tracePt t="66853" x="8850313" y="5278438"/>
          <p14:tracePt t="66861" x="8866188" y="5294313"/>
          <p14:tracePt t="66869" x="8891588" y="5302250"/>
          <p14:tracePt t="66877" x="8899525" y="5310188"/>
          <p14:tracePt t="66883" x="8915400" y="5319713"/>
          <p14:tracePt t="66891" x="8923338" y="5327650"/>
          <p14:tracePt t="66899" x="8931275" y="5335588"/>
          <p14:tracePt t="66907" x="8939213" y="5335588"/>
          <p14:tracePt t="66915" x="8947150" y="5335588"/>
          <p14:tracePt t="66923" x="8955088" y="5343525"/>
          <p14:tracePt t="66939" x="8970963" y="5351463"/>
          <p14:tracePt t="66955" x="8986838" y="5351463"/>
          <p14:tracePt t="66961" x="9002713" y="5359400"/>
          <p14:tracePt t="66973" x="9010650" y="5367338"/>
          <p14:tracePt t="66976" x="9026525" y="5367338"/>
          <p14:tracePt t="66985" x="9042400" y="5375275"/>
          <p14:tracePt t="66996" x="9050338" y="5383213"/>
          <p14:tracePt t="67001" x="9058275" y="5383213"/>
          <p14:tracePt t="67007" x="9074150" y="5399088"/>
          <p14:tracePt t="67016" x="9082088" y="5399088"/>
          <p14:tracePt t="67023" x="9097963" y="5414963"/>
          <p14:tracePt t="67031" x="9105900" y="5422900"/>
          <p14:tracePt t="67039" x="9113838" y="5430838"/>
          <p14:tracePt t="67047" x="9129713" y="5438775"/>
          <p14:tracePt t="67057" x="9137650" y="5446713"/>
          <p14:tracePt t="67063" x="9153525" y="5462588"/>
          <p14:tracePt t="67072" x="9161463" y="5470525"/>
          <p14:tracePt t="67077" x="9169400" y="5478463"/>
          <p14:tracePt t="67086" x="9185275" y="5486400"/>
          <p14:tracePt t="67094" x="9193213" y="5494338"/>
          <p14:tracePt t="67101" x="9209088" y="5510213"/>
          <p14:tracePt t="67109" x="9217025" y="5518150"/>
          <p14:tracePt t="67117" x="9224963" y="5518150"/>
          <p14:tracePt t="67125" x="9242425" y="5534025"/>
          <p14:tracePt t="67139" x="9258300" y="5534025"/>
          <p14:tracePt t="67148" x="9266238" y="5541963"/>
          <p14:tracePt t="67156" x="9274175" y="5549900"/>
          <p14:tracePt t="67164" x="9290050" y="5549900"/>
          <p14:tracePt t="67174" x="9297988" y="5557838"/>
          <p14:tracePt t="67179" x="9305925" y="5565775"/>
          <p14:tracePt t="67187" x="9321800" y="5565775"/>
          <p14:tracePt t="67195" x="9329738" y="5581650"/>
          <p14:tracePt t="67201" x="9345613" y="5589588"/>
          <p14:tracePt t="67210" x="9353550" y="5597525"/>
          <p14:tracePt t="67217" x="9361488" y="5605463"/>
          <p14:tracePt t="67226" x="9377363" y="5621338"/>
          <p14:tracePt t="67233" x="9385300" y="5629275"/>
          <p14:tracePt t="67242" x="9401175" y="5645150"/>
          <p14:tracePt t="67249" x="9409113" y="5653088"/>
          <p14:tracePt t="67257" x="9417050" y="5662613"/>
          <p14:tracePt t="67263" x="9432925" y="5670550"/>
          <p14:tracePt t="67271" x="9440863" y="5686425"/>
          <p14:tracePt t="67279" x="9456738" y="5686425"/>
          <p14:tracePt t="67287" x="9464675" y="5694363"/>
          <p14:tracePt t="67295" x="9472613" y="5694363"/>
          <p14:tracePt t="67303" x="9488488" y="5702300"/>
          <p14:tracePt t="67311" x="9496425" y="5702300"/>
          <p14:tracePt t="67319" x="9504363" y="5702300"/>
          <p14:tracePt t="67427" x="9512300" y="5702300"/>
          <p14:tracePt t="67436" x="9520238" y="5710238"/>
          <p14:tracePt t="67444" x="9528175" y="5718175"/>
          <p14:tracePt t="67451" x="9544050" y="5726113"/>
          <p14:tracePt t="67465" x="9551988" y="5726113"/>
          <p14:tracePt t="67524" x="9559925" y="5726113"/>
          <p14:tracePt t="67536" x="9567863" y="5726113"/>
          <p14:tracePt t="67552" x="9575800" y="5726113"/>
          <p14:tracePt t="67576" x="9585325" y="5726113"/>
          <p14:tracePt t="67646" x="9593263" y="5726113"/>
          <p14:tracePt t="67652" x="9601200" y="5726113"/>
          <p14:tracePt t="67661" x="9609138" y="5726113"/>
          <p14:tracePt t="67675" x="9625013" y="5726113"/>
          <p14:tracePt t="67683" x="9625013" y="5734050"/>
          <p14:tracePt t="67940" x="9625013" y="5741988"/>
          <p14:tracePt t="68460" x="9617075" y="5741988"/>
          <p14:tracePt t="68621" x="9617075" y="5734050"/>
          <p14:tracePt t="68848" x="9617075" y="5726113"/>
          <p14:tracePt t="69732" x="9625013" y="5726113"/>
          <p14:tracePt t="69851" x="9632950" y="5726113"/>
          <p14:tracePt t="69876" x="9648825" y="5734050"/>
          <p14:tracePt t="69884" x="9664700" y="5741988"/>
          <p14:tracePt t="69889" x="9680575" y="5749925"/>
          <p14:tracePt t="69897" x="9688513" y="5765800"/>
          <p14:tracePt t="69905" x="9704388" y="5765800"/>
          <p14:tracePt t="69913" x="9712325" y="5773738"/>
          <p14:tracePt t="69921" x="9736138" y="5789613"/>
          <p14:tracePt t="69929" x="9752013" y="5789613"/>
          <p14:tracePt t="69937" x="9767888" y="5789613"/>
          <p14:tracePt t="69945" x="9775825" y="5797550"/>
          <p14:tracePt t="69953" x="9783763" y="5797550"/>
          <p14:tracePt t="69959" x="9791700" y="5797550"/>
          <p14:tracePt t="69967" x="9799638" y="5797550"/>
          <p14:tracePt t="69983" x="9807575" y="5797550"/>
          <p14:tracePt t="69991" x="9815513" y="5797550"/>
          <p14:tracePt t="70007" x="9831388" y="5797550"/>
          <p14:tracePt t="70013" x="9839325" y="5797550"/>
          <p14:tracePt t="70021" x="9847263" y="5797550"/>
          <p14:tracePt t="70031" x="9863138" y="5797550"/>
          <p14:tracePt t="70038" x="9871075" y="5797550"/>
          <p14:tracePt t="70045" x="9879013" y="5797550"/>
          <p14:tracePt t="70054" x="9894888" y="5797550"/>
          <p14:tracePt t="70061" x="9910763" y="5797550"/>
          <p14:tracePt t="70071" x="9926638" y="5797550"/>
          <p14:tracePt t="70076" x="9936163" y="5797550"/>
          <p14:tracePt t="70084" x="9944100" y="5797550"/>
          <p14:tracePt t="70092" x="9952038" y="5797550"/>
          <p14:tracePt t="70119" x="9959975" y="5797550"/>
          <p14:tracePt t="70131" x="9967913" y="5797550"/>
          <p14:tracePt t="70139" x="9975850" y="5797550"/>
          <p14:tracePt t="70145" x="9991725" y="5797550"/>
          <p14:tracePt t="70153" x="10007600" y="5797550"/>
          <p14:tracePt t="70161" x="10031413" y="5797550"/>
          <p14:tracePt t="70168" x="10055225" y="5797550"/>
          <p14:tracePt t="70177" x="10079038" y="5797550"/>
          <p14:tracePt t="70186" x="10094913" y="5797550"/>
          <p14:tracePt t="70193" x="10110788" y="5797550"/>
          <p14:tracePt t="70207" x="10118725" y="5797550"/>
          <p14:tracePt t="70298" x="10126663" y="5797550"/>
          <p14:tracePt t="70314" x="10142538" y="5805488"/>
          <p14:tracePt t="70321" x="10150475" y="5813425"/>
          <p14:tracePt t="70329" x="10158413" y="5821363"/>
          <p14:tracePt t="70336" x="10174288" y="5829300"/>
          <p14:tracePt t="70343" x="10182225" y="5845175"/>
          <p14:tracePt t="70354" x="10190163" y="5845175"/>
          <p14:tracePt t="70359" x="10198100" y="5853113"/>
          <p14:tracePt t="70367" x="10206038" y="5861050"/>
          <p14:tracePt t="70375" x="10206038" y="5868988"/>
          <p14:tracePt t="70383" x="10206038" y="5876925"/>
          <p14:tracePt t="70397" x="10206038" y="5884863"/>
          <p14:tracePt t="70405" x="10213975" y="5884863"/>
          <p14:tracePt t="70607" x="10213975" y="5892800"/>
          <p14:tracePt t="70615" x="10213975" y="5900738"/>
          <p14:tracePt t="70673" x="10213975" y="5892800"/>
          <p14:tracePt t="70685" x="10213975" y="5884863"/>
          <p14:tracePt t="70701" x="10213975" y="5876925"/>
          <p14:tracePt t="70736" x="10213975" y="5868988"/>
          <p14:tracePt t="70752" x="10206038" y="5868988"/>
          <p14:tracePt t="70976" x="10206038" y="5861050"/>
          <p14:tracePt t="70991" x="10198100" y="5861050"/>
          <p14:tracePt t="71045" x="10190163" y="5861050"/>
          <p14:tracePt t="71111" x="10182225" y="5861050"/>
          <p14:tracePt t="71609" x="10182225" y="5868988"/>
          <p14:tracePt t="71623" x="10182225" y="5876925"/>
          <p14:tracePt t="71725" x="10182225" y="5868988"/>
          <p14:tracePt t="71733" x="10182225" y="5861050"/>
          <p14:tracePt t="71743" x="10174288" y="5861050"/>
          <p14:tracePt t="72679" x="10166350" y="5861050"/>
          <p14:tracePt t="72759" x="10158413" y="5861050"/>
          <p14:tracePt t="73203" x="10150475" y="5861050"/>
          <p14:tracePt t="73319" x="10142538" y="5861050"/>
          <p14:tracePt t="73338" x="10134600" y="5861050"/>
          <p14:tracePt t="73350" x="10126663" y="5861050"/>
          <p14:tracePt t="73642" x="10118725" y="5861050"/>
          <p14:tracePt t="73663" x="10110788" y="5868988"/>
          <p14:tracePt t="73675" x="10094913" y="5876925"/>
          <p14:tracePt t="73692" x="10086975" y="5876925"/>
          <p14:tracePt t="73699" x="10079038" y="5876925"/>
          <p14:tracePt t="73707" x="10071100" y="5876925"/>
          <p14:tracePt t="73715" x="10063163" y="5876925"/>
          <p14:tracePt t="73721" x="10055225" y="5876925"/>
          <p14:tracePt t="73730" x="10039350" y="5868988"/>
          <p14:tracePt t="73749" x="10031413" y="5868988"/>
          <p14:tracePt t="73878" x="10031413" y="5861050"/>
        </p14:tracePtLst>
      </p14:laserTrace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2B63C7B2-F23E-5E48-A895-7043B63F3679}"/>
              </a:ext>
            </a:extLst>
          </p:cNvPr>
          <p:cNvSpPr txBox="1"/>
          <p:nvPr/>
        </p:nvSpPr>
        <p:spPr>
          <a:xfrm>
            <a:off x="2261122" y="1055124"/>
            <a:ext cx="3452813" cy="584775"/>
          </a:xfrm>
          <a:prstGeom prst="rect">
            <a:avLst/>
          </a:prstGeom>
          <a:noFill/>
        </p:spPr>
        <p:txBody>
          <a:bodyPr wrap="square" rtlCol="0">
            <a:spAutoFit/>
          </a:bodyPr>
          <a:lstStyle/>
          <a:p>
            <a:pPr algn="l"/>
            <a:r>
              <a:rPr lang="en-US" sz="1600" dirty="0">
                <a:latin typeface="Arial" panose="020B0604020202020204" pitchFamily="34" charset="0"/>
                <a:cs typeface="Arial" panose="020B0604020202020204" pitchFamily="34" charset="0"/>
              </a:rPr>
              <a:t>GPS phase dynamically corrected for gravitational effects (red shift)</a:t>
            </a:r>
          </a:p>
        </p:txBody>
      </p:sp>
      <p:pic>
        <p:nvPicPr>
          <p:cNvPr id="3" name="Picture 2">
            <a:extLst>
              <a:ext uri="{FF2B5EF4-FFF2-40B4-BE49-F238E27FC236}">
                <a16:creationId xmlns:a16="http://schemas.microsoft.com/office/drawing/2014/main" id="{1C34168A-EC41-464B-8240-B33803E0F7D4}"/>
              </a:ext>
            </a:extLst>
          </p:cNvPr>
          <p:cNvPicPr>
            <a:picLocks noChangeAspect="1"/>
          </p:cNvPicPr>
          <p:nvPr/>
        </p:nvPicPr>
        <p:blipFill>
          <a:blip r:embed="rId3"/>
          <a:stretch>
            <a:fillRect/>
          </a:stretch>
        </p:blipFill>
        <p:spPr>
          <a:xfrm>
            <a:off x="5703176" y="795539"/>
            <a:ext cx="4271326" cy="1103942"/>
          </a:xfrm>
          <a:prstGeom prst="rect">
            <a:avLst/>
          </a:prstGeom>
        </p:spPr>
      </p:pic>
      <p:sp>
        <p:nvSpPr>
          <p:cNvPr id="4" name="Title 1">
            <a:extLst>
              <a:ext uri="{FF2B5EF4-FFF2-40B4-BE49-F238E27FC236}">
                <a16:creationId xmlns:a16="http://schemas.microsoft.com/office/drawing/2014/main" id="{619BDD1D-B012-EC4F-A194-D5F29110C618}"/>
              </a:ext>
            </a:extLst>
          </p:cNvPr>
          <p:cNvSpPr>
            <a:spLocks noGrp="1"/>
          </p:cNvSpPr>
          <p:nvPr>
            <p:ph type="ctrTitle"/>
          </p:nvPr>
        </p:nvSpPr>
        <p:spPr>
          <a:xfrm>
            <a:off x="133190" y="130991"/>
            <a:ext cx="11496102" cy="416544"/>
          </a:xfrm>
        </p:spPr>
        <p:txBody>
          <a:bodyPr>
            <a:noAutofit/>
          </a:bodyPr>
          <a:lstStyle/>
          <a:p>
            <a:r>
              <a:rPr lang="en-US" sz="2800" dirty="0">
                <a:latin typeface="Arial" panose="020B0604020202020204" pitchFamily="34" charset="0"/>
                <a:cs typeface="Arial" panose="020B0604020202020204" pitchFamily="34" charset="0"/>
              </a:rPr>
              <a:t>DSAC Results:  Calibrating GPS Receiver and Relativistic Effects</a:t>
            </a:r>
            <a:endParaRPr lang="en-US" sz="2800" b="1"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AC2B2ABC-7D4B-904E-9A7B-01DA2D3797F7}"/>
              </a:ext>
            </a:extLst>
          </p:cNvPr>
          <p:cNvPicPr>
            <a:picLocks noChangeAspect="1"/>
          </p:cNvPicPr>
          <p:nvPr/>
        </p:nvPicPr>
        <p:blipFill>
          <a:blip r:embed="rId4"/>
          <a:stretch>
            <a:fillRect/>
          </a:stretch>
        </p:blipFill>
        <p:spPr>
          <a:xfrm>
            <a:off x="5803481" y="1795511"/>
            <a:ext cx="4569254" cy="818930"/>
          </a:xfrm>
          <a:prstGeom prst="rect">
            <a:avLst/>
          </a:prstGeom>
        </p:spPr>
      </p:pic>
      <p:sp>
        <p:nvSpPr>
          <p:cNvPr id="9" name="TextBox 8">
            <a:extLst>
              <a:ext uri="{FF2B5EF4-FFF2-40B4-BE49-F238E27FC236}">
                <a16:creationId xmlns:a16="http://schemas.microsoft.com/office/drawing/2014/main" id="{D4B82EC9-26C9-B64A-B8BB-30A3AE443A93}"/>
              </a:ext>
            </a:extLst>
          </p:cNvPr>
          <p:cNvSpPr txBox="1"/>
          <p:nvPr/>
        </p:nvSpPr>
        <p:spPr>
          <a:xfrm>
            <a:off x="2261122" y="1912590"/>
            <a:ext cx="3452813" cy="584775"/>
          </a:xfrm>
          <a:prstGeom prst="rect">
            <a:avLst/>
          </a:prstGeom>
          <a:noFill/>
        </p:spPr>
        <p:txBody>
          <a:bodyPr wrap="square" rtlCol="0">
            <a:spAutoFit/>
          </a:bodyPr>
          <a:lstStyle/>
          <a:p>
            <a:pPr algn="l"/>
            <a:r>
              <a:rPr lang="en-US" sz="1600" dirty="0">
                <a:latin typeface="Arial" panose="020B0604020202020204" pitchFamily="34" charset="0"/>
                <a:cs typeface="Arial" panose="020B0604020202020204" pitchFamily="34" charset="0"/>
              </a:rPr>
              <a:t>Must include higher order terms (J2) in the gravitational potential</a:t>
            </a:r>
          </a:p>
        </p:txBody>
      </p:sp>
      <p:pic>
        <p:nvPicPr>
          <p:cNvPr id="10" name="Picture 9">
            <a:extLst>
              <a:ext uri="{FF2B5EF4-FFF2-40B4-BE49-F238E27FC236}">
                <a16:creationId xmlns:a16="http://schemas.microsoft.com/office/drawing/2014/main" id="{A1F58DB8-7B45-A645-B302-AD5433E4A956}"/>
              </a:ext>
            </a:extLst>
          </p:cNvPr>
          <p:cNvPicPr/>
          <p:nvPr/>
        </p:nvPicPr>
        <p:blipFill>
          <a:blip r:embed="rId5">
            <a:extLst>
              <a:ext uri="{28A0092B-C50C-407E-A947-70E740481C1C}">
                <a14:useLocalDpi xmlns:a14="http://schemas.microsoft.com/office/drawing/2010/main"/>
              </a:ext>
            </a:extLst>
          </a:blip>
          <a:stretch>
            <a:fillRect/>
          </a:stretch>
        </p:blipFill>
        <p:spPr>
          <a:xfrm>
            <a:off x="2787124" y="3070717"/>
            <a:ext cx="5103459" cy="3096728"/>
          </a:xfrm>
          <a:prstGeom prst="rect">
            <a:avLst/>
          </a:prstGeom>
        </p:spPr>
      </p:pic>
      <p:sp>
        <p:nvSpPr>
          <p:cNvPr id="8" name="TextBox 7">
            <a:extLst>
              <a:ext uri="{FF2B5EF4-FFF2-40B4-BE49-F238E27FC236}">
                <a16:creationId xmlns:a16="http://schemas.microsoft.com/office/drawing/2014/main" id="{68E8000A-7B74-F64F-A0B7-2B7D9283F8C4}"/>
              </a:ext>
            </a:extLst>
          </p:cNvPr>
          <p:cNvSpPr txBox="1"/>
          <p:nvPr/>
        </p:nvSpPr>
        <p:spPr>
          <a:xfrm>
            <a:off x="7855647" y="3217480"/>
            <a:ext cx="1338828" cy="307777"/>
          </a:xfrm>
          <a:prstGeom prst="rect">
            <a:avLst/>
          </a:prstGeom>
          <a:noFill/>
        </p:spPr>
        <p:txBody>
          <a:bodyPr wrap="none" rtlCol="0">
            <a:spAutoFit/>
          </a:bodyPr>
          <a:lstStyle/>
          <a:p>
            <a:pPr algn="l"/>
            <a:r>
              <a:rPr lang="en-US" sz="1400" dirty="0">
                <a:solidFill>
                  <a:srgbClr val="FF0000"/>
                </a:solidFill>
                <a:latin typeface="Arial" panose="020B0604020202020204" pitchFamily="34" charset="0"/>
                <a:cs typeface="Arial" panose="020B0604020202020204" pitchFamily="34" charset="0"/>
              </a:rPr>
              <a:t>No corrections</a:t>
            </a:r>
          </a:p>
        </p:txBody>
      </p:sp>
      <p:sp>
        <p:nvSpPr>
          <p:cNvPr id="12" name="TextBox 11">
            <a:extLst>
              <a:ext uri="{FF2B5EF4-FFF2-40B4-BE49-F238E27FC236}">
                <a16:creationId xmlns:a16="http://schemas.microsoft.com/office/drawing/2014/main" id="{22988783-192E-F44A-90BF-88A99CA3C574}"/>
              </a:ext>
            </a:extLst>
          </p:cNvPr>
          <p:cNvSpPr txBox="1"/>
          <p:nvPr/>
        </p:nvSpPr>
        <p:spPr>
          <a:xfrm>
            <a:off x="7855647" y="3860974"/>
            <a:ext cx="2812352" cy="523220"/>
          </a:xfrm>
          <a:prstGeom prst="rect">
            <a:avLst/>
          </a:prstGeom>
          <a:noFill/>
        </p:spPr>
        <p:txBody>
          <a:bodyPr wrap="square" rtlCol="0">
            <a:spAutoFit/>
          </a:bodyPr>
          <a:lstStyle/>
          <a:p>
            <a:pPr algn="l"/>
            <a:r>
              <a:rPr lang="en-US" sz="1400" dirty="0">
                <a:solidFill>
                  <a:srgbClr val="00B050"/>
                </a:solidFill>
                <a:latin typeface="Arial" panose="020B0604020202020204" pitchFamily="34" charset="0"/>
                <a:cs typeface="Arial" panose="020B0604020202020204" pitchFamily="34" charset="0"/>
              </a:rPr>
              <a:t>Relativity corrections, but no GPSR temperature corrections</a:t>
            </a:r>
          </a:p>
        </p:txBody>
      </p:sp>
      <p:sp>
        <p:nvSpPr>
          <p:cNvPr id="13" name="TextBox 12">
            <a:extLst>
              <a:ext uri="{FF2B5EF4-FFF2-40B4-BE49-F238E27FC236}">
                <a16:creationId xmlns:a16="http://schemas.microsoft.com/office/drawing/2014/main" id="{293498A2-938C-4F48-BD91-3F8363D29E81}"/>
              </a:ext>
            </a:extLst>
          </p:cNvPr>
          <p:cNvSpPr txBox="1"/>
          <p:nvPr/>
        </p:nvSpPr>
        <p:spPr>
          <a:xfrm>
            <a:off x="7855648" y="4478920"/>
            <a:ext cx="2812353" cy="523220"/>
          </a:xfrm>
          <a:prstGeom prst="rect">
            <a:avLst/>
          </a:prstGeom>
          <a:noFill/>
        </p:spPr>
        <p:txBody>
          <a:bodyPr wrap="square" rtlCol="0">
            <a:spAutoFit/>
          </a:bodyPr>
          <a:lstStyle/>
          <a:p>
            <a:pPr algn="l"/>
            <a:r>
              <a:rPr lang="en-US" sz="1400" dirty="0">
                <a:latin typeface="Arial" panose="020B0604020202020204" pitchFamily="34" charset="0"/>
                <a:cs typeface="Arial" panose="020B0604020202020204" pitchFamily="34" charset="0"/>
              </a:rPr>
              <a:t>Measurement floor after relativity and GPSR temp correction</a:t>
            </a:r>
          </a:p>
        </p:txBody>
      </p:sp>
      <p:sp>
        <p:nvSpPr>
          <p:cNvPr id="15" name="TextBox 14">
            <a:extLst>
              <a:ext uri="{FF2B5EF4-FFF2-40B4-BE49-F238E27FC236}">
                <a16:creationId xmlns:a16="http://schemas.microsoft.com/office/drawing/2014/main" id="{BB5A4E16-391D-3B4E-8740-EAC45891D403}"/>
              </a:ext>
            </a:extLst>
          </p:cNvPr>
          <p:cNvSpPr txBox="1"/>
          <p:nvPr/>
        </p:nvSpPr>
        <p:spPr>
          <a:xfrm>
            <a:off x="7855647" y="5240857"/>
            <a:ext cx="2351172" cy="307777"/>
          </a:xfrm>
          <a:prstGeom prst="rect">
            <a:avLst/>
          </a:prstGeom>
          <a:noFill/>
        </p:spPr>
        <p:txBody>
          <a:bodyPr wrap="square" rtlCol="0">
            <a:spAutoFit/>
          </a:bodyPr>
          <a:lstStyle/>
          <a:p>
            <a:pPr algn="l"/>
            <a:r>
              <a:rPr lang="en-US" sz="1400" dirty="0">
                <a:solidFill>
                  <a:srgbClr val="0070C0"/>
                </a:solidFill>
                <a:latin typeface="Arial" panose="020B0604020202020204" pitchFamily="34" charset="0"/>
                <a:cs typeface="Arial" panose="020B0604020202020204" pitchFamily="34" charset="0"/>
              </a:rPr>
              <a:t>Estimated clock noise</a:t>
            </a:r>
          </a:p>
        </p:txBody>
      </p:sp>
      <p:cxnSp>
        <p:nvCxnSpPr>
          <p:cNvPr id="16" name="Straight Arrow Connector 15">
            <a:extLst>
              <a:ext uri="{FF2B5EF4-FFF2-40B4-BE49-F238E27FC236}">
                <a16:creationId xmlns:a16="http://schemas.microsoft.com/office/drawing/2014/main" id="{29594C8F-F4F8-5340-B61A-40537CCAC864}"/>
              </a:ext>
            </a:extLst>
          </p:cNvPr>
          <p:cNvCxnSpPr>
            <a:cxnSpLocks/>
            <a:stCxn id="8" idx="1"/>
          </p:cNvCxnSpPr>
          <p:nvPr/>
        </p:nvCxnSpPr>
        <p:spPr bwMode="auto">
          <a:xfrm flipH="1">
            <a:off x="5234019" y="3371368"/>
            <a:ext cx="2621629" cy="0"/>
          </a:xfrm>
          <a:prstGeom prst="straightConnector1">
            <a:avLst/>
          </a:prstGeom>
          <a:blipFill dpi="0" rotWithShape="0">
            <a:blip r:embed="rId6"/>
            <a:srcRect/>
            <a:tile tx="0" ty="0" sx="100000" sy="100000" flip="none" algn="tl"/>
          </a:blipFill>
          <a:ln w="25400"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7" name="Straight Arrow Connector 16">
            <a:extLst>
              <a:ext uri="{FF2B5EF4-FFF2-40B4-BE49-F238E27FC236}">
                <a16:creationId xmlns:a16="http://schemas.microsoft.com/office/drawing/2014/main" id="{22C98D7A-5EEE-4B43-92B1-525C7D314BAC}"/>
              </a:ext>
            </a:extLst>
          </p:cNvPr>
          <p:cNvCxnSpPr>
            <a:cxnSpLocks/>
          </p:cNvCxnSpPr>
          <p:nvPr/>
        </p:nvCxnSpPr>
        <p:spPr bwMode="auto">
          <a:xfrm flipH="1">
            <a:off x="5095541" y="4120180"/>
            <a:ext cx="2760109" cy="1"/>
          </a:xfrm>
          <a:prstGeom prst="straightConnector1">
            <a:avLst/>
          </a:prstGeom>
          <a:blipFill dpi="0" rotWithShape="0">
            <a:blip r:embed="rId6"/>
            <a:srcRect/>
            <a:tile tx="0" ty="0" sx="100000" sy="100000" flip="none" algn="tl"/>
          </a:blipFill>
          <a:ln w="25400" cap="flat" cmpd="sng" algn="ctr">
            <a:solidFill>
              <a:srgbClr val="00B05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9" name="Straight Arrow Connector 18">
            <a:extLst>
              <a:ext uri="{FF2B5EF4-FFF2-40B4-BE49-F238E27FC236}">
                <a16:creationId xmlns:a16="http://schemas.microsoft.com/office/drawing/2014/main" id="{4EDF3CA3-399A-7C4D-9788-25FE27C22629}"/>
              </a:ext>
            </a:extLst>
          </p:cNvPr>
          <p:cNvCxnSpPr>
            <a:cxnSpLocks/>
            <a:stCxn id="10" idx="3"/>
          </p:cNvCxnSpPr>
          <p:nvPr/>
        </p:nvCxnSpPr>
        <p:spPr bwMode="auto">
          <a:xfrm flipH="1">
            <a:off x="5537694" y="4619082"/>
            <a:ext cx="2352888" cy="1"/>
          </a:xfrm>
          <a:prstGeom prst="straightConnector1">
            <a:avLst/>
          </a:prstGeom>
          <a:blipFill dpi="0" rotWithShape="0">
            <a:blip r:embed="rId6"/>
            <a:srcRect/>
            <a:tile tx="0" ty="0" sx="100000" sy="100000" flip="none" algn="tl"/>
          </a:blipFill>
          <a:ln w="25400" cap="flat" cmpd="sng" algn="ctr">
            <a:solidFill>
              <a:srgbClr val="00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1" name="Straight Arrow Connector 20">
            <a:extLst>
              <a:ext uri="{FF2B5EF4-FFF2-40B4-BE49-F238E27FC236}">
                <a16:creationId xmlns:a16="http://schemas.microsoft.com/office/drawing/2014/main" id="{6362BC3B-FA36-6E4B-9E0E-F7D5F0255999}"/>
              </a:ext>
            </a:extLst>
          </p:cNvPr>
          <p:cNvCxnSpPr>
            <a:cxnSpLocks/>
            <a:stCxn id="15" idx="1"/>
          </p:cNvCxnSpPr>
          <p:nvPr/>
        </p:nvCxnSpPr>
        <p:spPr bwMode="auto">
          <a:xfrm flipH="1" flipV="1">
            <a:off x="6544835" y="5376009"/>
            <a:ext cx="1310812" cy="18736"/>
          </a:xfrm>
          <a:prstGeom prst="straightConnector1">
            <a:avLst/>
          </a:prstGeom>
          <a:blipFill dpi="0" rotWithShape="0">
            <a:blip r:embed="rId6"/>
            <a:srcRect/>
            <a:tile tx="0" ty="0" sx="100000" sy="100000" flip="none" algn="tl"/>
          </a:blipFill>
          <a:ln w="25400" cap="flat" cmpd="sng" algn="ctr">
            <a:solidFill>
              <a:srgbClr val="0432FF"/>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pic>
        <p:nvPicPr>
          <p:cNvPr id="2" name="Picture 1">
            <a:extLst>
              <a:ext uri="{FF2B5EF4-FFF2-40B4-BE49-F238E27FC236}">
                <a16:creationId xmlns:a16="http://schemas.microsoft.com/office/drawing/2014/main" id="{9002DEAD-C8EF-4F3D-EDA4-8734A573939D}"/>
              </a:ext>
            </a:extLst>
          </p:cNvPr>
          <p:cNvPicPr>
            <a:picLocks noChangeAspect="1"/>
          </p:cNvPicPr>
          <p:nvPr/>
        </p:nvPicPr>
        <p:blipFill>
          <a:blip r:embed="rId7"/>
          <a:stretch>
            <a:fillRect/>
          </a:stretch>
        </p:blipFill>
        <p:spPr>
          <a:xfrm>
            <a:off x="9899374" y="6329285"/>
            <a:ext cx="2292626" cy="460973"/>
          </a:xfrm>
          <a:prstGeom prst="rect">
            <a:avLst/>
          </a:prstGeom>
        </p:spPr>
      </p:pic>
      <p:sp>
        <p:nvSpPr>
          <p:cNvPr id="5" name="Footer Placeholder 4">
            <a:extLst>
              <a:ext uri="{FF2B5EF4-FFF2-40B4-BE49-F238E27FC236}">
                <a16:creationId xmlns:a16="http://schemas.microsoft.com/office/drawing/2014/main" id="{9E9A2684-B871-AA7A-7819-D23A8205E043}"/>
              </a:ext>
            </a:extLst>
          </p:cNvPr>
          <p:cNvSpPr>
            <a:spLocks noGrp="1"/>
          </p:cNvSpPr>
          <p:nvPr>
            <p:ph type="ftr" sz="quarter" idx="11"/>
          </p:nvPr>
        </p:nvSpPr>
        <p:spPr/>
        <p:txBody>
          <a:bodyPr/>
          <a:lstStyle/>
          <a:p>
            <a:r>
              <a:rPr lang="en-US"/>
              <a:t>9FSM October 20, 2023</a:t>
            </a:r>
          </a:p>
        </p:txBody>
      </p:sp>
    </p:spTree>
    <p:extLst>
      <p:ext uri="{BB962C8B-B14F-4D97-AF65-F5344CB8AC3E}">
        <p14:creationId xmlns:p14="http://schemas.microsoft.com/office/powerpoint/2010/main" val="3725479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224F10-B88C-124C-93DB-0ACF52927EF4}"/>
              </a:ext>
            </a:extLst>
          </p:cNvPr>
          <p:cNvSpPr>
            <a:spLocks noGrp="1"/>
          </p:cNvSpPr>
          <p:nvPr>
            <p:ph type="ctrTitle"/>
          </p:nvPr>
        </p:nvSpPr>
        <p:spPr>
          <a:xfrm>
            <a:off x="62300" y="13691"/>
            <a:ext cx="8232774" cy="436031"/>
          </a:xfrm>
        </p:spPr>
        <p:txBody>
          <a:bodyPr/>
          <a:lstStyle/>
          <a:p>
            <a:r>
              <a:rPr lang="en-US" dirty="0"/>
              <a:t>DSAC Results</a:t>
            </a:r>
          </a:p>
        </p:txBody>
      </p:sp>
      <p:sp>
        <p:nvSpPr>
          <p:cNvPr id="11" name="TextBox 10">
            <a:extLst>
              <a:ext uri="{FF2B5EF4-FFF2-40B4-BE49-F238E27FC236}">
                <a16:creationId xmlns:a16="http://schemas.microsoft.com/office/drawing/2014/main" id="{0B62D0DE-86A2-DF47-96A8-BE900FA26260}"/>
              </a:ext>
            </a:extLst>
          </p:cNvPr>
          <p:cNvSpPr txBox="1"/>
          <p:nvPr/>
        </p:nvSpPr>
        <p:spPr>
          <a:xfrm>
            <a:off x="306731" y="4107003"/>
            <a:ext cx="5338578" cy="2046714"/>
          </a:xfrm>
          <a:prstGeom prst="rect">
            <a:avLst/>
          </a:prstGeom>
          <a:noFill/>
        </p:spPr>
        <p:txBody>
          <a:bodyPr wrap="square" rtlCol="0">
            <a:spAutoFit/>
          </a:bodyPr>
          <a:lstStyle/>
          <a:p>
            <a:pPr>
              <a:spcBef>
                <a:spcPts val="300"/>
              </a:spcBef>
            </a:pPr>
            <a:r>
              <a:rPr lang="en-US" sz="1600" b="1" dirty="0">
                <a:highlight>
                  <a:srgbClr val="FFFF00"/>
                </a:highlight>
                <a:latin typeface="Arial" panose="020B0604020202020204" pitchFamily="34" charset="0"/>
                <a:cs typeface="Arial" panose="020B0604020202020204" pitchFamily="34" charset="0"/>
              </a:rPr>
              <a:t>Stability at one-day of 3e-15 </a:t>
            </a:r>
          </a:p>
          <a:p>
            <a:pPr marL="285750" indent="-285750">
              <a:spcBef>
                <a:spcPts val="300"/>
              </a:spcBef>
              <a:buFont typeface="Arial" panose="020B0604020202020204" pitchFamily="34" charset="0"/>
              <a:buChar char="•"/>
            </a:pPr>
            <a:r>
              <a:rPr lang="en-US" sz="1600" b="1" i="1" dirty="0">
                <a:latin typeface="Arial" panose="020B0604020202020204" pitchFamily="34" charset="0"/>
                <a:cs typeface="Arial" panose="020B0604020202020204" pitchFamily="34" charset="0"/>
              </a:rPr>
              <a:t>significantly better than required 2e-14</a:t>
            </a:r>
          </a:p>
          <a:p>
            <a:pPr>
              <a:spcBef>
                <a:spcPts val="300"/>
              </a:spcBef>
            </a:pPr>
            <a:endParaRPr lang="en-US" sz="1600" b="1" dirty="0">
              <a:latin typeface="Arial" panose="020B0604020202020204" pitchFamily="34" charset="0"/>
              <a:cs typeface="Arial" panose="020B0604020202020204" pitchFamily="34" charset="0"/>
            </a:endParaRPr>
          </a:p>
          <a:p>
            <a:pPr>
              <a:spcBef>
                <a:spcPts val="300"/>
              </a:spcBef>
            </a:pPr>
            <a:r>
              <a:rPr lang="en-US" sz="1600" b="1" dirty="0">
                <a:highlight>
                  <a:srgbClr val="FFFF00"/>
                </a:highlight>
                <a:latin typeface="Arial" panose="020B0604020202020204" pitchFamily="34" charset="0"/>
                <a:cs typeface="Arial" panose="020B0604020202020204" pitchFamily="34" charset="0"/>
              </a:rPr>
              <a:t>Drift of 3.0e-16/day </a:t>
            </a:r>
          </a:p>
          <a:p>
            <a:pPr marL="285750" indent="-285750">
              <a:spcBef>
                <a:spcPts val="300"/>
              </a:spcBef>
              <a:buFont typeface="Arial" panose="020B0604020202020204" pitchFamily="34" charset="0"/>
              <a:buChar char="•"/>
            </a:pPr>
            <a:r>
              <a:rPr lang="en-US" sz="1600" b="1" i="1" dirty="0">
                <a:latin typeface="Arial" panose="020B0604020202020204" pitchFamily="34" charset="0"/>
                <a:cs typeface="Arial" panose="020B0604020202020204" pitchFamily="34" charset="0"/>
              </a:rPr>
              <a:t>establishes space clock record </a:t>
            </a:r>
          </a:p>
          <a:p>
            <a:pPr>
              <a:spcBef>
                <a:spcPts val="300"/>
              </a:spcBef>
            </a:pPr>
            <a:endParaRPr lang="en-US" sz="1600" b="1" i="1" dirty="0">
              <a:latin typeface="Arial" panose="020B0604020202020204" pitchFamily="34" charset="0"/>
              <a:cs typeface="Arial" panose="020B0604020202020204" pitchFamily="34" charset="0"/>
            </a:endParaRPr>
          </a:p>
          <a:p>
            <a:pPr>
              <a:spcBef>
                <a:spcPts val="300"/>
              </a:spcBef>
            </a:pPr>
            <a:r>
              <a:rPr lang="en-US" sz="1600" i="1" dirty="0">
                <a:latin typeface="Arial" panose="020B0604020202020204" pitchFamily="34" charset="0"/>
                <a:cs typeface="Arial" panose="020B0604020202020204" pitchFamily="34" charset="0"/>
              </a:rPr>
              <a:t>Two subsequent long runs had similar long term stability</a:t>
            </a:r>
          </a:p>
        </p:txBody>
      </p:sp>
      <p:grpSp>
        <p:nvGrpSpPr>
          <p:cNvPr id="10" name="Group 9">
            <a:extLst>
              <a:ext uri="{FF2B5EF4-FFF2-40B4-BE49-F238E27FC236}">
                <a16:creationId xmlns:a16="http://schemas.microsoft.com/office/drawing/2014/main" id="{6AB3A300-C632-7D44-A6A2-C3D5CACEBEB8}"/>
              </a:ext>
            </a:extLst>
          </p:cNvPr>
          <p:cNvGrpSpPr/>
          <p:nvPr/>
        </p:nvGrpSpPr>
        <p:grpSpPr>
          <a:xfrm>
            <a:off x="5645309" y="449721"/>
            <a:ext cx="5695626" cy="3433245"/>
            <a:chOff x="3657600" y="892201"/>
            <a:chExt cx="5526624" cy="3359097"/>
          </a:xfrm>
        </p:grpSpPr>
        <p:pic>
          <p:nvPicPr>
            <p:cNvPr id="5" name="Picture 4">
              <a:extLst>
                <a:ext uri="{FF2B5EF4-FFF2-40B4-BE49-F238E27FC236}">
                  <a16:creationId xmlns:a16="http://schemas.microsoft.com/office/drawing/2014/main" id="{3C800D65-75AD-B345-B6A1-F1E2DCEE1338}"/>
                </a:ext>
              </a:extLst>
            </p:cNvPr>
            <p:cNvPicPr>
              <a:picLocks noChangeAspect="1"/>
            </p:cNvPicPr>
            <p:nvPr/>
          </p:nvPicPr>
          <p:blipFill>
            <a:blip r:embed="rId3"/>
            <a:stretch>
              <a:fillRect/>
            </a:stretch>
          </p:blipFill>
          <p:spPr>
            <a:xfrm>
              <a:off x="3657600" y="892201"/>
              <a:ext cx="5526624" cy="3359097"/>
            </a:xfrm>
            <a:prstGeom prst="rect">
              <a:avLst/>
            </a:prstGeom>
          </p:spPr>
        </p:pic>
        <p:sp>
          <p:nvSpPr>
            <p:cNvPr id="6" name="TextBox 5">
              <a:extLst>
                <a:ext uri="{FF2B5EF4-FFF2-40B4-BE49-F238E27FC236}">
                  <a16:creationId xmlns:a16="http://schemas.microsoft.com/office/drawing/2014/main" id="{9AEA1687-2703-6B4A-AFDF-A2B0BE3EBDBB}"/>
                </a:ext>
              </a:extLst>
            </p:cNvPr>
            <p:cNvSpPr txBox="1"/>
            <p:nvPr/>
          </p:nvSpPr>
          <p:spPr>
            <a:xfrm rot="2340000">
              <a:off x="5723593" y="1578423"/>
              <a:ext cx="1545551" cy="28983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GPS + OD + DSAC</a:t>
              </a:r>
            </a:p>
          </p:txBody>
        </p:sp>
        <p:sp>
          <p:nvSpPr>
            <p:cNvPr id="7" name="TextBox 6">
              <a:extLst>
                <a:ext uri="{FF2B5EF4-FFF2-40B4-BE49-F238E27FC236}">
                  <a16:creationId xmlns:a16="http://schemas.microsoft.com/office/drawing/2014/main" id="{9C50FFD1-A3DF-204A-8B2C-0FBA63C77A7C}"/>
                </a:ext>
              </a:extLst>
            </p:cNvPr>
            <p:cNvSpPr txBox="1"/>
            <p:nvPr/>
          </p:nvSpPr>
          <p:spPr>
            <a:xfrm rot="2520000">
              <a:off x="5856253" y="1720781"/>
              <a:ext cx="645639" cy="28983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DSAC</a:t>
              </a:r>
            </a:p>
          </p:txBody>
        </p:sp>
        <p:sp>
          <p:nvSpPr>
            <p:cNvPr id="8" name="TextBox 7">
              <a:extLst>
                <a:ext uri="{FF2B5EF4-FFF2-40B4-BE49-F238E27FC236}">
                  <a16:creationId xmlns:a16="http://schemas.microsoft.com/office/drawing/2014/main" id="{99892831-B5F9-9042-9847-DFA3A03B1C33}"/>
                </a:ext>
              </a:extLst>
            </p:cNvPr>
            <p:cNvSpPr txBox="1"/>
            <p:nvPr/>
          </p:nvSpPr>
          <p:spPr>
            <a:xfrm rot="2520000">
              <a:off x="5399862" y="1912959"/>
              <a:ext cx="1375142" cy="28983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Optimized DSAC</a:t>
              </a:r>
            </a:p>
          </p:txBody>
        </p:sp>
        <p:sp>
          <p:nvSpPr>
            <p:cNvPr id="9" name="TextBox 8">
              <a:extLst>
                <a:ext uri="{FF2B5EF4-FFF2-40B4-BE49-F238E27FC236}">
                  <a16:creationId xmlns:a16="http://schemas.microsoft.com/office/drawing/2014/main" id="{79E2595E-902B-374A-A9A4-E77C3DB1796E}"/>
                </a:ext>
              </a:extLst>
            </p:cNvPr>
            <p:cNvSpPr txBox="1"/>
            <p:nvPr/>
          </p:nvSpPr>
          <p:spPr>
            <a:xfrm rot="2520000">
              <a:off x="4477717" y="2028547"/>
              <a:ext cx="2529709" cy="470976"/>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DSAC measured on the ground &amp; </a:t>
              </a:r>
            </a:p>
            <a:p>
              <a:r>
                <a:rPr lang="en-US" sz="1000" dirty="0">
                  <a:latin typeface="Arial" panose="020B0604020202020204" pitchFamily="34" charset="0"/>
                  <a:cs typeface="Arial" panose="020B0604020202020204" pitchFamily="34" charset="0"/>
                </a:rPr>
                <a:t>w/ a Maser LO</a:t>
              </a:r>
            </a:p>
          </p:txBody>
        </p:sp>
        <p:sp>
          <p:nvSpPr>
            <p:cNvPr id="13" name="Oval 12">
              <a:extLst>
                <a:ext uri="{FF2B5EF4-FFF2-40B4-BE49-F238E27FC236}">
                  <a16:creationId xmlns:a16="http://schemas.microsoft.com/office/drawing/2014/main" id="{B6EE9BE6-6070-7D43-9167-5542D6C1D94E}"/>
                </a:ext>
              </a:extLst>
            </p:cNvPr>
            <p:cNvSpPr/>
            <p:nvPr/>
          </p:nvSpPr>
          <p:spPr bwMode="auto">
            <a:xfrm>
              <a:off x="7862536" y="2342547"/>
              <a:ext cx="148281" cy="153606"/>
            </a:xfrm>
            <a:prstGeom prst="ellipse">
              <a:avLst/>
            </a:prstGeom>
            <a:solidFill>
              <a:srgbClr val="FF0000"/>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endParaRPr lang="en-US" sz="3800"/>
            </a:p>
          </p:txBody>
        </p:sp>
        <p:sp>
          <p:nvSpPr>
            <p:cNvPr id="14" name="TextBox 13">
              <a:extLst>
                <a:ext uri="{FF2B5EF4-FFF2-40B4-BE49-F238E27FC236}">
                  <a16:creationId xmlns:a16="http://schemas.microsoft.com/office/drawing/2014/main" id="{328339CB-548F-0F42-BA15-E04C93E9723D}"/>
                </a:ext>
              </a:extLst>
            </p:cNvPr>
            <p:cNvSpPr txBox="1"/>
            <p:nvPr/>
          </p:nvSpPr>
          <p:spPr>
            <a:xfrm>
              <a:off x="6857290" y="1392447"/>
              <a:ext cx="2307052" cy="398517"/>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DSAC requirement</a:t>
              </a:r>
            </a:p>
          </p:txBody>
        </p:sp>
        <p:cxnSp>
          <p:nvCxnSpPr>
            <p:cNvPr id="18" name="Straight Arrow Connector 17">
              <a:extLst>
                <a:ext uri="{FF2B5EF4-FFF2-40B4-BE49-F238E27FC236}">
                  <a16:creationId xmlns:a16="http://schemas.microsoft.com/office/drawing/2014/main" id="{002DE7EE-BACC-084E-9260-E4A601A0AE07}"/>
                </a:ext>
              </a:extLst>
            </p:cNvPr>
            <p:cNvCxnSpPr>
              <a:endCxn id="13" idx="0"/>
            </p:cNvCxnSpPr>
            <p:nvPr/>
          </p:nvCxnSpPr>
          <p:spPr bwMode="auto">
            <a:xfrm flipH="1">
              <a:off x="7936677" y="1723336"/>
              <a:ext cx="74140" cy="619211"/>
            </a:xfrm>
            <a:prstGeom prst="straightConnector1">
              <a:avLst/>
            </a:prstGeom>
            <a:blipFill dpi="0" rotWithShape="0">
              <a:blip r:embed="rId4"/>
              <a:srcRect/>
              <a:tile tx="0" ty="0" sx="100000" sy="100000" flip="none" algn="tl"/>
            </a:blipFill>
            <a:ln w="25400" cap="flat" cmpd="sng" algn="ctr">
              <a:solidFill>
                <a:srgbClr val="00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pic>
        <p:nvPicPr>
          <p:cNvPr id="12" name="Picture 11">
            <a:extLst>
              <a:ext uri="{FF2B5EF4-FFF2-40B4-BE49-F238E27FC236}">
                <a16:creationId xmlns:a16="http://schemas.microsoft.com/office/drawing/2014/main" id="{50308779-AA2E-8E4B-ABA5-E1392B922A77}"/>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306731" y="584115"/>
            <a:ext cx="5064307" cy="3038584"/>
          </a:xfrm>
          <a:prstGeom prst="rect">
            <a:avLst/>
          </a:prstGeom>
        </p:spPr>
      </p:pic>
      <p:pic>
        <p:nvPicPr>
          <p:cNvPr id="2" name="Picture 1">
            <a:extLst>
              <a:ext uri="{FF2B5EF4-FFF2-40B4-BE49-F238E27FC236}">
                <a16:creationId xmlns:a16="http://schemas.microsoft.com/office/drawing/2014/main" id="{783213E7-09BD-1FD5-C6EE-13162E6917AA}"/>
              </a:ext>
            </a:extLst>
          </p:cNvPr>
          <p:cNvPicPr>
            <a:picLocks noChangeAspect="1"/>
          </p:cNvPicPr>
          <p:nvPr/>
        </p:nvPicPr>
        <p:blipFill>
          <a:blip r:embed="rId6"/>
          <a:stretch>
            <a:fillRect/>
          </a:stretch>
        </p:blipFill>
        <p:spPr>
          <a:xfrm>
            <a:off x="5736172" y="3938076"/>
            <a:ext cx="4341988" cy="2654748"/>
          </a:xfrm>
          <a:prstGeom prst="rect">
            <a:avLst/>
          </a:prstGeom>
        </p:spPr>
      </p:pic>
      <p:sp>
        <p:nvSpPr>
          <p:cNvPr id="4" name="TextBox 3">
            <a:extLst>
              <a:ext uri="{FF2B5EF4-FFF2-40B4-BE49-F238E27FC236}">
                <a16:creationId xmlns:a16="http://schemas.microsoft.com/office/drawing/2014/main" id="{40878D17-ED5C-DC46-48B3-B5C0A2E80A82}"/>
              </a:ext>
            </a:extLst>
          </p:cNvPr>
          <p:cNvSpPr txBox="1"/>
          <p:nvPr/>
        </p:nvSpPr>
        <p:spPr>
          <a:xfrm>
            <a:off x="10093442" y="4705150"/>
            <a:ext cx="2065302" cy="646331"/>
          </a:xfrm>
          <a:prstGeom prst="rect">
            <a:avLst/>
          </a:prstGeom>
          <a:noFill/>
        </p:spPr>
        <p:txBody>
          <a:bodyPr wrap="square" rtlCol="0">
            <a:spAutoFit/>
          </a:bodyPr>
          <a:lstStyle/>
          <a:p>
            <a:r>
              <a:rPr lang="en-US" sz="1800" dirty="0">
                <a:latin typeface="+mj-lt"/>
              </a:rPr>
              <a:t>Run #1 (late 2020):  </a:t>
            </a:r>
          </a:p>
          <a:p>
            <a:r>
              <a:rPr lang="en-US" sz="1800" dirty="0">
                <a:latin typeface="+mj-lt"/>
              </a:rPr>
              <a:t>+3.0(0.6)e-16/day</a:t>
            </a:r>
          </a:p>
        </p:txBody>
      </p:sp>
      <p:pic>
        <p:nvPicPr>
          <p:cNvPr id="15" name="Picture 14">
            <a:extLst>
              <a:ext uri="{FF2B5EF4-FFF2-40B4-BE49-F238E27FC236}">
                <a16:creationId xmlns:a16="http://schemas.microsoft.com/office/drawing/2014/main" id="{4146357F-BE2E-81E5-1A1D-67E4F1FD7CA3}"/>
              </a:ext>
            </a:extLst>
          </p:cNvPr>
          <p:cNvPicPr>
            <a:picLocks noChangeAspect="1"/>
          </p:cNvPicPr>
          <p:nvPr/>
        </p:nvPicPr>
        <p:blipFill>
          <a:blip r:embed="rId7"/>
          <a:stretch>
            <a:fillRect/>
          </a:stretch>
        </p:blipFill>
        <p:spPr>
          <a:xfrm>
            <a:off x="9899374" y="6329285"/>
            <a:ext cx="2292626" cy="460973"/>
          </a:xfrm>
          <a:prstGeom prst="rect">
            <a:avLst/>
          </a:prstGeom>
        </p:spPr>
      </p:pic>
    </p:spTree>
    <p:extLst>
      <p:ext uri="{BB962C8B-B14F-4D97-AF65-F5344CB8AC3E}">
        <p14:creationId xmlns:p14="http://schemas.microsoft.com/office/powerpoint/2010/main" val="4003413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738C0A-D37C-2E47-8249-E7B47D90F6FA}"/>
              </a:ext>
            </a:extLst>
          </p:cNvPr>
          <p:cNvPicPr>
            <a:picLocks noChangeAspect="1"/>
          </p:cNvPicPr>
          <p:nvPr/>
        </p:nvPicPr>
        <p:blipFill>
          <a:blip r:embed="rId3"/>
          <a:stretch>
            <a:fillRect/>
          </a:stretch>
        </p:blipFill>
        <p:spPr>
          <a:xfrm>
            <a:off x="7184581" y="225344"/>
            <a:ext cx="4349534" cy="2748859"/>
          </a:xfrm>
          <a:prstGeom prst="rect">
            <a:avLst/>
          </a:prstGeom>
        </p:spPr>
      </p:pic>
      <p:sp>
        <p:nvSpPr>
          <p:cNvPr id="3" name="Title 2">
            <a:extLst>
              <a:ext uri="{FF2B5EF4-FFF2-40B4-BE49-F238E27FC236}">
                <a16:creationId xmlns:a16="http://schemas.microsoft.com/office/drawing/2014/main" id="{84D63FE2-9C48-5046-A453-4C4AE2BA25F7}"/>
              </a:ext>
            </a:extLst>
          </p:cNvPr>
          <p:cNvSpPr>
            <a:spLocks noGrp="1"/>
          </p:cNvSpPr>
          <p:nvPr>
            <p:ph type="ctrTitle"/>
          </p:nvPr>
        </p:nvSpPr>
        <p:spPr>
          <a:xfrm>
            <a:off x="94769" y="35780"/>
            <a:ext cx="6635969" cy="490754"/>
          </a:xfrm>
        </p:spPr>
        <p:txBody>
          <a:bodyPr/>
          <a:lstStyle/>
          <a:p>
            <a:r>
              <a:rPr lang="en-US" sz="2800" dirty="0"/>
              <a:t>DSAC Environmental Sensitivities</a:t>
            </a:r>
            <a:endParaRPr lang="en-US" sz="2800" b="0" dirty="0"/>
          </a:p>
        </p:txBody>
      </p:sp>
      <p:sp>
        <p:nvSpPr>
          <p:cNvPr id="2" name="TextBox 1">
            <a:extLst>
              <a:ext uri="{FF2B5EF4-FFF2-40B4-BE49-F238E27FC236}">
                <a16:creationId xmlns:a16="http://schemas.microsoft.com/office/drawing/2014/main" id="{9467C5D4-5362-2C3A-A1D9-C7F69599C532}"/>
              </a:ext>
            </a:extLst>
          </p:cNvPr>
          <p:cNvSpPr txBox="1"/>
          <p:nvPr/>
        </p:nvSpPr>
        <p:spPr>
          <a:xfrm>
            <a:off x="1802596" y="768095"/>
            <a:ext cx="5075434" cy="615553"/>
          </a:xfrm>
          <a:prstGeom prst="rect">
            <a:avLst/>
          </a:prstGeom>
          <a:noFill/>
        </p:spPr>
        <p:txBody>
          <a:bodyPr wrap="square" rtlCol="0">
            <a:spAutoFit/>
          </a:bodyPr>
          <a:lstStyle/>
          <a:p>
            <a:r>
              <a:rPr lang="en-US" b="1" dirty="0">
                <a:latin typeface="+mj-lt"/>
              </a:rPr>
              <a:t>Radiation:</a:t>
            </a:r>
            <a:r>
              <a:rPr lang="en-US" dirty="0">
                <a:latin typeface="+mj-lt"/>
              </a:rPr>
              <a:t>  </a:t>
            </a:r>
            <a:r>
              <a:rPr lang="en-US" sz="1600" dirty="0">
                <a:latin typeface="+mj-lt"/>
              </a:rPr>
              <a:t>SAA-induced USO drift variations taken out by clock control loop</a:t>
            </a:r>
          </a:p>
        </p:txBody>
      </p:sp>
      <p:pic>
        <p:nvPicPr>
          <p:cNvPr id="8" name="Picture 7">
            <a:extLst>
              <a:ext uri="{FF2B5EF4-FFF2-40B4-BE49-F238E27FC236}">
                <a16:creationId xmlns:a16="http://schemas.microsoft.com/office/drawing/2014/main" id="{F3263EA5-DB9F-0B3D-B6EC-A543DA3FAF7E}"/>
              </a:ext>
            </a:extLst>
          </p:cNvPr>
          <p:cNvPicPr>
            <a:picLocks noChangeAspect="1"/>
          </p:cNvPicPr>
          <p:nvPr/>
        </p:nvPicPr>
        <p:blipFill>
          <a:blip r:embed="rId4"/>
          <a:stretch>
            <a:fillRect/>
          </a:stretch>
        </p:blipFill>
        <p:spPr>
          <a:xfrm>
            <a:off x="9899374" y="6400844"/>
            <a:ext cx="2292626" cy="460973"/>
          </a:xfrm>
          <a:prstGeom prst="rect">
            <a:avLst/>
          </a:prstGeom>
        </p:spPr>
      </p:pic>
    </p:spTree>
    <p:extLst>
      <p:ext uri="{BB962C8B-B14F-4D97-AF65-F5344CB8AC3E}">
        <p14:creationId xmlns:p14="http://schemas.microsoft.com/office/powerpoint/2010/main" val="15913356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132915</TotalTime>
  <Words>4935</Words>
  <Application>Microsoft Macintosh PowerPoint</Application>
  <PresentationFormat>Widescreen</PresentationFormat>
  <Paragraphs>682</Paragraphs>
  <Slides>47</Slides>
  <Notes>20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47</vt:i4>
      </vt:variant>
    </vt:vector>
  </HeadingPairs>
  <TitlesOfParts>
    <vt:vector size="60" baseType="lpstr">
      <vt:lpstr>Arial</vt:lpstr>
      <vt:lpstr>Calibri</vt:lpstr>
      <vt:lpstr>Calibri Light</vt:lpstr>
      <vt:lpstr>Cambria Math</vt:lpstr>
      <vt:lpstr>Courier New</vt:lpstr>
      <vt:lpstr>Gill Sans</vt:lpstr>
      <vt:lpstr>Helvetica Neue</vt:lpstr>
      <vt:lpstr>Libre Franklin</vt:lpstr>
      <vt:lpstr>Roboto</vt:lpstr>
      <vt:lpstr>Symbol</vt:lpstr>
      <vt:lpstr>Times</vt:lpstr>
      <vt:lpstr>Times New Roman</vt:lpstr>
      <vt:lpstr>Office Theme</vt:lpstr>
      <vt:lpstr>The Deep Space Atomic Clock and Potential Scientific Applications</vt:lpstr>
      <vt:lpstr>JPL Trapped Ion Clock Overview</vt:lpstr>
      <vt:lpstr>  199Hg Ion Clock Development Timeline 40.5 GHz transition in 199Hg+, optically pumped with 202Hg+ discharge lamp, buffer gas cooled </vt:lpstr>
      <vt:lpstr>Deep Space Atomic Clock</vt:lpstr>
      <vt:lpstr>Some Primary Physics Package Subsystems</vt:lpstr>
      <vt:lpstr>DSAC Frequency Stability Measurements vs UTC via GPS </vt:lpstr>
      <vt:lpstr>DSAC Results:  Calibrating GPS Receiver and Relativistic Effects</vt:lpstr>
      <vt:lpstr>DSAC Results</vt:lpstr>
      <vt:lpstr>DSAC Environmental Sensitivities</vt:lpstr>
      <vt:lpstr>DSAC Environmental Sensitivities</vt:lpstr>
      <vt:lpstr>DSAC Environmental Sensitivities</vt:lpstr>
      <vt:lpstr>DSAC Environmental Sensitivities</vt:lpstr>
      <vt:lpstr>DSAC Environmental Sensitivities</vt:lpstr>
      <vt:lpstr>DSAC Clock lifetime:  &gt; 7 years</vt:lpstr>
      <vt:lpstr>DSAC Clock lifetime:  &gt; 7 years</vt:lpstr>
      <vt:lpstr>DSAC Clock lifetime:  &gt; 7 years</vt:lpstr>
      <vt:lpstr>Future Position, Navigation and Timing Clocks</vt:lpstr>
      <vt:lpstr>Position, Navigation and Timing (PNT) Clock Metrics</vt:lpstr>
      <vt:lpstr>Technology Maturation Task (TMT) Space and Ground Clocks – common performance properties  </vt:lpstr>
      <vt:lpstr>TMT</vt:lpstr>
      <vt:lpstr>TMT Performance Goal</vt:lpstr>
      <vt:lpstr>Prototype Build</vt:lpstr>
      <vt:lpstr>Prototype Initial Results</vt:lpstr>
      <vt:lpstr>Prototype Electronics</vt:lpstr>
      <vt:lpstr>Light source aging</vt:lpstr>
      <vt:lpstr>Plasma discharge light source development:  Incorporating sapphire</vt:lpstr>
      <vt:lpstr>PowerPoint Presentation</vt:lpstr>
      <vt:lpstr>TMT Summary</vt:lpstr>
      <vt:lpstr>Science Applications</vt:lpstr>
      <vt:lpstr>Deep Space Nav using 1-Way Range and a Spacecraft Clock</vt:lpstr>
      <vt:lpstr>Radio Occultation</vt:lpstr>
      <vt:lpstr>RO Simulation:  DSAC vs. USO</vt:lpstr>
      <vt:lpstr>Simulation Results for Venus Cruise LPI Measurement</vt:lpstr>
      <vt:lpstr>Summary</vt:lpstr>
      <vt:lpstr>Supporting Slides</vt:lpstr>
      <vt:lpstr>DSAC 2019-2021 Operations Overview</vt:lpstr>
      <vt:lpstr>Long-Term Performance:  Drift - 3 long runs, each ~ 2 months</vt:lpstr>
      <vt:lpstr>Fundamental Science Enabled by DSAC</vt:lpstr>
      <vt:lpstr>Gateway Provides Precision Time &amp; Frequency for Science:  measurements enabled by a precise clock</vt:lpstr>
      <vt:lpstr>Gateway Provides Precision Time &amp; Frequency for Science:  measurements enabled by a precise clock</vt:lpstr>
      <vt:lpstr>Gateway Provides Precision Time &amp; Frequency for Science</vt:lpstr>
      <vt:lpstr>Gateway Provides Precision Time &amp; Frequency for Science</vt:lpstr>
      <vt:lpstr>Gateway Provides Precision Time &amp; Frequency for Science</vt:lpstr>
      <vt:lpstr>Gateway Provides Precision Time &amp; Frequency for Science</vt:lpstr>
      <vt:lpstr>Measuring the GR gravitational red shift using DSAC on VERITAS</vt:lpstr>
      <vt:lpstr>LLI – LPI on VERITAS:   Iess et al. analysis</vt:lpstr>
      <vt:lpstr>RO Timing Methods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Deep Space Atomic Clock and Potential Scientific Applications</dc:title>
  <dc:creator>Burt, Eric A (US 335E)</dc:creator>
  <cp:lastModifiedBy>Burt, Eric A (US 335E)</cp:lastModifiedBy>
  <cp:revision>95</cp:revision>
  <cp:lastPrinted>2022-12-13T18:22:32Z</cp:lastPrinted>
  <dcterms:created xsi:type="dcterms:W3CDTF">2022-08-24T21:27:10Z</dcterms:created>
  <dcterms:modified xsi:type="dcterms:W3CDTF">2023-10-19T06:50:42Z</dcterms:modified>
</cp:coreProperties>
</file>